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.xml" ContentType="application/vnd.openxmlformats-officedocument.presentationml.notesSlide+xml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6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7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8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9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456" r:id="rId3"/>
    <p:sldId id="457" r:id="rId4"/>
    <p:sldId id="453" r:id="rId5"/>
    <p:sldId id="454" r:id="rId6"/>
    <p:sldId id="268" r:id="rId7"/>
    <p:sldId id="337" r:id="rId8"/>
    <p:sldId id="270" r:id="rId9"/>
    <p:sldId id="273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61" r:id="rId18"/>
    <p:sldId id="463" r:id="rId19"/>
    <p:sldId id="464" r:id="rId20"/>
    <p:sldId id="458" r:id="rId21"/>
    <p:sldId id="459" r:id="rId22"/>
    <p:sldId id="465" r:id="rId23"/>
    <p:sldId id="466" r:id="rId24"/>
    <p:sldId id="467" r:id="rId25"/>
    <p:sldId id="462" r:id="rId26"/>
    <p:sldId id="468" r:id="rId27"/>
    <p:sldId id="469" r:id="rId28"/>
    <p:sldId id="470" r:id="rId29"/>
    <p:sldId id="471" r:id="rId30"/>
    <p:sldId id="460" r:id="rId31"/>
    <p:sldId id="435" r:id="rId32"/>
    <p:sldId id="326" r:id="rId33"/>
    <p:sldId id="264" r:id="rId3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33"/>
    <a:srgbClr val="FCFF89"/>
    <a:srgbClr val="5B5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5016" autoAdjust="0"/>
  </p:normalViewPr>
  <p:slideViewPr>
    <p:cSldViewPr snapToGrid="0">
      <p:cViewPr varScale="1">
        <p:scale>
          <a:sx n="89" d="100"/>
          <a:sy n="89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wmf"/><Relationship Id="rId12" Type="http://schemas.openxmlformats.org/officeDocument/2006/relationships/image" Target="../media/image39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wmf"/><Relationship Id="rId9" Type="http://schemas.openxmlformats.org/officeDocument/2006/relationships/image" Target="../media/image36.wmf"/><Relationship Id="rId10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8" Type="http://schemas.openxmlformats.org/officeDocument/2006/relationships/image" Target="../media/image60.wmf"/><Relationship Id="rId9" Type="http://schemas.openxmlformats.org/officeDocument/2006/relationships/image" Target="../media/image61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72.wmf"/><Relationship Id="rId3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3.wmf"/><Relationship Id="rId5" Type="http://schemas.openxmlformats.org/officeDocument/2006/relationships/image" Target="../media/image8.wmf"/><Relationship Id="rId1" Type="http://schemas.openxmlformats.org/officeDocument/2006/relationships/image" Target="../media/image9.wmf"/><Relationship Id="rId2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CFA082-3887-48DD-BF12-801E63922F41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43952-E4D1-4712-BF6C-215E719C7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3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E810-5FF8-4C50-B722-75B803282BF4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7E396F-08F6-4EF4-BCB6-B81BE2514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A1891-4DD3-48F9-95E1-5699EC04DD2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5B35D-AE6D-4FC2-9DE3-CB7F4A15CEA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Layers: 80: 20 mix: intrinsic connections among inhibitory </a:t>
            </a:r>
            <a:r>
              <a:rPr lang="en-GB" dirty="0" err="1" smtClean="0"/>
              <a:t>interneuons</a:t>
            </a:r>
            <a:r>
              <a:rPr lang="en-GB" dirty="0" smtClean="0"/>
              <a:t>: time constants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CDD-EF43-4BE2-A708-F88CB8FCA9C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8448" y="9409719"/>
            <a:ext cx="2944579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841BF3A-710A-4475-A7CD-18108FD256DF}" type="slidenum">
              <a:rPr lang="en-US" sz="1300" b="0">
                <a:solidFill>
                  <a:schemeClr val="tx1"/>
                </a:solidFill>
              </a:rPr>
              <a:pPr algn="r" defTabSz="966788"/>
              <a:t>11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8448" y="9409719"/>
            <a:ext cx="2944579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841BF3A-710A-4475-A7CD-18108FD256DF}" type="slidenum">
              <a:rPr lang="en-US" sz="1300" b="0">
                <a:solidFill>
                  <a:schemeClr val="tx1"/>
                </a:solidFill>
              </a:rPr>
              <a:pPr algn="r" defTabSz="966788"/>
              <a:t>12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8448" y="9409719"/>
            <a:ext cx="2944579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EDE9F05-2962-4EA5-A98A-D606C294563B}" type="slidenum">
              <a:rPr lang="en-US" sz="1300" b="0">
                <a:solidFill>
                  <a:schemeClr val="tx1"/>
                </a:solidFill>
              </a:rPr>
              <a:pPr algn="r" defTabSz="966788"/>
              <a:t>13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2007: one region</a:t>
            </a:r>
          </a:p>
          <a:p>
            <a:r>
              <a:rPr lang="en-GB" dirty="0" smtClean="0"/>
              <a:t>2009: multiple regions</a:t>
            </a:r>
          </a:p>
          <a:p>
            <a:r>
              <a:rPr lang="en-GB" dirty="0" smtClean="0"/>
              <a:t>Bayesian</a:t>
            </a:r>
            <a:r>
              <a:rPr lang="en-GB" baseline="0" dirty="0" smtClean="0"/>
              <a:t> Inversion: a whole talk or a two day seminar … Systems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CDD-EF43-4BE2-A708-F88CB8FCA9C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ketamine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CDD-EF43-4BE2-A708-F88CB8FCA9C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5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7B4-A7F3-46B4-8836-012A42773125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B5D0-8501-4B69-BEF0-A22407A16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8809-6B3C-44D6-9D88-72FF7B5124AB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BD9B-2742-4807-9DE8-628E19178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851F-C338-4B8B-95F8-58A5383584D3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FCAC-56CF-404A-AAC3-916C7A110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EE79-8C35-4A28-AE1E-7E6EF0CCEA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DD13-43D9-4B88-99EE-B6CD974353E8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1882-4C52-4BC9-85E2-F907C58D4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70AB-08DB-4CFE-A3AB-93CEFFC093D4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73C-96AB-4B31-8B0D-8E549ABFB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B8D-E8B0-4768-BC49-167EA043FD13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D87-1231-460E-8E52-30B33A80D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87CD-298C-4F31-BBED-7FCDC0E1C84C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1BA1-EB5D-4C6C-A66A-EC2841954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3FA7-D7BB-4708-884E-39A8EF57379C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617-16C4-4A8E-BC3D-B3FB46558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5FB2-DD20-4AB3-ACB4-F463D82B15A9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F949-2AC8-4C89-A5EA-08DA20CC9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038A-094C-42E0-B7C1-6AA7DF7A45B6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69A2-7F7C-4B46-979E-E03C31DA3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A527-D1AA-45F6-95B5-058728603110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748C-F38D-46B8-87DE-78DF6AB8C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15F5-43E7-4037-9886-C0E569CFB2E9}" type="datetimeFigureOut">
              <a:rPr lang="en-US"/>
              <a:pPr>
                <a:defRPr/>
              </a:pPr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51D5A-86C3-440B-B2A6-12D7496C6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wmf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image" Target="../media/image18.jpeg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2.wmf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wmf"/><Relationship Id="rId7" Type="http://schemas.openxmlformats.org/officeDocument/2006/relationships/image" Target="../media/image25.jpeg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24.jpeg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2.wmf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6" Type="http://schemas.openxmlformats.org/officeDocument/2006/relationships/image" Target="../media/image25.jpeg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20" Type="http://schemas.openxmlformats.org/officeDocument/2006/relationships/oleObject" Target="../embeddings/oleObject33.bin"/><Relationship Id="rId21" Type="http://schemas.openxmlformats.org/officeDocument/2006/relationships/image" Target="../media/image36.wmf"/><Relationship Id="rId22" Type="http://schemas.openxmlformats.org/officeDocument/2006/relationships/oleObject" Target="../embeddings/oleObject34.bin"/><Relationship Id="rId23" Type="http://schemas.openxmlformats.org/officeDocument/2006/relationships/image" Target="../media/image37.wmf"/><Relationship Id="rId24" Type="http://schemas.openxmlformats.org/officeDocument/2006/relationships/oleObject" Target="../embeddings/oleObject35.bin"/><Relationship Id="rId25" Type="http://schemas.openxmlformats.org/officeDocument/2006/relationships/image" Target="../media/image38.wmf"/><Relationship Id="rId26" Type="http://schemas.openxmlformats.org/officeDocument/2006/relationships/oleObject" Target="../embeddings/oleObject36.bin"/><Relationship Id="rId27" Type="http://schemas.openxmlformats.org/officeDocument/2006/relationships/image" Target="../media/image39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2.w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3.w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4.w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2.wmf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8.emf"/><Relationship Id="rId13" Type="http://schemas.openxmlformats.org/officeDocument/2006/relationships/image" Target="../media/image5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9.jpe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oleObject" Target="../embeddings/oleObject40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60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61.wmf"/><Relationship Id="rId23" Type="http://schemas.openxmlformats.org/officeDocument/2006/relationships/image" Target="../media/image18.jpeg"/><Relationship Id="rId24" Type="http://schemas.openxmlformats.org/officeDocument/2006/relationships/image" Target="../media/image63.jpeg"/><Relationship Id="rId25" Type="http://schemas.openxmlformats.org/officeDocument/2006/relationships/image" Target="../media/image52.png"/><Relationship Id="rId10" Type="http://schemas.openxmlformats.org/officeDocument/2006/relationships/image" Target="../media/image55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6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7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9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2.jpe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oleObject" Target="../embeddings/oleObject52.bin"/><Relationship Id="rId5" Type="http://schemas.openxmlformats.org/officeDocument/2006/relationships/image" Target="../media/image6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6.wmf"/><Relationship Id="rId6" Type="http://schemas.openxmlformats.org/officeDocument/2006/relationships/image" Target="../media/image6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73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png"/><Relationship Id="rId5" Type="http://schemas.openxmlformats.org/officeDocument/2006/relationships/image" Target="../media/image7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image" Target="../media/image12.jpe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6" Type="http://schemas.openxmlformats.org/officeDocument/2006/relationships/image" Target="../media/image10.jpeg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wmf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6.wmf"/><Relationship Id="rId8" Type="http://schemas.openxmlformats.org/officeDocument/2006/relationships/image" Target="../media/image10.jpeg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6" Type="http://schemas.openxmlformats.org/officeDocument/2006/relationships/image" Target="../media/image16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/>
          <a:srcRect l="11765" r="9244"/>
          <a:stretch>
            <a:fillRect/>
          </a:stretch>
        </p:blipFill>
        <p:spPr bwMode="auto">
          <a:xfrm>
            <a:off x="300945" y="372156"/>
            <a:ext cx="6715125" cy="477043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471227" y="4889399"/>
            <a:ext cx="71707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Rosalyn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Moran</a:t>
            </a:r>
          </a:p>
          <a:p>
            <a:pPr algn="r"/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Virginia Tech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</a:rPr>
              <a:t>Carilion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Research Institute</a:t>
            </a:r>
          </a:p>
          <a:p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14338" y="901700"/>
            <a:ext cx="84185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Dynamic Causal </a:t>
            </a:r>
            <a:r>
              <a:rPr lang="en-US" sz="2800" dirty="0" err="1" smtClean="0">
                <a:solidFill>
                  <a:schemeClr val="bg1"/>
                </a:solidFill>
              </a:rPr>
              <a:t>Modelling</a:t>
            </a:r>
            <a:r>
              <a:rPr lang="en-US" sz="2800" dirty="0" smtClean="0">
                <a:solidFill>
                  <a:schemeClr val="bg1"/>
                </a:solidFill>
              </a:rPr>
              <a:t> for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Cross Spectral Densities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12750" y="3016250"/>
            <a:ext cx="84185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2500" kern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134938" y="0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Dynamic equations mimic physiology and produce electrophysiological responses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74746" y="970618"/>
            <a:ext cx="1547738" cy="1097792"/>
            <a:chOff x="849304" y="1045569"/>
            <a:chExt cx="1547738" cy="1097792"/>
          </a:xfrm>
        </p:grpSpPr>
        <p:pic>
          <p:nvPicPr>
            <p:cNvPr id="26" name="Picture 25" descr="blue_brain_2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37000" contrast="40000"/>
            </a:blip>
            <a:stretch>
              <a:fillRect/>
            </a:stretch>
          </p:blipFill>
          <p:spPr>
            <a:xfrm>
              <a:off x="849304" y="1045569"/>
              <a:ext cx="1547738" cy="1097792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27" name="Oval 26"/>
            <p:cNvSpPr/>
            <p:nvPr/>
          </p:nvSpPr>
          <p:spPr bwMode="auto">
            <a:xfrm>
              <a:off x="1309204" y="1588999"/>
              <a:ext cx="166971" cy="175156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6959" y="1478551"/>
              <a:ext cx="166971" cy="175155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643146" y="1290007"/>
              <a:ext cx="166971" cy="175156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" name="Straight Arrow Connector 29"/>
            <p:cNvCxnSpPr>
              <a:stCxn id="29" idx="3"/>
              <a:endCxn id="27" idx="7"/>
            </p:cNvCxnSpPr>
            <p:nvPr/>
          </p:nvCxnSpPr>
          <p:spPr bwMode="auto">
            <a:xfrm rot="5400000">
              <a:off x="1472082" y="1419912"/>
              <a:ext cx="175156" cy="214339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3"/>
            </p:cNvCxnSpPr>
            <p:nvPr/>
          </p:nvCxnSpPr>
          <p:spPr bwMode="auto">
            <a:xfrm rot="5400000">
              <a:off x="1642158" y="1495221"/>
              <a:ext cx="25659" cy="29131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7"/>
            </p:cNvCxnSpPr>
            <p:nvPr/>
          </p:nvCxnSpPr>
          <p:spPr bwMode="auto">
            <a:xfrm rot="16200000" flipV="1">
              <a:off x="1810540" y="1393388"/>
              <a:ext cx="129415" cy="89999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1921431" y="1669325"/>
              <a:ext cx="300785" cy="208625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6"/>
          <p:cNvSpPr txBox="1">
            <a:spLocks noChangeArrowheads="1"/>
          </p:cNvSpPr>
          <p:nvPr/>
        </p:nvSpPr>
        <p:spPr bwMode="auto">
          <a:xfrm>
            <a:off x="1515144" y="2191243"/>
            <a:ext cx="3916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A Neural </a:t>
            </a:r>
            <a:r>
              <a:rPr lang="en-GB" sz="1400" dirty="0">
                <a:solidFill>
                  <a:srgbClr val="FF0000"/>
                </a:solidFill>
              </a:rPr>
              <a:t>Mass </a:t>
            </a:r>
            <a:r>
              <a:rPr lang="en-GB" sz="1400" dirty="0" smtClean="0">
                <a:solidFill>
                  <a:srgbClr val="FF0000"/>
                </a:solidFill>
              </a:rPr>
              <a:t>Model (6) layer cortical regions)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29212" y="2474843"/>
            <a:ext cx="302679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State equations: A dynamical systems </a:t>
            </a:r>
            <a:r>
              <a:rPr lang="en-GB" sz="1000" i="1" dirty="0" smtClean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description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 smtClean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of anatomy and physiology</a:t>
            </a:r>
            <a:endParaRPr lang="en-GB" sz="1000" i="1" dirty="0">
              <a:solidFill>
                <a:srgbClr val="FF0000"/>
              </a:solidFill>
              <a:latin typeface="Arial Unicode MS" pitchFamily="34" charset="-128"/>
              <a:cs typeface="+mn-cs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429953" y="2532754"/>
          <a:ext cx="88741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Equation" r:id="rId5" imgW="875841" imgH="215931" progId="Equation.3">
                  <p:embed/>
                </p:oleObj>
              </mc:Choice>
              <mc:Fallback>
                <p:oleObj name="Equation" r:id="rId5" imgW="875841" imgH="2159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53" y="2532754"/>
                        <a:ext cx="887412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 bwMode="auto">
          <a:xfrm>
            <a:off x="104931" y="2862776"/>
            <a:ext cx="4656983" cy="3995224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202340" y="3427393"/>
            <a:ext cx="1740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Extrinsic </a:t>
            </a:r>
            <a:endParaRPr lang="en-GB" sz="1000" b="1" dirty="0" smtClean="0">
              <a:solidFill>
                <a:srgbClr val="FF0000"/>
              </a:solidFill>
              <a:latin typeface="Arial Unicode MS" pitchFamily="34" charset="-128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Connections</a:t>
            </a:r>
            <a:endParaRPr lang="en-GB" sz="1000" b="1" dirty="0">
              <a:solidFill>
                <a:srgbClr val="FF0000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3293387" y="4867022"/>
            <a:ext cx="643929" cy="82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3424073" y="3946712"/>
            <a:ext cx="53106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3424073" y="5990533"/>
            <a:ext cx="53106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 flipV="1">
            <a:off x="3955136" y="3946712"/>
            <a:ext cx="0" cy="2043821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3263685" y="4159364"/>
            <a:ext cx="70689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626430" y="3410262"/>
            <a:ext cx="1237966" cy="2825646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969696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000">
              <a:latin typeface="Calibri" pitchFamily="34" charset="0"/>
            </a:endParaRPr>
          </a:p>
        </p:txBody>
      </p:sp>
      <p:sp>
        <p:nvSpPr>
          <p:cNvPr id="45" name="Rectangle 15" descr="Newsprint"/>
          <p:cNvSpPr>
            <a:spLocks noChangeArrowheads="1"/>
          </p:cNvSpPr>
          <p:nvPr/>
        </p:nvSpPr>
        <p:spPr bwMode="auto">
          <a:xfrm>
            <a:off x="1618936" y="4478778"/>
            <a:ext cx="1245460" cy="490462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000">
              <a:latin typeface="Calibri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785341" y="4565019"/>
            <a:ext cx="995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000" b="1" dirty="0">
                <a:solidFill>
                  <a:srgbClr val="000000"/>
                </a:solidFill>
                <a:latin typeface="Arial Unicode MS" pitchFamily="34" charset="-128"/>
              </a:rPr>
              <a:t>spiny </a:t>
            </a:r>
            <a:r>
              <a:rPr lang="en-GB" sz="1000" b="1" dirty="0" err="1">
                <a:solidFill>
                  <a:srgbClr val="000000"/>
                </a:solidFill>
                <a:latin typeface="Arial Unicode MS" pitchFamily="34" charset="-128"/>
              </a:rPr>
              <a:t>stellate</a:t>
            </a:r>
            <a:r>
              <a:rPr lang="en-GB" sz="1000" b="1" dirty="0">
                <a:solidFill>
                  <a:srgbClr val="000000"/>
                </a:solidFill>
                <a:latin typeface="Arial Unicode MS" pitchFamily="34" charset="-128"/>
              </a:rPr>
              <a:t> cells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657118" y="3598015"/>
            <a:ext cx="1161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 dirty="0" err="1" smtClean="0">
                <a:solidFill>
                  <a:srgbClr val="FFFFFF"/>
                </a:solidFill>
                <a:latin typeface="Arial Unicode MS" pitchFamily="34" charset="-128"/>
              </a:rPr>
              <a:t>Supragranular</a:t>
            </a:r>
            <a:r>
              <a:rPr lang="en-GB" sz="1000" b="1" dirty="0" smtClean="0">
                <a:solidFill>
                  <a:srgbClr val="FFFFFF"/>
                </a:solidFill>
                <a:latin typeface="Arial Unicode MS" pitchFamily="34" charset="-128"/>
              </a:rPr>
              <a:t> Pyramidal Cells + inhibitory </a:t>
            </a:r>
            <a:r>
              <a:rPr lang="en-GB" sz="1000" b="1" dirty="0" err="1">
                <a:solidFill>
                  <a:srgbClr val="FFFFFF"/>
                </a:solidFill>
                <a:latin typeface="Arial Unicode MS" pitchFamily="34" charset="-128"/>
              </a:rPr>
              <a:t>interneurons</a:t>
            </a:r>
            <a:endParaRPr lang="en-GB" sz="1000" b="1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1604653" y="5418879"/>
            <a:ext cx="1295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000" b="1" dirty="0" smtClean="0">
                <a:solidFill>
                  <a:srgbClr val="FFFFFF"/>
                </a:solidFill>
                <a:latin typeface="Arial Unicode MS" pitchFamily="34" charset="-128"/>
              </a:rPr>
              <a:t>Deep Pyramidal</a:t>
            </a:r>
            <a:endParaRPr lang="en-GB" sz="10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algn="ctr" eaLnBrk="0" hangingPunct="0"/>
            <a:r>
              <a:rPr lang="en-GB" sz="1000" b="1" dirty="0" smtClean="0">
                <a:solidFill>
                  <a:srgbClr val="FFFFFF"/>
                </a:solidFill>
                <a:latin typeface="Arial Unicode MS" pitchFamily="34" charset="-128"/>
              </a:rPr>
              <a:t>Cells + inhibitory </a:t>
            </a:r>
            <a:r>
              <a:rPr lang="en-GB" sz="1000" b="1" dirty="0" err="1" smtClean="0">
                <a:solidFill>
                  <a:srgbClr val="FFFFFF"/>
                </a:solidFill>
                <a:latin typeface="Arial Unicode MS" pitchFamily="34" charset="-128"/>
              </a:rPr>
              <a:t>interneurons</a:t>
            </a:r>
            <a:endParaRPr lang="en-GB" sz="1000" b="1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2562979" y="4899491"/>
            <a:ext cx="0" cy="30952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1845303" y="4329920"/>
            <a:ext cx="0" cy="1010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2676212" y="4344910"/>
            <a:ext cx="0" cy="1010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1987869" y="4916475"/>
            <a:ext cx="0" cy="3107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7" name="AutoShape 27"/>
          <p:cNvCxnSpPr>
            <a:cxnSpLocks noChangeShapeType="1"/>
            <a:stCxn id="44" idx="0"/>
            <a:endCxn id="47" idx="3"/>
          </p:cNvCxnSpPr>
          <p:nvPr/>
        </p:nvCxnSpPr>
        <p:spPr bwMode="auto">
          <a:xfrm rot="16200000" flipH="1">
            <a:off x="2261379" y="3394296"/>
            <a:ext cx="541696" cy="573629"/>
          </a:xfrm>
          <a:prstGeom prst="bentConnector4">
            <a:avLst>
              <a:gd name="adj1" fmla="val -42201"/>
              <a:gd name="adj2" fmla="val 147758"/>
            </a:avLst>
          </a:prstGeom>
          <a:noFill/>
          <a:ln w="22225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3454963" y="5014697"/>
            <a:ext cx="53106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3257744" y="5750709"/>
            <a:ext cx="70689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55694" y="3634726"/>
            <a:ext cx="1415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Intrinsic </a:t>
            </a:r>
            <a:endParaRPr lang="en-GB" sz="1000" b="1" dirty="0" smtClean="0">
              <a:solidFill>
                <a:srgbClr val="FF0000"/>
              </a:solidFill>
              <a:latin typeface="Arial Unicode MS" pitchFamily="34" charset="-128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Connections</a:t>
            </a:r>
            <a:endParaRPr lang="en-GB" sz="1000" b="1" dirty="0">
              <a:solidFill>
                <a:srgbClr val="FF0000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77694" y="4622167"/>
            <a:ext cx="14155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Internal </a:t>
            </a:r>
            <a:endParaRPr lang="en-GB" sz="1000" b="1" dirty="0" smtClean="0">
              <a:solidFill>
                <a:srgbClr val="FF0000"/>
              </a:solidFill>
              <a:latin typeface="Arial Unicode MS" pitchFamily="34" charset="-128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rgbClr val="FF0000"/>
                </a:solidFill>
                <a:latin typeface="Arial Unicode MS" pitchFamily="34" charset="-128"/>
                <a:cs typeface="+mn-cs"/>
              </a:rPr>
              <a:t>Parameters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err="1" smtClean="0">
                <a:solidFill>
                  <a:srgbClr val="FF0000"/>
                </a:solidFill>
                <a:latin typeface="Arial Unicode MS" pitchFamily="34" charset="-128"/>
              </a:rPr>
              <a:t>Eg</a:t>
            </a:r>
            <a:r>
              <a:rPr lang="en-GB" sz="1000" b="1" dirty="0" smtClean="0">
                <a:solidFill>
                  <a:srgbClr val="FF0000"/>
                </a:solidFill>
                <a:latin typeface="Arial Unicode MS" pitchFamily="34" charset="-128"/>
              </a:rPr>
              <a:t>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rgbClr val="FF0000"/>
                </a:solidFill>
                <a:latin typeface="Arial Unicode MS" pitchFamily="34" charset="-128"/>
              </a:rPr>
              <a:t>Time constants of Sodium ion channels</a:t>
            </a:r>
            <a:endParaRPr lang="en-GB" sz="10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pic>
        <p:nvPicPr>
          <p:cNvPr id="78" name="Picture 4" descr="brainf5.jpg"/>
          <p:cNvPicPr>
            <a:picLocks noChangeAspect="1"/>
          </p:cNvPicPr>
          <p:nvPr/>
        </p:nvPicPr>
        <p:blipFill>
          <a:blip r:embed="rId8" cstate="print"/>
          <a:srcRect l="2669" t="2127" r="26216" b="1637"/>
          <a:stretch>
            <a:fillRect/>
          </a:stretch>
        </p:blipFill>
        <p:spPr bwMode="auto">
          <a:xfrm>
            <a:off x="5224464" y="1422995"/>
            <a:ext cx="1538251" cy="291088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79" name="Group 98"/>
          <p:cNvGrpSpPr>
            <a:grpSpLocks/>
          </p:cNvGrpSpPr>
          <p:nvPr/>
        </p:nvGrpSpPr>
        <p:grpSpPr bwMode="auto">
          <a:xfrm>
            <a:off x="6081714" y="1030288"/>
            <a:ext cx="3062286" cy="1725613"/>
            <a:chOff x="6081777" y="1030652"/>
            <a:chExt cx="3062827" cy="1725667"/>
          </a:xfrm>
        </p:grpSpPr>
        <p:sp>
          <p:nvSpPr>
            <p:cNvPr id="80" name="Rectangle 79"/>
            <p:cNvSpPr/>
            <p:nvPr/>
          </p:nvSpPr>
          <p:spPr>
            <a:xfrm>
              <a:off x="6774049" y="2081610"/>
              <a:ext cx="2116511" cy="6175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5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 smtClean="0">
                  <a:solidFill>
                    <a:srgbClr val="002060"/>
                  </a:solidFill>
                </a:rPr>
                <a:t>GABAa</a:t>
              </a:r>
              <a:r>
                <a:rPr lang="en-GB" sz="1200" dirty="0" smtClean="0">
                  <a:solidFill>
                    <a:srgbClr val="002060"/>
                  </a:solidFill>
                </a:rPr>
                <a:t> receptors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618447" y="1381500"/>
              <a:ext cx="2153031" cy="5619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5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rgbClr val="5B5E7F"/>
                </a:solidFill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rgbClr val="002060"/>
                  </a:solidFill>
                </a:rPr>
                <a:t>AMPA receptors</a:t>
              </a:r>
              <a:endParaRPr lang="en-GB" sz="1200" dirty="0">
                <a:solidFill>
                  <a:srgbClr val="002060"/>
                </a:solidFill>
              </a:endParaRPr>
            </a:p>
            <a:p>
              <a:pPr lvl="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rgbClr val="5B5E7F"/>
                </a:solidFill>
              </a:endParaRPr>
            </a:p>
          </p:txBody>
        </p:sp>
        <p:pic>
          <p:nvPicPr>
            <p:cNvPr id="82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6624" r="27440"/>
            <a:stretch>
              <a:fillRect/>
            </a:stretch>
          </p:blipFill>
          <p:spPr bwMode="auto">
            <a:xfrm>
              <a:off x="6081777" y="1597407"/>
              <a:ext cx="841524" cy="1158912"/>
            </a:xfrm>
            <a:prstGeom prst="rect">
              <a:avLst/>
            </a:prstGeom>
            <a:noFill/>
            <a:effectLst>
              <a:outerShdw blurRad="101600" dist="139700" dir="8340000" algn="ctr" rotWithShape="0">
                <a:srgbClr val="000000">
                  <a:alpha val="44000"/>
                </a:srgbClr>
              </a:outerShdw>
            </a:effectLst>
          </p:spPr>
        </p:pic>
        <p:sp>
          <p:nvSpPr>
            <p:cNvPr id="83" name="TextBox 11"/>
            <p:cNvSpPr txBox="1">
              <a:spLocks noChangeArrowheads="1"/>
            </p:cNvSpPr>
            <p:nvPr/>
          </p:nvSpPr>
          <p:spPr bwMode="auto">
            <a:xfrm>
              <a:off x="6875386" y="1030652"/>
              <a:ext cx="2269218" cy="46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Neurotransmitters: </a:t>
              </a:r>
              <a:r>
                <a:rPr lang="en-GB" sz="1200" dirty="0" err="1" smtClean="0">
                  <a:solidFill>
                    <a:srgbClr val="5B5E7F"/>
                  </a:solidFill>
                  <a:latin typeface="Calibri" pitchFamily="34" charset="0"/>
                </a:rPr>
                <a:t>Glu</a:t>
              </a:r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/GABA</a:t>
              </a:r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  <a:p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29314" y="137415"/>
            <a:ext cx="7772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0" dirty="0" smtClean="0">
                <a:solidFill>
                  <a:srgbClr val="000000"/>
                </a:solidFill>
                <a:latin typeface="+mn-lt"/>
              </a:rPr>
              <a:t>Dynamics mimicked at AMPA and GABA receptors</a:t>
            </a:r>
            <a:endParaRPr lang="en-US" sz="2800" b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226915" y="4805664"/>
            <a:ext cx="1820862" cy="1570037"/>
            <a:chOff x="2976" y="3043"/>
            <a:chExt cx="1147" cy="989"/>
          </a:xfrm>
        </p:grpSpPr>
        <p:sp>
          <p:nvSpPr>
            <p:cNvPr id="4130" name="Text Box 23"/>
            <p:cNvSpPr txBox="1">
              <a:spLocks noChangeArrowheads="1"/>
            </p:cNvSpPr>
            <p:nvPr/>
          </p:nvSpPr>
          <p:spPr bwMode="auto">
            <a:xfrm>
              <a:off x="3140" y="3043"/>
              <a:ext cx="8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0">
                  <a:solidFill>
                    <a:srgbClr val="336699"/>
                  </a:solidFill>
                </a:rPr>
                <a:t>AP generation zone</a:t>
              </a:r>
            </a:p>
          </p:txBody>
        </p:sp>
        <p:pic>
          <p:nvPicPr>
            <p:cNvPr id="4131" name="Picture 24" descr="post2pr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54"/>
            <a:stretch>
              <a:fillRect/>
            </a:stretch>
          </p:blipFill>
          <p:spPr bwMode="auto">
            <a:xfrm>
              <a:off x="2976" y="3126"/>
              <a:ext cx="1147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8" name="Line 57"/>
          <p:cNvSpPr>
            <a:spLocks noChangeShapeType="1"/>
          </p:cNvSpPr>
          <p:nvPr/>
        </p:nvSpPr>
        <p:spPr bwMode="auto">
          <a:xfrm flipH="1" flipV="1">
            <a:off x="5157621" y="5031542"/>
            <a:ext cx="10160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6276" y="3524441"/>
            <a:ext cx="2832326" cy="1824038"/>
            <a:chOff x="386276" y="3524441"/>
            <a:chExt cx="2832326" cy="1824038"/>
          </a:xfrm>
        </p:grpSpPr>
        <p:sp>
          <p:nvSpPr>
            <p:cNvPr id="4107" name="Rectangle 57"/>
            <p:cNvSpPr>
              <a:spLocks noChangeArrowheads="1"/>
            </p:cNvSpPr>
            <p:nvPr/>
          </p:nvSpPr>
          <p:spPr bwMode="auto">
            <a:xfrm>
              <a:off x="1389802" y="3910696"/>
              <a:ext cx="1828800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graphicFrame>
          <p:nvGraphicFramePr>
            <p:cNvPr id="99387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7756095"/>
                </p:ext>
              </p:extLst>
            </p:nvPr>
          </p:nvGraphicFramePr>
          <p:xfrm>
            <a:off x="2603333" y="4221846"/>
            <a:ext cx="579437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2" name="Equation" r:id="rId5" imgW="164603" imgH="177815" progId="Equation.3">
                    <p:embed/>
                  </p:oleObj>
                </mc:Choice>
                <mc:Fallback>
                  <p:oleObj name="Equation" r:id="rId5" imgW="164603" imgH="1778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333" y="4221846"/>
                          <a:ext cx="579437" cy="623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695838" y="3524441"/>
              <a:ext cx="1820863" cy="1579563"/>
              <a:chOff x="4565" y="2862"/>
              <a:chExt cx="1147" cy="995"/>
            </a:xfrm>
          </p:grpSpPr>
          <p:sp>
            <p:nvSpPr>
              <p:cNvPr id="4121" name="Text Box 26"/>
              <p:cNvSpPr txBox="1">
                <a:spLocks noChangeArrowheads="1"/>
              </p:cNvSpPr>
              <p:nvPr/>
            </p:nvSpPr>
            <p:spPr bwMode="auto">
              <a:xfrm>
                <a:off x="4932" y="2862"/>
                <a:ext cx="4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 b="0">
                    <a:solidFill>
                      <a:srgbClr val="336699"/>
                    </a:solidFill>
                  </a:rPr>
                  <a:t>synapses</a:t>
                </a:r>
              </a:p>
            </p:txBody>
          </p:sp>
          <p:pic>
            <p:nvPicPr>
              <p:cNvPr id="4122" name="Picture 27" descr="pre2post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356"/>
              <a:stretch>
                <a:fillRect/>
              </a:stretch>
            </p:blipFill>
            <p:spPr bwMode="auto">
              <a:xfrm>
                <a:off x="4565" y="2950"/>
                <a:ext cx="1147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99392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0057583"/>
                </p:ext>
              </p:extLst>
            </p:nvPr>
          </p:nvGraphicFramePr>
          <p:xfrm>
            <a:off x="386276" y="3741514"/>
            <a:ext cx="306387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3" name="Equation" r:id="rId8" imgW="215801" imgH="228462" progId="Equation.3">
                    <p:embed/>
                  </p:oleObj>
                </mc:Choice>
                <mc:Fallback>
                  <p:oleObj name="Equation" r:id="rId8" imgW="215801" imgH="2284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76" y="3741514"/>
                          <a:ext cx="306387" cy="325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393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582570"/>
                </p:ext>
              </p:extLst>
            </p:nvPr>
          </p:nvGraphicFramePr>
          <p:xfrm>
            <a:off x="1815026" y="5023041"/>
            <a:ext cx="21590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4" name="Equation" r:id="rId10" imgW="152124" imgH="228738" progId="Equation.3">
                    <p:embed/>
                  </p:oleObj>
                </mc:Choice>
                <mc:Fallback>
                  <p:oleObj name="Equation" r:id="rId10" imgW="152124" imgH="2287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5026" y="5023041"/>
                          <a:ext cx="215900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3016762" y="5374669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Cortico</a:t>
            </a:r>
            <a:r>
              <a:rPr lang="en-GB" dirty="0" smtClean="0"/>
              <a:t>-cortical connection</a:t>
            </a:r>
            <a:endParaRPr lang="en-GB" dirty="0"/>
          </a:p>
        </p:txBody>
      </p: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6217800" y="694803"/>
            <a:ext cx="2926200" cy="1665584"/>
            <a:chOff x="6081777" y="1030652"/>
            <a:chExt cx="3062827" cy="1725667"/>
          </a:xfrm>
        </p:grpSpPr>
        <p:sp>
          <p:nvSpPr>
            <p:cNvPr id="25" name="Rectangle 24"/>
            <p:cNvSpPr/>
            <p:nvPr/>
          </p:nvSpPr>
          <p:spPr>
            <a:xfrm>
              <a:off x="6774049" y="2081610"/>
              <a:ext cx="2116511" cy="6175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5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 smtClean="0">
                  <a:solidFill>
                    <a:srgbClr val="002060"/>
                  </a:solidFill>
                </a:rPr>
                <a:t>GABAa</a:t>
              </a:r>
              <a:r>
                <a:rPr lang="en-GB" sz="1200" dirty="0" smtClean="0">
                  <a:solidFill>
                    <a:srgbClr val="002060"/>
                  </a:solidFill>
                </a:rPr>
                <a:t> receptors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18447" y="1381500"/>
              <a:ext cx="2153031" cy="5619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5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rgbClr val="5B5E7F"/>
                </a:solidFill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rgbClr val="002060"/>
                  </a:solidFill>
                </a:rPr>
                <a:t>AMPA receptors</a:t>
              </a:r>
              <a:endParaRPr lang="en-GB" sz="1200" dirty="0">
                <a:solidFill>
                  <a:srgbClr val="002060"/>
                </a:solidFill>
              </a:endParaRPr>
            </a:p>
            <a:p>
              <a:pPr lvl="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rgbClr val="5B5E7F"/>
                </a:solidFill>
              </a:endParaRPr>
            </a:p>
          </p:txBody>
        </p:sp>
        <p:pic>
          <p:nvPicPr>
            <p:cNvPr id="27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6624" r="27440"/>
            <a:stretch>
              <a:fillRect/>
            </a:stretch>
          </p:blipFill>
          <p:spPr bwMode="auto">
            <a:xfrm>
              <a:off x="6081777" y="1597407"/>
              <a:ext cx="841524" cy="1158912"/>
            </a:xfrm>
            <a:prstGeom prst="rect">
              <a:avLst/>
            </a:prstGeom>
            <a:noFill/>
            <a:effectLst>
              <a:outerShdw blurRad="101600" dist="139700" dir="8340000" algn="ctr" rotWithShape="0">
                <a:srgbClr val="000000">
                  <a:alpha val="44000"/>
                </a:srgbClr>
              </a:outerShdw>
            </a:effectLst>
          </p:spPr>
        </p:pic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>
              <a:off x="6875386" y="1030652"/>
              <a:ext cx="2269218" cy="46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Neurotransmitters: </a:t>
              </a:r>
              <a:r>
                <a:rPr lang="en-GB" sz="1200" dirty="0" err="1" smtClean="0">
                  <a:solidFill>
                    <a:srgbClr val="5B5E7F"/>
                  </a:solidFill>
                  <a:latin typeface="Calibri" pitchFamily="34" charset="0"/>
                </a:rPr>
                <a:t>Glu</a:t>
              </a:r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/GABA</a:t>
              </a:r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  <a:p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800973" y="2043288"/>
            <a:ext cx="1820862" cy="1570037"/>
            <a:chOff x="2976" y="3043"/>
            <a:chExt cx="1147" cy="989"/>
          </a:xfrm>
        </p:grpSpPr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3140" y="3043"/>
              <a:ext cx="8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0">
                  <a:solidFill>
                    <a:srgbClr val="336699"/>
                  </a:solidFill>
                </a:rPr>
                <a:t>AP generation zone</a:t>
              </a:r>
            </a:p>
          </p:txBody>
        </p:sp>
        <p:pic>
          <p:nvPicPr>
            <p:cNvPr id="32" name="Picture 24" descr="post2pr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54"/>
            <a:stretch>
              <a:fillRect/>
            </a:stretch>
          </p:blipFill>
          <p:spPr bwMode="auto">
            <a:xfrm>
              <a:off x="2976" y="3126"/>
              <a:ext cx="1147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32009"/>
              </p:ext>
            </p:extLst>
          </p:nvPr>
        </p:nvGraphicFramePr>
        <p:xfrm>
          <a:off x="2067285" y="2585046"/>
          <a:ext cx="2524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5" name="Equation" r:id="rId13" imgW="177601" imgH="215541" progId="Equation.3">
                  <p:embed/>
                </p:oleObj>
              </mc:Choice>
              <mc:Fallback>
                <p:oleObj name="Equation" r:id="rId13" imgW="177601" imgH="2155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285" y="2585046"/>
                        <a:ext cx="252413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053013" y="269376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Intrinsic Connection</a:t>
            </a:r>
            <a:endParaRPr lang="en-GB" dirty="0"/>
          </a:p>
        </p:txBody>
      </p:sp>
      <p:sp>
        <p:nvSpPr>
          <p:cNvPr id="35" name="Line 57"/>
          <p:cNvSpPr>
            <a:spLocks noChangeShapeType="1"/>
          </p:cNvSpPr>
          <p:nvPr/>
        </p:nvSpPr>
        <p:spPr bwMode="auto">
          <a:xfrm flipH="1" flipV="1">
            <a:off x="1998250" y="1193444"/>
            <a:ext cx="10160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731521" y="118827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Cortico</a:t>
            </a:r>
            <a:r>
              <a:rPr lang="en-GB" dirty="0" smtClean="0"/>
              <a:t>-cortical connection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338680" y="1812207"/>
            <a:ext cx="2663825" cy="3024188"/>
            <a:chOff x="3338681" y="1836170"/>
            <a:chExt cx="2663825" cy="3024188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 t="5966" r="3999" b="11673"/>
            <a:stretch>
              <a:fillRect/>
            </a:stretch>
          </p:blipFill>
          <p:spPr bwMode="auto">
            <a:xfrm>
              <a:off x="3338681" y="1836170"/>
              <a:ext cx="647700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 t="6024" b="10825"/>
            <a:stretch>
              <a:fillRect/>
            </a:stretch>
          </p:blipFill>
          <p:spPr bwMode="auto">
            <a:xfrm>
              <a:off x="4057818" y="1836170"/>
              <a:ext cx="728663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 47"/>
            <p:cNvGrpSpPr>
              <a:grpSpLocks noChangeAspect="1"/>
            </p:cNvGrpSpPr>
            <p:nvPr/>
          </p:nvGrpSpPr>
          <p:grpSpPr bwMode="auto">
            <a:xfrm>
              <a:off x="3749843" y="1999683"/>
              <a:ext cx="571500" cy="2159000"/>
              <a:chOff x="3264" y="2016"/>
              <a:chExt cx="432" cy="1632"/>
            </a:xfrm>
          </p:grpSpPr>
          <p:sp>
            <p:nvSpPr>
              <p:cNvPr id="42" name="Oval 48"/>
              <p:cNvSpPr>
                <a:spLocks noChangeAspect="1" noChangeArrowheads="1"/>
              </p:cNvSpPr>
              <p:nvPr/>
            </p:nvSpPr>
            <p:spPr bwMode="auto">
              <a:xfrm>
                <a:off x="3264" y="2016"/>
                <a:ext cx="432" cy="432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9"/>
              <p:cNvSpPr>
                <a:spLocks noChangeAspect="1" noChangeArrowheads="1"/>
              </p:cNvSpPr>
              <p:nvPr/>
            </p:nvSpPr>
            <p:spPr bwMode="auto">
              <a:xfrm>
                <a:off x="3264" y="2640"/>
                <a:ext cx="432" cy="432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spect="1" noChangeArrowheads="1"/>
              </p:cNvSpPr>
              <p:nvPr/>
            </p:nvSpPr>
            <p:spPr bwMode="auto">
              <a:xfrm>
                <a:off x="3264" y="3216"/>
                <a:ext cx="432" cy="432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GB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AutoShape 51"/>
              <p:cNvCxnSpPr>
                <a:cxnSpLocks noChangeAspect="1" noChangeShapeType="1"/>
                <a:stCxn id="42" idx="5"/>
                <a:endCxn id="43" idx="7"/>
              </p:cNvCxnSpPr>
              <p:nvPr/>
            </p:nvCxnSpPr>
            <p:spPr bwMode="auto">
              <a:xfrm>
                <a:off x="3633" y="2385"/>
                <a:ext cx="0" cy="318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oval" w="lg" len="lg"/>
              </a:ln>
            </p:spPr>
          </p:cxnSp>
          <p:cxnSp>
            <p:nvCxnSpPr>
              <p:cNvPr id="46" name="AutoShape 52"/>
              <p:cNvCxnSpPr>
                <a:cxnSpLocks noChangeAspect="1" noChangeShapeType="1"/>
                <a:stCxn id="43" idx="1"/>
                <a:endCxn id="42" idx="3"/>
              </p:cNvCxnSpPr>
              <p:nvPr/>
            </p:nvCxnSpPr>
            <p:spPr bwMode="auto">
              <a:xfrm flipV="1">
                <a:off x="3327" y="2385"/>
                <a:ext cx="0" cy="318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oval" w="lg" len="lg"/>
              </a:ln>
            </p:spPr>
          </p:cxnSp>
          <p:cxnSp>
            <p:nvCxnSpPr>
              <p:cNvPr id="47" name="AutoShape 53"/>
              <p:cNvCxnSpPr>
                <a:cxnSpLocks noChangeAspect="1" noChangeShapeType="1"/>
                <a:stCxn id="43" idx="5"/>
                <a:endCxn id="44" idx="7"/>
              </p:cNvCxnSpPr>
              <p:nvPr/>
            </p:nvCxnSpPr>
            <p:spPr bwMode="auto">
              <a:xfrm>
                <a:off x="3633" y="3009"/>
                <a:ext cx="0" cy="27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oval" w="lg" len="lg"/>
              </a:ln>
            </p:spPr>
          </p:cxnSp>
          <p:cxnSp>
            <p:nvCxnSpPr>
              <p:cNvPr id="48" name="AutoShape 54"/>
              <p:cNvCxnSpPr>
                <a:cxnSpLocks noChangeAspect="1" noChangeShapeType="1"/>
                <a:stCxn id="44" idx="1"/>
                <a:endCxn id="43" idx="3"/>
              </p:cNvCxnSpPr>
              <p:nvPr/>
            </p:nvCxnSpPr>
            <p:spPr bwMode="auto">
              <a:xfrm flipV="1">
                <a:off x="3327" y="3009"/>
                <a:ext cx="0" cy="27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diamond" w="lg" len="lg"/>
              </a:ln>
            </p:spPr>
          </p:cxnSp>
        </p:grp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4932531" y="3112520"/>
              <a:ext cx="0" cy="360363"/>
            </a:xfrm>
            <a:prstGeom prst="line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4932531" y="3525270"/>
              <a:ext cx="0" cy="1327150"/>
            </a:xfrm>
            <a:prstGeom prst="line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945231" y="3090295"/>
              <a:ext cx="10572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rgbClr val="336699"/>
                  </a:solidFill>
                </a:rPr>
                <a:t>Granular</a:t>
              </a:r>
            </a:p>
            <a:p>
              <a:r>
                <a:rPr lang="en-GB" sz="1000" b="0">
                  <a:solidFill>
                    <a:srgbClr val="336699"/>
                  </a:solidFill>
                </a:rPr>
                <a:t>Layer:</a:t>
              </a:r>
            </a:p>
            <a:p>
              <a:r>
                <a:rPr lang="en-GB" sz="1000" b="0">
                  <a:solidFill>
                    <a:srgbClr val="336699"/>
                  </a:solidFill>
                </a:rPr>
                <a:t>Excitatory Cells</a:t>
              </a:r>
              <a:endParaRPr lang="en-US" sz="1000" b="0">
                <a:solidFill>
                  <a:srgbClr val="336699"/>
                </a:solidFill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4945231" y="1942533"/>
              <a:ext cx="1014412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 err="1">
                  <a:solidFill>
                    <a:srgbClr val="336699"/>
                  </a:solidFill>
                </a:rPr>
                <a:t>Supragranular</a:t>
              </a:r>
              <a:endParaRPr lang="en-US" sz="1000" b="0" dirty="0">
                <a:solidFill>
                  <a:srgbClr val="336699"/>
                </a:solidFill>
              </a:endParaRPr>
            </a:p>
            <a:p>
              <a:r>
                <a:rPr lang="en-US" sz="1000" b="0" dirty="0">
                  <a:solidFill>
                    <a:srgbClr val="336699"/>
                  </a:solidFill>
                </a:rPr>
                <a:t>Layer:</a:t>
              </a:r>
            </a:p>
            <a:p>
              <a:r>
                <a:rPr lang="en-GB" sz="1000" b="0" dirty="0">
                  <a:solidFill>
                    <a:srgbClr val="336699"/>
                  </a:solidFill>
                </a:rPr>
                <a:t>Inhibitory Cells</a:t>
              </a:r>
              <a:endParaRPr lang="en-US" sz="1000" b="0" dirty="0">
                <a:solidFill>
                  <a:srgbClr val="336699"/>
                </a:solidFill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4932531" y="1980633"/>
              <a:ext cx="0" cy="1047750"/>
            </a:xfrm>
            <a:prstGeom prst="line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390193"/>
                </p:ext>
              </p:extLst>
            </p:nvPr>
          </p:nvGraphicFramePr>
          <p:xfrm>
            <a:off x="4000668" y="1911428"/>
            <a:ext cx="322036" cy="445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6" name="Equation" r:id="rId17" imgW="164801" imgH="228738" progId="Equation.3">
                    <p:embed/>
                  </p:oleObj>
                </mc:Choice>
                <mc:Fallback>
                  <p:oleObj name="Equation" r:id="rId17" imgW="164801" imgH="2287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668" y="1911428"/>
                          <a:ext cx="322036" cy="445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Arc 60"/>
          <p:cNvSpPr>
            <a:spLocks/>
          </p:cNvSpPr>
          <p:nvPr/>
        </p:nvSpPr>
        <p:spPr bwMode="auto">
          <a:xfrm rot="10800000" flipV="1">
            <a:off x="3749847" y="3294956"/>
            <a:ext cx="107823" cy="531218"/>
          </a:xfrm>
          <a:custGeom>
            <a:avLst/>
            <a:gdLst>
              <a:gd name="T0" fmla="*/ 0 w 21600"/>
              <a:gd name="T1" fmla="*/ 0 h 21600"/>
              <a:gd name="T2" fmla="*/ 194458055 w 21600"/>
              <a:gd name="T3" fmla="*/ 17746101 h 21600"/>
              <a:gd name="T4" fmla="*/ 0 w 21600"/>
              <a:gd name="T5" fmla="*/ 177461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3292533" y="3603926"/>
            <a:ext cx="1547527" cy="1248229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999931" y="4000307"/>
            <a:ext cx="9753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err="1" smtClean="0">
                <a:solidFill>
                  <a:srgbClr val="336699"/>
                </a:solidFill>
              </a:rPr>
              <a:t>Infragranular</a:t>
            </a:r>
            <a:endParaRPr lang="en-US" sz="1000" b="0" dirty="0">
              <a:solidFill>
                <a:srgbClr val="336699"/>
              </a:solidFill>
            </a:endParaRPr>
          </a:p>
          <a:p>
            <a:r>
              <a:rPr lang="en-US" sz="1000" b="0" dirty="0">
                <a:solidFill>
                  <a:srgbClr val="336699"/>
                </a:solidFill>
              </a:rPr>
              <a:t>Layer:</a:t>
            </a:r>
          </a:p>
          <a:p>
            <a:r>
              <a:rPr lang="en-GB" sz="1000" b="0" dirty="0" smtClean="0">
                <a:solidFill>
                  <a:srgbClr val="336699"/>
                </a:solidFill>
              </a:rPr>
              <a:t>Pyramidal </a:t>
            </a:r>
            <a:r>
              <a:rPr lang="en-GB" sz="1000" b="0" dirty="0">
                <a:solidFill>
                  <a:srgbClr val="336699"/>
                </a:solidFill>
              </a:rPr>
              <a:t>Cells</a:t>
            </a:r>
            <a:endParaRPr lang="en-US" sz="10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27013" y="222892"/>
            <a:ext cx="7772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0" dirty="0" smtClean="0">
                <a:solidFill>
                  <a:srgbClr val="000000"/>
                </a:solidFill>
                <a:latin typeface="+mn-lt"/>
              </a:rPr>
              <a:t>Parameters quantify </a:t>
            </a: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contributions </a:t>
            </a:r>
            <a:r>
              <a:rPr lang="en-GB" sz="2800" b="0" dirty="0" smtClean="0">
                <a:solidFill>
                  <a:srgbClr val="000000"/>
                </a:solidFill>
                <a:latin typeface="+mn-lt"/>
              </a:rPr>
              <a:t>at AMPA and GABA receptors</a:t>
            </a:r>
            <a:endParaRPr lang="en-US" sz="2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07" name="Rectangle 57"/>
          <p:cNvSpPr>
            <a:spLocks noChangeArrowheads="1"/>
          </p:cNvSpPr>
          <p:nvPr/>
        </p:nvSpPr>
        <p:spPr bwMode="auto">
          <a:xfrm>
            <a:off x="1389802" y="3910696"/>
            <a:ext cx="18288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GB" b="0">
              <a:solidFill>
                <a:schemeClr val="tx1"/>
              </a:solidFill>
            </a:endParaRPr>
          </a:p>
        </p:txBody>
      </p:sp>
      <p:graphicFrame>
        <p:nvGraphicFramePr>
          <p:cNvPr id="9938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194198"/>
              </p:ext>
            </p:extLst>
          </p:nvPr>
        </p:nvGraphicFramePr>
        <p:xfrm>
          <a:off x="2603333" y="4221846"/>
          <a:ext cx="5794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6" name="Equation" r:id="rId4" imgW="164603" imgH="177815" progId="Equation.3">
                  <p:embed/>
                </p:oleObj>
              </mc:Choice>
              <mc:Fallback>
                <p:oleObj name="Equation" r:id="rId4" imgW="164603" imgH="177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333" y="4221846"/>
                        <a:ext cx="5794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95838" y="3524441"/>
            <a:ext cx="1820863" cy="1579563"/>
            <a:chOff x="4565" y="2862"/>
            <a:chExt cx="1147" cy="995"/>
          </a:xfrm>
        </p:grpSpPr>
        <p:sp>
          <p:nvSpPr>
            <p:cNvPr id="4121" name="Text Box 26"/>
            <p:cNvSpPr txBox="1">
              <a:spLocks noChangeArrowheads="1"/>
            </p:cNvSpPr>
            <p:nvPr/>
          </p:nvSpPr>
          <p:spPr bwMode="auto">
            <a:xfrm>
              <a:off x="4932" y="2862"/>
              <a:ext cx="4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0">
                  <a:solidFill>
                    <a:srgbClr val="336699"/>
                  </a:solidFill>
                </a:rPr>
                <a:t>synapses</a:t>
              </a:r>
            </a:p>
          </p:txBody>
        </p:sp>
        <p:pic>
          <p:nvPicPr>
            <p:cNvPr id="4122" name="Picture 27" descr="pre2pos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56"/>
            <a:stretch>
              <a:fillRect/>
            </a:stretch>
          </p:blipFill>
          <p:spPr bwMode="auto">
            <a:xfrm>
              <a:off x="4565" y="2950"/>
              <a:ext cx="114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939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83705"/>
              </p:ext>
            </p:extLst>
          </p:nvPr>
        </p:nvGraphicFramePr>
        <p:xfrm>
          <a:off x="386276" y="3741514"/>
          <a:ext cx="3063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7" name="Equation" r:id="rId7" imgW="215801" imgH="228462" progId="Equation.3">
                  <p:embed/>
                </p:oleObj>
              </mc:Choice>
              <mc:Fallback>
                <p:oleObj name="Equation" r:id="rId7" imgW="215801" imgH="2284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76" y="3741514"/>
                        <a:ext cx="306387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9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9732"/>
              </p:ext>
            </p:extLst>
          </p:nvPr>
        </p:nvGraphicFramePr>
        <p:xfrm>
          <a:off x="1815026" y="5023041"/>
          <a:ext cx="2159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8" name="Equation" r:id="rId9" imgW="152124" imgH="228738" progId="Equation.3">
                  <p:embed/>
                </p:oleObj>
              </mc:Choice>
              <mc:Fallback>
                <p:oleObj name="Equation" r:id="rId9" imgW="152124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026" y="5023041"/>
                        <a:ext cx="21590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016762" y="5374669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Cortico</a:t>
            </a:r>
            <a:r>
              <a:rPr lang="en-GB" dirty="0" smtClean="0"/>
              <a:t>-cortical connection</a:t>
            </a:r>
            <a:endParaRPr lang="en-GB" dirty="0"/>
          </a:p>
        </p:txBody>
      </p: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6217800" y="694803"/>
            <a:ext cx="2926200" cy="1665584"/>
            <a:chOff x="6081777" y="1030652"/>
            <a:chExt cx="3062827" cy="1725667"/>
          </a:xfrm>
        </p:grpSpPr>
        <p:sp>
          <p:nvSpPr>
            <p:cNvPr id="25" name="Rectangle 24"/>
            <p:cNvSpPr/>
            <p:nvPr/>
          </p:nvSpPr>
          <p:spPr>
            <a:xfrm>
              <a:off x="6774049" y="2081610"/>
              <a:ext cx="2116511" cy="6175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5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err="1" smtClean="0">
                  <a:solidFill>
                    <a:srgbClr val="002060"/>
                  </a:solidFill>
                </a:rPr>
                <a:t>GABAa</a:t>
              </a:r>
              <a:r>
                <a:rPr lang="en-GB" sz="1200" dirty="0" smtClean="0">
                  <a:solidFill>
                    <a:srgbClr val="002060"/>
                  </a:solidFill>
                </a:rPr>
                <a:t> receptors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18447" y="1381500"/>
              <a:ext cx="2153031" cy="5619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5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rgbClr val="5B5E7F"/>
                </a:solidFill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rgbClr val="002060"/>
                  </a:solidFill>
                </a:rPr>
                <a:t>AMPA receptors</a:t>
              </a:r>
              <a:endParaRPr lang="en-GB" sz="1200" dirty="0">
                <a:solidFill>
                  <a:srgbClr val="002060"/>
                </a:solidFill>
              </a:endParaRPr>
            </a:p>
            <a:p>
              <a:pPr lvl="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rgbClr val="5B5E7F"/>
                </a:solidFill>
              </a:endParaRPr>
            </a:p>
          </p:txBody>
        </p:sp>
        <p:pic>
          <p:nvPicPr>
            <p:cNvPr id="27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6624" r="27440"/>
            <a:stretch>
              <a:fillRect/>
            </a:stretch>
          </p:blipFill>
          <p:spPr bwMode="auto">
            <a:xfrm>
              <a:off x="6081777" y="1597407"/>
              <a:ext cx="841524" cy="1158912"/>
            </a:xfrm>
            <a:prstGeom prst="rect">
              <a:avLst/>
            </a:prstGeom>
            <a:noFill/>
            <a:effectLst>
              <a:outerShdw blurRad="101600" dist="139700" dir="8340000" algn="ctr" rotWithShape="0">
                <a:srgbClr val="000000">
                  <a:alpha val="44000"/>
                </a:srgbClr>
              </a:outerShdw>
            </a:effectLst>
          </p:spPr>
        </p:pic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>
              <a:off x="6875386" y="1030652"/>
              <a:ext cx="2269218" cy="46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Neurotransmitters: </a:t>
              </a:r>
              <a:r>
                <a:rPr lang="en-GB" sz="1200" dirty="0" err="1" smtClean="0">
                  <a:solidFill>
                    <a:srgbClr val="5B5E7F"/>
                  </a:solidFill>
                  <a:latin typeface="Calibri" pitchFamily="34" charset="0"/>
                </a:rPr>
                <a:t>Glu</a:t>
              </a:r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/GABA</a:t>
              </a:r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  <a:p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800973" y="2043288"/>
            <a:ext cx="1820862" cy="1570037"/>
            <a:chOff x="2976" y="3043"/>
            <a:chExt cx="1147" cy="989"/>
          </a:xfrm>
        </p:grpSpPr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3140" y="3043"/>
              <a:ext cx="8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0">
                  <a:solidFill>
                    <a:srgbClr val="336699"/>
                  </a:solidFill>
                </a:rPr>
                <a:t>AP generation zone</a:t>
              </a:r>
            </a:p>
          </p:txBody>
        </p:sp>
        <p:pic>
          <p:nvPicPr>
            <p:cNvPr id="32" name="Picture 24" descr="post2pre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54"/>
            <a:stretch>
              <a:fillRect/>
            </a:stretch>
          </p:blipFill>
          <p:spPr bwMode="auto">
            <a:xfrm>
              <a:off x="2976" y="3126"/>
              <a:ext cx="1147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06463"/>
              </p:ext>
            </p:extLst>
          </p:nvPr>
        </p:nvGraphicFramePr>
        <p:xfrm>
          <a:off x="2067285" y="2585046"/>
          <a:ext cx="2524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9" name="Equation" r:id="rId13" imgW="177601" imgH="215541" progId="Equation.3">
                  <p:embed/>
                </p:oleObj>
              </mc:Choice>
              <mc:Fallback>
                <p:oleObj name="Equation" r:id="rId13" imgW="177601" imgH="2155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285" y="2585046"/>
                        <a:ext cx="252413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053013" y="269376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Intrinsic Connection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338680" y="1812207"/>
            <a:ext cx="2663825" cy="3024188"/>
            <a:chOff x="3338681" y="1836170"/>
            <a:chExt cx="2663825" cy="3024188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 t="5966" r="3999" b="11673"/>
            <a:stretch>
              <a:fillRect/>
            </a:stretch>
          </p:blipFill>
          <p:spPr bwMode="auto">
            <a:xfrm>
              <a:off x="3338681" y="1836170"/>
              <a:ext cx="647700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 t="6024" b="10825"/>
            <a:stretch>
              <a:fillRect/>
            </a:stretch>
          </p:blipFill>
          <p:spPr bwMode="auto">
            <a:xfrm>
              <a:off x="4057818" y="1836170"/>
              <a:ext cx="728663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 47"/>
            <p:cNvGrpSpPr>
              <a:grpSpLocks noChangeAspect="1"/>
            </p:cNvGrpSpPr>
            <p:nvPr/>
          </p:nvGrpSpPr>
          <p:grpSpPr bwMode="auto">
            <a:xfrm>
              <a:off x="3749843" y="1999683"/>
              <a:ext cx="571500" cy="2159000"/>
              <a:chOff x="3264" y="2016"/>
              <a:chExt cx="432" cy="1632"/>
            </a:xfrm>
          </p:grpSpPr>
          <p:sp>
            <p:nvSpPr>
              <p:cNvPr id="42" name="Oval 48"/>
              <p:cNvSpPr>
                <a:spLocks noChangeAspect="1" noChangeArrowheads="1"/>
              </p:cNvSpPr>
              <p:nvPr/>
            </p:nvSpPr>
            <p:spPr bwMode="auto">
              <a:xfrm>
                <a:off x="3264" y="2016"/>
                <a:ext cx="432" cy="432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9"/>
              <p:cNvSpPr>
                <a:spLocks noChangeAspect="1" noChangeArrowheads="1"/>
              </p:cNvSpPr>
              <p:nvPr/>
            </p:nvSpPr>
            <p:spPr bwMode="auto">
              <a:xfrm>
                <a:off x="3264" y="2640"/>
                <a:ext cx="432" cy="432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GB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spect="1" noChangeArrowheads="1"/>
              </p:cNvSpPr>
              <p:nvPr/>
            </p:nvSpPr>
            <p:spPr bwMode="auto">
              <a:xfrm>
                <a:off x="3264" y="3216"/>
                <a:ext cx="432" cy="432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/>
                <a:endParaRPr lang="en-GB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AutoShape 51"/>
              <p:cNvCxnSpPr>
                <a:cxnSpLocks noChangeAspect="1" noChangeShapeType="1"/>
                <a:stCxn id="42" idx="5"/>
                <a:endCxn id="43" idx="7"/>
              </p:cNvCxnSpPr>
              <p:nvPr/>
            </p:nvCxnSpPr>
            <p:spPr bwMode="auto">
              <a:xfrm>
                <a:off x="3633" y="2385"/>
                <a:ext cx="0" cy="318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oval" w="lg" len="lg"/>
              </a:ln>
            </p:spPr>
          </p:cxnSp>
          <p:cxnSp>
            <p:nvCxnSpPr>
              <p:cNvPr id="46" name="AutoShape 52"/>
              <p:cNvCxnSpPr>
                <a:cxnSpLocks noChangeAspect="1" noChangeShapeType="1"/>
                <a:stCxn id="43" idx="1"/>
                <a:endCxn id="42" idx="3"/>
              </p:cNvCxnSpPr>
              <p:nvPr/>
            </p:nvCxnSpPr>
            <p:spPr bwMode="auto">
              <a:xfrm flipV="1">
                <a:off x="3327" y="2385"/>
                <a:ext cx="0" cy="318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oval" w="lg" len="lg"/>
              </a:ln>
            </p:spPr>
          </p:cxnSp>
          <p:cxnSp>
            <p:nvCxnSpPr>
              <p:cNvPr id="47" name="AutoShape 53"/>
              <p:cNvCxnSpPr>
                <a:cxnSpLocks noChangeAspect="1" noChangeShapeType="1"/>
                <a:stCxn id="43" idx="5"/>
                <a:endCxn id="44" idx="7"/>
              </p:cNvCxnSpPr>
              <p:nvPr/>
            </p:nvCxnSpPr>
            <p:spPr bwMode="auto">
              <a:xfrm>
                <a:off x="3633" y="3009"/>
                <a:ext cx="0" cy="27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oval" w="lg" len="lg"/>
              </a:ln>
            </p:spPr>
          </p:cxnSp>
          <p:cxnSp>
            <p:nvCxnSpPr>
              <p:cNvPr id="48" name="AutoShape 54"/>
              <p:cNvCxnSpPr>
                <a:cxnSpLocks noChangeAspect="1" noChangeShapeType="1"/>
                <a:stCxn id="44" idx="1"/>
                <a:endCxn id="43" idx="3"/>
              </p:cNvCxnSpPr>
              <p:nvPr/>
            </p:nvCxnSpPr>
            <p:spPr bwMode="auto">
              <a:xfrm flipV="1">
                <a:off x="3327" y="3009"/>
                <a:ext cx="0" cy="27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diamond" w="lg" len="lg"/>
              </a:ln>
            </p:spPr>
          </p:cxnSp>
        </p:grp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4932531" y="3112520"/>
              <a:ext cx="0" cy="360363"/>
            </a:xfrm>
            <a:prstGeom prst="line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4932531" y="3525270"/>
              <a:ext cx="0" cy="1327150"/>
            </a:xfrm>
            <a:prstGeom prst="line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945231" y="3090295"/>
              <a:ext cx="10572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rgbClr val="336699"/>
                  </a:solidFill>
                </a:rPr>
                <a:t>Granular</a:t>
              </a:r>
            </a:p>
            <a:p>
              <a:r>
                <a:rPr lang="en-GB" sz="1000" b="0" dirty="0">
                  <a:solidFill>
                    <a:srgbClr val="336699"/>
                  </a:solidFill>
                </a:rPr>
                <a:t>Layer:</a:t>
              </a:r>
            </a:p>
            <a:p>
              <a:r>
                <a:rPr lang="en-GB" sz="1000" b="0" dirty="0">
                  <a:solidFill>
                    <a:srgbClr val="336699"/>
                  </a:solidFill>
                </a:rPr>
                <a:t>Excitatory Cells</a:t>
              </a:r>
              <a:endParaRPr lang="en-US" sz="1000" b="0" dirty="0">
                <a:solidFill>
                  <a:srgbClr val="336699"/>
                </a:solidFill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4945231" y="1942533"/>
              <a:ext cx="1014412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rgbClr val="336699"/>
                  </a:solidFill>
                </a:rPr>
                <a:t>Supragranular</a:t>
              </a:r>
            </a:p>
            <a:p>
              <a:r>
                <a:rPr lang="en-US" sz="1000" b="0">
                  <a:solidFill>
                    <a:srgbClr val="336699"/>
                  </a:solidFill>
                </a:rPr>
                <a:t>Layer:</a:t>
              </a:r>
            </a:p>
            <a:p>
              <a:r>
                <a:rPr lang="en-GB" sz="1000" b="0">
                  <a:solidFill>
                    <a:srgbClr val="336699"/>
                  </a:solidFill>
                </a:rPr>
                <a:t>Inhibitory Cells</a:t>
              </a:r>
              <a:endParaRPr lang="en-US" sz="1000" b="0">
                <a:solidFill>
                  <a:srgbClr val="336699"/>
                </a:solidFill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4932531" y="1980633"/>
              <a:ext cx="0" cy="1047750"/>
            </a:xfrm>
            <a:prstGeom prst="line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415138"/>
                </p:ext>
              </p:extLst>
            </p:nvPr>
          </p:nvGraphicFramePr>
          <p:xfrm>
            <a:off x="4000668" y="1911428"/>
            <a:ext cx="322036" cy="445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80" name="Equation" r:id="rId17" imgW="164801" imgH="228738" progId="Equation.3">
                    <p:embed/>
                  </p:oleObj>
                </mc:Choice>
                <mc:Fallback>
                  <p:oleObj name="Equation" r:id="rId17" imgW="164801" imgH="2287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668" y="1911428"/>
                          <a:ext cx="322036" cy="445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3292533" y="3603926"/>
            <a:ext cx="1547527" cy="1248229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294320" y="3673442"/>
            <a:ext cx="602343" cy="478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596833" y="4940136"/>
            <a:ext cx="602343" cy="478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952899" y="2468553"/>
            <a:ext cx="602343" cy="478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950273" y="1866108"/>
            <a:ext cx="602343" cy="478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2815484" y="5320188"/>
            <a:ext cx="3162709" cy="478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811950" y="2627427"/>
            <a:ext cx="3162709" cy="478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4999931" y="4000307"/>
            <a:ext cx="9753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err="1" smtClean="0">
                <a:solidFill>
                  <a:srgbClr val="336699"/>
                </a:solidFill>
              </a:rPr>
              <a:t>Infragranular</a:t>
            </a:r>
            <a:endParaRPr lang="en-US" sz="1000" b="0" dirty="0">
              <a:solidFill>
                <a:srgbClr val="336699"/>
              </a:solidFill>
            </a:endParaRPr>
          </a:p>
          <a:p>
            <a:r>
              <a:rPr lang="en-US" sz="1000" b="0" dirty="0">
                <a:solidFill>
                  <a:srgbClr val="336699"/>
                </a:solidFill>
              </a:rPr>
              <a:t>Layer:</a:t>
            </a:r>
          </a:p>
          <a:p>
            <a:r>
              <a:rPr lang="en-GB" sz="1000" b="0" dirty="0" smtClean="0">
                <a:solidFill>
                  <a:srgbClr val="336699"/>
                </a:solidFill>
              </a:rPr>
              <a:t>Pyramidal </a:t>
            </a:r>
            <a:r>
              <a:rPr lang="en-GB" sz="1000" b="0" dirty="0">
                <a:solidFill>
                  <a:srgbClr val="336699"/>
                </a:solidFill>
              </a:rPr>
              <a:t>Cells</a:t>
            </a:r>
            <a:endParaRPr lang="en-US" sz="10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5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4"/>
          <p:cNvSpPr txBox="1">
            <a:spLocks noChangeArrowheads="1"/>
          </p:cNvSpPr>
          <p:nvPr/>
        </p:nvSpPr>
        <p:spPr bwMode="auto">
          <a:xfrm>
            <a:off x="2640013" y="2509838"/>
            <a:ext cx="1082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 b="0">
                <a:solidFill>
                  <a:schemeClr val="tx1"/>
                </a:solidFill>
              </a:rPr>
              <a:t>Extrinsic</a:t>
            </a:r>
          </a:p>
          <a:p>
            <a:pPr algn="r" eaLnBrk="0" hangingPunct="0"/>
            <a:r>
              <a:rPr lang="en-GB" sz="1200" b="0">
                <a:solidFill>
                  <a:schemeClr val="tx1"/>
                </a:solidFill>
              </a:rPr>
              <a:t>forward connections</a:t>
            </a:r>
          </a:p>
        </p:txBody>
      </p:sp>
      <p:sp>
        <p:nvSpPr>
          <p:cNvPr id="5138" name="Line 16"/>
          <p:cNvSpPr>
            <a:spLocks noChangeShapeType="1"/>
          </p:cNvSpPr>
          <p:nvPr/>
        </p:nvSpPr>
        <p:spPr bwMode="auto">
          <a:xfrm flipH="1" flipV="1">
            <a:off x="839788" y="4702175"/>
            <a:ext cx="2952750" cy="11509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Line 17"/>
          <p:cNvSpPr>
            <a:spLocks noChangeShapeType="1"/>
          </p:cNvSpPr>
          <p:nvPr/>
        </p:nvSpPr>
        <p:spPr bwMode="auto">
          <a:xfrm flipV="1">
            <a:off x="768350" y="1317625"/>
            <a:ext cx="3024188" cy="9350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Line 18"/>
          <p:cNvSpPr>
            <a:spLocks noChangeShapeType="1"/>
          </p:cNvSpPr>
          <p:nvPr/>
        </p:nvSpPr>
        <p:spPr bwMode="auto">
          <a:xfrm>
            <a:off x="7037388" y="21717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1" name="Line 19"/>
          <p:cNvSpPr>
            <a:spLocks noChangeShapeType="1"/>
          </p:cNvSpPr>
          <p:nvPr/>
        </p:nvSpPr>
        <p:spPr bwMode="auto">
          <a:xfrm>
            <a:off x="4033838" y="21717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40" name="Rectangle 20" descr="Newsprint"/>
          <p:cNvSpPr>
            <a:spLocks noChangeArrowheads="1"/>
          </p:cNvSpPr>
          <p:nvPr/>
        </p:nvSpPr>
        <p:spPr bwMode="auto">
          <a:xfrm>
            <a:off x="3783013" y="2705100"/>
            <a:ext cx="3505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81941" name="Rectangle 21" descr="Parchment"/>
          <p:cNvSpPr>
            <a:spLocks noChangeArrowheads="1"/>
          </p:cNvSpPr>
          <p:nvPr/>
        </p:nvSpPr>
        <p:spPr bwMode="auto">
          <a:xfrm>
            <a:off x="3783013" y="4076700"/>
            <a:ext cx="3505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81942" name="Rectangle 22" descr="Parchment"/>
          <p:cNvSpPr>
            <a:spLocks noChangeArrowheads="1"/>
          </p:cNvSpPr>
          <p:nvPr/>
        </p:nvSpPr>
        <p:spPr bwMode="auto">
          <a:xfrm>
            <a:off x="3783013" y="1333500"/>
            <a:ext cx="3505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5145" name="Line 23"/>
          <p:cNvSpPr>
            <a:spLocks noChangeShapeType="1"/>
          </p:cNvSpPr>
          <p:nvPr/>
        </p:nvSpPr>
        <p:spPr bwMode="auto">
          <a:xfrm flipV="1">
            <a:off x="4367213" y="35433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6" name="Line 24"/>
          <p:cNvSpPr>
            <a:spLocks noChangeShapeType="1"/>
          </p:cNvSpPr>
          <p:nvPr/>
        </p:nvSpPr>
        <p:spPr bwMode="auto">
          <a:xfrm flipV="1">
            <a:off x="6704013" y="35433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45" name="Object 25"/>
          <p:cNvGraphicFramePr>
            <a:graphicFrameLocks noChangeAspect="1"/>
          </p:cNvGraphicFramePr>
          <p:nvPr/>
        </p:nvGraphicFramePr>
        <p:xfrm>
          <a:off x="4116388" y="2178050"/>
          <a:ext cx="3381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4" name="Equation" r:id="rId4" imgW="177601" imgH="215541" progId="Equation.3">
                  <p:embed/>
                </p:oleObj>
              </mc:Choice>
              <mc:Fallback>
                <p:oleObj name="Equation" r:id="rId4" imgW="177601" imgH="2155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178050"/>
                        <a:ext cx="3381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6" name="Object 26"/>
          <p:cNvGraphicFramePr>
            <a:graphicFrameLocks noChangeAspect="1"/>
          </p:cNvGraphicFramePr>
          <p:nvPr/>
        </p:nvGraphicFramePr>
        <p:xfrm>
          <a:off x="6616700" y="2159000"/>
          <a:ext cx="338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5" name="Equation" r:id="rId6" imgW="177708" imgH="228325" progId="Equation.3">
                  <p:embed/>
                </p:oleObj>
              </mc:Choice>
              <mc:Fallback>
                <p:oleObj name="Equation" r:id="rId6" imgW="177708" imgH="2283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159000"/>
                        <a:ext cx="3381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7" name="Object 27"/>
          <p:cNvGraphicFramePr>
            <a:graphicFrameLocks noChangeAspect="1"/>
          </p:cNvGraphicFramePr>
          <p:nvPr/>
        </p:nvGraphicFramePr>
        <p:xfrm>
          <a:off x="4067175" y="2781300"/>
          <a:ext cx="2921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6" name="Equation" r:id="rId8" imgW="2920678" imgH="660308" progId="Equation.3">
                  <p:embed/>
                </p:oleObj>
              </mc:Choice>
              <mc:Fallback>
                <p:oleObj name="Equation" r:id="rId8" imgW="2920678" imgH="6603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81300"/>
                        <a:ext cx="2921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8" name="Object 28"/>
          <p:cNvGraphicFramePr>
            <a:graphicFrameLocks noChangeAspect="1"/>
          </p:cNvGraphicFramePr>
          <p:nvPr/>
        </p:nvGraphicFramePr>
        <p:xfrm>
          <a:off x="4522788" y="3549650"/>
          <a:ext cx="314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7" name="Equation" r:id="rId10" imgW="164702" imgH="215931" progId="Equation.3">
                  <p:embed/>
                </p:oleObj>
              </mc:Choice>
              <mc:Fallback>
                <p:oleObj name="Equation" r:id="rId10" imgW="164702" imgH="2159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3549650"/>
                        <a:ext cx="314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9" name="Object 29"/>
          <p:cNvGraphicFramePr>
            <a:graphicFrameLocks noChangeAspect="1"/>
          </p:cNvGraphicFramePr>
          <p:nvPr/>
        </p:nvGraphicFramePr>
        <p:xfrm>
          <a:off x="6264275" y="3543300"/>
          <a:ext cx="3381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8" name="Equation" r:id="rId12" imgW="177601" imgH="215541" progId="Equation.3">
                  <p:embed/>
                </p:oleObj>
              </mc:Choice>
              <mc:Fallback>
                <p:oleObj name="Equation" r:id="rId12" imgW="177601" imgH="2155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3543300"/>
                        <a:ext cx="3381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Line 30"/>
          <p:cNvSpPr>
            <a:spLocks noChangeShapeType="1"/>
          </p:cNvSpPr>
          <p:nvPr/>
        </p:nvSpPr>
        <p:spPr bwMode="auto">
          <a:xfrm>
            <a:off x="2944813" y="31623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51" name="Object 31"/>
          <p:cNvGraphicFramePr>
            <a:graphicFrameLocks noChangeAspect="1"/>
          </p:cNvGraphicFramePr>
          <p:nvPr/>
        </p:nvGraphicFramePr>
        <p:xfrm>
          <a:off x="2944813" y="3238500"/>
          <a:ext cx="762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9" name="Equation" r:id="rId14" imgW="583894" imgH="241269" progId="Equation.3">
                  <p:embed/>
                </p:oleObj>
              </mc:Choice>
              <mc:Fallback>
                <p:oleObj name="Equation" r:id="rId14" imgW="583894" imgH="2412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3238500"/>
                        <a:ext cx="7620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2" name="Object 32"/>
          <p:cNvGraphicFramePr>
            <a:graphicFrameLocks noChangeAspect="1"/>
          </p:cNvGraphicFramePr>
          <p:nvPr/>
        </p:nvGraphicFramePr>
        <p:xfrm>
          <a:off x="8278813" y="1181100"/>
          <a:ext cx="7477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0" name="Equation" r:id="rId16" imgW="571225" imgH="241269" progId="Equation.3">
                  <p:embed/>
                </p:oleObj>
              </mc:Choice>
              <mc:Fallback>
                <p:oleObj name="Equation" r:id="rId16" imgW="571225" imgH="2412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3" y="1181100"/>
                        <a:ext cx="74771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Line 33"/>
          <p:cNvSpPr>
            <a:spLocks noChangeShapeType="1"/>
          </p:cNvSpPr>
          <p:nvPr/>
        </p:nvSpPr>
        <p:spPr bwMode="auto">
          <a:xfrm>
            <a:off x="7288213" y="20193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54" name="Object 34"/>
          <p:cNvGraphicFramePr>
            <a:graphicFrameLocks noChangeAspect="1"/>
          </p:cNvGraphicFramePr>
          <p:nvPr/>
        </p:nvGraphicFramePr>
        <p:xfrm>
          <a:off x="8329613" y="5205413"/>
          <a:ext cx="7477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1" name="Equation" r:id="rId18" imgW="571225" imgH="241269" progId="Equation.3">
                  <p:embed/>
                </p:oleObj>
              </mc:Choice>
              <mc:Fallback>
                <p:oleObj name="Equation" r:id="rId18" imgW="571225" imgH="2412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613" y="5205413"/>
                        <a:ext cx="74771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Line 35"/>
          <p:cNvSpPr>
            <a:spLocks noChangeShapeType="1"/>
          </p:cNvSpPr>
          <p:nvPr/>
        </p:nvSpPr>
        <p:spPr bwMode="auto">
          <a:xfrm>
            <a:off x="7288213" y="49911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0" name="Text Box 36"/>
          <p:cNvSpPr txBox="1">
            <a:spLocks noChangeArrowheads="1"/>
          </p:cNvSpPr>
          <p:nvPr/>
        </p:nvSpPr>
        <p:spPr bwMode="auto">
          <a:xfrm>
            <a:off x="7348538" y="5067300"/>
            <a:ext cx="10826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0">
                <a:solidFill>
                  <a:schemeClr val="tx1"/>
                </a:solidFill>
              </a:rPr>
              <a:t>Extrinsic backward connections</a:t>
            </a:r>
          </a:p>
        </p:txBody>
      </p:sp>
      <p:sp>
        <p:nvSpPr>
          <p:cNvPr id="5151" name="Text Box 37"/>
          <p:cNvSpPr txBox="1">
            <a:spLocks noChangeArrowheads="1"/>
          </p:cNvSpPr>
          <p:nvPr/>
        </p:nvSpPr>
        <p:spPr bwMode="auto">
          <a:xfrm>
            <a:off x="4757738" y="35433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0">
                <a:solidFill>
                  <a:schemeClr val="tx1"/>
                </a:solidFill>
              </a:rPr>
              <a:t>Intrinsic connections</a:t>
            </a:r>
          </a:p>
        </p:txBody>
      </p:sp>
      <p:sp>
        <p:nvSpPr>
          <p:cNvPr id="5153" name="Line 39"/>
          <p:cNvSpPr>
            <a:spLocks noChangeShapeType="1"/>
          </p:cNvSpPr>
          <p:nvPr/>
        </p:nvSpPr>
        <p:spPr bwMode="auto">
          <a:xfrm>
            <a:off x="7288213" y="17145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4" name="Line 40"/>
          <p:cNvSpPr>
            <a:spLocks noChangeShapeType="1"/>
          </p:cNvSpPr>
          <p:nvPr/>
        </p:nvSpPr>
        <p:spPr bwMode="auto">
          <a:xfrm flipV="1">
            <a:off x="7248525" y="3189288"/>
            <a:ext cx="1439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5" name="Line 41"/>
          <p:cNvSpPr>
            <a:spLocks noChangeShapeType="1"/>
          </p:cNvSpPr>
          <p:nvPr/>
        </p:nvSpPr>
        <p:spPr bwMode="auto">
          <a:xfrm>
            <a:off x="7288213" y="43815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6" name="Line 42"/>
          <p:cNvSpPr>
            <a:spLocks noChangeShapeType="1"/>
          </p:cNvSpPr>
          <p:nvPr/>
        </p:nvSpPr>
        <p:spPr bwMode="auto">
          <a:xfrm flipH="1" flipV="1">
            <a:off x="7821613" y="17145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7" name="Line 43"/>
          <p:cNvSpPr>
            <a:spLocks noChangeShapeType="1"/>
          </p:cNvSpPr>
          <p:nvPr/>
        </p:nvSpPr>
        <p:spPr bwMode="auto">
          <a:xfrm flipH="1" flipV="1">
            <a:off x="8126413" y="2019300"/>
            <a:ext cx="0" cy="2971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8" name="Text Box 44"/>
          <p:cNvSpPr txBox="1">
            <a:spLocks noChangeArrowheads="1"/>
          </p:cNvSpPr>
          <p:nvPr/>
        </p:nvSpPr>
        <p:spPr bwMode="auto">
          <a:xfrm>
            <a:off x="7348538" y="1028700"/>
            <a:ext cx="10826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0">
                <a:solidFill>
                  <a:schemeClr val="tx1"/>
                </a:solidFill>
              </a:rPr>
              <a:t>Extrinsic lateral connections</a:t>
            </a:r>
          </a:p>
        </p:txBody>
      </p:sp>
      <p:sp>
        <p:nvSpPr>
          <p:cNvPr id="5159" name="Line 45"/>
          <p:cNvSpPr>
            <a:spLocks noChangeShapeType="1"/>
          </p:cNvSpPr>
          <p:nvPr/>
        </p:nvSpPr>
        <p:spPr bwMode="auto">
          <a:xfrm>
            <a:off x="8126413" y="35433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67" name="Object 47"/>
          <p:cNvGraphicFramePr>
            <a:graphicFrameLocks noChangeAspect="1"/>
          </p:cNvGraphicFramePr>
          <p:nvPr/>
        </p:nvGraphicFramePr>
        <p:xfrm>
          <a:off x="735013" y="1077913"/>
          <a:ext cx="19192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2" name="Equation" r:id="rId20" imgW="875841" imgH="215931" progId="Equation.3">
                  <p:embed/>
                </p:oleObj>
              </mc:Choice>
              <mc:Fallback>
                <p:oleObj name="Equation" r:id="rId20" imgW="875841" imgH="2159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077913"/>
                        <a:ext cx="19192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9" name="Object 49"/>
          <p:cNvGraphicFramePr>
            <a:graphicFrameLocks noChangeAspect="1"/>
          </p:cNvGraphicFramePr>
          <p:nvPr/>
        </p:nvGraphicFramePr>
        <p:xfrm>
          <a:off x="2484438" y="4437063"/>
          <a:ext cx="3619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3" name="Equation" r:id="rId22" imgW="164801" imgH="228738" progId="Equation.3">
                  <p:embed/>
                </p:oleObj>
              </mc:Choice>
              <mc:Fallback>
                <p:oleObj name="Equation" r:id="rId22" imgW="164801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437063"/>
                        <a:ext cx="3619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" name="Line 50"/>
          <p:cNvSpPr>
            <a:spLocks noChangeShapeType="1"/>
          </p:cNvSpPr>
          <p:nvPr/>
        </p:nvSpPr>
        <p:spPr bwMode="auto">
          <a:xfrm>
            <a:off x="2928938" y="441325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62" name="Line 51"/>
          <p:cNvSpPr>
            <a:spLocks noChangeShapeType="1"/>
          </p:cNvSpPr>
          <p:nvPr/>
        </p:nvSpPr>
        <p:spPr bwMode="auto">
          <a:xfrm>
            <a:off x="2928938" y="47021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63" name="Line 52"/>
          <p:cNvSpPr>
            <a:spLocks noChangeShapeType="1"/>
          </p:cNvSpPr>
          <p:nvPr/>
        </p:nvSpPr>
        <p:spPr bwMode="auto">
          <a:xfrm>
            <a:off x="2928938" y="4989513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73" name="Object 53"/>
          <p:cNvGraphicFramePr>
            <a:graphicFrameLocks noChangeAspect="1"/>
          </p:cNvGraphicFramePr>
          <p:nvPr/>
        </p:nvGraphicFramePr>
        <p:xfrm>
          <a:off x="3995738" y="1412875"/>
          <a:ext cx="2590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4" name="Equation" r:id="rId24" imgW="2590524" imgH="660308" progId="Equation.3">
                  <p:embed/>
                </p:oleObj>
              </mc:Choice>
              <mc:Fallback>
                <p:oleObj name="Equation" r:id="rId24" imgW="2590524" imgH="6603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412875"/>
                        <a:ext cx="2590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4" name="Object 54"/>
          <p:cNvGraphicFramePr>
            <a:graphicFrameLocks noChangeAspect="1"/>
          </p:cNvGraphicFramePr>
          <p:nvPr/>
        </p:nvGraphicFramePr>
        <p:xfrm>
          <a:off x="4060825" y="4187825"/>
          <a:ext cx="2844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5" name="Equation" r:id="rId26" imgW="2844065" imgH="1574708" progId="Equation.3">
                  <p:embed/>
                </p:oleObj>
              </mc:Choice>
              <mc:Fallback>
                <p:oleObj name="Equation" r:id="rId26" imgW="2844065" imgH="15747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187825"/>
                        <a:ext cx="28448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759266" y="2039257"/>
            <a:ext cx="1221934" cy="2641600"/>
            <a:chOff x="1987" y="625"/>
            <a:chExt cx="713" cy="702"/>
          </a:xfrm>
        </p:grpSpPr>
        <p:sp>
          <p:nvSpPr>
            <p:cNvPr id="52" name="AutoShape 162"/>
            <p:cNvSpPr>
              <a:spLocks noChangeArrowheads="1"/>
            </p:cNvSpPr>
            <p:nvPr/>
          </p:nvSpPr>
          <p:spPr bwMode="auto">
            <a:xfrm>
              <a:off x="1987" y="1030"/>
              <a:ext cx="713" cy="29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8080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b="1" i="1">
                <a:latin typeface="Calibri" pitchFamily="34" charset="0"/>
              </a:endParaRPr>
            </a:p>
          </p:txBody>
        </p:sp>
        <p:sp>
          <p:nvSpPr>
            <p:cNvPr id="54" name="AutoShape 164"/>
            <p:cNvSpPr>
              <a:spLocks noChangeArrowheads="1"/>
            </p:cNvSpPr>
            <p:nvPr/>
          </p:nvSpPr>
          <p:spPr bwMode="auto">
            <a:xfrm>
              <a:off x="1990" y="826"/>
              <a:ext cx="708" cy="26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99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b="1" i="1">
                <a:latin typeface="Calibri" pitchFamily="34" charset="0"/>
              </a:endParaRPr>
            </a:p>
          </p:txBody>
        </p:sp>
        <p:sp>
          <p:nvSpPr>
            <p:cNvPr id="55" name="AutoShape 163"/>
            <p:cNvSpPr>
              <a:spLocks noChangeArrowheads="1"/>
            </p:cNvSpPr>
            <p:nvPr/>
          </p:nvSpPr>
          <p:spPr bwMode="auto">
            <a:xfrm>
              <a:off x="1987" y="625"/>
              <a:ext cx="713" cy="26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b="1" i="1">
                <a:latin typeface="Calibri" pitchFamily="34" charset="0"/>
              </a:endParaRPr>
            </a:p>
          </p:txBody>
        </p:sp>
      </p:grpSp>
      <p:sp>
        <p:nvSpPr>
          <p:cNvPr id="56" name="Rectangle 8" descr="Newsprint"/>
          <p:cNvSpPr>
            <a:spLocks noChangeArrowheads="1"/>
          </p:cNvSpPr>
          <p:nvPr/>
        </p:nvSpPr>
        <p:spPr bwMode="auto">
          <a:xfrm>
            <a:off x="666750" y="3074308"/>
            <a:ext cx="106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874713" y="3109913"/>
            <a:ext cx="87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0" dirty="0">
                <a:solidFill>
                  <a:schemeClr val="bg1"/>
                </a:solidFill>
              </a:rPr>
              <a:t>spiny </a:t>
            </a:r>
            <a:r>
              <a:rPr lang="en-GB" sz="1200" b="0" dirty="0" err="1">
                <a:solidFill>
                  <a:schemeClr val="bg1"/>
                </a:solidFill>
              </a:rPr>
              <a:t>stellate</a:t>
            </a:r>
            <a:r>
              <a:rPr lang="en-GB" sz="1200" b="0" dirty="0">
                <a:solidFill>
                  <a:schemeClr val="bg1"/>
                </a:solidFill>
              </a:rPr>
              <a:t> cells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703037" y="2349501"/>
            <a:ext cx="117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0" dirty="0">
                <a:solidFill>
                  <a:srgbClr val="FFFFFF"/>
                </a:solidFill>
              </a:rPr>
              <a:t>inhibitory </a:t>
            </a:r>
            <a:r>
              <a:rPr lang="en-GB" sz="1200" b="0" dirty="0" err="1">
                <a:solidFill>
                  <a:srgbClr val="FFFFFF"/>
                </a:solidFill>
              </a:rPr>
              <a:t>interneurons</a:t>
            </a:r>
            <a:endParaRPr lang="en-GB" sz="1200" b="0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746579" y="4068991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0" dirty="0">
                <a:solidFill>
                  <a:srgbClr val="FFFFFF"/>
                </a:solidFill>
              </a:rPr>
              <a:t>pyramidal cells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0" y="89447"/>
            <a:ext cx="629994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>
                <a:solidFill>
                  <a:srgbClr val="000000"/>
                </a:solidFill>
                <a:latin typeface="+mn-lt"/>
              </a:rPr>
              <a:t>State </a:t>
            </a:r>
            <a:r>
              <a:rPr lang="en-GB" sz="2800" b="0" dirty="0" smtClean="0">
                <a:solidFill>
                  <a:srgbClr val="000000"/>
                </a:solidFill>
                <a:latin typeface="+mn-lt"/>
              </a:rPr>
              <a:t>equations in a 6 layer cortical model</a:t>
            </a:r>
            <a:endParaRPr lang="en-GB" sz="2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55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6748" y="3962670"/>
            <a:ext cx="2798763" cy="2143125"/>
            <a:chOff x="4096" y="2232"/>
            <a:chExt cx="2224" cy="1668"/>
          </a:xfrm>
        </p:grpSpPr>
        <p:pic>
          <p:nvPicPr>
            <p:cNvPr id="25605" name="Picture 5" descr="adapta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6" y="2232"/>
              <a:ext cx="2224" cy="1668"/>
            </a:xfrm>
            <a:prstGeom prst="rect">
              <a:avLst/>
            </a:prstGeom>
            <a:noFill/>
          </p:spPr>
        </p:pic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4468" y="2245"/>
              <a:ext cx="1543" cy="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879036" y="1263920"/>
            <a:ext cx="1855787" cy="20494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Time Differential 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Equations</a:t>
            </a:r>
          </a:p>
          <a:p>
            <a:pPr algn="ctr"/>
            <a:endParaRPr lang="en-US" sz="1000" b="1">
              <a:cs typeface="Times New Roman" pitchFamily="18" charset="0"/>
            </a:endParaRP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956823" y="2535508"/>
          <a:ext cx="16224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0" name="Equation" r:id="rId4" imgW="889046" imgH="431570" progId="Equation.3">
                  <p:embed/>
                </p:oleObj>
              </mc:Choice>
              <mc:Fallback>
                <p:oleObj name="Equation" r:id="rId4" imgW="889046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823" y="2535508"/>
                        <a:ext cx="16224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323786" y="1236933"/>
            <a:ext cx="2243137" cy="21129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State Space 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Characterisation</a:t>
            </a:r>
          </a:p>
          <a:p>
            <a:pPr algn="ctr"/>
            <a:endParaRPr lang="en-US" sz="1600" b="1">
              <a:cs typeface="Times New Roman" pitchFamily="18" charset="0"/>
            </a:endParaRP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892111" y="2237058"/>
          <a:ext cx="12811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1" name="Equation" r:id="rId6" imgW="773935" imgH="533216" progId="Equation.3">
                  <p:embed/>
                </p:oleObj>
              </mc:Choice>
              <mc:Fallback>
                <p:oleObj name="Equation" r:id="rId6" imgW="773935" imgH="5332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111" y="2237058"/>
                        <a:ext cx="1281112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203511" y="1208358"/>
            <a:ext cx="2143125" cy="21605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Transfer Function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Frequency Domain</a:t>
            </a:r>
          </a:p>
          <a:p>
            <a:pPr algn="ctr"/>
            <a:endParaRPr lang="en-US" sz="1400" b="1">
              <a:cs typeface="Times New Roman" pitchFamily="18" charset="0"/>
            </a:endParaRPr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6233673" y="2679970"/>
          <a:ext cx="2066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2" name="Equation" r:id="rId8" imgW="1193295" imgH="203384" progId="Equation.3">
                  <p:embed/>
                </p:oleObj>
              </mc:Choice>
              <mc:Fallback>
                <p:oleObj name="Equation" r:id="rId8" imgW="1193295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73" y="2679970"/>
                        <a:ext cx="2066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613" name="AutoShape 13"/>
          <p:cNvCxnSpPr>
            <a:cxnSpLocks noChangeShapeType="1"/>
            <a:stCxn id="25607" idx="3"/>
            <a:endCxn id="25609" idx="1"/>
          </p:cNvCxnSpPr>
          <p:nvPr/>
        </p:nvCxnSpPr>
        <p:spPr bwMode="auto">
          <a:xfrm>
            <a:off x="2734823" y="2289445"/>
            <a:ext cx="588963" cy="4763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4" name="AutoShape 14"/>
          <p:cNvCxnSpPr>
            <a:cxnSpLocks noChangeShapeType="1"/>
            <a:stCxn id="25609" idx="3"/>
            <a:endCxn id="25611" idx="1"/>
          </p:cNvCxnSpPr>
          <p:nvPr/>
        </p:nvCxnSpPr>
        <p:spPr bwMode="auto">
          <a:xfrm flipV="1">
            <a:off x="5566923" y="2289445"/>
            <a:ext cx="636588" cy="4763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4336611" y="3332433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301561" y="3726133"/>
            <a:ext cx="962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Linearise</a:t>
            </a:r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098" y="4413520"/>
            <a:ext cx="19923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26623" y="4561158"/>
            <a:ext cx="3175" cy="1014412"/>
          </a:xfrm>
          <a:prstGeom prst="line">
            <a:avLst/>
          </a:prstGeom>
          <a:noFill/>
          <a:ln w="11113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98011" y="4911995"/>
            <a:ext cx="177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900" b="1">
                <a:solidFill>
                  <a:srgbClr val="CC0000"/>
                </a:solidFill>
              </a:rPr>
              <a:t>mV</a:t>
            </a:r>
            <a:endParaRPr lang="en-GB"/>
          </a:p>
        </p:txBody>
      </p:sp>
      <p:pic>
        <p:nvPicPr>
          <p:cNvPr id="25620" name="Picture 20" descr="fre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2248" y="3510233"/>
            <a:ext cx="2641600" cy="2598737"/>
          </a:xfrm>
          <a:prstGeom prst="rect">
            <a:avLst/>
          </a:prstGeom>
          <a:noFill/>
        </p:spPr>
      </p:pic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5987611" y="2535508"/>
            <a:ext cx="935037" cy="64928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55407" y="137260"/>
            <a:ext cx="40420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>
                <a:solidFill>
                  <a:srgbClr val="000000"/>
                </a:solidFill>
                <a:latin typeface="+mj-lt"/>
              </a:rPr>
              <a:t>State </a:t>
            </a:r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equations to Spectra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66356"/>
            <a:ext cx="7714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Moran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Kiebel, Stephan, Reilly, Daunizeau, Friston (2007) 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A neural mass model of spectral responses in electrophysiology.</a:t>
            </a:r>
            <a:r>
              <a:rPr lang="en-GB" sz="1100" dirty="0" smtClean="0"/>
              <a:t> </a:t>
            </a:r>
            <a:r>
              <a:rPr lang="en-GB" sz="1100" i="1" dirty="0" smtClean="0">
                <a:solidFill>
                  <a:srgbClr val="C00000"/>
                </a:solidFill>
                <a:latin typeface="Arial Narrow" pitchFamily="34" charset="0"/>
              </a:rPr>
              <a:t>NeuroImage</a:t>
            </a:r>
          </a:p>
          <a:p>
            <a:endParaRPr lang="en-GB" sz="11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 bwMode="auto">
          <a:xfrm>
            <a:off x="640796" y="1075641"/>
            <a:ext cx="4724438" cy="49471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75100" y="5525984"/>
            <a:ext cx="2503775" cy="664684"/>
            <a:chOff x="3975100" y="5525984"/>
            <a:chExt cx="2503775" cy="664684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H="1" flipV="1">
              <a:off x="4802908" y="5525984"/>
              <a:ext cx="1249338" cy="20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3975100" y="5667448"/>
              <a:ext cx="25037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GB" sz="1400" b="1" dirty="0" smtClean="0"/>
                <a:t>Predicted response </a:t>
              </a:r>
            </a:p>
            <a:p>
              <a:pPr algn="r" eaLnBrk="0" hangingPunct="0"/>
              <a:r>
                <a:rPr lang="en-GB" sz="1400" b="1" dirty="0" smtClean="0"/>
                <a:t>(Pyramidal Cell Depolarization)</a:t>
              </a:r>
              <a:endParaRPr lang="en-GB" sz="1400" b="1" dirty="0"/>
            </a:p>
          </p:txBody>
        </p:sp>
      </p:grpSp>
      <p:sp>
        <p:nvSpPr>
          <p:cNvPr id="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9062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0000"/>
                </a:solidFill>
              </a:rPr>
              <a:t>Given an empirical recording: estimate parameters of the model</a:t>
            </a:r>
          </a:p>
        </p:txBody>
      </p:sp>
      <p:sp>
        <p:nvSpPr>
          <p:cNvPr id="470" name="Rectangle 242"/>
          <p:cNvSpPr>
            <a:spLocks noChangeArrowheads="1"/>
          </p:cNvSpPr>
          <p:nvPr/>
        </p:nvSpPr>
        <p:spPr bwMode="auto">
          <a:xfrm>
            <a:off x="1292714" y="1668095"/>
            <a:ext cx="3350456" cy="1117654"/>
          </a:xfrm>
          <a:prstGeom prst="rect">
            <a:avLst/>
          </a:prstGeom>
          <a:blipFill>
            <a:blip r:embed="rId4" cstate="print">
              <a:grayscl/>
              <a:lum bright="72000" contrast="-27000"/>
            </a:blip>
            <a:tile tx="0" ty="0" sx="100000" sy="100000" flip="xy" algn="r"/>
          </a:blip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0" name="Rectangle 24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7918" y="4171452"/>
            <a:ext cx="3590144" cy="116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1" name="Text Box 15"/>
          <p:cNvSpPr txBox="1">
            <a:spLocks noChangeArrowheads="1"/>
          </p:cNvSpPr>
          <p:nvPr/>
        </p:nvSpPr>
        <p:spPr bwMode="auto">
          <a:xfrm rot="16200000">
            <a:off x="2423381" y="3028946"/>
            <a:ext cx="1307097" cy="354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Freeform 10"/>
          <p:cNvSpPr>
            <a:spLocks noEditPoints="1"/>
          </p:cNvSpPr>
          <p:nvPr/>
        </p:nvSpPr>
        <p:spPr bwMode="auto">
          <a:xfrm>
            <a:off x="4435117" y="2787549"/>
            <a:ext cx="57694" cy="1377994"/>
          </a:xfrm>
          <a:custGeom>
            <a:avLst/>
            <a:gdLst>
              <a:gd name="T0" fmla="*/ 10 w 400"/>
              <a:gd name="T1" fmla="*/ 19 h 10033"/>
              <a:gd name="T2" fmla="*/ 10 w 400"/>
              <a:gd name="T3" fmla="*/ 559 h 10033"/>
              <a:gd name="T4" fmla="*/ 9 w 400"/>
              <a:gd name="T5" fmla="*/ 561 h 10033"/>
              <a:gd name="T6" fmla="*/ 7 w 400"/>
              <a:gd name="T7" fmla="*/ 559 h 10033"/>
              <a:gd name="T8" fmla="*/ 7 w 400"/>
              <a:gd name="T9" fmla="*/ 19 h 10033"/>
              <a:gd name="T10" fmla="*/ 9 w 400"/>
              <a:gd name="T11" fmla="*/ 17 h 10033"/>
              <a:gd name="T12" fmla="*/ 10 w 400"/>
              <a:gd name="T13" fmla="*/ 19 h 10033"/>
              <a:gd name="T14" fmla="*/ 0 w 400"/>
              <a:gd name="T15" fmla="*/ 22 h 10033"/>
              <a:gd name="T16" fmla="*/ 9 w 400"/>
              <a:gd name="T17" fmla="*/ 0 h 10033"/>
              <a:gd name="T18" fmla="*/ 17 w 400"/>
              <a:gd name="T19" fmla="*/ 22 h 10033"/>
              <a:gd name="T20" fmla="*/ 0 w 400"/>
              <a:gd name="T21" fmla="*/ 22 h 100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10033"/>
              <a:gd name="T35" fmla="*/ 400 w 400"/>
              <a:gd name="T36" fmla="*/ 10033 h 100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10033">
                <a:moveTo>
                  <a:pt x="233" y="333"/>
                </a:moveTo>
                <a:lnTo>
                  <a:pt x="233" y="10000"/>
                </a:lnTo>
                <a:cubicBezTo>
                  <a:pt x="233" y="10019"/>
                  <a:pt x="218" y="10033"/>
                  <a:pt x="200" y="10033"/>
                </a:cubicBezTo>
                <a:cubicBezTo>
                  <a:pt x="181" y="10033"/>
                  <a:pt x="166" y="10019"/>
                  <a:pt x="166" y="10000"/>
                </a:cubicBezTo>
                <a:lnTo>
                  <a:pt x="166" y="333"/>
                </a:lnTo>
                <a:cubicBezTo>
                  <a:pt x="166" y="315"/>
                  <a:pt x="181" y="300"/>
                  <a:pt x="200" y="300"/>
                </a:cubicBezTo>
                <a:cubicBezTo>
                  <a:pt x="218" y="300"/>
                  <a:pt x="233" y="315"/>
                  <a:pt x="233" y="333"/>
                </a:cubicBezTo>
                <a:close/>
                <a:moveTo>
                  <a:pt x="0" y="400"/>
                </a:moveTo>
                <a:lnTo>
                  <a:pt x="200" y="0"/>
                </a:lnTo>
                <a:lnTo>
                  <a:pt x="400" y="400"/>
                </a:lnTo>
                <a:lnTo>
                  <a:pt x="0" y="4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3" name="Freeform 11"/>
          <p:cNvSpPr>
            <a:spLocks noEditPoints="1"/>
          </p:cNvSpPr>
          <p:nvPr/>
        </p:nvSpPr>
        <p:spPr bwMode="auto">
          <a:xfrm>
            <a:off x="1358100" y="2782146"/>
            <a:ext cx="59617" cy="1379795"/>
          </a:xfrm>
          <a:custGeom>
            <a:avLst/>
            <a:gdLst>
              <a:gd name="T0" fmla="*/ 13 w 400"/>
              <a:gd name="T1" fmla="*/ 2 h 10033"/>
              <a:gd name="T2" fmla="*/ 13 w 400"/>
              <a:gd name="T3" fmla="*/ 546 h 10033"/>
              <a:gd name="T4" fmla="*/ 11 w 400"/>
              <a:gd name="T5" fmla="*/ 548 h 10033"/>
              <a:gd name="T6" fmla="*/ 9 w 400"/>
              <a:gd name="T7" fmla="*/ 546 h 10033"/>
              <a:gd name="T8" fmla="*/ 9 w 400"/>
              <a:gd name="T9" fmla="*/ 2 h 10033"/>
              <a:gd name="T10" fmla="*/ 11 w 400"/>
              <a:gd name="T11" fmla="*/ 0 h 10033"/>
              <a:gd name="T12" fmla="*/ 13 w 400"/>
              <a:gd name="T13" fmla="*/ 2 h 10033"/>
              <a:gd name="T14" fmla="*/ 22 w 400"/>
              <a:gd name="T15" fmla="*/ 542 h 10033"/>
              <a:gd name="T16" fmla="*/ 11 w 400"/>
              <a:gd name="T17" fmla="*/ 565 h 10033"/>
              <a:gd name="T18" fmla="*/ 0 w 400"/>
              <a:gd name="T19" fmla="*/ 542 h 10033"/>
              <a:gd name="T20" fmla="*/ 22 w 400"/>
              <a:gd name="T21" fmla="*/ 542 h 100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10033"/>
              <a:gd name="T35" fmla="*/ 400 w 400"/>
              <a:gd name="T36" fmla="*/ 10033 h 100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10033">
                <a:moveTo>
                  <a:pt x="233" y="33"/>
                </a:moveTo>
                <a:lnTo>
                  <a:pt x="233" y="9700"/>
                </a:lnTo>
                <a:cubicBezTo>
                  <a:pt x="233" y="9718"/>
                  <a:pt x="219" y="9733"/>
                  <a:pt x="200" y="9733"/>
                </a:cubicBezTo>
                <a:cubicBezTo>
                  <a:pt x="182" y="9733"/>
                  <a:pt x="167" y="9718"/>
                  <a:pt x="167" y="9700"/>
                </a:cubicBezTo>
                <a:lnTo>
                  <a:pt x="167" y="33"/>
                </a:lnTo>
                <a:cubicBezTo>
                  <a:pt x="167" y="15"/>
                  <a:pt x="182" y="0"/>
                  <a:pt x="200" y="0"/>
                </a:cubicBezTo>
                <a:cubicBezTo>
                  <a:pt x="219" y="0"/>
                  <a:pt x="233" y="15"/>
                  <a:pt x="233" y="33"/>
                </a:cubicBezTo>
                <a:close/>
                <a:moveTo>
                  <a:pt x="400" y="9633"/>
                </a:moveTo>
                <a:lnTo>
                  <a:pt x="200" y="10033"/>
                </a:lnTo>
                <a:lnTo>
                  <a:pt x="0" y="9633"/>
                </a:lnTo>
                <a:lnTo>
                  <a:pt x="400" y="963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74" name="Group 12"/>
          <p:cNvGrpSpPr>
            <a:grpSpLocks/>
          </p:cNvGrpSpPr>
          <p:nvPr/>
        </p:nvGrpSpPr>
        <p:grpSpPr bwMode="auto">
          <a:xfrm>
            <a:off x="1292713" y="3171226"/>
            <a:ext cx="2686621" cy="605236"/>
            <a:chOff x="2311" y="1969"/>
            <a:chExt cx="2208" cy="529"/>
          </a:xfrm>
        </p:grpSpPr>
        <p:pic>
          <p:nvPicPr>
            <p:cNvPr id="558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11" y="1969"/>
              <a:ext cx="220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9" name="Rectangle 14"/>
            <p:cNvSpPr>
              <a:spLocks noChangeArrowheads="1"/>
            </p:cNvSpPr>
            <p:nvPr/>
          </p:nvSpPr>
          <p:spPr bwMode="auto">
            <a:xfrm>
              <a:off x="2312" y="1970"/>
              <a:ext cx="2207" cy="5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5" name="Freeform 18"/>
          <p:cNvSpPr>
            <a:spLocks noEditPoints="1"/>
          </p:cNvSpPr>
          <p:nvPr/>
        </p:nvSpPr>
        <p:spPr bwMode="auto">
          <a:xfrm>
            <a:off x="4179340" y="3771058"/>
            <a:ext cx="59617" cy="390882"/>
          </a:xfrm>
          <a:custGeom>
            <a:avLst/>
            <a:gdLst>
              <a:gd name="T0" fmla="*/ 9 w 400"/>
              <a:gd name="T1" fmla="*/ 143 h 2833"/>
              <a:gd name="T2" fmla="*/ 9 w 400"/>
              <a:gd name="T3" fmla="*/ 2 h 2833"/>
              <a:gd name="T4" fmla="*/ 11 w 400"/>
              <a:gd name="T5" fmla="*/ 0 h 2833"/>
              <a:gd name="T6" fmla="*/ 13 w 400"/>
              <a:gd name="T7" fmla="*/ 2 h 2833"/>
              <a:gd name="T8" fmla="*/ 13 w 400"/>
              <a:gd name="T9" fmla="*/ 143 h 2833"/>
              <a:gd name="T10" fmla="*/ 11 w 400"/>
              <a:gd name="T11" fmla="*/ 145 h 2833"/>
              <a:gd name="T12" fmla="*/ 9 w 400"/>
              <a:gd name="T13" fmla="*/ 143 h 2833"/>
              <a:gd name="T14" fmla="*/ 22 w 400"/>
              <a:gd name="T15" fmla="*/ 139 h 2833"/>
              <a:gd name="T16" fmla="*/ 11 w 400"/>
              <a:gd name="T17" fmla="*/ 162 h 2833"/>
              <a:gd name="T18" fmla="*/ 0 w 400"/>
              <a:gd name="T19" fmla="*/ 139 h 2833"/>
              <a:gd name="T20" fmla="*/ 22 w 400"/>
              <a:gd name="T21" fmla="*/ 139 h 28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2833"/>
              <a:gd name="T35" fmla="*/ 400 w 400"/>
              <a:gd name="T36" fmla="*/ 2833 h 28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2833">
                <a:moveTo>
                  <a:pt x="166" y="2500"/>
                </a:moveTo>
                <a:lnTo>
                  <a:pt x="166" y="33"/>
                </a:lnTo>
                <a:cubicBezTo>
                  <a:pt x="166" y="15"/>
                  <a:pt x="181" y="0"/>
                  <a:pt x="200" y="0"/>
                </a:cubicBezTo>
                <a:cubicBezTo>
                  <a:pt x="218" y="0"/>
                  <a:pt x="233" y="15"/>
                  <a:pt x="233" y="33"/>
                </a:cubicBezTo>
                <a:lnTo>
                  <a:pt x="233" y="2500"/>
                </a:lnTo>
                <a:cubicBezTo>
                  <a:pt x="233" y="2518"/>
                  <a:pt x="218" y="2533"/>
                  <a:pt x="200" y="2533"/>
                </a:cubicBezTo>
                <a:cubicBezTo>
                  <a:pt x="181" y="2533"/>
                  <a:pt x="166" y="2518"/>
                  <a:pt x="166" y="2500"/>
                </a:cubicBezTo>
                <a:close/>
                <a:moveTo>
                  <a:pt x="400" y="2433"/>
                </a:moveTo>
                <a:lnTo>
                  <a:pt x="200" y="2833"/>
                </a:lnTo>
                <a:lnTo>
                  <a:pt x="0" y="2433"/>
                </a:lnTo>
                <a:lnTo>
                  <a:pt x="400" y="243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76" name="Group 19"/>
          <p:cNvGrpSpPr>
            <a:grpSpLocks/>
          </p:cNvGrpSpPr>
          <p:nvPr/>
        </p:nvGrpSpPr>
        <p:grpSpPr bwMode="auto">
          <a:xfrm>
            <a:off x="1560028" y="2787549"/>
            <a:ext cx="215391" cy="363862"/>
            <a:chOff x="2531" y="1640"/>
            <a:chExt cx="197" cy="302"/>
          </a:xfrm>
        </p:grpSpPr>
        <p:sp>
          <p:nvSpPr>
            <p:cNvPr id="556" name="Rectangle 20"/>
            <p:cNvSpPr>
              <a:spLocks noChangeArrowheads="1"/>
            </p:cNvSpPr>
            <p:nvPr/>
          </p:nvSpPr>
          <p:spPr bwMode="auto">
            <a:xfrm>
              <a:off x="2644" y="1766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Rectangle 21"/>
            <p:cNvSpPr>
              <a:spLocks noChangeArrowheads="1"/>
            </p:cNvSpPr>
            <p:nvPr/>
          </p:nvSpPr>
          <p:spPr bwMode="auto">
            <a:xfrm>
              <a:off x="2531" y="1640"/>
              <a:ext cx="12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7" name="Group 22"/>
          <p:cNvGrpSpPr>
            <a:grpSpLocks/>
          </p:cNvGrpSpPr>
          <p:nvPr/>
        </p:nvGrpSpPr>
        <p:grpSpPr bwMode="auto">
          <a:xfrm>
            <a:off x="4140877" y="2818172"/>
            <a:ext cx="232699" cy="363862"/>
            <a:chOff x="4105" y="1660"/>
            <a:chExt cx="193" cy="318"/>
          </a:xfrm>
        </p:grpSpPr>
        <p:sp>
          <p:nvSpPr>
            <p:cNvPr id="554" name="Rectangle 23"/>
            <p:cNvSpPr>
              <a:spLocks noChangeArrowheads="1"/>
            </p:cNvSpPr>
            <p:nvPr/>
          </p:nvSpPr>
          <p:spPr bwMode="auto">
            <a:xfrm>
              <a:off x="4221" y="1781"/>
              <a:ext cx="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5" name="Rectangle 24"/>
            <p:cNvSpPr>
              <a:spLocks noChangeArrowheads="1"/>
            </p:cNvSpPr>
            <p:nvPr/>
          </p:nvSpPr>
          <p:spPr bwMode="auto">
            <a:xfrm>
              <a:off x="4105" y="1660"/>
              <a:ext cx="11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8" name="Group 28"/>
          <p:cNvGrpSpPr>
            <a:grpSpLocks/>
          </p:cNvGrpSpPr>
          <p:nvPr/>
        </p:nvGrpSpPr>
        <p:grpSpPr bwMode="auto">
          <a:xfrm>
            <a:off x="3888947" y="3823296"/>
            <a:ext cx="230776" cy="362062"/>
            <a:chOff x="3887" y="2530"/>
            <a:chExt cx="188" cy="317"/>
          </a:xfrm>
        </p:grpSpPr>
        <p:sp>
          <p:nvSpPr>
            <p:cNvPr id="552" name="Rectangle 29"/>
            <p:cNvSpPr>
              <a:spLocks noChangeArrowheads="1"/>
            </p:cNvSpPr>
            <p:nvPr/>
          </p:nvSpPr>
          <p:spPr bwMode="auto">
            <a:xfrm>
              <a:off x="4000" y="2647"/>
              <a:ext cx="7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" name="Rectangle 30"/>
            <p:cNvSpPr>
              <a:spLocks noChangeArrowheads="1"/>
            </p:cNvSpPr>
            <p:nvPr/>
          </p:nvSpPr>
          <p:spPr bwMode="auto">
            <a:xfrm>
              <a:off x="3887" y="2530"/>
              <a:ext cx="10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9" name="Group 110"/>
          <p:cNvGrpSpPr>
            <a:grpSpLocks/>
          </p:cNvGrpSpPr>
          <p:nvPr/>
        </p:nvGrpSpPr>
        <p:grpSpPr bwMode="auto">
          <a:xfrm>
            <a:off x="1702340" y="3354959"/>
            <a:ext cx="1911597" cy="403491"/>
            <a:chOff x="2648" y="2134"/>
            <a:chExt cx="1572" cy="352"/>
          </a:xfrm>
        </p:grpSpPr>
        <p:sp>
          <p:nvSpPr>
            <p:cNvPr id="513" name="Rectangle 111"/>
            <p:cNvSpPr>
              <a:spLocks noChangeArrowheads="1"/>
            </p:cNvSpPr>
            <p:nvPr/>
          </p:nvSpPr>
          <p:spPr bwMode="auto">
            <a:xfrm>
              <a:off x="4176" y="2363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" name="Rectangle 112"/>
            <p:cNvSpPr>
              <a:spLocks noChangeArrowheads="1"/>
            </p:cNvSpPr>
            <p:nvPr/>
          </p:nvSpPr>
          <p:spPr bwMode="auto">
            <a:xfrm>
              <a:off x="4099" y="2296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" name="Rectangle 113"/>
            <p:cNvSpPr>
              <a:spLocks noChangeArrowheads="1"/>
            </p:cNvSpPr>
            <p:nvPr/>
          </p:nvSpPr>
          <p:spPr bwMode="auto">
            <a:xfrm>
              <a:off x="3912" y="2363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" name="Rectangle 114"/>
            <p:cNvSpPr>
              <a:spLocks noChangeArrowheads="1"/>
            </p:cNvSpPr>
            <p:nvPr/>
          </p:nvSpPr>
          <p:spPr bwMode="auto">
            <a:xfrm>
              <a:off x="3264" y="2363"/>
              <a:ext cx="4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" name="Rectangle 115"/>
            <p:cNvSpPr>
              <a:spLocks noChangeArrowheads="1"/>
            </p:cNvSpPr>
            <p:nvPr/>
          </p:nvSpPr>
          <p:spPr bwMode="auto">
            <a:xfrm>
              <a:off x="3111" y="2363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" name="Rectangle 116"/>
            <p:cNvSpPr>
              <a:spLocks noChangeArrowheads="1"/>
            </p:cNvSpPr>
            <p:nvPr/>
          </p:nvSpPr>
          <p:spPr bwMode="auto">
            <a:xfrm>
              <a:off x="2692" y="2363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" name="Rectangle 117"/>
            <p:cNvSpPr>
              <a:spLocks noChangeArrowheads="1"/>
            </p:cNvSpPr>
            <p:nvPr/>
          </p:nvSpPr>
          <p:spPr bwMode="auto">
            <a:xfrm>
              <a:off x="2879" y="2205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" name="Rectangle 118"/>
            <p:cNvSpPr>
              <a:spLocks noChangeArrowheads="1"/>
            </p:cNvSpPr>
            <p:nvPr/>
          </p:nvSpPr>
          <p:spPr bwMode="auto">
            <a:xfrm>
              <a:off x="2697" y="2205"/>
              <a:ext cx="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" name="Rectangle 119"/>
            <p:cNvSpPr>
              <a:spLocks noChangeArrowheads="1"/>
            </p:cNvSpPr>
            <p:nvPr/>
          </p:nvSpPr>
          <p:spPr bwMode="auto">
            <a:xfrm>
              <a:off x="3726" y="2303"/>
              <a:ext cx="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" name="Rectangle 120"/>
            <p:cNvSpPr>
              <a:spLocks noChangeArrowheads="1"/>
            </p:cNvSpPr>
            <p:nvPr/>
          </p:nvSpPr>
          <p:spPr bwMode="auto">
            <a:xfrm>
              <a:off x="3609" y="2303"/>
              <a:ext cx="5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" name="Rectangle 121"/>
            <p:cNvSpPr>
              <a:spLocks noChangeArrowheads="1"/>
            </p:cNvSpPr>
            <p:nvPr/>
          </p:nvSpPr>
          <p:spPr bwMode="auto">
            <a:xfrm>
              <a:off x="3440" y="2303"/>
              <a:ext cx="5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" name="Rectangle 122"/>
            <p:cNvSpPr>
              <a:spLocks noChangeArrowheads="1"/>
            </p:cNvSpPr>
            <p:nvPr/>
          </p:nvSpPr>
          <p:spPr bwMode="auto">
            <a:xfrm>
              <a:off x="3184" y="2303"/>
              <a:ext cx="5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Rectangle 123"/>
            <p:cNvSpPr>
              <a:spLocks noChangeArrowheads="1"/>
            </p:cNvSpPr>
            <p:nvPr/>
          </p:nvSpPr>
          <p:spPr bwMode="auto">
            <a:xfrm>
              <a:off x="3034" y="2303"/>
              <a:ext cx="5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" name="Rectangle 124"/>
            <p:cNvSpPr>
              <a:spLocks noChangeArrowheads="1"/>
            </p:cNvSpPr>
            <p:nvPr/>
          </p:nvSpPr>
          <p:spPr bwMode="auto">
            <a:xfrm>
              <a:off x="4137" y="2303"/>
              <a:ext cx="6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7" name="Rectangle 125"/>
            <p:cNvSpPr>
              <a:spLocks noChangeArrowheads="1"/>
            </p:cNvSpPr>
            <p:nvPr/>
          </p:nvSpPr>
          <p:spPr bwMode="auto">
            <a:xfrm>
              <a:off x="3866" y="2303"/>
              <a:ext cx="6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8" name="Rectangle 126"/>
            <p:cNvSpPr>
              <a:spLocks noChangeArrowheads="1"/>
            </p:cNvSpPr>
            <p:nvPr/>
          </p:nvSpPr>
          <p:spPr bwMode="auto">
            <a:xfrm>
              <a:off x="3555" y="2303"/>
              <a:ext cx="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" name="Rectangle 127"/>
            <p:cNvSpPr>
              <a:spLocks noChangeArrowheads="1"/>
            </p:cNvSpPr>
            <p:nvPr/>
          </p:nvSpPr>
          <p:spPr bwMode="auto">
            <a:xfrm>
              <a:off x="3391" y="2303"/>
              <a:ext cx="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" name="Rectangle 128"/>
            <p:cNvSpPr>
              <a:spLocks noChangeArrowheads="1"/>
            </p:cNvSpPr>
            <p:nvPr/>
          </p:nvSpPr>
          <p:spPr bwMode="auto">
            <a:xfrm>
              <a:off x="3223" y="2303"/>
              <a:ext cx="6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" name="Rectangle 129"/>
            <p:cNvSpPr>
              <a:spLocks noChangeArrowheads="1"/>
            </p:cNvSpPr>
            <p:nvPr/>
          </p:nvSpPr>
          <p:spPr bwMode="auto">
            <a:xfrm>
              <a:off x="3143" y="2303"/>
              <a:ext cx="5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" name="Rectangle 130"/>
            <p:cNvSpPr>
              <a:spLocks noChangeArrowheads="1"/>
            </p:cNvSpPr>
            <p:nvPr/>
          </p:nvSpPr>
          <p:spPr bwMode="auto">
            <a:xfrm>
              <a:off x="2917" y="2303"/>
              <a:ext cx="10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" name="Rectangle 131"/>
            <p:cNvSpPr>
              <a:spLocks noChangeArrowheads="1"/>
            </p:cNvSpPr>
            <p:nvPr/>
          </p:nvSpPr>
          <p:spPr bwMode="auto">
            <a:xfrm>
              <a:off x="2648" y="2305"/>
              <a:ext cx="6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" name="Rectangle 132"/>
            <p:cNvSpPr>
              <a:spLocks noChangeArrowheads="1"/>
            </p:cNvSpPr>
            <p:nvPr/>
          </p:nvSpPr>
          <p:spPr bwMode="auto">
            <a:xfrm>
              <a:off x="2831" y="2149"/>
              <a:ext cx="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5" name="Rectangle 133"/>
            <p:cNvSpPr>
              <a:spLocks noChangeArrowheads="1"/>
            </p:cNvSpPr>
            <p:nvPr/>
          </p:nvSpPr>
          <p:spPr bwMode="auto">
            <a:xfrm>
              <a:off x="2659" y="2149"/>
              <a:ext cx="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Rectangle 134"/>
            <p:cNvSpPr>
              <a:spLocks noChangeArrowheads="1"/>
            </p:cNvSpPr>
            <p:nvPr/>
          </p:nvSpPr>
          <p:spPr bwMode="auto">
            <a:xfrm>
              <a:off x="4091" y="2365"/>
              <a:ext cx="3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7" name="Rectangle 135"/>
            <p:cNvSpPr>
              <a:spLocks noChangeArrowheads="1"/>
            </p:cNvSpPr>
            <p:nvPr/>
          </p:nvSpPr>
          <p:spPr bwMode="auto">
            <a:xfrm>
              <a:off x="3830" y="2365"/>
              <a:ext cx="4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8" name="Rectangle 136"/>
            <p:cNvSpPr>
              <a:spLocks noChangeArrowheads="1"/>
            </p:cNvSpPr>
            <p:nvPr/>
          </p:nvSpPr>
          <p:spPr bwMode="auto">
            <a:xfrm>
              <a:off x="2996" y="2365"/>
              <a:ext cx="3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9" name="Rectangle 137"/>
            <p:cNvSpPr>
              <a:spLocks noChangeArrowheads="1"/>
            </p:cNvSpPr>
            <p:nvPr/>
          </p:nvSpPr>
          <p:spPr bwMode="auto">
            <a:xfrm>
              <a:off x="2883" y="2365"/>
              <a:ext cx="4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0" name="Rectangle 138"/>
            <p:cNvSpPr>
              <a:spLocks noChangeArrowheads="1"/>
            </p:cNvSpPr>
            <p:nvPr/>
          </p:nvSpPr>
          <p:spPr bwMode="auto">
            <a:xfrm>
              <a:off x="4028" y="2294"/>
              <a:ext cx="8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" name="Rectangle 139"/>
            <p:cNvSpPr>
              <a:spLocks noChangeArrowheads="1"/>
            </p:cNvSpPr>
            <p:nvPr/>
          </p:nvSpPr>
          <p:spPr bwMode="auto">
            <a:xfrm>
              <a:off x="3768" y="2294"/>
              <a:ext cx="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" name="Rectangle 140"/>
            <p:cNvSpPr>
              <a:spLocks noChangeArrowheads="1"/>
            </p:cNvSpPr>
            <p:nvPr/>
          </p:nvSpPr>
          <p:spPr bwMode="auto">
            <a:xfrm>
              <a:off x="3065" y="2294"/>
              <a:ext cx="6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" name="Rectangle 141"/>
            <p:cNvSpPr>
              <a:spLocks noChangeArrowheads="1"/>
            </p:cNvSpPr>
            <p:nvPr/>
          </p:nvSpPr>
          <p:spPr bwMode="auto">
            <a:xfrm>
              <a:off x="2823" y="2294"/>
              <a:ext cx="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4" name="Rectangle 142"/>
            <p:cNvSpPr>
              <a:spLocks noChangeArrowheads="1"/>
            </p:cNvSpPr>
            <p:nvPr/>
          </p:nvSpPr>
          <p:spPr bwMode="auto">
            <a:xfrm>
              <a:off x="3967" y="2294"/>
              <a:ext cx="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5" name="Rectangle 143"/>
            <p:cNvSpPr>
              <a:spLocks noChangeArrowheads="1"/>
            </p:cNvSpPr>
            <p:nvPr/>
          </p:nvSpPr>
          <p:spPr bwMode="auto">
            <a:xfrm>
              <a:off x="3656" y="2294"/>
              <a:ext cx="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6" name="Rectangle 144"/>
            <p:cNvSpPr>
              <a:spLocks noChangeArrowheads="1"/>
            </p:cNvSpPr>
            <p:nvPr/>
          </p:nvSpPr>
          <p:spPr bwMode="auto">
            <a:xfrm>
              <a:off x="3489" y="2294"/>
              <a:ext cx="8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7" name="Rectangle 145"/>
            <p:cNvSpPr>
              <a:spLocks noChangeArrowheads="1"/>
            </p:cNvSpPr>
            <p:nvPr/>
          </p:nvSpPr>
          <p:spPr bwMode="auto">
            <a:xfrm>
              <a:off x="3320" y="2294"/>
              <a:ext cx="8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8" name="Rectangle 146"/>
            <p:cNvSpPr>
              <a:spLocks noChangeArrowheads="1"/>
            </p:cNvSpPr>
            <p:nvPr/>
          </p:nvSpPr>
          <p:spPr bwMode="auto">
            <a:xfrm>
              <a:off x="2754" y="2294"/>
              <a:ext cx="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9" name="Rectangle 147"/>
            <p:cNvSpPr>
              <a:spLocks noChangeArrowheads="1"/>
            </p:cNvSpPr>
            <p:nvPr/>
          </p:nvSpPr>
          <p:spPr bwMode="auto">
            <a:xfrm>
              <a:off x="2754" y="2134"/>
              <a:ext cx="8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0" name="Rectangle 148"/>
            <p:cNvSpPr>
              <a:spLocks noChangeArrowheads="1"/>
            </p:cNvSpPr>
            <p:nvPr/>
          </p:nvSpPr>
          <p:spPr bwMode="auto">
            <a:xfrm>
              <a:off x="2657" y="2302"/>
              <a:ext cx="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T Extra" pitchFamily="18" charset="2"/>
                  <a:cs typeface="Arial" pitchFamily="34" charset="0"/>
                </a:rPr>
                <a:t>&amp;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1" name="Rectangle 149"/>
            <p:cNvSpPr>
              <a:spLocks noChangeArrowheads="1"/>
            </p:cNvSpPr>
            <p:nvPr/>
          </p:nvSpPr>
          <p:spPr bwMode="auto">
            <a:xfrm>
              <a:off x="2667" y="2145"/>
              <a:ext cx="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T Extra" pitchFamily="18" charset="2"/>
                  <a:cs typeface="Arial" pitchFamily="34" charset="0"/>
                </a:rPr>
                <a:t>&amp;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0" name="Freeform 226"/>
          <p:cNvSpPr>
            <a:spLocks noEditPoints="1"/>
          </p:cNvSpPr>
          <p:nvPr/>
        </p:nvSpPr>
        <p:spPr bwMode="auto">
          <a:xfrm rot="16200000" flipH="1">
            <a:off x="1187743" y="1708638"/>
            <a:ext cx="668282" cy="505784"/>
          </a:xfrm>
          <a:custGeom>
            <a:avLst/>
            <a:gdLst>
              <a:gd name="T0" fmla="*/ 3 w 10467"/>
              <a:gd name="T1" fmla="*/ 2 h 5574"/>
              <a:gd name="T2" fmla="*/ 3 w 10467"/>
              <a:gd name="T3" fmla="*/ 0 h 5574"/>
              <a:gd name="T4" fmla="*/ 3 w 10467"/>
              <a:gd name="T5" fmla="*/ 0 h 5574"/>
              <a:gd name="T6" fmla="*/ 0 w 10467"/>
              <a:gd name="T7" fmla="*/ 0 h 5574"/>
              <a:gd name="T8" fmla="*/ 0 w 10467"/>
              <a:gd name="T9" fmla="*/ 0 h 5574"/>
              <a:gd name="T10" fmla="*/ 0 w 10467"/>
              <a:gd name="T11" fmla="*/ 9 h 5574"/>
              <a:gd name="T12" fmla="*/ 0 w 10467"/>
              <a:gd name="T13" fmla="*/ 9 h 5574"/>
              <a:gd name="T14" fmla="*/ 0 w 10467"/>
              <a:gd name="T15" fmla="*/ 9 h 5574"/>
              <a:gd name="T16" fmla="*/ 0 w 10467"/>
              <a:gd name="T17" fmla="*/ 9 h 5574"/>
              <a:gd name="T18" fmla="*/ 0 w 10467"/>
              <a:gd name="T19" fmla="*/ 9 h 5574"/>
              <a:gd name="T20" fmla="*/ 0 w 10467"/>
              <a:gd name="T21" fmla="*/ 9 h 5574"/>
              <a:gd name="T22" fmla="*/ 0 w 10467"/>
              <a:gd name="T23" fmla="*/ 9 h 5574"/>
              <a:gd name="T24" fmla="*/ 0 w 10467"/>
              <a:gd name="T25" fmla="*/ 0 h 5574"/>
              <a:gd name="T26" fmla="*/ 0 w 10467"/>
              <a:gd name="T27" fmla="*/ 0 h 5574"/>
              <a:gd name="T28" fmla="*/ 3 w 10467"/>
              <a:gd name="T29" fmla="*/ 0 h 5574"/>
              <a:gd name="T30" fmla="*/ 3 w 10467"/>
              <a:gd name="T31" fmla="*/ 0 h 5574"/>
              <a:gd name="T32" fmla="*/ 3 w 10467"/>
              <a:gd name="T33" fmla="*/ 2 h 5574"/>
              <a:gd name="T34" fmla="*/ 3 w 10467"/>
              <a:gd name="T35" fmla="*/ 2 h 5574"/>
              <a:gd name="T36" fmla="*/ 3 w 10467"/>
              <a:gd name="T37" fmla="*/ 2 h 5574"/>
              <a:gd name="T38" fmla="*/ 0 w 10467"/>
              <a:gd name="T39" fmla="*/ 9 h 5574"/>
              <a:gd name="T40" fmla="*/ 0 w 10467"/>
              <a:gd name="T41" fmla="*/ 9 h 5574"/>
              <a:gd name="T42" fmla="*/ 0 w 10467"/>
              <a:gd name="T43" fmla="*/ 10 h 5574"/>
              <a:gd name="T44" fmla="*/ 0 w 10467"/>
              <a:gd name="T45" fmla="*/ 9 h 55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67"/>
              <a:gd name="T70" fmla="*/ 0 h 5574"/>
              <a:gd name="T71" fmla="*/ 10467 w 10467"/>
              <a:gd name="T72" fmla="*/ 5574 h 55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67" h="5574">
                <a:moveTo>
                  <a:pt x="10400" y="1233"/>
                </a:moveTo>
                <a:lnTo>
                  <a:pt x="10400" y="33"/>
                </a:lnTo>
                <a:lnTo>
                  <a:pt x="10433" y="66"/>
                </a:lnTo>
                <a:lnTo>
                  <a:pt x="34" y="66"/>
                </a:lnTo>
                <a:lnTo>
                  <a:pt x="67" y="33"/>
                </a:lnTo>
                <a:lnTo>
                  <a:pt x="67" y="5374"/>
                </a:lnTo>
                <a:lnTo>
                  <a:pt x="34" y="5341"/>
                </a:lnTo>
                <a:lnTo>
                  <a:pt x="900" y="5341"/>
                </a:lnTo>
                <a:cubicBezTo>
                  <a:pt x="919" y="5341"/>
                  <a:pt x="933" y="5356"/>
                  <a:pt x="933" y="5374"/>
                </a:cubicBezTo>
                <a:cubicBezTo>
                  <a:pt x="933" y="5393"/>
                  <a:pt x="919" y="5408"/>
                  <a:pt x="900" y="5408"/>
                </a:cubicBezTo>
                <a:lnTo>
                  <a:pt x="34" y="5408"/>
                </a:lnTo>
                <a:cubicBezTo>
                  <a:pt x="15" y="5408"/>
                  <a:pt x="0" y="5393"/>
                  <a:pt x="0" y="5374"/>
                </a:cubicBezTo>
                <a:lnTo>
                  <a:pt x="0" y="33"/>
                </a:lnTo>
                <a:cubicBezTo>
                  <a:pt x="0" y="14"/>
                  <a:pt x="15" y="0"/>
                  <a:pt x="34" y="0"/>
                </a:cubicBezTo>
                <a:lnTo>
                  <a:pt x="10433" y="0"/>
                </a:lnTo>
                <a:cubicBezTo>
                  <a:pt x="10452" y="0"/>
                  <a:pt x="10467" y="14"/>
                  <a:pt x="10467" y="33"/>
                </a:cubicBezTo>
                <a:lnTo>
                  <a:pt x="10467" y="1233"/>
                </a:lnTo>
                <a:cubicBezTo>
                  <a:pt x="10467" y="1251"/>
                  <a:pt x="10452" y="1266"/>
                  <a:pt x="10433" y="1266"/>
                </a:cubicBezTo>
                <a:cubicBezTo>
                  <a:pt x="10415" y="1266"/>
                  <a:pt x="10400" y="1251"/>
                  <a:pt x="10400" y="1233"/>
                </a:cubicBezTo>
                <a:close/>
                <a:moveTo>
                  <a:pt x="833" y="5174"/>
                </a:moveTo>
                <a:lnTo>
                  <a:pt x="1233" y="5374"/>
                </a:lnTo>
                <a:lnTo>
                  <a:pt x="833" y="5574"/>
                </a:lnTo>
                <a:lnTo>
                  <a:pt x="833" y="5174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" name="Rectangle 230"/>
          <p:cNvSpPr>
            <a:spLocks noChangeArrowheads="1"/>
          </p:cNvSpPr>
          <p:nvPr/>
        </p:nvSpPr>
        <p:spPr bwMode="auto">
          <a:xfrm>
            <a:off x="1396562" y="3205450"/>
            <a:ext cx="2927013" cy="2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Excitatory spiny cells in granular layers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2" name="Group 238"/>
          <p:cNvGrpSpPr>
            <a:grpSpLocks/>
          </p:cNvGrpSpPr>
          <p:nvPr/>
        </p:nvGrpSpPr>
        <p:grpSpPr bwMode="auto">
          <a:xfrm>
            <a:off x="1292713" y="3106380"/>
            <a:ext cx="3582802" cy="670083"/>
            <a:chOff x="2311" y="1969"/>
            <a:chExt cx="2208" cy="529"/>
          </a:xfrm>
        </p:grpSpPr>
        <p:pic>
          <p:nvPicPr>
            <p:cNvPr id="511" name="Picture 23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11" y="1969"/>
              <a:ext cx="220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" name="Rectangle 240"/>
            <p:cNvSpPr>
              <a:spLocks noChangeArrowheads="1"/>
            </p:cNvSpPr>
            <p:nvPr/>
          </p:nvSpPr>
          <p:spPr bwMode="auto">
            <a:xfrm>
              <a:off x="2312" y="1970"/>
              <a:ext cx="2207" cy="5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3" name="Group 248"/>
          <p:cNvGrpSpPr>
            <a:grpSpLocks/>
          </p:cNvGrpSpPr>
          <p:nvPr/>
        </p:nvGrpSpPr>
        <p:grpSpPr bwMode="auto">
          <a:xfrm>
            <a:off x="4140877" y="2818172"/>
            <a:ext cx="232699" cy="363862"/>
            <a:chOff x="4105" y="1660"/>
            <a:chExt cx="193" cy="318"/>
          </a:xfrm>
        </p:grpSpPr>
        <p:sp>
          <p:nvSpPr>
            <p:cNvPr id="509" name="Rectangle 249"/>
            <p:cNvSpPr>
              <a:spLocks noChangeArrowheads="1"/>
            </p:cNvSpPr>
            <p:nvPr/>
          </p:nvSpPr>
          <p:spPr bwMode="auto">
            <a:xfrm>
              <a:off x="4221" y="1781"/>
              <a:ext cx="7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0" name="Rectangle 250"/>
            <p:cNvSpPr>
              <a:spLocks noChangeArrowheads="1"/>
            </p:cNvSpPr>
            <p:nvPr/>
          </p:nvSpPr>
          <p:spPr bwMode="auto">
            <a:xfrm>
              <a:off x="4105" y="1660"/>
              <a:ext cx="11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4" name="Group 251"/>
          <p:cNvGrpSpPr>
            <a:grpSpLocks/>
          </p:cNvGrpSpPr>
          <p:nvPr/>
        </p:nvGrpSpPr>
        <p:grpSpPr bwMode="auto">
          <a:xfrm>
            <a:off x="1661955" y="3873733"/>
            <a:ext cx="217314" cy="362062"/>
            <a:chOff x="2790" y="2495"/>
            <a:chExt cx="182" cy="315"/>
          </a:xfrm>
        </p:grpSpPr>
        <p:sp>
          <p:nvSpPr>
            <p:cNvPr id="507" name="Rectangle 252"/>
            <p:cNvSpPr>
              <a:spLocks noChangeArrowheads="1"/>
            </p:cNvSpPr>
            <p:nvPr/>
          </p:nvSpPr>
          <p:spPr bwMode="auto">
            <a:xfrm>
              <a:off x="2895" y="2615"/>
              <a:ext cx="7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Rectangle 253"/>
            <p:cNvSpPr>
              <a:spLocks noChangeArrowheads="1"/>
            </p:cNvSpPr>
            <p:nvPr/>
          </p:nvSpPr>
          <p:spPr bwMode="auto">
            <a:xfrm>
              <a:off x="2790" y="2495"/>
              <a:ext cx="11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5" name="Group 254"/>
          <p:cNvGrpSpPr>
            <a:grpSpLocks/>
          </p:cNvGrpSpPr>
          <p:nvPr/>
        </p:nvGrpSpPr>
        <p:grpSpPr bwMode="auto">
          <a:xfrm>
            <a:off x="3888947" y="3823296"/>
            <a:ext cx="230776" cy="362062"/>
            <a:chOff x="3887" y="2530"/>
            <a:chExt cx="188" cy="317"/>
          </a:xfrm>
        </p:grpSpPr>
        <p:sp>
          <p:nvSpPr>
            <p:cNvPr id="505" name="Rectangle 255"/>
            <p:cNvSpPr>
              <a:spLocks noChangeArrowheads="1"/>
            </p:cNvSpPr>
            <p:nvPr/>
          </p:nvSpPr>
          <p:spPr bwMode="auto">
            <a:xfrm>
              <a:off x="4000" y="2647"/>
              <a:ext cx="7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Rectangle 256"/>
            <p:cNvSpPr>
              <a:spLocks noChangeArrowheads="1"/>
            </p:cNvSpPr>
            <p:nvPr/>
          </p:nvSpPr>
          <p:spPr bwMode="auto">
            <a:xfrm>
              <a:off x="3887" y="2530"/>
              <a:ext cx="10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6" name="Rectangle 259"/>
          <p:cNvSpPr>
            <a:spLocks noChangeArrowheads="1"/>
          </p:cNvSpPr>
          <p:nvPr/>
        </p:nvSpPr>
        <p:spPr bwMode="auto">
          <a:xfrm>
            <a:off x="1631185" y="2893826"/>
            <a:ext cx="158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7" name="Group 451"/>
          <p:cNvGrpSpPr>
            <a:grpSpLocks/>
          </p:cNvGrpSpPr>
          <p:nvPr/>
        </p:nvGrpSpPr>
        <p:grpSpPr bwMode="auto">
          <a:xfrm>
            <a:off x="1073689" y="2275197"/>
            <a:ext cx="209621" cy="363862"/>
            <a:chOff x="1915" y="778"/>
            <a:chExt cx="175" cy="439"/>
          </a:xfrm>
        </p:grpSpPr>
        <p:sp>
          <p:nvSpPr>
            <p:cNvPr id="503" name="Rectangle 452"/>
            <p:cNvSpPr>
              <a:spLocks noChangeArrowheads="1"/>
            </p:cNvSpPr>
            <p:nvPr/>
          </p:nvSpPr>
          <p:spPr bwMode="auto">
            <a:xfrm>
              <a:off x="2013" y="902"/>
              <a:ext cx="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Rectangle 453"/>
            <p:cNvSpPr>
              <a:spLocks noChangeArrowheads="1"/>
            </p:cNvSpPr>
            <p:nvPr/>
          </p:nvSpPr>
          <p:spPr bwMode="auto">
            <a:xfrm>
              <a:off x="1915" y="778"/>
              <a:ext cx="11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8" name="Rectangle 454"/>
          <p:cNvSpPr>
            <a:spLocks noChangeArrowheads="1"/>
          </p:cNvSpPr>
          <p:nvPr/>
        </p:nvSpPr>
        <p:spPr bwMode="auto">
          <a:xfrm>
            <a:off x="3161969" y="315321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9" name="Rectangle 455"/>
          <p:cNvSpPr>
            <a:spLocks noChangeArrowheads="1"/>
          </p:cNvSpPr>
          <p:nvPr/>
        </p:nvSpPr>
        <p:spPr bwMode="auto">
          <a:xfrm>
            <a:off x="1727342" y="4192562"/>
            <a:ext cx="2765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0" name="Rectangle 456"/>
          <p:cNvSpPr>
            <a:spLocks noChangeArrowheads="1"/>
          </p:cNvSpPr>
          <p:nvPr/>
        </p:nvSpPr>
        <p:spPr bwMode="auto">
          <a:xfrm>
            <a:off x="1513873" y="1652731"/>
            <a:ext cx="2767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129247"/>
              </p:ext>
            </p:extLst>
          </p:nvPr>
        </p:nvGraphicFramePr>
        <p:xfrm>
          <a:off x="1447800" y="1643063"/>
          <a:ext cx="335756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4" name="Equation" r:id="rId7" imgW="3126600" imgH="1444320" progId="Equation.3">
                  <p:embed/>
                </p:oleObj>
              </mc:Choice>
              <mc:Fallback>
                <p:oleObj name="Equation" r:id="rId7" imgW="3126600" imgH="1444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43063"/>
                        <a:ext cx="3357563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64088"/>
              </p:ext>
            </p:extLst>
          </p:nvPr>
        </p:nvGraphicFramePr>
        <p:xfrm>
          <a:off x="1404938" y="3116263"/>
          <a:ext cx="33829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5" name="Equation" r:id="rId9" imgW="3062520" imgH="493560" progId="Equation.3">
                  <p:embed/>
                </p:oleObj>
              </mc:Choice>
              <mc:Fallback>
                <p:oleObj name="Equation" r:id="rId9" imgW="3062520" imgH="49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116263"/>
                        <a:ext cx="3382962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95555"/>
              </p:ext>
            </p:extLst>
          </p:nvPr>
        </p:nvGraphicFramePr>
        <p:xfrm>
          <a:off x="1381125" y="4098925"/>
          <a:ext cx="36814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" name="Equation" r:id="rId11" imgW="3108240" imgH="1270800" progId="Equation.3">
                  <p:embed/>
                </p:oleObj>
              </mc:Choice>
              <mc:Fallback>
                <p:oleObj name="Equation" r:id="rId11" imgW="3108240" imgH="127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098925"/>
                        <a:ext cx="3681413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" name="Freeform 18"/>
          <p:cNvSpPr>
            <a:spLocks noEditPoints="1"/>
          </p:cNvSpPr>
          <p:nvPr/>
        </p:nvSpPr>
        <p:spPr bwMode="auto">
          <a:xfrm flipV="1">
            <a:off x="1546567" y="3803481"/>
            <a:ext cx="50002" cy="327836"/>
          </a:xfrm>
          <a:custGeom>
            <a:avLst/>
            <a:gdLst>
              <a:gd name="T0" fmla="*/ 3 w 400"/>
              <a:gd name="T1" fmla="*/ 42 h 2833"/>
              <a:gd name="T2" fmla="*/ 3 w 400"/>
              <a:gd name="T3" fmla="*/ 1 h 2833"/>
              <a:gd name="T4" fmla="*/ 3 w 400"/>
              <a:gd name="T5" fmla="*/ 0 h 2833"/>
              <a:gd name="T6" fmla="*/ 4 w 400"/>
              <a:gd name="T7" fmla="*/ 1 h 2833"/>
              <a:gd name="T8" fmla="*/ 4 w 400"/>
              <a:gd name="T9" fmla="*/ 42 h 2833"/>
              <a:gd name="T10" fmla="*/ 3 w 400"/>
              <a:gd name="T11" fmla="*/ 43 h 2833"/>
              <a:gd name="T12" fmla="*/ 3 w 400"/>
              <a:gd name="T13" fmla="*/ 42 h 2833"/>
              <a:gd name="T14" fmla="*/ 7 w 400"/>
              <a:gd name="T15" fmla="*/ 41 h 2833"/>
              <a:gd name="T16" fmla="*/ 3 w 400"/>
              <a:gd name="T17" fmla="*/ 48 h 2833"/>
              <a:gd name="T18" fmla="*/ 0 w 400"/>
              <a:gd name="T19" fmla="*/ 41 h 2833"/>
              <a:gd name="T20" fmla="*/ 7 w 400"/>
              <a:gd name="T21" fmla="*/ 41 h 28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2833"/>
              <a:gd name="T35" fmla="*/ 400 w 400"/>
              <a:gd name="T36" fmla="*/ 2833 h 28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2833">
                <a:moveTo>
                  <a:pt x="166" y="2500"/>
                </a:moveTo>
                <a:lnTo>
                  <a:pt x="166" y="33"/>
                </a:lnTo>
                <a:cubicBezTo>
                  <a:pt x="166" y="15"/>
                  <a:pt x="181" y="0"/>
                  <a:pt x="200" y="0"/>
                </a:cubicBezTo>
                <a:cubicBezTo>
                  <a:pt x="218" y="0"/>
                  <a:pt x="233" y="15"/>
                  <a:pt x="233" y="33"/>
                </a:cubicBezTo>
                <a:lnTo>
                  <a:pt x="233" y="2500"/>
                </a:lnTo>
                <a:cubicBezTo>
                  <a:pt x="233" y="2518"/>
                  <a:pt x="218" y="2533"/>
                  <a:pt x="200" y="2533"/>
                </a:cubicBezTo>
                <a:cubicBezTo>
                  <a:pt x="181" y="2533"/>
                  <a:pt x="166" y="2518"/>
                  <a:pt x="166" y="2500"/>
                </a:cubicBezTo>
                <a:close/>
                <a:moveTo>
                  <a:pt x="400" y="2433"/>
                </a:moveTo>
                <a:lnTo>
                  <a:pt x="200" y="2833"/>
                </a:lnTo>
                <a:lnTo>
                  <a:pt x="0" y="2433"/>
                </a:lnTo>
                <a:lnTo>
                  <a:pt x="400" y="243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7" name="Oval 466"/>
          <p:cNvSpPr/>
          <p:nvPr/>
        </p:nvSpPr>
        <p:spPr bwMode="auto">
          <a:xfrm>
            <a:off x="498390" y="971057"/>
            <a:ext cx="5006714" cy="5134130"/>
          </a:xfrm>
          <a:prstGeom prst="ellipse">
            <a:avLst/>
          </a:prstGeom>
          <a:noFill/>
          <a:ln w="254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3" name="Rectangle 462"/>
          <p:cNvSpPr/>
          <p:nvPr/>
        </p:nvSpPr>
        <p:spPr bwMode="auto">
          <a:xfrm>
            <a:off x="3865914" y="1128450"/>
            <a:ext cx="1716631" cy="479685"/>
          </a:xfrm>
          <a:prstGeom prst="rect">
            <a:avLst/>
          </a:prstGeom>
          <a:solidFill>
            <a:schemeClr val="bg1"/>
          </a:solidFill>
          <a:ln>
            <a:solidFill>
              <a:srgbClr val="5B5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5B5E7F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rgbClr val="002060"/>
                </a:solidFill>
              </a:rPr>
              <a:t>AMPA receptor density</a:t>
            </a:r>
            <a:endParaRPr lang="en-GB" sz="1000" b="1" dirty="0">
              <a:solidFill>
                <a:srgbClr val="002060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5B5E7F"/>
              </a:solidFill>
            </a:endParaRPr>
          </a:p>
        </p:txBody>
      </p:sp>
      <p:sp>
        <p:nvSpPr>
          <p:cNvPr id="462" name="Rectangle 461"/>
          <p:cNvSpPr/>
          <p:nvPr/>
        </p:nvSpPr>
        <p:spPr bwMode="auto">
          <a:xfrm>
            <a:off x="512258" y="1031013"/>
            <a:ext cx="1687513" cy="404735"/>
          </a:xfrm>
          <a:prstGeom prst="rect">
            <a:avLst/>
          </a:prstGeom>
          <a:solidFill>
            <a:schemeClr val="bg1"/>
          </a:solidFill>
          <a:ln>
            <a:solidFill>
              <a:srgbClr val="5B5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err="1" smtClean="0">
                <a:solidFill>
                  <a:srgbClr val="002060"/>
                </a:solidFill>
              </a:rPr>
              <a:t>GABAa</a:t>
            </a:r>
            <a:r>
              <a:rPr lang="en-GB" sz="1000" b="1" dirty="0" smtClean="0">
                <a:solidFill>
                  <a:srgbClr val="002060"/>
                </a:solidFill>
              </a:rPr>
              <a:t> receptor density</a:t>
            </a:r>
            <a:endParaRPr lang="en-GB" sz="1000" b="1" dirty="0">
              <a:solidFill>
                <a:srgbClr val="002060"/>
              </a:solidFill>
            </a:endParaRPr>
          </a:p>
        </p:txBody>
      </p:sp>
      <p:sp>
        <p:nvSpPr>
          <p:cNvPr id="465" name="TextBox 11"/>
          <p:cNvSpPr txBox="1">
            <a:spLocks noChangeArrowheads="1"/>
          </p:cNvSpPr>
          <p:nvPr/>
        </p:nvSpPr>
        <p:spPr bwMode="auto">
          <a:xfrm>
            <a:off x="4635676" y="3852627"/>
            <a:ext cx="846944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5B5E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5B5E7F"/>
                </a:solidFill>
                <a:latin typeface="Calibri" pitchFamily="34" charset="0"/>
              </a:rPr>
              <a:t>Glutamate</a:t>
            </a:r>
          </a:p>
          <a:p>
            <a:r>
              <a:rPr lang="en-GB" sz="1000" b="1" dirty="0" smtClean="0">
                <a:solidFill>
                  <a:srgbClr val="5B5E7F"/>
                </a:solidFill>
                <a:latin typeface="Calibri" pitchFamily="34" charset="0"/>
              </a:rPr>
              <a:t>release</a:t>
            </a:r>
            <a:endParaRPr lang="en-GB" sz="1000" b="1" dirty="0">
              <a:solidFill>
                <a:srgbClr val="5B5E7F"/>
              </a:solidFill>
              <a:latin typeface="Calibri" pitchFamily="34" charset="0"/>
            </a:endParaRPr>
          </a:p>
        </p:txBody>
      </p:sp>
      <p:grpSp>
        <p:nvGrpSpPr>
          <p:cNvPr id="577" name="Group 576"/>
          <p:cNvGrpSpPr/>
          <p:nvPr/>
        </p:nvGrpSpPr>
        <p:grpSpPr>
          <a:xfrm>
            <a:off x="6098827" y="1821305"/>
            <a:ext cx="2760361" cy="3166358"/>
            <a:chOff x="6098827" y="1821305"/>
            <a:chExt cx="2760361" cy="3166358"/>
          </a:xfrm>
        </p:grpSpPr>
        <p:pic>
          <p:nvPicPr>
            <p:cNvPr id="157" name="Picture 85"/>
            <p:cNvPicPr>
              <a:picLocks noChangeAspect="1" noChangeArrowheads="1"/>
            </p:cNvPicPr>
            <p:nvPr/>
          </p:nvPicPr>
          <p:blipFill>
            <a:blip r:embed="rId13" cstate="print"/>
            <a:srcRect l="8862" r="7484"/>
            <a:stretch>
              <a:fillRect/>
            </a:stretch>
          </p:blipFill>
          <p:spPr bwMode="auto">
            <a:xfrm>
              <a:off x="6168455" y="1821305"/>
              <a:ext cx="1383059" cy="159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" name="TextBox 4"/>
            <p:cNvSpPr txBox="1">
              <a:spLocks noChangeArrowheads="1"/>
            </p:cNvSpPr>
            <p:nvPr/>
          </p:nvSpPr>
          <p:spPr bwMode="auto">
            <a:xfrm>
              <a:off x="7869302" y="3365291"/>
              <a:ext cx="104456" cy="209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532558" y="1821305"/>
              <a:ext cx="1326630" cy="16115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900" dirty="0"/>
            </a:p>
          </p:txBody>
        </p:sp>
        <p:sp>
          <p:nvSpPr>
            <p:cNvPr id="160" name="TextBox 4"/>
            <p:cNvSpPr txBox="1">
              <a:spLocks noChangeArrowheads="1"/>
            </p:cNvSpPr>
            <p:nvPr/>
          </p:nvSpPr>
          <p:spPr bwMode="auto">
            <a:xfrm>
              <a:off x="6098827" y="3070999"/>
              <a:ext cx="103134" cy="20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61" name="Rectangle 10"/>
            <p:cNvSpPr>
              <a:spLocks noChangeArrowheads="1"/>
            </p:cNvSpPr>
            <p:nvPr/>
          </p:nvSpPr>
          <p:spPr bwMode="auto">
            <a:xfrm>
              <a:off x="6601276" y="3544431"/>
              <a:ext cx="1371160" cy="9433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b="1" i="1">
                <a:solidFill>
                  <a:schemeClr val="bg1"/>
                </a:solidFill>
              </a:endParaRPr>
            </a:p>
          </p:txBody>
        </p:sp>
        <p:sp>
          <p:nvSpPr>
            <p:cNvPr id="162" name="Line 11"/>
            <p:cNvSpPr>
              <a:spLocks noChangeShapeType="1"/>
            </p:cNvSpPr>
            <p:nvPr/>
          </p:nvSpPr>
          <p:spPr bwMode="auto">
            <a:xfrm>
              <a:off x="6601276" y="3544431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Line 12"/>
            <p:cNvSpPr>
              <a:spLocks noChangeShapeType="1"/>
            </p:cNvSpPr>
            <p:nvPr/>
          </p:nvSpPr>
          <p:spPr bwMode="auto">
            <a:xfrm>
              <a:off x="6601276" y="4487805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Line 13"/>
            <p:cNvSpPr>
              <a:spLocks noChangeShapeType="1"/>
            </p:cNvSpPr>
            <p:nvPr/>
          </p:nvSpPr>
          <p:spPr bwMode="auto">
            <a:xfrm flipV="1">
              <a:off x="7972436" y="3544431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 flipV="1">
              <a:off x="6638751" y="3544431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>
              <a:off x="6601276" y="4487805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Line 16"/>
            <p:cNvSpPr>
              <a:spLocks noChangeShapeType="1"/>
            </p:cNvSpPr>
            <p:nvPr/>
          </p:nvSpPr>
          <p:spPr bwMode="auto">
            <a:xfrm flipV="1">
              <a:off x="6638751" y="3544431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Line 17"/>
            <p:cNvSpPr>
              <a:spLocks noChangeShapeType="1"/>
            </p:cNvSpPr>
            <p:nvPr/>
          </p:nvSpPr>
          <p:spPr bwMode="auto">
            <a:xfrm flipV="1">
              <a:off x="6638751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Line 18"/>
            <p:cNvSpPr>
              <a:spLocks noChangeShapeType="1"/>
            </p:cNvSpPr>
            <p:nvPr/>
          </p:nvSpPr>
          <p:spPr bwMode="auto">
            <a:xfrm>
              <a:off x="6638751" y="3544431"/>
              <a:ext cx="0" cy="101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Rectangle 19"/>
            <p:cNvSpPr>
              <a:spLocks noChangeArrowheads="1"/>
            </p:cNvSpPr>
            <p:nvPr/>
          </p:nvSpPr>
          <p:spPr bwMode="auto">
            <a:xfrm>
              <a:off x="6630818" y="4531145"/>
              <a:ext cx="37023" cy="837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 flipV="1">
              <a:off x="6753334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Rectangle 22"/>
            <p:cNvSpPr>
              <a:spLocks noChangeArrowheads="1"/>
            </p:cNvSpPr>
            <p:nvPr/>
          </p:nvSpPr>
          <p:spPr bwMode="auto">
            <a:xfrm>
              <a:off x="6746722" y="4531145"/>
              <a:ext cx="357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73" name="Line 23"/>
            <p:cNvSpPr>
              <a:spLocks noChangeShapeType="1"/>
            </p:cNvSpPr>
            <p:nvPr/>
          </p:nvSpPr>
          <p:spPr bwMode="auto">
            <a:xfrm flipV="1">
              <a:off x="6905391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Rectangle 25"/>
            <p:cNvSpPr>
              <a:spLocks noChangeArrowheads="1"/>
            </p:cNvSpPr>
            <p:nvPr/>
          </p:nvSpPr>
          <p:spPr bwMode="auto">
            <a:xfrm>
              <a:off x="6898780" y="4531145"/>
              <a:ext cx="35700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75" name="Line 26"/>
            <p:cNvSpPr>
              <a:spLocks noChangeShapeType="1"/>
            </p:cNvSpPr>
            <p:nvPr/>
          </p:nvSpPr>
          <p:spPr bwMode="auto">
            <a:xfrm flipV="1">
              <a:off x="7057448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Rectangle 28"/>
            <p:cNvSpPr>
              <a:spLocks noChangeArrowheads="1"/>
            </p:cNvSpPr>
            <p:nvPr/>
          </p:nvSpPr>
          <p:spPr bwMode="auto">
            <a:xfrm>
              <a:off x="7050837" y="4531145"/>
              <a:ext cx="357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77" name="Line 29"/>
            <p:cNvSpPr>
              <a:spLocks noChangeShapeType="1"/>
            </p:cNvSpPr>
            <p:nvPr/>
          </p:nvSpPr>
          <p:spPr bwMode="auto">
            <a:xfrm flipV="1">
              <a:off x="7209505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7202894" y="4531145"/>
              <a:ext cx="35700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79" name="Line 32"/>
            <p:cNvSpPr>
              <a:spLocks noChangeShapeType="1"/>
            </p:cNvSpPr>
            <p:nvPr/>
          </p:nvSpPr>
          <p:spPr bwMode="auto">
            <a:xfrm flipV="1">
              <a:off x="7361563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Rectangle 34"/>
            <p:cNvSpPr>
              <a:spLocks noChangeArrowheads="1"/>
            </p:cNvSpPr>
            <p:nvPr/>
          </p:nvSpPr>
          <p:spPr bwMode="auto">
            <a:xfrm>
              <a:off x="7345696" y="4531145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1" name="Line 35"/>
            <p:cNvSpPr>
              <a:spLocks noChangeShapeType="1"/>
            </p:cNvSpPr>
            <p:nvPr/>
          </p:nvSpPr>
          <p:spPr bwMode="auto">
            <a:xfrm flipV="1">
              <a:off x="7513620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Rectangle 37"/>
            <p:cNvSpPr>
              <a:spLocks noChangeArrowheads="1"/>
            </p:cNvSpPr>
            <p:nvPr/>
          </p:nvSpPr>
          <p:spPr bwMode="auto">
            <a:xfrm>
              <a:off x="7497753" y="4531145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3" name="Line 38"/>
            <p:cNvSpPr>
              <a:spLocks noChangeShapeType="1"/>
            </p:cNvSpPr>
            <p:nvPr/>
          </p:nvSpPr>
          <p:spPr bwMode="auto">
            <a:xfrm flipV="1">
              <a:off x="7665677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Rectangle 40"/>
            <p:cNvSpPr>
              <a:spLocks noChangeArrowheads="1"/>
            </p:cNvSpPr>
            <p:nvPr/>
          </p:nvSpPr>
          <p:spPr bwMode="auto">
            <a:xfrm>
              <a:off x="7649810" y="4531145"/>
              <a:ext cx="727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5" name="Line 41"/>
            <p:cNvSpPr>
              <a:spLocks noChangeShapeType="1"/>
            </p:cNvSpPr>
            <p:nvPr/>
          </p:nvSpPr>
          <p:spPr bwMode="auto">
            <a:xfrm flipV="1">
              <a:off x="7817734" y="4476247"/>
              <a:ext cx="1323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Rectangle 43"/>
            <p:cNvSpPr>
              <a:spLocks noChangeArrowheads="1"/>
            </p:cNvSpPr>
            <p:nvPr/>
          </p:nvSpPr>
          <p:spPr bwMode="auto">
            <a:xfrm>
              <a:off x="7801867" y="4531145"/>
              <a:ext cx="727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 flipV="1">
              <a:off x="7972436" y="4476247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Rectangle 46"/>
            <p:cNvSpPr>
              <a:spLocks noChangeArrowheads="1"/>
            </p:cNvSpPr>
            <p:nvPr/>
          </p:nvSpPr>
          <p:spPr bwMode="auto">
            <a:xfrm>
              <a:off x="7956569" y="4531145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9" name="Line 47"/>
            <p:cNvSpPr>
              <a:spLocks noChangeShapeType="1"/>
            </p:cNvSpPr>
            <p:nvPr/>
          </p:nvSpPr>
          <p:spPr bwMode="auto">
            <a:xfrm>
              <a:off x="6638751" y="4487805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Line 48"/>
            <p:cNvSpPr>
              <a:spLocks noChangeShapeType="1"/>
            </p:cNvSpPr>
            <p:nvPr/>
          </p:nvSpPr>
          <p:spPr bwMode="auto">
            <a:xfrm flipH="1">
              <a:off x="7959214" y="4487805"/>
              <a:ext cx="13222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Rectangle 49"/>
            <p:cNvSpPr>
              <a:spLocks noChangeArrowheads="1"/>
            </p:cNvSpPr>
            <p:nvPr/>
          </p:nvSpPr>
          <p:spPr bwMode="auto">
            <a:xfrm>
              <a:off x="6485804" y="4471913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0.7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2" name="Line 50"/>
            <p:cNvSpPr>
              <a:spLocks noChangeShapeType="1"/>
            </p:cNvSpPr>
            <p:nvPr/>
          </p:nvSpPr>
          <p:spPr bwMode="auto">
            <a:xfrm>
              <a:off x="6638751" y="4352005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Rectangle 52"/>
            <p:cNvSpPr>
              <a:spLocks noChangeArrowheads="1"/>
            </p:cNvSpPr>
            <p:nvPr/>
          </p:nvSpPr>
          <p:spPr bwMode="auto">
            <a:xfrm>
              <a:off x="6485804" y="4336113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0.8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4" name="Line 53"/>
            <p:cNvSpPr>
              <a:spLocks noChangeShapeType="1"/>
            </p:cNvSpPr>
            <p:nvPr/>
          </p:nvSpPr>
          <p:spPr bwMode="auto">
            <a:xfrm>
              <a:off x="6638751" y="4217650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Rectangle 55"/>
            <p:cNvSpPr>
              <a:spLocks noChangeArrowheads="1"/>
            </p:cNvSpPr>
            <p:nvPr/>
          </p:nvSpPr>
          <p:spPr bwMode="auto">
            <a:xfrm>
              <a:off x="6485804" y="4200314"/>
              <a:ext cx="89912" cy="8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0.9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6" name="Line 56"/>
            <p:cNvSpPr>
              <a:spLocks noChangeShapeType="1"/>
            </p:cNvSpPr>
            <p:nvPr/>
          </p:nvSpPr>
          <p:spPr bwMode="auto">
            <a:xfrm>
              <a:off x="6638751" y="4081850"/>
              <a:ext cx="10578" cy="14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Rectangle 58"/>
            <p:cNvSpPr>
              <a:spLocks noChangeArrowheads="1"/>
            </p:cNvSpPr>
            <p:nvPr/>
          </p:nvSpPr>
          <p:spPr bwMode="auto">
            <a:xfrm>
              <a:off x="6510926" y="4065959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8" name="Line 59"/>
            <p:cNvSpPr>
              <a:spLocks noChangeShapeType="1"/>
            </p:cNvSpPr>
            <p:nvPr/>
          </p:nvSpPr>
          <p:spPr bwMode="auto">
            <a:xfrm>
              <a:off x="6638751" y="3947496"/>
              <a:ext cx="10578" cy="144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Rectangle 61"/>
            <p:cNvSpPr>
              <a:spLocks noChangeArrowheads="1"/>
            </p:cNvSpPr>
            <p:nvPr/>
          </p:nvSpPr>
          <p:spPr bwMode="auto">
            <a:xfrm>
              <a:off x="6485804" y="3931604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1.1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0" name="Line 62"/>
            <p:cNvSpPr>
              <a:spLocks noChangeShapeType="1"/>
            </p:cNvSpPr>
            <p:nvPr/>
          </p:nvSpPr>
          <p:spPr bwMode="auto">
            <a:xfrm>
              <a:off x="6638751" y="3813141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Rectangle 64"/>
            <p:cNvSpPr>
              <a:spLocks noChangeArrowheads="1"/>
            </p:cNvSpPr>
            <p:nvPr/>
          </p:nvSpPr>
          <p:spPr bwMode="auto">
            <a:xfrm>
              <a:off x="6485804" y="3797250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2" name="Line 65"/>
            <p:cNvSpPr>
              <a:spLocks noChangeShapeType="1"/>
            </p:cNvSpPr>
            <p:nvPr/>
          </p:nvSpPr>
          <p:spPr bwMode="auto">
            <a:xfrm>
              <a:off x="6638751" y="3678786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Rectangle 67"/>
            <p:cNvSpPr>
              <a:spLocks noChangeArrowheads="1"/>
            </p:cNvSpPr>
            <p:nvPr/>
          </p:nvSpPr>
          <p:spPr bwMode="auto">
            <a:xfrm>
              <a:off x="6485804" y="3662894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1.3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4" name="Line 68"/>
            <p:cNvSpPr>
              <a:spLocks noChangeShapeType="1"/>
            </p:cNvSpPr>
            <p:nvPr/>
          </p:nvSpPr>
          <p:spPr bwMode="auto">
            <a:xfrm>
              <a:off x="6638751" y="3544431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Rectangle 70"/>
            <p:cNvSpPr>
              <a:spLocks noChangeArrowheads="1"/>
            </p:cNvSpPr>
            <p:nvPr/>
          </p:nvSpPr>
          <p:spPr bwMode="auto">
            <a:xfrm>
              <a:off x="6485804" y="3528540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6" name="Line 71"/>
            <p:cNvSpPr>
              <a:spLocks noChangeShapeType="1"/>
            </p:cNvSpPr>
            <p:nvPr/>
          </p:nvSpPr>
          <p:spPr bwMode="auto">
            <a:xfrm>
              <a:off x="6601276" y="3544431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Line 72"/>
            <p:cNvSpPr>
              <a:spLocks noChangeShapeType="1"/>
            </p:cNvSpPr>
            <p:nvPr/>
          </p:nvSpPr>
          <p:spPr bwMode="auto">
            <a:xfrm>
              <a:off x="6601276" y="4487805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Line 73"/>
            <p:cNvSpPr>
              <a:spLocks noChangeShapeType="1"/>
            </p:cNvSpPr>
            <p:nvPr/>
          </p:nvSpPr>
          <p:spPr bwMode="auto">
            <a:xfrm flipV="1">
              <a:off x="7972436" y="3544431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Line 74"/>
            <p:cNvSpPr>
              <a:spLocks noChangeShapeType="1"/>
            </p:cNvSpPr>
            <p:nvPr/>
          </p:nvSpPr>
          <p:spPr bwMode="auto">
            <a:xfrm flipV="1">
              <a:off x="6638751" y="3544431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Line 75"/>
            <p:cNvSpPr>
              <a:spLocks noChangeShapeType="1"/>
            </p:cNvSpPr>
            <p:nvPr/>
          </p:nvSpPr>
          <p:spPr bwMode="auto">
            <a:xfrm>
              <a:off x="6753334" y="3829032"/>
              <a:ext cx="0" cy="1675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Line 76"/>
            <p:cNvSpPr>
              <a:spLocks noChangeShapeType="1"/>
            </p:cNvSpPr>
            <p:nvPr/>
          </p:nvSpPr>
          <p:spPr bwMode="auto">
            <a:xfrm>
              <a:off x="6741433" y="3829032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Line 77"/>
            <p:cNvSpPr>
              <a:spLocks noChangeShapeType="1"/>
            </p:cNvSpPr>
            <p:nvPr/>
          </p:nvSpPr>
          <p:spPr bwMode="auto">
            <a:xfrm>
              <a:off x="6741433" y="399661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Line 78"/>
            <p:cNvSpPr>
              <a:spLocks noChangeShapeType="1"/>
            </p:cNvSpPr>
            <p:nvPr/>
          </p:nvSpPr>
          <p:spPr bwMode="auto">
            <a:xfrm>
              <a:off x="6790357" y="3823254"/>
              <a:ext cx="0" cy="1704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Line 79"/>
            <p:cNvSpPr>
              <a:spLocks noChangeShapeType="1"/>
            </p:cNvSpPr>
            <p:nvPr/>
          </p:nvSpPr>
          <p:spPr bwMode="auto">
            <a:xfrm>
              <a:off x="6781101" y="3823254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Line 80"/>
            <p:cNvSpPr>
              <a:spLocks noChangeShapeType="1"/>
            </p:cNvSpPr>
            <p:nvPr/>
          </p:nvSpPr>
          <p:spPr bwMode="auto">
            <a:xfrm>
              <a:off x="6781101" y="3993726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Line 81"/>
            <p:cNvSpPr>
              <a:spLocks noChangeShapeType="1"/>
            </p:cNvSpPr>
            <p:nvPr/>
          </p:nvSpPr>
          <p:spPr bwMode="auto">
            <a:xfrm>
              <a:off x="6828701" y="3805918"/>
              <a:ext cx="1323" cy="1805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Line 82"/>
            <p:cNvSpPr>
              <a:spLocks noChangeShapeType="1"/>
            </p:cNvSpPr>
            <p:nvPr/>
          </p:nvSpPr>
          <p:spPr bwMode="auto">
            <a:xfrm>
              <a:off x="6818123" y="3805918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Line 83"/>
            <p:cNvSpPr>
              <a:spLocks noChangeShapeType="1"/>
            </p:cNvSpPr>
            <p:nvPr/>
          </p:nvSpPr>
          <p:spPr bwMode="auto">
            <a:xfrm>
              <a:off x="6818123" y="3986502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Line 84"/>
            <p:cNvSpPr>
              <a:spLocks noChangeShapeType="1"/>
            </p:cNvSpPr>
            <p:nvPr/>
          </p:nvSpPr>
          <p:spPr bwMode="auto">
            <a:xfrm>
              <a:off x="6865724" y="3781358"/>
              <a:ext cx="0" cy="1906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Line 85"/>
            <p:cNvSpPr>
              <a:spLocks noChangeShapeType="1"/>
            </p:cNvSpPr>
            <p:nvPr/>
          </p:nvSpPr>
          <p:spPr bwMode="auto">
            <a:xfrm>
              <a:off x="6856468" y="3781358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Line 86"/>
            <p:cNvSpPr>
              <a:spLocks noChangeShapeType="1"/>
            </p:cNvSpPr>
            <p:nvPr/>
          </p:nvSpPr>
          <p:spPr bwMode="auto">
            <a:xfrm>
              <a:off x="6856468" y="397205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Line 87"/>
            <p:cNvSpPr>
              <a:spLocks noChangeShapeType="1"/>
            </p:cNvSpPr>
            <p:nvPr/>
          </p:nvSpPr>
          <p:spPr bwMode="auto">
            <a:xfrm>
              <a:off x="6905391" y="3746685"/>
              <a:ext cx="0" cy="205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Line 88"/>
            <p:cNvSpPr>
              <a:spLocks noChangeShapeType="1"/>
            </p:cNvSpPr>
            <p:nvPr/>
          </p:nvSpPr>
          <p:spPr bwMode="auto">
            <a:xfrm>
              <a:off x="6893491" y="3746685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Line 89"/>
            <p:cNvSpPr>
              <a:spLocks noChangeShapeType="1"/>
            </p:cNvSpPr>
            <p:nvPr/>
          </p:nvSpPr>
          <p:spPr bwMode="auto">
            <a:xfrm>
              <a:off x="6893491" y="3951829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6942413" y="3709124"/>
              <a:ext cx="0" cy="21814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Line 91"/>
            <p:cNvSpPr>
              <a:spLocks noChangeShapeType="1"/>
            </p:cNvSpPr>
            <p:nvPr/>
          </p:nvSpPr>
          <p:spPr bwMode="auto">
            <a:xfrm>
              <a:off x="6933158" y="3709124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Line 92"/>
            <p:cNvSpPr>
              <a:spLocks noChangeShapeType="1"/>
            </p:cNvSpPr>
            <p:nvPr/>
          </p:nvSpPr>
          <p:spPr bwMode="auto">
            <a:xfrm>
              <a:off x="6933158" y="3927270"/>
              <a:ext cx="19833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Line 93"/>
            <p:cNvSpPr>
              <a:spLocks noChangeShapeType="1"/>
            </p:cNvSpPr>
            <p:nvPr/>
          </p:nvSpPr>
          <p:spPr bwMode="auto">
            <a:xfrm>
              <a:off x="6980759" y="3667229"/>
              <a:ext cx="1322" cy="23837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Line 94"/>
            <p:cNvSpPr>
              <a:spLocks noChangeShapeType="1"/>
            </p:cNvSpPr>
            <p:nvPr/>
          </p:nvSpPr>
          <p:spPr bwMode="auto">
            <a:xfrm>
              <a:off x="6970181" y="3667229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Line 95"/>
            <p:cNvSpPr>
              <a:spLocks noChangeShapeType="1"/>
            </p:cNvSpPr>
            <p:nvPr/>
          </p:nvSpPr>
          <p:spPr bwMode="auto">
            <a:xfrm>
              <a:off x="6970181" y="3905600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Line 96"/>
            <p:cNvSpPr>
              <a:spLocks noChangeShapeType="1"/>
            </p:cNvSpPr>
            <p:nvPr/>
          </p:nvSpPr>
          <p:spPr bwMode="auto">
            <a:xfrm>
              <a:off x="7017781" y="3631111"/>
              <a:ext cx="1322" cy="2542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Line 97"/>
            <p:cNvSpPr>
              <a:spLocks noChangeShapeType="1"/>
            </p:cNvSpPr>
            <p:nvPr/>
          </p:nvSpPr>
          <p:spPr bwMode="auto">
            <a:xfrm>
              <a:off x="7008525" y="3631111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Line 98"/>
            <p:cNvSpPr>
              <a:spLocks noChangeShapeType="1"/>
            </p:cNvSpPr>
            <p:nvPr/>
          </p:nvSpPr>
          <p:spPr bwMode="auto">
            <a:xfrm>
              <a:off x="7008525" y="388537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Line 99"/>
            <p:cNvSpPr>
              <a:spLocks noChangeShapeType="1"/>
            </p:cNvSpPr>
            <p:nvPr/>
          </p:nvSpPr>
          <p:spPr bwMode="auto">
            <a:xfrm>
              <a:off x="7057448" y="3610886"/>
              <a:ext cx="0" cy="2643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Line 100"/>
            <p:cNvSpPr>
              <a:spLocks noChangeShapeType="1"/>
            </p:cNvSpPr>
            <p:nvPr/>
          </p:nvSpPr>
          <p:spPr bwMode="auto">
            <a:xfrm>
              <a:off x="7045548" y="3610886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Line 101"/>
            <p:cNvSpPr>
              <a:spLocks noChangeShapeType="1"/>
            </p:cNvSpPr>
            <p:nvPr/>
          </p:nvSpPr>
          <p:spPr bwMode="auto">
            <a:xfrm>
              <a:off x="7045548" y="3875262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Line 102"/>
            <p:cNvSpPr>
              <a:spLocks noChangeShapeType="1"/>
            </p:cNvSpPr>
            <p:nvPr/>
          </p:nvSpPr>
          <p:spPr bwMode="auto">
            <a:xfrm>
              <a:off x="7094471" y="3610886"/>
              <a:ext cx="0" cy="2687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Line 103"/>
            <p:cNvSpPr>
              <a:spLocks noChangeShapeType="1"/>
            </p:cNvSpPr>
            <p:nvPr/>
          </p:nvSpPr>
          <p:spPr bwMode="auto">
            <a:xfrm>
              <a:off x="7085215" y="3610886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Line 104"/>
            <p:cNvSpPr>
              <a:spLocks noChangeShapeType="1"/>
            </p:cNvSpPr>
            <p:nvPr/>
          </p:nvSpPr>
          <p:spPr bwMode="auto">
            <a:xfrm>
              <a:off x="7085215" y="3879596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Line 105"/>
            <p:cNvSpPr>
              <a:spLocks noChangeShapeType="1"/>
            </p:cNvSpPr>
            <p:nvPr/>
          </p:nvSpPr>
          <p:spPr bwMode="auto">
            <a:xfrm>
              <a:off x="7132815" y="3636890"/>
              <a:ext cx="1323" cy="26293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Line 106"/>
            <p:cNvSpPr>
              <a:spLocks noChangeShapeType="1"/>
            </p:cNvSpPr>
            <p:nvPr/>
          </p:nvSpPr>
          <p:spPr bwMode="auto">
            <a:xfrm>
              <a:off x="7122238" y="3636890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Line 107"/>
            <p:cNvSpPr>
              <a:spLocks noChangeShapeType="1"/>
            </p:cNvSpPr>
            <p:nvPr/>
          </p:nvSpPr>
          <p:spPr bwMode="auto">
            <a:xfrm>
              <a:off x="7122238" y="3899821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Line 108"/>
            <p:cNvSpPr>
              <a:spLocks noChangeShapeType="1"/>
            </p:cNvSpPr>
            <p:nvPr/>
          </p:nvSpPr>
          <p:spPr bwMode="auto">
            <a:xfrm>
              <a:off x="7169838" y="3684565"/>
              <a:ext cx="1323" cy="2470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Line 109"/>
            <p:cNvSpPr>
              <a:spLocks noChangeShapeType="1"/>
            </p:cNvSpPr>
            <p:nvPr/>
          </p:nvSpPr>
          <p:spPr bwMode="auto">
            <a:xfrm>
              <a:off x="7160583" y="3684565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Line 110"/>
            <p:cNvSpPr>
              <a:spLocks noChangeShapeType="1"/>
            </p:cNvSpPr>
            <p:nvPr/>
          </p:nvSpPr>
          <p:spPr bwMode="auto">
            <a:xfrm>
              <a:off x="7160583" y="393160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Line 111"/>
            <p:cNvSpPr>
              <a:spLocks noChangeShapeType="1"/>
            </p:cNvSpPr>
            <p:nvPr/>
          </p:nvSpPr>
          <p:spPr bwMode="auto">
            <a:xfrm>
              <a:off x="7209505" y="3746685"/>
              <a:ext cx="0" cy="2253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Line 112"/>
            <p:cNvSpPr>
              <a:spLocks noChangeShapeType="1"/>
            </p:cNvSpPr>
            <p:nvPr/>
          </p:nvSpPr>
          <p:spPr bwMode="auto">
            <a:xfrm>
              <a:off x="7197605" y="3746685"/>
              <a:ext cx="23800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Line 113"/>
            <p:cNvSpPr>
              <a:spLocks noChangeShapeType="1"/>
            </p:cNvSpPr>
            <p:nvPr/>
          </p:nvSpPr>
          <p:spPr bwMode="auto">
            <a:xfrm>
              <a:off x="7197605" y="3972055"/>
              <a:ext cx="23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Line 114"/>
            <p:cNvSpPr>
              <a:spLocks noChangeShapeType="1"/>
            </p:cNvSpPr>
            <p:nvPr/>
          </p:nvSpPr>
          <p:spPr bwMode="auto">
            <a:xfrm>
              <a:off x="7246528" y="3813141"/>
              <a:ext cx="0" cy="205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Line 115"/>
            <p:cNvSpPr>
              <a:spLocks noChangeShapeType="1"/>
            </p:cNvSpPr>
            <p:nvPr/>
          </p:nvSpPr>
          <p:spPr bwMode="auto">
            <a:xfrm>
              <a:off x="7237273" y="3813141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Line 116"/>
            <p:cNvSpPr>
              <a:spLocks noChangeShapeType="1"/>
            </p:cNvSpPr>
            <p:nvPr/>
          </p:nvSpPr>
          <p:spPr bwMode="auto">
            <a:xfrm>
              <a:off x="7237273" y="401828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Line 117"/>
            <p:cNvSpPr>
              <a:spLocks noChangeShapeType="1"/>
            </p:cNvSpPr>
            <p:nvPr/>
          </p:nvSpPr>
          <p:spPr bwMode="auto">
            <a:xfrm>
              <a:off x="7286195" y="3881041"/>
              <a:ext cx="0" cy="1834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Line 118"/>
            <p:cNvSpPr>
              <a:spLocks noChangeShapeType="1"/>
            </p:cNvSpPr>
            <p:nvPr/>
          </p:nvSpPr>
          <p:spPr bwMode="auto">
            <a:xfrm>
              <a:off x="7274295" y="3881041"/>
              <a:ext cx="22478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Line 119"/>
            <p:cNvSpPr>
              <a:spLocks noChangeShapeType="1"/>
            </p:cNvSpPr>
            <p:nvPr/>
          </p:nvSpPr>
          <p:spPr bwMode="auto">
            <a:xfrm>
              <a:off x="7274295" y="4064514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Line 120"/>
            <p:cNvSpPr>
              <a:spLocks noChangeShapeType="1"/>
            </p:cNvSpPr>
            <p:nvPr/>
          </p:nvSpPr>
          <p:spPr bwMode="auto">
            <a:xfrm>
              <a:off x="7324540" y="3946051"/>
              <a:ext cx="0" cy="1646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Line 121"/>
            <p:cNvSpPr>
              <a:spLocks noChangeShapeType="1"/>
            </p:cNvSpPr>
            <p:nvPr/>
          </p:nvSpPr>
          <p:spPr bwMode="auto">
            <a:xfrm>
              <a:off x="7312640" y="3946051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Line 122"/>
            <p:cNvSpPr>
              <a:spLocks noChangeShapeType="1"/>
            </p:cNvSpPr>
            <p:nvPr/>
          </p:nvSpPr>
          <p:spPr bwMode="auto">
            <a:xfrm>
              <a:off x="7312640" y="411074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Line 123"/>
            <p:cNvSpPr>
              <a:spLocks noChangeShapeType="1"/>
            </p:cNvSpPr>
            <p:nvPr/>
          </p:nvSpPr>
          <p:spPr bwMode="auto">
            <a:xfrm>
              <a:off x="7361563" y="4003838"/>
              <a:ext cx="0" cy="14880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Line 124"/>
            <p:cNvSpPr>
              <a:spLocks noChangeShapeType="1"/>
            </p:cNvSpPr>
            <p:nvPr/>
          </p:nvSpPr>
          <p:spPr bwMode="auto">
            <a:xfrm>
              <a:off x="7349662" y="4003838"/>
              <a:ext cx="23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Line 125"/>
            <p:cNvSpPr>
              <a:spLocks noChangeShapeType="1"/>
            </p:cNvSpPr>
            <p:nvPr/>
          </p:nvSpPr>
          <p:spPr bwMode="auto">
            <a:xfrm>
              <a:off x="7349662" y="4152640"/>
              <a:ext cx="23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Line 126"/>
            <p:cNvSpPr>
              <a:spLocks noChangeShapeType="1"/>
            </p:cNvSpPr>
            <p:nvPr/>
          </p:nvSpPr>
          <p:spPr bwMode="auto">
            <a:xfrm>
              <a:off x="7401230" y="4055846"/>
              <a:ext cx="0" cy="1343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Line 127"/>
            <p:cNvSpPr>
              <a:spLocks noChangeShapeType="1"/>
            </p:cNvSpPr>
            <p:nvPr/>
          </p:nvSpPr>
          <p:spPr bwMode="auto">
            <a:xfrm>
              <a:off x="7389329" y="4055846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Line 128"/>
            <p:cNvSpPr>
              <a:spLocks noChangeShapeType="1"/>
            </p:cNvSpPr>
            <p:nvPr/>
          </p:nvSpPr>
          <p:spPr bwMode="auto">
            <a:xfrm>
              <a:off x="7389329" y="4190201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Line 129"/>
            <p:cNvSpPr>
              <a:spLocks noChangeShapeType="1"/>
            </p:cNvSpPr>
            <p:nvPr/>
          </p:nvSpPr>
          <p:spPr bwMode="auto">
            <a:xfrm>
              <a:off x="7438253" y="4099186"/>
              <a:ext cx="0" cy="1256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Line 130"/>
            <p:cNvSpPr>
              <a:spLocks noChangeShapeType="1"/>
            </p:cNvSpPr>
            <p:nvPr/>
          </p:nvSpPr>
          <p:spPr bwMode="auto">
            <a:xfrm>
              <a:off x="7426352" y="4099186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Line 131"/>
            <p:cNvSpPr>
              <a:spLocks noChangeShapeType="1"/>
            </p:cNvSpPr>
            <p:nvPr/>
          </p:nvSpPr>
          <p:spPr bwMode="auto">
            <a:xfrm>
              <a:off x="7426352" y="4224874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Line 132"/>
            <p:cNvSpPr>
              <a:spLocks noChangeShapeType="1"/>
            </p:cNvSpPr>
            <p:nvPr/>
          </p:nvSpPr>
          <p:spPr bwMode="auto">
            <a:xfrm>
              <a:off x="7476597" y="4138193"/>
              <a:ext cx="1323" cy="1184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Line 133"/>
            <p:cNvSpPr>
              <a:spLocks noChangeShapeType="1"/>
            </p:cNvSpPr>
            <p:nvPr/>
          </p:nvSpPr>
          <p:spPr bwMode="auto">
            <a:xfrm>
              <a:off x="7466019" y="4138193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Line 134"/>
            <p:cNvSpPr>
              <a:spLocks noChangeShapeType="1"/>
            </p:cNvSpPr>
            <p:nvPr/>
          </p:nvSpPr>
          <p:spPr bwMode="auto">
            <a:xfrm>
              <a:off x="7466019" y="4256657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Line 135"/>
            <p:cNvSpPr>
              <a:spLocks noChangeShapeType="1"/>
            </p:cNvSpPr>
            <p:nvPr/>
          </p:nvSpPr>
          <p:spPr bwMode="auto">
            <a:xfrm>
              <a:off x="7513620" y="4171420"/>
              <a:ext cx="0" cy="11413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Line 136"/>
            <p:cNvSpPr>
              <a:spLocks noChangeShapeType="1"/>
            </p:cNvSpPr>
            <p:nvPr/>
          </p:nvSpPr>
          <p:spPr bwMode="auto">
            <a:xfrm>
              <a:off x="7504364" y="4171420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Line 137"/>
            <p:cNvSpPr>
              <a:spLocks noChangeShapeType="1"/>
            </p:cNvSpPr>
            <p:nvPr/>
          </p:nvSpPr>
          <p:spPr bwMode="auto">
            <a:xfrm>
              <a:off x="7504364" y="4285550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Line 138"/>
            <p:cNvSpPr>
              <a:spLocks noChangeShapeType="1"/>
            </p:cNvSpPr>
            <p:nvPr/>
          </p:nvSpPr>
          <p:spPr bwMode="auto">
            <a:xfrm>
              <a:off x="7553287" y="4200314"/>
              <a:ext cx="0" cy="1083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4" name="Line 139"/>
            <p:cNvSpPr>
              <a:spLocks noChangeShapeType="1"/>
            </p:cNvSpPr>
            <p:nvPr/>
          </p:nvSpPr>
          <p:spPr bwMode="auto">
            <a:xfrm>
              <a:off x="7541387" y="4200314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Line 140"/>
            <p:cNvSpPr>
              <a:spLocks noChangeShapeType="1"/>
            </p:cNvSpPr>
            <p:nvPr/>
          </p:nvSpPr>
          <p:spPr bwMode="auto">
            <a:xfrm>
              <a:off x="7541387" y="4308665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Line 141"/>
            <p:cNvSpPr>
              <a:spLocks noChangeShapeType="1"/>
            </p:cNvSpPr>
            <p:nvPr/>
          </p:nvSpPr>
          <p:spPr bwMode="auto">
            <a:xfrm>
              <a:off x="7590309" y="4226318"/>
              <a:ext cx="0" cy="1054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Line 142"/>
            <p:cNvSpPr>
              <a:spLocks noChangeShapeType="1"/>
            </p:cNvSpPr>
            <p:nvPr/>
          </p:nvSpPr>
          <p:spPr bwMode="auto">
            <a:xfrm>
              <a:off x="7581054" y="4226318"/>
              <a:ext cx="19833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" name="Line 143"/>
            <p:cNvSpPr>
              <a:spLocks noChangeShapeType="1"/>
            </p:cNvSpPr>
            <p:nvPr/>
          </p:nvSpPr>
          <p:spPr bwMode="auto">
            <a:xfrm>
              <a:off x="7581054" y="4331780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Line 144"/>
            <p:cNvSpPr>
              <a:spLocks noChangeShapeType="1"/>
            </p:cNvSpPr>
            <p:nvPr/>
          </p:nvSpPr>
          <p:spPr bwMode="auto">
            <a:xfrm>
              <a:off x="7628655" y="4246543"/>
              <a:ext cx="1322" cy="1025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Line 145"/>
            <p:cNvSpPr>
              <a:spLocks noChangeShapeType="1"/>
            </p:cNvSpPr>
            <p:nvPr/>
          </p:nvSpPr>
          <p:spPr bwMode="auto">
            <a:xfrm>
              <a:off x="7618077" y="4246543"/>
              <a:ext cx="19833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Line 146"/>
            <p:cNvSpPr>
              <a:spLocks noChangeShapeType="1"/>
            </p:cNvSpPr>
            <p:nvPr/>
          </p:nvSpPr>
          <p:spPr bwMode="auto">
            <a:xfrm>
              <a:off x="7618077" y="4349116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Line 147"/>
            <p:cNvSpPr>
              <a:spLocks noChangeShapeType="1"/>
            </p:cNvSpPr>
            <p:nvPr/>
          </p:nvSpPr>
          <p:spPr bwMode="auto">
            <a:xfrm>
              <a:off x="7665677" y="4260990"/>
              <a:ext cx="0" cy="1025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Line 148"/>
            <p:cNvSpPr>
              <a:spLocks noChangeShapeType="1"/>
            </p:cNvSpPr>
            <p:nvPr/>
          </p:nvSpPr>
          <p:spPr bwMode="auto">
            <a:xfrm>
              <a:off x="7656421" y="4260990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Line 149"/>
            <p:cNvSpPr>
              <a:spLocks noChangeShapeType="1"/>
            </p:cNvSpPr>
            <p:nvPr/>
          </p:nvSpPr>
          <p:spPr bwMode="auto">
            <a:xfrm>
              <a:off x="7656421" y="4363563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Line 150"/>
            <p:cNvSpPr>
              <a:spLocks noChangeShapeType="1"/>
            </p:cNvSpPr>
            <p:nvPr/>
          </p:nvSpPr>
          <p:spPr bwMode="auto">
            <a:xfrm>
              <a:off x="7705344" y="4266769"/>
              <a:ext cx="0" cy="1069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Line 151"/>
            <p:cNvSpPr>
              <a:spLocks noChangeShapeType="1"/>
            </p:cNvSpPr>
            <p:nvPr/>
          </p:nvSpPr>
          <p:spPr bwMode="auto">
            <a:xfrm>
              <a:off x="7693444" y="4266769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Line 152"/>
            <p:cNvSpPr>
              <a:spLocks noChangeShapeType="1"/>
            </p:cNvSpPr>
            <p:nvPr/>
          </p:nvSpPr>
          <p:spPr bwMode="auto">
            <a:xfrm>
              <a:off x="7693444" y="437367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Line 153"/>
            <p:cNvSpPr>
              <a:spLocks noChangeShapeType="1"/>
            </p:cNvSpPr>
            <p:nvPr/>
          </p:nvSpPr>
          <p:spPr bwMode="auto">
            <a:xfrm>
              <a:off x="7742367" y="4269658"/>
              <a:ext cx="0" cy="1097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Line 154"/>
            <p:cNvSpPr>
              <a:spLocks noChangeShapeType="1"/>
            </p:cNvSpPr>
            <p:nvPr/>
          </p:nvSpPr>
          <p:spPr bwMode="auto">
            <a:xfrm>
              <a:off x="7733111" y="4269658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Line 155"/>
            <p:cNvSpPr>
              <a:spLocks noChangeShapeType="1"/>
            </p:cNvSpPr>
            <p:nvPr/>
          </p:nvSpPr>
          <p:spPr bwMode="auto">
            <a:xfrm>
              <a:off x="7733111" y="4379454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Line 156"/>
            <p:cNvSpPr>
              <a:spLocks noChangeShapeType="1"/>
            </p:cNvSpPr>
            <p:nvPr/>
          </p:nvSpPr>
          <p:spPr bwMode="auto">
            <a:xfrm>
              <a:off x="7780711" y="4263879"/>
              <a:ext cx="1323" cy="1170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Line 157"/>
            <p:cNvSpPr>
              <a:spLocks noChangeShapeType="1"/>
            </p:cNvSpPr>
            <p:nvPr/>
          </p:nvSpPr>
          <p:spPr bwMode="auto">
            <a:xfrm>
              <a:off x="7770133" y="4263879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Line 158"/>
            <p:cNvSpPr>
              <a:spLocks noChangeShapeType="1"/>
            </p:cNvSpPr>
            <p:nvPr/>
          </p:nvSpPr>
          <p:spPr bwMode="auto">
            <a:xfrm>
              <a:off x="7770133" y="4380899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Line 159"/>
            <p:cNvSpPr>
              <a:spLocks noChangeShapeType="1"/>
            </p:cNvSpPr>
            <p:nvPr/>
          </p:nvSpPr>
          <p:spPr bwMode="auto">
            <a:xfrm>
              <a:off x="7817734" y="4250878"/>
              <a:ext cx="1323" cy="1300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Line 160"/>
            <p:cNvSpPr>
              <a:spLocks noChangeShapeType="1"/>
            </p:cNvSpPr>
            <p:nvPr/>
          </p:nvSpPr>
          <p:spPr bwMode="auto">
            <a:xfrm>
              <a:off x="7808479" y="4250878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Line 161"/>
            <p:cNvSpPr>
              <a:spLocks noChangeShapeType="1"/>
            </p:cNvSpPr>
            <p:nvPr/>
          </p:nvSpPr>
          <p:spPr bwMode="auto">
            <a:xfrm>
              <a:off x="7808479" y="4380899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162"/>
            <p:cNvSpPr>
              <a:spLocks/>
            </p:cNvSpPr>
            <p:nvPr/>
          </p:nvSpPr>
          <p:spPr bwMode="auto">
            <a:xfrm>
              <a:off x="6753334" y="3743796"/>
              <a:ext cx="1064400" cy="579316"/>
            </a:xfrm>
            <a:custGeom>
              <a:avLst/>
              <a:gdLst>
                <a:gd name="T0" fmla="*/ 0 w 2772"/>
                <a:gd name="T1" fmla="*/ 2147483647 h 1734"/>
                <a:gd name="T2" fmla="*/ 2147483647 w 2772"/>
                <a:gd name="T3" fmla="*/ 2147483647 h 1734"/>
                <a:gd name="T4" fmla="*/ 2147483647 w 2772"/>
                <a:gd name="T5" fmla="*/ 2147483647 h 1734"/>
                <a:gd name="T6" fmla="*/ 2147483647 w 2772"/>
                <a:gd name="T7" fmla="*/ 2147483647 h 1734"/>
                <a:gd name="T8" fmla="*/ 2147483647 w 2772"/>
                <a:gd name="T9" fmla="*/ 2147483647 h 1734"/>
                <a:gd name="T10" fmla="*/ 2147483647 w 2772"/>
                <a:gd name="T11" fmla="*/ 2147483647 h 1734"/>
                <a:gd name="T12" fmla="*/ 2147483647 w 2772"/>
                <a:gd name="T13" fmla="*/ 2147483647 h 1734"/>
                <a:gd name="T14" fmla="*/ 2147483647 w 2772"/>
                <a:gd name="T15" fmla="*/ 2147483647 h 1734"/>
                <a:gd name="T16" fmla="*/ 2147483647 w 2772"/>
                <a:gd name="T17" fmla="*/ 0 h 1734"/>
                <a:gd name="T18" fmla="*/ 2147483647 w 2772"/>
                <a:gd name="T19" fmla="*/ 2147483647 h 1734"/>
                <a:gd name="T20" fmla="*/ 2147483647 w 2772"/>
                <a:gd name="T21" fmla="*/ 2147483647 h 1734"/>
                <a:gd name="T22" fmla="*/ 2147483647 w 2772"/>
                <a:gd name="T23" fmla="*/ 2147483647 h 1734"/>
                <a:gd name="T24" fmla="*/ 2147483647 w 2772"/>
                <a:gd name="T25" fmla="*/ 2147483647 h 1734"/>
                <a:gd name="T26" fmla="*/ 2147483647 w 2772"/>
                <a:gd name="T27" fmla="*/ 2147483647 h 1734"/>
                <a:gd name="T28" fmla="*/ 2147483647 w 2772"/>
                <a:gd name="T29" fmla="*/ 2147483647 h 1734"/>
                <a:gd name="T30" fmla="*/ 2147483647 w 2772"/>
                <a:gd name="T31" fmla="*/ 2147483647 h 1734"/>
                <a:gd name="T32" fmla="*/ 2147483647 w 2772"/>
                <a:gd name="T33" fmla="*/ 2147483647 h 1734"/>
                <a:gd name="T34" fmla="*/ 2147483647 w 2772"/>
                <a:gd name="T35" fmla="*/ 2147483647 h 1734"/>
                <a:gd name="T36" fmla="*/ 2147483647 w 2772"/>
                <a:gd name="T37" fmla="*/ 2147483647 h 1734"/>
                <a:gd name="T38" fmla="*/ 2147483647 w 2772"/>
                <a:gd name="T39" fmla="*/ 2147483647 h 1734"/>
                <a:gd name="T40" fmla="*/ 2147483647 w 2772"/>
                <a:gd name="T41" fmla="*/ 2147483647 h 1734"/>
                <a:gd name="T42" fmla="*/ 2147483647 w 2772"/>
                <a:gd name="T43" fmla="*/ 2147483647 h 1734"/>
                <a:gd name="T44" fmla="*/ 2147483647 w 2772"/>
                <a:gd name="T45" fmla="*/ 2147483647 h 1734"/>
                <a:gd name="T46" fmla="*/ 2147483647 w 2772"/>
                <a:gd name="T47" fmla="*/ 2147483647 h 1734"/>
                <a:gd name="T48" fmla="*/ 2147483647 w 2772"/>
                <a:gd name="T49" fmla="*/ 2147483647 h 1734"/>
                <a:gd name="T50" fmla="*/ 2147483647 w 2772"/>
                <a:gd name="T51" fmla="*/ 2147483647 h 1734"/>
                <a:gd name="T52" fmla="*/ 2147483647 w 2772"/>
                <a:gd name="T53" fmla="*/ 2147483647 h 1734"/>
                <a:gd name="T54" fmla="*/ 2147483647 w 2772"/>
                <a:gd name="T55" fmla="*/ 2147483647 h 1734"/>
                <a:gd name="T56" fmla="*/ 2147483647 w 2772"/>
                <a:gd name="T57" fmla="*/ 2147483647 h 1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734"/>
                <a:gd name="T89" fmla="*/ 2772 w 2772"/>
                <a:gd name="T90" fmla="*/ 1734 h 1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734">
                  <a:moveTo>
                    <a:pt x="0" y="510"/>
                  </a:moveTo>
                  <a:lnTo>
                    <a:pt x="96" y="492"/>
                  </a:lnTo>
                  <a:lnTo>
                    <a:pt x="198" y="456"/>
                  </a:lnTo>
                  <a:lnTo>
                    <a:pt x="294" y="396"/>
                  </a:lnTo>
                  <a:lnTo>
                    <a:pt x="396" y="318"/>
                  </a:lnTo>
                  <a:lnTo>
                    <a:pt x="492" y="228"/>
                  </a:lnTo>
                  <a:lnTo>
                    <a:pt x="594" y="126"/>
                  </a:lnTo>
                  <a:lnTo>
                    <a:pt x="690" y="48"/>
                  </a:lnTo>
                  <a:lnTo>
                    <a:pt x="792" y="0"/>
                  </a:lnTo>
                  <a:lnTo>
                    <a:pt x="888" y="6"/>
                  </a:lnTo>
                  <a:lnTo>
                    <a:pt x="990" y="72"/>
                  </a:lnTo>
                  <a:lnTo>
                    <a:pt x="1086" y="192"/>
                  </a:lnTo>
                  <a:lnTo>
                    <a:pt x="1188" y="348"/>
                  </a:lnTo>
                  <a:lnTo>
                    <a:pt x="1284" y="516"/>
                  </a:lnTo>
                  <a:lnTo>
                    <a:pt x="1386" y="690"/>
                  </a:lnTo>
                  <a:lnTo>
                    <a:pt x="1488" y="852"/>
                  </a:lnTo>
                  <a:lnTo>
                    <a:pt x="1584" y="1002"/>
                  </a:lnTo>
                  <a:lnTo>
                    <a:pt x="1686" y="1134"/>
                  </a:lnTo>
                  <a:lnTo>
                    <a:pt x="1782" y="1254"/>
                  </a:lnTo>
                  <a:lnTo>
                    <a:pt x="1884" y="1356"/>
                  </a:lnTo>
                  <a:lnTo>
                    <a:pt x="1980" y="1452"/>
                  </a:lnTo>
                  <a:lnTo>
                    <a:pt x="2082" y="1530"/>
                  </a:lnTo>
                  <a:lnTo>
                    <a:pt x="2178" y="1602"/>
                  </a:lnTo>
                  <a:lnTo>
                    <a:pt x="2280" y="1656"/>
                  </a:lnTo>
                  <a:lnTo>
                    <a:pt x="2376" y="1698"/>
                  </a:lnTo>
                  <a:lnTo>
                    <a:pt x="2478" y="1722"/>
                  </a:lnTo>
                  <a:lnTo>
                    <a:pt x="2574" y="1734"/>
                  </a:lnTo>
                  <a:lnTo>
                    <a:pt x="2676" y="1728"/>
                  </a:lnTo>
                  <a:lnTo>
                    <a:pt x="2772" y="171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163"/>
            <p:cNvSpPr>
              <a:spLocks/>
            </p:cNvSpPr>
            <p:nvPr/>
          </p:nvSpPr>
          <p:spPr bwMode="auto">
            <a:xfrm>
              <a:off x="6753334" y="3935938"/>
              <a:ext cx="1064400" cy="437736"/>
            </a:xfrm>
            <a:custGeom>
              <a:avLst/>
              <a:gdLst>
                <a:gd name="T0" fmla="*/ 0 w 2772"/>
                <a:gd name="T1" fmla="*/ 2147483647 h 1308"/>
                <a:gd name="T2" fmla="*/ 2147483647 w 2772"/>
                <a:gd name="T3" fmla="*/ 2147483647 h 1308"/>
                <a:gd name="T4" fmla="*/ 2147483647 w 2772"/>
                <a:gd name="T5" fmla="*/ 2147483647 h 1308"/>
                <a:gd name="T6" fmla="*/ 2147483647 w 2772"/>
                <a:gd name="T7" fmla="*/ 2147483647 h 1308"/>
                <a:gd name="T8" fmla="*/ 2147483647 w 2772"/>
                <a:gd name="T9" fmla="*/ 2147483647 h 1308"/>
                <a:gd name="T10" fmla="*/ 2147483647 w 2772"/>
                <a:gd name="T11" fmla="*/ 2147483647 h 1308"/>
                <a:gd name="T12" fmla="*/ 2147483647 w 2772"/>
                <a:gd name="T13" fmla="*/ 2147483647 h 1308"/>
                <a:gd name="T14" fmla="*/ 2147483647 w 2772"/>
                <a:gd name="T15" fmla="*/ 0 h 1308"/>
                <a:gd name="T16" fmla="*/ 2147483647 w 2772"/>
                <a:gd name="T17" fmla="*/ 2147483647 h 1308"/>
                <a:gd name="T18" fmla="*/ 2147483647 w 2772"/>
                <a:gd name="T19" fmla="*/ 2147483647 h 1308"/>
                <a:gd name="T20" fmla="*/ 2147483647 w 2772"/>
                <a:gd name="T21" fmla="*/ 2147483647 h 1308"/>
                <a:gd name="T22" fmla="*/ 2147483647 w 2772"/>
                <a:gd name="T23" fmla="*/ 2147483647 h 1308"/>
                <a:gd name="T24" fmla="*/ 2147483647 w 2772"/>
                <a:gd name="T25" fmla="*/ 2147483647 h 1308"/>
                <a:gd name="T26" fmla="*/ 2147483647 w 2772"/>
                <a:gd name="T27" fmla="*/ 2147483647 h 1308"/>
                <a:gd name="T28" fmla="*/ 2147483647 w 2772"/>
                <a:gd name="T29" fmla="*/ 2147483647 h 1308"/>
                <a:gd name="T30" fmla="*/ 2147483647 w 2772"/>
                <a:gd name="T31" fmla="*/ 2147483647 h 1308"/>
                <a:gd name="T32" fmla="*/ 2147483647 w 2772"/>
                <a:gd name="T33" fmla="*/ 2147483647 h 1308"/>
                <a:gd name="T34" fmla="*/ 2147483647 w 2772"/>
                <a:gd name="T35" fmla="*/ 2147483647 h 1308"/>
                <a:gd name="T36" fmla="*/ 2147483647 w 2772"/>
                <a:gd name="T37" fmla="*/ 2147483647 h 1308"/>
                <a:gd name="T38" fmla="*/ 2147483647 w 2772"/>
                <a:gd name="T39" fmla="*/ 2147483647 h 1308"/>
                <a:gd name="T40" fmla="*/ 2147483647 w 2772"/>
                <a:gd name="T41" fmla="*/ 2147483647 h 1308"/>
                <a:gd name="T42" fmla="*/ 2147483647 w 2772"/>
                <a:gd name="T43" fmla="*/ 2147483647 h 1308"/>
                <a:gd name="T44" fmla="*/ 2147483647 w 2772"/>
                <a:gd name="T45" fmla="*/ 2147483647 h 1308"/>
                <a:gd name="T46" fmla="*/ 2147483647 w 2772"/>
                <a:gd name="T47" fmla="*/ 2147483647 h 1308"/>
                <a:gd name="T48" fmla="*/ 2147483647 w 2772"/>
                <a:gd name="T49" fmla="*/ 2147483647 h 1308"/>
                <a:gd name="T50" fmla="*/ 2147483647 w 2772"/>
                <a:gd name="T51" fmla="*/ 2147483647 h 1308"/>
                <a:gd name="T52" fmla="*/ 2147483647 w 2772"/>
                <a:gd name="T53" fmla="*/ 2147483647 h 1308"/>
                <a:gd name="T54" fmla="*/ 2147483647 w 2772"/>
                <a:gd name="T55" fmla="*/ 2147483647 h 1308"/>
                <a:gd name="T56" fmla="*/ 2147483647 w 2772"/>
                <a:gd name="T57" fmla="*/ 2147483647 h 1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308"/>
                <a:gd name="T89" fmla="*/ 2772 w 2772"/>
                <a:gd name="T90" fmla="*/ 1308 h 1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308">
                  <a:moveTo>
                    <a:pt x="0" y="6"/>
                  </a:moveTo>
                  <a:lnTo>
                    <a:pt x="96" y="42"/>
                  </a:lnTo>
                  <a:lnTo>
                    <a:pt x="198" y="72"/>
                  </a:lnTo>
                  <a:lnTo>
                    <a:pt x="294" y="72"/>
                  </a:lnTo>
                  <a:lnTo>
                    <a:pt x="396" y="60"/>
                  </a:lnTo>
                  <a:lnTo>
                    <a:pt x="492" y="36"/>
                  </a:lnTo>
                  <a:lnTo>
                    <a:pt x="594" y="12"/>
                  </a:lnTo>
                  <a:lnTo>
                    <a:pt x="690" y="0"/>
                  </a:lnTo>
                  <a:lnTo>
                    <a:pt x="792" y="18"/>
                  </a:lnTo>
                  <a:lnTo>
                    <a:pt x="888" y="72"/>
                  </a:lnTo>
                  <a:lnTo>
                    <a:pt x="990" y="150"/>
                  </a:lnTo>
                  <a:lnTo>
                    <a:pt x="1086" y="258"/>
                  </a:lnTo>
                  <a:lnTo>
                    <a:pt x="1188" y="384"/>
                  </a:lnTo>
                  <a:lnTo>
                    <a:pt x="1284" y="510"/>
                  </a:lnTo>
                  <a:lnTo>
                    <a:pt x="1386" y="636"/>
                  </a:lnTo>
                  <a:lnTo>
                    <a:pt x="1488" y="756"/>
                  </a:lnTo>
                  <a:lnTo>
                    <a:pt x="1584" y="864"/>
                  </a:lnTo>
                  <a:lnTo>
                    <a:pt x="1686" y="954"/>
                  </a:lnTo>
                  <a:lnTo>
                    <a:pt x="1782" y="1032"/>
                  </a:lnTo>
                  <a:lnTo>
                    <a:pt x="1884" y="1098"/>
                  </a:lnTo>
                  <a:lnTo>
                    <a:pt x="1980" y="1146"/>
                  </a:lnTo>
                  <a:lnTo>
                    <a:pt x="2082" y="1194"/>
                  </a:lnTo>
                  <a:lnTo>
                    <a:pt x="2178" y="1230"/>
                  </a:lnTo>
                  <a:lnTo>
                    <a:pt x="2280" y="1260"/>
                  </a:lnTo>
                  <a:lnTo>
                    <a:pt x="2376" y="1284"/>
                  </a:lnTo>
                  <a:lnTo>
                    <a:pt x="2478" y="1302"/>
                  </a:lnTo>
                  <a:lnTo>
                    <a:pt x="2574" y="1308"/>
                  </a:lnTo>
                  <a:lnTo>
                    <a:pt x="2676" y="1308"/>
                  </a:lnTo>
                  <a:lnTo>
                    <a:pt x="2772" y="13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Line 164"/>
            <p:cNvSpPr>
              <a:spLocks noChangeShapeType="1"/>
            </p:cNvSpPr>
            <p:nvPr/>
          </p:nvSpPr>
          <p:spPr bwMode="auto">
            <a:xfrm>
              <a:off x="6753334" y="3817475"/>
              <a:ext cx="0" cy="23837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Line 165"/>
            <p:cNvSpPr>
              <a:spLocks noChangeShapeType="1"/>
            </p:cNvSpPr>
            <p:nvPr/>
          </p:nvSpPr>
          <p:spPr bwMode="auto">
            <a:xfrm>
              <a:off x="6741433" y="381747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Line 166"/>
            <p:cNvSpPr>
              <a:spLocks noChangeShapeType="1"/>
            </p:cNvSpPr>
            <p:nvPr/>
          </p:nvSpPr>
          <p:spPr bwMode="auto">
            <a:xfrm>
              <a:off x="6741433" y="4055846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Line 167"/>
            <p:cNvSpPr>
              <a:spLocks noChangeShapeType="1"/>
            </p:cNvSpPr>
            <p:nvPr/>
          </p:nvSpPr>
          <p:spPr bwMode="auto">
            <a:xfrm>
              <a:off x="6790357" y="3842034"/>
              <a:ext cx="0" cy="21814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Line 168"/>
            <p:cNvSpPr>
              <a:spLocks noChangeShapeType="1"/>
            </p:cNvSpPr>
            <p:nvPr/>
          </p:nvSpPr>
          <p:spPr bwMode="auto">
            <a:xfrm>
              <a:off x="6781101" y="3842034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Line 169"/>
            <p:cNvSpPr>
              <a:spLocks noChangeShapeType="1"/>
            </p:cNvSpPr>
            <p:nvPr/>
          </p:nvSpPr>
          <p:spPr bwMode="auto">
            <a:xfrm>
              <a:off x="6781101" y="4060181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Line 170"/>
            <p:cNvSpPr>
              <a:spLocks noChangeShapeType="1"/>
            </p:cNvSpPr>
            <p:nvPr/>
          </p:nvSpPr>
          <p:spPr bwMode="auto">
            <a:xfrm>
              <a:off x="6828701" y="3857926"/>
              <a:ext cx="1323" cy="20225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Line 171"/>
            <p:cNvSpPr>
              <a:spLocks noChangeShapeType="1"/>
            </p:cNvSpPr>
            <p:nvPr/>
          </p:nvSpPr>
          <p:spPr bwMode="auto">
            <a:xfrm>
              <a:off x="6818123" y="3857926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Line 172"/>
            <p:cNvSpPr>
              <a:spLocks noChangeShapeType="1"/>
            </p:cNvSpPr>
            <p:nvPr/>
          </p:nvSpPr>
          <p:spPr bwMode="auto">
            <a:xfrm>
              <a:off x="6818123" y="4060181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Line 173"/>
            <p:cNvSpPr>
              <a:spLocks noChangeShapeType="1"/>
            </p:cNvSpPr>
            <p:nvPr/>
          </p:nvSpPr>
          <p:spPr bwMode="auto">
            <a:xfrm>
              <a:off x="6865724" y="3865149"/>
              <a:ext cx="0" cy="1906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Line 174"/>
            <p:cNvSpPr>
              <a:spLocks noChangeShapeType="1"/>
            </p:cNvSpPr>
            <p:nvPr/>
          </p:nvSpPr>
          <p:spPr bwMode="auto">
            <a:xfrm>
              <a:off x="6856468" y="3865149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Line 175"/>
            <p:cNvSpPr>
              <a:spLocks noChangeShapeType="1"/>
            </p:cNvSpPr>
            <p:nvPr/>
          </p:nvSpPr>
          <p:spPr bwMode="auto">
            <a:xfrm>
              <a:off x="6856468" y="4055846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Line 176"/>
            <p:cNvSpPr>
              <a:spLocks noChangeShapeType="1"/>
            </p:cNvSpPr>
            <p:nvPr/>
          </p:nvSpPr>
          <p:spPr bwMode="auto">
            <a:xfrm>
              <a:off x="6905391" y="3863705"/>
              <a:ext cx="0" cy="18491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Line 177"/>
            <p:cNvSpPr>
              <a:spLocks noChangeShapeType="1"/>
            </p:cNvSpPr>
            <p:nvPr/>
          </p:nvSpPr>
          <p:spPr bwMode="auto">
            <a:xfrm>
              <a:off x="6893491" y="386370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Line 178"/>
            <p:cNvSpPr>
              <a:spLocks noChangeShapeType="1"/>
            </p:cNvSpPr>
            <p:nvPr/>
          </p:nvSpPr>
          <p:spPr bwMode="auto">
            <a:xfrm>
              <a:off x="6893491" y="4048623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Line 179"/>
            <p:cNvSpPr>
              <a:spLocks noChangeShapeType="1"/>
            </p:cNvSpPr>
            <p:nvPr/>
          </p:nvSpPr>
          <p:spPr bwMode="auto">
            <a:xfrm>
              <a:off x="6942413" y="3857926"/>
              <a:ext cx="0" cy="18202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Line 180"/>
            <p:cNvSpPr>
              <a:spLocks noChangeShapeType="1"/>
            </p:cNvSpPr>
            <p:nvPr/>
          </p:nvSpPr>
          <p:spPr bwMode="auto">
            <a:xfrm>
              <a:off x="6933158" y="3857926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Line 181"/>
            <p:cNvSpPr>
              <a:spLocks noChangeShapeType="1"/>
            </p:cNvSpPr>
            <p:nvPr/>
          </p:nvSpPr>
          <p:spPr bwMode="auto">
            <a:xfrm>
              <a:off x="6933158" y="4039955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Line 182"/>
            <p:cNvSpPr>
              <a:spLocks noChangeShapeType="1"/>
            </p:cNvSpPr>
            <p:nvPr/>
          </p:nvSpPr>
          <p:spPr bwMode="auto">
            <a:xfrm>
              <a:off x="6980759" y="3849258"/>
              <a:ext cx="1322" cy="18347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Line 183"/>
            <p:cNvSpPr>
              <a:spLocks noChangeShapeType="1"/>
            </p:cNvSpPr>
            <p:nvPr/>
          </p:nvSpPr>
          <p:spPr bwMode="auto">
            <a:xfrm>
              <a:off x="6970181" y="3849258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Line 184"/>
            <p:cNvSpPr>
              <a:spLocks noChangeShapeType="1"/>
            </p:cNvSpPr>
            <p:nvPr/>
          </p:nvSpPr>
          <p:spPr bwMode="auto">
            <a:xfrm>
              <a:off x="6970181" y="4032731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Line 185"/>
            <p:cNvSpPr>
              <a:spLocks noChangeShapeType="1"/>
            </p:cNvSpPr>
            <p:nvPr/>
          </p:nvSpPr>
          <p:spPr bwMode="auto">
            <a:xfrm>
              <a:off x="7017781" y="3844923"/>
              <a:ext cx="1322" cy="18347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Line 186"/>
            <p:cNvSpPr>
              <a:spLocks noChangeShapeType="1"/>
            </p:cNvSpPr>
            <p:nvPr/>
          </p:nvSpPr>
          <p:spPr bwMode="auto">
            <a:xfrm>
              <a:off x="7008525" y="3844923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Line 187"/>
            <p:cNvSpPr>
              <a:spLocks noChangeShapeType="1"/>
            </p:cNvSpPr>
            <p:nvPr/>
          </p:nvSpPr>
          <p:spPr bwMode="auto">
            <a:xfrm>
              <a:off x="7008525" y="4028398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Line 188"/>
            <p:cNvSpPr>
              <a:spLocks noChangeShapeType="1"/>
            </p:cNvSpPr>
            <p:nvPr/>
          </p:nvSpPr>
          <p:spPr bwMode="auto">
            <a:xfrm>
              <a:off x="7057448" y="3853591"/>
              <a:ext cx="0" cy="1791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Line 189"/>
            <p:cNvSpPr>
              <a:spLocks noChangeShapeType="1"/>
            </p:cNvSpPr>
            <p:nvPr/>
          </p:nvSpPr>
          <p:spPr bwMode="auto">
            <a:xfrm>
              <a:off x="7045548" y="3853591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Line 190"/>
            <p:cNvSpPr>
              <a:spLocks noChangeShapeType="1"/>
            </p:cNvSpPr>
            <p:nvPr/>
          </p:nvSpPr>
          <p:spPr bwMode="auto">
            <a:xfrm>
              <a:off x="7045548" y="4032731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Line 191"/>
            <p:cNvSpPr>
              <a:spLocks noChangeShapeType="1"/>
            </p:cNvSpPr>
            <p:nvPr/>
          </p:nvSpPr>
          <p:spPr bwMode="auto">
            <a:xfrm>
              <a:off x="7094471" y="3873817"/>
              <a:ext cx="0" cy="17047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Line 192"/>
            <p:cNvSpPr>
              <a:spLocks noChangeShapeType="1"/>
            </p:cNvSpPr>
            <p:nvPr/>
          </p:nvSpPr>
          <p:spPr bwMode="auto">
            <a:xfrm>
              <a:off x="7085215" y="3873817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Line 193"/>
            <p:cNvSpPr>
              <a:spLocks noChangeShapeType="1"/>
            </p:cNvSpPr>
            <p:nvPr/>
          </p:nvSpPr>
          <p:spPr bwMode="auto">
            <a:xfrm>
              <a:off x="7085215" y="4044289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Line 194"/>
            <p:cNvSpPr>
              <a:spLocks noChangeShapeType="1"/>
            </p:cNvSpPr>
            <p:nvPr/>
          </p:nvSpPr>
          <p:spPr bwMode="auto">
            <a:xfrm>
              <a:off x="7132815" y="3908489"/>
              <a:ext cx="1323" cy="15747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Line 195"/>
            <p:cNvSpPr>
              <a:spLocks noChangeShapeType="1"/>
            </p:cNvSpPr>
            <p:nvPr/>
          </p:nvSpPr>
          <p:spPr bwMode="auto">
            <a:xfrm>
              <a:off x="7122238" y="3908489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Line 196"/>
            <p:cNvSpPr>
              <a:spLocks noChangeShapeType="1"/>
            </p:cNvSpPr>
            <p:nvPr/>
          </p:nvSpPr>
          <p:spPr bwMode="auto">
            <a:xfrm>
              <a:off x="7122238" y="4065959"/>
              <a:ext cx="22478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Line 197"/>
            <p:cNvSpPr>
              <a:spLocks noChangeShapeType="1"/>
            </p:cNvSpPr>
            <p:nvPr/>
          </p:nvSpPr>
          <p:spPr bwMode="auto">
            <a:xfrm>
              <a:off x="7169838" y="3950385"/>
              <a:ext cx="1323" cy="14446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Line 198"/>
            <p:cNvSpPr>
              <a:spLocks noChangeShapeType="1"/>
            </p:cNvSpPr>
            <p:nvPr/>
          </p:nvSpPr>
          <p:spPr bwMode="auto">
            <a:xfrm>
              <a:off x="7160583" y="395038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Line 199"/>
            <p:cNvSpPr>
              <a:spLocks noChangeShapeType="1"/>
            </p:cNvSpPr>
            <p:nvPr/>
          </p:nvSpPr>
          <p:spPr bwMode="auto">
            <a:xfrm>
              <a:off x="7160583" y="4094853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Line 200"/>
            <p:cNvSpPr>
              <a:spLocks noChangeShapeType="1"/>
            </p:cNvSpPr>
            <p:nvPr/>
          </p:nvSpPr>
          <p:spPr bwMode="auto">
            <a:xfrm>
              <a:off x="7209505" y="3999504"/>
              <a:ext cx="0" cy="12857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Line 201"/>
            <p:cNvSpPr>
              <a:spLocks noChangeShapeType="1"/>
            </p:cNvSpPr>
            <p:nvPr/>
          </p:nvSpPr>
          <p:spPr bwMode="auto">
            <a:xfrm>
              <a:off x="7197605" y="3999504"/>
              <a:ext cx="23800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Line 202"/>
            <p:cNvSpPr>
              <a:spLocks noChangeShapeType="1"/>
            </p:cNvSpPr>
            <p:nvPr/>
          </p:nvSpPr>
          <p:spPr bwMode="auto">
            <a:xfrm>
              <a:off x="7197605" y="4128080"/>
              <a:ext cx="23800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Line 203"/>
            <p:cNvSpPr>
              <a:spLocks noChangeShapeType="1"/>
            </p:cNvSpPr>
            <p:nvPr/>
          </p:nvSpPr>
          <p:spPr bwMode="auto">
            <a:xfrm>
              <a:off x="7246528" y="4048623"/>
              <a:ext cx="0" cy="11846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Line 204"/>
            <p:cNvSpPr>
              <a:spLocks noChangeShapeType="1"/>
            </p:cNvSpPr>
            <p:nvPr/>
          </p:nvSpPr>
          <p:spPr bwMode="auto">
            <a:xfrm>
              <a:off x="7237273" y="4048623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Line 205"/>
            <p:cNvSpPr>
              <a:spLocks noChangeShapeType="1"/>
            </p:cNvSpPr>
            <p:nvPr/>
          </p:nvSpPr>
          <p:spPr bwMode="auto">
            <a:xfrm>
              <a:off x="7237273" y="4167087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Line 206"/>
            <p:cNvSpPr>
              <a:spLocks noChangeShapeType="1"/>
            </p:cNvSpPr>
            <p:nvPr/>
          </p:nvSpPr>
          <p:spPr bwMode="auto">
            <a:xfrm>
              <a:off x="7286195" y="4094853"/>
              <a:ext cx="0" cy="10979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Line 207"/>
            <p:cNvSpPr>
              <a:spLocks noChangeShapeType="1"/>
            </p:cNvSpPr>
            <p:nvPr/>
          </p:nvSpPr>
          <p:spPr bwMode="auto">
            <a:xfrm>
              <a:off x="7274295" y="4094853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Line 208"/>
            <p:cNvSpPr>
              <a:spLocks noChangeShapeType="1"/>
            </p:cNvSpPr>
            <p:nvPr/>
          </p:nvSpPr>
          <p:spPr bwMode="auto">
            <a:xfrm>
              <a:off x="7274295" y="4204648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Line 210"/>
            <p:cNvSpPr>
              <a:spLocks noChangeShapeType="1"/>
            </p:cNvSpPr>
            <p:nvPr/>
          </p:nvSpPr>
          <p:spPr bwMode="auto">
            <a:xfrm>
              <a:off x="7324540" y="4136748"/>
              <a:ext cx="0" cy="10401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Line 211"/>
            <p:cNvSpPr>
              <a:spLocks noChangeShapeType="1"/>
            </p:cNvSpPr>
            <p:nvPr/>
          </p:nvSpPr>
          <p:spPr bwMode="auto">
            <a:xfrm>
              <a:off x="7312640" y="4136748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Line 212"/>
            <p:cNvSpPr>
              <a:spLocks noChangeShapeType="1"/>
            </p:cNvSpPr>
            <p:nvPr/>
          </p:nvSpPr>
          <p:spPr bwMode="auto">
            <a:xfrm>
              <a:off x="7312640" y="424076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Line 213"/>
            <p:cNvSpPr>
              <a:spLocks noChangeShapeType="1"/>
            </p:cNvSpPr>
            <p:nvPr/>
          </p:nvSpPr>
          <p:spPr bwMode="auto">
            <a:xfrm>
              <a:off x="7361563" y="4174310"/>
              <a:ext cx="0" cy="10112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Line 214"/>
            <p:cNvSpPr>
              <a:spLocks noChangeShapeType="1"/>
            </p:cNvSpPr>
            <p:nvPr/>
          </p:nvSpPr>
          <p:spPr bwMode="auto">
            <a:xfrm>
              <a:off x="7349662" y="4174310"/>
              <a:ext cx="23800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Line 215"/>
            <p:cNvSpPr>
              <a:spLocks noChangeShapeType="1"/>
            </p:cNvSpPr>
            <p:nvPr/>
          </p:nvSpPr>
          <p:spPr bwMode="auto">
            <a:xfrm>
              <a:off x="7349662" y="4275437"/>
              <a:ext cx="23800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Line 216"/>
            <p:cNvSpPr>
              <a:spLocks noChangeShapeType="1"/>
            </p:cNvSpPr>
            <p:nvPr/>
          </p:nvSpPr>
          <p:spPr bwMode="auto">
            <a:xfrm>
              <a:off x="7401230" y="4204648"/>
              <a:ext cx="0" cy="10112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Line 217"/>
            <p:cNvSpPr>
              <a:spLocks noChangeShapeType="1"/>
            </p:cNvSpPr>
            <p:nvPr/>
          </p:nvSpPr>
          <p:spPr bwMode="auto">
            <a:xfrm>
              <a:off x="7389329" y="4204648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Line 218"/>
            <p:cNvSpPr>
              <a:spLocks noChangeShapeType="1"/>
            </p:cNvSpPr>
            <p:nvPr/>
          </p:nvSpPr>
          <p:spPr bwMode="auto">
            <a:xfrm>
              <a:off x="7389329" y="4305776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Line 219"/>
            <p:cNvSpPr>
              <a:spLocks noChangeShapeType="1"/>
            </p:cNvSpPr>
            <p:nvPr/>
          </p:nvSpPr>
          <p:spPr bwMode="auto">
            <a:xfrm>
              <a:off x="7438253" y="4229207"/>
              <a:ext cx="0" cy="10257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Line 220"/>
            <p:cNvSpPr>
              <a:spLocks noChangeShapeType="1"/>
            </p:cNvSpPr>
            <p:nvPr/>
          </p:nvSpPr>
          <p:spPr bwMode="auto">
            <a:xfrm>
              <a:off x="7426352" y="4229207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Line 221"/>
            <p:cNvSpPr>
              <a:spLocks noChangeShapeType="1"/>
            </p:cNvSpPr>
            <p:nvPr/>
          </p:nvSpPr>
          <p:spPr bwMode="auto">
            <a:xfrm>
              <a:off x="7426352" y="4331780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Line 222"/>
            <p:cNvSpPr>
              <a:spLocks noChangeShapeType="1"/>
            </p:cNvSpPr>
            <p:nvPr/>
          </p:nvSpPr>
          <p:spPr bwMode="auto">
            <a:xfrm>
              <a:off x="7476597" y="4249433"/>
              <a:ext cx="1323" cy="10546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Line 223"/>
            <p:cNvSpPr>
              <a:spLocks noChangeShapeType="1"/>
            </p:cNvSpPr>
            <p:nvPr/>
          </p:nvSpPr>
          <p:spPr bwMode="auto">
            <a:xfrm>
              <a:off x="7466019" y="4249433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Line 224"/>
            <p:cNvSpPr>
              <a:spLocks noChangeShapeType="1"/>
            </p:cNvSpPr>
            <p:nvPr/>
          </p:nvSpPr>
          <p:spPr bwMode="auto">
            <a:xfrm>
              <a:off x="7466019" y="4354895"/>
              <a:ext cx="19834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Line 225"/>
            <p:cNvSpPr>
              <a:spLocks noChangeShapeType="1"/>
            </p:cNvSpPr>
            <p:nvPr/>
          </p:nvSpPr>
          <p:spPr bwMode="auto">
            <a:xfrm>
              <a:off x="7513620" y="4265325"/>
              <a:ext cx="0" cy="10979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Line 226"/>
            <p:cNvSpPr>
              <a:spLocks noChangeShapeType="1"/>
            </p:cNvSpPr>
            <p:nvPr/>
          </p:nvSpPr>
          <p:spPr bwMode="auto">
            <a:xfrm>
              <a:off x="7504364" y="426532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Line 227"/>
            <p:cNvSpPr>
              <a:spLocks noChangeShapeType="1"/>
            </p:cNvSpPr>
            <p:nvPr/>
          </p:nvSpPr>
          <p:spPr bwMode="auto">
            <a:xfrm>
              <a:off x="7504364" y="4375120"/>
              <a:ext cx="21156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Line 228"/>
            <p:cNvSpPr>
              <a:spLocks noChangeShapeType="1"/>
            </p:cNvSpPr>
            <p:nvPr/>
          </p:nvSpPr>
          <p:spPr bwMode="auto">
            <a:xfrm>
              <a:off x="7553287" y="4276882"/>
              <a:ext cx="0" cy="11701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Line 229"/>
            <p:cNvSpPr>
              <a:spLocks noChangeShapeType="1"/>
            </p:cNvSpPr>
            <p:nvPr/>
          </p:nvSpPr>
          <p:spPr bwMode="auto">
            <a:xfrm>
              <a:off x="7541387" y="4276882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Line 230"/>
            <p:cNvSpPr>
              <a:spLocks noChangeShapeType="1"/>
            </p:cNvSpPr>
            <p:nvPr/>
          </p:nvSpPr>
          <p:spPr bwMode="auto">
            <a:xfrm>
              <a:off x="7541387" y="4393900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Line 231"/>
            <p:cNvSpPr>
              <a:spLocks noChangeShapeType="1"/>
            </p:cNvSpPr>
            <p:nvPr/>
          </p:nvSpPr>
          <p:spPr bwMode="auto">
            <a:xfrm>
              <a:off x="7590309" y="4286994"/>
              <a:ext cx="0" cy="12135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Line 232"/>
            <p:cNvSpPr>
              <a:spLocks noChangeShapeType="1"/>
            </p:cNvSpPr>
            <p:nvPr/>
          </p:nvSpPr>
          <p:spPr bwMode="auto">
            <a:xfrm>
              <a:off x="7581054" y="4286994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Line 233"/>
            <p:cNvSpPr>
              <a:spLocks noChangeShapeType="1"/>
            </p:cNvSpPr>
            <p:nvPr/>
          </p:nvSpPr>
          <p:spPr bwMode="auto">
            <a:xfrm>
              <a:off x="7581054" y="4408347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Line 234"/>
            <p:cNvSpPr>
              <a:spLocks noChangeShapeType="1"/>
            </p:cNvSpPr>
            <p:nvPr/>
          </p:nvSpPr>
          <p:spPr bwMode="auto">
            <a:xfrm>
              <a:off x="7628655" y="4295662"/>
              <a:ext cx="1322" cy="12568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Line 235"/>
            <p:cNvSpPr>
              <a:spLocks noChangeShapeType="1"/>
            </p:cNvSpPr>
            <p:nvPr/>
          </p:nvSpPr>
          <p:spPr bwMode="auto">
            <a:xfrm>
              <a:off x="7618077" y="4295662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Line 236"/>
            <p:cNvSpPr>
              <a:spLocks noChangeShapeType="1"/>
            </p:cNvSpPr>
            <p:nvPr/>
          </p:nvSpPr>
          <p:spPr bwMode="auto">
            <a:xfrm>
              <a:off x="7618077" y="4421350"/>
              <a:ext cx="19833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Line 237"/>
            <p:cNvSpPr>
              <a:spLocks noChangeShapeType="1"/>
            </p:cNvSpPr>
            <p:nvPr/>
          </p:nvSpPr>
          <p:spPr bwMode="auto">
            <a:xfrm>
              <a:off x="7665677" y="4301441"/>
              <a:ext cx="0" cy="13002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Line 238"/>
            <p:cNvSpPr>
              <a:spLocks noChangeShapeType="1"/>
            </p:cNvSpPr>
            <p:nvPr/>
          </p:nvSpPr>
          <p:spPr bwMode="auto">
            <a:xfrm>
              <a:off x="7656421" y="4301441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Line 239"/>
            <p:cNvSpPr>
              <a:spLocks noChangeShapeType="1"/>
            </p:cNvSpPr>
            <p:nvPr/>
          </p:nvSpPr>
          <p:spPr bwMode="auto">
            <a:xfrm>
              <a:off x="7656421" y="4431462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Line 240"/>
            <p:cNvSpPr>
              <a:spLocks noChangeShapeType="1"/>
            </p:cNvSpPr>
            <p:nvPr/>
          </p:nvSpPr>
          <p:spPr bwMode="auto">
            <a:xfrm>
              <a:off x="7705344" y="4305776"/>
              <a:ext cx="0" cy="13146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Line 241"/>
            <p:cNvSpPr>
              <a:spLocks noChangeShapeType="1"/>
            </p:cNvSpPr>
            <p:nvPr/>
          </p:nvSpPr>
          <p:spPr bwMode="auto">
            <a:xfrm>
              <a:off x="7693444" y="4305776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6" name="Line 242"/>
            <p:cNvSpPr>
              <a:spLocks noChangeShapeType="1"/>
            </p:cNvSpPr>
            <p:nvPr/>
          </p:nvSpPr>
          <p:spPr bwMode="auto">
            <a:xfrm>
              <a:off x="7693444" y="4437241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Line 243"/>
            <p:cNvSpPr>
              <a:spLocks noChangeShapeType="1"/>
            </p:cNvSpPr>
            <p:nvPr/>
          </p:nvSpPr>
          <p:spPr bwMode="auto">
            <a:xfrm>
              <a:off x="7742367" y="4305776"/>
              <a:ext cx="0" cy="135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Line 244"/>
            <p:cNvSpPr>
              <a:spLocks noChangeShapeType="1"/>
            </p:cNvSpPr>
            <p:nvPr/>
          </p:nvSpPr>
          <p:spPr bwMode="auto">
            <a:xfrm>
              <a:off x="7733111" y="4305776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Line 245"/>
            <p:cNvSpPr>
              <a:spLocks noChangeShapeType="1"/>
            </p:cNvSpPr>
            <p:nvPr/>
          </p:nvSpPr>
          <p:spPr bwMode="auto">
            <a:xfrm>
              <a:off x="7733111" y="4441575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Line 246"/>
            <p:cNvSpPr>
              <a:spLocks noChangeShapeType="1"/>
            </p:cNvSpPr>
            <p:nvPr/>
          </p:nvSpPr>
          <p:spPr bwMode="auto">
            <a:xfrm>
              <a:off x="7780711" y="4302886"/>
              <a:ext cx="1323" cy="1415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Line 247"/>
            <p:cNvSpPr>
              <a:spLocks noChangeShapeType="1"/>
            </p:cNvSpPr>
            <p:nvPr/>
          </p:nvSpPr>
          <p:spPr bwMode="auto">
            <a:xfrm>
              <a:off x="7770133" y="4302886"/>
              <a:ext cx="19834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Line 248"/>
            <p:cNvSpPr>
              <a:spLocks noChangeShapeType="1"/>
            </p:cNvSpPr>
            <p:nvPr/>
          </p:nvSpPr>
          <p:spPr bwMode="auto">
            <a:xfrm>
              <a:off x="7770133" y="4444464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Line 249"/>
            <p:cNvSpPr>
              <a:spLocks noChangeShapeType="1"/>
            </p:cNvSpPr>
            <p:nvPr/>
          </p:nvSpPr>
          <p:spPr bwMode="auto">
            <a:xfrm>
              <a:off x="7817734" y="4301441"/>
              <a:ext cx="1323" cy="14013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Line 250"/>
            <p:cNvSpPr>
              <a:spLocks noChangeShapeType="1"/>
            </p:cNvSpPr>
            <p:nvPr/>
          </p:nvSpPr>
          <p:spPr bwMode="auto">
            <a:xfrm>
              <a:off x="7808479" y="4301441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Line 251"/>
            <p:cNvSpPr>
              <a:spLocks noChangeShapeType="1"/>
            </p:cNvSpPr>
            <p:nvPr/>
          </p:nvSpPr>
          <p:spPr bwMode="auto">
            <a:xfrm>
              <a:off x="7808479" y="444157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Freeform 252"/>
            <p:cNvSpPr>
              <a:spLocks/>
            </p:cNvSpPr>
            <p:nvPr/>
          </p:nvSpPr>
          <p:spPr bwMode="auto">
            <a:xfrm>
              <a:off x="6753334" y="3935938"/>
              <a:ext cx="1064400" cy="437736"/>
            </a:xfrm>
            <a:custGeom>
              <a:avLst/>
              <a:gdLst>
                <a:gd name="T0" fmla="*/ 0 w 2772"/>
                <a:gd name="T1" fmla="*/ 2147483647 h 1308"/>
                <a:gd name="T2" fmla="*/ 2147483647 w 2772"/>
                <a:gd name="T3" fmla="*/ 2147483647 h 1308"/>
                <a:gd name="T4" fmla="*/ 2147483647 w 2772"/>
                <a:gd name="T5" fmla="*/ 2147483647 h 1308"/>
                <a:gd name="T6" fmla="*/ 2147483647 w 2772"/>
                <a:gd name="T7" fmla="*/ 2147483647 h 1308"/>
                <a:gd name="T8" fmla="*/ 2147483647 w 2772"/>
                <a:gd name="T9" fmla="*/ 2147483647 h 1308"/>
                <a:gd name="T10" fmla="*/ 2147483647 w 2772"/>
                <a:gd name="T11" fmla="*/ 2147483647 h 1308"/>
                <a:gd name="T12" fmla="*/ 2147483647 w 2772"/>
                <a:gd name="T13" fmla="*/ 2147483647 h 1308"/>
                <a:gd name="T14" fmla="*/ 2147483647 w 2772"/>
                <a:gd name="T15" fmla="*/ 0 h 1308"/>
                <a:gd name="T16" fmla="*/ 2147483647 w 2772"/>
                <a:gd name="T17" fmla="*/ 2147483647 h 1308"/>
                <a:gd name="T18" fmla="*/ 2147483647 w 2772"/>
                <a:gd name="T19" fmla="*/ 2147483647 h 1308"/>
                <a:gd name="T20" fmla="*/ 2147483647 w 2772"/>
                <a:gd name="T21" fmla="*/ 2147483647 h 1308"/>
                <a:gd name="T22" fmla="*/ 2147483647 w 2772"/>
                <a:gd name="T23" fmla="*/ 2147483647 h 1308"/>
                <a:gd name="T24" fmla="*/ 2147483647 w 2772"/>
                <a:gd name="T25" fmla="*/ 2147483647 h 1308"/>
                <a:gd name="T26" fmla="*/ 2147483647 w 2772"/>
                <a:gd name="T27" fmla="*/ 2147483647 h 1308"/>
                <a:gd name="T28" fmla="*/ 2147483647 w 2772"/>
                <a:gd name="T29" fmla="*/ 2147483647 h 1308"/>
                <a:gd name="T30" fmla="*/ 2147483647 w 2772"/>
                <a:gd name="T31" fmla="*/ 2147483647 h 1308"/>
                <a:gd name="T32" fmla="*/ 2147483647 w 2772"/>
                <a:gd name="T33" fmla="*/ 2147483647 h 1308"/>
                <a:gd name="T34" fmla="*/ 2147483647 w 2772"/>
                <a:gd name="T35" fmla="*/ 2147483647 h 1308"/>
                <a:gd name="T36" fmla="*/ 2147483647 w 2772"/>
                <a:gd name="T37" fmla="*/ 2147483647 h 1308"/>
                <a:gd name="T38" fmla="*/ 2147483647 w 2772"/>
                <a:gd name="T39" fmla="*/ 2147483647 h 1308"/>
                <a:gd name="T40" fmla="*/ 2147483647 w 2772"/>
                <a:gd name="T41" fmla="*/ 2147483647 h 1308"/>
                <a:gd name="T42" fmla="*/ 2147483647 w 2772"/>
                <a:gd name="T43" fmla="*/ 2147483647 h 1308"/>
                <a:gd name="T44" fmla="*/ 2147483647 w 2772"/>
                <a:gd name="T45" fmla="*/ 2147483647 h 1308"/>
                <a:gd name="T46" fmla="*/ 2147483647 w 2772"/>
                <a:gd name="T47" fmla="*/ 2147483647 h 1308"/>
                <a:gd name="T48" fmla="*/ 2147483647 w 2772"/>
                <a:gd name="T49" fmla="*/ 2147483647 h 1308"/>
                <a:gd name="T50" fmla="*/ 2147483647 w 2772"/>
                <a:gd name="T51" fmla="*/ 2147483647 h 1308"/>
                <a:gd name="T52" fmla="*/ 2147483647 w 2772"/>
                <a:gd name="T53" fmla="*/ 2147483647 h 1308"/>
                <a:gd name="T54" fmla="*/ 2147483647 w 2772"/>
                <a:gd name="T55" fmla="*/ 2147483647 h 1308"/>
                <a:gd name="T56" fmla="*/ 2147483647 w 2772"/>
                <a:gd name="T57" fmla="*/ 2147483647 h 1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308"/>
                <a:gd name="T89" fmla="*/ 2772 w 2772"/>
                <a:gd name="T90" fmla="*/ 1308 h 1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308">
                  <a:moveTo>
                    <a:pt x="0" y="6"/>
                  </a:moveTo>
                  <a:lnTo>
                    <a:pt x="96" y="42"/>
                  </a:lnTo>
                  <a:lnTo>
                    <a:pt x="198" y="72"/>
                  </a:lnTo>
                  <a:lnTo>
                    <a:pt x="294" y="72"/>
                  </a:lnTo>
                  <a:lnTo>
                    <a:pt x="396" y="60"/>
                  </a:lnTo>
                  <a:lnTo>
                    <a:pt x="492" y="36"/>
                  </a:lnTo>
                  <a:lnTo>
                    <a:pt x="594" y="12"/>
                  </a:lnTo>
                  <a:lnTo>
                    <a:pt x="690" y="0"/>
                  </a:lnTo>
                  <a:lnTo>
                    <a:pt x="792" y="18"/>
                  </a:lnTo>
                  <a:lnTo>
                    <a:pt x="888" y="72"/>
                  </a:lnTo>
                  <a:lnTo>
                    <a:pt x="990" y="150"/>
                  </a:lnTo>
                  <a:lnTo>
                    <a:pt x="1086" y="258"/>
                  </a:lnTo>
                  <a:lnTo>
                    <a:pt x="1188" y="384"/>
                  </a:lnTo>
                  <a:lnTo>
                    <a:pt x="1284" y="510"/>
                  </a:lnTo>
                  <a:lnTo>
                    <a:pt x="1386" y="636"/>
                  </a:lnTo>
                  <a:lnTo>
                    <a:pt x="1488" y="756"/>
                  </a:lnTo>
                  <a:lnTo>
                    <a:pt x="1584" y="864"/>
                  </a:lnTo>
                  <a:lnTo>
                    <a:pt x="1686" y="954"/>
                  </a:lnTo>
                  <a:lnTo>
                    <a:pt x="1782" y="1032"/>
                  </a:lnTo>
                  <a:lnTo>
                    <a:pt x="1884" y="1098"/>
                  </a:lnTo>
                  <a:lnTo>
                    <a:pt x="1980" y="1146"/>
                  </a:lnTo>
                  <a:lnTo>
                    <a:pt x="2082" y="1194"/>
                  </a:lnTo>
                  <a:lnTo>
                    <a:pt x="2178" y="1230"/>
                  </a:lnTo>
                  <a:lnTo>
                    <a:pt x="2280" y="1260"/>
                  </a:lnTo>
                  <a:lnTo>
                    <a:pt x="2376" y="1284"/>
                  </a:lnTo>
                  <a:lnTo>
                    <a:pt x="2478" y="1302"/>
                  </a:lnTo>
                  <a:lnTo>
                    <a:pt x="2574" y="1308"/>
                  </a:lnTo>
                  <a:lnTo>
                    <a:pt x="2676" y="1308"/>
                  </a:lnTo>
                  <a:lnTo>
                    <a:pt x="2772" y="13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7" name="Rectangle 11"/>
            <p:cNvSpPr>
              <a:spLocks noChangeArrowheads="1"/>
            </p:cNvSpPr>
            <p:nvPr/>
          </p:nvSpPr>
          <p:spPr bwMode="auto">
            <a:xfrm>
              <a:off x="8370429" y="4610602"/>
              <a:ext cx="17189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 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88" name="Rectangle 21"/>
            <p:cNvSpPr>
              <a:spLocks noChangeArrowheads="1"/>
            </p:cNvSpPr>
            <p:nvPr/>
          </p:nvSpPr>
          <p:spPr bwMode="auto">
            <a:xfrm>
              <a:off x="8359851" y="4691504"/>
              <a:ext cx="1084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800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89" name="Line 40"/>
            <p:cNvSpPr>
              <a:spLocks noChangeShapeType="1"/>
            </p:cNvSpPr>
            <p:nvPr/>
          </p:nvSpPr>
          <p:spPr bwMode="auto">
            <a:xfrm>
              <a:off x="8375718" y="4622159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" name="Rectangle 42"/>
            <p:cNvSpPr>
              <a:spLocks noChangeArrowheads="1"/>
            </p:cNvSpPr>
            <p:nvPr/>
          </p:nvSpPr>
          <p:spPr bwMode="auto">
            <a:xfrm>
              <a:off x="8316218" y="4603379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91" name="Line 43"/>
            <p:cNvSpPr>
              <a:spLocks noChangeShapeType="1"/>
            </p:cNvSpPr>
            <p:nvPr/>
          </p:nvSpPr>
          <p:spPr bwMode="auto">
            <a:xfrm>
              <a:off x="8375718" y="4461801"/>
              <a:ext cx="11901" cy="1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2" name="Rectangle 45"/>
            <p:cNvSpPr>
              <a:spLocks noChangeArrowheads="1"/>
            </p:cNvSpPr>
            <p:nvPr/>
          </p:nvSpPr>
          <p:spPr bwMode="auto">
            <a:xfrm>
              <a:off x="8316218" y="4443019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93" name="Line 46"/>
            <p:cNvSpPr>
              <a:spLocks noChangeShapeType="1"/>
            </p:cNvSpPr>
            <p:nvPr/>
          </p:nvSpPr>
          <p:spPr bwMode="auto">
            <a:xfrm>
              <a:off x="8375718" y="4305776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4" name="Rectangle 48"/>
            <p:cNvSpPr>
              <a:spLocks noChangeArrowheads="1"/>
            </p:cNvSpPr>
            <p:nvPr/>
          </p:nvSpPr>
          <p:spPr bwMode="auto">
            <a:xfrm>
              <a:off x="8316218" y="4286994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95" name="Line 49"/>
            <p:cNvSpPr>
              <a:spLocks noChangeShapeType="1"/>
            </p:cNvSpPr>
            <p:nvPr/>
          </p:nvSpPr>
          <p:spPr bwMode="auto">
            <a:xfrm>
              <a:off x="8375718" y="4145416"/>
              <a:ext cx="11901" cy="14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6" name="Rectangle 51"/>
            <p:cNvSpPr>
              <a:spLocks noChangeArrowheads="1"/>
            </p:cNvSpPr>
            <p:nvPr/>
          </p:nvSpPr>
          <p:spPr bwMode="auto">
            <a:xfrm>
              <a:off x="8316218" y="4126636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97" name="Line 52"/>
            <p:cNvSpPr>
              <a:spLocks noChangeShapeType="1"/>
            </p:cNvSpPr>
            <p:nvPr/>
          </p:nvSpPr>
          <p:spPr bwMode="auto">
            <a:xfrm>
              <a:off x="8375718" y="3986502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" name="Rectangle 54"/>
            <p:cNvSpPr>
              <a:spLocks noChangeArrowheads="1"/>
            </p:cNvSpPr>
            <p:nvPr/>
          </p:nvSpPr>
          <p:spPr bwMode="auto">
            <a:xfrm>
              <a:off x="8299028" y="3967721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99" name="Line 55"/>
            <p:cNvSpPr>
              <a:spLocks noChangeShapeType="1"/>
            </p:cNvSpPr>
            <p:nvPr/>
          </p:nvSpPr>
          <p:spPr bwMode="auto">
            <a:xfrm>
              <a:off x="8375718" y="3829032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" name="Rectangle 57"/>
            <p:cNvSpPr>
              <a:spLocks noChangeArrowheads="1"/>
            </p:cNvSpPr>
            <p:nvPr/>
          </p:nvSpPr>
          <p:spPr bwMode="auto">
            <a:xfrm>
              <a:off x="8299028" y="3810251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1" name="Line 58"/>
            <p:cNvSpPr>
              <a:spLocks noChangeShapeType="1"/>
            </p:cNvSpPr>
            <p:nvPr/>
          </p:nvSpPr>
          <p:spPr bwMode="auto">
            <a:xfrm>
              <a:off x="8375718" y="3670118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2" name="Rectangle 60"/>
            <p:cNvSpPr>
              <a:spLocks noChangeArrowheads="1"/>
            </p:cNvSpPr>
            <p:nvPr/>
          </p:nvSpPr>
          <p:spPr bwMode="auto">
            <a:xfrm>
              <a:off x="8299028" y="3651337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3" name="Rectangle 63"/>
            <p:cNvSpPr>
              <a:spLocks noChangeArrowheads="1"/>
            </p:cNvSpPr>
            <p:nvPr/>
          </p:nvSpPr>
          <p:spPr bwMode="auto">
            <a:xfrm>
              <a:off x="8299028" y="3490978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4" name="Line 67"/>
            <p:cNvSpPr>
              <a:spLocks noChangeShapeType="1"/>
            </p:cNvSpPr>
            <p:nvPr/>
          </p:nvSpPr>
          <p:spPr bwMode="auto">
            <a:xfrm flipV="1">
              <a:off x="8373073" y="3508314"/>
              <a:ext cx="0" cy="1118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" name="TextBox 594"/>
            <p:cNvSpPr txBox="1">
              <a:spLocks noChangeArrowheads="1"/>
            </p:cNvSpPr>
            <p:nvPr/>
          </p:nvSpPr>
          <p:spPr bwMode="auto">
            <a:xfrm>
              <a:off x="6839279" y="4606268"/>
              <a:ext cx="770864" cy="19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06" name="TextBox 597"/>
            <p:cNvSpPr txBox="1">
              <a:spLocks noChangeArrowheads="1"/>
            </p:cNvSpPr>
            <p:nvPr/>
          </p:nvSpPr>
          <p:spPr bwMode="auto">
            <a:xfrm rot="16200000">
              <a:off x="7779998" y="4070612"/>
              <a:ext cx="843691" cy="17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07" name="TextBox 598"/>
            <p:cNvSpPr txBox="1">
              <a:spLocks noChangeArrowheads="1"/>
            </p:cNvSpPr>
            <p:nvPr/>
          </p:nvSpPr>
          <p:spPr bwMode="auto">
            <a:xfrm rot="16200000">
              <a:off x="5716515" y="3783079"/>
              <a:ext cx="1262647" cy="17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Normalised Power  (a.u.)</a:t>
              </a:r>
            </a:p>
          </p:txBody>
        </p:sp>
        <p:cxnSp>
          <p:nvCxnSpPr>
            <p:cNvPr id="408" name="Straight Connector 407"/>
            <p:cNvCxnSpPr/>
            <p:nvPr/>
          </p:nvCxnSpPr>
          <p:spPr bwMode="auto">
            <a:xfrm>
              <a:off x="7446186" y="3675897"/>
              <a:ext cx="14544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 bwMode="auto">
            <a:xfrm>
              <a:off x="7446186" y="3833366"/>
              <a:ext cx="145446" cy="0"/>
            </a:xfrm>
            <a:prstGeom prst="line">
              <a:avLst/>
            </a:prstGeom>
            <a:ln w="25400">
              <a:solidFill>
                <a:srgbClr val="39E7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TextBox 603"/>
            <p:cNvSpPr txBox="1">
              <a:spLocks noChangeArrowheads="1"/>
            </p:cNvSpPr>
            <p:nvPr/>
          </p:nvSpPr>
          <p:spPr bwMode="auto">
            <a:xfrm>
              <a:off x="7554609" y="3547320"/>
              <a:ext cx="617484" cy="420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L-Dopa</a:t>
              </a:r>
            </a:p>
            <a:p>
              <a:pPr algn="l"/>
              <a:endParaRPr lang="en-GB" sz="800" b="1">
                <a:solidFill>
                  <a:schemeClr val="bg1"/>
                </a:solidFill>
              </a:endParaRPr>
            </a:p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Placebo</a:t>
              </a: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6172433" y="3427413"/>
              <a:ext cx="2679260" cy="1560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/>
            </a:p>
          </p:txBody>
        </p:sp>
        <p:sp>
          <p:nvSpPr>
            <p:cNvPr id="412" name="TextBox 594"/>
            <p:cNvSpPr txBox="1">
              <a:spLocks noChangeArrowheads="1"/>
            </p:cNvSpPr>
            <p:nvPr/>
          </p:nvSpPr>
          <p:spPr bwMode="auto">
            <a:xfrm>
              <a:off x="7034970" y="4835971"/>
              <a:ext cx="429727" cy="11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13" name="TextBox 598"/>
            <p:cNvSpPr txBox="1">
              <a:spLocks noChangeArrowheads="1"/>
            </p:cNvSpPr>
            <p:nvPr/>
          </p:nvSpPr>
          <p:spPr bwMode="auto">
            <a:xfrm rot="16200000">
              <a:off x="5832690" y="3907785"/>
              <a:ext cx="757010" cy="100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 dirty="0">
                  <a:solidFill>
                    <a:schemeClr val="bg1"/>
                  </a:solidFill>
                </a:rPr>
                <a:t>Normalised Power  (</a:t>
              </a:r>
              <a:r>
                <a:rPr lang="en-GB" sz="800" b="1" dirty="0" err="1">
                  <a:solidFill>
                    <a:schemeClr val="bg1"/>
                  </a:solidFill>
                </a:rPr>
                <a:t>a.u</a:t>
              </a:r>
              <a:r>
                <a:rPr lang="en-GB" sz="800" b="1" dirty="0">
                  <a:solidFill>
                    <a:schemeClr val="bg1"/>
                  </a:solidFill>
                </a:rPr>
                <a:t>.)</a:t>
              </a:r>
            </a:p>
          </p:txBody>
        </p:sp>
        <p:sp>
          <p:nvSpPr>
            <p:cNvPr id="415" name="Line 52"/>
            <p:cNvSpPr>
              <a:spLocks noChangeShapeType="1"/>
            </p:cNvSpPr>
            <p:nvPr/>
          </p:nvSpPr>
          <p:spPr bwMode="auto">
            <a:xfrm>
              <a:off x="6515331" y="4734844"/>
              <a:ext cx="2025666" cy="144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" name="Line 53"/>
            <p:cNvSpPr>
              <a:spLocks noChangeShapeType="1"/>
            </p:cNvSpPr>
            <p:nvPr/>
          </p:nvSpPr>
          <p:spPr bwMode="auto">
            <a:xfrm flipV="1">
              <a:off x="6522826" y="3490978"/>
              <a:ext cx="0" cy="1243866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" name="Rectangle 55"/>
            <p:cNvSpPr>
              <a:spLocks noChangeArrowheads="1"/>
            </p:cNvSpPr>
            <p:nvPr/>
          </p:nvSpPr>
          <p:spPr bwMode="auto">
            <a:xfrm>
              <a:off x="6487996" y="4782519"/>
              <a:ext cx="17189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chemeClr val="bg1"/>
                  </a:solidFill>
                  <a:latin typeface="Helvetica" pitchFamily="34" charset="0"/>
                </a:rPr>
                <a:t>0</a:t>
              </a:r>
              <a:endParaRPr lang="en-US" sz="12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18" name="Line 56"/>
            <p:cNvSpPr>
              <a:spLocks noChangeShapeType="1"/>
            </p:cNvSpPr>
            <p:nvPr/>
          </p:nvSpPr>
          <p:spPr bwMode="auto">
            <a:xfrm flipV="1">
              <a:off x="7189672" y="4718953"/>
              <a:ext cx="0" cy="1589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" name="Rectangle 57"/>
            <p:cNvSpPr>
              <a:spLocks noChangeArrowheads="1"/>
            </p:cNvSpPr>
            <p:nvPr/>
          </p:nvSpPr>
          <p:spPr bwMode="auto">
            <a:xfrm>
              <a:off x="7180416" y="4782519"/>
              <a:ext cx="40990" cy="9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20" name="Line 58"/>
            <p:cNvSpPr>
              <a:spLocks noChangeShapeType="1"/>
            </p:cNvSpPr>
            <p:nvPr/>
          </p:nvSpPr>
          <p:spPr bwMode="auto">
            <a:xfrm flipV="1">
              <a:off x="7862690" y="4718953"/>
              <a:ext cx="1323" cy="1589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" name="Rectangle 59"/>
            <p:cNvSpPr>
              <a:spLocks noChangeArrowheads="1"/>
            </p:cNvSpPr>
            <p:nvPr/>
          </p:nvSpPr>
          <p:spPr bwMode="auto">
            <a:xfrm>
              <a:off x="7832279" y="4782519"/>
              <a:ext cx="83300" cy="9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11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22" name="Line 60"/>
            <p:cNvSpPr>
              <a:spLocks noChangeShapeType="1"/>
            </p:cNvSpPr>
            <p:nvPr/>
          </p:nvSpPr>
          <p:spPr bwMode="auto">
            <a:xfrm flipV="1">
              <a:off x="8540998" y="4718953"/>
              <a:ext cx="0" cy="1589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Rectangle 61"/>
            <p:cNvSpPr>
              <a:spLocks noChangeArrowheads="1"/>
            </p:cNvSpPr>
            <p:nvPr/>
          </p:nvSpPr>
          <p:spPr bwMode="auto">
            <a:xfrm>
              <a:off x="8509264" y="4782519"/>
              <a:ext cx="83300" cy="9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16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24" name="Line 62"/>
            <p:cNvSpPr>
              <a:spLocks noChangeShapeType="1"/>
            </p:cNvSpPr>
            <p:nvPr/>
          </p:nvSpPr>
          <p:spPr bwMode="auto">
            <a:xfrm>
              <a:off x="6522826" y="4734844"/>
              <a:ext cx="17189" cy="144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" name="Rectangle 63"/>
            <p:cNvSpPr>
              <a:spLocks noChangeArrowheads="1"/>
            </p:cNvSpPr>
            <p:nvPr/>
          </p:nvSpPr>
          <p:spPr bwMode="auto">
            <a:xfrm>
              <a:off x="6380894" y="4572213"/>
              <a:ext cx="44956" cy="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chemeClr val="bg1"/>
                  </a:solidFill>
                  <a:latin typeface="Helvetica" pitchFamily="34" charset="0"/>
                </a:rPr>
                <a:t>0.7</a:t>
              </a:r>
              <a:endParaRPr lang="en-US" sz="12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26" name="Line 64"/>
            <p:cNvSpPr>
              <a:spLocks noChangeShapeType="1"/>
            </p:cNvSpPr>
            <p:nvPr/>
          </p:nvSpPr>
          <p:spPr bwMode="auto">
            <a:xfrm>
              <a:off x="6522826" y="4555704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Rectangle 65"/>
            <p:cNvSpPr>
              <a:spLocks noChangeArrowheads="1"/>
            </p:cNvSpPr>
            <p:nvPr/>
          </p:nvSpPr>
          <p:spPr bwMode="auto">
            <a:xfrm>
              <a:off x="6380894" y="4391629"/>
              <a:ext cx="44956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0.8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28" name="Line 66"/>
            <p:cNvSpPr>
              <a:spLocks noChangeShapeType="1"/>
            </p:cNvSpPr>
            <p:nvPr/>
          </p:nvSpPr>
          <p:spPr bwMode="auto">
            <a:xfrm>
              <a:off x="6522826" y="4378009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" name="Rectangle 67"/>
            <p:cNvSpPr>
              <a:spLocks noChangeArrowheads="1"/>
            </p:cNvSpPr>
            <p:nvPr/>
          </p:nvSpPr>
          <p:spPr bwMode="auto">
            <a:xfrm>
              <a:off x="6380894" y="4213934"/>
              <a:ext cx="44956" cy="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0.9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0" name="Line 68"/>
            <p:cNvSpPr>
              <a:spLocks noChangeShapeType="1"/>
            </p:cNvSpPr>
            <p:nvPr/>
          </p:nvSpPr>
          <p:spPr bwMode="auto">
            <a:xfrm>
              <a:off x="6522826" y="4200314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" name="Rectangle 69"/>
            <p:cNvSpPr>
              <a:spLocks noChangeArrowheads="1"/>
            </p:cNvSpPr>
            <p:nvPr/>
          </p:nvSpPr>
          <p:spPr bwMode="auto">
            <a:xfrm>
              <a:off x="6412628" y="4036239"/>
              <a:ext cx="18511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2" name="Line 70"/>
            <p:cNvSpPr>
              <a:spLocks noChangeShapeType="1"/>
            </p:cNvSpPr>
            <p:nvPr/>
          </p:nvSpPr>
          <p:spPr bwMode="auto">
            <a:xfrm>
              <a:off x="6522826" y="4022619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" name="Rectangle 71"/>
            <p:cNvSpPr>
              <a:spLocks noChangeArrowheads="1"/>
            </p:cNvSpPr>
            <p:nvPr/>
          </p:nvSpPr>
          <p:spPr bwMode="auto">
            <a:xfrm>
              <a:off x="6380894" y="3858543"/>
              <a:ext cx="44956" cy="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1.1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4" name="Line 72"/>
            <p:cNvSpPr>
              <a:spLocks noChangeShapeType="1"/>
            </p:cNvSpPr>
            <p:nvPr/>
          </p:nvSpPr>
          <p:spPr bwMode="auto">
            <a:xfrm>
              <a:off x="6522826" y="3844923"/>
              <a:ext cx="17189" cy="144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" name="Rectangle 73"/>
            <p:cNvSpPr>
              <a:spLocks noChangeArrowheads="1"/>
            </p:cNvSpPr>
            <p:nvPr/>
          </p:nvSpPr>
          <p:spPr bwMode="auto">
            <a:xfrm>
              <a:off x="6380894" y="3682293"/>
              <a:ext cx="44956" cy="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 dirty="0">
                  <a:solidFill>
                    <a:schemeClr val="bg1"/>
                  </a:solidFill>
                  <a:latin typeface="Helvetica" pitchFamily="34" charset="0"/>
                </a:rPr>
                <a:t>1.2</a:t>
              </a:r>
              <a:endParaRPr lang="en-US" sz="1200" b="1" i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6" name="Line 74"/>
            <p:cNvSpPr>
              <a:spLocks noChangeShapeType="1"/>
            </p:cNvSpPr>
            <p:nvPr/>
          </p:nvSpPr>
          <p:spPr bwMode="auto">
            <a:xfrm>
              <a:off x="6522826" y="3667229"/>
              <a:ext cx="17189" cy="1444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7" name="Rectangle 75"/>
            <p:cNvSpPr>
              <a:spLocks noChangeArrowheads="1"/>
            </p:cNvSpPr>
            <p:nvPr/>
          </p:nvSpPr>
          <p:spPr bwMode="auto">
            <a:xfrm>
              <a:off x="6380894" y="3504598"/>
              <a:ext cx="44956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1.3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8" name="Line 76"/>
            <p:cNvSpPr>
              <a:spLocks noChangeShapeType="1"/>
            </p:cNvSpPr>
            <p:nvPr/>
          </p:nvSpPr>
          <p:spPr bwMode="auto">
            <a:xfrm>
              <a:off x="6522826" y="3490978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9" name="Rectangle 77"/>
            <p:cNvSpPr>
              <a:spLocks noChangeArrowheads="1"/>
            </p:cNvSpPr>
            <p:nvPr/>
          </p:nvSpPr>
          <p:spPr bwMode="auto">
            <a:xfrm>
              <a:off x="6380894" y="3326903"/>
              <a:ext cx="44956" cy="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 dirty="0">
                  <a:solidFill>
                    <a:schemeClr val="bg1"/>
                  </a:solidFill>
                  <a:latin typeface="Helvetica" pitchFamily="34" charset="0"/>
                </a:rPr>
                <a:t>1.4</a:t>
              </a:r>
              <a:endParaRPr lang="en-US" sz="1200" b="1" i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45" name="Freeform 87"/>
            <p:cNvSpPr>
              <a:spLocks/>
            </p:cNvSpPr>
            <p:nvPr/>
          </p:nvSpPr>
          <p:spPr bwMode="auto">
            <a:xfrm>
              <a:off x="6647555" y="4019730"/>
              <a:ext cx="1893443" cy="596651"/>
            </a:xfrm>
            <a:custGeom>
              <a:avLst/>
              <a:gdLst>
                <a:gd name="T0" fmla="*/ 0 w 3336"/>
                <a:gd name="T1" fmla="*/ 0 h 1350"/>
                <a:gd name="T2" fmla="*/ 2147483647 w 3336"/>
                <a:gd name="T3" fmla="*/ 2147483647 h 1350"/>
                <a:gd name="T4" fmla="*/ 2147483647 w 3336"/>
                <a:gd name="T5" fmla="*/ 2147483647 h 1350"/>
                <a:gd name="T6" fmla="*/ 2147483647 w 3336"/>
                <a:gd name="T7" fmla="*/ 2147483647 h 1350"/>
                <a:gd name="T8" fmla="*/ 2147483647 w 3336"/>
                <a:gd name="T9" fmla="*/ 2147483647 h 1350"/>
                <a:gd name="T10" fmla="*/ 2147483647 w 3336"/>
                <a:gd name="T11" fmla="*/ 2147483647 h 1350"/>
                <a:gd name="T12" fmla="*/ 2147483647 w 3336"/>
                <a:gd name="T13" fmla="*/ 2147483647 h 1350"/>
                <a:gd name="T14" fmla="*/ 2147483647 w 3336"/>
                <a:gd name="T15" fmla="*/ 2147483647 h 1350"/>
                <a:gd name="T16" fmla="*/ 2147483647 w 3336"/>
                <a:gd name="T17" fmla="*/ 2147483647 h 1350"/>
                <a:gd name="T18" fmla="*/ 2147483647 w 3336"/>
                <a:gd name="T19" fmla="*/ 2147483647 h 1350"/>
                <a:gd name="T20" fmla="*/ 2147483647 w 3336"/>
                <a:gd name="T21" fmla="*/ 2147483647 h 1350"/>
                <a:gd name="T22" fmla="*/ 2147483647 w 3336"/>
                <a:gd name="T23" fmla="*/ 2147483647 h 1350"/>
                <a:gd name="T24" fmla="*/ 2147483647 w 3336"/>
                <a:gd name="T25" fmla="*/ 2147483647 h 1350"/>
                <a:gd name="T26" fmla="*/ 2147483647 w 3336"/>
                <a:gd name="T27" fmla="*/ 2147483647 h 1350"/>
                <a:gd name="T28" fmla="*/ 2147483647 w 3336"/>
                <a:gd name="T29" fmla="*/ 2147483647 h 13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36"/>
                <a:gd name="T46" fmla="*/ 0 h 1350"/>
                <a:gd name="T47" fmla="*/ 3336 w 3336"/>
                <a:gd name="T48" fmla="*/ 1350 h 13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36" h="1350">
                  <a:moveTo>
                    <a:pt x="0" y="0"/>
                  </a:moveTo>
                  <a:lnTo>
                    <a:pt x="240" y="96"/>
                  </a:lnTo>
                  <a:lnTo>
                    <a:pt x="480" y="120"/>
                  </a:lnTo>
                  <a:lnTo>
                    <a:pt x="714" y="90"/>
                  </a:lnTo>
                  <a:lnTo>
                    <a:pt x="954" y="102"/>
                  </a:lnTo>
                  <a:lnTo>
                    <a:pt x="1194" y="216"/>
                  </a:lnTo>
                  <a:lnTo>
                    <a:pt x="1428" y="432"/>
                  </a:lnTo>
                  <a:lnTo>
                    <a:pt x="1668" y="666"/>
                  </a:lnTo>
                  <a:lnTo>
                    <a:pt x="1908" y="882"/>
                  </a:lnTo>
                  <a:lnTo>
                    <a:pt x="2142" y="1044"/>
                  </a:lnTo>
                  <a:lnTo>
                    <a:pt x="2382" y="1164"/>
                  </a:lnTo>
                  <a:lnTo>
                    <a:pt x="2622" y="1254"/>
                  </a:lnTo>
                  <a:lnTo>
                    <a:pt x="2856" y="1314"/>
                  </a:lnTo>
                  <a:lnTo>
                    <a:pt x="3096" y="1350"/>
                  </a:lnTo>
                  <a:lnTo>
                    <a:pt x="3336" y="1344"/>
                  </a:lnTo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" name="Freeform 88"/>
            <p:cNvSpPr>
              <a:spLocks/>
            </p:cNvSpPr>
            <p:nvPr/>
          </p:nvSpPr>
          <p:spPr bwMode="auto">
            <a:xfrm>
              <a:off x="6647555" y="3649893"/>
              <a:ext cx="1893443" cy="807573"/>
            </a:xfrm>
            <a:custGeom>
              <a:avLst/>
              <a:gdLst>
                <a:gd name="T0" fmla="*/ 0 w 3336"/>
                <a:gd name="T1" fmla="*/ 2147483647 h 1830"/>
                <a:gd name="T2" fmla="*/ 2147483647 w 3336"/>
                <a:gd name="T3" fmla="*/ 2147483647 h 1830"/>
                <a:gd name="T4" fmla="*/ 2147483647 w 3336"/>
                <a:gd name="T5" fmla="*/ 2147483647 h 1830"/>
                <a:gd name="T6" fmla="*/ 2147483647 w 3336"/>
                <a:gd name="T7" fmla="*/ 2147483647 h 1830"/>
                <a:gd name="T8" fmla="*/ 2147483647 w 3336"/>
                <a:gd name="T9" fmla="*/ 0 h 1830"/>
                <a:gd name="T10" fmla="*/ 2147483647 w 3336"/>
                <a:gd name="T11" fmla="*/ 2147483647 h 1830"/>
                <a:gd name="T12" fmla="*/ 2147483647 w 3336"/>
                <a:gd name="T13" fmla="*/ 2147483647 h 1830"/>
                <a:gd name="T14" fmla="*/ 2147483647 w 3336"/>
                <a:gd name="T15" fmla="*/ 2147483647 h 1830"/>
                <a:gd name="T16" fmla="*/ 2147483647 w 3336"/>
                <a:gd name="T17" fmla="*/ 2147483647 h 1830"/>
                <a:gd name="T18" fmla="*/ 2147483647 w 3336"/>
                <a:gd name="T19" fmla="*/ 2147483647 h 1830"/>
                <a:gd name="T20" fmla="*/ 2147483647 w 3336"/>
                <a:gd name="T21" fmla="*/ 2147483647 h 1830"/>
                <a:gd name="T22" fmla="*/ 2147483647 w 3336"/>
                <a:gd name="T23" fmla="*/ 2147483647 h 1830"/>
                <a:gd name="T24" fmla="*/ 2147483647 w 3336"/>
                <a:gd name="T25" fmla="*/ 2147483647 h 1830"/>
                <a:gd name="T26" fmla="*/ 2147483647 w 3336"/>
                <a:gd name="T27" fmla="*/ 2147483647 h 1830"/>
                <a:gd name="T28" fmla="*/ 2147483647 w 3336"/>
                <a:gd name="T29" fmla="*/ 2147483647 h 18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36"/>
                <a:gd name="T46" fmla="*/ 0 h 1830"/>
                <a:gd name="T47" fmla="*/ 3336 w 3336"/>
                <a:gd name="T48" fmla="*/ 1830 h 18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36" h="1830">
                  <a:moveTo>
                    <a:pt x="0" y="558"/>
                  </a:moveTo>
                  <a:lnTo>
                    <a:pt x="240" y="504"/>
                  </a:lnTo>
                  <a:lnTo>
                    <a:pt x="480" y="354"/>
                  </a:lnTo>
                  <a:lnTo>
                    <a:pt x="714" y="150"/>
                  </a:lnTo>
                  <a:lnTo>
                    <a:pt x="954" y="0"/>
                  </a:lnTo>
                  <a:lnTo>
                    <a:pt x="1194" y="42"/>
                  </a:lnTo>
                  <a:lnTo>
                    <a:pt x="1428" y="288"/>
                  </a:lnTo>
                  <a:lnTo>
                    <a:pt x="1668" y="642"/>
                  </a:lnTo>
                  <a:lnTo>
                    <a:pt x="1908" y="996"/>
                  </a:lnTo>
                  <a:lnTo>
                    <a:pt x="2142" y="1296"/>
                  </a:lnTo>
                  <a:lnTo>
                    <a:pt x="2382" y="1524"/>
                  </a:lnTo>
                  <a:lnTo>
                    <a:pt x="2622" y="1686"/>
                  </a:lnTo>
                  <a:lnTo>
                    <a:pt x="2856" y="1788"/>
                  </a:lnTo>
                  <a:lnTo>
                    <a:pt x="3096" y="1830"/>
                  </a:lnTo>
                  <a:lnTo>
                    <a:pt x="3336" y="182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7180289" y="1888761"/>
              <a:ext cx="14291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 Measurement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5" name="Rectangle 564"/>
          <p:cNvSpPr/>
          <p:nvPr/>
        </p:nvSpPr>
        <p:spPr bwMode="auto">
          <a:xfrm>
            <a:off x="4273147" y="4803539"/>
            <a:ext cx="1716631" cy="479685"/>
          </a:xfrm>
          <a:prstGeom prst="rect">
            <a:avLst/>
          </a:prstGeom>
          <a:solidFill>
            <a:schemeClr val="bg1"/>
          </a:solidFill>
          <a:ln>
            <a:solidFill>
              <a:srgbClr val="5B5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5B5E7F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rgbClr val="002060"/>
                </a:solidFill>
              </a:rPr>
              <a:t>AMPA time constant</a:t>
            </a:r>
            <a:endParaRPr lang="en-GB" sz="1000" b="1" dirty="0">
              <a:solidFill>
                <a:srgbClr val="002060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5B5E7F"/>
              </a:solidFill>
            </a:endParaRPr>
          </a:p>
        </p:txBody>
      </p:sp>
      <p:sp>
        <p:nvSpPr>
          <p:cNvPr id="566" name="TextBox 11"/>
          <p:cNvSpPr txBox="1">
            <a:spLocks noChangeArrowheads="1"/>
          </p:cNvSpPr>
          <p:nvPr/>
        </p:nvSpPr>
        <p:spPr bwMode="auto">
          <a:xfrm>
            <a:off x="365978" y="2515038"/>
            <a:ext cx="702037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5B5E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5B5E7F"/>
                </a:solidFill>
                <a:latin typeface="Calibri" pitchFamily="34" charset="0"/>
              </a:rPr>
              <a:t>GABA</a:t>
            </a:r>
          </a:p>
          <a:p>
            <a:r>
              <a:rPr lang="en-GB" sz="1000" b="1" dirty="0" smtClean="0">
                <a:solidFill>
                  <a:srgbClr val="5B5E7F"/>
                </a:solidFill>
                <a:latin typeface="Calibri" pitchFamily="34" charset="0"/>
              </a:rPr>
              <a:t>release</a:t>
            </a:r>
            <a:endParaRPr lang="en-GB" sz="1000" b="1" dirty="0">
              <a:solidFill>
                <a:srgbClr val="5B5E7F"/>
              </a:solidFill>
              <a:latin typeface="Calibri" pitchFamily="34" charset="0"/>
            </a:endParaRPr>
          </a:p>
        </p:txBody>
      </p:sp>
      <p:cxnSp>
        <p:nvCxnSpPr>
          <p:cNvPr id="568" name="Straight Arrow Connector 567"/>
          <p:cNvCxnSpPr/>
          <p:nvPr/>
        </p:nvCxnSpPr>
        <p:spPr>
          <a:xfrm flipH="1" flipV="1">
            <a:off x="7630965" y="5987251"/>
            <a:ext cx="657478" cy="5091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/>
          <p:cNvSpPr txBox="1"/>
          <p:nvPr/>
        </p:nvSpPr>
        <p:spPr>
          <a:xfrm>
            <a:off x="6932952" y="5111646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Bayesian Inversion</a:t>
            </a:r>
            <a:endParaRPr lang="en-GB" sz="1200" b="1" dirty="0"/>
          </a:p>
        </p:txBody>
      </p:sp>
      <p:sp>
        <p:nvSpPr>
          <p:cNvPr id="580" name="Rectangle 579"/>
          <p:cNvSpPr/>
          <p:nvPr/>
        </p:nvSpPr>
        <p:spPr>
          <a:xfrm>
            <a:off x="8799226" y="1821305"/>
            <a:ext cx="194872" cy="3177916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TextBox 603"/>
          <p:cNvSpPr txBox="1">
            <a:spLocks noChangeArrowheads="1"/>
          </p:cNvSpPr>
          <p:nvPr/>
        </p:nvSpPr>
        <p:spPr bwMode="auto">
          <a:xfrm>
            <a:off x="7590289" y="2488367"/>
            <a:ext cx="155371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b="1" dirty="0" smtClean="0">
                <a:solidFill>
                  <a:srgbClr val="FF0000"/>
                </a:solidFill>
              </a:rPr>
              <a:t>Increased activity at GABA</a:t>
            </a: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r</a:t>
            </a:r>
            <a:r>
              <a:rPr lang="en-GB" sz="1400" b="1" dirty="0" smtClean="0">
                <a:solidFill>
                  <a:srgbClr val="FF0000"/>
                </a:solidFill>
              </a:rPr>
              <a:t>eceptors </a:t>
            </a:r>
            <a:endParaRPr lang="en-GB" sz="1400" b="1" dirty="0">
              <a:solidFill>
                <a:srgbClr val="FF0000"/>
              </a:solidFill>
            </a:endParaRP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i</a:t>
            </a:r>
            <a:r>
              <a:rPr lang="en-GB" sz="1400" b="1" dirty="0" smtClean="0">
                <a:solidFill>
                  <a:srgbClr val="FF0000"/>
                </a:solidFill>
              </a:rPr>
              <a:t>n </a:t>
            </a:r>
            <a:r>
              <a:rPr lang="en-GB" sz="1400" b="1" dirty="0" err="1" smtClean="0">
                <a:solidFill>
                  <a:srgbClr val="FF0000"/>
                </a:solidFill>
              </a:rPr>
              <a:t>supragranular</a:t>
            </a:r>
            <a:r>
              <a:rPr lang="en-GB" sz="1400" b="1" dirty="0" smtClean="0">
                <a:solidFill>
                  <a:srgbClr val="FF0000"/>
                </a:solidFill>
              </a:rPr>
              <a:t> layers </a:t>
            </a:r>
          </a:p>
          <a:p>
            <a:pPr algn="l"/>
            <a:endParaRPr lang="en-GB" sz="1400" b="1" dirty="0">
              <a:solidFill>
                <a:srgbClr val="FF0000"/>
              </a:solidFill>
            </a:endParaRPr>
          </a:p>
          <a:p>
            <a:pPr algn="l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81" name="Rectangle 20"/>
          <p:cNvSpPr>
            <a:spLocks noChangeArrowheads="1"/>
          </p:cNvSpPr>
          <p:nvPr/>
        </p:nvSpPr>
        <p:spPr bwMode="auto">
          <a:xfrm>
            <a:off x="2439173" y="1447695"/>
            <a:ext cx="1236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i="1" dirty="0" smtClean="0"/>
              <a:t>Superficial layers</a:t>
            </a:r>
            <a:endParaRPr lang="en-GB" sz="1200" i="1" dirty="0"/>
          </a:p>
        </p:txBody>
      </p:sp>
      <p:sp>
        <p:nvSpPr>
          <p:cNvPr id="582" name="Rectangle 20"/>
          <p:cNvSpPr>
            <a:spLocks noChangeArrowheads="1"/>
          </p:cNvSpPr>
          <p:nvPr/>
        </p:nvSpPr>
        <p:spPr bwMode="auto">
          <a:xfrm>
            <a:off x="2331743" y="2816797"/>
            <a:ext cx="1176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i="1" dirty="0" smtClean="0"/>
              <a:t>Granular </a:t>
            </a:r>
            <a:r>
              <a:rPr lang="en-GB" sz="1200" i="1" dirty="0"/>
              <a:t>layers </a:t>
            </a:r>
          </a:p>
        </p:txBody>
      </p:sp>
      <p:sp>
        <p:nvSpPr>
          <p:cNvPr id="583" name="Rectangle 21"/>
          <p:cNvSpPr>
            <a:spLocks noChangeArrowheads="1"/>
          </p:cNvSpPr>
          <p:nvPr/>
        </p:nvSpPr>
        <p:spPr bwMode="auto">
          <a:xfrm>
            <a:off x="2536662" y="3793490"/>
            <a:ext cx="97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 i="1" dirty="0" smtClean="0"/>
              <a:t>Deep layers  </a:t>
            </a:r>
            <a:endParaRPr lang="en-GB" sz="1200" i="1" dirty="0"/>
          </a:p>
        </p:txBody>
      </p:sp>
      <p:sp>
        <p:nvSpPr>
          <p:cNvPr id="584" name="Rectangle 583"/>
          <p:cNvSpPr/>
          <p:nvPr/>
        </p:nvSpPr>
        <p:spPr bwMode="auto">
          <a:xfrm>
            <a:off x="318507" y="4656135"/>
            <a:ext cx="1011836" cy="479685"/>
          </a:xfrm>
          <a:prstGeom prst="rect">
            <a:avLst/>
          </a:prstGeom>
          <a:solidFill>
            <a:schemeClr val="bg1"/>
          </a:solidFill>
          <a:ln>
            <a:solidFill>
              <a:srgbClr val="5B5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5B5E7F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err="1" smtClean="0">
                <a:solidFill>
                  <a:srgbClr val="002060"/>
                </a:solidFill>
              </a:rPr>
              <a:t>GABAa</a:t>
            </a:r>
            <a:r>
              <a:rPr lang="en-GB" sz="1000" b="1" dirty="0" smtClean="0">
                <a:solidFill>
                  <a:srgbClr val="002060"/>
                </a:solidFill>
              </a:rPr>
              <a:t> TC</a:t>
            </a:r>
            <a:endParaRPr lang="en-GB" sz="1000" b="1" dirty="0">
              <a:solidFill>
                <a:srgbClr val="002060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5B5E7F"/>
              </a:solidFill>
            </a:endParaRPr>
          </a:p>
        </p:txBody>
      </p:sp>
      <p:cxnSp>
        <p:nvCxnSpPr>
          <p:cNvPr id="440" name="Straight Arrow Connector 439"/>
          <p:cNvCxnSpPr>
            <a:stCxn id="571" idx="3"/>
          </p:cNvCxnSpPr>
          <p:nvPr/>
        </p:nvCxnSpPr>
        <p:spPr>
          <a:xfrm flipH="1">
            <a:off x="8305800" y="5250146"/>
            <a:ext cx="926" cy="76118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896100" y="5969000"/>
            <a:ext cx="1346200" cy="546100"/>
            <a:chOff x="6273800" y="6203950"/>
            <a:chExt cx="1346200" cy="546100"/>
          </a:xfrm>
        </p:grpSpPr>
        <p:sp>
          <p:nvSpPr>
            <p:cNvPr id="414" name="Freeform 88"/>
            <p:cNvSpPr>
              <a:spLocks/>
            </p:cNvSpPr>
            <p:nvPr/>
          </p:nvSpPr>
          <p:spPr bwMode="auto">
            <a:xfrm>
              <a:off x="6327431" y="6278033"/>
              <a:ext cx="1171919" cy="402167"/>
            </a:xfrm>
            <a:custGeom>
              <a:avLst/>
              <a:gdLst>
                <a:gd name="T0" fmla="*/ 0 w 3336"/>
                <a:gd name="T1" fmla="*/ 2147483647 h 1830"/>
                <a:gd name="T2" fmla="*/ 2147483647 w 3336"/>
                <a:gd name="T3" fmla="*/ 2147483647 h 1830"/>
                <a:gd name="T4" fmla="*/ 2147483647 w 3336"/>
                <a:gd name="T5" fmla="*/ 2147483647 h 1830"/>
                <a:gd name="T6" fmla="*/ 2147483647 w 3336"/>
                <a:gd name="T7" fmla="*/ 2147483647 h 1830"/>
                <a:gd name="T8" fmla="*/ 2147483647 w 3336"/>
                <a:gd name="T9" fmla="*/ 0 h 1830"/>
                <a:gd name="T10" fmla="*/ 2147483647 w 3336"/>
                <a:gd name="T11" fmla="*/ 2147483647 h 1830"/>
                <a:gd name="T12" fmla="*/ 2147483647 w 3336"/>
                <a:gd name="T13" fmla="*/ 2147483647 h 1830"/>
                <a:gd name="T14" fmla="*/ 2147483647 w 3336"/>
                <a:gd name="T15" fmla="*/ 2147483647 h 1830"/>
                <a:gd name="T16" fmla="*/ 2147483647 w 3336"/>
                <a:gd name="T17" fmla="*/ 2147483647 h 1830"/>
                <a:gd name="T18" fmla="*/ 2147483647 w 3336"/>
                <a:gd name="T19" fmla="*/ 2147483647 h 1830"/>
                <a:gd name="T20" fmla="*/ 2147483647 w 3336"/>
                <a:gd name="T21" fmla="*/ 2147483647 h 1830"/>
                <a:gd name="T22" fmla="*/ 2147483647 w 3336"/>
                <a:gd name="T23" fmla="*/ 2147483647 h 1830"/>
                <a:gd name="T24" fmla="*/ 2147483647 w 3336"/>
                <a:gd name="T25" fmla="*/ 2147483647 h 1830"/>
                <a:gd name="T26" fmla="*/ 2147483647 w 3336"/>
                <a:gd name="T27" fmla="*/ 2147483647 h 1830"/>
                <a:gd name="T28" fmla="*/ 2147483647 w 3336"/>
                <a:gd name="T29" fmla="*/ 2147483647 h 18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36"/>
                <a:gd name="T46" fmla="*/ 0 h 1830"/>
                <a:gd name="T47" fmla="*/ 3336 w 3336"/>
                <a:gd name="T48" fmla="*/ 1830 h 18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36" h="1830">
                  <a:moveTo>
                    <a:pt x="0" y="558"/>
                  </a:moveTo>
                  <a:lnTo>
                    <a:pt x="240" y="504"/>
                  </a:lnTo>
                  <a:lnTo>
                    <a:pt x="480" y="354"/>
                  </a:lnTo>
                  <a:lnTo>
                    <a:pt x="714" y="150"/>
                  </a:lnTo>
                  <a:lnTo>
                    <a:pt x="954" y="0"/>
                  </a:lnTo>
                  <a:lnTo>
                    <a:pt x="1194" y="42"/>
                  </a:lnTo>
                  <a:lnTo>
                    <a:pt x="1428" y="288"/>
                  </a:lnTo>
                  <a:lnTo>
                    <a:pt x="1668" y="642"/>
                  </a:lnTo>
                  <a:lnTo>
                    <a:pt x="1908" y="996"/>
                  </a:lnTo>
                  <a:lnTo>
                    <a:pt x="2142" y="1296"/>
                  </a:lnTo>
                  <a:lnTo>
                    <a:pt x="2382" y="1524"/>
                  </a:lnTo>
                  <a:lnTo>
                    <a:pt x="2622" y="1686"/>
                  </a:lnTo>
                  <a:lnTo>
                    <a:pt x="2856" y="1788"/>
                  </a:lnTo>
                  <a:lnTo>
                    <a:pt x="3096" y="1830"/>
                  </a:lnTo>
                  <a:lnTo>
                    <a:pt x="3336" y="1824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273800" y="6203950"/>
              <a:ext cx="0" cy="5461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6273800" y="6737350"/>
              <a:ext cx="1346200" cy="635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2" name="TextBox 441"/>
          <p:cNvSpPr txBox="1"/>
          <p:nvPr/>
        </p:nvSpPr>
        <p:spPr>
          <a:xfrm>
            <a:off x="0" y="6415158"/>
            <a:ext cx="734047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Moran, Stephan, Seidenbecher, Pape, Dolan, Friston (2009) 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Dynamic Causal Model of Steady State Responses. </a:t>
            </a:r>
            <a:r>
              <a:rPr lang="en-GB" sz="1100" i="1" dirty="0" smtClean="0">
                <a:solidFill>
                  <a:srgbClr val="C00000"/>
                </a:solidFill>
                <a:latin typeface="Arial Narrow" pitchFamily="34" charset="0"/>
              </a:rPr>
              <a:t>NeuroImage  </a:t>
            </a:r>
          </a:p>
          <a:p>
            <a:pPr>
              <a:defRPr/>
            </a:pPr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Friston, Bastos, Litvak, Stephan, Fries, Moran (2012) 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DCM for complex data: cross-spectra, coherence and phase-delays. </a:t>
            </a:r>
            <a:r>
              <a:rPr lang="en-GB" sz="1100" i="1" dirty="0" smtClean="0">
                <a:solidFill>
                  <a:srgbClr val="C00000"/>
                </a:solidFill>
                <a:latin typeface="Arial Narrow" pitchFamily="34" charset="0"/>
              </a:rPr>
              <a:t>NeuroImage </a:t>
            </a:r>
            <a:endParaRPr lang="en-GB" sz="11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6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2" grpId="0" animBg="1"/>
      <p:bldP spid="465" grpId="0" animBg="1"/>
      <p:bldP spid="571" grpId="0"/>
      <p:bldP spid="4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1"/>
          <p:cNvSpPr txBox="1">
            <a:spLocks noChangeArrowheads="1"/>
          </p:cNvSpPr>
          <p:nvPr/>
        </p:nvSpPr>
        <p:spPr bwMode="auto">
          <a:xfrm>
            <a:off x="7215272" y="1267117"/>
            <a:ext cx="19287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050" dirty="0" smtClean="0">
              <a:solidFill>
                <a:srgbClr val="5B5E7F"/>
              </a:solidFill>
              <a:latin typeface="Calibri" pitchFamily="34" charset="0"/>
            </a:endParaRPr>
          </a:p>
          <a:p>
            <a:r>
              <a:rPr lang="en-GB" sz="1200" dirty="0" err="1" smtClean="0">
                <a:solidFill>
                  <a:srgbClr val="5B5E7F"/>
                </a:solidFill>
                <a:latin typeface="Calibri" pitchFamily="34" charset="0"/>
              </a:rPr>
              <a:t>Neuromodulators</a:t>
            </a:r>
            <a:r>
              <a:rPr lang="en-GB" sz="1200" dirty="0" smtClean="0">
                <a:solidFill>
                  <a:srgbClr val="5B5E7F"/>
                </a:solidFill>
                <a:latin typeface="Calibri" pitchFamily="34" charset="0"/>
              </a:rPr>
              <a:t>: Acetylcholine/Dopamine</a:t>
            </a:r>
            <a:endParaRPr lang="en-GB" sz="1200" dirty="0">
              <a:solidFill>
                <a:srgbClr val="5B5E7F"/>
              </a:solidFill>
              <a:latin typeface="Calibri" pitchFamily="34" charset="0"/>
            </a:endParaRPr>
          </a:p>
          <a:p>
            <a:endParaRPr lang="en-GB" sz="1000" dirty="0">
              <a:solidFill>
                <a:srgbClr val="5B5E7F"/>
              </a:solidFill>
              <a:latin typeface="Calibri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50601" y="1119578"/>
            <a:ext cx="4761914" cy="50292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Oval 106"/>
          <p:cNvSpPr/>
          <p:nvPr/>
        </p:nvSpPr>
        <p:spPr bwMode="auto">
          <a:xfrm>
            <a:off x="1324446" y="620756"/>
            <a:ext cx="166971" cy="175156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7" name="Oval 456"/>
          <p:cNvSpPr/>
          <p:nvPr/>
        </p:nvSpPr>
        <p:spPr bwMode="auto">
          <a:xfrm>
            <a:off x="593205" y="969676"/>
            <a:ext cx="5051685" cy="5231570"/>
          </a:xfrm>
          <a:prstGeom prst="ellipse">
            <a:avLst/>
          </a:prstGeom>
          <a:noFill/>
          <a:ln w="254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10" name="Group 409"/>
          <p:cNvGrpSpPr/>
          <p:nvPr/>
        </p:nvGrpSpPr>
        <p:grpSpPr>
          <a:xfrm>
            <a:off x="962102" y="1303912"/>
            <a:ext cx="4480575" cy="4483884"/>
            <a:chOff x="962102" y="1303912"/>
            <a:chExt cx="4480575" cy="4483884"/>
          </a:xfrm>
        </p:grpSpPr>
        <p:sp>
          <p:nvSpPr>
            <p:cNvPr id="109" name="Line 8"/>
            <p:cNvSpPr>
              <a:spLocks noChangeShapeType="1"/>
            </p:cNvSpPr>
            <p:nvPr/>
          </p:nvSpPr>
          <p:spPr bwMode="auto">
            <a:xfrm>
              <a:off x="4805441" y="2558636"/>
              <a:ext cx="22483" cy="1540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" name="Line 9"/>
            <p:cNvSpPr>
              <a:spLocks noChangeShapeType="1"/>
            </p:cNvSpPr>
            <p:nvPr/>
          </p:nvSpPr>
          <p:spPr bwMode="auto">
            <a:xfrm flipH="1">
              <a:off x="1348123" y="2551141"/>
              <a:ext cx="24569" cy="1548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1" name="Rectangle 10" descr="White marble"/>
            <p:cNvSpPr>
              <a:spLocks noChangeArrowheads="1"/>
            </p:cNvSpPr>
            <p:nvPr/>
          </p:nvSpPr>
          <p:spPr bwMode="auto">
            <a:xfrm>
              <a:off x="1097299" y="3068299"/>
              <a:ext cx="4017963" cy="5661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1065549" y="4093222"/>
              <a:ext cx="3984625" cy="901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1350208" y="1591769"/>
              <a:ext cx="3552670" cy="11917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 flipV="1">
              <a:off x="1681499" y="3634435"/>
              <a:ext cx="1588" cy="465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" name="Line 14"/>
            <p:cNvSpPr>
              <a:spLocks noChangeShapeType="1"/>
            </p:cNvSpPr>
            <p:nvPr/>
          </p:nvSpPr>
          <p:spPr bwMode="auto">
            <a:xfrm flipV="1">
              <a:off x="4467562" y="3634435"/>
              <a:ext cx="1587" cy="465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17" name="Object 15"/>
            <p:cNvGraphicFramePr>
              <a:graphicFrameLocks noChangeAspect="1"/>
            </p:cNvGraphicFramePr>
            <p:nvPr/>
          </p:nvGraphicFramePr>
          <p:xfrm>
            <a:off x="1730712" y="3648722"/>
            <a:ext cx="3873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0" name="Equation" r:id="rId5" imgW="203139" imgH="241124" progId="Equation.3">
                    <p:embed/>
                  </p:oleObj>
                </mc:Choice>
                <mc:Fallback>
                  <p:oleObj name="Equation" r:id="rId5" imgW="203139" imgH="2411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712" y="3648722"/>
                          <a:ext cx="38735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25"/>
            <p:cNvGraphicFramePr>
              <a:graphicFrameLocks noChangeAspect="1"/>
            </p:cNvGraphicFramePr>
            <p:nvPr/>
          </p:nvGraphicFramePr>
          <p:xfrm>
            <a:off x="3935749" y="3637610"/>
            <a:ext cx="3873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1" name="Equation" r:id="rId7" imgW="203139" imgH="241124" progId="Equation.3">
                    <p:embed/>
                  </p:oleObj>
                </mc:Choice>
                <mc:Fallback>
                  <p:oleObj name="Equation" r:id="rId7" imgW="203139" imgH="2411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749" y="3637610"/>
                          <a:ext cx="38735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26"/>
            <p:cNvGraphicFramePr>
              <a:graphicFrameLocks noChangeAspect="1"/>
            </p:cNvGraphicFramePr>
            <p:nvPr/>
          </p:nvGraphicFramePr>
          <p:xfrm>
            <a:off x="5031515" y="2668299"/>
            <a:ext cx="411162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2" name="Equation" r:id="rId9" imgW="215801" imgH="241124" progId="Equation.3">
                    <p:embed/>
                  </p:oleObj>
                </mc:Choice>
                <mc:Fallback>
                  <p:oleObj name="Equation" r:id="rId9" imgW="215801" imgH="2411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1515" y="2668299"/>
                          <a:ext cx="411162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27"/>
            <p:cNvGraphicFramePr>
              <a:graphicFrameLocks noChangeAspect="1"/>
            </p:cNvGraphicFramePr>
            <p:nvPr/>
          </p:nvGraphicFramePr>
          <p:xfrm>
            <a:off x="962102" y="2503407"/>
            <a:ext cx="411162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3" name="Equation" r:id="rId11" imgW="215801" imgH="241124" progId="Equation.3">
                    <p:embed/>
                  </p:oleObj>
                </mc:Choice>
                <mc:Fallback>
                  <p:oleObj name="Equation" r:id="rId11" imgW="215801" imgH="2411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102" y="2503407"/>
                          <a:ext cx="411162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29"/>
            <p:cNvGraphicFramePr>
              <a:graphicFrameLocks noChangeAspect="1"/>
            </p:cNvGraphicFramePr>
            <p:nvPr/>
          </p:nvGraphicFramePr>
          <p:xfrm>
            <a:off x="1570374" y="3086747"/>
            <a:ext cx="2770188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4" name="Equation" r:id="rId13" imgW="2768003" imgH="482278" progId="Equation.3">
                    <p:embed/>
                  </p:oleObj>
                </mc:Choice>
                <mc:Fallback>
                  <p:oleObj name="Equation" r:id="rId13" imgW="2768003" imgH="48227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374" y="3086747"/>
                          <a:ext cx="2770188" cy="481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30"/>
            <p:cNvGraphicFramePr>
              <a:graphicFrameLocks noChangeAspect="1"/>
            </p:cNvGraphicFramePr>
            <p:nvPr/>
          </p:nvGraphicFramePr>
          <p:xfrm>
            <a:off x="1566421" y="2551139"/>
            <a:ext cx="3205163" cy="208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5" name="Equation" r:id="rId15" imgW="2984064" imgH="241415" progId="Equation.3">
                    <p:embed/>
                  </p:oleObj>
                </mc:Choice>
                <mc:Fallback>
                  <p:oleObj name="Equation" r:id="rId15" imgW="2984064" imgH="241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421" y="2551139"/>
                          <a:ext cx="3205163" cy="2085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" name="Rectangle 41"/>
            <p:cNvSpPr>
              <a:spLocks noChangeArrowheads="1"/>
            </p:cNvSpPr>
            <p:nvPr/>
          </p:nvSpPr>
          <p:spPr bwMode="auto">
            <a:xfrm>
              <a:off x="2436481" y="541059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125" name="Rectangle 42"/>
            <p:cNvSpPr>
              <a:spLocks noChangeArrowheads="1"/>
            </p:cNvSpPr>
            <p:nvPr/>
          </p:nvSpPr>
          <p:spPr bwMode="auto">
            <a:xfrm>
              <a:off x="2037381" y="541059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129" name="Rectangle 46"/>
            <p:cNvSpPr>
              <a:spLocks noChangeArrowheads="1"/>
            </p:cNvSpPr>
            <p:nvPr/>
          </p:nvSpPr>
          <p:spPr bwMode="auto">
            <a:xfrm>
              <a:off x="2371609" y="539883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131" name="Rectangle 48"/>
            <p:cNvSpPr>
              <a:spLocks noChangeArrowheads="1"/>
            </p:cNvSpPr>
            <p:nvPr/>
          </p:nvSpPr>
          <p:spPr bwMode="auto">
            <a:xfrm>
              <a:off x="2255969" y="539883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138" name="Rectangle 55"/>
            <p:cNvSpPr>
              <a:spLocks noChangeArrowheads="1"/>
            </p:cNvSpPr>
            <p:nvPr/>
          </p:nvSpPr>
          <p:spPr bwMode="auto">
            <a:xfrm>
              <a:off x="2092380" y="541059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139" name="Rectangle 56"/>
            <p:cNvSpPr>
              <a:spLocks noChangeArrowheads="1"/>
            </p:cNvSpPr>
            <p:nvPr/>
          </p:nvSpPr>
          <p:spPr bwMode="auto">
            <a:xfrm>
              <a:off x="2238358" y="5178245"/>
              <a:ext cx="4909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GB" dirty="0"/>
            </a:p>
          </p:txBody>
        </p:sp>
        <p:sp>
          <p:nvSpPr>
            <p:cNvPr id="145" name="Rectangle 62"/>
            <p:cNvSpPr>
              <a:spLocks noChangeArrowheads="1"/>
            </p:cNvSpPr>
            <p:nvPr/>
          </p:nvSpPr>
          <p:spPr bwMode="auto">
            <a:xfrm>
              <a:off x="2310282" y="5384705"/>
              <a:ext cx="172050" cy="11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i="1" dirty="0">
                  <a:solidFill>
                    <a:srgbClr val="000000"/>
                  </a:solidFill>
                  <a:latin typeface="Times New Roman" pitchFamily="18" charset="0"/>
                </a:rPr>
                <a:t>Mg</a:t>
              </a:r>
              <a:endParaRPr lang="en-GB" dirty="0"/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2072637" y="5511038"/>
              <a:ext cx="981533" cy="276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Symbol" pitchFamily="18" charset="2"/>
                </a:rPr>
                <a:t>                 </a:t>
              </a:r>
              <a:endParaRPr lang="en-GB" dirty="0"/>
            </a:p>
          </p:txBody>
        </p:sp>
        <p:sp>
          <p:nvSpPr>
            <p:cNvPr id="156" name="Rectangle 67"/>
            <p:cNvSpPr>
              <a:spLocks noChangeArrowheads="1"/>
            </p:cNvSpPr>
            <p:nvPr/>
          </p:nvSpPr>
          <p:spPr bwMode="auto">
            <a:xfrm>
              <a:off x="2576017" y="5228604"/>
              <a:ext cx="126922" cy="20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dirty="0"/>
            </a:p>
          </p:txBody>
        </p:sp>
        <p:graphicFrame>
          <p:nvGraphicFramePr>
            <p:cNvPr id="159" name="Object 70"/>
            <p:cNvGraphicFramePr>
              <a:graphicFrameLocks noChangeAspect="1"/>
            </p:cNvGraphicFramePr>
            <p:nvPr/>
          </p:nvGraphicFramePr>
          <p:xfrm>
            <a:off x="2781182" y="5150226"/>
            <a:ext cx="1469622" cy="353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6" name="Equation" r:id="rId17" imgW="1320616" imgH="418893" progId="Equation.3">
                    <p:embed/>
                  </p:oleObj>
                </mc:Choice>
                <mc:Fallback>
                  <p:oleObj name="Equation" r:id="rId17" imgW="1320616" imgH="41889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182" y="5150226"/>
                          <a:ext cx="1469622" cy="3539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46"/>
            <p:cNvGraphicFramePr>
              <a:graphicFrameLocks noChangeAspect="1"/>
            </p:cNvGraphicFramePr>
            <p:nvPr/>
          </p:nvGraphicFramePr>
          <p:xfrm>
            <a:off x="1536126" y="4193261"/>
            <a:ext cx="319246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7" name="Equation" r:id="rId19" imgW="2971387" imgH="736370" progId="Equation.3">
                    <p:embed/>
                  </p:oleObj>
                </mc:Choice>
                <mc:Fallback>
                  <p:oleObj name="Equation" r:id="rId19" imgW="2971387" imgH="7363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126" y="4193261"/>
                          <a:ext cx="3192463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4" name="Rectangle 20"/>
            <p:cNvSpPr>
              <a:spLocks noChangeArrowheads="1"/>
            </p:cNvSpPr>
            <p:nvPr/>
          </p:nvSpPr>
          <p:spPr bwMode="auto">
            <a:xfrm>
              <a:off x="2593949" y="1303912"/>
              <a:ext cx="12362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 dirty="0" smtClean="0"/>
                <a:t>Superficial layers</a:t>
              </a:r>
              <a:endParaRPr lang="en-GB" sz="1200" i="1" dirty="0"/>
            </a:p>
          </p:txBody>
        </p:sp>
        <p:sp>
          <p:nvSpPr>
            <p:cNvPr id="455" name="Rectangle 20"/>
            <p:cNvSpPr>
              <a:spLocks noChangeArrowheads="1"/>
            </p:cNvSpPr>
            <p:nvPr/>
          </p:nvSpPr>
          <p:spPr bwMode="auto">
            <a:xfrm>
              <a:off x="2471529" y="2837906"/>
              <a:ext cx="11769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 dirty="0" smtClean="0"/>
                <a:t>Granular </a:t>
              </a:r>
              <a:r>
                <a:rPr lang="en-GB" sz="1200" i="1" dirty="0"/>
                <a:t>layers </a:t>
              </a:r>
            </a:p>
          </p:txBody>
        </p:sp>
        <p:sp>
          <p:nvSpPr>
            <p:cNvPr id="456" name="Rectangle 21"/>
            <p:cNvSpPr>
              <a:spLocks noChangeArrowheads="1"/>
            </p:cNvSpPr>
            <p:nvPr/>
          </p:nvSpPr>
          <p:spPr bwMode="auto">
            <a:xfrm>
              <a:off x="2676448" y="3814599"/>
              <a:ext cx="9797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i="1" dirty="0" smtClean="0"/>
                <a:t>Deep layers  </a:t>
              </a:r>
              <a:endParaRPr lang="en-GB" sz="1200" i="1" dirty="0"/>
            </a:p>
          </p:txBody>
        </p:sp>
        <p:graphicFrame>
          <p:nvGraphicFramePr>
            <p:cNvPr id="23573" name="Object 30"/>
            <p:cNvGraphicFramePr>
              <a:graphicFrameLocks noChangeAspect="1"/>
            </p:cNvGraphicFramePr>
            <p:nvPr/>
          </p:nvGraphicFramePr>
          <p:xfrm>
            <a:off x="1570480" y="1612380"/>
            <a:ext cx="3290888" cy="938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08" name="Equation" r:id="rId21" imgW="3288864" imgH="990462" progId="Equation.3">
                    <p:embed/>
                  </p:oleObj>
                </mc:Choice>
                <mc:Fallback>
                  <p:oleObj name="Equation" r:id="rId21" imgW="3288864" imgH="9904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480" y="1612380"/>
                          <a:ext cx="3290888" cy="9387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" name="Group 410"/>
          <p:cNvGrpSpPr/>
          <p:nvPr/>
        </p:nvGrpSpPr>
        <p:grpSpPr>
          <a:xfrm>
            <a:off x="275912" y="1734174"/>
            <a:ext cx="1268296" cy="1633013"/>
            <a:chOff x="275912" y="1734174"/>
            <a:chExt cx="1268296" cy="1633013"/>
          </a:xfrm>
        </p:grpSpPr>
        <p:sp>
          <p:nvSpPr>
            <p:cNvPr id="466" name="TextBox 465"/>
            <p:cNvSpPr txBox="1"/>
            <p:nvPr/>
          </p:nvSpPr>
          <p:spPr>
            <a:xfrm>
              <a:off x="450798" y="1734174"/>
              <a:ext cx="1091966" cy="2539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/>
                <a:t>Sodium Channel</a:t>
              </a:r>
              <a:endParaRPr lang="en-GB" sz="1050" b="1" dirty="0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368352" y="2156398"/>
              <a:ext cx="1138453" cy="2539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/>
                <a:t>Chloride Channel</a:t>
              </a:r>
              <a:endParaRPr lang="en-GB" sz="1050" b="1" dirty="0"/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275912" y="3113271"/>
              <a:ext cx="1268296" cy="2539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/>
                <a:t>Potassium Channel</a:t>
              </a:r>
              <a:endParaRPr lang="en-GB" sz="1050" b="1" dirty="0"/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4426002" y="4345119"/>
            <a:ext cx="1646563" cy="1187052"/>
            <a:chOff x="4426002" y="4345119"/>
            <a:chExt cx="1646563" cy="1187052"/>
          </a:xfrm>
        </p:grpSpPr>
        <p:sp>
          <p:nvSpPr>
            <p:cNvPr id="468" name="TextBox 467"/>
            <p:cNvSpPr txBox="1"/>
            <p:nvPr/>
          </p:nvSpPr>
          <p:spPr>
            <a:xfrm>
              <a:off x="4427563" y="4345119"/>
              <a:ext cx="1645002" cy="41549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/>
                <a:t>Depolarization dependent</a:t>
              </a:r>
            </a:p>
            <a:p>
              <a:r>
                <a:rPr lang="en-GB" sz="1050" b="1" dirty="0" smtClean="0"/>
                <a:t>Calcium Channel</a:t>
              </a:r>
              <a:endParaRPr lang="en-GB" sz="1050" b="1" dirty="0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4426002" y="5278255"/>
              <a:ext cx="1515158" cy="2539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/>
                <a:t>NMDA mediated switch</a:t>
              </a:r>
              <a:endParaRPr lang="en-GB" sz="1050" b="1" dirty="0"/>
            </a:p>
          </p:txBody>
        </p:sp>
      </p:grpSp>
      <p:grpSp>
        <p:nvGrpSpPr>
          <p:cNvPr id="471" name="Group 98"/>
          <p:cNvGrpSpPr>
            <a:grpSpLocks/>
          </p:cNvGrpSpPr>
          <p:nvPr/>
        </p:nvGrpSpPr>
        <p:grpSpPr bwMode="auto">
          <a:xfrm>
            <a:off x="6254101" y="921816"/>
            <a:ext cx="3062286" cy="1331913"/>
            <a:chOff x="6081777" y="1424364"/>
            <a:chExt cx="3062827" cy="1331955"/>
          </a:xfrm>
        </p:grpSpPr>
        <p:pic>
          <p:nvPicPr>
            <p:cNvPr id="474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6624" r="27440"/>
            <a:stretch>
              <a:fillRect/>
            </a:stretch>
          </p:blipFill>
          <p:spPr bwMode="auto">
            <a:xfrm>
              <a:off x="6081777" y="1597407"/>
              <a:ext cx="841524" cy="1158912"/>
            </a:xfrm>
            <a:prstGeom prst="rect">
              <a:avLst/>
            </a:prstGeom>
            <a:noFill/>
            <a:effectLst>
              <a:outerShdw blurRad="101600" dist="139700" dir="8340000" algn="ctr" rotWithShape="0">
                <a:srgbClr val="000000">
                  <a:alpha val="44000"/>
                </a:srgbClr>
              </a:outerShdw>
            </a:effectLst>
          </p:spPr>
        </p:pic>
        <p:sp>
          <p:nvSpPr>
            <p:cNvPr id="475" name="TextBox 11"/>
            <p:cNvSpPr txBox="1">
              <a:spLocks noChangeArrowheads="1"/>
            </p:cNvSpPr>
            <p:nvPr/>
          </p:nvSpPr>
          <p:spPr bwMode="auto">
            <a:xfrm>
              <a:off x="6875386" y="1424364"/>
              <a:ext cx="2269218" cy="46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Neurotransmitters: </a:t>
              </a:r>
              <a:r>
                <a:rPr lang="en-GB" sz="1200" dirty="0" err="1" smtClean="0">
                  <a:solidFill>
                    <a:srgbClr val="5B5E7F"/>
                  </a:solidFill>
                  <a:latin typeface="Calibri" pitchFamily="34" charset="0"/>
                </a:rPr>
                <a:t>Glu</a:t>
              </a:r>
              <a:r>
                <a:rPr lang="en-GB" sz="1200" dirty="0" smtClean="0">
                  <a:solidFill>
                    <a:srgbClr val="5B5E7F"/>
                  </a:solidFill>
                  <a:latin typeface="Calibri" pitchFamily="34" charset="0"/>
                </a:rPr>
                <a:t>/GABA</a:t>
              </a:r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  <a:p>
              <a:endParaRPr lang="en-GB" sz="1200" dirty="0">
                <a:solidFill>
                  <a:srgbClr val="5B5E7F"/>
                </a:solidFill>
                <a:latin typeface="Calibri" pitchFamily="34" charset="0"/>
              </a:endParaRPr>
            </a:p>
          </p:txBody>
        </p:sp>
      </p:grpSp>
      <p:sp>
        <p:nvSpPr>
          <p:cNvPr id="408" name="Rectangle 7"/>
          <p:cNvSpPr txBox="1">
            <a:spLocks noChangeArrowheads="1"/>
          </p:cNvSpPr>
          <p:nvPr/>
        </p:nvSpPr>
        <p:spPr>
          <a:xfrm>
            <a:off x="0" y="-12700"/>
            <a:ext cx="8489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A conductance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odel offers more biological plausibility</a:t>
            </a:r>
          </a:p>
        </p:txBody>
      </p:sp>
      <p:pic>
        <p:nvPicPr>
          <p:cNvPr id="108" name="Picture 2" descr="NMDA"/>
          <p:cNvPicPr>
            <a:picLocks noGrp="1" noChangeAspect="1" noChangeArrowheads="1"/>
          </p:cNvPicPr>
          <p:nvPr>
            <p:ph idx="1"/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14845" y="1952626"/>
            <a:ext cx="165799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" name="Rectangle 408"/>
          <p:cNvSpPr/>
          <p:nvPr/>
        </p:nvSpPr>
        <p:spPr>
          <a:xfrm>
            <a:off x="0" y="6596390"/>
            <a:ext cx="9277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Moran, Stephan, Dolan, Friston (2011) </a:t>
            </a:r>
            <a:r>
              <a:rPr lang="en-GB" sz="1100" b="1" dirty="0" smtClean="0">
                <a:solidFill>
                  <a:srgbClr val="C00000"/>
                </a:solidFill>
                <a:latin typeface="Arial Narrow" pitchFamily="34" charset="0"/>
              </a:rPr>
              <a:t>Consistent Spectral Predictors for Dynamic Causal Models of Steady State Responses</a:t>
            </a:r>
            <a:r>
              <a:rPr lang="en-GB" sz="1100" dirty="0" smtClean="0">
                <a:solidFill>
                  <a:srgbClr val="C00000"/>
                </a:solidFill>
                <a:latin typeface="Arial Narrow" pitchFamily="34" charset="0"/>
              </a:rPr>
              <a:t>. </a:t>
            </a:r>
            <a:r>
              <a:rPr lang="en-GB" sz="1100" i="1" dirty="0" smtClean="0">
                <a:solidFill>
                  <a:srgbClr val="C00000"/>
                </a:solidFill>
                <a:latin typeface="Arial Narrow" pitchFamily="34" charset="0"/>
              </a:rPr>
              <a:t>NeuroImage </a:t>
            </a:r>
            <a:endParaRPr lang="en-GB" sz="11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9301" y="3239332"/>
            <a:ext cx="3049456" cy="3186868"/>
            <a:chOff x="5664111" y="3912432"/>
            <a:chExt cx="2782845" cy="2855627"/>
          </a:xfrm>
        </p:grpSpPr>
        <p:sp>
          <p:nvSpPr>
            <p:cNvPr id="170" name="Rectangle 169"/>
            <p:cNvSpPr/>
            <p:nvPr/>
          </p:nvSpPr>
          <p:spPr bwMode="auto">
            <a:xfrm>
              <a:off x="7052872" y="3912433"/>
              <a:ext cx="1326630" cy="14241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900" dirty="0"/>
            </a:p>
          </p:txBody>
        </p:sp>
        <p:sp>
          <p:nvSpPr>
            <p:cNvPr id="171" name="TextBox 4"/>
            <p:cNvSpPr txBox="1">
              <a:spLocks noChangeArrowheads="1"/>
            </p:cNvSpPr>
            <p:nvPr/>
          </p:nvSpPr>
          <p:spPr bwMode="auto">
            <a:xfrm>
              <a:off x="5664111" y="4899798"/>
              <a:ext cx="103134" cy="20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74" name="Line 12"/>
            <p:cNvSpPr>
              <a:spLocks noChangeShapeType="1"/>
            </p:cNvSpPr>
            <p:nvPr/>
          </p:nvSpPr>
          <p:spPr bwMode="auto">
            <a:xfrm>
              <a:off x="6166560" y="6061774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Line 14"/>
            <p:cNvSpPr>
              <a:spLocks noChangeShapeType="1"/>
            </p:cNvSpPr>
            <p:nvPr/>
          </p:nvSpPr>
          <p:spPr bwMode="auto">
            <a:xfrm flipV="1">
              <a:off x="6204035" y="5118400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Line 15"/>
            <p:cNvSpPr>
              <a:spLocks noChangeShapeType="1"/>
            </p:cNvSpPr>
            <p:nvPr/>
          </p:nvSpPr>
          <p:spPr bwMode="auto">
            <a:xfrm>
              <a:off x="6166560" y="6061774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Line 16"/>
            <p:cNvSpPr>
              <a:spLocks noChangeShapeType="1"/>
            </p:cNvSpPr>
            <p:nvPr/>
          </p:nvSpPr>
          <p:spPr bwMode="auto">
            <a:xfrm flipV="1">
              <a:off x="6204035" y="5118400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Line 17"/>
            <p:cNvSpPr>
              <a:spLocks noChangeShapeType="1"/>
            </p:cNvSpPr>
            <p:nvPr/>
          </p:nvSpPr>
          <p:spPr bwMode="auto">
            <a:xfrm flipV="1">
              <a:off x="6204035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Line 18"/>
            <p:cNvSpPr>
              <a:spLocks noChangeShapeType="1"/>
            </p:cNvSpPr>
            <p:nvPr/>
          </p:nvSpPr>
          <p:spPr bwMode="auto">
            <a:xfrm>
              <a:off x="6204035" y="5118400"/>
              <a:ext cx="0" cy="101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Rectangle 19"/>
            <p:cNvSpPr>
              <a:spLocks noChangeArrowheads="1"/>
            </p:cNvSpPr>
            <p:nvPr/>
          </p:nvSpPr>
          <p:spPr bwMode="auto">
            <a:xfrm>
              <a:off x="6196102" y="6105114"/>
              <a:ext cx="37023" cy="837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2" name="Line 20"/>
            <p:cNvSpPr>
              <a:spLocks noChangeShapeType="1"/>
            </p:cNvSpPr>
            <p:nvPr/>
          </p:nvSpPr>
          <p:spPr bwMode="auto">
            <a:xfrm flipV="1">
              <a:off x="6318618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Rectangle 22"/>
            <p:cNvSpPr>
              <a:spLocks noChangeArrowheads="1"/>
            </p:cNvSpPr>
            <p:nvPr/>
          </p:nvSpPr>
          <p:spPr bwMode="auto">
            <a:xfrm>
              <a:off x="6312006" y="6105114"/>
              <a:ext cx="357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4" name="Line 23"/>
            <p:cNvSpPr>
              <a:spLocks noChangeShapeType="1"/>
            </p:cNvSpPr>
            <p:nvPr/>
          </p:nvSpPr>
          <p:spPr bwMode="auto">
            <a:xfrm flipV="1">
              <a:off x="6470675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Rectangle 25"/>
            <p:cNvSpPr>
              <a:spLocks noChangeArrowheads="1"/>
            </p:cNvSpPr>
            <p:nvPr/>
          </p:nvSpPr>
          <p:spPr bwMode="auto">
            <a:xfrm>
              <a:off x="6464064" y="6105114"/>
              <a:ext cx="35700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6" name="Line 26"/>
            <p:cNvSpPr>
              <a:spLocks noChangeShapeType="1"/>
            </p:cNvSpPr>
            <p:nvPr/>
          </p:nvSpPr>
          <p:spPr bwMode="auto">
            <a:xfrm flipV="1">
              <a:off x="6622732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Rectangle 28"/>
            <p:cNvSpPr>
              <a:spLocks noChangeArrowheads="1"/>
            </p:cNvSpPr>
            <p:nvPr/>
          </p:nvSpPr>
          <p:spPr bwMode="auto">
            <a:xfrm>
              <a:off x="6616121" y="6105114"/>
              <a:ext cx="357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88" name="Line 29"/>
            <p:cNvSpPr>
              <a:spLocks noChangeShapeType="1"/>
            </p:cNvSpPr>
            <p:nvPr/>
          </p:nvSpPr>
          <p:spPr bwMode="auto">
            <a:xfrm flipV="1">
              <a:off x="6774789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Rectangle 31"/>
            <p:cNvSpPr>
              <a:spLocks noChangeArrowheads="1"/>
            </p:cNvSpPr>
            <p:nvPr/>
          </p:nvSpPr>
          <p:spPr bwMode="auto">
            <a:xfrm>
              <a:off x="6768178" y="6105114"/>
              <a:ext cx="35700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0" name="Line 32"/>
            <p:cNvSpPr>
              <a:spLocks noChangeShapeType="1"/>
            </p:cNvSpPr>
            <p:nvPr/>
          </p:nvSpPr>
          <p:spPr bwMode="auto">
            <a:xfrm flipV="1">
              <a:off x="6926847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Rectangle 34"/>
            <p:cNvSpPr>
              <a:spLocks noChangeArrowheads="1"/>
            </p:cNvSpPr>
            <p:nvPr/>
          </p:nvSpPr>
          <p:spPr bwMode="auto">
            <a:xfrm>
              <a:off x="6910980" y="6105114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2" name="Line 35"/>
            <p:cNvSpPr>
              <a:spLocks noChangeShapeType="1"/>
            </p:cNvSpPr>
            <p:nvPr/>
          </p:nvSpPr>
          <p:spPr bwMode="auto">
            <a:xfrm flipV="1">
              <a:off x="7078904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Rectangle 37"/>
            <p:cNvSpPr>
              <a:spLocks noChangeArrowheads="1"/>
            </p:cNvSpPr>
            <p:nvPr/>
          </p:nvSpPr>
          <p:spPr bwMode="auto">
            <a:xfrm>
              <a:off x="7063037" y="6105114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4" name="Line 38"/>
            <p:cNvSpPr>
              <a:spLocks noChangeShapeType="1"/>
            </p:cNvSpPr>
            <p:nvPr/>
          </p:nvSpPr>
          <p:spPr bwMode="auto">
            <a:xfrm flipV="1">
              <a:off x="7230961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Rectangle 40"/>
            <p:cNvSpPr>
              <a:spLocks noChangeArrowheads="1"/>
            </p:cNvSpPr>
            <p:nvPr/>
          </p:nvSpPr>
          <p:spPr bwMode="auto">
            <a:xfrm>
              <a:off x="7215094" y="6105114"/>
              <a:ext cx="727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6" name="Line 41"/>
            <p:cNvSpPr>
              <a:spLocks noChangeShapeType="1"/>
            </p:cNvSpPr>
            <p:nvPr/>
          </p:nvSpPr>
          <p:spPr bwMode="auto">
            <a:xfrm flipV="1">
              <a:off x="7383018" y="6050216"/>
              <a:ext cx="1323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Rectangle 43"/>
            <p:cNvSpPr>
              <a:spLocks noChangeArrowheads="1"/>
            </p:cNvSpPr>
            <p:nvPr/>
          </p:nvSpPr>
          <p:spPr bwMode="auto">
            <a:xfrm>
              <a:off x="7367151" y="6105114"/>
              <a:ext cx="727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198" name="Line 44"/>
            <p:cNvSpPr>
              <a:spLocks noChangeShapeType="1"/>
            </p:cNvSpPr>
            <p:nvPr/>
          </p:nvSpPr>
          <p:spPr bwMode="auto">
            <a:xfrm flipV="1">
              <a:off x="7537720" y="6050216"/>
              <a:ext cx="0" cy="1155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Rectangle 46"/>
            <p:cNvSpPr>
              <a:spLocks noChangeArrowheads="1"/>
            </p:cNvSpPr>
            <p:nvPr/>
          </p:nvSpPr>
          <p:spPr bwMode="auto">
            <a:xfrm>
              <a:off x="7521853" y="6105114"/>
              <a:ext cx="71401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0" name="Line 47"/>
            <p:cNvSpPr>
              <a:spLocks noChangeShapeType="1"/>
            </p:cNvSpPr>
            <p:nvPr/>
          </p:nvSpPr>
          <p:spPr bwMode="auto">
            <a:xfrm>
              <a:off x="6204035" y="6061774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Line 48"/>
            <p:cNvSpPr>
              <a:spLocks noChangeShapeType="1"/>
            </p:cNvSpPr>
            <p:nvPr/>
          </p:nvSpPr>
          <p:spPr bwMode="auto">
            <a:xfrm flipH="1">
              <a:off x="7524498" y="6061774"/>
              <a:ext cx="13222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Rectangle 49"/>
            <p:cNvSpPr>
              <a:spLocks noChangeArrowheads="1"/>
            </p:cNvSpPr>
            <p:nvPr/>
          </p:nvSpPr>
          <p:spPr bwMode="auto">
            <a:xfrm>
              <a:off x="6051088" y="6045882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0.7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3" name="Line 50"/>
            <p:cNvSpPr>
              <a:spLocks noChangeShapeType="1"/>
            </p:cNvSpPr>
            <p:nvPr/>
          </p:nvSpPr>
          <p:spPr bwMode="auto">
            <a:xfrm>
              <a:off x="6204035" y="5925974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Rectangle 52"/>
            <p:cNvSpPr>
              <a:spLocks noChangeArrowheads="1"/>
            </p:cNvSpPr>
            <p:nvPr/>
          </p:nvSpPr>
          <p:spPr bwMode="auto">
            <a:xfrm>
              <a:off x="6051088" y="5910082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0.8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6204035" y="5791619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Rectangle 55"/>
            <p:cNvSpPr>
              <a:spLocks noChangeArrowheads="1"/>
            </p:cNvSpPr>
            <p:nvPr/>
          </p:nvSpPr>
          <p:spPr bwMode="auto">
            <a:xfrm>
              <a:off x="6051088" y="5774283"/>
              <a:ext cx="89912" cy="8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0.9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7" name="Line 56"/>
            <p:cNvSpPr>
              <a:spLocks noChangeShapeType="1"/>
            </p:cNvSpPr>
            <p:nvPr/>
          </p:nvSpPr>
          <p:spPr bwMode="auto">
            <a:xfrm>
              <a:off x="6204035" y="5655819"/>
              <a:ext cx="10578" cy="14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Rectangle 58"/>
            <p:cNvSpPr>
              <a:spLocks noChangeArrowheads="1"/>
            </p:cNvSpPr>
            <p:nvPr/>
          </p:nvSpPr>
          <p:spPr bwMode="auto">
            <a:xfrm>
              <a:off x="6076210" y="5639928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09" name="Line 59"/>
            <p:cNvSpPr>
              <a:spLocks noChangeShapeType="1"/>
            </p:cNvSpPr>
            <p:nvPr/>
          </p:nvSpPr>
          <p:spPr bwMode="auto">
            <a:xfrm>
              <a:off x="6204035" y="5521465"/>
              <a:ext cx="10578" cy="144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Rectangle 61"/>
            <p:cNvSpPr>
              <a:spLocks noChangeArrowheads="1"/>
            </p:cNvSpPr>
            <p:nvPr/>
          </p:nvSpPr>
          <p:spPr bwMode="auto">
            <a:xfrm>
              <a:off x="6051088" y="5505573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1.1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11" name="Line 62"/>
            <p:cNvSpPr>
              <a:spLocks noChangeShapeType="1"/>
            </p:cNvSpPr>
            <p:nvPr/>
          </p:nvSpPr>
          <p:spPr bwMode="auto">
            <a:xfrm>
              <a:off x="6204035" y="5387110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Rectangle 64"/>
            <p:cNvSpPr>
              <a:spLocks noChangeArrowheads="1"/>
            </p:cNvSpPr>
            <p:nvPr/>
          </p:nvSpPr>
          <p:spPr bwMode="auto">
            <a:xfrm>
              <a:off x="6051088" y="5371219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13" name="Line 65"/>
            <p:cNvSpPr>
              <a:spLocks noChangeShapeType="1"/>
            </p:cNvSpPr>
            <p:nvPr/>
          </p:nvSpPr>
          <p:spPr bwMode="auto">
            <a:xfrm>
              <a:off x="6204035" y="5252755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Rectangle 67"/>
            <p:cNvSpPr>
              <a:spLocks noChangeArrowheads="1"/>
            </p:cNvSpPr>
            <p:nvPr/>
          </p:nvSpPr>
          <p:spPr bwMode="auto">
            <a:xfrm>
              <a:off x="6051088" y="5236863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1.3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15" name="Line 68"/>
            <p:cNvSpPr>
              <a:spLocks noChangeShapeType="1"/>
            </p:cNvSpPr>
            <p:nvPr/>
          </p:nvSpPr>
          <p:spPr bwMode="auto">
            <a:xfrm>
              <a:off x="6204035" y="5118400"/>
              <a:ext cx="105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Rectangle 70"/>
            <p:cNvSpPr>
              <a:spLocks noChangeArrowheads="1"/>
            </p:cNvSpPr>
            <p:nvPr/>
          </p:nvSpPr>
          <p:spPr bwMode="auto">
            <a:xfrm>
              <a:off x="6051088" y="5102509"/>
              <a:ext cx="89912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1.4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218" name="Line 72"/>
            <p:cNvSpPr>
              <a:spLocks noChangeShapeType="1"/>
            </p:cNvSpPr>
            <p:nvPr/>
          </p:nvSpPr>
          <p:spPr bwMode="auto">
            <a:xfrm>
              <a:off x="6166560" y="6061774"/>
              <a:ext cx="1371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Line 74"/>
            <p:cNvSpPr>
              <a:spLocks noChangeShapeType="1"/>
            </p:cNvSpPr>
            <p:nvPr/>
          </p:nvSpPr>
          <p:spPr bwMode="auto">
            <a:xfrm flipV="1">
              <a:off x="6204035" y="5118400"/>
              <a:ext cx="0" cy="94337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Line 75"/>
            <p:cNvSpPr>
              <a:spLocks noChangeShapeType="1"/>
            </p:cNvSpPr>
            <p:nvPr/>
          </p:nvSpPr>
          <p:spPr bwMode="auto">
            <a:xfrm>
              <a:off x="6318618" y="5403001"/>
              <a:ext cx="0" cy="1675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Line 76"/>
            <p:cNvSpPr>
              <a:spLocks noChangeShapeType="1"/>
            </p:cNvSpPr>
            <p:nvPr/>
          </p:nvSpPr>
          <p:spPr bwMode="auto">
            <a:xfrm>
              <a:off x="6306717" y="5403001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Line 77"/>
            <p:cNvSpPr>
              <a:spLocks noChangeShapeType="1"/>
            </p:cNvSpPr>
            <p:nvPr/>
          </p:nvSpPr>
          <p:spPr bwMode="auto">
            <a:xfrm>
              <a:off x="6306717" y="557058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Line 78"/>
            <p:cNvSpPr>
              <a:spLocks noChangeShapeType="1"/>
            </p:cNvSpPr>
            <p:nvPr/>
          </p:nvSpPr>
          <p:spPr bwMode="auto">
            <a:xfrm>
              <a:off x="6355641" y="5397223"/>
              <a:ext cx="0" cy="1704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Line 79"/>
            <p:cNvSpPr>
              <a:spLocks noChangeShapeType="1"/>
            </p:cNvSpPr>
            <p:nvPr/>
          </p:nvSpPr>
          <p:spPr bwMode="auto">
            <a:xfrm>
              <a:off x="6346385" y="5397223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Line 80"/>
            <p:cNvSpPr>
              <a:spLocks noChangeShapeType="1"/>
            </p:cNvSpPr>
            <p:nvPr/>
          </p:nvSpPr>
          <p:spPr bwMode="auto">
            <a:xfrm>
              <a:off x="6346385" y="5567695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Line 81"/>
            <p:cNvSpPr>
              <a:spLocks noChangeShapeType="1"/>
            </p:cNvSpPr>
            <p:nvPr/>
          </p:nvSpPr>
          <p:spPr bwMode="auto">
            <a:xfrm>
              <a:off x="6393985" y="5379887"/>
              <a:ext cx="1323" cy="1805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Line 82"/>
            <p:cNvSpPr>
              <a:spLocks noChangeShapeType="1"/>
            </p:cNvSpPr>
            <p:nvPr/>
          </p:nvSpPr>
          <p:spPr bwMode="auto">
            <a:xfrm>
              <a:off x="6383407" y="5379887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Line 83"/>
            <p:cNvSpPr>
              <a:spLocks noChangeShapeType="1"/>
            </p:cNvSpPr>
            <p:nvPr/>
          </p:nvSpPr>
          <p:spPr bwMode="auto">
            <a:xfrm>
              <a:off x="6383407" y="5560471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Line 84"/>
            <p:cNvSpPr>
              <a:spLocks noChangeShapeType="1"/>
            </p:cNvSpPr>
            <p:nvPr/>
          </p:nvSpPr>
          <p:spPr bwMode="auto">
            <a:xfrm>
              <a:off x="6431008" y="5355327"/>
              <a:ext cx="0" cy="1906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Line 85"/>
            <p:cNvSpPr>
              <a:spLocks noChangeShapeType="1"/>
            </p:cNvSpPr>
            <p:nvPr/>
          </p:nvSpPr>
          <p:spPr bwMode="auto">
            <a:xfrm>
              <a:off x="6421752" y="5355327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Line 86"/>
            <p:cNvSpPr>
              <a:spLocks noChangeShapeType="1"/>
            </p:cNvSpPr>
            <p:nvPr/>
          </p:nvSpPr>
          <p:spPr bwMode="auto">
            <a:xfrm>
              <a:off x="6421752" y="554602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Line 87"/>
            <p:cNvSpPr>
              <a:spLocks noChangeShapeType="1"/>
            </p:cNvSpPr>
            <p:nvPr/>
          </p:nvSpPr>
          <p:spPr bwMode="auto">
            <a:xfrm>
              <a:off x="6470675" y="5320654"/>
              <a:ext cx="0" cy="205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Line 88"/>
            <p:cNvSpPr>
              <a:spLocks noChangeShapeType="1"/>
            </p:cNvSpPr>
            <p:nvPr/>
          </p:nvSpPr>
          <p:spPr bwMode="auto">
            <a:xfrm>
              <a:off x="6458775" y="5320654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Line 89"/>
            <p:cNvSpPr>
              <a:spLocks noChangeShapeType="1"/>
            </p:cNvSpPr>
            <p:nvPr/>
          </p:nvSpPr>
          <p:spPr bwMode="auto">
            <a:xfrm>
              <a:off x="6458775" y="5525798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Line 90"/>
            <p:cNvSpPr>
              <a:spLocks noChangeShapeType="1"/>
            </p:cNvSpPr>
            <p:nvPr/>
          </p:nvSpPr>
          <p:spPr bwMode="auto">
            <a:xfrm>
              <a:off x="6507697" y="5283093"/>
              <a:ext cx="0" cy="21814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Line 91"/>
            <p:cNvSpPr>
              <a:spLocks noChangeShapeType="1"/>
            </p:cNvSpPr>
            <p:nvPr/>
          </p:nvSpPr>
          <p:spPr bwMode="auto">
            <a:xfrm>
              <a:off x="6498442" y="5283093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Line 92"/>
            <p:cNvSpPr>
              <a:spLocks noChangeShapeType="1"/>
            </p:cNvSpPr>
            <p:nvPr/>
          </p:nvSpPr>
          <p:spPr bwMode="auto">
            <a:xfrm>
              <a:off x="6498442" y="5501239"/>
              <a:ext cx="19833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Line 93"/>
            <p:cNvSpPr>
              <a:spLocks noChangeShapeType="1"/>
            </p:cNvSpPr>
            <p:nvPr/>
          </p:nvSpPr>
          <p:spPr bwMode="auto">
            <a:xfrm>
              <a:off x="6546043" y="5241198"/>
              <a:ext cx="1322" cy="23837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Line 94"/>
            <p:cNvSpPr>
              <a:spLocks noChangeShapeType="1"/>
            </p:cNvSpPr>
            <p:nvPr/>
          </p:nvSpPr>
          <p:spPr bwMode="auto">
            <a:xfrm>
              <a:off x="6535465" y="5241198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Line 95"/>
            <p:cNvSpPr>
              <a:spLocks noChangeShapeType="1"/>
            </p:cNvSpPr>
            <p:nvPr/>
          </p:nvSpPr>
          <p:spPr bwMode="auto">
            <a:xfrm>
              <a:off x="6535465" y="5479569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Line 96"/>
            <p:cNvSpPr>
              <a:spLocks noChangeShapeType="1"/>
            </p:cNvSpPr>
            <p:nvPr/>
          </p:nvSpPr>
          <p:spPr bwMode="auto">
            <a:xfrm>
              <a:off x="6583065" y="5205080"/>
              <a:ext cx="1322" cy="2542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Line 97"/>
            <p:cNvSpPr>
              <a:spLocks noChangeShapeType="1"/>
            </p:cNvSpPr>
            <p:nvPr/>
          </p:nvSpPr>
          <p:spPr bwMode="auto">
            <a:xfrm>
              <a:off x="6573809" y="5205080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Line 98"/>
            <p:cNvSpPr>
              <a:spLocks noChangeShapeType="1"/>
            </p:cNvSpPr>
            <p:nvPr/>
          </p:nvSpPr>
          <p:spPr bwMode="auto">
            <a:xfrm>
              <a:off x="6573809" y="5459343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Line 99"/>
            <p:cNvSpPr>
              <a:spLocks noChangeShapeType="1"/>
            </p:cNvSpPr>
            <p:nvPr/>
          </p:nvSpPr>
          <p:spPr bwMode="auto">
            <a:xfrm>
              <a:off x="6622732" y="5184855"/>
              <a:ext cx="0" cy="2643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Line 100"/>
            <p:cNvSpPr>
              <a:spLocks noChangeShapeType="1"/>
            </p:cNvSpPr>
            <p:nvPr/>
          </p:nvSpPr>
          <p:spPr bwMode="auto">
            <a:xfrm>
              <a:off x="6610832" y="518485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Line 101"/>
            <p:cNvSpPr>
              <a:spLocks noChangeShapeType="1"/>
            </p:cNvSpPr>
            <p:nvPr/>
          </p:nvSpPr>
          <p:spPr bwMode="auto">
            <a:xfrm>
              <a:off x="6610832" y="5449231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Line 102"/>
            <p:cNvSpPr>
              <a:spLocks noChangeShapeType="1"/>
            </p:cNvSpPr>
            <p:nvPr/>
          </p:nvSpPr>
          <p:spPr bwMode="auto">
            <a:xfrm>
              <a:off x="6659755" y="5184855"/>
              <a:ext cx="0" cy="2687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Line 103"/>
            <p:cNvSpPr>
              <a:spLocks noChangeShapeType="1"/>
            </p:cNvSpPr>
            <p:nvPr/>
          </p:nvSpPr>
          <p:spPr bwMode="auto">
            <a:xfrm>
              <a:off x="6650499" y="518485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Line 104"/>
            <p:cNvSpPr>
              <a:spLocks noChangeShapeType="1"/>
            </p:cNvSpPr>
            <p:nvPr/>
          </p:nvSpPr>
          <p:spPr bwMode="auto">
            <a:xfrm>
              <a:off x="6650499" y="5453565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Line 105"/>
            <p:cNvSpPr>
              <a:spLocks noChangeShapeType="1"/>
            </p:cNvSpPr>
            <p:nvPr/>
          </p:nvSpPr>
          <p:spPr bwMode="auto">
            <a:xfrm>
              <a:off x="6698099" y="5210859"/>
              <a:ext cx="1323" cy="26293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Line 106"/>
            <p:cNvSpPr>
              <a:spLocks noChangeShapeType="1"/>
            </p:cNvSpPr>
            <p:nvPr/>
          </p:nvSpPr>
          <p:spPr bwMode="auto">
            <a:xfrm>
              <a:off x="6687522" y="5210859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Line 107"/>
            <p:cNvSpPr>
              <a:spLocks noChangeShapeType="1"/>
            </p:cNvSpPr>
            <p:nvPr/>
          </p:nvSpPr>
          <p:spPr bwMode="auto">
            <a:xfrm>
              <a:off x="6687522" y="5473790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Line 108"/>
            <p:cNvSpPr>
              <a:spLocks noChangeShapeType="1"/>
            </p:cNvSpPr>
            <p:nvPr/>
          </p:nvSpPr>
          <p:spPr bwMode="auto">
            <a:xfrm>
              <a:off x="6735122" y="5258534"/>
              <a:ext cx="1323" cy="2470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Line 109"/>
            <p:cNvSpPr>
              <a:spLocks noChangeShapeType="1"/>
            </p:cNvSpPr>
            <p:nvPr/>
          </p:nvSpPr>
          <p:spPr bwMode="auto">
            <a:xfrm>
              <a:off x="6725867" y="5258534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Line 110"/>
            <p:cNvSpPr>
              <a:spLocks noChangeShapeType="1"/>
            </p:cNvSpPr>
            <p:nvPr/>
          </p:nvSpPr>
          <p:spPr bwMode="auto">
            <a:xfrm>
              <a:off x="6725867" y="5505573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Line 111"/>
            <p:cNvSpPr>
              <a:spLocks noChangeShapeType="1"/>
            </p:cNvSpPr>
            <p:nvPr/>
          </p:nvSpPr>
          <p:spPr bwMode="auto">
            <a:xfrm>
              <a:off x="6774789" y="5320654"/>
              <a:ext cx="0" cy="2253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Line 112"/>
            <p:cNvSpPr>
              <a:spLocks noChangeShapeType="1"/>
            </p:cNvSpPr>
            <p:nvPr/>
          </p:nvSpPr>
          <p:spPr bwMode="auto">
            <a:xfrm>
              <a:off x="6762889" y="5320654"/>
              <a:ext cx="23800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Line 113"/>
            <p:cNvSpPr>
              <a:spLocks noChangeShapeType="1"/>
            </p:cNvSpPr>
            <p:nvPr/>
          </p:nvSpPr>
          <p:spPr bwMode="auto">
            <a:xfrm>
              <a:off x="6762889" y="5546024"/>
              <a:ext cx="23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Line 114"/>
            <p:cNvSpPr>
              <a:spLocks noChangeShapeType="1"/>
            </p:cNvSpPr>
            <p:nvPr/>
          </p:nvSpPr>
          <p:spPr bwMode="auto">
            <a:xfrm>
              <a:off x="6811812" y="5387110"/>
              <a:ext cx="0" cy="205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Line 115"/>
            <p:cNvSpPr>
              <a:spLocks noChangeShapeType="1"/>
            </p:cNvSpPr>
            <p:nvPr/>
          </p:nvSpPr>
          <p:spPr bwMode="auto">
            <a:xfrm>
              <a:off x="6802557" y="5387110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Line 116"/>
            <p:cNvSpPr>
              <a:spLocks noChangeShapeType="1"/>
            </p:cNvSpPr>
            <p:nvPr/>
          </p:nvSpPr>
          <p:spPr bwMode="auto">
            <a:xfrm>
              <a:off x="6802557" y="559225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Line 117"/>
            <p:cNvSpPr>
              <a:spLocks noChangeShapeType="1"/>
            </p:cNvSpPr>
            <p:nvPr/>
          </p:nvSpPr>
          <p:spPr bwMode="auto">
            <a:xfrm>
              <a:off x="6851479" y="5455010"/>
              <a:ext cx="0" cy="1834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Line 118"/>
            <p:cNvSpPr>
              <a:spLocks noChangeShapeType="1"/>
            </p:cNvSpPr>
            <p:nvPr/>
          </p:nvSpPr>
          <p:spPr bwMode="auto">
            <a:xfrm>
              <a:off x="6839579" y="5455010"/>
              <a:ext cx="22478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Line 119"/>
            <p:cNvSpPr>
              <a:spLocks noChangeShapeType="1"/>
            </p:cNvSpPr>
            <p:nvPr/>
          </p:nvSpPr>
          <p:spPr bwMode="auto">
            <a:xfrm>
              <a:off x="6839579" y="5638483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Line 120"/>
            <p:cNvSpPr>
              <a:spLocks noChangeShapeType="1"/>
            </p:cNvSpPr>
            <p:nvPr/>
          </p:nvSpPr>
          <p:spPr bwMode="auto">
            <a:xfrm>
              <a:off x="6889824" y="5520020"/>
              <a:ext cx="0" cy="1646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Line 121"/>
            <p:cNvSpPr>
              <a:spLocks noChangeShapeType="1"/>
            </p:cNvSpPr>
            <p:nvPr/>
          </p:nvSpPr>
          <p:spPr bwMode="auto">
            <a:xfrm>
              <a:off x="6877924" y="5520020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Line 122"/>
            <p:cNvSpPr>
              <a:spLocks noChangeShapeType="1"/>
            </p:cNvSpPr>
            <p:nvPr/>
          </p:nvSpPr>
          <p:spPr bwMode="auto">
            <a:xfrm>
              <a:off x="6877924" y="5684713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Line 123"/>
            <p:cNvSpPr>
              <a:spLocks noChangeShapeType="1"/>
            </p:cNvSpPr>
            <p:nvPr/>
          </p:nvSpPr>
          <p:spPr bwMode="auto">
            <a:xfrm>
              <a:off x="6926847" y="5577807"/>
              <a:ext cx="0" cy="14880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Line 124"/>
            <p:cNvSpPr>
              <a:spLocks noChangeShapeType="1"/>
            </p:cNvSpPr>
            <p:nvPr/>
          </p:nvSpPr>
          <p:spPr bwMode="auto">
            <a:xfrm>
              <a:off x="6914946" y="5577807"/>
              <a:ext cx="23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Line 125"/>
            <p:cNvSpPr>
              <a:spLocks noChangeShapeType="1"/>
            </p:cNvSpPr>
            <p:nvPr/>
          </p:nvSpPr>
          <p:spPr bwMode="auto">
            <a:xfrm>
              <a:off x="6914946" y="5726609"/>
              <a:ext cx="23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Line 126"/>
            <p:cNvSpPr>
              <a:spLocks noChangeShapeType="1"/>
            </p:cNvSpPr>
            <p:nvPr/>
          </p:nvSpPr>
          <p:spPr bwMode="auto">
            <a:xfrm>
              <a:off x="6966514" y="5629815"/>
              <a:ext cx="0" cy="1343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Line 127"/>
            <p:cNvSpPr>
              <a:spLocks noChangeShapeType="1"/>
            </p:cNvSpPr>
            <p:nvPr/>
          </p:nvSpPr>
          <p:spPr bwMode="auto">
            <a:xfrm>
              <a:off x="6954613" y="5629815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4" name="Line 128"/>
            <p:cNvSpPr>
              <a:spLocks noChangeShapeType="1"/>
            </p:cNvSpPr>
            <p:nvPr/>
          </p:nvSpPr>
          <p:spPr bwMode="auto">
            <a:xfrm>
              <a:off x="6954613" y="5764170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Line 129"/>
            <p:cNvSpPr>
              <a:spLocks noChangeShapeType="1"/>
            </p:cNvSpPr>
            <p:nvPr/>
          </p:nvSpPr>
          <p:spPr bwMode="auto">
            <a:xfrm>
              <a:off x="7003537" y="5673155"/>
              <a:ext cx="0" cy="1256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Line 130"/>
            <p:cNvSpPr>
              <a:spLocks noChangeShapeType="1"/>
            </p:cNvSpPr>
            <p:nvPr/>
          </p:nvSpPr>
          <p:spPr bwMode="auto">
            <a:xfrm>
              <a:off x="6991636" y="5673155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>
              <a:off x="6991636" y="5798843"/>
              <a:ext cx="224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>
              <a:off x="7041881" y="5712162"/>
              <a:ext cx="1323" cy="1184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>
              <a:off x="7031303" y="5712162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>
              <a:off x="7031303" y="5830626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>
              <a:off x="7078904" y="5745389"/>
              <a:ext cx="0" cy="11413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>
              <a:off x="7069648" y="5745389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>
              <a:off x="7069648" y="5859519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>
              <a:off x="7118571" y="5774283"/>
              <a:ext cx="0" cy="1083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>
              <a:off x="7106671" y="5774283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>
              <a:off x="7106671" y="5882634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Line 141"/>
            <p:cNvSpPr>
              <a:spLocks noChangeShapeType="1"/>
            </p:cNvSpPr>
            <p:nvPr/>
          </p:nvSpPr>
          <p:spPr bwMode="auto">
            <a:xfrm>
              <a:off x="7155593" y="5800287"/>
              <a:ext cx="0" cy="1054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Line 142"/>
            <p:cNvSpPr>
              <a:spLocks noChangeShapeType="1"/>
            </p:cNvSpPr>
            <p:nvPr/>
          </p:nvSpPr>
          <p:spPr bwMode="auto">
            <a:xfrm>
              <a:off x="7146338" y="5800287"/>
              <a:ext cx="19833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Line 143"/>
            <p:cNvSpPr>
              <a:spLocks noChangeShapeType="1"/>
            </p:cNvSpPr>
            <p:nvPr/>
          </p:nvSpPr>
          <p:spPr bwMode="auto">
            <a:xfrm>
              <a:off x="7146338" y="5905749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Line 144"/>
            <p:cNvSpPr>
              <a:spLocks noChangeShapeType="1"/>
            </p:cNvSpPr>
            <p:nvPr/>
          </p:nvSpPr>
          <p:spPr bwMode="auto">
            <a:xfrm>
              <a:off x="7193939" y="5820512"/>
              <a:ext cx="1322" cy="1025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Line 145"/>
            <p:cNvSpPr>
              <a:spLocks noChangeShapeType="1"/>
            </p:cNvSpPr>
            <p:nvPr/>
          </p:nvSpPr>
          <p:spPr bwMode="auto">
            <a:xfrm>
              <a:off x="7183361" y="5820512"/>
              <a:ext cx="19833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Line 146"/>
            <p:cNvSpPr>
              <a:spLocks noChangeShapeType="1"/>
            </p:cNvSpPr>
            <p:nvPr/>
          </p:nvSpPr>
          <p:spPr bwMode="auto">
            <a:xfrm>
              <a:off x="7183361" y="5923085"/>
              <a:ext cx="198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Line 147"/>
            <p:cNvSpPr>
              <a:spLocks noChangeShapeType="1"/>
            </p:cNvSpPr>
            <p:nvPr/>
          </p:nvSpPr>
          <p:spPr bwMode="auto">
            <a:xfrm>
              <a:off x="7230961" y="5834959"/>
              <a:ext cx="0" cy="1025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Line 148"/>
            <p:cNvSpPr>
              <a:spLocks noChangeShapeType="1"/>
            </p:cNvSpPr>
            <p:nvPr/>
          </p:nvSpPr>
          <p:spPr bwMode="auto">
            <a:xfrm>
              <a:off x="7221705" y="5834959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Line 149"/>
            <p:cNvSpPr>
              <a:spLocks noChangeShapeType="1"/>
            </p:cNvSpPr>
            <p:nvPr/>
          </p:nvSpPr>
          <p:spPr bwMode="auto">
            <a:xfrm>
              <a:off x="7221705" y="5937532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Line 150"/>
            <p:cNvSpPr>
              <a:spLocks noChangeShapeType="1"/>
            </p:cNvSpPr>
            <p:nvPr/>
          </p:nvSpPr>
          <p:spPr bwMode="auto">
            <a:xfrm>
              <a:off x="7270628" y="5840738"/>
              <a:ext cx="0" cy="1069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Line 151"/>
            <p:cNvSpPr>
              <a:spLocks noChangeShapeType="1"/>
            </p:cNvSpPr>
            <p:nvPr/>
          </p:nvSpPr>
          <p:spPr bwMode="auto">
            <a:xfrm>
              <a:off x="7258728" y="5840738"/>
              <a:ext cx="21156" cy="14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Line 152"/>
            <p:cNvSpPr>
              <a:spLocks noChangeShapeType="1"/>
            </p:cNvSpPr>
            <p:nvPr/>
          </p:nvSpPr>
          <p:spPr bwMode="auto">
            <a:xfrm>
              <a:off x="7258728" y="5947644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Line 153"/>
            <p:cNvSpPr>
              <a:spLocks noChangeShapeType="1"/>
            </p:cNvSpPr>
            <p:nvPr/>
          </p:nvSpPr>
          <p:spPr bwMode="auto">
            <a:xfrm>
              <a:off x="7307651" y="5843627"/>
              <a:ext cx="0" cy="1097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Line 154"/>
            <p:cNvSpPr>
              <a:spLocks noChangeShapeType="1"/>
            </p:cNvSpPr>
            <p:nvPr/>
          </p:nvSpPr>
          <p:spPr bwMode="auto">
            <a:xfrm>
              <a:off x="7298395" y="5843627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Line 155"/>
            <p:cNvSpPr>
              <a:spLocks noChangeShapeType="1"/>
            </p:cNvSpPr>
            <p:nvPr/>
          </p:nvSpPr>
          <p:spPr bwMode="auto">
            <a:xfrm>
              <a:off x="7298395" y="5953423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Line 156"/>
            <p:cNvSpPr>
              <a:spLocks noChangeShapeType="1"/>
            </p:cNvSpPr>
            <p:nvPr/>
          </p:nvSpPr>
          <p:spPr bwMode="auto">
            <a:xfrm>
              <a:off x="7345995" y="5837848"/>
              <a:ext cx="1323" cy="1170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Line 157"/>
            <p:cNvSpPr>
              <a:spLocks noChangeShapeType="1"/>
            </p:cNvSpPr>
            <p:nvPr/>
          </p:nvSpPr>
          <p:spPr bwMode="auto">
            <a:xfrm>
              <a:off x="7335417" y="5837848"/>
              <a:ext cx="198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Line 158"/>
            <p:cNvSpPr>
              <a:spLocks noChangeShapeType="1"/>
            </p:cNvSpPr>
            <p:nvPr/>
          </p:nvSpPr>
          <p:spPr bwMode="auto">
            <a:xfrm>
              <a:off x="7335417" y="5954868"/>
              <a:ext cx="19834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Line 159"/>
            <p:cNvSpPr>
              <a:spLocks noChangeShapeType="1"/>
            </p:cNvSpPr>
            <p:nvPr/>
          </p:nvSpPr>
          <p:spPr bwMode="auto">
            <a:xfrm>
              <a:off x="7383018" y="5824847"/>
              <a:ext cx="1323" cy="1300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Line 160"/>
            <p:cNvSpPr>
              <a:spLocks noChangeShapeType="1"/>
            </p:cNvSpPr>
            <p:nvPr/>
          </p:nvSpPr>
          <p:spPr bwMode="auto">
            <a:xfrm>
              <a:off x="7373763" y="5824847"/>
              <a:ext cx="211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Line 161"/>
            <p:cNvSpPr>
              <a:spLocks noChangeShapeType="1"/>
            </p:cNvSpPr>
            <p:nvPr/>
          </p:nvSpPr>
          <p:spPr bwMode="auto">
            <a:xfrm>
              <a:off x="7373763" y="5954868"/>
              <a:ext cx="21156" cy="14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6318618" y="5317765"/>
              <a:ext cx="1064400" cy="579316"/>
            </a:xfrm>
            <a:custGeom>
              <a:avLst/>
              <a:gdLst>
                <a:gd name="T0" fmla="*/ 0 w 2772"/>
                <a:gd name="T1" fmla="*/ 2147483647 h 1734"/>
                <a:gd name="T2" fmla="*/ 2147483647 w 2772"/>
                <a:gd name="T3" fmla="*/ 2147483647 h 1734"/>
                <a:gd name="T4" fmla="*/ 2147483647 w 2772"/>
                <a:gd name="T5" fmla="*/ 2147483647 h 1734"/>
                <a:gd name="T6" fmla="*/ 2147483647 w 2772"/>
                <a:gd name="T7" fmla="*/ 2147483647 h 1734"/>
                <a:gd name="T8" fmla="*/ 2147483647 w 2772"/>
                <a:gd name="T9" fmla="*/ 2147483647 h 1734"/>
                <a:gd name="T10" fmla="*/ 2147483647 w 2772"/>
                <a:gd name="T11" fmla="*/ 2147483647 h 1734"/>
                <a:gd name="T12" fmla="*/ 2147483647 w 2772"/>
                <a:gd name="T13" fmla="*/ 2147483647 h 1734"/>
                <a:gd name="T14" fmla="*/ 2147483647 w 2772"/>
                <a:gd name="T15" fmla="*/ 2147483647 h 1734"/>
                <a:gd name="T16" fmla="*/ 2147483647 w 2772"/>
                <a:gd name="T17" fmla="*/ 0 h 1734"/>
                <a:gd name="T18" fmla="*/ 2147483647 w 2772"/>
                <a:gd name="T19" fmla="*/ 2147483647 h 1734"/>
                <a:gd name="T20" fmla="*/ 2147483647 w 2772"/>
                <a:gd name="T21" fmla="*/ 2147483647 h 1734"/>
                <a:gd name="T22" fmla="*/ 2147483647 w 2772"/>
                <a:gd name="T23" fmla="*/ 2147483647 h 1734"/>
                <a:gd name="T24" fmla="*/ 2147483647 w 2772"/>
                <a:gd name="T25" fmla="*/ 2147483647 h 1734"/>
                <a:gd name="T26" fmla="*/ 2147483647 w 2772"/>
                <a:gd name="T27" fmla="*/ 2147483647 h 1734"/>
                <a:gd name="T28" fmla="*/ 2147483647 w 2772"/>
                <a:gd name="T29" fmla="*/ 2147483647 h 1734"/>
                <a:gd name="T30" fmla="*/ 2147483647 w 2772"/>
                <a:gd name="T31" fmla="*/ 2147483647 h 1734"/>
                <a:gd name="T32" fmla="*/ 2147483647 w 2772"/>
                <a:gd name="T33" fmla="*/ 2147483647 h 1734"/>
                <a:gd name="T34" fmla="*/ 2147483647 w 2772"/>
                <a:gd name="T35" fmla="*/ 2147483647 h 1734"/>
                <a:gd name="T36" fmla="*/ 2147483647 w 2772"/>
                <a:gd name="T37" fmla="*/ 2147483647 h 1734"/>
                <a:gd name="T38" fmla="*/ 2147483647 w 2772"/>
                <a:gd name="T39" fmla="*/ 2147483647 h 1734"/>
                <a:gd name="T40" fmla="*/ 2147483647 w 2772"/>
                <a:gd name="T41" fmla="*/ 2147483647 h 1734"/>
                <a:gd name="T42" fmla="*/ 2147483647 w 2772"/>
                <a:gd name="T43" fmla="*/ 2147483647 h 1734"/>
                <a:gd name="T44" fmla="*/ 2147483647 w 2772"/>
                <a:gd name="T45" fmla="*/ 2147483647 h 1734"/>
                <a:gd name="T46" fmla="*/ 2147483647 w 2772"/>
                <a:gd name="T47" fmla="*/ 2147483647 h 1734"/>
                <a:gd name="T48" fmla="*/ 2147483647 w 2772"/>
                <a:gd name="T49" fmla="*/ 2147483647 h 1734"/>
                <a:gd name="T50" fmla="*/ 2147483647 w 2772"/>
                <a:gd name="T51" fmla="*/ 2147483647 h 1734"/>
                <a:gd name="T52" fmla="*/ 2147483647 w 2772"/>
                <a:gd name="T53" fmla="*/ 2147483647 h 1734"/>
                <a:gd name="T54" fmla="*/ 2147483647 w 2772"/>
                <a:gd name="T55" fmla="*/ 2147483647 h 1734"/>
                <a:gd name="T56" fmla="*/ 2147483647 w 2772"/>
                <a:gd name="T57" fmla="*/ 2147483647 h 1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734"/>
                <a:gd name="T89" fmla="*/ 2772 w 2772"/>
                <a:gd name="T90" fmla="*/ 1734 h 1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734">
                  <a:moveTo>
                    <a:pt x="0" y="510"/>
                  </a:moveTo>
                  <a:lnTo>
                    <a:pt x="96" y="492"/>
                  </a:lnTo>
                  <a:lnTo>
                    <a:pt x="198" y="456"/>
                  </a:lnTo>
                  <a:lnTo>
                    <a:pt x="294" y="396"/>
                  </a:lnTo>
                  <a:lnTo>
                    <a:pt x="396" y="318"/>
                  </a:lnTo>
                  <a:lnTo>
                    <a:pt x="492" y="228"/>
                  </a:lnTo>
                  <a:lnTo>
                    <a:pt x="594" y="126"/>
                  </a:lnTo>
                  <a:lnTo>
                    <a:pt x="690" y="48"/>
                  </a:lnTo>
                  <a:lnTo>
                    <a:pt x="792" y="0"/>
                  </a:lnTo>
                  <a:lnTo>
                    <a:pt x="888" y="6"/>
                  </a:lnTo>
                  <a:lnTo>
                    <a:pt x="990" y="72"/>
                  </a:lnTo>
                  <a:lnTo>
                    <a:pt x="1086" y="192"/>
                  </a:lnTo>
                  <a:lnTo>
                    <a:pt x="1188" y="348"/>
                  </a:lnTo>
                  <a:lnTo>
                    <a:pt x="1284" y="516"/>
                  </a:lnTo>
                  <a:lnTo>
                    <a:pt x="1386" y="690"/>
                  </a:lnTo>
                  <a:lnTo>
                    <a:pt x="1488" y="852"/>
                  </a:lnTo>
                  <a:lnTo>
                    <a:pt x="1584" y="1002"/>
                  </a:lnTo>
                  <a:lnTo>
                    <a:pt x="1686" y="1134"/>
                  </a:lnTo>
                  <a:lnTo>
                    <a:pt x="1782" y="1254"/>
                  </a:lnTo>
                  <a:lnTo>
                    <a:pt x="1884" y="1356"/>
                  </a:lnTo>
                  <a:lnTo>
                    <a:pt x="1980" y="1452"/>
                  </a:lnTo>
                  <a:lnTo>
                    <a:pt x="2082" y="1530"/>
                  </a:lnTo>
                  <a:lnTo>
                    <a:pt x="2178" y="1602"/>
                  </a:lnTo>
                  <a:lnTo>
                    <a:pt x="2280" y="1656"/>
                  </a:lnTo>
                  <a:lnTo>
                    <a:pt x="2376" y="1698"/>
                  </a:lnTo>
                  <a:lnTo>
                    <a:pt x="2478" y="1722"/>
                  </a:lnTo>
                  <a:lnTo>
                    <a:pt x="2574" y="1734"/>
                  </a:lnTo>
                  <a:lnTo>
                    <a:pt x="2676" y="1728"/>
                  </a:lnTo>
                  <a:lnTo>
                    <a:pt x="2772" y="171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6318618" y="5509907"/>
              <a:ext cx="1064400" cy="437736"/>
            </a:xfrm>
            <a:custGeom>
              <a:avLst/>
              <a:gdLst>
                <a:gd name="T0" fmla="*/ 0 w 2772"/>
                <a:gd name="T1" fmla="*/ 2147483647 h 1308"/>
                <a:gd name="T2" fmla="*/ 2147483647 w 2772"/>
                <a:gd name="T3" fmla="*/ 2147483647 h 1308"/>
                <a:gd name="T4" fmla="*/ 2147483647 w 2772"/>
                <a:gd name="T5" fmla="*/ 2147483647 h 1308"/>
                <a:gd name="T6" fmla="*/ 2147483647 w 2772"/>
                <a:gd name="T7" fmla="*/ 2147483647 h 1308"/>
                <a:gd name="T8" fmla="*/ 2147483647 w 2772"/>
                <a:gd name="T9" fmla="*/ 2147483647 h 1308"/>
                <a:gd name="T10" fmla="*/ 2147483647 w 2772"/>
                <a:gd name="T11" fmla="*/ 2147483647 h 1308"/>
                <a:gd name="T12" fmla="*/ 2147483647 w 2772"/>
                <a:gd name="T13" fmla="*/ 2147483647 h 1308"/>
                <a:gd name="T14" fmla="*/ 2147483647 w 2772"/>
                <a:gd name="T15" fmla="*/ 0 h 1308"/>
                <a:gd name="T16" fmla="*/ 2147483647 w 2772"/>
                <a:gd name="T17" fmla="*/ 2147483647 h 1308"/>
                <a:gd name="T18" fmla="*/ 2147483647 w 2772"/>
                <a:gd name="T19" fmla="*/ 2147483647 h 1308"/>
                <a:gd name="T20" fmla="*/ 2147483647 w 2772"/>
                <a:gd name="T21" fmla="*/ 2147483647 h 1308"/>
                <a:gd name="T22" fmla="*/ 2147483647 w 2772"/>
                <a:gd name="T23" fmla="*/ 2147483647 h 1308"/>
                <a:gd name="T24" fmla="*/ 2147483647 w 2772"/>
                <a:gd name="T25" fmla="*/ 2147483647 h 1308"/>
                <a:gd name="T26" fmla="*/ 2147483647 w 2772"/>
                <a:gd name="T27" fmla="*/ 2147483647 h 1308"/>
                <a:gd name="T28" fmla="*/ 2147483647 w 2772"/>
                <a:gd name="T29" fmla="*/ 2147483647 h 1308"/>
                <a:gd name="T30" fmla="*/ 2147483647 w 2772"/>
                <a:gd name="T31" fmla="*/ 2147483647 h 1308"/>
                <a:gd name="T32" fmla="*/ 2147483647 w 2772"/>
                <a:gd name="T33" fmla="*/ 2147483647 h 1308"/>
                <a:gd name="T34" fmla="*/ 2147483647 w 2772"/>
                <a:gd name="T35" fmla="*/ 2147483647 h 1308"/>
                <a:gd name="T36" fmla="*/ 2147483647 w 2772"/>
                <a:gd name="T37" fmla="*/ 2147483647 h 1308"/>
                <a:gd name="T38" fmla="*/ 2147483647 w 2772"/>
                <a:gd name="T39" fmla="*/ 2147483647 h 1308"/>
                <a:gd name="T40" fmla="*/ 2147483647 w 2772"/>
                <a:gd name="T41" fmla="*/ 2147483647 h 1308"/>
                <a:gd name="T42" fmla="*/ 2147483647 w 2772"/>
                <a:gd name="T43" fmla="*/ 2147483647 h 1308"/>
                <a:gd name="T44" fmla="*/ 2147483647 w 2772"/>
                <a:gd name="T45" fmla="*/ 2147483647 h 1308"/>
                <a:gd name="T46" fmla="*/ 2147483647 w 2772"/>
                <a:gd name="T47" fmla="*/ 2147483647 h 1308"/>
                <a:gd name="T48" fmla="*/ 2147483647 w 2772"/>
                <a:gd name="T49" fmla="*/ 2147483647 h 1308"/>
                <a:gd name="T50" fmla="*/ 2147483647 w 2772"/>
                <a:gd name="T51" fmla="*/ 2147483647 h 1308"/>
                <a:gd name="T52" fmla="*/ 2147483647 w 2772"/>
                <a:gd name="T53" fmla="*/ 2147483647 h 1308"/>
                <a:gd name="T54" fmla="*/ 2147483647 w 2772"/>
                <a:gd name="T55" fmla="*/ 2147483647 h 1308"/>
                <a:gd name="T56" fmla="*/ 2147483647 w 2772"/>
                <a:gd name="T57" fmla="*/ 2147483647 h 1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308"/>
                <a:gd name="T89" fmla="*/ 2772 w 2772"/>
                <a:gd name="T90" fmla="*/ 1308 h 1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308">
                  <a:moveTo>
                    <a:pt x="0" y="6"/>
                  </a:moveTo>
                  <a:lnTo>
                    <a:pt x="96" y="42"/>
                  </a:lnTo>
                  <a:lnTo>
                    <a:pt x="198" y="72"/>
                  </a:lnTo>
                  <a:lnTo>
                    <a:pt x="294" y="72"/>
                  </a:lnTo>
                  <a:lnTo>
                    <a:pt x="396" y="60"/>
                  </a:lnTo>
                  <a:lnTo>
                    <a:pt x="492" y="36"/>
                  </a:lnTo>
                  <a:lnTo>
                    <a:pt x="594" y="12"/>
                  </a:lnTo>
                  <a:lnTo>
                    <a:pt x="690" y="0"/>
                  </a:lnTo>
                  <a:lnTo>
                    <a:pt x="792" y="18"/>
                  </a:lnTo>
                  <a:lnTo>
                    <a:pt x="888" y="72"/>
                  </a:lnTo>
                  <a:lnTo>
                    <a:pt x="990" y="150"/>
                  </a:lnTo>
                  <a:lnTo>
                    <a:pt x="1086" y="258"/>
                  </a:lnTo>
                  <a:lnTo>
                    <a:pt x="1188" y="384"/>
                  </a:lnTo>
                  <a:lnTo>
                    <a:pt x="1284" y="510"/>
                  </a:lnTo>
                  <a:lnTo>
                    <a:pt x="1386" y="636"/>
                  </a:lnTo>
                  <a:lnTo>
                    <a:pt x="1488" y="756"/>
                  </a:lnTo>
                  <a:lnTo>
                    <a:pt x="1584" y="864"/>
                  </a:lnTo>
                  <a:lnTo>
                    <a:pt x="1686" y="954"/>
                  </a:lnTo>
                  <a:lnTo>
                    <a:pt x="1782" y="1032"/>
                  </a:lnTo>
                  <a:lnTo>
                    <a:pt x="1884" y="1098"/>
                  </a:lnTo>
                  <a:lnTo>
                    <a:pt x="1980" y="1146"/>
                  </a:lnTo>
                  <a:lnTo>
                    <a:pt x="2082" y="1194"/>
                  </a:lnTo>
                  <a:lnTo>
                    <a:pt x="2178" y="1230"/>
                  </a:lnTo>
                  <a:lnTo>
                    <a:pt x="2280" y="1260"/>
                  </a:lnTo>
                  <a:lnTo>
                    <a:pt x="2376" y="1284"/>
                  </a:lnTo>
                  <a:lnTo>
                    <a:pt x="2478" y="1302"/>
                  </a:lnTo>
                  <a:lnTo>
                    <a:pt x="2574" y="1308"/>
                  </a:lnTo>
                  <a:lnTo>
                    <a:pt x="2676" y="1308"/>
                  </a:lnTo>
                  <a:lnTo>
                    <a:pt x="2772" y="13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Line 164"/>
            <p:cNvSpPr>
              <a:spLocks noChangeShapeType="1"/>
            </p:cNvSpPr>
            <p:nvPr/>
          </p:nvSpPr>
          <p:spPr bwMode="auto">
            <a:xfrm>
              <a:off x="6318618" y="5391444"/>
              <a:ext cx="0" cy="23837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Line 165"/>
            <p:cNvSpPr>
              <a:spLocks noChangeShapeType="1"/>
            </p:cNvSpPr>
            <p:nvPr/>
          </p:nvSpPr>
          <p:spPr bwMode="auto">
            <a:xfrm>
              <a:off x="6306717" y="5391444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Line 166"/>
            <p:cNvSpPr>
              <a:spLocks noChangeShapeType="1"/>
            </p:cNvSpPr>
            <p:nvPr/>
          </p:nvSpPr>
          <p:spPr bwMode="auto">
            <a:xfrm>
              <a:off x="6306717" y="5629815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Line 167"/>
            <p:cNvSpPr>
              <a:spLocks noChangeShapeType="1"/>
            </p:cNvSpPr>
            <p:nvPr/>
          </p:nvSpPr>
          <p:spPr bwMode="auto">
            <a:xfrm>
              <a:off x="6355641" y="5416003"/>
              <a:ext cx="0" cy="21814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Line 168"/>
            <p:cNvSpPr>
              <a:spLocks noChangeShapeType="1"/>
            </p:cNvSpPr>
            <p:nvPr/>
          </p:nvSpPr>
          <p:spPr bwMode="auto">
            <a:xfrm>
              <a:off x="6346385" y="5416003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Line 169"/>
            <p:cNvSpPr>
              <a:spLocks noChangeShapeType="1"/>
            </p:cNvSpPr>
            <p:nvPr/>
          </p:nvSpPr>
          <p:spPr bwMode="auto">
            <a:xfrm>
              <a:off x="6346385" y="5634150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Line 170"/>
            <p:cNvSpPr>
              <a:spLocks noChangeShapeType="1"/>
            </p:cNvSpPr>
            <p:nvPr/>
          </p:nvSpPr>
          <p:spPr bwMode="auto">
            <a:xfrm>
              <a:off x="6393985" y="5431895"/>
              <a:ext cx="1323" cy="20225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Line 171"/>
            <p:cNvSpPr>
              <a:spLocks noChangeShapeType="1"/>
            </p:cNvSpPr>
            <p:nvPr/>
          </p:nvSpPr>
          <p:spPr bwMode="auto">
            <a:xfrm>
              <a:off x="6383407" y="5431895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Line 172"/>
            <p:cNvSpPr>
              <a:spLocks noChangeShapeType="1"/>
            </p:cNvSpPr>
            <p:nvPr/>
          </p:nvSpPr>
          <p:spPr bwMode="auto">
            <a:xfrm>
              <a:off x="6383407" y="5634150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Line 173"/>
            <p:cNvSpPr>
              <a:spLocks noChangeShapeType="1"/>
            </p:cNvSpPr>
            <p:nvPr/>
          </p:nvSpPr>
          <p:spPr bwMode="auto">
            <a:xfrm>
              <a:off x="6431008" y="5439118"/>
              <a:ext cx="0" cy="1906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Line 174"/>
            <p:cNvSpPr>
              <a:spLocks noChangeShapeType="1"/>
            </p:cNvSpPr>
            <p:nvPr/>
          </p:nvSpPr>
          <p:spPr bwMode="auto">
            <a:xfrm>
              <a:off x="6421752" y="5439118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Line 175"/>
            <p:cNvSpPr>
              <a:spLocks noChangeShapeType="1"/>
            </p:cNvSpPr>
            <p:nvPr/>
          </p:nvSpPr>
          <p:spPr bwMode="auto">
            <a:xfrm>
              <a:off x="6421752" y="5629815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Line 176"/>
            <p:cNvSpPr>
              <a:spLocks noChangeShapeType="1"/>
            </p:cNvSpPr>
            <p:nvPr/>
          </p:nvSpPr>
          <p:spPr bwMode="auto">
            <a:xfrm>
              <a:off x="6470675" y="5437674"/>
              <a:ext cx="0" cy="18491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Line 177"/>
            <p:cNvSpPr>
              <a:spLocks noChangeShapeType="1"/>
            </p:cNvSpPr>
            <p:nvPr/>
          </p:nvSpPr>
          <p:spPr bwMode="auto">
            <a:xfrm>
              <a:off x="6458775" y="5437674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Line 178"/>
            <p:cNvSpPr>
              <a:spLocks noChangeShapeType="1"/>
            </p:cNvSpPr>
            <p:nvPr/>
          </p:nvSpPr>
          <p:spPr bwMode="auto">
            <a:xfrm>
              <a:off x="6458775" y="5622592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Line 179"/>
            <p:cNvSpPr>
              <a:spLocks noChangeShapeType="1"/>
            </p:cNvSpPr>
            <p:nvPr/>
          </p:nvSpPr>
          <p:spPr bwMode="auto">
            <a:xfrm>
              <a:off x="6507697" y="5431895"/>
              <a:ext cx="0" cy="18202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Line 180"/>
            <p:cNvSpPr>
              <a:spLocks noChangeShapeType="1"/>
            </p:cNvSpPr>
            <p:nvPr/>
          </p:nvSpPr>
          <p:spPr bwMode="auto">
            <a:xfrm>
              <a:off x="6498442" y="5431895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Line 181"/>
            <p:cNvSpPr>
              <a:spLocks noChangeShapeType="1"/>
            </p:cNvSpPr>
            <p:nvPr/>
          </p:nvSpPr>
          <p:spPr bwMode="auto">
            <a:xfrm>
              <a:off x="6498442" y="5613924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Line 182"/>
            <p:cNvSpPr>
              <a:spLocks noChangeShapeType="1"/>
            </p:cNvSpPr>
            <p:nvPr/>
          </p:nvSpPr>
          <p:spPr bwMode="auto">
            <a:xfrm>
              <a:off x="6546043" y="5423227"/>
              <a:ext cx="1322" cy="18347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Line 183"/>
            <p:cNvSpPr>
              <a:spLocks noChangeShapeType="1"/>
            </p:cNvSpPr>
            <p:nvPr/>
          </p:nvSpPr>
          <p:spPr bwMode="auto">
            <a:xfrm>
              <a:off x="6535465" y="5423227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Line 184"/>
            <p:cNvSpPr>
              <a:spLocks noChangeShapeType="1"/>
            </p:cNvSpPr>
            <p:nvPr/>
          </p:nvSpPr>
          <p:spPr bwMode="auto">
            <a:xfrm>
              <a:off x="6535465" y="5606700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Line 185"/>
            <p:cNvSpPr>
              <a:spLocks noChangeShapeType="1"/>
            </p:cNvSpPr>
            <p:nvPr/>
          </p:nvSpPr>
          <p:spPr bwMode="auto">
            <a:xfrm>
              <a:off x="6583065" y="5418892"/>
              <a:ext cx="1322" cy="18347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Line 186"/>
            <p:cNvSpPr>
              <a:spLocks noChangeShapeType="1"/>
            </p:cNvSpPr>
            <p:nvPr/>
          </p:nvSpPr>
          <p:spPr bwMode="auto">
            <a:xfrm>
              <a:off x="6573809" y="5418892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Line 187"/>
            <p:cNvSpPr>
              <a:spLocks noChangeShapeType="1"/>
            </p:cNvSpPr>
            <p:nvPr/>
          </p:nvSpPr>
          <p:spPr bwMode="auto">
            <a:xfrm>
              <a:off x="6573809" y="5602367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Line 188"/>
            <p:cNvSpPr>
              <a:spLocks noChangeShapeType="1"/>
            </p:cNvSpPr>
            <p:nvPr/>
          </p:nvSpPr>
          <p:spPr bwMode="auto">
            <a:xfrm>
              <a:off x="6622732" y="5427560"/>
              <a:ext cx="0" cy="1791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Line 189"/>
            <p:cNvSpPr>
              <a:spLocks noChangeShapeType="1"/>
            </p:cNvSpPr>
            <p:nvPr/>
          </p:nvSpPr>
          <p:spPr bwMode="auto">
            <a:xfrm>
              <a:off x="6610832" y="5427560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Line 190"/>
            <p:cNvSpPr>
              <a:spLocks noChangeShapeType="1"/>
            </p:cNvSpPr>
            <p:nvPr/>
          </p:nvSpPr>
          <p:spPr bwMode="auto">
            <a:xfrm>
              <a:off x="6610832" y="5606700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Line 191"/>
            <p:cNvSpPr>
              <a:spLocks noChangeShapeType="1"/>
            </p:cNvSpPr>
            <p:nvPr/>
          </p:nvSpPr>
          <p:spPr bwMode="auto">
            <a:xfrm>
              <a:off x="6659755" y="5447786"/>
              <a:ext cx="0" cy="17047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Line 192"/>
            <p:cNvSpPr>
              <a:spLocks noChangeShapeType="1"/>
            </p:cNvSpPr>
            <p:nvPr/>
          </p:nvSpPr>
          <p:spPr bwMode="auto">
            <a:xfrm>
              <a:off x="6650499" y="5447786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Line 193"/>
            <p:cNvSpPr>
              <a:spLocks noChangeShapeType="1"/>
            </p:cNvSpPr>
            <p:nvPr/>
          </p:nvSpPr>
          <p:spPr bwMode="auto">
            <a:xfrm>
              <a:off x="6650499" y="5618258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Line 194"/>
            <p:cNvSpPr>
              <a:spLocks noChangeShapeType="1"/>
            </p:cNvSpPr>
            <p:nvPr/>
          </p:nvSpPr>
          <p:spPr bwMode="auto">
            <a:xfrm>
              <a:off x="6698099" y="5482458"/>
              <a:ext cx="1323" cy="15747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Line 195"/>
            <p:cNvSpPr>
              <a:spLocks noChangeShapeType="1"/>
            </p:cNvSpPr>
            <p:nvPr/>
          </p:nvSpPr>
          <p:spPr bwMode="auto">
            <a:xfrm>
              <a:off x="6687522" y="5482458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Line 196"/>
            <p:cNvSpPr>
              <a:spLocks noChangeShapeType="1"/>
            </p:cNvSpPr>
            <p:nvPr/>
          </p:nvSpPr>
          <p:spPr bwMode="auto">
            <a:xfrm>
              <a:off x="6687522" y="5639928"/>
              <a:ext cx="22478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Line 197"/>
            <p:cNvSpPr>
              <a:spLocks noChangeShapeType="1"/>
            </p:cNvSpPr>
            <p:nvPr/>
          </p:nvSpPr>
          <p:spPr bwMode="auto">
            <a:xfrm>
              <a:off x="6735122" y="5524354"/>
              <a:ext cx="1323" cy="14446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Line 198"/>
            <p:cNvSpPr>
              <a:spLocks noChangeShapeType="1"/>
            </p:cNvSpPr>
            <p:nvPr/>
          </p:nvSpPr>
          <p:spPr bwMode="auto">
            <a:xfrm>
              <a:off x="6725867" y="5524354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Line 199"/>
            <p:cNvSpPr>
              <a:spLocks noChangeShapeType="1"/>
            </p:cNvSpPr>
            <p:nvPr/>
          </p:nvSpPr>
          <p:spPr bwMode="auto">
            <a:xfrm>
              <a:off x="6725867" y="5668822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Line 200"/>
            <p:cNvSpPr>
              <a:spLocks noChangeShapeType="1"/>
            </p:cNvSpPr>
            <p:nvPr/>
          </p:nvSpPr>
          <p:spPr bwMode="auto">
            <a:xfrm>
              <a:off x="6774789" y="5573473"/>
              <a:ext cx="0" cy="12857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Line 201"/>
            <p:cNvSpPr>
              <a:spLocks noChangeShapeType="1"/>
            </p:cNvSpPr>
            <p:nvPr/>
          </p:nvSpPr>
          <p:spPr bwMode="auto">
            <a:xfrm>
              <a:off x="6762889" y="5573473"/>
              <a:ext cx="23800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Line 202"/>
            <p:cNvSpPr>
              <a:spLocks noChangeShapeType="1"/>
            </p:cNvSpPr>
            <p:nvPr/>
          </p:nvSpPr>
          <p:spPr bwMode="auto">
            <a:xfrm>
              <a:off x="6762889" y="5702049"/>
              <a:ext cx="23800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Line 203"/>
            <p:cNvSpPr>
              <a:spLocks noChangeShapeType="1"/>
            </p:cNvSpPr>
            <p:nvPr/>
          </p:nvSpPr>
          <p:spPr bwMode="auto">
            <a:xfrm>
              <a:off x="6811812" y="5622592"/>
              <a:ext cx="0" cy="11846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Line 204"/>
            <p:cNvSpPr>
              <a:spLocks noChangeShapeType="1"/>
            </p:cNvSpPr>
            <p:nvPr/>
          </p:nvSpPr>
          <p:spPr bwMode="auto">
            <a:xfrm>
              <a:off x="6802557" y="5622592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Line 205"/>
            <p:cNvSpPr>
              <a:spLocks noChangeShapeType="1"/>
            </p:cNvSpPr>
            <p:nvPr/>
          </p:nvSpPr>
          <p:spPr bwMode="auto">
            <a:xfrm>
              <a:off x="6802557" y="5741056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Line 206"/>
            <p:cNvSpPr>
              <a:spLocks noChangeShapeType="1"/>
            </p:cNvSpPr>
            <p:nvPr/>
          </p:nvSpPr>
          <p:spPr bwMode="auto">
            <a:xfrm>
              <a:off x="6851479" y="5668822"/>
              <a:ext cx="0" cy="10979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Line 207"/>
            <p:cNvSpPr>
              <a:spLocks noChangeShapeType="1"/>
            </p:cNvSpPr>
            <p:nvPr/>
          </p:nvSpPr>
          <p:spPr bwMode="auto">
            <a:xfrm>
              <a:off x="6839579" y="5668822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Line 208"/>
            <p:cNvSpPr>
              <a:spLocks noChangeShapeType="1"/>
            </p:cNvSpPr>
            <p:nvPr/>
          </p:nvSpPr>
          <p:spPr bwMode="auto">
            <a:xfrm>
              <a:off x="6839579" y="5778617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Line 210"/>
            <p:cNvSpPr>
              <a:spLocks noChangeShapeType="1"/>
            </p:cNvSpPr>
            <p:nvPr/>
          </p:nvSpPr>
          <p:spPr bwMode="auto">
            <a:xfrm>
              <a:off x="6889824" y="5710717"/>
              <a:ext cx="0" cy="10401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Line 211"/>
            <p:cNvSpPr>
              <a:spLocks noChangeShapeType="1"/>
            </p:cNvSpPr>
            <p:nvPr/>
          </p:nvSpPr>
          <p:spPr bwMode="auto">
            <a:xfrm>
              <a:off x="6877924" y="5710717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Line 212"/>
            <p:cNvSpPr>
              <a:spLocks noChangeShapeType="1"/>
            </p:cNvSpPr>
            <p:nvPr/>
          </p:nvSpPr>
          <p:spPr bwMode="auto">
            <a:xfrm>
              <a:off x="6877924" y="5814734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Line 213"/>
            <p:cNvSpPr>
              <a:spLocks noChangeShapeType="1"/>
            </p:cNvSpPr>
            <p:nvPr/>
          </p:nvSpPr>
          <p:spPr bwMode="auto">
            <a:xfrm>
              <a:off x="6926847" y="5748279"/>
              <a:ext cx="0" cy="10112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Line 214"/>
            <p:cNvSpPr>
              <a:spLocks noChangeShapeType="1"/>
            </p:cNvSpPr>
            <p:nvPr/>
          </p:nvSpPr>
          <p:spPr bwMode="auto">
            <a:xfrm>
              <a:off x="6914946" y="5748279"/>
              <a:ext cx="23800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Line 215"/>
            <p:cNvSpPr>
              <a:spLocks noChangeShapeType="1"/>
            </p:cNvSpPr>
            <p:nvPr/>
          </p:nvSpPr>
          <p:spPr bwMode="auto">
            <a:xfrm>
              <a:off x="6914946" y="5849406"/>
              <a:ext cx="23800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Line 216"/>
            <p:cNvSpPr>
              <a:spLocks noChangeShapeType="1"/>
            </p:cNvSpPr>
            <p:nvPr/>
          </p:nvSpPr>
          <p:spPr bwMode="auto">
            <a:xfrm>
              <a:off x="6966514" y="5778617"/>
              <a:ext cx="0" cy="10112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Line 217"/>
            <p:cNvSpPr>
              <a:spLocks noChangeShapeType="1"/>
            </p:cNvSpPr>
            <p:nvPr/>
          </p:nvSpPr>
          <p:spPr bwMode="auto">
            <a:xfrm>
              <a:off x="6954613" y="5778617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Line 218"/>
            <p:cNvSpPr>
              <a:spLocks noChangeShapeType="1"/>
            </p:cNvSpPr>
            <p:nvPr/>
          </p:nvSpPr>
          <p:spPr bwMode="auto">
            <a:xfrm>
              <a:off x="6954613" y="587974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Line 219"/>
            <p:cNvSpPr>
              <a:spLocks noChangeShapeType="1"/>
            </p:cNvSpPr>
            <p:nvPr/>
          </p:nvSpPr>
          <p:spPr bwMode="auto">
            <a:xfrm>
              <a:off x="7003537" y="5803176"/>
              <a:ext cx="0" cy="10257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Line 220"/>
            <p:cNvSpPr>
              <a:spLocks noChangeShapeType="1"/>
            </p:cNvSpPr>
            <p:nvPr/>
          </p:nvSpPr>
          <p:spPr bwMode="auto">
            <a:xfrm>
              <a:off x="6991636" y="5803176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Line 221"/>
            <p:cNvSpPr>
              <a:spLocks noChangeShapeType="1"/>
            </p:cNvSpPr>
            <p:nvPr/>
          </p:nvSpPr>
          <p:spPr bwMode="auto">
            <a:xfrm>
              <a:off x="6991636" y="5905749"/>
              <a:ext cx="2247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Line 222"/>
            <p:cNvSpPr>
              <a:spLocks noChangeShapeType="1"/>
            </p:cNvSpPr>
            <p:nvPr/>
          </p:nvSpPr>
          <p:spPr bwMode="auto">
            <a:xfrm>
              <a:off x="7041881" y="5823402"/>
              <a:ext cx="1323" cy="10546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Line 223"/>
            <p:cNvSpPr>
              <a:spLocks noChangeShapeType="1"/>
            </p:cNvSpPr>
            <p:nvPr/>
          </p:nvSpPr>
          <p:spPr bwMode="auto">
            <a:xfrm>
              <a:off x="7031303" y="5823402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Line 224"/>
            <p:cNvSpPr>
              <a:spLocks noChangeShapeType="1"/>
            </p:cNvSpPr>
            <p:nvPr/>
          </p:nvSpPr>
          <p:spPr bwMode="auto">
            <a:xfrm>
              <a:off x="7031303" y="5928864"/>
              <a:ext cx="19834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Line 225"/>
            <p:cNvSpPr>
              <a:spLocks noChangeShapeType="1"/>
            </p:cNvSpPr>
            <p:nvPr/>
          </p:nvSpPr>
          <p:spPr bwMode="auto">
            <a:xfrm>
              <a:off x="7078904" y="5839294"/>
              <a:ext cx="0" cy="10979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Line 226"/>
            <p:cNvSpPr>
              <a:spLocks noChangeShapeType="1"/>
            </p:cNvSpPr>
            <p:nvPr/>
          </p:nvSpPr>
          <p:spPr bwMode="auto">
            <a:xfrm>
              <a:off x="7069648" y="5839294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Line 227"/>
            <p:cNvSpPr>
              <a:spLocks noChangeShapeType="1"/>
            </p:cNvSpPr>
            <p:nvPr/>
          </p:nvSpPr>
          <p:spPr bwMode="auto">
            <a:xfrm>
              <a:off x="7069648" y="5949089"/>
              <a:ext cx="21156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Line 228"/>
            <p:cNvSpPr>
              <a:spLocks noChangeShapeType="1"/>
            </p:cNvSpPr>
            <p:nvPr/>
          </p:nvSpPr>
          <p:spPr bwMode="auto">
            <a:xfrm>
              <a:off x="7118571" y="5850851"/>
              <a:ext cx="0" cy="11701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Line 229"/>
            <p:cNvSpPr>
              <a:spLocks noChangeShapeType="1"/>
            </p:cNvSpPr>
            <p:nvPr/>
          </p:nvSpPr>
          <p:spPr bwMode="auto">
            <a:xfrm>
              <a:off x="7106671" y="5850851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Line 230"/>
            <p:cNvSpPr>
              <a:spLocks noChangeShapeType="1"/>
            </p:cNvSpPr>
            <p:nvPr/>
          </p:nvSpPr>
          <p:spPr bwMode="auto">
            <a:xfrm>
              <a:off x="7106671" y="5967869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6" name="Line 231"/>
            <p:cNvSpPr>
              <a:spLocks noChangeShapeType="1"/>
            </p:cNvSpPr>
            <p:nvPr/>
          </p:nvSpPr>
          <p:spPr bwMode="auto">
            <a:xfrm>
              <a:off x="7155593" y="5860963"/>
              <a:ext cx="0" cy="12135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Line 232"/>
            <p:cNvSpPr>
              <a:spLocks noChangeShapeType="1"/>
            </p:cNvSpPr>
            <p:nvPr/>
          </p:nvSpPr>
          <p:spPr bwMode="auto">
            <a:xfrm>
              <a:off x="7146338" y="5860963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Line 233"/>
            <p:cNvSpPr>
              <a:spLocks noChangeShapeType="1"/>
            </p:cNvSpPr>
            <p:nvPr/>
          </p:nvSpPr>
          <p:spPr bwMode="auto">
            <a:xfrm>
              <a:off x="7146338" y="5982316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Line 234"/>
            <p:cNvSpPr>
              <a:spLocks noChangeShapeType="1"/>
            </p:cNvSpPr>
            <p:nvPr/>
          </p:nvSpPr>
          <p:spPr bwMode="auto">
            <a:xfrm>
              <a:off x="7193939" y="5869631"/>
              <a:ext cx="1322" cy="12568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Line 235"/>
            <p:cNvSpPr>
              <a:spLocks noChangeShapeType="1"/>
            </p:cNvSpPr>
            <p:nvPr/>
          </p:nvSpPr>
          <p:spPr bwMode="auto">
            <a:xfrm>
              <a:off x="7183361" y="5869631"/>
              <a:ext cx="1983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Line 236"/>
            <p:cNvSpPr>
              <a:spLocks noChangeShapeType="1"/>
            </p:cNvSpPr>
            <p:nvPr/>
          </p:nvSpPr>
          <p:spPr bwMode="auto">
            <a:xfrm>
              <a:off x="7183361" y="5995319"/>
              <a:ext cx="19833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Line 237"/>
            <p:cNvSpPr>
              <a:spLocks noChangeShapeType="1"/>
            </p:cNvSpPr>
            <p:nvPr/>
          </p:nvSpPr>
          <p:spPr bwMode="auto">
            <a:xfrm>
              <a:off x="7230961" y="5875410"/>
              <a:ext cx="0" cy="13002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Line 238"/>
            <p:cNvSpPr>
              <a:spLocks noChangeShapeType="1"/>
            </p:cNvSpPr>
            <p:nvPr/>
          </p:nvSpPr>
          <p:spPr bwMode="auto">
            <a:xfrm>
              <a:off x="7221705" y="5875410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Line 239"/>
            <p:cNvSpPr>
              <a:spLocks noChangeShapeType="1"/>
            </p:cNvSpPr>
            <p:nvPr/>
          </p:nvSpPr>
          <p:spPr bwMode="auto">
            <a:xfrm>
              <a:off x="7221705" y="6005431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Line 240"/>
            <p:cNvSpPr>
              <a:spLocks noChangeShapeType="1"/>
            </p:cNvSpPr>
            <p:nvPr/>
          </p:nvSpPr>
          <p:spPr bwMode="auto">
            <a:xfrm>
              <a:off x="7270628" y="5879745"/>
              <a:ext cx="0" cy="13146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Line 241"/>
            <p:cNvSpPr>
              <a:spLocks noChangeShapeType="1"/>
            </p:cNvSpPr>
            <p:nvPr/>
          </p:nvSpPr>
          <p:spPr bwMode="auto">
            <a:xfrm>
              <a:off x="7258728" y="5879745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7" name="Line 242"/>
            <p:cNvSpPr>
              <a:spLocks noChangeShapeType="1"/>
            </p:cNvSpPr>
            <p:nvPr/>
          </p:nvSpPr>
          <p:spPr bwMode="auto">
            <a:xfrm>
              <a:off x="7258728" y="6011210"/>
              <a:ext cx="21156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8" name="Line 243"/>
            <p:cNvSpPr>
              <a:spLocks noChangeShapeType="1"/>
            </p:cNvSpPr>
            <p:nvPr/>
          </p:nvSpPr>
          <p:spPr bwMode="auto">
            <a:xfrm>
              <a:off x="7307651" y="5879745"/>
              <a:ext cx="0" cy="135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" name="Line 244"/>
            <p:cNvSpPr>
              <a:spLocks noChangeShapeType="1"/>
            </p:cNvSpPr>
            <p:nvPr/>
          </p:nvSpPr>
          <p:spPr bwMode="auto">
            <a:xfrm>
              <a:off x="7298395" y="5879745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" name="Line 245"/>
            <p:cNvSpPr>
              <a:spLocks noChangeShapeType="1"/>
            </p:cNvSpPr>
            <p:nvPr/>
          </p:nvSpPr>
          <p:spPr bwMode="auto">
            <a:xfrm>
              <a:off x="7298395" y="6015544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1" name="Line 246"/>
            <p:cNvSpPr>
              <a:spLocks noChangeShapeType="1"/>
            </p:cNvSpPr>
            <p:nvPr/>
          </p:nvSpPr>
          <p:spPr bwMode="auto">
            <a:xfrm>
              <a:off x="7345995" y="5876855"/>
              <a:ext cx="1323" cy="1415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2" name="Line 247"/>
            <p:cNvSpPr>
              <a:spLocks noChangeShapeType="1"/>
            </p:cNvSpPr>
            <p:nvPr/>
          </p:nvSpPr>
          <p:spPr bwMode="auto">
            <a:xfrm>
              <a:off x="7335417" y="5876855"/>
              <a:ext cx="19834" cy="14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3" name="Line 248"/>
            <p:cNvSpPr>
              <a:spLocks noChangeShapeType="1"/>
            </p:cNvSpPr>
            <p:nvPr/>
          </p:nvSpPr>
          <p:spPr bwMode="auto">
            <a:xfrm>
              <a:off x="7335417" y="6018433"/>
              <a:ext cx="1983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4" name="Line 249"/>
            <p:cNvSpPr>
              <a:spLocks noChangeShapeType="1"/>
            </p:cNvSpPr>
            <p:nvPr/>
          </p:nvSpPr>
          <p:spPr bwMode="auto">
            <a:xfrm>
              <a:off x="7383018" y="5875410"/>
              <a:ext cx="1323" cy="14013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5" name="Line 250"/>
            <p:cNvSpPr>
              <a:spLocks noChangeShapeType="1"/>
            </p:cNvSpPr>
            <p:nvPr/>
          </p:nvSpPr>
          <p:spPr bwMode="auto">
            <a:xfrm>
              <a:off x="7373763" y="5875410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6" name="Line 251"/>
            <p:cNvSpPr>
              <a:spLocks noChangeShapeType="1"/>
            </p:cNvSpPr>
            <p:nvPr/>
          </p:nvSpPr>
          <p:spPr bwMode="auto">
            <a:xfrm>
              <a:off x="7373763" y="6015544"/>
              <a:ext cx="2115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" name="Freeform 252"/>
            <p:cNvSpPr>
              <a:spLocks/>
            </p:cNvSpPr>
            <p:nvPr/>
          </p:nvSpPr>
          <p:spPr bwMode="auto">
            <a:xfrm>
              <a:off x="6318618" y="5509907"/>
              <a:ext cx="1064400" cy="437736"/>
            </a:xfrm>
            <a:custGeom>
              <a:avLst/>
              <a:gdLst>
                <a:gd name="T0" fmla="*/ 0 w 2772"/>
                <a:gd name="T1" fmla="*/ 2147483647 h 1308"/>
                <a:gd name="T2" fmla="*/ 2147483647 w 2772"/>
                <a:gd name="T3" fmla="*/ 2147483647 h 1308"/>
                <a:gd name="T4" fmla="*/ 2147483647 w 2772"/>
                <a:gd name="T5" fmla="*/ 2147483647 h 1308"/>
                <a:gd name="T6" fmla="*/ 2147483647 w 2772"/>
                <a:gd name="T7" fmla="*/ 2147483647 h 1308"/>
                <a:gd name="T8" fmla="*/ 2147483647 w 2772"/>
                <a:gd name="T9" fmla="*/ 2147483647 h 1308"/>
                <a:gd name="T10" fmla="*/ 2147483647 w 2772"/>
                <a:gd name="T11" fmla="*/ 2147483647 h 1308"/>
                <a:gd name="T12" fmla="*/ 2147483647 w 2772"/>
                <a:gd name="T13" fmla="*/ 2147483647 h 1308"/>
                <a:gd name="T14" fmla="*/ 2147483647 w 2772"/>
                <a:gd name="T15" fmla="*/ 0 h 1308"/>
                <a:gd name="T16" fmla="*/ 2147483647 w 2772"/>
                <a:gd name="T17" fmla="*/ 2147483647 h 1308"/>
                <a:gd name="T18" fmla="*/ 2147483647 w 2772"/>
                <a:gd name="T19" fmla="*/ 2147483647 h 1308"/>
                <a:gd name="T20" fmla="*/ 2147483647 w 2772"/>
                <a:gd name="T21" fmla="*/ 2147483647 h 1308"/>
                <a:gd name="T22" fmla="*/ 2147483647 w 2772"/>
                <a:gd name="T23" fmla="*/ 2147483647 h 1308"/>
                <a:gd name="T24" fmla="*/ 2147483647 w 2772"/>
                <a:gd name="T25" fmla="*/ 2147483647 h 1308"/>
                <a:gd name="T26" fmla="*/ 2147483647 w 2772"/>
                <a:gd name="T27" fmla="*/ 2147483647 h 1308"/>
                <a:gd name="T28" fmla="*/ 2147483647 w 2772"/>
                <a:gd name="T29" fmla="*/ 2147483647 h 1308"/>
                <a:gd name="T30" fmla="*/ 2147483647 w 2772"/>
                <a:gd name="T31" fmla="*/ 2147483647 h 1308"/>
                <a:gd name="T32" fmla="*/ 2147483647 w 2772"/>
                <a:gd name="T33" fmla="*/ 2147483647 h 1308"/>
                <a:gd name="T34" fmla="*/ 2147483647 w 2772"/>
                <a:gd name="T35" fmla="*/ 2147483647 h 1308"/>
                <a:gd name="T36" fmla="*/ 2147483647 w 2772"/>
                <a:gd name="T37" fmla="*/ 2147483647 h 1308"/>
                <a:gd name="T38" fmla="*/ 2147483647 w 2772"/>
                <a:gd name="T39" fmla="*/ 2147483647 h 1308"/>
                <a:gd name="T40" fmla="*/ 2147483647 w 2772"/>
                <a:gd name="T41" fmla="*/ 2147483647 h 1308"/>
                <a:gd name="T42" fmla="*/ 2147483647 w 2772"/>
                <a:gd name="T43" fmla="*/ 2147483647 h 1308"/>
                <a:gd name="T44" fmla="*/ 2147483647 w 2772"/>
                <a:gd name="T45" fmla="*/ 2147483647 h 1308"/>
                <a:gd name="T46" fmla="*/ 2147483647 w 2772"/>
                <a:gd name="T47" fmla="*/ 2147483647 h 1308"/>
                <a:gd name="T48" fmla="*/ 2147483647 w 2772"/>
                <a:gd name="T49" fmla="*/ 2147483647 h 1308"/>
                <a:gd name="T50" fmla="*/ 2147483647 w 2772"/>
                <a:gd name="T51" fmla="*/ 2147483647 h 1308"/>
                <a:gd name="T52" fmla="*/ 2147483647 w 2772"/>
                <a:gd name="T53" fmla="*/ 2147483647 h 1308"/>
                <a:gd name="T54" fmla="*/ 2147483647 w 2772"/>
                <a:gd name="T55" fmla="*/ 2147483647 h 1308"/>
                <a:gd name="T56" fmla="*/ 2147483647 w 2772"/>
                <a:gd name="T57" fmla="*/ 2147483647 h 1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2"/>
                <a:gd name="T88" fmla="*/ 0 h 1308"/>
                <a:gd name="T89" fmla="*/ 2772 w 2772"/>
                <a:gd name="T90" fmla="*/ 1308 h 1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2" h="1308">
                  <a:moveTo>
                    <a:pt x="0" y="6"/>
                  </a:moveTo>
                  <a:lnTo>
                    <a:pt x="96" y="42"/>
                  </a:lnTo>
                  <a:lnTo>
                    <a:pt x="198" y="72"/>
                  </a:lnTo>
                  <a:lnTo>
                    <a:pt x="294" y="72"/>
                  </a:lnTo>
                  <a:lnTo>
                    <a:pt x="396" y="60"/>
                  </a:lnTo>
                  <a:lnTo>
                    <a:pt x="492" y="36"/>
                  </a:lnTo>
                  <a:lnTo>
                    <a:pt x="594" y="12"/>
                  </a:lnTo>
                  <a:lnTo>
                    <a:pt x="690" y="0"/>
                  </a:lnTo>
                  <a:lnTo>
                    <a:pt x="792" y="18"/>
                  </a:lnTo>
                  <a:lnTo>
                    <a:pt x="888" y="72"/>
                  </a:lnTo>
                  <a:lnTo>
                    <a:pt x="990" y="150"/>
                  </a:lnTo>
                  <a:lnTo>
                    <a:pt x="1086" y="258"/>
                  </a:lnTo>
                  <a:lnTo>
                    <a:pt x="1188" y="384"/>
                  </a:lnTo>
                  <a:lnTo>
                    <a:pt x="1284" y="510"/>
                  </a:lnTo>
                  <a:lnTo>
                    <a:pt x="1386" y="636"/>
                  </a:lnTo>
                  <a:lnTo>
                    <a:pt x="1488" y="756"/>
                  </a:lnTo>
                  <a:lnTo>
                    <a:pt x="1584" y="864"/>
                  </a:lnTo>
                  <a:lnTo>
                    <a:pt x="1686" y="954"/>
                  </a:lnTo>
                  <a:lnTo>
                    <a:pt x="1782" y="1032"/>
                  </a:lnTo>
                  <a:lnTo>
                    <a:pt x="1884" y="1098"/>
                  </a:lnTo>
                  <a:lnTo>
                    <a:pt x="1980" y="1146"/>
                  </a:lnTo>
                  <a:lnTo>
                    <a:pt x="2082" y="1194"/>
                  </a:lnTo>
                  <a:lnTo>
                    <a:pt x="2178" y="1230"/>
                  </a:lnTo>
                  <a:lnTo>
                    <a:pt x="2280" y="1260"/>
                  </a:lnTo>
                  <a:lnTo>
                    <a:pt x="2376" y="1284"/>
                  </a:lnTo>
                  <a:lnTo>
                    <a:pt x="2478" y="1302"/>
                  </a:lnTo>
                  <a:lnTo>
                    <a:pt x="2574" y="1308"/>
                  </a:lnTo>
                  <a:lnTo>
                    <a:pt x="2676" y="1308"/>
                  </a:lnTo>
                  <a:lnTo>
                    <a:pt x="2772" y="13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" name="Rectangle 11"/>
            <p:cNvSpPr>
              <a:spLocks noChangeArrowheads="1"/>
            </p:cNvSpPr>
            <p:nvPr/>
          </p:nvSpPr>
          <p:spPr bwMode="auto">
            <a:xfrm>
              <a:off x="7935713" y="6184571"/>
              <a:ext cx="17189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 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399" name="Rectangle 21"/>
            <p:cNvSpPr>
              <a:spLocks noChangeArrowheads="1"/>
            </p:cNvSpPr>
            <p:nvPr/>
          </p:nvSpPr>
          <p:spPr bwMode="auto">
            <a:xfrm>
              <a:off x="7925135" y="6265473"/>
              <a:ext cx="1084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800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0" name="Line 40"/>
            <p:cNvSpPr>
              <a:spLocks noChangeShapeType="1"/>
            </p:cNvSpPr>
            <p:nvPr/>
          </p:nvSpPr>
          <p:spPr bwMode="auto">
            <a:xfrm>
              <a:off x="7941002" y="6196128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1" name="Rectangle 42"/>
            <p:cNvSpPr>
              <a:spLocks noChangeArrowheads="1"/>
            </p:cNvSpPr>
            <p:nvPr/>
          </p:nvSpPr>
          <p:spPr bwMode="auto">
            <a:xfrm>
              <a:off x="7881502" y="6177348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2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2" name="Line 43"/>
            <p:cNvSpPr>
              <a:spLocks noChangeShapeType="1"/>
            </p:cNvSpPr>
            <p:nvPr/>
          </p:nvSpPr>
          <p:spPr bwMode="auto">
            <a:xfrm>
              <a:off x="7941002" y="6035770"/>
              <a:ext cx="11901" cy="14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3" name="Rectangle 45"/>
            <p:cNvSpPr>
              <a:spLocks noChangeArrowheads="1"/>
            </p:cNvSpPr>
            <p:nvPr/>
          </p:nvSpPr>
          <p:spPr bwMode="auto">
            <a:xfrm>
              <a:off x="7881502" y="6016988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4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4" name="Line 46"/>
            <p:cNvSpPr>
              <a:spLocks noChangeShapeType="1"/>
            </p:cNvSpPr>
            <p:nvPr/>
          </p:nvSpPr>
          <p:spPr bwMode="auto">
            <a:xfrm>
              <a:off x="7941002" y="5879745"/>
              <a:ext cx="119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" name="Rectangle 48"/>
            <p:cNvSpPr>
              <a:spLocks noChangeArrowheads="1"/>
            </p:cNvSpPr>
            <p:nvPr/>
          </p:nvSpPr>
          <p:spPr bwMode="auto">
            <a:xfrm>
              <a:off x="7881502" y="5860963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06" name="Line 49"/>
            <p:cNvSpPr>
              <a:spLocks noChangeShapeType="1"/>
            </p:cNvSpPr>
            <p:nvPr/>
          </p:nvSpPr>
          <p:spPr bwMode="auto">
            <a:xfrm>
              <a:off x="7941002" y="5719385"/>
              <a:ext cx="11901" cy="14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" name="Rectangle 51"/>
            <p:cNvSpPr>
              <a:spLocks noChangeArrowheads="1"/>
            </p:cNvSpPr>
            <p:nvPr/>
          </p:nvSpPr>
          <p:spPr bwMode="auto">
            <a:xfrm>
              <a:off x="7881502" y="5700605"/>
              <a:ext cx="37023" cy="8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1" i="1">
                  <a:solidFill>
                    <a:schemeClr val="bg1"/>
                  </a:solidFill>
                  <a:latin typeface="Helvetica" pitchFamily="34" charset="0"/>
                </a:rPr>
                <a:t>8</a:t>
              </a:r>
              <a:endParaRPr lang="en-US" sz="600" b="1" i="1">
                <a:solidFill>
                  <a:schemeClr val="bg1"/>
                </a:solidFill>
              </a:endParaRPr>
            </a:p>
          </p:txBody>
        </p:sp>
        <p:sp>
          <p:nvSpPr>
            <p:cNvPr id="415" name="Line 67"/>
            <p:cNvSpPr>
              <a:spLocks noChangeShapeType="1"/>
            </p:cNvSpPr>
            <p:nvPr/>
          </p:nvSpPr>
          <p:spPr bwMode="auto">
            <a:xfrm flipV="1">
              <a:off x="7938357" y="5224688"/>
              <a:ext cx="0" cy="1118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" name="TextBox 594"/>
            <p:cNvSpPr txBox="1">
              <a:spLocks noChangeArrowheads="1"/>
            </p:cNvSpPr>
            <p:nvPr/>
          </p:nvSpPr>
          <p:spPr bwMode="auto">
            <a:xfrm>
              <a:off x="6404563" y="6180237"/>
              <a:ext cx="770864" cy="19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17" name="TextBox 597"/>
            <p:cNvSpPr txBox="1">
              <a:spLocks noChangeArrowheads="1"/>
            </p:cNvSpPr>
            <p:nvPr/>
          </p:nvSpPr>
          <p:spPr bwMode="auto">
            <a:xfrm rot="16200000">
              <a:off x="7345282" y="5644581"/>
              <a:ext cx="843691" cy="17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18" name="TextBox 598"/>
            <p:cNvSpPr txBox="1">
              <a:spLocks noChangeArrowheads="1"/>
            </p:cNvSpPr>
            <p:nvPr/>
          </p:nvSpPr>
          <p:spPr bwMode="auto">
            <a:xfrm rot="16200000">
              <a:off x="5281799" y="5641858"/>
              <a:ext cx="1262647" cy="17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Normalised Power  (a.u.)</a:t>
              </a:r>
            </a:p>
          </p:txBody>
        </p:sp>
        <p:cxnSp>
          <p:nvCxnSpPr>
            <p:cNvPr id="420" name="Straight Connector 419"/>
            <p:cNvCxnSpPr/>
            <p:nvPr/>
          </p:nvCxnSpPr>
          <p:spPr bwMode="auto">
            <a:xfrm>
              <a:off x="7011470" y="5407335"/>
              <a:ext cx="145446" cy="0"/>
            </a:xfrm>
            <a:prstGeom prst="line">
              <a:avLst/>
            </a:prstGeom>
            <a:ln w="25400">
              <a:solidFill>
                <a:srgbClr val="39E7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Rectangle 421"/>
            <p:cNvSpPr/>
            <p:nvPr/>
          </p:nvSpPr>
          <p:spPr>
            <a:xfrm>
              <a:off x="5685250" y="5207809"/>
              <a:ext cx="2679260" cy="1560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/>
            </a:p>
          </p:txBody>
        </p:sp>
        <p:sp>
          <p:nvSpPr>
            <p:cNvPr id="423" name="TextBox 594"/>
            <p:cNvSpPr txBox="1">
              <a:spLocks noChangeArrowheads="1"/>
            </p:cNvSpPr>
            <p:nvPr/>
          </p:nvSpPr>
          <p:spPr bwMode="auto">
            <a:xfrm>
              <a:off x="6600254" y="6409940"/>
              <a:ext cx="429727" cy="11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>
                  <a:solidFill>
                    <a:schemeClr val="bg1"/>
                  </a:solidFill>
                </a:rPr>
                <a:t>Frequency (Hz)</a:t>
              </a:r>
            </a:p>
          </p:txBody>
        </p:sp>
        <p:sp>
          <p:nvSpPr>
            <p:cNvPr id="424" name="TextBox 598"/>
            <p:cNvSpPr txBox="1">
              <a:spLocks noChangeArrowheads="1"/>
            </p:cNvSpPr>
            <p:nvPr/>
          </p:nvSpPr>
          <p:spPr bwMode="auto">
            <a:xfrm rot="16200000">
              <a:off x="5412964" y="6186289"/>
              <a:ext cx="757010" cy="100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800" b="1" dirty="0">
                  <a:solidFill>
                    <a:schemeClr val="bg1"/>
                  </a:solidFill>
                </a:rPr>
                <a:t>Normalised Power  (</a:t>
              </a:r>
              <a:r>
                <a:rPr lang="en-GB" sz="800" b="1" dirty="0" err="1">
                  <a:solidFill>
                    <a:schemeClr val="bg1"/>
                  </a:solidFill>
                </a:rPr>
                <a:t>a.u</a:t>
              </a:r>
              <a:r>
                <a:rPr lang="en-GB" sz="800" b="1" dirty="0">
                  <a:solidFill>
                    <a:schemeClr val="bg1"/>
                  </a:solidFill>
                </a:rPr>
                <a:t>.)</a:t>
              </a:r>
            </a:p>
          </p:txBody>
        </p:sp>
        <p:sp>
          <p:nvSpPr>
            <p:cNvPr id="425" name="TextBox 603"/>
            <p:cNvSpPr txBox="1">
              <a:spLocks noChangeArrowheads="1"/>
            </p:cNvSpPr>
            <p:nvPr/>
          </p:nvSpPr>
          <p:spPr bwMode="auto">
            <a:xfrm>
              <a:off x="7095612" y="4426063"/>
              <a:ext cx="135134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GB" sz="1200" b="1" dirty="0" smtClean="0">
                  <a:solidFill>
                    <a:srgbClr val="FF0000"/>
                  </a:solidFill>
                </a:rPr>
                <a:t>AMPA/NMDA Ratio higher in Prefrontal Regions </a:t>
              </a:r>
            </a:p>
            <a:p>
              <a:pPr algn="l"/>
              <a:r>
                <a:rPr lang="en-GB" sz="1200" b="1" dirty="0">
                  <a:solidFill>
                    <a:schemeClr val="bg2">
                      <a:lumMod val="75000"/>
                    </a:schemeClr>
                  </a:solidFill>
                </a:rPr>
                <a:t>t</a:t>
              </a:r>
              <a:r>
                <a:rPr lang="en-GB" sz="1200" b="1" dirty="0" smtClean="0">
                  <a:solidFill>
                    <a:schemeClr val="bg2">
                      <a:lumMod val="75000"/>
                    </a:schemeClr>
                  </a:solidFill>
                </a:rPr>
                <a:t>han Parietal Regions</a:t>
              </a:r>
              <a:endParaRPr lang="en-GB" sz="1200" b="1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 algn="l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26" name="Line 52"/>
            <p:cNvSpPr>
              <a:spLocks noChangeShapeType="1"/>
            </p:cNvSpPr>
            <p:nvPr/>
          </p:nvSpPr>
          <p:spPr bwMode="auto">
            <a:xfrm>
              <a:off x="6080615" y="6308813"/>
              <a:ext cx="2025666" cy="144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Line 53"/>
            <p:cNvSpPr>
              <a:spLocks noChangeShapeType="1"/>
            </p:cNvSpPr>
            <p:nvPr/>
          </p:nvSpPr>
          <p:spPr bwMode="auto">
            <a:xfrm flipV="1">
              <a:off x="6088110" y="5207352"/>
              <a:ext cx="0" cy="1243866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" name="Rectangle 55"/>
            <p:cNvSpPr>
              <a:spLocks noChangeArrowheads="1"/>
            </p:cNvSpPr>
            <p:nvPr/>
          </p:nvSpPr>
          <p:spPr bwMode="auto">
            <a:xfrm>
              <a:off x="6053280" y="6356488"/>
              <a:ext cx="17189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chemeClr val="bg1"/>
                  </a:solidFill>
                  <a:latin typeface="Helvetica" pitchFamily="34" charset="0"/>
                </a:rPr>
                <a:t>0</a:t>
              </a:r>
              <a:endParaRPr lang="en-US" sz="12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29" name="Line 56"/>
            <p:cNvSpPr>
              <a:spLocks noChangeShapeType="1"/>
            </p:cNvSpPr>
            <p:nvPr/>
          </p:nvSpPr>
          <p:spPr bwMode="auto">
            <a:xfrm flipV="1">
              <a:off x="6754956" y="6292922"/>
              <a:ext cx="0" cy="1589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" name="Rectangle 57"/>
            <p:cNvSpPr>
              <a:spLocks noChangeArrowheads="1"/>
            </p:cNvSpPr>
            <p:nvPr/>
          </p:nvSpPr>
          <p:spPr bwMode="auto">
            <a:xfrm>
              <a:off x="6745700" y="6356488"/>
              <a:ext cx="40990" cy="9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6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1" name="Line 58"/>
            <p:cNvSpPr>
              <a:spLocks noChangeShapeType="1"/>
            </p:cNvSpPr>
            <p:nvPr/>
          </p:nvSpPr>
          <p:spPr bwMode="auto">
            <a:xfrm flipV="1">
              <a:off x="7427974" y="6292922"/>
              <a:ext cx="1323" cy="1589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Rectangle 59"/>
            <p:cNvSpPr>
              <a:spLocks noChangeArrowheads="1"/>
            </p:cNvSpPr>
            <p:nvPr/>
          </p:nvSpPr>
          <p:spPr bwMode="auto">
            <a:xfrm>
              <a:off x="7397563" y="6356488"/>
              <a:ext cx="83300" cy="9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11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3" name="Line 60"/>
            <p:cNvSpPr>
              <a:spLocks noChangeShapeType="1"/>
            </p:cNvSpPr>
            <p:nvPr/>
          </p:nvSpPr>
          <p:spPr bwMode="auto">
            <a:xfrm flipV="1">
              <a:off x="8106282" y="6292922"/>
              <a:ext cx="0" cy="1589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" name="Rectangle 61"/>
            <p:cNvSpPr>
              <a:spLocks noChangeArrowheads="1"/>
            </p:cNvSpPr>
            <p:nvPr/>
          </p:nvSpPr>
          <p:spPr bwMode="auto">
            <a:xfrm>
              <a:off x="8074548" y="6356488"/>
              <a:ext cx="83300" cy="9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16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5" name="Line 62"/>
            <p:cNvSpPr>
              <a:spLocks noChangeShapeType="1"/>
            </p:cNvSpPr>
            <p:nvPr/>
          </p:nvSpPr>
          <p:spPr bwMode="auto">
            <a:xfrm>
              <a:off x="6088110" y="6308813"/>
              <a:ext cx="17189" cy="144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6" name="Rectangle 63"/>
            <p:cNvSpPr>
              <a:spLocks noChangeArrowheads="1"/>
            </p:cNvSpPr>
            <p:nvPr/>
          </p:nvSpPr>
          <p:spPr bwMode="auto">
            <a:xfrm>
              <a:off x="5946178" y="6288587"/>
              <a:ext cx="44956" cy="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chemeClr val="bg1"/>
                  </a:solidFill>
                  <a:latin typeface="Helvetica" pitchFamily="34" charset="0"/>
                </a:rPr>
                <a:t>0.7</a:t>
              </a:r>
              <a:endParaRPr lang="en-US" sz="12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7" name="Line 64"/>
            <p:cNvSpPr>
              <a:spLocks noChangeShapeType="1"/>
            </p:cNvSpPr>
            <p:nvPr/>
          </p:nvSpPr>
          <p:spPr bwMode="auto">
            <a:xfrm>
              <a:off x="6088110" y="6129673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8" name="Rectangle 65"/>
            <p:cNvSpPr>
              <a:spLocks noChangeArrowheads="1"/>
            </p:cNvSpPr>
            <p:nvPr/>
          </p:nvSpPr>
          <p:spPr bwMode="auto">
            <a:xfrm>
              <a:off x="5946178" y="6108003"/>
              <a:ext cx="44956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0.8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39" name="Line 66"/>
            <p:cNvSpPr>
              <a:spLocks noChangeShapeType="1"/>
            </p:cNvSpPr>
            <p:nvPr/>
          </p:nvSpPr>
          <p:spPr bwMode="auto">
            <a:xfrm>
              <a:off x="6088110" y="5951978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" name="Rectangle 67"/>
            <p:cNvSpPr>
              <a:spLocks noChangeArrowheads="1"/>
            </p:cNvSpPr>
            <p:nvPr/>
          </p:nvSpPr>
          <p:spPr bwMode="auto">
            <a:xfrm>
              <a:off x="5946178" y="5930308"/>
              <a:ext cx="44956" cy="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0.9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41" name="Line 68"/>
            <p:cNvSpPr>
              <a:spLocks noChangeShapeType="1"/>
            </p:cNvSpPr>
            <p:nvPr/>
          </p:nvSpPr>
          <p:spPr bwMode="auto">
            <a:xfrm>
              <a:off x="6088110" y="5774283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" name="Rectangle 69"/>
            <p:cNvSpPr>
              <a:spLocks noChangeArrowheads="1"/>
            </p:cNvSpPr>
            <p:nvPr/>
          </p:nvSpPr>
          <p:spPr bwMode="auto">
            <a:xfrm>
              <a:off x="5977912" y="5752613"/>
              <a:ext cx="18511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43" name="Line 70"/>
            <p:cNvSpPr>
              <a:spLocks noChangeShapeType="1"/>
            </p:cNvSpPr>
            <p:nvPr/>
          </p:nvSpPr>
          <p:spPr bwMode="auto">
            <a:xfrm>
              <a:off x="6088110" y="5596588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4" name="Rectangle 71"/>
            <p:cNvSpPr>
              <a:spLocks noChangeArrowheads="1"/>
            </p:cNvSpPr>
            <p:nvPr/>
          </p:nvSpPr>
          <p:spPr bwMode="auto">
            <a:xfrm>
              <a:off x="5946178" y="5574917"/>
              <a:ext cx="44956" cy="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 dirty="0">
                  <a:solidFill>
                    <a:schemeClr val="bg1"/>
                  </a:solidFill>
                  <a:latin typeface="Helvetica" pitchFamily="34" charset="0"/>
                </a:rPr>
                <a:t>1.1</a:t>
              </a:r>
              <a:endParaRPr lang="en-US" sz="1200" b="1" i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45" name="Line 72"/>
            <p:cNvSpPr>
              <a:spLocks noChangeShapeType="1"/>
            </p:cNvSpPr>
            <p:nvPr/>
          </p:nvSpPr>
          <p:spPr bwMode="auto">
            <a:xfrm>
              <a:off x="6088110" y="5418892"/>
              <a:ext cx="17189" cy="144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" name="Rectangle 73"/>
            <p:cNvSpPr>
              <a:spLocks noChangeArrowheads="1"/>
            </p:cNvSpPr>
            <p:nvPr/>
          </p:nvSpPr>
          <p:spPr bwMode="auto">
            <a:xfrm>
              <a:off x="5946178" y="5398667"/>
              <a:ext cx="44956" cy="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 dirty="0">
                  <a:solidFill>
                    <a:schemeClr val="bg1"/>
                  </a:solidFill>
                  <a:latin typeface="Helvetica" pitchFamily="34" charset="0"/>
                </a:rPr>
                <a:t>1.2</a:t>
              </a:r>
              <a:endParaRPr lang="en-US" sz="1200" b="1" i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47" name="Line 74"/>
            <p:cNvSpPr>
              <a:spLocks noChangeShapeType="1"/>
            </p:cNvSpPr>
            <p:nvPr/>
          </p:nvSpPr>
          <p:spPr bwMode="auto">
            <a:xfrm>
              <a:off x="6088110" y="5241198"/>
              <a:ext cx="17189" cy="1444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" name="Rectangle 75"/>
            <p:cNvSpPr>
              <a:spLocks noChangeArrowheads="1"/>
            </p:cNvSpPr>
            <p:nvPr/>
          </p:nvSpPr>
          <p:spPr bwMode="auto">
            <a:xfrm>
              <a:off x="5946178" y="5220972"/>
              <a:ext cx="44956" cy="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>
                  <a:solidFill>
                    <a:schemeClr val="bg1"/>
                  </a:solidFill>
                  <a:latin typeface="Helvetica" pitchFamily="34" charset="0"/>
                </a:rPr>
                <a:t>1.3</a:t>
              </a:r>
              <a:endParaRPr lang="en-US" sz="1200" b="1" i="1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49" name="Line 76"/>
            <p:cNvSpPr>
              <a:spLocks noChangeShapeType="1"/>
            </p:cNvSpPr>
            <p:nvPr/>
          </p:nvSpPr>
          <p:spPr bwMode="auto">
            <a:xfrm>
              <a:off x="6088110" y="5207352"/>
              <a:ext cx="17189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" name="Rectangle 77"/>
            <p:cNvSpPr>
              <a:spLocks noChangeArrowheads="1"/>
            </p:cNvSpPr>
            <p:nvPr/>
          </p:nvSpPr>
          <p:spPr bwMode="auto">
            <a:xfrm>
              <a:off x="5946178" y="5185682"/>
              <a:ext cx="44956" cy="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i="1" dirty="0">
                  <a:solidFill>
                    <a:schemeClr val="bg1"/>
                  </a:solidFill>
                  <a:latin typeface="Helvetica" pitchFamily="34" charset="0"/>
                </a:rPr>
                <a:t>1.4</a:t>
              </a:r>
              <a:endParaRPr lang="en-US" sz="1200" b="1" i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51" name="Freeform 87"/>
            <p:cNvSpPr>
              <a:spLocks/>
            </p:cNvSpPr>
            <p:nvPr/>
          </p:nvSpPr>
          <p:spPr bwMode="auto">
            <a:xfrm>
              <a:off x="6212839" y="5593699"/>
              <a:ext cx="1893443" cy="596651"/>
            </a:xfrm>
            <a:custGeom>
              <a:avLst/>
              <a:gdLst>
                <a:gd name="T0" fmla="*/ 0 w 3336"/>
                <a:gd name="T1" fmla="*/ 0 h 1350"/>
                <a:gd name="T2" fmla="*/ 2147483647 w 3336"/>
                <a:gd name="T3" fmla="*/ 2147483647 h 1350"/>
                <a:gd name="T4" fmla="*/ 2147483647 w 3336"/>
                <a:gd name="T5" fmla="*/ 2147483647 h 1350"/>
                <a:gd name="T6" fmla="*/ 2147483647 w 3336"/>
                <a:gd name="T7" fmla="*/ 2147483647 h 1350"/>
                <a:gd name="T8" fmla="*/ 2147483647 w 3336"/>
                <a:gd name="T9" fmla="*/ 2147483647 h 1350"/>
                <a:gd name="T10" fmla="*/ 2147483647 w 3336"/>
                <a:gd name="T11" fmla="*/ 2147483647 h 1350"/>
                <a:gd name="T12" fmla="*/ 2147483647 w 3336"/>
                <a:gd name="T13" fmla="*/ 2147483647 h 1350"/>
                <a:gd name="T14" fmla="*/ 2147483647 w 3336"/>
                <a:gd name="T15" fmla="*/ 2147483647 h 1350"/>
                <a:gd name="T16" fmla="*/ 2147483647 w 3336"/>
                <a:gd name="T17" fmla="*/ 2147483647 h 1350"/>
                <a:gd name="T18" fmla="*/ 2147483647 w 3336"/>
                <a:gd name="T19" fmla="*/ 2147483647 h 1350"/>
                <a:gd name="T20" fmla="*/ 2147483647 w 3336"/>
                <a:gd name="T21" fmla="*/ 2147483647 h 1350"/>
                <a:gd name="T22" fmla="*/ 2147483647 w 3336"/>
                <a:gd name="T23" fmla="*/ 2147483647 h 1350"/>
                <a:gd name="T24" fmla="*/ 2147483647 w 3336"/>
                <a:gd name="T25" fmla="*/ 2147483647 h 1350"/>
                <a:gd name="T26" fmla="*/ 2147483647 w 3336"/>
                <a:gd name="T27" fmla="*/ 2147483647 h 1350"/>
                <a:gd name="T28" fmla="*/ 2147483647 w 3336"/>
                <a:gd name="T29" fmla="*/ 2147483647 h 13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36"/>
                <a:gd name="T46" fmla="*/ 0 h 1350"/>
                <a:gd name="T47" fmla="*/ 3336 w 3336"/>
                <a:gd name="T48" fmla="*/ 1350 h 13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36" h="1350">
                  <a:moveTo>
                    <a:pt x="0" y="0"/>
                  </a:moveTo>
                  <a:lnTo>
                    <a:pt x="240" y="96"/>
                  </a:lnTo>
                  <a:lnTo>
                    <a:pt x="480" y="120"/>
                  </a:lnTo>
                  <a:lnTo>
                    <a:pt x="714" y="90"/>
                  </a:lnTo>
                  <a:lnTo>
                    <a:pt x="954" y="102"/>
                  </a:lnTo>
                  <a:lnTo>
                    <a:pt x="1194" y="216"/>
                  </a:lnTo>
                  <a:lnTo>
                    <a:pt x="1428" y="432"/>
                  </a:lnTo>
                  <a:lnTo>
                    <a:pt x="1668" y="666"/>
                  </a:lnTo>
                  <a:lnTo>
                    <a:pt x="1908" y="882"/>
                  </a:lnTo>
                  <a:lnTo>
                    <a:pt x="2142" y="1044"/>
                  </a:lnTo>
                  <a:lnTo>
                    <a:pt x="2382" y="1164"/>
                  </a:lnTo>
                  <a:lnTo>
                    <a:pt x="2622" y="1254"/>
                  </a:lnTo>
                  <a:lnTo>
                    <a:pt x="2856" y="1314"/>
                  </a:lnTo>
                  <a:lnTo>
                    <a:pt x="3096" y="1350"/>
                  </a:lnTo>
                  <a:lnTo>
                    <a:pt x="3336" y="1344"/>
                  </a:lnTo>
                </a:path>
              </a:pathLst>
            </a:custGeom>
            <a:noFill/>
            <a:ln w="25400" cap="flat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2" name="Freeform 88"/>
            <p:cNvSpPr>
              <a:spLocks/>
            </p:cNvSpPr>
            <p:nvPr/>
          </p:nvSpPr>
          <p:spPr bwMode="auto">
            <a:xfrm>
              <a:off x="7397062" y="5853448"/>
              <a:ext cx="667646" cy="472401"/>
            </a:xfrm>
            <a:custGeom>
              <a:avLst/>
              <a:gdLst>
                <a:gd name="T0" fmla="*/ 0 w 3336"/>
                <a:gd name="T1" fmla="*/ 2147483647 h 1830"/>
                <a:gd name="T2" fmla="*/ 2147483647 w 3336"/>
                <a:gd name="T3" fmla="*/ 2147483647 h 1830"/>
                <a:gd name="T4" fmla="*/ 2147483647 w 3336"/>
                <a:gd name="T5" fmla="*/ 2147483647 h 1830"/>
                <a:gd name="T6" fmla="*/ 2147483647 w 3336"/>
                <a:gd name="T7" fmla="*/ 2147483647 h 1830"/>
                <a:gd name="T8" fmla="*/ 2147483647 w 3336"/>
                <a:gd name="T9" fmla="*/ 0 h 1830"/>
                <a:gd name="T10" fmla="*/ 2147483647 w 3336"/>
                <a:gd name="T11" fmla="*/ 2147483647 h 1830"/>
                <a:gd name="T12" fmla="*/ 2147483647 w 3336"/>
                <a:gd name="T13" fmla="*/ 2147483647 h 1830"/>
                <a:gd name="T14" fmla="*/ 2147483647 w 3336"/>
                <a:gd name="T15" fmla="*/ 2147483647 h 1830"/>
                <a:gd name="T16" fmla="*/ 2147483647 w 3336"/>
                <a:gd name="T17" fmla="*/ 2147483647 h 1830"/>
                <a:gd name="T18" fmla="*/ 2147483647 w 3336"/>
                <a:gd name="T19" fmla="*/ 2147483647 h 1830"/>
                <a:gd name="T20" fmla="*/ 2147483647 w 3336"/>
                <a:gd name="T21" fmla="*/ 2147483647 h 1830"/>
                <a:gd name="T22" fmla="*/ 2147483647 w 3336"/>
                <a:gd name="T23" fmla="*/ 2147483647 h 1830"/>
                <a:gd name="T24" fmla="*/ 2147483647 w 3336"/>
                <a:gd name="T25" fmla="*/ 2147483647 h 1830"/>
                <a:gd name="T26" fmla="*/ 2147483647 w 3336"/>
                <a:gd name="T27" fmla="*/ 2147483647 h 1830"/>
                <a:gd name="T28" fmla="*/ 2147483647 w 3336"/>
                <a:gd name="T29" fmla="*/ 2147483647 h 18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36"/>
                <a:gd name="T46" fmla="*/ 0 h 1830"/>
                <a:gd name="T47" fmla="*/ 3336 w 3336"/>
                <a:gd name="T48" fmla="*/ 1830 h 18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36" h="1830">
                  <a:moveTo>
                    <a:pt x="0" y="558"/>
                  </a:moveTo>
                  <a:lnTo>
                    <a:pt x="240" y="504"/>
                  </a:lnTo>
                  <a:lnTo>
                    <a:pt x="480" y="354"/>
                  </a:lnTo>
                  <a:lnTo>
                    <a:pt x="714" y="150"/>
                  </a:lnTo>
                  <a:lnTo>
                    <a:pt x="954" y="0"/>
                  </a:lnTo>
                  <a:lnTo>
                    <a:pt x="1194" y="42"/>
                  </a:lnTo>
                  <a:lnTo>
                    <a:pt x="1428" y="288"/>
                  </a:lnTo>
                  <a:lnTo>
                    <a:pt x="1668" y="642"/>
                  </a:lnTo>
                  <a:lnTo>
                    <a:pt x="1908" y="996"/>
                  </a:lnTo>
                  <a:lnTo>
                    <a:pt x="2142" y="1296"/>
                  </a:lnTo>
                  <a:lnTo>
                    <a:pt x="2382" y="1524"/>
                  </a:lnTo>
                  <a:lnTo>
                    <a:pt x="2622" y="1686"/>
                  </a:lnTo>
                  <a:lnTo>
                    <a:pt x="2856" y="1788"/>
                  </a:lnTo>
                  <a:lnTo>
                    <a:pt x="3096" y="1830"/>
                  </a:lnTo>
                  <a:lnTo>
                    <a:pt x="3336" y="182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68" name="Picture 85"/>
            <p:cNvPicPr>
              <a:picLocks noChangeAspect="1" noChangeArrowheads="1"/>
            </p:cNvPicPr>
            <p:nvPr/>
          </p:nvPicPr>
          <p:blipFill>
            <a:blip r:embed="rId25" cstate="print"/>
            <a:srcRect l="8862" r="7484"/>
            <a:stretch>
              <a:fillRect/>
            </a:stretch>
          </p:blipFill>
          <p:spPr bwMode="auto">
            <a:xfrm>
              <a:off x="5681275" y="3912432"/>
              <a:ext cx="1383059" cy="140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3" name="Freeform 88"/>
            <p:cNvSpPr>
              <a:spLocks/>
            </p:cNvSpPr>
            <p:nvPr/>
          </p:nvSpPr>
          <p:spPr bwMode="auto">
            <a:xfrm rot="10382061">
              <a:off x="6335259" y="5511174"/>
              <a:ext cx="1079875" cy="807573"/>
            </a:xfrm>
            <a:custGeom>
              <a:avLst/>
              <a:gdLst>
                <a:gd name="T0" fmla="*/ 0 w 3336"/>
                <a:gd name="T1" fmla="*/ 2147483647 h 1830"/>
                <a:gd name="T2" fmla="*/ 2147483647 w 3336"/>
                <a:gd name="T3" fmla="*/ 2147483647 h 1830"/>
                <a:gd name="T4" fmla="*/ 2147483647 w 3336"/>
                <a:gd name="T5" fmla="*/ 2147483647 h 1830"/>
                <a:gd name="T6" fmla="*/ 2147483647 w 3336"/>
                <a:gd name="T7" fmla="*/ 2147483647 h 1830"/>
                <a:gd name="T8" fmla="*/ 2147483647 w 3336"/>
                <a:gd name="T9" fmla="*/ 0 h 1830"/>
                <a:gd name="T10" fmla="*/ 2147483647 w 3336"/>
                <a:gd name="T11" fmla="*/ 2147483647 h 1830"/>
                <a:gd name="T12" fmla="*/ 2147483647 w 3336"/>
                <a:gd name="T13" fmla="*/ 2147483647 h 1830"/>
                <a:gd name="T14" fmla="*/ 2147483647 w 3336"/>
                <a:gd name="T15" fmla="*/ 2147483647 h 1830"/>
                <a:gd name="T16" fmla="*/ 2147483647 w 3336"/>
                <a:gd name="T17" fmla="*/ 2147483647 h 1830"/>
                <a:gd name="T18" fmla="*/ 2147483647 w 3336"/>
                <a:gd name="T19" fmla="*/ 2147483647 h 1830"/>
                <a:gd name="T20" fmla="*/ 2147483647 w 3336"/>
                <a:gd name="T21" fmla="*/ 2147483647 h 1830"/>
                <a:gd name="T22" fmla="*/ 2147483647 w 3336"/>
                <a:gd name="T23" fmla="*/ 2147483647 h 1830"/>
                <a:gd name="T24" fmla="*/ 2147483647 w 3336"/>
                <a:gd name="T25" fmla="*/ 2147483647 h 1830"/>
                <a:gd name="T26" fmla="*/ 2147483647 w 3336"/>
                <a:gd name="T27" fmla="*/ 2147483647 h 1830"/>
                <a:gd name="T28" fmla="*/ 2147483647 w 3336"/>
                <a:gd name="T29" fmla="*/ 2147483647 h 18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36"/>
                <a:gd name="T46" fmla="*/ 0 h 1830"/>
                <a:gd name="T47" fmla="*/ 3336 w 3336"/>
                <a:gd name="T48" fmla="*/ 1830 h 18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36" h="1830">
                  <a:moveTo>
                    <a:pt x="0" y="558"/>
                  </a:moveTo>
                  <a:lnTo>
                    <a:pt x="240" y="504"/>
                  </a:lnTo>
                  <a:lnTo>
                    <a:pt x="480" y="354"/>
                  </a:lnTo>
                  <a:lnTo>
                    <a:pt x="714" y="150"/>
                  </a:lnTo>
                  <a:lnTo>
                    <a:pt x="954" y="0"/>
                  </a:lnTo>
                  <a:lnTo>
                    <a:pt x="1194" y="42"/>
                  </a:lnTo>
                  <a:lnTo>
                    <a:pt x="1428" y="288"/>
                  </a:lnTo>
                  <a:lnTo>
                    <a:pt x="1668" y="642"/>
                  </a:lnTo>
                  <a:lnTo>
                    <a:pt x="1908" y="996"/>
                  </a:lnTo>
                  <a:lnTo>
                    <a:pt x="2142" y="1296"/>
                  </a:lnTo>
                  <a:lnTo>
                    <a:pt x="2382" y="1524"/>
                  </a:lnTo>
                  <a:lnTo>
                    <a:pt x="2622" y="1686"/>
                  </a:lnTo>
                  <a:lnTo>
                    <a:pt x="2856" y="1788"/>
                  </a:lnTo>
                  <a:lnTo>
                    <a:pt x="3096" y="1830"/>
                  </a:lnTo>
                  <a:lnTo>
                    <a:pt x="3336" y="182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384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/>
        </p:nvSpPr>
        <p:spPr>
          <a:xfrm rot="7028890">
            <a:off x="3116037" y="1225041"/>
            <a:ext cx="5868995" cy="3297761"/>
          </a:xfrm>
          <a:prstGeom prst="arc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9067220">
            <a:off x="-479501" y="1704948"/>
            <a:ext cx="5868995" cy="3297761"/>
          </a:xfrm>
          <a:prstGeom prst="arc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615" y="331897"/>
            <a:ext cx="1944216" cy="335184"/>
          </a:xfrm>
        </p:spPr>
        <p:txBody>
          <a:bodyPr/>
          <a:lstStyle/>
          <a:p>
            <a:r>
              <a:rPr lang="en-GB" sz="2800" b="0" dirty="0" smtClean="0"/>
              <a:t>Roadmap</a:t>
            </a:r>
            <a:endParaRPr lang="en-GB" sz="12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1915" y="2384900"/>
            <a:ext cx="1724294" cy="120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Specify model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3540640" y="1824378"/>
            <a:ext cx="1724294" cy="120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Extract Data Features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5513737" y="2456008"/>
            <a:ext cx="2118008" cy="1457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Maximise the model evidence (~</a:t>
            </a:r>
            <a:r>
              <a:rPr lang="en-GB" sz="2000" i="1" dirty="0" smtClean="0"/>
              <a:t>-F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4139554" y="3577052"/>
            <a:ext cx="2118008" cy="1457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Test models or MAP parameters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49407" y="3265720"/>
            <a:ext cx="2115134" cy="120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Find your experimental data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242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500"/>
          <p:cNvGrpSpPr/>
          <p:nvPr/>
        </p:nvGrpSpPr>
        <p:grpSpPr>
          <a:xfrm>
            <a:off x="3423701" y="123062"/>
            <a:ext cx="5720299" cy="2987359"/>
            <a:chOff x="3423701" y="555971"/>
            <a:chExt cx="5720299" cy="2987359"/>
          </a:xfrm>
        </p:grpSpPr>
        <p:pic>
          <p:nvPicPr>
            <p:cNvPr id="493" name="Picture 492" descr="Picture2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3701" y="555971"/>
              <a:ext cx="5720299" cy="2987359"/>
            </a:xfrm>
            <a:prstGeom prst="rect">
              <a:avLst/>
            </a:prstGeom>
          </p:spPr>
        </p:pic>
        <p:sp>
          <p:nvSpPr>
            <p:cNvPr id="494" name="Rectangle 113"/>
            <p:cNvSpPr>
              <a:spLocks noChangeArrowheads="1"/>
            </p:cNvSpPr>
            <p:nvPr/>
          </p:nvSpPr>
          <p:spPr bwMode="auto">
            <a:xfrm>
              <a:off x="4772264" y="793435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495" name="Rectangle 113"/>
            <p:cNvSpPr>
              <a:spLocks noChangeArrowheads="1"/>
            </p:cNvSpPr>
            <p:nvPr/>
          </p:nvSpPr>
          <p:spPr bwMode="auto">
            <a:xfrm>
              <a:off x="7567125" y="821849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496" name="Rectangle 113"/>
            <p:cNvSpPr>
              <a:spLocks noChangeArrowheads="1"/>
            </p:cNvSpPr>
            <p:nvPr/>
          </p:nvSpPr>
          <p:spPr bwMode="auto">
            <a:xfrm>
              <a:off x="7618786" y="2291605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6173" y="0"/>
            <a:ext cx="2562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Summary:</a:t>
            </a:r>
          </a:p>
          <a:p>
            <a:r>
              <a:rPr lang="en-GB" sz="2800" dirty="0" smtClean="0">
                <a:latin typeface="+mj-lt"/>
              </a:rPr>
              <a:t>DCM for Steady </a:t>
            </a:r>
          </a:p>
          <a:p>
            <a:r>
              <a:rPr lang="en-GB" sz="2800" dirty="0" smtClean="0">
                <a:latin typeface="+mj-lt"/>
              </a:rPr>
              <a:t>State Responses</a:t>
            </a:r>
            <a:endParaRPr lang="en-GB" sz="2800" dirty="0">
              <a:latin typeface="+mj-lt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65688" y="4246535"/>
            <a:ext cx="1999281" cy="1588577"/>
            <a:chOff x="1096566" y="1772816"/>
            <a:chExt cx="3581400" cy="3484562"/>
          </a:xfrm>
        </p:grpSpPr>
        <p:sp>
          <p:nvSpPr>
            <p:cNvPr id="7" name="Rectangle 6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Can 10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Can 11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Can 12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Can 14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/>
          <p:cNvGrpSpPr/>
          <p:nvPr/>
        </p:nvGrpSpPr>
        <p:grpSpPr>
          <a:xfrm>
            <a:off x="2864603" y="3639518"/>
            <a:ext cx="1978617" cy="1588577"/>
            <a:chOff x="1096566" y="1772816"/>
            <a:chExt cx="3581400" cy="3484562"/>
          </a:xfrm>
        </p:grpSpPr>
        <p:sp>
          <p:nvSpPr>
            <p:cNvPr id="25" name="Rectangle 24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Can 28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Can 30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Can 32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35" name="Hexagon 34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0223" y="6377552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Cortical </a:t>
            </a:r>
            <a:r>
              <a:rPr lang="en-GB" dirty="0" err="1" smtClean="0"/>
              <a:t>Macrocolumns</a:t>
            </a:r>
            <a:r>
              <a:rPr lang="en-GB" dirty="0" smtClean="0"/>
              <a:t> and free parameters</a:t>
            </a:r>
            <a:endParaRPr lang="en-GB" dirty="0"/>
          </a:p>
        </p:txBody>
      </p:sp>
      <p:sp>
        <p:nvSpPr>
          <p:cNvPr id="45" name="Arc 44"/>
          <p:cNvSpPr/>
          <p:nvPr/>
        </p:nvSpPr>
        <p:spPr>
          <a:xfrm rot="20393906" flipV="1">
            <a:off x="1013259" y="4320678"/>
            <a:ext cx="2055596" cy="1530737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852674" y="5377747"/>
            <a:ext cx="2257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dx/dt</a:t>
            </a:r>
            <a:r>
              <a:rPr lang="en-GB" sz="2400" dirty="0" smtClean="0"/>
              <a:t> = </a:t>
            </a:r>
            <a:r>
              <a:rPr lang="en-GB" sz="2400" dirty="0" err="1" smtClean="0"/>
              <a:t>Ax</a:t>
            </a:r>
            <a:r>
              <a:rPr lang="en-GB" sz="2400" dirty="0" smtClean="0"/>
              <a:t> + B</a:t>
            </a:r>
          </a:p>
          <a:p>
            <a:endParaRPr lang="en-GB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83884" y="3690640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|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1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|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1336872" y="59267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509735" y="5498774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|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|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45966"/>
              </p:ext>
            </p:extLst>
          </p:nvPr>
        </p:nvGraphicFramePr>
        <p:xfrm>
          <a:off x="5526088" y="5929313"/>
          <a:ext cx="29019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1638300" imgH="444500" progId="Equation.3">
                  <p:embed/>
                </p:oleObj>
              </mc:Choice>
              <mc:Fallback>
                <p:oleObj name="Equation" r:id="rId4" imgW="1638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9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5929313"/>
                        <a:ext cx="2901950" cy="76993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961769" y="3130118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|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|</a:t>
            </a:r>
            <a:endParaRPr lang="en-GB" sz="1600" i="1" dirty="0" smtClean="0"/>
          </a:p>
          <a:p>
            <a:endParaRPr lang="en-GB" sz="2400" i="1" dirty="0"/>
          </a:p>
        </p:txBody>
      </p:sp>
      <p:grpSp>
        <p:nvGrpSpPr>
          <p:cNvPr id="500" name="Group 499"/>
          <p:cNvGrpSpPr/>
          <p:nvPr/>
        </p:nvGrpSpPr>
        <p:grpSpPr>
          <a:xfrm>
            <a:off x="511444" y="1844298"/>
            <a:ext cx="2704454" cy="1487838"/>
            <a:chOff x="511444" y="1844298"/>
            <a:chExt cx="2704454" cy="1487838"/>
          </a:xfrm>
        </p:grpSpPr>
        <p:cxnSp>
          <p:nvCxnSpPr>
            <p:cNvPr id="498" name="Straight Arrow Connector 497"/>
            <p:cNvCxnSpPr/>
            <p:nvPr/>
          </p:nvCxnSpPr>
          <p:spPr>
            <a:xfrm flipV="1">
              <a:off x="511444" y="1844298"/>
              <a:ext cx="2704454" cy="148783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TextBox 498"/>
            <p:cNvSpPr txBox="1"/>
            <p:nvPr/>
          </p:nvSpPr>
          <p:spPr>
            <a:xfrm rot="19834289">
              <a:off x="612182" y="2255004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</a:schemeClr>
                  </a:solidFill>
                </a:rPr>
                <a:t>Generative Model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59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6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Pictur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3701" y="169284"/>
            <a:ext cx="5720299" cy="2987359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>
          <a:xfrm>
            <a:off x="565688" y="4246535"/>
            <a:ext cx="1999281" cy="1588577"/>
            <a:chOff x="1096566" y="1772816"/>
            <a:chExt cx="3581400" cy="3484562"/>
          </a:xfrm>
        </p:grpSpPr>
        <p:sp>
          <p:nvSpPr>
            <p:cNvPr id="7" name="Rectangle 6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Can 10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Can 11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Can 12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Can 14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/>
          <p:cNvGrpSpPr/>
          <p:nvPr/>
        </p:nvGrpSpPr>
        <p:grpSpPr>
          <a:xfrm>
            <a:off x="2864603" y="3639518"/>
            <a:ext cx="1978617" cy="1588577"/>
            <a:chOff x="1096566" y="1772816"/>
            <a:chExt cx="3581400" cy="3484562"/>
          </a:xfrm>
        </p:grpSpPr>
        <p:sp>
          <p:nvSpPr>
            <p:cNvPr id="25" name="Rectangle 24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Can 28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Can 30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Can 32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35" name="Hexagon 34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0223" y="6377552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Cortical </a:t>
            </a:r>
            <a:r>
              <a:rPr lang="en-GB" dirty="0" err="1" smtClean="0"/>
              <a:t>Macrocolumns</a:t>
            </a:r>
            <a:r>
              <a:rPr lang="en-GB" dirty="0" smtClean="0"/>
              <a:t> and free parameters</a:t>
            </a:r>
            <a:endParaRPr lang="en-GB" dirty="0"/>
          </a:p>
        </p:txBody>
      </p:sp>
      <p:sp>
        <p:nvSpPr>
          <p:cNvPr id="45" name="Arc 44"/>
          <p:cNvSpPr/>
          <p:nvPr/>
        </p:nvSpPr>
        <p:spPr>
          <a:xfrm rot="20393906" flipV="1">
            <a:off x="1013259" y="4320678"/>
            <a:ext cx="2055596" cy="1530737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568293" y="5421038"/>
            <a:ext cx="2257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dx/dt</a:t>
            </a:r>
            <a:r>
              <a:rPr lang="en-GB" sz="2400" dirty="0" smtClean="0"/>
              <a:t> = </a:t>
            </a:r>
            <a:r>
              <a:rPr lang="en-GB" sz="2400" dirty="0" err="1" smtClean="0"/>
              <a:t>Ax</a:t>
            </a:r>
            <a:r>
              <a:rPr lang="en-GB" sz="2400" dirty="0" smtClean="0"/>
              <a:t> + B</a:t>
            </a:r>
          </a:p>
          <a:p>
            <a:endParaRPr lang="en-GB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83884" y="3690640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|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1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|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1336872" y="59267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509735" y="5498774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|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|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346915" y="5920353"/>
          <a:ext cx="2595966" cy="62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Equation" r:id="rId4" imgW="1841500" imgH="457200" progId="Equation.3">
                  <p:embed/>
                </p:oleObj>
              </mc:Choice>
              <mc:Fallback>
                <p:oleObj name="Equation" r:id="rId4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915" y="5920353"/>
                        <a:ext cx="2595966" cy="62892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976200" y="3187840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|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|</a:t>
            </a:r>
            <a:endParaRPr lang="en-GB" sz="1600" i="1" dirty="0" smtClean="0"/>
          </a:p>
          <a:p>
            <a:endParaRPr lang="en-GB" sz="2400" i="1" dirty="0"/>
          </a:p>
        </p:txBody>
      </p:sp>
      <p:cxnSp>
        <p:nvCxnSpPr>
          <p:cNvPr id="498" name="Straight Arrow Connector 497"/>
          <p:cNvCxnSpPr/>
          <p:nvPr/>
        </p:nvCxnSpPr>
        <p:spPr>
          <a:xfrm flipV="1">
            <a:off x="511444" y="1844298"/>
            <a:ext cx="2704454" cy="1487838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/>
          <p:cNvSpPr txBox="1"/>
          <p:nvPr/>
        </p:nvSpPr>
        <p:spPr>
          <a:xfrm rot="19834289">
            <a:off x="764469" y="225500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Model Inversion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173" y="0"/>
            <a:ext cx="2562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Summary:</a:t>
            </a:r>
          </a:p>
          <a:p>
            <a:r>
              <a:rPr lang="en-GB" sz="2800" dirty="0" smtClean="0">
                <a:latin typeface="+mj-lt"/>
              </a:rPr>
              <a:t>DCM for Steady </a:t>
            </a:r>
          </a:p>
          <a:p>
            <a:r>
              <a:rPr lang="en-GB" sz="2800" dirty="0" smtClean="0">
                <a:latin typeface="+mj-lt"/>
              </a:rPr>
              <a:t>State Responses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67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820" y="29777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88" y="2077962"/>
            <a:ext cx="8542668" cy="325780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DCM &amp; Spectral Data Features (the Basics)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DCM for CSD </a:t>
            </a:r>
            <a:r>
              <a:rPr lang="en-US" dirty="0" err="1" smtClean="0"/>
              <a:t>vs</a:t>
            </a:r>
            <a:r>
              <a:rPr lang="en-US" dirty="0" smtClean="0"/>
              <a:t> DCM for SSR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DCM for CSD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4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820" y="29777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88" y="2077962"/>
            <a:ext cx="8542668" cy="325780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DCM &amp; Spectral Data Features (the Basics)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DCM for CSD </a:t>
            </a:r>
            <a:r>
              <a:rPr lang="en-US" dirty="0" err="1" smtClean="0">
                <a:solidFill>
                  <a:schemeClr val="tx2"/>
                </a:solidFill>
              </a:rPr>
              <a:t>vs</a:t>
            </a:r>
            <a:r>
              <a:rPr lang="en-US" dirty="0" smtClean="0">
                <a:solidFill>
                  <a:schemeClr val="tx2"/>
                </a:solidFill>
              </a:rPr>
              <a:t> DCM for SSR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DCM for CSD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Time to Frequency Domain</a:t>
            </a:r>
            <a:endParaRPr lang="en-US" sz="2800" dirty="0"/>
          </a:p>
        </p:txBody>
      </p:sp>
      <p:pic>
        <p:nvPicPr>
          <p:cNvPr id="4" name="Content Placeholder 3" descr="Screen Shot 2012-08-30 at 19.09.4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50872" r="17445" b="18104"/>
          <a:stretch/>
        </p:blipFill>
        <p:spPr>
          <a:xfrm>
            <a:off x="1031226" y="1465501"/>
            <a:ext cx="6473143" cy="1954002"/>
          </a:xfr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3994650" y="1096533"/>
            <a:ext cx="347360" cy="303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2010" y="91186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Linearise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around a stable fixed point or LC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0093" y="328965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DCM for SSR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29" y="5113813"/>
            <a:ext cx="139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DCM for CSD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Screen Shot 2012-08-30 at 19.15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7855" r="6336" b="37440"/>
          <a:stretch/>
        </p:blipFill>
        <p:spPr>
          <a:xfrm>
            <a:off x="184535" y="3169824"/>
            <a:ext cx="6111378" cy="1939113"/>
          </a:xfrm>
          <a:prstGeom prst="rect">
            <a:avLst/>
          </a:prstGeom>
        </p:spPr>
      </p:pic>
      <p:pic>
        <p:nvPicPr>
          <p:cNvPr id="9" name="Picture 8" descr="Screen Shot 2012-08-30 at 19.11.4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16591" r="4080" b="23764"/>
          <a:stretch/>
        </p:blipFill>
        <p:spPr>
          <a:xfrm>
            <a:off x="2192714" y="4429069"/>
            <a:ext cx="6404464" cy="24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0"/>
          <p:cNvGrpSpPr/>
          <p:nvPr/>
        </p:nvGrpSpPr>
        <p:grpSpPr>
          <a:xfrm>
            <a:off x="3423701" y="14430"/>
            <a:ext cx="5720299" cy="2987359"/>
            <a:chOff x="3423701" y="555971"/>
            <a:chExt cx="5720299" cy="2987359"/>
          </a:xfrm>
        </p:grpSpPr>
        <p:pic>
          <p:nvPicPr>
            <p:cNvPr id="493" name="Picture 492" descr="Picture2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3701" y="555971"/>
              <a:ext cx="5720299" cy="2987359"/>
            </a:xfrm>
            <a:prstGeom prst="rect">
              <a:avLst/>
            </a:prstGeom>
          </p:spPr>
        </p:pic>
        <p:sp>
          <p:nvSpPr>
            <p:cNvPr id="494" name="Rectangle 113"/>
            <p:cNvSpPr>
              <a:spLocks noChangeArrowheads="1"/>
            </p:cNvSpPr>
            <p:nvPr/>
          </p:nvSpPr>
          <p:spPr bwMode="auto">
            <a:xfrm>
              <a:off x="4772264" y="793435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495" name="Rectangle 113"/>
            <p:cNvSpPr>
              <a:spLocks noChangeArrowheads="1"/>
            </p:cNvSpPr>
            <p:nvPr/>
          </p:nvSpPr>
          <p:spPr bwMode="auto">
            <a:xfrm>
              <a:off x="7567125" y="821849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496" name="Rectangle 113"/>
            <p:cNvSpPr>
              <a:spLocks noChangeArrowheads="1"/>
            </p:cNvSpPr>
            <p:nvPr/>
          </p:nvSpPr>
          <p:spPr bwMode="auto">
            <a:xfrm>
              <a:off x="7618786" y="2291605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760" y="302861"/>
            <a:ext cx="22367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DCM for </a:t>
            </a:r>
          </a:p>
          <a:p>
            <a:r>
              <a:rPr lang="en-GB" sz="2800" dirty="0" smtClean="0">
                <a:latin typeface="+mn-lt"/>
              </a:rPr>
              <a:t>Cross Spectral </a:t>
            </a:r>
          </a:p>
          <a:p>
            <a:r>
              <a:rPr lang="en-GB" sz="2800" dirty="0" smtClean="0">
                <a:latin typeface="+mn-lt"/>
              </a:rPr>
              <a:t>Densities</a:t>
            </a:r>
            <a:endParaRPr lang="en-GB" sz="2800" dirty="0">
              <a:latin typeface="+mn-lt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565688" y="4246535"/>
            <a:ext cx="1999281" cy="1588577"/>
            <a:chOff x="1096566" y="1772816"/>
            <a:chExt cx="3581400" cy="3484562"/>
          </a:xfrm>
        </p:grpSpPr>
        <p:sp>
          <p:nvSpPr>
            <p:cNvPr id="7" name="Rectangle 6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Can 10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Can 11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Can 12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Can 14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/>
          <p:cNvGrpSpPr/>
          <p:nvPr/>
        </p:nvGrpSpPr>
        <p:grpSpPr>
          <a:xfrm>
            <a:off x="2864603" y="3639518"/>
            <a:ext cx="1978617" cy="1588577"/>
            <a:chOff x="1096566" y="1772816"/>
            <a:chExt cx="3581400" cy="3484562"/>
          </a:xfrm>
        </p:grpSpPr>
        <p:sp>
          <p:nvSpPr>
            <p:cNvPr id="25" name="Rectangle 24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Can 28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Can 30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Can 32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35" name="Hexagon 34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0223" y="6377552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Cortical </a:t>
            </a:r>
            <a:r>
              <a:rPr lang="en-GB" dirty="0" err="1" smtClean="0"/>
              <a:t>Macrocolumns</a:t>
            </a:r>
            <a:r>
              <a:rPr lang="en-GB" dirty="0" smtClean="0"/>
              <a:t> and free parameters</a:t>
            </a:r>
            <a:endParaRPr lang="en-GB" dirty="0"/>
          </a:p>
        </p:txBody>
      </p:sp>
      <p:sp>
        <p:nvSpPr>
          <p:cNvPr id="45" name="Arc 44"/>
          <p:cNvSpPr/>
          <p:nvPr/>
        </p:nvSpPr>
        <p:spPr>
          <a:xfrm rot="20393906" flipV="1">
            <a:off x="1013259" y="4320678"/>
            <a:ext cx="2055596" cy="1530737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568293" y="5421038"/>
            <a:ext cx="2257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dx/dt</a:t>
            </a:r>
            <a:r>
              <a:rPr lang="en-GB" sz="2400" dirty="0" smtClean="0"/>
              <a:t> = </a:t>
            </a:r>
            <a:r>
              <a:rPr lang="en-GB" sz="2400" dirty="0" err="1" smtClean="0"/>
              <a:t>Ax</a:t>
            </a:r>
            <a:r>
              <a:rPr lang="en-GB" sz="2400" dirty="0" smtClean="0"/>
              <a:t> + B</a:t>
            </a:r>
          </a:p>
          <a:p>
            <a:endParaRPr lang="en-GB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1336872" y="59267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509735" y="5498774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346915" y="5920353"/>
          <a:ext cx="2595966" cy="62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Equation" r:id="rId4" imgW="1841500" imgH="457200" progId="Equation.3">
                  <p:embed/>
                </p:oleObj>
              </mc:Choice>
              <mc:Fallback>
                <p:oleObj name="Equation" r:id="rId4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915" y="5920353"/>
                        <a:ext cx="2595966" cy="62892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499"/>
          <p:cNvGrpSpPr/>
          <p:nvPr/>
        </p:nvGrpSpPr>
        <p:grpSpPr>
          <a:xfrm>
            <a:off x="511444" y="1844298"/>
            <a:ext cx="2704454" cy="1487838"/>
            <a:chOff x="511444" y="1844298"/>
            <a:chExt cx="2704454" cy="1487838"/>
          </a:xfrm>
        </p:grpSpPr>
        <p:cxnSp>
          <p:nvCxnSpPr>
            <p:cNvPr id="498" name="Straight Arrow Connector 497"/>
            <p:cNvCxnSpPr/>
            <p:nvPr/>
          </p:nvCxnSpPr>
          <p:spPr>
            <a:xfrm flipV="1">
              <a:off x="511444" y="1844298"/>
              <a:ext cx="2704454" cy="148783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TextBox 498"/>
            <p:cNvSpPr txBox="1"/>
            <p:nvPr/>
          </p:nvSpPr>
          <p:spPr>
            <a:xfrm rot="19834289">
              <a:off x="612182" y="2255004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</a:schemeClr>
                  </a:solidFill>
                </a:rPr>
                <a:t>Generative Model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084250" y="3905573"/>
            <a:ext cx="274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Spectra and Phase lag</a:t>
            </a:r>
          </a:p>
          <a:p>
            <a:pPr algn="r"/>
            <a:r>
              <a:rPr lang="en-GB" dirty="0" smtClean="0"/>
              <a:t>Coherence</a:t>
            </a:r>
          </a:p>
          <a:p>
            <a:pPr algn="r"/>
            <a:r>
              <a:rPr lang="en-GB" dirty="0" smtClean="0"/>
              <a:t>Cross Correlations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07871" y="3667391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1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041844" y="3132699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</a:t>
            </a:r>
            <a:endParaRPr lang="en-GB" sz="1600" i="1" dirty="0" smtClean="0"/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04399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565688" y="4246535"/>
            <a:ext cx="1999281" cy="1588577"/>
            <a:chOff x="1096566" y="1772816"/>
            <a:chExt cx="3581400" cy="3484562"/>
          </a:xfrm>
        </p:grpSpPr>
        <p:sp>
          <p:nvSpPr>
            <p:cNvPr id="7" name="Rectangle 6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Can 10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Can 11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Can 12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Can 14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/>
          <p:cNvGrpSpPr/>
          <p:nvPr/>
        </p:nvGrpSpPr>
        <p:grpSpPr>
          <a:xfrm>
            <a:off x="2864603" y="3639518"/>
            <a:ext cx="1978617" cy="1588577"/>
            <a:chOff x="1096566" y="1772816"/>
            <a:chExt cx="3581400" cy="3484562"/>
          </a:xfrm>
        </p:grpSpPr>
        <p:sp>
          <p:nvSpPr>
            <p:cNvPr id="25" name="Rectangle 24"/>
            <p:cNvSpPr/>
            <p:nvPr/>
          </p:nvSpPr>
          <p:spPr>
            <a:xfrm>
              <a:off x="1115616" y="1772816"/>
              <a:ext cx="3560763" cy="1690687"/>
            </a:xfrm>
            <a:prstGeom prst="rect">
              <a:avLst/>
            </a:prstGeom>
            <a:solidFill>
              <a:schemeClr val="tx1">
                <a:lumMod val="85000"/>
                <a:alpha val="9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6566" y="4295353"/>
              <a:ext cx="3581400" cy="9620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06091" y="3495253"/>
              <a:ext cx="3562350" cy="746125"/>
            </a:xfrm>
            <a:prstGeom prst="rect">
              <a:avLst/>
            </a:prstGeom>
            <a:solidFill>
              <a:schemeClr val="tx1">
                <a:lumMod val="85000"/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1239441" y="2580853"/>
              <a:ext cx="1276350" cy="7572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Can 28"/>
            <p:cNvSpPr/>
            <p:nvPr/>
          </p:nvSpPr>
          <p:spPr>
            <a:xfrm rot="10800000">
              <a:off x="2894324" y="2495146"/>
              <a:ext cx="94909" cy="127015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09865" y="2827422"/>
              <a:ext cx="82377" cy="2329829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Can 30"/>
            <p:cNvSpPr/>
            <p:nvPr/>
          </p:nvSpPr>
          <p:spPr>
            <a:xfrm rot="10181207">
              <a:off x="3392091" y="2028403"/>
              <a:ext cx="111125" cy="68738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142854" y="2504653"/>
              <a:ext cx="649287" cy="5508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Can 32"/>
            <p:cNvSpPr/>
            <p:nvPr/>
          </p:nvSpPr>
          <p:spPr>
            <a:xfrm rot="10800000" flipH="1">
              <a:off x="1820466" y="3249191"/>
              <a:ext cx="114300" cy="1855787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rot="5400000">
              <a:off x="3203179" y="2758653"/>
              <a:ext cx="695325" cy="301625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192024" rIns="192024" bIns="19202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700" dirty="0"/>
            </a:p>
          </p:txBody>
        </p:sp>
        <p:sp>
          <p:nvSpPr>
            <p:cNvPr id="35" name="Hexagon 34"/>
            <p:cNvSpPr/>
            <p:nvPr/>
          </p:nvSpPr>
          <p:spPr>
            <a:xfrm rot="5400000">
              <a:off x="2908698" y="3507159"/>
              <a:ext cx="679450" cy="725487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 flipV="1">
              <a:off x="2689622" y="1357685"/>
              <a:ext cx="1587" cy="1422400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658666" y="2495128"/>
              <a:ext cx="330200" cy="9525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784204" y="2866603"/>
              <a:ext cx="703262" cy="635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65897" y="3145210"/>
              <a:ext cx="600075" cy="379412"/>
            </a:xfrm>
            <a:prstGeom prst="line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 rot="16200000">
              <a:off x="3111104" y="3785765"/>
              <a:ext cx="95250" cy="267652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4059635" y="3496047"/>
              <a:ext cx="11112" cy="825500"/>
            </a:xfrm>
            <a:prstGeom prst="line">
              <a:avLst/>
            </a:prstGeom>
            <a:ln w="1016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0223" y="6377552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Cortical </a:t>
            </a:r>
            <a:r>
              <a:rPr lang="en-GB" dirty="0" err="1" smtClean="0"/>
              <a:t>Macrocolumns</a:t>
            </a:r>
            <a:r>
              <a:rPr lang="en-GB" dirty="0" smtClean="0"/>
              <a:t> and free parameters</a:t>
            </a:r>
            <a:endParaRPr lang="en-GB" dirty="0"/>
          </a:p>
        </p:txBody>
      </p:sp>
      <p:sp>
        <p:nvSpPr>
          <p:cNvPr id="45" name="Arc 44"/>
          <p:cNvSpPr/>
          <p:nvPr/>
        </p:nvSpPr>
        <p:spPr>
          <a:xfrm rot="20393906" flipV="1">
            <a:off x="1013259" y="4320678"/>
            <a:ext cx="2055596" cy="1530737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568293" y="5421038"/>
            <a:ext cx="2257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dx/dt</a:t>
            </a:r>
            <a:r>
              <a:rPr lang="en-GB" sz="2400" dirty="0" smtClean="0"/>
              <a:t> = </a:t>
            </a:r>
            <a:r>
              <a:rPr lang="en-GB" sz="2400" dirty="0" err="1" smtClean="0"/>
              <a:t>Ax</a:t>
            </a:r>
            <a:r>
              <a:rPr lang="en-GB" sz="2400" dirty="0" smtClean="0"/>
              <a:t> + B</a:t>
            </a:r>
          </a:p>
          <a:p>
            <a:endParaRPr lang="en-GB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1336872" y="59267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346915" y="5920353"/>
          <a:ext cx="2595966" cy="62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Equation" r:id="rId4" imgW="1841500" imgH="457200" progId="Equation.3">
                  <p:embed/>
                </p:oleObj>
              </mc:Choice>
              <mc:Fallback>
                <p:oleObj name="Equation" r:id="rId4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915" y="5920353"/>
                        <a:ext cx="2595966" cy="62892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499"/>
          <p:cNvGrpSpPr/>
          <p:nvPr/>
        </p:nvGrpSpPr>
        <p:grpSpPr>
          <a:xfrm>
            <a:off x="472698" y="1774556"/>
            <a:ext cx="2727702" cy="1573078"/>
            <a:chOff x="472698" y="1774556"/>
            <a:chExt cx="2727702" cy="1573078"/>
          </a:xfrm>
        </p:grpSpPr>
        <p:cxnSp>
          <p:nvCxnSpPr>
            <p:cNvPr id="498" name="Straight Arrow Connector 497"/>
            <p:cNvCxnSpPr/>
            <p:nvPr/>
          </p:nvCxnSpPr>
          <p:spPr>
            <a:xfrm flipV="1">
              <a:off x="472698" y="1774556"/>
              <a:ext cx="2727702" cy="1573078"/>
            </a:xfrm>
            <a:prstGeom prst="straightConnector1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TextBox 498"/>
            <p:cNvSpPr txBox="1"/>
            <p:nvPr/>
          </p:nvSpPr>
          <p:spPr>
            <a:xfrm rot="19795865">
              <a:off x="525908" y="2224993"/>
              <a:ext cx="25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</a:schemeClr>
                  </a:solidFill>
                </a:rPr>
                <a:t>Model Inversion using</a:t>
              </a:r>
            </a:p>
            <a:p>
              <a:r>
                <a:rPr lang="en-GB" dirty="0" smtClean="0">
                  <a:solidFill>
                    <a:schemeClr val="tx1">
                      <a:lumMod val="50000"/>
                    </a:schemeClr>
                  </a:solidFill>
                </a:rPr>
                <a:t> full complex signal </a:t>
              </a:r>
              <a:endParaRPr lang="en-GB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084250" y="3905573"/>
            <a:ext cx="274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Spectra and Phase lag</a:t>
            </a:r>
          </a:p>
          <a:p>
            <a:pPr algn="r"/>
            <a:r>
              <a:rPr lang="en-GB" dirty="0" smtClean="0"/>
              <a:t>Coherence</a:t>
            </a:r>
          </a:p>
          <a:p>
            <a:pPr algn="r"/>
            <a:r>
              <a:rPr lang="en-GB" dirty="0" smtClean="0"/>
              <a:t>Cross Correlations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509735" y="5498774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041844" y="3132699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2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507871" y="3667391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H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 . H</a:t>
            </a:r>
            <a:r>
              <a:rPr lang="en-GB" sz="1600" baseline="-25000" dirty="0" smtClean="0"/>
              <a:t>1</a:t>
            </a:r>
            <a:r>
              <a:rPr lang="en-GB" sz="1600" baseline="30000" dirty="0" smtClean="0"/>
              <a:t>*</a:t>
            </a:r>
            <a:r>
              <a:rPr lang="en-GB" sz="1600" dirty="0" smtClean="0"/>
              <a:t>(</a:t>
            </a:r>
            <a:r>
              <a:rPr lang="el-GR" sz="1600" dirty="0" smtClean="0"/>
              <a:t>ω</a:t>
            </a:r>
            <a:r>
              <a:rPr lang="en-GB" sz="1600" dirty="0" smtClean="0"/>
              <a:t>)</a:t>
            </a:r>
            <a:endParaRPr lang="en-GB" sz="1600" i="1" dirty="0" smtClean="0"/>
          </a:p>
          <a:p>
            <a:endParaRPr lang="en-GB" sz="24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222760" y="302861"/>
            <a:ext cx="22367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DCM for </a:t>
            </a:r>
          </a:p>
          <a:p>
            <a:r>
              <a:rPr lang="en-GB" sz="2800" dirty="0" smtClean="0">
                <a:latin typeface="+mn-lt"/>
              </a:rPr>
              <a:t>Cross Spectral </a:t>
            </a:r>
          </a:p>
          <a:p>
            <a:r>
              <a:rPr lang="en-GB" sz="2800" dirty="0" smtClean="0">
                <a:latin typeface="+mn-lt"/>
              </a:rPr>
              <a:t>Densities</a:t>
            </a:r>
            <a:endParaRPr lang="en-GB" sz="2800" dirty="0">
              <a:latin typeface="+mn-lt"/>
            </a:endParaRPr>
          </a:p>
        </p:txBody>
      </p:sp>
      <p:grpSp>
        <p:nvGrpSpPr>
          <p:cNvPr id="65" name="Group 500"/>
          <p:cNvGrpSpPr/>
          <p:nvPr/>
        </p:nvGrpSpPr>
        <p:grpSpPr>
          <a:xfrm>
            <a:off x="3423701" y="14430"/>
            <a:ext cx="5720299" cy="2987359"/>
            <a:chOff x="3423701" y="555971"/>
            <a:chExt cx="5720299" cy="2987359"/>
          </a:xfrm>
        </p:grpSpPr>
        <p:pic>
          <p:nvPicPr>
            <p:cNvPr id="66" name="Picture 65" descr="Picture2.e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3701" y="555971"/>
              <a:ext cx="5720299" cy="2987359"/>
            </a:xfrm>
            <a:prstGeom prst="rect">
              <a:avLst/>
            </a:prstGeom>
          </p:spPr>
        </p:pic>
        <p:sp>
          <p:nvSpPr>
            <p:cNvPr id="67" name="Rectangle 113"/>
            <p:cNvSpPr>
              <a:spLocks noChangeArrowheads="1"/>
            </p:cNvSpPr>
            <p:nvPr/>
          </p:nvSpPr>
          <p:spPr bwMode="auto">
            <a:xfrm>
              <a:off x="4772264" y="793435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68" name="Rectangle 113"/>
            <p:cNvSpPr>
              <a:spLocks noChangeArrowheads="1"/>
            </p:cNvSpPr>
            <p:nvPr/>
          </p:nvSpPr>
          <p:spPr bwMode="auto">
            <a:xfrm>
              <a:off x="7567125" y="821849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69" name="Rectangle 113"/>
            <p:cNvSpPr>
              <a:spLocks noChangeArrowheads="1"/>
            </p:cNvSpPr>
            <p:nvPr/>
          </p:nvSpPr>
          <p:spPr bwMode="auto">
            <a:xfrm>
              <a:off x="7618786" y="2291605"/>
              <a:ext cx="62036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+mn-lt"/>
                </a:rPr>
                <a:t>Prediction</a:t>
              </a:r>
              <a:endParaRPr lang="en-US" sz="10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64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30" y="295711"/>
            <a:ext cx="5940617" cy="751668"/>
          </a:xfrm>
        </p:spPr>
        <p:txBody>
          <a:bodyPr>
            <a:noAutofit/>
          </a:bodyPr>
          <a:lstStyle/>
          <a:p>
            <a:pPr marL="457200" indent="-457200"/>
            <a:r>
              <a:rPr lang="en-GB" sz="2800" dirty="0" smtClean="0"/>
              <a:t>Accommodating Imaginary Numbers</a:t>
            </a:r>
          </a:p>
          <a:p>
            <a:endParaRPr lang="en-GB" sz="2400" dirty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246895" y="1487837"/>
            <a:ext cx="1464590" cy="867905"/>
          </a:xfrm>
          <a:prstGeom prst="curved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4711485" y="1487837"/>
            <a:ext cx="2030278" cy="1061635"/>
          </a:xfrm>
          <a:prstGeom prst="curvedConnector3">
            <a:avLst>
              <a:gd name="adj1" fmla="val 4122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804834" y="1549831"/>
            <a:ext cx="488197" cy="33321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7498" y="113137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22169" y="2541722"/>
            <a:ext cx="3184902" cy="1642820"/>
            <a:chOff x="3022169" y="2541722"/>
            <a:chExt cx="3184902" cy="1642820"/>
          </a:xfrm>
        </p:grpSpPr>
        <p:sp>
          <p:nvSpPr>
            <p:cNvPr id="17" name="Rounded Rectangle 16"/>
            <p:cNvSpPr/>
            <p:nvPr/>
          </p:nvSpPr>
          <p:spPr>
            <a:xfrm>
              <a:off x="3022169" y="2541722"/>
              <a:ext cx="3184902" cy="16428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384119" y="2653987"/>
            <a:ext cx="2528484" cy="1367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03" name="Equation" r:id="rId3" imgW="2019240" imgH="1091880" progId="Equation.3">
                    <p:embed/>
                  </p:oleObj>
                </mc:Choice>
                <mc:Fallback>
                  <p:oleObj name="Equation" r:id="rId3" imgW="2019240" imgH="10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119" y="2653987"/>
                          <a:ext cx="2528484" cy="13676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33214" y="4502257"/>
            <a:ext cx="3197817" cy="1981200"/>
            <a:chOff x="333214" y="4502257"/>
            <a:chExt cx="3197817" cy="1981200"/>
          </a:xfrm>
        </p:grpSpPr>
        <p:sp>
          <p:nvSpPr>
            <p:cNvPr id="18" name="TextBox 17"/>
            <p:cNvSpPr txBox="1"/>
            <p:nvPr/>
          </p:nvSpPr>
          <p:spPr>
            <a:xfrm>
              <a:off x="333214" y="450225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E:</a:t>
              </a:r>
              <a:endParaRPr lang="en-GB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46129" y="4840637"/>
              <a:ext cx="3184902" cy="16428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648265" y="5269423"/>
            <a:ext cx="2594059" cy="683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04" name="Equation" r:id="rId5" imgW="1828800" imgH="482400" progId="Equation.3">
                    <p:embed/>
                  </p:oleObj>
                </mc:Choice>
                <mc:Fallback>
                  <p:oleObj name="Equation" r:id="rId5" imgW="18288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265" y="5269423"/>
                          <a:ext cx="2594059" cy="683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4003732" y="4600412"/>
            <a:ext cx="4938791" cy="1841716"/>
            <a:chOff x="4003732" y="4600412"/>
            <a:chExt cx="4938791" cy="1841716"/>
          </a:xfrm>
        </p:grpSpPr>
        <p:sp>
          <p:nvSpPr>
            <p:cNvPr id="19" name="TextBox 18"/>
            <p:cNvSpPr txBox="1"/>
            <p:nvPr/>
          </p:nvSpPr>
          <p:spPr>
            <a:xfrm>
              <a:off x="4003732" y="460041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M:</a:t>
              </a:r>
              <a:endParaRPr lang="en-GB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73107" y="4799308"/>
              <a:ext cx="4569416" cy="16428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760597" y="4990455"/>
            <a:ext cx="3797292" cy="1359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05" name="Equation" r:id="rId7" imgW="2946240" imgH="1054080" progId="Equation.3">
                    <p:embed/>
                  </p:oleObj>
                </mc:Choice>
                <mc:Fallback>
                  <p:oleObj name="Equation" r:id="rId7" imgW="2946240" imgH="1054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597" y="4990455"/>
                          <a:ext cx="3797292" cy="13590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0" y="2510725"/>
            <a:ext cx="2912790" cy="3161655"/>
            <a:chOff x="0" y="2510725"/>
            <a:chExt cx="2912790" cy="3161655"/>
          </a:xfrm>
        </p:grpSpPr>
        <p:sp>
          <p:nvSpPr>
            <p:cNvPr id="24" name="TextBox 23"/>
            <p:cNvSpPr txBox="1"/>
            <p:nvPr/>
          </p:nvSpPr>
          <p:spPr>
            <a:xfrm>
              <a:off x="472698" y="2510725"/>
              <a:ext cx="2440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Real and imaginary </a:t>
              </a:r>
            </a:p>
            <a:p>
              <a:r>
                <a:rPr lang="en-GB" dirty="0" smtClean="0"/>
                <a:t>errors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3538779"/>
              <a:ext cx="2440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Real and imaginary </a:t>
              </a:r>
            </a:p>
            <a:p>
              <a:r>
                <a:rPr lang="en-GB" dirty="0" smtClean="0"/>
                <a:t>derivatives </a:t>
              </a:r>
              <a:r>
                <a:rPr lang="en-GB" dirty="0" err="1" smtClean="0"/>
                <a:t>wrt</a:t>
              </a:r>
              <a:r>
                <a:rPr lang="en-GB" dirty="0" smtClean="0"/>
                <a:t> </a:t>
              </a:r>
              <a:r>
                <a:rPr lang="en-GB" dirty="0" err="1" smtClean="0"/>
                <a:t>fx</a:t>
              </a:r>
              <a:r>
                <a:rPr lang="en-GB" dirty="0" smtClean="0"/>
                <a:t>, G</a:t>
              </a:r>
              <a:endParaRPr lang="en-GB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1294109" y="4510007"/>
              <a:ext cx="2262753" cy="619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763292" y="4490633"/>
              <a:ext cx="880821" cy="4701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96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/>
        </p:nvSpPr>
        <p:spPr>
          <a:xfrm rot="7028890">
            <a:off x="3909756" y="168327"/>
            <a:ext cx="5868995" cy="3297761"/>
          </a:xfrm>
          <a:prstGeom prst="arc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9067220">
            <a:off x="1223383" y="2224436"/>
            <a:ext cx="5868995" cy="3297761"/>
          </a:xfrm>
          <a:prstGeom prst="arc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920712"/>
            <a:ext cx="7333488" cy="16324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900" dirty="0" smtClean="0"/>
              <a:t>Interface Additions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900" dirty="0" smtClean="0"/>
              <a:t>New CSD routines, similar to SSR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900" dirty="0" smtClean="0"/>
              <a:t>SPM_NLSI_GN accommodates </a:t>
            </a:r>
            <a:r>
              <a:rPr lang="en-GB" sz="1900" dirty="0" err="1" smtClean="0"/>
              <a:t>imag</a:t>
            </a:r>
            <a:r>
              <a:rPr lang="en-GB" sz="1900" dirty="0" smtClean="0"/>
              <a:t> numbers, slopes, curvatures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900" dirty="0" smtClean="0"/>
              <a:t>A host of new results features, in channel and source space!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615" y="331897"/>
            <a:ext cx="1944216" cy="335184"/>
          </a:xfrm>
        </p:spPr>
        <p:txBody>
          <a:bodyPr/>
          <a:lstStyle/>
          <a:p>
            <a:r>
              <a:rPr lang="en-GB" sz="2800" b="0" dirty="0" smtClean="0"/>
              <a:t>Roadmap</a:t>
            </a:r>
            <a:endParaRPr lang="en-GB" sz="12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5004" y="1836549"/>
            <a:ext cx="1549830" cy="10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Specify model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003729" y="1276027"/>
            <a:ext cx="1549830" cy="10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Extract Data Features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50618" y="1402597"/>
            <a:ext cx="1903708" cy="123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Maximise the model evidence (~</a:t>
            </a:r>
            <a:r>
              <a:rPr lang="en-GB" i="1" dirty="0" smtClean="0"/>
              <a:t>-F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507752" y="2523641"/>
            <a:ext cx="1903708" cy="123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models or MAP parameters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152040" y="2717369"/>
            <a:ext cx="1901125" cy="102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your experimental data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500035" y="3202932"/>
            <a:ext cx="1903708" cy="190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And also report phase lags coherence &amp; delays</a:t>
            </a:r>
          </a:p>
          <a:p>
            <a:pPr algn="ctr"/>
            <a:r>
              <a:rPr lang="en-GB" dirty="0" smtClean="0"/>
              <a:t>In channel or source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88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/>
          <p:nvPr/>
        </p:nvGrpSpPr>
        <p:grpSpPr>
          <a:xfrm>
            <a:off x="3602410" y="2084523"/>
            <a:ext cx="4790223" cy="4215540"/>
            <a:chOff x="1453222" y="1771947"/>
            <a:chExt cx="6195191" cy="4830332"/>
          </a:xfrm>
        </p:grpSpPr>
        <p:sp>
          <p:nvSpPr>
            <p:cNvPr id="315" name="Arc 314"/>
            <p:cNvSpPr/>
            <p:nvPr/>
          </p:nvSpPr>
          <p:spPr>
            <a:xfrm rot="21038270" flipV="1">
              <a:off x="1453222" y="1771947"/>
              <a:ext cx="5327698" cy="4371865"/>
            </a:xfrm>
            <a:prstGeom prst="arc">
              <a:avLst>
                <a:gd name="adj1" fmla="val 16200000"/>
                <a:gd name="adj2" fmla="val 2067370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40"/>
            <p:cNvGrpSpPr/>
            <p:nvPr/>
          </p:nvGrpSpPr>
          <p:grpSpPr>
            <a:xfrm>
              <a:off x="2557220" y="3252061"/>
              <a:ext cx="5091193" cy="3350218"/>
              <a:chOff x="2557220" y="3252061"/>
              <a:chExt cx="5091193" cy="3350218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2557220" y="5013702"/>
                <a:ext cx="1999281" cy="1588577"/>
                <a:chOff x="1096566" y="1772816"/>
                <a:chExt cx="3581400" cy="3484562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9" name="Isosceles Triangle 278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0" name="Can 279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1" name="Can 280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2" name="Can 281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4" name="Can 283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286" name="Hexagon 285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87" name="Straight Connector 286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Can 290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3"/>
              <p:cNvGrpSpPr/>
              <p:nvPr/>
            </p:nvGrpSpPr>
            <p:grpSpPr>
              <a:xfrm>
                <a:off x="5669796" y="3252061"/>
                <a:ext cx="1978617" cy="1588577"/>
                <a:chOff x="1096566" y="1772816"/>
                <a:chExt cx="3581400" cy="3484562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8" name="Can 297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9" name="Can 298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0" name="Can 299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2" name="Can 301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304" name="Hexagon 303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Can 308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10" name="Straight Connector 309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TextBox 310"/>
              <p:cNvSpPr txBox="1"/>
              <p:nvPr/>
            </p:nvSpPr>
            <p:spPr>
              <a:xfrm>
                <a:off x="6858000" y="4881965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PFC</a:t>
                </a:r>
                <a:endParaRPr lang="en-GB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2872352" y="4468677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Hipp</a:t>
                </a:r>
                <a:endParaRPr lang="en-GB" dirty="0"/>
              </a:p>
            </p:txBody>
          </p:sp>
        </p:grpSp>
      </p:grpSp>
      <p:sp>
        <p:nvSpPr>
          <p:cNvPr id="138" name="TextBox 137"/>
          <p:cNvSpPr txBox="1"/>
          <p:nvPr/>
        </p:nvSpPr>
        <p:spPr>
          <a:xfrm>
            <a:off x="130599" y="162957"/>
            <a:ext cx="3448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Conditional Estimates:     </a:t>
            </a:r>
          </a:p>
          <a:p>
            <a:r>
              <a:rPr lang="en-GB" sz="2800" dirty="0" smtClean="0">
                <a:latin typeface="+mj-lt"/>
              </a:rPr>
              <a:t>Spectral Power</a:t>
            </a:r>
            <a:endParaRPr lang="en-GB" sz="2800" dirty="0">
              <a:latin typeface="+mj-lt"/>
            </a:endParaRPr>
          </a:p>
        </p:txBody>
      </p:sp>
      <p:sp>
        <p:nvSpPr>
          <p:cNvPr id="316" name="Arc 315"/>
          <p:cNvSpPr/>
          <p:nvPr/>
        </p:nvSpPr>
        <p:spPr>
          <a:xfrm rot="11090002" flipV="1">
            <a:off x="4753611" y="4139417"/>
            <a:ext cx="3344203" cy="4377041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3" name="Group 342"/>
          <p:cNvGrpSpPr/>
          <p:nvPr/>
        </p:nvGrpSpPr>
        <p:grpSpPr>
          <a:xfrm>
            <a:off x="147235" y="1325105"/>
            <a:ext cx="3471620" cy="5106692"/>
            <a:chOff x="1247614" y="627681"/>
            <a:chExt cx="3696345" cy="5370163"/>
          </a:xfrm>
        </p:grpSpPr>
        <p:sp>
          <p:nvSpPr>
            <p:cNvPr id="344" name="Rectangle 343"/>
            <p:cNvSpPr/>
            <p:nvPr/>
          </p:nvSpPr>
          <p:spPr>
            <a:xfrm>
              <a:off x="1247614" y="627681"/>
              <a:ext cx="3696345" cy="53701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345" name="Rectangle 253"/>
            <p:cNvSpPr>
              <a:spLocks noChangeArrowheads="1"/>
            </p:cNvSpPr>
            <p:nvPr/>
          </p:nvSpPr>
          <p:spPr bwMode="auto">
            <a:xfrm>
              <a:off x="1693863" y="1104900"/>
              <a:ext cx="1274763" cy="1858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46" name="Rectangle 254"/>
            <p:cNvSpPr>
              <a:spLocks noChangeArrowheads="1"/>
            </p:cNvSpPr>
            <p:nvPr/>
          </p:nvSpPr>
          <p:spPr bwMode="auto">
            <a:xfrm>
              <a:off x="1693863" y="1104900"/>
              <a:ext cx="1274763" cy="18589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47" name="Line 255"/>
            <p:cNvSpPr>
              <a:spLocks noChangeShapeType="1"/>
            </p:cNvSpPr>
            <p:nvPr/>
          </p:nvSpPr>
          <p:spPr bwMode="auto">
            <a:xfrm>
              <a:off x="1693863" y="11049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48" name="Line 256"/>
            <p:cNvSpPr>
              <a:spLocks noChangeShapeType="1"/>
            </p:cNvSpPr>
            <p:nvPr/>
          </p:nvSpPr>
          <p:spPr bwMode="auto">
            <a:xfrm>
              <a:off x="1693863" y="2963863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49" name="Line 257"/>
            <p:cNvSpPr>
              <a:spLocks noChangeShapeType="1"/>
            </p:cNvSpPr>
            <p:nvPr/>
          </p:nvSpPr>
          <p:spPr bwMode="auto">
            <a:xfrm flipV="1">
              <a:off x="2968626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0" name="Line 258"/>
            <p:cNvSpPr>
              <a:spLocks noChangeShapeType="1"/>
            </p:cNvSpPr>
            <p:nvPr/>
          </p:nvSpPr>
          <p:spPr bwMode="auto">
            <a:xfrm flipV="1">
              <a:off x="1693863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1" name="Line 259"/>
            <p:cNvSpPr>
              <a:spLocks noChangeShapeType="1"/>
            </p:cNvSpPr>
            <p:nvPr/>
          </p:nvSpPr>
          <p:spPr bwMode="auto">
            <a:xfrm>
              <a:off x="1693863" y="2963863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2" name="Line 260"/>
            <p:cNvSpPr>
              <a:spLocks noChangeShapeType="1"/>
            </p:cNvSpPr>
            <p:nvPr/>
          </p:nvSpPr>
          <p:spPr bwMode="auto">
            <a:xfrm flipV="1">
              <a:off x="1693863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3" name="Line 261"/>
            <p:cNvSpPr>
              <a:spLocks noChangeShapeType="1"/>
            </p:cNvSpPr>
            <p:nvPr/>
          </p:nvSpPr>
          <p:spPr bwMode="auto">
            <a:xfrm flipV="1">
              <a:off x="1865313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4" name="Line 262"/>
            <p:cNvSpPr>
              <a:spLocks noChangeShapeType="1"/>
            </p:cNvSpPr>
            <p:nvPr/>
          </p:nvSpPr>
          <p:spPr bwMode="auto">
            <a:xfrm>
              <a:off x="1865313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5" name="Rectangle 263"/>
            <p:cNvSpPr>
              <a:spLocks noChangeArrowheads="1"/>
            </p:cNvSpPr>
            <p:nvPr/>
          </p:nvSpPr>
          <p:spPr bwMode="auto">
            <a:xfrm>
              <a:off x="1830388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Line 264"/>
            <p:cNvSpPr>
              <a:spLocks noChangeShapeType="1"/>
            </p:cNvSpPr>
            <p:nvPr/>
          </p:nvSpPr>
          <p:spPr bwMode="auto">
            <a:xfrm flipV="1">
              <a:off x="2154238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7" name="Line 265"/>
            <p:cNvSpPr>
              <a:spLocks noChangeShapeType="1"/>
            </p:cNvSpPr>
            <p:nvPr/>
          </p:nvSpPr>
          <p:spPr bwMode="auto">
            <a:xfrm>
              <a:off x="2154238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58" name="Rectangle 266"/>
            <p:cNvSpPr>
              <a:spLocks noChangeArrowheads="1"/>
            </p:cNvSpPr>
            <p:nvPr/>
          </p:nvSpPr>
          <p:spPr bwMode="auto">
            <a:xfrm>
              <a:off x="2119313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Line 267"/>
            <p:cNvSpPr>
              <a:spLocks noChangeShapeType="1"/>
            </p:cNvSpPr>
            <p:nvPr/>
          </p:nvSpPr>
          <p:spPr bwMode="auto">
            <a:xfrm flipV="1">
              <a:off x="2441576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0" name="Line 268"/>
            <p:cNvSpPr>
              <a:spLocks noChangeShapeType="1"/>
            </p:cNvSpPr>
            <p:nvPr/>
          </p:nvSpPr>
          <p:spPr bwMode="auto">
            <a:xfrm>
              <a:off x="2441576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1" name="Rectangle 269"/>
            <p:cNvSpPr>
              <a:spLocks noChangeArrowheads="1"/>
            </p:cNvSpPr>
            <p:nvPr/>
          </p:nvSpPr>
          <p:spPr bwMode="auto">
            <a:xfrm>
              <a:off x="2408238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Line 270"/>
            <p:cNvSpPr>
              <a:spLocks noChangeShapeType="1"/>
            </p:cNvSpPr>
            <p:nvPr/>
          </p:nvSpPr>
          <p:spPr bwMode="auto">
            <a:xfrm flipV="1">
              <a:off x="2736851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3" name="Line 271"/>
            <p:cNvSpPr>
              <a:spLocks noChangeShapeType="1"/>
            </p:cNvSpPr>
            <p:nvPr/>
          </p:nvSpPr>
          <p:spPr bwMode="auto">
            <a:xfrm>
              <a:off x="2736851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4" name="Rectangle 272"/>
            <p:cNvSpPr>
              <a:spLocks noChangeArrowheads="1"/>
            </p:cNvSpPr>
            <p:nvPr/>
          </p:nvSpPr>
          <p:spPr bwMode="auto">
            <a:xfrm>
              <a:off x="2703513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Line 273"/>
            <p:cNvSpPr>
              <a:spLocks noChangeShapeType="1"/>
            </p:cNvSpPr>
            <p:nvPr/>
          </p:nvSpPr>
          <p:spPr bwMode="auto">
            <a:xfrm>
              <a:off x="1693863" y="296386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6" name="Line 274"/>
            <p:cNvSpPr>
              <a:spLocks noChangeShapeType="1"/>
            </p:cNvSpPr>
            <p:nvPr/>
          </p:nvSpPr>
          <p:spPr bwMode="auto">
            <a:xfrm flipH="1">
              <a:off x="2946401" y="2963863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7" name="Rectangle 275"/>
            <p:cNvSpPr>
              <a:spLocks noChangeArrowheads="1"/>
            </p:cNvSpPr>
            <p:nvPr/>
          </p:nvSpPr>
          <p:spPr bwMode="auto">
            <a:xfrm>
              <a:off x="1638301" y="291782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Line 276"/>
            <p:cNvSpPr>
              <a:spLocks noChangeShapeType="1"/>
            </p:cNvSpPr>
            <p:nvPr/>
          </p:nvSpPr>
          <p:spPr bwMode="auto">
            <a:xfrm>
              <a:off x="1693863" y="2771775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69" name="Line 277"/>
            <p:cNvSpPr>
              <a:spLocks noChangeShapeType="1"/>
            </p:cNvSpPr>
            <p:nvPr/>
          </p:nvSpPr>
          <p:spPr bwMode="auto">
            <a:xfrm flipH="1">
              <a:off x="2946401" y="27717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0" name="Rectangle 278"/>
            <p:cNvSpPr>
              <a:spLocks noChangeArrowheads="1"/>
            </p:cNvSpPr>
            <p:nvPr/>
          </p:nvSpPr>
          <p:spPr bwMode="auto">
            <a:xfrm>
              <a:off x="1638301" y="2725738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Line 279"/>
            <p:cNvSpPr>
              <a:spLocks noChangeShapeType="1"/>
            </p:cNvSpPr>
            <p:nvPr/>
          </p:nvSpPr>
          <p:spPr bwMode="auto">
            <a:xfrm>
              <a:off x="1693863" y="2578100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2" name="Line 280"/>
            <p:cNvSpPr>
              <a:spLocks noChangeShapeType="1"/>
            </p:cNvSpPr>
            <p:nvPr/>
          </p:nvSpPr>
          <p:spPr bwMode="auto">
            <a:xfrm flipH="1">
              <a:off x="2946401" y="2578100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3" name="Rectangle 281"/>
            <p:cNvSpPr>
              <a:spLocks noChangeArrowheads="1"/>
            </p:cNvSpPr>
            <p:nvPr/>
          </p:nvSpPr>
          <p:spPr bwMode="auto">
            <a:xfrm>
              <a:off x="1638301" y="2533650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Line 282"/>
            <p:cNvSpPr>
              <a:spLocks noChangeShapeType="1"/>
            </p:cNvSpPr>
            <p:nvPr/>
          </p:nvSpPr>
          <p:spPr bwMode="auto">
            <a:xfrm>
              <a:off x="1693863" y="2390775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5" name="Line 283"/>
            <p:cNvSpPr>
              <a:spLocks noChangeShapeType="1"/>
            </p:cNvSpPr>
            <p:nvPr/>
          </p:nvSpPr>
          <p:spPr bwMode="auto">
            <a:xfrm flipH="1">
              <a:off x="2946401" y="23907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6" name="Rectangle 284"/>
            <p:cNvSpPr>
              <a:spLocks noChangeArrowheads="1"/>
            </p:cNvSpPr>
            <p:nvPr/>
          </p:nvSpPr>
          <p:spPr bwMode="auto">
            <a:xfrm>
              <a:off x="1638301" y="234632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6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Line 285"/>
            <p:cNvSpPr>
              <a:spLocks noChangeShapeType="1"/>
            </p:cNvSpPr>
            <p:nvPr/>
          </p:nvSpPr>
          <p:spPr bwMode="auto">
            <a:xfrm>
              <a:off x="1693863" y="2198688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8" name="Line 286"/>
            <p:cNvSpPr>
              <a:spLocks noChangeShapeType="1"/>
            </p:cNvSpPr>
            <p:nvPr/>
          </p:nvSpPr>
          <p:spPr bwMode="auto">
            <a:xfrm flipH="1">
              <a:off x="2946401" y="2198688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79" name="Rectangle 287"/>
            <p:cNvSpPr>
              <a:spLocks noChangeArrowheads="1"/>
            </p:cNvSpPr>
            <p:nvPr/>
          </p:nvSpPr>
          <p:spPr bwMode="auto">
            <a:xfrm>
              <a:off x="1638301" y="2152650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8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Line 288"/>
            <p:cNvSpPr>
              <a:spLocks noChangeShapeType="1"/>
            </p:cNvSpPr>
            <p:nvPr/>
          </p:nvSpPr>
          <p:spPr bwMode="auto">
            <a:xfrm>
              <a:off x="1693863" y="201136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81" name="Line 289"/>
            <p:cNvSpPr>
              <a:spLocks noChangeShapeType="1"/>
            </p:cNvSpPr>
            <p:nvPr/>
          </p:nvSpPr>
          <p:spPr bwMode="auto">
            <a:xfrm flipH="1">
              <a:off x="2946401" y="2011363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82" name="Rectangle 290"/>
            <p:cNvSpPr>
              <a:spLocks noChangeArrowheads="1"/>
            </p:cNvSpPr>
            <p:nvPr/>
          </p:nvSpPr>
          <p:spPr bwMode="auto">
            <a:xfrm>
              <a:off x="1603376" y="1966913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Line 291"/>
            <p:cNvSpPr>
              <a:spLocks noChangeShapeType="1"/>
            </p:cNvSpPr>
            <p:nvPr/>
          </p:nvSpPr>
          <p:spPr bwMode="auto">
            <a:xfrm>
              <a:off x="1693863" y="1819275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84" name="Line 292"/>
            <p:cNvSpPr>
              <a:spLocks noChangeShapeType="1"/>
            </p:cNvSpPr>
            <p:nvPr/>
          </p:nvSpPr>
          <p:spPr bwMode="auto">
            <a:xfrm flipH="1">
              <a:off x="2946401" y="18192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85" name="Rectangle 293"/>
            <p:cNvSpPr>
              <a:spLocks noChangeArrowheads="1"/>
            </p:cNvSpPr>
            <p:nvPr/>
          </p:nvSpPr>
          <p:spPr bwMode="auto">
            <a:xfrm>
              <a:off x="1603376" y="1773238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Line 294"/>
            <p:cNvSpPr>
              <a:spLocks noChangeShapeType="1"/>
            </p:cNvSpPr>
            <p:nvPr/>
          </p:nvSpPr>
          <p:spPr bwMode="auto">
            <a:xfrm>
              <a:off x="1693863" y="1625600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87" name="Line 295"/>
            <p:cNvSpPr>
              <a:spLocks noChangeShapeType="1"/>
            </p:cNvSpPr>
            <p:nvPr/>
          </p:nvSpPr>
          <p:spPr bwMode="auto">
            <a:xfrm flipH="1">
              <a:off x="2946401" y="1625600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88" name="Rectangle 296"/>
            <p:cNvSpPr>
              <a:spLocks noChangeArrowheads="1"/>
            </p:cNvSpPr>
            <p:nvPr/>
          </p:nvSpPr>
          <p:spPr bwMode="auto">
            <a:xfrm>
              <a:off x="1603376" y="1581150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14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Line 297"/>
            <p:cNvSpPr>
              <a:spLocks noChangeShapeType="1"/>
            </p:cNvSpPr>
            <p:nvPr/>
          </p:nvSpPr>
          <p:spPr bwMode="auto">
            <a:xfrm>
              <a:off x="1693863" y="143986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0" name="Line 298"/>
            <p:cNvSpPr>
              <a:spLocks noChangeShapeType="1"/>
            </p:cNvSpPr>
            <p:nvPr/>
          </p:nvSpPr>
          <p:spPr bwMode="auto">
            <a:xfrm flipH="1">
              <a:off x="2946401" y="1439863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1" name="Rectangle 299"/>
            <p:cNvSpPr>
              <a:spLocks noChangeArrowheads="1"/>
            </p:cNvSpPr>
            <p:nvPr/>
          </p:nvSpPr>
          <p:spPr bwMode="auto">
            <a:xfrm>
              <a:off x="1603376" y="139382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16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Line 300"/>
            <p:cNvSpPr>
              <a:spLocks noChangeShapeType="1"/>
            </p:cNvSpPr>
            <p:nvPr/>
          </p:nvSpPr>
          <p:spPr bwMode="auto">
            <a:xfrm>
              <a:off x="1693863" y="1246188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3" name="Line 301"/>
            <p:cNvSpPr>
              <a:spLocks noChangeShapeType="1"/>
            </p:cNvSpPr>
            <p:nvPr/>
          </p:nvSpPr>
          <p:spPr bwMode="auto">
            <a:xfrm flipH="1">
              <a:off x="2946401" y="1246188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4" name="Rectangle 302"/>
            <p:cNvSpPr>
              <a:spLocks noChangeArrowheads="1"/>
            </p:cNvSpPr>
            <p:nvPr/>
          </p:nvSpPr>
          <p:spPr bwMode="auto">
            <a:xfrm>
              <a:off x="1603376" y="1201738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18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Line 303"/>
            <p:cNvSpPr>
              <a:spLocks noChangeShapeType="1"/>
            </p:cNvSpPr>
            <p:nvPr/>
          </p:nvSpPr>
          <p:spPr bwMode="auto">
            <a:xfrm>
              <a:off x="1693863" y="11049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6" name="Line 304"/>
            <p:cNvSpPr>
              <a:spLocks noChangeShapeType="1"/>
            </p:cNvSpPr>
            <p:nvPr/>
          </p:nvSpPr>
          <p:spPr bwMode="auto">
            <a:xfrm>
              <a:off x="1693863" y="2963863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7" name="Line 305"/>
            <p:cNvSpPr>
              <a:spLocks noChangeShapeType="1"/>
            </p:cNvSpPr>
            <p:nvPr/>
          </p:nvSpPr>
          <p:spPr bwMode="auto">
            <a:xfrm flipV="1">
              <a:off x="2968626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8" name="Line 306"/>
            <p:cNvSpPr>
              <a:spLocks noChangeShapeType="1"/>
            </p:cNvSpPr>
            <p:nvPr/>
          </p:nvSpPr>
          <p:spPr bwMode="auto">
            <a:xfrm flipV="1">
              <a:off x="1693863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399" name="Freeform 307"/>
            <p:cNvSpPr>
              <a:spLocks/>
            </p:cNvSpPr>
            <p:nvPr/>
          </p:nvSpPr>
          <p:spPr bwMode="auto">
            <a:xfrm>
              <a:off x="1693863" y="2606675"/>
              <a:ext cx="1274763" cy="334963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8" y="104"/>
                </a:cxn>
                <a:cxn ang="0">
                  <a:pos x="36" y="89"/>
                </a:cxn>
                <a:cxn ang="0">
                  <a:pos x="54" y="71"/>
                </a:cxn>
                <a:cxn ang="0">
                  <a:pos x="72" y="46"/>
                </a:cxn>
                <a:cxn ang="0">
                  <a:pos x="90" y="18"/>
                </a:cxn>
                <a:cxn ang="0">
                  <a:pos x="108" y="0"/>
                </a:cxn>
                <a:cxn ang="0">
                  <a:pos x="125" y="0"/>
                </a:cxn>
                <a:cxn ang="0">
                  <a:pos x="143" y="18"/>
                </a:cxn>
                <a:cxn ang="0">
                  <a:pos x="165" y="39"/>
                </a:cxn>
                <a:cxn ang="0">
                  <a:pos x="182" y="61"/>
                </a:cxn>
                <a:cxn ang="0">
                  <a:pos x="200" y="82"/>
                </a:cxn>
                <a:cxn ang="0">
                  <a:pos x="218" y="104"/>
                </a:cxn>
                <a:cxn ang="0">
                  <a:pos x="236" y="118"/>
                </a:cxn>
                <a:cxn ang="0">
                  <a:pos x="254" y="132"/>
                </a:cxn>
                <a:cxn ang="0">
                  <a:pos x="272" y="146"/>
                </a:cxn>
                <a:cxn ang="0">
                  <a:pos x="290" y="157"/>
                </a:cxn>
                <a:cxn ang="0">
                  <a:pos x="307" y="164"/>
                </a:cxn>
                <a:cxn ang="0">
                  <a:pos x="329" y="171"/>
                </a:cxn>
                <a:cxn ang="0">
                  <a:pos x="347" y="175"/>
                </a:cxn>
                <a:cxn ang="0">
                  <a:pos x="364" y="182"/>
                </a:cxn>
                <a:cxn ang="0">
                  <a:pos x="382" y="186"/>
                </a:cxn>
                <a:cxn ang="0">
                  <a:pos x="400" y="189"/>
                </a:cxn>
                <a:cxn ang="0">
                  <a:pos x="418" y="189"/>
                </a:cxn>
                <a:cxn ang="0">
                  <a:pos x="436" y="193"/>
                </a:cxn>
                <a:cxn ang="0">
                  <a:pos x="454" y="196"/>
                </a:cxn>
                <a:cxn ang="0">
                  <a:pos x="471" y="196"/>
                </a:cxn>
                <a:cxn ang="0">
                  <a:pos x="493" y="200"/>
                </a:cxn>
                <a:cxn ang="0">
                  <a:pos x="511" y="200"/>
                </a:cxn>
                <a:cxn ang="0">
                  <a:pos x="529" y="200"/>
                </a:cxn>
                <a:cxn ang="0">
                  <a:pos x="546" y="203"/>
                </a:cxn>
                <a:cxn ang="0">
                  <a:pos x="564" y="203"/>
                </a:cxn>
                <a:cxn ang="0">
                  <a:pos x="582" y="203"/>
                </a:cxn>
                <a:cxn ang="0">
                  <a:pos x="600" y="207"/>
                </a:cxn>
                <a:cxn ang="0">
                  <a:pos x="618" y="207"/>
                </a:cxn>
                <a:cxn ang="0">
                  <a:pos x="636" y="207"/>
                </a:cxn>
                <a:cxn ang="0">
                  <a:pos x="657" y="207"/>
                </a:cxn>
                <a:cxn ang="0">
                  <a:pos x="675" y="207"/>
                </a:cxn>
                <a:cxn ang="0">
                  <a:pos x="693" y="207"/>
                </a:cxn>
                <a:cxn ang="0">
                  <a:pos x="711" y="207"/>
                </a:cxn>
                <a:cxn ang="0">
                  <a:pos x="728" y="207"/>
                </a:cxn>
                <a:cxn ang="0">
                  <a:pos x="746" y="207"/>
                </a:cxn>
                <a:cxn ang="0">
                  <a:pos x="764" y="211"/>
                </a:cxn>
                <a:cxn ang="0">
                  <a:pos x="782" y="211"/>
                </a:cxn>
                <a:cxn ang="0">
                  <a:pos x="803" y="211"/>
                </a:cxn>
              </a:cxnLst>
              <a:rect l="0" t="0" r="r" b="b"/>
              <a:pathLst>
                <a:path w="803" h="211">
                  <a:moveTo>
                    <a:pt x="0" y="107"/>
                  </a:moveTo>
                  <a:lnTo>
                    <a:pt x="18" y="104"/>
                  </a:lnTo>
                  <a:lnTo>
                    <a:pt x="36" y="89"/>
                  </a:lnTo>
                  <a:lnTo>
                    <a:pt x="54" y="71"/>
                  </a:lnTo>
                  <a:lnTo>
                    <a:pt x="72" y="46"/>
                  </a:lnTo>
                  <a:lnTo>
                    <a:pt x="90" y="18"/>
                  </a:lnTo>
                  <a:lnTo>
                    <a:pt x="108" y="0"/>
                  </a:lnTo>
                  <a:lnTo>
                    <a:pt x="125" y="0"/>
                  </a:lnTo>
                  <a:lnTo>
                    <a:pt x="143" y="18"/>
                  </a:lnTo>
                  <a:lnTo>
                    <a:pt x="165" y="39"/>
                  </a:lnTo>
                  <a:lnTo>
                    <a:pt x="182" y="61"/>
                  </a:lnTo>
                  <a:lnTo>
                    <a:pt x="200" y="82"/>
                  </a:lnTo>
                  <a:lnTo>
                    <a:pt x="218" y="104"/>
                  </a:lnTo>
                  <a:lnTo>
                    <a:pt x="236" y="118"/>
                  </a:lnTo>
                  <a:lnTo>
                    <a:pt x="254" y="132"/>
                  </a:lnTo>
                  <a:lnTo>
                    <a:pt x="272" y="146"/>
                  </a:lnTo>
                  <a:lnTo>
                    <a:pt x="290" y="157"/>
                  </a:lnTo>
                  <a:lnTo>
                    <a:pt x="307" y="164"/>
                  </a:lnTo>
                  <a:lnTo>
                    <a:pt x="329" y="171"/>
                  </a:lnTo>
                  <a:lnTo>
                    <a:pt x="347" y="175"/>
                  </a:lnTo>
                  <a:lnTo>
                    <a:pt x="364" y="182"/>
                  </a:lnTo>
                  <a:lnTo>
                    <a:pt x="382" y="186"/>
                  </a:lnTo>
                  <a:lnTo>
                    <a:pt x="400" y="189"/>
                  </a:lnTo>
                  <a:lnTo>
                    <a:pt x="418" y="189"/>
                  </a:lnTo>
                  <a:lnTo>
                    <a:pt x="436" y="193"/>
                  </a:lnTo>
                  <a:lnTo>
                    <a:pt x="454" y="196"/>
                  </a:lnTo>
                  <a:lnTo>
                    <a:pt x="471" y="196"/>
                  </a:lnTo>
                  <a:lnTo>
                    <a:pt x="493" y="200"/>
                  </a:lnTo>
                  <a:lnTo>
                    <a:pt x="511" y="200"/>
                  </a:lnTo>
                  <a:lnTo>
                    <a:pt x="529" y="200"/>
                  </a:lnTo>
                  <a:lnTo>
                    <a:pt x="546" y="203"/>
                  </a:lnTo>
                  <a:lnTo>
                    <a:pt x="564" y="203"/>
                  </a:lnTo>
                  <a:lnTo>
                    <a:pt x="582" y="203"/>
                  </a:lnTo>
                  <a:lnTo>
                    <a:pt x="600" y="207"/>
                  </a:lnTo>
                  <a:lnTo>
                    <a:pt x="618" y="207"/>
                  </a:lnTo>
                  <a:lnTo>
                    <a:pt x="636" y="207"/>
                  </a:lnTo>
                  <a:lnTo>
                    <a:pt x="657" y="207"/>
                  </a:lnTo>
                  <a:lnTo>
                    <a:pt x="675" y="207"/>
                  </a:lnTo>
                  <a:lnTo>
                    <a:pt x="693" y="207"/>
                  </a:lnTo>
                  <a:lnTo>
                    <a:pt x="711" y="207"/>
                  </a:lnTo>
                  <a:lnTo>
                    <a:pt x="728" y="207"/>
                  </a:lnTo>
                  <a:lnTo>
                    <a:pt x="746" y="207"/>
                  </a:lnTo>
                  <a:lnTo>
                    <a:pt x="764" y="211"/>
                  </a:lnTo>
                  <a:lnTo>
                    <a:pt x="782" y="211"/>
                  </a:lnTo>
                  <a:lnTo>
                    <a:pt x="803" y="2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0" name="Freeform 308"/>
            <p:cNvSpPr>
              <a:spLocks/>
            </p:cNvSpPr>
            <p:nvPr/>
          </p:nvSpPr>
          <p:spPr bwMode="auto">
            <a:xfrm>
              <a:off x="1693863" y="1104900"/>
              <a:ext cx="1274763" cy="1852613"/>
            </a:xfrm>
            <a:custGeom>
              <a:avLst/>
              <a:gdLst/>
              <a:ahLst/>
              <a:cxnLst>
                <a:cxn ang="0">
                  <a:pos x="0" y="1089"/>
                </a:cxn>
                <a:cxn ang="0">
                  <a:pos x="18" y="1107"/>
                </a:cxn>
                <a:cxn ang="0">
                  <a:pos x="36" y="1114"/>
                </a:cxn>
                <a:cxn ang="0">
                  <a:pos x="54" y="1117"/>
                </a:cxn>
                <a:cxn ang="0">
                  <a:pos x="72" y="1110"/>
                </a:cxn>
                <a:cxn ang="0">
                  <a:pos x="90" y="1096"/>
                </a:cxn>
                <a:cxn ang="0">
                  <a:pos x="108" y="1067"/>
                </a:cxn>
                <a:cxn ang="0">
                  <a:pos x="125" y="1014"/>
                </a:cxn>
                <a:cxn ang="0">
                  <a:pos x="143" y="925"/>
                </a:cxn>
                <a:cxn ang="0">
                  <a:pos x="165" y="710"/>
                </a:cxn>
                <a:cxn ang="0">
                  <a:pos x="182" y="0"/>
                </a:cxn>
                <a:cxn ang="0">
                  <a:pos x="200" y="121"/>
                </a:cxn>
                <a:cxn ang="0">
                  <a:pos x="218" y="889"/>
                </a:cxn>
                <a:cxn ang="0">
                  <a:pos x="236" y="1064"/>
                </a:cxn>
                <a:cxn ang="0">
                  <a:pos x="254" y="1117"/>
                </a:cxn>
                <a:cxn ang="0">
                  <a:pos x="272" y="1135"/>
                </a:cxn>
                <a:cxn ang="0">
                  <a:pos x="290" y="1146"/>
                </a:cxn>
                <a:cxn ang="0">
                  <a:pos x="307" y="1153"/>
                </a:cxn>
                <a:cxn ang="0">
                  <a:pos x="329" y="1153"/>
                </a:cxn>
                <a:cxn ang="0">
                  <a:pos x="347" y="1157"/>
                </a:cxn>
                <a:cxn ang="0">
                  <a:pos x="364" y="1157"/>
                </a:cxn>
                <a:cxn ang="0">
                  <a:pos x="382" y="1157"/>
                </a:cxn>
                <a:cxn ang="0">
                  <a:pos x="400" y="1157"/>
                </a:cxn>
                <a:cxn ang="0">
                  <a:pos x="418" y="1160"/>
                </a:cxn>
                <a:cxn ang="0">
                  <a:pos x="436" y="1160"/>
                </a:cxn>
                <a:cxn ang="0">
                  <a:pos x="454" y="1164"/>
                </a:cxn>
                <a:cxn ang="0">
                  <a:pos x="471" y="1164"/>
                </a:cxn>
                <a:cxn ang="0">
                  <a:pos x="493" y="1164"/>
                </a:cxn>
                <a:cxn ang="0">
                  <a:pos x="511" y="1167"/>
                </a:cxn>
                <a:cxn ang="0">
                  <a:pos x="529" y="1167"/>
                </a:cxn>
                <a:cxn ang="0">
                  <a:pos x="546" y="1167"/>
                </a:cxn>
                <a:cxn ang="0">
                  <a:pos x="564" y="1167"/>
                </a:cxn>
                <a:cxn ang="0">
                  <a:pos x="582" y="1167"/>
                </a:cxn>
                <a:cxn ang="0">
                  <a:pos x="600" y="1167"/>
                </a:cxn>
                <a:cxn ang="0">
                  <a:pos x="618" y="1167"/>
                </a:cxn>
                <a:cxn ang="0">
                  <a:pos x="636" y="1167"/>
                </a:cxn>
                <a:cxn ang="0">
                  <a:pos x="657" y="1167"/>
                </a:cxn>
                <a:cxn ang="0">
                  <a:pos x="675" y="1167"/>
                </a:cxn>
                <a:cxn ang="0">
                  <a:pos x="693" y="1167"/>
                </a:cxn>
                <a:cxn ang="0">
                  <a:pos x="711" y="1167"/>
                </a:cxn>
                <a:cxn ang="0">
                  <a:pos x="728" y="1167"/>
                </a:cxn>
                <a:cxn ang="0">
                  <a:pos x="746" y="1167"/>
                </a:cxn>
                <a:cxn ang="0">
                  <a:pos x="764" y="1167"/>
                </a:cxn>
                <a:cxn ang="0">
                  <a:pos x="782" y="1167"/>
                </a:cxn>
                <a:cxn ang="0">
                  <a:pos x="803" y="1167"/>
                </a:cxn>
              </a:cxnLst>
              <a:rect l="0" t="0" r="r" b="b"/>
              <a:pathLst>
                <a:path w="803" h="1167">
                  <a:moveTo>
                    <a:pt x="0" y="1089"/>
                  </a:moveTo>
                  <a:lnTo>
                    <a:pt x="18" y="1107"/>
                  </a:lnTo>
                  <a:lnTo>
                    <a:pt x="36" y="1114"/>
                  </a:lnTo>
                  <a:lnTo>
                    <a:pt x="54" y="1117"/>
                  </a:lnTo>
                  <a:lnTo>
                    <a:pt x="72" y="1110"/>
                  </a:lnTo>
                  <a:lnTo>
                    <a:pt x="90" y="1096"/>
                  </a:lnTo>
                  <a:lnTo>
                    <a:pt x="108" y="1067"/>
                  </a:lnTo>
                  <a:lnTo>
                    <a:pt x="125" y="1014"/>
                  </a:lnTo>
                  <a:lnTo>
                    <a:pt x="143" y="925"/>
                  </a:lnTo>
                  <a:lnTo>
                    <a:pt x="165" y="710"/>
                  </a:lnTo>
                  <a:lnTo>
                    <a:pt x="182" y="0"/>
                  </a:lnTo>
                  <a:lnTo>
                    <a:pt x="200" y="121"/>
                  </a:lnTo>
                  <a:lnTo>
                    <a:pt x="218" y="889"/>
                  </a:lnTo>
                  <a:lnTo>
                    <a:pt x="236" y="1064"/>
                  </a:lnTo>
                  <a:lnTo>
                    <a:pt x="254" y="1117"/>
                  </a:lnTo>
                  <a:lnTo>
                    <a:pt x="272" y="1135"/>
                  </a:lnTo>
                  <a:lnTo>
                    <a:pt x="290" y="1146"/>
                  </a:lnTo>
                  <a:lnTo>
                    <a:pt x="307" y="1153"/>
                  </a:lnTo>
                  <a:lnTo>
                    <a:pt x="329" y="1153"/>
                  </a:lnTo>
                  <a:lnTo>
                    <a:pt x="347" y="1157"/>
                  </a:lnTo>
                  <a:lnTo>
                    <a:pt x="364" y="1157"/>
                  </a:lnTo>
                  <a:lnTo>
                    <a:pt x="382" y="1157"/>
                  </a:lnTo>
                  <a:lnTo>
                    <a:pt x="400" y="1157"/>
                  </a:lnTo>
                  <a:lnTo>
                    <a:pt x="418" y="1160"/>
                  </a:lnTo>
                  <a:lnTo>
                    <a:pt x="436" y="1160"/>
                  </a:lnTo>
                  <a:lnTo>
                    <a:pt x="454" y="1164"/>
                  </a:lnTo>
                  <a:lnTo>
                    <a:pt x="471" y="1164"/>
                  </a:lnTo>
                  <a:lnTo>
                    <a:pt x="493" y="1164"/>
                  </a:lnTo>
                  <a:lnTo>
                    <a:pt x="511" y="1167"/>
                  </a:lnTo>
                  <a:lnTo>
                    <a:pt x="529" y="1167"/>
                  </a:lnTo>
                  <a:lnTo>
                    <a:pt x="546" y="1167"/>
                  </a:lnTo>
                  <a:lnTo>
                    <a:pt x="564" y="1167"/>
                  </a:lnTo>
                  <a:lnTo>
                    <a:pt x="582" y="1167"/>
                  </a:lnTo>
                  <a:lnTo>
                    <a:pt x="600" y="1167"/>
                  </a:lnTo>
                  <a:lnTo>
                    <a:pt x="618" y="1167"/>
                  </a:lnTo>
                  <a:lnTo>
                    <a:pt x="636" y="1167"/>
                  </a:lnTo>
                  <a:lnTo>
                    <a:pt x="657" y="1167"/>
                  </a:lnTo>
                  <a:lnTo>
                    <a:pt x="675" y="1167"/>
                  </a:lnTo>
                  <a:lnTo>
                    <a:pt x="693" y="1167"/>
                  </a:lnTo>
                  <a:lnTo>
                    <a:pt x="711" y="1167"/>
                  </a:lnTo>
                  <a:lnTo>
                    <a:pt x="728" y="1167"/>
                  </a:lnTo>
                  <a:lnTo>
                    <a:pt x="746" y="1167"/>
                  </a:lnTo>
                  <a:lnTo>
                    <a:pt x="764" y="1167"/>
                  </a:lnTo>
                  <a:lnTo>
                    <a:pt x="782" y="1167"/>
                  </a:lnTo>
                  <a:lnTo>
                    <a:pt x="803" y="116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1" name="Rectangle 309"/>
            <p:cNvSpPr>
              <a:spLocks noChangeArrowheads="1"/>
            </p:cNvSpPr>
            <p:nvPr/>
          </p:nvSpPr>
          <p:spPr bwMode="auto">
            <a:xfrm>
              <a:off x="1921592" y="839163"/>
              <a:ext cx="871132" cy="22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mode 1 to 1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Rectangle 310"/>
            <p:cNvSpPr>
              <a:spLocks noChangeArrowheads="1"/>
            </p:cNvSpPr>
            <p:nvPr/>
          </p:nvSpPr>
          <p:spPr bwMode="auto">
            <a:xfrm>
              <a:off x="2141539" y="3076575"/>
              <a:ext cx="751848" cy="1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Rectangle 311"/>
            <p:cNvSpPr>
              <a:spLocks noChangeArrowheads="1"/>
            </p:cNvSpPr>
            <p:nvPr/>
          </p:nvSpPr>
          <p:spPr bwMode="auto">
            <a:xfrm>
              <a:off x="3371851" y="1104900"/>
              <a:ext cx="1274763" cy="1858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4" name="Rectangle 312"/>
            <p:cNvSpPr>
              <a:spLocks noChangeArrowheads="1"/>
            </p:cNvSpPr>
            <p:nvPr/>
          </p:nvSpPr>
          <p:spPr bwMode="auto">
            <a:xfrm>
              <a:off x="3371851" y="1104900"/>
              <a:ext cx="1274763" cy="18589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5" name="Line 313"/>
            <p:cNvSpPr>
              <a:spLocks noChangeShapeType="1"/>
            </p:cNvSpPr>
            <p:nvPr/>
          </p:nvSpPr>
          <p:spPr bwMode="auto">
            <a:xfrm>
              <a:off x="3371851" y="11049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6" name="Line 314"/>
            <p:cNvSpPr>
              <a:spLocks noChangeShapeType="1"/>
            </p:cNvSpPr>
            <p:nvPr/>
          </p:nvSpPr>
          <p:spPr bwMode="auto">
            <a:xfrm>
              <a:off x="3371851" y="2963863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7" name="Line 315"/>
            <p:cNvSpPr>
              <a:spLocks noChangeShapeType="1"/>
            </p:cNvSpPr>
            <p:nvPr/>
          </p:nvSpPr>
          <p:spPr bwMode="auto">
            <a:xfrm flipV="1">
              <a:off x="4646613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8" name="Line 316"/>
            <p:cNvSpPr>
              <a:spLocks noChangeShapeType="1"/>
            </p:cNvSpPr>
            <p:nvPr/>
          </p:nvSpPr>
          <p:spPr bwMode="auto">
            <a:xfrm flipV="1">
              <a:off x="3371851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09" name="Line 317"/>
            <p:cNvSpPr>
              <a:spLocks noChangeShapeType="1"/>
            </p:cNvSpPr>
            <p:nvPr/>
          </p:nvSpPr>
          <p:spPr bwMode="auto">
            <a:xfrm>
              <a:off x="3371851" y="2963863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0" name="Line 318"/>
            <p:cNvSpPr>
              <a:spLocks noChangeShapeType="1"/>
            </p:cNvSpPr>
            <p:nvPr/>
          </p:nvSpPr>
          <p:spPr bwMode="auto">
            <a:xfrm flipV="1">
              <a:off x="3371851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1" name="Line 319"/>
            <p:cNvSpPr>
              <a:spLocks noChangeShapeType="1"/>
            </p:cNvSpPr>
            <p:nvPr/>
          </p:nvSpPr>
          <p:spPr bwMode="auto">
            <a:xfrm flipV="1">
              <a:off x="3541713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2" name="Line 320"/>
            <p:cNvSpPr>
              <a:spLocks noChangeShapeType="1"/>
            </p:cNvSpPr>
            <p:nvPr/>
          </p:nvSpPr>
          <p:spPr bwMode="auto">
            <a:xfrm>
              <a:off x="3541713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3" name="Rectangle 321"/>
            <p:cNvSpPr>
              <a:spLocks noChangeArrowheads="1"/>
            </p:cNvSpPr>
            <p:nvPr/>
          </p:nvSpPr>
          <p:spPr bwMode="auto">
            <a:xfrm>
              <a:off x="3506788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Line 322"/>
            <p:cNvSpPr>
              <a:spLocks noChangeShapeType="1"/>
            </p:cNvSpPr>
            <p:nvPr/>
          </p:nvSpPr>
          <p:spPr bwMode="auto">
            <a:xfrm flipV="1">
              <a:off x="3830638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5" name="Line 323"/>
            <p:cNvSpPr>
              <a:spLocks noChangeShapeType="1"/>
            </p:cNvSpPr>
            <p:nvPr/>
          </p:nvSpPr>
          <p:spPr bwMode="auto">
            <a:xfrm>
              <a:off x="3830638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6" name="Rectangle 324"/>
            <p:cNvSpPr>
              <a:spLocks noChangeArrowheads="1"/>
            </p:cNvSpPr>
            <p:nvPr/>
          </p:nvSpPr>
          <p:spPr bwMode="auto">
            <a:xfrm>
              <a:off x="3795713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Line 325"/>
            <p:cNvSpPr>
              <a:spLocks noChangeShapeType="1"/>
            </p:cNvSpPr>
            <p:nvPr/>
          </p:nvSpPr>
          <p:spPr bwMode="auto">
            <a:xfrm flipV="1">
              <a:off x="4119563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8" name="Line 326"/>
            <p:cNvSpPr>
              <a:spLocks noChangeShapeType="1"/>
            </p:cNvSpPr>
            <p:nvPr/>
          </p:nvSpPr>
          <p:spPr bwMode="auto">
            <a:xfrm>
              <a:off x="4119563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19" name="Rectangle 327"/>
            <p:cNvSpPr>
              <a:spLocks noChangeArrowheads="1"/>
            </p:cNvSpPr>
            <p:nvPr/>
          </p:nvSpPr>
          <p:spPr bwMode="auto">
            <a:xfrm>
              <a:off x="4084638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Line 328"/>
            <p:cNvSpPr>
              <a:spLocks noChangeShapeType="1"/>
            </p:cNvSpPr>
            <p:nvPr/>
          </p:nvSpPr>
          <p:spPr bwMode="auto">
            <a:xfrm flipV="1">
              <a:off x="4413251" y="294163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21" name="Line 329"/>
            <p:cNvSpPr>
              <a:spLocks noChangeShapeType="1"/>
            </p:cNvSpPr>
            <p:nvPr/>
          </p:nvSpPr>
          <p:spPr bwMode="auto">
            <a:xfrm>
              <a:off x="4413251" y="11049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22" name="Rectangle 330"/>
            <p:cNvSpPr>
              <a:spLocks noChangeArrowheads="1"/>
            </p:cNvSpPr>
            <p:nvPr/>
          </p:nvSpPr>
          <p:spPr bwMode="auto">
            <a:xfrm>
              <a:off x="4379913" y="2981324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Line 331"/>
            <p:cNvSpPr>
              <a:spLocks noChangeShapeType="1"/>
            </p:cNvSpPr>
            <p:nvPr/>
          </p:nvSpPr>
          <p:spPr bwMode="auto">
            <a:xfrm>
              <a:off x="3371851" y="2963863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24" name="Line 332"/>
            <p:cNvSpPr>
              <a:spLocks noChangeShapeType="1"/>
            </p:cNvSpPr>
            <p:nvPr/>
          </p:nvSpPr>
          <p:spPr bwMode="auto">
            <a:xfrm flipH="1">
              <a:off x="4622801" y="2963863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25" name="Rectangle 333"/>
            <p:cNvSpPr>
              <a:spLocks noChangeArrowheads="1"/>
            </p:cNvSpPr>
            <p:nvPr/>
          </p:nvSpPr>
          <p:spPr bwMode="auto">
            <a:xfrm>
              <a:off x="3314701" y="291782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Line 334"/>
            <p:cNvSpPr>
              <a:spLocks noChangeShapeType="1"/>
            </p:cNvSpPr>
            <p:nvPr/>
          </p:nvSpPr>
          <p:spPr bwMode="auto">
            <a:xfrm>
              <a:off x="3371851" y="2771775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27" name="Line 335"/>
            <p:cNvSpPr>
              <a:spLocks noChangeShapeType="1"/>
            </p:cNvSpPr>
            <p:nvPr/>
          </p:nvSpPr>
          <p:spPr bwMode="auto">
            <a:xfrm flipH="1">
              <a:off x="4622801" y="27717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28" name="Rectangle 336"/>
            <p:cNvSpPr>
              <a:spLocks noChangeArrowheads="1"/>
            </p:cNvSpPr>
            <p:nvPr/>
          </p:nvSpPr>
          <p:spPr bwMode="auto">
            <a:xfrm>
              <a:off x="3314701" y="2725738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Line 337"/>
            <p:cNvSpPr>
              <a:spLocks noChangeShapeType="1"/>
            </p:cNvSpPr>
            <p:nvPr/>
          </p:nvSpPr>
          <p:spPr bwMode="auto">
            <a:xfrm>
              <a:off x="3371851" y="2578100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0" name="Line 338"/>
            <p:cNvSpPr>
              <a:spLocks noChangeShapeType="1"/>
            </p:cNvSpPr>
            <p:nvPr/>
          </p:nvSpPr>
          <p:spPr bwMode="auto">
            <a:xfrm flipH="1">
              <a:off x="4622801" y="2578100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1" name="Rectangle 339"/>
            <p:cNvSpPr>
              <a:spLocks noChangeArrowheads="1"/>
            </p:cNvSpPr>
            <p:nvPr/>
          </p:nvSpPr>
          <p:spPr bwMode="auto">
            <a:xfrm>
              <a:off x="3314701" y="2533650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Line 340"/>
            <p:cNvSpPr>
              <a:spLocks noChangeShapeType="1"/>
            </p:cNvSpPr>
            <p:nvPr/>
          </p:nvSpPr>
          <p:spPr bwMode="auto">
            <a:xfrm>
              <a:off x="3371851" y="2390775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3" name="Line 341"/>
            <p:cNvSpPr>
              <a:spLocks noChangeShapeType="1"/>
            </p:cNvSpPr>
            <p:nvPr/>
          </p:nvSpPr>
          <p:spPr bwMode="auto">
            <a:xfrm flipH="1">
              <a:off x="4622801" y="23907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4" name="Rectangle 342"/>
            <p:cNvSpPr>
              <a:spLocks noChangeArrowheads="1"/>
            </p:cNvSpPr>
            <p:nvPr/>
          </p:nvSpPr>
          <p:spPr bwMode="auto">
            <a:xfrm>
              <a:off x="3314701" y="234632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6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Line 343"/>
            <p:cNvSpPr>
              <a:spLocks noChangeShapeType="1"/>
            </p:cNvSpPr>
            <p:nvPr/>
          </p:nvSpPr>
          <p:spPr bwMode="auto">
            <a:xfrm>
              <a:off x="3371851" y="2198688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6" name="Line 344"/>
            <p:cNvSpPr>
              <a:spLocks noChangeShapeType="1"/>
            </p:cNvSpPr>
            <p:nvPr/>
          </p:nvSpPr>
          <p:spPr bwMode="auto">
            <a:xfrm flipH="1">
              <a:off x="4622801" y="2198688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7" name="Rectangle 345"/>
            <p:cNvSpPr>
              <a:spLocks noChangeArrowheads="1"/>
            </p:cNvSpPr>
            <p:nvPr/>
          </p:nvSpPr>
          <p:spPr bwMode="auto">
            <a:xfrm>
              <a:off x="3314701" y="2152650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8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Line 346"/>
            <p:cNvSpPr>
              <a:spLocks noChangeShapeType="1"/>
            </p:cNvSpPr>
            <p:nvPr/>
          </p:nvSpPr>
          <p:spPr bwMode="auto">
            <a:xfrm>
              <a:off x="3371851" y="2011363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39" name="Line 347"/>
            <p:cNvSpPr>
              <a:spLocks noChangeShapeType="1"/>
            </p:cNvSpPr>
            <p:nvPr/>
          </p:nvSpPr>
          <p:spPr bwMode="auto">
            <a:xfrm flipH="1">
              <a:off x="4622801" y="2011363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0" name="Rectangle 348"/>
            <p:cNvSpPr>
              <a:spLocks noChangeArrowheads="1"/>
            </p:cNvSpPr>
            <p:nvPr/>
          </p:nvSpPr>
          <p:spPr bwMode="auto">
            <a:xfrm>
              <a:off x="3281363" y="1966913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Line 349"/>
            <p:cNvSpPr>
              <a:spLocks noChangeShapeType="1"/>
            </p:cNvSpPr>
            <p:nvPr/>
          </p:nvSpPr>
          <p:spPr bwMode="auto">
            <a:xfrm>
              <a:off x="3371851" y="1819275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2" name="Line 350"/>
            <p:cNvSpPr>
              <a:spLocks noChangeShapeType="1"/>
            </p:cNvSpPr>
            <p:nvPr/>
          </p:nvSpPr>
          <p:spPr bwMode="auto">
            <a:xfrm flipH="1">
              <a:off x="4622801" y="18192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3" name="Rectangle 351"/>
            <p:cNvSpPr>
              <a:spLocks noChangeArrowheads="1"/>
            </p:cNvSpPr>
            <p:nvPr/>
          </p:nvSpPr>
          <p:spPr bwMode="auto">
            <a:xfrm>
              <a:off x="3281363" y="1773238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Line 352"/>
            <p:cNvSpPr>
              <a:spLocks noChangeShapeType="1"/>
            </p:cNvSpPr>
            <p:nvPr/>
          </p:nvSpPr>
          <p:spPr bwMode="auto">
            <a:xfrm>
              <a:off x="3371851" y="1625600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5" name="Line 353"/>
            <p:cNvSpPr>
              <a:spLocks noChangeShapeType="1"/>
            </p:cNvSpPr>
            <p:nvPr/>
          </p:nvSpPr>
          <p:spPr bwMode="auto">
            <a:xfrm flipH="1">
              <a:off x="4622801" y="1625600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6" name="Rectangle 354"/>
            <p:cNvSpPr>
              <a:spLocks noChangeArrowheads="1"/>
            </p:cNvSpPr>
            <p:nvPr/>
          </p:nvSpPr>
          <p:spPr bwMode="auto">
            <a:xfrm>
              <a:off x="3281363" y="1581150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14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Line 355"/>
            <p:cNvSpPr>
              <a:spLocks noChangeShapeType="1"/>
            </p:cNvSpPr>
            <p:nvPr/>
          </p:nvSpPr>
          <p:spPr bwMode="auto">
            <a:xfrm>
              <a:off x="3371851" y="1439863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8" name="Line 356"/>
            <p:cNvSpPr>
              <a:spLocks noChangeShapeType="1"/>
            </p:cNvSpPr>
            <p:nvPr/>
          </p:nvSpPr>
          <p:spPr bwMode="auto">
            <a:xfrm flipH="1">
              <a:off x="4622801" y="1439863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49" name="Rectangle 357"/>
            <p:cNvSpPr>
              <a:spLocks noChangeArrowheads="1"/>
            </p:cNvSpPr>
            <p:nvPr/>
          </p:nvSpPr>
          <p:spPr bwMode="auto">
            <a:xfrm>
              <a:off x="3281363" y="139382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16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Line 358"/>
            <p:cNvSpPr>
              <a:spLocks noChangeShapeType="1"/>
            </p:cNvSpPr>
            <p:nvPr/>
          </p:nvSpPr>
          <p:spPr bwMode="auto">
            <a:xfrm>
              <a:off x="3371851" y="1246188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1" name="Line 359"/>
            <p:cNvSpPr>
              <a:spLocks noChangeShapeType="1"/>
            </p:cNvSpPr>
            <p:nvPr/>
          </p:nvSpPr>
          <p:spPr bwMode="auto">
            <a:xfrm flipH="1">
              <a:off x="4622801" y="1246188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2" name="Rectangle 360"/>
            <p:cNvSpPr>
              <a:spLocks noChangeArrowheads="1"/>
            </p:cNvSpPr>
            <p:nvPr/>
          </p:nvSpPr>
          <p:spPr bwMode="auto">
            <a:xfrm>
              <a:off x="3281363" y="1201738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18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Line 361"/>
            <p:cNvSpPr>
              <a:spLocks noChangeShapeType="1"/>
            </p:cNvSpPr>
            <p:nvPr/>
          </p:nvSpPr>
          <p:spPr bwMode="auto">
            <a:xfrm>
              <a:off x="3371851" y="11049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4" name="Line 362"/>
            <p:cNvSpPr>
              <a:spLocks noChangeShapeType="1"/>
            </p:cNvSpPr>
            <p:nvPr/>
          </p:nvSpPr>
          <p:spPr bwMode="auto">
            <a:xfrm>
              <a:off x="3371851" y="2963863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5" name="Line 363"/>
            <p:cNvSpPr>
              <a:spLocks noChangeShapeType="1"/>
            </p:cNvSpPr>
            <p:nvPr/>
          </p:nvSpPr>
          <p:spPr bwMode="auto">
            <a:xfrm flipV="1">
              <a:off x="4646613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6" name="Line 364"/>
            <p:cNvSpPr>
              <a:spLocks noChangeShapeType="1"/>
            </p:cNvSpPr>
            <p:nvPr/>
          </p:nvSpPr>
          <p:spPr bwMode="auto">
            <a:xfrm flipV="1">
              <a:off x="3371851" y="1104900"/>
              <a:ext cx="1588" cy="1858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7" name="Freeform 365"/>
            <p:cNvSpPr>
              <a:spLocks/>
            </p:cNvSpPr>
            <p:nvPr/>
          </p:nvSpPr>
          <p:spPr bwMode="auto">
            <a:xfrm>
              <a:off x="3371851" y="2697163"/>
              <a:ext cx="1274763" cy="26035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8" y="129"/>
                </a:cxn>
                <a:cxn ang="0">
                  <a:pos x="35" y="122"/>
                </a:cxn>
                <a:cxn ang="0">
                  <a:pos x="53" y="107"/>
                </a:cxn>
                <a:cxn ang="0">
                  <a:pos x="71" y="89"/>
                </a:cxn>
                <a:cxn ang="0">
                  <a:pos x="89" y="61"/>
                </a:cxn>
                <a:cxn ang="0">
                  <a:pos x="107" y="32"/>
                </a:cxn>
                <a:cxn ang="0">
                  <a:pos x="125" y="7"/>
                </a:cxn>
                <a:cxn ang="0">
                  <a:pos x="142" y="0"/>
                </a:cxn>
                <a:cxn ang="0">
                  <a:pos x="164" y="14"/>
                </a:cxn>
                <a:cxn ang="0">
                  <a:pos x="182" y="43"/>
                </a:cxn>
                <a:cxn ang="0">
                  <a:pos x="200" y="75"/>
                </a:cxn>
                <a:cxn ang="0">
                  <a:pos x="217" y="100"/>
                </a:cxn>
                <a:cxn ang="0">
                  <a:pos x="235" y="118"/>
                </a:cxn>
                <a:cxn ang="0">
                  <a:pos x="253" y="132"/>
                </a:cxn>
                <a:cxn ang="0">
                  <a:pos x="271" y="143"/>
                </a:cxn>
                <a:cxn ang="0">
                  <a:pos x="289" y="150"/>
                </a:cxn>
                <a:cxn ang="0">
                  <a:pos x="307" y="154"/>
                </a:cxn>
                <a:cxn ang="0">
                  <a:pos x="328" y="157"/>
                </a:cxn>
                <a:cxn ang="0">
                  <a:pos x="346" y="161"/>
                </a:cxn>
                <a:cxn ang="0">
                  <a:pos x="364" y="161"/>
                </a:cxn>
                <a:cxn ang="0">
                  <a:pos x="382" y="164"/>
                </a:cxn>
                <a:cxn ang="0">
                  <a:pos x="399" y="164"/>
                </a:cxn>
                <a:cxn ang="0">
                  <a:pos x="417" y="164"/>
                </a:cxn>
                <a:cxn ang="0">
                  <a:pos x="435" y="164"/>
                </a:cxn>
                <a:cxn ang="0">
                  <a:pos x="453" y="164"/>
                </a:cxn>
                <a:cxn ang="0">
                  <a:pos x="471" y="164"/>
                </a:cxn>
                <a:cxn ang="0">
                  <a:pos x="492" y="164"/>
                </a:cxn>
                <a:cxn ang="0">
                  <a:pos x="510" y="164"/>
                </a:cxn>
                <a:cxn ang="0">
                  <a:pos x="528" y="164"/>
                </a:cxn>
                <a:cxn ang="0">
                  <a:pos x="546" y="164"/>
                </a:cxn>
                <a:cxn ang="0">
                  <a:pos x="564" y="164"/>
                </a:cxn>
                <a:cxn ang="0">
                  <a:pos x="581" y="164"/>
                </a:cxn>
                <a:cxn ang="0">
                  <a:pos x="599" y="164"/>
                </a:cxn>
                <a:cxn ang="0">
                  <a:pos x="617" y="164"/>
                </a:cxn>
                <a:cxn ang="0">
                  <a:pos x="635" y="164"/>
                </a:cxn>
                <a:cxn ang="0">
                  <a:pos x="656" y="161"/>
                </a:cxn>
                <a:cxn ang="0">
                  <a:pos x="674" y="161"/>
                </a:cxn>
                <a:cxn ang="0">
                  <a:pos x="692" y="161"/>
                </a:cxn>
                <a:cxn ang="0">
                  <a:pos x="710" y="161"/>
                </a:cxn>
                <a:cxn ang="0">
                  <a:pos x="728" y="161"/>
                </a:cxn>
                <a:cxn ang="0">
                  <a:pos x="746" y="161"/>
                </a:cxn>
                <a:cxn ang="0">
                  <a:pos x="763" y="161"/>
                </a:cxn>
                <a:cxn ang="0">
                  <a:pos x="781" y="161"/>
                </a:cxn>
                <a:cxn ang="0">
                  <a:pos x="803" y="161"/>
                </a:cxn>
              </a:cxnLst>
              <a:rect l="0" t="0" r="r" b="b"/>
              <a:pathLst>
                <a:path w="803" h="164">
                  <a:moveTo>
                    <a:pt x="0" y="129"/>
                  </a:moveTo>
                  <a:lnTo>
                    <a:pt x="18" y="129"/>
                  </a:lnTo>
                  <a:lnTo>
                    <a:pt x="35" y="122"/>
                  </a:lnTo>
                  <a:lnTo>
                    <a:pt x="53" y="107"/>
                  </a:lnTo>
                  <a:lnTo>
                    <a:pt x="71" y="89"/>
                  </a:lnTo>
                  <a:lnTo>
                    <a:pt x="89" y="61"/>
                  </a:lnTo>
                  <a:lnTo>
                    <a:pt x="107" y="32"/>
                  </a:lnTo>
                  <a:lnTo>
                    <a:pt x="125" y="7"/>
                  </a:lnTo>
                  <a:lnTo>
                    <a:pt x="142" y="0"/>
                  </a:lnTo>
                  <a:lnTo>
                    <a:pt x="164" y="14"/>
                  </a:lnTo>
                  <a:lnTo>
                    <a:pt x="182" y="43"/>
                  </a:lnTo>
                  <a:lnTo>
                    <a:pt x="200" y="75"/>
                  </a:lnTo>
                  <a:lnTo>
                    <a:pt x="217" y="100"/>
                  </a:lnTo>
                  <a:lnTo>
                    <a:pt x="235" y="118"/>
                  </a:lnTo>
                  <a:lnTo>
                    <a:pt x="253" y="132"/>
                  </a:lnTo>
                  <a:lnTo>
                    <a:pt x="271" y="143"/>
                  </a:lnTo>
                  <a:lnTo>
                    <a:pt x="289" y="150"/>
                  </a:lnTo>
                  <a:lnTo>
                    <a:pt x="307" y="154"/>
                  </a:lnTo>
                  <a:lnTo>
                    <a:pt x="328" y="157"/>
                  </a:lnTo>
                  <a:lnTo>
                    <a:pt x="346" y="161"/>
                  </a:lnTo>
                  <a:lnTo>
                    <a:pt x="364" y="161"/>
                  </a:lnTo>
                  <a:lnTo>
                    <a:pt x="382" y="164"/>
                  </a:lnTo>
                  <a:lnTo>
                    <a:pt x="399" y="164"/>
                  </a:lnTo>
                  <a:lnTo>
                    <a:pt x="417" y="164"/>
                  </a:lnTo>
                  <a:lnTo>
                    <a:pt x="435" y="164"/>
                  </a:lnTo>
                  <a:lnTo>
                    <a:pt x="453" y="164"/>
                  </a:lnTo>
                  <a:lnTo>
                    <a:pt x="471" y="164"/>
                  </a:lnTo>
                  <a:lnTo>
                    <a:pt x="492" y="164"/>
                  </a:lnTo>
                  <a:lnTo>
                    <a:pt x="510" y="164"/>
                  </a:lnTo>
                  <a:lnTo>
                    <a:pt x="528" y="164"/>
                  </a:lnTo>
                  <a:lnTo>
                    <a:pt x="546" y="164"/>
                  </a:lnTo>
                  <a:lnTo>
                    <a:pt x="564" y="164"/>
                  </a:lnTo>
                  <a:lnTo>
                    <a:pt x="581" y="164"/>
                  </a:lnTo>
                  <a:lnTo>
                    <a:pt x="599" y="164"/>
                  </a:lnTo>
                  <a:lnTo>
                    <a:pt x="617" y="164"/>
                  </a:lnTo>
                  <a:lnTo>
                    <a:pt x="635" y="164"/>
                  </a:lnTo>
                  <a:lnTo>
                    <a:pt x="656" y="161"/>
                  </a:lnTo>
                  <a:lnTo>
                    <a:pt x="674" y="161"/>
                  </a:lnTo>
                  <a:lnTo>
                    <a:pt x="692" y="161"/>
                  </a:lnTo>
                  <a:lnTo>
                    <a:pt x="710" y="161"/>
                  </a:lnTo>
                  <a:lnTo>
                    <a:pt x="728" y="161"/>
                  </a:lnTo>
                  <a:lnTo>
                    <a:pt x="746" y="161"/>
                  </a:lnTo>
                  <a:lnTo>
                    <a:pt x="763" y="161"/>
                  </a:lnTo>
                  <a:lnTo>
                    <a:pt x="781" y="161"/>
                  </a:lnTo>
                  <a:lnTo>
                    <a:pt x="803" y="16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8" name="Freeform 366"/>
            <p:cNvSpPr>
              <a:spLocks/>
            </p:cNvSpPr>
            <p:nvPr/>
          </p:nvSpPr>
          <p:spPr bwMode="auto">
            <a:xfrm>
              <a:off x="3371851" y="2335213"/>
              <a:ext cx="1274763" cy="622300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18" y="328"/>
                </a:cxn>
                <a:cxn ang="0">
                  <a:pos x="35" y="335"/>
                </a:cxn>
                <a:cxn ang="0">
                  <a:pos x="53" y="339"/>
                </a:cxn>
                <a:cxn ang="0">
                  <a:pos x="71" y="332"/>
                </a:cxn>
                <a:cxn ang="0">
                  <a:pos x="89" y="321"/>
                </a:cxn>
                <a:cxn ang="0">
                  <a:pos x="107" y="300"/>
                </a:cxn>
                <a:cxn ang="0">
                  <a:pos x="125" y="271"/>
                </a:cxn>
                <a:cxn ang="0">
                  <a:pos x="142" y="235"/>
                </a:cxn>
                <a:cxn ang="0">
                  <a:pos x="164" y="171"/>
                </a:cxn>
                <a:cxn ang="0">
                  <a:pos x="182" y="0"/>
                </a:cxn>
                <a:cxn ang="0">
                  <a:pos x="200" y="153"/>
                </a:cxn>
                <a:cxn ang="0">
                  <a:pos x="217" y="346"/>
                </a:cxn>
                <a:cxn ang="0">
                  <a:pos x="235" y="374"/>
                </a:cxn>
                <a:cxn ang="0">
                  <a:pos x="253" y="382"/>
                </a:cxn>
                <a:cxn ang="0">
                  <a:pos x="271" y="385"/>
                </a:cxn>
                <a:cxn ang="0">
                  <a:pos x="289" y="385"/>
                </a:cxn>
                <a:cxn ang="0">
                  <a:pos x="307" y="389"/>
                </a:cxn>
                <a:cxn ang="0">
                  <a:pos x="328" y="389"/>
                </a:cxn>
                <a:cxn ang="0">
                  <a:pos x="346" y="389"/>
                </a:cxn>
                <a:cxn ang="0">
                  <a:pos x="364" y="389"/>
                </a:cxn>
                <a:cxn ang="0">
                  <a:pos x="382" y="385"/>
                </a:cxn>
                <a:cxn ang="0">
                  <a:pos x="399" y="385"/>
                </a:cxn>
                <a:cxn ang="0">
                  <a:pos x="417" y="389"/>
                </a:cxn>
                <a:cxn ang="0">
                  <a:pos x="435" y="389"/>
                </a:cxn>
                <a:cxn ang="0">
                  <a:pos x="453" y="389"/>
                </a:cxn>
                <a:cxn ang="0">
                  <a:pos x="471" y="389"/>
                </a:cxn>
                <a:cxn ang="0">
                  <a:pos x="492" y="392"/>
                </a:cxn>
                <a:cxn ang="0">
                  <a:pos x="510" y="392"/>
                </a:cxn>
                <a:cxn ang="0">
                  <a:pos x="528" y="392"/>
                </a:cxn>
                <a:cxn ang="0">
                  <a:pos x="546" y="392"/>
                </a:cxn>
                <a:cxn ang="0">
                  <a:pos x="564" y="392"/>
                </a:cxn>
                <a:cxn ang="0">
                  <a:pos x="581" y="392"/>
                </a:cxn>
                <a:cxn ang="0">
                  <a:pos x="599" y="392"/>
                </a:cxn>
                <a:cxn ang="0">
                  <a:pos x="617" y="392"/>
                </a:cxn>
                <a:cxn ang="0">
                  <a:pos x="635" y="392"/>
                </a:cxn>
                <a:cxn ang="0">
                  <a:pos x="656" y="392"/>
                </a:cxn>
                <a:cxn ang="0">
                  <a:pos x="674" y="392"/>
                </a:cxn>
                <a:cxn ang="0">
                  <a:pos x="692" y="392"/>
                </a:cxn>
                <a:cxn ang="0">
                  <a:pos x="710" y="392"/>
                </a:cxn>
                <a:cxn ang="0">
                  <a:pos x="728" y="392"/>
                </a:cxn>
                <a:cxn ang="0">
                  <a:pos x="746" y="392"/>
                </a:cxn>
                <a:cxn ang="0">
                  <a:pos x="763" y="392"/>
                </a:cxn>
                <a:cxn ang="0">
                  <a:pos x="781" y="392"/>
                </a:cxn>
                <a:cxn ang="0">
                  <a:pos x="803" y="392"/>
                </a:cxn>
              </a:cxnLst>
              <a:rect l="0" t="0" r="r" b="b"/>
              <a:pathLst>
                <a:path w="803" h="392">
                  <a:moveTo>
                    <a:pt x="0" y="303"/>
                  </a:moveTo>
                  <a:lnTo>
                    <a:pt x="18" y="328"/>
                  </a:lnTo>
                  <a:lnTo>
                    <a:pt x="35" y="335"/>
                  </a:lnTo>
                  <a:lnTo>
                    <a:pt x="53" y="339"/>
                  </a:lnTo>
                  <a:lnTo>
                    <a:pt x="71" y="332"/>
                  </a:lnTo>
                  <a:lnTo>
                    <a:pt x="89" y="321"/>
                  </a:lnTo>
                  <a:lnTo>
                    <a:pt x="107" y="300"/>
                  </a:lnTo>
                  <a:lnTo>
                    <a:pt x="125" y="271"/>
                  </a:lnTo>
                  <a:lnTo>
                    <a:pt x="142" y="235"/>
                  </a:lnTo>
                  <a:lnTo>
                    <a:pt x="164" y="171"/>
                  </a:lnTo>
                  <a:lnTo>
                    <a:pt x="182" y="0"/>
                  </a:lnTo>
                  <a:lnTo>
                    <a:pt x="200" y="153"/>
                  </a:lnTo>
                  <a:lnTo>
                    <a:pt x="217" y="346"/>
                  </a:lnTo>
                  <a:lnTo>
                    <a:pt x="235" y="374"/>
                  </a:lnTo>
                  <a:lnTo>
                    <a:pt x="253" y="382"/>
                  </a:lnTo>
                  <a:lnTo>
                    <a:pt x="271" y="385"/>
                  </a:lnTo>
                  <a:lnTo>
                    <a:pt x="289" y="385"/>
                  </a:lnTo>
                  <a:lnTo>
                    <a:pt x="307" y="389"/>
                  </a:lnTo>
                  <a:lnTo>
                    <a:pt x="328" y="389"/>
                  </a:lnTo>
                  <a:lnTo>
                    <a:pt x="346" y="389"/>
                  </a:lnTo>
                  <a:lnTo>
                    <a:pt x="364" y="389"/>
                  </a:lnTo>
                  <a:lnTo>
                    <a:pt x="382" y="385"/>
                  </a:lnTo>
                  <a:lnTo>
                    <a:pt x="399" y="385"/>
                  </a:lnTo>
                  <a:lnTo>
                    <a:pt x="417" y="389"/>
                  </a:lnTo>
                  <a:lnTo>
                    <a:pt x="435" y="389"/>
                  </a:lnTo>
                  <a:lnTo>
                    <a:pt x="453" y="389"/>
                  </a:lnTo>
                  <a:lnTo>
                    <a:pt x="471" y="389"/>
                  </a:lnTo>
                  <a:lnTo>
                    <a:pt x="492" y="392"/>
                  </a:lnTo>
                  <a:lnTo>
                    <a:pt x="510" y="392"/>
                  </a:lnTo>
                  <a:lnTo>
                    <a:pt x="528" y="392"/>
                  </a:lnTo>
                  <a:lnTo>
                    <a:pt x="546" y="392"/>
                  </a:lnTo>
                  <a:lnTo>
                    <a:pt x="564" y="392"/>
                  </a:lnTo>
                  <a:lnTo>
                    <a:pt x="581" y="392"/>
                  </a:lnTo>
                  <a:lnTo>
                    <a:pt x="599" y="392"/>
                  </a:lnTo>
                  <a:lnTo>
                    <a:pt x="617" y="392"/>
                  </a:lnTo>
                  <a:lnTo>
                    <a:pt x="635" y="392"/>
                  </a:lnTo>
                  <a:lnTo>
                    <a:pt x="656" y="392"/>
                  </a:lnTo>
                  <a:lnTo>
                    <a:pt x="674" y="392"/>
                  </a:lnTo>
                  <a:lnTo>
                    <a:pt x="692" y="392"/>
                  </a:lnTo>
                  <a:lnTo>
                    <a:pt x="710" y="392"/>
                  </a:lnTo>
                  <a:lnTo>
                    <a:pt x="728" y="392"/>
                  </a:lnTo>
                  <a:lnTo>
                    <a:pt x="746" y="392"/>
                  </a:lnTo>
                  <a:lnTo>
                    <a:pt x="763" y="392"/>
                  </a:lnTo>
                  <a:lnTo>
                    <a:pt x="781" y="392"/>
                  </a:lnTo>
                  <a:lnTo>
                    <a:pt x="803" y="39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59" name="Rectangle 367"/>
            <p:cNvSpPr>
              <a:spLocks noChangeArrowheads="1"/>
            </p:cNvSpPr>
            <p:nvPr/>
          </p:nvSpPr>
          <p:spPr bwMode="auto">
            <a:xfrm>
              <a:off x="3715580" y="810126"/>
              <a:ext cx="871132" cy="22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mode 2 to 1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Rectangle 368"/>
            <p:cNvSpPr>
              <a:spLocks noChangeArrowheads="1"/>
            </p:cNvSpPr>
            <p:nvPr/>
          </p:nvSpPr>
          <p:spPr bwMode="auto">
            <a:xfrm>
              <a:off x="3819526" y="3076575"/>
              <a:ext cx="751848" cy="1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Rectangle 369"/>
            <p:cNvSpPr>
              <a:spLocks noChangeArrowheads="1"/>
            </p:cNvSpPr>
            <p:nvPr/>
          </p:nvSpPr>
          <p:spPr bwMode="auto">
            <a:xfrm>
              <a:off x="1689101" y="3971925"/>
              <a:ext cx="1279525" cy="127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2" name="Rectangle 370"/>
            <p:cNvSpPr>
              <a:spLocks noChangeArrowheads="1"/>
            </p:cNvSpPr>
            <p:nvPr/>
          </p:nvSpPr>
          <p:spPr bwMode="auto">
            <a:xfrm>
              <a:off x="1689101" y="3971925"/>
              <a:ext cx="1279525" cy="12763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3" name="Line 371"/>
            <p:cNvSpPr>
              <a:spLocks noChangeShapeType="1"/>
            </p:cNvSpPr>
            <p:nvPr/>
          </p:nvSpPr>
          <p:spPr bwMode="auto">
            <a:xfrm>
              <a:off x="1689101" y="3971925"/>
              <a:ext cx="127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4" name="Line 372"/>
            <p:cNvSpPr>
              <a:spLocks noChangeShapeType="1"/>
            </p:cNvSpPr>
            <p:nvPr/>
          </p:nvSpPr>
          <p:spPr bwMode="auto">
            <a:xfrm>
              <a:off x="1689101" y="5248275"/>
              <a:ext cx="127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5" name="Line 373"/>
            <p:cNvSpPr>
              <a:spLocks noChangeShapeType="1"/>
            </p:cNvSpPr>
            <p:nvPr/>
          </p:nvSpPr>
          <p:spPr bwMode="auto">
            <a:xfrm flipV="1">
              <a:off x="2968626" y="3971925"/>
              <a:ext cx="1588" cy="127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6" name="Line 374"/>
            <p:cNvSpPr>
              <a:spLocks noChangeShapeType="1"/>
            </p:cNvSpPr>
            <p:nvPr/>
          </p:nvSpPr>
          <p:spPr bwMode="auto">
            <a:xfrm flipV="1">
              <a:off x="1689101" y="3971925"/>
              <a:ext cx="1588" cy="127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7" name="Line 375"/>
            <p:cNvSpPr>
              <a:spLocks noChangeShapeType="1"/>
            </p:cNvSpPr>
            <p:nvPr/>
          </p:nvSpPr>
          <p:spPr bwMode="auto">
            <a:xfrm>
              <a:off x="1689101" y="5248275"/>
              <a:ext cx="127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8" name="Line 376"/>
            <p:cNvSpPr>
              <a:spLocks noChangeShapeType="1"/>
            </p:cNvSpPr>
            <p:nvPr/>
          </p:nvSpPr>
          <p:spPr bwMode="auto">
            <a:xfrm flipV="1">
              <a:off x="1689101" y="3971925"/>
              <a:ext cx="1588" cy="127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69" name="Line 377"/>
            <p:cNvSpPr>
              <a:spLocks noChangeShapeType="1"/>
            </p:cNvSpPr>
            <p:nvPr/>
          </p:nvSpPr>
          <p:spPr bwMode="auto">
            <a:xfrm flipV="1">
              <a:off x="1865313" y="5230813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0" name="Line 378"/>
            <p:cNvSpPr>
              <a:spLocks noChangeShapeType="1"/>
            </p:cNvSpPr>
            <p:nvPr/>
          </p:nvSpPr>
          <p:spPr bwMode="auto">
            <a:xfrm>
              <a:off x="1865313" y="3971925"/>
              <a:ext cx="1588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1" name="Rectangle 379"/>
            <p:cNvSpPr>
              <a:spLocks noChangeArrowheads="1"/>
            </p:cNvSpPr>
            <p:nvPr/>
          </p:nvSpPr>
          <p:spPr bwMode="auto">
            <a:xfrm>
              <a:off x="1830388" y="5264151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Line 380"/>
            <p:cNvSpPr>
              <a:spLocks noChangeShapeType="1"/>
            </p:cNvSpPr>
            <p:nvPr/>
          </p:nvSpPr>
          <p:spPr bwMode="auto">
            <a:xfrm flipV="1">
              <a:off x="2154238" y="5230813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3" name="Line 381"/>
            <p:cNvSpPr>
              <a:spLocks noChangeShapeType="1"/>
            </p:cNvSpPr>
            <p:nvPr/>
          </p:nvSpPr>
          <p:spPr bwMode="auto">
            <a:xfrm>
              <a:off x="2154238" y="3971925"/>
              <a:ext cx="1588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4" name="Rectangle 382"/>
            <p:cNvSpPr>
              <a:spLocks noChangeArrowheads="1"/>
            </p:cNvSpPr>
            <p:nvPr/>
          </p:nvSpPr>
          <p:spPr bwMode="auto">
            <a:xfrm>
              <a:off x="2119313" y="5264151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Line 383"/>
            <p:cNvSpPr>
              <a:spLocks noChangeShapeType="1"/>
            </p:cNvSpPr>
            <p:nvPr/>
          </p:nvSpPr>
          <p:spPr bwMode="auto">
            <a:xfrm flipV="1">
              <a:off x="2441576" y="5230813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6" name="Line 384"/>
            <p:cNvSpPr>
              <a:spLocks noChangeShapeType="1"/>
            </p:cNvSpPr>
            <p:nvPr/>
          </p:nvSpPr>
          <p:spPr bwMode="auto">
            <a:xfrm>
              <a:off x="2441576" y="3971925"/>
              <a:ext cx="1588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7" name="Rectangle 385"/>
            <p:cNvSpPr>
              <a:spLocks noChangeArrowheads="1"/>
            </p:cNvSpPr>
            <p:nvPr/>
          </p:nvSpPr>
          <p:spPr bwMode="auto">
            <a:xfrm>
              <a:off x="2408238" y="5264151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Line 386"/>
            <p:cNvSpPr>
              <a:spLocks noChangeShapeType="1"/>
            </p:cNvSpPr>
            <p:nvPr/>
          </p:nvSpPr>
          <p:spPr bwMode="auto">
            <a:xfrm flipV="1">
              <a:off x="2736851" y="5230813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79" name="Line 387"/>
            <p:cNvSpPr>
              <a:spLocks noChangeShapeType="1"/>
            </p:cNvSpPr>
            <p:nvPr/>
          </p:nvSpPr>
          <p:spPr bwMode="auto">
            <a:xfrm>
              <a:off x="2736851" y="3971925"/>
              <a:ext cx="1588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0" name="Rectangle 388"/>
            <p:cNvSpPr>
              <a:spLocks noChangeArrowheads="1"/>
            </p:cNvSpPr>
            <p:nvPr/>
          </p:nvSpPr>
          <p:spPr bwMode="auto">
            <a:xfrm>
              <a:off x="2703513" y="5264151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Line 389"/>
            <p:cNvSpPr>
              <a:spLocks noChangeShapeType="1"/>
            </p:cNvSpPr>
            <p:nvPr/>
          </p:nvSpPr>
          <p:spPr bwMode="auto">
            <a:xfrm>
              <a:off x="1689101" y="5248275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2" name="Line 390"/>
            <p:cNvSpPr>
              <a:spLocks noChangeShapeType="1"/>
            </p:cNvSpPr>
            <p:nvPr/>
          </p:nvSpPr>
          <p:spPr bwMode="auto">
            <a:xfrm flipH="1">
              <a:off x="2952751" y="5248275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3" name="Rectangle 391"/>
            <p:cNvSpPr>
              <a:spLocks noChangeArrowheads="1"/>
            </p:cNvSpPr>
            <p:nvPr/>
          </p:nvSpPr>
          <p:spPr bwMode="auto">
            <a:xfrm>
              <a:off x="1638301" y="5202238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Line 392"/>
            <p:cNvSpPr>
              <a:spLocks noChangeShapeType="1"/>
            </p:cNvSpPr>
            <p:nvPr/>
          </p:nvSpPr>
          <p:spPr bwMode="auto">
            <a:xfrm>
              <a:off x="1689101" y="4918075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5" name="Line 393"/>
            <p:cNvSpPr>
              <a:spLocks noChangeShapeType="1"/>
            </p:cNvSpPr>
            <p:nvPr/>
          </p:nvSpPr>
          <p:spPr bwMode="auto">
            <a:xfrm flipH="1">
              <a:off x="2952751" y="4918075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6" name="Rectangle 394"/>
            <p:cNvSpPr>
              <a:spLocks noChangeArrowheads="1"/>
            </p:cNvSpPr>
            <p:nvPr/>
          </p:nvSpPr>
          <p:spPr bwMode="auto">
            <a:xfrm>
              <a:off x="1638301" y="487362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5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Line 395"/>
            <p:cNvSpPr>
              <a:spLocks noChangeShapeType="1"/>
            </p:cNvSpPr>
            <p:nvPr/>
          </p:nvSpPr>
          <p:spPr bwMode="auto">
            <a:xfrm>
              <a:off x="1689101" y="458946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8" name="Line 396"/>
            <p:cNvSpPr>
              <a:spLocks noChangeShapeType="1"/>
            </p:cNvSpPr>
            <p:nvPr/>
          </p:nvSpPr>
          <p:spPr bwMode="auto">
            <a:xfrm flipH="1">
              <a:off x="2952751" y="4589463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89" name="Rectangle 397"/>
            <p:cNvSpPr>
              <a:spLocks noChangeArrowheads="1"/>
            </p:cNvSpPr>
            <p:nvPr/>
          </p:nvSpPr>
          <p:spPr bwMode="auto">
            <a:xfrm>
              <a:off x="1603376" y="4545013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Line 398"/>
            <p:cNvSpPr>
              <a:spLocks noChangeShapeType="1"/>
            </p:cNvSpPr>
            <p:nvPr/>
          </p:nvSpPr>
          <p:spPr bwMode="auto">
            <a:xfrm>
              <a:off x="1689101" y="4267200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1" name="Line 399"/>
            <p:cNvSpPr>
              <a:spLocks noChangeShapeType="1"/>
            </p:cNvSpPr>
            <p:nvPr/>
          </p:nvSpPr>
          <p:spPr bwMode="auto">
            <a:xfrm flipH="1">
              <a:off x="2952751" y="4267200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2" name="Rectangle 400"/>
            <p:cNvSpPr>
              <a:spLocks noChangeArrowheads="1"/>
            </p:cNvSpPr>
            <p:nvPr/>
          </p:nvSpPr>
          <p:spPr bwMode="auto">
            <a:xfrm>
              <a:off x="1603376" y="4221163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15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Line 401"/>
            <p:cNvSpPr>
              <a:spLocks noChangeShapeType="1"/>
            </p:cNvSpPr>
            <p:nvPr/>
          </p:nvSpPr>
          <p:spPr bwMode="auto">
            <a:xfrm>
              <a:off x="1689101" y="3971925"/>
              <a:ext cx="127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4" name="Line 402"/>
            <p:cNvSpPr>
              <a:spLocks noChangeShapeType="1"/>
            </p:cNvSpPr>
            <p:nvPr/>
          </p:nvSpPr>
          <p:spPr bwMode="auto">
            <a:xfrm>
              <a:off x="1689101" y="5248275"/>
              <a:ext cx="127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5" name="Line 403"/>
            <p:cNvSpPr>
              <a:spLocks noChangeShapeType="1"/>
            </p:cNvSpPr>
            <p:nvPr/>
          </p:nvSpPr>
          <p:spPr bwMode="auto">
            <a:xfrm flipV="1">
              <a:off x="2968626" y="3971925"/>
              <a:ext cx="1588" cy="127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6" name="Line 404"/>
            <p:cNvSpPr>
              <a:spLocks noChangeShapeType="1"/>
            </p:cNvSpPr>
            <p:nvPr/>
          </p:nvSpPr>
          <p:spPr bwMode="auto">
            <a:xfrm flipV="1">
              <a:off x="1689101" y="3971925"/>
              <a:ext cx="1588" cy="127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7" name="Freeform 405"/>
            <p:cNvSpPr>
              <a:spLocks/>
            </p:cNvSpPr>
            <p:nvPr/>
          </p:nvSpPr>
          <p:spPr bwMode="auto">
            <a:xfrm>
              <a:off x="1689101" y="5003800"/>
              <a:ext cx="1279525" cy="22701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1" y="68"/>
                </a:cxn>
                <a:cxn ang="0">
                  <a:pos x="39" y="61"/>
                </a:cxn>
                <a:cxn ang="0">
                  <a:pos x="57" y="46"/>
                </a:cxn>
                <a:cxn ang="0">
                  <a:pos x="75" y="29"/>
                </a:cxn>
                <a:cxn ang="0">
                  <a:pos x="93" y="11"/>
                </a:cxn>
                <a:cxn ang="0">
                  <a:pos x="111" y="0"/>
                </a:cxn>
                <a:cxn ang="0">
                  <a:pos x="128" y="0"/>
                </a:cxn>
                <a:cxn ang="0">
                  <a:pos x="146" y="11"/>
                </a:cxn>
                <a:cxn ang="0">
                  <a:pos x="168" y="25"/>
                </a:cxn>
                <a:cxn ang="0">
                  <a:pos x="185" y="43"/>
                </a:cxn>
                <a:cxn ang="0">
                  <a:pos x="203" y="54"/>
                </a:cxn>
                <a:cxn ang="0">
                  <a:pos x="221" y="68"/>
                </a:cxn>
                <a:cxn ang="0">
                  <a:pos x="239" y="79"/>
                </a:cxn>
                <a:cxn ang="0">
                  <a:pos x="257" y="89"/>
                </a:cxn>
                <a:cxn ang="0">
                  <a:pos x="275" y="100"/>
                </a:cxn>
                <a:cxn ang="0">
                  <a:pos x="293" y="107"/>
                </a:cxn>
                <a:cxn ang="0">
                  <a:pos x="310" y="111"/>
                </a:cxn>
                <a:cxn ang="0">
                  <a:pos x="332" y="114"/>
                </a:cxn>
                <a:cxn ang="0">
                  <a:pos x="350" y="118"/>
                </a:cxn>
                <a:cxn ang="0">
                  <a:pos x="367" y="121"/>
                </a:cxn>
                <a:cxn ang="0">
                  <a:pos x="385" y="125"/>
                </a:cxn>
                <a:cxn ang="0">
                  <a:pos x="403" y="129"/>
                </a:cxn>
                <a:cxn ang="0">
                  <a:pos x="421" y="129"/>
                </a:cxn>
                <a:cxn ang="0">
                  <a:pos x="439" y="132"/>
                </a:cxn>
                <a:cxn ang="0">
                  <a:pos x="457" y="132"/>
                </a:cxn>
                <a:cxn ang="0">
                  <a:pos x="474" y="136"/>
                </a:cxn>
                <a:cxn ang="0">
                  <a:pos x="496" y="136"/>
                </a:cxn>
                <a:cxn ang="0">
                  <a:pos x="514" y="136"/>
                </a:cxn>
                <a:cxn ang="0">
                  <a:pos x="532" y="136"/>
                </a:cxn>
                <a:cxn ang="0">
                  <a:pos x="549" y="139"/>
                </a:cxn>
                <a:cxn ang="0">
                  <a:pos x="567" y="139"/>
                </a:cxn>
                <a:cxn ang="0">
                  <a:pos x="585" y="139"/>
                </a:cxn>
                <a:cxn ang="0">
                  <a:pos x="603" y="139"/>
                </a:cxn>
                <a:cxn ang="0">
                  <a:pos x="621" y="139"/>
                </a:cxn>
                <a:cxn ang="0">
                  <a:pos x="639" y="139"/>
                </a:cxn>
                <a:cxn ang="0">
                  <a:pos x="660" y="139"/>
                </a:cxn>
                <a:cxn ang="0">
                  <a:pos x="678" y="143"/>
                </a:cxn>
                <a:cxn ang="0">
                  <a:pos x="696" y="143"/>
                </a:cxn>
                <a:cxn ang="0">
                  <a:pos x="714" y="143"/>
                </a:cxn>
                <a:cxn ang="0">
                  <a:pos x="731" y="143"/>
                </a:cxn>
                <a:cxn ang="0">
                  <a:pos x="749" y="143"/>
                </a:cxn>
                <a:cxn ang="0">
                  <a:pos x="767" y="143"/>
                </a:cxn>
                <a:cxn ang="0">
                  <a:pos x="785" y="143"/>
                </a:cxn>
                <a:cxn ang="0">
                  <a:pos x="806" y="143"/>
                </a:cxn>
              </a:cxnLst>
              <a:rect l="0" t="0" r="r" b="b"/>
              <a:pathLst>
                <a:path w="806" h="143">
                  <a:moveTo>
                    <a:pt x="0" y="71"/>
                  </a:moveTo>
                  <a:lnTo>
                    <a:pt x="21" y="68"/>
                  </a:lnTo>
                  <a:lnTo>
                    <a:pt x="39" y="61"/>
                  </a:lnTo>
                  <a:lnTo>
                    <a:pt x="57" y="46"/>
                  </a:lnTo>
                  <a:lnTo>
                    <a:pt x="75" y="29"/>
                  </a:lnTo>
                  <a:lnTo>
                    <a:pt x="93" y="11"/>
                  </a:lnTo>
                  <a:lnTo>
                    <a:pt x="111" y="0"/>
                  </a:lnTo>
                  <a:lnTo>
                    <a:pt x="128" y="0"/>
                  </a:lnTo>
                  <a:lnTo>
                    <a:pt x="146" y="11"/>
                  </a:lnTo>
                  <a:lnTo>
                    <a:pt x="168" y="25"/>
                  </a:lnTo>
                  <a:lnTo>
                    <a:pt x="185" y="43"/>
                  </a:lnTo>
                  <a:lnTo>
                    <a:pt x="203" y="54"/>
                  </a:lnTo>
                  <a:lnTo>
                    <a:pt x="221" y="68"/>
                  </a:lnTo>
                  <a:lnTo>
                    <a:pt x="239" y="79"/>
                  </a:lnTo>
                  <a:lnTo>
                    <a:pt x="257" y="89"/>
                  </a:lnTo>
                  <a:lnTo>
                    <a:pt x="275" y="100"/>
                  </a:lnTo>
                  <a:lnTo>
                    <a:pt x="293" y="107"/>
                  </a:lnTo>
                  <a:lnTo>
                    <a:pt x="310" y="111"/>
                  </a:lnTo>
                  <a:lnTo>
                    <a:pt x="332" y="114"/>
                  </a:lnTo>
                  <a:lnTo>
                    <a:pt x="350" y="118"/>
                  </a:lnTo>
                  <a:lnTo>
                    <a:pt x="367" y="121"/>
                  </a:lnTo>
                  <a:lnTo>
                    <a:pt x="385" y="125"/>
                  </a:lnTo>
                  <a:lnTo>
                    <a:pt x="403" y="129"/>
                  </a:lnTo>
                  <a:lnTo>
                    <a:pt x="421" y="129"/>
                  </a:lnTo>
                  <a:lnTo>
                    <a:pt x="439" y="132"/>
                  </a:lnTo>
                  <a:lnTo>
                    <a:pt x="457" y="132"/>
                  </a:lnTo>
                  <a:lnTo>
                    <a:pt x="474" y="136"/>
                  </a:lnTo>
                  <a:lnTo>
                    <a:pt x="496" y="136"/>
                  </a:lnTo>
                  <a:lnTo>
                    <a:pt x="514" y="136"/>
                  </a:lnTo>
                  <a:lnTo>
                    <a:pt x="532" y="136"/>
                  </a:lnTo>
                  <a:lnTo>
                    <a:pt x="549" y="139"/>
                  </a:lnTo>
                  <a:lnTo>
                    <a:pt x="567" y="139"/>
                  </a:lnTo>
                  <a:lnTo>
                    <a:pt x="585" y="139"/>
                  </a:lnTo>
                  <a:lnTo>
                    <a:pt x="603" y="139"/>
                  </a:lnTo>
                  <a:lnTo>
                    <a:pt x="621" y="139"/>
                  </a:lnTo>
                  <a:lnTo>
                    <a:pt x="639" y="139"/>
                  </a:lnTo>
                  <a:lnTo>
                    <a:pt x="660" y="139"/>
                  </a:lnTo>
                  <a:lnTo>
                    <a:pt x="678" y="143"/>
                  </a:lnTo>
                  <a:lnTo>
                    <a:pt x="696" y="143"/>
                  </a:lnTo>
                  <a:lnTo>
                    <a:pt x="714" y="143"/>
                  </a:lnTo>
                  <a:lnTo>
                    <a:pt x="731" y="143"/>
                  </a:lnTo>
                  <a:lnTo>
                    <a:pt x="749" y="143"/>
                  </a:lnTo>
                  <a:lnTo>
                    <a:pt x="767" y="143"/>
                  </a:lnTo>
                  <a:lnTo>
                    <a:pt x="785" y="143"/>
                  </a:lnTo>
                  <a:lnTo>
                    <a:pt x="806" y="14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8" name="Freeform 406"/>
            <p:cNvSpPr>
              <a:spLocks/>
            </p:cNvSpPr>
            <p:nvPr/>
          </p:nvSpPr>
          <p:spPr bwMode="auto">
            <a:xfrm>
              <a:off x="1689101" y="3971925"/>
              <a:ext cx="1279525" cy="1270000"/>
            </a:xfrm>
            <a:custGeom>
              <a:avLst/>
              <a:gdLst/>
              <a:ahLst/>
              <a:cxnLst>
                <a:cxn ang="0">
                  <a:pos x="0" y="746"/>
                </a:cxn>
                <a:cxn ang="0">
                  <a:pos x="21" y="761"/>
                </a:cxn>
                <a:cxn ang="0">
                  <a:pos x="39" y="764"/>
                </a:cxn>
                <a:cxn ang="0">
                  <a:pos x="57" y="764"/>
                </a:cxn>
                <a:cxn ang="0">
                  <a:pos x="75" y="761"/>
                </a:cxn>
                <a:cxn ang="0">
                  <a:pos x="93" y="750"/>
                </a:cxn>
                <a:cxn ang="0">
                  <a:pos x="111" y="732"/>
                </a:cxn>
                <a:cxn ang="0">
                  <a:pos x="128" y="696"/>
                </a:cxn>
                <a:cxn ang="0">
                  <a:pos x="146" y="632"/>
                </a:cxn>
                <a:cxn ang="0">
                  <a:pos x="168" y="486"/>
                </a:cxn>
                <a:cxn ang="0">
                  <a:pos x="185" y="0"/>
                </a:cxn>
                <a:cxn ang="0">
                  <a:pos x="203" y="82"/>
                </a:cxn>
                <a:cxn ang="0">
                  <a:pos x="221" y="611"/>
                </a:cxn>
                <a:cxn ang="0">
                  <a:pos x="239" y="729"/>
                </a:cxn>
                <a:cxn ang="0">
                  <a:pos x="257" y="764"/>
                </a:cxn>
                <a:cxn ang="0">
                  <a:pos x="275" y="779"/>
                </a:cxn>
                <a:cxn ang="0">
                  <a:pos x="293" y="786"/>
                </a:cxn>
                <a:cxn ang="0">
                  <a:pos x="310" y="789"/>
                </a:cxn>
                <a:cxn ang="0">
                  <a:pos x="332" y="793"/>
                </a:cxn>
                <a:cxn ang="0">
                  <a:pos x="350" y="793"/>
                </a:cxn>
                <a:cxn ang="0">
                  <a:pos x="367" y="793"/>
                </a:cxn>
                <a:cxn ang="0">
                  <a:pos x="385" y="793"/>
                </a:cxn>
                <a:cxn ang="0">
                  <a:pos x="403" y="793"/>
                </a:cxn>
                <a:cxn ang="0">
                  <a:pos x="421" y="796"/>
                </a:cxn>
                <a:cxn ang="0">
                  <a:pos x="439" y="796"/>
                </a:cxn>
                <a:cxn ang="0">
                  <a:pos x="457" y="796"/>
                </a:cxn>
                <a:cxn ang="0">
                  <a:pos x="474" y="800"/>
                </a:cxn>
                <a:cxn ang="0">
                  <a:pos x="496" y="800"/>
                </a:cxn>
                <a:cxn ang="0">
                  <a:pos x="514" y="800"/>
                </a:cxn>
                <a:cxn ang="0">
                  <a:pos x="532" y="800"/>
                </a:cxn>
                <a:cxn ang="0">
                  <a:pos x="549" y="800"/>
                </a:cxn>
                <a:cxn ang="0">
                  <a:pos x="567" y="800"/>
                </a:cxn>
                <a:cxn ang="0">
                  <a:pos x="585" y="800"/>
                </a:cxn>
                <a:cxn ang="0">
                  <a:pos x="603" y="800"/>
                </a:cxn>
                <a:cxn ang="0">
                  <a:pos x="621" y="800"/>
                </a:cxn>
                <a:cxn ang="0">
                  <a:pos x="639" y="800"/>
                </a:cxn>
                <a:cxn ang="0">
                  <a:pos x="660" y="800"/>
                </a:cxn>
                <a:cxn ang="0">
                  <a:pos x="678" y="800"/>
                </a:cxn>
                <a:cxn ang="0">
                  <a:pos x="696" y="800"/>
                </a:cxn>
                <a:cxn ang="0">
                  <a:pos x="714" y="800"/>
                </a:cxn>
                <a:cxn ang="0">
                  <a:pos x="731" y="800"/>
                </a:cxn>
                <a:cxn ang="0">
                  <a:pos x="749" y="800"/>
                </a:cxn>
                <a:cxn ang="0">
                  <a:pos x="767" y="800"/>
                </a:cxn>
                <a:cxn ang="0">
                  <a:pos x="785" y="800"/>
                </a:cxn>
                <a:cxn ang="0">
                  <a:pos x="806" y="800"/>
                </a:cxn>
              </a:cxnLst>
              <a:rect l="0" t="0" r="r" b="b"/>
              <a:pathLst>
                <a:path w="806" h="800">
                  <a:moveTo>
                    <a:pt x="0" y="746"/>
                  </a:moveTo>
                  <a:lnTo>
                    <a:pt x="21" y="761"/>
                  </a:lnTo>
                  <a:lnTo>
                    <a:pt x="39" y="764"/>
                  </a:lnTo>
                  <a:lnTo>
                    <a:pt x="57" y="764"/>
                  </a:lnTo>
                  <a:lnTo>
                    <a:pt x="75" y="761"/>
                  </a:lnTo>
                  <a:lnTo>
                    <a:pt x="93" y="750"/>
                  </a:lnTo>
                  <a:lnTo>
                    <a:pt x="111" y="732"/>
                  </a:lnTo>
                  <a:lnTo>
                    <a:pt x="128" y="696"/>
                  </a:lnTo>
                  <a:lnTo>
                    <a:pt x="146" y="632"/>
                  </a:lnTo>
                  <a:lnTo>
                    <a:pt x="168" y="486"/>
                  </a:lnTo>
                  <a:lnTo>
                    <a:pt x="185" y="0"/>
                  </a:lnTo>
                  <a:lnTo>
                    <a:pt x="203" y="82"/>
                  </a:lnTo>
                  <a:lnTo>
                    <a:pt x="221" y="611"/>
                  </a:lnTo>
                  <a:lnTo>
                    <a:pt x="239" y="729"/>
                  </a:lnTo>
                  <a:lnTo>
                    <a:pt x="257" y="764"/>
                  </a:lnTo>
                  <a:lnTo>
                    <a:pt x="275" y="779"/>
                  </a:lnTo>
                  <a:lnTo>
                    <a:pt x="293" y="786"/>
                  </a:lnTo>
                  <a:lnTo>
                    <a:pt x="310" y="789"/>
                  </a:lnTo>
                  <a:lnTo>
                    <a:pt x="332" y="793"/>
                  </a:lnTo>
                  <a:lnTo>
                    <a:pt x="350" y="793"/>
                  </a:lnTo>
                  <a:lnTo>
                    <a:pt x="367" y="793"/>
                  </a:lnTo>
                  <a:lnTo>
                    <a:pt x="385" y="793"/>
                  </a:lnTo>
                  <a:lnTo>
                    <a:pt x="403" y="793"/>
                  </a:lnTo>
                  <a:lnTo>
                    <a:pt x="421" y="796"/>
                  </a:lnTo>
                  <a:lnTo>
                    <a:pt x="439" y="796"/>
                  </a:lnTo>
                  <a:lnTo>
                    <a:pt x="457" y="796"/>
                  </a:lnTo>
                  <a:lnTo>
                    <a:pt x="474" y="800"/>
                  </a:lnTo>
                  <a:lnTo>
                    <a:pt x="496" y="800"/>
                  </a:lnTo>
                  <a:lnTo>
                    <a:pt x="514" y="800"/>
                  </a:lnTo>
                  <a:lnTo>
                    <a:pt x="532" y="800"/>
                  </a:lnTo>
                  <a:lnTo>
                    <a:pt x="549" y="800"/>
                  </a:lnTo>
                  <a:lnTo>
                    <a:pt x="567" y="800"/>
                  </a:lnTo>
                  <a:lnTo>
                    <a:pt x="585" y="800"/>
                  </a:lnTo>
                  <a:lnTo>
                    <a:pt x="603" y="800"/>
                  </a:lnTo>
                  <a:lnTo>
                    <a:pt x="621" y="800"/>
                  </a:lnTo>
                  <a:lnTo>
                    <a:pt x="639" y="800"/>
                  </a:lnTo>
                  <a:lnTo>
                    <a:pt x="660" y="800"/>
                  </a:lnTo>
                  <a:lnTo>
                    <a:pt x="678" y="800"/>
                  </a:lnTo>
                  <a:lnTo>
                    <a:pt x="696" y="800"/>
                  </a:lnTo>
                  <a:lnTo>
                    <a:pt x="714" y="800"/>
                  </a:lnTo>
                  <a:lnTo>
                    <a:pt x="731" y="800"/>
                  </a:lnTo>
                  <a:lnTo>
                    <a:pt x="749" y="800"/>
                  </a:lnTo>
                  <a:lnTo>
                    <a:pt x="767" y="800"/>
                  </a:lnTo>
                  <a:lnTo>
                    <a:pt x="785" y="800"/>
                  </a:lnTo>
                  <a:lnTo>
                    <a:pt x="806" y="8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499" name="Freeform 407"/>
            <p:cNvSpPr>
              <a:spLocks/>
            </p:cNvSpPr>
            <p:nvPr/>
          </p:nvSpPr>
          <p:spPr bwMode="auto">
            <a:xfrm>
              <a:off x="1689101" y="5076825"/>
              <a:ext cx="1279525" cy="158750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1" y="79"/>
                </a:cxn>
                <a:cxn ang="0">
                  <a:pos x="39" y="79"/>
                </a:cxn>
                <a:cxn ang="0">
                  <a:pos x="57" y="79"/>
                </a:cxn>
                <a:cxn ang="0">
                  <a:pos x="75" y="72"/>
                </a:cxn>
                <a:cxn ang="0">
                  <a:pos x="93" y="58"/>
                </a:cxn>
                <a:cxn ang="0">
                  <a:pos x="111" y="40"/>
                </a:cxn>
                <a:cxn ang="0">
                  <a:pos x="128" y="15"/>
                </a:cxn>
                <a:cxn ang="0">
                  <a:pos x="146" y="0"/>
                </a:cxn>
                <a:cxn ang="0">
                  <a:pos x="168" y="4"/>
                </a:cxn>
                <a:cxn ang="0">
                  <a:pos x="185" y="25"/>
                </a:cxn>
                <a:cxn ang="0">
                  <a:pos x="203" y="47"/>
                </a:cxn>
                <a:cxn ang="0">
                  <a:pos x="221" y="65"/>
                </a:cxn>
                <a:cxn ang="0">
                  <a:pos x="239" y="75"/>
                </a:cxn>
                <a:cxn ang="0">
                  <a:pos x="257" y="83"/>
                </a:cxn>
                <a:cxn ang="0">
                  <a:pos x="275" y="90"/>
                </a:cxn>
                <a:cxn ang="0">
                  <a:pos x="293" y="90"/>
                </a:cxn>
                <a:cxn ang="0">
                  <a:pos x="310" y="93"/>
                </a:cxn>
                <a:cxn ang="0">
                  <a:pos x="332" y="93"/>
                </a:cxn>
                <a:cxn ang="0">
                  <a:pos x="350" y="97"/>
                </a:cxn>
                <a:cxn ang="0">
                  <a:pos x="367" y="97"/>
                </a:cxn>
                <a:cxn ang="0">
                  <a:pos x="385" y="97"/>
                </a:cxn>
                <a:cxn ang="0">
                  <a:pos x="403" y="97"/>
                </a:cxn>
                <a:cxn ang="0">
                  <a:pos x="421" y="97"/>
                </a:cxn>
                <a:cxn ang="0">
                  <a:pos x="439" y="97"/>
                </a:cxn>
                <a:cxn ang="0">
                  <a:pos x="457" y="97"/>
                </a:cxn>
                <a:cxn ang="0">
                  <a:pos x="474" y="97"/>
                </a:cxn>
                <a:cxn ang="0">
                  <a:pos x="496" y="97"/>
                </a:cxn>
                <a:cxn ang="0">
                  <a:pos x="514" y="97"/>
                </a:cxn>
                <a:cxn ang="0">
                  <a:pos x="532" y="97"/>
                </a:cxn>
                <a:cxn ang="0">
                  <a:pos x="549" y="97"/>
                </a:cxn>
                <a:cxn ang="0">
                  <a:pos x="567" y="97"/>
                </a:cxn>
                <a:cxn ang="0">
                  <a:pos x="585" y="97"/>
                </a:cxn>
                <a:cxn ang="0">
                  <a:pos x="603" y="100"/>
                </a:cxn>
                <a:cxn ang="0">
                  <a:pos x="621" y="100"/>
                </a:cxn>
                <a:cxn ang="0">
                  <a:pos x="639" y="100"/>
                </a:cxn>
                <a:cxn ang="0">
                  <a:pos x="660" y="100"/>
                </a:cxn>
                <a:cxn ang="0">
                  <a:pos x="678" y="100"/>
                </a:cxn>
                <a:cxn ang="0">
                  <a:pos x="696" y="100"/>
                </a:cxn>
                <a:cxn ang="0">
                  <a:pos x="714" y="100"/>
                </a:cxn>
                <a:cxn ang="0">
                  <a:pos x="731" y="100"/>
                </a:cxn>
                <a:cxn ang="0">
                  <a:pos x="749" y="100"/>
                </a:cxn>
                <a:cxn ang="0">
                  <a:pos x="767" y="100"/>
                </a:cxn>
                <a:cxn ang="0">
                  <a:pos x="785" y="100"/>
                </a:cxn>
                <a:cxn ang="0">
                  <a:pos x="806" y="100"/>
                </a:cxn>
              </a:cxnLst>
              <a:rect l="0" t="0" r="r" b="b"/>
              <a:pathLst>
                <a:path w="806" h="100">
                  <a:moveTo>
                    <a:pt x="0" y="79"/>
                  </a:moveTo>
                  <a:lnTo>
                    <a:pt x="21" y="79"/>
                  </a:lnTo>
                  <a:lnTo>
                    <a:pt x="39" y="79"/>
                  </a:lnTo>
                  <a:lnTo>
                    <a:pt x="57" y="79"/>
                  </a:lnTo>
                  <a:lnTo>
                    <a:pt x="75" y="72"/>
                  </a:lnTo>
                  <a:lnTo>
                    <a:pt x="93" y="58"/>
                  </a:lnTo>
                  <a:lnTo>
                    <a:pt x="111" y="40"/>
                  </a:lnTo>
                  <a:lnTo>
                    <a:pt x="128" y="15"/>
                  </a:lnTo>
                  <a:lnTo>
                    <a:pt x="146" y="0"/>
                  </a:lnTo>
                  <a:lnTo>
                    <a:pt x="168" y="4"/>
                  </a:lnTo>
                  <a:lnTo>
                    <a:pt x="185" y="25"/>
                  </a:lnTo>
                  <a:lnTo>
                    <a:pt x="203" y="47"/>
                  </a:lnTo>
                  <a:lnTo>
                    <a:pt x="221" y="65"/>
                  </a:lnTo>
                  <a:lnTo>
                    <a:pt x="239" y="75"/>
                  </a:lnTo>
                  <a:lnTo>
                    <a:pt x="257" y="83"/>
                  </a:lnTo>
                  <a:lnTo>
                    <a:pt x="275" y="90"/>
                  </a:lnTo>
                  <a:lnTo>
                    <a:pt x="293" y="90"/>
                  </a:lnTo>
                  <a:lnTo>
                    <a:pt x="310" y="93"/>
                  </a:lnTo>
                  <a:lnTo>
                    <a:pt x="332" y="93"/>
                  </a:lnTo>
                  <a:lnTo>
                    <a:pt x="350" y="97"/>
                  </a:lnTo>
                  <a:lnTo>
                    <a:pt x="367" y="97"/>
                  </a:lnTo>
                  <a:lnTo>
                    <a:pt x="385" y="97"/>
                  </a:lnTo>
                  <a:lnTo>
                    <a:pt x="403" y="97"/>
                  </a:lnTo>
                  <a:lnTo>
                    <a:pt x="421" y="97"/>
                  </a:lnTo>
                  <a:lnTo>
                    <a:pt x="439" y="97"/>
                  </a:lnTo>
                  <a:lnTo>
                    <a:pt x="457" y="97"/>
                  </a:lnTo>
                  <a:lnTo>
                    <a:pt x="474" y="97"/>
                  </a:lnTo>
                  <a:lnTo>
                    <a:pt x="496" y="97"/>
                  </a:lnTo>
                  <a:lnTo>
                    <a:pt x="514" y="97"/>
                  </a:lnTo>
                  <a:lnTo>
                    <a:pt x="532" y="97"/>
                  </a:lnTo>
                  <a:lnTo>
                    <a:pt x="549" y="97"/>
                  </a:lnTo>
                  <a:lnTo>
                    <a:pt x="567" y="97"/>
                  </a:lnTo>
                  <a:lnTo>
                    <a:pt x="585" y="97"/>
                  </a:lnTo>
                  <a:lnTo>
                    <a:pt x="603" y="100"/>
                  </a:lnTo>
                  <a:lnTo>
                    <a:pt x="621" y="100"/>
                  </a:lnTo>
                  <a:lnTo>
                    <a:pt x="639" y="100"/>
                  </a:lnTo>
                  <a:lnTo>
                    <a:pt x="660" y="100"/>
                  </a:lnTo>
                  <a:lnTo>
                    <a:pt x="678" y="100"/>
                  </a:lnTo>
                  <a:lnTo>
                    <a:pt x="696" y="100"/>
                  </a:lnTo>
                  <a:lnTo>
                    <a:pt x="714" y="100"/>
                  </a:lnTo>
                  <a:lnTo>
                    <a:pt x="731" y="100"/>
                  </a:lnTo>
                  <a:lnTo>
                    <a:pt x="749" y="100"/>
                  </a:lnTo>
                  <a:lnTo>
                    <a:pt x="767" y="100"/>
                  </a:lnTo>
                  <a:lnTo>
                    <a:pt x="785" y="100"/>
                  </a:lnTo>
                  <a:lnTo>
                    <a:pt x="806" y="10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00" name="Freeform 408"/>
            <p:cNvSpPr>
              <a:spLocks/>
            </p:cNvSpPr>
            <p:nvPr/>
          </p:nvSpPr>
          <p:spPr bwMode="auto">
            <a:xfrm>
              <a:off x="1689101" y="5094288"/>
              <a:ext cx="1279525" cy="1476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1" y="39"/>
                </a:cxn>
                <a:cxn ang="0">
                  <a:pos x="39" y="47"/>
                </a:cxn>
                <a:cxn ang="0">
                  <a:pos x="57" y="47"/>
                </a:cxn>
                <a:cxn ang="0">
                  <a:pos x="75" y="43"/>
                </a:cxn>
                <a:cxn ang="0">
                  <a:pos x="93" y="36"/>
                </a:cxn>
                <a:cxn ang="0">
                  <a:pos x="111" y="25"/>
                </a:cxn>
                <a:cxn ang="0">
                  <a:pos x="128" y="18"/>
                </a:cxn>
                <a:cxn ang="0">
                  <a:pos x="146" y="18"/>
                </a:cxn>
                <a:cxn ang="0">
                  <a:pos x="168" y="18"/>
                </a:cxn>
                <a:cxn ang="0">
                  <a:pos x="185" y="0"/>
                </a:cxn>
                <a:cxn ang="0">
                  <a:pos x="203" y="54"/>
                </a:cxn>
                <a:cxn ang="0">
                  <a:pos x="221" y="86"/>
                </a:cxn>
                <a:cxn ang="0">
                  <a:pos x="239" y="89"/>
                </a:cxn>
                <a:cxn ang="0">
                  <a:pos x="257" y="93"/>
                </a:cxn>
                <a:cxn ang="0">
                  <a:pos x="275" y="93"/>
                </a:cxn>
                <a:cxn ang="0">
                  <a:pos x="293" y="93"/>
                </a:cxn>
                <a:cxn ang="0">
                  <a:pos x="310" y="93"/>
                </a:cxn>
                <a:cxn ang="0">
                  <a:pos x="332" y="93"/>
                </a:cxn>
                <a:cxn ang="0">
                  <a:pos x="350" y="93"/>
                </a:cxn>
                <a:cxn ang="0">
                  <a:pos x="367" y="93"/>
                </a:cxn>
                <a:cxn ang="0">
                  <a:pos x="385" y="93"/>
                </a:cxn>
                <a:cxn ang="0">
                  <a:pos x="403" y="93"/>
                </a:cxn>
                <a:cxn ang="0">
                  <a:pos x="421" y="93"/>
                </a:cxn>
                <a:cxn ang="0">
                  <a:pos x="439" y="93"/>
                </a:cxn>
                <a:cxn ang="0">
                  <a:pos x="457" y="93"/>
                </a:cxn>
                <a:cxn ang="0">
                  <a:pos x="474" y="93"/>
                </a:cxn>
                <a:cxn ang="0">
                  <a:pos x="496" y="93"/>
                </a:cxn>
                <a:cxn ang="0">
                  <a:pos x="514" y="93"/>
                </a:cxn>
                <a:cxn ang="0">
                  <a:pos x="532" y="93"/>
                </a:cxn>
                <a:cxn ang="0">
                  <a:pos x="549" y="93"/>
                </a:cxn>
                <a:cxn ang="0">
                  <a:pos x="567" y="93"/>
                </a:cxn>
                <a:cxn ang="0">
                  <a:pos x="585" y="93"/>
                </a:cxn>
                <a:cxn ang="0">
                  <a:pos x="603" y="93"/>
                </a:cxn>
                <a:cxn ang="0">
                  <a:pos x="621" y="93"/>
                </a:cxn>
                <a:cxn ang="0">
                  <a:pos x="639" y="93"/>
                </a:cxn>
                <a:cxn ang="0">
                  <a:pos x="660" y="93"/>
                </a:cxn>
                <a:cxn ang="0">
                  <a:pos x="678" y="93"/>
                </a:cxn>
                <a:cxn ang="0">
                  <a:pos x="696" y="93"/>
                </a:cxn>
                <a:cxn ang="0">
                  <a:pos x="714" y="93"/>
                </a:cxn>
                <a:cxn ang="0">
                  <a:pos x="731" y="93"/>
                </a:cxn>
                <a:cxn ang="0">
                  <a:pos x="749" y="93"/>
                </a:cxn>
                <a:cxn ang="0">
                  <a:pos x="767" y="93"/>
                </a:cxn>
                <a:cxn ang="0">
                  <a:pos x="785" y="93"/>
                </a:cxn>
                <a:cxn ang="0">
                  <a:pos x="806" y="93"/>
                </a:cxn>
              </a:cxnLst>
              <a:rect l="0" t="0" r="r" b="b"/>
              <a:pathLst>
                <a:path w="806" h="93">
                  <a:moveTo>
                    <a:pt x="0" y="22"/>
                  </a:moveTo>
                  <a:lnTo>
                    <a:pt x="21" y="39"/>
                  </a:lnTo>
                  <a:lnTo>
                    <a:pt x="39" y="47"/>
                  </a:lnTo>
                  <a:lnTo>
                    <a:pt x="57" y="47"/>
                  </a:lnTo>
                  <a:lnTo>
                    <a:pt x="75" y="43"/>
                  </a:lnTo>
                  <a:lnTo>
                    <a:pt x="93" y="36"/>
                  </a:lnTo>
                  <a:lnTo>
                    <a:pt x="111" y="25"/>
                  </a:lnTo>
                  <a:lnTo>
                    <a:pt x="128" y="18"/>
                  </a:lnTo>
                  <a:lnTo>
                    <a:pt x="146" y="18"/>
                  </a:lnTo>
                  <a:lnTo>
                    <a:pt x="168" y="18"/>
                  </a:lnTo>
                  <a:lnTo>
                    <a:pt x="185" y="0"/>
                  </a:lnTo>
                  <a:lnTo>
                    <a:pt x="203" y="54"/>
                  </a:lnTo>
                  <a:lnTo>
                    <a:pt x="221" y="86"/>
                  </a:lnTo>
                  <a:lnTo>
                    <a:pt x="239" y="89"/>
                  </a:lnTo>
                  <a:lnTo>
                    <a:pt x="257" y="93"/>
                  </a:lnTo>
                  <a:lnTo>
                    <a:pt x="275" y="93"/>
                  </a:lnTo>
                  <a:lnTo>
                    <a:pt x="293" y="93"/>
                  </a:lnTo>
                  <a:lnTo>
                    <a:pt x="310" y="93"/>
                  </a:lnTo>
                  <a:lnTo>
                    <a:pt x="332" y="93"/>
                  </a:lnTo>
                  <a:lnTo>
                    <a:pt x="350" y="93"/>
                  </a:lnTo>
                  <a:lnTo>
                    <a:pt x="367" y="93"/>
                  </a:lnTo>
                  <a:lnTo>
                    <a:pt x="385" y="93"/>
                  </a:lnTo>
                  <a:lnTo>
                    <a:pt x="403" y="93"/>
                  </a:lnTo>
                  <a:lnTo>
                    <a:pt x="421" y="93"/>
                  </a:lnTo>
                  <a:lnTo>
                    <a:pt x="439" y="93"/>
                  </a:lnTo>
                  <a:lnTo>
                    <a:pt x="457" y="93"/>
                  </a:lnTo>
                  <a:lnTo>
                    <a:pt x="474" y="93"/>
                  </a:lnTo>
                  <a:lnTo>
                    <a:pt x="496" y="93"/>
                  </a:lnTo>
                  <a:lnTo>
                    <a:pt x="514" y="93"/>
                  </a:lnTo>
                  <a:lnTo>
                    <a:pt x="532" y="93"/>
                  </a:lnTo>
                  <a:lnTo>
                    <a:pt x="549" y="93"/>
                  </a:lnTo>
                  <a:lnTo>
                    <a:pt x="567" y="93"/>
                  </a:lnTo>
                  <a:lnTo>
                    <a:pt x="585" y="93"/>
                  </a:lnTo>
                  <a:lnTo>
                    <a:pt x="603" y="93"/>
                  </a:lnTo>
                  <a:lnTo>
                    <a:pt x="621" y="93"/>
                  </a:lnTo>
                  <a:lnTo>
                    <a:pt x="639" y="93"/>
                  </a:lnTo>
                  <a:lnTo>
                    <a:pt x="660" y="93"/>
                  </a:lnTo>
                  <a:lnTo>
                    <a:pt x="678" y="93"/>
                  </a:lnTo>
                  <a:lnTo>
                    <a:pt x="696" y="93"/>
                  </a:lnTo>
                  <a:lnTo>
                    <a:pt x="714" y="93"/>
                  </a:lnTo>
                  <a:lnTo>
                    <a:pt x="731" y="93"/>
                  </a:lnTo>
                  <a:lnTo>
                    <a:pt x="749" y="93"/>
                  </a:lnTo>
                  <a:lnTo>
                    <a:pt x="767" y="93"/>
                  </a:lnTo>
                  <a:lnTo>
                    <a:pt x="785" y="93"/>
                  </a:lnTo>
                  <a:lnTo>
                    <a:pt x="806" y="9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01" name="Rectangle 409"/>
            <p:cNvSpPr>
              <a:spLocks noChangeArrowheads="1"/>
            </p:cNvSpPr>
            <p:nvPr/>
          </p:nvSpPr>
          <p:spPr bwMode="auto">
            <a:xfrm>
              <a:off x="1682751" y="3649662"/>
              <a:ext cx="1524624" cy="16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Spectral density over modes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" name="Rectangle 410"/>
            <p:cNvSpPr>
              <a:spLocks noChangeArrowheads="1"/>
            </p:cNvSpPr>
            <p:nvPr/>
          </p:nvSpPr>
          <p:spPr bwMode="auto">
            <a:xfrm>
              <a:off x="1903413" y="3790950"/>
              <a:ext cx="983126" cy="16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(in channel-space)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3" name="Rectangle 411"/>
            <p:cNvSpPr>
              <a:spLocks noChangeArrowheads="1"/>
            </p:cNvSpPr>
            <p:nvPr/>
          </p:nvSpPr>
          <p:spPr bwMode="auto">
            <a:xfrm>
              <a:off x="2119313" y="5360988"/>
              <a:ext cx="830113" cy="1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(Hz)</a:t>
              </a: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Rectangle 412"/>
            <p:cNvSpPr>
              <a:spLocks noChangeArrowheads="1"/>
            </p:cNvSpPr>
            <p:nvPr/>
          </p:nvSpPr>
          <p:spPr bwMode="auto">
            <a:xfrm rot="16200000">
              <a:off x="1347101" y="4543228"/>
              <a:ext cx="350627" cy="11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abs(CSD)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5" name="Rectangle 413"/>
            <p:cNvSpPr>
              <a:spLocks noChangeArrowheads="1"/>
            </p:cNvSpPr>
            <p:nvPr/>
          </p:nvSpPr>
          <p:spPr bwMode="auto">
            <a:xfrm>
              <a:off x="1677988" y="5191125"/>
              <a:ext cx="0" cy="1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Rectangle 414"/>
            <p:cNvSpPr>
              <a:spLocks noChangeArrowheads="1"/>
            </p:cNvSpPr>
            <p:nvPr/>
          </p:nvSpPr>
          <p:spPr bwMode="auto">
            <a:xfrm>
              <a:off x="2963863" y="3910013"/>
              <a:ext cx="0" cy="1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Rectangle 415"/>
            <p:cNvSpPr>
              <a:spLocks noChangeArrowheads="1"/>
            </p:cNvSpPr>
            <p:nvPr/>
          </p:nvSpPr>
          <p:spPr bwMode="auto">
            <a:xfrm>
              <a:off x="3371851" y="3683000"/>
              <a:ext cx="1274763" cy="185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08" name="Rectangle 416"/>
            <p:cNvSpPr>
              <a:spLocks noChangeArrowheads="1"/>
            </p:cNvSpPr>
            <p:nvPr/>
          </p:nvSpPr>
          <p:spPr bwMode="auto">
            <a:xfrm>
              <a:off x="3371851" y="3683000"/>
              <a:ext cx="1274763" cy="1854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09" name="Line 417"/>
            <p:cNvSpPr>
              <a:spLocks noChangeShapeType="1"/>
            </p:cNvSpPr>
            <p:nvPr/>
          </p:nvSpPr>
          <p:spPr bwMode="auto">
            <a:xfrm>
              <a:off x="3371851" y="36830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0" name="Line 418"/>
            <p:cNvSpPr>
              <a:spLocks noChangeShapeType="1"/>
            </p:cNvSpPr>
            <p:nvPr/>
          </p:nvSpPr>
          <p:spPr bwMode="auto">
            <a:xfrm>
              <a:off x="3371851" y="55372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1" name="Line 419"/>
            <p:cNvSpPr>
              <a:spLocks noChangeShapeType="1"/>
            </p:cNvSpPr>
            <p:nvPr/>
          </p:nvSpPr>
          <p:spPr bwMode="auto">
            <a:xfrm flipV="1">
              <a:off x="4646613" y="3683000"/>
              <a:ext cx="1588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2" name="Line 420"/>
            <p:cNvSpPr>
              <a:spLocks noChangeShapeType="1"/>
            </p:cNvSpPr>
            <p:nvPr/>
          </p:nvSpPr>
          <p:spPr bwMode="auto">
            <a:xfrm flipV="1">
              <a:off x="3371851" y="3683000"/>
              <a:ext cx="1588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3" name="Line 421"/>
            <p:cNvSpPr>
              <a:spLocks noChangeShapeType="1"/>
            </p:cNvSpPr>
            <p:nvPr/>
          </p:nvSpPr>
          <p:spPr bwMode="auto">
            <a:xfrm>
              <a:off x="3371851" y="5537200"/>
              <a:ext cx="127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4" name="Line 422"/>
            <p:cNvSpPr>
              <a:spLocks noChangeShapeType="1"/>
            </p:cNvSpPr>
            <p:nvPr/>
          </p:nvSpPr>
          <p:spPr bwMode="auto">
            <a:xfrm flipV="1">
              <a:off x="3371851" y="3683000"/>
              <a:ext cx="1588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5" name="Line 423"/>
            <p:cNvSpPr>
              <a:spLocks noChangeShapeType="1"/>
            </p:cNvSpPr>
            <p:nvPr/>
          </p:nvSpPr>
          <p:spPr bwMode="auto">
            <a:xfrm flipV="1">
              <a:off x="3541713" y="5513388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6" name="Line 424"/>
            <p:cNvSpPr>
              <a:spLocks noChangeShapeType="1"/>
            </p:cNvSpPr>
            <p:nvPr/>
          </p:nvSpPr>
          <p:spPr bwMode="auto">
            <a:xfrm>
              <a:off x="3541713" y="36830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7" name="Rectangle 425"/>
            <p:cNvSpPr>
              <a:spLocks noChangeArrowheads="1"/>
            </p:cNvSpPr>
            <p:nvPr/>
          </p:nvSpPr>
          <p:spPr bwMode="auto">
            <a:xfrm>
              <a:off x="3506788" y="555307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" name="Line 426"/>
            <p:cNvSpPr>
              <a:spLocks noChangeShapeType="1"/>
            </p:cNvSpPr>
            <p:nvPr/>
          </p:nvSpPr>
          <p:spPr bwMode="auto">
            <a:xfrm flipV="1">
              <a:off x="3830638" y="5513388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19" name="Line 427"/>
            <p:cNvSpPr>
              <a:spLocks noChangeShapeType="1"/>
            </p:cNvSpPr>
            <p:nvPr/>
          </p:nvSpPr>
          <p:spPr bwMode="auto">
            <a:xfrm>
              <a:off x="3830638" y="36830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0" name="Rectangle 428"/>
            <p:cNvSpPr>
              <a:spLocks noChangeArrowheads="1"/>
            </p:cNvSpPr>
            <p:nvPr/>
          </p:nvSpPr>
          <p:spPr bwMode="auto">
            <a:xfrm>
              <a:off x="3795713" y="555307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" name="Line 429"/>
            <p:cNvSpPr>
              <a:spLocks noChangeShapeType="1"/>
            </p:cNvSpPr>
            <p:nvPr/>
          </p:nvSpPr>
          <p:spPr bwMode="auto">
            <a:xfrm flipV="1">
              <a:off x="4119563" y="5513388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2" name="Line 430"/>
            <p:cNvSpPr>
              <a:spLocks noChangeShapeType="1"/>
            </p:cNvSpPr>
            <p:nvPr/>
          </p:nvSpPr>
          <p:spPr bwMode="auto">
            <a:xfrm>
              <a:off x="4119563" y="36830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3" name="Rectangle 431"/>
            <p:cNvSpPr>
              <a:spLocks noChangeArrowheads="1"/>
            </p:cNvSpPr>
            <p:nvPr/>
          </p:nvSpPr>
          <p:spPr bwMode="auto">
            <a:xfrm>
              <a:off x="4084638" y="555307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" name="Line 432"/>
            <p:cNvSpPr>
              <a:spLocks noChangeShapeType="1"/>
            </p:cNvSpPr>
            <p:nvPr/>
          </p:nvSpPr>
          <p:spPr bwMode="auto">
            <a:xfrm flipV="1">
              <a:off x="4413251" y="5513388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5" name="Line 433"/>
            <p:cNvSpPr>
              <a:spLocks noChangeShapeType="1"/>
            </p:cNvSpPr>
            <p:nvPr/>
          </p:nvSpPr>
          <p:spPr bwMode="auto">
            <a:xfrm>
              <a:off x="4413251" y="3683000"/>
              <a:ext cx="1588" cy="17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6" name="Rectangle 434"/>
            <p:cNvSpPr>
              <a:spLocks noChangeArrowheads="1"/>
            </p:cNvSpPr>
            <p:nvPr/>
          </p:nvSpPr>
          <p:spPr bwMode="auto">
            <a:xfrm>
              <a:off x="4379913" y="555307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7" name="Line 435"/>
            <p:cNvSpPr>
              <a:spLocks noChangeShapeType="1"/>
            </p:cNvSpPr>
            <p:nvPr/>
          </p:nvSpPr>
          <p:spPr bwMode="auto">
            <a:xfrm>
              <a:off x="3371851" y="5537200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8" name="Line 436"/>
            <p:cNvSpPr>
              <a:spLocks noChangeShapeType="1"/>
            </p:cNvSpPr>
            <p:nvPr/>
          </p:nvSpPr>
          <p:spPr bwMode="auto">
            <a:xfrm flipH="1">
              <a:off x="4622801" y="5537200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29" name="Rectangle 437"/>
            <p:cNvSpPr>
              <a:spLocks noChangeArrowheads="1"/>
            </p:cNvSpPr>
            <p:nvPr/>
          </p:nvSpPr>
          <p:spPr bwMode="auto">
            <a:xfrm>
              <a:off x="3314701" y="5491163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" name="Line 438"/>
            <p:cNvSpPr>
              <a:spLocks noChangeShapeType="1"/>
            </p:cNvSpPr>
            <p:nvPr/>
          </p:nvSpPr>
          <p:spPr bwMode="auto">
            <a:xfrm>
              <a:off x="3371851" y="5343525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31" name="Line 439"/>
            <p:cNvSpPr>
              <a:spLocks noChangeShapeType="1"/>
            </p:cNvSpPr>
            <p:nvPr/>
          </p:nvSpPr>
          <p:spPr bwMode="auto">
            <a:xfrm flipH="1">
              <a:off x="4622801" y="534352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32" name="Rectangle 440"/>
            <p:cNvSpPr>
              <a:spLocks noChangeArrowheads="1"/>
            </p:cNvSpPr>
            <p:nvPr/>
          </p:nvSpPr>
          <p:spPr bwMode="auto">
            <a:xfrm>
              <a:off x="3314701" y="529907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" name="Line 441"/>
            <p:cNvSpPr>
              <a:spLocks noChangeShapeType="1"/>
            </p:cNvSpPr>
            <p:nvPr/>
          </p:nvSpPr>
          <p:spPr bwMode="auto">
            <a:xfrm>
              <a:off x="3371851" y="5156200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34" name="Line 442"/>
            <p:cNvSpPr>
              <a:spLocks noChangeShapeType="1"/>
            </p:cNvSpPr>
            <p:nvPr/>
          </p:nvSpPr>
          <p:spPr bwMode="auto">
            <a:xfrm flipH="1">
              <a:off x="4622801" y="5156200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35" name="Rectangle 443"/>
            <p:cNvSpPr>
              <a:spLocks noChangeArrowheads="1"/>
            </p:cNvSpPr>
            <p:nvPr/>
          </p:nvSpPr>
          <p:spPr bwMode="auto">
            <a:xfrm>
              <a:off x="3314701" y="5111750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Line 444"/>
            <p:cNvSpPr>
              <a:spLocks noChangeShapeType="1"/>
            </p:cNvSpPr>
            <p:nvPr/>
          </p:nvSpPr>
          <p:spPr bwMode="auto">
            <a:xfrm>
              <a:off x="3371851" y="4964113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37" name="Line 445"/>
            <p:cNvSpPr>
              <a:spLocks noChangeShapeType="1"/>
            </p:cNvSpPr>
            <p:nvPr/>
          </p:nvSpPr>
          <p:spPr bwMode="auto">
            <a:xfrm flipH="1">
              <a:off x="4622801" y="4964113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38" name="Rectangle 446"/>
            <p:cNvSpPr>
              <a:spLocks noChangeArrowheads="1"/>
            </p:cNvSpPr>
            <p:nvPr/>
          </p:nvSpPr>
          <p:spPr bwMode="auto">
            <a:xfrm>
              <a:off x="3314701" y="4918075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6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9" name="Line 447"/>
            <p:cNvSpPr>
              <a:spLocks noChangeShapeType="1"/>
            </p:cNvSpPr>
            <p:nvPr/>
          </p:nvSpPr>
          <p:spPr bwMode="auto">
            <a:xfrm>
              <a:off x="3371851" y="4776788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0" name="Line 448"/>
            <p:cNvSpPr>
              <a:spLocks noChangeShapeType="1"/>
            </p:cNvSpPr>
            <p:nvPr/>
          </p:nvSpPr>
          <p:spPr bwMode="auto">
            <a:xfrm flipH="1">
              <a:off x="4622801" y="4776788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1" name="Rectangle 449"/>
            <p:cNvSpPr>
              <a:spLocks noChangeArrowheads="1"/>
            </p:cNvSpPr>
            <p:nvPr/>
          </p:nvSpPr>
          <p:spPr bwMode="auto">
            <a:xfrm>
              <a:off x="3314701" y="4732338"/>
              <a:ext cx="43589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8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" name="Line 450"/>
            <p:cNvSpPr>
              <a:spLocks noChangeShapeType="1"/>
            </p:cNvSpPr>
            <p:nvPr/>
          </p:nvSpPr>
          <p:spPr bwMode="auto">
            <a:xfrm>
              <a:off x="3371851" y="4584700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3" name="Line 451"/>
            <p:cNvSpPr>
              <a:spLocks noChangeShapeType="1"/>
            </p:cNvSpPr>
            <p:nvPr/>
          </p:nvSpPr>
          <p:spPr bwMode="auto">
            <a:xfrm flipH="1">
              <a:off x="4622801" y="4584700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4" name="Rectangle 452"/>
            <p:cNvSpPr>
              <a:spLocks noChangeArrowheads="1"/>
            </p:cNvSpPr>
            <p:nvPr/>
          </p:nvSpPr>
          <p:spPr bwMode="auto">
            <a:xfrm>
              <a:off x="3281363" y="4538663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5" name="Line 454"/>
            <p:cNvSpPr>
              <a:spLocks noChangeShapeType="1"/>
            </p:cNvSpPr>
            <p:nvPr/>
          </p:nvSpPr>
          <p:spPr bwMode="auto">
            <a:xfrm>
              <a:off x="3371851" y="4397375"/>
              <a:ext cx="158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6" name="Line 455"/>
            <p:cNvSpPr>
              <a:spLocks noChangeShapeType="1"/>
            </p:cNvSpPr>
            <p:nvPr/>
          </p:nvSpPr>
          <p:spPr bwMode="auto">
            <a:xfrm flipH="1">
              <a:off x="4622801" y="4397375"/>
              <a:ext cx="238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7" name="Rectangle 456"/>
            <p:cNvSpPr>
              <a:spLocks noChangeArrowheads="1"/>
            </p:cNvSpPr>
            <p:nvPr/>
          </p:nvSpPr>
          <p:spPr bwMode="auto">
            <a:xfrm>
              <a:off x="3281363" y="435292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8" name="Line 457"/>
            <p:cNvSpPr>
              <a:spLocks noChangeShapeType="1"/>
            </p:cNvSpPr>
            <p:nvPr/>
          </p:nvSpPr>
          <p:spPr bwMode="auto">
            <a:xfrm>
              <a:off x="3371851" y="4205288"/>
              <a:ext cx="158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49" name="Line 458"/>
            <p:cNvSpPr>
              <a:spLocks noChangeShapeType="1"/>
            </p:cNvSpPr>
            <p:nvPr/>
          </p:nvSpPr>
          <p:spPr bwMode="auto">
            <a:xfrm flipH="1">
              <a:off x="4622801" y="4205288"/>
              <a:ext cx="238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0" name="Rectangle 459"/>
            <p:cNvSpPr>
              <a:spLocks noChangeArrowheads="1"/>
            </p:cNvSpPr>
            <p:nvPr/>
          </p:nvSpPr>
          <p:spPr bwMode="auto">
            <a:xfrm>
              <a:off x="3281363" y="4159250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14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1" name="Line 460"/>
            <p:cNvSpPr>
              <a:spLocks noChangeShapeType="1"/>
            </p:cNvSpPr>
            <p:nvPr/>
          </p:nvSpPr>
          <p:spPr bwMode="auto">
            <a:xfrm>
              <a:off x="3371851" y="4017963"/>
              <a:ext cx="158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2" name="Line 461"/>
            <p:cNvSpPr>
              <a:spLocks noChangeShapeType="1"/>
            </p:cNvSpPr>
            <p:nvPr/>
          </p:nvSpPr>
          <p:spPr bwMode="auto">
            <a:xfrm flipH="1">
              <a:off x="4622801" y="4017963"/>
              <a:ext cx="238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3" name="Rectangle 462"/>
            <p:cNvSpPr>
              <a:spLocks noChangeArrowheads="1"/>
            </p:cNvSpPr>
            <p:nvPr/>
          </p:nvSpPr>
          <p:spPr bwMode="auto">
            <a:xfrm>
              <a:off x="3281363" y="3971925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16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" name="Line 463"/>
            <p:cNvSpPr>
              <a:spLocks noChangeShapeType="1"/>
            </p:cNvSpPr>
            <p:nvPr/>
          </p:nvSpPr>
          <p:spPr bwMode="auto">
            <a:xfrm>
              <a:off x="3371851" y="3825875"/>
              <a:ext cx="158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5" name="Line 464"/>
            <p:cNvSpPr>
              <a:spLocks noChangeShapeType="1"/>
            </p:cNvSpPr>
            <p:nvPr/>
          </p:nvSpPr>
          <p:spPr bwMode="auto">
            <a:xfrm flipH="1">
              <a:off x="4622801" y="3825875"/>
              <a:ext cx="238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6" name="Rectangle 465"/>
            <p:cNvSpPr>
              <a:spLocks noChangeArrowheads="1"/>
            </p:cNvSpPr>
            <p:nvPr/>
          </p:nvSpPr>
          <p:spPr bwMode="auto">
            <a:xfrm>
              <a:off x="3281363" y="3779838"/>
              <a:ext cx="87178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18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Line 466"/>
            <p:cNvSpPr>
              <a:spLocks noChangeShapeType="1"/>
            </p:cNvSpPr>
            <p:nvPr/>
          </p:nvSpPr>
          <p:spPr bwMode="auto">
            <a:xfrm>
              <a:off x="3371851" y="3683000"/>
              <a:ext cx="127476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8" name="Line 467"/>
            <p:cNvSpPr>
              <a:spLocks noChangeShapeType="1"/>
            </p:cNvSpPr>
            <p:nvPr/>
          </p:nvSpPr>
          <p:spPr bwMode="auto">
            <a:xfrm>
              <a:off x="3371851" y="5537200"/>
              <a:ext cx="127476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59" name="Line 468"/>
            <p:cNvSpPr>
              <a:spLocks noChangeShapeType="1"/>
            </p:cNvSpPr>
            <p:nvPr/>
          </p:nvSpPr>
          <p:spPr bwMode="auto">
            <a:xfrm flipV="1">
              <a:off x="4646613" y="3683000"/>
              <a:ext cx="1588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60" name="Line 469"/>
            <p:cNvSpPr>
              <a:spLocks noChangeShapeType="1"/>
            </p:cNvSpPr>
            <p:nvPr/>
          </p:nvSpPr>
          <p:spPr bwMode="auto">
            <a:xfrm flipV="1">
              <a:off x="3371851" y="3683000"/>
              <a:ext cx="1588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61" name="Freeform 470"/>
            <p:cNvSpPr>
              <a:spLocks/>
            </p:cNvSpPr>
            <p:nvPr/>
          </p:nvSpPr>
          <p:spPr bwMode="auto">
            <a:xfrm>
              <a:off x="3371851" y="5292725"/>
              <a:ext cx="1274763" cy="22701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8" y="114"/>
                </a:cxn>
                <a:cxn ang="0">
                  <a:pos x="35" y="114"/>
                </a:cxn>
                <a:cxn ang="0">
                  <a:pos x="53" y="111"/>
                </a:cxn>
                <a:cxn ang="0">
                  <a:pos x="71" y="104"/>
                </a:cxn>
                <a:cxn ang="0">
                  <a:pos x="89" y="82"/>
                </a:cxn>
                <a:cxn ang="0">
                  <a:pos x="107" y="54"/>
                </a:cxn>
                <a:cxn ang="0">
                  <a:pos x="125" y="22"/>
                </a:cxn>
                <a:cxn ang="0">
                  <a:pos x="142" y="0"/>
                </a:cxn>
                <a:cxn ang="0">
                  <a:pos x="164" y="7"/>
                </a:cxn>
                <a:cxn ang="0">
                  <a:pos x="182" y="36"/>
                </a:cxn>
                <a:cxn ang="0">
                  <a:pos x="200" y="68"/>
                </a:cxn>
                <a:cxn ang="0">
                  <a:pos x="217" y="93"/>
                </a:cxn>
                <a:cxn ang="0">
                  <a:pos x="235" y="111"/>
                </a:cxn>
                <a:cxn ang="0">
                  <a:pos x="253" y="121"/>
                </a:cxn>
                <a:cxn ang="0">
                  <a:pos x="271" y="125"/>
                </a:cxn>
                <a:cxn ang="0">
                  <a:pos x="289" y="132"/>
                </a:cxn>
                <a:cxn ang="0">
                  <a:pos x="307" y="132"/>
                </a:cxn>
                <a:cxn ang="0">
                  <a:pos x="328" y="136"/>
                </a:cxn>
                <a:cxn ang="0">
                  <a:pos x="346" y="136"/>
                </a:cxn>
                <a:cxn ang="0">
                  <a:pos x="364" y="139"/>
                </a:cxn>
                <a:cxn ang="0">
                  <a:pos x="382" y="139"/>
                </a:cxn>
                <a:cxn ang="0">
                  <a:pos x="399" y="139"/>
                </a:cxn>
                <a:cxn ang="0">
                  <a:pos x="417" y="139"/>
                </a:cxn>
                <a:cxn ang="0">
                  <a:pos x="435" y="139"/>
                </a:cxn>
                <a:cxn ang="0">
                  <a:pos x="453" y="139"/>
                </a:cxn>
                <a:cxn ang="0">
                  <a:pos x="471" y="139"/>
                </a:cxn>
                <a:cxn ang="0">
                  <a:pos x="492" y="139"/>
                </a:cxn>
                <a:cxn ang="0">
                  <a:pos x="510" y="139"/>
                </a:cxn>
                <a:cxn ang="0">
                  <a:pos x="528" y="139"/>
                </a:cxn>
                <a:cxn ang="0">
                  <a:pos x="546" y="143"/>
                </a:cxn>
                <a:cxn ang="0">
                  <a:pos x="564" y="143"/>
                </a:cxn>
                <a:cxn ang="0">
                  <a:pos x="581" y="143"/>
                </a:cxn>
                <a:cxn ang="0">
                  <a:pos x="599" y="143"/>
                </a:cxn>
                <a:cxn ang="0">
                  <a:pos x="617" y="143"/>
                </a:cxn>
                <a:cxn ang="0">
                  <a:pos x="635" y="143"/>
                </a:cxn>
                <a:cxn ang="0">
                  <a:pos x="656" y="143"/>
                </a:cxn>
                <a:cxn ang="0">
                  <a:pos x="674" y="143"/>
                </a:cxn>
                <a:cxn ang="0">
                  <a:pos x="692" y="143"/>
                </a:cxn>
                <a:cxn ang="0">
                  <a:pos x="710" y="143"/>
                </a:cxn>
                <a:cxn ang="0">
                  <a:pos x="728" y="143"/>
                </a:cxn>
                <a:cxn ang="0">
                  <a:pos x="746" y="143"/>
                </a:cxn>
                <a:cxn ang="0">
                  <a:pos x="763" y="143"/>
                </a:cxn>
                <a:cxn ang="0">
                  <a:pos x="781" y="143"/>
                </a:cxn>
                <a:cxn ang="0">
                  <a:pos x="803" y="143"/>
                </a:cxn>
              </a:cxnLst>
              <a:rect l="0" t="0" r="r" b="b"/>
              <a:pathLst>
                <a:path w="803" h="143">
                  <a:moveTo>
                    <a:pt x="0" y="111"/>
                  </a:moveTo>
                  <a:lnTo>
                    <a:pt x="18" y="114"/>
                  </a:lnTo>
                  <a:lnTo>
                    <a:pt x="35" y="114"/>
                  </a:lnTo>
                  <a:lnTo>
                    <a:pt x="53" y="111"/>
                  </a:lnTo>
                  <a:lnTo>
                    <a:pt x="71" y="104"/>
                  </a:lnTo>
                  <a:lnTo>
                    <a:pt x="89" y="82"/>
                  </a:lnTo>
                  <a:lnTo>
                    <a:pt x="107" y="54"/>
                  </a:lnTo>
                  <a:lnTo>
                    <a:pt x="125" y="22"/>
                  </a:lnTo>
                  <a:lnTo>
                    <a:pt x="142" y="0"/>
                  </a:lnTo>
                  <a:lnTo>
                    <a:pt x="164" y="7"/>
                  </a:lnTo>
                  <a:lnTo>
                    <a:pt x="182" y="36"/>
                  </a:lnTo>
                  <a:lnTo>
                    <a:pt x="200" y="68"/>
                  </a:lnTo>
                  <a:lnTo>
                    <a:pt x="217" y="93"/>
                  </a:lnTo>
                  <a:lnTo>
                    <a:pt x="235" y="111"/>
                  </a:lnTo>
                  <a:lnTo>
                    <a:pt x="253" y="121"/>
                  </a:lnTo>
                  <a:lnTo>
                    <a:pt x="271" y="125"/>
                  </a:lnTo>
                  <a:lnTo>
                    <a:pt x="289" y="132"/>
                  </a:lnTo>
                  <a:lnTo>
                    <a:pt x="307" y="132"/>
                  </a:lnTo>
                  <a:lnTo>
                    <a:pt x="328" y="136"/>
                  </a:lnTo>
                  <a:lnTo>
                    <a:pt x="346" y="136"/>
                  </a:lnTo>
                  <a:lnTo>
                    <a:pt x="364" y="139"/>
                  </a:lnTo>
                  <a:lnTo>
                    <a:pt x="382" y="139"/>
                  </a:lnTo>
                  <a:lnTo>
                    <a:pt x="399" y="139"/>
                  </a:lnTo>
                  <a:lnTo>
                    <a:pt x="417" y="139"/>
                  </a:lnTo>
                  <a:lnTo>
                    <a:pt x="435" y="139"/>
                  </a:lnTo>
                  <a:lnTo>
                    <a:pt x="453" y="139"/>
                  </a:lnTo>
                  <a:lnTo>
                    <a:pt x="471" y="139"/>
                  </a:lnTo>
                  <a:lnTo>
                    <a:pt x="492" y="139"/>
                  </a:lnTo>
                  <a:lnTo>
                    <a:pt x="510" y="139"/>
                  </a:lnTo>
                  <a:lnTo>
                    <a:pt x="528" y="139"/>
                  </a:lnTo>
                  <a:lnTo>
                    <a:pt x="546" y="143"/>
                  </a:lnTo>
                  <a:lnTo>
                    <a:pt x="564" y="143"/>
                  </a:lnTo>
                  <a:lnTo>
                    <a:pt x="581" y="143"/>
                  </a:lnTo>
                  <a:lnTo>
                    <a:pt x="599" y="143"/>
                  </a:lnTo>
                  <a:lnTo>
                    <a:pt x="617" y="143"/>
                  </a:lnTo>
                  <a:lnTo>
                    <a:pt x="635" y="143"/>
                  </a:lnTo>
                  <a:lnTo>
                    <a:pt x="656" y="143"/>
                  </a:lnTo>
                  <a:lnTo>
                    <a:pt x="674" y="143"/>
                  </a:lnTo>
                  <a:lnTo>
                    <a:pt x="692" y="143"/>
                  </a:lnTo>
                  <a:lnTo>
                    <a:pt x="710" y="143"/>
                  </a:lnTo>
                  <a:lnTo>
                    <a:pt x="728" y="143"/>
                  </a:lnTo>
                  <a:lnTo>
                    <a:pt x="746" y="143"/>
                  </a:lnTo>
                  <a:lnTo>
                    <a:pt x="763" y="143"/>
                  </a:lnTo>
                  <a:lnTo>
                    <a:pt x="781" y="143"/>
                  </a:lnTo>
                  <a:lnTo>
                    <a:pt x="803" y="14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62" name="Freeform 471"/>
            <p:cNvSpPr>
              <a:spLocks/>
            </p:cNvSpPr>
            <p:nvPr/>
          </p:nvSpPr>
          <p:spPr bwMode="auto">
            <a:xfrm>
              <a:off x="3371851" y="5314950"/>
              <a:ext cx="1274763" cy="21590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8" y="57"/>
                </a:cxn>
                <a:cxn ang="0">
                  <a:pos x="35" y="68"/>
                </a:cxn>
                <a:cxn ang="0">
                  <a:pos x="53" y="68"/>
                </a:cxn>
                <a:cxn ang="0">
                  <a:pos x="71" y="65"/>
                </a:cxn>
                <a:cxn ang="0">
                  <a:pos x="89" y="54"/>
                </a:cxn>
                <a:cxn ang="0">
                  <a:pos x="107" y="40"/>
                </a:cxn>
                <a:cxn ang="0">
                  <a:pos x="125" y="29"/>
                </a:cxn>
                <a:cxn ang="0">
                  <a:pos x="142" y="25"/>
                </a:cxn>
                <a:cxn ang="0">
                  <a:pos x="164" y="25"/>
                </a:cxn>
                <a:cxn ang="0">
                  <a:pos x="182" y="0"/>
                </a:cxn>
                <a:cxn ang="0">
                  <a:pos x="200" y="79"/>
                </a:cxn>
                <a:cxn ang="0">
                  <a:pos x="217" y="125"/>
                </a:cxn>
                <a:cxn ang="0">
                  <a:pos x="235" y="132"/>
                </a:cxn>
                <a:cxn ang="0">
                  <a:pos x="253" y="132"/>
                </a:cxn>
                <a:cxn ang="0">
                  <a:pos x="271" y="132"/>
                </a:cxn>
                <a:cxn ang="0">
                  <a:pos x="289" y="132"/>
                </a:cxn>
                <a:cxn ang="0">
                  <a:pos x="307" y="132"/>
                </a:cxn>
                <a:cxn ang="0">
                  <a:pos x="328" y="132"/>
                </a:cxn>
                <a:cxn ang="0">
                  <a:pos x="346" y="132"/>
                </a:cxn>
                <a:cxn ang="0">
                  <a:pos x="364" y="132"/>
                </a:cxn>
                <a:cxn ang="0">
                  <a:pos x="382" y="132"/>
                </a:cxn>
                <a:cxn ang="0">
                  <a:pos x="399" y="132"/>
                </a:cxn>
                <a:cxn ang="0">
                  <a:pos x="417" y="132"/>
                </a:cxn>
                <a:cxn ang="0">
                  <a:pos x="435" y="132"/>
                </a:cxn>
                <a:cxn ang="0">
                  <a:pos x="453" y="136"/>
                </a:cxn>
                <a:cxn ang="0">
                  <a:pos x="471" y="136"/>
                </a:cxn>
                <a:cxn ang="0">
                  <a:pos x="492" y="136"/>
                </a:cxn>
                <a:cxn ang="0">
                  <a:pos x="510" y="136"/>
                </a:cxn>
                <a:cxn ang="0">
                  <a:pos x="528" y="136"/>
                </a:cxn>
                <a:cxn ang="0">
                  <a:pos x="546" y="136"/>
                </a:cxn>
                <a:cxn ang="0">
                  <a:pos x="564" y="136"/>
                </a:cxn>
                <a:cxn ang="0">
                  <a:pos x="581" y="136"/>
                </a:cxn>
                <a:cxn ang="0">
                  <a:pos x="599" y="136"/>
                </a:cxn>
                <a:cxn ang="0">
                  <a:pos x="617" y="136"/>
                </a:cxn>
                <a:cxn ang="0">
                  <a:pos x="635" y="136"/>
                </a:cxn>
                <a:cxn ang="0">
                  <a:pos x="656" y="136"/>
                </a:cxn>
                <a:cxn ang="0">
                  <a:pos x="674" y="136"/>
                </a:cxn>
                <a:cxn ang="0">
                  <a:pos x="692" y="136"/>
                </a:cxn>
                <a:cxn ang="0">
                  <a:pos x="710" y="136"/>
                </a:cxn>
                <a:cxn ang="0">
                  <a:pos x="728" y="136"/>
                </a:cxn>
                <a:cxn ang="0">
                  <a:pos x="746" y="136"/>
                </a:cxn>
                <a:cxn ang="0">
                  <a:pos x="763" y="136"/>
                </a:cxn>
                <a:cxn ang="0">
                  <a:pos x="781" y="136"/>
                </a:cxn>
                <a:cxn ang="0">
                  <a:pos x="803" y="136"/>
                </a:cxn>
              </a:cxnLst>
              <a:rect l="0" t="0" r="r" b="b"/>
              <a:pathLst>
                <a:path w="803" h="136">
                  <a:moveTo>
                    <a:pt x="0" y="33"/>
                  </a:moveTo>
                  <a:lnTo>
                    <a:pt x="18" y="57"/>
                  </a:lnTo>
                  <a:lnTo>
                    <a:pt x="35" y="68"/>
                  </a:lnTo>
                  <a:lnTo>
                    <a:pt x="53" y="68"/>
                  </a:lnTo>
                  <a:lnTo>
                    <a:pt x="71" y="65"/>
                  </a:lnTo>
                  <a:lnTo>
                    <a:pt x="89" y="54"/>
                  </a:lnTo>
                  <a:lnTo>
                    <a:pt x="107" y="40"/>
                  </a:lnTo>
                  <a:lnTo>
                    <a:pt x="125" y="29"/>
                  </a:lnTo>
                  <a:lnTo>
                    <a:pt x="142" y="25"/>
                  </a:lnTo>
                  <a:lnTo>
                    <a:pt x="164" y="25"/>
                  </a:lnTo>
                  <a:lnTo>
                    <a:pt x="182" y="0"/>
                  </a:lnTo>
                  <a:lnTo>
                    <a:pt x="200" y="79"/>
                  </a:lnTo>
                  <a:lnTo>
                    <a:pt x="217" y="125"/>
                  </a:lnTo>
                  <a:lnTo>
                    <a:pt x="235" y="132"/>
                  </a:lnTo>
                  <a:lnTo>
                    <a:pt x="253" y="132"/>
                  </a:lnTo>
                  <a:lnTo>
                    <a:pt x="271" y="132"/>
                  </a:lnTo>
                  <a:lnTo>
                    <a:pt x="289" y="132"/>
                  </a:lnTo>
                  <a:lnTo>
                    <a:pt x="307" y="132"/>
                  </a:lnTo>
                  <a:lnTo>
                    <a:pt x="328" y="132"/>
                  </a:lnTo>
                  <a:lnTo>
                    <a:pt x="346" y="132"/>
                  </a:lnTo>
                  <a:lnTo>
                    <a:pt x="364" y="132"/>
                  </a:lnTo>
                  <a:lnTo>
                    <a:pt x="382" y="132"/>
                  </a:lnTo>
                  <a:lnTo>
                    <a:pt x="399" y="132"/>
                  </a:lnTo>
                  <a:lnTo>
                    <a:pt x="417" y="132"/>
                  </a:lnTo>
                  <a:lnTo>
                    <a:pt x="435" y="132"/>
                  </a:lnTo>
                  <a:lnTo>
                    <a:pt x="453" y="136"/>
                  </a:lnTo>
                  <a:lnTo>
                    <a:pt x="471" y="136"/>
                  </a:lnTo>
                  <a:lnTo>
                    <a:pt x="492" y="136"/>
                  </a:lnTo>
                  <a:lnTo>
                    <a:pt x="510" y="136"/>
                  </a:lnTo>
                  <a:lnTo>
                    <a:pt x="528" y="136"/>
                  </a:lnTo>
                  <a:lnTo>
                    <a:pt x="546" y="136"/>
                  </a:lnTo>
                  <a:lnTo>
                    <a:pt x="564" y="136"/>
                  </a:lnTo>
                  <a:lnTo>
                    <a:pt x="581" y="136"/>
                  </a:lnTo>
                  <a:lnTo>
                    <a:pt x="599" y="136"/>
                  </a:lnTo>
                  <a:lnTo>
                    <a:pt x="617" y="136"/>
                  </a:lnTo>
                  <a:lnTo>
                    <a:pt x="635" y="136"/>
                  </a:lnTo>
                  <a:lnTo>
                    <a:pt x="656" y="136"/>
                  </a:lnTo>
                  <a:lnTo>
                    <a:pt x="674" y="136"/>
                  </a:lnTo>
                  <a:lnTo>
                    <a:pt x="692" y="136"/>
                  </a:lnTo>
                  <a:lnTo>
                    <a:pt x="710" y="136"/>
                  </a:lnTo>
                  <a:lnTo>
                    <a:pt x="728" y="136"/>
                  </a:lnTo>
                  <a:lnTo>
                    <a:pt x="746" y="136"/>
                  </a:lnTo>
                  <a:lnTo>
                    <a:pt x="763" y="136"/>
                  </a:lnTo>
                  <a:lnTo>
                    <a:pt x="781" y="136"/>
                  </a:lnTo>
                  <a:lnTo>
                    <a:pt x="803" y="1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63" name="Rectangle 472"/>
            <p:cNvSpPr>
              <a:spLocks noChangeArrowheads="1"/>
            </p:cNvSpPr>
            <p:nvPr/>
          </p:nvSpPr>
          <p:spPr bwMode="auto">
            <a:xfrm>
              <a:off x="3738026" y="3432760"/>
              <a:ext cx="871132" cy="22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mode 2 to 2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" name="Rectangle 473"/>
            <p:cNvSpPr>
              <a:spLocks noChangeArrowheads="1"/>
            </p:cNvSpPr>
            <p:nvPr/>
          </p:nvSpPr>
          <p:spPr bwMode="auto">
            <a:xfrm>
              <a:off x="3819526" y="5649913"/>
              <a:ext cx="751848" cy="1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5" name="Rectangle 474"/>
            <p:cNvSpPr>
              <a:spLocks noChangeArrowheads="1"/>
            </p:cNvSpPr>
            <p:nvPr/>
          </p:nvSpPr>
          <p:spPr bwMode="auto">
            <a:xfrm>
              <a:off x="3360738" y="5480050"/>
              <a:ext cx="0" cy="1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6" name="Rectangle 475"/>
            <p:cNvSpPr>
              <a:spLocks noChangeArrowheads="1"/>
            </p:cNvSpPr>
            <p:nvPr/>
          </p:nvSpPr>
          <p:spPr bwMode="auto">
            <a:xfrm>
              <a:off x="4640263" y="3621088"/>
              <a:ext cx="0" cy="1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7" name="Rectangle 476"/>
            <p:cNvSpPr>
              <a:spLocks noChangeArrowheads="1"/>
            </p:cNvSpPr>
            <p:nvPr/>
          </p:nvSpPr>
          <p:spPr bwMode="auto">
            <a:xfrm>
              <a:off x="3852863" y="3722688"/>
              <a:ext cx="758825" cy="238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68" name="Rectangle 477"/>
            <p:cNvSpPr>
              <a:spLocks noChangeArrowheads="1"/>
            </p:cNvSpPr>
            <p:nvPr/>
          </p:nvSpPr>
          <p:spPr bwMode="auto">
            <a:xfrm>
              <a:off x="3852863" y="3722688"/>
              <a:ext cx="758825" cy="2381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69" name="Line 478"/>
            <p:cNvSpPr>
              <a:spLocks noChangeShapeType="1"/>
            </p:cNvSpPr>
            <p:nvPr/>
          </p:nvSpPr>
          <p:spPr bwMode="auto">
            <a:xfrm>
              <a:off x="3852863" y="3722688"/>
              <a:ext cx="7588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0" name="Line 479"/>
            <p:cNvSpPr>
              <a:spLocks noChangeShapeType="1"/>
            </p:cNvSpPr>
            <p:nvPr/>
          </p:nvSpPr>
          <p:spPr bwMode="auto">
            <a:xfrm>
              <a:off x="3852863" y="3960813"/>
              <a:ext cx="7588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1" name="Line 480"/>
            <p:cNvSpPr>
              <a:spLocks noChangeShapeType="1"/>
            </p:cNvSpPr>
            <p:nvPr/>
          </p:nvSpPr>
          <p:spPr bwMode="auto">
            <a:xfrm flipV="1">
              <a:off x="4611688" y="3722688"/>
              <a:ext cx="1588" cy="238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2" name="Line 481"/>
            <p:cNvSpPr>
              <a:spLocks noChangeShapeType="1"/>
            </p:cNvSpPr>
            <p:nvPr/>
          </p:nvSpPr>
          <p:spPr bwMode="auto">
            <a:xfrm flipV="1">
              <a:off x="3852863" y="3722688"/>
              <a:ext cx="1588" cy="238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3" name="Line 482"/>
            <p:cNvSpPr>
              <a:spLocks noChangeShapeType="1"/>
            </p:cNvSpPr>
            <p:nvPr/>
          </p:nvSpPr>
          <p:spPr bwMode="auto">
            <a:xfrm>
              <a:off x="3852863" y="3960813"/>
              <a:ext cx="7588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4" name="Line 483"/>
            <p:cNvSpPr>
              <a:spLocks noChangeShapeType="1"/>
            </p:cNvSpPr>
            <p:nvPr/>
          </p:nvSpPr>
          <p:spPr bwMode="auto">
            <a:xfrm flipV="1">
              <a:off x="3852863" y="3722688"/>
              <a:ext cx="1588" cy="238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5" name="Line 484"/>
            <p:cNvSpPr>
              <a:spLocks noChangeShapeType="1"/>
            </p:cNvSpPr>
            <p:nvPr/>
          </p:nvSpPr>
          <p:spPr bwMode="auto">
            <a:xfrm>
              <a:off x="3852863" y="3722688"/>
              <a:ext cx="7588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6" name="Line 485"/>
            <p:cNvSpPr>
              <a:spLocks noChangeShapeType="1"/>
            </p:cNvSpPr>
            <p:nvPr/>
          </p:nvSpPr>
          <p:spPr bwMode="auto">
            <a:xfrm>
              <a:off x="3852863" y="3960813"/>
              <a:ext cx="7588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7" name="Line 486"/>
            <p:cNvSpPr>
              <a:spLocks noChangeShapeType="1"/>
            </p:cNvSpPr>
            <p:nvPr/>
          </p:nvSpPr>
          <p:spPr bwMode="auto">
            <a:xfrm flipV="1">
              <a:off x="4611688" y="3722688"/>
              <a:ext cx="1588" cy="238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8" name="Line 487"/>
            <p:cNvSpPr>
              <a:spLocks noChangeShapeType="1"/>
            </p:cNvSpPr>
            <p:nvPr/>
          </p:nvSpPr>
          <p:spPr bwMode="auto">
            <a:xfrm flipV="1">
              <a:off x="3852863" y="3722688"/>
              <a:ext cx="1588" cy="238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79" name="Rectangle 488"/>
            <p:cNvSpPr>
              <a:spLocks noChangeArrowheads="1"/>
            </p:cNvSpPr>
            <p:nvPr/>
          </p:nvSpPr>
          <p:spPr bwMode="auto">
            <a:xfrm>
              <a:off x="4148138" y="3746500"/>
              <a:ext cx="609783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predicted: trial 1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0" name="Line 489"/>
            <p:cNvSpPr>
              <a:spLocks noChangeShapeType="1"/>
            </p:cNvSpPr>
            <p:nvPr/>
          </p:nvSpPr>
          <p:spPr bwMode="auto">
            <a:xfrm>
              <a:off x="3898901" y="3786188"/>
              <a:ext cx="2254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1" name="Rectangle 490"/>
            <p:cNvSpPr>
              <a:spLocks noChangeArrowheads="1"/>
            </p:cNvSpPr>
            <p:nvPr/>
          </p:nvSpPr>
          <p:spPr bwMode="auto">
            <a:xfrm>
              <a:off x="4148138" y="3852863"/>
              <a:ext cx="605490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observed: trial 1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2" name="Line 491"/>
            <p:cNvSpPr>
              <a:spLocks noChangeShapeType="1"/>
            </p:cNvSpPr>
            <p:nvPr/>
          </p:nvSpPr>
          <p:spPr bwMode="auto">
            <a:xfrm>
              <a:off x="3898901" y="3892550"/>
              <a:ext cx="2254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3" name="Rectangle 492"/>
            <p:cNvSpPr>
              <a:spLocks noChangeArrowheads="1"/>
            </p:cNvSpPr>
            <p:nvPr/>
          </p:nvSpPr>
          <p:spPr bwMode="auto">
            <a:xfrm>
              <a:off x="2119313" y="4011613"/>
              <a:ext cx="815975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4" name="Rectangle 493"/>
            <p:cNvSpPr>
              <a:spLocks noChangeArrowheads="1"/>
            </p:cNvSpPr>
            <p:nvPr/>
          </p:nvSpPr>
          <p:spPr bwMode="auto">
            <a:xfrm>
              <a:off x="2119313" y="4011613"/>
              <a:ext cx="815975" cy="4476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5" name="Line 494"/>
            <p:cNvSpPr>
              <a:spLocks noChangeShapeType="1"/>
            </p:cNvSpPr>
            <p:nvPr/>
          </p:nvSpPr>
          <p:spPr bwMode="auto">
            <a:xfrm>
              <a:off x="2119313" y="4011613"/>
              <a:ext cx="8159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6" name="Line 495"/>
            <p:cNvSpPr>
              <a:spLocks noChangeShapeType="1"/>
            </p:cNvSpPr>
            <p:nvPr/>
          </p:nvSpPr>
          <p:spPr bwMode="auto">
            <a:xfrm>
              <a:off x="2119313" y="4459288"/>
              <a:ext cx="8159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7" name="Line 496"/>
            <p:cNvSpPr>
              <a:spLocks noChangeShapeType="1"/>
            </p:cNvSpPr>
            <p:nvPr/>
          </p:nvSpPr>
          <p:spPr bwMode="auto">
            <a:xfrm flipV="1">
              <a:off x="2935288" y="4011613"/>
              <a:ext cx="1588" cy="447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8" name="Line 497"/>
            <p:cNvSpPr>
              <a:spLocks noChangeShapeType="1"/>
            </p:cNvSpPr>
            <p:nvPr/>
          </p:nvSpPr>
          <p:spPr bwMode="auto">
            <a:xfrm flipV="1">
              <a:off x="2119313" y="4011613"/>
              <a:ext cx="1588" cy="447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89" name="Line 498"/>
            <p:cNvSpPr>
              <a:spLocks noChangeShapeType="1"/>
            </p:cNvSpPr>
            <p:nvPr/>
          </p:nvSpPr>
          <p:spPr bwMode="auto">
            <a:xfrm>
              <a:off x="2119313" y="4459288"/>
              <a:ext cx="8159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0" name="Line 499"/>
            <p:cNvSpPr>
              <a:spLocks noChangeShapeType="1"/>
            </p:cNvSpPr>
            <p:nvPr/>
          </p:nvSpPr>
          <p:spPr bwMode="auto">
            <a:xfrm flipV="1">
              <a:off x="2119313" y="4011613"/>
              <a:ext cx="1588" cy="447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1" name="Line 500"/>
            <p:cNvSpPr>
              <a:spLocks noChangeShapeType="1"/>
            </p:cNvSpPr>
            <p:nvPr/>
          </p:nvSpPr>
          <p:spPr bwMode="auto">
            <a:xfrm>
              <a:off x="2119313" y="4011613"/>
              <a:ext cx="8159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2" name="Line 501"/>
            <p:cNvSpPr>
              <a:spLocks noChangeShapeType="1"/>
            </p:cNvSpPr>
            <p:nvPr/>
          </p:nvSpPr>
          <p:spPr bwMode="auto">
            <a:xfrm>
              <a:off x="2119313" y="4459288"/>
              <a:ext cx="8159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3" name="Line 502"/>
            <p:cNvSpPr>
              <a:spLocks noChangeShapeType="1"/>
            </p:cNvSpPr>
            <p:nvPr/>
          </p:nvSpPr>
          <p:spPr bwMode="auto">
            <a:xfrm flipV="1">
              <a:off x="2935288" y="4011613"/>
              <a:ext cx="1588" cy="447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4" name="Line 503"/>
            <p:cNvSpPr>
              <a:spLocks noChangeShapeType="1"/>
            </p:cNvSpPr>
            <p:nvPr/>
          </p:nvSpPr>
          <p:spPr bwMode="auto">
            <a:xfrm flipV="1">
              <a:off x="2119313" y="4011613"/>
              <a:ext cx="1588" cy="447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5" name="Rectangle 504"/>
            <p:cNvSpPr>
              <a:spLocks noChangeArrowheads="1"/>
            </p:cNvSpPr>
            <p:nvPr/>
          </p:nvSpPr>
          <p:spPr bwMode="auto">
            <a:xfrm>
              <a:off x="2414588" y="4035425"/>
              <a:ext cx="675074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predicted: mode 1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6" name="Line 505"/>
            <p:cNvSpPr>
              <a:spLocks noChangeShapeType="1"/>
            </p:cNvSpPr>
            <p:nvPr/>
          </p:nvSpPr>
          <p:spPr bwMode="auto">
            <a:xfrm>
              <a:off x="2165351" y="4075113"/>
              <a:ext cx="2254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7" name="Rectangle 506"/>
            <p:cNvSpPr>
              <a:spLocks noChangeArrowheads="1"/>
            </p:cNvSpPr>
            <p:nvPr/>
          </p:nvSpPr>
          <p:spPr bwMode="auto">
            <a:xfrm>
              <a:off x="2414588" y="4141788"/>
              <a:ext cx="670780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observed: mode 1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8" name="Line 507"/>
            <p:cNvSpPr>
              <a:spLocks noChangeShapeType="1"/>
            </p:cNvSpPr>
            <p:nvPr/>
          </p:nvSpPr>
          <p:spPr bwMode="auto">
            <a:xfrm>
              <a:off x="2165351" y="4181475"/>
              <a:ext cx="2254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599" name="Rectangle 508"/>
            <p:cNvSpPr>
              <a:spLocks noChangeArrowheads="1"/>
            </p:cNvSpPr>
            <p:nvPr/>
          </p:nvSpPr>
          <p:spPr bwMode="auto">
            <a:xfrm>
              <a:off x="2414588" y="4244975"/>
              <a:ext cx="675074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predicted: mode 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0" name="Line 509"/>
            <p:cNvSpPr>
              <a:spLocks noChangeShapeType="1"/>
            </p:cNvSpPr>
            <p:nvPr/>
          </p:nvSpPr>
          <p:spPr bwMode="auto">
            <a:xfrm>
              <a:off x="2165351" y="4284663"/>
              <a:ext cx="225425" cy="15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601" name="Rectangle 510"/>
            <p:cNvSpPr>
              <a:spLocks noChangeArrowheads="1"/>
            </p:cNvSpPr>
            <p:nvPr/>
          </p:nvSpPr>
          <p:spPr bwMode="auto">
            <a:xfrm>
              <a:off x="2414588" y="4352925"/>
              <a:ext cx="670780" cy="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observed: mode 2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2" name="Line 511"/>
            <p:cNvSpPr>
              <a:spLocks noChangeShapeType="1"/>
            </p:cNvSpPr>
            <p:nvPr/>
          </p:nvSpPr>
          <p:spPr bwMode="auto">
            <a:xfrm>
              <a:off x="2165351" y="4392613"/>
              <a:ext cx="225425" cy="15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317" name="TextBox 316"/>
          <p:cNvSpPr txBox="1"/>
          <p:nvPr/>
        </p:nvSpPr>
        <p:spPr>
          <a:xfrm>
            <a:off x="3992111" y="1731515"/>
            <a:ext cx="489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Abs(H</a:t>
            </a:r>
            <a:r>
              <a:rPr lang="en-GB" sz="2000" baseline="-25000" dirty="0" smtClean="0">
                <a:solidFill>
                  <a:schemeClr val="tx2"/>
                </a:solidFill>
              </a:rPr>
              <a:t>1</a:t>
            </a:r>
            <a:r>
              <a:rPr lang="en-GB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chemeClr val="tx2"/>
                </a:solidFill>
              </a:rPr>
              <a:t>ω</a:t>
            </a:r>
            <a:r>
              <a:rPr lang="en-GB" sz="2000" dirty="0" smtClean="0">
                <a:solidFill>
                  <a:schemeClr val="tx2"/>
                </a:solidFill>
              </a:rPr>
              <a:t>) . H</a:t>
            </a:r>
            <a:r>
              <a:rPr lang="en-GB" sz="2000" baseline="-25000" dirty="0" smtClean="0">
                <a:solidFill>
                  <a:schemeClr val="tx2"/>
                </a:solidFill>
              </a:rPr>
              <a:t>1</a:t>
            </a:r>
            <a:r>
              <a:rPr lang="en-GB" sz="2000" baseline="30000" dirty="0" smtClean="0">
                <a:solidFill>
                  <a:schemeClr val="tx2"/>
                </a:solidFill>
              </a:rPr>
              <a:t>*</a:t>
            </a:r>
            <a:r>
              <a:rPr lang="en-GB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chemeClr val="tx2"/>
                </a:solidFill>
              </a:rPr>
              <a:t>ω</a:t>
            </a:r>
            <a:r>
              <a:rPr lang="en-GB" sz="2000" dirty="0" smtClean="0">
                <a:solidFill>
                  <a:schemeClr val="tx2"/>
                </a:solidFill>
              </a:rPr>
              <a:t>))    Abs(H</a:t>
            </a:r>
            <a:r>
              <a:rPr lang="en-GB" sz="2000" baseline="-25000" dirty="0" smtClean="0">
                <a:solidFill>
                  <a:schemeClr val="tx2"/>
                </a:solidFill>
              </a:rPr>
              <a:t>1</a:t>
            </a:r>
            <a:r>
              <a:rPr lang="en-GB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 smtClean="0">
                <a:solidFill>
                  <a:schemeClr val="tx2"/>
                </a:solidFill>
              </a:rPr>
              <a:t>ω) . </a:t>
            </a:r>
            <a:r>
              <a:rPr lang="en-GB" sz="2000" dirty="0" smtClean="0">
                <a:solidFill>
                  <a:schemeClr val="tx2"/>
                </a:solidFill>
              </a:rPr>
              <a:t>H</a:t>
            </a:r>
            <a:r>
              <a:rPr lang="en-GB" sz="2000" baseline="-25000" dirty="0" smtClean="0">
                <a:solidFill>
                  <a:schemeClr val="tx2"/>
                </a:solidFill>
              </a:rPr>
              <a:t>2</a:t>
            </a:r>
            <a:r>
              <a:rPr lang="en-GB" sz="2000" dirty="0" smtClean="0">
                <a:solidFill>
                  <a:schemeClr val="tx2"/>
                </a:solidFill>
              </a:rPr>
              <a:t>*(</a:t>
            </a:r>
            <a:r>
              <a:rPr lang="el-GR" sz="2000" dirty="0" smtClean="0">
                <a:solidFill>
                  <a:schemeClr val="tx2"/>
                </a:solidFill>
              </a:rPr>
              <a:t>ω))</a:t>
            </a:r>
            <a:endParaRPr lang="en-GB" sz="2000" dirty="0" smtClean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Abs(</a:t>
            </a:r>
            <a:r>
              <a:rPr lang="en-GB" sz="2000" dirty="0" smtClean="0">
                <a:solidFill>
                  <a:schemeClr val="tx2"/>
                </a:solidFill>
              </a:rPr>
              <a:t>H</a:t>
            </a:r>
            <a:r>
              <a:rPr lang="en-GB" sz="2000" baseline="-25000" dirty="0" smtClean="0">
                <a:solidFill>
                  <a:schemeClr val="tx2"/>
                </a:solidFill>
              </a:rPr>
              <a:t>2</a:t>
            </a:r>
            <a:r>
              <a:rPr lang="en-GB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>
                <a:solidFill>
                  <a:schemeClr val="tx2"/>
                </a:solidFill>
              </a:rPr>
              <a:t>ω</a:t>
            </a:r>
            <a:r>
              <a:rPr lang="en-GB" sz="2000" dirty="0">
                <a:solidFill>
                  <a:schemeClr val="tx2"/>
                </a:solidFill>
              </a:rPr>
              <a:t>) . H</a:t>
            </a:r>
            <a:r>
              <a:rPr lang="en-GB" sz="2000" baseline="-25000" dirty="0">
                <a:solidFill>
                  <a:schemeClr val="tx2"/>
                </a:solidFill>
              </a:rPr>
              <a:t>1</a:t>
            </a:r>
            <a:r>
              <a:rPr lang="en-GB" sz="2000" baseline="30000" dirty="0">
                <a:solidFill>
                  <a:schemeClr val="tx2"/>
                </a:solidFill>
              </a:rPr>
              <a:t>*</a:t>
            </a:r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l-GR" sz="2000" dirty="0">
                <a:solidFill>
                  <a:schemeClr val="tx2"/>
                </a:solidFill>
              </a:rPr>
              <a:t>ω</a:t>
            </a:r>
            <a:r>
              <a:rPr lang="en-GB" sz="2000" dirty="0">
                <a:solidFill>
                  <a:schemeClr val="tx2"/>
                </a:solidFill>
              </a:rPr>
              <a:t>)) </a:t>
            </a:r>
            <a:r>
              <a:rPr lang="en-GB" sz="2000" dirty="0" smtClean="0">
                <a:solidFill>
                  <a:schemeClr val="tx2"/>
                </a:solidFill>
              </a:rPr>
              <a:t>   </a:t>
            </a:r>
            <a:r>
              <a:rPr lang="en-GB" sz="2000" dirty="0">
                <a:solidFill>
                  <a:schemeClr val="tx2"/>
                </a:solidFill>
              </a:rPr>
              <a:t>Abs(</a:t>
            </a:r>
            <a:r>
              <a:rPr lang="en-GB" sz="2000" dirty="0" smtClean="0">
                <a:solidFill>
                  <a:schemeClr val="tx2"/>
                </a:solidFill>
              </a:rPr>
              <a:t>H</a:t>
            </a:r>
            <a:r>
              <a:rPr lang="en-GB" sz="2000" baseline="-25000" dirty="0" smtClean="0">
                <a:solidFill>
                  <a:schemeClr val="tx2"/>
                </a:solidFill>
              </a:rPr>
              <a:t>2</a:t>
            </a:r>
            <a:r>
              <a:rPr lang="en-GB" sz="2000" dirty="0" smtClean="0">
                <a:solidFill>
                  <a:schemeClr val="tx2"/>
                </a:solidFill>
              </a:rPr>
              <a:t>(</a:t>
            </a:r>
            <a:r>
              <a:rPr lang="el-GR" sz="2000" dirty="0">
                <a:solidFill>
                  <a:schemeClr val="tx2"/>
                </a:solidFill>
              </a:rPr>
              <a:t>ω) . </a:t>
            </a:r>
            <a:r>
              <a:rPr lang="en-GB" sz="2000" dirty="0">
                <a:solidFill>
                  <a:schemeClr val="tx2"/>
                </a:solidFill>
              </a:rPr>
              <a:t>H</a:t>
            </a:r>
            <a:r>
              <a:rPr lang="en-GB" sz="2000" baseline="-25000" dirty="0">
                <a:solidFill>
                  <a:schemeClr val="tx2"/>
                </a:solidFill>
              </a:rPr>
              <a:t>2</a:t>
            </a:r>
            <a:r>
              <a:rPr lang="en-GB" sz="2000" dirty="0">
                <a:solidFill>
                  <a:schemeClr val="tx2"/>
                </a:solidFill>
              </a:rPr>
              <a:t>*(</a:t>
            </a:r>
            <a:r>
              <a:rPr lang="el-GR" sz="2000" dirty="0">
                <a:solidFill>
                  <a:schemeClr val="tx2"/>
                </a:solidFill>
              </a:rPr>
              <a:t>ω))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endParaRPr lang="el-GR" sz="2000" dirty="0" smtClean="0">
              <a:solidFill>
                <a:schemeClr val="tx2"/>
              </a:solidFill>
            </a:endParaRPr>
          </a:p>
        </p:txBody>
      </p:sp>
      <p:sp>
        <p:nvSpPr>
          <p:cNvPr id="318" name="Rectangle 472"/>
          <p:cNvSpPr>
            <a:spLocks noChangeArrowheads="1"/>
          </p:cNvSpPr>
          <p:nvPr/>
        </p:nvSpPr>
        <p:spPr bwMode="auto">
          <a:xfrm rot="16200000">
            <a:off x="-441756" y="2446856"/>
            <a:ext cx="14633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Power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9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/>
          <p:nvPr/>
        </p:nvGrpSpPr>
        <p:grpSpPr>
          <a:xfrm>
            <a:off x="3703149" y="2603710"/>
            <a:ext cx="4790225" cy="4215540"/>
            <a:chOff x="1453222" y="1771947"/>
            <a:chExt cx="6195191" cy="4830332"/>
          </a:xfrm>
        </p:grpSpPr>
        <p:sp>
          <p:nvSpPr>
            <p:cNvPr id="315" name="Arc 314"/>
            <p:cNvSpPr/>
            <p:nvPr/>
          </p:nvSpPr>
          <p:spPr>
            <a:xfrm rot="21038270" flipV="1">
              <a:off x="1453222" y="1771947"/>
              <a:ext cx="5327698" cy="4371865"/>
            </a:xfrm>
            <a:prstGeom prst="arc">
              <a:avLst>
                <a:gd name="adj1" fmla="val 16200000"/>
                <a:gd name="adj2" fmla="val 2067370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40"/>
            <p:cNvGrpSpPr/>
            <p:nvPr/>
          </p:nvGrpSpPr>
          <p:grpSpPr>
            <a:xfrm>
              <a:off x="2557220" y="3252061"/>
              <a:ext cx="5091193" cy="3350218"/>
              <a:chOff x="2557220" y="3252061"/>
              <a:chExt cx="5091193" cy="3350218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2557220" y="5013702"/>
                <a:ext cx="1999281" cy="1588577"/>
                <a:chOff x="1096566" y="1772816"/>
                <a:chExt cx="3581400" cy="3484562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9" name="Isosceles Triangle 278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0" name="Can 279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1" name="Can 280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2" name="Can 281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4" name="Can 283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286" name="Hexagon 285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87" name="Straight Connector 286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Can 290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3"/>
              <p:cNvGrpSpPr/>
              <p:nvPr/>
            </p:nvGrpSpPr>
            <p:grpSpPr>
              <a:xfrm>
                <a:off x="5669796" y="3252061"/>
                <a:ext cx="1978617" cy="1588577"/>
                <a:chOff x="1096566" y="1772816"/>
                <a:chExt cx="3581400" cy="3484562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8" name="Can 297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9" name="Can 298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0" name="Can 299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2" name="Can 301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304" name="Hexagon 303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Can 308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10" name="Straight Connector 309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TextBox 310"/>
              <p:cNvSpPr txBox="1"/>
              <p:nvPr/>
            </p:nvSpPr>
            <p:spPr>
              <a:xfrm>
                <a:off x="6858000" y="4881965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PFC</a:t>
                </a:r>
                <a:endParaRPr lang="en-GB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2872352" y="4468677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Hipp</a:t>
                </a:r>
                <a:endParaRPr lang="en-GB" dirty="0"/>
              </a:p>
            </p:txBody>
          </p:sp>
        </p:grpSp>
      </p:grpSp>
      <p:sp>
        <p:nvSpPr>
          <p:cNvPr id="316" name="Arc 315"/>
          <p:cNvSpPr/>
          <p:nvPr/>
        </p:nvSpPr>
        <p:spPr>
          <a:xfrm rot="11090002" flipV="1">
            <a:off x="5164316" y="4232408"/>
            <a:ext cx="3344203" cy="4377041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5" name="Group 194"/>
          <p:cNvGrpSpPr/>
          <p:nvPr/>
        </p:nvGrpSpPr>
        <p:grpSpPr>
          <a:xfrm>
            <a:off x="139484" y="1104459"/>
            <a:ext cx="4107051" cy="4591168"/>
            <a:chOff x="294467" y="1096710"/>
            <a:chExt cx="4107051" cy="4591168"/>
          </a:xfrm>
        </p:grpSpPr>
        <p:sp>
          <p:nvSpPr>
            <p:cNvPr id="52" name="Rectangle 51"/>
            <p:cNvSpPr/>
            <p:nvPr/>
          </p:nvSpPr>
          <p:spPr>
            <a:xfrm>
              <a:off x="294467" y="1096710"/>
              <a:ext cx="4107051" cy="459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2590305" y="1541676"/>
              <a:ext cx="1670061" cy="312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2590305" y="1541676"/>
              <a:ext cx="1670061" cy="3124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2590305" y="1541676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590305" y="4665876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 flipV="1">
              <a:off x="4260366" y="1541676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V="1">
              <a:off x="2590305" y="1541676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>
              <a:off x="2590305" y="4665876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flipV="1">
              <a:off x="2590305" y="1541676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1" name="Line 14"/>
            <p:cNvSpPr>
              <a:spLocks noChangeShapeType="1"/>
            </p:cNvSpPr>
            <p:nvPr/>
          </p:nvSpPr>
          <p:spPr bwMode="auto">
            <a:xfrm flipV="1">
              <a:off x="2590305" y="4627776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2" name="Line 15"/>
            <p:cNvSpPr>
              <a:spLocks noChangeShapeType="1"/>
            </p:cNvSpPr>
            <p:nvPr/>
          </p:nvSpPr>
          <p:spPr bwMode="auto">
            <a:xfrm>
              <a:off x="2590305" y="1541676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2568038" y="4694451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 flipV="1">
              <a:off x="2924317" y="4627776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>
              <a:off x="2924317" y="1541676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2879782" y="4694451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 flipV="1">
              <a:off x="3258330" y="4627776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3258330" y="1541676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3213795" y="4694451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 flipV="1">
              <a:off x="3592342" y="4627776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3592342" y="1541676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3547807" y="4694451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 flipV="1">
              <a:off x="3926354" y="4627776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926354" y="1541676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3881819" y="4694451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9"/>
            <p:cNvSpPr>
              <a:spLocks noChangeShapeType="1"/>
            </p:cNvSpPr>
            <p:nvPr/>
          </p:nvSpPr>
          <p:spPr bwMode="auto">
            <a:xfrm flipV="1">
              <a:off x="4260366" y="4627776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4260366" y="1541676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4215831" y="4694451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50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>
              <a:off x="2590305" y="466587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 flipH="1">
              <a:off x="4230676" y="466587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2516080" y="4589676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35"/>
            <p:cNvSpPr>
              <a:spLocks noChangeShapeType="1"/>
            </p:cNvSpPr>
            <p:nvPr/>
          </p:nvSpPr>
          <p:spPr bwMode="auto">
            <a:xfrm>
              <a:off x="2590305" y="4351551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3" name="Line 36"/>
            <p:cNvSpPr>
              <a:spLocks noChangeShapeType="1"/>
            </p:cNvSpPr>
            <p:nvPr/>
          </p:nvSpPr>
          <p:spPr bwMode="auto">
            <a:xfrm flipH="1">
              <a:off x="4230676" y="4351551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2449278" y="4275351"/>
              <a:ext cx="14621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>
              <a:off x="2590305" y="403722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6" name="Line 39"/>
            <p:cNvSpPr>
              <a:spLocks noChangeShapeType="1"/>
            </p:cNvSpPr>
            <p:nvPr/>
          </p:nvSpPr>
          <p:spPr bwMode="auto">
            <a:xfrm flipH="1">
              <a:off x="4230676" y="403722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7" name="Rectangle 40"/>
            <p:cNvSpPr>
              <a:spLocks noChangeArrowheads="1"/>
            </p:cNvSpPr>
            <p:nvPr/>
          </p:nvSpPr>
          <p:spPr bwMode="auto">
            <a:xfrm>
              <a:off x="2449278" y="3961026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0.2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41"/>
            <p:cNvSpPr>
              <a:spLocks noChangeShapeType="1"/>
            </p:cNvSpPr>
            <p:nvPr/>
          </p:nvSpPr>
          <p:spPr bwMode="auto">
            <a:xfrm>
              <a:off x="2590305" y="3722901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 flipH="1">
              <a:off x="4230676" y="3722901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0" name="Rectangle 43"/>
            <p:cNvSpPr>
              <a:spLocks noChangeArrowheads="1"/>
            </p:cNvSpPr>
            <p:nvPr/>
          </p:nvSpPr>
          <p:spPr bwMode="auto">
            <a:xfrm>
              <a:off x="2449278" y="3646701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0.3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 44"/>
            <p:cNvSpPr>
              <a:spLocks noChangeShapeType="1"/>
            </p:cNvSpPr>
            <p:nvPr/>
          </p:nvSpPr>
          <p:spPr bwMode="auto">
            <a:xfrm>
              <a:off x="2590305" y="340857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2" name="Line 45"/>
            <p:cNvSpPr>
              <a:spLocks noChangeShapeType="1"/>
            </p:cNvSpPr>
            <p:nvPr/>
          </p:nvSpPr>
          <p:spPr bwMode="auto">
            <a:xfrm flipH="1">
              <a:off x="4230676" y="340857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3" name="Rectangle 46"/>
            <p:cNvSpPr>
              <a:spLocks noChangeArrowheads="1"/>
            </p:cNvSpPr>
            <p:nvPr/>
          </p:nvSpPr>
          <p:spPr bwMode="auto">
            <a:xfrm>
              <a:off x="2449278" y="3332376"/>
              <a:ext cx="14621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0.4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47"/>
            <p:cNvSpPr>
              <a:spLocks noChangeShapeType="1"/>
            </p:cNvSpPr>
            <p:nvPr/>
          </p:nvSpPr>
          <p:spPr bwMode="auto">
            <a:xfrm>
              <a:off x="2590305" y="310377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5" name="Line 48"/>
            <p:cNvSpPr>
              <a:spLocks noChangeShapeType="1"/>
            </p:cNvSpPr>
            <p:nvPr/>
          </p:nvSpPr>
          <p:spPr bwMode="auto">
            <a:xfrm flipH="1">
              <a:off x="4230676" y="310377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2449278" y="3027576"/>
              <a:ext cx="14621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0.5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50"/>
            <p:cNvSpPr>
              <a:spLocks noChangeShapeType="1"/>
            </p:cNvSpPr>
            <p:nvPr/>
          </p:nvSpPr>
          <p:spPr bwMode="auto">
            <a:xfrm>
              <a:off x="2590305" y="2789451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8" name="Line 51"/>
            <p:cNvSpPr>
              <a:spLocks noChangeShapeType="1"/>
            </p:cNvSpPr>
            <p:nvPr/>
          </p:nvSpPr>
          <p:spPr bwMode="auto">
            <a:xfrm flipH="1">
              <a:off x="4230676" y="2789451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2449278" y="2713251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0.6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Line 53"/>
            <p:cNvSpPr>
              <a:spLocks noChangeShapeType="1"/>
            </p:cNvSpPr>
            <p:nvPr/>
          </p:nvSpPr>
          <p:spPr bwMode="auto">
            <a:xfrm>
              <a:off x="2590305" y="247512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01" name="Line 54"/>
            <p:cNvSpPr>
              <a:spLocks noChangeShapeType="1"/>
            </p:cNvSpPr>
            <p:nvPr/>
          </p:nvSpPr>
          <p:spPr bwMode="auto">
            <a:xfrm flipH="1">
              <a:off x="4230676" y="247512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/>
          </p:nvSpPr>
          <p:spPr bwMode="auto">
            <a:xfrm>
              <a:off x="2449278" y="2398926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0.7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56"/>
            <p:cNvSpPr>
              <a:spLocks noChangeShapeType="1"/>
            </p:cNvSpPr>
            <p:nvPr/>
          </p:nvSpPr>
          <p:spPr bwMode="auto">
            <a:xfrm>
              <a:off x="2590305" y="2160801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04" name="Line 57"/>
            <p:cNvSpPr>
              <a:spLocks noChangeShapeType="1"/>
            </p:cNvSpPr>
            <p:nvPr/>
          </p:nvSpPr>
          <p:spPr bwMode="auto">
            <a:xfrm flipH="1">
              <a:off x="4230676" y="2160801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05" name="Rectangle 58"/>
            <p:cNvSpPr>
              <a:spLocks noChangeArrowheads="1"/>
            </p:cNvSpPr>
            <p:nvPr/>
          </p:nvSpPr>
          <p:spPr bwMode="auto">
            <a:xfrm>
              <a:off x="2449278" y="2084601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0.8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Line 59"/>
            <p:cNvSpPr>
              <a:spLocks noChangeShapeType="1"/>
            </p:cNvSpPr>
            <p:nvPr/>
          </p:nvSpPr>
          <p:spPr bwMode="auto">
            <a:xfrm>
              <a:off x="2590305" y="184647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07" name="Line 60"/>
            <p:cNvSpPr>
              <a:spLocks noChangeShapeType="1"/>
            </p:cNvSpPr>
            <p:nvPr/>
          </p:nvSpPr>
          <p:spPr bwMode="auto">
            <a:xfrm flipH="1">
              <a:off x="4230676" y="184647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08" name="Rectangle 61"/>
            <p:cNvSpPr>
              <a:spLocks noChangeArrowheads="1"/>
            </p:cNvSpPr>
            <p:nvPr/>
          </p:nvSpPr>
          <p:spPr bwMode="auto">
            <a:xfrm>
              <a:off x="2449278" y="1770276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0.9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Line 62"/>
            <p:cNvSpPr>
              <a:spLocks noChangeShapeType="1"/>
            </p:cNvSpPr>
            <p:nvPr/>
          </p:nvSpPr>
          <p:spPr bwMode="auto">
            <a:xfrm>
              <a:off x="2590305" y="1541676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0" name="Line 63"/>
            <p:cNvSpPr>
              <a:spLocks noChangeShapeType="1"/>
            </p:cNvSpPr>
            <p:nvPr/>
          </p:nvSpPr>
          <p:spPr bwMode="auto">
            <a:xfrm flipH="1">
              <a:off x="4230676" y="1541676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1" name="Rectangle 64"/>
            <p:cNvSpPr>
              <a:spLocks noChangeArrowheads="1"/>
            </p:cNvSpPr>
            <p:nvPr/>
          </p:nvSpPr>
          <p:spPr bwMode="auto">
            <a:xfrm>
              <a:off x="2516080" y="1465476"/>
              <a:ext cx="61409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65"/>
            <p:cNvSpPr>
              <a:spLocks noChangeShapeType="1"/>
            </p:cNvSpPr>
            <p:nvPr/>
          </p:nvSpPr>
          <p:spPr bwMode="auto">
            <a:xfrm>
              <a:off x="2590305" y="1541676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3" name="Line 66"/>
            <p:cNvSpPr>
              <a:spLocks noChangeShapeType="1"/>
            </p:cNvSpPr>
            <p:nvPr/>
          </p:nvSpPr>
          <p:spPr bwMode="auto">
            <a:xfrm>
              <a:off x="2590305" y="4665876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4" name="Line 67"/>
            <p:cNvSpPr>
              <a:spLocks noChangeShapeType="1"/>
            </p:cNvSpPr>
            <p:nvPr/>
          </p:nvSpPr>
          <p:spPr bwMode="auto">
            <a:xfrm flipV="1">
              <a:off x="4260366" y="1541676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5" name="Line 68"/>
            <p:cNvSpPr>
              <a:spLocks noChangeShapeType="1"/>
            </p:cNvSpPr>
            <p:nvPr/>
          </p:nvSpPr>
          <p:spPr bwMode="auto">
            <a:xfrm flipV="1">
              <a:off x="2590305" y="1541676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6" name="Freeform 69"/>
            <p:cNvSpPr>
              <a:spLocks/>
            </p:cNvSpPr>
            <p:nvPr/>
          </p:nvSpPr>
          <p:spPr bwMode="auto">
            <a:xfrm>
              <a:off x="2723910" y="1932201"/>
              <a:ext cx="1469653" cy="2724150"/>
            </a:xfrm>
            <a:custGeom>
              <a:avLst/>
              <a:gdLst/>
              <a:ahLst/>
              <a:cxnLst>
                <a:cxn ang="0">
                  <a:pos x="0" y="1176"/>
                </a:cxn>
                <a:cxn ang="0">
                  <a:pos x="24" y="1062"/>
                </a:cxn>
                <a:cxn ang="0">
                  <a:pos x="54" y="888"/>
                </a:cxn>
                <a:cxn ang="0">
                  <a:pos x="78" y="666"/>
                </a:cxn>
                <a:cxn ang="0">
                  <a:pos x="108" y="414"/>
                </a:cxn>
                <a:cxn ang="0">
                  <a:pos x="132" y="204"/>
                </a:cxn>
                <a:cxn ang="0">
                  <a:pos x="162" y="66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40" y="48"/>
                </a:cxn>
                <a:cxn ang="0">
                  <a:pos x="270" y="150"/>
                </a:cxn>
                <a:cxn ang="0">
                  <a:pos x="294" y="300"/>
                </a:cxn>
                <a:cxn ang="0">
                  <a:pos x="324" y="492"/>
                </a:cxn>
                <a:cxn ang="0">
                  <a:pos x="348" y="708"/>
                </a:cxn>
                <a:cxn ang="0">
                  <a:pos x="378" y="930"/>
                </a:cxn>
                <a:cxn ang="0">
                  <a:pos x="402" y="1134"/>
                </a:cxn>
                <a:cxn ang="0">
                  <a:pos x="432" y="1308"/>
                </a:cxn>
                <a:cxn ang="0">
                  <a:pos x="456" y="1446"/>
                </a:cxn>
                <a:cxn ang="0">
                  <a:pos x="486" y="1542"/>
                </a:cxn>
                <a:cxn ang="0">
                  <a:pos x="510" y="1614"/>
                </a:cxn>
                <a:cxn ang="0">
                  <a:pos x="540" y="1662"/>
                </a:cxn>
                <a:cxn ang="0">
                  <a:pos x="564" y="1692"/>
                </a:cxn>
                <a:cxn ang="0">
                  <a:pos x="594" y="1710"/>
                </a:cxn>
                <a:cxn ang="0">
                  <a:pos x="618" y="1716"/>
                </a:cxn>
                <a:cxn ang="0">
                  <a:pos x="648" y="1716"/>
                </a:cxn>
                <a:cxn ang="0">
                  <a:pos x="672" y="1704"/>
                </a:cxn>
                <a:cxn ang="0">
                  <a:pos x="702" y="1698"/>
                </a:cxn>
                <a:cxn ang="0">
                  <a:pos x="726" y="1686"/>
                </a:cxn>
                <a:cxn ang="0">
                  <a:pos x="756" y="1668"/>
                </a:cxn>
                <a:cxn ang="0">
                  <a:pos x="780" y="1656"/>
                </a:cxn>
                <a:cxn ang="0">
                  <a:pos x="810" y="1638"/>
                </a:cxn>
                <a:cxn ang="0">
                  <a:pos x="834" y="1626"/>
                </a:cxn>
                <a:cxn ang="0">
                  <a:pos x="864" y="1608"/>
                </a:cxn>
                <a:cxn ang="0">
                  <a:pos x="888" y="1596"/>
                </a:cxn>
                <a:cxn ang="0">
                  <a:pos x="918" y="1584"/>
                </a:cxn>
                <a:cxn ang="0">
                  <a:pos x="942" y="1572"/>
                </a:cxn>
                <a:cxn ang="0">
                  <a:pos x="972" y="1560"/>
                </a:cxn>
                <a:cxn ang="0">
                  <a:pos x="996" y="1548"/>
                </a:cxn>
                <a:cxn ang="0">
                  <a:pos x="1026" y="1542"/>
                </a:cxn>
                <a:cxn ang="0">
                  <a:pos x="1050" y="1536"/>
                </a:cxn>
                <a:cxn ang="0">
                  <a:pos x="1080" y="1530"/>
                </a:cxn>
                <a:cxn ang="0">
                  <a:pos x="1104" y="1524"/>
                </a:cxn>
                <a:cxn ang="0">
                  <a:pos x="1134" y="1524"/>
                </a:cxn>
                <a:cxn ang="0">
                  <a:pos x="1158" y="1518"/>
                </a:cxn>
                <a:cxn ang="0">
                  <a:pos x="1188" y="1518"/>
                </a:cxn>
              </a:cxnLst>
              <a:rect l="0" t="0" r="r" b="b"/>
              <a:pathLst>
                <a:path w="1188" h="1716">
                  <a:moveTo>
                    <a:pt x="0" y="1176"/>
                  </a:moveTo>
                  <a:lnTo>
                    <a:pt x="24" y="1062"/>
                  </a:lnTo>
                  <a:lnTo>
                    <a:pt x="54" y="888"/>
                  </a:lnTo>
                  <a:lnTo>
                    <a:pt x="78" y="666"/>
                  </a:lnTo>
                  <a:lnTo>
                    <a:pt x="108" y="414"/>
                  </a:lnTo>
                  <a:lnTo>
                    <a:pt x="132" y="204"/>
                  </a:lnTo>
                  <a:lnTo>
                    <a:pt x="162" y="66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0" y="48"/>
                  </a:lnTo>
                  <a:lnTo>
                    <a:pt x="270" y="150"/>
                  </a:lnTo>
                  <a:lnTo>
                    <a:pt x="294" y="300"/>
                  </a:lnTo>
                  <a:lnTo>
                    <a:pt x="324" y="492"/>
                  </a:lnTo>
                  <a:lnTo>
                    <a:pt x="348" y="708"/>
                  </a:lnTo>
                  <a:lnTo>
                    <a:pt x="378" y="930"/>
                  </a:lnTo>
                  <a:lnTo>
                    <a:pt x="402" y="1134"/>
                  </a:lnTo>
                  <a:lnTo>
                    <a:pt x="432" y="1308"/>
                  </a:lnTo>
                  <a:lnTo>
                    <a:pt x="456" y="1446"/>
                  </a:lnTo>
                  <a:lnTo>
                    <a:pt x="486" y="1542"/>
                  </a:lnTo>
                  <a:lnTo>
                    <a:pt x="510" y="1614"/>
                  </a:lnTo>
                  <a:lnTo>
                    <a:pt x="540" y="1662"/>
                  </a:lnTo>
                  <a:lnTo>
                    <a:pt x="564" y="1692"/>
                  </a:lnTo>
                  <a:lnTo>
                    <a:pt x="594" y="1710"/>
                  </a:lnTo>
                  <a:lnTo>
                    <a:pt x="618" y="1716"/>
                  </a:lnTo>
                  <a:lnTo>
                    <a:pt x="648" y="1716"/>
                  </a:lnTo>
                  <a:lnTo>
                    <a:pt x="672" y="1704"/>
                  </a:lnTo>
                  <a:lnTo>
                    <a:pt x="702" y="1698"/>
                  </a:lnTo>
                  <a:lnTo>
                    <a:pt x="726" y="1686"/>
                  </a:lnTo>
                  <a:lnTo>
                    <a:pt x="756" y="1668"/>
                  </a:lnTo>
                  <a:lnTo>
                    <a:pt x="780" y="1656"/>
                  </a:lnTo>
                  <a:lnTo>
                    <a:pt x="810" y="1638"/>
                  </a:lnTo>
                  <a:lnTo>
                    <a:pt x="834" y="1626"/>
                  </a:lnTo>
                  <a:lnTo>
                    <a:pt x="864" y="1608"/>
                  </a:lnTo>
                  <a:lnTo>
                    <a:pt x="888" y="1596"/>
                  </a:lnTo>
                  <a:lnTo>
                    <a:pt x="918" y="1584"/>
                  </a:lnTo>
                  <a:lnTo>
                    <a:pt x="942" y="1572"/>
                  </a:lnTo>
                  <a:lnTo>
                    <a:pt x="972" y="1560"/>
                  </a:lnTo>
                  <a:lnTo>
                    <a:pt x="996" y="1548"/>
                  </a:lnTo>
                  <a:lnTo>
                    <a:pt x="1026" y="1542"/>
                  </a:lnTo>
                  <a:lnTo>
                    <a:pt x="1050" y="1536"/>
                  </a:lnTo>
                  <a:lnTo>
                    <a:pt x="1080" y="1530"/>
                  </a:lnTo>
                  <a:lnTo>
                    <a:pt x="1104" y="1524"/>
                  </a:lnTo>
                  <a:lnTo>
                    <a:pt x="1134" y="1524"/>
                  </a:lnTo>
                  <a:lnTo>
                    <a:pt x="1158" y="1518"/>
                  </a:lnTo>
                  <a:lnTo>
                    <a:pt x="1188" y="15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7" name="Freeform 70"/>
            <p:cNvSpPr>
              <a:spLocks/>
            </p:cNvSpPr>
            <p:nvPr/>
          </p:nvSpPr>
          <p:spPr bwMode="auto">
            <a:xfrm>
              <a:off x="2723910" y="1675026"/>
              <a:ext cx="1469653" cy="12287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4" y="78"/>
                </a:cxn>
                <a:cxn ang="0">
                  <a:pos x="54" y="120"/>
                </a:cxn>
                <a:cxn ang="0">
                  <a:pos x="78" y="150"/>
                </a:cxn>
                <a:cxn ang="0">
                  <a:pos x="108" y="162"/>
                </a:cxn>
                <a:cxn ang="0">
                  <a:pos x="132" y="144"/>
                </a:cxn>
                <a:cxn ang="0">
                  <a:pos x="162" y="120"/>
                </a:cxn>
                <a:cxn ang="0">
                  <a:pos x="186" y="96"/>
                </a:cxn>
                <a:cxn ang="0">
                  <a:pos x="216" y="72"/>
                </a:cxn>
                <a:cxn ang="0">
                  <a:pos x="240" y="42"/>
                </a:cxn>
                <a:cxn ang="0">
                  <a:pos x="270" y="0"/>
                </a:cxn>
                <a:cxn ang="0">
                  <a:pos x="294" y="66"/>
                </a:cxn>
                <a:cxn ang="0">
                  <a:pos x="324" y="474"/>
                </a:cxn>
                <a:cxn ang="0">
                  <a:pos x="348" y="762"/>
                </a:cxn>
                <a:cxn ang="0">
                  <a:pos x="378" y="774"/>
                </a:cxn>
                <a:cxn ang="0">
                  <a:pos x="402" y="690"/>
                </a:cxn>
                <a:cxn ang="0">
                  <a:pos x="432" y="588"/>
                </a:cxn>
                <a:cxn ang="0">
                  <a:pos x="456" y="480"/>
                </a:cxn>
                <a:cxn ang="0">
                  <a:pos x="486" y="372"/>
                </a:cxn>
                <a:cxn ang="0">
                  <a:pos x="510" y="276"/>
                </a:cxn>
                <a:cxn ang="0">
                  <a:pos x="540" y="198"/>
                </a:cxn>
                <a:cxn ang="0">
                  <a:pos x="564" y="132"/>
                </a:cxn>
                <a:cxn ang="0">
                  <a:pos x="594" y="90"/>
                </a:cxn>
                <a:cxn ang="0">
                  <a:pos x="618" y="66"/>
                </a:cxn>
                <a:cxn ang="0">
                  <a:pos x="648" y="54"/>
                </a:cxn>
                <a:cxn ang="0">
                  <a:pos x="672" y="54"/>
                </a:cxn>
                <a:cxn ang="0">
                  <a:pos x="702" y="60"/>
                </a:cxn>
                <a:cxn ang="0">
                  <a:pos x="726" y="60"/>
                </a:cxn>
                <a:cxn ang="0">
                  <a:pos x="756" y="60"/>
                </a:cxn>
                <a:cxn ang="0">
                  <a:pos x="780" y="54"/>
                </a:cxn>
                <a:cxn ang="0">
                  <a:pos x="810" y="48"/>
                </a:cxn>
                <a:cxn ang="0">
                  <a:pos x="834" y="36"/>
                </a:cxn>
                <a:cxn ang="0">
                  <a:pos x="864" y="24"/>
                </a:cxn>
                <a:cxn ang="0">
                  <a:pos x="888" y="12"/>
                </a:cxn>
                <a:cxn ang="0">
                  <a:pos x="918" y="6"/>
                </a:cxn>
                <a:cxn ang="0">
                  <a:pos x="942" y="0"/>
                </a:cxn>
                <a:cxn ang="0">
                  <a:pos x="972" y="0"/>
                </a:cxn>
                <a:cxn ang="0">
                  <a:pos x="996" y="0"/>
                </a:cxn>
                <a:cxn ang="0">
                  <a:pos x="1026" y="0"/>
                </a:cxn>
                <a:cxn ang="0">
                  <a:pos x="1050" y="0"/>
                </a:cxn>
                <a:cxn ang="0">
                  <a:pos x="1080" y="0"/>
                </a:cxn>
                <a:cxn ang="0">
                  <a:pos x="1104" y="6"/>
                </a:cxn>
                <a:cxn ang="0">
                  <a:pos x="1134" y="6"/>
                </a:cxn>
                <a:cxn ang="0">
                  <a:pos x="1158" y="6"/>
                </a:cxn>
                <a:cxn ang="0">
                  <a:pos x="1188" y="0"/>
                </a:cxn>
              </a:cxnLst>
              <a:rect l="0" t="0" r="r" b="b"/>
              <a:pathLst>
                <a:path w="1188" h="774">
                  <a:moveTo>
                    <a:pt x="0" y="30"/>
                  </a:moveTo>
                  <a:lnTo>
                    <a:pt x="24" y="78"/>
                  </a:lnTo>
                  <a:lnTo>
                    <a:pt x="54" y="120"/>
                  </a:lnTo>
                  <a:lnTo>
                    <a:pt x="78" y="150"/>
                  </a:lnTo>
                  <a:lnTo>
                    <a:pt x="108" y="162"/>
                  </a:lnTo>
                  <a:lnTo>
                    <a:pt x="132" y="144"/>
                  </a:lnTo>
                  <a:lnTo>
                    <a:pt x="162" y="120"/>
                  </a:lnTo>
                  <a:lnTo>
                    <a:pt x="186" y="96"/>
                  </a:lnTo>
                  <a:lnTo>
                    <a:pt x="216" y="72"/>
                  </a:lnTo>
                  <a:lnTo>
                    <a:pt x="240" y="42"/>
                  </a:lnTo>
                  <a:lnTo>
                    <a:pt x="270" y="0"/>
                  </a:lnTo>
                  <a:lnTo>
                    <a:pt x="294" y="66"/>
                  </a:lnTo>
                  <a:lnTo>
                    <a:pt x="324" y="474"/>
                  </a:lnTo>
                  <a:lnTo>
                    <a:pt x="348" y="762"/>
                  </a:lnTo>
                  <a:lnTo>
                    <a:pt x="378" y="774"/>
                  </a:lnTo>
                  <a:lnTo>
                    <a:pt x="402" y="690"/>
                  </a:lnTo>
                  <a:lnTo>
                    <a:pt x="432" y="588"/>
                  </a:lnTo>
                  <a:lnTo>
                    <a:pt x="456" y="480"/>
                  </a:lnTo>
                  <a:lnTo>
                    <a:pt x="486" y="372"/>
                  </a:lnTo>
                  <a:lnTo>
                    <a:pt x="510" y="276"/>
                  </a:lnTo>
                  <a:lnTo>
                    <a:pt x="540" y="198"/>
                  </a:lnTo>
                  <a:lnTo>
                    <a:pt x="564" y="132"/>
                  </a:lnTo>
                  <a:lnTo>
                    <a:pt x="594" y="90"/>
                  </a:lnTo>
                  <a:lnTo>
                    <a:pt x="618" y="66"/>
                  </a:lnTo>
                  <a:lnTo>
                    <a:pt x="648" y="54"/>
                  </a:lnTo>
                  <a:lnTo>
                    <a:pt x="672" y="54"/>
                  </a:lnTo>
                  <a:lnTo>
                    <a:pt x="702" y="60"/>
                  </a:lnTo>
                  <a:lnTo>
                    <a:pt x="726" y="60"/>
                  </a:lnTo>
                  <a:lnTo>
                    <a:pt x="756" y="60"/>
                  </a:lnTo>
                  <a:lnTo>
                    <a:pt x="780" y="54"/>
                  </a:lnTo>
                  <a:lnTo>
                    <a:pt x="810" y="48"/>
                  </a:lnTo>
                  <a:lnTo>
                    <a:pt x="834" y="36"/>
                  </a:lnTo>
                  <a:lnTo>
                    <a:pt x="864" y="24"/>
                  </a:lnTo>
                  <a:lnTo>
                    <a:pt x="888" y="12"/>
                  </a:lnTo>
                  <a:lnTo>
                    <a:pt x="918" y="6"/>
                  </a:lnTo>
                  <a:lnTo>
                    <a:pt x="942" y="0"/>
                  </a:lnTo>
                  <a:lnTo>
                    <a:pt x="972" y="0"/>
                  </a:lnTo>
                  <a:lnTo>
                    <a:pt x="996" y="0"/>
                  </a:lnTo>
                  <a:lnTo>
                    <a:pt x="1026" y="0"/>
                  </a:lnTo>
                  <a:lnTo>
                    <a:pt x="1050" y="0"/>
                  </a:lnTo>
                  <a:lnTo>
                    <a:pt x="1080" y="0"/>
                  </a:lnTo>
                  <a:lnTo>
                    <a:pt x="1104" y="6"/>
                  </a:lnTo>
                  <a:lnTo>
                    <a:pt x="1134" y="6"/>
                  </a:lnTo>
                  <a:lnTo>
                    <a:pt x="1158" y="6"/>
                  </a:lnTo>
                  <a:lnTo>
                    <a:pt x="1188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18" name="Rectangle 71"/>
            <p:cNvSpPr>
              <a:spLocks noChangeArrowheads="1"/>
            </p:cNvSpPr>
            <p:nvPr/>
          </p:nvSpPr>
          <p:spPr bwMode="auto">
            <a:xfrm>
              <a:off x="2742062" y="1296682"/>
              <a:ext cx="12254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Channels: 2 to 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72"/>
            <p:cNvSpPr>
              <a:spLocks noChangeArrowheads="1"/>
            </p:cNvSpPr>
            <p:nvPr/>
          </p:nvSpPr>
          <p:spPr bwMode="auto">
            <a:xfrm>
              <a:off x="2920960" y="4933867"/>
              <a:ext cx="666849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30"/>
            <p:cNvSpPr>
              <a:spLocks noChangeArrowheads="1"/>
            </p:cNvSpPr>
            <p:nvPr/>
          </p:nvSpPr>
          <p:spPr bwMode="auto">
            <a:xfrm>
              <a:off x="2543302" y="5207430"/>
              <a:ext cx="1308025" cy="3909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133" name="Rectangle 142"/>
            <p:cNvSpPr>
              <a:spLocks noChangeArrowheads="1"/>
            </p:cNvSpPr>
            <p:nvPr/>
          </p:nvSpPr>
          <p:spPr bwMode="auto">
            <a:xfrm>
              <a:off x="2937022" y="5236452"/>
              <a:ext cx="785691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predicted: trial 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143"/>
            <p:cNvSpPr>
              <a:spLocks noChangeShapeType="1"/>
            </p:cNvSpPr>
            <p:nvPr/>
          </p:nvSpPr>
          <p:spPr bwMode="auto">
            <a:xfrm>
              <a:off x="2610433" y="5303127"/>
              <a:ext cx="2969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135" name="Rectangle 144"/>
            <p:cNvSpPr>
              <a:spLocks noChangeArrowheads="1"/>
            </p:cNvSpPr>
            <p:nvPr/>
          </p:nvSpPr>
          <p:spPr bwMode="auto">
            <a:xfrm>
              <a:off x="3022262" y="5440675"/>
              <a:ext cx="785691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observed: trial 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145"/>
            <p:cNvSpPr>
              <a:spLocks noChangeShapeType="1"/>
            </p:cNvSpPr>
            <p:nvPr/>
          </p:nvSpPr>
          <p:spPr bwMode="auto">
            <a:xfrm>
              <a:off x="2610433" y="5484102"/>
              <a:ext cx="296900" cy="15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137" name="Rectangle 6"/>
            <p:cNvSpPr>
              <a:spLocks noChangeArrowheads="1"/>
            </p:cNvSpPr>
            <p:nvPr/>
          </p:nvSpPr>
          <p:spPr bwMode="auto">
            <a:xfrm>
              <a:off x="492453" y="1576953"/>
              <a:ext cx="1670061" cy="312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492453" y="1576953"/>
              <a:ext cx="1670061" cy="3124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492453" y="1576953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1" name="Line 9"/>
            <p:cNvSpPr>
              <a:spLocks noChangeShapeType="1"/>
            </p:cNvSpPr>
            <p:nvPr/>
          </p:nvSpPr>
          <p:spPr bwMode="auto">
            <a:xfrm>
              <a:off x="492453" y="4701153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2" name="Line 10"/>
            <p:cNvSpPr>
              <a:spLocks noChangeShapeType="1"/>
            </p:cNvSpPr>
            <p:nvPr/>
          </p:nvSpPr>
          <p:spPr bwMode="auto">
            <a:xfrm flipV="1">
              <a:off x="2162514" y="1576953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 flipV="1">
              <a:off x="492453" y="1576953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4" name="Line 12"/>
            <p:cNvSpPr>
              <a:spLocks noChangeShapeType="1"/>
            </p:cNvSpPr>
            <p:nvPr/>
          </p:nvSpPr>
          <p:spPr bwMode="auto">
            <a:xfrm>
              <a:off x="492453" y="4701153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 flipV="1">
              <a:off x="492453" y="1576953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6" name="Line 14"/>
            <p:cNvSpPr>
              <a:spLocks noChangeShapeType="1"/>
            </p:cNvSpPr>
            <p:nvPr/>
          </p:nvSpPr>
          <p:spPr bwMode="auto">
            <a:xfrm flipV="1">
              <a:off x="492453" y="4663053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7" name="Line 15"/>
            <p:cNvSpPr>
              <a:spLocks noChangeShapeType="1"/>
            </p:cNvSpPr>
            <p:nvPr/>
          </p:nvSpPr>
          <p:spPr bwMode="auto">
            <a:xfrm>
              <a:off x="492453" y="1576953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48" name="Rectangle 16"/>
            <p:cNvSpPr>
              <a:spLocks noChangeArrowheads="1"/>
            </p:cNvSpPr>
            <p:nvPr/>
          </p:nvSpPr>
          <p:spPr bwMode="auto">
            <a:xfrm>
              <a:off x="470186" y="4729728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Line 17"/>
            <p:cNvSpPr>
              <a:spLocks noChangeShapeType="1"/>
            </p:cNvSpPr>
            <p:nvPr/>
          </p:nvSpPr>
          <p:spPr bwMode="auto">
            <a:xfrm flipV="1">
              <a:off x="826465" y="4663053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0" name="Line 18"/>
            <p:cNvSpPr>
              <a:spLocks noChangeShapeType="1"/>
            </p:cNvSpPr>
            <p:nvPr/>
          </p:nvSpPr>
          <p:spPr bwMode="auto">
            <a:xfrm>
              <a:off x="826465" y="1576953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1" name="Rectangle 19"/>
            <p:cNvSpPr>
              <a:spLocks noChangeArrowheads="1"/>
            </p:cNvSpPr>
            <p:nvPr/>
          </p:nvSpPr>
          <p:spPr bwMode="auto">
            <a:xfrm>
              <a:off x="781931" y="4729728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Line 20"/>
            <p:cNvSpPr>
              <a:spLocks noChangeShapeType="1"/>
            </p:cNvSpPr>
            <p:nvPr/>
          </p:nvSpPr>
          <p:spPr bwMode="auto">
            <a:xfrm flipV="1">
              <a:off x="1160478" y="4663053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3" name="Line 21"/>
            <p:cNvSpPr>
              <a:spLocks noChangeShapeType="1"/>
            </p:cNvSpPr>
            <p:nvPr/>
          </p:nvSpPr>
          <p:spPr bwMode="auto">
            <a:xfrm>
              <a:off x="1160478" y="1576953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1115943" y="4729728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Line 23"/>
            <p:cNvSpPr>
              <a:spLocks noChangeShapeType="1"/>
            </p:cNvSpPr>
            <p:nvPr/>
          </p:nvSpPr>
          <p:spPr bwMode="auto">
            <a:xfrm flipV="1">
              <a:off x="1494490" y="4663053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6" name="Line 24"/>
            <p:cNvSpPr>
              <a:spLocks noChangeShapeType="1"/>
            </p:cNvSpPr>
            <p:nvPr/>
          </p:nvSpPr>
          <p:spPr bwMode="auto">
            <a:xfrm>
              <a:off x="1494490" y="1576953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7" name="Rectangle 25"/>
            <p:cNvSpPr>
              <a:spLocks noChangeArrowheads="1"/>
            </p:cNvSpPr>
            <p:nvPr/>
          </p:nvSpPr>
          <p:spPr bwMode="auto">
            <a:xfrm>
              <a:off x="1449955" y="4729728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Line 26"/>
            <p:cNvSpPr>
              <a:spLocks noChangeShapeType="1"/>
            </p:cNvSpPr>
            <p:nvPr/>
          </p:nvSpPr>
          <p:spPr bwMode="auto">
            <a:xfrm flipV="1">
              <a:off x="1828502" y="4663053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59" name="Line 27"/>
            <p:cNvSpPr>
              <a:spLocks noChangeShapeType="1"/>
            </p:cNvSpPr>
            <p:nvPr/>
          </p:nvSpPr>
          <p:spPr bwMode="auto">
            <a:xfrm>
              <a:off x="1828502" y="1576953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0" name="Rectangle 28"/>
            <p:cNvSpPr>
              <a:spLocks noChangeArrowheads="1"/>
            </p:cNvSpPr>
            <p:nvPr/>
          </p:nvSpPr>
          <p:spPr bwMode="auto">
            <a:xfrm>
              <a:off x="1783967" y="4729728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Line 29"/>
            <p:cNvSpPr>
              <a:spLocks noChangeShapeType="1"/>
            </p:cNvSpPr>
            <p:nvPr/>
          </p:nvSpPr>
          <p:spPr bwMode="auto">
            <a:xfrm flipV="1">
              <a:off x="2162514" y="4663053"/>
              <a:ext cx="123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2" name="Line 30"/>
            <p:cNvSpPr>
              <a:spLocks noChangeShapeType="1"/>
            </p:cNvSpPr>
            <p:nvPr/>
          </p:nvSpPr>
          <p:spPr bwMode="auto">
            <a:xfrm>
              <a:off x="2162514" y="1576953"/>
              <a:ext cx="123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3" name="Rectangle 31"/>
            <p:cNvSpPr>
              <a:spLocks noChangeArrowheads="1"/>
            </p:cNvSpPr>
            <p:nvPr/>
          </p:nvSpPr>
          <p:spPr bwMode="auto">
            <a:xfrm>
              <a:off x="2117979" y="4729728"/>
              <a:ext cx="1169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50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32"/>
            <p:cNvSpPr>
              <a:spLocks noChangeShapeType="1"/>
            </p:cNvSpPr>
            <p:nvPr/>
          </p:nvSpPr>
          <p:spPr bwMode="auto">
            <a:xfrm>
              <a:off x="492453" y="4701153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5" name="Line 33"/>
            <p:cNvSpPr>
              <a:spLocks noChangeShapeType="1"/>
            </p:cNvSpPr>
            <p:nvPr/>
          </p:nvSpPr>
          <p:spPr bwMode="auto">
            <a:xfrm flipH="1">
              <a:off x="2132824" y="4701153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6" name="Rectangle 34"/>
            <p:cNvSpPr>
              <a:spLocks noChangeArrowheads="1"/>
            </p:cNvSpPr>
            <p:nvPr/>
          </p:nvSpPr>
          <p:spPr bwMode="auto">
            <a:xfrm>
              <a:off x="418228" y="4624953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Line 35"/>
            <p:cNvSpPr>
              <a:spLocks noChangeShapeType="1"/>
            </p:cNvSpPr>
            <p:nvPr/>
          </p:nvSpPr>
          <p:spPr bwMode="auto">
            <a:xfrm>
              <a:off x="492453" y="4253478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8" name="Line 36"/>
            <p:cNvSpPr>
              <a:spLocks noChangeShapeType="1"/>
            </p:cNvSpPr>
            <p:nvPr/>
          </p:nvSpPr>
          <p:spPr bwMode="auto">
            <a:xfrm flipH="1">
              <a:off x="2132824" y="4253478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69" name="Rectangle 37"/>
            <p:cNvSpPr>
              <a:spLocks noChangeArrowheads="1"/>
            </p:cNvSpPr>
            <p:nvPr/>
          </p:nvSpPr>
          <p:spPr bwMode="auto">
            <a:xfrm>
              <a:off x="418228" y="4177278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38"/>
            <p:cNvSpPr>
              <a:spLocks noChangeShapeType="1"/>
            </p:cNvSpPr>
            <p:nvPr/>
          </p:nvSpPr>
          <p:spPr bwMode="auto">
            <a:xfrm>
              <a:off x="492453" y="3805803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71" name="Line 39"/>
            <p:cNvSpPr>
              <a:spLocks noChangeShapeType="1"/>
            </p:cNvSpPr>
            <p:nvPr/>
          </p:nvSpPr>
          <p:spPr bwMode="auto">
            <a:xfrm flipH="1">
              <a:off x="2132824" y="3805803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72" name="Rectangle 40"/>
            <p:cNvSpPr>
              <a:spLocks noChangeArrowheads="1"/>
            </p:cNvSpPr>
            <p:nvPr/>
          </p:nvSpPr>
          <p:spPr bwMode="auto">
            <a:xfrm>
              <a:off x="418228" y="3729603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Line 41"/>
            <p:cNvSpPr>
              <a:spLocks noChangeShapeType="1"/>
            </p:cNvSpPr>
            <p:nvPr/>
          </p:nvSpPr>
          <p:spPr bwMode="auto">
            <a:xfrm>
              <a:off x="492453" y="3358128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74" name="Line 42"/>
            <p:cNvSpPr>
              <a:spLocks noChangeShapeType="1"/>
            </p:cNvSpPr>
            <p:nvPr/>
          </p:nvSpPr>
          <p:spPr bwMode="auto">
            <a:xfrm flipH="1">
              <a:off x="2132824" y="3358128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75" name="Rectangle 43"/>
            <p:cNvSpPr>
              <a:spLocks noChangeArrowheads="1"/>
            </p:cNvSpPr>
            <p:nvPr/>
          </p:nvSpPr>
          <p:spPr bwMode="auto">
            <a:xfrm>
              <a:off x="418228" y="3281928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44"/>
            <p:cNvSpPr>
              <a:spLocks noChangeShapeType="1"/>
            </p:cNvSpPr>
            <p:nvPr/>
          </p:nvSpPr>
          <p:spPr bwMode="auto">
            <a:xfrm>
              <a:off x="492453" y="2910453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77" name="Line 45"/>
            <p:cNvSpPr>
              <a:spLocks noChangeShapeType="1"/>
            </p:cNvSpPr>
            <p:nvPr/>
          </p:nvSpPr>
          <p:spPr bwMode="auto">
            <a:xfrm flipH="1">
              <a:off x="2132824" y="2910453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78" name="Rectangle 46"/>
            <p:cNvSpPr>
              <a:spLocks noChangeArrowheads="1"/>
            </p:cNvSpPr>
            <p:nvPr/>
          </p:nvSpPr>
          <p:spPr bwMode="auto">
            <a:xfrm>
              <a:off x="418228" y="2834253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Line 47"/>
            <p:cNvSpPr>
              <a:spLocks noChangeShapeType="1"/>
            </p:cNvSpPr>
            <p:nvPr/>
          </p:nvSpPr>
          <p:spPr bwMode="auto">
            <a:xfrm>
              <a:off x="492453" y="2462778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0" name="Line 48"/>
            <p:cNvSpPr>
              <a:spLocks noChangeShapeType="1"/>
            </p:cNvSpPr>
            <p:nvPr/>
          </p:nvSpPr>
          <p:spPr bwMode="auto">
            <a:xfrm flipH="1">
              <a:off x="2132824" y="2462778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1" name="Rectangle 49"/>
            <p:cNvSpPr>
              <a:spLocks noChangeArrowheads="1"/>
            </p:cNvSpPr>
            <p:nvPr/>
          </p:nvSpPr>
          <p:spPr bwMode="auto">
            <a:xfrm>
              <a:off x="418228" y="2386578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Line 50"/>
            <p:cNvSpPr>
              <a:spLocks noChangeShapeType="1"/>
            </p:cNvSpPr>
            <p:nvPr/>
          </p:nvSpPr>
          <p:spPr bwMode="auto">
            <a:xfrm>
              <a:off x="492453" y="2015103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3" name="Line 51"/>
            <p:cNvSpPr>
              <a:spLocks noChangeShapeType="1"/>
            </p:cNvSpPr>
            <p:nvPr/>
          </p:nvSpPr>
          <p:spPr bwMode="auto">
            <a:xfrm flipH="1">
              <a:off x="2132824" y="2015103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4" name="Rectangle 52"/>
            <p:cNvSpPr>
              <a:spLocks noChangeArrowheads="1"/>
            </p:cNvSpPr>
            <p:nvPr/>
          </p:nvSpPr>
          <p:spPr bwMode="auto">
            <a:xfrm>
              <a:off x="418228" y="1938903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Line 53"/>
            <p:cNvSpPr>
              <a:spLocks noChangeShapeType="1"/>
            </p:cNvSpPr>
            <p:nvPr/>
          </p:nvSpPr>
          <p:spPr bwMode="auto">
            <a:xfrm>
              <a:off x="492453" y="1576953"/>
              <a:ext cx="2226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6" name="Line 54"/>
            <p:cNvSpPr>
              <a:spLocks noChangeShapeType="1"/>
            </p:cNvSpPr>
            <p:nvPr/>
          </p:nvSpPr>
          <p:spPr bwMode="auto">
            <a:xfrm flipH="1">
              <a:off x="2132824" y="1576953"/>
              <a:ext cx="2969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7" name="Rectangle 55"/>
            <p:cNvSpPr>
              <a:spLocks noChangeArrowheads="1"/>
            </p:cNvSpPr>
            <p:nvPr/>
          </p:nvSpPr>
          <p:spPr bwMode="auto">
            <a:xfrm>
              <a:off x="418228" y="1500753"/>
              <a:ext cx="5848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Line 56"/>
            <p:cNvSpPr>
              <a:spLocks noChangeShapeType="1"/>
            </p:cNvSpPr>
            <p:nvPr/>
          </p:nvSpPr>
          <p:spPr bwMode="auto">
            <a:xfrm>
              <a:off x="492453" y="1576953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89" name="Line 57"/>
            <p:cNvSpPr>
              <a:spLocks noChangeShapeType="1"/>
            </p:cNvSpPr>
            <p:nvPr/>
          </p:nvSpPr>
          <p:spPr bwMode="auto">
            <a:xfrm>
              <a:off x="492453" y="4701153"/>
              <a:ext cx="1670061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90" name="Line 58"/>
            <p:cNvSpPr>
              <a:spLocks noChangeShapeType="1"/>
            </p:cNvSpPr>
            <p:nvPr/>
          </p:nvSpPr>
          <p:spPr bwMode="auto">
            <a:xfrm flipV="1">
              <a:off x="2162514" y="1576953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91" name="Line 59"/>
            <p:cNvSpPr>
              <a:spLocks noChangeShapeType="1"/>
            </p:cNvSpPr>
            <p:nvPr/>
          </p:nvSpPr>
          <p:spPr bwMode="auto">
            <a:xfrm flipV="1">
              <a:off x="492453" y="1576953"/>
              <a:ext cx="1237" cy="312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92" name="Freeform 60"/>
            <p:cNvSpPr>
              <a:spLocks/>
            </p:cNvSpPr>
            <p:nvPr/>
          </p:nvSpPr>
          <p:spPr bwMode="auto">
            <a:xfrm>
              <a:off x="626058" y="3358128"/>
              <a:ext cx="1469653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54" y="0"/>
                </a:cxn>
                <a:cxn ang="0">
                  <a:pos x="78" y="0"/>
                </a:cxn>
                <a:cxn ang="0">
                  <a:pos x="108" y="0"/>
                </a:cxn>
                <a:cxn ang="0">
                  <a:pos x="132" y="0"/>
                </a:cxn>
                <a:cxn ang="0">
                  <a:pos x="162" y="0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40" y="0"/>
                </a:cxn>
                <a:cxn ang="0">
                  <a:pos x="270" y="0"/>
                </a:cxn>
                <a:cxn ang="0">
                  <a:pos x="294" y="0"/>
                </a:cxn>
                <a:cxn ang="0">
                  <a:pos x="324" y="0"/>
                </a:cxn>
                <a:cxn ang="0">
                  <a:pos x="348" y="0"/>
                </a:cxn>
                <a:cxn ang="0">
                  <a:pos x="378" y="0"/>
                </a:cxn>
                <a:cxn ang="0">
                  <a:pos x="402" y="0"/>
                </a:cxn>
                <a:cxn ang="0">
                  <a:pos x="432" y="0"/>
                </a:cxn>
                <a:cxn ang="0">
                  <a:pos x="456" y="0"/>
                </a:cxn>
                <a:cxn ang="0">
                  <a:pos x="486" y="0"/>
                </a:cxn>
                <a:cxn ang="0">
                  <a:pos x="510" y="0"/>
                </a:cxn>
                <a:cxn ang="0">
                  <a:pos x="540" y="0"/>
                </a:cxn>
                <a:cxn ang="0">
                  <a:pos x="564" y="0"/>
                </a:cxn>
                <a:cxn ang="0">
                  <a:pos x="594" y="0"/>
                </a:cxn>
                <a:cxn ang="0">
                  <a:pos x="618" y="0"/>
                </a:cxn>
                <a:cxn ang="0">
                  <a:pos x="648" y="0"/>
                </a:cxn>
                <a:cxn ang="0">
                  <a:pos x="672" y="0"/>
                </a:cxn>
                <a:cxn ang="0">
                  <a:pos x="702" y="0"/>
                </a:cxn>
                <a:cxn ang="0">
                  <a:pos x="726" y="0"/>
                </a:cxn>
                <a:cxn ang="0">
                  <a:pos x="756" y="6"/>
                </a:cxn>
                <a:cxn ang="0">
                  <a:pos x="780" y="6"/>
                </a:cxn>
                <a:cxn ang="0">
                  <a:pos x="810" y="6"/>
                </a:cxn>
                <a:cxn ang="0">
                  <a:pos x="834" y="6"/>
                </a:cxn>
                <a:cxn ang="0">
                  <a:pos x="864" y="6"/>
                </a:cxn>
                <a:cxn ang="0">
                  <a:pos x="888" y="12"/>
                </a:cxn>
                <a:cxn ang="0">
                  <a:pos x="918" y="12"/>
                </a:cxn>
                <a:cxn ang="0">
                  <a:pos x="942" y="18"/>
                </a:cxn>
                <a:cxn ang="0">
                  <a:pos x="972" y="18"/>
                </a:cxn>
                <a:cxn ang="0">
                  <a:pos x="996" y="24"/>
                </a:cxn>
                <a:cxn ang="0">
                  <a:pos x="1026" y="30"/>
                </a:cxn>
                <a:cxn ang="0">
                  <a:pos x="1050" y="36"/>
                </a:cxn>
                <a:cxn ang="0">
                  <a:pos x="1080" y="48"/>
                </a:cxn>
                <a:cxn ang="0">
                  <a:pos x="1104" y="60"/>
                </a:cxn>
                <a:cxn ang="0">
                  <a:pos x="1134" y="66"/>
                </a:cxn>
                <a:cxn ang="0">
                  <a:pos x="1158" y="78"/>
                </a:cxn>
                <a:cxn ang="0">
                  <a:pos x="1188" y="78"/>
                </a:cxn>
              </a:cxnLst>
              <a:rect l="0" t="0" r="r" b="b"/>
              <a:pathLst>
                <a:path w="1188" h="78">
                  <a:moveTo>
                    <a:pt x="0" y="0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32" y="0"/>
                  </a:lnTo>
                  <a:lnTo>
                    <a:pt x="162" y="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70" y="0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78" y="0"/>
                  </a:lnTo>
                  <a:lnTo>
                    <a:pt x="402" y="0"/>
                  </a:lnTo>
                  <a:lnTo>
                    <a:pt x="432" y="0"/>
                  </a:lnTo>
                  <a:lnTo>
                    <a:pt x="456" y="0"/>
                  </a:lnTo>
                  <a:lnTo>
                    <a:pt x="486" y="0"/>
                  </a:lnTo>
                  <a:lnTo>
                    <a:pt x="510" y="0"/>
                  </a:lnTo>
                  <a:lnTo>
                    <a:pt x="540" y="0"/>
                  </a:lnTo>
                  <a:lnTo>
                    <a:pt x="564" y="0"/>
                  </a:lnTo>
                  <a:lnTo>
                    <a:pt x="594" y="0"/>
                  </a:lnTo>
                  <a:lnTo>
                    <a:pt x="618" y="0"/>
                  </a:lnTo>
                  <a:lnTo>
                    <a:pt x="648" y="0"/>
                  </a:lnTo>
                  <a:lnTo>
                    <a:pt x="672" y="0"/>
                  </a:lnTo>
                  <a:lnTo>
                    <a:pt x="702" y="0"/>
                  </a:lnTo>
                  <a:lnTo>
                    <a:pt x="726" y="0"/>
                  </a:lnTo>
                  <a:lnTo>
                    <a:pt x="756" y="6"/>
                  </a:lnTo>
                  <a:lnTo>
                    <a:pt x="780" y="6"/>
                  </a:lnTo>
                  <a:lnTo>
                    <a:pt x="810" y="6"/>
                  </a:lnTo>
                  <a:lnTo>
                    <a:pt x="834" y="6"/>
                  </a:lnTo>
                  <a:lnTo>
                    <a:pt x="864" y="6"/>
                  </a:lnTo>
                  <a:lnTo>
                    <a:pt x="888" y="12"/>
                  </a:lnTo>
                  <a:lnTo>
                    <a:pt x="918" y="12"/>
                  </a:lnTo>
                  <a:lnTo>
                    <a:pt x="942" y="18"/>
                  </a:lnTo>
                  <a:lnTo>
                    <a:pt x="972" y="18"/>
                  </a:lnTo>
                  <a:lnTo>
                    <a:pt x="996" y="24"/>
                  </a:lnTo>
                  <a:lnTo>
                    <a:pt x="1026" y="30"/>
                  </a:lnTo>
                  <a:lnTo>
                    <a:pt x="1050" y="36"/>
                  </a:lnTo>
                  <a:lnTo>
                    <a:pt x="1080" y="48"/>
                  </a:lnTo>
                  <a:lnTo>
                    <a:pt x="1104" y="60"/>
                  </a:lnTo>
                  <a:lnTo>
                    <a:pt x="1134" y="66"/>
                  </a:lnTo>
                  <a:lnTo>
                    <a:pt x="1158" y="78"/>
                  </a:lnTo>
                  <a:lnTo>
                    <a:pt x="1188" y="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b="1">
                <a:solidFill>
                  <a:schemeClr val="bg1"/>
                </a:solidFill>
              </a:endParaRPr>
            </a:p>
          </p:txBody>
        </p:sp>
        <p:sp>
          <p:nvSpPr>
            <p:cNvPr id="193" name="Rectangle 61"/>
            <p:cNvSpPr>
              <a:spLocks noChangeArrowheads="1"/>
            </p:cNvSpPr>
            <p:nvPr/>
          </p:nvSpPr>
          <p:spPr bwMode="auto">
            <a:xfrm>
              <a:off x="543558" y="1230242"/>
              <a:ext cx="11798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Coh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: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pfc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 to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hipp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62"/>
            <p:cNvSpPr>
              <a:spLocks noChangeArrowheads="1"/>
            </p:cNvSpPr>
            <p:nvPr/>
          </p:nvSpPr>
          <p:spPr bwMode="auto">
            <a:xfrm>
              <a:off x="1078830" y="4891653"/>
              <a:ext cx="666849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130599" y="162957"/>
            <a:ext cx="3448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Conditional Estimates:     </a:t>
            </a:r>
          </a:p>
          <a:p>
            <a:r>
              <a:rPr lang="en-GB" sz="2800" dirty="0" smtClean="0">
                <a:latin typeface="+mj-lt"/>
              </a:rPr>
              <a:t>Coherence</a:t>
            </a:r>
            <a:endParaRPr lang="en-GB" sz="2800" dirty="0">
              <a:latin typeface="+mj-lt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353743" y="1085796"/>
            <a:ext cx="581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|(H</a:t>
            </a:r>
            <a:r>
              <a:rPr lang="en-GB" sz="20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).H</a:t>
            </a:r>
            <a:r>
              <a:rPr lang="en-GB" sz="20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))|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______________________</a:t>
            </a:r>
          </a:p>
          <a:p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{(H</a:t>
            </a:r>
            <a:r>
              <a:rPr lang="en-GB" sz="20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ω).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GB" sz="20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*(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ω))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 + (H</a:t>
            </a:r>
            <a:r>
              <a:rPr lang="en-GB" sz="20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ω).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GB" sz="20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*(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ω))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}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8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/>
          <p:nvPr/>
        </p:nvGrpSpPr>
        <p:grpSpPr>
          <a:xfrm>
            <a:off x="3800686" y="2347994"/>
            <a:ext cx="4790223" cy="4215540"/>
            <a:chOff x="1453222" y="1771947"/>
            <a:chExt cx="6195191" cy="4830332"/>
          </a:xfrm>
        </p:grpSpPr>
        <p:sp>
          <p:nvSpPr>
            <p:cNvPr id="315" name="Arc 314"/>
            <p:cNvSpPr/>
            <p:nvPr/>
          </p:nvSpPr>
          <p:spPr>
            <a:xfrm rot="21038270" flipV="1">
              <a:off x="1453222" y="1771947"/>
              <a:ext cx="5327698" cy="4371865"/>
            </a:xfrm>
            <a:prstGeom prst="arc">
              <a:avLst>
                <a:gd name="adj1" fmla="val 16200000"/>
                <a:gd name="adj2" fmla="val 2067370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40"/>
            <p:cNvGrpSpPr/>
            <p:nvPr/>
          </p:nvGrpSpPr>
          <p:grpSpPr>
            <a:xfrm>
              <a:off x="2557220" y="3252061"/>
              <a:ext cx="5091193" cy="3350218"/>
              <a:chOff x="2557220" y="3252061"/>
              <a:chExt cx="5091193" cy="3350218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2557220" y="5013702"/>
                <a:ext cx="1999281" cy="1588577"/>
                <a:chOff x="1096566" y="1772816"/>
                <a:chExt cx="3581400" cy="3484562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9" name="Isosceles Triangle 278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0" name="Can 279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1" name="Can 280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2" name="Can 281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4" name="Can 283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286" name="Hexagon 285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87" name="Straight Connector 286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Can 290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3"/>
              <p:cNvGrpSpPr/>
              <p:nvPr/>
            </p:nvGrpSpPr>
            <p:grpSpPr>
              <a:xfrm>
                <a:off x="5669796" y="3252061"/>
                <a:ext cx="1978617" cy="1588577"/>
                <a:chOff x="1096566" y="1772816"/>
                <a:chExt cx="3581400" cy="3484562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8" name="Can 297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9" name="Can 298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0" name="Can 299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2" name="Can 301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304" name="Hexagon 303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Can 308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10" name="Straight Connector 309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TextBox 310"/>
              <p:cNvSpPr txBox="1"/>
              <p:nvPr/>
            </p:nvSpPr>
            <p:spPr>
              <a:xfrm>
                <a:off x="6858000" y="4881965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PFC</a:t>
                </a:r>
                <a:endParaRPr lang="en-GB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2872352" y="4468677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Hipp</a:t>
                </a:r>
                <a:endParaRPr lang="en-GB" dirty="0"/>
              </a:p>
            </p:txBody>
          </p:sp>
        </p:grpSp>
      </p:grpSp>
      <p:sp>
        <p:nvSpPr>
          <p:cNvPr id="316" name="Arc 315"/>
          <p:cNvSpPr/>
          <p:nvPr/>
        </p:nvSpPr>
        <p:spPr>
          <a:xfrm rot="11090002" flipV="1">
            <a:off x="4753611" y="4139417"/>
            <a:ext cx="3344203" cy="4377041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279509" y="1127049"/>
            <a:ext cx="6156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F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-1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(H</a:t>
            </a:r>
            <a:r>
              <a:rPr lang="en-GB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).H</a:t>
            </a:r>
            <a:r>
              <a:rPr lang="en-GB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))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F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-1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(H</a:t>
            </a:r>
            <a:r>
              <a:rPr lang="en-GB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GB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F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-1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GB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GB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)    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F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-1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(H</a:t>
            </a:r>
            <a:r>
              <a:rPr lang="en-GB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GB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ω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22" name="Group 321"/>
          <p:cNvGrpSpPr/>
          <p:nvPr/>
        </p:nvGrpSpPr>
        <p:grpSpPr>
          <a:xfrm>
            <a:off x="348711" y="1332855"/>
            <a:ext cx="3750590" cy="5252128"/>
            <a:chOff x="2045776" y="790414"/>
            <a:chExt cx="3750590" cy="5252128"/>
          </a:xfrm>
        </p:grpSpPr>
        <p:sp>
          <p:nvSpPr>
            <p:cNvPr id="323" name="Rectangle 322"/>
            <p:cNvSpPr/>
            <p:nvPr/>
          </p:nvSpPr>
          <p:spPr>
            <a:xfrm>
              <a:off x="2045776" y="790414"/>
              <a:ext cx="3750590" cy="5222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324" name="Group 580"/>
            <p:cNvGrpSpPr>
              <a:grpSpLocks/>
            </p:cNvGrpSpPr>
            <p:nvPr/>
          </p:nvGrpSpPr>
          <p:grpSpPr bwMode="auto">
            <a:xfrm>
              <a:off x="2109791" y="835027"/>
              <a:ext cx="3468693" cy="5053022"/>
              <a:chOff x="1329" y="526"/>
              <a:chExt cx="2185" cy="3183"/>
            </a:xfrm>
          </p:grpSpPr>
          <p:sp>
            <p:nvSpPr>
              <p:cNvPr id="362" name="Rectangle 380"/>
              <p:cNvSpPr>
                <a:spLocks noChangeArrowheads="1"/>
              </p:cNvSpPr>
              <p:nvPr/>
            </p:nvSpPr>
            <p:spPr bwMode="auto">
              <a:xfrm>
                <a:off x="1527" y="637"/>
                <a:ext cx="857" cy="1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Rectangle 381"/>
              <p:cNvSpPr>
                <a:spLocks noChangeArrowheads="1"/>
              </p:cNvSpPr>
              <p:nvPr/>
            </p:nvSpPr>
            <p:spPr bwMode="auto">
              <a:xfrm>
                <a:off x="1527" y="637"/>
                <a:ext cx="857" cy="124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Line 382"/>
              <p:cNvSpPr>
                <a:spLocks noChangeShapeType="1"/>
              </p:cNvSpPr>
              <p:nvPr/>
            </p:nvSpPr>
            <p:spPr bwMode="auto">
              <a:xfrm>
                <a:off x="1527" y="637"/>
                <a:ext cx="8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Line 383"/>
              <p:cNvSpPr>
                <a:spLocks noChangeShapeType="1"/>
              </p:cNvSpPr>
              <p:nvPr/>
            </p:nvSpPr>
            <p:spPr bwMode="auto">
              <a:xfrm>
                <a:off x="1527" y="1886"/>
                <a:ext cx="8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Line 384"/>
              <p:cNvSpPr>
                <a:spLocks noChangeShapeType="1"/>
              </p:cNvSpPr>
              <p:nvPr/>
            </p:nvSpPr>
            <p:spPr bwMode="auto">
              <a:xfrm flipV="1">
                <a:off x="2384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Line 385"/>
              <p:cNvSpPr>
                <a:spLocks noChangeShapeType="1"/>
              </p:cNvSpPr>
              <p:nvPr/>
            </p:nvSpPr>
            <p:spPr bwMode="auto">
              <a:xfrm flipV="1">
                <a:off x="1527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386"/>
              <p:cNvSpPr>
                <a:spLocks noChangeShapeType="1"/>
              </p:cNvSpPr>
              <p:nvPr/>
            </p:nvSpPr>
            <p:spPr bwMode="auto">
              <a:xfrm>
                <a:off x="1527" y="1886"/>
                <a:ext cx="8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Line 387"/>
              <p:cNvSpPr>
                <a:spLocks noChangeShapeType="1"/>
              </p:cNvSpPr>
              <p:nvPr/>
            </p:nvSpPr>
            <p:spPr bwMode="auto">
              <a:xfrm flipV="1">
                <a:off x="1527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Line 388"/>
              <p:cNvSpPr>
                <a:spLocks noChangeShapeType="1"/>
              </p:cNvSpPr>
              <p:nvPr/>
            </p:nvSpPr>
            <p:spPr bwMode="auto">
              <a:xfrm flipV="1">
                <a:off x="1619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Line 389"/>
              <p:cNvSpPr>
                <a:spLocks noChangeShapeType="1"/>
              </p:cNvSpPr>
              <p:nvPr/>
            </p:nvSpPr>
            <p:spPr bwMode="auto">
              <a:xfrm>
                <a:off x="1619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Rectangle 390"/>
              <p:cNvSpPr>
                <a:spLocks noChangeArrowheads="1"/>
              </p:cNvSpPr>
              <p:nvPr/>
            </p:nvSpPr>
            <p:spPr bwMode="auto">
              <a:xfrm>
                <a:off x="1569" y="1897"/>
                <a:ext cx="11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Line 391"/>
              <p:cNvSpPr>
                <a:spLocks noChangeShapeType="1"/>
              </p:cNvSpPr>
              <p:nvPr/>
            </p:nvSpPr>
            <p:spPr bwMode="auto">
              <a:xfrm flipV="1">
                <a:off x="1786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Line 392"/>
              <p:cNvSpPr>
                <a:spLocks noChangeShapeType="1"/>
              </p:cNvSpPr>
              <p:nvPr/>
            </p:nvSpPr>
            <p:spPr bwMode="auto">
              <a:xfrm>
                <a:off x="1786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Rectangle 393"/>
              <p:cNvSpPr>
                <a:spLocks noChangeArrowheads="1"/>
              </p:cNvSpPr>
              <p:nvPr/>
            </p:nvSpPr>
            <p:spPr bwMode="auto">
              <a:xfrm>
                <a:off x="1748" y="1897"/>
                <a:ext cx="8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Line 394"/>
              <p:cNvSpPr>
                <a:spLocks noChangeShapeType="1"/>
              </p:cNvSpPr>
              <p:nvPr/>
            </p:nvSpPr>
            <p:spPr bwMode="auto">
              <a:xfrm flipV="1">
                <a:off x="1954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Line 395"/>
              <p:cNvSpPr>
                <a:spLocks noChangeShapeType="1"/>
              </p:cNvSpPr>
              <p:nvPr/>
            </p:nvSpPr>
            <p:spPr bwMode="auto">
              <a:xfrm>
                <a:off x="1954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Rectangle 396"/>
              <p:cNvSpPr>
                <a:spLocks noChangeArrowheads="1"/>
              </p:cNvSpPr>
              <p:nvPr/>
            </p:nvSpPr>
            <p:spPr bwMode="auto">
              <a:xfrm>
                <a:off x="1942" y="1897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Line 397"/>
              <p:cNvSpPr>
                <a:spLocks noChangeShapeType="1"/>
              </p:cNvSpPr>
              <p:nvPr/>
            </p:nvSpPr>
            <p:spPr bwMode="auto">
              <a:xfrm flipV="1">
                <a:off x="2121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Line 398"/>
              <p:cNvSpPr>
                <a:spLocks noChangeShapeType="1"/>
              </p:cNvSpPr>
              <p:nvPr/>
            </p:nvSpPr>
            <p:spPr bwMode="auto">
              <a:xfrm>
                <a:off x="2121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Rectangle 399"/>
              <p:cNvSpPr>
                <a:spLocks noChangeArrowheads="1"/>
              </p:cNvSpPr>
              <p:nvPr/>
            </p:nvSpPr>
            <p:spPr bwMode="auto">
              <a:xfrm>
                <a:off x="2098" y="1897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Line 400"/>
              <p:cNvSpPr>
                <a:spLocks noChangeShapeType="1"/>
              </p:cNvSpPr>
              <p:nvPr/>
            </p:nvSpPr>
            <p:spPr bwMode="auto">
              <a:xfrm flipV="1">
                <a:off x="2288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Line 401"/>
              <p:cNvSpPr>
                <a:spLocks noChangeShapeType="1"/>
              </p:cNvSpPr>
              <p:nvPr/>
            </p:nvSpPr>
            <p:spPr bwMode="auto">
              <a:xfrm>
                <a:off x="2288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Rectangle 402"/>
              <p:cNvSpPr>
                <a:spLocks noChangeArrowheads="1"/>
              </p:cNvSpPr>
              <p:nvPr/>
            </p:nvSpPr>
            <p:spPr bwMode="auto">
              <a:xfrm>
                <a:off x="2254" y="1897"/>
                <a:ext cx="95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Line 403"/>
              <p:cNvSpPr>
                <a:spLocks noChangeShapeType="1"/>
              </p:cNvSpPr>
              <p:nvPr/>
            </p:nvSpPr>
            <p:spPr bwMode="auto">
              <a:xfrm>
                <a:off x="1527" y="176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Line 404"/>
              <p:cNvSpPr>
                <a:spLocks noChangeShapeType="1"/>
              </p:cNvSpPr>
              <p:nvPr/>
            </p:nvSpPr>
            <p:spPr bwMode="auto">
              <a:xfrm flipH="1">
                <a:off x="2368" y="176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Rectangle 405"/>
              <p:cNvSpPr>
                <a:spLocks noChangeArrowheads="1"/>
              </p:cNvSpPr>
              <p:nvPr/>
            </p:nvSpPr>
            <p:spPr bwMode="auto">
              <a:xfrm>
                <a:off x="1417" y="1729"/>
                <a:ext cx="12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Line 406"/>
              <p:cNvSpPr>
                <a:spLocks noChangeShapeType="1"/>
              </p:cNvSpPr>
              <p:nvPr/>
            </p:nvSpPr>
            <p:spPr bwMode="auto">
              <a:xfrm>
                <a:off x="1527" y="154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Line 407"/>
              <p:cNvSpPr>
                <a:spLocks noChangeShapeType="1"/>
              </p:cNvSpPr>
              <p:nvPr/>
            </p:nvSpPr>
            <p:spPr bwMode="auto">
              <a:xfrm flipH="1">
                <a:off x="2368" y="154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Rectangle 408"/>
              <p:cNvSpPr>
                <a:spLocks noChangeArrowheads="1"/>
              </p:cNvSpPr>
              <p:nvPr/>
            </p:nvSpPr>
            <p:spPr bwMode="auto">
              <a:xfrm>
                <a:off x="1489" y="1512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Line 409"/>
              <p:cNvSpPr>
                <a:spLocks noChangeShapeType="1"/>
              </p:cNvSpPr>
              <p:nvPr/>
            </p:nvSpPr>
            <p:spPr bwMode="auto">
              <a:xfrm>
                <a:off x="1527" y="132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Line 410"/>
              <p:cNvSpPr>
                <a:spLocks noChangeShapeType="1"/>
              </p:cNvSpPr>
              <p:nvPr/>
            </p:nvSpPr>
            <p:spPr bwMode="auto">
              <a:xfrm flipH="1">
                <a:off x="2368" y="132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Rectangle 411"/>
              <p:cNvSpPr>
                <a:spLocks noChangeArrowheads="1"/>
              </p:cNvSpPr>
              <p:nvPr/>
            </p:nvSpPr>
            <p:spPr bwMode="auto">
              <a:xfrm>
                <a:off x="1432" y="1296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Line 412"/>
              <p:cNvSpPr>
                <a:spLocks noChangeShapeType="1"/>
              </p:cNvSpPr>
              <p:nvPr/>
            </p:nvSpPr>
            <p:spPr bwMode="auto">
              <a:xfrm>
                <a:off x="1527" y="110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Line 413"/>
              <p:cNvSpPr>
                <a:spLocks noChangeShapeType="1"/>
              </p:cNvSpPr>
              <p:nvPr/>
            </p:nvSpPr>
            <p:spPr bwMode="auto">
              <a:xfrm flipH="1">
                <a:off x="2368" y="110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414"/>
              <p:cNvSpPr>
                <a:spLocks noChangeArrowheads="1"/>
              </p:cNvSpPr>
              <p:nvPr/>
            </p:nvSpPr>
            <p:spPr bwMode="auto">
              <a:xfrm>
                <a:off x="1455" y="1079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Line 415"/>
              <p:cNvSpPr>
                <a:spLocks noChangeShapeType="1"/>
              </p:cNvSpPr>
              <p:nvPr/>
            </p:nvSpPr>
            <p:spPr bwMode="auto">
              <a:xfrm>
                <a:off x="1527" y="88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Line 416"/>
              <p:cNvSpPr>
                <a:spLocks noChangeShapeType="1"/>
              </p:cNvSpPr>
              <p:nvPr/>
            </p:nvSpPr>
            <p:spPr bwMode="auto">
              <a:xfrm flipH="1">
                <a:off x="2368" y="88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Rectangle 417"/>
              <p:cNvSpPr>
                <a:spLocks noChangeArrowheads="1"/>
              </p:cNvSpPr>
              <p:nvPr/>
            </p:nvSpPr>
            <p:spPr bwMode="auto">
              <a:xfrm>
                <a:off x="1432" y="858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Line 418"/>
              <p:cNvSpPr>
                <a:spLocks noChangeShapeType="1"/>
              </p:cNvSpPr>
              <p:nvPr/>
            </p:nvSpPr>
            <p:spPr bwMode="auto">
              <a:xfrm>
                <a:off x="1527" y="67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Line 419"/>
              <p:cNvSpPr>
                <a:spLocks noChangeShapeType="1"/>
              </p:cNvSpPr>
              <p:nvPr/>
            </p:nvSpPr>
            <p:spPr bwMode="auto">
              <a:xfrm flipH="1">
                <a:off x="2368" y="67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Rectangle 420"/>
              <p:cNvSpPr>
                <a:spLocks noChangeArrowheads="1"/>
              </p:cNvSpPr>
              <p:nvPr/>
            </p:nvSpPr>
            <p:spPr bwMode="auto">
              <a:xfrm>
                <a:off x="1455" y="641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Line 421"/>
              <p:cNvSpPr>
                <a:spLocks noChangeShapeType="1"/>
              </p:cNvSpPr>
              <p:nvPr/>
            </p:nvSpPr>
            <p:spPr bwMode="auto">
              <a:xfrm>
                <a:off x="1527" y="637"/>
                <a:ext cx="8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Line 422"/>
              <p:cNvSpPr>
                <a:spLocks noChangeShapeType="1"/>
              </p:cNvSpPr>
              <p:nvPr/>
            </p:nvSpPr>
            <p:spPr bwMode="auto">
              <a:xfrm>
                <a:off x="1527" y="1886"/>
                <a:ext cx="8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Line 423"/>
              <p:cNvSpPr>
                <a:spLocks noChangeShapeType="1"/>
              </p:cNvSpPr>
              <p:nvPr/>
            </p:nvSpPr>
            <p:spPr bwMode="auto">
              <a:xfrm flipV="1">
                <a:off x="2384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Line 424"/>
              <p:cNvSpPr>
                <a:spLocks noChangeShapeType="1"/>
              </p:cNvSpPr>
              <p:nvPr/>
            </p:nvSpPr>
            <p:spPr bwMode="auto">
              <a:xfrm flipV="1">
                <a:off x="1527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Line 425"/>
              <p:cNvSpPr>
                <a:spLocks noChangeShapeType="1"/>
              </p:cNvSpPr>
              <p:nvPr/>
            </p:nvSpPr>
            <p:spPr bwMode="auto">
              <a:xfrm flipV="1">
                <a:off x="1954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426"/>
              <p:cNvSpPr>
                <a:spLocks/>
              </p:cNvSpPr>
              <p:nvPr/>
            </p:nvSpPr>
            <p:spPr bwMode="auto">
              <a:xfrm>
                <a:off x="1527" y="637"/>
                <a:ext cx="830" cy="1222"/>
              </a:xfrm>
              <a:custGeom>
                <a:avLst/>
                <a:gdLst/>
                <a:ahLst/>
                <a:cxnLst>
                  <a:cxn ang="0">
                    <a:pos x="15" y="929"/>
                  </a:cxn>
                  <a:cxn ang="0">
                    <a:pos x="34" y="929"/>
                  </a:cxn>
                  <a:cxn ang="0">
                    <a:pos x="53" y="914"/>
                  </a:cxn>
                  <a:cxn ang="0">
                    <a:pos x="72" y="906"/>
                  </a:cxn>
                  <a:cxn ang="0">
                    <a:pos x="92" y="910"/>
                  </a:cxn>
                  <a:cxn ang="0">
                    <a:pos x="114" y="902"/>
                  </a:cxn>
                  <a:cxn ang="0">
                    <a:pos x="133" y="895"/>
                  </a:cxn>
                  <a:cxn ang="0">
                    <a:pos x="152" y="914"/>
                  </a:cxn>
                  <a:cxn ang="0">
                    <a:pos x="171" y="936"/>
                  </a:cxn>
                  <a:cxn ang="0">
                    <a:pos x="190" y="959"/>
                  </a:cxn>
                  <a:cxn ang="0">
                    <a:pos x="210" y="1001"/>
                  </a:cxn>
                  <a:cxn ang="0">
                    <a:pos x="232" y="1073"/>
                  </a:cxn>
                  <a:cxn ang="0">
                    <a:pos x="251" y="1127"/>
                  </a:cxn>
                  <a:cxn ang="0">
                    <a:pos x="270" y="1161"/>
                  </a:cxn>
                  <a:cxn ang="0">
                    <a:pos x="289" y="1207"/>
                  </a:cxn>
                  <a:cxn ang="0">
                    <a:pos x="308" y="1214"/>
                  </a:cxn>
                  <a:cxn ang="0">
                    <a:pos x="328" y="1127"/>
                  </a:cxn>
                  <a:cxn ang="0">
                    <a:pos x="347" y="990"/>
                  </a:cxn>
                  <a:cxn ang="0">
                    <a:pos x="369" y="830"/>
                  </a:cxn>
                  <a:cxn ang="0">
                    <a:pos x="388" y="552"/>
                  </a:cxn>
                  <a:cxn ang="0">
                    <a:pos x="407" y="183"/>
                  </a:cxn>
                  <a:cxn ang="0">
                    <a:pos x="427" y="0"/>
                  </a:cxn>
                  <a:cxn ang="0">
                    <a:pos x="446" y="183"/>
                  </a:cxn>
                  <a:cxn ang="0">
                    <a:pos x="465" y="552"/>
                  </a:cxn>
                  <a:cxn ang="0">
                    <a:pos x="484" y="830"/>
                  </a:cxn>
                  <a:cxn ang="0">
                    <a:pos x="506" y="990"/>
                  </a:cxn>
                  <a:cxn ang="0">
                    <a:pos x="525" y="1127"/>
                  </a:cxn>
                  <a:cxn ang="0">
                    <a:pos x="545" y="1214"/>
                  </a:cxn>
                  <a:cxn ang="0">
                    <a:pos x="564" y="1207"/>
                  </a:cxn>
                  <a:cxn ang="0">
                    <a:pos x="583" y="1161"/>
                  </a:cxn>
                  <a:cxn ang="0">
                    <a:pos x="602" y="1127"/>
                  </a:cxn>
                  <a:cxn ang="0">
                    <a:pos x="621" y="1073"/>
                  </a:cxn>
                  <a:cxn ang="0">
                    <a:pos x="643" y="1001"/>
                  </a:cxn>
                  <a:cxn ang="0">
                    <a:pos x="663" y="959"/>
                  </a:cxn>
                  <a:cxn ang="0">
                    <a:pos x="682" y="936"/>
                  </a:cxn>
                  <a:cxn ang="0">
                    <a:pos x="701" y="914"/>
                  </a:cxn>
                  <a:cxn ang="0">
                    <a:pos x="720" y="895"/>
                  </a:cxn>
                  <a:cxn ang="0">
                    <a:pos x="739" y="902"/>
                  </a:cxn>
                  <a:cxn ang="0">
                    <a:pos x="761" y="910"/>
                  </a:cxn>
                  <a:cxn ang="0">
                    <a:pos x="781" y="906"/>
                  </a:cxn>
                  <a:cxn ang="0">
                    <a:pos x="800" y="914"/>
                  </a:cxn>
                  <a:cxn ang="0">
                    <a:pos x="819" y="929"/>
                  </a:cxn>
                </a:cxnLst>
                <a:rect l="0" t="0" r="r" b="b"/>
                <a:pathLst>
                  <a:path w="830" h="1222">
                    <a:moveTo>
                      <a:pt x="0" y="925"/>
                    </a:moveTo>
                    <a:lnTo>
                      <a:pt x="8" y="925"/>
                    </a:lnTo>
                    <a:lnTo>
                      <a:pt x="15" y="929"/>
                    </a:lnTo>
                    <a:lnTo>
                      <a:pt x="23" y="929"/>
                    </a:lnTo>
                    <a:lnTo>
                      <a:pt x="27" y="929"/>
                    </a:lnTo>
                    <a:lnTo>
                      <a:pt x="34" y="929"/>
                    </a:lnTo>
                    <a:lnTo>
                      <a:pt x="42" y="925"/>
                    </a:lnTo>
                    <a:lnTo>
                      <a:pt x="46" y="917"/>
                    </a:lnTo>
                    <a:lnTo>
                      <a:pt x="53" y="914"/>
                    </a:lnTo>
                    <a:lnTo>
                      <a:pt x="61" y="910"/>
                    </a:lnTo>
                    <a:lnTo>
                      <a:pt x="69" y="906"/>
                    </a:lnTo>
                    <a:lnTo>
                      <a:pt x="72" y="906"/>
                    </a:lnTo>
                    <a:lnTo>
                      <a:pt x="80" y="906"/>
                    </a:lnTo>
                    <a:lnTo>
                      <a:pt x="88" y="910"/>
                    </a:lnTo>
                    <a:lnTo>
                      <a:pt x="92" y="910"/>
                    </a:lnTo>
                    <a:lnTo>
                      <a:pt x="99" y="910"/>
                    </a:lnTo>
                    <a:lnTo>
                      <a:pt x="107" y="906"/>
                    </a:lnTo>
                    <a:lnTo>
                      <a:pt x="114" y="902"/>
                    </a:lnTo>
                    <a:lnTo>
                      <a:pt x="118" y="898"/>
                    </a:lnTo>
                    <a:lnTo>
                      <a:pt x="126" y="895"/>
                    </a:lnTo>
                    <a:lnTo>
                      <a:pt x="133" y="895"/>
                    </a:lnTo>
                    <a:lnTo>
                      <a:pt x="137" y="898"/>
                    </a:lnTo>
                    <a:lnTo>
                      <a:pt x="145" y="902"/>
                    </a:lnTo>
                    <a:lnTo>
                      <a:pt x="152" y="914"/>
                    </a:lnTo>
                    <a:lnTo>
                      <a:pt x="160" y="921"/>
                    </a:lnTo>
                    <a:lnTo>
                      <a:pt x="164" y="929"/>
                    </a:lnTo>
                    <a:lnTo>
                      <a:pt x="171" y="936"/>
                    </a:lnTo>
                    <a:lnTo>
                      <a:pt x="179" y="944"/>
                    </a:lnTo>
                    <a:lnTo>
                      <a:pt x="183" y="952"/>
                    </a:lnTo>
                    <a:lnTo>
                      <a:pt x="190" y="959"/>
                    </a:lnTo>
                    <a:lnTo>
                      <a:pt x="198" y="967"/>
                    </a:lnTo>
                    <a:lnTo>
                      <a:pt x="206" y="982"/>
                    </a:lnTo>
                    <a:lnTo>
                      <a:pt x="210" y="1001"/>
                    </a:lnTo>
                    <a:lnTo>
                      <a:pt x="217" y="1024"/>
                    </a:lnTo>
                    <a:lnTo>
                      <a:pt x="225" y="1047"/>
                    </a:lnTo>
                    <a:lnTo>
                      <a:pt x="232" y="1073"/>
                    </a:lnTo>
                    <a:lnTo>
                      <a:pt x="236" y="1092"/>
                    </a:lnTo>
                    <a:lnTo>
                      <a:pt x="244" y="1111"/>
                    </a:lnTo>
                    <a:lnTo>
                      <a:pt x="251" y="1127"/>
                    </a:lnTo>
                    <a:lnTo>
                      <a:pt x="255" y="1138"/>
                    </a:lnTo>
                    <a:lnTo>
                      <a:pt x="263" y="1150"/>
                    </a:lnTo>
                    <a:lnTo>
                      <a:pt x="270" y="1161"/>
                    </a:lnTo>
                    <a:lnTo>
                      <a:pt x="278" y="1176"/>
                    </a:lnTo>
                    <a:lnTo>
                      <a:pt x="282" y="1191"/>
                    </a:lnTo>
                    <a:lnTo>
                      <a:pt x="289" y="1207"/>
                    </a:lnTo>
                    <a:lnTo>
                      <a:pt x="297" y="1218"/>
                    </a:lnTo>
                    <a:lnTo>
                      <a:pt x="301" y="1222"/>
                    </a:lnTo>
                    <a:lnTo>
                      <a:pt x="308" y="1214"/>
                    </a:lnTo>
                    <a:lnTo>
                      <a:pt x="316" y="1195"/>
                    </a:lnTo>
                    <a:lnTo>
                      <a:pt x="324" y="1169"/>
                    </a:lnTo>
                    <a:lnTo>
                      <a:pt x="328" y="1127"/>
                    </a:lnTo>
                    <a:lnTo>
                      <a:pt x="335" y="1085"/>
                    </a:lnTo>
                    <a:lnTo>
                      <a:pt x="343" y="1035"/>
                    </a:lnTo>
                    <a:lnTo>
                      <a:pt x="347" y="990"/>
                    </a:lnTo>
                    <a:lnTo>
                      <a:pt x="354" y="944"/>
                    </a:lnTo>
                    <a:lnTo>
                      <a:pt x="362" y="891"/>
                    </a:lnTo>
                    <a:lnTo>
                      <a:pt x="369" y="830"/>
                    </a:lnTo>
                    <a:lnTo>
                      <a:pt x="373" y="754"/>
                    </a:lnTo>
                    <a:lnTo>
                      <a:pt x="381" y="662"/>
                    </a:lnTo>
                    <a:lnTo>
                      <a:pt x="388" y="552"/>
                    </a:lnTo>
                    <a:lnTo>
                      <a:pt x="392" y="430"/>
                    </a:lnTo>
                    <a:lnTo>
                      <a:pt x="400" y="305"/>
                    </a:lnTo>
                    <a:lnTo>
                      <a:pt x="407" y="183"/>
                    </a:lnTo>
                    <a:lnTo>
                      <a:pt x="415" y="84"/>
                    </a:lnTo>
                    <a:lnTo>
                      <a:pt x="419" y="19"/>
                    </a:lnTo>
                    <a:lnTo>
                      <a:pt x="427" y="0"/>
                    </a:lnTo>
                    <a:lnTo>
                      <a:pt x="434" y="19"/>
                    </a:lnTo>
                    <a:lnTo>
                      <a:pt x="438" y="84"/>
                    </a:lnTo>
                    <a:lnTo>
                      <a:pt x="446" y="183"/>
                    </a:lnTo>
                    <a:lnTo>
                      <a:pt x="453" y="305"/>
                    </a:lnTo>
                    <a:lnTo>
                      <a:pt x="461" y="430"/>
                    </a:lnTo>
                    <a:lnTo>
                      <a:pt x="465" y="552"/>
                    </a:lnTo>
                    <a:lnTo>
                      <a:pt x="472" y="662"/>
                    </a:lnTo>
                    <a:lnTo>
                      <a:pt x="480" y="754"/>
                    </a:lnTo>
                    <a:lnTo>
                      <a:pt x="484" y="830"/>
                    </a:lnTo>
                    <a:lnTo>
                      <a:pt x="491" y="891"/>
                    </a:lnTo>
                    <a:lnTo>
                      <a:pt x="499" y="944"/>
                    </a:lnTo>
                    <a:lnTo>
                      <a:pt x="506" y="990"/>
                    </a:lnTo>
                    <a:lnTo>
                      <a:pt x="510" y="1035"/>
                    </a:lnTo>
                    <a:lnTo>
                      <a:pt x="518" y="1085"/>
                    </a:lnTo>
                    <a:lnTo>
                      <a:pt x="525" y="1127"/>
                    </a:lnTo>
                    <a:lnTo>
                      <a:pt x="529" y="1169"/>
                    </a:lnTo>
                    <a:lnTo>
                      <a:pt x="537" y="1195"/>
                    </a:lnTo>
                    <a:lnTo>
                      <a:pt x="545" y="1214"/>
                    </a:lnTo>
                    <a:lnTo>
                      <a:pt x="552" y="1222"/>
                    </a:lnTo>
                    <a:lnTo>
                      <a:pt x="556" y="1218"/>
                    </a:lnTo>
                    <a:lnTo>
                      <a:pt x="564" y="1207"/>
                    </a:lnTo>
                    <a:lnTo>
                      <a:pt x="571" y="1191"/>
                    </a:lnTo>
                    <a:lnTo>
                      <a:pt x="575" y="1176"/>
                    </a:lnTo>
                    <a:lnTo>
                      <a:pt x="583" y="1161"/>
                    </a:lnTo>
                    <a:lnTo>
                      <a:pt x="590" y="1150"/>
                    </a:lnTo>
                    <a:lnTo>
                      <a:pt x="598" y="1138"/>
                    </a:lnTo>
                    <a:lnTo>
                      <a:pt x="602" y="1127"/>
                    </a:lnTo>
                    <a:lnTo>
                      <a:pt x="609" y="1111"/>
                    </a:lnTo>
                    <a:lnTo>
                      <a:pt x="617" y="1092"/>
                    </a:lnTo>
                    <a:lnTo>
                      <a:pt x="621" y="1073"/>
                    </a:lnTo>
                    <a:lnTo>
                      <a:pt x="628" y="1047"/>
                    </a:lnTo>
                    <a:lnTo>
                      <a:pt x="636" y="1024"/>
                    </a:lnTo>
                    <a:lnTo>
                      <a:pt x="643" y="1001"/>
                    </a:lnTo>
                    <a:lnTo>
                      <a:pt x="647" y="982"/>
                    </a:lnTo>
                    <a:lnTo>
                      <a:pt x="655" y="967"/>
                    </a:lnTo>
                    <a:lnTo>
                      <a:pt x="663" y="959"/>
                    </a:lnTo>
                    <a:lnTo>
                      <a:pt x="670" y="952"/>
                    </a:lnTo>
                    <a:lnTo>
                      <a:pt x="674" y="944"/>
                    </a:lnTo>
                    <a:lnTo>
                      <a:pt x="682" y="936"/>
                    </a:lnTo>
                    <a:lnTo>
                      <a:pt x="689" y="929"/>
                    </a:lnTo>
                    <a:lnTo>
                      <a:pt x="693" y="921"/>
                    </a:lnTo>
                    <a:lnTo>
                      <a:pt x="701" y="914"/>
                    </a:lnTo>
                    <a:lnTo>
                      <a:pt x="708" y="902"/>
                    </a:lnTo>
                    <a:lnTo>
                      <a:pt x="716" y="898"/>
                    </a:lnTo>
                    <a:lnTo>
                      <a:pt x="720" y="895"/>
                    </a:lnTo>
                    <a:lnTo>
                      <a:pt x="727" y="895"/>
                    </a:lnTo>
                    <a:lnTo>
                      <a:pt x="735" y="898"/>
                    </a:lnTo>
                    <a:lnTo>
                      <a:pt x="739" y="902"/>
                    </a:lnTo>
                    <a:lnTo>
                      <a:pt x="746" y="906"/>
                    </a:lnTo>
                    <a:lnTo>
                      <a:pt x="754" y="910"/>
                    </a:lnTo>
                    <a:lnTo>
                      <a:pt x="761" y="910"/>
                    </a:lnTo>
                    <a:lnTo>
                      <a:pt x="765" y="910"/>
                    </a:lnTo>
                    <a:lnTo>
                      <a:pt x="773" y="906"/>
                    </a:lnTo>
                    <a:lnTo>
                      <a:pt x="781" y="906"/>
                    </a:lnTo>
                    <a:lnTo>
                      <a:pt x="784" y="906"/>
                    </a:lnTo>
                    <a:lnTo>
                      <a:pt x="792" y="910"/>
                    </a:lnTo>
                    <a:lnTo>
                      <a:pt x="800" y="914"/>
                    </a:lnTo>
                    <a:lnTo>
                      <a:pt x="807" y="917"/>
                    </a:lnTo>
                    <a:lnTo>
                      <a:pt x="811" y="925"/>
                    </a:lnTo>
                    <a:lnTo>
                      <a:pt x="819" y="929"/>
                    </a:lnTo>
                    <a:lnTo>
                      <a:pt x="826" y="929"/>
                    </a:lnTo>
                    <a:lnTo>
                      <a:pt x="830" y="92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427"/>
              <p:cNvSpPr>
                <a:spLocks/>
              </p:cNvSpPr>
              <p:nvPr/>
            </p:nvSpPr>
            <p:spPr bwMode="auto">
              <a:xfrm>
                <a:off x="2357" y="1558"/>
                <a:ext cx="3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8"/>
                  </a:cxn>
                  <a:cxn ang="0">
                    <a:pos x="15" y="4"/>
                  </a:cxn>
                  <a:cxn ang="0">
                    <a:pos x="23" y="4"/>
                  </a:cxn>
                  <a:cxn ang="0">
                    <a:pos x="27" y="0"/>
                  </a:cxn>
                  <a:cxn ang="0">
                    <a:pos x="30" y="4"/>
                  </a:cxn>
                </a:cxnLst>
                <a:rect l="0" t="0" r="r" b="b"/>
                <a:pathLst>
                  <a:path w="30" h="8">
                    <a:moveTo>
                      <a:pt x="0" y="8"/>
                    </a:moveTo>
                    <a:lnTo>
                      <a:pt x="8" y="8"/>
                    </a:lnTo>
                    <a:lnTo>
                      <a:pt x="15" y="4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0" y="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Rectangle 428"/>
              <p:cNvSpPr>
                <a:spLocks noChangeArrowheads="1"/>
              </p:cNvSpPr>
              <p:nvPr/>
            </p:nvSpPr>
            <p:spPr bwMode="auto">
              <a:xfrm>
                <a:off x="1735" y="526"/>
                <a:ext cx="42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mode 1 to 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429"/>
              <p:cNvSpPr>
                <a:spLocks noChangeArrowheads="1"/>
              </p:cNvSpPr>
              <p:nvPr/>
            </p:nvSpPr>
            <p:spPr bwMode="auto">
              <a:xfrm>
                <a:off x="1853" y="1982"/>
                <a:ext cx="28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lag (ms)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430"/>
              <p:cNvSpPr>
                <a:spLocks noChangeArrowheads="1"/>
              </p:cNvSpPr>
              <p:nvPr/>
            </p:nvSpPr>
            <p:spPr bwMode="auto">
              <a:xfrm>
                <a:off x="2654" y="637"/>
                <a:ext cx="856" cy="1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Rectangle 431"/>
              <p:cNvSpPr>
                <a:spLocks noChangeArrowheads="1"/>
              </p:cNvSpPr>
              <p:nvPr/>
            </p:nvSpPr>
            <p:spPr bwMode="auto">
              <a:xfrm>
                <a:off x="2654" y="637"/>
                <a:ext cx="856" cy="124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Line 432"/>
              <p:cNvSpPr>
                <a:spLocks noChangeShapeType="1"/>
              </p:cNvSpPr>
              <p:nvPr/>
            </p:nvSpPr>
            <p:spPr bwMode="auto">
              <a:xfrm>
                <a:off x="2654" y="637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Line 433"/>
              <p:cNvSpPr>
                <a:spLocks noChangeShapeType="1"/>
              </p:cNvSpPr>
              <p:nvPr/>
            </p:nvSpPr>
            <p:spPr bwMode="auto">
              <a:xfrm>
                <a:off x="2654" y="1886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Line 434"/>
              <p:cNvSpPr>
                <a:spLocks noChangeShapeType="1"/>
              </p:cNvSpPr>
              <p:nvPr/>
            </p:nvSpPr>
            <p:spPr bwMode="auto">
              <a:xfrm flipV="1">
                <a:off x="3510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Line 435"/>
              <p:cNvSpPr>
                <a:spLocks noChangeShapeType="1"/>
              </p:cNvSpPr>
              <p:nvPr/>
            </p:nvSpPr>
            <p:spPr bwMode="auto">
              <a:xfrm flipV="1">
                <a:off x="2654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Line 436"/>
              <p:cNvSpPr>
                <a:spLocks noChangeShapeType="1"/>
              </p:cNvSpPr>
              <p:nvPr/>
            </p:nvSpPr>
            <p:spPr bwMode="auto">
              <a:xfrm>
                <a:off x="2654" y="1886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Line 437"/>
              <p:cNvSpPr>
                <a:spLocks noChangeShapeType="1"/>
              </p:cNvSpPr>
              <p:nvPr/>
            </p:nvSpPr>
            <p:spPr bwMode="auto">
              <a:xfrm flipV="1">
                <a:off x="2654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Line 438"/>
              <p:cNvSpPr>
                <a:spLocks noChangeShapeType="1"/>
              </p:cNvSpPr>
              <p:nvPr/>
            </p:nvSpPr>
            <p:spPr bwMode="auto">
              <a:xfrm flipV="1">
                <a:off x="2745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Line 439"/>
              <p:cNvSpPr>
                <a:spLocks noChangeShapeType="1"/>
              </p:cNvSpPr>
              <p:nvPr/>
            </p:nvSpPr>
            <p:spPr bwMode="auto">
              <a:xfrm>
                <a:off x="2745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440"/>
              <p:cNvSpPr>
                <a:spLocks noChangeArrowheads="1"/>
              </p:cNvSpPr>
              <p:nvPr/>
            </p:nvSpPr>
            <p:spPr bwMode="auto">
              <a:xfrm>
                <a:off x="2696" y="1897"/>
                <a:ext cx="11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Line 441"/>
              <p:cNvSpPr>
                <a:spLocks noChangeShapeType="1"/>
              </p:cNvSpPr>
              <p:nvPr/>
            </p:nvSpPr>
            <p:spPr bwMode="auto">
              <a:xfrm flipV="1">
                <a:off x="2913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Line 442"/>
              <p:cNvSpPr>
                <a:spLocks noChangeShapeType="1"/>
              </p:cNvSpPr>
              <p:nvPr/>
            </p:nvSpPr>
            <p:spPr bwMode="auto">
              <a:xfrm>
                <a:off x="2913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Rectangle 443"/>
              <p:cNvSpPr>
                <a:spLocks noChangeArrowheads="1"/>
              </p:cNvSpPr>
              <p:nvPr/>
            </p:nvSpPr>
            <p:spPr bwMode="auto">
              <a:xfrm>
                <a:off x="2875" y="1897"/>
                <a:ext cx="8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Line 444"/>
              <p:cNvSpPr>
                <a:spLocks noChangeShapeType="1"/>
              </p:cNvSpPr>
              <p:nvPr/>
            </p:nvSpPr>
            <p:spPr bwMode="auto">
              <a:xfrm flipV="1">
                <a:off x="3080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Line 445"/>
              <p:cNvSpPr>
                <a:spLocks noChangeShapeType="1"/>
              </p:cNvSpPr>
              <p:nvPr/>
            </p:nvSpPr>
            <p:spPr bwMode="auto">
              <a:xfrm>
                <a:off x="3080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Rectangle 446"/>
              <p:cNvSpPr>
                <a:spLocks noChangeArrowheads="1"/>
              </p:cNvSpPr>
              <p:nvPr/>
            </p:nvSpPr>
            <p:spPr bwMode="auto">
              <a:xfrm>
                <a:off x="3069" y="1897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Line 447"/>
              <p:cNvSpPr>
                <a:spLocks noChangeShapeType="1"/>
              </p:cNvSpPr>
              <p:nvPr/>
            </p:nvSpPr>
            <p:spPr bwMode="auto">
              <a:xfrm flipV="1">
                <a:off x="3248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Line 448"/>
              <p:cNvSpPr>
                <a:spLocks noChangeShapeType="1"/>
              </p:cNvSpPr>
              <p:nvPr/>
            </p:nvSpPr>
            <p:spPr bwMode="auto">
              <a:xfrm>
                <a:off x="3248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449"/>
              <p:cNvSpPr>
                <a:spLocks noChangeArrowheads="1"/>
              </p:cNvSpPr>
              <p:nvPr/>
            </p:nvSpPr>
            <p:spPr bwMode="auto">
              <a:xfrm>
                <a:off x="3225" y="1897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" name="Line 450"/>
              <p:cNvSpPr>
                <a:spLocks noChangeShapeType="1"/>
              </p:cNvSpPr>
              <p:nvPr/>
            </p:nvSpPr>
            <p:spPr bwMode="auto">
              <a:xfrm flipV="1">
                <a:off x="3415" y="187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Line 451"/>
              <p:cNvSpPr>
                <a:spLocks noChangeShapeType="1"/>
              </p:cNvSpPr>
              <p:nvPr/>
            </p:nvSpPr>
            <p:spPr bwMode="auto">
              <a:xfrm>
                <a:off x="3415" y="63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Rectangle 452"/>
              <p:cNvSpPr>
                <a:spLocks noChangeArrowheads="1"/>
              </p:cNvSpPr>
              <p:nvPr/>
            </p:nvSpPr>
            <p:spPr bwMode="auto">
              <a:xfrm>
                <a:off x="3381" y="1897"/>
                <a:ext cx="95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Line 453"/>
              <p:cNvSpPr>
                <a:spLocks noChangeShapeType="1"/>
              </p:cNvSpPr>
              <p:nvPr/>
            </p:nvSpPr>
            <p:spPr bwMode="auto">
              <a:xfrm>
                <a:off x="2654" y="176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Line 454"/>
              <p:cNvSpPr>
                <a:spLocks noChangeShapeType="1"/>
              </p:cNvSpPr>
              <p:nvPr/>
            </p:nvSpPr>
            <p:spPr bwMode="auto">
              <a:xfrm flipH="1">
                <a:off x="3495" y="1760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455"/>
              <p:cNvSpPr>
                <a:spLocks noChangeArrowheads="1"/>
              </p:cNvSpPr>
              <p:nvPr/>
            </p:nvSpPr>
            <p:spPr bwMode="auto">
              <a:xfrm>
                <a:off x="2544" y="1729"/>
                <a:ext cx="12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Line 456"/>
              <p:cNvSpPr>
                <a:spLocks noChangeShapeType="1"/>
              </p:cNvSpPr>
              <p:nvPr/>
            </p:nvSpPr>
            <p:spPr bwMode="auto">
              <a:xfrm>
                <a:off x="2654" y="154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Line 457"/>
              <p:cNvSpPr>
                <a:spLocks noChangeShapeType="1"/>
              </p:cNvSpPr>
              <p:nvPr/>
            </p:nvSpPr>
            <p:spPr bwMode="auto">
              <a:xfrm flipH="1">
                <a:off x="3495" y="154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458"/>
              <p:cNvSpPr>
                <a:spLocks noChangeArrowheads="1"/>
              </p:cNvSpPr>
              <p:nvPr/>
            </p:nvSpPr>
            <p:spPr bwMode="auto">
              <a:xfrm>
                <a:off x="2616" y="1512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Line 459"/>
              <p:cNvSpPr>
                <a:spLocks noChangeShapeType="1"/>
              </p:cNvSpPr>
              <p:nvPr/>
            </p:nvSpPr>
            <p:spPr bwMode="auto">
              <a:xfrm>
                <a:off x="2654" y="132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Line 460"/>
              <p:cNvSpPr>
                <a:spLocks noChangeShapeType="1"/>
              </p:cNvSpPr>
              <p:nvPr/>
            </p:nvSpPr>
            <p:spPr bwMode="auto">
              <a:xfrm flipH="1">
                <a:off x="3495" y="1326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461"/>
              <p:cNvSpPr>
                <a:spLocks noChangeArrowheads="1"/>
              </p:cNvSpPr>
              <p:nvPr/>
            </p:nvSpPr>
            <p:spPr bwMode="auto">
              <a:xfrm>
                <a:off x="2559" y="1296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Line 462"/>
              <p:cNvSpPr>
                <a:spLocks noChangeShapeType="1"/>
              </p:cNvSpPr>
              <p:nvPr/>
            </p:nvSpPr>
            <p:spPr bwMode="auto">
              <a:xfrm>
                <a:off x="2654" y="110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Line 463"/>
              <p:cNvSpPr>
                <a:spLocks noChangeShapeType="1"/>
              </p:cNvSpPr>
              <p:nvPr/>
            </p:nvSpPr>
            <p:spPr bwMode="auto">
              <a:xfrm flipH="1">
                <a:off x="3495" y="110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Rectangle 464"/>
              <p:cNvSpPr>
                <a:spLocks noChangeArrowheads="1"/>
              </p:cNvSpPr>
              <p:nvPr/>
            </p:nvSpPr>
            <p:spPr bwMode="auto">
              <a:xfrm>
                <a:off x="2582" y="1079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7" name="Line 465"/>
              <p:cNvSpPr>
                <a:spLocks noChangeShapeType="1"/>
              </p:cNvSpPr>
              <p:nvPr/>
            </p:nvSpPr>
            <p:spPr bwMode="auto">
              <a:xfrm>
                <a:off x="2654" y="88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Line 466"/>
              <p:cNvSpPr>
                <a:spLocks noChangeShapeType="1"/>
              </p:cNvSpPr>
              <p:nvPr/>
            </p:nvSpPr>
            <p:spPr bwMode="auto">
              <a:xfrm flipH="1">
                <a:off x="3495" y="88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467"/>
              <p:cNvSpPr>
                <a:spLocks noChangeArrowheads="1"/>
              </p:cNvSpPr>
              <p:nvPr/>
            </p:nvSpPr>
            <p:spPr bwMode="auto">
              <a:xfrm>
                <a:off x="2559" y="858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Line 468"/>
              <p:cNvSpPr>
                <a:spLocks noChangeShapeType="1"/>
              </p:cNvSpPr>
              <p:nvPr/>
            </p:nvSpPr>
            <p:spPr bwMode="auto">
              <a:xfrm>
                <a:off x="2654" y="67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Line 469"/>
              <p:cNvSpPr>
                <a:spLocks noChangeShapeType="1"/>
              </p:cNvSpPr>
              <p:nvPr/>
            </p:nvSpPr>
            <p:spPr bwMode="auto">
              <a:xfrm flipH="1">
                <a:off x="3495" y="67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Rectangle 470"/>
              <p:cNvSpPr>
                <a:spLocks noChangeArrowheads="1"/>
              </p:cNvSpPr>
              <p:nvPr/>
            </p:nvSpPr>
            <p:spPr bwMode="auto">
              <a:xfrm>
                <a:off x="2582" y="641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Line 471"/>
              <p:cNvSpPr>
                <a:spLocks noChangeShapeType="1"/>
              </p:cNvSpPr>
              <p:nvPr/>
            </p:nvSpPr>
            <p:spPr bwMode="auto">
              <a:xfrm>
                <a:off x="2654" y="637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472"/>
              <p:cNvSpPr>
                <a:spLocks noChangeShapeType="1"/>
              </p:cNvSpPr>
              <p:nvPr/>
            </p:nvSpPr>
            <p:spPr bwMode="auto">
              <a:xfrm>
                <a:off x="2654" y="1886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Line 473"/>
              <p:cNvSpPr>
                <a:spLocks noChangeShapeType="1"/>
              </p:cNvSpPr>
              <p:nvPr/>
            </p:nvSpPr>
            <p:spPr bwMode="auto">
              <a:xfrm flipV="1">
                <a:off x="3510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Line 474"/>
              <p:cNvSpPr>
                <a:spLocks noChangeShapeType="1"/>
              </p:cNvSpPr>
              <p:nvPr/>
            </p:nvSpPr>
            <p:spPr bwMode="auto">
              <a:xfrm flipV="1">
                <a:off x="2654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Line 475"/>
              <p:cNvSpPr>
                <a:spLocks noChangeShapeType="1"/>
              </p:cNvSpPr>
              <p:nvPr/>
            </p:nvSpPr>
            <p:spPr bwMode="auto">
              <a:xfrm flipV="1">
                <a:off x="3080" y="637"/>
                <a:ext cx="1" cy="12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476"/>
              <p:cNvSpPr>
                <a:spLocks/>
              </p:cNvSpPr>
              <p:nvPr/>
            </p:nvSpPr>
            <p:spPr bwMode="auto">
              <a:xfrm>
                <a:off x="2654" y="1204"/>
                <a:ext cx="826" cy="682"/>
              </a:xfrm>
              <a:custGeom>
                <a:avLst/>
                <a:gdLst/>
                <a:ahLst/>
                <a:cxnLst>
                  <a:cxn ang="0">
                    <a:pos x="8" y="415"/>
                  </a:cxn>
                  <a:cxn ang="0">
                    <a:pos x="27" y="381"/>
                  </a:cxn>
                  <a:cxn ang="0">
                    <a:pos x="46" y="328"/>
                  </a:cxn>
                  <a:cxn ang="0">
                    <a:pos x="68" y="267"/>
                  </a:cxn>
                  <a:cxn ang="0">
                    <a:pos x="87" y="210"/>
                  </a:cxn>
                  <a:cxn ang="0">
                    <a:pos x="106" y="175"/>
                  </a:cxn>
                  <a:cxn ang="0">
                    <a:pos x="126" y="168"/>
                  </a:cxn>
                  <a:cxn ang="0">
                    <a:pos x="145" y="202"/>
                  </a:cxn>
                  <a:cxn ang="0">
                    <a:pos x="164" y="282"/>
                  </a:cxn>
                  <a:cxn ang="0">
                    <a:pos x="183" y="385"/>
                  </a:cxn>
                  <a:cxn ang="0">
                    <a:pos x="205" y="503"/>
                  </a:cxn>
                  <a:cxn ang="0">
                    <a:pos x="224" y="609"/>
                  </a:cxn>
                  <a:cxn ang="0">
                    <a:pos x="244" y="674"/>
                  </a:cxn>
                  <a:cxn ang="0">
                    <a:pos x="263" y="670"/>
                  </a:cxn>
                  <a:cxn ang="0">
                    <a:pos x="282" y="602"/>
                  </a:cxn>
                  <a:cxn ang="0">
                    <a:pos x="301" y="476"/>
                  </a:cxn>
                  <a:cxn ang="0">
                    <a:pos x="323" y="305"/>
                  </a:cxn>
                  <a:cxn ang="0">
                    <a:pos x="342" y="133"/>
                  </a:cxn>
                  <a:cxn ang="0">
                    <a:pos x="362" y="27"/>
                  </a:cxn>
                  <a:cxn ang="0">
                    <a:pos x="381" y="0"/>
                  </a:cxn>
                  <a:cxn ang="0">
                    <a:pos x="400" y="23"/>
                  </a:cxn>
                  <a:cxn ang="0">
                    <a:pos x="419" y="88"/>
                  </a:cxn>
                  <a:cxn ang="0">
                    <a:pos x="438" y="206"/>
                  </a:cxn>
                  <a:cxn ang="0">
                    <a:pos x="460" y="339"/>
                  </a:cxn>
                  <a:cxn ang="0">
                    <a:pos x="480" y="415"/>
                  </a:cxn>
                  <a:cxn ang="0">
                    <a:pos x="499" y="438"/>
                  </a:cxn>
                  <a:cxn ang="0">
                    <a:pos x="518" y="442"/>
                  </a:cxn>
                  <a:cxn ang="0">
                    <a:pos x="537" y="442"/>
                  </a:cxn>
                  <a:cxn ang="0">
                    <a:pos x="556" y="426"/>
                  </a:cxn>
                  <a:cxn ang="0">
                    <a:pos x="575" y="400"/>
                  </a:cxn>
                  <a:cxn ang="0">
                    <a:pos x="598" y="381"/>
                  </a:cxn>
                  <a:cxn ang="0">
                    <a:pos x="617" y="366"/>
                  </a:cxn>
                  <a:cxn ang="0">
                    <a:pos x="636" y="350"/>
                  </a:cxn>
                  <a:cxn ang="0">
                    <a:pos x="655" y="339"/>
                  </a:cxn>
                  <a:cxn ang="0">
                    <a:pos x="674" y="339"/>
                  </a:cxn>
                  <a:cxn ang="0">
                    <a:pos x="693" y="335"/>
                  </a:cxn>
                  <a:cxn ang="0">
                    <a:pos x="716" y="335"/>
                  </a:cxn>
                  <a:cxn ang="0">
                    <a:pos x="735" y="339"/>
                  </a:cxn>
                  <a:cxn ang="0">
                    <a:pos x="754" y="343"/>
                  </a:cxn>
                  <a:cxn ang="0">
                    <a:pos x="773" y="347"/>
                  </a:cxn>
                  <a:cxn ang="0">
                    <a:pos x="792" y="347"/>
                  </a:cxn>
                  <a:cxn ang="0">
                    <a:pos x="811" y="350"/>
                  </a:cxn>
                </a:cxnLst>
                <a:rect l="0" t="0" r="r" b="b"/>
                <a:pathLst>
                  <a:path w="826" h="682">
                    <a:moveTo>
                      <a:pt x="0" y="426"/>
                    </a:moveTo>
                    <a:lnTo>
                      <a:pt x="0" y="423"/>
                    </a:lnTo>
                    <a:lnTo>
                      <a:pt x="8" y="415"/>
                    </a:lnTo>
                    <a:lnTo>
                      <a:pt x="15" y="407"/>
                    </a:lnTo>
                    <a:lnTo>
                      <a:pt x="23" y="396"/>
                    </a:lnTo>
                    <a:lnTo>
                      <a:pt x="27" y="381"/>
                    </a:lnTo>
                    <a:lnTo>
                      <a:pt x="34" y="366"/>
                    </a:lnTo>
                    <a:lnTo>
                      <a:pt x="42" y="347"/>
                    </a:lnTo>
                    <a:lnTo>
                      <a:pt x="46" y="328"/>
                    </a:lnTo>
                    <a:lnTo>
                      <a:pt x="53" y="308"/>
                    </a:lnTo>
                    <a:lnTo>
                      <a:pt x="61" y="286"/>
                    </a:lnTo>
                    <a:lnTo>
                      <a:pt x="68" y="267"/>
                    </a:lnTo>
                    <a:lnTo>
                      <a:pt x="72" y="244"/>
                    </a:lnTo>
                    <a:lnTo>
                      <a:pt x="80" y="229"/>
                    </a:lnTo>
                    <a:lnTo>
                      <a:pt x="87" y="210"/>
                    </a:lnTo>
                    <a:lnTo>
                      <a:pt x="91" y="198"/>
                    </a:lnTo>
                    <a:lnTo>
                      <a:pt x="99" y="183"/>
                    </a:lnTo>
                    <a:lnTo>
                      <a:pt x="106" y="175"/>
                    </a:lnTo>
                    <a:lnTo>
                      <a:pt x="114" y="168"/>
                    </a:lnTo>
                    <a:lnTo>
                      <a:pt x="118" y="164"/>
                    </a:lnTo>
                    <a:lnTo>
                      <a:pt x="126" y="168"/>
                    </a:lnTo>
                    <a:lnTo>
                      <a:pt x="133" y="171"/>
                    </a:lnTo>
                    <a:lnTo>
                      <a:pt x="137" y="187"/>
                    </a:lnTo>
                    <a:lnTo>
                      <a:pt x="145" y="202"/>
                    </a:lnTo>
                    <a:lnTo>
                      <a:pt x="152" y="225"/>
                    </a:lnTo>
                    <a:lnTo>
                      <a:pt x="160" y="251"/>
                    </a:lnTo>
                    <a:lnTo>
                      <a:pt x="164" y="282"/>
                    </a:lnTo>
                    <a:lnTo>
                      <a:pt x="171" y="316"/>
                    </a:lnTo>
                    <a:lnTo>
                      <a:pt x="179" y="350"/>
                    </a:lnTo>
                    <a:lnTo>
                      <a:pt x="183" y="385"/>
                    </a:lnTo>
                    <a:lnTo>
                      <a:pt x="190" y="423"/>
                    </a:lnTo>
                    <a:lnTo>
                      <a:pt x="198" y="461"/>
                    </a:lnTo>
                    <a:lnTo>
                      <a:pt x="205" y="503"/>
                    </a:lnTo>
                    <a:lnTo>
                      <a:pt x="209" y="541"/>
                    </a:lnTo>
                    <a:lnTo>
                      <a:pt x="217" y="575"/>
                    </a:lnTo>
                    <a:lnTo>
                      <a:pt x="224" y="609"/>
                    </a:lnTo>
                    <a:lnTo>
                      <a:pt x="232" y="636"/>
                    </a:lnTo>
                    <a:lnTo>
                      <a:pt x="236" y="659"/>
                    </a:lnTo>
                    <a:lnTo>
                      <a:pt x="244" y="674"/>
                    </a:lnTo>
                    <a:lnTo>
                      <a:pt x="251" y="682"/>
                    </a:lnTo>
                    <a:lnTo>
                      <a:pt x="255" y="678"/>
                    </a:lnTo>
                    <a:lnTo>
                      <a:pt x="263" y="670"/>
                    </a:lnTo>
                    <a:lnTo>
                      <a:pt x="270" y="651"/>
                    </a:lnTo>
                    <a:lnTo>
                      <a:pt x="278" y="628"/>
                    </a:lnTo>
                    <a:lnTo>
                      <a:pt x="282" y="602"/>
                    </a:lnTo>
                    <a:lnTo>
                      <a:pt x="289" y="564"/>
                    </a:lnTo>
                    <a:lnTo>
                      <a:pt x="297" y="522"/>
                    </a:lnTo>
                    <a:lnTo>
                      <a:pt x="301" y="476"/>
                    </a:lnTo>
                    <a:lnTo>
                      <a:pt x="308" y="423"/>
                    </a:lnTo>
                    <a:lnTo>
                      <a:pt x="316" y="362"/>
                    </a:lnTo>
                    <a:lnTo>
                      <a:pt x="323" y="305"/>
                    </a:lnTo>
                    <a:lnTo>
                      <a:pt x="327" y="244"/>
                    </a:lnTo>
                    <a:lnTo>
                      <a:pt x="335" y="183"/>
                    </a:lnTo>
                    <a:lnTo>
                      <a:pt x="342" y="133"/>
                    </a:lnTo>
                    <a:lnTo>
                      <a:pt x="346" y="88"/>
                    </a:lnTo>
                    <a:lnTo>
                      <a:pt x="354" y="53"/>
                    </a:lnTo>
                    <a:lnTo>
                      <a:pt x="362" y="27"/>
                    </a:lnTo>
                    <a:lnTo>
                      <a:pt x="369" y="12"/>
                    </a:lnTo>
                    <a:lnTo>
                      <a:pt x="373" y="4"/>
                    </a:lnTo>
                    <a:lnTo>
                      <a:pt x="381" y="0"/>
                    </a:lnTo>
                    <a:lnTo>
                      <a:pt x="388" y="4"/>
                    </a:lnTo>
                    <a:lnTo>
                      <a:pt x="392" y="12"/>
                    </a:lnTo>
                    <a:lnTo>
                      <a:pt x="400" y="23"/>
                    </a:lnTo>
                    <a:lnTo>
                      <a:pt x="407" y="38"/>
                    </a:lnTo>
                    <a:lnTo>
                      <a:pt x="415" y="61"/>
                    </a:lnTo>
                    <a:lnTo>
                      <a:pt x="419" y="88"/>
                    </a:lnTo>
                    <a:lnTo>
                      <a:pt x="426" y="122"/>
                    </a:lnTo>
                    <a:lnTo>
                      <a:pt x="434" y="164"/>
                    </a:lnTo>
                    <a:lnTo>
                      <a:pt x="438" y="206"/>
                    </a:lnTo>
                    <a:lnTo>
                      <a:pt x="445" y="251"/>
                    </a:lnTo>
                    <a:lnTo>
                      <a:pt x="453" y="297"/>
                    </a:lnTo>
                    <a:lnTo>
                      <a:pt x="460" y="339"/>
                    </a:lnTo>
                    <a:lnTo>
                      <a:pt x="464" y="369"/>
                    </a:lnTo>
                    <a:lnTo>
                      <a:pt x="472" y="396"/>
                    </a:lnTo>
                    <a:lnTo>
                      <a:pt x="480" y="415"/>
                    </a:lnTo>
                    <a:lnTo>
                      <a:pt x="483" y="426"/>
                    </a:lnTo>
                    <a:lnTo>
                      <a:pt x="491" y="434"/>
                    </a:lnTo>
                    <a:lnTo>
                      <a:pt x="499" y="438"/>
                    </a:lnTo>
                    <a:lnTo>
                      <a:pt x="506" y="438"/>
                    </a:lnTo>
                    <a:lnTo>
                      <a:pt x="510" y="442"/>
                    </a:lnTo>
                    <a:lnTo>
                      <a:pt x="518" y="442"/>
                    </a:lnTo>
                    <a:lnTo>
                      <a:pt x="525" y="442"/>
                    </a:lnTo>
                    <a:lnTo>
                      <a:pt x="529" y="446"/>
                    </a:lnTo>
                    <a:lnTo>
                      <a:pt x="537" y="442"/>
                    </a:lnTo>
                    <a:lnTo>
                      <a:pt x="544" y="438"/>
                    </a:lnTo>
                    <a:lnTo>
                      <a:pt x="552" y="434"/>
                    </a:lnTo>
                    <a:lnTo>
                      <a:pt x="556" y="426"/>
                    </a:lnTo>
                    <a:lnTo>
                      <a:pt x="563" y="415"/>
                    </a:lnTo>
                    <a:lnTo>
                      <a:pt x="571" y="407"/>
                    </a:lnTo>
                    <a:lnTo>
                      <a:pt x="575" y="400"/>
                    </a:lnTo>
                    <a:lnTo>
                      <a:pt x="582" y="392"/>
                    </a:lnTo>
                    <a:lnTo>
                      <a:pt x="590" y="385"/>
                    </a:lnTo>
                    <a:lnTo>
                      <a:pt x="598" y="381"/>
                    </a:lnTo>
                    <a:lnTo>
                      <a:pt x="601" y="373"/>
                    </a:lnTo>
                    <a:lnTo>
                      <a:pt x="609" y="369"/>
                    </a:lnTo>
                    <a:lnTo>
                      <a:pt x="617" y="366"/>
                    </a:lnTo>
                    <a:lnTo>
                      <a:pt x="620" y="362"/>
                    </a:lnTo>
                    <a:lnTo>
                      <a:pt x="628" y="354"/>
                    </a:lnTo>
                    <a:lnTo>
                      <a:pt x="636" y="350"/>
                    </a:lnTo>
                    <a:lnTo>
                      <a:pt x="643" y="343"/>
                    </a:lnTo>
                    <a:lnTo>
                      <a:pt x="647" y="343"/>
                    </a:lnTo>
                    <a:lnTo>
                      <a:pt x="655" y="339"/>
                    </a:lnTo>
                    <a:lnTo>
                      <a:pt x="662" y="339"/>
                    </a:lnTo>
                    <a:lnTo>
                      <a:pt x="670" y="339"/>
                    </a:lnTo>
                    <a:lnTo>
                      <a:pt x="674" y="339"/>
                    </a:lnTo>
                    <a:lnTo>
                      <a:pt x="681" y="339"/>
                    </a:lnTo>
                    <a:lnTo>
                      <a:pt x="689" y="339"/>
                    </a:lnTo>
                    <a:lnTo>
                      <a:pt x="693" y="335"/>
                    </a:lnTo>
                    <a:lnTo>
                      <a:pt x="700" y="335"/>
                    </a:lnTo>
                    <a:lnTo>
                      <a:pt x="708" y="335"/>
                    </a:lnTo>
                    <a:lnTo>
                      <a:pt x="716" y="335"/>
                    </a:lnTo>
                    <a:lnTo>
                      <a:pt x="719" y="335"/>
                    </a:lnTo>
                    <a:lnTo>
                      <a:pt x="727" y="335"/>
                    </a:lnTo>
                    <a:lnTo>
                      <a:pt x="735" y="339"/>
                    </a:lnTo>
                    <a:lnTo>
                      <a:pt x="738" y="339"/>
                    </a:lnTo>
                    <a:lnTo>
                      <a:pt x="746" y="343"/>
                    </a:lnTo>
                    <a:lnTo>
                      <a:pt x="754" y="343"/>
                    </a:lnTo>
                    <a:lnTo>
                      <a:pt x="761" y="347"/>
                    </a:lnTo>
                    <a:lnTo>
                      <a:pt x="765" y="347"/>
                    </a:lnTo>
                    <a:lnTo>
                      <a:pt x="773" y="347"/>
                    </a:lnTo>
                    <a:lnTo>
                      <a:pt x="780" y="347"/>
                    </a:lnTo>
                    <a:lnTo>
                      <a:pt x="784" y="347"/>
                    </a:lnTo>
                    <a:lnTo>
                      <a:pt x="792" y="347"/>
                    </a:lnTo>
                    <a:lnTo>
                      <a:pt x="799" y="347"/>
                    </a:lnTo>
                    <a:lnTo>
                      <a:pt x="807" y="350"/>
                    </a:lnTo>
                    <a:lnTo>
                      <a:pt x="811" y="350"/>
                    </a:lnTo>
                    <a:lnTo>
                      <a:pt x="818" y="350"/>
                    </a:lnTo>
                    <a:lnTo>
                      <a:pt x="826" y="35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477"/>
              <p:cNvSpPr>
                <a:spLocks/>
              </p:cNvSpPr>
              <p:nvPr/>
            </p:nvSpPr>
            <p:spPr bwMode="auto">
              <a:xfrm>
                <a:off x="3480" y="1554"/>
                <a:ext cx="3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4" y="4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Rectangle 478"/>
              <p:cNvSpPr>
                <a:spLocks noChangeArrowheads="1"/>
              </p:cNvSpPr>
              <p:nvPr/>
            </p:nvSpPr>
            <p:spPr bwMode="auto">
              <a:xfrm>
                <a:off x="2842" y="530"/>
                <a:ext cx="42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mode 2 to 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479"/>
              <p:cNvSpPr>
                <a:spLocks noChangeArrowheads="1"/>
              </p:cNvSpPr>
              <p:nvPr/>
            </p:nvSpPr>
            <p:spPr bwMode="auto">
              <a:xfrm>
                <a:off x="3004" y="1962"/>
                <a:ext cx="28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lag (ms)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" name="Rectangle 480"/>
              <p:cNvSpPr>
                <a:spLocks noChangeArrowheads="1"/>
              </p:cNvSpPr>
              <p:nvPr/>
            </p:nvSpPr>
            <p:spPr bwMode="auto">
              <a:xfrm>
                <a:off x="1523" y="2563"/>
                <a:ext cx="861" cy="8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Rectangle 481"/>
              <p:cNvSpPr>
                <a:spLocks noChangeArrowheads="1"/>
              </p:cNvSpPr>
              <p:nvPr/>
            </p:nvSpPr>
            <p:spPr bwMode="auto">
              <a:xfrm>
                <a:off x="1523" y="2563"/>
                <a:ext cx="861" cy="85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Line 482"/>
              <p:cNvSpPr>
                <a:spLocks noChangeShapeType="1"/>
              </p:cNvSpPr>
              <p:nvPr/>
            </p:nvSpPr>
            <p:spPr bwMode="auto">
              <a:xfrm>
                <a:off x="1523" y="2563"/>
                <a:ext cx="8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483"/>
              <p:cNvSpPr>
                <a:spLocks noChangeShapeType="1"/>
              </p:cNvSpPr>
              <p:nvPr/>
            </p:nvSpPr>
            <p:spPr bwMode="auto">
              <a:xfrm>
                <a:off x="1523" y="3419"/>
                <a:ext cx="8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Line 484"/>
              <p:cNvSpPr>
                <a:spLocks noChangeShapeType="1"/>
              </p:cNvSpPr>
              <p:nvPr/>
            </p:nvSpPr>
            <p:spPr bwMode="auto">
              <a:xfrm flipV="1">
                <a:off x="2384" y="2563"/>
                <a:ext cx="1" cy="8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Line 485"/>
              <p:cNvSpPr>
                <a:spLocks noChangeShapeType="1"/>
              </p:cNvSpPr>
              <p:nvPr/>
            </p:nvSpPr>
            <p:spPr bwMode="auto">
              <a:xfrm flipV="1">
                <a:off x="1523" y="2563"/>
                <a:ext cx="1" cy="8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Line 486"/>
              <p:cNvSpPr>
                <a:spLocks noChangeShapeType="1"/>
              </p:cNvSpPr>
              <p:nvPr/>
            </p:nvSpPr>
            <p:spPr bwMode="auto">
              <a:xfrm>
                <a:off x="1523" y="3419"/>
                <a:ext cx="8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Line 487"/>
              <p:cNvSpPr>
                <a:spLocks noChangeShapeType="1"/>
              </p:cNvSpPr>
              <p:nvPr/>
            </p:nvSpPr>
            <p:spPr bwMode="auto">
              <a:xfrm flipV="1">
                <a:off x="1523" y="2563"/>
                <a:ext cx="1" cy="8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Line 488"/>
              <p:cNvSpPr>
                <a:spLocks noChangeShapeType="1"/>
              </p:cNvSpPr>
              <p:nvPr/>
            </p:nvSpPr>
            <p:spPr bwMode="auto">
              <a:xfrm flipV="1">
                <a:off x="1619" y="340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Line 489"/>
              <p:cNvSpPr>
                <a:spLocks noChangeShapeType="1"/>
              </p:cNvSpPr>
              <p:nvPr/>
            </p:nvSpPr>
            <p:spPr bwMode="auto">
              <a:xfrm>
                <a:off x="1619" y="25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Rectangle 490"/>
              <p:cNvSpPr>
                <a:spLocks noChangeArrowheads="1"/>
              </p:cNvSpPr>
              <p:nvPr/>
            </p:nvSpPr>
            <p:spPr bwMode="auto">
              <a:xfrm>
                <a:off x="1569" y="3431"/>
                <a:ext cx="11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3" name="Line 491"/>
              <p:cNvSpPr>
                <a:spLocks noChangeShapeType="1"/>
              </p:cNvSpPr>
              <p:nvPr/>
            </p:nvSpPr>
            <p:spPr bwMode="auto">
              <a:xfrm flipV="1">
                <a:off x="1786" y="340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Line 492"/>
              <p:cNvSpPr>
                <a:spLocks noChangeShapeType="1"/>
              </p:cNvSpPr>
              <p:nvPr/>
            </p:nvSpPr>
            <p:spPr bwMode="auto">
              <a:xfrm>
                <a:off x="1786" y="25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493"/>
              <p:cNvSpPr>
                <a:spLocks noChangeArrowheads="1"/>
              </p:cNvSpPr>
              <p:nvPr/>
            </p:nvSpPr>
            <p:spPr bwMode="auto">
              <a:xfrm>
                <a:off x="1748" y="3431"/>
                <a:ext cx="8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Line 494"/>
              <p:cNvSpPr>
                <a:spLocks noChangeShapeType="1"/>
              </p:cNvSpPr>
              <p:nvPr/>
            </p:nvSpPr>
            <p:spPr bwMode="auto">
              <a:xfrm flipV="1">
                <a:off x="1954" y="340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Line 495"/>
              <p:cNvSpPr>
                <a:spLocks noChangeShapeType="1"/>
              </p:cNvSpPr>
              <p:nvPr/>
            </p:nvSpPr>
            <p:spPr bwMode="auto">
              <a:xfrm>
                <a:off x="1954" y="25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Rectangle 496"/>
              <p:cNvSpPr>
                <a:spLocks noChangeArrowheads="1"/>
              </p:cNvSpPr>
              <p:nvPr/>
            </p:nvSpPr>
            <p:spPr bwMode="auto">
              <a:xfrm>
                <a:off x="1942" y="3431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Line 497"/>
              <p:cNvSpPr>
                <a:spLocks noChangeShapeType="1"/>
              </p:cNvSpPr>
              <p:nvPr/>
            </p:nvSpPr>
            <p:spPr bwMode="auto">
              <a:xfrm flipV="1">
                <a:off x="2121" y="340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498"/>
              <p:cNvSpPr>
                <a:spLocks noChangeShapeType="1"/>
              </p:cNvSpPr>
              <p:nvPr/>
            </p:nvSpPr>
            <p:spPr bwMode="auto">
              <a:xfrm>
                <a:off x="2121" y="25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499"/>
              <p:cNvSpPr>
                <a:spLocks noChangeArrowheads="1"/>
              </p:cNvSpPr>
              <p:nvPr/>
            </p:nvSpPr>
            <p:spPr bwMode="auto">
              <a:xfrm>
                <a:off x="2098" y="3431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Line 500"/>
              <p:cNvSpPr>
                <a:spLocks noChangeShapeType="1"/>
              </p:cNvSpPr>
              <p:nvPr/>
            </p:nvSpPr>
            <p:spPr bwMode="auto">
              <a:xfrm flipV="1">
                <a:off x="2288" y="340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Line 501"/>
              <p:cNvSpPr>
                <a:spLocks noChangeShapeType="1"/>
              </p:cNvSpPr>
              <p:nvPr/>
            </p:nvSpPr>
            <p:spPr bwMode="auto">
              <a:xfrm>
                <a:off x="2288" y="25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502"/>
              <p:cNvSpPr>
                <a:spLocks noChangeArrowheads="1"/>
              </p:cNvSpPr>
              <p:nvPr/>
            </p:nvSpPr>
            <p:spPr bwMode="auto">
              <a:xfrm>
                <a:off x="2254" y="3431"/>
                <a:ext cx="95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Line 503"/>
              <p:cNvSpPr>
                <a:spLocks noChangeShapeType="1"/>
              </p:cNvSpPr>
              <p:nvPr/>
            </p:nvSpPr>
            <p:spPr bwMode="auto">
              <a:xfrm>
                <a:off x="1523" y="333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Line 504"/>
              <p:cNvSpPr>
                <a:spLocks noChangeShapeType="1"/>
              </p:cNvSpPr>
              <p:nvPr/>
            </p:nvSpPr>
            <p:spPr bwMode="auto">
              <a:xfrm flipH="1">
                <a:off x="2372" y="333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Rectangle 505"/>
              <p:cNvSpPr>
                <a:spLocks noChangeArrowheads="1"/>
              </p:cNvSpPr>
              <p:nvPr/>
            </p:nvSpPr>
            <p:spPr bwMode="auto">
              <a:xfrm>
                <a:off x="1417" y="3301"/>
                <a:ext cx="12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Line 506"/>
              <p:cNvSpPr>
                <a:spLocks noChangeShapeType="1"/>
              </p:cNvSpPr>
              <p:nvPr/>
            </p:nvSpPr>
            <p:spPr bwMode="auto">
              <a:xfrm>
                <a:off x="1523" y="318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Line 507"/>
              <p:cNvSpPr>
                <a:spLocks noChangeShapeType="1"/>
              </p:cNvSpPr>
              <p:nvPr/>
            </p:nvSpPr>
            <p:spPr bwMode="auto">
              <a:xfrm flipH="1">
                <a:off x="2372" y="318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Rectangle 508"/>
              <p:cNvSpPr>
                <a:spLocks noChangeArrowheads="1"/>
              </p:cNvSpPr>
              <p:nvPr/>
            </p:nvSpPr>
            <p:spPr bwMode="auto">
              <a:xfrm>
                <a:off x="1489" y="3153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Line 509"/>
              <p:cNvSpPr>
                <a:spLocks noChangeShapeType="1"/>
              </p:cNvSpPr>
              <p:nvPr/>
            </p:nvSpPr>
            <p:spPr bwMode="auto">
              <a:xfrm>
                <a:off x="1523" y="303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Line 510"/>
              <p:cNvSpPr>
                <a:spLocks noChangeShapeType="1"/>
              </p:cNvSpPr>
              <p:nvPr/>
            </p:nvSpPr>
            <p:spPr bwMode="auto">
              <a:xfrm flipH="1">
                <a:off x="2372" y="303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Rectangle 511"/>
              <p:cNvSpPr>
                <a:spLocks noChangeArrowheads="1"/>
              </p:cNvSpPr>
              <p:nvPr/>
            </p:nvSpPr>
            <p:spPr bwMode="auto">
              <a:xfrm>
                <a:off x="1432" y="3005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Line 512"/>
              <p:cNvSpPr>
                <a:spLocks noChangeShapeType="1"/>
              </p:cNvSpPr>
              <p:nvPr/>
            </p:nvSpPr>
            <p:spPr bwMode="auto">
              <a:xfrm>
                <a:off x="1523" y="288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Line 513"/>
              <p:cNvSpPr>
                <a:spLocks noChangeShapeType="1"/>
              </p:cNvSpPr>
              <p:nvPr/>
            </p:nvSpPr>
            <p:spPr bwMode="auto">
              <a:xfrm flipH="1">
                <a:off x="2372" y="288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Rectangle 514"/>
              <p:cNvSpPr>
                <a:spLocks noChangeArrowheads="1"/>
              </p:cNvSpPr>
              <p:nvPr/>
            </p:nvSpPr>
            <p:spPr bwMode="auto">
              <a:xfrm>
                <a:off x="1455" y="2856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Line 515"/>
              <p:cNvSpPr>
                <a:spLocks noChangeShapeType="1"/>
              </p:cNvSpPr>
              <p:nvPr/>
            </p:nvSpPr>
            <p:spPr bwMode="auto">
              <a:xfrm>
                <a:off x="1523" y="273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Line 516"/>
              <p:cNvSpPr>
                <a:spLocks noChangeShapeType="1"/>
              </p:cNvSpPr>
              <p:nvPr/>
            </p:nvSpPr>
            <p:spPr bwMode="auto">
              <a:xfrm flipH="1">
                <a:off x="2372" y="273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517"/>
              <p:cNvSpPr>
                <a:spLocks noChangeArrowheads="1"/>
              </p:cNvSpPr>
              <p:nvPr/>
            </p:nvSpPr>
            <p:spPr bwMode="auto">
              <a:xfrm>
                <a:off x="1432" y="2704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Line 518"/>
              <p:cNvSpPr>
                <a:spLocks noChangeShapeType="1"/>
              </p:cNvSpPr>
              <p:nvPr/>
            </p:nvSpPr>
            <p:spPr bwMode="auto">
              <a:xfrm>
                <a:off x="1523" y="258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Line 519"/>
              <p:cNvSpPr>
                <a:spLocks noChangeShapeType="1"/>
              </p:cNvSpPr>
              <p:nvPr/>
            </p:nvSpPr>
            <p:spPr bwMode="auto">
              <a:xfrm flipH="1">
                <a:off x="2372" y="258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Rectangle 520"/>
              <p:cNvSpPr>
                <a:spLocks noChangeArrowheads="1"/>
              </p:cNvSpPr>
              <p:nvPr/>
            </p:nvSpPr>
            <p:spPr bwMode="auto">
              <a:xfrm>
                <a:off x="1455" y="2555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Line 521"/>
              <p:cNvSpPr>
                <a:spLocks noChangeShapeType="1"/>
              </p:cNvSpPr>
              <p:nvPr/>
            </p:nvSpPr>
            <p:spPr bwMode="auto">
              <a:xfrm>
                <a:off x="1523" y="2563"/>
                <a:ext cx="8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Line 522"/>
              <p:cNvSpPr>
                <a:spLocks noChangeShapeType="1"/>
              </p:cNvSpPr>
              <p:nvPr/>
            </p:nvSpPr>
            <p:spPr bwMode="auto">
              <a:xfrm>
                <a:off x="1523" y="3419"/>
                <a:ext cx="8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Line 523"/>
              <p:cNvSpPr>
                <a:spLocks noChangeShapeType="1"/>
              </p:cNvSpPr>
              <p:nvPr/>
            </p:nvSpPr>
            <p:spPr bwMode="auto">
              <a:xfrm flipV="1">
                <a:off x="2384" y="2563"/>
                <a:ext cx="1" cy="8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Line 524"/>
              <p:cNvSpPr>
                <a:spLocks noChangeShapeType="1"/>
              </p:cNvSpPr>
              <p:nvPr/>
            </p:nvSpPr>
            <p:spPr bwMode="auto">
              <a:xfrm flipV="1">
                <a:off x="1523" y="2563"/>
                <a:ext cx="1" cy="8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525"/>
              <p:cNvSpPr>
                <a:spLocks/>
              </p:cNvSpPr>
              <p:nvPr/>
            </p:nvSpPr>
            <p:spPr bwMode="auto">
              <a:xfrm>
                <a:off x="1523" y="2563"/>
                <a:ext cx="830" cy="837"/>
              </a:xfrm>
              <a:custGeom>
                <a:avLst/>
                <a:gdLst/>
                <a:ahLst/>
                <a:cxnLst>
                  <a:cxn ang="0">
                    <a:pos x="12" y="636"/>
                  </a:cxn>
                  <a:cxn ang="0">
                    <a:pos x="31" y="636"/>
                  </a:cxn>
                  <a:cxn ang="0">
                    <a:pos x="50" y="628"/>
                  </a:cxn>
                  <a:cxn ang="0">
                    <a:pos x="73" y="620"/>
                  </a:cxn>
                  <a:cxn ang="0">
                    <a:pos x="92" y="624"/>
                  </a:cxn>
                  <a:cxn ang="0">
                    <a:pos x="111" y="620"/>
                  </a:cxn>
                  <a:cxn ang="0">
                    <a:pos x="130" y="613"/>
                  </a:cxn>
                  <a:cxn ang="0">
                    <a:pos x="149" y="620"/>
                  </a:cxn>
                  <a:cxn ang="0">
                    <a:pos x="168" y="639"/>
                  </a:cxn>
                  <a:cxn ang="0">
                    <a:pos x="187" y="651"/>
                  </a:cxn>
                  <a:cxn ang="0">
                    <a:pos x="210" y="674"/>
                  </a:cxn>
                  <a:cxn ang="0">
                    <a:pos x="229" y="719"/>
                  </a:cxn>
                  <a:cxn ang="0">
                    <a:pos x="248" y="761"/>
                  </a:cxn>
                  <a:cxn ang="0">
                    <a:pos x="267" y="788"/>
                  </a:cxn>
                  <a:cxn ang="0">
                    <a:pos x="286" y="818"/>
                  </a:cxn>
                  <a:cxn ang="0">
                    <a:pos x="305" y="837"/>
                  </a:cxn>
                  <a:cxn ang="0">
                    <a:pos x="328" y="799"/>
                  </a:cxn>
                  <a:cxn ang="0">
                    <a:pos x="347" y="712"/>
                  </a:cxn>
                  <a:cxn ang="0">
                    <a:pos x="366" y="609"/>
                  </a:cxn>
                  <a:cxn ang="0">
                    <a:pos x="385" y="453"/>
                  </a:cxn>
                  <a:cxn ang="0">
                    <a:pos x="404" y="209"/>
                  </a:cxn>
                  <a:cxn ang="0">
                    <a:pos x="423" y="15"/>
                  </a:cxn>
                  <a:cxn ang="0">
                    <a:pos x="442" y="57"/>
                  </a:cxn>
                  <a:cxn ang="0">
                    <a:pos x="465" y="297"/>
                  </a:cxn>
                  <a:cxn ang="0">
                    <a:pos x="484" y="518"/>
                  </a:cxn>
                  <a:cxn ang="0">
                    <a:pos x="503" y="647"/>
                  </a:cxn>
                  <a:cxn ang="0">
                    <a:pos x="522" y="742"/>
                  </a:cxn>
                  <a:cxn ang="0">
                    <a:pos x="541" y="822"/>
                  </a:cxn>
                  <a:cxn ang="0">
                    <a:pos x="560" y="834"/>
                  </a:cxn>
                  <a:cxn ang="0">
                    <a:pos x="579" y="807"/>
                  </a:cxn>
                  <a:cxn ang="0">
                    <a:pos x="602" y="780"/>
                  </a:cxn>
                  <a:cxn ang="0">
                    <a:pos x="621" y="750"/>
                  </a:cxn>
                  <a:cxn ang="0">
                    <a:pos x="640" y="700"/>
                  </a:cxn>
                  <a:cxn ang="0">
                    <a:pos x="659" y="662"/>
                  </a:cxn>
                  <a:cxn ang="0">
                    <a:pos x="678" y="647"/>
                  </a:cxn>
                  <a:cxn ang="0">
                    <a:pos x="697" y="632"/>
                  </a:cxn>
                  <a:cxn ang="0">
                    <a:pos x="720" y="617"/>
                  </a:cxn>
                  <a:cxn ang="0">
                    <a:pos x="739" y="617"/>
                  </a:cxn>
                  <a:cxn ang="0">
                    <a:pos x="758" y="624"/>
                  </a:cxn>
                  <a:cxn ang="0">
                    <a:pos x="777" y="620"/>
                  </a:cxn>
                  <a:cxn ang="0">
                    <a:pos x="796" y="624"/>
                  </a:cxn>
                  <a:cxn ang="0">
                    <a:pos x="815" y="632"/>
                  </a:cxn>
                </a:cxnLst>
                <a:rect l="0" t="0" r="r" b="b"/>
                <a:pathLst>
                  <a:path w="830" h="837">
                    <a:moveTo>
                      <a:pt x="0" y="632"/>
                    </a:moveTo>
                    <a:lnTo>
                      <a:pt x="4" y="632"/>
                    </a:lnTo>
                    <a:lnTo>
                      <a:pt x="12" y="636"/>
                    </a:lnTo>
                    <a:lnTo>
                      <a:pt x="19" y="636"/>
                    </a:lnTo>
                    <a:lnTo>
                      <a:pt x="27" y="636"/>
                    </a:lnTo>
                    <a:lnTo>
                      <a:pt x="31" y="636"/>
                    </a:lnTo>
                    <a:lnTo>
                      <a:pt x="38" y="636"/>
                    </a:lnTo>
                    <a:lnTo>
                      <a:pt x="46" y="632"/>
                    </a:lnTo>
                    <a:lnTo>
                      <a:pt x="50" y="628"/>
                    </a:lnTo>
                    <a:lnTo>
                      <a:pt x="57" y="624"/>
                    </a:lnTo>
                    <a:lnTo>
                      <a:pt x="65" y="624"/>
                    </a:lnTo>
                    <a:lnTo>
                      <a:pt x="73" y="620"/>
                    </a:lnTo>
                    <a:lnTo>
                      <a:pt x="76" y="620"/>
                    </a:lnTo>
                    <a:lnTo>
                      <a:pt x="84" y="620"/>
                    </a:lnTo>
                    <a:lnTo>
                      <a:pt x="92" y="624"/>
                    </a:lnTo>
                    <a:lnTo>
                      <a:pt x="96" y="624"/>
                    </a:lnTo>
                    <a:lnTo>
                      <a:pt x="103" y="624"/>
                    </a:lnTo>
                    <a:lnTo>
                      <a:pt x="111" y="620"/>
                    </a:lnTo>
                    <a:lnTo>
                      <a:pt x="118" y="617"/>
                    </a:lnTo>
                    <a:lnTo>
                      <a:pt x="122" y="617"/>
                    </a:lnTo>
                    <a:lnTo>
                      <a:pt x="130" y="613"/>
                    </a:lnTo>
                    <a:lnTo>
                      <a:pt x="137" y="613"/>
                    </a:lnTo>
                    <a:lnTo>
                      <a:pt x="141" y="617"/>
                    </a:lnTo>
                    <a:lnTo>
                      <a:pt x="149" y="620"/>
                    </a:lnTo>
                    <a:lnTo>
                      <a:pt x="156" y="624"/>
                    </a:lnTo>
                    <a:lnTo>
                      <a:pt x="164" y="632"/>
                    </a:lnTo>
                    <a:lnTo>
                      <a:pt x="168" y="639"/>
                    </a:lnTo>
                    <a:lnTo>
                      <a:pt x="175" y="643"/>
                    </a:lnTo>
                    <a:lnTo>
                      <a:pt x="183" y="647"/>
                    </a:lnTo>
                    <a:lnTo>
                      <a:pt x="187" y="651"/>
                    </a:lnTo>
                    <a:lnTo>
                      <a:pt x="194" y="655"/>
                    </a:lnTo>
                    <a:lnTo>
                      <a:pt x="202" y="662"/>
                    </a:lnTo>
                    <a:lnTo>
                      <a:pt x="210" y="674"/>
                    </a:lnTo>
                    <a:lnTo>
                      <a:pt x="214" y="685"/>
                    </a:lnTo>
                    <a:lnTo>
                      <a:pt x="221" y="700"/>
                    </a:lnTo>
                    <a:lnTo>
                      <a:pt x="229" y="719"/>
                    </a:lnTo>
                    <a:lnTo>
                      <a:pt x="236" y="735"/>
                    </a:lnTo>
                    <a:lnTo>
                      <a:pt x="240" y="750"/>
                    </a:lnTo>
                    <a:lnTo>
                      <a:pt x="248" y="761"/>
                    </a:lnTo>
                    <a:lnTo>
                      <a:pt x="255" y="773"/>
                    </a:lnTo>
                    <a:lnTo>
                      <a:pt x="259" y="780"/>
                    </a:lnTo>
                    <a:lnTo>
                      <a:pt x="267" y="788"/>
                    </a:lnTo>
                    <a:lnTo>
                      <a:pt x="274" y="796"/>
                    </a:lnTo>
                    <a:lnTo>
                      <a:pt x="282" y="807"/>
                    </a:lnTo>
                    <a:lnTo>
                      <a:pt x="286" y="818"/>
                    </a:lnTo>
                    <a:lnTo>
                      <a:pt x="293" y="826"/>
                    </a:lnTo>
                    <a:lnTo>
                      <a:pt x="301" y="834"/>
                    </a:lnTo>
                    <a:lnTo>
                      <a:pt x="305" y="837"/>
                    </a:lnTo>
                    <a:lnTo>
                      <a:pt x="312" y="834"/>
                    </a:lnTo>
                    <a:lnTo>
                      <a:pt x="320" y="822"/>
                    </a:lnTo>
                    <a:lnTo>
                      <a:pt x="328" y="799"/>
                    </a:lnTo>
                    <a:lnTo>
                      <a:pt x="332" y="773"/>
                    </a:lnTo>
                    <a:lnTo>
                      <a:pt x="339" y="742"/>
                    </a:lnTo>
                    <a:lnTo>
                      <a:pt x="347" y="712"/>
                    </a:lnTo>
                    <a:lnTo>
                      <a:pt x="351" y="678"/>
                    </a:lnTo>
                    <a:lnTo>
                      <a:pt x="358" y="647"/>
                    </a:lnTo>
                    <a:lnTo>
                      <a:pt x="366" y="609"/>
                    </a:lnTo>
                    <a:lnTo>
                      <a:pt x="373" y="567"/>
                    </a:lnTo>
                    <a:lnTo>
                      <a:pt x="377" y="518"/>
                    </a:lnTo>
                    <a:lnTo>
                      <a:pt x="385" y="453"/>
                    </a:lnTo>
                    <a:lnTo>
                      <a:pt x="392" y="381"/>
                    </a:lnTo>
                    <a:lnTo>
                      <a:pt x="396" y="297"/>
                    </a:lnTo>
                    <a:lnTo>
                      <a:pt x="404" y="209"/>
                    </a:lnTo>
                    <a:lnTo>
                      <a:pt x="411" y="126"/>
                    </a:lnTo>
                    <a:lnTo>
                      <a:pt x="419" y="57"/>
                    </a:lnTo>
                    <a:lnTo>
                      <a:pt x="423" y="15"/>
                    </a:lnTo>
                    <a:lnTo>
                      <a:pt x="431" y="0"/>
                    </a:lnTo>
                    <a:lnTo>
                      <a:pt x="438" y="15"/>
                    </a:lnTo>
                    <a:lnTo>
                      <a:pt x="442" y="57"/>
                    </a:lnTo>
                    <a:lnTo>
                      <a:pt x="450" y="126"/>
                    </a:lnTo>
                    <a:lnTo>
                      <a:pt x="457" y="209"/>
                    </a:lnTo>
                    <a:lnTo>
                      <a:pt x="465" y="297"/>
                    </a:lnTo>
                    <a:lnTo>
                      <a:pt x="469" y="381"/>
                    </a:lnTo>
                    <a:lnTo>
                      <a:pt x="476" y="453"/>
                    </a:lnTo>
                    <a:lnTo>
                      <a:pt x="484" y="518"/>
                    </a:lnTo>
                    <a:lnTo>
                      <a:pt x="488" y="567"/>
                    </a:lnTo>
                    <a:lnTo>
                      <a:pt x="495" y="609"/>
                    </a:lnTo>
                    <a:lnTo>
                      <a:pt x="503" y="647"/>
                    </a:lnTo>
                    <a:lnTo>
                      <a:pt x="510" y="678"/>
                    </a:lnTo>
                    <a:lnTo>
                      <a:pt x="514" y="712"/>
                    </a:lnTo>
                    <a:lnTo>
                      <a:pt x="522" y="742"/>
                    </a:lnTo>
                    <a:lnTo>
                      <a:pt x="529" y="773"/>
                    </a:lnTo>
                    <a:lnTo>
                      <a:pt x="533" y="799"/>
                    </a:lnTo>
                    <a:lnTo>
                      <a:pt x="541" y="822"/>
                    </a:lnTo>
                    <a:lnTo>
                      <a:pt x="549" y="834"/>
                    </a:lnTo>
                    <a:lnTo>
                      <a:pt x="556" y="837"/>
                    </a:lnTo>
                    <a:lnTo>
                      <a:pt x="560" y="834"/>
                    </a:lnTo>
                    <a:lnTo>
                      <a:pt x="568" y="826"/>
                    </a:lnTo>
                    <a:lnTo>
                      <a:pt x="575" y="818"/>
                    </a:lnTo>
                    <a:lnTo>
                      <a:pt x="579" y="807"/>
                    </a:lnTo>
                    <a:lnTo>
                      <a:pt x="587" y="796"/>
                    </a:lnTo>
                    <a:lnTo>
                      <a:pt x="594" y="788"/>
                    </a:lnTo>
                    <a:lnTo>
                      <a:pt x="602" y="780"/>
                    </a:lnTo>
                    <a:lnTo>
                      <a:pt x="606" y="773"/>
                    </a:lnTo>
                    <a:lnTo>
                      <a:pt x="613" y="761"/>
                    </a:lnTo>
                    <a:lnTo>
                      <a:pt x="621" y="750"/>
                    </a:lnTo>
                    <a:lnTo>
                      <a:pt x="625" y="735"/>
                    </a:lnTo>
                    <a:lnTo>
                      <a:pt x="632" y="719"/>
                    </a:lnTo>
                    <a:lnTo>
                      <a:pt x="640" y="700"/>
                    </a:lnTo>
                    <a:lnTo>
                      <a:pt x="647" y="685"/>
                    </a:lnTo>
                    <a:lnTo>
                      <a:pt x="651" y="674"/>
                    </a:lnTo>
                    <a:lnTo>
                      <a:pt x="659" y="662"/>
                    </a:lnTo>
                    <a:lnTo>
                      <a:pt x="667" y="655"/>
                    </a:lnTo>
                    <a:lnTo>
                      <a:pt x="674" y="651"/>
                    </a:lnTo>
                    <a:lnTo>
                      <a:pt x="678" y="647"/>
                    </a:lnTo>
                    <a:lnTo>
                      <a:pt x="686" y="643"/>
                    </a:lnTo>
                    <a:lnTo>
                      <a:pt x="693" y="639"/>
                    </a:lnTo>
                    <a:lnTo>
                      <a:pt x="697" y="632"/>
                    </a:lnTo>
                    <a:lnTo>
                      <a:pt x="705" y="624"/>
                    </a:lnTo>
                    <a:lnTo>
                      <a:pt x="712" y="620"/>
                    </a:lnTo>
                    <a:lnTo>
                      <a:pt x="720" y="617"/>
                    </a:lnTo>
                    <a:lnTo>
                      <a:pt x="724" y="613"/>
                    </a:lnTo>
                    <a:lnTo>
                      <a:pt x="731" y="613"/>
                    </a:lnTo>
                    <a:lnTo>
                      <a:pt x="739" y="617"/>
                    </a:lnTo>
                    <a:lnTo>
                      <a:pt x="743" y="617"/>
                    </a:lnTo>
                    <a:lnTo>
                      <a:pt x="750" y="620"/>
                    </a:lnTo>
                    <a:lnTo>
                      <a:pt x="758" y="624"/>
                    </a:lnTo>
                    <a:lnTo>
                      <a:pt x="765" y="624"/>
                    </a:lnTo>
                    <a:lnTo>
                      <a:pt x="769" y="624"/>
                    </a:lnTo>
                    <a:lnTo>
                      <a:pt x="777" y="620"/>
                    </a:lnTo>
                    <a:lnTo>
                      <a:pt x="785" y="620"/>
                    </a:lnTo>
                    <a:lnTo>
                      <a:pt x="788" y="620"/>
                    </a:lnTo>
                    <a:lnTo>
                      <a:pt x="796" y="624"/>
                    </a:lnTo>
                    <a:lnTo>
                      <a:pt x="804" y="624"/>
                    </a:lnTo>
                    <a:lnTo>
                      <a:pt x="811" y="628"/>
                    </a:lnTo>
                    <a:lnTo>
                      <a:pt x="815" y="632"/>
                    </a:lnTo>
                    <a:lnTo>
                      <a:pt x="823" y="636"/>
                    </a:lnTo>
                    <a:lnTo>
                      <a:pt x="830" y="63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526"/>
              <p:cNvSpPr>
                <a:spLocks/>
              </p:cNvSpPr>
              <p:nvPr/>
            </p:nvSpPr>
            <p:spPr bwMode="auto">
              <a:xfrm>
                <a:off x="2353" y="3195"/>
                <a:ext cx="3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12" y="4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4" y="4"/>
                    </a:lnTo>
                    <a:lnTo>
                      <a:pt x="12" y="4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527"/>
              <p:cNvSpPr>
                <a:spLocks/>
              </p:cNvSpPr>
              <p:nvPr/>
            </p:nvSpPr>
            <p:spPr bwMode="auto">
              <a:xfrm>
                <a:off x="1523" y="2894"/>
                <a:ext cx="830" cy="434"/>
              </a:xfrm>
              <a:custGeom>
                <a:avLst/>
                <a:gdLst/>
                <a:ahLst/>
                <a:cxnLst>
                  <a:cxn ang="0">
                    <a:pos x="12" y="324"/>
                  </a:cxn>
                  <a:cxn ang="0">
                    <a:pos x="31" y="331"/>
                  </a:cxn>
                  <a:cxn ang="0">
                    <a:pos x="50" y="327"/>
                  </a:cxn>
                  <a:cxn ang="0">
                    <a:pos x="73" y="312"/>
                  </a:cxn>
                  <a:cxn ang="0">
                    <a:pos x="92" y="301"/>
                  </a:cxn>
                  <a:cxn ang="0">
                    <a:pos x="111" y="282"/>
                  </a:cxn>
                  <a:cxn ang="0">
                    <a:pos x="130" y="255"/>
                  </a:cxn>
                  <a:cxn ang="0">
                    <a:pos x="149" y="240"/>
                  </a:cxn>
                  <a:cxn ang="0">
                    <a:pos x="168" y="240"/>
                  </a:cxn>
                  <a:cxn ang="0">
                    <a:pos x="187" y="244"/>
                  </a:cxn>
                  <a:cxn ang="0">
                    <a:pos x="210" y="263"/>
                  </a:cxn>
                  <a:cxn ang="0">
                    <a:pos x="229" y="308"/>
                  </a:cxn>
                  <a:cxn ang="0">
                    <a:pos x="248" y="354"/>
                  </a:cxn>
                  <a:cxn ang="0">
                    <a:pos x="267" y="385"/>
                  </a:cxn>
                  <a:cxn ang="0">
                    <a:pos x="286" y="415"/>
                  </a:cxn>
                  <a:cxn ang="0">
                    <a:pos x="305" y="434"/>
                  </a:cxn>
                  <a:cxn ang="0">
                    <a:pos x="328" y="404"/>
                  </a:cxn>
                  <a:cxn ang="0">
                    <a:pos x="347" y="343"/>
                  </a:cxn>
                  <a:cxn ang="0">
                    <a:pos x="366" y="289"/>
                  </a:cxn>
                  <a:cxn ang="0">
                    <a:pos x="385" y="221"/>
                  </a:cxn>
                  <a:cxn ang="0">
                    <a:pos x="404" y="107"/>
                  </a:cxn>
                  <a:cxn ang="0">
                    <a:pos x="423" y="8"/>
                  </a:cxn>
                  <a:cxn ang="0">
                    <a:pos x="442" y="31"/>
                  </a:cxn>
                  <a:cxn ang="0">
                    <a:pos x="465" y="149"/>
                  </a:cxn>
                  <a:cxn ang="0">
                    <a:pos x="484" y="251"/>
                  </a:cxn>
                  <a:cxn ang="0">
                    <a:pos x="503" y="305"/>
                  </a:cxn>
                  <a:cxn ang="0">
                    <a:pos x="522" y="366"/>
                  </a:cxn>
                  <a:cxn ang="0">
                    <a:pos x="541" y="419"/>
                  </a:cxn>
                  <a:cxn ang="0">
                    <a:pos x="560" y="430"/>
                  </a:cxn>
                  <a:cxn ang="0">
                    <a:pos x="579" y="407"/>
                  </a:cxn>
                  <a:cxn ang="0">
                    <a:pos x="602" y="377"/>
                  </a:cxn>
                  <a:cxn ang="0">
                    <a:pos x="621" y="339"/>
                  </a:cxn>
                  <a:cxn ang="0">
                    <a:pos x="640" y="293"/>
                  </a:cxn>
                  <a:cxn ang="0">
                    <a:pos x="659" y="255"/>
                  </a:cxn>
                  <a:cxn ang="0">
                    <a:pos x="678" y="244"/>
                  </a:cxn>
                  <a:cxn ang="0">
                    <a:pos x="697" y="240"/>
                  </a:cxn>
                  <a:cxn ang="0">
                    <a:pos x="720" y="244"/>
                  </a:cxn>
                  <a:cxn ang="0">
                    <a:pos x="739" y="263"/>
                  </a:cxn>
                  <a:cxn ang="0">
                    <a:pos x="758" y="289"/>
                  </a:cxn>
                  <a:cxn ang="0">
                    <a:pos x="777" y="305"/>
                  </a:cxn>
                  <a:cxn ang="0">
                    <a:pos x="796" y="320"/>
                  </a:cxn>
                  <a:cxn ang="0">
                    <a:pos x="815" y="327"/>
                  </a:cxn>
                </a:cxnLst>
                <a:rect l="0" t="0" r="r" b="b"/>
                <a:pathLst>
                  <a:path w="830" h="434">
                    <a:moveTo>
                      <a:pt x="0" y="316"/>
                    </a:moveTo>
                    <a:lnTo>
                      <a:pt x="4" y="320"/>
                    </a:lnTo>
                    <a:lnTo>
                      <a:pt x="12" y="324"/>
                    </a:lnTo>
                    <a:lnTo>
                      <a:pt x="19" y="327"/>
                    </a:lnTo>
                    <a:lnTo>
                      <a:pt x="27" y="331"/>
                    </a:lnTo>
                    <a:lnTo>
                      <a:pt x="31" y="331"/>
                    </a:lnTo>
                    <a:lnTo>
                      <a:pt x="38" y="331"/>
                    </a:lnTo>
                    <a:lnTo>
                      <a:pt x="46" y="327"/>
                    </a:lnTo>
                    <a:lnTo>
                      <a:pt x="50" y="327"/>
                    </a:lnTo>
                    <a:lnTo>
                      <a:pt x="57" y="324"/>
                    </a:lnTo>
                    <a:lnTo>
                      <a:pt x="65" y="320"/>
                    </a:lnTo>
                    <a:lnTo>
                      <a:pt x="73" y="312"/>
                    </a:lnTo>
                    <a:lnTo>
                      <a:pt x="76" y="308"/>
                    </a:lnTo>
                    <a:lnTo>
                      <a:pt x="84" y="305"/>
                    </a:lnTo>
                    <a:lnTo>
                      <a:pt x="92" y="301"/>
                    </a:lnTo>
                    <a:lnTo>
                      <a:pt x="96" y="297"/>
                    </a:lnTo>
                    <a:lnTo>
                      <a:pt x="103" y="289"/>
                    </a:lnTo>
                    <a:lnTo>
                      <a:pt x="111" y="282"/>
                    </a:lnTo>
                    <a:lnTo>
                      <a:pt x="118" y="274"/>
                    </a:lnTo>
                    <a:lnTo>
                      <a:pt x="122" y="263"/>
                    </a:lnTo>
                    <a:lnTo>
                      <a:pt x="130" y="255"/>
                    </a:lnTo>
                    <a:lnTo>
                      <a:pt x="137" y="248"/>
                    </a:lnTo>
                    <a:lnTo>
                      <a:pt x="141" y="244"/>
                    </a:lnTo>
                    <a:lnTo>
                      <a:pt x="149" y="240"/>
                    </a:lnTo>
                    <a:lnTo>
                      <a:pt x="156" y="240"/>
                    </a:lnTo>
                    <a:lnTo>
                      <a:pt x="164" y="240"/>
                    </a:lnTo>
                    <a:lnTo>
                      <a:pt x="168" y="240"/>
                    </a:lnTo>
                    <a:lnTo>
                      <a:pt x="175" y="240"/>
                    </a:lnTo>
                    <a:lnTo>
                      <a:pt x="183" y="244"/>
                    </a:lnTo>
                    <a:lnTo>
                      <a:pt x="187" y="244"/>
                    </a:lnTo>
                    <a:lnTo>
                      <a:pt x="194" y="248"/>
                    </a:lnTo>
                    <a:lnTo>
                      <a:pt x="202" y="255"/>
                    </a:lnTo>
                    <a:lnTo>
                      <a:pt x="210" y="263"/>
                    </a:lnTo>
                    <a:lnTo>
                      <a:pt x="214" y="278"/>
                    </a:lnTo>
                    <a:lnTo>
                      <a:pt x="221" y="293"/>
                    </a:lnTo>
                    <a:lnTo>
                      <a:pt x="229" y="308"/>
                    </a:lnTo>
                    <a:lnTo>
                      <a:pt x="236" y="324"/>
                    </a:lnTo>
                    <a:lnTo>
                      <a:pt x="240" y="339"/>
                    </a:lnTo>
                    <a:lnTo>
                      <a:pt x="248" y="354"/>
                    </a:lnTo>
                    <a:lnTo>
                      <a:pt x="255" y="366"/>
                    </a:lnTo>
                    <a:lnTo>
                      <a:pt x="259" y="377"/>
                    </a:lnTo>
                    <a:lnTo>
                      <a:pt x="267" y="385"/>
                    </a:lnTo>
                    <a:lnTo>
                      <a:pt x="274" y="396"/>
                    </a:lnTo>
                    <a:lnTo>
                      <a:pt x="282" y="407"/>
                    </a:lnTo>
                    <a:lnTo>
                      <a:pt x="286" y="415"/>
                    </a:lnTo>
                    <a:lnTo>
                      <a:pt x="293" y="426"/>
                    </a:lnTo>
                    <a:lnTo>
                      <a:pt x="301" y="430"/>
                    </a:lnTo>
                    <a:lnTo>
                      <a:pt x="305" y="434"/>
                    </a:lnTo>
                    <a:lnTo>
                      <a:pt x="312" y="430"/>
                    </a:lnTo>
                    <a:lnTo>
                      <a:pt x="320" y="419"/>
                    </a:lnTo>
                    <a:lnTo>
                      <a:pt x="328" y="404"/>
                    </a:lnTo>
                    <a:lnTo>
                      <a:pt x="332" y="385"/>
                    </a:lnTo>
                    <a:lnTo>
                      <a:pt x="339" y="366"/>
                    </a:lnTo>
                    <a:lnTo>
                      <a:pt x="347" y="343"/>
                    </a:lnTo>
                    <a:lnTo>
                      <a:pt x="351" y="324"/>
                    </a:lnTo>
                    <a:lnTo>
                      <a:pt x="358" y="305"/>
                    </a:lnTo>
                    <a:lnTo>
                      <a:pt x="366" y="289"/>
                    </a:lnTo>
                    <a:lnTo>
                      <a:pt x="373" y="270"/>
                    </a:lnTo>
                    <a:lnTo>
                      <a:pt x="377" y="251"/>
                    </a:lnTo>
                    <a:lnTo>
                      <a:pt x="385" y="221"/>
                    </a:lnTo>
                    <a:lnTo>
                      <a:pt x="392" y="187"/>
                    </a:lnTo>
                    <a:lnTo>
                      <a:pt x="396" y="149"/>
                    </a:lnTo>
                    <a:lnTo>
                      <a:pt x="404" y="107"/>
                    </a:lnTo>
                    <a:lnTo>
                      <a:pt x="411" y="65"/>
                    </a:lnTo>
                    <a:lnTo>
                      <a:pt x="419" y="31"/>
                    </a:lnTo>
                    <a:lnTo>
                      <a:pt x="423" y="8"/>
                    </a:lnTo>
                    <a:lnTo>
                      <a:pt x="431" y="0"/>
                    </a:lnTo>
                    <a:lnTo>
                      <a:pt x="438" y="8"/>
                    </a:lnTo>
                    <a:lnTo>
                      <a:pt x="442" y="31"/>
                    </a:lnTo>
                    <a:lnTo>
                      <a:pt x="450" y="65"/>
                    </a:lnTo>
                    <a:lnTo>
                      <a:pt x="457" y="107"/>
                    </a:lnTo>
                    <a:lnTo>
                      <a:pt x="465" y="149"/>
                    </a:lnTo>
                    <a:lnTo>
                      <a:pt x="469" y="187"/>
                    </a:lnTo>
                    <a:lnTo>
                      <a:pt x="476" y="221"/>
                    </a:lnTo>
                    <a:lnTo>
                      <a:pt x="484" y="251"/>
                    </a:lnTo>
                    <a:lnTo>
                      <a:pt x="488" y="270"/>
                    </a:lnTo>
                    <a:lnTo>
                      <a:pt x="495" y="289"/>
                    </a:lnTo>
                    <a:lnTo>
                      <a:pt x="503" y="305"/>
                    </a:lnTo>
                    <a:lnTo>
                      <a:pt x="510" y="324"/>
                    </a:lnTo>
                    <a:lnTo>
                      <a:pt x="514" y="343"/>
                    </a:lnTo>
                    <a:lnTo>
                      <a:pt x="522" y="366"/>
                    </a:lnTo>
                    <a:lnTo>
                      <a:pt x="529" y="385"/>
                    </a:lnTo>
                    <a:lnTo>
                      <a:pt x="533" y="404"/>
                    </a:lnTo>
                    <a:lnTo>
                      <a:pt x="541" y="419"/>
                    </a:lnTo>
                    <a:lnTo>
                      <a:pt x="549" y="430"/>
                    </a:lnTo>
                    <a:lnTo>
                      <a:pt x="556" y="434"/>
                    </a:lnTo>
                    <a:lnTo>
                      <a:pt x="560" y="430"/>
                    </a:lnTo>
                    <a:lnTo>
                      <a:pt x="568" y="426"/>
                    </a:lnTo>
                    <a:lnTo>
                      <a:pt x="575" y="415"/>
                    </a:lnTo>
                    <a:lnTo>
                      <a:pt x="579" y="407"/>
                    </a:lnTo>
                    <a:lnTo>
                      <a:pt x="587" y="396"/>
                    </a:lnTo>
                    <a:lnTo>
                      <a:pt x="594" y="385"/>
                    </a:lnTo>
                    <a:lnTo>
                      <a:pt x="602" y="377"/>
                    </a:lnTo>
                    <a:lnTo>
                      <a:pt x="606" y="366"/>
                    </a:lnTo>
                    <a:lnTo>
                      <a:pt x="613" y="354"/>
                    </a:lnTo>
                    <a:lnTo>
                      <a:pt x="621" y="339"/>
                    </a:lnTo>
                    <a:lnTo>
                      <a:pt x="625" y="324"/>
                    </a:lnTo>
                    <a:lnTo>
                      <a:pt x="632" y="308"/>
                    </a:lnTo>
                    <a:lnTo>
                      <a:pt x="640" y="293"/>
                    </a:lnTo>
                    <a:lnTo>
                      <a:pt x="647" y="278"/>
                    </a:lnTo>
                    <a:lnTo>
                      <a:pt x="651" y="263"/>
                    </a:lnTo>
                    <a:lnTo>
                      <a:pt x="659" y="255"/>
                    </a:lnTo>
                    <a:lnTo>
                      <a:pt x="667" y="248"/>
                    </a:lnTo>
                    <a:lnTo>
                      <a:pt x="674" y="244"/>
                    </a:lnTo>
                    <a:lnTo>
                      <a:pt x="678" y="244"/>
                    </a:lnTo>
                    <a:lnTo>
                      <a:pt x="686" y="240"/>
                    </a:lnTo>
                    <a:lnTo>
                      <a:pt x="693" y="240"/>
                    </a:lnTo>
                    <a:lnTo>
                      <a:pt x="697" y="240"/>
                    </a:lnTo>
                    <a:lnTo>
                      <a:pt x="705" y="240"/>
                    </a:lnTo>
                    <a:lnTo>
                      <a:pt x="712" y="240"/>
                    </a:lnTo>
                    <a:lnTo>
                      <a:pt x="720" y="244"/>
                    </a:lnTo>
                    <a:lnTo>
                      <a:pt x="724" y="248"/>
                    </a:lnTo>
                    <a:lnTo>
                      <a:pt x="731" y="255"/>
                    </a:lnTo>
                    <a:lnTo>
                      <a:pt x="739" y="263"/>
                    </a:lnTo>
                    <a:lnTo>
                      <a:pt x="743" y="274"/>
                    </a:lnTo>
                    <a:lnTo>
                      <a:pt x="750" y="282"/>
                    </a:lnTo>
                    <a:lnTo>
                      <a:pt x="758" y="289"/>
                    </a:lnTo>
                    <a:lnTo>
                      <a:pt x="765" y="297"/>
                    </a:lnTo>
                    <a:lnTo>
                      <a:pt x="769" y="301"/>
                    </a:lnTo>
                    <a:lnTo>
                      <a:pt x="777" y="305"/>
                    </a:lnTo>
                    <a:lnTo>
                      <a:pt x="785" y="308"/>
                    </a:lnTo>
                    <a:lnTo>
                      <a:pt x="788" y="312"/>
                    </a:lnTo>
                    <a:lnTo>
                      <a:pt x="796" y="320"/>
                    </a:lnTo>
                    <a:lnTo>
                      <a:pt x="804" y="324"/>
                    </a:lnTo>
                    <a:lnTo>
                      <a:pt x="811" y="327"/>
                    </a:lnTo>
                    <a:lnTo>
                      <a:pt x="815" y="327"/>
                    </a:lnTo>
                    <a:lnTo>
                      <a:pt x="823" y="331"/>
                    </a:lnTo>
                    <a:lnTo>
                      <a:pt x="830" y="33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528"/>
              <p:cNvSpPr>
                <a:spLocks/>
              </p:cNvSpPr>
              <p:nvPr/>
            </p:nvSpPr>
            <p:spPr bwMode="auto">
              <a:xfrm>
                <a:off x="2353" y="3210"/>
                <a:ext cx="3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" y="15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4"/>
                  </a:cxn>
                  <a:cxn ang="0">
                    <a:pos x="31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15">
                    <a:moveTo>
                      <a:pt x="0" y="15"/>
                    </a:moveTo>
                    <a:lnTo>
                      <a:pt x="4" y="15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1" y="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529"/>
              <p:cNvSpPr>
                <a:spLocks noChangeArrowheads="1"/>
              </p:cNvSpPr>
              <p:nvPr/>
            </p:nvSpPr>
            <p:spPr bwMode="auto">
              <a:xfrm>
                <a:off x="1702" y="2346"/>
                <a:ext cx="50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Auto-covariance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530"/>
              <p:cNvSpPr>
                <a:spLocks noChangeArrowheads="1"/>
              </p:cNvSpPr>
              <p:nvPr/>
            </p:nvSpPr>
            <p:spPr bwMode="auto">
              <a:xfrm>
                <a:off x="1668" y="2441"/>
                <a:ext cx="567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(in channel-space)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531"/>
              <p:cNvSpPr>
                <a:spLocks noChangeArrowheads="1"/>
              </p:cNvSpPr>
              <p:nvPr/>
            </p:nvSpPr>
            <p:spPr bwMode="auto">
              <a:xfrm>
                <a:off x="1870" y="3496"/>
                <a:ext cx="20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Lag (ms)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532"/>
              <p:cNvSpPr>
                <a:spLocks noChangeArrowheads="1"/>
              </p:cNvSpPr>
              <p:nvPr/>
            </p:nvSpPr>
            <p:spPr bwMode="auto">
              <a:xfrm rot="16200000">
                <a:off x="1196" y="2921"/>
                <a:ext cx="35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auto-covariance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533"/>
              <p:cNvSpPr>
                <a:spLocks noChangeArrowheads="1"/>
              </p:cNvSpPr>
              <p:nvPr/>
            </p:nvSpPr>
            <p:spPr bwMode="auto">
              <a:xfrm>
                <a:off x="1516" y="3381"/>
                <a:ext cx="42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534"/>
              <p:cNvSpPr>
                <a:spLocks noChangeArrowheads="1"/>
              </p:cNvSpPr>
              <p:nvPr/>
            </p:nvSpPr>
            <p:spPr bwMode="auto">
              <a:xfrm>
                <a:off x="2380" y="2521"/>
                <a:ext cx="42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535"/>
              <p:cNvSpPr>
                <a:spLocks noChangeArrowheads="1"/>
              </p:cNvSpPr>
              <p:nvPr/>
            </p:nvSpPr>
            <p:spPr bwMode="auto">
              <a:xfrm>
                <a:off x="2654" y="2369"/>
                <a:ext cx="856" cy="12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Rectangle 536"/>
              <p:cNvSpPr>
                <a:spLocks noChangeArrowheads="1"/>
              </p:cNvSpPr>
              <p:nvPr/>
            </p:nvSpPr>
            <p:spPr bwMode="auto">
              <a:xfrm>
                <a:off x="2654" y="2369"/>
                <a:ext cx="856" cy="124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Line 537"/>
              <p:cNvSpPr>
                <a:spLocks noChangeShapeType="1"/>
              </p:cNvSpPr>
              <p:nvPr/>
            </p:nvSpPr>
            <p:spPr bwMode="auto">
              <a:xfrm>
                <a:off x="2654" y="2369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Line 538"/>
              <p:cNvSpPr>
                <a:spLocks noChangeShapeType="1"/>
              </p:cNvSpPr>
              <p:nvPr/>
            </p:nvSpPr>
            <p:spPr bwMode="auto">
              <a:xfrm>
                <a:off x="2654" y="3614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Line 539"/>
              <p:cNvSpPr>
                <a:spLocks noChangeShapeType="1"/>
              </p:cNvSpPr>
              <p:nvPr/>
            </p:nvSpPr>
            <p:spPr bwMode="auto">
              <a:xfrm flipV="1">
                <a:off x="3510" y="2369"/>
                <a:ext cx="1" cy="12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Line 540"/>
              <p:cNvSpPr>
                <a:spLocks noChangeShapeType="1"/>
              </p:cNvSpPr>
              <p:nvPr/>
            </p:nvSpPr>
            <p:spPr bwMode="auto">
              <a:xfrm flipV="1">
                <a:off x="2654" y="2369"/>
                <a:ext cx="1" cy="12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Line 541"/>
              <p:cNvSpPr>
                <a:spLocks noChangeShapeType="1"/>
              </p:cNvSpPr>
              <p:nvPr/>
            </p:nvSpPr>
            <p:spPr bwMode="auto">
              <a:xfrm>
                <a:off x="2654" y="3614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Line 542"/>
              <p:cNvSpPr>
                <a:spLocks noChangeShapeType="1"/>
              </p:cNvSpPr>
              <p:nvPr/>
            </p:nvSpPr>
            <p:spPr bwMode="auto">
              <a:xfrm flipV="1">
                <a:off x="2654" y="2369"/>
                <a:ext cx="1" cy="12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Line 543"/>
              <p:cNvSpPr>
                <a:spLocks noChangeShapeType="1"/>
              </p:cNvSpPr>
              <p:nvPr/>
            </p:nvSpPr>
            <p:spPr bwMode="auto">
              <a:xfrm flipV="1">
                <a:off x="2745" y="359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Line 544"/>
              <p:cNvSpPr>
                <a:spLocks noChangeShapeType="1"/>
              </p:cNvSpPr>
              <p:nvPr/>
            </p:nvSpPr>
            <p:spPr bwMode="auto">
              <a:xfrm>
                <a:off x="2745" y="2369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Rectangle 545"/>
              <p:cNvSpPr>
                <a:spLocks noChangeArrowheads="1"/>
              </p:cNvSpPr>
              <p:nvPr/>
            </p:nvSpPr>
            <p:spPr bwMode="auto">
              <a:xfrm>
                <a:off x="2696" y="3625"/>
                <a:ext cx="11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Line 546"/>
              <p:cNvSpPr>
                <a:spLocks noChangeShapeType="1"/>
              </p:cNvSpPr>
              <p:nvPr/>
            </p:nvSpPr>
            <p:spPr bwMode="auto">
              <a:xfrm flipV="1">
                <a:off x="2913" y="359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Line 547"/>
              <p:cNvSpPr>
                <a:spLocks noChangeShapeType="1"/>
              </p:cNvSpPr>
              <p:nvPr/>
            </p:nvSpPr>
            <p:spPr bwMode="auto">
              <a:xfrm>
                <a:off x="2913" y="2369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Rectangle 548"/>
              <p:cNvSpPr>
                <a:spLocks noChangeArrowheads="1"/>
              </p:cNvSpPr>
              <p:nvPr/>
            </p:nvSpPr>
            <p:spPr bwMode="auto">
              <a:xfrm>
                <a:off x="2875" y="3625"/>
                <a:ext cx="8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1" name="Line 549"/>
              <p:cNvSpPr>
                <a:spLocks noChangeShapeType="1"/>
              </p:cNvSpPr>
              <p:nvPr/>
            </p:nvSpPr>
            <p:spPr bwMode="auto">
              <a:xfrm flipV="1">
                <a:off x="3080" y="359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Line 550"/>
              <p:cNvSpPr>
                <a:spLocks noChangeShapeType="1"/>
              </p:cNvSpPr>
              <p:nvPr/>
            </p:nvSpPr>
            <p:spPr bwMode="auto">
              <a:xfrm>
                <a:off x="3080" y="2369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Rectangle 551"/>
              <p:cNvSpPr>
                <a:spLocks noChangeArrowheads="1"/>
              </p:cNvSpPr>
              <p:nvPr/>
            </p:nvSpPr>
            <p:spPr bwMode="auto">
              <a:xfrm>
                <a:off x="3069" y="3625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4" name="Line 552"/>
              <p:cNvSpPr>
                <a:spLocks noChangeShapeType="1"/>
              </p:cNvSpPr>
              <p:nvPr/>
            </p:nvSpPr>
            <p:spPr bwMode="auto">
              <a:xfrm flipV="1">
                <a:off x="3248" y="359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Line 553"/>
              <p:cNvSpPr>
                <a:spLocks noChangeShapeType="1"/>
              </p:cNvSpPr>
              <p:nvPr/>
            </p:nvSpPr>
            <p:spPr bwMode="auto">
              <a:xfrm>
                <a:off x="3248" y="2369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Rectangle 554"/>
              <p:cNvSpPr>
                <a:spLocks noChangeArrowheads="1"/>
              </p:cNvSpPr>
              <p:nvPr/>
            </p:nvSpPr>
            <p:spPr bwMode="auto">
              <a:xfrm>
                <a:off x="3225" y="3625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7" name="Line 555"/>
              <p:cNvSpPr>
                <a:spLocks noChangeShapeType="1"/>
              </p:cNvSpPr>
              <p:nvPr/>
            </p:nvSpPr>
            <p:spPr bwMode="auto">
              <a:xfrm flipV="1">
                <a:off x="3415" y="359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Line 556"/>
              <p:cNvSpPr>
                <a:spLocks noChangeShapeType="1"/>
              </p:cNvSpPr>
              <p:nvPr/>
            </p:nvSpPr>
            <p:spPr bwMode="auto">
              <a:xfrm>
                <a:off x="3415" y="2369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Rectangle 557"/>
              <p:cNvSpPr>
                <a:spLocks noChangeArrowheads="1"/>
              </p:cNvSpPr>
              <p:nvPr/>
            </p:nvSpPr>
            <p:spPr bwMode="auto">
              <a:xfrm>
                <a:off x="3381" y="3625"/>
                <a:ext cx="95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0" name="Line 558"/>
              <p:cNvSpPr>
                <a:spLocks noChangeShapeType="1"/>
              </p:cNvSpPr>
              <p:nvPr/>
            </p:nvSpPr>
            <p:spPr bwMode="auto">
              <a:xfrm>
                <a:off x="2654" y="348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Line 559"/>
              <p:cNvSpPr>
                <a:spLocks noChangeShapeType="1"/>
              </p:cNvSpPr>
              <p:nvPr/>
            </p:nvSpPr>
            <p:spPr bwMode="auto">
              <a:xfrm flipH="1">
                <a:off x="3495" y="348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Rectangle 560"/>
              <p:cNvSpPr>
                <a:spLocks noChangeArrowheads="1"/>
              </p:cNvSpPr>
              <p:nvPr/>
            </p:nvSpPr>
            <p:spPr bwMode="auto">
              <a:xfrm>
                <a:off x="2544" y="3457"/>
                <a:ext cx="12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Line 561"/>
              <p:cNvSpPr>
                <a:spLocks noChangeShapeType="1"/>
              </p:cNvSpPr>
              <p:nvPr/>
            </p:nvSpPr>
            <p:spPr bwMode="auto">
              <a:xfrm>
                <a:off x="2654" y="327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Line 562"/>
              <p:cNvSpPr>
                <a:spLocks noChangeShapeType="1"/>
              </p:cNvSpPr>
              <p:nvPr/>
            </p:nvSpPr>
            <p:spPr bwMode="auto">
              <a:xfrm flipH="1">
                <a:off x="3495" y="327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Rectangle 563"/>
              <p:cNvSpPr>
                <a:spLocks noChangeArrowheads="1"/>
              </p:cNvSpPr>
              <p:nvPr/>
            </p:nvSpPr>
            <p:spPr bwMode="auto">
              <a:xfrm>
                <a:off x="2616" y="3241"/>
                <a:ext cx="4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Line 564"/>
              <p:cNvSpPr>
                <a:spLocks noChangeShapeType="1"/>
              </p:cNvSpPr>
              <p:nvPr/>
            </p:nvSpPr>
            <p:spPr bwMode="auto">
              <a:xfrm>
                <a:off x="2654" y="305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Line 565"/>
              <p:cNvSpPr>
                <a:spLocks noChangeShapeType="1"/>
              </p:cNvSpPr>
              <p:nvPr/>
            </p:nvSpPr>
            <p:spPr bwMode="auto">
              <a:xfrm flipH="1">
                <a:off x="3495" y="305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Rectangle 566"/>
              <p:cNvSpPr>
                <a:spLocks noChangeArrowheads="1"/>
              </p:cNvSpPr>
              <p:nvPr/>
            </p:nvSpPr>
            <p:spPr bwMode="auto">
              <a:xfrm>
                <a:off x="2559" y="3024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9" name="Line 567"/>
              <p:cNvSpPr>
                <a:spLocks noChangeShapeType="1"/>
              </p:cNvSpPr>
              <p:nvPr/>
            </p:nvSpPr>
            <p:spPr bwMode="auto">
              <a:xfrm>
                <a:off x="2654" y="28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Line 568"/>
              <p:cNvSpPr>
                <a:spLocks noChangeShapeType="1"/>
              </p:cNvSpPr>
              <p:nvPr/>
            </p:nvSpPr>
            <p:spPr bwMode="auto">
              <a:xfrm flipH="1">
                <a:off x="3495" y="283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Rectangle 569"/>
              <p:cNvSpPr>
                <a:spLocks noChangeArrowheads="1"/>
              </p:cNvSpPr>
              <p:nvPr/>
            </p:nvSpPr>
            <p:spPr bwMode="auto">
              <a:xfrm>
                <a:off x="2582" y="2807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Line 570"/>
              <p:cNvSpPr>
                <a:spLocks noChangeShapeType="1"/>
              </p:cNvSpPr>
              <p:nvPr/>
            </p:nvSpPr>
            <p:spPr bwMode="auto">
              <a:xfrm>
                <a:off x="2654" y="262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Line 571"/>
              <p:cNvSpPr>
                <a:spLocks noChangeShapeType="1"/>
              </p:cNvSpPr>
              <p:nvPr/>
            </p:nvSpPr>
            <p:spPr bwMode="auto">
              <a:xfrm flipH="1">
                <a:off x="3495" y="2620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572"/>
              <p:cNvSpPr>
                <a:spLocks noChangeArrowheads="1"/>
              </p:cNvSpPr>
              <p:nvPr/>
            </p:nvSpPr>
            <p:spPr bwMode="auto">
              <a:xfrm>
                <a:off x="2559" y="2590"/>
                <a:ext cx="11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Line 573"/>
              <p:cNvSpPr>
                <a:spLocks noChangeShapeType="1"/>
              </p:cNvSpPr>
              <p:nvPr/>
            </p:nvSpPr>
            <p:spPr bwMode="auto">
              <a:xfrm>
                <a:off x="2654" y="240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Line 574"/>
              <p:cNvSpPr>
                <a:spLocks noChangeShapeType="1"/>
              </p:cNvSpPr>
              <p:nvPr/>
            </p:nvSpPr>
            <p:spPr bwMode="auto">
              <a:xfrm flipH="1">
                <a:off x="3495" y="240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Rectangle 575"/>
              <p:cNvSpPr>
                <a:spLocks noChangeArrowheads="1"/>
              </p:cNvSpPr>
              <p:nvPr/>
            </p:nvSpPr>
            <p:spPr bwMode="auto">
              <a:xfrm>
                <a:off x="2582" y="2373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8" name="Line 576"/>
              <p:cNvSpPr>
                <a:spLocks noChangeShapeType="1"/>
              </p:cNvSpPr>
              <p:nvPr/>
            </p:nvSpPr>
            <p:spPr bwMode="auto">
              <a:xfrm>
                <a:off x="2654" y="2369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Line 577"/>
              <p:cNvSpPr>
                <a:spLocks noChangeShapeType="1"/>
              </p:cNvSpPr>
              <p:nvPr/>
            </p:nvSpPr>
            <p:spPr bwMode="auto">
              <a:xfrm>
                <a:off x="2654" y="3614"/>
                <a:ext cx="8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Line 578"/>
              <p:cNvSpPr>
                <a:spLocks noChangeShapeType="1"/>
              </p:cNvSpPr>
              <p:nvPr/>
            </p:nvSpPr>
            <p:spPr bwMode="auto">
              <a:xfrm flipV="1">
                <a:off x="3510" y="2369"/>
                <a:ext cx="1" cy="12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Line 579"/>
              <p:cNvSpPr>
                <a:spLocks noChangeShapeType="1"/>
              </p:cNvSpPr>
              <p:nvPr/>
            </p:nvSpPr>
            <p:spPr bwMode="auto">
              <a:xfrm flipV="1">
                <a:off x="2654" y="2369"/>
                <a:ext cx="1" cy="12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25" name="Line 581"/>
            <p:cNvSpPr>
              <a:spLocks noChangeShapeType="1"/>
            </p:cNvSpPr>
            <p:nvPr/>
          </p:nvSpPr>
          <p:spPr bwMode="auto">
            <a:xfrm flipV="1">
              <a:off x="4889500" y="3760788"/>
              <a:ext cx="1588" cy="19764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582"/>
            <p:cNvSpPr>
              <a:spLocks/>
            </p:cNvSpPr>
            <p:nvPr/>
          </p:nvSpPr>
          <p:spPr bwMode="auto">
            <a:xfrm>
              <a:off x="4213225" y="4521201"/>
              <a:ext cx="1311275" cy="1003300"/>
            </a:xfrm>
            <a:custGeom>
              <a:avLst/>
              <a:gdLst/>
              <a:ahLst/>
              <a:cxnLst>
                <a:cxn ang="0">
                  <a:pos x="8" y="472"/>
                </a:cxn>
                <a:cxn ang="0">
                  <a:pos x="27" y="484"/>
                </a:cxn>
                <a:cxn ang="0">
                  <a:pos x="46" y="476"/>
                </a:cxn>
                <a:cxn ang="0">
                  <a:pos x="68" y="461"/>
                </a:cxn>
                <a:cxn ang="0">
                  <a:pos x="87" y="442"/>
                </a:cxn>
                <a:cxn ang="0">
                  <a:pos x="106" y="412"/>
                </a:cxn>
                <a:cxn ang="0">
                  <a:pos x="126" y="373"/>
                </a:cxn>
                <a:cxn ang="0">
                  <a:pos x="145" y="354"/>
                </a:cxn>
                <a:cxn ang="0">
                  <a:pos x="164" y="351"/>
                </a:cxn>
                <a:cxn ang="0">
                  <a:pos x="183" y="358"/>
                </a:cxn>
                <a:cxn ang="0">
                  <a:pos x="205" y="389"/>
                </a:cxn>
                <a:cxn ang="0">
                  <a:pos x="224" y="450"/>
                </a:cxn>
                <a:cxn ang="0">
                  <a:pos x="244" y="518"/>
                </a:cxn>
                <a:cxn ang="0">
                  <a:pos x="263" y="564"/>
                </a:cxn>
                <a:cxn ang="0">
                  <a:pos x="282" y="609"/>
                </a:cxn>
                <a:cxn ang="0">
                  <a:pos x="301" y="632"/>
                </a:cxn>
                <a:cxn ang="0">
                  <a:pos x="323" y="590"/>
                </a:cxn>
                <a:cxn ang="0">
                  <a:pos x="342" y="503"/>
                </a:cxn>
                <a:cxn ang="0">
                  <a:pos x="362" y="423"/>
                </a:cxn>
                <a:cxn ang="0">
                  <a:pos x="381" y="324"/>
                </a:cxn>
                <a:cxn ang="0">
                  <a:pos x="400" y="157"/>
                </a:cxn>
                <a:cxn ang="0">
                  <a:pos x="419" y="12"/>
                </a:cxn>
                <a:cxn ang="0">
                  <a:pos x="438" y="46"/>
                </a:cxn>
                <a:cxn ang="0">
                  <a:pos x="460" y="217"/>
                </a:cxn>
                <a:cxn ang="0">
                  <a:pos x="480" y="366"/>
                </a:cxn>
                <a:cxn ang="0">
                  <a:pos x="499" y="450"/>
                </a:cxn>
                <a:cxn ang="0">
                  <a:pos x="518" y="533"/>
                </a:cxn>
                <a:cxn ang="0">
                  <a:pos x="537" y="613"/>
                </a:cxn>
                <a:cxn ang="0">
                  <a:pos x="556" y="629"/>
                </a:cxn>
                <a:cxn ang="0">
                  <a:pos x="575" y="594"/>
                </a:cxn>
                <a:cxn ang="0">
                  <a:pos x="598" y="549"/>
                </a:cxn>
                <a:cxn ang="0">
                  <a:pos x="617" y="495"/>
                </a:cxn>
                <a:cxn ang="0">
                  <a:pos x="636" y="427"/>
                </a:cxn>
                <a:cxn ang="0">
                  <a:pos x="655" y="373"/>
                </a:cxn>
                <a:cxn ang="0">
                  <a:pos x="674" y="354"/>
                </a:cxn>
                <a:cxn ang="0">
                  <a:pos x="693" y="351"/>
                </a:cxn>
                <a:cxn ang="0">
                  <a:pos x="716" y="358"/>
                </a:cxn>
                <a:cxn ang="0">
                  <a:pos x="735" y="385"/>
                </a:cxn>
                <a:cxn ang="0">
                  <a:pos x="754" y="423"/>
                </a:cxn>
                <a:cxn ang="0">
                  <a:pos x="773" y="446"/>
                </a:cxn>
                <a:cxn ang="0">
                  <a:pos x="792" y="465"/>
                </a:cxn>
                <a:cxn ang="0">
                  <a:pos x="811" y="480"/>
                </a:cxn>
              </a:cxnLst>
              <a:rect l="0" t="0" r="r" b="b"/>
              <a:pathLst>
                <a:path w="826" h="632">
                  <a:moveTo>
                    <a:pt x="0" y="465"/>
                  </a:moveTo>
                  <a:lnTo>
                    <a:pt x="0" y="469"/>
                  </a:lnTo>
                  <a:lnTo>
                    <a:pt x="8" y="472"/>
                  </a:lnTo>
                  <a:lnTo>
                    <a:pt x="15" y="476"/>
                  </a:lnTo>
                  <a:lnTo>
                    <a:pt x="23" y="484"/>
                  </a:lnTo>
                  <a:lnTo>
                    <a:pt x="27" y="484"/>
                  </a:lnTo>
                  <a:lnTo>
                    <a:pt x="34" y="484"/>
                  </a:lnTo>
                  <a:lnTo>
                    <a:pt x="42" y="480"/>
                  </a:lnTo>
                  <a:lnTo>
                    <a:pt x="46" y="476"/>
                  </a:lnTo>
                  <a:lnTo>
                    <a:pt x="53" y="472"/>
                  </a:lnTo>
                  <a:lnTo>
                    <a:pt x="61" y="465"/>
                  </a:lnTo>
                  <a:lnTo>
                    <a:pt x="68" y="461"/>
                  </a:lnTo>
                  <a:lnTo>
                    <a:pt x="72" y="453"/>
                  </a:lnTo>
                  <a:lnTo>
                    <a:pt x="80" y="446"/>
                  </a:lnTo>
                  <a:lnTo>
                    <a:pt x="87" y="442"/>
                  </a:lnTo>
                  <a:lnTo>
                    <a:pt x="91" y="434"/>
                  </a:lnTo>
                  <a:lnTo>
                    <a:pt x="99" y="423"/>
                  </a:lnTo>
                  <a:lnTo>
                    <a:pt x="106" y="412"/>
                  </a:lnTo>
                  <a:lnTo>
                    <a:pt x="114" y="400"/>
                  </a:lnTo>
                  <a:lnTo>
                    <a:pt x="118" y="385"/>
                  </a:lnTo>
                  <a:lnTo>
                    <a:pt x="126" y="373"/>
                  </a:lnTo>
                  <a:lnTo>
                    <a:pt x="133" y="362"/>
                  </a:lnTo>
                  <a:lnTo>
                    <a:pt x="137" y="358"/>
                  </a:lnTo>
                  <a:lnTo>
                    <a:pt x="145" y="354"/>
                  </a:lnTo>
                  <a:lnTo>
                    <a:pt x="152" y="351"/>
                  </a:lnTo>
                  <a:lnTo>
                    <a:pt x="160" y="351"/>
                  </a:lnTo>
                  <a:lnTo>
                    <a:pt x="164" y="351"/>
                  </a:lnTo>
                  <a:lnTo>
                    <a:pt x="171" y="354"/>
                  </a:lnTo>
                  <a:lnTo>
                    <a:pt x="179" y="354"/>
                  </a:lnTo>
                  <a:lnTo>
                    <a:pt x="183" y="358"/>
                  </a:lnTo>
                  <a:lnTo>
                    <a:pt x="190" y="366"/>
                  </a:lnTo>
                  <a:lnTo>
                    <a:pt x="198" y="373"/>
                  </a:lnTo>
                  <a:lnTo>
                    <a:pt x="205" y="389"/>
                  </a:lnTo>
                  <a:lnTo>
                    <a:pt x="209" y="404"/>
                  </a:lnTo>
                  <a:lnTo>
                    <a:pt x="217" y="427"/>
                  </a:lnTo>
                  <a:lnTo>
                    <a:pt x="224" y="450"/>
                  </a:lnTo>
                  <a:lnTo>
                    <a:pt x="232" y="472"/>
                  </a:lnTo>
                  <a:lnTo>
                    <a:pt x="236" y="495"/>
                  </a:lnTo>
                  <a:lnTo>
                    <a:pt x="244" y="518"/>
                  </a:lnTo>
                  <a:lnTo>
                    <a:pt x="251" y="533"/>
                  </a:lnTo>
                  <a:lnTo>
                    <a:pt x="255" y="549"/>
                  </a:lnTo>
                  <a:lnTo>
                    <a:pt x="263" y="564"/>
                  </a:lnTo>
                  <a:lnTo>
                    <a:pt x="270" y="579"/>
                  </a:lnTo>
                  <a:lnTo>
                    <a:pt x="278" y="594"/>
                  </a:lnTo>
                  <a:lnTo>
                    <a:pt x="282" y="609"/>
                  </a:lnTo>
                  <a:lnTo>
                    <a:pt x="289" y="621"/>
                  </a:lnTo>
                  <a:lnTo>
                    <a:pt x="297" y="629"/>
                  </a:lnTo>
                  <a:lnTo>
                    <a:pt x="301" y="632"/>
                  </a:lnTo>
                  <a:lnTo>
                    <a:pt x="308" y="629"/>
                  </a:lnTo>
                  <a:lnTo>
                    <a:pt x="316" y="613"/>
                  </a:lnTo>
                  <a:lnTo>
                    <a:pt x="323" y="590"/>
                  </a:lnTo>
                  <a:lnTo>
                    <a:pt x="327" y="564"/>
                  </a:lnTo>
                  <a:lnTo>
                    <a:pt x="335" y="533"/>
                  </a:lnTo>
                  <a:lnTo>
                    <a:pt x="342" y="503"/>
                  </a:lnTo>
                  <a:lnTo>
                    <a:pt x="346" y="472"/>
                  </a:lnTo>
                  <a:lnTo>
                    <a:pt x="354" y="450"/>
                  </a:lnTo>
                  <a:lnTo>
                    <a:pt x="362" y="423"/>
                  </a:lnTo>
                  <a:lnTo>
                    <a:pt x="369" y="396"/>
                  </a:lnTo>
                  <a:lnTo>
                    <a:pt x="373" y="366"/>
                  </a:lnTo>
                  <a:lnTo>
                    <a:pt x="381" y="324"/>
                  </a:lnTo>
                  <a:lnTo>
                    <a:pt x="388" y="275"/>
                  </a:lnTo>
                  <a:lnTo>
                    <a:pt x="392" y="217"/>
                  </a:lnTo>
                  <a:lnTo>
                    <a:pt x="400" y="157"/>
                  </a:lnTo>
                  <a:lnTo>
                    <a:pt x="407" y="96"/>
                  </a:lnTo>
                  <a:lnTo>
                    <a:pt x="415" y="46"/>
                  </a:lnTo>
                  <a:lnTo>
                    <a:pt x="419" y="12"/>
                  </a:lnTo>
                  <a:lnTo>
                    <a:pt x="426" y="0"/>
                  </a:lnTo>
                  <a:lnTo>
                    <a:pt x="434" y="12"/>
                  </a:lnTo>
                  <a:lnTo>
                    <a:pt x="438" y="46"/>
                  </a:lnTo>
                  <a:lnTo>
                    <a:pt x="445" y="96"/>
                  </a:lnTo>
                  <a:lnTo>
                    <a:pt x="453" y="157"/>
                  </a:lnTo>
                  <a:lnTo>
                    <a:pt x="460" y="217"/>
                  </a:lnTo>
                  <a:lnTo>
                    <a:pt x="464" y="275"/>
                  </a:lnTo>
                  <a:lnTo>
                    <a:pt x="472" y="324"/>
                  </a:lnTo>
                  <a:lnTo>
                    <a:pt x="480" y="366"/>
                  </a:lnTo>
                  <a:lnTo>
                    <a:pt x="483" y="396"/>
                  </a:lnTo>
                  <a:lnTo>
                    <a:pt x="491" y="423"/>
                  </a:lnTo>
                  <a:lnTo>
                    <a:pt x="499" y="450"/>
                  </a:lnTo>
                  <a:lnTo>
                    <a:pt x="506" y="472"/>
                  </a:lnTo>
                  <a:lnTo>
                    <a:pt x="510" y="503"/>
                  </a:lnTo>
                  <a:lnTo>
                    <a:pt x="518" y="533"/>
                  </a:lnTo>
                  <a:lnTo>
                    <a:pt x="525" y="564"/>
                  </a:lnTo>
                  <a:lnTo>
                    <a:pt x="529" y="590"/>
                  </a:lnTo>
                  <a:lnTo>
                    <a:pt x="537" y="613"/>
                  </a:lnTo>
                  <a:lnTo>
                    <a:pt x="544" y="629"/>
                  </a:lnTo>
                  <a:lnTo>
                    <a:pt x="552" y="632"/>
                  </a:lnTo>
                  <a:lnTo>
                    <a:pt x="556" y="629"/>
                  </a:lnTo>
                  <a:lnTo>
                    <a:pt x="563" y="621"/>
                  </a:lnTo>
                  <a:lnTo>
                    <a:pt x="571" y="609"/>
                  </a:lnTo>
                  <a:lnTo>
                    <a:pt x="575" y="594"/>
                  </a:lnTo>
                  <a:lnTo>
                    <a:pt x="582" y="579"/>
                  </a:lnTo>
                  <a:lnTo>
                    <a:pt x="590" y="564"/>
                  </a:lnTo>
                  <a:lnTo>
                    <a:pt x="598" y="549"/>
                  </a:lnTo>
                  <a:lnTo>
                    <a:pt x="601" y="533"/>
                  </a:lnTo>
                  <a:lnTo>
                    <a:pt x="609" y="518"/>
                  </a:lnTo>
                  <a:lnTo>
                    <a:pt x="617" y="495"/>
                  </a:lnTo>
                  <a:lnTo>
                    <a:pt x="620" y="472"/>
                  </a:lnTo>
                  <a:lnTo>
                    <a:pt x="628" y="450"/>
                  </a:lnTo>
                  <a:lnTo>
                    <a:pt x="636" y="427"/>
                  </a:lnTo>
                  <a:lnTo>
                    <a:pt x="643" y="404"/>
                  </a:lnTo>
                  <a:lnTo>
                    <a:pt x="647" y="389"/>
                  </a:lnTo>
                  <a:lnTo>
                    <a:pt x="655" y="373"/>
                  </a:lnTo>
                  <a:lnTo>
                    <a:pt x="662" y="366"/>
                  </a:lnTo>
                  <a:lnTo>
                    <a:pt x="670" y="358"/>
                  </a:lnTo>
                  <a:lnTo>
                    <a:pt x="674" y="354"/>
                  </a:lnTo>
                  <a:lnTo>
                    <a:pt x="681" y="354"/>
                  </a:lnTo>
                  <a:lnTo>
                    <a:pt x="689" y="351"/>
                  </a:lnTo>
                  <a:lnTo>
                    <a:pt x="693" y="351"/>
                  </a:lnTo>
                  <a:lnTo>
                    <a:pt x="700" y="351"/>
                  </a:lnTo>
                  <a:lnTo>
                    <a:pt x="708" y="354"/>
                  </a:lnTo>
                  <a:lnTo>
                    <a:pt x="716" y="358"/>
                  </a:lnTo>
                  <a:lnTo>
                    <a:pt x="719" y="362"/>
                  </a:lnTo>
                  <a:lnTo>
                    <a:pt x="727" y="373"/>
                  </a:lnTo>
                  <a:lnTo>
                    <a:pt x="735" y="385"/>
                  </a:lnTo>
                  <a:lnTo>
                    <a:pt x="738" y="400"/>
                  </a:lnTo>
                  <a:lnTo>
                    <a:pt x="746" y="412"/>
                  </a:lnTo>
                  <a:lnTo>
                    <a:pt x="754" y="423"/>
                  </a:lnTo>
                  <a:lnTo>
                    <a:pt x="761" y="434"/>
                  </a:lnTo>
                  <a:lnTo>
                    <a:pt x="765" y="442"/>
                  </a:lnTo>
                  <a:lnTo>
                    <a:pt x="773" y="446"/>
                  </a:lnTo>
                  <a:lnTo>
                    <a:pt x="780" y="453"/>
                  </a:lnTo>
                  <a:lnTo>
                    <a:pt x="784" y="461"/>
                  </a:lnTo>
                  <a:lnTo>
                    <a:pt x="792" y="465"/>
                  </a:lnTo>
                  <a:lnTo>
                    <a:pt x="799" y="472"/>
                  </a:lnTo>
                  <a:lnTo>
                    <a:pt x="807" y="476"/>
                  </a:lnTo>
                  <a:lnTo>
                    <a:pt x="811" y="480"/>
                  </a:lnTo>
                  <a:lnTo>
                    <a:pt x="818" y="484"/>
                  </a:lnTo>
                  <a:lnTo>
                    <a:pt x="826" y="48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583"/>
            <p:cNvSpPr>
              <a:spLocks/>
            </p:cNvSpPr>
            <p:nvPr/>
          </p:nvSpPr>
          <p:spPr bwMode="auto">
            <a:xfrm>
              <a:off x="5524500" y="5253038"/>
              <a:ext cx="53975" cy="365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3"/>
                </a:cxn>
                <a:cxn ang="0">
                  <a:pos x="11" y="15"/>
                </a:cxn>
                <a:cxn ang="0">
                  <a:pos x="19" y="11"/>
                </a:cxn>
                <a:cxn ang="0">
                  <a:pos x="27" y="8"/>
                </a:cxn>
                <a:cxn ang="0">
                  <a:pos x="30" y="0"/>
                </a:cxn>
                <a:cxn ang="0">
                  <a:pos x="34" y="0"/>
                </a:cxn>
              </a:cxnLst>
              <a:rect l="0" t="0" r="r" b="b"/>
              <a:pathLst>
                <a:path w="34" h="23">
                  <a:moveTo>
                    <a:pt x="0" y="23"/>
                  </a:moveTo>
                  <a:lnTo>
                    <a:pt x="4" y="23"/>
                  </a:lnTo>
                  <a:lnTo>
                    <a:pt x="11" y="15"/>
                  </a:lnTo>
                  <a:lnTo>
                    <a:pt x="19" y="11"/>
                  </a:lnTo>
                  <a:lnTo>
                    <a:pt x="27" y="8"/>
                  </a:lnTo>
                  <a:lnTo>
                    <a:pt x="30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Rectangle 584"/>
            <p:cNvSpPr>
              <a:spLocks noChangeArrowheads="1"/>
            </p:cNvSpPr>
            <p:nvPr/>
          </p:nvSpPr>
          <p:spPr bwMode="auto">
            <a:xfrm>
              <a:off x="4542995" y="3535847"/>
              <a:ext cx="6700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mode 2 to 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585"/>
            <p:cNvSpPr>
              <a:spLocks noChangeArrowheads="1"/>
            </p:cNvSpPr>
            <p:nvPr/>
          </p:nvSpPr>
          <p:spPr bwMode="auto">
            <a:xfrm>
              <a:off x="4768850" y="5857876"/>
              <a:ext cx="45525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lag (ms)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86"/>
            <p:cNvSpPr>
              <a:spLocks noChangeArrowheads="1"/>
            </p:cNvSpPr>
            <p:nvPr/>
          </p:nvSpPr>
          <p:spPr bwMode="auto">
            <a:xfrm>
              <a:off x="4200525" y="5675313"/>
              <a:ext cx="66675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87"/>
            <p:cNvSpPr>
              <a:spLocks noChangeArrowheads="1"/>
            </p:cNvSpPr>
            <p:nvPr/>
          </p:nvSpPr>
          <p:spPr bwMode="auto">
            <a:xfrm>
              <a:off x="5567363" y="3694113"/>
              <a:ext cx="66675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588"/>
            <p:cNvSpPr>
              <a:spLocks noChangeArrowheads="1"/>
            </p:cNvSpPr>
            <p:nvPr/>
          </p:nvSpPr>
          <p:spPr bwMode="auto">
            <a:xfrm>
              <a:off x="5035550" y="3803651"/>
              <a:ext cx="501650" cy="138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Rectangle 589"/>
            <p:cNvSpPr>
              <a:spLocks noChangeArrowheads="1"/>
            </p:cNvSpPr>
            <p:nvPr/>
          </p:nvSpPr>
          <p:spPr bwMode="auto">
            <a:xfrm>
              <a:off x="5035550" y="3803651"/>
              <a:ext cx="501650" cy="1381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Line 590"/>
            <p:cNvSpPr>
              <a:spLocks noChangeShapeType="1"/>
            </p:cNvSpPr>
            <p:nvPr/>
          </p:nvSpPr>
          <p:spPr bwMode="auto">
            <a:xfrm>
              <a:off x="5035550" y="3803651"/>
              <a:ext cx="501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Line 591"/>
            <p:cNvSpPr>
              <a:spLocks noChangeShapeType="1"/>
            </p:cNvSpPr>
            <p:nvPr/>
          </p:nvSpPr>
          <p:spPr bwMode="auto">
            <a:xfrm>
              <a:off x="5035550" y="3941763"/>
              <a:ext cx="501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Line 592"/>
            <p:cNvSpPr>
              <a:spLocks noChangeShapeType="1"/>
            </p:cNvSpPr>
            <p:nvPr/>
          </p:nvSpPr>
          <p:spPr bwMode="auto">
            <a:xfrm flipV="1">
              <a:off x="5537200" y="3803651"/>
              <a:ext cx="1588" cy="138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Line 593"/>
            <p:cNvSpPr>
              <a:spLocks noChangeShapeType="1"/>
            </p:cNvSpPr>
            <p:nvPr/>
          </p:nvSpPr>
          <p:spPr bwMode="auto">
            <a:xfrm flipV="1">
              <a:off x="5035550" y="3803651"/>
              <a:ext cx="1588" cy="138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Line 594"/>
            <p:cNvSpPr>
              <a:spLocks noChangeShapeType="1"/>
            </p:cNvSpPr>
            <p:nvPr/>
          </p:nvSpPr>
          <p:spPr bwMode="auto">
            <a:xfrm>
              <a:off x="5035550" y="3941763"/>
              <a:ext cx="501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Line 595"/>
            <p:cNvSpPr>
              <a:spLocks noChangeShapeType="1"/>
            </p:cNvSpPr>
            <p:nvPr/>
          </p:nvSpPr>
          <p:spPr bwMode="auto">
            <a:xfrm flipV="1">
              <a:off x="5035550" y="3803651"/>
              <a:ext cx="1588" cy="138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Line 596"/>
            <p:cNvSpPr>
              <a:spLocks noChangeShapeType="1"/>
            </p:cNvSpPr>
            <p:nvPr/>
          </p:nvSpPr>
          <p:spPr bwMode="auto">
            <a:xfrm>
              <a:off x="5035550" y="3803651"/>
              <a:ext cx="501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Line 597"/>
            <p:cNvSpPr>
              <a:spLocks noChangeShapeType="1"/>
            </p:cNvSpPr>
            <p:nvPr/>
          </p:nvSpPr>
          <p:spPr bwMode="auto">
            <a:xfrm>
              <a:off x="5035550" y="3941763"/>
              <a:ext cx="501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598"/>
            <p:cNvSpPr>
              <a:spLocks noChangeShapeType="1"/>
            </p:cNvSpPr>
            <p:nvPr/>
          </p:nvSpPr>
          <p:spPr bwMode="auto">
            <a:xfrm flipV="1">
              <a:off x="5537200" y="3803651"/>
              <a:ext cx="1588" cy="138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599"/>
            <p:cNvSpPr>
              <a:spLocks noChangeShapeType="1"/>
            </p:cNvSpPr>
            <p:nvPr/>
          </p:nvSpPr>
          <p:spPr bwMode="auto">
            <a:xfrm flipV="1">
              <a:off x="5035550" y="3803651"/>
              <a:ext cx="1588" cy="138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Rectangle 600"/>
            <p:cNvSpPr>
              <a:spLocks noChangeArrowheads="1"/>
            </p:cNvSpPr>
            <p:nvPr/>
          </p:nvSpPr>
          <p:spPr bwMode="auto">
            <a:xfrm>
              <a:off x="5354638" y="3827463"/>
              <a:ext cx="2111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trial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Line 601"/>
            <p:cNvSpPr>
              <a:spLocks noChangeShapeType="1"/>
            </p:cNvSpPr>
            <p:nvPr/>
          </p:nvSpPr>
          <p:spPr bwMode="auto">
            <a:xfrm>
              <a:off x="5083175" y="3868738"/>
              <a:ext cx="2413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Rectangle 602"/>
            <p:cNvSpPr>
              <a:spLocks noChangeArrowheads="1"/>
            </p:cNvSpPr>
            <p:nvPr/>
          </p:nvSpPr>
          <p:spPr bwMode="auto">
            <a:xfrm>
              <a:off x="3119438" y="4111626"/>
              <a:ext cx="628650" cy="254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Rectangle 603"/>
            <p:cNvSpPr>
              <a:spLocks noChangeArrowheads="1"/>
            </p:cNvSpPr>
            <p:nvPr/>
          </p:nvSpPr>
          <p:spPr bwMode="auto">
            <a:xfrm>
              <a:off x="3119438" y="4111626"/>
              <a:ext cx="628650" cy="2540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Line 604"/>
            <p:cNvSpPr>
              <a:spLocks noChangeShapeType="1"/>
            </p:cNvSpPr>
            <p:nvPr/>
          </p:nvSpPr>
          <p:spPr bwMode="auto">
            <a:xfrm>
              <a:off x="3119438" y="4111626"/>
              <a:ext cx="628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Line 605"/>
            <p:cNvSpPr>
              <a:spLocks noChangeShapeType="1"/>
            </p:cNvSpPr>
            <p:nvPr/>
          </p:nvSpPr>
          <p:spPr bwMode="auto">
            <a:xfrm>
              <a:off x="3119438" y="4365626"/>
              <a:ext cx="628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Line 606"/>
            <p:cNvSpPr>
              <a:spLocks noChangeShapeType="1"/>
            </p:cNvSpPr>
            <p:nvPr/>
          </p:nvSpPr>
          <p:spPr bwMode="auto">
            <a:xfrm flipV="1">
              <a:off x="3748088" y="4111626"/>
              <a:ext cx="1588" cy="2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Line 607"/>
            <p:cNvSpPr>
              <a:spLocks noChangeShapeType="1"/>
            </p:cNvSpPr>
            <p:nvPr/>
          </p:nvSpPr>
          <p:spPr bwMode="auto">
            <a:xfrm flipV="1">
              <a:off x="3119438" y="4111626"/>
              <a:ext cx="1588" cy="2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Line 608"/>
            <p:cNvSpPr>
              <a:spLocks noChangeShapeType="1"/>
            </p:cNvSpPr>
            <p:nvPr/>
          </p:nvSpPr>
          <p:spPr bwMode="auto">
            <a:xfrm>
              <a:off x="3119438" y="4365626"/>
              <a:ext cx="628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Line 609"/>
            <p:cNvSpPr>
              <a:spLocks noChangeShapeType="1"/>
            </p:cNvSpPr>
            <p:nvPr/>
          </p:nvSpPr>
          <p:spPr bwMode="auto">
            <a:xfrm flipV="1">
              <a:off x="3119438" y="4111626"/>
              <a:ext cx="1588" cy="2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Line 610"/>
            <p:cNvSpPr>
              <a:spLocks noChangeShapeType="1"/>
            </p:cNvSpPr>
            <p:nvPr/>
          </p:nvSpPr>
          <p:spPr bwMode="auto">
            <a:xfrm>
              <a:off x="3119438" y="4111626"/>
              <a:ext cx="628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Line 611"/>
            <p:cNvSpPr>
              <a:spLocks noChangeShapeType="1"/>
            </p:cNvSpPr>
            <p:nvPr/>
          </p:nvSpPr>
          <p:spPr bwMode="auto">
            <a:xfrm>
              <a:off x="3119438" y="4365626"/>
              <a:ext cx="6286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Line 612"/>
            <p:cNvSpPr>
              <a:spLocks noChangeShapeType="1"/>
            </p:cNvSpPr>
            <p:nvPr/>
          </p:nvSpPr>
          <p:spPr bwMode="auto">
            <a:xfrm flipV="1">
              <a:off x="3748088" y="4111626"/>
              <a:ext cx="1588" cy="2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Line 613"/>
            <p:cNvSpPr>
              <a:spLocks noChangeShapeType="1"/>
            </p:cNvSpPr>
            <p:nvPr/>
          </p:nvSpPr>
          <p:spPr bwMode="auto">
            <a:xfrm flipV="1">
              <a:off x="3119438" y="4111626"/>
              <a:ext cx="1588" cy="2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Rectangle 614"/>
            <p:cNvSpPr>
              <a:spLocks noChangeArrowheads="1"/>
            </p:cNvSpPr>
            <p:nvPr/>
          </p:nvSpPr>
          <p:spPr bwMode="auto">
            <a:xfrm>
              <a:off x="3440113" y="4135438"/>
              <a:ext cx="3508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channel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Line 615"/>
            <p:cNvSpPr>
              <a:spLocks noChangeShapeType="1"/>
            </p:cNvSpPr>
            <p:nvPr/>
          </p:nvSpPr>
          <p:spPr bwMode="auto">
            <a:xfrm>
              <a:off x="3167063" y="4178301"/>
              <a:ext cx="242888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Rectangle 616"/>
            <p:cNvSpPr>
              <a:spLocks noChangeArrowheads="1"/>
            </p:cNvSpPr>
            <p:nvPr/>
          </p:nvSpPr>
          <p:spPr bwMode="auto">
            <a:xfrm>
              <a:off x="3440113" y="4249738"/>
              <a:ext cx="3508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channel 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Line 617"/>
            <p:cNvSpPr>
              <a:spLocks noChangeShapeType="1"/>
            </p:cNvSpPr>
            <p:nvPr/>
          </p:nvSpPr>
          <p:spPr bwMode="auto">
            <a:xfrm>
              <a:off x="3167063" y="4292601"/>
              <a:ext cx="242888" cy="158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3" name="TextBox 292"/>
          <p:cNvSpPr txBox="1"/>
          <p:nvPr/>
        </p:nvSpPr>
        <p:spPr>
          <a:xfrm>
            <a:off x="130599" y="162957"/>
            <a:ext cx="3448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Conditional Estimates:     </a:t>
            </a:r>
          </a:p>
          <a:p>
            <a:r>
              <a:rPr lang="en-GB" sz="2800" dirty="0" smtClean="0">
                <a:latin typeface="+mj-lt"/>
              </a:rPr>
              <a:t>Covariance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90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/>
          <p:nvPr/>
        </p:nvGrpSpPr>
        <p:grpSpPr>
          <a:xfrm>
            <a:off x="3862679" y="2487478"/>
            <a:ext cx="4790224" cy="4215540"/>
            <a:chOff x="1453222" y="1771947"/>
            <a:chExt cx="6195191" cy="4830332"/>
          </a:xfrm>
        </p:grpSpPr>
        <p:sp>
          <p:nvSpPr>
            <p:cNvPr id="315" name="Arc 314"/>
            <p:cNvSpPr/>
            <p:nvPr/>
          </p:nvSpPr>
          <p:spPr>
            <a:xfrm rot="21038270" flipV="1">
              <a:off x="1453222" y="1771947"/>
              <a:ext cx="5327698" cy="4371865"/>
            </a:xfrm>
            <a:prstGeom prst="arc">
              <a:avLst>
                <a:gd name="adj1" fmla="val 16200000"/>
                <a:gd name="adj2" fmla="val 2067370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40"/>
            <p:cNvGrpSpPr/>
            <p:nvPr/>
          </p:nvGrpSpPr>
          <p:grpSpPr>
            <a:xfrm>
              <a:off x="2557220" y="3252061"/>
              <a:ext cx="5091193" cy="3350218"/>
              <a:chOff x="2557220" y="3252061"/>
              <a:chExt cx="5091193" cy="3350218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2557220" y="5013702"/>
                <a:ext cx="1999281" cy="1588577"/>
                <a:chOff x="1096566" y="1772816"/>
                <a:chExt cx="3581400" cy="3484562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9" name="Isosceles Triangle 278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0" name="Can 279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1" name="Can 280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2" name="Can 281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4" name="Can 283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286" name="Hexagon 285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87" name="Straight Connector 286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Can 290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23"/>
              <p:cNvGrpSpPr/>
              <p:nvPr/>
            </p:nvGrpSpPr>
            <p:grpSpPr>
              <a:xfrm>
                <a:off x="5669796" y="3252061"/>
                <a:ext cx="1978617" cy="1588577"/>
                <a:chOff x="1096566" y="1772816"/>
                <a:chExt cx="3581400" cy="3484562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1115616" y="1772816"/>
                  <a:ext cx="3560763" cy="1690687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93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096566" y="4295353"/>
                  <a:ext cx="3581400" cy="962025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1106091" y="3495253"/>
                  <a:ext cx="3562350" cy="746125"/>
                </a:xfrm>
                <a:prstGeom prst="rect">
                  <a:avLst/>
                </a:prstGeom>
                <a:solidFill>
                  <a:schemeClr val="tx1">
                    <a:lumMod val="85000"/>
                    <a:alpha val="67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 rot="10800000">
                  <a:off x="1239441" y="2580853"/>
                  <a:ext cx="1276350" cy="75723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8" name="Can 297"/>
                <p:cNvSpPr/>
                <p:nvPr/>
              </p:nvSpPr>
              <p:spPr>
                <a:xfrm rot="10800000">
                  <a:off x="2894324" y="2495146"/>
                  <a:ext cx="94909" cy="1270157"/>
                </a:xfrm>
                <a:prstGeom prst="ca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9" name="Can 298"/>
                <p:cNvSpPr/>
                <p:nvPr/>
              </p:nvSpPr>
              <p:spPr>
                <a:xfrm rot="10800000">
                  <a:off x="4409865" y="2827422"/>
                  <a:ext cx="82377" cy="2329829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0" name="Can 299"/>
                <p:cNvSpPr/>
                <p:nvPr/>
              </p:nvSpPr>
              <p:spPr>
                <a:xfrm rot="10181207">
                  <a:off x="3392091" y="2028403"/>
                  <a:ext cx="111125" cy="687388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3142854" y="2504653"/>
                  <a:ext cx="649287" cy="5508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2" name="Can 301"/>
                <p:cNvSpPr/>
                <p:nvPr/>
              </p:nvSpPr>
              <p:spPr>
                <a:xfrm rot="10800000" flipH="1">
                  <a:off x="1820466" y="3249191"/>
                  <a:ext cx="114300" cy="1855787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 rot="5400000">
                  <a:off x="3203179" y="2758653"/>
                  <a:ext cx="695325" cy="301625"/>
                </a:xfrm>
                <a:custGeom>
                  <a:avLst/>
                  <a:gdLst>
                    <a:gd name="connsiteX0" fmla="*/ 0 w 3048000"/>
                    <a:gd name="connsiteY0" fmla="*/ 0 h 762000"/>
                    <a:gd name="connsiteX1" fmla="*/ 3048000 w 3048000"/>
                    <a:gd name="connsiteY1" fmla="*/ 0 h 762000"/>
                    <a:gd name="connsiteX2" fmla="*/ 3048000 w 3048000"/>
                    <a:gd name="connsiteY2" fmla="*/ 762000 h 762000"/>
                    <a:gd name="connsiteX3" fmla="*/ 0 w 3048000"/>
                    <a:gd name="connsiteY3" fmla="*/ 762000 h 762000"/>
                    <a:gd name="connsiteX4" fmla="*/ 0 w 3048000"/>
                    <a:gd name="connsiteY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0" h="762000">
                      <a:moveTo>
                        <a:pt x="0" y="0"/>
                      </a:moveTo>
                      <a:lnTo>
                        <a:pt x="3048000" y="0"/>
                      </a:lnTo>
                      <a:lnTo>
                        <a:pt x="3048000" y="762000"/>
                      </a:lnTo>
                      <a:lnTo>
                        <a:pt x="0" y="76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92024" tIns="192024" rIns="192024" bIns="192024" spcCol="1270" anchor="ctr"/>
                <a:lstStyle/>
                <a:p>
                  <a:pPr defTabSz="1200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GB" sz="2700" dirty="0"/>
                </a:p>
              </p:txBody>
            </p:sp>
            <p:sp>
              <p:nvSpPr>
                <p:cNvPr id="304" name="Hexagon 303"/>
                <p:cNvSpPr/>
                <p:nvPr/>
              </p:nvSpPr>
              <p:spPr>
                <a:xfrm rot="5400000">
                  <a:off x="2908698" y="3507159"/>
                  <a:ext cx="679450" cy="725487"/>
                </a:xfrm>
                <a:prstGeom prst="hexag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 rot="16200000" flipH="1" flipV="1">
                  <a:off x="2689622" y="1357685"/>
                  <a:ext cx="1587" cy="142240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2658666" y="2495128"/>
                  <a:ext cx="330200" cy="9525"/>
                </a:xfrm>
                <a:prstGeom prst="line">
                  <a:avLst/>
                </a:prstGeom>
                <a:ln w="101600">
                  <a:solidFill>
                    <a:schemeClr val="bg1">
                      <a:lumMod val="75000"/>
                    </a:schemeClr>
                  </a:solidFill>
                  <a:headEnd type="diamon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3784204" y="2866603"/>
                  <a:ext cx="703262" cy="635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16200000" flipH="1">
                  <a:off x="3365897" y="3145210"/>
                  <a:ext cx="600075" cy="3794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Can 308"/>
                <p:cNvSpPr/>
                <p:nvPr/>
              </p:nvSpPr>
              <p:spPr>
                <a:xfrm rot="16200000">
                  <a:off x="3111104" y="3785765"/>
                  <a:ext cx="95250" cy="2676525"/>
                </a:xfrm>
                <a:prstGeom prst="ca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310" name="Straight Connector 309"/>
                <p:cNvCxnSpPr/>
                <p:nvPr/>
              </p:nvCxnSpPr>
              <p:spPr>
                <a:xfrm rot="16200000" flipH="1">
                  <a:off x="4059635" y="3496047"/>
                  <a:ext cx="11112" cy="825500"/>
                </a:xfrm>
                <a:prstGeom prst="line">
                  <a:avLst/>
                </a:prstGeom>
                <a:ln w="10160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TextBox 310"/>
              <p:cNvSpPr txBox="1"/>
              <p:nvPr/>
            </p:nvSpPr>
            <p:spPr>
              <a:xfrm>
                <a:off x="6858000" y="4881965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PFC</a:t>
                </a:r>
                <a:endParaRPr lang="en-GB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2872352" y="4468677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Hipp</a:t>
                </a:r>
                <a:endParaRPr lang="en-GB" dirty="0"/>
              </a:p>
            </p:txBody>
          </p:sp>
        </p:grpSp>
      </p:grpSp>
      <p:sp>
        <p:nvSpPr>
          <p:cNvPr id="316" name="Arc 315"/>
          <p:cNvSpPr/>
          <p:nvPr/>
        </p:nvSpPr>
        <p:spPr>
          <a:xfrm rot="11090002" flipV="1">
            <a:off x="5497530" y="4216909"/>
            <a:ext cx="3344203" cy="4377041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871408" y="1233649"/>
            <a:ext cx="3272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rgbClr val="17375E"/>
                </a:solidFill>
              </a:rPr>
              <a:t>arg</a:t>
            </a:r>
            <a:r>
              <a:rPr lang="en-GB" sz="2000" dirty="0" smtClean="0">
                <a:solidFill>
                  <a:srgbClr val="17375E"/>
                </a:solidFill>
              </a:rPr>
              <a:t>(H</a:t>
            </a:r>
            <a:r>
              <a:rPr lang="en-GB" sz="2000" baseline="-25000" dirty="0" smtClean="0">
                <a:solidFill>
                  <a:srgbClr val="17375E"/>
                </a:solidFill>
              </a:rPr>
              <a:t>1</a:t>
            </a:r>
            <a:r>
              <a:rPr lang="en-GB" sz="2000" dirty="0" smtClean="0">
                <a:solidFill>
                  <a:srgbClr val="17375E"/>
                </a:solidFill>
              </a:rPr>
              <a:t>(</a:t>
            </a:r>
            <a:r>
              <a:rPr lang="el-GR" sz="2000" dirty="0" smtClean="0">
                <a:solidFill>
                  <a:srgbClr val="17375E"/>
                </a:solidFill>
              </a:rPr>
              <a:t>ω</a:t>
            </a:r>
            <a:r>
              <a:rPr lang="en-GB" sz="2000" dirty="0" smtClean="0">
                <a:solidFill>
                  <a:srgbClr val="17375E"/>
                </a:solidFill>
              </a:rPr>
              <a:t>).H</a:t>
            </a:r>
            <a:r>
              <a:rPr lang="en-GB" sz="2000" baseline="-25000" dirty="0" smtClean="0">
                <a:solidFill>
                  <a:srgbClr val="17375E"/>
                </a:solidFill>
              </a:rPr>
              <a:t>2</a:t>
            </a:r>
            <a:r>
              <a:rPr lang="en-GB" sz="2000" baseline="30000" dirty="0" smtClean="0">
                <a:solidFill>
                  <a:srgbClr val="17375E"/>
                </a:solidFill>
              </a:rPr>
              <a:t>*</a:t>
            </a:r>
            <a:r>
              <a:rPr lang="en-GB" sz="2000" dirty="0" smtClean="0">
                <a:solidFill>
                  <a:srgbClr val="17375E"/>
                </a:solidFill>
              </a:rPr>
              <a:t>(</a:t>
            </a:r>
            <a:r>
              <a:rPr lang="el-GR" sz="2000" dirty="0" smtClean="0">
                <a:solidFill>
                  <a:srgbClr val="17375E"/>
                </a:solidFill>
              </a:rPr>
              <a:t>ω</a:t>
            </a:r>
            <a:r>
              <a:rPr lang="en-GB" sz="2000" dirty="0" smtClean="0">
                <a:solidFill>
                  <a:srgbClr val="17375E"/>
                </a:solidFill>
              </a:rPr>
              <a:t>))</a:t>
            </a:r>
          </a:p>
          <a:p>
            <a:r>
              <a:rPr lang="en-GB" sz="2000" dirty="0" smtClean="0">
                <a:solidFill>
                  <a:srgbClr val="17375E"/>
                </a:solidFill>
              </a:rPr>
              <a:t>____________</a:t>
            </a:r>
          </a:p>
          <a:p>
            <a:r>
              <a:rPr lang="en-GB" sz="2000" dirty="0">
                <a:solidFill>
                  <a:srgbClr val="17375E"/>
                </a:solidFill>
              </a:rPr>
              <a:t> </a:t>
            </a:r>
            <a:r>
              <a:rPr lang="en-GB" sz="2000" dirty="0" smtClean="0">
                <a:solidFill>
                  <a:srgbClr val="17375E"/>
                </a:solidFill>
              </a:rPr>
              <a:t>         </a:t>
            </a:r>
            <a:r>
              <a:rPr lang="el-GR" sz="2000" dirty="0">
                <a:solidFill>
                  <a:srgbClr val="17375E"/>
                </a:solidFill>
              </a:rPr>
              <a:t>ω</a:t>
            </a:r>
            <a:endParaRPr lang="el-GR" sz="2000" dirty="0" smtClean="0">
              <a:solidFill>
                <a:srgbClr val="17375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3472" y="1247615"/>
            <a:ext cx="5044698" cy="3657599"/>
            <a:chOff x="984142" y="1766807"/>
            <a:chExt cx="5556143" cy="4455762"/>
          </a:xfrm>
        </p:grpSpPr>
        <p:sp>
          <p:nvSpPr>
            <p:cNvPr id="53" name="Rectangle 52"/>
            <p:cNvSpPr/>
            <p:nvPr/>
          </p:nvSpPr>
          <p:spPr>
            <a:xfrm>
              <a:off x="984142" y="1766807"/>
              <a:ext cx="5556143" cy="445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73"/>
            <p:cNvSpPr>
              <a:spLocks noChangeArrowheads="1"/>
            </p:cNvSpPr>
            <p:nvPr/>
          </p:nvSpPr>
          <p:spPr bwMode="auto">
            <a:xfrm>
              <a:off x="3964337" y="2442721"/>
              <a:ext cx="2143125" cy="3114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74"/>
            <p:cNvSpPr>
              <a:spLocks noChangeArrowheads="1"/>
            </p:cNvSpPr>
            <p:nvPr/>
          </p:nvSpPr>
          <p:spPr bwMode="auto">
            <a:xfrm>
              <a:off x="3964337" y="2442721"/>
              <a:ext cx="2143125" cy="31146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75"/>
            <p:cNvSpPr>
              <a:spLocks noChangeShapeType="1"/>
            </p:cNvSpPr>
            <p:nvPr/>
          </p:nvSpPr>
          <p:spPr bwMode="auto">
            <a:xfrm>
              <a:off x="3964337" y="2442721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76"/>
            <p:cNvSpPr>
              <a:spLocks noChangeShapeType="1"/>
            </p:cNvSpPr>
            <p:nvPr/>
          </p:nvSpPr>
          <p:spPr bwMode="auto">
            <a:xfrm>
              <a:off x="3964337" y="5557396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77"/>
            <p:cNvSpPr>
              <a:spLocks noChangeShapeType="1"/>
            </p:cNvSpPr>
            <p:nvPr/>
          </p:nvSpPr>
          <p:spPr bwMode="auto">
            <a:xfrm flipV="1">
              <a:off x="6107462" y="2442721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78"/>
            <p:cNvSpPr>
              <a:spLocks noChangeShapeType="1"/>
            </p:cNvSpPr>
            <p:nvPr/>
          </p:nvSpPr>
          <p:spPr bwMode="auto">
            <a:xfrm flipV="1">
              <a:off x="3964337" y="2442721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79"/>
            <p:cNvSpPr>
              <a:spLocks noChangeShapeType="1"/>
            </p:cNvSpPr>
            <p:nvPr/>
          </p:nvSpPr>
          <p:spPr bwMode="auto">
            <a:xfrm>
              <a:off x="3964337" y="5557396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80"/>
            <p:cNvSpPr>
              <a:spLocks noChangeShapeType="1"/>
            </p:cNvSpPr>
            <p:nvPr/>
          </p:nvSpPr>
          <p:spPr bwMode="auto">
            <a:xfrm flipV="1">
              <a:off x="3964337" y="2442721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81"/>
            <p:cNvSpPr>
              <a:spLocks noChangeShapeType="1"/>
            </p:cNvSpPr>
            <p:nvPr/>
          </p:nvSpPr>
          <p:spPr bwMode="auto">
            <a:xfrm flipV="1">
              <a:off x="3964337" y="5519296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82"/>
            <p:cNvSpPr>
              <a:spLocks noChangeShapeType="1"/>
            </p:cNvSpPr>
            <p:nvPr/>
          </p:nvSpPr>
          <p:spPr bwMode="auto">
            <a:xfrm>
              <a:off x="3964337" y="244272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83"/>
            <p:cNvSpPr>
              <a:spLocks noChangeArrowheads="1"/>
            </p:cNvSpPr>
            <p:nvPr/>
          </p:nvSpPr>
          <p:spPr bwMode="auto">
            <a:xfrm>
              <a:off x="3935762" y="5585971"/>
              <a:ext cx="1047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84"/>
            <p:cNvSpPr>
              <a:spLocks noChangeShapeType="1"/>
            </p:cNvSpPr>
            <p:nvPr/>
          </p:nvSpPr>
          <p:spPr bwMode="auto">
            <a:xfrm flipV="1">
              <a:off x="4392962" y="5519296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5"/>
            <p:cNvSpPr>
              <a:spLocks noChangeShapeType="1"/>
            </p:cNvSpPr>
            <p:nvPr/>
          </p:nvSpPr>
          <p:spPr bwMode="auto">
            <a:xfrm>
              <a:off x="4392962" y="244272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>
              <a:off x="4335812" y="5585971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87"/>
            <p:cNvSpPr>
              <a:spLocks noChangeShapeType="1"/>
            </p:cNvSpPr>
            <p:nvPr/>
          </p:nvSpPr>
          <p:spPr bwMode="auto">
            <a:xfrm flipV="1">
              <a:off x="4821587" y="5519296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8"/>
            <p:cNvSpPr>
              <a:spLocks noChangeShapeType="1"/>
            </p:cNvSpPr>
            <p:nvPr/>
          </p:nvSpPr>
          <p:spPr bwMode="auto">
            <a:xfrm>
              <a:off x="4821587" y="244272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89"/>
            <p:cNvSpPr>
              <a:spLocks noChangeArrowheads="1"/>
            </p:cNvSpPr>
            <p:nvPr/>
          </p:nvSpPr>
          <p:spPr bwMode="auto">
            <a:xfrm>
              <a:off x="4764437" y="5585971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90"/>
            <p:cNvSpPr>
              <a:spLocks noChangeShapeType="1"/>
            </p:cNvSpPr>
            <p:nvPr/>
          </p:nvSpPr>
          <p:spPr bwMode="auto">
            <a:xfrm flipV="1">
              <a:off x="5250212" y="5519296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91"/>
            <p:cNvSpPr>
              <a:spLocks noChangeShapeType="1"/>
            </p:cNvSpPr>
            <p:nvPr/>
          </p:nvSpPr>
          <p:spPr bwMode="auto">
            <a:xfrm>
              <a:off x="5250212" y="244272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92"/>
            <p:cNvSpPr>
              <a:spLocks noChangeArrowheads="1"/>
            </p:cNvSpPr>
            <p:nvPr/>
          </p:nvSpPr>
          <p:spPr bwMode="auto">
            <a:xfrm>
              <a:off x="5193062" y="5585971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93"/>
            <p:cNvSpPr>
              <a:spLocks noChangeShapeType="1"/>
            </p:cNvSpPr>
            <p:nvPr/>
          </p:nvSpPr>
          <p:spPr bwMode="auto">
            <a:xfrm flipV="1">
              <a:off x="5678837" y="5519296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4"/>
            <p:cNvSpPr>
              <a:spLocks noChangeShapeType="1"/>
            </p:cNvSpPr>
            <p:nvPr/>
          </p:nvSpPr>
          <p:spPr bwMode="auto">
            <a:xfrm>
              <a:off x="5678837" y="244272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95"/>
            <p:cNvSpPr>
              <a:spLocks noChangeArrowheads="1"/>
            </p:cNvSpPr>
            <p:nvPr/>
          </p:nvSpPr>
          <p:spPr bwMode="auto">
            <a:xfrm>
              <a:off x="5621687" y="5585971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96"/>
            <p:cNvSpPr>
              <a:spLocks noChangeShapeType="1"/>
            </p:cNvSpPr>
            <p:nvPr/>
          </p:nvSpPr>
          <p:spPr bwMode="auto">
            <a:xfrm flipV="1">
              <a:off x="6107462" y="5519296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7"/>
            <p:cNvSpPr>
              <a:spLocks noChangeShapeType="1"/>
            </p:cNvSpPr>
            <p:nvPr/>
          </p:nvSpPr>
          <p:spPr bwMode="auto">
            <a:xfrm>
              <a:off x="6107462" y="244272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98"/>
            <p:cNvSpPr>
              <a:spLocks noChangeArrowheads="1"/>
            </p:cNvSpPr>
            <p:nvPr/>
          </p:nvSpPr>
          <p:spPr bwMode="auto">
            <a:xfrm>
              <a:off x="6050312" y="5585971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99"/>
            <p:cNvSpPr>
              <a:spLocks noChangeShapeType="1"/>
            </p:cNvSpPr>
            <p:nvPr/>
          </p:nvSpPr>
          <p:spPr bwMode="auto">
            <a:xfrm>
              <a:off x="3964337" y="5557396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100"/>
            <p:cNvSpPr>
              <a:spLocks noChangeShapeType="1"/>
            </p:cNvSpPr>
            <p:nvPr/>
          </p:nvSpPr>
          <p:spPr bwMode="auto">
            <a:xfrm flipH="1">
              <a:off x="6069362" y="555739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101"/>
            <p:cNvSpPr>
              <a:spLocks noChangeArrowheads="1"/>
            </p:cNvSpPr>
            <p:nvPr/>
          </p:nvSpPr>
          <p:spPr bwMode="auto">
            <a:xfrm>
              <a:off x="3773837" y="5481196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102"/>
            <p:cNvSpPr>
              <a:spLocks noChangeShapeType="1"/>
            </p:cNvSpPr>
            <p:nvPr/>
          </p:nvSpPr>
          <p:spPr bwMode="auto">
            <a:xfrm>
              <a:off x="3964337" y="5033521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3"/>
            <p:cNvSpPr>
              <a:spLocks noChangeShapeType="1"/>
            </p:cNvSpPr>
            <p:nvPr/>
          </p:nvSpPr>
          <p:spPr bwMode="auto">
            <a:xfrm flipH="1">
              <a:off x="6069362" y="5033521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104"/>
            <p:cNvSpPr>
              <a:spLocks noChangeArrowheads="1"/>
            </p:cNvSpPr>
            <p:nvPr/>
          </p:nvSpPr>
          <p:spPr bwMode="auto">
            <a:xfrm>
              <a:off x="3773837" y="4957321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105"/>
            <p:cNvSpPr>
              <a:spLocks noChangeShapeType="1"/>
            </p:cNvSpPr>
            <p:nvPr/>
          </p:nvSpPr>
          <p:spPr bwMode="auto">
            <a:xfrm>
              <a:off x="3964337" y="4519171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6"/>
            <p:cNvSpPr>
              <a:spLocks noChangeShapeType="1"/>
            </p:cNvSpPr>
            <p:nvPr/>
          </p:nvSpPr>
          <p:spPr bwMode="auto">
            <a:xfrm flipH="1">
              <a:off x="6069362" y="4519171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107"/>
            <p:cNvSpPr>
              <a:spLocks noChangeArrowheads="1"/>
            </p:cNvSpPr>
            <p:nvPr/>
          </p:nvSpPr>
          <p:spPr bwMode="auto">
            <a:xfrm>
              <a:off x="3773837" y="4442971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108"/>
            <p:cNvSpPr>
              <a:spLocks noChangeShapeType="1"/>
            </p:cNvSpPr>
            <p:nvPr/>
          </p:nvSpPr>
          <p:spPr bwMode="auto">
            <a:xfrm>
              <a:off x="3964337" y="3995296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9"/>
            <p:cNvSpPr>
              <a:spLocks noChangeShapeType="1"/>
            </p:cNvSpPr>
            <p:nvPr/>
          </p:nvSpPr>
          <p:spPr bwMode="auto">
            <a:xfrm flipH="1">
              <a:off x="6069362" y="399529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110"/>
            <p:cNvSpPr>
              <a:spLocks noChangeArrowheads="1"/>
            </p:cNvSpPr>
            <p:nvPr/>
          </p:nvSpPr>
          <p:spPr bwMode="auto">
            <a:xfrm>
              <a:off x="3773837" y="3919096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111"/>
            <p:cNvSpPr>
              <a:spLocks noChangeShapeType="1"/>
            </p:cNvSpPr>
            <p:nvPr/>
          </p:nvSpPr>
          <p:spPr bwMode="auto">
            <a:xfrm>
              <a:off x="3964337" y="3480946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12"/>
            <p:cNvSpPr>
              <a:spLocks noChangeShapeType="1"/>
            </p:cNvSpPr>
            <p:nvPr/>
          </p:nvSpPr>
          <p:spPr bwMode="auto">
            <a:xfrm flipH="1">
              <a:off x="6069362" y="3480946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113"/>
            <p:cNvSpPr>
              <a:spLocks noChangeArrowheads="1"/>
            </p:cNvSpPr>
            <p:nvPr/>
          </p:nvSpPr>
          <p:spPr bwMode="auto">
            <a:xfrm>
              <a:off x="3830987" y="3404746"/>
              <a:ext cx="1428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114"/>
            <p:cNvSpPr>
              <a:spLocks noChangeShapeType="1"/>
            </p:cNvSpPr>
            <p:nvPr/>
          </p:nvSpPr>
          <p:spPr bwMode="auto">
            <a:xfrm>
              <a:off x="3964337" y="2957071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5"/>
            <p:cNvSpPr>
              <a:spLocks noChangeShapeType="1"/>
            </p:cNvSpPr>
            <p:nvPr/>
          </p:nvSpPr>
          <p:spPr bwMode="auto">
            <a:xfrm flipH="1">
              <a:off x="6069362" y="2957071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116"/>
            <p:cNvSpPr>
              <a:spLocks noChangeArrowheads="1"/>
            </p:cNvSpPr>
            <p:nvPr/>
          </p:nvSpPr>
          <p:spPr bwMode="auto">
            <a:xfrm>
              <a:off x="3869087" y="2880871"/>
              <a:ext cx="1047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117"/>
            <p:cNvSpPr>
              <a:spLocks noChangeShapeType="1"/>
            </p:cNvSpPr>
            <p:nvPr/>
          </p:nvSpPr>
          <p:spPr bwMode="auto">
            <a:xfrm>
              <a:off x="3964337" y="2442721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118"/>
            <p:cNvSpPr>
              <a:spLocks noChangeShapeType="1"/>
            </p:cNvSpPr>
            <p:nvPr/>
          </p:nvSpPr>
          <p:spPr bwMode="auto">
            <a:xfrm flipH="1">
              <a:off x="6069362" y="2442721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119"/>
            <p:cNvSpPr>
              <a:spLocks noChangeArrowheads="1"/>
            </p:cNvSpPr>
            <p:nvPr/>
          </p:nvSpPr>
          <p:spPr bwMode="auto">
            <a:xfrm>
              <a:off x="3869087" y="2366521"/>
              <a:ext cx="1047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120"/>
            <p:cNvSpPr>
              <a:spLocks noChangeShapeType="1"/>
            </p:cNvSpPr>
            <p:nvPr/>
          </p:nvSpPr>
          <p:spPr bwMode="auto">
            <a:xfrm>
              <a:off x="3964337" y="2442721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121"/>
            <p:cNvSpPr>
              <a:spLocks noChangeShapeType="1"/>
            </p:cNvSpPr>
            <p:nvPr/>
          </p:nvSpPr>
          <p:spPr bwMode="auto">
            <a:xfrm>
              <a:off x="3964337" y="5557396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Line 122"/>
            <p:cNvSpPr>
              <a:spLocks noChangeShapeType="1"/>
            </p:cNvSpPr>
            <p:nvPr/>
          </p:nvSpPr>
          <p:spPr bwMode="auto">
            <a:xfrm flipV="1">
              <a:off x="6107462" y="2442721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123"/>
            <p:cNvSpPr>
              <a:spLocks noChangeShapeType="1"/>
            </p:cNvSpPr>
            <p:nvPr/>
          </p:nvSpPr>
          <p:spPr bwMode="auto">
            <a:xfrm flipV="1">
              <a:off x="3964337" y="2442721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24"/>
            <p:cNvSpPr>
              <a:spLocks/>
            </p:cNvSpPr>
            <p:nvPr/>
          </p:nvSpPr>
          <p:spPr bwMode="auto">
            <a:xfrm>
              <a:off x="4135787" y="2547496"/>
              <a:ext cx="1885950" cy="2390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4"/>
                </a:cxn>
                <a:cxn ang="0">
                  <a:pos x="54" y="72"/>
                </a:cxn>
                <a:cxn ang="0">
                  <a:pos x="78" y="144"/>
                </a:cxn>
                <a:cxn ang="0">
                  <a:pos x="108" y="246"/>
                </a:cxn>
                <a:cxn ang="0">
                  <a:pos x="132" y="372"/>
                </a:cxn>
                <a:cxn ang="0">
                  <a:pos x="162" y="534"/>
                </a:cxn>
                <a:cxn ang="0">
                  <a:pos x="186" y="720"/>
                </a:cxn>
                <a:cxn ang="0">
                  <a:pos x="216" y="942"/>
                </a:cxn>
                <a:cxn ang="0">
                  <a:pos x="240" y="1158"/>
                </a:cxn>
                <a:cxn ang="0">
                  <a:pos x="270" y="1332"/>
                </a:cxn>
                <a:cxn ang="0">
                  <a:pos x="294" y="1440"/>
                </a:cxn>
                <a:cxn ang="0">
                  <a:pos x="324" y="1494"/>
                </a:cxn>
                <a:cxn ang="0">
                  <a:pos x="348" y="1506"/>
                </a:cxn>
                <a:cxn ang="0">
                  <a:pos x="378" y="1500"/>
                </a:cxn>
                <a:cxn ang="0">
                  <a:pos x="402" y="1476"/>
                </a:cxn>
                <a:cxn ang="0">
                  <a:pos x="432" y="1446"/>
                </a:cxn>
                <a:cxn ang="0">
                  <a:pos x="456" y="1404"/>
                </a:cxn>
                <a:cxn ang="0">
                  <a:pos x="486" y="1362"/>
                </a:cxn>
                <a:cxn ang="0">
                  <a:pos x="510" y="1314"/>
                </a:cxn>
                <a:cxn ang="0">
                  <a:pos x="540" y="1254"/>
                </a:cxn>
                <a:cxn ang="0">
                  <a:pos x="564" y="1176"/>
                </a:cxn>
                <a:cxn ang="0">
                  <a:pos x="594" y="1044"/>
                </a:cxn>
                <a:cxn ang="0">
                  <a:pos x="618" y="774"/>
                </a:cxn>
                <a:cxn ang="0">
                  <a:pos x="648" y="468"/>
                </a:cxn>
                <a:cxn ang="0">
                  <a:pos x="672" y="330"/>
                </a:cxn>
                <a:cxn ang="0">
                  <a:pos x="702" y="276"/>
                </a:cxn>
                <a:cxn ang="0">
                  <a:pos x="726" y="252"/>
                </a:cxn>
                <a:cxn ang="0">
                  <a:pos x="756" y="240"/>
                </a:cxn>
                <a:cxn ang="0">
                  <a:pos x="780" y="234"/>
                </a:cxn>
                <a:cxn ang="0">
                  <a:pos x="810" y="234"/>
                </a:cxn>
                <a:cxn ang="0">
                  <a:pos x="834" y="234"/>
                </a:cxn>
                <a:cxn ang="0">
                  <a:pos x="864" y="234"/>
                </a:cxn>
                <a:cxn ang="0">
                  <a:pos x="888" y="240"/>
                </a:cxn>
                <a:cxn ang="0">
                  <a:pos x="918" y="240"/>
                </a:cxn>
                <a:cxn ang="0">
                  <a:pos x="942" y="240"/>
                </a:cxn>
                <a:cxn ang="0">
                  <a:pos x="972" y="246"/>
                </a:cxn>
                <a:cxn ang="0">
                  <a:pos x="996" y="246"/>
                </a:cxn>
                <a:cxn ang="0">
                  <a:pos x="1026" y="246"/>
                </a:cxn>
                <a:cxn ang="0">
                  <a:pos x="1050" y="252"/>
                </a:cxn>
                <a:cxn ang="0">
                  <a:pos x="1080" y="252"/>
                </a:cxn>
                <a:cxn ang="0">
                  <a:pos x="1104" y="252"/>
                </a:cxn>
                <a:cxn ang="0">
                  <a:pos x="1134" y="252"/>
                </a:cxn>
                <a:cxn ang="0">
                  <a:pos x="1158" y="258"/>
                </a:cxn>
                <a:cxn ang="0">
                  <a:pos x="1188" y="258"/>
                </a:cxn>
              </a:cxnLst>
              <a:rect l="0" t="0" r="r" b="b"/>
              <a:pathLst>
                <a:path w="1188" h="1506">
                  <a:moveTo>
                    <a:pt x="0" y="0"/>
                  </a:moveTo>
                  <a:lnTo>
                    <a:pt x="24" y="24"/>
                  </a:lnTo>
                  <a:lnTo>
                    <a:pt x="54" y="72"/>
                  </a:lnTo>
                  <a:lnTo>
                    <a:pt x="78" y="144"/>
                  </a:lnTo>
                  <a:lnTo>
                    <a:pt x="108" y="246"/>
                  </a:lnTo>
                  <a:lnTo>
                    <a:pt x="132" y="372"/>
                  </a:lnTo>
                  <a:lnTo>
                    <a:pt x="162" y="534"/>
                  </a:lnTo>
                  <a:lnTo>
                    <a:pt x="186" y="720"/>
                  </a:lnTo>
                  <a:lnTo>
                    <a:pt x="216" y="942"/>
                  </a:lnTo>
                  <a:lnTo>
                    <a:pt x="240" y="1158"/>
                  </a:lnTo>
                  <a:lnTo>
                    <a:pt x="270" y="1332"/>
                  </a:lnTo>
                  <a:lnTo>
                    <a:pt x="294" y="1440"/>
                  </a:lnTo>
                  <a:lnTo>
                    <a:pt x="324" y="1494"/>
                  </a:lnTo>
                  <a:lnTo>
                    <a:pt x="348" y="1506"/>
                  </a:lnTo>
                  <a:lnTo>
                    <a:pt x="378" y="1500"/>
                  </a:lnTo>
                  <a:lnTo>
                    <a:pt x="402" y="1476"/>
                  </a:lnTo>
                  <a:lnTo>
                    <a:pt x="432" y="1446"/>
                  </a:lnTo>
                  <a:lnTo>
                    <a:pt x="456" y="1404"/>
                  </a:lnTo>
                  <a:lnTo>
                    <a:pt x="486" y="1362"/>
                  </a:lnTo>
                  <a:lnTo>
                    <a:pt x="510" y="1314"/>
                  </a:lnTo>
                  <a:lnTo>
                    <a:pt x="540" y="1254"/>
                  </a:lnTo>
                  <a:lnTo>
                    <a:pt x="564" y="1176"/>
                  </a:lnTo>
                  <a:lnTo>
                    <a:pt x="594" y="1044"/>
                  </a:lnTo>
                  <a:lnTo>
                    <a:pt x="618" y="774"/>
                  </a:lnTo>
                  <a:lnTo>
                    <a:pt x="648" y="468"/>
                  </a:lnTo>
                  <a:lnTo>
                    <a:pt x="672" y="330"/>
                  </a:lnTo>
                  <a:lnTo>
                    <a:pt x="702" y="276"/>
                  </a:lnTo>
                  <a:lnTo>
                    <a:pt x="726" y="252"/>
                  </a:lnTo>
                  <a:lnTo>
                    <a:pt x="756" y="240"/>
                  </a:lnTo>
                  <a:lnTo>
                    <a:pt x="780" y="234"/>
                  </a:lnTo>
                  <a:lnTo>
                    <a:pt x="810" y="234"/>
                  </a:lnTo>
                  <a:lnTo>
                    <a:pt x="834" y="234"/>
                  </a:lnTo>
                  <a:lnTo>
                    <a:pt x="864" y="234"/>
                  </a:lnTo>
                  <a:lnTo>
                    <a:pt x="888" y="240"/>
                  </a:lnTo>
                  <a:lnTo>
                    <a:pt x="918" y="240"/>
                  </a:lnTo>
                  <a:lnTo>
                    <a:pt x="942" y="240"/>
                  </a:lnTo>
                  <a:lnTo>
                    <a:pt x="972" y="246"/>
                  </a:lnTo>
                  <a:lnTo>
                    <a:pt x="996" y="246"/>
                  </a:lnTo>
                  <a:lnTo>
                    <a:pt x="1026" y="246"/>
                  </a:lnTo>
                  <a:lnTo>
                    <a:pt x="1050" y="252"/>
                  </a:lnTo>
                  <a:lnTo>
                    <a:pt x="1080" y="252"/>
                  </a:lnTo>
                  <a:lnTo>
                    <a:pt x="1104" y="252"/>
                  </a:lnTo>
                  <a:lnTo>
                    <a:pt x="1134" y="252"/>
                  </a:lnTo>
                  <a:lnTo>
                    <a:pt x="1158" y="258"/>
                  </a:lnTo>
                  <a:lnTo>
                    <a:pt x="1188" y="25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25"/>
            <p:cNvSpPr>
              <a:spLocks/>
            </p:cNvSpPr>
            <p:nvPr/>
          </p:nvSpPr>
          <p:spPr bwMode="auto">
            <a:xfrm>
              <a:off x="4135787" y="2909446"/>
              <a:ext cx="1885950" cy="240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0"/>
                </a:cxn>
                <a:cxn ang="0">
                  <a:pos x="54" y="72"/>
                </a:cxn>
                <a:cxn ang="0">
                  <a:pos x="78" y="120"/>
                </a:cxn>
                <a:cxn ang="0">
                  <a:pos x="108" y="186"/>
                </a:cxn>
                <a:cxn ang="0">
                  <a:pos x="132" y="252"/>
                </a:cxn>
                <a:cxn ang="0">
                  <a:pos x="162" y="324"/>
                </a:cxn>
                <a:cxn ang="0">
                  <a:pos x="186" y="396"/>
                </a:cxn>
                <a:cxn ang="0">
                  <a:pos x="216" y="474"/>
                </a:cxn>
                <a:cxn ang="0">
                  <a:pos x="240" y="552"/>
                </a:cxn>
                <a:cxn ang="0">
                  <a:pos x="270" y="660"/>
                </a:cxn>
                <a:cxn ang="0">
                  <a:pos x="294" y="840"/>
                </a:cxn>
                <a:cxn ang="0">
                  <a:pos x="324" y="1116"/>
                </a:cxn>
                <a:cxn ang="0">
                  <a:pos x="348" y="1374"/>
                </a:cxn>
                <a:cxn ang="0">
                  <a:pos x="378" y="1494"/>
                </a:cxn>
                <a:cxn ang="0">
                  <a:pos x="402" y="1518"/>
                </a:cxn>
                <a:cxn ang="0">
                  <a:pos x="432" y="1500"/>
                </a:cxn>
                <a:cxn ang="0">
                  <a:pos x="456" y="1470"/>
                </a:cxn>
                <a:cxn ang="0">
                  <a:pos x="486" y="1428"/>
                </a:cxn>
                <a:cxn ang="0">
                  <a:pos x="510" y="1392"/>
                </a:cxn>
                <a:cxn ang="0">
                  <a:pos x="540" y="1362"/>
                </a:cxn>
                <a:cxn ang="0">
                  <a:pos x="564" y="1332"/>
                </a:cxn>
                <a:cxn ang="0">
                  <a:pos x="594" y="1308"/>
                </a:cxn>
                <a:cxn ang="0">
                  <a:pos x="618" y="1284"/>
                </a:cxn>
                <a:cxn ang="0">
                  <a:pos x="648" y="1266"/>
                </a:cxn>
                <a:cxn ang="0">
                  <a:pos x="672" y="1254"/>
                </a:cxn>
                <a:cxn ang="0">
                  <a:pos x="702" y="1242"/>
                </a:cxn>
                <a:cxn ang="0">
                  <a:pos x="726" y="1230"/>
                </a:cxn>
                <a:cxn ang="0">
                  <a:pos x="756" y="1212"/>
                </a:cxn>
                <a:cxn ang="0">
                  <a:pos x="780" y="1200"/>
                </a:cxn>
                <a:cxn ang="0">
                  <a:pos x="810" y="1182"/>
                </a:cxn>
                <a:cxn ang="0">
                  <a:pos x="834" y="1170"/>
                </a:cxn>
                <a:cxn ang="0">
                  <a:pos x="864" y="1146"/>
                </a:cxn>
                <a:cxn ang="0">
                  <a:pos x="888" y="1128"/>
                </a:cxn>
                <a:cxn ang="0">
                  <a:pos x="918" y="1104"/>
                </a:cxn>
                <a:cxn ang="0">
                  <a:pos x="942" y="1080"/>
                </a:cxn>
                <a:cxn ang="0">
                  <a:pos x="972" y="1062"/>
                </a:cxn>
                <a:cxn ang="0">
                  <a:pos x="996" y="1038"/>
                </a:cxn>
                <a:cxn ang="0">
                  <a:pos x="1026" y="1014"/>
                </a:cxn>
                <a:cxn ang="0">
                  <a:pos x="1050" y="990"/>
                </a:cxn>
                <a:cxn ang="0">
                  <a:pos x="1080" y="972"/>
                </a:cxn>
                <a:cxn ang="0">
                  <a:pos x="1104" y="948"/>
                </a:cxn>
                <a:cxn ang="0">
                  <a:pos x="1134" y="930"/>
                </a:cxn>
                <a:cxn ang="0">
                  <a:pos x="1158" y="912"/>
                </a:cxn>
                <a:cxn ang="0">
                  <a:pos x="1188" y="888"/>
                </a:cxn>
              </a:cxnLst>
              <a:rect l="0" t="0" r="r" b="b"/>
              <a:pathLst>
                <a:path w="1188" h="1518">
                  <a:moveTo>
                    <a:pt x="0" y="0"/>
                  </a:moveTo>
                  <a:lnTo>
                    <a:pt x="24" y="30"/>
                  </a:lnTo>
                  <a:lnTo>
                    <a:pt x="54" y="72"/>
                  </a:lnTo>
                  <a:lnTo>
                    <a:pt x="78" y="120"/>
                  </a:lnTo>
                  <a:lnTo>
                    <a:pt x="108" y="186"/>
                  </a:lnTo>
                  <a:lnTo>
                    <a:pt x="132" y="252"/>
                  </a:lnTo>
                  <a:lnTo>
                    <a:pt x="162" y="324"/>
                  </a:lnTo>
                  <a:lnTo>
                    <a:pt x="186" y="396"/>
                  </a:lnTo>
                  <a:lnTo>
                    <a:pt x="216" y="474"/>
                  </a:lnTo>
                  <a:lnTo>
                    <a:pt x="240" y="552"/>
                  </a:lnTo>
                  <a:lnTo>
                    <a:pt x="270" y="660"/>
                  </a:lnTo>
                  <a:lnTo>
                    <a:pt x="294" y="840"/>
                  </a:lnTo>
                  <a:lnTo>
                    <a:pt x="324" y="1116"/>
                  </a:lnTo>
                  <a:lnTo>
                    <a:pt x="348" y="1374"/>
                  </a:lnTo>
                  <a:lnTo>
                    <a:pt x="378" y="1494"/>
                  </a:lnTo>
                  <a:lnTo>
                    <a:pt x="402" y="1518"/>
                  </a:lnTo>
                  <a:lnTo>
                    <a:pt x="432" y="1500"/>
                  </a:lnTo>
                  <a:lnTo>
                    <a:pt x="456" y="1470"/>
                  </a:lnTo>
                  <a:lnTo>
                    <a:pt x="486" y="1428"/>
                  </a:lnTo>
                  <a:lnTo>
                    <a:pt x="510" y="1392"/>
                  </a:lnTo>
                  <a:lnTo>
                    <a:pt x="540" y="1362"/>
                  </a:lnTo>
                  <a:lnTo>
                    <a:pt x="564" y="1332"/>
                  </a:lnTo>
                  <a:lnTo>
                    <a:pt x="594" y="1308"/>
                  </a:lnTo>
                  <a:lnTo>
                    <a:pt x="618" y="1284"/>
                  </a:lnTo>
                  <a:lnTo>
                    <a:pt x="648" y="1266"/>
                  </a:lnTo>
                  <a:lnTo>
                    <a:pt x="672" y="1254"/>
                  </a:lnTo>
                  <a:lnTo>
                    <a:pt x="702" y="1242"/>
                  </a:lnTo>
                  <a:lnTo>
                    <a:pt x="726" y="1230"/>
                  </a:lnTo>
                  <a:lnTo>
                    <a:pt x="756" y="1212"/>
                  </a:lnTo>
                  <a:lnTo>
                    <a:pt x="780" y="1200"/>
                  </a:lnTo>
                  <a:lnTo>
                    <a:pt x="810" y="1182"/>
                  </a:lnTo>
                  <a:lnTo>
                    <a:pt x="834" y="1170"/>
                  </a:lnTo>
                  <a:lnTo>
                    <a:pt x="864" y="1146"/>
                  </a:lnTo>
                  <a:lnTo>
                    <a:pt x="888" y="1128"/>
                  </a:lnTo>
                  <a:lnTo>
                    <a:pt x="918" y="1104"/>
                  </a:lnTo>
                  <a:lnTo>
                    <a:pt x="942" y="1080"/>
                  </a:lnTo>
                  <a:lnTo>
                    <a:pt x="972" y="1062"/>
                  </a:lnTo>
                  <a:lnTo>
                    <a:pt x="996" y="1038"/>
                  </a:lnTo>
                  <a:lnTo>
                    <a:pt x="1026" y="1014"/>
                  </a:lnTo>
                  <a:lnTo>
                    <a:pt x="1050" y="990"/>
                  </a:lnTo>
                  <a:lnTo>
                    <a:pt x="1080" y="972"/>
                  </a:lnTo>
                  <a:lnTo>
                    <a:pt x="1104" y="948"/>
                  </a:lnTo>
                  <a:lnTo>
                    <a:pt x="1134" y="930"/>
                  </a:lnTo>
                  <a:lnTo>
                    <a:pt x="1158" y="912"/>
                  </a:lnTo>
                  <a:lnTo>
                    <a:pt x="1188" y="88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126"/>
            <p:cNvSpPr>
              <a:spLocks noChangeArrowheads="1"/>
            </p:cNvSpPr>
            <p:nvPr/>
          </p:nvSpPr>
          <p:spPr bwMode="auto">
            <a:xfrm>
              <a:off x="4586368" y="2099660"/>
              <a:ext cx="11253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Delay (ms) 2 to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27"/>
            <p:cNvSpPr>
              <a:spLocks noChangeArrowheads="1"/>
            </p:cNvSpPr>
            <p:nvPr/>
          </p:nvSpPr>
          <p:spPr bwMode="auto">
            <a:xfrm>
              <a:off x="4740059" y="5848635"/>
              <a:ext cx="8688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28"/>
            <p:cNvSpPr>
              <a:spLocks noChangeArrowheads="1"/>
            </p:cNvSpPr>
            <p:nvPr/>
          </p:nvSpPr>
          <p:spPr bwMode="auto">
            <a:xfrm>
              <a:off x="3945287" y="5462146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29"/>
            <p:cNvSpPr>
              <a:spLocks noChangeArrowheads="1"/>
            </p:cNvSpPr>
            <p:nvPr/>
          </p:nvSpPr>
          <p:spPr bwMode="auto">
            <a:xfrm>
              <a:off x="6097937" y="2337946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30"/>
            <p:cNvSpPr>
              <a:spLocks noChangeArrowheads="1"/>
            </p:cNvSpPr>
            <p:nvPr/>
          </p:nvSpPr>
          <p:spPr bwMode="auto">
            <a:xfrm>
              <a:off x="4773962" y="2509396"/>
              <a:ext cx="1276350" cy="400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4773962" y="2509396"/>
              <a:ext cx="1276350" cy="4000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Line 132"/>
            <p:cNvSpPr>
              <a:spLocks noChangeShapeType="1"/>
            </p:cNvSpPr>
            <p:nvPr/>
          </p:nvSpPr>
          <p:spPr bwMode="auto">
            <a:xfrm>
              <a:off x="4773962" y="2509396"/>
              <a:ext cx="1276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Line 133"/>
            <p:cNvSpPr>
              <a:spLocks noChangeShapeType="1"/>
            </p:cNvSpPr>
            <p:nvPr/>
          </p:nvSpPr>
          <p:spPr bwMode="auto">
            <a:xfrm>
              <a:off x="4773962" y="2909446"/>
              <a:ext cx="1276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Line 134"/>
            <p:cNvSpPr>
              <a:spLocks noChangeShapeType="1"/>
            </p:cNvSpPr>
            <p:nvPr/>
          </p:nvSpPr>
          <p:spPr bwMode="auto">
            <a:xfrm flipV="1">
              <a:off x="6050312" y="2509396"/>
              <a:ext cx="1588" cy="400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135"/>
            <p:cNvSpPr>
              <a:spLocks noChangeShapeType="1"/>
            </p:cNvSpPr>
            <p:nvPr/>
          </p:nvSpPr>
          <p:spPr bwMode="auto">
            <a:xfrm flipV="1">
              <a:off x="4773962" y="2509396"/>
              <a:ext cx="1588" cy="400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Line 136"/>
            <p:cNvSpPr>
              <a:spLocks noChangeShapeType="1"/>
            </p:cNvSpPr>
            <p:nvPr/>
          </p:nvSpPr>
          <p:spPr bwMode="auto">
            <a:xfrm>
              <a:off x="4773962" y="2909446"/>
              <a:ext cx="1276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Line 137"/>
            <p:cNvSpPr>
              <a:spLocks noChangeShapeType="1"/>
            </p:cNvSpPr>
            <p:nvPr/>
          </p:nvSpPr>
          <p:spPr bwMode="auto">
            <a:xfrm flipV="1">
              <a:off x="4773962" y="2509396"/>
              <a:ext cx="1588" cy="400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Line 138"/>
            <p:cNvSpPr>
              <a:spLocks noChangeShapeType="1"/>
            </p:cNvSpPr>
            <p:nvPr/>
          </p:nvSpPr>
          <p:spPr bwMode="auto">
            <a:xfrm>
              <a:off x="4773962" y="2509396"/>
              <a:ext cx="1276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139"/>
            <p:cNvSpPr>
              <a:spLocks noChangeShapeType="1"/>
            </p:cNvSpPr>
            <p:nvPr/>
          </p:nvSpPr>
          <p:spPr bwMode="auto">
            <a:xfrm>
              <a:off x="4773962" y="2909446"/>
              <a:ext cx="1276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Line 140"/>
            <p:cNvSpPr>
              <a:spLocks noChangeShapeType="1"/>
            </p:cNvSpPr>
            <p:nvPr/>
          </p:nvSpPr>
          <p:spPr bwMode="auto">
            <a:xfrm flipV="1">
              <a:off x="6050312" y="2509396"/>
              <a:ext cx="1588" cy="400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Line 141"/>
            <p:cNvSpPr>
              <a:spLocks noChangeShapeType="1"/>
            </p:cNvSpPr>
            <p:nvPr/>
          </p:nvSpPr>
          <p:spPr bwMode="auto">
            <a:xfrm flipV="1">
              <a:off x="4773962" y="2509396"/>
              <a:ext cx="1588" cy="400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142"/>
            <p:cNvSpPr>
              <a:spLocks noChangeArrowheads="1"/>
            </p:cNvSpPr>
            <p:nvPr/>
          </p:nvSpPr>
          <p:spPr bwMode="auto">
            <a:xfrm>
              <a:off x="5269262" y="2547496"/>
              <a:ext cx="7715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predicted: trial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143"/>
            <p:cNvSpPr>
              <a:spLocks noChangeShapeType="1"/>
            </p:cNvSpPr>
            <p:nvPr/>
          </p:nvSpPr>
          <p:spPr bwMode="auto">
            <a:xfrm>
              <a:off x="4850162" y="2614171"/>
              <a:ext cx="3810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144"/>
            <p:cNvSpPr>
              <a:spLocks noChangeArrowheads="1"/>
            </p:cNvSpPr>
            <p:nvPr/>
          </p:nvSpPr>
          <p:spPr bwMode="auto">
            <a:xfrm>
              <a:off x="5269262" y="2728471"/>
              <a:ext cx="7715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observed: trial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Line 145"/>
            <p:cNvSpPr>
              <a:spLocks noChangeShapeType="1"/>
            </p:cNvSpPr>
            <p:nvPr/>
          </p:nvSpPr>
          <p:spPr bwMode="auto">
            <a:xfrm>
              <a:off x="4850162" y="2795146"/>
              <a:ext cx="3810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63"/>
            <p:cNvSpPr>
              <a:spLocks noChangeArrowheads="1"/>
            </p:cNvSpPr>
            <p:nvPr/>
          </p:nvSpPr>
          <p:spPr bwMode="auto">
            <a:xfrm>
              <a:off x="1379619" y="2408209"/>
              <a:ext cx="2143125" cy="3114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64"/>
            <p:cNvSpPr>
              <a:spLocks noChangeArrowheads="1"/>
            </p:cNvSpPr>
            <p:nvPr/>
          </p:nvSpPr>
          <p:spPr bwMode="auto">
            <a:xfrm>
              <a:off x="1379619" y="2408209"/>
              <a:ext cx="2143125" cy="31146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Line 65"/>
            <p:cNvSpPr>
              <a:spLocks noChangeShapeType="1"/>
            </p:cNvSpPr>
            <p:nvPr/>
          </p:nvSpPr>
          <p:spPr bwMode="auto">
            <a:xfrm>
              <a:off x="1379619" y="2408209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Line 66"/>
            <p:cNvSpPr>
              <a:spLocks noChangeShapeType="1"/>
            </p:cNvSpPr>
            <p:nvPr/>
          </p:nvSpPr>
          <p:spPr bwMode="auto">
            <a:xfrm>
              <a:off x="1379619" y="5522884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Line 67"/>
            <p:cNvSpPr>
              <a:spLocks noChangeShapeType="1"/>
            </p:cNvSpPr>
            <p:nvPr/>
          </p:nvSpPr>
          <p:spPr bwMode="auto">
            <a:xfrm flipV="1">
              <a:off x="3522744" y="2408209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68"/>
            <p:cNvSpPr>
              <a:spLocks noChangeShapeType="1"/>
            </p:cNvSpPr>
            <p:nvPr/>
          </p:nvSpPr>
          <p:spPr bwMode="auto">
            <a:xfrm flipV="1">
              <a:off x="1379619" y="2408209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Line 69"/>
            <p:cNvSpPr>
              <a:spLocks noChangeShapeType="1"/>
            </p:cNvSpPr>
            <p:nvPr/>
          </p:nvSpPr>
          <p:spPr bwMode="auto">
            <a:xfrm>
              <a:off x="1379619" y="5522884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Line 70"/>
            <p:cNvSpPr>
              <a:spLocks noChangeShapeType="1"/>
            </p:cNvSpPr>
            <p:nvPr/>
          </p:nvSpPr>
          <p:spPr bwMode="auto">
            <a:xfrm flipV="1">
              <a:off x="1379619" y="2408209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Line 71"/>
            <p:cNvSpPr>
              <a:spLocks noChangeShapeType="1"/>
            </p:cNvSpPr>
            <p:nvPr/>
          </p:nvSpPr>
          <p:spPr bwMode="auto">
            <a:xfrm flipV="1">
              <a:off x="1379619" y="5484784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72"/>
            <p:cNvSpPr>
              <a:spLocks noChangeShapeType="1"/>
            </p:cNvSpPr>
            <p:nvPr/>
          </p:nvSpPr>
          <p:spPr bwMode="auto">
            <a:xfrm>
              <a:off x="1379619" y="240820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73"/>
            <p:cNvSpPr>
              <a:spLocks noChangeArrowheads="1"/>
            </p:cNvSpPr>
            <p:nvPr/>
          </p:nvSpPr>
          <p:spPr bwMode="auto">
            <a:xfrm>
              <a:off x="1351044" y="5551459"/>
              <a:ext cx="1047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74"/>
            <p:cNvSpPr>
              <a:spLocks noChangeShapeType="1"/>
            </p:cNvSpPr>
            <p:nvPr/>
          </p:nvSpPr>
          <p:spPr bwMode="auto">
            <a:xfrm flipV="1">
              <a:off x="1808244" y="5484784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75"/>
            <p:cNvSpPr>
              <a:spLocks noChangeShapeType="1"/>
            </p:cNvSpPr>
            <p:nvPr/>
          </p:nvSpPr>
          <p:spPr bwMode="auto">
            <a:xfrm>
              <a:off x="1808244" y="240820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76"/>
            <p:cNvSpPr>
              <a:spLocks noChangeArrowheads="1"/>
            </p:cNvSpPr>
            <p:nvPr/>
          </p:nvSpPr>
          <p:spPr bwMode="auto">
            <a:xfrm>
              <a:off x="1751094" y="5551459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77"/>
            <p:cNvSpPr>
              <a:spLocks noChangeShapeType="1"/>
            </p:cNvSpPr>
            <p:nvPr/>
          </p:nvSpPr>
          <p:spPr bwMode="auto">
            <a:xfrm flipV="1">
              <a:off x="2236869" y="5484784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Line 78"/>
            <p:cNvSpPr>
              <a:spLocks noChangeShapeType="1"/>
            </p:cNvSpPr>
            <p:nvPr/>
          </p:nvSpPr>
          <p:spPr bwMode="auto">
            <a:xfrm>
              <a:off x="2236869" y="240820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79"/>
            <p:cNvSpPr>
              <a:spLocks noChangeArrowheads="1"/>
            </p:cNvSpPr>
            <p:nvPr/>
          </p:nvSpPr>
          <p:spPr bwMode="auto">
            <a:xfrm>
              <a:off x="2179719" y="5551459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80"/>
            <p:cNvSpPr>
              <a:spLocks noChangeShapeType="1"/>
            </p:cNvSpPr>
            <p:nvPr/>
          </p:nvSpPr>
          <p:spPr bwMode="auto">
            <a:xfrm flipV="1">
              <a:off x="2665494" y="5484784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Line 81"/>
            <p:cNvSpPr>
              <a:spLocks noChangeShapeType="1"/>
            </p:cNvSpPr>
            <p:nvPr/>
          </p:nvSpPr>
          <p:spPr bwMode="auto">
            <a:xfrm>
              <a:off x="2665494" y="240820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82"/>
            <p:cNvSpPr>
              <a:spLocks noChangeArrowheads="1"/>
            </p:cNvSpPr>
            <p:nvPr/>
          </p:nvSpPr>
          <p:spPr bwMode="auto">
            <a:xfrm>
              <a:off x="2608344" y="5551459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83"/>
            <p:cNvSpPr>
              <a:spLocks noChangeShapeType="1"/>
            </p:cNvSpPr>
            <p:nvPr/>
          </p:nvSpPr>
          <p:spPr bwMode="auto">
            <a:xfrm flipV="1">
              <a:off x="3094119" y="5484784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Line 84"/>
            <p:cNvSpPr>
              <a:spLocks noChangeShapeType="1"/>
            </p:cNvSpPr>
            <p:nvPr/>
          </p:nvSpPr>
          <p:spPr bwMode="auto">
            <a:xfrm>
              <a:off x="3094119" y="240820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85"/>
            <p:cNvSpPr>
              <a:spLocks noChangeArrowheads="1"/>
            </p:cNvSpPr>
            <p:nvPr/>
          </p:nvSpPr>
          <p:spPr bwMode="auto">
            <a:xfrm>
              <a:off x="3036969" y="5551459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86"/>
            <p:cNvSpPr>
              <a:spLocks noChangeShapeType="1"/>
            </p:cNvSpPr>
            <p:nvPr/>
          </p:nvSpPr>
          <p:spPr bwMode="auto">
            <a:xfrm flipV="1">
              <a:off x="3522744" y="5484784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87"/>
            <p:cNvSpPr>
              <a:spLocks noChangeShapeType="1"/>
            </p:cNvSpPr>
            <p:nvPr/>
          </p:nvSpPr>
          <p:spPr bwMode="auto">
            <a:xfrm>
              <a:off x="3522744" y="240820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ectangle 88"/>
            <p:cNvSpPr>
              <a:spLocks noChangeArrowheads="1"/>
            </p:cNvSpPr>
            <p:nvPr/>
          </p:nvSpPr>
          <p:spPr bwMode="auto">
            <a:xfrm>
              <a:off x="3465594" y="5551459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89"/>
            <p:cNvSpPr>
              <a:spLocks noChangeShapeType="1"/>
            </p:cNvSpPr>
            <p:nvPr/>
          </p:nvSpPr>
          <p:spPr bwMode="auto">
            <a:xfrm>
              <a:off x="1379619" y="5522884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Line 90"/>
            <p:cNvSpPr>
              <a:spLocks noChangeShapeType="1"/>
            </p:cNvSpPr>
            <p:nvPr/>
          </p:nvSpPr>
          <p:spPr bwMode="auto">
            <a:xfrm flipH="1">
              <a:off x="3484644" y="552288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91"/>
            <p:cNvSpPr>
              <a:spLocks noChangeArrowheads="1"/>
            </p:cNvSpPr>
            <p:nvPr/>
          </p:nvSpPr>
          <p:spPr bwMode="auto">
            <a:xfrm>
              <a:off x="1189119" y="5446684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Line 92"/>
            <p:cNvSpPr>
              <a:spLocks noChangeShapeType="1"/>
            </p:cNvSpPr>
            <p:nvPr/>
          </p:nvSpPr>
          <p:spPr bwMode="auto">
            <a:xfrm>
              <a:off x="1379619" y="5075209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Line 93"/>
            <p:cNvSpPr>
              <a:spLocks noChangeShapeType="1"/>
            </p:cNvSpPr>
            <p:nvPr/>
          </p:nvSpPr>
          <p:spPr bwMode="auto">
            <a:xfrm flipH="1">
              <a:off x="3484644" y="5075209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Rectangle 94"/>
            <p:cNvSpPr>
              <a:spLocks noChangeArrowheads="1"/>
            </p:cNvSpPr>
            <p:nvPr/>
          </p:nvSpPr>
          <p:spPr bwMode="auto">
            <a:xfrm>
              <a:off x="1189119" y="4999009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Line 95"/>
            <p:cNvSpPr>
              <a:spLocks noChangeShapeType="1"/>
            </p:cNvSpPr>
            <p:nvPr/>
          </p:nvSpPr>
          <p:spPr bwMode="auto">
            <a:xfrm>
              <a:off x="1379619" y="4627534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Line 96"/>
            <p:cNvSpPr>
              <a:spLocks noChangeShapeType="1"/>
            </p:cNvSpPr>
            <p:nvPr/>
          </p:nvSpPr>
          <p:spPr bwMode="auto">
            <a:xfrm flipH="1">
              <a:off x="3484644" y="46275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97"/>
            <p:cNvSpPr>
              <a:spLocks noChangeArrowheads="1"/>
            </p:cNvSpPr>
            <p:nvPr/>
          </p:nvSpPr>
          <p:spPr bwMode="auto">
            <a:xfrm>
              <a:off x="1189119" y="4551334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Line 98"/>
            <p:cNvSpPr>
              <a:spLocks noChangeShapeType="1"/>
            </p:cNvSpPr>
            <p:nvPr/>
          </p:nvSpPr>
          <p:spPr bwMode="auto">
            <a:xfrm>
              <a:off x="1379619" y="4179859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99"/>
            <p:cNvSpPr>
              <a:spLocks noChangeShapeType="1"/>
            </p:cNvSpPr>
            <p:nvPr/>
          </p:nvSpPr>
          <p:spPr bwMode="auto">
            <a:xfrm flipH="1">
              <a:off x="3484644" y="4179859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100"/>
            <p:cNvSpPr>
              <a:spLocks noChangeArrowheads="1"/>
            </p:cNvSpPr>
            <p:nvPr/>
          </p:nvSpPr>
          <p:spPr bwMode="auto">
            <a:xfrm>
              <a:off x="1189119" y="4103659"/>
              <a:ext cx="200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101"/>
            <p:cNvSpPr>
              <a:spLocks noChangeShapeType="1"/>
            </p:cNvSpPr>
            <p:nvPr/>
          </p:nvSpPr>
          <p:spPr bwMode="auto">
            <a:xfrm>
              <a:off x="1379619" y="3741709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Line 102"/>
            <p:cNvSpPr>
              <a:spLocks noChangeShapeType="1"/>
            </p:cNvSpPr>
            <p:nvPr/>
          </p:nvSpPr>
          <p:spPr bwMode="auto">
            <a:xfrm flipH="1">
              <a:off x="3484644" y="3741709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103"/>
            <p:cNvSpPr>
              <a:spLocks noChangeArrowheads="1"/>
            </p:cNvSpPr>
            <p:nvPr/>
          </p:nvSpPr>
          <p:spPr bwMode="auto">
            <a:xfrm>
              <a:off x="1246269" y="3665509"/>
              <a:ext cx="1428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Line 104"/>
            <p:cNvSpPr>
              <a:spLocks noChangeShapeType="1"/>
            </p:cNvSpPr>
            <p:nvPr/>
          </p:nvSpPr>
          <p:spPr bwMode="auto">
            <a:xfrm>
              <a:off x="1379619" y="3294034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Line 105"/>
            <p:cNvSpPr>
              <a:spLocks noChangeShapeType="1"/>
            </p:cNvSpPr>
            <p:nvPr/>
          </p:nvSpPr>
          <p:spPr bwMode="auto">
            <a:xfrm flipH="1">
              <a:off x="3484644" y="32940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106"/>
            <p:cNvSpPr>
              <a:spLocks noChangeArrowheads="1"/>
            </p:cNvSpPr>
            <p:nvPr/>
          </p:nvSpPr>
          <p:spPr bwMode="auto">
            <a:xfrm>
              <a:off x="1284369" y="3217834"/>
              <a:ext cx="1047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Line 107"/>
            <p:cNvSpPr>
              <a:spLocks noChangeShapeType="1"/>
            </p:cNvSpPr>
            <p:nvPr/>
          </p:nvSpPr>
          <p:spPr bwMode="auto">
            <a:xfrm>
              <a:off x="1379619" y="2846359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Line 108"/>
            <p:cNvSpPr>
              <a:spLocks noChangeShapeType="1"/>
            </p:cNvSpPr>
            <p:nvPr/>
          </p:nvSpPr>
          <p:spPr bwMode="auto">
            <a:xfrm flipH="1">
              <a:off x="3484644" y="2846359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Rectangle 109"/>
            <p:cNvSpPr>
              <a:spLocks noChangeArrowheads="1"/>
            </p:cNvSpPr>
            <p:nvPr/>
          </p:nvSpPr>
          <p:spPr bwMode="auto">
            <a:xfrm>
              <a:off x="1284369" y="2770159"/>
              <a:ext cx="1047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Line 110"/>
            <p:cNvSpPr>
              <a:spLocks noChangeShapeType="1"/>
            </p:cNvSpPr>
            <p:nvPr/>
          </p:nvSpPr>
          <p:spPr bwMode="auto">
            <a:xfrm>
              <a:off x="1379619" y="2408209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111"/>
            <p:cNvSpPr>
              <a:spLocks noChangeShapeType="1"/>
            </p:cNvSpPr>
            <p:nvPr/>
          </p:nvSpPr>
          <p:spPr bwMode="auto">
            <a:xfrm flipH="1">
              <a:off x="3484644" y="2408209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112"/>
            <p:cNvSpPr>
              <a:spLocks noChangeArrowheads="1"/>
            </p:cNvSpPr>
            <p:nvPr/>
          </p:nvSpPr>
          <p:spPr bwMode="auto">
            <a:xfrm>
              <a:off x="1227219" y="2332009"/>
              <a:ext cx="1619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Line 113"/>
            <p:cNvSpPr>
              <a:spLocks noChangeShapeType="1"/>
            </p:cNvSpPr>
            <p:nvPr/>
          </p:nvSpPr>
          <p:spPr bwMode="auto">
            <a:xfrm>
              <a:off x="1379619" y="2408209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Line 114"/>
            <p:cNvSpPr>
              <a:spLocks noChangeShapeType="1"/>
            </p:cNvSpPr>
            <p:nvPr/>
          </p:nvSpPr>
          <p:spPr bwMode="auto">
            <a:xfrm>
              <a:off x="1379619" y="5522884"/>
              <a:ext cx="21431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115"/>
            <p:cNvSpPr>
              <a:spLocks noChangeShapeType="1"/>
            </p:cNvSpPr>
            <p:nvPr/>
          </p:nvSpPr>
          <p:spPr bwMode="auto">
            <a:xfrm flipV="1">
              <a:off x="3522744" y="2408209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Line 116"/>
            <p:cNvSpPr>
              <a:spLocks noChangeShapeType="1"/>
            </p:cNvSpPr>
            <p:nvPr/>
          </p:nvSpPr>
          <p:spPr bwMode="auto">
            <a:xfrm flipV="1">
              <a:off x="1379619" y="2408209"/>
              <a:ext cx="1588" cy="3114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17"/>
            <p:cNvSpPr>
              <a:spLocks/>
            </p:cNvSpPr>
            <p:nvPr/>
          </p:nvSpPr>
          <p:spPr bwMode="auto">
            <a:xfrm>
              <a:off x="1551069" y="2646334"/>
              <a:ext cx="1885950" cy="243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90"/>
                </a:cxn>
                <a:cxn ang="0">
                  <a:pos x="54" y="186"/>
                </a:cxn>
                <a:cxn ang="0">
                  <a:pos x="78" y="288"/>
                </a:cxn>
                <a:cxn ang="0">
                  <a:pos x="108" y="396"/>
                </a:cxn>
                <a:cxn ang="0">
                  <a:pos x="132" y="516"/>
                </a:cxn>
                <a:cxn ang="0">
                  <a:pos x="162" y="660"/>
                </a:cxn>
                <a:cxn ang="0">
                  <a:pos x="186" y="822"/>
                </a:cxn>
                <a:cxn ang="0">
                  <a:pos x="216" y="1014"/>
                </a:cxn>
                <a:cxn ang="0">
                  <a:pos x="240" y="1206"/>
                </a:cxn>
                <a:cxn ang="0">
                  <a:pos x="270" y="1362"/>
                </a:cxn>
                <a:cxn ang="0">
                  <a:pos x="294" y="1464"/>
                </a:cxn>
                <a:cxn ang="0">
                  <a:pos x="324" y="1512"/>
                </a:cxn>
                <a:cxn ang="0">
                  <a:pos x="348" y="1536"/>
                </a:cxn>
                <a:cxn ang="0">
                  <a:pos x="378" y="1536"/>
                </a:cxn>
                <a:cxn ang="0">
                  <a:pos x="402" y="1530"/>
                </a:cxn>
                <a:cxn ang="0">
                  <a:pos x="432" y="1512"/>
                </a:cxn>
                <a:cxn ang="0">
                  <a:pos x="456" y="1494"/>
                </a:cxn>
                <a:cxn ang="0">
                  <a:pos x="486" y="1476"/>
                </a:cxn>
                <a:cxn ang="0">
                  <a:pos x="510" y="1458"/>
                </a:cxn>
                <a:cxn ang="0">
                  <a:pos x="540" y="1434"/>
                </a:cxn>
                <a:cxn ang="0">
                  <a:pos x="564" y="1416"/>
                </a:cxn>
                <a:cxn ang="0">
                  <a:pos x="594" y="1398"/>
                </a:cxn>
                <a:cxn ang="0">
                  <a:pos x="618" y="1380"/>
                </a:cxn>
                <a:cxn ang="0">
                  <a:pos x="648" y="1362"/>
                </a:cxn>
                <a:cxn ang="0">
                  <a:pos x="672" y="1344"/>
                </a:cxn>
                <a:cxn ang="0">
                  <a:pos x="702" y="1332"/>
                </a:cxn>
                <a:cxn ang="0">
                  <a:pos x="726" y="1314"/>
                </a:cxn>
                <a:cxn ang="0">
                  <a:pos x="756" y="1302"/>
                </a:cxn>
                <a:cxn ang="0">
                  <a:pos x="780" y="1284"/>
                </a:cxn>
                <a:cxn ang="0">
                  <a:pos x="810" y="1272"/>
                </a:cxn>
                <a:cxn ang="0">
                  <a:pos x="834" y="1260"/>
                </a:cxn>
                <a:cxn ang="0">
                  <a:pos x="864" y="1248"/>
                </a:cxn>
                <a:cxn ang="0">
                  <a:pos x="888" y="1230"/>
                </a:cxn>
                <a:cxn ang="0">
                  <a:pos x="918" y="1218"/>
                </a:cxn>
                <a:cxn ang="0">
                  <a:pos x="942" y="1206"/>
                </a:cxn>
                <a:cxn ang="0">
                  <a:pos x="972" y="1188"/>
                </a:cxn>
                <a:cxn ang="0">
                  <a:pos x="996" y="1170"/>
                </a:cxn>
                <a:cxn ang="0">
                  <a:pos x="1026" y="1158"/>
                </a:cxn>
                <a:cxn ang="0">
                  <a:pos x="1050" y="1134"/>
                </a:cxn>
                <a:cxn ang="0">
                  <a:pos x="1080" y="1110"/>
                </a:cxn>
                <a:cxn ang="0">
                  <a:pos x="1104" y="1086"/>
                </a:cxn>
                <a:cxn ang="0">
                  <a:pos x="1134" y="1056"/>
                </a:cxn>
                <a:cxn ang="0">
                  <a:pos x="1158" y="1026"/>
                </a:cxn>
                <a:cxn ang="0">
                  <a:pos x="1188" y="990"/>
                </a:cxn>
              </a:cxnLst>
              <a:rect l="0" t="0" r="r" b="b"/>
              <a:pathLst>
                <a:path w="1188" h="1536">
                  <a:moveTo>
                    <a:pt x="0" y="0"/>
                  </a:moveTo>
                  <a:lnTo>
                    <a:pt x="24" y="90"/>
                  </a:lnTo>
                  <a:lnTo>
                    <a:pt x="54" y="186"/>
                  </a:lnTo>
                  <a:lnTo>
                    <a:pt x="78" y="288"/>
                  </a:lnTo>
                  <a:lnTo>
                    <a:pt x="108" y="396"/>
                  </a:lnTo>
                  <a:lnTo>
                    <a:pt x="132" y="516"/>
                  </a:lnTo>
                  <a:lnTo>
                    <a:pt x="162" y="660"/>
                  </a:lnTo>
                  <a:lnTo>
                    <a:pt x="186" y="822"/>
                  </a:lnTo>
                  <a:lnTo>
                    <a:pt x="216" y="1014"/>
                  </a:lnTo>
                  <a:lnTo>
                    <a:pt x="240" y="1206"/>
                  </a:lnTo>
                  <a:lnTo>
                    <a:pt x="270" y="1362"/>
                  </a:lnTo>
                  <a:lnTo>
                    <a:pt x="294" y="1464"/>
                  </a:lnTo>
                  <a:lnTo>
                    <a:pt x="324" y="1512"/>
                  </a:lnTo>
                  <a:lnTo>
                    <a:pt x="348" y="1536"/>
                  </a:lnTo>
                  <a:lnTo>
                    <a:pt x="378" y="1536"/>
                  </a:lnTo>
                  <a:lnTo>
                    <a:pt x="402" y="1530"/>
                  </a:lnTo>
                  <a:lnTo>
                    <a:pt x="432" y="1512"/>
                  </a:lnTo>
                  <a:lnTo>
                    <a:pt x="456" y="1494"/>
                  </a:lnTo>
                  <a:lnTo>
                    <a:pt x="486" y="1476"/>
                  </a:lnTo>
                  <a:lnTo>
                    <a:pt x="510" y="1458"/>
                  </a:lnTo>
                  <a:lnTo>
                    <a:pt x="540" y="1434"/>
                  </a:lnTo>
                  <a:lnTo>
                    <a:pt x="564" y="1416"/>
                  </a:lnTo>
                  <a:lnTo>
                    <a:pt x="594" y="1398"/>
                  </a:lnTo>
                  <a:lnTo>
                    <a:pt x="618" y="1380"/>
                  </a:lnTo>
                  <a:lnTo>
                    <a:pt x="648" y="1362"/>
                  </a:lnTo>
                  <a:lnTo>
                    <a:pt x="672" y="1344"/>
                  </a:lnTo>
                  <a:lnTo>
                    <a:pt x="702" y="1332"/>
                  </a:lnTo>
                  <a:lnTo>
                    <a:pt x="726" y="1314"/>
                  </a:lnTo>
                  <a:lnTo>
                    <a:pt x="756" y="1302"/>
                  </a:lnTo>
                  <a:lnTo>
                    <a:pt x="780" y="1284"/>
                  </a:lnTo>
                  <a:lnTo>
                    <a:pt x="810" y="1272"/>
                  </a:lnTo>
                  <a:lnTo>
                    <a:pt x="834" y="1260"/>
                  </a:lnTo>
                  <a:lnTo>
                    <a:pt x="864" y="1248"/>
                  </a:lnTo>
                  <a:lnTo>
                    <a:pt x="888" y="1230"/>
                  </a:lnTo>
                  <a:lnTo>
                    <a:pt x="918" y="1218"/>
                  </a:lnTo>
                  <a:lnTo>
                    <a:pt x="942" y="1206"/>
                  </a:lnTo>
                  <a:lnTo>
                    <a:pt x="972" y="1188"/>
                  </a:lnTo>
                  <a:lnTo>
                    <a:pt x="996" y="1170"/>
                  </a:lnTo>
                  <a:lnTo>
                    <a:pt x="1026" y="1158"/>
                  </a:lnTo>
                  <a:lnTo>
                    <a:pt x="1050" y="1134"/>
                  </a:lnTo>
                  <a:lnTo>
                    <a:pt x="1080" y="1110"/>
                  </a:lnTo>
                  <a:lnTo>
                    <a:pt x="1104" y="1086"/>
                  </a:lnTo>
                  <a:lnTo>
                    <a:pt x="1134" y="1056"/>
                  </a:lnTo>
                  <a:lnTo>
                    <a:pt x="1158" y="1026"/>
                  </a:lnTo>
                  <a:lnTo>
                    <a:pt x="1188" y="99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118"/>
            <p:cNvSpPr>
              <a:spLocks noChangeArrowheads="1"/>
            </p:cNvSpPr>
            <p:nvPr/>
          </p:nvSpPr>
          <p:spPr bwMode="auto">
            <a:xfrm>
              <a:off x="1596434" y="2026402"/>
              <a:ext cx="15084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Delay (ms)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PfC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to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Hipp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119"/>
            <p:cNvSpPr>
              <a:spLocks noChangeArrowheads="1"/>
            </p:cNvSpPr>
            <p:nvPr/>
          </p:nvSpPr>
          <p:spPr bwMode="auto">
            <a:xfrm>
              <a:off x="2012305" y="5806374"/>
              <a:ext cx="916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Frequency Hz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120"/>
            <p:cNvSpPr>
              <a:spLocks noChangeArrowheads="1"/>
            </p:cNvSpPr>
            <p:nvPr/>
          </p:nvSpPr>
          <p:spPr bwMode="auto">
            <a:xfrm>
              <a:off x="1360569" y="5427634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121"/>
            <p:cNvSpPr>
              <a:spLocks noChangeArrowheads="1"/>
            </p:cNvSpPr>
            <p:nvPr/>
          </p:nvSpPr>
          <p:spPr bwMode="auto">
            <a:xfrm>
              <a:off x="3513219" y="2303434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122"/>
            <p:cNvSpPr>
              <a:spLocks noChangeArrowheads="1"/>
            </p:cNvSpPr>
            <p:nvPr/>
          </p:nvSpPr>
          <p:spPr bwMode="auto">
            <a:xfrm>
              <a:off x="2675019" y="2474884"/>
              <a:ext cx="790575" cy="2190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123"/>
            <p:cNvSpPr>
              <a:spLocks noChangeArrowheads="1"/>
            </p:cNvSpPr>
            <p:nvPr/>
          </p:nvSpPr>
          <p:spPr bwMode="auto">
            <a:xfrm>
              <a:off x="2675019" y="2474884"/>
              <a:ext cx="790575" cy="2190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Line 124"/>
            <p:cNvSpPr>
              <a:spLocks noChangeShapeType="1"/>
            </p:cNvSpPr>
            <p:nvPr/>
          </p:nvSpPr>
          <p:spPr bwMode="auto">
            <a:xfrm>
              <a:off x="2675019" y="2474884"/>
              <a:ext cx="790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Line 125"/>
            <p:cNvSpPr>
              <a:spLocks noChangeShapeType="1"/>
            </p:cNvSpPr>
            <p:nvPr/>
          </p:nvSpPr>
          <p:spPr bwMode="auto">
            <a:xfrm>
              <a:off x="2675019" y="2693959"/>
              <a:ext cx="790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Line 126"/>
            <p:cNvSpPr>
              <a:spLocks noChangeShapeType="1"/>
            </p:cNvSpPr>
            <p:nvPr/>
          </p:nvSpPr>
          <p:spPr bwMode="auto">
            <a:xfrm flipV="1">
              <a:off x="3465594" y="2474884"/>
              <a:ext cx="1588" cy="219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127"/>
            <p:cNvSpPr>
              <a:spLocks noChangeShapeType="1"/>
            </p:cNvSpPr>
            <p:nvPr/>
          </p:nvSpPr>
          <p:spPr bwMode="auto">
            <a:xfrm flipV="1">
              <a:off x="2675019" y="2474884"/>
              <a:ext cx="1588" cy="219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Line 128"/>
            <p:cNvSpPr>
              <a:spLocks noChangeShapeType="1"/>
            </p:cNvSpPr>
            <p:nvPr/>
          </p:nvSpPr>
          <p:spPr bwMode="auto">
            <a:xfrm>
              <a:off x="2675019" y="2693959"/>
              <a:ext cx="790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Line 129"/>
            <p:cNvSpPr>
              <a:spLocks noChangeShapeType="1"/>
            </p:cNvSpPr>
            <p:nvPr/>
          </p:nvSpPr>
          <p:spPr bwMode="auto">
            <a:xfrm flipV="1">
              <a:off x="2675019" y="2474884"/>
              <a:ext cx="1588" cy="219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Line 130"/>
            <p:cNvSpPr>
              <a:spLocks noChangeShapeType="1"/>
            </p:cNvSpPr>
            <p:nvPr/>
          </p:nvSpPr>
          <p:spPr bwMode="auto">
            <a:xfrm>
              <a:off x="2675019" y="2474884"/>
              <a:ext cx="790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131"/>
            <p:cNvSpPr>
              <a:spLocks noChangeShapeType="1"/>
            </p:cNvSpPr>
            <p:nvPr/>
          </p:nvSpPr>
          <p:spPr bwMode="auto">
            <a:xfrm>
              <a:off x="2675019" y="2693959"/>
              <a:ext cx="790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Line 132"/>
            <p:cNvSpPr>
              <a:spLocks noChangeShapeType="1"/>
            </p:cNvSpPr>
            <p:nvPr/>
          </p:nvSpPr>
          <p:spPr bwMode="auto">
            <a:xfrm flipV="1">
              <a:off x="3465594" y="2474884"/>
              <a:ext cx="1588" cy="219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Line 133"/>
            <p:cNvSpPr>
              <a:spLocks noChangeShapeType="1"/>
            </p:cNvSpPr>
            <p:nvPr/>
          </p:nvSpPr>
          <p:spPr bwMode="auto">
            <a:xfrm flipV="1">
              <a:off x="2675019" y="2474884"/>
              <a:ext cx="1588" cy="2190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179844" y="2512984"/>
              <a:ext cx="295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trial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Line 135"/>
            <p:cNvSpPr>
              <a:spLocks noChangeShapeType="1"/>
            </p:cNvSpPr>
            <p:nvPr/>
          </p:nvSpPr>
          <p:spPr bwMode="auto">
            <a:xfrm>
              <a:off x="2751219" y="2579659"/>
              <a:ext cx="3810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130599" y="162957"/>
            <a:ext cx="3448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Conditional Estimates:     </a:t>
            </a:r>
          </a:p>
          <a:p>
            <a:r>
              <a:rPr lang="en-GB" sz="2800" dirty="0" smtClean="0">
                <a:latin typeface="+mj-lt"/>
              </a:rPr>
              <a:t>Delays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69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820" y="29777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88" y="2077962"/>
            <a:ext cx="8542668" cy="325780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DCM &amp; Spectral Data Features (the Basics)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DCM for CSD </a:t>
            </a:r>
            <a:r>
              <a:rPr lang="en-US" dirty="0" err="1" smtClean="0"/>
              <a:t>vs</a:t>
            </a:r>
            <a:r>
              <a:rPr lang="en-US" dirty="0" smtClean="0"/>
              <a:t> DCM for SSR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DCM for CSD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95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820" y="29777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88" y="2077962"/>
            <a:ext cx="8542668" cy="325780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DCM &amp; Spectral Data Features (the Basics)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DCM for CSD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DCM for SSR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DCM for CSD Examples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5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8683625" cy="7207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Pharmacological Manipulation of Glutamate and GABA</a:t>
            </a:r>
            <a:r>
              <a:rPr lang="en-GB" sz="2800" dirty="0"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800" dirty="0"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en-GB" sz="20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408488" y="1704975"/>
            <a:ext cx="184150" cy="56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s-ES" sz="3100">
              <a:latin typeface="Calibri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92288" y="1004963"/>
            <a:ext cx="7840662" cy="19943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spcBef>
                <a:spcPct val="20000"/>
              </a:spcBef>
              <a:buFontTx/>
              <a:buChar char="-"/>
            </a:pPr>
            <a:r>
              <a:rPr lang="en-GB" dirty="0" smtClean="0">
                <a:latin typeface="Calibri" pitchFamily="34" charset="0"/>
              </a:rPr>
              <a:t>4 levels of anaesthesia: each successively decreasing glutamate and increasing GABA</a:t>
            </a:r>
          </a:p>
          <a:p>
            <a:pPr marL="266700" indent="-266700" eaLnBrk="0" hangingPunct="0">
              <a:spcBef>
                <a:spcPct val="20000"/>
              </a:spcBef>
            </a:pPr>
            <a:r>
              <a:rPr lang="en-GB" sz="1200" dirty="0" smtClean="0">
                <a:latin typeface="Calibri" pitchFamily="34" charset="0"/>
              </a:rPr>
              <a:t>        (Larsen </a:t>
            </a:r>
            <a:r>
              <a:rPr lang="en-GB" sz="1200" i="1" dirty="0" smtClean="0">
                <a:latin typeface="Calibri" pitchFamily="34" charset="0"/>
              </a:rPr>
              <a:t>et al </a:t>
            </a:r>
            <a:r>
              <a:rPr lang="en-GB" sz="1200" dirty="0" smtClean="0">
                <a:latin typeface="Calibri" pitchFamily="34" charset="0"/>
              </a:rPr>
              <a:t>Brain Research 1994; </a:t>
            </a:r>
            <a:r>
              <a:rPr lang="en-GB" sz="1200" dirty="0" err="1" smtClean="0">
                <a:latin typeface="Calibri" pitchFamily="34" charset="0"/>
              </a:rPr>
              <a:t>Lingamaneni</a:t>
            </a:r>
            <a:r>
              <a:rPr lang="en-GB" sz="1200" dirty="0" smtClean="0">
                <a:latin typeface="Calibri" pitchFamily="34" charset="0"/>
              </a:rPr>
              <a:t> </a:t>
            </a:r>
            <a:r>
              <a:rPr lang="en-GB" sz="1200" i="1" dirty="0" smtClean="0">
                <a:latin typeface="Calibri" pitchFamily="34" charset="0"/>
              </a:rPr>
              <a:t>et al </a:t>
            </a:r>
            <a:r>
              <a:rPr lang="en-GB" sz="1200" dirty="0" err="1" smtClean="0">
                <a:latin typeface="Calibri" pitchFamily="34" charset="0"/>
              </a:rPr>
              <a:t>Anesthesiology</a:t>
            </a:r>
            <a:r>
              <a:rPr lang="en-GB" sz="1200" dirty="0" smtClean="0">
                <a:latin typeface="Calibri" pitchFamily="34" charset="0"/>
              </a:rPr>
              <a:t> 2001; </a:t>
            </a:r>
            <a:r>
              <a:rPr lang="en-GB" sz="1200" dirty="0" err="1" smtClean="0">
                <a:latin typeface="Calibri" pitchFamily="34" charset="0"/>
              </a:rPr>
              <a:t>Caraiscos</a:t>
            </a:r>
            <a:r>
              <a:rPr lang="en-GB" sz="1200" dirty="0" smtClean="0">
                <a:latin typeface="Calibri" pitchFamily="34" charset="0"/>
              </a:rPr>
              <a:t> </a:t>
            </a:r>
            <a:r>
              <a:rPr lang="en-GB" sz="1200" i="1" dirty="0" smtClean="0">
                <a:latin typeface="Calibri" pitchFamily="34" charset="0"/>
              </a:rPr>
              <a:t>et al </a:t>
            </a:r>
            <a:r>
              <a:rPr lang="en-GB" sz="1200" dirty="0" smtClean="0">
                <a:latin typeface="Calibri" pitchFamily="34" charset="0"/>
              </a:rPr>
              <a:t>J </a:t>
            </a:r>
            <a:r>
              <a:rPr lang="en-GB" sz="1200" dirty="0" err="1" smtClean="0">
                <a:latin typeface="Calibri" pitchFamily="34" charset="0"/>
              </a:rPr>
              <a:t>Neurosci</a:t>
            </a:r>
            <a:r>
              <a:rPr lang="en-GB" sz="1200" dirty="0" smtClean="0">
                <a:latin typeface="Calibri" pitchFamily="34" charset="0"/>
              </a:rPr>
              <a:t> 2004 ; de Sousa </a:t>
            </a:r>
            <a:r>
              <a:rPr lang="en-GB" sz="1200" i="1" dirty="0" smtClean="0">
                <a:latin typeface="Calibri" pitchFamily="34" charset="0"/>
              </a:rPr>
              <a:t>et al</a:t>
            </a:r>
            <a:r>
              <a:rPr lang="en-GB" sz="1200" dirty="0" smtClean="0">
                <a:latin typeface="Calibri" pitchFamily="34" charset="0"/>
              </a:rPr>
              <a:t>  </a:t>
            </a:r>
            <a:r>
              <a:rPr lang="en-GB" sz="1200" dirty="0" err="1" smtClean="0">
                <a:latin typeface="Calibri" pitchFamily="34" charset="0"/>
              </a:rPr>
              <a:t>Anesthesiology</a:t>
            </a:r>
            <a:r>
              <a:rPr lang="en-GB" sz="1200" dirty="0" smtClean="0">
                <a:latin typeface="Calibri" pitchFamily="34" charset="0"/>
              </a:rPr>
              <a:t> 2000 )</a:t>
            </a: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  <a:buFontTx/>
              <a:buChar char="-"/>
            </a:pPr>
            <a:r>
              <a:rPr lang="en-GB" dirty="0">
                <a:latin typeface="Calibri" pitchFamily="34" charset="0"/>
              </a:rPr>
              <a:t>LFP recordings from primary </a:t>
            </a:r>
            <a:r>
              <a:rPr lang="en-GB" dirty="0" smtClean="0">
                <a:latin typeface="Calibri" pitchFamily="34" charset="0"/>
              </a:rPr>
              <a:t>auditory cortex  (A1) &amp; posterior auditory field (PAF)</a:t>
            </a:r>
            <a:endParaRPr lang="en-GB" dirty="0">
              <a:latin typeface="Calibri" pitchFamily="34" charset="0"/>
            </a:endParaRPr>
          </a:p>
          <a:p>
            <a:pPr marL="266700" indent="-266700" eaLnBrk="0" hangingPunct="0">
              <a:spcBef>
                <a:spcPct val="20000"/>
              </a:spcBef>
              <a:buFontTx/>
              <a:buChar char="-"/>
            </a:pPr>
            <a:r>
              <a:rPr lang="en-GB" dirty="0" smtClean="0">
                <a:latin typeface="Calibri" pitchFamily="34" charset="0"/>
              </a:rPr>
              <a:t>White </a:t>
            </a:r>
            <a:r>
              <a:rPr lang="en-GB" dirty="0">
                <a:latin typeface="Calibri" pitchFamily="34" charset="0"/>
              </a:rPr>
              <a:t>noise </a:t>
            </a:r>
            <a:r>
              <a:rPr lang="en-GB" dirty="0" smtClean="0">
                <a:latin typeface="Calibri" pitchFamily="34" charset="0"/>
              </a:rPr>
              <a:t>stimulus &amp; Silence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4709550" y="4096575"/>
            <a:ext cx="4227513" cy="2392363"/>
            <a:chOff x="0" y="2794416"/>
            <a:chExt cx="4573771" cy="3041235"/>
          </a:xfrm>
        </p:grpSpPr>
        <p:pic>
          <p:nvPicPr>
            <p:cNvPr id="51224" name="Picture 1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8838" y="4751388"/>
              <a:ext cx="1674813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5" name="Line 135"/>
            <p:cNvSpPr>
              <a:spLocks noChangeShapeType="1"/>
            </p:cNvSpPr>
            <p:nvPr/>
          </p:nvSpPr>
          <p:spPr bwMode="auto">
            <a:xfrm>
              <a:off x="827088" y="4668838"/>
              <a:ext cx="1588" cy="116522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26" name="Line 136"/>
            <p:cNvSpPr>
              <a:spLocks noChangeShapeType="1"/>
            </p:cNvSpPr>
            <p:nvPr/>
          </p:nvSpPr>
          <p:spPr bwMode="auto">
            <a:xfrm>
              <a:off x="790576" y="5834063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27" name="Line 137"/>
            <p:cNvSpPr>
              <a:spLocks noChangeShapeType="1"/>
            </p:cNvSpPr>
            <p:nvPr/>
          </p:nvSpPr>
          <p:spPr bwMode="auto">
            <a:xfrm>
              <a:off x="790576" y="5543550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28" name="Line 138"/>
            <p:cNvSpPr>
              <a:spLocks noChangeShapeType="1"/>
            </p:cNvSpPr>
            <p:nvPr/>
          </p:nvSpPr>
          <p:spPr bwMode="auto">
            <a:xfrm>
              <a:off x="790576" y="5253038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29" name="Line 139"/>
            <p:cNvSpPr>
              <a:spLocks noChangeShapeType="1"/>
            </p:cNvSpPr>
            <p:nvPr/>
          </p:nvSpPr>
          <p:spPr bwMode="auto">
            <a:xfrm>
              <a:off x="790576" y="4960938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0" name="Line 140"/>
            <p:cNvSpPr>
              <a:spLocks noChangeShapeType="1"/>
            </p:cNvSpPr>
            <p:nvPr/>
          </p:nvSpPr>
          <p:spPr bwMode="auto">
            <a:xfrm>
              <a:off x="790576" y="4668838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1" name="Line 141"/>
            <p:cNvSpPr>
              <a:spLocks noChangeShapeType="1"/>
            </p:cNvSpPr>
            <p:nvPr/>
          </p:nvSpPr>
          <p:spPr bwMode="auto">
            <a:xfrm>
              <a:off x="827088" y="4668838"/>
              <a:ext cx="1588" cy="116522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2" name="Line 142"/>
            <p:cNvSpPr>
              <a:spLocks noChangeShapeType="1"/>
            </p:cNvSpPr>
            <p:nvPr/>
          </p:nvSpPr>
          <p:spPr bwMode="auto">
            <a:xfrm>
              <a:off x="790576" y="5834063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3" name="Line 143"/>
            <p:cNvSpPr>
              <a:spLocks noChangeShapeType="1"/>
            </p:cNvSpPr>
            <p:nvPr/>
          </p:nvSpPr>
          <p:spPr bwMode="auto">
            <a:xfrm>
              <a:off x="790576" y="5543550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4" name="Line 144"/>
            <p:cNvSpPr>
              <a:spLocks noChangeShapeType="1"/>
            </p:cNvSpPr>
            <p:nvPr/>
          </p:nvSpPr>
          <p:spPr bwMode="auto">
            <a:xfrm>
              <a:off x="790576" y="5253038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5" name="Line 145"/>
            <p:cNvSpPr>
              <a:spLocks noChangeShapeType="1"/>
            </p:cNvSpPr>
            <p:nvPr/>
          </p:nvSpPr>
          <p:spPr bwMode="auto">
            <a:xfrm>
              <a:off x="790576" y="4960938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6" name="Line 146"/>
            <p:cNvSpPr>
              <a:spLocks noChangeShapeType="1"/>
            </p:cNvSpPr>
            <p:nvPr/>
          </p:nvSpPr>
          <p:spPr bwMode="auto">
            <a:xfrm>
              <a:off x="790576" y="4668838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37" name="Rectangle 147"/>
            <p:cNvSpPr>
              <a:spLocks noChangeArrowheads="1"/>
            </p:cNvSpPr>
            <p:nvPr/>
          </p:nvSpPr>
          <p:spPr bwMode="auto">
            <a:xfrm>
              <a:off x="500063" y="5472113"/>
              <a:ext cx="93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-</a:t>
              </a:r>
              <a:endParaRPr lang="en-US"/>
            </a:p>
          </p:txBody>
        </p:sp>
        <p:sp>
          <p:nvSpPr>
            <p:cNvPr id="51238" name="Rectangle 148"/>
            <p:cNvSpPr>
              <a:spLocks noChangeArrowheads="1"/>
            </p:cNvSpPr>
            <p:nvPr/>
          </p:nvSpPr>
          <p:spPr bwMode="auto">
            <a:xfrm>
              <a:off x="538163" y="5472113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39" name="Rectangle 149"/>
            <p:cNvSpPr>
              <a:spLocks noChangeArrowheads="1"/>
            </p:cNvSpPr>
            <p:nvPr/>
          </p:nvSpPr>
          <p:spPr bwMode="auto">
            <a:xfrm>
              <a:off x="698501" y="5183188"/>
              <a:ext cx="1190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</a:t>
              </a:r>
              <a:endParaRPr lang="en-US"/>
            </a:p>
          </p:txBody>
        </p:sp>
        <p:sp>
          <p:nvSpPr>
            <p:cNvPr id="51240" name="Rectangle 150"/>
            <p:cNvSpPr>
              <a:spLocks noChangeArrowheads="1"/>
            </p:cNvSpPr>
            <p:nvPr/>
          </p:nvSpPr>
          <p:spPr bwMode="auto">
            <a:xfrm>
              <a:off x="538163" y="4892675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41" name="Rectangle 151"/>
            <p:cNvSpPr>
              <a:spLocks noChangeArrowheads="1"/>
            </p:cNvSpPr>
            <p:nvPr/>
          </p:nvSpPr>
          <p:spPr bwMode="auto">
            <a:xfrm>
              <a:off x="538163" y="4598988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0.12</a:t>
              </a:r>
              <a:endParaRPr lang="en-US"/>
            </a:p>
          </p:txBody>
        </p:sp>
        <p:sp>
          <p:nvSpPr>
            <p:cNvPr id="51242" name="Rectangle 152"/>
            <p:cNvSpPr>
              <a:spLocks noChangeArrowheads="1"/>
            </p:cNvSpPr>
            <p:nvPr/>
          </p:nvSpPr>
          <p:spPr bwMode="auto">
            <a:xfrm>
              <a:off x="411163" y="5186363"/>
              <a:ext cx="2333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mV</a:t>
              </a:r>
              <a:endParaRPr lang="en-US"/>
            </a:p>
          </p:txBody>
        </p:sp>
        <p:sp>
          <p:nvSpPr>
            <p:cNvPr id="51243" name="Rectangle 153"/>
            <p:cNvSpPr>
              <a:spLocks noChangeArrowheads="1"/>
            </p:cNvSpPr>
            <p:nvPr/>
          </p:nvSpPr>
          <p:spPr bwMode="auto">
            <a:xfrm>
              <a:off x="354013" y="4343400"/>
              <a:ext cx="17312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CC0000"/>
                  </a:solidFill>
                </a:rPr>
                <a:t>A2</a:t>
              </a:r>
              <a:endParaRPr lang="en-US"/>
            </a:p>
          </p:txBody>
        </p:sp>
        <p:sp>
          <p:nvSpPr>
            <p:cNvPr id="51244" name="Rectangle 154"/>
            <p:cNvSpPr>
              <a:spLocks noChangeArrowheads="1"/>
            </p:cNvSpPr>
            <p:nvPr/>
          </p:nvSpPr>
          <p:spPr bwMode="auto">
            <a:xfrm>
              <a:off x="0" y="3339058"/>
              <a:ext cx="25968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CC0000"/>
                  </a:solidFill>
                </a:rPr>
                <a:t>LFP</a:t>
              </a:r>
              <a:endParaRPr lang="en-US"/>
            </a:p>
          </p:txBody>
        </p:sp>
        <p:pic>
          <p:nvPicPr>
            <p:cNvPr id="51245" name="Picture 1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858" y="4736398"/>
              <a:ext cx="3744913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6" name="Line 156"/>
            <p:cNvSpPr>
              <a:spLocks noChangeShapeType="1"/>
            </p:cNvSpPr>
            <p:nvPr/>
          </p:nvSpPr>
          <p:spPr bwMode="auto">
            <a:xfrm>
              <a:off x="835026" y="4668838"/>
              <a:ext cx="1588" cy="116363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47" name="Line 157"/>
            <p:cNvSpPr>
              <a:spLocks noChangeShapeType="1"/>
            </p:cNvSpPr>
            <p:nvPr/>
          </p:nvSpPr>
          <p:spPr bwMode="auto">
            <a:xfrm>
              <a:off x="790576" y="5832475"/>
              <a:ext cx="34925" cy="317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48" name="Line 158"/>
            <p:cNvSpPr>
              <a:spLocks noChangeShapeType="1"/>
            </p:cNvSpPr>
            <p:nvPr/>
          </p:nvSpPr>
          <p:spPr bwMode="auto">
            <a:xfrm>
              <a:off x="790576" y="5543550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49" name="Line 159"/>
            <p:cNvSpPr>
              <a:spLocks noChangeShapeType="1"/>
            </p:cNvSpPr>
            <p:nvPr/>
          </p:nvSpPr>
          <p:spPr bwMode="auto">
            <a:xfrm>
              <a:off x="790576" y="5253038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0" name="Line 160"/>
            <p:cNvSpPr>
              <a:spLocks noChangeShapeType="1"/>
            </p:cNvSpPr>
            <p:nvPr/>
          </p:nvSpPr>
          <p:spPr bwMode="auto">
            <a:xfrm>
              <a:off x="790576" y="4960938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1" name="Line 161"/>
            <p:cNvSpPr>
              <a:spLocks noChangeShapeType="1"/>
            </p:cNvSpPr>
            <p:nvPr/>
          </p:nvSpPr>
          <p:spPr bwMode="auto">
            <a:xfrm>
              <a:off x="790576" y="4668838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2" name="Line 162"/>
            <p:cNvSpPr>
              <a:spLocks noChangeShapeType="1"/>
            </p:cNvSpPr>
            <p:nvPr/>
          </p:nvSpPr>
          <p:spPr bwMode="auto">
            <a:xfrm>
              <a:off x="835026" y="4668838"/>
              <a:ext cx="1588" cy="116363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3" name="Line 163"/>
            <p:cNvSpPr>
              <a:spLocks noChangeShapeType="1"/>
            </p:cNvSpPr>
            <p:nvPr/>
          </p:nvSpPr>
          <p:spPr bwMode="auto">
            <a:xfrm>
              <a:off x="790576" y="5832475"/>
              <a:ext cx="34925" cy="317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4" name="Line 164"/>
            <p:cNvSpPr>
              <a:spLocks noChangeShapeType="1"/>
            </p:cNvSpPr>
            <p:nvPr/>
          </p:nvSpPr>
          <p:spPr bwMode="auto">
            <a:xfrm>
              <a:off x="790576" y="5543550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5" name="Line 165"/>
            <p:cNvSpPr>
              <a:spLocks noChangeShapeType="1"/>
            </p:cNvSpPr>
            <p:nvPr/>
          </p:nvSpPr>
          <p:spPr bwMode="auto">
            <a:xfrm>
              <a:off x="790576" y="5253038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6" name="Line 166"/>
            <p:cNvSpPr>
              <a:spLocks noChangeShapeType="1"/>
            </p:cNvSpPr>
            <p:nvPr/>
          </p:nvSpPr>
          <p:spPr bwMode="auto">
            <a:xfrm>
              <a:off x="790576" y="4960938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7" name="Line 167"/>
            <p:cNvSpPr>
              <a:spLocks noChangeShapeType="1"/>
            </p:cNvSpPr>
            <p:nvPr/>
          </p:nvSpPr>
          <p:spPr bwMode="auto">
            <a:xfrm>
              <a:off x="790576" y="4668838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58" name="Rectangle 168"/>
            <p:cNvSpPr>
              <a:spLocks noChangeArrowheads="1"/>
            </p:cNvSpPr>
            <p:nvPr/>
          </p:nvSpPr>
          <p:spPr bwMode="auto">
            <a:xfrm>
              <a:off x="500063" y="5472113"/>
              <a:ext cx="93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-</a:t>
              </a:r>
              <a:endParaRPr lang="en-US"/>
            </a:p>
          </p:txBody>
        </p:sp>
        <p:sp>
          <p:nvSpPr>
            <p:cNvPr id="51259" name="Rectangle 169"/>
            <p:cNvSpPr>
              <a:spLocks noChangeArrowheads="1"/>
            </p:cNvSpPr>
            <p:nvPr/>
          </p:nvSpPr>
          <p:spPr bwMode="auto">
            <a:xfrm>
              <a:off x="538163" y="5472113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60" name="Rectangle 170"/>
            <p:cNvSpPr>
              <a:spLocks noChangeArrowheads="1"/>
            </p:cNvSpPr>
            <p:nvPr/>
          </p:nvSpPr>
          <p:spPr bwMode="auto">
            <a:xfrm>
              <a:off x="698501" y="5183188"/>
              <a:ext cx="1190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</a:t>
              </a:r>
              <a:endParaRPr lang="en-US"/>
            </a:p>
          </p:txBody>
        </p:sp>
        <p:sp>
          <p:nvSpPr>
            <p:cNvPr id="51261" name="Rectangle 171"/>
            <p:cNvSpPr>
              <a:spLocks noChangeArrowheads="1"/>
            </p:cNvSpPr>
            <p:nvPr/>
          </p:nvSpPr>
          <p:spPr bwMode="auto">
            <a:xfrm>
              <a:off x="538163" y="4892675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62" name="Rectangle 172"/>
            <p:cNvSpPr>
              <a:spLocks noChangeArrowheads="1"/>
            </p:cNvSpPr>
            <p:nvPr/>
          </p:nvSpPr>
          <p:spPr bwMode="auto">
            <a:xfrm>
              <a:off x="538163" y="4598988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0.12</a:t>
              </a:r>
              <a:endParaRPr lang="en-US"/>
            </a:p>
          </p:txBody>
        </p:sp>
        <p:sp>
          <p:nvSpPr>
            <p:cNvPr id="51263" name="Rectangle 173"/>
            <p:cNvSpPr>
              <a:spLocks noChangeArrowheads="1"/>
            </p:cNvSpPr>
            <p:nvPr/>
          </p:nvSpPr>
          <p:spPr bwMode="auto">
            <a:xfrm>
              <a:off x="411163" y="5186363"/>
              <a:ext cx="2333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mV</a:t>
              </a:r>
              <a:endParaRPr lang="en-US"/>
            </a:p>
          </p:txBody>
        </p:sp>
        <p:pic>
          <p:nvPicPr>
            <p:cNvPr id="51264" name="Picture 1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345" y="3097472"/>
              <a:ext cx="1674813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5" name="Line 135"/>
            <p:cNvSpPr>
              <a:spLocks noChangeShapeType="1"/>
            </p:cNvSpPr>
            <p:nvPr/>
          </p:nvSpPr>
          <p:spPr bwMode="auto">
            <a:xfrm>
              <a:off x="814595" y="3014922"/>
              <a:ext cx="1588" cy="116522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6" name="Line 136"/>
            <p:cNvSpPr>
              <a:spLocks noChangeShapeType="1"/>
            </p:cNvSpPr>
            <p:nvPr/>
          </p:nvSpPr>
          <p:spPr bwMode="auto">
            <a:xfrm>
              <a:off x="778083" y="4180147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7" name="Line 137"/>
            <p:cNvSpPr>
              <a:spLocks noChangeShapeType="1"/>
            </p:cNvSpPr>
            <p:nvPr/>
          </p:nvSpPr>
          <p:spPr bwMode="auto">
            <a:xfrm>
              <a:off x="778083" y="3889634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8" name="Line 138"/>
            <p:cNvSpPr>
              <a:spLocks noChangeShapeType="1"/>
            </p:cNvSpPr>
            <p:nvPr/>
          </p:nvSpPr>
          <p:spPr bwMode="auto">
            <a:xfrm>
              <a:off x="778083" y="3599122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69" name="Line 139"/>
            <p:cNvSpPr>
              <a:spLocks noChangeShapeType="1"/>
            </p:cNvSpPr>
            <p:nvPr/>
          </p:nvSpPr>
          <p:spPr bwMode="auto">
            <a:xfrm>
              <a:off x="778083" y="3307022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0" name="Line 141"/>
            <p:cNvSpPr>
              <a:spLocks noChangeShapeType="1"/>
            </p:cNvSpPr>
            <p:nvPr/>
          </p:nvSpPr>
          <p:spPr bwMode="auto">
            <a:xfrm>
              <a:off x="814595" y="3014922"/>
              <a:ext cx="1588" cy="116522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1" name="Line 142"/>
            <p:cNvSpPr>
              <a:spLocks noChangeShapeType="1"/>
            </p:cNvSpPr>
            <p:nvPr/>
          </p:nvSpPr>
          <p:spPr bwMode="auto">
            <a:xfrm>
              <a:off x="778083" y="4180147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2" name="Line 143"/>
            <p:cNvSpPr>
              <a:spLocks noChangeShapeType="1"/>
            </p:cNvSpPr>
            <p:nvPr/>
          </p:nvSpPr>
          <p:spPr bwMode="auto">
            <a:xfrm>
              <a:off x="778083" y="3889634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3" name="Line 144"/>
            <p:cNvSpPr>
              <a:spLocks noChangeShapeType="1"/>
            </p:cNvSpPr>
            <p:nvPr/>
          </p:nvSpPr>
          <p:spPr bwMode="auto">
            <a:xfrm>
              <a:off x="778083" y="3599122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4" name="Line 145"/>
            <p:cNvSpPr>
              <a:spLocks noChangeShapeType="1"/>
            </p:cNvSpPr>
            <p:nvPr/>
          </p:nvSpPr>
          <p:spPr bwMode="auto">
            <a:xfrm>
              <a:off x="778083" y="3307022"/>
              <a:ext cx="36513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75" name="Rectangle 147"/>
            <p:cNvSpPr>
              <a:spLocks noChangeArrowheads="1"/>
            </p:cNvSpPr>
            <p:nvPr/>
          </p:nvSpPr>
          <p:spPr bwMode="auto">
            <a:xfrm>
              <a:off x="487570" y="3818197"/>
              <a:ext cx="93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-</a:t>
              </a:r>
              <a:endParaRPr lang="en-US"/>
            </a:p>
          </p:txBody>
        </p:sp>
        <p:sp>
          <p:nvSpPr>
            <p:cNvPr id="51276" name="Rectangle 148"/>
            <p:cNvSpPr>
              <a:spLocks noChangeArrowheads="1"/>
            </p:cNvSpPr>
            <p:nvPr/>
          </p:nvSpPr>
          <p:spPr bwMode="auto">
            <a:xfrm>
              <a:off x="525670" y="3818197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77" name="Rectangle 149"/>
            <p:cNvSpPr>
              <a:spLocks noChangeArrowheads="1"/>
            </p:cNvSpPr>
            <p:nvPr/>
          </p:nvSpPr>
          <p:spPr bwMode="auto">
            <a:xfrm>
              <a:off x="686008" y="3529272"/>
              <a:ext cx="1190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</a:t>
              </a:r>
              <a:endParaRPr lang="en-US"/>
            </a:p>
          </p:txBody>
        </p:sp>
        <p:sp>
          <p:nvSpPr>
            <p:cNvPr id="51278" name="Rectangle 150"/>
            <p:cNvSpPr>
              <a:spLocks noChangeArrowheads="1"/>
            </p:cNvSpPr>
            <p:nvPr/>
          </p:nvSpPr>
          <p:spPr bwMode="auto">
            <a:xfrm>
              <a:off x="525670" y="3238759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79" name="Rectangle 151"/>
            <p:cNvSpPr>
              <a:spLocks noChangeArrowheads="1"/>
            </p:cNvSpPr>
            <p:nvPr/>
          </p:nvSpPr>
          <p:spPr bwMode="auto">
            <a:xfrm>
              <a:off x="525670" y="2945072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0.12</a:t>
              </a:r>
              <a:endParaRPr lang="en-US"/>
            </a:p>
          </p:txBody>
        </p:sp>
        <p:sp>
          <p:nvSpPr>
            <p:cNvPr id="51280" name="Rectangle 152"/>
            <p:cNvSpPr>
              <a:spLocks noChangeArrowheads="1"/>
            </p:cNvSpPr>
            <p:nvPr/>
          </p:nvSpPr>
          <p:spPr bwMode="auto">
            <a:xfrm>
              <a:off x="398670" y="3532447"/>
              <a:ext cx="2333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mV</a:t>
              </a:r>
              <a:endParaRPr lang="en-US"/>
            </a:p>
          </p:txBody>
        </p:sp>
        <p:pic>
          <p:nvPicPr>
            <p:cNvPr id="51281" name="Picture 1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48909" y="3149937"/>
              <a:ext cx="3744913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2" name="Line 156"/>
            <p:cNvSpPr>
              <a:spLocks noChangeShapeType="1"/>
            </p:cNvSpPr>
            <p:nvPr/>
          </p:nvSpPr>
          <p:spPr bwMode="auto">
            <a:xfrm>
              <a:off x="822533" y="3014922"/>
              <a:ext cx="1588" cy="116363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3" name="Line 157"/>
            <p:cNvSpPr>
              <a:spLocks noChangeShapeType="1"/>
            </p:cNvSpPr>
            <p:nvPr/>
          </p:nvSpPr>
          <p:spPr bwMode="auto">
            <a:xfrm>
              <a:off x="778083" y="4178559"/>
              <a:ext cx="34925" cy="317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4" name="Line 158"/>
            <p:cNvSpPr>
              <a:spLocks noChangeShapeType="1"/>
            </p:cNvSpPr>
            <p:nvPr/>
          </p:nvSpPr>
          <p:spPr bwMode="auto">
            <a:xfrm>
              <a:off x="778083" y="3889634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5" name="Line 159"/>
            <p:cNvSpPr>
              <a:spLocks noChangeShapeType="1"/>
            </p:cNvSpPr>
            <p:nvPr/>
          </p:nvSpPr>
          <p:spPr bwMode="auto">
            <a:xfrm>
              <a:off x="778083" y="3599122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6" name="Line 160"/>
            <p:cNvSpPr>
              <a:spLocks noChangeShapeType="1"/>
            </p:cNvSpPr>
            <p:nvPr/>
          </p:nvSpPr>
          <p:spPr bwMode="auto">
            <a:xfrm>
              <a:off x="778083" y="3307022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7" name="Line 162"/>
            <p:cNvSpPr>
              <a:spLocks noChangeShapeType="1"/>
            </p:cNvSpPr>
            <p:nvPr/>
          </p:nvSpPr>
          <p:spPr bwMode="auto">
            <a:xfrm>
              <a:off x="822533" y="3014922"/>
              <a:ext cx="1588" cy="116363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8" name="Line 163"/>
            <p:cNvSpPr>
              <a:spLocks noChangeShapeType="1"/>
            </p:cNvSpPr>
            <p:nvPr/>
          </p:nvSpPr>
          <p:spPr bwMode="auto">
            <a:xfrm>
              <a:off x="778083" y="4178559"/>
              <a:ext cx="34925" cy="3175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89" name="Line 164"/>
            <p:cNvSpPr>
              <a:spLocks noChangeShapeType="1"/>
            </p:cNvSpPr>
            <p:nvPr/>
          </p:nvSpPr>
          <p:spPr bwMode="auto">
            <a:xfrm>
              <a:off x="778083" y="3889634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90" name="Line 165"/>
            <p:cNvSpPr>
              <a:spLocks noChangeShapeType="1"/>
            </p:cNvSpPr>
            <p:nvPr/>
          </p:nvSpPr>
          <p:spPr bwMode="auto">
            <a:xfrm>
              <a:off x="778083" y="3599122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91" name="Line 166"/>
            <p:cNvSpPr>
              <a:spLocks noChangeShapeType="1"/>
            </p:cNvSpPr>
            <p:nvPr/>
          </p:nvSpPr>
          <p:spPr bwMode="auto">
            <a:xfrm>
              <a:off x="778083" y="3307022"/>
              <a:ext cx="34925" cy="1588"/>
            </a:xfrm>
            <a:prstGeom prst="line">
              <a:avLst/>
            </a:prstGeom>
            <a:noFill/>
            <a:ln w="6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92" name="Rectangle 168"/>
            <p:cNvSpPr>
              <a:spLocks noChangeArrowheads="1"/>
            </p:cNvSpPr>
            <p:nvPr/>
          </p:nvSpPr>
          <p:spPr bwMode="auto">
            <a:xfrm>
              <a:off x="487570" y="3818197"/>
              <a:ext cx="93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-</a:t>
              </a:r>
              <a:endParaRPr lang="en-US"/>
            </a:p>
          </p:txBody>
        </p:sp>
        <p:sp>
          <p:nvSpPr>
            <p:cNvPr id="51293" name="Rectangle 169"/>
            <p:cNvSpPr>
              <a:spLocks noChangeArrowheads="1"/>
            </p:cNvSpPr>
            <p:nvPr/>
          </p:nvSpPr>
          <p:spPr bwMode="auto">
            <a:xfrm>
              <a:off x="525670" y="3818197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94" name="Rectangle 170"/>
            <p:cNvSpPr>
              <a:spLocks noChangeArrowheads="1"/>
            </p:cNvSpPr>
            <p:nvPr/>
          </p:nvSpPr>
          <p:spPr bwMode="auto">
            <a:xfrm>
              <a:off x="686008" y="3529272"/>
              <a:ext cx="1190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</a:t>
              </a:r>
              <a:endParaRPr lang="en-US"/>
            </a:p>
          </p:txBody>
        </p:sp>
        <p:sp>
          <p:nvSpPr>
            <p:cNvPr id="51295" name="Rectangle 171"/>
            <p:cNvSpPr>
              <a:spLocks noChangeArrowheads="1"/>
            </p:cNvSpPr>
            <p:nvPr/>
          </p:nvSpPr>
          <p:spPr bwMode="auto">
            <a:xfrm>
              <a:off x="525670" y="3238759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51296" name="Rectangle 172"/>
            <p:cNvSpPr>
              <a:spLocks noChangeArrowheads="1"/>
            </p:cNvSpPr>
            <p:nvPr/>
          </p:nvSpPr>
          <p:spPr bwMode="auto">
            <a:xfrm>
              <a:off x="525670" y="2945072"/>
              <a:ext cx="27781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0.12</a:t>
              </a:r>
              <a:endParaRPr lang="en-US"/>
            </a:p>
          </p:txBody>
        </p:sp>
        <p:sp>
          <p:nvSpPr>
            <p:cNvPr id="51297" name="Rectangle 173"/>
            <p:cNvSpPr>
              <a:spLocks noChangeArrowheads="1"/>
            </p:cNvSpPr>
            <p:nvPr/>
          </p:nvSpPr>
          <p:spPr bwMode="auto">
            <a:xfrm>
              <a:off x="398670" y="3532447"/>
              <a:ext cx="2333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mV</a:t>
              </a:r>
              <a:endParaRPr lang="en-US"/>
            </a:p>
          </p:txBody>
        </p:sp>
        <p:sp>
          <p:nvSpPr>
            <p:cNvPr id="51298" name="Rectangle 153"/>
            <p:cNvSpPr>
              <a:spLocks noChangeArrowheads="1"/>
            </p:cNvSpPr>
            <p:nvPr/>
          </p:nvSpPr>
          <p:spPr bwMode="auto">
            <a:xfrm>
              <a:off x="244085" y="2794416"/>
              <a:ext cx="17312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CC0000"/>
                  </a:solidFill>
                </a:rPr>
                <a:t>A1</a:t>
              </a:r>
              <a:endParaRPr lang="en-US"/>
            </a:p>
          </p:txBody>
        </p:sp>
      </p:grpSp>
      <p:graphicFrame>
        <p:nvGraphicFramePr>
          <p:cNvPr id="224" name="Table 223"/>
          <p:cNvGraphicFramePr>
            <a:graphicFrameLocks noGrp="1"/>
          </p:cNvGraphicFramePr>
          <p:nvPr/>
        </p:nvGraphicFramePr>
        <p:xfrm>
          <a:off x="470170" y="3077457"/>
          <a:ext cx="6096000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39099">
                <a:tc>
                  <a:txBody>
                    <a:bodyPr/>
                    <a:lstStyle/>
                    <a:p>
                      <a:r>
                        <a:rPr lang="en-GB" dirty="0" smtClean="0"/>
                        <a:t>1.4 % </a:t>
                      </a:r>
                      <a:r>
                        <a:rPr lang="en-GB" dirty="0" err="1" smtClean="0"/>
                        <a:t>Isoflurane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1.8 % </a:t>
                      </a:r>
                      <a:r>
                        <a:rPr lang="en-GB" dirty="0" err="1" smtClean="0"/>
                        <a:t>Isoflurane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2.4 % </a:t>
                      </a:r>
                      <a:r>
                        <a:rPr lang="en-GB" dirty="0" err="1" smtClean="0"/>
                        <a:t>Isoflurane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2.8 % </a:t>
                      </a:r>
                      <a:r>
                        <a:rPr lang="en-GB" dirty="0" err="1" smtClean="0"/>
                        <a:t>Isoflurane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86 Grupo"/>
          <p:cNvGrpSpPr>
            <a:grpSpLocks/>
          </p:cNvGrpSpPr>
          <p:nvPr/>
        </p:nvGrpSpPr>
        <p:grpSpPr bwMode="auto">
          <a:xfrm>
            <a:off x="347100" y="4337875"/>
            <a:ext cx="4283075" cy="2005013"/>
            <a:chOff x="418811" y="3927764"/>
            <a:chExt cx="4283075" cy="2005013"/>
          </a:xfrm>
        </p:grpSpPr>
        <p:grpSp>
          <p:nvGrpSpPr>
            <p:cNvPr id="4" name="Group 222"/>
            <p:cNvGrpSpPr>
              <a:grpSpLocks/>
            </p:cNvGrpSpPr>
            <p:nvPr/>
          </p:nvGrpSpPr>
          <p:grpSpPr bwMode="auto">
            <a:xfrm>
              <a:off x="418811" y="3927764"/>
              <a:ext cx="4283075" cy="2005013"/>
              <a:chOff x="0" y="3761873"/>
              <a:chExt cx="4283975" cy="2004133"/>
            </a:xfrm>
          </p:grpSpPr>
          <p:pic>
            <p:nvPicPr>
              <p:cNvPr id="51222" name="Picture 178" descr="http://www.brain.imi.i.u-tokyo.ac.jp/new-otsubo/research/research_images/rat/conditioning_smal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56256" y="3761873"/>
                <a:ext cx="1727719" cy="129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3" name="Picture 176" descr="http://psycnet.apa.org/journals/bne/103/3/images/bne_103_3_471_fig5a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437086"/>
                <a:ext cx="3451343" cy="1328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20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 l="88628" t="29330" r="-2254" b="47217"/>
            <a:stretch>
              <a:fillRect/>
            </a:stretch>
          </p:blipFill>
          <p:spPr bwMode="auto">
            <a:xfrm>
              <a:off x="2459038" y="4033838"/>
              <a:ext cx="431800" cy="6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1" name="TextBox 86"/>
            <p:cNvSpPr txBox="1">
              <a:spLocks noChangeArrowheads="1"/>
            </p:cNvSpPr>
            <p:nvPr/>
          </p:nvSpPr>
          <p:spPr bwMode="auto">
            <a:xfrm>
              <a:off x="547688" y="436245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72193" y="1627642"/>
            <a:ext cx="69405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DCM for CSD:</a:t>
            </a:r>
          </a:p>
          <a:p>
            <a:endParaRPr lang="en-GB" dirty="0" smtClean="0"/>
          </a:p>
          <a:p>
            <a:r>
              <a:rPr lang="en-GB" dirty="0" smtClean="0"/>
              <a:t>Suitable for long time series with trial-specific spectral features </a:t>
            </a:r>
            <a:r>
              <a:rPr lang="en-GB" dirty="0" err="1" smtClean="0"/>
              <a:t>eg</a:t>
            </a:r>
            <a:r>
              <a:rPr lang="en-GB" dirty="0" smtClean="0"/>
              <a:t> pronounced beta</a:t>
            </a:r>
          </a:p>
          <a:p>
            <a:endParaRPr lang="en-GB" dirty="0"/>
          </a:p>
          <a:p>
            <a:r>
              <a:rPr lang="en-GB" dirty="0"/>
              <a:t>Fits complex s</a:t>
            </a:r>
            <a:r>
              <a:rPr lang="en-GB" dirty="0" smtClean="0"/>
              <a:t>pectral data features</a:t>
            </a:r>
            <a:endParaRPr lang="en-GB" dirty="0"/>
          </a:p>
          <a:p>
            <a:endParaRPr lang="en-GB" dirty="0"/>
          </a:p>
          <a:p>
            <a:r>
              <a:rPr lang="en-GB" dirty="0"/>
              <a:t>Offers similar connectivity estimates to </a:t>
            </a:r>
            <a:r>
              <a:rPr lang="en-GB" dirty="0" smtClean="0"/>
              <a:t>DCM for ERPs</a:t>
            </a:r>
          </a:p>
          <a:p>
            <a:endParaRPr lang="en-GB" dirty="0"/>
          </a:p>
          <a:p>
            <a:r>
              <a:rPr lang="en-GB" dirty="0" smtClean="0"/>
              <a:t>With estimates </a:t>
            </a:r>
            <a:r>
              <a:rPr lang="en-GB" dirty="0"/>
              <a:t>of </a:t>
            </a:r>
            <a:r>
              <a:rPr lang="en-GB" dirty="0" smtClean="0"/>
              <a:t>frequency </a:t>
            </a:r>
            <a:r>
              <a:rPr lang="en-GB" dirty="0"/>
              <a:t>specific delays </a:t>
            </a:r>
            <a:r>
              <a:rPr lang="en-GB" dirty="0" smtClean="0"/>
              <a:t>and coherence</a:t>
            </a:r>
          </a:p>
          <a:p>
            <a:endParaRPr lang="en-GB" dirty="0"/>
          </a:p>
          <a:p>
            <a:r>
              <a:rPr lang="en-GB" dirty="0" smtClean="0"/>
              <a:t>Can be used with all biophysical, Neural Mass Models (CMC, LFP etc.)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163" y="200025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i="1" smtClean="0">
                <a:solidFill>
                  <a:srgbClr val="7F7F7F"/>
                </a:solidFill>
              </a:rPr>
              <a:t>Thank You</a:t>
            </a:r>
          </a:p>
        </p:txBody>
      </p:sp>
      <p:pic>
        <p:nvPicPr>
          <p:cNvPr id="5" name="Picture 2" descr="http://images.wellcome.ac.uk/indexplus/obf_images/26/9f/65fc2d97ea8d9b87a285a2efc12d.jpg"/>
          <p:cNvPicPr>
            <a:picLocks noChangeAspect="1" noChangeArrowheads="1"/>
          </p:cNvPicPr>
          <p:nvPr/>
        </p:nvPicPr>
        <p:blipFill>
          <a:blip r:embed="rId2" cstate="print"/>
          <a:srcRect b="4231"/>
          <a:stretch>
            <a:fillRect/>
          </a:stretch>
        </p:blipFill>
        <p:spPr bwMode="auto">
          <a:xfrm>
            <a:off x="7053263" y="173038"/>
            <a:ext cx="1633537" cy="1190625"/>
          </a:xfrm>
          <a:prstGeom prst="rect">
            <a:avLst/>
          </a:prstGeom>
          <a:noFill/>
          <a:effectLst>
            <a:outerShdw blurRad="266700" dist="50800" dir="6300000" algn="ctr" rotWithShape="0">
              <a:srgbClr val="000000"/>
            </a:outerShdw>
          </a:effectLst>
        </p:spPr>
      </p:pic>
      <p:pic>
        <p:nvPicPr>
          <p:cNvPr id="4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200025"/>
            <a:ext cx="1539875" cy="1119188"/>
          </a:xfrm>
          <a:prstGeom prst="rect">
            <a:avLst/>
          </a:prstGeom>
          <a:noFill/>
          <a:effectLst>
            <a:outerShdw blurRad="101600" dist="139700" dir="834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52233" name="TextBox 9"/>
          <p:cNvSpPr txBox="1">
            <a:spLocks noChangeArrowheads="1"/>
          </p:cNvSpPr>
          <p:nvPr/>
        </p:nvSpPr>
        <p:spPr bwMode="auto">
          <a:xfrm>
            <a:off x="1162050" y="2047875"/>
            <a:ext cx="2385576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The FIL Methods Group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Karl </a:t>
            </a:r>
            <a:r>
              <a:rPr lang="en-GB" dirty="0" err="1" smtClean="0">
                <a:latin typeface="Calibri" pitchFamily="34" charset="0"/>
              </a:rPr>
              <a:t>Friston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Dimitris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Pinotsis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Marco </a:t>
            </a:r>
            <a:r>
              <a:rPr lang="en-GB" dirty="0" err="1" smtClean="0">
                <a:latin typeface="Calibri" pitchFamily="34" charset="0"/>
              </a:rPr>
              <a:t>Leite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Vladimir </a:t>
            </a:r>
            <a:r>
              <a:rPr lang="en-GB" dirty="0" err="1" smtClean="0">
                <a:latin typeface="Calibri" pitchFamily="34" charset="0"/>
              </a:rPr>
              <a:t>Litvak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Jean </a:t>
            </a:r>
            <a:r>
              <a:rPr lang="en-GB" dirty="0" err="1">
                <a:latin typeface="Calibri" pitchFamily="34" charset="0"/>
              </a:rPr>
              <a:t>Daunizeau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Stephan </a:t>
            </a:r>
            <a:r>
              <a:rPr lang="en-GB" dirty="0" err="1">
                <a:latin typeface="Calibri" pitchFamily="34" charset="0"/>
              </a:rPr>
              <a:t>Kiebel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Will Penny</a:t>
            </a:r>
          </a:p>
          <a:p>
            <a:r>
              <a:rPr lang="en-GB" dirty="0" err="1">
                <a:latin typeface="Calibri" pitchFamily="34" charset="0"/>
              </a:rPr>
              <a:t>Klaas</a:t>
            </a:r>
            <a:r>
              <a:rPr lang="en-GB" dirty="0">
                <a:latin typeface="Calibri" pitchFamily="34" charset="0"/>
              </a:rPr>
              <a:t> Stephan</a:t>
            </a:r>
          </a:p>
          <a:p>
            <a:r>
              <a:rPr lang="en-GB" dirty="0" smtClean="0">
                <a:latin typeface="Calibri" pitchFamily="34" charset="0"/>
              </a:rPr>
              <a:t>Andre </a:t>
            </a:r>
            <a:r>
              <a:rPr lang="en-GB" dirty="0" err="1" smtClean="0">
                <a:latin typeface="Calibri" pitchFamily="34" charset="0"/>
              </a:rPr>
              <a:t>Bastos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Pascal Fries</a:t>
            </a:r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52241" name="TextBox 18"/>
          <p:cNvSpPr txBox="1">
            <a:spLocks noChangeArrowheads="1"/>
          </p:cNvSpPr>
          <p:nvPr/>
        </p:nvSpPr>
        <p:spPr bwMode="auto">
          <a:xfrm>
            <a:off x="690563" y="148431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Acknowledgments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Slow time scale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422525" cy="67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complicated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Fast time scale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/>
              <a:t>Neural state equation:</a:t>
            </a:r>
            <a:endParaRPr lang="en-US" sz="120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6658" y="1146402"/>
            <a:ext cx="2854088" cy="1509712"/>
            <a:chOff x="237709" y="1269740"/>
            <a:chExt cx="2852960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6"/>
              <a:ext cx="1583462" cy="9240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BOLD</a:t>
              </a:r>
              <a:endParaRPr lang="en-GB" sz="1200" dirty="0"/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Time Domain Data</a:t>
              </a: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42170" y="919179"/>
            <a:ext cx="2200275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dirty="0"/>
              <a:t>Electromagnetic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200" dirty="0"/>
              <a:t>forward model:</a:t>
            </a:r>
            <a:br>
              <a:rPr lang="en-GB" sz="1200" dirty="0"/>
            </a:br>
            <a:r>
              <a:rPr lang="en-GB" sz="1200" dirty="0"/>
              <a:t>neural </a:t>
            </a:r>
            <a:r>
              <a:rPr lang="en-GB" sz="1200" dirty="0" smtClean="0"/>
              <a:t>activity EEG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MEG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200" dirty="0"/>
              <a:t>LFP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2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200" dirty="0"/>
              <a:t>Time Domain ERP Data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200" dirty="0"/>
              <a:t>Phase Domain Data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200" dirty="0"/>
              <a:t>Time Frequency Data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200" dirty="0" smtClean="0"/>
              <a:t>Steady State Frequency Data</a:t>
            </a:r>
            <a:endParaRPr lang="en-GB" sz="1200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362825" y="1047750"/>
            <a:ext cx="1449388" cy="1546225"/>
          </a:xfrm>
          <a:prstGeom prst="rect">
            <a:avLst/>
          </a:prstGeom>
          <a:noFill/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31254" y="2456997"/>
            <a:ext cx="33148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Cross Spectral Densities (Frequency Domain)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052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Slow time scale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422525" cy="67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complicated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/>
              <a:t>Fast time scale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/>
              <a:t>Neural state equation:</a:t>
            </a:r>
            <a:endParaRPr lang="en-US" sz="120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38712" y="1185149"/>
            <a:ext cx="1493242" cy="111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200" dirty="0"/>
              <a:t>Electromagnetic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200" dirty="0"/>
              <a:t>forward model:</a:t>
            </a:r>
            <a:br>
              <a:rPr lang="en-GB" sz="1200" dirty="0"/>
            </a:br>
            <a:r>
              <a:rPr lang="en-GB" sz="1200" dirty="0"/>
              <a:t>neural </a:t>
            </a:r>
            <a:r>
              <a:rPr lang="en-GB" sz="1200" dirty="0" smtClean="0"/>
              <a:t>activity EEG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MEG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200" dirty="0"/>
              <a:t>LFP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200" b="1" dirty="0" smtClean="0"/>
              <a:t>CSDs</a:t>
            </a:r>
            <a:endParaRPr lang="en-GB" sz="1200" b="1" dirty="0"/>
          </a:p>
        </p:txBody>
      </p: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709" y="1269740"/>
            <a:ext cx="1689955" cy="1510935"/>
          </a:xfrm>
          <a:prstGeom prst="rect">
            <a:avLst/>
          </a:prstGeom>
          <a:noFill/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506538" y="1287463"/>
            <a:ext cx="15840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dirty="0"/>
              <a:t>Hemodynamic</a:t>
            </a:r>
            <a:br>
              <a:rPr lang="en-GB" sz="1200" dirty="0"/>
            </a:br>
            <a:r>
              <a:rPr lang="en-GB" sz="1200" dirty="0"/>
              <a:t>forward model:</a:t>
            </a:r>
            <a:br>
              <a:rPr lang="en-GB" sz="1200" dirty="0"/>
            </a:br>
            <a:r>
              <a:rPr lang="en-GB" sz="1200" dirty="0"/>
              <a:t>neural </a:t>
            </a:r>
            <a:r>
              <a:rPr lang="en-GB" sz="1200" dirty="0" smtClean="0"/>
              <a:t>activity BOLD</a:t>
            </a:r>
            <a:endParaRPr lang="en-GB" sz="1200" dirty="0"/>
          </a:p>
          <a:p>
            <a:pPr eaLnBrk="0" hangingPunct="0">
              <a:spcBef>
                <a:spcPct val="50000"/>
              </a:spcBef>
              <a:defRPr/>
            </a:pPr>
            <a:r>
              <a:rPr lang="en-GB" sz="1200" dirty="0"/>
              <a:t>Time Domain Data</a:t>
            </a:r>
          </a:p>
        </p:txBody>
      </p:sp>
      <p:grpSp>
        <p:nvGrpSpPr>
          <p:cNvPr id="2065" name="50 Grupo"/>
          <p:cNvGrpSpPr>
            <a:grpSpLocks/>
          </p:cNvGrpSpPr>
          <p:nvPr/>
        </p:nvGrpSpPr>
        <p:grpSpPr bwMode="auto">
          <a:xfrm>
            <a:off x="6438900" y="874713"/>
            <a:ext cx="2470150" cy="1979612"/>
            <a:chOff x="7693342" y="1018550"/>
            <a:chExt cx="1117572" cy="1110663"/>
          </a:xfrm>
        </p:grpSpPr>
        <p:sp>
          <p:nvSpPr>
            <p:cNvPr id="2069" name="Rectangle 243"/>
            <p:cNvSpPr>
              <a:spLocks noChangeArrowheads="1"/>
            </p:cNvSpPr>
            <p:nvPr/>
          </p:nvSpPr>
          <p:spPr bwMode="auto">
            <a:xfrm>
              <a:off x="7979553" y="1386850"/>
              <a:ext cx="812800" cy="422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70" name="Line 246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Line 247"/>
            <p:cNvSpPr>
              <a:spLocks noChangeShapeType="1"/>
            </p:cNvSpPr>
            <p:nvPr/>
          </p:nvSpPr>
          <p:spPr bwMode="auto">
            <a:xfrm>
              <a:off x="7979553" y="1809125"/>
              <a:ext cx="812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Line 248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" name="Line 250"/>
            <p:cNvSpPr>
              <a:spLocks noChangeShapeType="1"/>
            </p:cNvSpPr>
            <p:nvPr/>
          </p:nvSpPr>
          <p:spPr bwMode="auto">
            <a:xfrm>
              <a:off x="7979553" y="1386850"/>
              <a:ext cx="0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" name="Line 252"/>
            <p:cNvSpPr>
              <a:spLocks noChangeShapeType="1"/>
            </p:cNvSpPr>
            <p:nvPr/>
          </p:nvSpPr>
          <p:spPr bwMode="auto">
            <a:xfrm flipV="1">
              <a:off x="8114490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" name="Rectangle 254"/>
            <p:cNvSpPr>
              <a:spLocks noChangeArrowheads="1"/>
            </p:cNvSpPr>
            <p:nvPr/>
          </p:nvSpPr>
          <p:spPr bwMode="auto">
            <a:xfrm>
              <a:off x="81081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76" name="Line 255"/>
            <p:cNvSpPr>
              <a:spLocks noChangeShapeType="1"/>
            </p:cNvSpPr>
            <p:nvPr/>
          </p:nvSpPr>
          <p:spPr bwMode="auto">
            <a:xfrm flipV="1">
              <a:off x="824942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Rectangle 257"/>
            <p:cNvSpPr>
              <a:spLocks noChangeArrowheads="1"/>
            </p:cNvSpPr>
            <p:nvPr/>
          </p:nvSpPr>
          <p:spPr bwMode="auto">
            <a:xfrm>
              <a:off x="8233553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78" name="Line 258"/>
            <p:cNvSpPr>
              <a:spLocks noChangeShapeType="1"/>
            </p:cNvSpPr>
            <p:nvPr/>
          </p:nvSpPr>
          <p:spPr bwMode="auto">
            <a:xfrm flipV="1">
              <a:off x="8385953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Rectangle 260"/>
            <p:cNvSpPr>
              <a:spLocks noChangeArrowheads="1"/>
            </p:cNvSpPr>
            <p:nvPr/>
          </p:nvSpPr>
          <p:spPr bwMode="auto">
            <a:xfrm>
              <a:off x="83700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0" name="Line 261"/>
            <p:cNvSpPr>
              <a:spLocks noChangeShapeType="1"/>
            </p:cNvSpPr>
            <p:nvPr/>
          </p:nvSpPr>
          <p:spPr bwMode="auto">
            <a:xfrm flipV="1">
              <a:off x="852247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Rectangle 263"/>
            <p:cNvSpPr>
              <a:spLocks noChangeArrowheads="1"/>
            </p:cNvSpPr>
            <p:nvPr/>
          </p:nvSpPr>
          <p:spPr bwMode="auto">
            <a:xfrm>
              <a:off x="8505015" y="1813888"/>
              <a:ext cx="34925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2" name="Line 264"/>
            <p:cNvSpPr>
              <a:spLocks noChangeShapeType="1"/>
            </p:cNvSpPr>
            <p:nvPr/>
          </p:nvSpPr>
          <p:spPr bwMode="auto">
            <a:xfrm flipV="1">
              <a:off x="8657415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3" name="Rectangle 266"/>
            <p:cNvSpPr>
              <a:spLocks noChangeArrowheads="1"/>
            </p:cNvSpPr>
            <p:nvPr/>
          </p:nvSpPr>
          <p:spPr bwMode="auto">
            <a:xfrm>
              <a:off x="86415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4" name="Rectangle 269"/>
            <p:cNvSpPr>
              <a:spLocks noChangeArrowheads="1"/>
            </p:cNvSpPr>
            <p:nvPr/>
          </p:nvSpPr>
          <p:spPr bwMode="auto">
            <a:xfrm>
              <a:off x="87764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5" name="Rectangle 290"/>
            <p:cNvSpPr>
              <a:spLocks noChangeArrowheads="1"/>
            </p:cNvSpPr>
            <p:nvPr/>
          </p:nvSpPr>
          <p:spPr bwMode="auto">
            <a:xfrm>
              <a:off x="7935103" y="1372563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6" name="Line 293"/>
            <p:cNvSpPr>
              <a:spLocks noChangeShapeType="1"/>
            </p:cNvSpPr>
            <p:nvPr/>
          </p:nvSpPr>
          <p:spPr bwMode="auto">
            <a:xfrm flipH="1" flipV="1">
              <a:off x="7977965" y="1018550"/>
              <a:ext cx="1588" cy="790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7" name="Freeform 295"/>
            <p:cNvSpPr>
              <a:spLocks/>
            </p:cNvSpPr>
            <p:nvPr/>
          </p:nvSpPr>
          <p:spPr bwMode="auto">
            <a:xfrm>
              <a:off x="8085915" y="1386850"/>
              <a:ext cx="706438" cy="39846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8" name="TextBox 360"/>
            <p:cNvSpPr txBox="1">
              <a:spLocks noChangeArrowheads="1"/>
            </p:cNvSpPr>
            <p:nvPr/>
          </p:nvSpPr>
          <p:spPr bwMode="auto">
            <a:xfrm>
              <a:off x="7835090" y="1910725"/>
              <a:ext cx="975824" cy="21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2089" name="TextBox 365"/>
            <p:cNvSpPr txBox="1">
              <a:spLocks noChangeArrowheads="1"/>
            </p:cNvSpPr>
            <p:nvPr/>
          </p:nvSpPr>
          <p:spPr bwMode="auto">
            <a:xfrm rot="-5400000">
              <a:off x="7420940" y="1318128"/>
              <a:ext cx="782259" cy="2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Power (mV</a:t>
              </a:r>
              <a:r>
                <a:rPr lang="en-GB" sz="1200" b="1" baseline="30000">
                  <a:latin typeface="Calibri" pitchFamily="34" charset="0"/>
                </a:rPr>
                <a:t>2</a:t>
              </a:r>
              <a:r>
                <a:rPr lang="en-GB" sz="1200" b="1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7646988" y="70643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“theta”</a:t>
            </a:r>
          </a:p>
        </p:txBody>
      </p:sp>
      <p:sp>
        <p:nvSpPr>
          <p:cNvPr id="70" name="Freeform 295"/>
          <p:cNvSpPr>
            <a:spLocks/>
          </p:cNvSpPr>
          <p:nvPr/>
        </p:nvSpPr>
        <p:spPr bwMode="auto">
          <a:xfrm>
            <a:off x="7281863" y="1108075"/>
            <a:ext cx="1047750" cy="1166813"/>
          </a:xfrm>
          <a:custGeom>
            <a:avLst/>
            <a:gdLst>
              <a:gd name="T0" fmla="*/ 0 w 1726"/>
              <a:gd name="T1" fmla="*/ 0 h 1312"/>
              <a:gd name="T2" fmla="*/ 2147483647 w 1726"/>
              <a:gd name="T3" fmla="*/ 2147483647 h 1312"/>
              <a:gd name="T4" fmla="*/ 2147483647 w 1726"/>
              <a:gd name="T5" fmla="*/ 2147483647 h 1312"/>
              <a:gd name="T6" fmla="*/ 2147483647 w 1726"/>
              <a:gd name="T7" fmla="*/ 2147483647 h 1312"/>
              <a:gd name="T8" fmla="*/ 2147483647 w 1726"/>
              <a:gd name="T9" fmla="*/ 2147483647 h 1312"/>
              <a:gd name="T10" fmla="*/ 2147483647 w 1726"/>
              <a:gd name="T11" fmla="*/ 2147483647 h 1312"/>
              <a:gd name="T12" fmla="*/ 2147483647 w 1726"/>
              <a:gd name="T13" fmla="*/ 2147483647 h 1312"/>
              <a:gd name="T14" fmla="*/ 2147483647 w 1726"/>
              <a:gd name="T15" fmla="*/ 2147483647 h 1312"/>
              <a:gd name="T16" fmla="*/ 2147483647 w 1726"/>
              <a:gd name="T17" fmla="*/ 2147483647 h 1312"/>
              <a:gd name="T18" fmla="*/ 2147483647 w 1726"/>
              <a:gd name="T19" fmla="*/ 2147483647 h 1312"/>
              <a:gd name="T20" fmla="*/ 2147483647 w 1726"/>
              <a:gd name="T21" fmla="*/ 2147483647 h 1312"/>
              <a:gd name="T22" fmla="*/ 2147483647 w 1726"/>
              <a:gd name="T23" fmla="*/ 2147483647 h 1312"/>
              <a:gd name="T24" fmla="*/ 2147483647 w 1726"/>
              <a:gd name="T25" fmla="*/ 2147483647 h 1312"/>
              <a:gd name="T26" fmla="*/ 2147483647 w 1726"/>
              <a:gd name="T27" fmla="*/ 2147483647 h 1312"/>
              <a:gd name="T28" fmla="*/ 2147483647 w 1726"/>
              <a:gd name="T29" fmla="*/ 2147483647 h 1312"/>
              <a:gd name="T30" fmla="*/ 2147483647 w 1726"/>
              <a:gd name="T31" fmla="*/ 2147483647 h 1312"/>
              <a:gd name="T32" fmla="*/ 2147483647 w 1726"/>
              <a:gd name="T33" fmla="*/ 2147483647 h 1312"/>
              <a:gd name="T34" fmla="*/ 2147483647 w 1726"/>
              <a:gd name="T35" fmla="*/ 2147483647 h 1312"/>
              <a:gd name="T36" fmla="*/ 2147483647 w 1726"/>
              <a:gd name="T37" fmla="*/ 2147483647 h 1312"/>
              <a:gd name="T38" fmla="*/ 2147483647 w 1726"/>
              <a:gd name="T39" fmla="*/ 2147483647 h 1312"/>
              <a:gd name="T40" fmla="*/ 2147483647 w 1726"/>
              <a:gd name="T41" fmla="*/ 2147483647 h 1312"/>
              <a:gd name="T42" fmla="*/ 2147483647 w 1726"/>
              <a:gd name="T43" fmla="*/ 2147483647 h 1312"/>
              <a:gd name="T44" fmla="*/ 2147483647 w 1726"/>
              <a:gd name="T45" fmla="*/ 2147483647 h 1312"/>
              <a:gd name="T46" fmla="*/ 2147483647 w 1726"/>
              <a:gd name="T47" fmla="*/ 2147483647 h 1312"/>
              <a:gd name="T48" fmla="*/ 2147483647 w 1726"/>
              <a:gd name="T49" fmla="*/ 2147483647 h 1312"/>
              <a:gd name="T50" fmla="*/ 2147483647 w 1726"/>
              <a:gd name="T51" fmla="*/ 2147483647 h 1312"/>
              <a:gd name="T52" fmla="*/ 2147483647 w 1726"/>
              <a:gd name="T53" fmla="*/ 2147483647 h 13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1312"/>
              <a:gd name="T83" fmla="*/ 1726 w 1726"/>
              <a:gd name="T84" fmla="*/ 1312 h 13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1312">
                <a:moveTo>
                  <a:pt x="0" y="0"/>
                </a:moveTo>
                <a:lnTo>
                  <a:pt x="70" y="193"/>
                </a:lnTo>
                <a:lnTo>
                  <a:pt x="134" y="375"/>
                </a:lnTo>
                <a:lnTo>
                  <a:pt x="198" y="480"/>
                </a:lnTo>
                <a:lnTo>
                  <a:pt x="268" y="492"/>
                </a:lnTo>
                <a:lnTo>
                  <a:pt x="332" y="433"/>
                </a:lnTo>
                <a:lnTo>
                  <a:pt x="401" y="375"/>
                </a:lnTo>
                <a:lnTo>
                  <a:pt x="465" y="380"/>
                </a:lnTo>
                <a:lnTo>
                  <a:pt x="529" y="498"/>
                </a:lnTo>
                <a:lnTo>
                  <a:pt x="599" y="685"/>
                </a:lnTo>
                <a:lnTo>
                  <a:pt x="663" y="855"/>
                </a:lnTo>
                <a:lnTo>
                  <a:pt x="733" y="984"/>
                </a:lnTo>
                <a:lnTo>
                  <a:pt x="797" y="1078"/>
                </a:lnTo>
                <a:lnTo>
                  <a:pt x="861" y="1136"/>
                </a:lnTo>
                <a:lnTo>
                  <a:pt x="930" y="1183"/>
                </a:lnTo>
                <a:lnTo>
                  <a:pt x="994" y="1212"/>
                </a:lnTo>
                <a:lnTo>
                  <a:pt x="1064" y="1230"/>
                </a:lnTo>
                <a:lnTo>
                  <a:pt x="1128" y="1242"/>
                </a:lnTo>
                <a:lnTo>
                  <a:pt x="1192" y="1247"/>
                </a:lnTo>
                <a:lnTo>
                  <a:pt x="1262" y="1253"/>
                </a:lnTo>
                <a:lnTo>
                  <a:pt x="1325" y="1259"/>
                </a:lnTo>
                <a:lnTo>
                  <a:pt x="1395" y="1259"/>
                </a:lnTo>
                <a:lnTo>
                  <a:pt x="1459" y="1271"/>
                </a:lnTo>
                <a:lnTo>
                  <a:pt x="1523" y="1277"/>
                </a:lnTo>
                <a:lnTo>
                  <a:pt x="1593" y="1288"/>
                </a:lnTo>
                <a:lnTo>
                  <a:pt x="1657" y="1300"/>
                </a:lnTo>
                <a:lnTo>
                  <a:pt x="1726" y="1312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7650162" y="1339851"/>
            <a:ext cx="512763" cy="18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3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  <a:cs typeface="+mn-cs"/>
              </a:rPr>
              <a:t>: Framework</a:t>
            </a:r>
          </a:p>
        </p:txBody>
      </p:sp>
      <p:grpSp>
        <p:nvGrpSpPr>
          <p:cNvPr id="35" name="Group 30"/>
          <p:cNvGrpSpPr/>
          <p:nvPr/>
        </p:nvGrpSpPr>
        <p:grpSpPr>
          <a:xfrm>
            <a:off x="3292475" y="1600200"/>
            <a:ext cx="5851525" cy="4070350"/>
            <a:chOff x="3096544" y="1655349"/>
            <a:chExt cx="5852586" cy="413835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6" name="Picture 5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676" y="4160310"/>
              <a:ext cx="2200674" cy="163339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088" name="Group 18"/>
            <p:cNvGrpSpPr>
              <a:grpSpLocks/>
            </p:cNvGrpSpPr>
            <p:nvPr/>
          </p:nvGrpSpPr>
          <p:grpSpPr bwMode="auto">
            <a:xfrm>
              <a:off x="5762692" y="4694607"/>
              <a:ext cx="696779" cy="622365"/>
              <a:chOff x="1924050" y="2657475"/>
              <a:chExt cx="904875" cy="6953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23723" y="3095599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89744" y="2933308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00041" y="2657414"/>
                <a:ext cx="239190" cy="257862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cxnSp>
            <p:nvCxnSpPr>
              <p:cNvPr id="11" name="Straight Arrow Connector 10"/>
              <p:cNvCxnSpPr>
                <a:stCxn id="9" idx="3"/>
                <a:endCxn id="7" idx="7"/>
              </p:cNvCxnSpPr>
              <p:nvPr/>
            </p:nvCxnSpPr>
            <p:spPr>
              <a:xfrm rot="5400000">
                <a:off x="2153447" y="2851820"/>
                <a:ext cx="256059" cy="30723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rot="5400000">
                <a:off x="2398634" y="2965007"/>
                <a:ext cx="37868" cy="41446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7"/>
              </p:cNvCxnSpPr>
              <p:nvPr/>
            </p:nvCxnSpPr>
            <p:spPr>
              <a:xfrm rot="16200000" flipV="1">
                <a:off x="2635290" y="2812584"/>
                <a:ext cx="189340" cy="12784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065617" y="5467721"/>
              <a:ext cx="597188" cy="635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 Box 8"/>
            <p:cNvSpPr txBox="1">
              <a:spLocks noChangeArrowheads="1"/>
            </p:cNvSpPr>
            <p:nvPr/>
          </p:nvSpPr>
          <p:spPr bwMode="auto">
            <a:xfrm>
              <a:off x="3096544" y="4021657"/>
              <a:ext cx="1725152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200"/>
                <a:t>simple neuronal model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03049" y="3603473"/>
              <a:ext cx="650993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>
                  <a:solidFill>
                    <a:srgbClr val="FFFFFF"/>
                  </a:solidFill>
                </a:rPr>
                <a:t>fMRI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092" name="Text Box 9"/>
            <p:cNvSpPr txBox="1">
              <a:spLocks noChangeArrowheads="1"/>
            </p:cNvSpPr>
            <p:nvPr/>
          </p:nvSpPr>
          <p:spPr bwMode="auto">
            <a:xfrm>
              <a:off x="6848875" y="3935499"/>
              <a:ext cx="2100255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GB" sz="1200"/>
                <a:t>complicated neuronal model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763053" y="3579263"/>
              <a:ext cx="905039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>
                  <a:solidFill>
                    <a:srgbClr val="FFFFFF"/>
                  </a:solidFill>
                </a:rPr>
                <a:t>EEG/MEG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551306" y="3193986"/>
            <a:ext cx="1244830" cy="595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Equation" r:id="rId4" imgW="952200" imgH="393480" progId="Equation.3">
                    <p:embed/>
                  </p:oleObj>
                </mc:Choice>
                <mc:Fallback>
                  <p:oleObj name="Equation" r:id="rId4" imgW="95220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1306" y="3193986"/>
                          <a:ext cx="1244830" cy="595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3"/>
            <p:cNvSpPr txBox="1">
              <a:spLocks noChangeArrowheads="1"/>
            </p:cNvSpPr>
            <p:nvPr/>
          </p:nvSpPr>
          <p:spPr bwMode="auto">
            <a:xfrm>
              <a:off x="5665949" y="2950841"/>
              <a:ext cx="168507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/>
                <a:t>Neural state equation:</a:t>
              </a:r>
              <a:endParaRPr lang="en-US" sz="1200"/>
            </a:p>
          </p:txBody>
        </p:sp>
        <p:cxnSp>
          <p:nvCxnSpPr>
            <p:cNvPr id="3095" name="AutoShape 4"/>
            <p:cNvCxnSpPr>
              <a:cxnSpLocks noChangeShapeType="1"/>
            </p:cNvCxnSpPr>
            <p:nvPr/>
          </p:nvCxnSpPr>
          <p:spPr bwMode="auto">
            <a:xfrm flipV="1">
              <a:off x="6877898" y="2835268"/>
              <a:ext cx="1574883" cy="62354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96" name="Text Box 5"/>
            <p:cNvSpPr txBox="1">
              <a:spLocks noChangeArrowheads="1"/>
            </p:cNvSpPr>
            <p:nvPr/>
          </p:nvSpPr>
          <p:spPr bwMode="auto">
            <a:xfrm>
              <a:off x="6354931" y="1843769"/>
              <a:ext cx="1284559" cy="6195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200" dirty="0"/>
                <a:t>Electromagnetic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 dirty="0"/>
                <a:t>forward model:</a:t>
              </a:r>
              <a:br>
                <a:rPr lang="en-GB" sz="1200" dirty="0"/>
              </a:br>
              <a:endParaRPr lang="en-GB" sz="1200" dirty="0"/>
            </a:p>
          </p:txBody>
        </p:sp>
        <p:cxnSp>
          <p:nvCxnSpPr>
            <p:cNvPr id="3097" name="AutoShape 6"/>
            <p:cNvCxnSpPr>
              <a:cxnSpLocks noChangeShapeType="1"/>
            </p:cNvCxnSpPr>
            <p:nvPr/>
          </p:nvCxnSpPr>
          <p:spPr bwMode="auto">
            <a:xfrm rot="10800000">
              <a:off x="3776611" y="2879712"/>
              <a:ext cx="1673695" cy="68483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63160" y="1819809"/>
              <a:ext cx="1084427" cy="1121872"/>
            </a:xfrm>
            <a:prstGeom prst="rect">
              <a:avLst/>
            </a:prstGeom>
            <a:noFill/>
          </p:spPr>
        </p:pic>
        <p:sp>
          <p:nvSpPr>
            <p:cNvPr id="3099" name="Text Box 24"/>
            <p:cNvSpPr txBox="1">
              <a:spLocks noChangeArrowheads="1"/>
            </p:cNvSpPr>
            <p:nvPr/>
          </p:nvSpPr>
          <p:spPr bwMode="auto">
            <a:xfrm>
              <a:off x="4177388" y="1832639"/>
              <a:ext cx="1199584" cy="657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endParaRPr lang="en-GB" sz="1200" dirty="0"/>
            </a:p>
          </p:txBody>
        </p:sp>
        <p:pic>
          <p:nvPicPr>
            <p:cNvPr id="3100" name="Picture 27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7935206" y="1655349"/>
              <a:ext cx="930111" cy="11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476500" y="1589088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590550" y="1689100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852488" y="1066800"/>
            <a:ext cx="1820862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338" y="5746750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028950" y="2595563"/>
            <a:ext cx="2303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models</a:t>
            </a:r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  <a:cs typeface="+mn-cs"/>
              </a:rPr>
              <a:t>: Framework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5129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7921" y="3936344"/>
              <a:ext cx="223368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Bayesian Inversion</a:t>
              </a:r>
            </a:p>
          </p:txBody>
        </p:sp>
      </p:grp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995613" y="906463"/>
          <a:ext cx="2911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4" imgW="1981080" imgH="419040" progId="Equation.3">
                  <p:embed/>
                </p:oleObj>
              </mc:Choice>
              <mc:Fallback>
                <p:oleObj name="Equation" r:id="rId4" imgW="19810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906463"/>
                        <a:ext cx="29114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403350" y="984250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Bayes’ rules:</a:t>
            </a:r>
            <a:endParaRPr lang="en-US" sz="1600" b="1"/>
          </a:p>
        </p:txBody>
      </p:sp>
      <p:grpSp>
        <p:nvGrpSpPr>
          <p:cNvPr id="5132" name="Group 98"/>
          <p:cNvGrpSpPr>
            <a:grpSpLocks/>
          </p:cNvGrpSpPr>
          <p:nvPr/>
        </p:nvGrpSpPr>
        <p:grpSpPr bwMode="auto">
          <a:xfrm>
            <a:off x="1236663" y="2628900"/>
            <a:ext cx="1955800" cy="1358900"/>
            <a:chOff x="1491521" y="4765237"/>
            <a:chExt cx="1956218" cy="1358245"/>
          </a:xfrm>
        </p:grpSpPr>
        <p:pic>
          <p:nvPicPr>
            <p:cNvPr id="61" name="Picture 6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521" y="4765237"/>
              <a:ext cx="1956218" cy="1358245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9" name="Group 95"/>
            <p:cNvGrpSpPr>
              <a:grpSpLocks/>
            </p:cNvGrpSpPr>
            <p:nvPr/>
          </p:nvGrpSpPr>
          <p:grpSpPr bwMode="auto">
            <a:xfrm>
              <a:off x="2128604" y="5164112"/>
              <a:ext cx="846944" cy="891915"/>
              <a:chOff x="2151089" y="5246557"/>
              <a:chExt cx="749777" cy="771994"/>
            </a:xfrm>
          </p:grpSpPr>
          <p:grpSp>
            <p:nvGrpSpPr>
              <p:cNvPr id="5170" name="Group 18"/>
              <p:cNvGrpSpPr>
                <a:grpSpLocks/>
              </p:cNvGrpSpPr>
              <p:nvPr/>
            </p:nvGrpSpPr>
            <p:grpSpPr bwMode="auto">
              <a:xfrm>
                <a:off x="2151089" y="5246557"/>
                <a:ext cx="749777" cy="534382"/>
                <a:chOff x="1924050" y="2657475"/>
                <a:chExt cx="904875" cy="69532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1923665" y="3094616"/>
                  <a:ext cx="239200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590370" y="2933784"/>
                  <a:ext cx="239199" cy="255545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00368" y="2656795"/>
                  <a:ext cx="239199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3"/>
                  <a:endCxn id="64" idx="7"/>
                </p:cNvCxnSpPr>
                <p:nvPr/>
              </p:nvCxnSpPr>
              <p:spPr>
                <a:xfrm rot="5400000">
                  <a:off x="2153843" y="2849995"/>
                  <a:ext cx="255545" cy="30875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65" idx="3"/>
                </p:cNvCxnSpPr>
                <p:nvPr/>
              </p:nvCxnSpPr>
              <p:spPr>
                <a:xfrm rot="5400000">
                  <a:off x="2399417" y="2962750"/>
                  <a:ext cx="37528" cy="415629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7"/>
                </p:cNvCxnSpPr>
                <p:nvPr/>
              </p:nvCxnSpPr>
              <p:spPr>
                <a:xfrm rot="16200000" flipV="1">
                  <a:off x="2634720" y="2812089"/>
                  <a:ext cx="191212" cy="127234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2656340" y="5855756"/>
                <a:ext cx="318627" cy="56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3" name="Group 97"/>
          <p:cNvGrpSpPr>
            <a:grpSpLocks/>
          </p:cNvGrpSpPr>
          <p:nvPr/>
        </p:nvGrpSpPr>
        <p:grpSpPr bwMode="auto">
          <a:xfrm>
            <a:off x="2768600" y="3027363"/>
            <a:ext cx="1955800" cy="1366837"/>
            <a:chOff x="3045500" y="5164112"/>
            <a:chExt cx="1956218" cy="1366603"/>
          </a:xfrm>
        </p:grpSpPr>
        <p:pic>
          <p:nvPicPr>
            <p:cNvPr id="81" name="Picture 8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5500" y="5172048"/>
              <a:ext cx="1956218" cy="1358667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1" name="Group 96"/>
            <p:cNvGrpSpPr>
              <a:grpSpLocks/>
            </p:cNvGrpSpPr>
            <p:nvPr/>
          </p:nvGrpSpPr>
          <p:grpSpPr bwMode="auto">
            <a:xfrm>
              <a:off x="3732552" y="5164112"/>
              <a:ext cx="1019330" cy="994082"/>
              <a:chOff x="3857865" y="5426438"/>
              <a:chExt cx="811572" cy="69428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858250" y="5956321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14629" y="5853226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84416" y="5678077"/>
                <a:ext cx="163083" cy="16295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84" idx="7"/>
              </p:cNvCxnSpPr>
              <p:nvPr/>
            </p:nvCxnSpPr>
            <p:spPr>
              <a:xfrm rot="5400000">
                <a:off x="4021396" y="5793670"/>
                <a:ext cx="162956" cy="21112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6"/>
                <a:endCxn id="85" idx="3"/>
              </p:cNvCxnSpPr>
              <p:nvPr/>
            </p:nvCxnSpPr>
            <p:spPr>
              <a:xfrm flipV="1">
                <a:off x="4021332" y="5992902"/>
                <a:ext cx="317317" cy="45451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0800000" flipV="1">
                <a:off x="4336121" y="5426438"/>
                <a:ext cx="333751" cy="246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34" name="TextBox 110"/>
          <p:cNvSpPr txBox="1">
            <a:spLocks noChangeArrowheads="1"/>
          </p:cNvSpPr>
          <p:nvPr/>
        </p:nvSpPr>
        <p:spPr bwMode="auto">
          <a:xfrm>
            <a:off x="1528763" y="4017963"/>
            <a:ext cx="96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5" name="TextBox 111"/>
          <p:cNvSpPr txBox="1">
            <a:spLocks noChangeArrowheads="1"/>
          </p:cNvSpPr>
          <p:nvPr/>
        </p:nvSpPr>
        <p:spPr bwMode="auto">
          <a:xfrm>
            <a:off x="3203575" y="4352925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2</a:t>
            </a:r>
          </a:p>
        </p:txBody>
      </p:sp>
      <p:sp>
        <p:nvSpPr>
          <p:cNvPr id="5136" name="TextBox 112"/>
          <p:cNvSpPr txBox="1">
            <a:spLocks noChangeArrowheads="1"/>
          </p:cNvSpPr>
          <p:nvPr/>
        </p:nvSpPr>
        <p:spPr bwMode="auto">
          <a:xfrm>
            <a:off x="7232650" y="4373563"/>
            <a:ext cx="96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Free Energy:</a:t>
            </a:r>
            <a:endParaRPr lang="en-US" sz="1600" b="1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7" imgW="2133360" imgH="279360" progId="Equation.3">
                  <p:embed/>
                </p:oleObj>
              </mc:Choice>
              <mc:Fallback>
                <p:oleObj name="Equation" r:id="rId7" imgW="21333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654175"/>
                        <a:ext cx="30527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40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743700" y="4664075"/>
            <a:ext cx="1965325" cy="1736725"/>
            <a:chOff x="6743700" y="4664075"/>
            <a:chExt cx="1965325" cy="1736725"/>
          </a:xfrm>
        </p:grpSpPr>
        <p:pic>
          <p:nvPicPr>
            <p:cNvPr id="5159" name="Picture 23" descr="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43700" y="4664075"/>
              <a:ext cx="1965325" cy="147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6858000" y="6167438"/>
            <a:ext cx="17145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3" name="Equation" r:id="rId10" imgW="1485720" imgH="203040" progId="Equation.3">
                    <p:embed/>
                  </p:oleObj>
                </mc:Choice>
                <mc:Fallback>
                  <p:oleObj name="Equation" r:id="rId10" imgW="1485720" imgH="2030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6167438"/>
                          <a:ext cx="17145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2" name="58 Grupo"/>
          <p:cNvGrpSpPr>
            <a:grpSpLocks/>
          </p:cNvGrpSpPr>
          <p:nvPr/>
        </p:nvGrpSpPr>
        <p:grpSpPr bwMode="auto">
          <a:xfrm>
            <a:off x="5835650" y="2517775"/>
            <a:ext cx="2873375" cy="1789113"/>
            <a:chOff x="6354763" y="2598738"/>
            <a:chExt cx="2354262" cy="1708150"/>
          </a:xfrm>
        </p:grpSpPr>
        <p:sp>
          <p:nvSpPr>
            <p:cNvPr id="5150" name="Text Box 14"/>
            <p:cNvSpPr txBox="1">
              <a:spLocks noChangeArrowheads="1"/>
            </p:cNvSpPr>
            <p:nvPr/>
          </p:nvSpPr>
          <p:spPr bwMode="auto">
            <a:xfrm>
              <a:off x="6354763" y="2598738"/>
              <a:ext cx="2303535" cy="321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>
                  <a:latin typeface="Calibri" pitchFamily="34" charset="0"/>
                </a:rPr>
                <a:t>Inference on parameters</a:t>
              </a:r>
            </a:p>
          </p:txBody>
        </p:sp>
        <p:pic>
          <p:nvPicPr>
            <p:cNvPr id="101" name="Picture 100" descr="blue_brain_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2776" y="2947340"/>
              <a:ext cx="1956249" cy="1359548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06" name="Oval 105"/>
            <p:cNvSpPr/>
            <p:nvPr/>
          </p:nvSpPr>
          <p:spPr>
            <a:xfrm>
              <a:off x="8015754" y="3593011"/>
              <a:ext cx="222419" cy="227349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7836258" y="3345959"/>
              <a:ext cx="223720" cy="22886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8" name="Straight Arrow Connector 107"/>
            <p:cNvCxnSpPr>
              <a:stCxn id="107" idx="3"/>
            </p:cNvCxnSpPr>
            <p:nvPr/>
          </p:nvCxnSpPr>
          <p:spPr>
            <a:xfrm rot="5400000">
              <a:off x="7609965" y="3511534"/>
              <a:ext cx="228865" cy="288755"/>
            </a:xfrm>
            <a:prstGeom prst="straightConnector1">
              <a:avLst/>
            </a:prstGeom>
            <a:ln w="127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</p:cNvCxnSpPr>
            <p:nvPr/>
          </p:nvCxnSpPr>
          <p:spPr>
            <a:xfrm rot="5400000">
              <a:off x="7836602" y="3609992"/>
              <a:ext cx="31828" cy="388909"/>
            </a:xfrm>
            <a:prstGeom prst="straightConnector1">
              <a:avLst/>
            </a:prstGeom>
            <a:ln w="508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7"/>
            </p:cNvCxnSpPr>
            <p:nvPr/>
          </p:nvCxnSpPr>
          <p:spPr>
            <a:xfrm rot="16200000" flipV="1">
              <a:off x="8061705" y="3483705"/>
              <a:ext cx="168238" cy="117063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7957876" y="4052036"/>
              <a:ext cx="366790" cy="650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410929" y="3759734"/>
              <a:ext cx="222420" cy="22583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143" name="57 Grupo"/>
          <p:cNvGrpSpPr>
            <a:grpSpLocks/>
          </p:cNvGrpSpPr>
          <p:nvPr/>
        </p:nvGrpSpPr>
        <p:grpSpPr bwMode="auto">
          <a:xfrm>
            <a:off x="0" y="4849813"/>
            <a:ext cx="6045200" cy="2008346"/>
            <a:chOff x="0" y="4849813"/>
            <a:chExt cx="6045200" cy="2008346"/>
          </a:xfrm>
        </p:grpSpPr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1470025" y="5080000"/>
            <a:ext cx="1774825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4" name="Equation" r:id="rId13" imgW="977760" imgH="431640" progId="Equation.3">
                    <p:embed/>
                  </p:oleObj>
                </mc:Choice>
                <mc:Fallback>
                  <p:oleObj name="Equation" r:id="rId13" imgW="977760" imgH="431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5080000"/>
                          <a:ext cx="1774825" cy="538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1379538" y="4849813"/>
              <a:ext cx="2503487" cy="80168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/>
                <a:t>Model comparison via Bayes factor:</a:t>
              </a:r>
              <a:endParaRPr lang="en-US" sz="1200"/>
            </a:p>
          </p:txBody>
        </p:sp>
        <p:sp>
          <p:nvSpPr>
            <p:cNvPr id="5145" name="AutoShape 11"/>
            <p:cNvSpPr>
              <a:spLocks noChangeArrowheads="1"/>
            </p:cNvSpPr>
            <p:nvPr/>
          </p:nvSpPr>
          <p:spPr bwMode="auto">
            <a:xfrm>
              <a:off x="1098550" y="6007100"/>
              <a:ext cx="520700" cy="153988"/>
            </a:xfrm>
            <a:prstGeom prst="rightArrow">
              <a:avLst>
                <a:gd name="adj1" fmla="val 50000"/>
                <a:gd name="adj2" fmla="val 6413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6" name="Text Box 12"/>
            <p:cNvSpPr txBox="1">
              <a:spLocks noChangeArrowheads="1"/>
            </p:cNvSpPr>
            <p:nvPr/>
          </p:nvSpPr>
          <p:spPr bwMode="auto">
            <a:xfrm>
              <a:off x="1708150" y="5976938"/>
              <a:ext cx="3689350" cy="277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accounts for </a:t>
              </a:r>
              <a:r>
                <a:rPr lang="en-GB" sz="1200" u="sng">
                  <a:latin typeface="Calibri" pitchFamily="34" charset="0"/>
                </a:rPr>
                <a:t>both</a:t>
              </a:r>
              <a:r>
                <a:rPr lang="en-GB" sz="1200">
                  <a:latin typeface="Calibri" pitchFamily="34" charset="0"/>
                </a:rPr>
                <a:t> accuracy and complexity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5147" name="AutoShape 13"/>
            <p:cNvSpPr>
              <a:spLocks noChangeArrowheads="1"/>
            </p:cNvSpPr>
            <p:nvPr/>
          </p:nvSpPr>
          <p:spPr bwMode="auto">
            <a:xfrm>
              <a:off x="1108075" y="6318250"/>
              <a:ext cx="503238" cy="157163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8" name="Text Box 14"/>
            <p:cNvSpPr txBox="1">
              <a:spLocks noChangeArrowheads="1"/>
            </p:cNvSpPr>
            <p:nvPr/>
          </p:nvSpPr>
          <p:spPr bwMode="auto">
            <a:xfrm>
              <a:off x="1716088" y="6280150"/>
              <a:ext cx="4329112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allows for inference about structure (generalisability)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0" y="6611938"/>
              <a:ext cx="184731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3028950" y="2595563"/>
            <a:ext cx="2303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models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694363" y="2527300"/>
            <a:ext cx="2963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parameters</a:t>
            </a:r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  <a:cs typeface="+mn-cs"/>
              </a:rPr>
              <a:t>: Framework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6154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7921" y="3936344"/>
              <a:ext cx="223368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Bayesian Inversion</a:t>
              </a:r>
            </a:p>
          </p:txBody>
        </p:sp>
      </p:grp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470025" y="5080000"/>
          <a:ext cx="1774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4" imgW="977760" imgH="431640" progId="Equation.3">
                  <p:embed/>
                </p:oleObj>
              </mc:Choice>
              <mc:Fallback>
                <p:oleObj name="Equation" r:id="rId4" imgW="9777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080000"/>
                        <a:ext cx="1774825" cy="538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1379538" y="4849813"/>
            <a:ext cx="2503487" cy="80168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200"/>
              <a:t>Model comparison via Bayes factor:</a:t>
            </a:r>
            <a:endParaRPr lang="en-US" sz="120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995613" y="906463"/>
          <a:ext cx="2911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6" imgW="1981080" imgH="419040" progId="Equation.3">
                  <p:embed/>
                </p:oleObj>
              </mc:Choice>
              <mc:Fallback>
                <p:oleObj name="Equation" r:id="rId6" imgW="19810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906463"/>
                        <a:ext cx="29114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1403350" y="984250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Bayes’ rules:</a:t>
            </a:r>
            <a:endParaRPr lang="en-US" sz="1600" b="1"/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1098550" y="6007100"/>
            <a:ext cx="520700" cy="153988"/>
          </a:xfrm>
          <a:prstGeom prst="rightArrow">
            <a:avLst>
              <a:gd name="adj1" fmla="val 50000"/>
              <a:gd name="adj2" fmla="val 64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59" name="Text Box 12"/>
          <p:cNvSpPr txBox="1">
            <a:spLocks noChangeArrowheads="1"/>
          </p:cNvSpPr>
          <p:nvPr/>
        </p:nvSpPr>
        <p:spPr bwMode="auto">
          <a:xfrm>
            <a:off x="1708150" y="5976938"/>
            <a:ext cx="3689350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accounts for </a:t>
            </a:r>
            <a:r>
              <a:rPr lang="en-GB" sz="1200" u="sng">
                <a:latin typeface="Calibri" pitchFamily="34" charset="0"/>
              </a:rPr>
              <a:t>both</a:t>
            </a:r>
            <a:r>
              <a:rPr lang="en-GB" sz="1200">
                <a:latin typeface="Calibri" pitchFamily="34" charset="0"/>
              </a:rPr>
              <a:t> accuracy and complexity of the model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6160" name="AutoShape 13"/>
          <p:cNvSpPr>
            <a:spLocks noChangeArrowheads="1"/>
          </p:cNvSpPr>
          <p:nvPr/>
        </p:nvSpPr>
        <p:spPr bwMode="auto">
          <a:xfrm>
            <a:off x="1108075" y="6318250"/>
            <a:ext cx="503238" cy="157163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1716088" y="6280150"/>
            <a:ext cx="4329112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allows for inference about structure (generalisability) of the model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6162" name="Group 98"/>
          <p:cNvGrpSpPr>
            <a:grpSpLocks/>
          </p:cNvGrpSpPr>
          <p:nvPr/>
        </p:nvGrpSpPr>
        <p:grpSpPr bwMode="auto">
          <a:xfrm>
            <a:off x="1236663" y="2628900"/>
            <a:ext cx="1955800" cy="1358900"/>
            <a:chOff x="1491521" y="4765237"/>
            <a:chExt cx="1956218" cy="1358245"/>
          </a:xfrm>
        </p:grpSpPr>
        <p:pic>
          <p:nvPicPr>
            <p:cNvPr id="61" name="Picture 60" descr="blue_brain_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521" y="4765237"/>
              <a:ext cx="1956218" cy="1358245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6189" name="Group 95"/>
            <p:cNvGrpSpPr>
              <a:grpSpLocks/>
            </p:cNvGrpSpPr>
            <p:nvPr/>
          </p:nvGrpSpPr>
          <p:grpSpPr bwMode="auto">
            <a:xfrm>
              <a:off x="2128604" y="5164112"/>
              <a:ext cx="846944" cy="891915"/>
              <a:chOff x="2151089" y="5246557"/>
              <a:chExt cx="749777" cy="771994"/>
            </a:xfrm>
          </p:grpSpPr>
          <p:grpSp>
            <p:nvGrpSpPr>
              <p:cNvPr id="6190" name="Group 18"/>
              <p:cNvGrpSpPr>
                <a:grpSpLocks/>
              </p:cNvGrpSpPr>
              <p:nvPr/>
            </p:nvGrpSpPr>
            <p:grpSpPr bwMode="auto">
              <a:xfrm>
                <a:off x="2151089" y="5246557"/>
                <a:ext cx="749777" cy="534382"/>
                <a:chOff x="1924050" y="2657475"/>
                <a:chExt cx="904875" cy="69532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1923665" y="3094616"/>
                  <a:ext cx="239200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590370" y="2933784"/>
                  <a:ext cx="239199" cy="255545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00368" y="2656795"/>
                  <a:ext cx="239199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3"/>
                  <a:endCxn id="64" idx="7"/>
                </p:cNvCxnSpPr>
                <p:nvPr/>
              </p:nvCxnSpPr>
              <p:spPr>
                <a:xfrm rot="5400000">
                  <a:off x="2153843" y="2849995"/>
                  <a:ext cx="255545" cy="30875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65" idx="3"/>
                </p:cNvCxnSpPr>
                <p:nvPr/>
              </p:nvCxnSpPr>
              <p:spPr>
                <a:xfrm rot="5400000">
                  <a:off x="2399417" y="2962750"/>
                  <a:ext cx="37528" cy="415629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7"/>
                </p:cNvCxnSpPr>
                <p:nvPr/>
              </p:nvCxnSpPr>
              <p:spPr>
                <a:xfrm rot="16200000" flipV="1">
                  <a:off x="2634720" y="2812089"/>
                  <a:ext cx="191212" cy="127234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2656340" y="5855756"/>
                <a:ext cx="318627" cy="56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63" name="Group 97"/>
          <p:cNvGrpSpPr>
            <a:grpSpLocks/>
          </p:cNvGrpSpPr>
          <p:nvPr/>
        </p:nvGrpSpPr>
        <p:grpSpPr bwMode="auto">
          <a:xfrm>
            <a:off x="2768600" y="3027363"/>
            <a:ext cx="1955800" cy="1366837"/>
            <a:chOff x="3045500" y="5164112"/>
            <a:chExt cx="1956218" cy="1366603"/>
          </a:xfrm>
        </p:grpSpPr>
        <p:pic>
          <p:nvPicPr>
            <p:cNvPr id="81" name="Picture 80" descr="blue_brain_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5500" y="5172048"/>
              <a:ext cx="1956218" cy="1358667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6181" name="Group 96"/>
            <p:cNvGrpSpPr>
              <a:grpSpLocks/>
            </p:cNvGrpSpPr>
            <p:nvPr/>
          </p:nvGrpSpPr>
          <p:grpSpPr bwMode="auto">
            <a:xfrm>
              <a:off x="3732552" y="5164112"/>
              <a:ext cx="1019330" cy="994082"/>
              <a:chOff x="3857865" y="5426438"/>
              <a:chExt cx="811572" cy="69428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858250" y="5956321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14629" y="5853226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84416" y="5678077"/>
                <a:ext cx="163083" cy="16295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84" idx="7"/>
              </p:cNvCxnSpPr>
              <p:nvPr/>
            </p:nvCxnSpPr>
            <p:spPr>
              <a:xfrm rot="5400000">
                <a:off x="4021396" y="5793670"/>
                <a:ext cx="162956" cy="21112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6"/>
                <a:endCxn id="85" idx="3"/>
              </p:cNvCxnSpPr>
              <p:nvPr/>
            </p:nvCxnSpPr>
            <p:spPr>
              <a:xfrm flipV="1">
                <a:off x="4021332" y="5992902"/>
                <a:ext cx="317317" cy="45451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0800000" flipV="1">
                <a:off x="4336121" y="5426438"/>
                <a:ext cx="333751" cy="246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1" name="Picture 100" descr="blue_brain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53225" y="2947988"/>
            <a:ext cx="1955800" cy="1358900"/>
          </a:xfrm>
          <a:prstGeom prst="rect">
            <a:avLst/>
          </a:prstGeom>
          <a:effectLst>
            <a:outerShdw blurRad="165100" dist="50800" dir="7260000" sx="105000" sy="105000" algn="ctr" rotWithShape="0">
              <a:srgbClr val="000000">
                <a:alpha val="52000"/>
              </a:srgbClr>
            </a:outerShdw>
          </a:effectLst>
        </p:spPr>
      </p:pic>
      <p:sp>
        <p:nvSpPr>
          <p:cNvPr id="105" name="Oval 104"/>
          <p:cNvSpPr/>
          <p:nvPr/>
        </p:nvSpPr>
        <p:spPr>
          <a:xfrm>
            <a:off x="7391400" y="3735388"/>
            <a:ext cx="222250" cy="228600"/>
          </a:xfrm>
          <a:prstGeom prst="ellipse">
            <a:avLst/>
          </a:prstGeom>
          <a:solidFill>
            <a:srgbClr val="FF0000">
              <a:alpha val="6500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8015288" y="3592513"/>
            <a:ext cx="222250" cy="2286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835900" y="3346450"/>
            <a:ext cx="223838" cy="2286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8" name="Straight Arrow Connector 107"/>
          <p:cNvCxnSpPr>
            <a:stCxn id="107" idx="3"/>
            <a:endCxn id="105" idx="7"/>
          </p:cNvCxnSpPr>
          <p:nvPr/>
        </p:nvCxnSpPr>
        <p:spPr>
          <a:xfrm rot="5400000">
            <a:off x="7610476" y="3511550"/>
            <a:ext cx="228600" cy="288925"/>
          </a:xfrm>
          <a:prstGeom prst="straightConnector1">
            <a:avLst/>
          </a:prstGeom>
          <a:ln w="12700" cmpd="sng">
            <a:solidFill>
              <a:schemeClr val="bg1"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6" idx="3"/>
          </p:cNvCxnSpPr>
          <p:nvPr/>
        </p:nvCxnSpPr>
        <p:spPr>
          <a:xfrm rot="5400000">
            <a:off x="7835900" y="3609975"/>
            <a:ext cx="33338" cy="388938"/>
          </a:xfrm>
          <a:prstGeom prst="straightConnector1">
            <a:avLst/>
          </a:prstGeom>
          <a:ln w="50800" cmpd="sng">
            <a:solidFill>
              <a:schemeClr val="bg1"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7"/>
          </p:cNvCxnSpPr>
          <p:nvPr/>
        </p:nvCxnSpPr>
        <p:spPr>
          <a:xfrm rot="16200000" flipV="1">
            <a:off x="8061325" y="3482975"/>
            <a:ext cx="168275" cy="117475"/>
          </a:xfrm>
          <a:prstGeom prst="straightConnector1">
            <a:avLst/>
          </a:prstGeom>
          <a:ln w="25400" cmpd="sng">
            <a:solidFill>
              <a:schemeClr val="bg1">
                <a:alpha val="7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 flipV="1">
            <a:off x="7957344" y="4052094"/>
            <a:ext cx="366712" cy="6350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2" name="TextBox 110"/>
          <p:cNvSpPr txBox="1">
            <a:spLocks noChangeArrowheads="1"/>
          </p:cNvSpPr>
          <p:nvPr/>
        </p:nvSpPr>
        <p:spPr bwMode="auto">
          <a:xfrm>
            <a:off x="1528763" y="4017963"/>
            <a:ext cx="96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6173" name="TextBox 111"/>
          <p:cNvSpPr txBox="1">
            <a:spLocks noChangeArrowheads="1"/>
          </p:cNvSpPr>
          <p:nvPr/>
        </p:nvSpPr>
        <p:spPr bwMode="auto">
          <a:xfrm>
            <a:off x="3203575" y="4352925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2</a:t>
            </a:r>
          </a:p>
        </p:txBody>
      </p:sp>
      <p:sp>
        <p:nvSpPr>
          <p:cNvPr id="6174" name="TextBox 112"/>
          <p:cNvSpPr txBox="1">
            <a:spLocks noChangeArrowheads="1"/>
          </p:cNvSpPr>
          <p:nvPr/>
        </p:nvSpPr>
        <p:spPr bwMode="auto">
          <a:xfrm>
            <a:off x="7232650" y="4373563"/>
            <a:ext cx="96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6175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Free Energy:</a:t>
            </a:r>
            <a:endParaRPr lang="en-US" sz="1600" b="1"/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9" imgW="2133360" imgH="279360" progId="Equation.3">
                  <p:embed/>
                </p:oleObj>
              </mc:Choice>
              <mc:Fallback>
                <p:oleObj name="Equation" r:id="rId9" imgW="213336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654175"/>
                        <a:ext cx="30527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78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pic>
        <p:nvPicPr>
          <p:cNvPr id="6179" name="Picture 23" descr="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3700" y="4664075"/>
            <a:ext cx="19653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03838" y="4972050"/>
          <a:ext cx="1379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12" imgW="1041120" imgH="253800" progId="Equation.3">
                  <p:embed/>
                </p:oleObj>
              </mc:Choice>
              <mc:Fallback>
                <p:oleObj name="Equation" r:id="rId12" imgW="104112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972050"/>
                        <a:ext cx="1379537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6858000" y="6167438"/>
          <a:ext cx="17145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14" imgW="1485720" imgH="203040" progId="Equation.3">
                  <p:embed/>
                </p:oleObj>
              </mc:Choice>
              <mc:Fallback>
                <p:oleObj name="Equation" r:id="rId14" imgW="14857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167438"/>
                        <a:ext cx="1714500" cy="23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0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40" name="Picture 39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  <a:cs typeface="+mn-cs"/>
              </a:rPr>
              <a:t>: Neural Mass Model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538" y="3481388"/>
            <a:ext cx="371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rgbClr val="948A54"/>
                </a:solidFill>
              </a:rPr>
              <a:t>neuronal (source) model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67263" y="6288088"/>
            <a:ext cx="23241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948A54"/>
                </a:solidFill>
              </a:rPr>
              <a:t>State equations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319463" y="1204913"/>
            <a:ext cx="5607050" cy="5424487"/>
            <a:chOff x="3319463" y="1204913"/>
            <a:chExt cx="5607050" cy="5424487"/>
          </a:xfrm>
        </p:grpSpPr>
        <p:sp>
          <p:nvSpPr>
            <p:cNvPr id="7177" name="Text Box 3"/>
            <p:cNvSpPr txBox="1">
              <a:spLocks noChangeArrowheads="1"/>
            </p:cNvSpPr>
            <p:nvPr/>
          </p:nvSpPr>
          <p:spPr bwMode="auto">
            <a:xfrm>
              <a:off x="6600825" y="5953125"/>
              <a:ext cx="2325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Extrinsic Connections</a:t>
              </a:r>
            </a:p>
          </p:txBody>
        </p:sp>
        <p:sp>
          <p:nvSpPr>
            <p:cNvPr id="7178" name="Line 4"/>
            <p:cNvSpPr>
              <a:spLocks noChangeShapeType="1"/>
            </p:cNvSpPr>
            <p:nvPr/>
          </p:nvSpPr>
          <p:spPr bwMode="auto">
            <a:xfrm>
              <a:off x="4225925" y="4159250"/>
              <a:ext cx="708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319463" y="6264275"/>
            <a:ext cx="13620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Equation" r:id="rId4" imgW="876240" imgH="215640" progId="Equation.3">
                    <p:embed/>
                  </p:oleObj>
                </mc:Choice>
                <mc:Fallback>
                  <p:oleObj name="Equation" r:id="rId4" imgW="87624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6264275"/>
                          <a:ext cx="1362075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808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9" name="Group 8"/>
            <p:cNvGrpSpPr>
              <a:grpSpLocks/>
            </p:cNvGrpSpPr>
            <p:nvPr/>
          </p:nvGrpSpPr>
          <p:grpSpPr bwMode="auto">
            <a:xfrm>
              <a:off x="5454650" y="3025775"/>
              <a:ext cx="3192463" cy="2824163"/>
              <a:chOff x="3436" y="1906"/>
              <a:chExt cx="2011" cy="1779"/>
            </a:xfrm>
          </p:grpSpPr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4864" y="2734"/>
                <a:ext cx="542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>
                <a:off x="4974" y="195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>
                <a:off x="4974" y="368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H="1" flipV="1">
                <a:off x="5421" y="1955"/>
                <a:ext cx="0" cy="17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4839" y="2135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9" name="Rectangle 14"/>
              <p:cNvSpPr>
                <a:spLocks noChangeArrowheads="1"/>
              </p:cNvSpPr>
              <p:nvPr/>
            </p:nvSpPr>
            <p:spPr bwMode="auto">
              <a:xfrm>
                <a:off x="3436" y="1906"/>
                <a:ext cx="890" cy="164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0" name="Rectangle 15" descr="Newsprint"/>
              <p:cNvSpPr>
                <a:spLocks noChangeArrowheads="1"/>
              </p:cNvSpPr>
              <p:nvPr/>
            </p:nvSpPr>
            <p:spPr bwMode="auto">
              <a:xfrm>
                <a:off x="3436" y="2412"/>
                <a:ext cx="890" cy="635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1" name="Text Box 16"/>
              <p:cNvSpPr txBox="1">
                <a:spLocks noChangeArrowheads="1"/>
              </p:cNvSpPr>
              <p:nvPr/>
            </p:nvSpPr>
            <p:spPr bwMode="auto">
              <a:xfrm>
                <a:off x="3525" y="2485"/>
                <a:ext cx="7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>
                    <a:solidFill>
                      <a:srgbClr val="000000"/>
                    </a:solidFill>
                  </a:rPr>
                  <a:t>spiny stellate cells</a:t>
                </a:r>
              </a:p>
            </p:txBody>
          </p:sp>
          <p:sp>
            <p:nvSpPr>
              <p:cNvPr id="7192" name="Text Box 17"/>
              <p:cNvSpPr txBox="1">
                <a:spLocks noChangeArrowheads="1"/>
              </p:cNvSpPr>
              <p:nvPr/>
            </p:nvSpPr>
            <p:spPr bwMode="auto">
              <a:xfrm>
                <a:off x="3436" y="1971"/>
                <a:ext cx="9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>
                    <a:solidFill>
                      <a:srgbClr val="FFFFFF"/>
                    </a:solidFill>
                  </a:rPr>
                  <a:t>inhibitory interneurons</a:t>
                </a:r>
              </a:p>
            </p:txBody>
          </p:sp>
          <p:sp>
            <p:nvSpPr>
              <p:cNvPr id="7193" name="Text Box 18"/>
              <p:cNvSpPr txBox="1">
                <a:spLocks noChangeArrowheads="1"/>
              </p:cNvSpPr>
              <p:nvPr/>
            </p:nvSpPr>
            <p:spPr bwMode="auto">
              <a:xfrm>
                <a:off x="3436" y="3157"/>
                <a:ext cx="9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>
                    <a:solidFill>
                      <a:srgbClr val="FFFFFF"/>
                    </a:solidFill>
                  </a:rPr>
                  <a:t>Pyramidal</a:t>
                </a:r>
              </a:p>
              <a:p>
                <a:pPr algn="ctr" eaLnBrk="0" hangingPunct="0"/>
                <a:r>
                  <a:rPr lang="en-GB" sz="1200">
                    <a:solidFill>
                      <a:srgbClr val="FFFFFF"/>
                    </a:solidFill>
                  </a:rPr>
                  <a:t>Cells</a:t>
                </a:r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7" name="Line 22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8" name="Line 23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9" name="Line 24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0" name="Line 25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Line 26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cxnSp>
            <p:nvCxnSpPr>
              <p:cNvPr id="7202" name="AutoShape 27"/>
              <p:cNvCxnSpPr>
                <a:cxnSpLocks noChangeShapeType="1"/>
                <a:stCxn id="7189" idx="0"/>
              </p:cNvCxnSpPr>
              <p:nvPr/>
            </p:nvCxnSpPr>
            <p:spPr bwMode="auto">
              <a:xfrm rot="5400000" flipV="1">
                <a:off x="3977" y="1810"/>
                <a:ext cx="252" cy="443"/>
              </a:xfrm>
              <a:prstGeom prst="bentConnector4">
                <a:avLst>
                  <a:gd name="adj1" fmla="val -61278"/>
                  <a:gd name="adj2" fmla="val 13362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</p:cxnSp>
          <p:sp>
            <p:nvSpPr>
              <p:cNvPr id="7203" name="Line 28"/>
              <p:cNvSpPr>
                <a:spLocks noChangeShapeType="1"/>
              </p:cNvSpPr>
              <p:nvPr/>
            </p:nvSpPr>
            <p:spPr bwMode="auto">
              <a:xfrm>
                <a:off x="5000" y="2859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4" name="Line 29"/>
              <p:cNvSpPr>
                <a:spLocks noChangeShapeType="1"/>
              </p:cNvSpPr>
              <p:nvPr/>
            </p:nvSpPr>
            <p:spPr bwMode="auto">
              <a:xfrm>
                <a:off x="4834" y="3482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180" name="Text Box 30"/>
            <p:cNvSpPr txBox="1">
              <a:spLocks noChangeArrowheads="1"/>
            </p:cNvSpPr>
            <p:nvPr/>
          </p:nvSpPr>
          <p:spPr bwMode="auto">
            <a:xfrm>
              <a:off x="4805363" y="2493963"/>
              <a:ext cx="18938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Intrinsic Connections</a:t>
              </a:r>
            </a:p>
          </p:txBody>
        </p:sp>
        <p:sp>
          <p:nvSpPr>
            <p:cNvPr id="7181" name="Text Box 31"/>
            <p:cNvSpPr txBox="1">
              <a:spLocks noChangeArrowheads="1"/>
            </p:cNvSpPr>
            <p:nvPr/>
          </p:nvSpPr>
          <p:spPr bwMode="auto">
            <a:xfrm>
              <a:off x="3716338" y="5245100"/>
              <a:ext cx="18923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Internal Parameters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119938" y="1204913"/>
              <a:ext cx="1733550" cy="5238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1400">
                  <a:solidFill>
                    <a:schemeClr val="bg1"/>
                  </a:solidFill>
                </a:rPr>
                <a:t>EEG/MEG/LFP</a:t>
              </a:r>
            </a:p>
            <a:p>
              <a:pPr algn="ctr" eaLnBrk="0" hangingPunct="0">
                <a:defRPr/>
              </a:pPr>
              <a:r>
                <a:rPr lang="de-DE" sz="1400">
                  <a:solidFill>
                    <a:schemeClr val="bg1"/>
                  </a:solidFill>
                </a:rPr>
                <a:t>signal</a:t>
              </a:r>
              <a:endParaRPr lang="en-GB" sz="1400" i="1">
                <a:solidFill>
                  <a:schemeClr val="bg1"/>
                </a:solidFill>
              </a:endParaRPr>
            </a:p>
          </p:txBody>
        </p:sp>
        <p:cxnSp>
          <p:nvCxnSpPr>
            <p:cNvPr id="35" name="AutoShape 33"/>
            <p:cNvCxnSpPr>
              <a:cxnSpLocks noChangeShapeType="1"/>
            </p:cNvCxnSpPr>
            <p:nvPr/>
          </p:nvCxnSpPr>
          <p:spPr bwMode="auto">
            <a:xfrm flipV="1">
              <a:off x="6694488" y="1768475"/>
              <a:ext cx="838200" cy="3503613"/>
            </a:xfrm>
            <a:prstGeom prst="bentConnector2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301625" y="1717675"/>
            <a:ext cx="3962400" cy="923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Properties of tens of thousands of neurons approximated by their average response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2106</Words>
  <Application>Microsoft Macintosh PowerPoint</Application>
  <PresentationFormat>On-screen Show (4:3)</PresentationFormat>
  <Paragraphs>775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equations mimic physiology and produce electrophysiological responses</vt:lpstr>
      <vt:lpstr>PowerPoint Presentation</vt:lpstr>
      <vt:lpstr>PowerPoint Presentation</vt:lpstr>
      <vt:lpstr>PowerPoint Presentation</vt:lpstr>
      <vt:lpstr>PowerPoint Presentation</vt:lpstr>
      <vt:lpstr>Given an empirical recording: estimate parameters of the model</vt:lpstr>
      <vt:lpstr>PowerPoint Presentation</vt:lpstr>
      <vt:lpstr>Roadmap</vt:lpstr>
      <vt:lpstr>PowerPoint Presentation</vt:lpstr>
      <vt:lpstr>PowerPoint Presentation</vt:lpstr>
      <vt:lpstr>Outline</vt:lpstr>
      <vt:lpstr>Time to Frequency Domain</vt:lpstr>
      <vt:lpstr>PowerPoint Presentation</vt:lpstr>
      <vt:lpstr>PowerPoint Presentation</vt:lpstr>
      <vt:lpstr>PowerPoint Presentation</vt:lpstr>
      <vt:lpstr>Roadmap</vt:lpstr>
      <vt:lpstr>PowerPoint Presentation</vt:lpstr>
      <vt:lpstr>PowerPoint Presentation</vt:lpstr>
      <vt:lpstr>PowerPoint Presentation</vt:lpstr>
      <vt:lpstr>PowerPoint Presentation</vt:lpstr>
      <vt:lpstr>Outline</vt:lpstr>
      <vt:lpstr>Pharmacological Manipulation of Glutamate and GABA </vt:lpstr>
      <vt:lpstr>Summary</vt:lpstr>
      <vt:lpstr>Thank You</vt:lpstr>
    </vt:vector>
  </TitlesOfParts>
  <Company>WTCN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rmoran</dc:creator>
  <cp:lastModifiedBy>Rosalyn Moran</cp:lastModifiedBy>
  <cp:revision>502</cp:revision>
  <dcterms:created xsi:type="dcterms:W3CDTF">2010-02-05T14:19:05Z</dcterms:created>
  <dcterms:modified xsi:type="dcterms:W3CDTF">2013-05-07T03:23:51Z</dcterms:modified>
</cp:coreProperties>
</file>