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2" r:id="rId1"/>
    <p:sldMasterId id="2147483653" r:id="rId2"/>
  </p:sldMasterIdLst>
  <p:notesMasterIdLst>
    <p:notesMasterId r:id="rId28"/>
  </p:notesMasterIdLst>
  <p:handoutMasterIdLst>
    <p:handoutMasterId r:id="rId29"/>
  </p:handoutMasterIdLst>
  <p:sldIdLst>
    <p:sldId id="1442" r:id="rId3"/>
    <p:sldId id="1481" r:id="rId4"/>
    <p:sldId id="1534" r:id="rId5"/>
    <p:sldId id="1536" r:id="rId6"/>
    <p:sldId id="1533" r:id="rId7"/>
    <p:sldId id="1535" r:id="rId8"/>
    <p:sldId id="1542" r:id="rId9"/>
    <p:sldId id="1544" r:id="rId10"/>
    <p:sldId id="1537" r:id="rId11"/>
    <p:sldId id="1546" r:id="rId12"/>
    <p:sldId id="1568" r:id="rId13"/>
    <p:sldId id="1555" r:id="rId14"/>
    <p:sldId id="1506" r:id="rId15"/>
    <p:sldId id="1510" r:id="rId16"/>
    <p:sldId id="1569" r:id="rId17"/>
    <p:sldId id="1554" r:id="rId18"/>
    <p:sldId id="1507" r:id="rId19"/>
    <p:sldId id="1508" r:id="rId20"/>
    <p:sldId id="1574" r:id="rId21"/>
    <p:sldId id="1511" r:id="rId22"/>
    <p:sldId id="1570" r:id="rId23"/>
    <p:sldId id="1509" r:id="rId24"/>
    <p:sldId id="1571" r:id="rId25"/>
    <p:sldId id="1575" r:id="rId26"/>
    <p:sldId id="1529" r:id="rId27"/>
  </p:sldIdLst>
  <p:sldSz cx="10287000" cy="6858000" type="35mm"/>
  <p:notesSz cx="6794500" cy="99314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  <a:srgbClr val="C0C0C0"/>
    <a:srgbClr val="EAEAEA"/>
    <a:srgbClr val="3333FF"/>
    <a:srgbClr val="33CC33"/>
    <a:srgbClr val="FF0000"/>
    <a:srgbClr val="006699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779" autoAdjust="0"/>
    <p:restoredTop sz="84123" autoAdjust="0"/>
  </p:normalViewPr>
  <p:slideViewPr>
    <p:cSldViewPr snapToGrid="0">
      <p:cViewPr>
        <p:scale>
          <a:sx n="81" d="100"/>
          <a:sy n="81" d="100"/>
        </p:scale>
        <p:origin x="-34" y="-1670"/>
      </p:cViewPr>
      <p:guideLst>
        <p:guide orient="horz" pos="2295"/>
        <p:guide pos="32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9331"/>
    </p:cViewPr>
  </p:sorterViewPr>
  <p:notesViewPr>
    <p:cSldViewPr snapToGrid="0">
      <p:cViewPr varScale="1">
        <p:scale>
          <a:sx n="82" d="100"/>
          <a:sy n="82" d="100"/>
        </p:scale>
        <p:origin x="-2172" y="-96"/>
      </p:cViewPr>
      <p:guideLst>
        <p:guide orient="horz" pos="3128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7.wmf"/><Relationship Id="rId4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474" tIns="44737" rIns="89474" bIns="44737" numCol="1" anchor="t" anchorCtr="0" compatLnSpc="1">
            <a:prstTxWarp prst="textNoShape">
              <a:avLst/>
            </a:prstTxWarp>
          </a:bodyPr>
          <a:lstStyle>
            <a:lvl1pPr defTabSz="895350" eaLnBrk="0" hangingPunct="0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474" tIns="44737" rIns="89474" bIns="44737" numCol="1" anchor="t" anchorCtr="0" compatLnSpc="1">
            <a:prstTxWarp prst="textNoShape">
              <a:avLst/>
            </a:prstTxWarp>
          </a:bodyPr>
          <a:lstStyle>
            <a:lvl1pPr algn="r" defTabSz="895350" eaLnBrk="0" hangingPunct="0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610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474" tIns="44737" rIns="89474" bIns="44737" numCol="1" anchor="b" anchorCtr="0" compatLnSpc="1">
            <a:prstTxWarp prst="textNoShape">
              <a:avLst/>
            </a:prstTxWarp>
          </a:bodyPr>
          <a:lstStyle>
            <a:lvl1pPr defTabSz="895350" eaLnBrk="0" hangingPunct="0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610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474" tIns="44737" rIns="89474" bIns="44737" numCol="1" anchor="b" anchorCtr="0" compatLnSpc="1">
            <a:prstTxWarp prst="textNoShape">
              <a:avLst/>
            </a:prstTxWarp>
          </a:bodyPr>
          <a:lstStyle>
            <a:lvl1pPr algn="r" defTabSz="895350" eaLnBrk="0" hangingPunct="0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9DA12B95-1EA7-4837-87E2-882D152AEFF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03417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474" tIns="44737" rIns="89474" bIns="44737" numCol="1" anchor="t" anchorCtr="0" compatLnSpc="1">
            <a:prstTxWarp prst="textNoShape">
              <a:avLst/>
            </a:prstTxWarp>
          </a:bodyPr>
          <a:lstStyle>
            <a:lvl1pPr defTabSz="895350" eaLnBrk="0" hangingPunct="0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474" tIns="44737" rIns="89474" bIns="44737" numCol="1" anchor="t" anchorCtr="0" compatLnSpc="1">
            <a:prstTxWarp prst="textNoShape">
              <a:avLst/>
            </a:prstTxWarp>
          </a:bodyPr>
          <a:lstStyle>
            <a:lvl1pPr algn="r" defTabSz="895350" eaLnBrk="0" hangingPunct="0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03250" y="746125"/>
            <a:ext cx="55880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8050"/>
            <a:ext cx="49847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474" tIns="44737" rIns="89474" bIns="447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610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474" tIns="44737" rIns="89474" bIns="44737" numCol="1" anchor="b" anchorCtr="0" compatLnSpc="1">
            <a:prstTxWarp prst="textNoShape">
              <a:avLst/>
            </a:prstTxWarp>
          </a:bodyPr>
          <a:lstStyle>
            <a:lvl1pPr defTabSz="895350" eaLnBrk="0" hangingPunct="0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610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9474" tIns="44737" rIns="89474" bIns="44737" numCol="1" anchor="b" anchorCtr="0" compatLnSpc="1">
            <a:prstTxWarp prst="textNoShape">
              <a:avLst/>
            </a:prstTxWarp>
          </a:bodyPr>
          <a:lstStyle>
            <a:lvl1pPr algn="r" defTabSz="895350" eaLnBrk="0" hangingPunct="0">
              <a:defRPr sz="1200" b="0">
                <a:latin typeface="Times New Roman" pitchFamily="18" charset="0"/>
              </a:defRPr>
            </a:lvl1pPr>
          </a:lstStyle>
          <a:p>
            <a:pPr>
              <a:defRPr/>
            </a:pPr>
            <a:fld id="{76A1A48A-A186-4366-BB92-889CDB69E32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89209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Describe </a:t>
            </a:r>
            <a:r>
              <a:rPr lang="en-US" dirty="0" err="1" smtClean="0"/>
              <a:t>thresholded</a:t>
            </a:r>
            <a:r>
              <a:rPr lang="en-US" dirty="0" smtClean="0"/>
              <a:t> images</a:t>
            </a:r>
          </a:p>
          <a:p>
            <a:r>
              <a:rPr lang="en-US" dirty="0" smtClean="0"/>
              <a:t>One number</a:t>
            </a:r>
            <a:r>
              <a:rPr lang="en-US" baseline="0" dirty="0" smtClean="0"/>
              <a:t> for each spatial location (that gives the estimated effect size). </a:t>
            </a:r>
            <a:endParaRPr lang="en-US" dirty="0" smtClean="0"/>
          </a:p>
          <a:p>
            <a:r>
              <a:rPr lang="en-US" dirty="0" smtClean="0"/>
              <a:t>Two schools:</a:t>
            </a:r>
            <a:r>
              <a:rPr lang="en-US" baseline="0" dirty="0" smtClean="0"/>
              <a:t> 1) decide on </a:t>
            </a:r>
            <a:r>
              <a:rPr lang="en-US" baseline="0" dirty="0" err="1" smtClean="0"/>
              <a:t>voxels</a:t>
            </a:r>
            <a:r>
              <a:rPr lang="en-US" baseline="0" dirty="0" smtClean="0"/>
              <a:t> 2) decide on regions/blobs </a:t>
            </a:r>
          </a:p>
          <a:p>
            <a:r>
              <a:rPr lang="en-US" baseline="0" dirty="0" smtClean="0"/>
              <a:t>(</a:t>
            </a:r>
            <a:r>
              <a:rPr lang="en-US" baseline="0" dirty="0" err="1" smtClean="0"/>
              <a:t>voxels</a:t>
            </a:r>
            <a:r>
              <a:rPr lang="en-US" baseline="0" dirty="0" smtClean="0"/>
              <a:t> are arbitrary in number and location, and smoothing means that effects are blurred and don’t really have </a:t>
            </a:r>
            <a:r>
              <a:rPr lang="en-US" baseline="0" dirty="0" err="1" smtClean="0"/>
              <a:t>voxel</a:t>
            </a:r>
            <a:r>
              <a:rPr lang="en-US" baseline="0" dirty="0" smtClean="0"/>
              <a:t> resolution).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A1A48A-A186-4366-BB92-889CDB69E325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LIKE THROWING</a:t>
            </a:r>
            <a:r>
              <a:rPr lang="en-US" baseline="0" dirty="0" smtClean="0"/>
              <a:t> A DICE. YOU CAN CONTROL THE FALSE POSITIVE RATE.</a:t>
            </a:r>
            <a:endParaRPr lang="en-US" dirty="0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291815-B77E-4C7A-8C00-989BA6EDB9F5}" type="slidenum">
              <a:rPr lang="en-GB" smtClean="0"/>
              <a:pPr/>
              <a:t>11</a:t>
            </a:fld>
            <a:endParaRPr lang="en-GB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LIKE THROWING</a:t>
            </a:r>
            <a:r>
              <a:rPr lang="en-US" baseline="0" dirty="0" smtClean="0"/>
              <a:t> A DICE. YOU CAN CONTROL THE FALSE POSITIVE RATE.</a:t>
            </a:r>
            <a:endParaRPr lang="en-US" dirty="0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291815-B77E-4C7A-8C00-989BA6EDB9F5}" type="slidenum">
              <a:rPr lang="en-GB" smtClean="0"/>
              <a:pPr/>
              <a:t>12</a:t>
            </a:fld>
            <a:endParaRPr lang="en-GB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err="1" smtClean="0"/>
              <a:t>Suprathreshold</a:t>
            </a:r>
            <a:r>
              <a:rPr lang="en-US" dirty="0" smtClean="0"/>
              <a:t> BLOBS not </a:t>
            </a:r>
            <a:r>
              <a:rPr lang="en-US" dirty="0" err="1" smtClean="0"/>
              <a:t>voxels</a:t>
            </a:r>
            <a:r>
              <a:rPr lang="en-US" baseline="0" dirty="0" smtClean="0"/>
              <a:t>, under the null</a:t>
            </a:r>
          </a:p>
          <a:p>
            <a:r>
              <a:rPr lang="en-US" baseline="0" dirty="0" smtClean="0"/>
              <a:t>Not really interested in </a:t>
            </a:r>
            <a:r>
              <a:rPr lang="en-US" baseline="0" dirty="0" err="1" smtClean="0"/>
              <a:t>infering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voxels</a:t>
            </a:r>
            <a:r>
              <a:rPr lang="en-US" baseline="0" dirty="0" smtClean="0"/>
              <a:t> anyway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00B40C-A27D-4BF2-91D9-2B0C2DFD00AB}" type="slidenum">
              <a:rPr lang="en-GB" smtClean="0"/>
              <a:pPr/>
              <a:t>13</a:t>
            </a:fld>
            <a:endParaRPr lang="en-GB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Return to inference on</a:t>
            </a:r>
            <a:r>
              <a:rPr lang="en-US" baseline="0" dirty="0" smtClean="0"/>
              <a:t> smooth images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Aims: identify surprising</a:t>
            </a:r>
            <a:r>
              <a:rPr lang="en-US" baseline="0" dirty="0" smtClean="0"/>
              <a:t>/improbable features in this smooth null image.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Apply high threshold: identify improbably high peaks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Apply low  threshold: identify improbably fat peaks</a:t>
            </a:r>
          </a:p>
          <a:p>
            <a:r>
              <a:rPr lang="en-US" dirty="0" smtClean="0"/>
              <a:t>Two surprising</a:t>
            </a:r>
            <a:r>
              <a:rPr lang="en-US" baseline="0" dirty="0" smtClean="0"/>
              <a:t> features: Two thresholds.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A1A48A-A186-4366-BB92-889CDB69E325}" type="slidenum">
              <a:rPr lang="en-GB" smtClean="0"/>
              <a:pPr>
                <a:defRPr/>
              </a:pPr>
              <a:t>15</a:t>
            </a:fld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Improbability</a:t>
            </a:r>
            <a:r>
              <a:rPr lang="en-US" baseline="0" dirty="0" smtClean="0"/>
              <a:t> statements require a null distribution:</a:t>
            </a:r>
          </a:p>
          <a:p>
            <a:r>
              <a:rPr lang="en-US" baseline="0" dirty="0" smtClean="0"/>
              <a:t>1.  Simulations of null experiments </a:t>
            </a:r>
          </a:p>
          <a:p>
            <a:r>
              <a:rPr lang="en-US" baseline="0" dirty="0" smtClean="0"/>
              <a:t>2.  A model for null experiments.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A1A48A-A186-4366-BB92-889CDB69E325}" type="slidenum">
              <a:rPr lang="en-GB" smtClean="0"/>
              <a:pPr>
                <a:defRPr/>
              </a:pPr>
              <a:t>16</a:t>
            </a:fld>
            <a:endParaRPr lang="en-GB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spcBef>
                <a:spcPct val="70000"/>
              </a:spcBef>
            </a:pPr>
            <a:r>
              <a:rPr lang="en-US" dirty="0" smtClean="0"/>
              <a:t>What is 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grf</a:t>
            </a:r>
            <a:r>
              <a:rPr lang="en-US" baseline="0" dirty="0" smtClean="0"/>
              <a:t>?</a:t>
            </a:r>
          </a:p>
          <a:p>
            <a:pPr eaLnBrk="1" hangingPunct="1">
              <a:lnSpc>
                <a:spcPct val="80000"/>
              </a:lnSpc>
              <a:spcBef>
                <a:spcPct val="70000"/>
              </a:spcBef>
            </a:pPr>
            <a:r>
              <a:rPr lang="de-CH" sz="1200" dirty="0" smtClean="0"/>
              <a:t> </a:t>
            </a:r>
            <a:r>
              <a:rPr lang="de-CH" sz="1200" dirty="0" err="1" smtClean="0"/>
              <a:t>resel</a:t>
            </a:r>
            <a:r>
              <a:rPr lang="de-CH" sz="1200" dirty="0" smtClean="0"/>
              <a:t> = </a:t>
            </a:r>
            <a:r>
              <a:rPr lang="de-CH" sz="1200" dirty="0" err="1" smtClean="0"/>
              <a:t>size</a:t>
            </a:r>
            <a:r>
              <a:rPr lang="de-CH" sz="1200" dirty="0" smtClean="0"/>
              <a:t> </a:t>
            </a:r>
            <a:r>
              <a:rPr lang="de-CH" sz="1200" dirty="0" err="1" smtClean="0"/>
              <a:t>of</a:t>
            </a:r>
            <a:r>
              <a:rPr lang="de-CH" sz="1200" dirty="0" smtClean="0"/>
              <a:t> </a:t>
            </a:r>
            <a:r>
              <a:rPr lang="de-CH" sz="1200" dirty="0" err="1" smtClean="0"/>
              <a:t>image</a:t>
            </a:r>
            <a:r>
              <a:rPr lang="de-CH" sz="1200" dirty="0" smtClean="0"/>
              <a:t> </a:t>
            </a:r>
            <a:r>
              <a:rPr lang="de-CH" sz="1200" dirty="0" err="1" smtClean="0"/>
              <a:t>part</a:t>
            </a:r>
            <a:r>
              <a:rPr lang="de-CH" sz="1200" dirty="0" smtClean="0"/>
              <a:t> </a:t>
            </a:r>
            <a:r>
              <a:rPr lang="de-CH" sz="1200" dirty="0" err="1" smtClean="0"/>
              <a:t>that</a:t>
            </a:r>
            <a:r>
              <a:rPr lang="de-CH" sz="1200" dirty="0" smtClean="0"/>
              <a:t> </a:t>
            </a:r>
            <a:r>
              <a:rPr lang="de-CH" sz="1200" dirty="0" err="1" smtClean="0"/>
              <a:t>corresponds</a:t>
            </a:r>
            <a:r>
              <a:rPr lang="de-CH" sz="1200" dirty="0" smtClean="0"/>
              <a:t> </a:t>
            </a:r>
            <a:r>
              <a:rPr lang="de-CH" sz="1200" dirty="0" err="1" smtClean="0"/>
              <a:t>to</a:t>
            </a:r>
            <a:r>
              <a:rPr lang="de-CH" sz="1200" dirty="0" smtClean="0"/>
              <a:t> </a:t>
            </a:r>
            <a:r>
              <a:rPr lang="de-CH" sz="1200" dirty="0" err="1" smtClean="0"/>
              <a:t>the</a:t>
            </a:r>
            <a:r>
              <a:rPr lang="de-CH" sz="1200" dirty="0" smtClean="0"/>
              <a:t> FWHM (</a:t>
            </a:r>
            <a:r>
              <a:rPr lang="de-CH" sz="1200" dirty="0" err="1" smtClean="0"/>
              <a:t>full</a:t>
            </a:r>
            <a:r>
              <a:rPr lang="de-CH" sz="1200" dirty="0" smtClean="0"/>
              <a:t> </a:t>
            </a:r>
            <a:r>
              <a:rPr lang="de-CH" sz="1200" dirty="0" err="1" smtClean="0"/>
              <a:t>width</a:t>
            </a:r>
            <a:r>
              <a:rPr lang="de-CH" sz="1200" dirty="0" smtClean="0"/>
              <a:t> half </a:t>
            </a:r>
            <a:r>
              <a:rPr lang="de-CH" sz="1200" dirty="0" err="1" smtClean="0"/>
              <a:t>maximum</a:t>
            </a:r>
            <a:r>
              <a:rPr lang="de-CH" sz="1200" dirty="0" smtClean="0"/>
              <a:t>) </a:t>
            </a:r>
            <a:r>
              <a:rPr lang="de-CH" sz="1200" dirty="0" err="1" smtClean="0"/>
              <a:t>of</a:t>
            </a:r>
            <a:r>
              <a:rPr lang="de-CH" sz="1200" dirty="0" smtClean="0"/>
              <a:t> </a:t>
            </a:r>
            <a:r>
              <a:rPr lang="de-CH" sz="1200" dirty="0" err="1" smtClean="0"/>
              <a:t>the</a:t>
            </a:r>
            <a:r>
              <a:rPr lang="de-CH" sz="1200" dirty="0" smtClean="0"/>
              <a:t> </a:t>
            </a:r>
            <a:r>
              <a:rPr lang="de-CH" sz="1200" dirty="0" err="1" smtClean="0"/>
              <a:t>Gaussian</a:t>
            </a:r>
            <a:r>
              <a:rPr lang="de-CH" sz="1200" dirty="0" smtClean="0"/>
              <a:t> </a:t>
            </a:r>
            <a:r>
              <a:rPr lang="de-CH" sz="1200" dirty="0" err="1" smtClean="0"/>
              <a:t>convolution</a:t>
            </a:r>
            <a:r>
              <a:rPr lang="de-CH" sz="1200" dirty="0" smtClean="0"/>
              <a:t> </a:t>
            </a:r>
            <a:r>
              <a:rPr lang="de-CH" sz="1200" dirty="0" err="1" smtClean="0"/>
              <a:t>kernel</a:t>
            </a:r>
            <a:r>
              <a:rPr lang="de-CH" sz="1200" dirty="0" smtClean="0"/>
              <a:t> </a:t>
            </a:r>
            <a:r>
              <a:rPr lang="de-CH" sz="1200" dirty="0" err="1" smtClean="0"/>
              <a:t>that</a:t>
            </a:r>
            <a:r>
              <a:rPr lang="de-CH" sz="1200" dirty="0" smtClean="0"/>
              <a:t> </a:t>
            </a:r>
            <a:r>
              <a:rPr lang="de-CH" sz="1200" dirty="0" err="1" smtClean="0"/>
              <a:t>would</a:t>
            </a:r>
            <a:r>
              <a:rPr lang="de-CH" sz="1200" dirty="0" smtClean="0"/>
              <a:t> </a:t>
            </a:r>
            <a:r>
              <a:rPr lang="de-CH" sz="1200" dirty="0" err="1" smtClean="0"/>
              <a:t>have</a:t>
            </a:r>
            <a:r>
              <a:rPr lang="de-CH" sz="1200" dirty="0" smtClean="0"/>
              <a:t> </a:t>
            </a:r>
            <a:r>
              <a:rPr lang="de-CH" sz="1200" dirty="0" err="1" smtClean="0"/>
              <a:t>produced</a:t>
            </a:r>
            <a:r>
              <a:rPr lang="de-CH" sz="1200" dirty="0" smtClean="0"/>
              <a:t> </a:t>
            </a:r>
            <a:r>
              <a:rPr lang="de-CH" sz="1200" dirty="0" err="1" smtClean="0"/>
              <a:t>the</a:t>
            </a:r>
            <a:r>
              <a:rPr lang="de-CH" sz="1200" dirty="0" smtClean="0"/>
              <a:t> </a:t>
            </a:r>
            <a:r>
              <a:rPr lang="de-CH" sz="1200" dirty="0" err="1" smtClean="0"/>
              <a:t>observed</a:t>
            </a:r>
            <a:r>
              <a:rPr lang="de-CH" sz="1200" dirty="0" smtClean="0"/>
              <a:t> </a:t>
            </a:r>
            <a:r>
              <a:rPr lang="de-CH" sz="1200" dirty="0" err="1" smtClean="0"/>
              <a:t>image</a:t>
            </a:r>
            <a:r>
              <a:rPr lang="de-CH" sz="1200" dirty="0" smtClean="0"/>
              <a:t> </a:t>
            </a:r>
            <a:r>
              <a:rPr lang="de-CH" sz="1200" dirty="0" err="1" smtClean="0"/>
              <a:t>when</a:t>
            </a:r>
            <a:r>
              <a:rPr lang="de-CH" sz="1200" dirty="0" smtClean="0"/>
              <a:t> </a:t>
            </a:r>
            <a:r>
              <a:rPr lang="de-CH" sz="1200" dirty="0" err="1" smtClean="0"/>
              <a:t>applied</a:t>
            </a:r>
            <a:r>
              <a:rPr lang="de-CH" sz="1200" dirty="0" smtClean="0"/>
              <a:t> </a:t>
            </a:r>
            <a:r>
              <a:rPr lang="de-CH" sz="1200" dirty="0" err="1" smtClean="0"/>
              <a:t>to</a:t>
            </a:r>
            <a:r>
              <a:rPr lang="de-CH" sz="1200" dirty="0" smtClean="0"/>
              <a:t> </a:t>
            </a:r>
            <a:r>
              <a:rPr lang="de-CH" sz="1200" dirty="0" err="1" smtClean="0"/>
              <a:t>independent</a:t>
            </a:r>
            <a:r>
              <a:rPr lang="de-CH" sz="1200" dirty="0" smtClean="0"/>
              <a:t> </a:t>
            </a:r>
            <a:r>
              <a:rPr lang="de-CH" sz="1200" dirty="0" err="1" smtClean="0"/>
              <a:t>voxel</a:t>
            </a:r>
            <a:r>
              <a:rPr lang="de-CH" sz="1200" dirty="0" smtClean="0"/>
              <a:t> </a:t>
            </a:r>
            <a:r>
              <a:rPr lang="de-CH" sz="1200" dirty="0" err="1" smtClean="0"/>
              <a:t>values</a:t>
            </a:r>
            <a:endParaRPr lang="de-CH" sz="1200" dirty="0" smtClean="0"/>
          </a:p>
          <a:p>
            <a:endParaRPr lang="de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A1A48A-A186-4366-BB92-889CDB69E325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4174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Why</a:t>
            </a:r>
            <a:r>
              <a:rPr lang="en-US" baseline="0" dirty="0" smtClean="0"/>
              <a:t> use </a:t>
            </a:r>
            <a:r>
              <a:rPr lang="en-US" baseline="0" dirty="0" err="1" smtClean="0"/>
              <a:t>grf</a:t>
            </a:r>
            <a:r>
              <a:rPr lang="en-US" baseline="0" dirty="0" smtClean="0"/>
              <a:t>: because of these results.</a:t>
            </a:r>
          </a:p>
          <a:p>
            <a:r>
              <a:rPr lang="en-US" baseline="0" dirty="0" smtClean="0"/>
              <a:t>EC is an integer defined on excursion set for any threshold.</a:t>
            </a:r>
            <a:endParaRPr lang="de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A1A48A-A186-4366-BB92-889CDB69E325}" type="slidenum">
              <a:rPr lang="en-GB" smtClean="0"/>
              <a:pPr>
                <a:defRPr/>
              </a:pPr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569535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2FAC5E-8F3A-41D1-A24C-113E6BCAC120}" type="slidenum">
              <a:rPr lang="en-US"/>
              <a:pPr/>
              <a:t>19</a:t>
            </a:fld>
            <a:endParaRPr lang="en-US"/>
          </a:p>
        </p:txBody>
      </p:sp>
      <p:sp>
        <p:nvSpPr>
          <p:cNvPr id="68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err="1" smtClean="0"/>
              <a:t>Worsley</a:t>
            </a:r>
            <a:r>
              <a:rPr lang="en-US" sz="1200" dirty="0" smtClean="0"/>
              <a:t> et al. 1996.</a:t>
            </a:r>
            <a:r>
              <a:rPr lang="en-US" sz="1200" b="0" dirty="0" smtClean="0"/>
              <a:t> A unified statistical approach for determining significant signals in images of cerebral activation. Human Brain Mapping, 4, 58–83.</a:t>
            </a:r>
            <a:endParaRPr lang="en-US" sz="1200" b="0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 depends on search</a:t>
            </a:r>
            <a:r>
              <a:rPr lang="en-US" baseline="0" dirty="0" smtClean="0"/>
              <a:t> volume and smoothness</a:t>
            </a:r>
          </a:p>
          <a:p>
            <a:endParaRPr lang="en-US" baseline="0" dirty="0" smtClean="0"/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GB" sz="2400" b="0" dirty="0" smtClean="0"/>
              <a:t>Assumptions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GB" sz="2000" b="0" dirty="0" smtClean="0">
                <a:sym typeface="Symbol" pitchFamily="18" charset="2"/>
              </a:rPr>
              <a:t>Multivariate Normal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GB" sz="2000" b="0" dirty="0" smtClean="0">
                <a:sym typeface="Symbol" pitchFamily="18" charset="2"/>
              </a:rPr>
              <a:t>Stationary*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GB" sz="2000" b="0" dirty="0" smtClean="0">
                <a:sym typeface="Symbol" pitchFamily="18" charset="2"/>
              </a:rPr>
              <a:t>ACF </a:t>
            </a:r>
            <a:r>
              <a:rPr lang="en-GB" sz="2000" b="0" dirty="0" smtClean="0"/>
              <a:t>twice differentiable at 0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</a:pPr>
            <a:endParaRPr lang="en-GB" sz="2000" b="0" dirty="0" smtClean="0"/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Times New Roman" pitchFamily="18" charset="0"/>
              <a:buChar char="*"/>
            </a:pPr>
            <a:r>
              <a:rPr lang="en-GB" sz="1800" b="0" dirty="0" err="1" smtClean="0"/>
              <a:t>Stationarity</a:t>
            </a:r>
            <a:endParaRPr lang="en-GB" sz="1800" b="0" dirty="0" smtClean="0"/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GB" sz="1600" b="0" dirty="0" smtClean="0"/>
              <a:t>Results valid w/out </a:t>
            </a:r>
            <a:r>
              <a:rPr lang="en-GB" sz="1600" b="0" dirty="0" err="1" smtClean="0"/>
              <a:t>stationarity</a:t>
            </a:r>
            <a:endParaRPr lang="en-GB" sz="1600" b="0" dirty="0" smtClean="0"/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GB" sz="1600" b="0" dirty="0" smtClean="0"/>
              <a:t>More accurate when stat. holds</a:t>
            </a:r>
          </a:p>
          <a:p>
            <a:endParaRPr lang="de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A1A48A-A186-4366-BB92-889CDB69E325}" type="slidenum">
              <a:rPr lang="en-GB" smtClean="0"/>
              <a:pPr>
                <a:defRPr/>
              </a:pPr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754476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spcBef>
                <a:spcPct val="20000"/>
              </a:spcBef>
              <a:buFontTx/>
              <a:buNone/>
            </a:pPr>
            <a:r>
              <a:rPr lang="en-US" sz="2000" b="0" dirty="0" smtClean="0"/>
              <a:t>There is a multiple testing problem (‘voxel’ or ‘blob’ perspective).</a:t>
            </a:r>
          </a:p>
          <a:p>
            <a:pPr marL="0" indent="0">
              <a:lnSpc>
                <a:spcPct val="90000"/>
              </a:lnSpc>
              <a:spcBef>
                <a:spcPct val="20000"/>
              </a:spcBef>
              <a:buFontTx/>
              <a:buNone/>
            </a:pPr>
            <a:r>
              <a:rPr lang="en-US" sz="2000" b="0" dirty="0" smtClean="0"/>
              <a:t>Corrections</a:t>
            </a:r>
            <a:r>
              <a:rPr lang="en-US" sz="2000" b="0" baseline="0" dirty="0" smtClean="0"/>
              <a:t> necessary.</a:t>
            </a:r>
            <a:endParaRPr lang="en-US" sz="2000" b="0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A1A48A-A186-4366-BB92-889CDB69E325}" type="slidenum">
              <a:rPr lang="en-GB" smtClean="0"/>
              <a:pPr>
                <a:defRPr/>
              </a:pPr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89345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baseline="0" dirty="0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291815-B77E-4C7A-8C00-989BA6EDB9F5}" type="slidenum">
              <a:rPr lang="en-GB" smtClean="0"/>
              <a:pPr/>
              <a:t>3</a:t>
            </a:fld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291815-B77E-4C7A-8C00-989BA6EDB9F5}" type="slidenum">
              <a:rPr lang="en-GB" smtClean="0"/>
              <a:pPr/>
              <a:t>4</a:t>
            </a:fld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 Aim: Deciding</a:t>
            </a:r>
            <a:r>
              <a:rPr lang="en-US" baseline="0" dirty="0" smtClean="0"/>
              <a:t> which </a:t>
            </a:r>
            <a:r>
              <a:rPr lang="en-US" baseline="0" dirty="0" err="1" smtClean="0"/>
              <a:t>dn</a:t>
            </a:r>
            <a:r>
              <a:rPr lang="en-US" baseline="0" dirty="0" smtClean="0"/>
              <a:t> the data came from</a:t>
            </a:r>
            <a:endParaRPr lang="en-US" dirty="0" smtClean="0"/>
          </a:p>
          <a:p>
            <a:r>
              <a:rPr lang="en-US" dirty="0" smtClean="0"/>
              <a:t>How?</a:t>
            </a:r>
            <a:r>
              <a:rPr lang="en-US" baseline="0" dirty="0" smtClean="0"/>
              <a:t> Decision rule</a:t>
            </a:r>
            <a:endParaRPr lang="en-US" dirty="0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291815-B77E-4C7A-8C00-989BA6EDB9F5}" type="slidenum">
              <a:rPr lang="en-GB" smtClean="0"/>
              <a:pPr/>
              <a:t>5</a:t>
            </a:fld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LIKE THROWING</a:t>
            </a:r>
            <a:r>
              <a:rPr lang="en-US" baseline="0" dirty="0" smtClean="0"/>
              <a:t> A DICE. YOU CAN CONTROL THE FALSE POSITIVE RATE.</a:t>
            </a:r>
            <a:endParaRPr lang="en-US" dirty="0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291815-B77E-4C7A-8C00-989BA6EDB9F5}" type="slidenum">
              <a:rPr lang="en-GB" smtClean="0"/>
              <a:pPr/>
              <a:t>6</a:t>
            </a:fld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LIKE THROWING</a:t>
            </a:r>
            <a:r>
              <a:rPr lang="en-US" baseline="0" dirty="0" smtClean="0"/>
              <a:t> A DICE. YOU CAN CONTROL THE FALSE POSITIVE RATE.</a:t>
            </a:r>
            <a:endParaRPr lang="en-US" dirty="0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291815-B77E-4C7A-8C00-989BA6EDB9F5}" type="slidenum">
              <a:rPr lang="en-GB" smtClean="0"/>
              <a:pPr/>
              <a:t>7</a:t>
            </a:fld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LIKE THROWING</a:t>
            </a:r>
            <a:r>
              <a:rPr lang="en-US" baseline="0" dirty="0" smtClean="0"/>
              <a:t> A DICE. YOU CAN CONTROL THE FALSE POSITIVE RATE.</a:t>
            </a:r>
            <a:endParaRPr lang="en-US" dirty="0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291815-B77E-4C7A-8C00-989BA6EDB9F5}" type="slidenum">
              <a:rPr lang="en-GB" smtClean="0"/>
              <a:pPr/>
              <a:t>8</a:t>
            </a:fld>
            <a:endParaRPr lang="en-GB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Deciding which distributio</a:t>
            </a:r>
            <a:r>
              <a:rPr lang="en-US" baseline="0" dirty="0" smtClean="0"/>
              <a:t>n the data comes from (</a:t>
            </a:r>
            <a:r>
              <a:rPr lang="en-US" dirty="0" smtClean="0"/>
              <a:t>between two probability</a:t>
            </a:r>
            <a:r>
              <a:rPr lang="en-US" baseline="0" dirty="0" smtClean="0"/>
              <a:t> </a:t>
            </a:r>
            <a:r>
              <a:rPr lang="en-US" dirty="0" smtClean="0"/>
              <a:t>models) .</a:t>
            </a: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B9C619-8B11-4C0C-94CC-2C79EE403BC0}" type="slidenum">
              <a:rPr lang="en-GB" smtClean="0"/>
              <a:pPr/>
              <a:t>9</a:t>
            </a:fld>
            <a:endParaRPr lang="en-GB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LIKE THROWING</a:t>
            </a:r>
            <a:r>
              <a:rPr lang="en-US" baseline="0" dirty="0" smtClean="0"/>
              <a:t> A DICE. YOU CAN CONTROL THE FALSE POSITIVE RATE.</a:t>
            </a:r>
            <a:endParaRPr lang="en-US" dirty="0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291815-B77E-4C7A-8C00-989BA6EDB9F5}" type="slidenum">
              <a:rPr lang="en-GB" smtClean="0"/>
              <a:pPr/>
              <a:t>10</a:t>
            </a:fld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2130425"/>
            <a:ext cx="874395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644111-74AB-43D3-892B-1A6A45889D7B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88D72C-06E2-4EF8-A319-D4FFF48FEEF8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58075" y="274638"/>
            <a:ext cx="2314575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350" y="274638"/>
            <a:ext cx="679132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9748A3-C28B-4C08-8BB3-4DDA75BDCDB8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2130425"/>
            <a:ext cx="874395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E81B13-9451-4F13-81E5-70BB6423AE1A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35FF65-1735-4D92-98D9-5C391017432D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9FD99C-2B6A-403E-8CAA-BDEA68C75883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0" y="1600200"/>
            <a:ext cx="45529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00" y="1600200"/>
            <a:ext cx="45529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7DB3F1-4414-4BFE-996F-DE866254F752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60F932-3F1B-4A30-910E-6DB8573BB1C0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3AB8C6-DDB1-4AF0-94EC-029DA3B015E1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333C72-6347-45B5-B4AB-EA4C3B58C9E6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6AE63F-27AA-4703-8EFF-27ED51C0AEBE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CAC48B-1151-448E-9BA8-3DC631BE5882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6ACFE3-CCAE-4613-93BB-83529B0910F2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A25868-E9CD-4878-8189-2BDF3802A2E0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58075" y="274638"/>
            <a:ext cx="2314575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350" y="274638"/>
            <a:ext cx="679132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63EEFD-AB10-41B4-8B65-21C63E9C4F1D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F3FB75-8C29-48ED-9A01-D6CFA1AC63D6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0" y="1600200"/>
            <a:ext cx="45529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00" y="1600200"/>
            <a:ext cx="45529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5EE2FA-7A4F-4E19-8452-74752E3DA834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A4DAA1-85F5-4506-AFB5-F95CE6276F63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69FAFC-EE32-488E-8FF6-0E11FC06DA62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8A5E0-945B-4D85-B8DA-EC13CAA5C1E1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D85B48-6945-4A7D-B73C-41D37F1CE462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67C04-EFC3-4A82-B5CC-F54F77112C12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274638"/>
            <a:ext cx="92583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600200"/>
            <a:ext cx="92583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</a:p>
        </p:txBody>
      </p:sp>
      <p:sp>
        <p:nvSpPr>
          <p:cNvPr id="13383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5225"/>
            <a:ext cx="2400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3383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5225"/>
            <a:ext cx="32575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b="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3383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72350" y="6245225"/>
            <a:ext cx="2400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b="0"/>
            </a:lvl1pPr>
          </a:lstStyle>
          <a:p>
            <a:pPr>
              <a:defRPr/>
            </a:pPr>
            <a:fld id="{FB466868-C9A1-47C5-B3D4-C0A64A91A010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274638"/>
            <a:ext cx="92583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600200"/>
            <a:ext cx="92583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</a:p>
        </p:txBody>
      </p:sp>
      <p:sp>
        <p:nvSpPr>
          <p:cNvPr id="212070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5225"/>
            <a:ext cx="2400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212070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5225"/>
            <a:ext cx="32575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b="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21207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72350" y="6245225"/>
            <a:ext cx="2400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b="0"/>
            </a:lvl1pPr>
          </a:lstStyle>
          <a:p>
            <a:pPr>
              <a:defRPr/>
            </a:pPr>
            <a:fld id="{46A44CDE-215E-47D4-87C8-51702E257F8E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 Unicode MS" pitchFamily="34" charset="-128"/>
          <a:ea typeface="Arial Unicode MS" pitchFamily="34" charset="-128"/>
          <a:cs typeface="Arial Unicode MS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 Unicode MS" pitchFamily="34" charset="-128"/>
          <a:ea typeface="Arial Unicode MS" pitchFamily="34" charset="-128"/>
          <a:cs typeface="Arial Unicode MS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 Unicode MS" pitchFamily="34" charset="-128"/>
          <a:ea typeface="Arial Unicode MS" pitchFamily="34" charset="-128"/>
          <a:cs typeface="Arial Unicode MS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 Unicode MS" pitchFamily="34" charset="-128"/>
          <a:ea typeface="Arial Unicode MS" pitchFamily="34" charset="-128"/>
          <a:cs typeface="Arial Unicode MS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 Unicode MS" pitchFamily="34" charset="-128"/>
          <a:ea typeface="Arial Unicode MS" pitchFamily="34" charset="-128"/>
          <a:cs typeface="Arial Unicode MS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 Unicode MS" pitchFamily="34" charset="-128"/>
          <a:ea typeface="Arial Unicode MS" pitchFamily="34" charset="-128"/>
          <a:cs typeface="Arial Unicode MS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 Unicode MS" pitchFamily="34" charset="-128"/>
          <a:ea typeface="Arial Unicode MS" pitchFamily="34" charset="-128"/>
          <a:cs typeface="Arial Unicode MS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 Unicode MS" pitchFamily="34" charset="-128"/>
          <a:ea typeface="Arial Unicode MS" pitchFamily="34" charset="-128"/>
          <a:cs typeface="Arial Unicode MS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12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notesSlide" Target="../notesSlides/notesSlide10.xml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6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15.bin"/><Relationship Id="rId9" Type="http://schemas.openxmlformats.org/officeDocument/2006/relationships/image" Target="../media/image10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13" Type="http://schemas.openxmlformats.org/officeDocument/2006/relationships/image" Target="../media/image13.wmf"/><Relationship Id="rId3" Type="http://schemas.openxmlformats.org/officeDocument/2006/relationships/notesSlide" Target="../notesSlides/notesSlide11.xml"/><Relationship Id="rId7" Type="http://schemas.openxmlformats.org/officeDocument/2006/relationships/oleObject" Target="../embeddings/oleObject21.bin"/><Relationship Id="rId12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0.bin"/><Relationship Id="rId11" Type="http://schemas.openxmlformats.org/officeDocument/2006/relationships/image" Target="../media/image12.wmf"/><Relationship Id="rId5" Type="http://schemas.openxmlformats.org/officeDocument/2006/relationships/image" Target="../media/image7.wmf"/><Relationship Id="rId10" Type="http://schemas.openxmlformats.org/officeDocument/2006/relationships/oleObject" Target="../embeddings/oleObject23.bin"/><Relationship Id="rId4" Type="http://schemas.openxmlformats.org/officeDocument/2006/relationships/oleObject" Target="../embeddings/oleObject19.bin"/><Relationship Id="rId9" Type="http://schemas.openxmlformats.org/officeDocument/2006/relationships/image" Target="../media/image11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image" Target="../media/image24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10" Type="http://schemas.openxmlformats.org/officeDocument/2006/relationships/image" Target="../media/image25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image" Target="../media/image1.png"/><Relationship Id="rId7" Type="http://schemas.openxmlformats.org/officeDocument/2006/relationships/image" Target="../media/image5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4.wmf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8.wmf"/><Relationship Id="rId5" Type="http://schemas.openxmlformats.org/officeDocument/2006/relationships/image" Target="../media/image27.wmf"/><Relationship Id="rId4" Type="http://schemas.openxmlformats.org/officeDocument/2006/relationships/oleObject" Target="../embeddings/oleObject25.bin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1.wmf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7.wmf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3.bin"/><Relationship Id="rId9" Type="http://schemas.openxmlformats.org/officeDocument/2006/relationships/oleObject" Target="../embeddings/oleObject6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notesSlide" Target="../notesSlides/notesSlide8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7.wmf"/><Relationship Id="rId10" Type="http://schemas.openxmlformats.org/officeDocument/2006/relationships/oleObject" Target="../embeddings/oleObject11.bin"/><Relationship Id="rId4" Type="http://schemas.openxmlformats.org/officeDocument/2006/relationships/oleObject" Target="../embeddings/oleObject8.bin"/><Relationship Id="rId9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6"/>
          <p:cNvSpPr>
            <a:spLocks noChangeArrowheads="1"/>
          </p:cNvSpPr>
          <p:nvPr/>
        </p:nvSpPr>
        <p:spPr bwMode="auto">
          <a:xfrm>
            <a:off x="223838" y="230188"/>
            <a:ext cx="9829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 dirty="0" smtClean="0">
                <a:solidFill>
                  <a:schemeClr val="tx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Multiple testing</a:t>
            </a:r>
          </a:p>
        </p:txBody>
      </p:sp>
      <p:sp>
        <p:nvSpPr>
          <p:cNvPr id="8195" name="Rectangle 47"/>
          <p:cNvSpPr>
            <a:spLocks noChangeArrowheads="1"/>
          </p:cNvSpPr>
          <p:nvPr/>
        </p:nvSpPr>
        <p:spPr bwMode="auto">
          <a:xfrm>
            <a:off x="222250" y="5722938"/>
            <a:ext cx="9829800" cy="93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000" b="0" dirty="0" smtClean="0"/>
              <a:t> </a:t>
            </a:r>
            <a:endParaRPr lang="en-US" sz="2000" b="0" dirty="0"/>
          </a:p>
        </p:txBody>
      </p:sp>
      <p:sp>
        <p:nvSpPr>
          <p:cNvPr id="8196" name="Rectangle 48"/>
          <p:cNvSpPr>
            <a:spLocks noChangeArrowheads="1"/>
          </p:cNvSpPr>
          <p:nvPr/>
        </p:nvSpPr>
        <p:spPr bwMode="auto">
          <a:xfrm>
            <a:off x="833438" y="1873250"/>
            <a:ext cx="5503862" cy="2735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77825">
              <a:lnSpc>
                <a:spcPct val="80000"/>
              </a:lnSpc>
              <a:spcBef>
                <a:spcPct val="100000"/>
              </a:spcBef>
            </a:pPr>
            <a:r>
              <a:rPr lang="en-US" sz="2400" b="0" dirty="0" smtClean="0">
                <a:latin typeface="Arial Unicode MS" pitchFamily="34" charset="-128"/>
              </a:rPr>
              <a:t>Justin </a:t>
            </a:r>
            <a:r>
              <a:rPr lang="en-US" sz="2400" b="0" dirty="0" err="1" smtClean="0">
                <a:latin typeface="Arial Unicode MS" pitchFamily="34" charset="-128"/>
              </a:rPr>
              <a:t>Chumbley</a:t>
            </a:r>
            <a:r>
              <a:rPr lang="en-US" sz="2000" b="0" dirty="0">
                <a:latin typeface="Arial Unicode MS" pitchFamily="34" charset="-128"/>
              </a:rPr>
              <a:t/>
            </a:r>
            <a:br>
              <a:rPr lang="en-US" sz="2000" b="0" dirty="0">
                <a:latin typeface="Arial Unicode MS" pitchFamily="34" charset="-128"/>
              </a:rPr>
            </a:br>
            <a:r>
              <a:rPr lang="en-US" sz="2400" dirty="0">
                <a:latin typeface="Arial Unicode MS" pitchFamily="34" charset="-128"/>
              </a:rPr>
              <a:t/>
            </a:r>
            <a:br>
              <a:rPr lang="en-US" sz="2400" dirty="0">
                <a:latin typeface="Arial Unicode MS" pitchFamily="34" charset="-128"/>
              </a:rPr>
            </a:br>
            <a:r>
              <a:rPr lang="en-GB" b="0" dirty="0">
                <a:latin typeface="Arial Unicode MS" pitchFamily="34" charset="-128"/>
              </a:rPr>
              <a:t>Laboratory for Social and Neural Systems Research</a:t>
            </a:r>
          </a:p>
          <a:p>
            <a:pPr marL="377825">
              <a:lnSpc>
                <a:spcPct val="80000"/>
              </a:lnSpc>
              <a:spcBef>
                <a:spcPct val="30000"/>
              </a:spcBef>
            </a:pPr>
            <a:r>
              <a:rPr lang="en-GB" b="0" dirty="0" smtClean="0">
                <a:latin typeface="Arial Unicode MS" pitchFamily="34" charset="-128"/>
              </a:rPr>
              <a:t>University </a:t>
            </a:r>
            <a:r>
              <a:rPr lang="en-GB" b="0" dirty="0">
                <a:latin typeface="Arial Unicode MS" pitchFamily="34" charset="-128"/>
              </a:rPr>
              <a:t>of Zurich</a:t>
            </a:r>
            <a:endParaRPr lang="en-US" b="0" dirty="0">
              <a:latin typeface="Arial Unicode MS" pitchFamily="34" charset="-128"/>
            </a:endParaRPr>
          </a:p>
          <a:p>
            <a:pPr marL="377825">
              <a:lnSpc>
                <a:spcPct val="80000"/>
              </a:lnSpc>
              <a:spcBef>
                <a:spcPct val="20000"/>
              </a:spcBef>
            </a:pPr>
            <a:endParaRPr lang="en-US" b="0" dirty="0">
              <a:latin typeface="Arial Unicode MS" pitchFamily="34" charset="-128"/>
            </a:endParaRPr>
          </a:p>
          <a:p>
            <a:pPr marL="377825">
              <a:lnSpc>
                <a:spcPct val="80000"/>
              </a:lnSpc>
              <a:spcBef>
                <a:spcPct val="20000"/>
              </a:spcBef>
            </a:pPr>
            <a:r>
              <a:rPr lang="en-US" b="0" dirty="0" smtClean="0">
                <a:latin typeface="Arial Unicode MS" pitchFamily="34" charset="-128"/>
              </a:rPr>
              <a:t> </a:t>
            </a:r>
            <a:endParaRPr lang="en-GB" b="0" dirty="0">
              <a:latin typeface="Arial Unicode MS" pitchFamily="34" charset="-128"/>
            </a:endParaRPr>
          </a:p>
        </p:txBody>
      </p:sp>
      <p:sp>
        <p:nvSpPr>
          <p:cNvPr id="8197" name="Text Box 49"/>
          <p:cNvSpPr txBox="1">
            <a:spLocks noChangeArrowheads="1"/>
          </p:cNvSpPr>
          <p:nvPr/>
        </p:nvSpPr>
        <p:spPr bwMode="auto">
          <a:xfrm>
            <a:off x="1181100" y="4605338"/>
            <a:ext cx="4164013" cy="6794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1600"/>
              <a:t>With many thanks for slides &amp; images to:</a:t>
            </a:r>
          </a:p>
          <a:p>
            <a:pPr>
              <a:spcBef>
                <a:spcPct val="40000"/>
              </a:spcBef>
            </a:pPr>
            <a:r>
              <a:rPr lang="en-GB" sz="1600" b="0"/>
              <a:t>FIL Methods group</a:t>
            </a:r>
            <a:endParaRPr lang="en-US" sz="16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ChangeArrowheads="1"/>
          </p:cNvSpPr>
          <p:nvPr/>
        </p:nvSpPr>
        <p:spPr bwMode="auto">
          <a:xfrm>
            <a:off x="904875" y="257175"/>
            <a:ext cx="8477250" cy="933450"/>
          </a:xfrm>
          <a:prstGeom prst="rect">
            <a:avLst/>
          </a:prstGeom>
          <a:solidFill>
            <a:schemeClr val="bg1"/>
          </a:solidFill>
          <a:ln w="57150" cmpd="thickThin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/>
            <a:r>
              <a:rPr lang="en-GB" sz="3200" dirty="0" smtClean="0">
                <a:solidFill>
                  <a:schemeClr val="tx2"/>
                </a:solidFill>
                <a:latin typeface="Arial Unicode MS" pitchFamily="34" charset="-128"/>
              </a:rPr>
              <a:t>Multiple tests</a:t>
            </a:r>
            <a:endParaRPr lang="en-US" sz="3200" dirty="0">
              <a:solidFill>
                <a:schemeClr val="tx2"/>
              </a:solidFill>
              <a:latin typeface="Arial Unicode MS" pitchFamily="34" charset="-128"/>
            </a:endParaRP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671513" y="4895850"/>
            <a:ext cx="2192337" cy="1714500"/>
            <a:chOff x="1409" y="3010"/>
            <a:chExt cx="1228" cy="1080"/>
          </a:xfrm>
        </p:grpSpPr>
        <p:sp>
          <p:nvSpPr>
            <p:cNvPr id="1038" name="Rectangle 11"/>
            <p:cNvSpPr>
              <a:spLocks noChangeArrowheads="1"/>
            </p:cNvSpPr>
            <p:nvPr/>
          </p:nvSpPr>
          <p:spPr bwMode="auto">
            <a:xfrm>
              <a:off x="1409" y="3543"/>
              <a:ext cx="301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GB" sz="2000" b="0" i="1">
                  <a:latin typeface="Times New Roman" pitchFamily="18" charset="0"/>
                </a:rPr>
                <a:t>t</a:t>
              </a:r>
              <a:r>
                <a:rPr lang="en-GB" sz="2000"/>
                <a:t> = </a:t>
              </a:r>
            </a:p>
          </p:txBody>
        </p:sp>
        <p:sp>
          <p:nvSpPr>
            <p:cNvPr id="1039" name="Rectangle 12"/>
            <p:cNvSpPr>
              <a:spLocks noChangeArrowheads="1"/>
            </p:cNvSpPr>
            <p:nvPr/>
          </p:nvSpPr>
          <p:spPr bwMode="auto">
            <a:xfrm>
              <a:off x="1756" y="3010"/>
              <a:ext cx="791" cy="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 eaLnBrk="0" hangingPunct="0"/>
              <a:r>
                <a:rPr lang="en-GB" sz="1800" i="1"/>
                <a:t>contrast</a:t>
              </a:r>
              <a:r>
                <a:rPr lang="en-GB" sz="1800"/>
                <a:t> of</a:t>
              </a:r>
              <a:br>
                <a:rPr lang="en-GB" sz="1800"/>
              </a:br>
              <a:r>
                <a:rPr lang="en-GB" sz="1800"/>
                <a:t>estimated</a:t>
              </a:r>
              <a:br>
                <a:rPr lang="en-GB" sz="1800"/>
              </a:br>
              <a:r>
                <a:rPr lang="en-GB" sz="1800"/>
                <a:t>parameters</a:t>
              </a:r>
            </a:p>
          </p:txBody>
        </p:sp>
        <p:sp>
          <p:nvSpPr>
            <p:cNvPr id="1040" name="Rectangle 13"/>
            <p:cNvSpPr>
              <a:spLocks noChangeArrowheads="1"/>
            </p:cNvSpPr>
            <p:nvPr/>
          </p:nvSpPr>
          <p:spPr bwMode="auto">
            <a:xfrm>
              <a:off x="1871" y="3688"/>
              <a:ext cx="621" cy="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 eaLnBrk="0" hangingPunct="0"/>
              <a:r>
                <a:rPr lang="en-GB" sz="1800"/>
                <a:t>variance</a:t>
              </a:r>
              <a:br>
                <a:rPr lang="en-GB" sz="1800"/>
              </a:br>
              <a:r>
                <a:rPr lang="en-GB" sz="1800"/>
                <a:t>estimate</a:t>
              </a:r>
            </a:p>
          </p:txBody>
        </p:sp>
        <p:sp>
          <p:nvSpPr>
            <p:cNvPr id="1041" name="Line 14"/>
            <p:cNvSpPr>
              <a:spLocks noChangeShapeType="1"/>
            </p:cNvSpPr>
            <p:nvPr/>
          </p:nvSpPr>
          <p:spPr bwMode="auto">
            <a:xfrm flipV="1">
              <a:off x="1763" y="3648"/>
              <a:ext cx="816" cy="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2" name="Freeform 15"/>
            <p:cNvSpPr>
              <a:spLocks/>
            </p:cNvSpPr>
            <p:nvPr/>
          </p:nvSpPr>
          <p:spPr bwMode="auto">
            <a:xfrm>
              <a:off x="1649" y="3724"/>
              <a:ext cx="988" cy="364"/>
            </a:xfrm>
            <a:custGeom>
              <a:avLst/>
              <a:gdLst>
                <a:gd name="T0" fmla="*/ 0 w 1070"/>
                <a:gd name="T1" fmla="*/ 245 h 364"/>
                <a:gd name="T2" fmla="*/ 97 w 1070"/>
                <a:gd name="T3" fmla="*/ 363 h 364"/>
                <a:gd name="T4" fmla="*/ 97 w 1070"/>
                <a:gd name="T5" fmla="*/ 0 h 364"/>
                <a:gd name="T6" fmla="*/ 867 w 1070"/>
                <a:gd name="T7" fmla="*/ 0 h 364"/>
                <a:gd name="T8" fmla="*/ 911 w 1070"/>
                <a:gd name="T9" fmla="*/ 54 h 3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70"/>
                <a:gd name="T16" fmla="*/ 0 h 364"/>
                <a:gd name="T17" fmla="*/ 1070 w 1070"/>
                <a:gd name="T18" fmla="*/ 364 h 3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70" h="364">
                  <a:moveTo>
                    <a:pt x="0" y="245"/>
                  </a:moveTo>
                  <a:lnTo>
                    <a:pt x="114" y="363"/>
                  </a:lnTo>
                  <a:lnTo>
                    <a:pt x="114" y="0"/>
                  </a:lnTo>
                  <a:lnTo>
                    <a:pt x="1017" y="0"/>
                  </a:lnTo>
                  <a:lnTo>
                    <a:pt x="1069" y="54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6" name="Text Box 21"/>
          <p:cNvSpPr txBox="1">
            <a:spLocks noChangeArrowheads="1"/>
          </p:cNvSpPr>
          <p:nvPr/>
        </p:nvSpPr>
        <p:spPr bwMode="auto">
          <a:xfrm>
            <a:off x="889000" y="3544888"/>
            <a:ext cx="2743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0" i="1" dirty="0" smtClean="0"/>
              <a:t>t</a:t>
            </a:r>
            <a:endParaRPr lang="en-US" sz="1800" b="0" dirty="0"/>
          </a:p>
        </p:txBody>
      </p:sp>
      <p:sp>
        <p:nvSpPr>
          <p:cNvPr id="167" name="Text Box 22"/>
          <p:cNvSpPr txBox="1">
            <a:spLocks noChangeArrowheads="1"/>
          </p:cNvSpPr>
          <p:nvPr/>
        </p:nvSpPr>
        <p:spPr bwMode="auto">
          <a:xfrm>
            <a:off x="3233738" y="2909888"/>
            <a:ext cx="2698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i="1">
                <a:solidFill>
                  <a:srgbClr val="009900"/>
                </a:solidFill>
                <a:latin typeface="Times New Roman" pitchFamily="18" charset="0"/>
                <a:sym typeface="Symbol" pitchFamily="18" charset="2"/>
              </a:rPr>
              <a:t></a:t>
            </a:r>
          </a:p>
        </p:txBody>
      </p:sp>
      <p:grpSp>
        <p:nvGrpSpPr>
          <p:cNvPr id="168" name="Group 5"/>
          <p:cNvGrpSpPr>
            <a:grpSpLocks noChangeAspect="1"/>
          </p:cNvGrpSpPr>
          <p:nvPr/>
        </p:nvGrpSpPr>
        <p:grpSpPr bwMode="auto">
          <a:xfrm>
            <a:off x="758825" y="1901825"/>
            <a:ext cx="2994025" cy="1766888"/>
            <a:chOff x="478" y="1198"/>
            <a:chExt cx="1886" cy="1113"/>
          </a:xfrm>
        </p:grpSpPr>
        <p:sp>
          <p:nvSpPr>
            <p:cNvPr id="169" name="AutoShape 4"/>
            <p:cNvSpPr>
              <a:spLocks noChangeAspect="1" noChangeArrowheads="1" noTextEdit="1"/>
            </p:cNvSpPr>
            <p:nvPr/>
          </p:nvSpPr>
          <p:spPr bwMode="auto">
            <a:xfrm>
              <a:off x="478" y="1198"/>
              <a:ext cx="1886" cy="1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" name="Freeform 6"/>
            <p:cNvSpPr>
              <a:spLocks/>
            </p:cNvSpPr>
            <p:nvPr/>
          </p:nvSpPr>
          <p:spPr bwMode="auto">
            <a:xfrm>
              <a:off x="555" y="1310"/>
              <a:ext cx="1728" cy="885"/>
            </a:xfrm>
            <a:custGeom>
              <a:avLst/>
              <a:gdLst/>
              <a:ahLst/>
              <a:cxnLst>
                <a:cxn ang="0">
                  <a:pos x="0" y="885"/>
                </a:cxn>
                <a:cxn ang="0">
                  <a:pos x="58" y="869"/>
                </a:cxn>
                <a:cxn ang="0">
                  <a:pos x="117" y="857"/>
                </a:cxn>
                <a:cxn ang="0">
                  <a:pos x="171" y="837"/>
                </a:cxn>
                <a:cxn ang="0">
                  <a:pos x="230" y="809"/>
                </a:cxn>
                <a:cxn ang="0">
                  <a:pos x="288" y="765"/>
                </a:cxn>
                <a:cxn ang="0">
                  <a:pos x="347" y="709"/>
                </a:cxn>
                <a:cxn ang="0">
                  <a:pos x="401" y="641"/>
                </a:cxn>
                <a:cxn ang="0">
                  <a:pos x="460" y="553"/>
                </a:cxn>
                <a:cxn ang="0">
                  <a:pos x="519" y="453"/>
                </a:cxn>
                <a:cxn ang="0">
                  <a:pos x="577" y="348"/>
                </a:cxn>
                <a:cxn ang="0">
                  <a:pos x="631" y="240"/>
                </a:cxn>
                <a:cxn ang="0">
                  <a:pos x="690" y="144"/>
                </a:cxn>
                <a:cxn ang="0">
                  <a:pos x="749" y="68"/>
                </a:cxn>
                <a:cxn ang="0">
                  <a:pos x="807" y="16"/>
                </a:cxn>
                <a:cxn ang="0">
                  <a:pos x="866" y="0"/>
                </a:cxn>
                <a:cxn ang="0">
                  <a:pos x="920" y="16"/>
                </a:cxn>
                <a:cxn ang="0">
                  <a:pos x="979" y="68"/>
                </a:cxn>
                <a:cxn ang="0">
                  <a:pos x="1037" y="144"/>
                </a:cxn>
                <a:cxn ang="0">
                  <a:pos x="1096" y="240"/>
                </a:cxn>
                <a:cxn ang="0">
                  <a:pos x="1150" y="348"/>
                </a:cxn>
                <a:cxn ang="0">
                  <a:pos x="1209" y="453"/>
                </a:cxn>
                <a:cxn ang="0">
                  <a:pos x="1268" y="553"/>
                </a:cxn>
                <a:cxn ang="0">
                  <a:pos x="1326" y="641"/>
                </a:cxn>
                <a:cxn ang="0">
                  <a:pos x="1380" y="709"/>
                </a:cxn>
                <a:cxn ang="0">
                  <a:pos x="1439" y="765"/>
                </a:cxn>
                <a:cxn ang="0">
                  <a:pos x="1498" y="809"/>
                </a:cxn>
                <a:cxn ang="0">
                  <a:pos x="1556" y="837"/>
                </a:cxn>
                <a:cxn ang="0">
                  <a:pos x="1610" y="857"/>
                </a:cxn>
                <a:cxn ang="0">
                  <a:pos x="1669" y="869"/>
                </a:cxn>
                <a:cxn ang="0">
                  <a:pos x="1728" y="885"/>
                </a:cxn>
                <a:cxn ang="0">
                  <a:pos x="0" y="885"/>
                </a:cxn>
              </a:cxnLst>
              <a:rect l="0" t="0" r="r" b="b"/>
              <a:pathLst>
                <a:path w="1728" h="885">
                  <a:moveTo>
                    <a:pt x="0" y="885"/>
                  </a:moveTo>
                  <a:lnTo>
                    <a:pt x="0" y="885"/>
                  </a:lnTo>
                  <a:lnTo>
                    <a:pt x="27" y="873"/>
                  </a:lnTo>
                  <a:lnTo>
                    <a:pt x="58" y="869"/>
                  </a:lnTo>
                  <a:lnTo>
                    <a:pt x="85" y="865"/>
                  </a:lnTo>
                  <a:lnTo>
                    <a:pt x="117" y="857"/>
                  </a:lnTo>
                  <a:lnTo>
                    <a:pt x="144" y="849"/>
                  </a:lnTo>
                  <a:lnTo>
                    <a:pt x="171" y="837"/>
                  </a:lnTo>
                  <a:lnTo>
                    <a:pt x="203" y="825"/>
                  </a:lnTo>
                  <a:lnTo>
                    <a:pt x="230" y="809"/>
                  </a:lnTo>
                  <a:lnTo>
                    <a:pt x="261" y="789"/>
                  </a:lnTo>
                  <a:lnTo>
                    <a:pt x="288" y="765"/>
                  </a:lnTo>
                  <a:lnTo>
                    <a:pt x="316" y="741"/>
                  </a:lnTo>
                  <a:lnTo>
                    <a:pt x="347" y="709"/>
                  </a:lnTo>
                  <a:lnTo>
                    <a:pt x="374" y="677"/>
                  </a:lnTo>
                  <a:lnTo>
                    <a:pt x="401" y="641"/>
                  </a:lnTo>
                  <a:lnTo>
                    <a:pt x="433" y="597"/>
                  </a:lnTo>
                  <a:lnTo>
                    <a:pt x="460" y="553"/>
                  </a:lnTo>
                  <a:lnTo>
                    <a:pt x="492" y="505"/>
                  </a:lnTo>
                  <a:lnTo>
                    <a:pt x="519" y="453"/>
                  </a:lnTo>
                  <a:lnTo>
                    <a:pt x="546" y="400"/>
                  </a:lnTo>
                  <a:lnTo>
                    <a:pt x="577" y="348"/>
                  </a:lnTo>
                  <a:lnTo>
                    <a:pt x="604" y="292"/>
                  </a:lnTo>
                  <a:lnTo>
                    <a:pt x="631" y="240"/>
                  </a:lnTo>
                  <a:lnTo>
                    <a:pt x="663" y="192"/>
                  </a:lnTo>
                  <a:lnTo>
                    <a:pt x="690" y="144"/>
                  </a:lnTo>
                  <a:lnTo>
                    <a:pt x="722" y="104"/>
                  </a:lnTo>
                  <a:lnTo>
                    <a:pt x="749" y="68"/>
                  </a:lnTo>
                  <a:lnTo>
                    <a:pt x="776" y="36"/>
                  </a:lnTo>
                  <a:lnTo>
                    <a:pt x="807" y="16"/>
                  </a:lnTo>
                  <a:lnTo>
                    <a:pt x="834" y="4"/>
                  </a:lnTo>
                  <a:lnTo>
                    <a:pt x="866" y="0"/>
                  </a:lnTo>
                  <a:lnTo>
                    <a:pt x="893" y="4"/>
                  </a:lnTo>
                  <a:lnTo>
                    <a:pt x="920" y="16"/>
                  </a:lnTo>
                  <a:lnTo>
                    <a:pt x="952" y="36"/>
                  </a:lnTo>
                  <a:lnTo>
                    <a:pt x="979" y="68"/>
                  </a:lnTo>
                  <a:lnTo>
                    <a:pt x="1006" y="104"/>
                  </a:lnTo>
                  <a:lnTo>
                    <a:pt x="1037" y="144"/>
                  </a:lnTo>
                  <a:lnTo>
                    <a:pt x="1065" y="192"/>
                  </a:lnTo>
                  <a:lnTo>
                    <a:pt x="1096" y="240"/>
                  </a:lnTo>
                  <a:lnTo>
                    <a:pt x="1123" y="292"/>
                  </a:lnTo>
                  <a:lnTo>
                    <a:pt x="1150" y="348"/>
                  </a:lnTo>
                  <a:lnTo>
                    <a:pt x="1182" y="400"/>
                  </a:lnTo>
                  <a:lnTo>
                    <a:pt x="1209" y="453"/>
                  </a:lnTo>
                  <a:lnTo>
                    <a:pt x="1236" y="505"/>
                  </a:lnTo>
                  <a:lnTo>
                    <a:pt x="1268" y="553"/>
                  </a:lnTo>
                  <a:lnTo>
                    <a:pt x="1295" y="597"/>
                  </a:lnTo>
                  <a:lnTo>
                    <a:pt x="1326" y="641"/>
                  </a:lnTo>
                  <a:lnTo>
                    <a:pt x="1353" y="677"/>
                  </a:lnTo>
                  <a:lnTo>
                    <a:pt x="1380" y="709"/>
                  </a:lnTo>
                  <a:lnTo>
                    <a:pt x="1412" y="741"/>
                  </a:lnTo>
                  <a:lnTo>
                    <a:pt x="1439" y="765"/>
                  </a:lnTo>
                  <a:lnTo>
                    <a:pt x="1466" y="789"/>
                  </a:lnTo>
                  <a:lnTo>
                    <a:pt x="1498" y="809"/>
                  </a:lnTo>
                  <a:lnTo>
                    <a:pt x="1525" y="825"/>
                  </a:lnTo>
                  <a:lnTo>
                    <a:pt x="1556" y="837"/>
                  </a:lnTo>
                  <a:lnTo>
                    <a:pt x="1583" y="849"/>
                  </a:lnTo>
                  <a:lnTo>
                    <a:pt x="1610" y="857"/>
                  </a:lnTo>
                  <a:lnTo>
                    <a:pt x="1642" y="865"/>
                  </a:lnTo>
                  <a:lnTo>
                    <a:pt x="1669" y="869"/>
                  </a:lnTo>
                  <a:lnTo>
                    <a:pt x="1701" y="873"/>
                  </a:lnTo>
                  <a:lnTo>
                    <a:pt x="1728" y="885"/>
                  </a:lnTo>
                  <a:lnTo>
                    <a:pt x="1728" y="885"/>
                  </a:lnTo>
                  <a:lnTo>
                    <a:pt x="0" y="885"/>
                  </a:lnTo>
                  <a:close/>
                </a:path>
              </a:pathLst>
            </a:custGeom>
            <a:solidFill>
              <a:srgbClr val="9735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" name="Freeform 7"/>
            <p:cNvSpPr>
              <a:spLocks/>
            </p:cNvSpPr>
            <p:nvPr/>
          </p:nvSpPr>
          <p:spPr bwMode="auto">
            <a:xfrm>
              <a:off x="555" y="1310"/>
              <a:ext cx="1728" cy="885"/>
            </a:xfrm>
            <a:custGeom>
              <a:avLst/>
              <a:gdLst/>
              <a:ahLst/>
              <a:cxnLst>
                <a:cxn ang="0">
                  <a:pos x="0" y="885"/>
                </a:cxn>
                <a:cxn ang="0">
                  <a:pos x="58" y="869"/>
                </a:cxn>
                <a:cxn ang="0">
                  <a:pos x="117" y="857"/>
                </a:cxn>
                <a:cxn ang="0">
                  <a:pos x="171" y="837"/>
                </a:cxn>
                <a:cxn ang="0">
                  <a:pos x="230" y="809"/>
                </a:cxn>
                <a:cxn ang="0">
                  <a:pos x="288" y="765"/>
                </a:cxn>
                <a:cxn ang="0">
                  <a:pos x="347" y="709"/>
                </a:cxn>
                <a:cxn ang="0">
                  <a:pos x="401" y="641"/>
                </a:cxn>
                <a:cxn ang="0">
                  <a:pos x="460" y="553"/>
                </a:cxn>
                <a:cxn ang="0">
                  <a:pos x="519" y="453"/>
                </a:cxn>
                <a:cxn ang="0">
                  <a:pos x="577" y="348"/>
                </a:cxn>
                <a:cxn ang="0">
                  <a:pos x="631" y="240"/>
                </a:cxn>
                <a:cxn ang="0">
                  <a:pos x="690" y="144"/>
                </a:cxn>
                <a:cxn ang="0">
                  <a:pos x="749" y="68"/>
                </a:cxn>
                <a:cxn ang="0">
                  <a:pos x="807" y="16"/>
                </a:cxn>
                <a:cxn ang="0">
                  <a:pos x="866" y="0"/>
                </a:cxn>
                <a:cxn ang="0">
                  <a:pos x="920" y="16"/>
                </a:cxn>
                <a:cxn ang="0">
                  <a:pos x="979" y="68"/>
                </a:cxn>
                <a:cxn ang="0">
                  <a:pos x="1037" y="144"/>
                </a:cxn>
                <a:cxn ang="0">
                  <a:pos x="1096" y="240"/>
                </a:cxn>
                <a:cxn ang="0">
                  <a:pos x="1150" y="348"/>
                </a:cxn>
                <a:cxn ang="0">
                  <a:pos x="1209" y="453"/>
                </a:cxn>
                <a:cxn ang="0">
                  <a:pos x="1268" y="553"/>
                </a:cxn>
                <a:cxn ang="0">
                  <a:pos x="1326" y="641"/>
                </a:cxn>
                <a:cxn ang="0">
                  <a:pos x="1380" y="709"/>
                </a:cxn>
                <a:cxn ang="0">
                  <a:pos x="1439" y="765"/>
                </a:cxn>
                <a:cxn ang="0">
                  <a:pos x="1498" y="809"/>
                </a:cxn>
                <a:cxn ang="0">
                  <a:pos x="1556" y="837"/>
                </a:cxn>
                <a:cxn ang="0">
                  <a:pos x="1610" y="857"/>
                </a:cxn>
                <a:cxn ang="0">
                  <a:pos x="1669" y="869"/>
                </a:cxn>
                <a:cxn ang="0">
                  <a:pos x="1728" y="885"/>
                </a:cxn>
                <a:cxn ang="0">
                  <a:pos x="0" y="885"/>
                </a:cxn>
              </a:cxnLst>
              <a:rect l="0" t="0" r="r" b="b"/>
              <a:pathLst>
                <a:path w="1728" h="885">
                  <a:moveTo>
                    <a:pt x="0" y="885"/>
                  </a:moveTo>
                  <a:lnTo>
                    <a:pt x="0" y="885"/>
                  </a:lnTo>
                  <a:lnTo>
                    <a:pt x="27" y="873"/>
                  </a:lnTo>
                  <a:lnTo>
                    <a:pt x="58" y="869"/>
                  </a:lnTo>
                  <a:lnTo>
                    <a:pt x="85" y="865"/>
                  </a:lnTo>
                  <a:lnTo>
                    <a:pt x="117" y="857"/>
                  </a:lnTo>
                  <a:lnTo>
                    <a:pt x="144" y="849"/>
                  </a:lnTo>
                  <a:lnTo>
                    <a:pt x="171" y="837"/>
                  </a:lnTo>
                  <a:lnTo>
                    <a:pt x="203" y="825"/>
                  </a:lnTo>
                  <a:lnTo>
                    <a:pt x="230" y="809"/>
                  </a:lnTo>
                  <a:lnTo>
                    <a:pt x="261" y="789"/>
                  </a:lnTo>
                  <a:lnTo>
                    <a:pt x="288" y="765"/>
                  </a:lnTo>
                  <a:lnTo>
                    <a:pt x="316" y="741"/>
                  </a:lnTo>
                  <a:lnTo>
                    <a:pt x="347" y="709"/>
                  </a:lnTo>
                  <a:lnTo>
                    <a:pt x="374" y="677"/>
                  </a:lnTo>
                  <a:lnTo>
                    <a:pt x="401" y="641"/>
                  </a:lnTo>
                  <a:lnTo>
                    <a:pt x="433" y="597"/>
                  </a:lnTo>
                  <a:lnTo>
                    <a:pt x="460" y="553"/>
                  </a:lnTo>
                  <a:lnTo>
                    <a:pt x="492" y="505"/>
                  </a:lnTo>
                  <a:lnTo>
                    <a:pt x="519" y="453"/>
                  </a:lnTo>
                  <a:lnTo>
                    <a:pt x="546" y="400"/>
                  </a:lnTo>
                  <a:lnTo>
                    <a:pt x="577" y="348"/>
                  </a:lnTo>
                  <a:lnTo>
                    <a:pt x="604" y="292"/>
                  </a:lnTo>
                  <a:lnTo>
                    <a:pt x="631" y="240"/>
                  </a:lnTo>
                  <a:lnTo>
                    <a:pt x="663" y="192"/>
                  </a:lnTo>
                  <a:lnTo>
                    <a:pt x="690" y="144"/>
                  </a:lnTo>
                  <a:lnTo>
                    <a:pt x="722" y="104"/>
                  </a:lnTo>
                  <a:lnTo>
                    <a:pt x="749" y="68"/>
                  </a:lnTo>
                  <a:lnTo>
                    <a:pt x="776" y="36"/>
                  </a:lnTo>
                  <a:lnTo>
                    <a:pt x="807" y="16"/>
                  </a:lnTo>
                  <a:lnTo>
                    <a:pt x="834" y="4"/>
                  </a:lnTo>
                  <a:lnTo>
                    <a:pt x="866" y="0"/>
                  </a:lnTo>
                  <a:lnTo>
                    <a:pt x="893" y="4"/>
                  </a:lnTo>
                  <a:lnTo>
                    <a:pt x="920" y="16"/>
                  </a:lnTo>
                  <a:lnTo>
                    <a:pt x="952" y="36"/>
                  </a:lnTo>
                  <a:lnTo>
                    <a:pt x="979" y="68"/>
                  </a:lnTo>
                  <a:lnTo>
                    <a:pt x="1006" y="104"/>
                  </a:lnTo>
                  <a:lnTo>
                    <a:pt x="1037" y="144"/>
                  </a:lnTo>
                  <a:lnTo>
                    <a:pt x="1065" y="192"/>
                  </a:lnTo>
                  <a:lnTo>
                    <a:pt x="1096" y="240"/>
                  </a:lnTo>
                  <a:lnTo>
                    <a:pt x="1123" y="292"/>
                  </a:lnTo>
                  <a:lnTo>
                    <a:pt x="1150" y="348"/>
                  </a:lnTo>
                  <a:lnTo>
                    <a:pt x="1182" y="400"/>
                  </a:lnTo>
                  <a:lnTo>
                    <a:pt x="1209" y="453"/>
                  </a:lnTo>
                  <a:lnTo>
                    <a:pt x="1236" y="505"/>
                  </a:lnTo>
                  <a:lnTo>
                    <a:pt x="1268" y="553"/>
                  </a:lnTo>
                  <a:lnTo>
                    <a:pt x="1295" y="597"/>
                  </a:lnTo>
                  <a:lnTo>
                    <a:pt x="1326" y="641"/>
                  </a:lnTo>
                  <a:lnTo>
                    <a:pt x="1353" y="677"/>
                  </a:lnTo>
                  <a:lnTo>
                    <a:pt x="1380" y="709"/>
                  </a:lnTo>
                  <a:lnTo>
                    <a:pt x="1412" y="741"/>
                  </a:lnTo>
                  <a:lnTo>
                    <a:pt x="1439" y="765"/>
                  </a:lnTo>
                  <a:lnTo>
                    <a:pt x="1466" y="789"/>
                  </a:lnTo>
                  <a:lnTo>
                    <a:pt x="1498" y="809"/>
                  </a:lnTo>
                  <a:lnTo>
                    <a:pt x="1525" y="825"/>
                  </a:lnTo>
                  <a:lnTo>
                    <a:pt x="1556" y="837"/>
                  </a:lnTo>
                  <a:lnTo>
                    <a:pt x="1583" y="849"/>
                  </a:lnTo>
                  <a:lnTo>
                    <a:pt x="1610" y="857"/>
                  </a:lnTo>
                  <a:lnTo>
                    <a:pt x="1642" y="865"/>
                  </a:lnTo>
                  <a:lnTo>
                    <a:pt x="1669" y="869"/>
                  </a:lnTo>
                  <a:lnTo>
                    <a:pt x="1701" y="873"/>
                  </a:lnTo>
                  <a:lnTo>
                    <a:pt x="1728" y="885"/>
                  </a:lnTo>
                  <a:lnTo>
                    <a:pt x="1728" y="885"/>
                  </a:lnTo>
                  <a:lnTo>
                    <a:pt x="0" y="885"/>
                  </a:lnTo>
                </a:path>
              </a:pathLst>
            </a:custGeom>
            <a:noFill/>
            <a:ln w="18">
              <a:solidFill>
                <a:srgbClr val="BFBFB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" name="Freeform 8"/>
            <p:cNvSpPr>
              <a:spLocks/>
            </p:cNvSpPr>
            <p:nvPr/>
          </p:nvSpPr>
          <p:spPr bwMode="auto">
            <a:xfrm>
              <a:off x="1890" y="1967"/>
              <a:ext cx="393" cy="228"/>
            </a:xfrm>
            <a:custGeom>
              <a:avLst/>
              <a:gdLst/>
              <a:ahLst/>
              <a:cxnLst>
                <a:cxn ang="0">
                  <a:pos x="0" y="228"/>
                </a:cxn>
                <a:cxn ang="0">
                  <a:pos x="0" y="0"/>
                </a:cxn>
                <a:cxn ang="0">
                  <a:pos x="18" y="20"/>
                </a:cxn>
                <a:cxn ang="0">
                  <a:pos x="45" y="52"/>
                </a:cxn>
                <a:cxn ang="0">
                  <a:pos x="77" y="84"/>
                </a:cxn>
                <a:cxn ang="0">
                  <a:pos x="104" y="108"/>
                </a:cxn>
                <a:cxn ang="0">
                  <a:pos x="131" y="132"/>
                </a:cxn>
                <a:cxn ang="0">
                  <a:pos x="163" y="152"/>
                </a:cxn>
                <a:cxn ang="0">
                  <a:pos x="190" y="168"/>
                </a:cxn>
                <a:cxn ang="0">
                  <a:pos x="221" y="180"/>
                </a:cxn>
                <a:cxn ang="0">
                  <a:pos x="248" y="192"/>
                </a:cxn>
                <a:cxn ang="0">
                  <a:pos x="275" y="200"/>
                </a:cxn>
                <a:cxn ang="0">
                  <a:pos x="307" y="208"/>
                </a:cxn>
                <a:cxn ang="0">
                  <a:pos x="334" y="212"/>
                </a:cxn>
                <a:cxn ang="0">
                  <a:pos x="366" y="216"/>
                </a:cxn>
                <a:cxn ang="0">
                  <a:pos x="393" y="228"/>
                </a:cxn>
                <a:cxn ang="0">
                  <a:pos x="393" y="228"/>
                </a:cxn>
                <a:cxn ang="0">
                  <a:pos x="0" y="228"/>
                </a:cxn>
              </a:cxnLst>
              <a:rect l="0" t="0" r="r" b="b"/>
              <a:pathLst>
                <a:path w="393" h="228">
                  <a:moveTo>
                    <a:pt x="0" y="228"/>
                  </a:moveTo>
                  <a:lnTo>
                    <a:pt x="0" y="0"/>
                  </a:lnTo>
                  <a:lnTo>
                    <a:pt x="18" y="20"/>
                  </a:lnTo>
                  <a:lnTo>
                    <a:pt x="45" y="52"/>
                  </a:lnTo>
                  <a:lnTo>
                    <a:pt x="77" y="84"/>
                  </a:lnTo>
                  <a:lnTo>
                    <a:pt x="104" y="108"/>
                  </a:lnTo>
                  <a:lnTo>
                    <a:pt x="131" y="132"/>
                  </a:lnTo>
                  <a:lnTo>
                    <a:pt x="163" y="152"/>
                  </a:lnTo>
                  <a:lnTo>
                    <a:pt x="190" y="168"/>
                  </a:lnTo>
                  <a:lnTo>
                    <a:pt x="221" y="180"/>
                  </a:lnTo>
                  <a:lnTo>
                    <a:pt x="248" y="192"/>
                  </a:lnTo>
                  <a:lnTo>
                    <a:pt x="275" y="200"/>
                  </a:lnTo>
                  <a:lnTo>
                    <a:pt x="307" y="208"/>
                  </a:lnTo>
                  <a:lnTo>
                    <a:pt x="334" y="212"/>
                  </a:lnTo>
                  <a:lnTo>
                    <a:pt x="366" y="216"/>
                  </a:lnTo>
                  <a:lnTo>
                    <a:pt x="393" y="228"/>
                  </a:lnTo>
                  <a:lnTo>
                    <a:pt x="393" y="228"/>
                  </a:lnTo>
                  <a:lnTo>
                    <a:pt x="0" y="228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3" name="Freeform 9"/>
            <p:cNvSpPr>
              <a:spLocks/>
            </p:cNvSpPr>
            <p:nvPr/>
          </p:nvSpPr>
          <p:spPr bwMode="auto">
            <a:xfrm>
              <a:off x="1890" y="1967"/>
              <a:ext cx="393" cy="228"/>
            </a:xfrm>
            <a:custGeom>
              <a:avLst/>
              <a:gdLst/>
              <a:ahLst/>
              <a:cxnLst>
                <a:cxn ang="0">
                  <a:pos x="0" y="228"/>
                </a:cxn>
                <a:cxn ang="0">
                  <a:pos x="0" y="0"/>
                </a:cxn>
                <a:cxn ang="0">
                  <a:pos x="18" y="20"/>
                </a:cxn>
                <a:cxn ang="0">
                  <a:pos x="45" y="52"/>
                </a:cxn>
                <a:cxn ang="0">
                  <a:pos x="77" y="84"/>
                </a:cxn>
                <a:cxn ang="0">
                  <a:pos x="104" y="108"/>
                </a:cxn>
                <a:cxn ang="0">
                  <a:pos x="131" y="132"/>
                </a:cxn>
                <a:cxn ang="0">
                  <a:pos x="163" y="152"/>
                </a:cxn>
                <a:cxn ang="0">
                  <a:pos x="190" y="168"/>
                </a:cxn>
                <a:cxn ang="0">
                  <a:pos x="221" y="180"/>
                </a:cxn>
                <a:cxn ang="0">
                  <a:pos x="248" y="192"/>
                </a:cxn>
                <a:cxn ang="0">
                  <a:pos x="275" y="200"/>
                </a:cxn>
                <a:cxn ang="0">
                  <a:pos x="307" y="208"/>
                </a:cxn>
                <a:cxn ang="0">
                  <a:pos x="334" y="212"/>
                </a:cxn>
                <a:cxn ang="0">
                  <a:pos x="366" y="216"/>
                </a:cxn>
                <a:cxn ang="0">
                  <a:pos x="393" y="228"/>
                </a:cxn>
                <a:cxn ang="0">
                  <a:pos x="393" y="228"/>
                </a:cxn>
                <a:cxn ang="0">
                  <a:pos x="0" y="228"/>
                </a:cxn>
              </a:cxnLst>
              <a:rect l="0" t="0" r="r" b="b"/>
              <a:pathLst>
                <a:path w="393" h="228">
                  <a:moveTo>
                    <a:pt x="0" y="228"/>
                  </a:moveTo>
                  <a:lnTo>
                    <a:pt x="0" y="0"/>
                  </a:lnTo>
                  <a:lnTo>
                    <a:pt x="18" y="20"/>
                  </a:lnTo>
                  <a:lnTo>
                    <a:pt x="45" y="52"/>
                  </a:lnTo>
                  <a:lnTo>
                    <a:pt x="77" y="84"/>
                  </a:lnTo>
                  <a:lnTo>
                    <a:pt x="104" y="108"/>
                  </a:lnTo>
                  <a:lnTo>
                    <a:pt x="131" y="132"/>
                  </a:lnTo>
                  <a:lnTo>
                    <a:pt x="163" y="152"/>
                  </a:lnTo>
                  <a:lnTo>
                    <a:pt x="190" y="168"/>
                  </a:lnTo>
                  <a:lnTo>
                    <a:pt x="221" y="180"/>
                  </a:lnTo>
                  <a:lnTo>
                    <a:pt x="248" y="192"/>
                  </a:lnTo>
                  <a:lnTo>
                    <a:pt x="275" y="200"/>
                  </a:lnTo>
                  <a:lnTo>
                    <a:pt x="307" y="208"/>
                  </a:lnTo>
                  <a:lnTo>
                    <a:pt x="334" y="212"/>
                  </a:lnTo>
                  <a:lnTo>
                    <a:pt x="366" y="216"/>
                  </a:lnTo>
                  <a:lnTo>
                    <a:pt x="393" y="228"/>
                  </a:lnTo>
                  <a:lnTo>
                    <a:pt x="393" y="228"/>
                  </a:lnTo>
                  <a:lnTo>
                    <a:pt x="0" y="228"/>
                  </a:lnTo>
                </a:path>
              </a:pathLst>
            </a:custGeom>
            <a:noFill/>
            <a:ln w="18">
              <a:solidFill>
                <a:srgbClr val="BFBFB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74" name="Freeform 6"/>
          <p:cNvSpPr>
            <a:spLocks/>
          </p:cNvSpPr>
          <p:nvPr/>
        </p:nvSpPr>
        <p:spPr bwMode="auto">
          <a:xfrm>
            <a:off x="2165578" y="2090511"/>
            <a:ext cx="2743200" cy="1404938"/>
          </a:xfrm>
          <a:custGeom>
            <a:avLst/>
            <a:gdLst/>
            <a:ahLst/>
            <a:cxnLst>
              <a:cxn ang="0">
                <a:pos x="0" y="885"/>
              </a:cxn>
              <a:cxn ang="0">
                <a:pos x="58" y="869"/>
              </a:cxn>
              <a:cxn ang="0">
                <a:pos x="117" y="857"/>
              </a:cxn>
              <a:cxn ang="0">
                <a:pos x="171" y="837"/>
              </a:cxn>
              <a:cxn ang="0">
                <a:pos x="230" y="809"/>
              </a:cxn>
              <a:cxn ang="0">
                <a:pos x="288" y="765"/>
              </a:cxn>
              <a:cxn ang="0">
                <a:pos x="347" y="709"/>
              </a:cxn>
              <a:cxn ang="0">
                <a:pos x="401" y="641"/>
              </a:cxn>
              <a:cxn ang="0">
                <a:pos x="460" y="553"/>
              </a:cxn>
              <a:cxn ang="0">
                <a:pos x="519" y="453"/>
              </a:cxn>
              <a:cxn ang="0">
                <a:pos x="577" y="348"/>
              </a:cxn>
              <a:cxn ang="0">
                <a:pos x="631" y="240"/>
              </a:cxn>
              <a:cxn ang="0">
                <a:pos x="690" y="144"/>
              </a:cxn>
              <a:cxn ang="0">
                <a:pos x="749" y="68"/>
              </a:cxn>
              <a:cxn ang="0">
                <a:pos x="807" y="16"/>
              </a:cxn>
              <a:cxn ang="0">
                <a:pos x="866" y="0"/>
              </a:cxn>
              <a:cxn ang="0">
                <a:pos x="920" y="16"/>
              </a:cxn>
              <a:cxn ang="0">
                <a:pos x="979" y="68"/>
              </a:cxn>
              <a:cxn ang="0">
                <a:pos x="1037" y="144"/>
              </a:cxn>
              <a:cxn ang="0">
                <a:pos x="1096" y="240"/>
              </a:cxn>
              <a:cxn ang="0">
                <a:pos x="1150" y="348"/>
              </a:cxn>
              <a:cxn ang="0">
                <a:pos x="1209" y="453"/>
              </a:cxn>
              <a:cxn ang="0">
                <a:pos x="1268" y="553"/>
              </a:cxn>
              <a:cxn ang="0">
                <a:pos x="1326" y="641"/>
              </a:cxn>
              <a:cxn ang="0">
                <a:pos x="1380" y="709"/>
              </a:cxn>
              <a:cxn ang="0">
                <a:pos x="1439" y="765"/>
              </a:cxn>
              <a:cxn ang="0">
                <a:pos x="1498" y="809"/>
              </a:cxn>
              <a:cxn ang="0">
                <a:pos x="1556" y="837"/>
              </a:cxn>
              <a:cxn ang="0">
                <a:pos x="1610" y="857"/>
              </a:cxn>
              <a:cxn ang="0">
                <a:pos x="1669" y="869"/>
              </a:cxn>
              <a:cxn ang="0">
                <a:pos x="1728" y="885"/>
              </a:cxn>
              <a:cxn ang="0">
                <a:pos x="0" y="885"/>
              </a:cxn>
            </a:cxnLst>
            <a:rect l="0" t="0" r="r" b="b"/>
            <a:pathLst>
              <a:path w="1728" h="885">
                <a:moveTo>
                  <a:pt x="0" y="885"/>
                </a:moveTo>
                <a:lnTo>
                  <a:pt x="0" y="885"/>
                </a:lnTo>
                <a:lnTo>
                  <a:pt x="27" y="873"/>
                </a:lnTo>
                <a:lnTo>
                  <a:pt x="58" y="869"/>
                </a:lnTo>
                <a:lnTo>
                  <a:pt x="85" y="865"/>
                </a:lnTo>
                <a:lnTo>
                  <a:pt x="117" y="857"/>
                </a:lnTo>
                <a:lnTo>
                  <a:pt x="144" y="849"/>
                </a:lnTo>
                <a:lnTo>
                  <a:pt x="171" y="837"/>
                </a:lnTo>
                <a:lnTo>
                  <a:pt x="203" y="825"/>
                </a:lnTo>
                <a:lnTo>
                  <a:pt x="230" y="809"/>
                </a:lnTo>
                <a:lnTo>
                  <a:pt x="261" y="789"/>
                </a:lnTo>
                <a:lnTo>
                  <a:pt x="288" y="765"/>
                </a:lnTo>
                <a:lnTo>
                  <a:pt x="316" y="741"/>
                </a:lnTo>
                <a:lnTo>
                  <a:pt x="347" y="709"/>
                </a:lnTo>
                <a:lnTo>
                  <a:pt x="374" y="677"/>
                </a:lnTo>
                <a:lnTo>
                  <a:pt x="401" y="641"/>
                </a:lnTo>
                <a:lnTo>
                  <a:pt x="433" y="597"/>
                </a:lnTo>
                <a:lnTo>
                  <a:pt x="460" y="553"/>
                </a:lnTo>
                <a:lnTo>
                  <a:pt x="492" y="505"/>
                </a:lnTo>
                <a:lnTo>
                  <a:pt x="519" y="453"/>
                </a:lnTo>
                <a:lnTo>
                  <a:pt x="546" y="400"/>
                </a:lnTo>
                <a:lnTo>
                  <a:pt x="577" y="348"/>
                </a:lnTo>
                <a:lnTo>
                  <a:pt x="604" y="292"/>
                </a:lnTo>
                <a:lnTo>
                  <a:pt x="631" y="240"/>
                </a:lnTo>
                <a:lnTo>
                  <a:pt x="663" y="192"/>
                </a:lnTo>
                <a:lnTo>
                  <a:pt x="690" y="144"/>
                </a:lnTo>
                <a:lnTo>
                  <a:pt x="722" y="104"/>
                </a:lnTo>
                <a:lnTo>
                  <a:pt x="749" y="68"/>
                </a:lnTo>
                <a:lnTo>
                  <a:pt x="776" y="36"/>
                </a:lnTo>
                <a:lnTo>
                  <a:pt x="807" y="16"/>
                </a:lnTo>
                <a:lnTo>
                  <a:pt x="834" y="4"/>
                </a:lnTo>
                <a:lnTo>
                  <a:pt x="866" y="0"/>
                </a:lnTo>
                <a:lnTo>
                  <a:pt x="893" y="4"/>
                </a:lnTo>
                <a:lnTo>
                  <a:pt x="920" y="16"/>
                </a:lnTo>
                <a:lnTo>
                  <a:pt x="952" y="36"/>
                </a:lnTo>
                <a:lnTo>
                  <a:pt x="979" y="68"/>
                </a:lnTo>
                <a:lnTo>
                  <a:pt x="1006" y="104"/>
                </a:lnTo>
                <a:lnTo>
                  <a:pt x="1037" y="144"/>
                </a:lnTo>
                <a:lnTo>
                  <a:pt x="1065" y="192"/>
                </a:lnTo>
                <a:lnTo>
                  <a:pt x="1096" y="240"/>
                </a:lnTo>
                <a:lnTo>
                  <a:pt x="1123" y="292"/>
                </a:lnTo>
                <a:lnTo>
                  <a:pt x="1150" y="348"/>
                </a:lnTo>
                <a:lnTo>
                  <a:pt x="1182" y="400"/>
                </a:lnTo>
                <a:lnTo>
                  <a:pt x="1209" y="453"/>
                </a:lnTo>
                <a:lnTo>
                  <a:pt x="1236" y="505"/>
                </a:lnTo>
                <a:lnTo>
                  <a:pt x="1268" y="553"/>
                </a:lnTo>
                <a:lnTo>
                  <a:pt x="1295" y="597"/>
                </a:lnTo>
                <a:lnTo>
                  <a:pt x="1326" y="641"/>
                </a:lnTo>
                <a:lnTo>
                  <a:pt x="1353" y="677"/>
                </a:lnTo>
                <a:lnTo>
                  <a:pt x="1380" y="709"/>
                </a:lnTo>
                <a:lnTo>
                  <a:pt x="1412" y="741"/>
                </a:lnTo>
                <a:lnTo>
                  <a:pt x="1439" y="765"/>
                </a:lnTo>
                <a:lnTo>
                  <a:pt x="1466" y="789"/>
                </a:lnTo>
                <a:lnTo>
                  <a:pt x="1498" y="809"/>
                </a:lnTo>
                <a:lnTo>
                  <a:pt x="1525" y="825"/>
                </a:lnTo>
                <a:lnTo>
                  <a:pt x="1556" y="837"/>
                </a:lnTo>
                <a:lnTo>
                  <a:pt x="1583" y="849"/>
                </a:lnTo>
                <a:lnTo>
                  <a:pt x="1610" y="857"/>
                </a:lnTo>
                <a:lnTo>
                  <a:pt x="1642" y="865"/>
                </a:lnTo>
                <a:lnTo>
                  <a:pt x="1669" y="869"/>
                </a:lnTo>
                <a:lnTo>
                  <a:pt x="1701" y="873"/>
                </a:lnTo>
                <a:lnTo>
                  <a:pt x="1728" y="885"/>
                </a:lnTo>
                <a:lnTo>
                  <a:pt x="1728" y="885"/>
                </a:lnTo>
                <a:lnTo>
                  <a:pt x="0" y="885"/>
                </a:lnTo>
                <a:close/>
              </a:path>
            </a:pathLst>
          </a:custGeom>
          <a:solidFill>
            <a:srgbClr val="9735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5" name="Line 20"/>
          <p:cNvSpPr>
            <a:spLocks noChangeShapeType="1"/>
          </p:cNvSpPr>
          <p:nvPr/>
        </p:nvSpPr>
        <p:spPr bwMode="auto">
          <a:xfrm flipV="1">
            <a:off x="3000375" y="1541463"/>
            <a:ext cx="0" cy="1954212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6" name="Text Box 23"/>
          <p:cNvSpPr txBox="1">
            <a:spLocks noChangeArrowheads="1"/>
          </p:cNvSpPr>
          <p:nvPr/>
        </p:nvSpPr>
        <p:spPr bwMode="auto">
          <a:xfrm>
            <a:off x="2890838" y="1520825"/>
            <a:ext cx="5715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i="1" dirty="0" smtClean="0">
                <a:latin typeface="Times New Roman" pitchFamily="18" charset="0"/>
              </a:rPr>
              <a:t>h</a:t>
            </a:r>
            <a:endParaRPr lang="en-US" sz="2800" baseline="-25000" dirty="0"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77" name="Freeform 24"/>
          <p:cNvSpPr>
            <a:spLocks/>
          </p:cNvSpPr>
          <p:nvPr/>
        </p:nvSpPr>
        <p:spPr bwMode="auto">
          <a:xfrm>
            <a:off x="3011257" y="3133495"/>
            <a:ext cx="623888" cy="361950"/>
          </a:xfrm>
          <a:custGeom>
            <a:avLst/>
            <a:gdLst/>
            <a:ahLst/>
            <a:cxnLst>
              <a:cxn ang="0">
                <a:pos x="0" y="228"/>
              </a:cxn>
              <a:cxn ang="0">
                <a:pos x="0" y="0"/>
              </a:cxn>
              <a:cxn ang="0">
                <a:pos x="18" y="20"/>
              </a:cxn>
              <a:cxn ang="0">
                <a:pos x="45" y="52"/>
              </a:cxn>
              <a:cxn ang="0">
                <a:pos x="77" y="84"/>
              </a:cxn>
              <a:cxn ang="0">
                <a:pos x="104" y="108"/>
              </a:cxn>
              <a:cxn ang="0">
                <a:pos x="131" y="132"/>
              </a:cxn>
              <a:cxn ang="0">
                <a:pos x="163" y="152"/>
              </a:cxn>
              <a:cxn ang="0">
                <a:pos x="190" y="168"/>
              </a:cxn>
              <a:cxn ang="0">
                <a:pos x="221" y="180"/>
              </a:cxn>
              <a:cxn ang="0">
                <a:pos x="248" y="192"/>
              </a:cxn>
              <a:cxn ang="0">
                <a:pos x="275" y="200"/>
              </a:cxn>
              <a:cxn ang="0">
                <a:pos x="307" y="208"/>
              </a:cxn>
              <a:cxn ang="0">
                <a:pos x="334" y="212"/>
              </a:cxn>
              <a:cxn ang="0">
                <a:pos x="366" y="216"/>
              </a:cxn>
              <a:cxn ang="0">
                <a:pos x="393" y="228"/>
              </a:cxn>
              <a:cxn ang="0">
                <a:pos x="393" y="228"/>
              </a:cxn>
              <a:cxn ang="0">
                <a:pos x="0" y="228"/>
              </a:cxn>
            </a:cxnLst>
            <a:rect l="0" t="0" r="r" b="b"/>
            <a:pathLst>
              <a:path w="393" h="228">
                <a:moveTo>
                  <a:pt x="0" y="228"/>
                </a:moveTo>
                <a:lnTo>
                  <a:pt x="0" y="0"/>
                </a:lnTo>
                <a:lnTo>
                  <a:pt x="18" y="20"/>
                </a:lnTo>
                <a:lnTo>
                  <a:pt x="45" y="52"/>
                </a:lnTo>
                <a:lnTo>
                  <a:pt x="77" y="84"/>
                </a:lnTo>
                <a:lnTo>
                  <a:pt x="104" y="108"/>
                </a:lnTo>
                <a:lnTo>
                  <a:pt x="131" y="132"/>
                </a:lnTo>
                <a:lnTo>
                  <a:pt x="163" y="152"/>
                </a:lnTo>
                <a:lnTo>
                  <a:pt x="190" y="168"/>
                </a:lnTo>
                <a:lnTo>
                  <a:pt x="221" y="180"/>
                </a:lnTo>
                <a:lnTo>
                  <a:pt x="248" y="192"/>
                </a:lnTo>
                <a:lnTo>
                  <a:pt x="275" y="200"/>
                </a:lnTo>
                <a:lnTo>
                  <a:pt x="307" y="208"/>
                </a:lnTo>
                <a:lnTo>
                  <a:pt x="334" y="212"/>
                </a:lnTo>
                <a:lnTo>
                  <a:pt x="366" y="216"/>
                </a:lnTo>
                <a:lnTo>
                  <a:pt x="393" y="228"/>
                </a:lnTo>
                <a:lnTo>
                  <a:pt x="393" y="228"/>
                </a:lnTo>
                <a:lnTo>
                  <a:pt x="0" y="228"/>
                </a:lnTo>
                <a:close/>
              </a:path>
            </a:pathLst>
          </a:custGeom>
          <a:solidFill>
            <a:srgbClr val="0080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8" name="TextBox 177"/>
          <p:cNvSpPr txBox="1"/>
          <p:nvPr/>
        </p:nvSpPr>
        <p:spPr>
          <a:xfrm>
            <a:off x="3156857" y="3516086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ym typeface="Symbol"/>
              </a:rPr>
              <a:t></a:t>
            </a:r>
            <a:endParaRPr lang="en-US" dirty="0"/>
          </a:p>
        </p:txBody>
      </p:sp>
      <p:graphicFrame>
        <p:nvGraphicFramePr>
          <p:cNvPr id="179" name="Object 178"/>
          <p:cNvGraphicFramePr>
            <a:graphicFrameLocks noChangeAspect="1"/>
          </p:cNvGraphicFramePr>
          <p:nvPr/>
        </p:nvGraphicFramePr>
        <p:xfrm>
          <a:off x="3090635" y="3429227"/>
          <a:ext cx="381907" cy="458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118" name="Equation" r:id="rId4" imgW="190440" imgH="228600" progId="Equation.DSMT4">
                  <p:embed/>
                </p:oleObj>
              </mc:Choice>
              <mc:Fallback>
                <p:oleObj name="Equation" r:id="rId4" imgW="190440" imgH="22860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0635" y="3429227"/>
                        <a:ext cx="381907" cy="458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0" name="Text Box 21"/>
          <p:cNvSpPr txBox="1">
            <a:spLocks noChangeArrowheads="1"/>
          </p:cNvSpPr>
          <p:nvPr/>
        </p:nvSpPr>
        <p:spPr bwMode="auto">
          <a:xfrm>
            <a:off x="1041400" y="3697288"/>
            <a:ext cx="2743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0" i="1" dirty="0" smtClean="0"/>
              <a:t>t</a:t>
            </a:r>
            <a:endParaRPr lang="en-US" sz="1800" b="0" dirty="0"/>
          </a:p>
        </p:txBody>
      </p:sp>
      <p:sp>
        <p:nvSpPr>
          <p:cNvPr id="181" name="Text Box 22"/>
          <p:cNvSpPr txBox="1">
            <a:spLocks noChangeArrowheads="1"/>
          </p:cNvSpPr>
          <p:nvPr/>
        </p:nvSpPr>
        <p:spPr bwMode="auto">
          <a:xfrm>
            <a:off x="3386138" y="3062288"/>
            <a:ext cx="2698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i="1">
                <a:solidFill>
                  <a:srgbClr val="009900"/>
                </a:solidFill>
                <a:latin typeface="Times New Roman" pitchFamily="18" charset="0"/>
                <a:sym typeface="Symbol" pitchFamily="18" charset="2"/>
              </a:rPr>
              <a:t></a:t>
            </a:r>
          </a:p>
        </p:txBody>
      </p:sp>
      <p:grpSp>
        <p:nvGrpSpPr>
          <p:cNvPr id="182" name="Group 5"/>
          <p:cNvGrpSpPr>
            <a:grpSpLocks noChangeAspect="1"/>
          </p:cNvGrpSpPr>
          <p:nvPr/>
        </p:nvGrpSpPr>
        <p:grpSpPr bwMode="auto">
          <a:xfrm>
            <a:off x="911225" y="2054225"/>
            <a:ext cx="2994025" cy="1766888"/>
            <a:chOff x="478" y="1198"/>
            <a:chExt cx="1886" cy="1113"/>
          </a:xfrm>
        </p:grpSpPr>
        <p:sp>
          <p:nvSpPr>
            <p:cNvPr id="183" name="AutoShape 4"/>
            <p:cNvSpPr>
              <a:spLocks noChangeAspect="1" noChangeArrowheads="1" noTextEdit="1"/>
            </p:cNvSpPr>
            <p:nvPr/>
          </p:nvSpPr>
          <p:spPr bwMode="auto">
            <a:xfrm>
              <a:off x="478" y="1198"/>
              <a:ext cx="1886" cy="1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" name="Freeform 6"/>
            <p:cNvSpPr>
              <a:spLocks/>
            </p:cNvSpPr>
            <p:nvPr/>
          </p:nvSpPr>
          <p:spPr bwMode="auto">
            <a:xfrm>
              <a:off x="555" y="1310"/>
              <a:ext cx="1728" cy="885"/>
            </a:xfrm>
            <a:custGeom>
              <a:avLst/>
              <a:gdLst/>
              <a:ahLst/>
              <a:cxnLst>
                <a:cxn ang="0">
                  <a:pos x="0" y="885"/>
                </a:cxn>
                <a:cxn ang="0">
                  <a:pos x="58" y="869"/>
                </a:cxn>
                <a:cxn ang="0">
                  <a:pos x="117" y="857"/>
                </a:cxn>
                <a:cxn ang="0">
                  <a:pos x="171" y="837"/>
                </a:cxn>
                <a:cxn ang="0">
                  <a:pos x="230" y="809"/>
                </a:cxn>
                <a:cxn ang="0">
                  <a:pos x="288" y="765"/>
                </a:cxn>
                <a:cxn ang="0">
                  <a:pos x="347" y="709"/>
                </a:cxn>
                <a:cxn ang="0">
                  <a:pos x="401" y="641"/>
                </a:cxn>
                <a:cxn ang="0">
                  <a:pos x="460" y="553"/>
                </a:cxn>
                <a:cxn ang="0">
                  <a:pos x="519" y="453"/>
                </a:cxn>
                <a:cxn ang="0">
                  <a:pos x="577" y="348"/>
                </a:cxn>
                <a:cxn ang="0">
                  <a:pos x="631" y="240"/>
                </a:cxn>
                <a:cxn ang="0">
                  <a:pos x="690" y="144"/>
                </a:cxn>
                <a:cxn ang="0">
                  <a:pos x="749" y="68"/>
                </a:cxn>
                <a:cxn ang="0">
                  <a:pos x="807" y="16"/>
                </a:cxn>
                <a:cxn ang="0">
                  <a:pos x="866" y="0"/>
                </a:cxn>
                <a:cxn ang="0">
                  <a:pos x="920" y="16"/>
                </a:cxn>
                <a:cxn ang="0">
                  <a:pos x="979" y="68"/>
                </a:cxn>
                <a:cxn ang="0">
                  <a:pos x="1037" y="144"/>
                </a:cxn>
                <a:cxn ang="0">
                  <a:pos x="1096" y="240"/>
                </a:cxn>
                <a:cxn ang="0">
                  <a:pos x="1150" y="348"/>
                </a:cxn>
                <a:cxn ang="0">
                  <a:pos x="1209" y="453"/>
                </a:cxn>
                <a:cxn ang="0">
                  <a:pos x="1268" y="553"/>
                </a:cxn>
                <a:cxn ang="0">
                  <a:pos x="1326" y="641"/>
                </a:cxn>
                <a:cxn ang="0">
                  <a:pos x="1380" y="709"/>
                </a:cxn>
                <a:cxn ang="0">
                  <a:pos x="1439" y="765"/>
                </a:cxn>
                <a:cxn ang="0">
                  <a:pos x="1498" y="809"/>
                </a:cxn>
                <a:cxn ang="0">
                  <a:pos x="1556" y="837"/>
                </a:cxn>
                <a:cxn ang="0">
                  <a:pos x="1610" y="857"/>
                </a:cxn>
                <a:cxn ang="0">
                  <a:pos x="1669" y="869"/>
                </a:cxn>
                <a:cxn ang="0">
                  <a:pos x="1728" y="885"/>
                </a:cxn>
                <a:cxn ang="0">
                  <a:pos x="0" y="885"/>
                </a:cxn>
              </a:cxnLst>
              <a:rect l="0" t="0" r="r" b="b"/>
              <a:pathLst>
                <a:path w="1728" h="885">
                  <a:moveTo>
                    <a:pt x="0" y="885"/>
                  </a:moveTo>
                  <a:lnTo>
                    <a:pt x="0" y="885"/>
                  </a:lnTo>
                  <a:lnTo>
                    <a:pt x="27" y="873"/>
                  </a:lnTo>
                  <a:lnTo>
                    <a:pt x="58" y="869"/>
                  </a:lnTo>
                  <a:lnTo>
                    <a:pt x="85" y="865"/>
                  </a:lnTo>
                  <a:lnTo>
                    <a:pt x="117" y="857"/>
                  </a:lnTo>
                  <a:lnTo>
                    <a:pt x="144" y="849"/>
                  </a:lnTo>
                  <a:lnTo>
                    <a:pt x="171" y="837"/>
                  </a:lnTo>
                  <a:lnTo>
                    <a:pt x="203" y="825"/>
                  </a:lnTo>
                  <a:lnTo>
                    <a:pt x="230" y="809"/>
                  </a:lnTo>
                  <a:lnTo>
                    <a:pt x="261" y="789"/>
                  </a:lnTo>
                  <a:lnTo>
                    <a:pt x="288" y="765"/>
                  </a:lnTo>
                  <a:lnTo>
                    <a:pt x="316" y="741"/>
                  </a:lnTo>
                  <a:lnTo>
                    <a:pt x="347" y="709"/>
                  </a:lnTo>
                  <a:lnTo>
                    <a:pt x="374" y="677"/>
                  </a:lnTo>
                  <a:lnTo>
                    <a:pt x="401" y="641"/>
                  </a:lnTo>
                  <a:lnTo>
                    <a:pt x="433" y="597"/>
                  </a:lnTo>
                  <a:lnTo>
                    <a:pt x="460" y="553"/>
                  </a:lnTo>
                  <a:lnTo>
                    <a:pt x="492" y="505"/>
                  </a:lnTo>
                  <a:lnTo>
                    <a:pt x="519" y="453"/>
                  </a:lnTo>
                  <a:lnTo>
                    <a:pt x="546" y="400"/>
                  </a:lnTo>
                  <a:lnTo>
                    <a:pt x="577" y="348"/>
                  </a:lnTo>
                  <a:lnTo>
                    <a:pt x="604" y="292"/>
                  </a:lnTo>
                  <a:lnTo>
                    <a:pt x="631" y="240"/>
                  </a:lnTo>
                  <a:lnTo>
                    <a:pt x="663" y="192"/>
                  </a:lnTo>
                  <a:lnTo>
                    <a:pt x="690" y="144"/>
                  </a:lnTo>
                  <a:lnTo>
                    <a:pt x="722" y="104"/>
                  </a:lnTo>
                  <a:lnTo>
                    <a:pt x="749" y="68"/>
                  </a:lnTo>
                  <a:lnTo>
                    <a:pt x="776" y="36"/>
                  </a:lnTo>
                  <a:lnTo>
                    <a:pt x="807" y="16"/>
                  </a:lnTo>
                  <a:lnTo>
                    <a:pt x="834" y="4"/>
                  </a:lnTo>
                  <a:lnTo>
                    <a:pt x="866" y="0"/>
                  </a:lnTo>
                  <a:lnTo>
                    <a:pt x="893" y="4"/>
                  </a:lnTo>
                  <a:lnTo>
                    <a:pt x="920" y="16"/>
                  </a:lnTo>
                  <a:lnTo>
                    <a:pt x="952" y="36"/>
                  </a:lnTo>
                  <a:lnTo>
                    <a:pt x="979" y="68"/>
                  </a:lnTo>
                  <a:lnTo>
                    <a:pt x="1006" y="104"/>
                  </a:lnTo>
                  <a:lnTo>
                    <a:pt x="1037" y="144"/>
                  </a:lnTo>
                  <a:lnTo>
                    <a:pt x="1065" y="192"/>
                  </a:lnTo>
                  <a:lnTo>
                    <a:pt x="1096" y="240"/>
                  </a:lnTo>
                  <a:lnTo>
                    <a:pt x="1123" y="292"/>
                  </a:lnTo>
                  <a:lnTo>
                    <a:pt x="1150" y="348"/>
                  </a:lnTo>
                  <a:lnTo>
                    <a:pt x="1182" y="400"/>
                  </a:lnTo>
                  <a:lnTo>
                    <a:pt x="1209" y="453"/>
                  </a:lnTo>
                  <a:lnTo>
                    <a:pt x="1236" y="505"/>
                  </a:lnTo>
                  <a:lnTo>
                    <a:pt x="1268" y="553"/>
                  </a:lnTo>
                  <a:lnTo>
                    <a:pt x="1295" y="597"/>
                  </a:lnTo>
                  <a:lnTo>
                    <a:pt x="1326" y="641"/>
                  </a:lnTo>
                  <a:lnTo>
                    <a:pt x="1353" y="677"/>
                  </a:lnTo>
                  <a:lnTo>
                    <a:pt x="1380" y="709"/>
                  </a:lnTo>
                  <a:lnTo>
                    <a:pt x="1412" y="741"/>
                  </a:lnTo>
                  <a:lnTo>
                    <a:pt x="1439" y="765"/>
                  </a:lnTo>
                  <a:lnTo>
                    <a:pt x="1466" y="789"/>
                  </a:lnTo>
                  <a:lnTo>
                    <a:pt x="1498" y="809"/>
                  </a:lnTo>
                  <a:lnTo>
                    <a:pt x="1525" y="825"/>
                  </a:lnTo>
                  <a:lnTo>
                    <a:pt x="1556" y="837"/>
                  </a:lnTo>
                  <a:lnTo>
                    <a:pt x="1583" y="849"/>
                  </a:lnTo>
                  <a:lnTo>
                    <a:pt x="1610" y="857"/>
                  </a:lnTo>
                  <a:lnTo>
                    <a:pt x="1642" y="865"/>
                  </a:lnTo>
                  <a:lnTo>
                    <a:pt x="1669" y="869"/>
                  </a:lnTo>
                  <a:lnTo>
                    <a:pt x="1701" y="873"/>
                  </a:lnTo>
                  <a:lnTo>
                    <a:pt x="1728" y="885"/>
                  </a:lnTo>
                  <a:lnTo>
                    <a:pt x="1728" y="885"/>
                  </a:lnTo>
                  <a:lnTo>
                    <a:pt x="0" y="885"/>
                  </a:lnTo>
                  <a:close/>
                </a:path>
              </a:pathLst>
            </a:custGeom>
            <a:solidFill>
              <a:srgbClr val="9735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" name="Freeform 7"/>
            <p:cNvSpPr>
              <a:spLocks/>
            </p:cNvSpPr>
            <p:nvPr/>
          </p:nvSpPr>
          <p:spPr bwMode="auto">
            <a:xfrm>
              <a:off x="555" y="1310"/>
              <a:ext cx="1728" cy="885"/>
            </a:xfrm>
            <a:custGeom>
              <a:avLst/>
              <a:gdLst/>
              <a:ahLst/>
              <a:cxnLst>
                <a:cxn ang="0">
                  <a:pos x="0" y="885"/>
                </a:cxn>
                <a:cxn ang="0">
                  <a:pos x="58" y="869"/>
                </a:cxn>
                <a:cxn ang="0">
                  <a:pos x="117" y="857"/>
                </a:cxn>
                <a:cxn ang="0">
                  <a:pos x="171" y="837"/>
                </a:cxn>
                <a:cxn ang="0">
                  <a:pos x="230" y="809"/>
                </a:cxn>
                <a:cxn ang="0">
                  <a:pos x="288" y="765"/>
                </a:cxn>
                <a:cxn ang="0">
                  <a:pos x="347" y="709"/>
                </a:cxn>
                <a:cxn ang="0">
                  <a:pos x="401" y="641"/>
                </a:cxn>
                <a:cxn ang="0">
                  <a:pos x="460" y="553"/>
                </a:cxn>
                <a:cxn ang="0">
                  <a:pos x="519" y="453"/>
                </a:cxn>
                <a:cxn ang="0">
                  <a:pos x="577" y="348"/>
                </a:cxn>
                <a:cxn ang="0">
                  <a:pos x="631" y="240"/>
                </a:cxn>
                <a:cxn ang="0">
                  <a:pos x="690" y="144"/>
                </a:cxn>
                <a:cxn ang="0">
                  <a:pos x="749" y="68"/>
                </a:cxn>
                <a:cxn ang="0">
                  <a:pos x="807" y="16"/>
                </a:cxn>
                <a:cxn ang="0">
                  <a:pos x="866" y="0"/>
                </a:cxn>
                <a:cxn ang="0">
                  <a:pos x="920" y="16"/>
                </a:cxn>
                <a:cxn ang="0">
                  <a:pos x="979" y="68"/>
                </a:cxn>
                <a:cxn ang="0">
                  <a:pos x="1037" y="144"/>
                </a:cxn>
                <a:cxn ang="0">
                  <a:pos x="1096" y="240"/>
                </a:cxn>
                <a:cxn ang="0">
                  <a:pos x="1150" y="348"/>
                </a:cxn>
                <a:cxn ang="0">
                  <a:pos x="1209" y="453"/>
                </a:cxn>
                <a:cxn ang="0">
                  <a:pos x="1268" y="553"/>
                </a:cxn>
                <a:cxn ang="0">
                  <a:pos x="1326" y="641"/>
                </a:cxn>
                <a:cxn ang="0">
                  <a:pos x="1380" y="709"/>
                </a:cxn>
                <a:cxn ang="0">
                  <a:pos x="1439" y="765"/>
                </a:cxn>
                <a:cxn ang="0">
                  <a:pos x="1498" y="809"/>
                </a:cxn>
                <a:cxn ang="0">
                  <a:pos x="1556" y="837"/>
                </a:cxn>
                <a:cxn ang="0">
                  <a:pos x="1610" y="857"/>
                </a:cxn>
                <a:cxn ang="0">
                  <a:pos x="1669" y="869"/>
                </a:cxn>
                <a:cxn ang="0">
                  <a:pos x="1728" y="885"/>
                </a:cxn>
                <a:cxn ang="0">
                  <a:pos x="0" y="885"/>
                </a:cxn>
              </a:cxnLst>
              <a:rect l="0" t="0" r="r" b="b"/>
              <a:pathLst>
                <a:path w="1728" h="885">
                  <a:moveTo>
                    <a:pt x="0" y="885"/>
                  </a:moveTo>
                  <a:lnTo>
                    <a:pt x="0" y="885"/>
                  </a:lnTo>
                  <a:lnTo>
                    <a:pt x="27" y="873"/>
                  </a:lnTo>
                  <a:lnTo>
                    <a:pt x="58" y="869"/>
                  </a:lnTo>
                  <a:lnTo>
                    <a:pt x="85" y="865"/>
                  </a:lnTo>
                  <a:lnTo>
                    <a:pt x="117" y="857"/>
                  </a:lnTo>
                  <a:lnTo>
                    <a:pt x="144" y="849"/>
                  </a:lnTo>
                  <a:lnTo>
                    <a:pt x="171" y="837"/>
                  </a:lnTo>
                  <a:lnTo>
                    <a:pt x="203" y="825"/>
                  </a:lnTo>
                  <a:lnTo>
                    <a:pt x="230" y="809"/>
                  </a:lnTo>
                  <a:lnTo>
                    <a:pt x="261" y="789"/>
                  </a:lnTo>
                  <a:lnTo>
                    <a:pt x="288" y="765"/>
                  </a:lnTo>
                  <a:lnTo>
                    <a:pt x="316" y="741"/>
                  </a:lnTo>
                  <a:lnTo>
                    <a:pt x="347" y="709"/>
                  </a:lnTo>
                  <a:lnTo>
                    <a:pt x="374" y="677"/>
                  </a:lnTo>
                  <a:lnTo>
                    <a:pt x="401" y="641"/>
                  </a:lnTo>
                  <a:lnTo>
                    <a:pt x="433" y="597"/>
                  </a:lnTo>
                  <a:lnTo>
                    <a:pt x="460" y="553"/>
                  </a:lnTo>
                  <a:lnTo>
                    <a:pt x="492" y="505"/>
                  </a:lnTo>
                  <a:lnTo>
                    <a:pt x="519" y="453"/>
                  </a:lnTo>
                  <a:lnTo>
                    <a:pt x="546" y="400"/>
                  </a:lnTo>
                  <a:lnTo>
                    <a:pt x="577" y="348"/>
                  </a:lnTo>
                  <a:lnTo>
                    <a:pt x="604" y="292"/>
                  </a:lnTo>
                  <a:lnTo>
                    <a:pt x="631" y="240"/>
                  </a:lnTo>
                  <a:lnTo>
                    <a:pt x="663" y="192"/>
                  </a:lnTo>
                  <a:lnTo>
                    <a:pt x="690" y="144"/>
                  </a:lnTo>
                  <a:lnTo>
                    <a:pt x="722" y="104"/>
                  </a:lnTo>
                  <a:lnTo>
                    <a:pt x="749" y="68"/>
                  </a:lnTo>
                  <a:lnTo>
                    <a:pt x="776" y="36"/>
                  </a:lnTo>
                  <a:lnTo>
                    <a:pt x="807" y="16"/>
                  </a:lnTo>
                  <a:lnTo>
                    <a:pt x="834" y="4"/>
                  </a:lnTo>
                  <a:lnTo>
                    <a:pt x="866" y="0"/>
                  </a:lnTo>
                  <a:lnTo>
                    <a:pt x="893" y="4"/>
                  </a:lnTo>
                  <a:lnTo>
                    <a:pt x="920" y="16"/>
                  </a:lnTo>
                  <a:lnTo>
                    <a:pt x="952" y="36"/>
                  </a:lnTo>
                  <a:lnTo>
                    <a:pt x="979" y="68"/>
                  </a:lnTo>
                  <a:lnTo>
                    <a:pt x="1006" y="104"/>
                  </a:lnTo>
                  <a:lnTo>
                    <a:pt x="1037" y="144"/>
                  </a:lnTo>
                  <a:lnTo>
                    <a:pt x="1065" y="192"/>
                  </a:lnTo>
                  <a:lnTo>
                    <a:pt x="1096" y="240"/>
                  </a:lnTo>
                  <a:lnTo>
                    <a:pt x="1123" y="292"/>
                  </a:lnTo>
                  <a:lnTo>
                    <a:pt x="1150" y="348"/>
                  </a:lnTo>
                  <a:lnTo>
                    <a:pt x="1182" y="400"/>
                  </a:lnTo>
                  <a:lnTo>
                    <a:pt x="1209" y="453"/>
                  </a:lnTo>
                  <a:lnTo>
                    <a:pt x="1236" y="505"/>
                  </a:lnTo>
                  <a:lnTo>
                    <a:pt x="1268" y="553"/>
                  </a:lnTo>
                  <a:lnTo>
                    <a:pt x="1295" y="597"/>
                  </a:lnTo>
                  <a:lnTo>
                    <a:pt x="1326" y="641"/>
                  </a:lnTo>
                  <a:lnTo>
                    <a:pt x="1353" y="677"/>
                  </a:lnTo>
                  <a:lnTo>
                    <a:pt x="1380" y="709"/>
                  </a:lnTo>
                  <a:lnTo>
                    <a:pt x="1412" y="741"/>
                  </a:lnTo>
                  <a:lnTo>
                    <a:pt x="1439" y="765"/>
                  </a:lnTo>
                  <a:lnTo>
                    <a:pt x="1466" y="789"/>
                  </a:lnTo>
                  <a:lnTo>
                    <a:pt x="1498" y="809"/>
                  </a:lnTo>
                  <a:lnTo>
                    <a:pt x="1525" y="825"/>
                  </a:lnTo>
                  <a:lnTo>
                    <a:pt x="1556" y="837"/>
                  </a:lnTo>
                  <a:lnTo>
                    <a:pt x="1583" y="849"/>
                  </a:lnTo>
                  <a:lnTo>
                    <a:pt x="1610" y="857"/>
                  </a:lnTo>
                  <a:lnTo>
                    <a:pt x="1642" y="865"/>
                  </a:lnTo>
                  <a:lnTo>
                    <a:pt x="1669" y="869"/>
                  </a:lnTo>
                  <a:lnTo>
                    <a:pt x="1701" y="873"/>
                  </a:lnTo>
                  <a:lnTo>
                    <a:pt x="1728" y="885"/>
                  </a:lnTo>
                  <a:lnTo>
                    <a:pt x="1728" y="885"/>
                  </a:lnTo>
                  <a:lnTo>
                    <a:pt x="0" y="885"/>
                  </a:lnTo>
                </a:path>
              </a:pathLst>
            </a:custGeom>
            <a:noFill/>
            <a:ln w="18">
              <a:solidFill>
                <a:srgbClr val="BFBFB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" name="Freeform 8"/>
            <p:cNvSpPr>
              <a:spLocks/>
            </p:cNvSpPr>
            <p:nvPr/>
          </p:nvSpPr>
          <p:spPr bwMode="auto">
            <a:xfrm>
              <a:off x="1890" y="1967"/>
              <a:ext cx="393" cy="228"/>
            </a:xfrm>
            <a:custGeom>
              <a:avLst/>
              <a:gdLst/>
              <a:ahLst/>
              <a:cxnLst>
                <a:cxn ang="0">
                  <a:pos x="0" y="228"/>
                </a:cxn>
                <a:cxn ang="0">
                  <a:pos x="0" y="0"/>
                </a:cxn>
                <a:cxn ang="0">
                  <a:pos x="18" y="20"/>
                </a:cxn>
                <a:cxn ang="0">
                  <a:pos x="45" y="52"/>
                </a:cxn>
                <a:cxn ang="0">
                  <a:pos x="77" y="84"/>
                </a:cxn>
                <a:cxn ang="0">
                  <a:pos x="104" y="108"/>
                </a:cxn>
                <a:cxn ang="0">
                  <a:pos x="131" y="132"/>
                </a:cxn>
                <a:cxn ang="0">
                  <a:pos x="163" y="152"/>
                </a:cxn>
                <a:cxn ang="0">
                  <a:pos x="190" y="168"/>
                </a:cxn>
                <a:cxn ang="0">
                  <a:pos x="221" y="180"/>
                </a:cxn>
                <a:cxn ang="0">
                  <a:pos x="248" y="192"/>
                </a:cxn>
                <a:cxn ang="0">
                  <a:pos x="275" y="200"/>
                </a:cxn>
                <a:cxn ang="0">
                  <a:pos x="307" y="208"/>
                </a:cxn>
                <a:cxn ang="0">
                  <a:pos x="334" y="212"/>
                </a:cxn>
                <a:cxn ang="0">
                  <a:pos x="366" y="216"/>
                </a:cxn>
                <a:cxn ang="0">
                  <a:pos x="393" y="228"/>
                </a:cxn>
                <a:cxn ang="0">
                  <a:pos x="393" y="228"/>
                </a:cxn>
                <a:cxn ang="0">
                  <a:pos x="0" y="228"/>
                </a:cxn>
              </a:cxnLst>
              <a:rect l="0" t="0" r="r" b="b"/>
              <a:pathLst>
                <a:path w="393" h="228">
                  <a:moveTo>
                    <a:pt x="0" y="228"/>
                  </a:moveTo>
                  <a:lnTo>
                    <a:pt x="0" y="0"/>
                  </a:lnTo>
                  <a:lnTo>
                    <a:pt x="18" y="20"/>
                  </a:lnTo>
                  <a:lnTo>
                    <a:pt x="45" y="52"/>
                  </a:lnTo>
                  <a:lnTo>
                    <a:pt x="77" y="84"/>
                  </a:lnTo>
                  <a:lnTo>
                    <a:pt x="104" y="108"/>
                  </a:lnTo>
                  <a:lnTo>
                    <a:pt x="131" y="132"/>
                  </a:lnTo>
                  <a:lnTo>
                    <a:pt x="163" y="152"/>
                  </a:lnTo>
                  <a:lnTo>
                    <a:pt x="190" y="168"/>
                  </a:lnTo>
                  <a:lnTo>
                    <a:pt x="221" y="180"/>
                  </a:lnTo>
                  <a:lnTo>
                    <a:pt x="248" y="192"/>
                  </a:lnTo>
                  <a:lnTo>
                    <a:pt x="275" y="200"/>
                  </a:lnTo>
                  <a:lnTo>
                    <a:pt x="307" y="208"/>
                  </a:lnTo>
                  <a:lnTo>
                    <a:pt x="334" y="212"/>
                  </a:lnTo>
                  <a:lnTo>
                    <a:pt x="366" y="216"/>
                  </a:lnTo>
                  <a:lnTo>
                    <a:pt x="393" y="228"/>
                  </a:lnTo>
                  <a:lnTo>
                    <a:pt x="393" y="228"/>
                  </a:lnTo>
                  <a:lnTo>
                    <a:pt x="0" y="228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" name="Freeform 9"/>
            <p:cNvSpPr>
              <a:spLocks/>
            </p:cNvSpPr>
            <p:nvPr/>
          </p:nvSpPr>
          <p:spPr bwMode="auto">
            <a:xfrm>
              <a:off x="1890" y="1967"/>
              <a:ext cx="393" cy="228"/>
            </a:xfrm>
            <a:custGeom>
              <a:avLst/>
              <a:gdLst/>
              <a:ahLst/>
              <a:cxnLst>
                <a:cxn ang="0">
                  <a:pos x="0" y="228"/>
                </a:cxn>
                <a:cxn ang="0">
                  <a:pos x="0" y="0"/>
                </a:cxn>
                <a:cxn ang="0">
                  <a:pos x="18" y="20"/>
                </a:cxn>
                <a:cxn ang="0">
                  <a:pos x="45" y="52"/>
                </a:cxn>
                <a:cxn ang="0">
                  <a:pos x="77" y="84"/>
                </a:cxn>
                <a:cxn ang="0">
                  <a:pos x="104" y="108"/>
                </a:cxn>
                <a:cxn ang="0">
                  <a:pos x="131" y="132"/>
                </a:cxn>
                <a:cxn ang="0">
                  <a:pos x="163" y="152"/>
                </a:cxn>
                <a:cxn ang="0">
                  <a:pos x="190" y="168"/>
                </a:cxn>
                <a:cxn ang="0">
                  <a:pos x="221" y="180"/>
                </a:cxn>
                <a:cxn ang="0">
                  <a:pos x="248" y="192"/>
                </a:cxn>
                <a:cxn ang="0">
                  <a:pos x="275" y="200"/>
                </a:cxn>
                <a:cxn ang="0">
                  <a:pos x="307" y="208"/>
                </a:cxn>
                <a:cxn ang="0">
                  <a:pos x="334" y="212"/>
                </a:cxn>
                <a:cxn ang="0">
                  <a:pos x="366" y="216"/>
                </a:cxn>
                <a:cxn ang="0">
                  <a:pos x="393" y="228"/>
                </a:cxn>
                <a:cxn ang="0">
                  <a:pos x="393" y="228"/>
                </a:cxn>
                <a:cxn ang="0">
                  <a:pos x="0" y="228"/>
                </a:cxn>
              </a:cxnLst>
              <a:rect l="0" t="0" r="r" b="b"/>
              <a:pathLst>
                <a:path w="393" h="228">
                  <a:moveTo>
                    <a:pt x="0" y="228"/>
                  </a:moveTo>
                  <a:lnTo>
                    <a:pt x="0" y="0"/>
                  </a:lnTo>
                  <a:lnTo>
                    <a:pt x="18" y="20"/>
                  </a:lnTo>
                  <a:lnTo>
                    <a:pt x="45" y="52"/>
                  </a:lnTo>
                  <a:lnTo>
                    <a:pt x="77" y="84"/>
                  </a:lnTo>
                  <a:lnTo>
                    <a:pt x="104" y="108"/>
                  </a:lnTo>
                  <a:lnTo>
                    <a:pt x="131" y="132"/>
                  </a:lnTo>
                  <a:lnTo>
                    <a:pt x="163" y="152"/>
                  </a:lnTo>
                  <a:lnTo>
                    <a:pt x="190" y="168"/>
                  </a:lnTo>
                  <a:lnTo>
                    <a:pt x="221" y="180"/>
                  </a:lnTo>
                  <a:lnTo>
                    <a:pt x="248" y="192"/>
                  </a:lnTo>
                  <a:lnTo>
                    <a:pt x="275" y="200"/>
                  </a:lnTo>
                  <a:lnTo>
                    <a:pt x="307" y="208"/>
                  </a:lnTo>
                  <a:lnTo>
                    <a:pt x="334" y="212"/>
                  </a:lnTo>
                  <a:lnTo>
                    <a:pt x="366" y="216"/>
                  </a:lnTo>
                  <a:lnTo>
                    <a:pt x="393" y="228"/>
                  </a:lnTo>
                  <a:lnTo>
                    <a:pt x="393" y="228"/>
                  </a:lnTo>
                  <a:lnTo>
                    <a:pt x="0" y="228"/>
                  </a:lnTo>
                </a:path>
              </a:pathLst>
            </a:custGeom>
            <a:noFill/>
            <a:ln w="18">
              <a:solidFill>
                <a:srgbClr val="BFBFB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88" name="Freeform 6"/>
          <p:cNvSpPr>
            <a:spLocks/>
          </p:cNvSpPr>
          <p:nvPr/>
        </p:nvSpPr>
        <p:spPr bwMode="auto">
          <a:xfrm>
            <a:off x="2317978" y="2242911"/>
            <a:ext cx="2743200" cy="1404938"/>
          </a:xfrm>
          <a:custGeom>
            <a:avLst/>
            <a:gdLst/>
            <a:ahLst/>
            <a:cxnLst>
              <a:cxn ang="0">
                <a:pos x="0" y="885"/>
              </a:cxn>
              <a:cxn ang="0">
                <a:pos x="58" y="869"/>
              </a:cxn>
              <a:cxn ang="0">
                <a:pos x="117" y="857"/>
              </a:cxn>
              <a:cxn ang="0">
                <a:pos x="171" y="837"/>
              </a:cxn>
              <a:cxn ang="0">
                <a:pos x="230" y="809"/>
              </a:cxn>
              <a:cxn ang="0">
                <a:pos x="288" y="765"/>
              </a:cxn>
              <a:cxn ang="0">
                <a:pos x="347" y="709"/>
              </a:cxn>
              <a:cxn ang="0">
                <a:pos x="401" y="641"/>
              </a:cxn>
              <a:cxn ang="0">
                <a:pos x="460" y="553"/>
              </a:cxn>
              <a:cxn ang="0">
                <a:pos x="519" y="453"/>
              </a:cxn>
              <a:cxn ang="0">
                <a:pos x="577" y="348"/>
              </a:cxn>
              <a:cxn ang="0">
                <a:pos x="631" y="240"/>
              </a:cxn>
              <a:cxn ang="0">
                <a:pos x="690" y="144"/>
              </a:cxn>
              <a:cxn ang="0">
                <a:pos x="749" y="68"/>
              </a:cxn>
              <a:cxn ang="0">
                <a:pos x="807" y="16"/>
              </a:cxn>
              <a:cxn ang="0">
                <a:pos x="866" y="0"/>
              </a:cxn>
              <a:cxn ang="0">
                <a:pos x="920" y="16"/>
              </a:cxn>
              <a:cxn ang="0">
                <a:pos x="979" y="68"/>
              </a:cxn>
              <a:cxn ang="0">
                <a:pos x="1037" y="144"/>
              </a:cxn>
              <a:cxn ang="0">
                <a:pos x="1096" y="240"/>
              </a:cxn>
              <a:cxn ang="0">
                <a:pos x="1150" y="348"/>
              </a:cxn>
              <a:cxn ang="0">
                <a:pos x="1209" y="453"/>
              </a:cxn>
              <a:cxn ang="0">
                <a:pos x="1268" y="553"/>
              </a:cxn>
              <a:cxn ang="0">
                <a:pos x="1326" y="641"/>
              </a:cxn>
              <a:cxn ang="0">
                <a:pos x="1380" y="709"/>
              </a:cxn>
              <a:cxn ang="0">
                <a:pos x="1439" y="765"/>
              </a:cxn>
              <a:cxn ang="0">
                <a:pos x="1498" y="809"/>
              </a:cxn>
              <a:cxn ang="0">
                <a:pos x="1556" y="837"/>
              </a:cxn>
              <a:cxn ang="0">
                <a:pos x="1610" y="857"/>
              </a:cxn>
              <a:cxn ang="0">
                <a:pos x="1669" y="869"/>
              </a:cxn>
              <a:cxn ang="0">
                <a:pos x="1728" y="885"/>
              </a:cxn>
              <a:cxn ang="0">
                <a:pos x="0" y="885"/>
              </a:cxn>
            </a:cxnLst>
            <a:rect l="0" t="0" r="r" b="b"/>
            <a:pathLst>
              <a:path w="1728" h="885">
                <a:moveTo>
                  <a:pt x="0" y="885"/>
                </a:moveTo>
                <a:lnTo>
                  <a:pt x="0" y="885"/>
                </a:lnTo>
                <a:lnTo>
                  <a:pt x="27" y="873"/>
                </a:lnTo>
                <a:lnTo>
                  <a:pt x="58" y="869"/>
                </a:lnTo>
                <a:lnTo>
                  <a:pt x="85" y="865"/>
                </a:lnTo>
                <a:lnTo>
                  <a:pt x="117" y="857"/>
                </a:lnTo>
                <a:lnTo>
                  <a:pt x="144" y="849"/>
                </a:lnTo>
                <a:lnTo>
                  <a:pt x="171" y="837"/>
                </a:lnTo>
                <a:lnTo>
                  <a:pt x="203" y="825"/>
                </a:lnTo>
                <a:lnTo>
                  <a:pt x="230" y="809"/>
                </a:lnTo>
                <a:lnTo>
                  <a:pt x="261" y="789"/>
                </a:lnTo>
                <a:lnTo>
                  <a:pt x="288" y="765"/>
                </a:lnTo>
                <a:lnTo>
                  <a:pt x="316" y="741"/>
                </a:lnTo>
                <a:lnTo>
                  <a:pt x="347" y="709"/>
                </a:lnTo>
                <a:lnTo>
                  <a:pt x="374" y="677"/>
                </a:lnTo>
                <a:lnTo>
                  <a:pt x="401" y="641"/>
                </a:lnTo>
                <a:lnTo>
                  <a:pt x="433" y="597"/>
                </a:lnTo>
                <a:lnTo>
                  <a:pt x="460" y="553"/>
                </a:lnTo>
                <a:lnTo>
                  <a:pt x="492" y="505"/>
                </a:lnTo>
                <a:lnTo>
                  <a:pt x="519" y="453"/>
                </a:lnTo>
                <a:lnTo>
                  <a:pt x="546" y="400"/>
                </a:lnTo>
                <a:lnTo>
                  <a:pt x="577" y="348"/>
                </a:lnTo>
                <a:lnTo>
                  <a:pt x="604" y="292"/>
                </a:lnTo>
                <a:lnTo>
                  <a:pt x="631" y="240"/>
                </a:lnTo>
                <a:lnTo>
                  <a:pt x="663" y="192"/>
                </a:lnTo>
                <a:lnTo>
                  <a:pt x="690" y="144"/>
                </a:lnTo>
                <a:lnTo>
                  <a:pt x="722" y="104"/>
                </a:lnTo>
                <a:lnTo>
                  <a:pt x="749" y="68"/>
                </a:lnTo>
                <a:lnTo>
                  <a:pt x="776" y="36"/>
                </a:lnTo>
                <a:lnTo>
                  <a:pt x="807" y="16"/>
                </a:lnTo>
                <a:lnTo>
                  <a:pt x="834" y="4"/>
                </a:lnTo>
                <a:lnTo>
                  <a:pt x="866" y="0"/>
                </a:lnTo>
                <a:lnTo>
                  <a:pt x="893" y="4"/>
                </a:lnTo>
                <a:lnTo>
                  <a:pt x="920" y="16"/>
                </a:lnTo>
                <a:lnTo>
                  <a:pt x="952" y="36"/>
                </a:lnTo>
                <a:lnTo>
                  <a:pt x="979" y="68"/>
                </a:lnTo>
                <a:lnTo>
                  <a:pt x="1006" y="104"/>
                </a:lnTo>
                <a:lnTo>
                  <a:pt x="1037" y="144"/>
                </a:lnTo>
                <a:lnTo>
                  <a:pt x="1065" y="192"/>
                </a:lnTo>
                <a:lnTo>
                  <a:pt x="1096" y="240"/>
                </a:lnTo>
                <a:lnTo>
                  <a:pt x="1123" y="292"/>
                </a:lnTo>
                <a:lnTo>
                  <a:pt x="1150" y="348"/>
                </a:lnTo>
                <a:lnTo>
                  <a:pt x="1182" y="400"/>
                </a:lnTo>
                <a:lnTo>
                  <a:pt x="1209" y="453"/>
                </a:lnTo>
                <a:lnTo>
                  <a:pt x="1236" y="505"/>
                </a:lnTo>
                <a:lnTo>
                  <a:pt x="1268" y="553"/>
                </a:lnTo>
                <a:lnTo>
                  <a:pt x="1295" y="597"/>
                </a:lnTo>
                <a:lnTo>
                  <a:pt x="1326" y="641"/>
                </a:lnTo>
                <a:lnTo>
                  <a:pt x="1353" y="677"/>
                </a:lnTo>
                <a:lnTo>
                  <a:pt x="1380" y="709"/>
                </a:lnTo>
                <a:lnTo>
                  <a:pt x="1412" y="741"/>
                </a:lnTo>
                <a:lnTo>
                  <a:pt x="1439" y="765"/>
                </a:lnTo>
                <a:lnTo>
                  <a:pt x="1466" y="789"/>
                </a:lnTo>
                <a:lnTo>
                  <a:pt x="1498" y="809"/>
                </a:lnTo>
                <a:lnTo>
                  <a:pt x="1525" y="825"/>
                </a:lnTo>
                <a:lnTo>
                  <a:pt x="1556" y="837"/>
                </a:lnTo>
                <a:lnTo>
                  <a:pt x="1583" y="849"/>
                </a:lnTo>
                <a:lnTo>
                  <a:pt x="1610" y="857"/>
                </a:lnTo>
                <a:lnTo>
                  <a:pt x="1642" y="865"/>
                </a:lnTo>
                <a:lnTo>
                  <a:pt x="1669" y="869"/>
                </a:lnTo>
                <a:lnTo>
                  <a:pt x="1701" y="873"/>
                </a:lnTo>
                <a:lnTo>
                  <a:pt x="1728" y="885"/>
                </a:lnTo>
                <a:lnTo>
                  <a:pt x="1728" y="885"/>
                </a:lnTo>
                <a:lnTo>
                  <a:pt x="0" y="885"/>
                </a:lnTo>
                <a:close/>
              </a:path>
            </a:pathLst>
          </a:custGeom>
          <a:solidFill>
            <a:srgbClr val="9735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9" name="Line 20"/>
          <p:cNvSpPr>
            <a:spLocks noChangeShapeType="1"/>
          </p:cNvSpPr>
          <p:nvPr/>
        </p:nvSpPr>
        <p:spPr bwMode="auto">
          <a:xfrm flipV="1">
            <a:off x="3152775" y="1693863"/>
            <a:ext cx="0" cy="1954212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0" name="Text Box 23"/>
          <p:cNvSpPr txBox="1">
            <a:spLocks noChangeArrowheads="1"/>
          </p:cNvSpPr>
          <p:nvPr/>
        </p:nvSpPr>
        <p:spPr bwMode="auto">
          <a:xfrm>
            <a:off x="3043238" y="1673225"/>
            <a:ext cx="5715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i="1" dirty="0" smtClean="0">
                <a:latin typeface="Times New Roman" pitchFamily="18" charset="0"/>
              </a:rPr>
              <a:t>h</a:t>
            </a:r>
            <a:endParaRPr lang="en-US" sz="2800" baseline="-25000" dirty="0"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91" name="Freeform 24"/>
          <p:cNvSpPr>
            <a:spLocks/>
          </p:cNvSpPr>
          <p:nvPr/>
        </p:nvSpPr>
        <p:spPr bwMode="auto">
          <a:xfrm>
            <a:off x="3163657" y="3285895"/>
            <a:ext cx="623888" cy="361950"/>
          </a:xfrm>
          <a:custGeom>
            <a:avLst/>
            <a:gdLst/>
            <a:ahLst/>
            <a:cxnLst>
              <a:cxn ang="0">
                <a:pos x="0" y="228"/>
              </a:cxn>
              <a:cxn ang="0">
                <a:pos x="0" y="0"/>
              </a:cxn>
              <a:cxn ang="0">
                <a:pos x="18" y="20"/>
              </a:cxn>
              <a:cxn ang="0">
                <a:pos x="45" y="52"/>
              </a:cxn>
              <a:cxn ang="0">
                <a:pos x="77" y="84"/>
              </a:cxn>
              <a:cxn ang="0">
                <a:pos x="104" y="108"/>
              </a:cxn>
              <a:cxn ang="0">
                <a:pos x="131" y="132"/>
              </a:cxn>
              <a:cxn ang="0">
                <a:pos x="163" y="152"/>
              </a:cxn>
              <a:cxn ang="0">
                <a:pos x="190" y="168"/>
              </a:cxn>
              <a:cxn ang="0">
                <a:pos x="221" y="180"/>
              </a:cxn>
              <a:cxn ang="0">
                <a:pos x="248" y="192"/>
              </a:cxn>
              <a:cxn ang="0">
                <a:pos x="275" y="200"/>
              </a:cxn>
              <a:cxn ang="0">
                <a:pos x="307" y="208"/>
              </a:cxn>
              <a:cxn ang="0">
                <a:pos x="334" y="212"/>
              </a:cxn>
              <a:cxn ang="0">
                <a:pos x="366" y="216"/>
              </a:cxn>
              <a:cxn ang="0">
                <a:pos x="393" y="228"/>
              </a:cxn>
              <a:cxn ang="0">
                <a:pos x="393" y="228"/>
              </a:cxn>
              <a:cxn ang="0">
                <a:pos x="0" y="228"/>
              </a:cxn>
            </a:cxnLst>
            <a:rect l="0" t="0" r="r" b="b"/>
            <a:pathLst>
              <a:path w="393" h="228">
                <a:moveTo>
                  <a:pt x="0" y="228"/>
                </a:moveTo>
                <a:lnTo>
                  <a:pt x="0" y="0"/>
                </a:lnTo>
                <a:lnTo>
                  <a:pt x="18" y="20"/>
                </a:lnTo>
                <a:lnTo>
                  <a:pt x="45" y="52"/>
                </a:lnTo>
                <a:lnTo>
                  <a:pt x="77" y="84"/>
                </a:lnTo>
                <a:lnTo>
                  <a:pt x="104" y="108"/>
                </a:lnTo>
                <a:lnTo>
                  <a:pt x="131" y="132"/>
                </a:lnTo>
                <a:lnTo>
                  <a:pt x="163" y="152"/>
                </a:lnTo>
                <a:lnTo>
                  <a:pt x="190" y="168"/>
                </a:lnTo>
                <a:lnTo>
                  <a:pt x="221" y="180"/>
                </a:lnTo>
                <a:lnTo>
                  <a:pt x="248" y="192"/>
                </a:lnTo>
                <a:lnTo>
                  <a:pt x="275" y="200"/>
                </a:lnTo>
                <a:lnTo>
                  <a:pt x="307" y="208"/>
                </a:lnTo>
                <a:lnTo>
                  <a:pt x="334" y="212"/>
                </a:lnTo>
                <a:lnTo>
                  <a:pt x="366" y="216"/>
                </a:lnTo>
                <a:lnTo>
                  <a:pt x="393" y="228"/>
                </a:lnTo>
                <a:lnTo>
                  <a:pt x="393" y="228"/>
                </a:lnTo>
                <a:lnTo>
                  <a:pt x="0" y="228"/>
                </a:lnTo>
                <a:close/>
              </a:path>
            </a:pathLst>
          </a:custGeom>
          <a:solidFill>
            <a:srgbClr val="0080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2" name="TextBox 191"/>
          <p:cNvSpPr txBox="1"/>
          <p:nvPr/>
        </p:nvSpPr>
        <p:spPr>
          <a:xfrm>
            <a:off x="3309257" y="3668486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ym typeface="Symbol"/>
              </a:rPr>
              <a:t></a:t>
            </a:r>
            <a:endParaRPr lang="en-US" dirty="0"/>
          </a:p>
        </p:txBody>
      </p:sp>
      <p:graphicFrame>
        <p:nvGraphicFramePr>
          <p:cNvPr id="193" name="Object 192"/>
          <p:cNvGraphicFramePr>
            <a:graphicFrameLocks noChangeAspect="1"/>
          </p:cNvGraphicFramePr>
          <p:nvPr/>
        </p:nvGraphicFramePr>
        <p:xfrm>
          <a:off x="3243035" y="3581627"/>
          <a:ext cx="381907" cy="458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119" name="Equation" r:id="rId6" imgW="190440" imgH="228600" progId="Equation.DSMT4">
                  <p:embed/>
                </p:oleObj>
              </mc:Choice>
              <mc:Fallback>
                <p:oleObj name="Equation" r:id="rId6" imgW="190440" imgH="22860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3035" y="3581627"/>
                        <a:ext cx="381907" cy="458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5" name="Text Box 22"/>
          <p:cNvSpPr txBox="1">
            <a:spLocks noChangeArrowheads="1"/>
          </p:cNvSpPr>
          <p:nvPr/>
        </p:nvSpPr>
        <p:spPr bwMode="auto">
          <a:xfrm>
            <a:off x="3538538" y="3214688"/>
            <a:ext cx="2698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i="1">
                <a:solidFill>
                  <a:srgbClr val="009900"/>
                </a:solidFill>
                <a:latin typeface="Times New Roman" pitchFamily="18" charset="0"/>
                <a:sym typeface="Symbol" pitchFamily="18" charset="2"/>
              </a:rPr>
              <a:t></a:t>
            </a:r>
          </a:p>
        </p:txBody>
      </p:sp>
      <p:grpSp>
        <p:nvGrpSpPr>
          <p:cNvPr id="196" name="Group 5"/>
          <p:cNvGrpSpPr>
            <a:grpSpLocks noChangeAspect="1"/>
          </p:cNvGrpSpPr>
          <p:nvPr/>
        </p:nvGrpSpPr>
        <p:grpSpPr bwMode="auto">
          <a:xfrm>
            <a:off x="1063625" y="2206625"/>
            <a:ext cx="2994025" cy="1766888"/>
            <a:chOff x="478" y="1198"/>
            <a:chExt cx="1886" cy="1113"/>
          </a:xfrm>
        </p:grpSpPr>
        <p:sp>
          <p:nvSpPr>
            <p:cNvPr id="197" name="AutoShape 4"/>
            <p:cNvSpPr>
              <a:spLocks noChangeAspect="1" noChangeArrowheads="1" noTextEdit="1"/>
            </p:cNvSpPr>
            <p:nvPr/>
          </p:nvSpPr>
          <p:spPr bwMode="auto">
            <a:xfrm>
              <a:off x="478" y="1198"/>
              <a:ext cx="1886" cy="1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8" name="Freeform 6"/>
            <p:cNvSpPr>
              <a:spLocks/>
            </p:cNvSpPr>
            <p:nvPr/>
          </p:nvSpPr>
          <p:spPr bwMode="auto">
            <a:xfrm>
              <a:off x="555" y="1310"/>
              <a:ext cx="1728" cy="885"/>
            </a:xfrm>
            <a:custGeom>
              <a:avLst/>
              <a:gdLst/>
              <a:ahLst/>
              <a:cxnLst>
                <a:cxn ang="0">
                  <a:pos x="0" y="885"/>
                </a:cxn>
                <a:cxn ang="0">
                  <a:pos x="58" y="869"/>
                </a:cxn>
                <a:cxn ang="0">
                  <a:pos x="117" y="857"/>
                </a:cxn>
                <a:cxn ang="0">
                  <a:pos x="171" y="837"/>
                </a:cxn>
                <a:cxn ang="0">
                  <a:pos x="230" y="809"/>
                </a:cxn>
                <a:cxn ang="0">
                  <a:pos x="288" y="765"/>
                </a:cxn>
                <a:cxn ang="0">
                  <a:pos x="347" y="709"/>
                </a:cxn>
                <a:cxn ang="0">
                  <a:pos x="401" y="641"/>
                </a:cxn>
                <a:cxn ang="0">
                  <a:pos x="460" y="553"/>
                </a:cxn>
                <a:cxn ang="0">
                  <a:pos x="519" y="453"/>
                </a:cxn>
                <a:cxn ang="0">
                  <a:pos x="577" y="348"/>
                </a:cxn>
                <a:cxn ang="0">
                  <a:pos x="631" y="240"/>
                </a:cxn>
                <a:cxn ang="0">
                  <a:pos x="690" y="144"/>
                </a:cxn>
                <a:cxn ang="0">
                  <a:pos x="749" y="68"/>
                </a:cxn>
                <a:cxn ang="0">
                  <a:pos x="807" y="16"/>
                </a:cxn>
                <a:cxn ang="0">
                  <a:pos x="866" y="0"/>
                </a:cxn>
                <a:cxn ang="0">
                  <a:pos x="920" y="16"/>
                </a:cxn>
                <a:cxn ang="0">
                  <a:pos x="979" y="68"/>
                </a:cxn>
                <a:cxn ang="0">
                  <a:pos x="1037" y="144"/>
                </a:cxn>
                <a:cxn ang="0">
                  <a:pos x="1096" y="240"/>
                </a:cxn>
                <a:cxn ang="0">
                  <a:pos x="1150" y="348"/>
                </a:cxn>
                <a:cxn ang="0">
                  <a:pos x="1209" y="453"/>
                </a:cxn>
                <a:cxn ang="0">
                  <a:pos x="1268" y="553"/>
                </a:cxn>
                <a:cxn ang="0">
                  <a:pos x="1326" y="641"/>
                </a:cxn>
                <a:cxn ang="0">
                  <a:pos x="1380" y="709"/>
                </a:cxn>
                <a:cxn ang="0">
                  <a:pos x="1439" y="765"/>
                </a:cxn>
                <a:cxn ang="0">
                  <a:pos x="1498" y="809"/>
                </a:cxn>
                <a:cxn ang="0">
                  <a:pos x="1556" y="837"/>
                </a:cxn>
                <a:cxn ang="0">
                  <a:pos x="1610" y="857"/>
                </a:cxn>
                <a:cxn ang="0">
                  <a:pos x="1669" y="869"/>
                </a:cxn>
                <a:cxn ang="0">
                  <a:pos x="1728" y="885"/>
                </a:cxn>
                <a:cxn ang="0">
                  <a:pos x="0" y="885"/>
                </a:cxn>
              </a:cxnLst>
              <a:rect l="0" t="0" r="r" b="b"/>
              <a:pathLst>
                <a:path w="1728" h="885">
                  <a:moveTo>
                    <a:pt x="0" y="885"/>
                  </a:moveTo>
                  <a:lnTo>
                    <a:pt x="0" y="885"/>
                  </a:lnTo>
                  <a:lnTo>
                    <a:pt x="27" y="873"/>
                  </a:lnTo>
                  <a:lnTo>
                    <a:pt x="58" y="869"/>
                  </a:lnTo>
                  <a:lnTo>
                    <a:pt x="85" y="865"/>
                  </a:lnTo>
                  <a:lnTo>
                    <a:pt x="117" y="857"/>
                  </a:lnTo>
                  <a:lnTo>
                    <a:pt x="144" y="849"/>
                  </a:lnTo>
                  <a:lnTo>
                    <a:pt x="171" y="837"/>
                  </a:lnTo>
                  <a:lnTo>
                    <a:pt x="203" y="825"/>
                  </a:lnTo>
                  <a:lnTo>
                    <a:pt x="230" y="809"/>
                  </a:lnTo>
                  <a:lnTo>
                    <a:pt x="261" y="789"/>
                  </a:lnTo>
                  <a:lnTo>
                    <a:pt x="288" y="765"/>
                  </a:lnTo>
                  <a:lnTo>
                    <a:pt x="316" y="741"/>
                  </a:lnTo>
                  <a:lnTo>
                    <a:pt x="347" y="709"/>
                  </a:lnTo>
                  <a:lnTo>
                    <a:pt x="374" y="677"/>
                  </a:lnTo>
                  <a:lnTo>
                    <a:pt x="401" y="641"/>
                  </a:lnTo>
                  <a:lnTo>
                    <a:pt x="433" y="597"/>
                  </a:lnTo>
                  <a:lnTo>
                    <a:pt x="460" y="553"/>
                  </a:lnTo>
                  <a:lnTo>
                    <a:pt x="492" y="505"/>
                  </a:lnTo>
                  <a:lnTo>
                    <a:pt x="519" y="453"/>
                  </a:lnTo>
                  <a:lnTo>
                    <a:pt x="546" y="400"/>
                  </a:lnTo>
                  <a:lnTo>
                    <a:pt x="577" y="348"/>
                  </a:lnTo>
                  <a:lnTo>
                    <a:pt x="604" y="292"/>
                  </a:lnTo>
                  <a:lnTo>
                    <a:pt x="631" y="240"/>
                  </a:lnTo>
                  <a:lnTo>
                    <a:pt x="663" y="192"/>
                  </a:lnTo>
                  <a:lnTo>
                    <a:pt x="690" y="144"/>
                  </a:lnTo>
                  <a:lnTo>
                    <a:pt x="722" y="104"/>
                  </a:lnTo>
                  <a:lnTo>
                    <a:pt x="749" y="68"/>
                  </a:lnTo>
                  <a:lnTo>
                    <a:pt x="776" y="36"/>
                  </a:lnTo>
                  <a:lnTo>
                    <a:pt x="807" y="16"/>
                  </a:lnTo>
                  <a:lnTo>
                    <a:pt x="834" y="4"/>
                  </a:lnTo>
                  <a:lnTo>
                    <a:pt x="866" y="0"/>
                  </a:lnTo>
                  <a:lnTo>
                    <a:pt x="893" y="4"/>
                  </a:lnTo>
                  <a:lnTo>
                    <a:pt x="920" y="16"/>
                  </a:lnTo>
                  <a:lnTo>
                    <a:pt x="952" y="36"/>
                  </a:lnTo>
                  <a:lnTo>
                    <a:pt x="979" y="68"/>
                  </a:lnTo>
                  <a:lnTo>
                    <a:pt x="1006" y="104"/>
                  </a:lnTo>
                  <a:lnTo>
                    <a:pt x="1037" y="144"/>
                  </a:lnTo>
                  <a:lnTo>
                    <a:pt x="1065" y="192"/>
                  </a:lnTo>
                  <a:lnTo>
                    <a:pt x="1096" y="240"/>
                  </a:lnTo>
                  <a:lnTo>
                    <a:pt x="1123" y="292"/>
                  </a:lnTo>
                  <a:lnTo>
                    <a:pt x="1150" y="348"/>
                  </a:lnTo>
                  <a:lnTo>
                    <a:pt x="1182" y="400"/>
                  </a:lnTo>
                  <a:lnTo>
                    <a:pt x="1209" y="453"/>
                  </a:lnTo>
                  <a:lnTo>
                    <a:pt x="1236" y="505"/>
                  </a:lnTo>
                  <a:lnTo>
                    <a:pt x="1268" y="553"/>
                  </a:lnTo>
                  <a:lnTo>
                    <a:pt x="1295" y="597"/>
                  </a:lnTo>
                  <a:lnTo>
                    <a:pt x="1326" y="641"/>
                  </a:lnTo>
                  <a:lnTo>
                    <a:pt x="1353" y="677"/>
                  </a:lnTo>
                  <a:lnTo>
                    <a:pt x="1380" y="709"/>
                  </a:lnTo>
                  <a:lnTo>
                    <a:pt x="1412" y="741"/>
                  </a:lnTo>
                  <a:lnTo>
                    <a:pt x="1439" y="765"/>
                  </a:lnTo>
                  <a:lnTo>
                    <a:pt x="1466" y="789"/>
                  </a:lnTo>
                  <a:lnTo>
                    <a:pt x="1498" y="809"/>
                  </a:lnTo>
                  <a:lnTo>
                    <a:pt x="1525" y="825"/>
                  </a:lnTo>
                  <a:lnTo>
                    <a:pt x="1556" y="837"/>
                  </a:lnTo>
                  <a:lnTo>
                    <a:pt x="1583" y="849"/>
                  </a:lnTo>
                  <a:lnTo>
                    <a:pt x="1610" y="857"/>
                  </a:lnTo>
                  <a:lnTo>
                    <a:pt x="1642" y="865"/>
                  </a:lnTo>
                  <a:lnTo>
                    <a:pt x="1669" y="869"/>
                  </a:lnTo>
                  <a:lnTo>
                    <a:pt x="1701" y="873"/>
                  </a:lnTo>
                  <a:lnTo>
                    <a:pt x="1728" y="885"/>
                  </a:lnTo>
                  <a:lnTo>
                    <a:pt x="1728" y="885"/>
                  </a:lnTo>
                  <a:lnTo>
                    <a:pt x="0" y="885"/>
                  </a:lnTo>
                  <a:close/>
                </a:path>
              </a:pathLst>
            </a:custGeom>
            <a:solidFill>
              <a:srgbClr val="9735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9" name="Freeform 7"/>
            <p:cNvSpPr>
              <a:spLocks/>
            </p:cNvSpPr>
            <p:nvPr/>
          </p:nvSpPr>
          <p:spPr bwMode="auto">
            <a:xfrm>
              <a:off x="555" y="1310"/>
              <a:ext cx="1728" cy="885"/>
            </a:xfrm>
            <a:custGeom>
              <a:avLst/>
              <a:gdLst/>
              <a:ahLst/>
              <a:cxnLst>
                <a:cxn ang="0">
                  <a:pos x="0" y="885"/>
                </a:cxn>
                <a:cxn ang="0">
                  <a:pos x="58" y="869"/>
                </a:cxn>
                <a:cxn ang="0">
                  <a:pos x="117" y="857"/>
                </a:cxn>
                <a:cxn ang="0">
                  <a:pos x="171" y="837"/>
                </a:cxn>
                <a:cxn ang="0">
                  <a:pos x="230" y="809"/>
                </a:cxn>
                <a:cxn ang="0">
                  <a:pos x="288" y="765"/>
                </a:cxn>
                <a:cxn ang="0">
                  <a:pos x="347" y="709"/>
                </a:cxn>
                <a:cxn ang="0">
                  <a:pos x="401" y="641"/>
                </a:cxn>
                <a:cxn ang="0">
                  <a:pos x="460" y="553"/>
                </a:cxn>
                <a:cxn ang="0">
                  <a:pos x="519" y="453"/>
                </a:cxn>
                <a:cxn ang="0">
                  <a:pos x="577" y="348"/>
                </a:cxn>
                <a:cxn ang="0">
                  <a:pos x="631" y="240"/>
                </a:cxn>
                <a:cxn ang="0">
                  <a:pos x="690" y="144"/>
                </a:cxn>
                <a:cxn ang="0">
                  <a:pos x="749" y="68"/>
                </a:cxn>
                <a:cxn ang="0">
                  <a:pos x="807" y="16"/>
                </a:cxn>
                <a:cxn ang="0">
                  <a:pos x="866" y="0"/>
                </a:cxn>
                <a:cxn ang="0">
                  <a:pos x="920" y="16"/>
                </a:cxn>
                <a:cxn ang="0">
                  <a:pos x="979" y="68"/>
                </a:cxn>
                <a:cxn ang="0">
                  <a:pos x="1037" y="144"/>
                </a:cxn>
                <a:cxn ang="0">
                  <a:pos x="1096" y="240"/>
                </a:cxn>
                <a:cxn ang="0">
                  <a:pos x="1150" y="348"/>
                </a:cxn>
                <a:cxn ang="0">
                  <a:pos x="1209" y="453"/>
                </a:cxn>
                <a:cxn ang="0">
                  <a:pos x="1268" y="553"/>
                </a:cxn>
                <a:cxn ang="0">
                  <a:pos x="1326" y="641"/>
                </a:cxn>
                <a:cxn ang="0">
                  <a:pos x="1380" y="709"/>
                </a:cxn>
                <a:cxn ang="0">
                  <a:pos x="1439" y="765"/>
                </a:cxn>
                <a:cxn ang="0">
                  <a:pos x="1498" y="809"/>
                </a:cxn>
                <a:cxn ang="0">
                  <a:pos x="1556" y="837"/>
                </a:cxn>
                <a:cxn ang="0">
                  <a:pos x="1610" y="857"/>
                </a:cxn>
                <a:cxn ang="0">
                  <a:pos x="1669" y="869"/>
                </a:cxn>
                <a:cxn ang="0">
                  <a:pos x="1728" y="885"/>
                </a:cxn>
                <a:cxn ang="0">
                  <a:pos x="0" y="885"/>
                </a:cxn>
              </a:cxnLst>
              <a:rect l="0" t="0" r="r" b="b"/>
              <a:pathLst>
                <a:path w="1728" h="885">
                  <a:moveTo>
                    <a:pt x="0" y="885"/>
                  </a:moveTo>
                  <a:lnTo>
                    <a:pt x="0" y="885"/>
                  </a:lnTo>
                  <a:lnTo>
                    <a:pt x="27" y="873"/>
                  </a:lnTo>
                  <a:lnTo>
                    <a:pt x="58" y="869"/>
                  </a:lnTo>
                  <a:lnTo>
                    <a:pt x="85" y="865"/>
                  </a:lnTo>
                  <a:lnTo>
                    <a:pt x="117" y="857"/>
                  </a:lnTo>
                  <a:lnTo>
                    <a:pt x="144" y="849"/>
                  </a:lnTo>
                  <a:lnTo>
                    <a:pt x="171" y="837"/>
                  </a:lnTo>
                  <a:lnTo>
                    <a:pt x="203" y="825"/>
                  </a:lnTo>
                  <a:lnTo>
                    <a:pt x="230" y="809"/>
                  </a:lnTo>
                  <a:lnTo>
                    <a:pt x="261" y="789"/>
                  </a:lnTo>
                  <a:lnTo>
                    <a:pt x="288" y="765"/>
                  </a:lnTo>
                  <a:lnTo>
                    <a:pt x="316" y="741"/>
                  </a:lnTo>
                  <a:lnTo>
                    <a:pt x="347" y="709"/>
                  </a:lnTo>
                  <a:lnTo>
                    <a:pt x="374" y="677"/>
                  </a:lnTo>
                  <a:lnTo>
                    <a:pt x="401" y="641"/>
                  </a:lnTo>
                  <a:lnTo>
                    <a:pt x="433" y="597"/>
                  </a:lnTo>
                  <a:lnTo>
                    <a:pt x="460" y="553"/>
                  </a:lnTo>
                  <a:lnTo>
                    <a:pt x="492" y="505"/>
                  </a:lnTo>
                  <a:lnTo>
                    <a:pt x="519" y="453"/>
                  </a:lnTo>
                  <a:lnTo>
                    <a:pt x="546" y="400"/>
                  </a:lnTo>
                  <a:lnTo>
                    <a:pt x="577" y="348"/>
                  </a:lnTo>
                  <a:lnTo>
                    <a:pt x="604" y="292"/>
                  </a:lnTo>
                  <a:lnTo>
                    <a:pt x="631" y="240"/>
                  </a:lnTo>
                  <a:lnTo>
                    <a:pt x="663" y="192"/>
                  </a:lnTo>
                  <a:lnTo>
                    <a:pt x="690" y="144"/>
                  </a:lnTo>
                  <a:lnTo>
                    <a:pt x="722" y="104"/>
                  </a:lnTo>
                  <a:lnTo>
                    <a:pt x="749" y="68"/>
                  </a:lnTo>
                  <a:lnTo>
                    <a:pt x="776" y="36"/>
                  </a:lnTo>
                  <a:lnTo>
                    <a:pt x="807" y="16"/>
                  </a:lnTo>
                  <a:lnTo>
                    <a:pt x="834" y="4"/>
                  </a:lnTo>
                  <a:lnTo>
                    <a:pt x="866" y="0"/>
                  </a:lnTo>
                  <a:lnTo>
                    <a:pt x="893" y="4"/>
                  </a:lnTo>
                  <a:lnTo>
                    <a:pt x="920" y="16"/>
                  </a:lnTo>
                  <a:lnTo>
                    <a:pt x="952" y="36"/>
                  </a:lnTo>
                  <a:lnTo>
                    <a:pt x="979" y="68"/>
                  </a:lnTo>
                  <a:lnTo>
                    <a:pt x="1006" y="104"/>
                  </a:lnTo>
                  <a:lnTo>
                    <a:pt x="1037" y="144"/>
                  </a:lnTo>
                  <a:lnTo>
                    <a:pt x="1065" y="192"/>
                  </a:lnTo>
                  <a:lnTo>
                    <a:pt x="1096" y="240"/>
                  </a:lnTo>
                  <a:lnTo>
                    <a:pt x="1123" y="292"/>
                  </a:lnTo>
                  <a:lnTo>
                    <a:pt x="1150" y="348"/>
                  </a:lnTo>
                  <a:lnTo>
                    <a:pt x="1182" y="400"/>
                  </a:lnTo>
                  <a:lnTo>
                    <a:pt x="1209" y="453"/>
                  </a:lnTo>
                  <a:lnTo>
                    <a:pt x="1236" y="505"/>
                  </a:lnTo>
                  <a:lnTo>
                    <a:pt x="1268" y="553"/>
                  </a:lnTo>
                  <a:lnTo>
                    <a:pt x="1295" y="597"/>
                  </a:lnTo>
                  <a:lnTo>
                    <a:pt x="1326" y="641"/>
                  </a:lnTo>
                  <a:lnTo>
                    <a:pt x="1353" y="677"/>
                  </a:lnTo>
                  <a:lnTo>
                    <a:pt x="1380" y="709"/>
                  </a:lnTo>
                  <a:lnTo>
                    <a:pt x="1412" y="741"/>
                  </a:lnTo>
                  <a:lnTo>
                    <a:pt x="1439" y="765"/>
                  </a:lnTo>
                  <a:lnTo>
                    <a:pt x="1466" y="789"/>
                  </a:lnTo>
                  <a:lnTo>
                    <a:pt x="1498" y="809"/>
                  </a:lnTo>
                  <a:lnTo>
                    <a:pt x="1525" y="825"/>
                  </a:lnTo>
                  <a:lnTo>
                    <a:pt x="1556" y="837"/>
                  </a:lnTo>
                  <a:lnTo>
                    <a:pt x="1583" y="849"/>
                  </a:lnTo>
                  <a:lnTo>
                    <a:pt x="1610" y="857"/>
                  </a:lnTo>
                  <a:lnTo>
                    <a:pt x="1642" y="865"/>
                  </a:lnTo>
                  <a:lnTo>
                    <a:pt x="1669" y="869"/>
                  </a:lnTo>
                  <a:lnTo>
                    <a:pt x="1701" y="873"/>
                  </a:lnTo>
                  <a:lnTo>
                    <a:pt x="1728" y="885"/>
                  </a:lnTo>
                  <a:lnTo>
                    <a:pt x="1728" y="885"/>
                  </a:lnTo>
                  <a:lnTo>
                    <a:pt x="0" y="885"/>
                  </a:lnTo>
                </a:path>
              </a:pathLst>
            </a:custGeom>
            <a:noFill/>
            <a:ln w="18">
              <a:solidFill>
                <a:srgbClr val="BFBFB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0" name="Freeform 8"/>
            <p:cNvSpPr>
              <a:spLocks/>
            </p:cNvSpPr>
            <p:nvPr/>
          </p:nvSpPr>
          <p:spPr bwMode="auto">
            <a:xfrm>
              <a:off x="1890" y="1967"/>
              <a:ext cx="393" cy="228"/>
            </a:xfrm>
            <a:custGeom>
              <a:avLst/>
              <a:gdLst/>
              <a:ahLst/>
              <a:cxnLst>
                <a:cxn ang="0">
                  <a:pos x="0" y="228"/>
                </a:cxn>
                <a:cxn ang="0">
                  <a:pos x="0" y="0"/>
                </a:cxn>
                <a:cxn ang="0">
                  <a:pos x="18" y="20"/>
                </a:cxn>
                <a:cxn ang="0">
                  <a:pos x="45" y="52"/>
                </a:cxn>
                <a:cxn ang="0">
                  <a:pos x="77" y="84"/>
                </a:cxn>
                <a:cxn ang="0">
                  <a:pos x="104" y="108"/>
                </a:cxn>
                <a:cxn ang="0">
                  <a:pos x="131" y="132"/>
                </a:cxn>
                <a:cxn ang="0">
                  <a:pos x="163" y="152"/>
                </a:cxn>
                <a:cxn ang="0">
                  <a:pos x="190" y="168"/>
                </a:cxn>
                <a:cxn ang="0">
                  <a:pos x="221" y="180"/>
                </a:cxn>
                <a:cxn ang="0">
                  <a:pos x="248" y="192"/>
                </a:cxn>
                <a:cxn ang="0">
                  <a:pos x="275" y="200"/>
                </a:cxn>
                <a:cxn ang="0">
                  <a:pos x="307" y="208"/>
                </a:cxn>
                <a:cxn ang="0">
                  <a:pos x="334" y="212"/>
                </a:cxn>
                <a:cxn ang="0">
                  <a:pos x="366" y="216"/>
                </a:cxn>
                <a:cxn ang="0">
                  <a:pos x="393" y="228"/>
                </a:cxn>
                <a:cxn ang="0">
                  <a:pos x="393" y="228"/>
                </a:cxn>
                <a:cxn ang="0">
                  <a:pos x="0" y="228"/>
                </a:cxn>
              </a:cxnLst>
              <a:rect l="0" t="0" r="r" b="b"/>
              <a:pathLst>
                <a:path w="393" h="228">
                  <a:moveTo>
                    <a:pt x="0" y="228"/>
                  </a:moveTo>
                  <a:lnTo>
                    <a:pt x="0" y="0"/>
                  </a:lnTo>
                  <a:lnTo>
                    <a:pt x="18" y="20"/>
                  </a:lnTo>
                  <a:lnTo>
                    <a:pt x="45" y="52"/>
                  </a:lnTo>
                  <a:lnTo>
                    <a:pt x="77" y="84"/>
                  </a:lnTo>
                  <a:lnTo>
                    <a:pt x="104" y="108"/>
                  </a:lnTo>
                  <a:lnTo>
                    <a:pt x="131" y="132"/>
                  </a:lnTo>
                  <a:lnTo>
                    <a:pt x="163" y="152"/>
                  </a:lnTo>
                  <a:lnTo>
                    <a:pt x="190" y="168"/>
                  </a:lnTo>
                  <a:lnTo>
                    <a:pt x="221" y="180"/>
                  </a:lnTo>
                  <a:lnTo>
                    <a:pt x="248" y="192"/>
                  </a:lnTo>
                  <a:lnTo>
                    <a:pt x="275" y="200"/>
                  </a:lnTo>
                  <a:lnTo>
                    <a:pt x="307" y="208"/>
                  </a:lnTo>
                  <a:lnTo>
                    <a:pt x="334" y="212"/>
                  </a:lnTo>
                  <a:lnTo>
                    <a:pt x="366" y="216"/>
                  </a:lnTo>
                  <a:lnTo>
                    <a:pt x="393" y="228"/>
                  </a:lnTo>
                  <a:lnTo>
                    <a:pt x="393" y="228"/>
                  </a:lnTo>
                  <a:lnTo>
                    <a:pt x="0" y="228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1" name="Freeform 9"/>
            <p:cNvSpPr>
              <a:spLocks/>
            </p:cNvSpPr>
            <p:nvPr/>
          </p:nvSpPr>
          <p:spPr bwMode="auto">
            <a:xfrm>
              <a:off x="1890" y="1967"/>
              <a:ext cx="393" cy="228"/>
            </a:xfrm>
            <a:custGeom>
              <a:avLst/>
              <a:gdLst/>
              <a:ahLst/>
              <a:cxnLst>
                <a:cxn ang="0">
                  <a:pos x="0" y="228"/>
                </a:cxn>
                <a:cxn ang="0">
                  <a:pos x="0" y="0"/>
                </a:cxn>
                <a:cxn ang="0">
                  <a:pos x="18" y="20"/>
                </a:cxn>
                <a:cxn ang="0">
                  <a:pos x="45" y="52"/>
                </a:cxn>
                <a:cxn ang="0">
                  <a:pos x="77" y="84"/>
                </a:cxn>
                <a:cxn ang="0">
                  <a:pos x="104" y="108"/>
                </a:cxn>
                <a:cxn ang="0">
                  <a:pos x="131" y="132"/>
                </a:cxn>
                <a:cxn ang="0">
                  <a:pos x="163" y="152"/>
                </a:cxn>
                <a:cxn ang="0">
                  <a:pos x="190" y="168"/>
                </a:cxn>
                <a:cxn ang="0">
                  <a:pos x="221" y="180"/>
                </a:cxn>
                <a:cxn ang="0">
                  <a:pos x="248" y="192"/>
                </a:cxn>
                <a:cxn ang="0">
                  <a:pos x="275" y="200"/>
                </a:cxn>
                <a:cxn ang="0">
                  <a:pos x="307" y="208"/>
                </a:cxn>
                <a:cxn ang="0">
                  <a:pos x="334" y="212"/>
                </a:cxn>
                <a:cxn ang="0">
                  <a:pos x="366" y="216"/>
                </a:cxn>
                <a:cxn ang="0">
                  <a:pos x="393" y="228"/>
                </a:cxn>
                <a:cxn ang="0">
                  <a:pos x="393" y="228"/>
                </a:cxn>
                <a:cxn ang="0">
                  <a:pos x="0" y="228"/>
                </a:cxn>
              </a:cxnLst>
              <a:rect l="0" t="0" r="r" b="b"/>
              <a:pathLst>
                <a:path w="393" h="228">
                  <a:moveTo>
                    <a:pt x="0" y="228"/>
                  </a:moveTo>
                  <a:lnTo>
                    <a:pt x="0" y="0"/>
                  </a:lnTo>
                  <a:lnTo>
                    <a:pt x="18" y="20"/>
                  </a:lnTo>
                  <a:lnTo>
                    <a:pt x="45" y="52"/>
                  </a:lnTo>
                  <a:lnTo>
                    <a:pt x="77" y="84"/>
                  </a:lnTo>
                  <a:lnTo>
                    <a:pt x="104" y="108"/>
                  </a:lnTo>
                  <a:lnTo>
                    <a:pt x="131" y="132"/>
                  </a:lnTo>
                  <a:lnTo>
                    <a:pt x="163" y="152"/>
                  </a:lnTo>
                  <a:lnTo>
                    <a:pt x="190" y="168"/>
                  </a:lnTo>
                  <a:lnTo>
                    <a:pt x="221" y="180"/>
                  </a:lnTo>
                  <a:lnTo>
                    <a:pt x="248" y="192"/>
                  </a:lnTo>
                  <a:lnTo>
                    <a:pt x="275" y="200"/>
                  </a:lnTo>
                  <a:lnTo>
                    <a:pt x="307" y="208"/>
                  </a:lnTo>
                  <a:lnTo>
                    <a:pt x="334" y="212"/>
                  </a:lnTo>
                  <a:lnTo>
                    <a:pt x="366" y="216"/>
                  </a:lnTo>
                  <a:lnTo>
                    <a:pt x="393" y="228"/>
                  </a:lnTo>
                  <a:lnTo>
                    <a:pt x="393" y="228"/>
                  </a:lnTo>
                  <a:lnTo>
                    <a:pt x="0" y="228"/>
                  </a:lnTo>
                </a:path>
              </a:pathLst>
            </a:custGeom>
            <a:noFill/>
            <a:ln w="18">
              <a:solidFill>
                <a:srgbClr val="BFBFB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02" name="Freeform 6"/>
          <p:cNvSpPr>
            <a:spLocks/>
          </p:cNvSpPr>
          <p:nvPr/>
        </p:nvSpPr>
        <p:spPr bwMode="auto">
          <a:xfrm>
            <a:off x="2470378" y="2395311"/>
            <a:ext cx="2743200" cy="1404938"/>
          </a:xfrm>
          <a:custGeom>
            <a:avLst/>
            <a:gdLst/>
            <a:ahLst/>
            <a:cxnLst>
              <a:cxn ang="0">
                <a:pos x="0" y="885"/>
              </a:cxn>
              <a:cxn ang="0">
                <a:pos x="58" y="869"/>
              </a:cxn>
              <a:cxn ang="0">
                <a:pos x="117" y="857"/>
              </a:cxn>
              <a:cxn ang="0">
                <a:pos x="171" y="837"/>
              </a:cxn>
              <a:cxn ang="0">
                <a:pos x="230" y="809"/>
              </a:cxn>
              <a:cxn ang="0">
                <a:pos x="288" y="765"/>
              </a:cxn>
              <a:cxn ang="0">
                <a:pos x="347" y="709"/>
              </a:cxn>
              <a:cxn ang="0">
                <a:pos x="401" y="641"/>
              </a:cxn>
              <a:cxn ang="0">
                <a:pos x="460" y="553"/>
              </a:cxn>
              <a:cxn ang="0">
                <a:pos x="519" y="453"/>
              </a:cxn>
              <a:cxn ang="0">
                <a:pos x="577" y="348"/>
              </a:cxn>
              <a:cxn ang="0">
                <a:pos x="631" y="240"/>
              </a:cxn>
              <a:cxn ang="0">
                <a:pos x="690" y="144"/>
              </a:cxn>
              <a:cxn ang="0">
                <a:pos x="749" y="68"/>
              </a:cxn>
              <a:cxn ang="0">
                <a:pos x="807" y="16"/>
              </a:cxn>
              <a:cxn ang="0">
                <a:pos x="866" y="0"/>
              </a:cxn>
              <a:cxn ang="0">
                <a:pos x="920" y="16"/>
              </a:cxn>
              <a:cxn ang="0">
                <a:pos x="979" y="68"/>
              </a:cxn>
              <a:cxn ang="0">
                <a:pos x="1037" y="144"/>
              </a:cxn>
              <a:cxn ang="0">
                <a:pos x="1096" y="240"/>
              </a:cxn>
              <a:cxn ang="0">
                <a:pos x="1150" y="348"/>
              </a:cxn>
              <a:cxn ang="0">
                <a:pos x="1209" y="453"/>
              </a:cxn>
              <a:cxn ang="0">
                <a:pos x="1268" y="553"/>
              </a:cxn>
              <a:cxn ang="0">
                <a:pos x="1326" y="641"/>
              </a:cxn>
              <a:cxn ang="0">
                <a:pos x="1380" y="709"/>
              </a:cxn>
              <a:cxn ang="0">
                <a:pos x="1439" y="765"/>
              </a:cxn>
              <a:cxn ang="0">
                <a:pos x="1498" y="809"/>
              </a:cxn>
              <a:cxn ang="0">
                <a:pos x="1556" y="837"/>
              </a:cxn>
              <a:cxn ang="0">
                <a:pos x="1610" y="857"/>
              </a:cxn>
              <a:cxn ang="0">
                <a:pos x="1669" y="869"/>
              </a:cxn>
              <a:cxn ang="0">
                <a:pos x="1728" y="885"/>
              </a:cxn>
              <a:cxn ang="0">
                <a:pos x="0" y="885"/>
              </a:cxn>
            </a:cxnLst>
            <a:rect l="0" t="0" r="r" b="b"/>
            <a:pathLst>
              <a:path w="1728" h="885">
                <a:moveTo>
                  <a:pt x="0" y="885"/>
                </a:moveTo>
                <a:lnTo>
                  <a:pt x="0" y="885"/>
                </a:lnTo>
                <a:lnTo>
                  <a:pt x="27" y="873"/>
                </a:lnTo>
                <a:lnTo>
                  <a:pt x="58" y="869"/>
                </a:lnTo>
                <a:lnTo>
                  <a:pt x="85" y="865"/>
                </a:lnTo>
                <a:lnTo>
                  <a:pt x="117" y="857"/>
                </a:lnTo>
                <a:lnTo>
                  <a:pt x="144" y="849"/>
                </a:lnTo>
                <a:lnTo>
                  <a:pt x="171" y="837"/>
                </a:lnTo>
                <a:lnTo>
                  <a:pt x="203" y="825"/>
                </a:lnTo>
                <a:lnTo>
                  <a:pt x="230" y="809"/>
                </a:lnTo>
                <a:lnTo>
                  <a:pt x="261" y="789"/>
                </a:lnTo>
                <a:lnTo>
                  <a:pt x="288" y="765"/>
                </a:lnTo>
                <a:lnTo>
                  <a:pt x="316" y="741"/>
                </a:lnTo>
                <a:lnTo>
                  <a:pt x="347" y="709"/>
                </a:lnTo>
                <a:lnTo>
                  <a:pt x="374" y="677"/>
                </a:lnTo>
                <a:lnTo>
                  <a:pt x="401" y="641"/>
                </a:lnTo>
                <a:lnTo>
                  <a:pt x="433" y="597"/>
                </a:lnTo>
                <a:lnTo>
                  <a:pt x="460" y="553"/>
                </a:lnTo>
                <a:lnTo>
                  <a:pt x="492" y="505"/>
                </a:lnTo>
                <a:lnTo>
                  <a:pt x="519" y="453"/>
                </a:lnTo>
                <a:lnTo>
                  <a:pt x="546" y="400"/>
                </a:lnTo>
                <a:lnTo>
                  <a:pt x="577" y="348"/>
                </a:lnTo>
                <a:lnTo>
                  <a:pt x="604" y="292"/>
                </a:lnTo>
                <a:lnTo>
                  <a:pt x="631" y="240"/>
                </a:lnTo>
                <a:lnTo>
                  <a:pt x="663" y="192"/>
                </a:lnTo>
                <a:lnTo>
                  <a:pt x="690" y="144"/>
                </a:lnTo>
                <a:lnTo>
                  <a:pt x="722" y="104"/>
                </a:lnTo>
                <a:lnTo>
                  <a:pt x="749" y="68"/>
                </a:lnTo>
                <a:lnTo>
                  <a:pt x="776" y="36"/>
                </a:lnTo>
                <a:lnTo>
                  <a:pt x="807" y="16"/>
                </a:lnTo>
                <a:lnTo>
                  <a:pt x="834" y="4"/>
                </a:lnTo>
                <a:lnTo>
                  <a:pt x="866" y="0"/>
                </a:lnTo>
                <a:lnTo>
                  <a:pt x="893" y="4"/>
                </a:lnTo>
                <a:lnTo>
                  <a:pt x="920" y="16"/>
                </a:lnTo>
                <a:lnTo>
                  <a:pt x="952" y="36"/>
                </a:lnTo>
                <a:lnTo>
                  <a:pt x="979" y="68"/>
                </a:lnTo>
                <a:lnTo>
                  <a:pt x="1006" y="104"/>
                </a:lnTo>
                <a:lnTo>
                  <a:pt x="1037" y="144"/>
                </a:lnTo>
                <a:lnTo>
                  <a:pt x="1065" y="192"/>
                </a:lnTo>
                <a:lnTo>
                  <a:pt x="1096" y="240"/>
                </a:lnTo>
                <a:lnTo>
                  <a:pt x="1123" y="292"/>
                </a:lnTo>
                <a:lnTo>
                  <a:pt x="1150" y="348"/>
                </a:lnTo>
                <a:lnTo>
                  <a:pt x="1182" y="400"/>
                </a:lnTo>
                <a:lnTo>
                  <a:pt x="1209" y="453"/>
                </a:lnTo>
                <a:lnTo>
                  <a:pt x="1236" y="505"/>
                </a:lnTo>
                <a:lnTo>
                  <a:pt x="1268" y="553"/>
                </a:lnTo>
                <a:lnTo>
                  <a:pt x="1295" y="597"/>
                </a:lnTo>
                <a:lnTo>
                  <a:pt x="1326" y="641"/>
                </a:lnTo>
                <a:lnTo>
                  <a:pt x="1353" y="677"/>
                </a:lnTo>
                <a:lnTo>
                  <a:pt x="1380" y="709"/>
                </a:lnTo>
                <a:lnTo>
                  <a:pt x="1412" y="741"/>
                </a:lnTo>
                <a:lnTo>
                  <a:pt x="1439" y="765"/>
                </a:lnTo>
                <a:lnTo>
                  <a:pt x="1466" y="789"/>
                </a:lnTo>
                <a:lnTo>
                  <a:pt x="1498" y="809"/>
                </a:lnTo>
                <a:lnTo>
                  <a:pt x="1525" y="825"/>
                </a:lnTo>
                <a:lnTo>
                  <a:pt x="1556" y="837"/>
                </a:lnTo>
                <a:lnTo>
                  <a:pt x="1583" y="849"/>
                </a:lnTo>
                <a:lnTo>
                  <a:pt x="1610" y="857"/>
                </a:lnTo>
                <a:lnTo>
                  <a:pt x="1642" y="865"/>
                </a:lnTo>
                <a:lnTo>
                  <a:pt x="1669" y="869"/>
                </a:lnTo>
                <a:lnTo>
                  <a:pt x="1701" y="873"/>
                </a:lnTo>
                <a:lnTo>
                  <a:pt x="1728" y="885"/>
                </a:lnTo>
                <a:lnTo>
                  <a:pt x="1728" y="885"/>
                </a:lnTo>
                <a:lnTo>
                  <a:pt x="0" y="885"/>
                </a:lnTo>
                <a:close/>
              </a:path>
            </a:pathLst>
          </a:custGeom>
          <a:solidFill>
            <a:srgbClr val="9735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3" name="Line 20"/>
          <p:cNvSpPr>
            <a:spLocks noChangeShapeType="1"/>
          </p:cNvSpPr>
          <p:nvPr/>
        </p:nvSpPr>
        <p:spPr bwMode="auto">
          <a:xfrm flipV="1">
            <a:off x="3305175" y="1846263"/>
            <a:ext cx="0" cy="1954212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" name="Text Box 23"/>
          <p:cNvSpPr txBox="1">
            <a:spLocks noChangeArrowheads="1"/>
          </p:cNvSpPr>
          <p:nvPr/>
        </p:nvSpPr>
        <p:spPr bwMode="auto">
          <a:xfrm>
            <a:off x="3195638" y="1825625"/>
            <a:ext cx="5715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i="1" dirty="0" smtClean="0">
                <a:latin typeface="Times New Roman" pitchFamily="18" charset="0"/>
              </a:rPr>
              <a:t>h</a:t>
            </a:r>
            <a:endParaRPr lang="en-US" sz="2800" baseline="-25000" dirty="0"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205" name="Freeform 24"/>
          <p:cNvSpPr>
            <a:spLocks/>
          </p:cNvSpPr>
          <p:nvPr/>
        </p:nvSpPr>
        <p:spPr bwMode="auto">
          <a:xfrm>
            <a:off x="3316057" y="3438295"/>
            <a:ext cx="623888" cy="361950"/>
          </a:xfrm>
          <a:custGeom>
            <a:avLst/>
            <a:gdLst/>
            <a:ahLst/>
            <a:cxnLst>
              <a:cxn ang="0">
                <a:pos x="0" y="228"/>
              </a:cxn>
              <a:cxn ang="0">
                <a:pos x="0" y="0"/>
              </a:cxn>
              <a:cxn ang="0">
                <a:pos x="18" y="20"/>
              </a:cxn>
              <a:cxn ang="0">
                <a:pos x="45" y="52"/>
              </a:cxn>
              <a:cxn ang="0">
                <a:pos x="77" y="84"/>
              </a:cxn>
              <a:cxn ang="0">
                <a:pos x="104" y="108"/>
              </a:cxn>
              <a:cxn ang="0">
                <a:pos x="131" y="132"/>
              </a:cxn>
              <a:cxn ang="0">
                <a:pos x="163" y="152"/>
              </a:cxn>
              <a:cxn ang="0">
                <a:pos x="190" y="168"/>
              </a:cxn>
              <a:cxn ang="0">
                <a:pos x="221" y="180"/>
              </a:cxn>
              <a:cxn ang="0">
                <a:pos x="248" y="192"/>
              </a:cxn>
              <a:cxn ang="0">
                <a:pos x="275" y="200"/>
              </a:cxn>
              <a:cxn ang="0">
                <a:pos x="307" y="208"/>
              </a:cxn>
              <a:cxn ang="0">
                <a:pos x="334" y="212"/>
              </a:cxn>
              <a:cxn ang="0">
                <a:pos x="366" y="216"/>
              </a:cxn>
              <a:cxn ang="0">
                <a:pos x="393" y="228"/>
              </a:cxn>
              <a:cxn ang="0">
                <a:pos x="393" y="228"/>
              </a:cxn>
              <a:cxn ang="0">
                <a:pos x="0" y="228"/>
              </a:cxn>
            </a:cxnLst>
            <a:rect l="0" t="0" r="r" b="b"/>
            <a:pathLst>
              <a:path w="393" h="228">
                <a:moveTo>
                  <a:pt x="0" y="228"/>
                </a:moveTo>
                <a:lnTo>
                  <a:pt x="0" y="0"/>
                </a:lnTo>
                <a:lnTo>
                  <a:pt x="18" y="20"/>
                </a:lnTo>
                <a:lnTo>
                  <a:pt x="45" y="52"/>
                </a:lnTo>
                <a:lnTo>
                  <a:pt x="77" y="84"/>
                </a:lnTo>
                <a:lnTo>
                  <a:pt x="104" y="108"/>
                </a:lnTo>
                <a:lnTo>
                  <a:pt x="131" y="132"/>
                </a:lnTo>
                <a:lnTo>
                  <a:pt x="163" y="152"/>
                </a:lnTo>
                <a:lnTo>
                  <a:pt x="190" y="168"/>
                </a:lnTo>
                <a:lnTo>
                  <a:pt x="221" y="180"/>
                </a:lnTo>
                <a:lnTo>
                  <a:pt x="248" y="192"/>
                </a:lnTo>
                <a:lnTo>
                  <a:pt x="275" y="200"/>
                </a:lnTo>
                <a:lnTo>
                  <a:pt x="307" y="208"/>
                </a:lnTo>
                <a:lnTo>
                  <a:pt x="334" y="212"/>
                </a:lnTo>
                <a:lnTo>
                  <a:pt x="366" y="216"/>
                </a:lnTo>
                <a:lnTo>
                  <a:pt x="393" y="228"/>
                </a:lnTo>
                <a:lnTo>
                  <a:pt x="393" y="228"/>
                </a:lnTo>
                <a:lnTo>
                  <a:pt x="0" y="228"/>
                </a:lnTo>
                <a:close/>
              </a:path>
            </a:pathLst>
          </a:custGeom>
          <a:solidFill>
            <a:srgbClr val="0080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6" name="TextBox 205"/>
          <p:cNvSpPr txBox="1"/>
          <p:nvPr/>
        </p:nvSpPr>
        <p:spPr>
          <a:xfrm>
            <a:off x="3461657" y="3820886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ym typeface="Symbol"/>
              </a:rPr>
              <a:t></a:t>
            </a:r>
            <a:endParaRPr lang="en-US" dirty="0"/>
          </a:p>
        </p:txBody>
      </p:sp>
      <p:sp>
        <p:nvSpPr>
          <p:cNvPr id="208" name="Text Box 21"/>
          <p:cNvSpPr txBox="1">
            <a:spLocks noChangeArrowheads="1"/>
          </p:cNvSpPr>
          <p:nvPr/>
        </p:nvSpPr>
        <p:spPr bwMode="auto">
          <a:xfrm>
            <a:off x="1346200" y="4002088"/>
            <a:ext cx="2743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0" i="1" dirty="0" smtClean="0"/>
              <a:t>t</a:t>
            </a:r>
            <a:endParaRPr lang="en-US" sz="1800" b="0" dirty="0"/>
          </a:p>
        </p:txBody>
      </p:sp>
      <p:sp>
        <p:nvSpPr>
          <p:cNvPr id="209" name="Text Box 22"/>
          <p:cNvSpPr txBox="1">
            <a:spLocks noChangeArrowheads="1"/>
          </p:cNvSpPr>
          <p:nvPr/>
        </p:nvSpPr>
        <p:spPr bwMode="auto">
          <a:xfrm>
            <a:off x="3690938" y="3367088"/>
            <a:ext cx="2698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i="1">
                <a:solidFill>
                  <a:srgbClr val="009900"/>
                </a:solidFill>
                <a:latin typeface="Times New Roman" pitchFamily="18" charset="0"/>
                <a:sym typeface="Symbol" pitchFamily="18" charset="2"/>
              </a:rPr>
              <a:t></a:t>
            </a:r>
          </a:p>
        </p:txBody>
      </p:sp>
      <p:grpSp>
        <p:nvGrpSpPr>
          <p:cNvPr id="210" name="Group 5"/>
          <p:cNvGrpSpPr>
            <a:grpSpLocks noChangeAspect="1"/>
          </p:cNvGrpSpPr>
          <p:nvPr/>
        </p:nvGrpSpPr>
        <p:grpSpPr bwMode="auto">
          <a:xfrm>
            <a:off x="1216025" y="2359025"/>
            <a:ext cx="2994025" cy="1766888"/>
            <a:chOff x="478" y="1198"/>
            <a:chExt cx="1886" cy="1113"/>
          </a:xfrm>
        </p:grpSpPr>
        <p:sp>
          <p:nvSpPr>
            <p:cNvPr id="211" name="AutoShape 4"/>
            <p:cNvSpPr>
              <a:spLocks noChangeAspect="1" noChangeArrowheads="1" noTextEdit="1"/>
            </p:cNvSpPr>
            <p:nvPr/>
          </p:nvSpPr>
          <p:spPr bwMode="auto">
            <a:xfrm>
              <a:off x="478" y="1198"/>
              <a:ext cx="1886" cy="1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2" name="Freeform 6"/>
            <p:cNvSpPr>
              <a:spLocks/>
            </p:cNvSpPr>
            <p:nvPr/>
          </p:nvSpPr>
          <p:spPr bwMode="auto">
            <a:xfrm>
              <a:off x="555" y="1310"/>
              <a:ext cx="1728" cy="885"/>
            </a:xfrm>
            <a:custGeom>
              <a:avLst/>
              <a:gdLst/>
              <a:ahLst/>
              <a:cxnLst>
                <a:cxn ang="0">
                  <a:pos x="0" y="885"/>
                </a:cxn>
                <a:cxn ang="0">
                  <a:pos x="58" y="869"/>
                </a:cxn>
                <a:cxn ang="0">
                  <a:pos x="117" y="857"/>
                </a:cxn>
                <a:cxn ang="0">
                  <a:pos x="171" y="837"/>
                </a:cxn>
                <a:cxn ang="0">
                  <a:pos x="230" y="809"/>
                </a:cxn>
                <a:cxn ang="0">
                  <a:pos x="288" y="765"/>
                </a:cxn>
                <a:cxn ang="0">
                  <a:pos x="347" y="709"/>
                </a:cxn>
                <a:cxn ang="0">
                  <a:pos x="401" y="641"/>
                </a:cxn>
                <a:cxn ang="0">
                  <a:pos x="460" y="553"/>
                </a:cxn>
                <a:cxn ang="0">
                  <a:pos x="519" y="453"/>
                </a:cxn>
                <a:cxn ang="0">
                  <a:pos x="577" y="348"/>
                </a:cxn>
                <a:cxn ang="0">
                  <a:pos x="631" y="240"/>
                </a:cxn>
                <a:cxn ang="0">
                  <a:pos x="690" y="144"/>
                </a:cxn>
                <a:cxn ang="0">
                  <a:pos x="749" y="68"/>
                </a:cxn>
                <a:cxn ang="0">
                  <a:pos x="807" y="16"/>
                </a:cxn>
                <a:cxn ang="0">
                  <a:pos x="866" y="0"/>
                </a:cxn>
                <a:cxn ang="0">
                  <a:pos x="920" y="16"/>
                </a:cxn>
                <a:cxn ang="0">
                  <a:pos x="979" y="68"/>
                </a:cxn>
                <a:cxn ang="0">
                  <a:pos x="1037" y="144"/>
                </a:cxn>
                <a:cxn ang="0">
                  <a:pos x="1096" y="240"/>
                </a:cxn>
                <a:cxn ang="0">
                  <a:pos x="1150" y="348"/>
                </a:cxn>
                <a:cxn ang="0">
                  <a:pos x="1209" y="453"/>
                </a:cxn>
                <a:cxn ang="0">
                  <a:pos x="1268" y="553"/>
                </a:cxn>
                <a:cxn ang="0">
                  <a:pos x="1326" y="641"/>
                </a:cxn>
                <a:cxn ang="0">
                  <a:pos x="1380" y="709"/>
                </a:cxn>
                <a:cxn ang="0">
                  <a:pos x="1439" y="765"/>
                </a:cxn>
                <a:cxn ang="0">
                  <a:pos x="1498" y="809"/>
                </a:cxn>
                <a:cxn ang="0">
                  <a:pos x="1556" y="837"/>
                </a:cxn>
                <a:cxn ang="0">
                  <a:pos x="1610" y="857"/>
                </a:cxn>
                <a:cxn ang="0">
                  <a:pos x="1669" y="869"/>
                </a:cxn>
                <a:cxn ang="0">
                  <a:pos x="1728" y="885"/>
                </a:cxn>
                <a:cxn ang="0">
                  <a:pos x="0" y="885"/>
                </a:cxn>
              </a:cxnLst>
              <a:rect l="0" t="0" r="r" b="b"/>
              <a:pathLst>
                <a:path w="1728" h="885">
                  <a:moveTo>
                    <a:pt x="0" y="885"/>
                  </a:moveTo>
                  <a:lnTo>
                    <a:pt x="0" y="885"/>
                  </a:lnTo>
                  <a:lnTo>
                    <a:pt x="27" y="873"/>
                  </a:lnTo>
                  <a:lnTo>
                    <a:pt x="58" y="869"/>
                  </a:lnTo>
                  <a:lnTo>
                    <a:pt x="85" y="865"/>
                  </a:lnTo>
                  <a:lnTo>
                    <a:pt x="117" y="857"/>
                  </a:lnTo>
                  <a:lnTo>
                    <a:pt x="144" y="849"/>
                  </a:lnTo>
                  <a:lnTo>
                    <a:pt x="171" y="837"/>
                  </a:lnTo>
                  <a:lnTo>
                    <a:pt x="203" y="825"/>
                  </a:lnTo>
                  <a:lnTo>
                    <a:pt x="230" y="809"/>
                  </a:lnTo>
                  <a:lnTo>
                    <a:pt x="261" y="789"/>
                  </a:lnTo>
                  <a:lnTo>
                    <a:pt x="288" y="765"/>
                  </a:lnTo>
                  <a:lnTo>
                    <a:pt x="316" y="741"/>
                  </a:lnTo>
                  <a:lnTo>
                    <a:pt x="347" y="709"/>
                  </a:lnTo>
                  <a:lnTo>
                    <a:pt x="374" y="677"/>
                  </a:lnTo>
                  <a:lnTo>
                    <a:pt x="401" y="641"/>
                  </a:lnTo>
                  <a:lnTo>
                    <a:pt x="433" y="597"/>
                  </a:lnTo>
                  <a:lnTo>
                    <a:pt x="460" y="553"/>
                  </a:lnTo>
                  <a:lnTo>
                    <a:pt x="492" y="505"/>
                  </a:lnTo>
                  <a:lnTo>
                    <a:pt x="519" y="453"/>
                  </a:lnTo>
                  <a:lnTo>
                    <a:pt x="546" y="400"/>
                  </a:lnTo>
                  <a:lnTo>
                    <a:pt x="577" y="348"/>
                  </a:lnTo>
                  <a:lnTo>
                    <a:pt x="604" y="292"/>
                  </a:lnTo>
                  <a:lnTo>
                    <a:pt x="631" y="240"/>
                  </a:lnTo>
                  <a:lnTo>
                    <a:pt x="663" y="192"/>
                  </a:lnTo>
                  <a:lnTo>
                    <a:pt x="690" y="144"/>
                  </a:lnTo>
                  <a:lnTo>
                    <a:pt x="722" y="104"/>
                  </a:lnTo>
                  <a:lnTo>
                    <a:pt x="749" y="68"/>
                  </a:lnTo>
                  <a:lnTo>
                    <a:pt x="776" y="36"/>
                  </a:lnTo>
                  <a:lnTo>
                    <a:pt x="807" y="16"/>
                  </a:lnTo>
                  <a:lnTo>
                    <a:pt x="834" y="4"/>
                  </a:lnTo>
                  <a:lnTo>
                    <a:pt x="866" y="0"/>
                  </a:lnTo>
                  <a:lnTo>
                    <a:pt x="893" y="4"/>
                  </a:lnTo>
                  <a:lnTo>
                    <a:pt x="920" y="16"/>
                  </a:lnTo>
                  <a:lnTo>
                    <a:pt x="952" y="36"/>
                  </a:lnTo>
                  <a:lnTo>
                    <a:pt x="979" y="68"/>
                  </a:lnTo>
                  <a:lnTo>
                    <a:pt x="1006" y="104"/>
                  </a:lnTo>
                  <a:lnTo>
                    <a:pt x="1037" y="144"/>
                  </a:lnTo>
                  <a:lnTo>
                    <a:pt x="1065" y="192"/>
                  </a:lnTo>
                  <a:lnTo>
                    <a:pt x="1096" y="240"/>
                  </a:lnTo>
                  <a:lnTo>
                    <a:pt x="1123" y="292"/>
                  </a:lnTo>
                  <a:lnTo>
                    <a:pt x="1150" y="348"/>
                  </a:lnTo>
                  <a:lnTo>
                    <a:pt x="1182" y="400"/>
                  </a:lnTo>
                  <a:lnTo>
                    <a:pt x="1209" y="453"/>
                  </a:lnTo>
                  <a:lnTo>
                    <a:pt x="1236" y="505"/>
                  </a:lnTo>
                  <a:lnTo>
                    <a:pt x="1268" y="553"/>
                  </a:lnTo>
                  <a:lnTo>
                    <a:pt x="1295" y="597"/>
                  </a:lnTo>
                  <a:lnTo>
                    <a:pt x="1326" y="641"/>
                  </a:lnTo>
                  <a:lnTo>
                    <a:pt x="1353" y="677"/>
                  </a:lnTo>
                  <a:lnTo>
                    <a:pt x="1380" y="709"/>
                  </a:lnTo>
                  <a:lnTo>
                    <a:pt x="1412" y="741"/>
                  </a:lnTo>
                  <a:lnTo>
                    <a:pt x="1439" y="765"/>
                  </a:lnTo>
                  <a:lnTo>
                    <a:pt x="1466" y="789"/>
                  </a:lnTo>
                  <a:lnTo>
                    <a:pt x="1498" y="809"/>
                  </a:lnTo>
                  <a:lnTo>
                    <a:pt x="1525" y="825"/>
                  </a:lnTo>
                  <a:lnTo>
                    <a:pt x="1556" y="837"/>
                  </a:lnTo>
                  <a:lnTo>
                    <a:pt x="1583" y="849"/>
                  </a:lnTo>
                  <a:lnTo>
                    <a:pt x="1610" y="857"/>
                  </a:lnTo>
                  <a:lnTo>
                    <a:pt x="1642" y="865"/>
                  </a:lnTo>
                  <a:lnTo>
                    <a:pt x="1669" y="869"/>
                  </a:lnTo>
                  <a:lnTo>
                    <a:pt x="1701" y="873"/>
                  </a:lnTo>
                  <a:lnTo>
                    <a:pt x="1728" y="885"/>
                  </a:lnTo>
                  <a:lnTo>
                    <a:pt x="1728" y="885"/>
                  </a:lnTo>
                  <a:lnTo>
                    <a:pt x="0" y="885"/>
                  </a:lnTo>
                  <a:close/>
                </a:path>
              </a:pathLst>
            </a:custGeom>
            <a:solidFill>
              <a:srgbClr val="9735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" name="Freeform 7"/>
            <p:cNvSpPr>
              <a:spLocks/>
            </p:cNvSpPr>
            <p:nvPr/>
          </p:nvSpPr>
          <p:spPr bwMode="auto">
            <a:xfrm>
              <a:off x="555" y="1310"/>
              <a:ext cx="1728" cy="885"/>
            </a:xfrm>
            <a:custGeom>
              <a:avLst/>
              <a:gdLst/>
              <a:ahLst/>
              <a:cxnLst>
                <a:cxn ang="0">
                  <a:pos x="0" y="885"/>
                </a:cxn>
                <a:cxn ang="0">
                  <a:pos x="58" y="869"/>
                </a:cxn>
                <a:cxn ang="0">
                  <a:pos x="117" y="857"/>
                </a:cxn>
                <a:cxn ang="0">
                  <a:pos x="171" y="837"/>
                </a:cxn>
                <a:cxn ang="0">
                  <a:pos x="230" y="809"/>
                </a:cxn>
                <a:cxn ang="0">
                  <a:pos x="288" y="765"/>
                </a:cxn>
                <a:cxn ang="0">
                  <a:pos x="347" y="709"/>
                </a:cxn>
                <a:cxn ang="0">
                  <a:pos x="401" y="641"/>
                </a:cxn>
                <a:cxn ang="0">
                  <a:pos x="460" y="553"/>
                </a:cxn>
                <a:cxn ang="0">
                  <a:pos x="519" y="453"/>
                </a:cxn>
                <a:cxn ang="0">
                  <a:pos x="577" y="348"/>
                </a:cxn>
                <a:cxn ang="0">
                  <a:pos x="631" y="240"/>
                </a:cxn>
                <a:cxn ang="0">
                  <a:pos x="690" y="144"/>
                </a:cxn>
                <a:cxn ang="0">
                  <a:pos x="749" y="68"/>
                </a:cxn>
                <a:cxn ang="0">
                  <a:pos x="807" y="16"/>
                </a:cxn>
                <a:cxn ang="0">
                  <a:pos x="866" y="0"/>
                </a:cxn>
                <a:cxn ang="0">
                  <a:pos x="920" y="16"/>
                </a:cxn>
                <a:cxn ang="0">
                  <a:pos x="979" y="68"/>
                </a:cxn>
                <a:cxn ang="0">
                  <a:pos x="1037" y="144"/>
                </a:cxn>
                <a:cxn ang="0">
                  <a:pos x="1096" y="240"/>
                </a:cxn>
                <a:cxn ang="0">
                  <a:pos x="1150" y="348"/>
                </a:cxn>
                <a:cxn ang="0">
                  <a:pos x="1209" y="453"/>
                </a:cxn>
                <a:cxn ang="0">
                  <a:pos x="1268" y="553"/>
                </a:cxn>
                <a:cxn ang="0">
                  <a:pos x="1326" y="641"/>
                </a:cxn>
                <a:cxn ang="0">
                  <a:pos x="1380" y="709"/>
                </a:cxn>
                <a:cxn ang="0">
                  <a:pos x="1439" y="765"/>
                </a:cxn>
                <a:cxn ang="0">
                  <a:pos x="1498" y="809"/>
                </a:cxn>
                <a:cxn ang="0">
                  <a:pos x="1556" y="837"/>
                </a:cxn>
                <a:cxn ang="0">
                  <a:pos x="1610" y="857"/>
                </a:cxn>
                <a:cxn ang="0">
                  <a:pos x="1669" y="869"/>
                </a:cxn>
                <a:cxn ang="0">
                  <a:pos x="1728" y="885"/>
                </a:cxn>
                <a:cxn ang="0">
                  <a:pos x="0" y="885"/>
                </a:cxn>
              </a:cxnLst>
              <a:rect l="0" t="0" r="r" b="b"/>
              <a:pathLst>
                <a:path w="1728" h="885">
                  <a:moveTo>
                    <a:pt x="0" y="885"/>
                  </a:moveTo>
                  <a:lnTo>
                    <a:pt x="0" y="885"/>
                  </a:lnTo>
                  <a:lnTo>
                    <a:pt x="27" y="873"/>
                  </a:lnTo>
                  <a:lnTo>
                    <a:pt x="58" y="869"/>
                  </a:lnTo>
                  <a:lnTo>
                    <a:pt x="85" y="865"/>
                  </a:lnTo>
                  <a:lnTo>
                    <a:pt x="117" y="857"/>
                  </a:lnTo>
                  <a:lnTo>
                    <a:pt x="144" y="849"/>
                  </a:lnTo>
                  <a:lnTo>
                    <a:pt x="171" y="837"/>
                  </a:lnTo>
                  <a:lnTo>
                    <a:pt x="203" y="825"/>
                  </a:lnTo>
                  <a:lnTo>
                    <a:pt x="230" y="809"/>
                  </a:lnTo>
                  <a:lnTo>
                    <a:pt x="261" y="789"/>
                  </a:lnTo>
                  <a:lnTo>
                    <a:pt x="288" y="765"/>
                  </a:lnTo>
                  <a:lnTo>
                    <a:pt x="316" y="741"/>
                  </a:lnTo>
                  <a:lnTo>
                    <a:pt x="347" y="709"/>
                  </a:lnTo>
                  <a:lnTo>
                    <a:pt x="374" y="677"/>
                  </a:lnTo>
                  <a:lnTo>
                    <a:pt x="401" y="641"/>
                  </a:lnTo>
                  <a:lnTo>
                    <a:pt x="433" y="597"/>
                  </a:lnTo>
                  <a:lnTo>
                    <a:pt x="460" y="553"/>
                  </a:lnTo>
                  <a:lnTo>
                    <a:pt x="492" y="505"/>
                  </a:lnTo>
                  <a:lnTo>
                    <a:pt x="519" y="453"/>
                  </a:lnTo>
                  <a:lnTo>
                    <a:pt x="546" y="400"/>
                  </a:lnTo>
                  <a:lnTo>
                    <a:pt x="577" y="348"/>
                  </a:lnTo>
                  <a:lnTo>
                    <a:pt x="604" y="292"/>
                  </a:lnTo>
                  <a:lnTo>
                    <a:pt x="631" y="240"/>
                  </a:lnTo>
                  <a:lnTo>
                    <a:pt x="663" y="192"/>
                  </a:lnTo>
                  <a:lnTo>
                    <a:pt x="690" y="144"/>
                  </a:lnTo>
                  <a:lnTo>
                    <a:pt x="722" y="104"/>
                  </a:lnTo>
                  <a:lnTo>
                    <a:pt x="749" y="68"/>
                  </a:lnTo>
                  <a:lnTo>
                    <a:pt x="776" y="36"/>
                  </a:lnTo>
                  <a:lnTo>
                    <a:pt x="807" y="16"/>
                  </a:lnTo>
                  <a:lnTo>
                    <a:pt x="834" y="4"/>
                  </a:lnTo>
                  <a:lnTo>
                    <a:pt x="866" y="0"/>
                  </a:lnTo>
                  <a:lnTo>
                    <a:pt x="893" y="4"/>
                  </a:lnTo>
                  <a:lnTo>
                    <a:pt x="920" y="16"/>
                  </a:lnTo>
                  <a:lnTo>
                    <a:pt x="952" y="36"/>
                  </a:lnTo>
                  <a:lnTo>
                    <a:pt x="979" y="68"/>
                  </a:lnTo>
                  <a:lnTo>
                    <a:pt x="1006" y="104"/>
                  </a:lnTo>
                  <a:lnTo>
                    <a:pt x="1037" y="144"/>
                  </a:lnTo>
                  <a:lnTo>
                    <a:pt x="1065" y="192"/>
                  </a:lnTo>
                  <a:lnTo>
                    <a:pt x="1096" y="240"/>
                  </a:lnTo>
                  <a:lnTo>
                    <a:pt x="1123" y="292"/>
                  </a:lnTo>
                  <a:lnTo>
                    <a:pt x="1150" y="348"/>
                  </a:lnTo>
                  <a:lnTo>
                    <a:pt x="1182" y="400"/>
                  </a:lnTo>
                  <a:lnTo>
                    <a:pt x="1209" y="453"/>
                  </a:lnTo>
                  <a:lnTo>
                    <a:pt x="1236" y="505"/>
                  </a:lnTo>
                  <a:lnTo>
                    <a:pt x="1268" y="553"/>
                  </a:lnTo>
                  <a:lnTo>
                    <a:pt x="1295" y="597"/>
                  </a:lnTo>
                  <a:lnTo>
                    <a:pt x="1326" y="641"/>
                  </a:lnTo>
                  <a:lnTo>
                    <a:pt x="1353" y="677"/>
                  </a:lnTo>
                  <a:lnTo>
                    <a:pt x="1380" y="709"/>
                  </a:lnTo>
                  <a:lnTo>
                    <a:pt x="1412" y="741"/>
                  </a:lnTo>
                  <a:lnTo>
                    <a:pt x="1439" y="765"/>
                  </a:lnTo>
                  <a:lnTo>
                    <a:pt x="1466" y="789"/>
                  </a:lnTo>
                  <a:lnTo>
                    <a:pt x="1498" y="809"/>
                  </a:lnTo>
                  <a:lnTo>
                    <a:pt x="1525" y="825"/>
                  </a:lnTo>
                  <a:lnTo>
                    <a:pt x="1556" y="837"/>
                  </a:lnTo>
                  <a:lnTo>
                    <a:pt x="1583" y="849"/>
                  </a:lnTo>
                  <a:lnTo>
                    <a:pt x="1610" y="857"/>
                  </a:lnTo>
                  <a:lnTo>
                    <a:pt x="1642" y="865"/>
                  </a:lnTo>
                  <a:lnTo>
                    <a:pt x="1669" y="869"/>
                  </a:lnTo>
                  <a:lnTo>
                    <a:pt x="1701" y="873"/>
                  </a:lnTo>
                  <a:lnTo>
                    <a:pt x="1728" y="885"/>
                  </a:lnTo>
                  <a:lnTo>
                    <a:pt x="1728" y="885"/>
                  </a:lnTo>
                  <a:lnTo>
                    <a:pt x="0" y="885"/>
                  </a:lnTo>
                </a:path>
              </a:pathLst>
            </a:custGeom>
            <a:noFill/>
            <a:ln w="18">
              <a:solidFill>
                <a:srgbClr val="BFBFB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4" name="Freeform 8"/>
            <p:cNvSpPr>
              <a:spLocks/>
            </p:cNvSpPr>
            <p:nvPr/>
          </p:nvSpPr>
          <p:spPr bwMode="auto">
            <a:xfrm>
              <a:off x="1890" y="1967"/>
              <a:ext cx="393" cy="228"/>
            </a:xfrm>
            <a:custGeom>
              <a:avLst/>
              <a:gdLst/>
              <a:ahLst/>
              <a:cxnLst>
                <a:cxn ang="0">
                  <a:pos x="0" y="228"/>
                </a:cxn>
                <a:cxn ang="0">
                  <a:pos x="0" y="0"/>
                </a:cxn>
                <a:cxn ang="0">
                  <a:pos x="18" y="20"/>
                </a:cxn>
                <a:cxn ang="0">
                  <a:pos x="45" y="52"/>
                </a:cxn>
                <a:cxn ang="0">
                  <a:pos x="77" y="84"/>
                </a:cxn>
                <a:cxn ang="0">
                  <a:pos x="104" y="108"/>
                </a:cxn>
                <a:cxn ang="0">
                  <a:pos x="131" y="132"/>
                </a:cxn>
                <a:cxn ang="0">
                  <a:pos x="163" y="152"/>
                </a:cxn>
                <a:cxn ang="0">
                  <a:pos x="190" y="168"/>
                </a:cxn>
                <a:cxn ang="0">
                  <a:pos x="221" y="180"/>
                </a:cxn>
                <a:cxn ang="0">
                  <a:pos x="248" y="192"/>
                </a:cxn>
                <a:cxn ang="0">
                  <a:pos x="275" y="200"/>
                </a:cxn>
                <a:cxn ang="0">
                  <a:pos x="307" y="208"/>
                </a:cxn>
                <a:cxn ang="0">
                  <a:pos x="334" y="212"/>
                </a:cxn>
                <a:cxn ang="0">
                  <a:pos x="366" y="216"/>
                </a:cxn>
                <a:cxn ang="0">
                  <a:pos x="393" y="228"/>
                </a:cxn>
                <a:cxn ang="0">
                  <a:pos x="393" y="228"/>
                </a:cxn>
                <a:cxn ang="0">
                  <a:pos x="0" y="228"/>
                </a:cxn>
              </a:cxnLst>
              <a:rect l="0" t="0" r="r" b="b"/>
              <a:pathLst>
                <a:path w="393" h="228">
                  <a:moveTo>
                    <a:pt x="0" y="228"/>
                  </a:moveTo>
                  <a:lnTo>
                    <a:pt x="0" y="0"/>
                  </a:lnTo>
                  <a:lnTo>
                    <a:pt x="18" y="20"/>
                  </a:lnTo>
                  <a:lnTo>
                    <a:pt x="45" y="52"/>
                  </a:lnTo>
                  <a:lnTo>
                    <a:pt x="77" y="84"/>
                  </a:lnTo>
                  <a:lnTo>
                    <a:pt x="104" y="108"/>
                  </a:lnTo>
                  <a:lnTo>
                    <a:pt x="131" y="132"/>
                  </a:lnTo>
                  <a:lnTo>
                    <a:pt x="163" y="152"/>
                  </a:lnTo>
                  <a:lnTo>
                    <a:pt x="190" y="168"/>
                  </a:lnTo>
                  <a:lnTo>
                    <a:pt x="221" y="180"/>
                  </a:lnTo>
                  <a:lnTo>
                    <a:pt x="248" y="192"/>
                  </a:lnTo>
                  <a:lnTo>
                    <a:pt x="275" y="200"/>
                  </a:lnTo>
                  <a:lnTo>
                    <a:pt x="307" y="208"/>
                  </a:lnTo>
                  <a:lnTo>
                    <a:pt x="334" y="212"/>
                  </a:lnTo>
                  <a:lnTo>
                    <a:pt x="366" y="216"/>
                  </a:lnTo>
                  <a:lnTo>
                    <a:pt x="393" y="228"/>
                  </a:lnTo>
                  <a:lnTo>
                    <a:pt x="393" y="228"/>
                  </a:lnTo>
                  <a:lnTo>
                    <a:pt x="0" y="228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" name="Freeform 9"/>
            <p:cNvSpPr>
              <a:spLocks/>
            </p:cNvSpPr>
            <p:nvPr/>
          </p:nvSpPr>
          <p:spPr bwMode="auto">
            <a:xfrm>
              <a:off x="1890" y="1967"/>
              <a:ext cx="393" cy="228"/>
            </a:xfrm>
            <a:custGeom>
              <a:avLst/>
              <a:gdLst/>
              <a:ahLst/>
              <a:cxnLst>
                <a:cxn ang="0">
                  <a:pos x="0" y="228"/>
                </a:cxn>
                <a:cxn ang="0">
                  <a:pos x="0" y="0"/>
                </a:cxn>
                <a:cxn ang="0">
                  <a:pos x="18" y="20"/>
                </a:cxn>
                <a:cxn ang="0">
                  <a:pos x="45" y="52"/>
                </a:cxn>
                <a:cxn ang="0">
                  <a:pos x="77" y="84"/>
                </a:cxn>
                <a:cxn ang="0">
                  <a:pos x="104" y="108"/>
                </a:cxn>
                <a:cxn ang="0">
                  <a:pos x="131" y="132"/>
                </a:cxn>
                <a:cxn ang="0">
                  <a:pos x="163" y="152"/>
                </a:cxn>
                <a:cxn ang="0">
                  <a:pos x="190" y="168"/>
                </a:cxn>
                <a:cxn ang="0">
                  <a:pos x="221" y="180"/>
                </a:cxn>
                <a:cxn ang="0">
                  <a:pos x="248" y="192"/>
                </a:cxn>
                <a:cxn ang="0">
                  <a:pos x="275" y="200"/>
                </a:cxn>
                <a:cxn ang="0">
                  <a:pos x="307" y="208"/>
                </a:cxn>
                <a:cxn ang="0">
                  <a:pos x="334" y="212"/>
                </a:cxn>
                <a:cxn ang="0">
                  <a:pos x="366" y="216"/>
                </a:cxn>
                <a:cxn ang="0">
                  <a:pos x="393" y="228"/>
                </a:cxn>
                <a:cxn ang="0">
                  <a:pos x="393" y="228"/>
                </a:cxn>
                <a:cxn ang="0">
                  <a:pos x="0" y="228"/>
                </a:cxn>
              </a:cxnLst>
              <a:rect l="0" t="0" r="r" b="b"/>
              <a:pathLst>
                <a:path w="393" h="228">
                  <a:moveTo>
                    <a:pt x="0" y="228"/>
                  </a:moveTo>
                  <a:lnTo>
                    <a:pt x="0" y="0"/>
                  </a:lnTo>
                  <a:lnTo>
                    <a:pt x="18" y="20"/>
                  </a:lnTo>
                  <a:lnTo>
                    <a:pt x="45" y="52"/>
                  </a:lnTo>
                  <a:lnTo>
                    <a:pt x="77" y="84"/>
                  </a:lnTo>
                  <a:lnTo>
                    <a:pt x="104" y="108"/>
                  </a:lnTo>
                  <a:lnTo>
                    <a:pt x="131" y="132"/>
                  </a:lnTo>
                  <a:lnTo>
                    <a:pt x="163" y="152"/>
                  </a:lnTo>
                  <a:lnTo>
                    <a:pt x="190" y="168"/>
                  </a:lnTo>
                  <a:lnTo>
                    <a:pt x="221" y="180"/>
                  </a:lnTo>
                  <a:lnTo>
                    <a:pt x="248" y="192"/>
                  </a:lnTo>
                  <a:lnTo>
                    <a:pt x="275" y="200"/>
                  </a:lnTo>
                  <a:lnTo>
                    <a:pt x="307" y="208"/>
                  </a:lnTo>
                  <a:lnTo>
                    <a:pt x="334" y="212"/>
                  </a:lnTo>
                  <a:lnTo>
                    <a:pt x="366" y="216"/>
                  </a:lnTo>
                  <a:lnTo>
                    <a:pt x="393" y="228"/>
                  </a:lnTo>
                  <a:lnTo>
                    <a:pt x="393" y="228"/>
                  </a:lnTo>
                  <a:lnTo>
                    <a:pt x="0" y="228"/>
                  </a:lnTo>
                </a:path>
              </a:pathLst>
            </a:custGeom>
            <a:noFill/>
            <a:ln w="18">
              <a:solidFill>
                <a:srgbClr val="BFBFB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16" name="Freeform 6"/>
          <p:cNvSpPr>
            <a:spLocks/>
          </p:cNvSpPr>
          <p:nvPr/>
        </p:nvSpPr>
        <p:spPr bwMode="auto">
          <a:xfrm>
            <a:off x="2622778" y="2547711"/>
            <a:ext cx="2743200" cy="1404938"/>
          </a:xfrm>
          <a:custGeom>
            <a:avLst/>
            <a:gdLst/>
            <a:ahLst/>
            <a:cxnLst>
              <a:cxn ang="0">
                <a:pos x="0" y="885"/>
              </a:cxn>
              <a:cxn ang="0">
                <a:pos x="58" y="869"/>
              </a:cxn>
              <a:cxn ang="0">
                <a:pos x="117" y="857"/>
              </a:cxn>
              <a:cxn ang="0">
                <a:pos x="171" y="837"/>
              </a:cxn>
              <a:cxn ang="0">
                <a:pos x="230" y="809"/>
              </a:cxn>
              <a:cxn ang="0">
                <a:pos x="288" y="765"/>
              </a:cxn>
              <a:cxn ang="0">
                <a:pos x="347" y="709"/>
              </a:cxn>
              <a:cxn ang="0">
                <a:pos x="401" y="641"/>
              </a:cxn>
              <a:cxn ang="0">
                <a:pos x="460" y="553"/>
              </a:cxn>
              <a:cxn ang="0">
                <a:pos x="519" y="453"/>
              </a:cxn>
              <a:cxn ang="0">
                <a:pos x="577" y="348"/>
              </a:cxn>
              <a:cxn ang="0">
                <a:pos x="631" y="240"/>
              </a:cxn>
              <a:cxn ang="0">
                <a:pos x="690" y="144"/>
              </a:cxn>
              <a:cxn ang="0">
                <a:pos x="749" y="68"/>
              </a:cxn>
              <a:cxn ang="0">
                <a:pos x="807" y="16"/>
              </a:cxn>
              <a:cxn ang="0">
                <a:pos x="866" y="0"/>
              </a:cxn>
              <a:cxn ang="0">
                <a:pos x="920" y="16"/>
              </a:cxn>
              <a:cxn ang="0">
                <a:pos x="979" y="68"/>
              </a:cxn>
              <a:cxn ang="0">
                <a:pos x="1037" y="144"/>
              </a:cxn>
              <a:cxn ang="0">
                <a:pos x="1096" y="240"/>
              </a:cxn>
              <a:cxn ang="0">
                <a:pos x="1150" y="348"/>
              </a:cxn>
              <a:cxn ang="0">
                <a:pos x="1209" y="453"/>
              </a:cxn>
              <a:cxn ang="0">
                <a:pos x="1268" y="553"/>
              </a:cxn>
              <a:cxn ang="0">
                <a:pos x="1326" y="641"/>
              </a:cxn>
              <a:cxn ang="0">
                <a:pos x="1380" y="709"/>
              </a:cxn>
              <a:cxn ang="0">
                <a:pos x="1439" y="765"/>
              </a:cxn>
              <a:cxn ang="0">
                <a:pos x="1498" y="809"/>
              </a:cxn>
              <a:cxn ang="0">
                <a:pos x="1556" y="837"/>
              </a:cxn>
              <a:cxn ang="0">
                <a:pos x="1610" y="857"/>
              </a:cxn>
              <a:cxn ang="0">
                <a:pos x="1669" y="869"/>
              </a:cxn>
              <a:cxn ang="0">
                <a:pos x="1728" y="885"/>
              </a:cxn>
              <a:cxn ang="0">
                <a:pos x="0" y="885"/>
              </a:cxn>
            </a:cxnLst>
            <a:rect l="0" t="0" r="r" b="b"/>
            <a:pathLst>
              <a:path w="1728" h="885">
                <a:moveTo>
                  <a:pt x="0" y="885"/>
                </a:moveTo>
                <a:lnTo>
                  <a:pt x="0" y="885"/>
                </a:lnTo>
                <a:lnTo>
                  <a:pt x="27" y="873"/>
                </a:lnTo>
                <a:lnTo>
                  <a:pt x="58" y="869"/>
                </a:lnTo>
                <a:lnTo>
                  <a:pt x="85" y="865"/>
                </a:lnTo>
                <a:lnTo>
                  <a:pt x="117" y="857"/>
                </a:lnTo>
                <a:lnTo>
                  <a:pt x="144" y="849"/>
                </a:lnTo>
                <a:lnTo>
                  <a:pt x="171" y="837"/>
                </a:lnTo>
                <a:lnTo>
                  <a:pt x="203" y="825"/>
                </a:lnTo>
                <a:lnTo>
                  <a:pt x="230" y="809"/>
                </a:lnTo>
                <a:lnTo>
                  <a:pt x="261" y="789"/>
                </a:lnTo>
                <a:lnTo>
                  <a:pt x="288" y="765"/>
                </a:lnTo>
                <a:lnTo>
                  <a:pt x="316" y="741"/>
                </a:lnTo>
                <a:lnTo>
                  <a:pt x="347" y="709"/>
                </a:lnTo>
                <a:lnTo>
                  <a:pt x="374" y="677"/>
                </a:lnTo>
                <a:lnTo>
                  <a:pt x="401" y="641"/>
                </a:lnTo>
                <a:lnTo>
                  <a:pt x="433" y="597"/>
                </a:lnTo>
                <a:lnTo>
                  <a:pt x="460" y="553"/>
                </a:lnTo>
                <a:lnTo>
                  <a:pt x="492" y="505"/>
                </a:lnTo>
                <a:lnTo>
                  <a:pt x="519" y="453"/>
                </a:lnTo>
                <a:lnTo>
                  <a:pt x="546" y="400"/>
                </a:lnTo>
                <a:lnTo>
                  <a:pt x="577" y="348"/>
                </a:lnTo>
                <a:lnTo>
                  <a:pt x="604" y="292"/>
                </a:lnTo>
                <a:lnTo>
                  <a:pt x="631" y="240"/>
                </a:lnTo>
                <a:lnTo>
                  <a:pt x="663" y="192"/>
                </a:lnTo>
                <a:lnTo>
                  <a:pt x="690" y="144"/>
                </a:lnTo>
                <a:lnTo>
                  <a:pt x="722" y="104"/>
                </a:lnTo>
                <a:lnTo>
                  <a:pt x="749" y="68"/>
                </a:lnTo>
                <a:lnTo>
                  <a:pt x="776" y="36"/>
                </a:lnTo>
                <a:lnTo>
                  <a:pt x="807" y="16"/>
                </a:lnTo>
                <a:lnTo>
                  <a:pt x="834" y="4"/>
                </a:lnTo>
                <a:lnTo>
                  <a:pt x="866" y="0"/>
                </a:lnTo>
                <a:lnTo>
                  <a:pt x="893" y="4"/>
                </a:lnTo>
                <a:lnTo>
                  <a:pt x="920" y="16"/>
                </a:lnTo>
                <a:lnTo>
                  <a:pt x="952" y="36"/>
                </a:lnTo>
                <a:lnTo>
                  <a:pt x="979" y="68"/>
                </a:lnTo>
                <a:lnTo>
                  <a:pt x="1006" y="104"/>
                </a:lnTo>
                <a:lnTo>
                  <a:pt x="1037" y="144"/>
                </a:lnTo>
                <a:lnTo>
                  <a:pt x="1065" y="192"/>
                </a:lnTo>
                <a:lnTo>
                  <a:pt x="1096" y="240"/>
                </a:lnTo>
                <a:lnTo>
                  <a:pt x="1123" y="292"/>
                </a:lnTo>
                <a:lnTo>
                  <a:pt x="1150" y="348"/>
                </a:lnTo>
                <a:lnTo>
                  <a:pt x="1182" y="400"/>
                </a:lnTo>
                <a:lnTo>
                  <a:pt x="1209" y="453"/>
                </a:lnTo>
                <a:lnTo>
                  <a:pt x="1236" y="505"/>
                </a:lnTo>
                <a:lnTo>
                  <a:pt x="1268" y="553"/>
                </a:lnTo>
                <a:lnTo>
                  <a:pt x="1295" y="597"/>
                </a:lnTo>
                <a:lnTo>
                  <a:pt x="1326" y="641"/>
                </a:lnTo>
                <a:lnTo>
                  <a:pt x="1353" y="677"/>
                </a:lnTo>
                <a:lnTo>
                  <a:pt x="1380" y="709"/>
                </a:lnTo>
                <a:lnTo>
                  <a:pt x="1412" y="741"/>
                </a:lnTo>
                <a:lnTo>
                  <a:pt x="1439" y="765"/>
                </a:lnTo>
                <a:lnTo>
                  <a:pt x="1466" y="789"/>
                </a:lnTo>
                <a:lnTo>
                  <a:pt x="1498" y="809"/>
                </a:lnTo>
                <a:lnTo>
                  <a:pt x="1525" y="825"/>
                </a:lnTo>
                <a:lnTo>
                  <a:pt x="1556" y="837"/>
                </a:lnTo>
                <a:lnTo>
                  <a:pt x="1583" y="849"/>
                </a:lnTo>
                <a:lnTo>
                  <a:pt x="1610" y="857"/>
                </a:lnTo>
                <a:lnTo>
                  <a:pt x="1642" y="865"/>
                </a:lnTo>
                <a:lnTo>
                  <a:pt x="1669" y="869"/>
                </a:lnTo>
                <a:lnTo>
                  <a:pt x="1701" y="873"/>
                </a:lnTo>
                <a:lnTo>
                  <a:pt x="1728" y="885"/>
                </a:lnTo>
                <a:lnTo>
                  <a:pt x="1728" y="885"/>
                </a:lnTo>
                <a:lnTo>
                  <a:pt x="0" y="885"/>
                </a:lnTo>
                <a:close/>
              </a:path>
            </a:pathLst>
          </a:custGeom>
          <a:solidFill>
            <a:srgbClr val="9735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7" name="Line 20"/>
          <p:cNvSpPr>
            <a:spLocks noChangeShapeType="1"/>
          </p:cNvSpPr>
          <p:nvPr/>
        </p:nvSpPr>
        <p:spPr bwMode="auto">
          <a:xfrm flipV="1">
            <a:off x="3457575" y="1998663"/>
            <a:ext cx="0" cy="1954212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8" name="Text Box 23"/>
          <p:cNvSpPr txBox="1">
            <a:spLocks noChangeArrowheads="1"/>
          </p:cNvSpPr>
          <p:nvPr/>
        </p:nvSpPr>
        <p:spPr bwMode="auto">
          <a:xfrm>
            <a:off x="3348038" y="1978025"/>
            <a:ext cx="5715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i="1" dirty="0" smtClean="0">
                <a:latin typeface="Times New Roman" pitchFamily="18" charset="0"/>
              </a:rPr>
              <a:t>h</a:t>
            </a:r>
            <a:endParaRPr lang="en-US" sz="2800" baseline="-25000" dirty="0"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219" name="Freeform 24"/>
          <p:cNvSpPr>
            <a:spLocks/>
          </p:cNvSpPr>
          <p:nvPr/>
        </p:nvSpPr>
        <p:spPr bwMode="auto">
          <a:xfrm>
            <a:off x="3468457" y="3590695"/>
            <a:ext cx="623888" cy="361950"/>
          </a:xfrm>
          <a:custGeom>
            <a:avLst/>
            <a:gdLst/>
            <a:ahLst/>
            <a:cxnLst>
              <a:cxn ang="0">
                <a:pos x="0" y="228"/>
              </a:cxn>
              <a:cxn ang="0">
                <a:pos x="0" y="0"/>
              </a:cxn>
              <a:cxn ang="0">
                <a:pos x="18" y="20"/>
              </a:cxn>
              <a:cxn ang="0">
                <a:pos x="45" y="52"/>
              </a:cxn>
              <a:cxn ang="0">
                <a:pos x="77" y="84"/>
              </a:cxn>
              <a:cxn ang="0">
                <a:pos x="104" y="108"/>
              </a:cxn>
              <a:cxn ang="0">
                <a:pos x="131" y="132"/>
              </a:cxn>
              <a:cxn ang="0">
                <a:pos x="163" y="152"/>
              </a:cxn>
              <a:cxn ang="0">
                <a:pos x="190" y="168"/>
              </a:cxn>
              <a:cxn ang="0">
                <a:pos x="221" y="180"/>
              </a:cxn>
              <a:cxn ang="0">
                <a:pos x="248" y="192"/>
              </a:cxn>
              <a:cxn ang="0">
                <a:pos x="275" y="200"/>
              </a:cxn>
              <a:cxn ang="0">
                <a:pos x="307" y="208"/>
              </a:cxn>
              <a:cxn ang="0">
                <a:pos x="334" y="212"/>
              </a:cxn>
              <a:cxn ang="0">
                <a:pos x="366" y="216"/>
              </a:cxn>
              <a:cxn ang="0">
                <a:pos x="393" y="228"/>
              </a:cxn>
              <a:cxn ang="0">
                <a:pos x="393" y="228"/>
              </a:cxn>
              <a:cxn ang="0">
                <a:pos x="0" y="228"/>
              </a:cxn>
            </a:cxnLst>
            <a:rect l="0" t="0" r="r" b="b"/>
            <a:pathLst>
              <a:path w="393" h="228">
                <a:moveTo>
                  <a:pt x="0" y="228"/>
                </a:moveTo>
                <a:lnTo>
                  <a:pt x="0" y="0"/>
                </a:lnTo>
                <a:lnTo>
                  <a:pt x="18" y="20"/>
                </a:lnTo>
                <a:lnTo>
                  <a:pt x="45" y="52"/>
                </a:lnTo>
                <a:lnTo>
                  <a:pt x="77" y="84"/>
                </a:lnTo>
                <a:lnTo>
                  <a:pt x="104" y="108"/>
                </a:lnTo>
                <a:lnTo>
                  <a:pt x="131" y="132"/>
                </a:lnTo>
                <a:lnTo>
                  <a:pt x="163" y="152"/>
                </a:lnTo>
                <a:lnTo>
                  <a:pt x="190" y="168"/>
                </a:lnTo>
                <a:lnTo>
                  <a:pt x="221" y="180"/>
                </a:lnTo>
                <a:lnTo>
                  <a:pt x="248" y="192"/>
                </a:lnTo>
                <a:lnTo>
                  <a:pt x="275" y="200"/>
                </a:lnTo>
                <a:lnTo>
                  <a:pt x="307" y="208"/>
                </a:lnTo>
                <a:lnTo>
                  <a:pt x="334" y="212"/>
                </a:lnTo>
                <a:lnTo>
                  <a:pt x="366" y="216"/>
                </a:lnTo>
                <a:lnTo>
                  <a:pt x="393" y="228"/>
                </a:lnTo>
                <a:lnTo>
                  <a:pt x="393" y="228"/>
                </a:lnTo>
                <a:lnTo>
                  <a:pt x="0" y="228"/>
                </a:lnTo>
                <a:close/>
              </a:path>
            </a:pathLst>
          </a:custGeom>
          <a:solidFill>
            <a:srgbClr val="0080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0" name="TextBox 219"/>
          <p:cNvSpPr txBox="1"/>
          <p:nvPr/>
        </p:nvSpPr>
        <p:spPr>
          <a:xfrm>
            <a:off x="3614057" y="3973286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ym typeface="Symbol"/>
              </a:rPr>
              <a:t></a:t>
            </a:r>
            <a:endParaRPr lang="en-US" dirty="0"/>
          </a:p>
        </p:txBody>
      </p:sp>
      <p:graphicFrame>
        <p:nvGraphicFramePr>
          <p:cNvPr id="221" name="Object 220"/>
          <p:cNvGraphicFramePr>
            <a:graphicFrameLocks noChangeAspect="1"/>
          </p:cNvGraphicFramePr>
          <p:nvPr/>
        </p:nvGraphicFramePr>
        <p:xfrm>
          <a:off x="3547835" y="3886427"/>
          <a:ext cx="381907" cy="458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120" name="Equation" r:id="rId7" imgW="190440" imgH="228600" progId="Equation.DSMT4">
                  <p:embed/>
                </p:oleObj>
              </mc:Choice>
              <mc:Fallback>
                <p:oleObj name="Equation" r:id="rId7" imgW="190440" imgH="22860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7835" y="3886427"/>
                        <a:ext cx="381907" cy="458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2" name="TextBox 221"/>
          <p:cNvSpPr txBox="1"/>
          <p:nvPr/>
        </p:nvSpPr>
        <p:spPr>
          <a:xfrm>
            <a:off x="5952690" y="1578273"/>
            <a:ext cx="33105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What is the problem?</a:t>
            </a:r>
            <a:endParaRPr lang="en-U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ChangeArrowheads="1"/>
          </p:cNvSpPr>
          <p:nvPr/>
        </p:nvSpPr>
        <p:spPr bwMode="auto">
          <a:xfrm>
            <a:off x="904875" y="257175"/>
            <a:ext cx="8477250" cy="933450"/>
          </a:xfrm>
          <a:prstGeom prst="rect">
            <a:avLst/>
          </a:prstGeom>
          <a:solidFill>
            <a:schemeClr val="bg1"/>
          </a:solidFill>
          <a:ln w="57150" cmpd="thickThin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/>
            <a:r>
              <a:rPr lang="en-GB" sz="3200" dirty="0" smtClean="0">
                <a:solidFill>
                  <a:schemeClr val="tx2"/>
                </a:solidFill>
                <a:latin typeface="Arial Unicode MS" pitchFamily="34" charset="-128"/>
              </a:rPr>
              <a:t>Multiple tests</a:t>
            </a:r>
            <a:endParaRPr lang="en-US" sz="3200" dirty="0">
              <a:solidFill>
                <a:schemeClr val="tx2"/>
              </a:solidFill>
              <a:latin typeface="Arial Unicode MS" pitchFamily="34" charset="-128"/>
            </a:endParaRP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671513" y="4895850"/>
            <a:ext cx="2192337" cy="1714500"/>
            <a:chOff x="1409" y="3010"/>
            <a:chExt cx="1228" cy="1080"/>
          </a:xfrm>
        </p:grpSpPr>
        <p:sp>
          <p:nvSpPr>
            <p:cNvPr id="1038" name="Rectangle 11"/>
            <p:cNvSpPr>
              <a:spLocks noChangeArrowheads="1"/>
            </p:cNvSpPr>
            <p:nvPr/>
          </p:nvSpPr>
          <p:spPr bwMode="auto">
            <a:xfrm>
              <a:off x="1409" y="3543"/>
              <a:ext cx="301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GB" sz="2000" b="0" i="1">
                  <a:latin typeface="Times New Roman" pitchFamily="18" charset="0"/>
                </a:rPr>
                <a:t>t</a:t>
              </a:r>
              <a:r>
                <a:rPr lang="en-GB" sz="2000"/>
                <a:t> = </a:t>
              </a:r>
            </a:p>
          </p:txBody>
        </p:sp>
        <p:sp>
          <p:nvSpPr>
            <p:cNvPr id="1039" name="Rectangle 12"/>
            <p:cNvSpPr>
              <a:spLocks noChangeArrowheads="1"/>
            </p:cNvSpPr>
            <p:nvPr/>
          </p:nvSpPr>
          <p:spPr bwMode="auto">
            <a:xfrm>
              <a:off x="1756" y="3010"/>
              <a:ext cx="791" cy="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 eaLnBrk="0" hangingPunct="0"/>
              <a:r>
                <a:rPr lang="en-GB" sz="1800" i="1"/>
                <a:t>contrast</a:t>
              </a:r>
              <a:r>
                <a:rPr lang="en-GB" sz="1800"/>
                <a:t> of</a:t>
              </a:r>
              <a:br>
                <a:rPr lang="en-GB" sz="1800"/>
              </a:br>
              <a:r>
                <a:rPr lang="en-GB" sz="1800"/>
                <a:t>estimated</a:t>
              </a:r>
              <a:br>
                <a:rPr lang="en-GB" sz="1800"/>
              </a:br>
              <a:r>
                <a:rPr lang="en-GB" sz="1800"/>
                <a:t>parameters</a:t>
              </a:r>
            </a:p>
          </p:txBody>
        </p:sp>
        <p:sp>
          <p:nvSpPr>
            <p:cNvPr id="1040" name="Rectangle 13"/>
            <p:cNvSpPr>
              <a:spLocks noChangeArrowheads="1"/>
            </p:cNvSpPr>
            <p:nvPr/>
          </p:nvSpPr>
          <p:spPr bwMode="auto">
            <a:xfrm>
              <a:off x="1871" y="3688"/>
              <a:ext cx="621" cy="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 eaLnBrk="0" hangingPunct="0"/>
              <a:r>
                <a:rPr lang="en-GB" sz="1800"/>
                <a:t>variance</a:t>
              </a:r>
              <a:br>
                <a:rPr lang="en-GB" sz="1800"/>
              </a:br>
              <a:r>
                <a:rPr lang="en-GB" sz="1800"/>
                <a:t>estimate</a:t>
              </a:r>
            </a:p>
          </p:txBody>
        </p:sp>
        <p:sp>
          <p:nvSpPr>
            <p:cNvPr id="1041" name="Line 14"/>
            <p:cNvSpPr>
              <a:spLocks noChangeShapeType="1"/>
            </p:cNvSpPr>
            <p:nvPr/>
          </p:nvSpPr>
          <p:spPr bwMode="auto">
            <a:xfrm flipV="1">
              <a:off x="1763" y="3648"/>
              <a:ext cx="816" cy="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2" name="Freeform 15"/>
            <p:cNvSpPr>
              <a:spLocks/>
            </p:cNvSpPr>
            <p:nvPr/>
          </p:nvSpPr>
          <p:spPr bwMode="auto">
            <a:xfrm>
              <a:off x="1649" y="3724"/>
              <a:ext cx="988" cy="364"/>
            </a:xfrm>
            <a:custGeom>
              <a:avLst/>
              <a:gdLst>
                <a:gd name="T0" fmla="*/ 0 w 1070"/>
                <a:gd name="T1" fmla="*/ 245 h 364"/>
                <a:gd name="T2" fmla="*/ 97 w 1070"/>
                <a:gd name="T3" fmla="*/ 363 h 364"/>
                <a:gd name="T4" fmla="*/ 97 w 1070"/>
                <a:gd name="T5" fmla="*/ 0 h 364"/>
                <a:gd name="T6" fmla="*/ 867 w 1070"/>
                <a:gd name="T7" fmla="*/ 0 h 364"/>
                <a:gd name="T8" fmla="*/ 911 w 1070"/>
                <a:gd name="T9" fmla="*/ 54 h 3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70"/>
                <a:gd name="T16" fmla="*/ 0 h 364"/>
                <a:gd name="T17" fmla="*/ 1070 w 1070"/>
                <a:gd name="T18" fmla="*/ 364 h 3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70" h="364">
                  <a:moveTo>
                    <a:pt x="0" y="245"/>
                  </a:moveTo>
                  <a:lnTo>
                    <a:pt x="114" y="363"/>
                  </a:lnTo>
                  <a:lnTo>
                    <a:pt x="114" y="0"/>
                  </a:lnTo>
                  <a:lnTo>
                    <a:pt x="1017" y="0"/>
                  </a:lnTo>
                  <a:lnTo>
                    <a:pt x="1069" y="54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6" name="Text Box 21"/>
          <p:cNvSpPr txBox="1">
            <a:spLocks noChangeArrowheads="1"/>
          </p:cNvSpPr>
          <p:nvPr/>
        </p:nvSpPr>
        <p:spPr bwMode="auto">
          <a:xfrm>
            <a:off x="889000" y="3544888"/>
            <a:ext cx="2743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0" i="1" dirty="0" smtClean="0"/>
              <a:t>t</a:t>
            </a:r>
            <a:endParaRPr lang="en-US" sz="1800" b="0" dirty="0"/>
          </a:p>
        </p:txBody>
      </p:sp>
      <p:sp>
        <p:nvSpPr>
          <p:cNvPr id="167" name="Text Box 22"/>
          <p:cNvSpPr txBox="1">
            <a:spLocks noChangeArrowheads="1"/>
          </p:cNvSpPr>
          <p:nvPr/>
        </p:nvSpPr>
        <p:spPr bwMode="auto">
          <a:xfrm>
            <a:off x="3233738" y="2909888"/>
            <a:ext cx="2698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i="1">
                <a:solidFill>
                  <a:srgbClr val="009900"/>
                </a:solidFill>
                <a:latin typeface="Times New Roman" pitchFamily="18" charset="0"/>
                <a:sym typeface="Symbol" pitchFamily="18" charset="2"/>
              </a:rPr>
              <a:t></a:t>
            </a:r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758825" y="1901825"/>
            <a:ext cx="2994025" cy="1766888"/>
            <a:chOff x="478" y="1198"/>
            <a:chExt cx="1886" cy="1113"/>
          </a:xfrm>
        </p:grpSpPr>
        <p:sp>
          <p:nvSpPr>
            <p:cNvPr id="169" name="AutoShape 4"/>
            <p:cNvSpPr>
              <a:spLocks noChangeAspect="1" noChangeArrowheads="1" noTextEdit="1"/>
            </p:cNvSpPr>
            <p:nvPr/>
          </p:nvSpPr>
          <p:spPr bwMode="auto">
            <a:xfrm>
              <a:off x="478" y="1198"/>
              <a:ext cx="1886" cy="1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" name="Freeform 6"/>
            <p:cNvSpPr>
              <a:spLocks/>
            </p:cNvSpPr>
            <p:nvPr/>
          </p:nvSpPr>
          <p:spPr bwMode="auto">
            <a:xfrm>
              <a:off x="555" y="1310"/>
              <a:ext cx="1728" cy="885"/>
            </a:xfrm>
            <a:custGeom>
              <a:avLst/>
              <a:gdLst/>
              <a:ahLst/>
              <a:cxnLst>
                <a:cxn ang="0">
                  <a:pos x="0" y="885"/>
                </a:cxn>
                <a:cxn ang="0">
                  <a:pos x="58" y="869"/>
                </a:cxn>
                <a:cxn ang="0">
                  <a:pos x="117" y="857"/>
                </a:cxn>
                <a:cxn ang="0">
                  <a:pos x="171" y="837"/>
                </a:cxn>
                <a:cxn ang="0">
                  <a:pos x="230" y="809"/>
                </a:cxn>
                <a:cxn ang="0">
                  <a:pos x="288" y="765"/>
                </a:cxn>
                <a:cxn ang="0">
                  <a:pos x="347" y="709"/>
                </a:cxn>
                <a:cxn ang="0">
                  <a:pos x="401" y="641"/>
                </a:cxn>
                <a:cxn ang="0">
                  <a:pos x="460" y="553"/>
                </a:cxn>
                <a:cxn ang="0">
                  <a:pos x="519" y="453"/>
                </a:cxn>
                <a:cxn ang="0">
                  <a:pos x="577" y="348"/>
                </a:cxn>
                <a:cxn ang="0">
                  <a:pos x="631" y="240"/>
                </a:cxn>
                <a:cxn ang="0">
                  <a:pos x="690" y="144"/>
                </a:cxn>
                <a:cxn ang="0">
                  <a:pos x="749" y="68"/>
                </a:cxn>
                <a:cxn ang="0">
                  <a:pos x="807" y="16"/>
                </a:cxn>
                <a:cxn ang="0">
                  <a:pos x="866" y="0"/>
                </a:cxn>
                <a:cxn ang="0">
                  <a:pos x="920" y="16"/>
                </a:cxn>
                <a:cxn ang="0">
                  <a:pos x="979" y="68"/>
                </a:cxn>
                <a:cxn ang="0">
                  <a:pos x="1037" y="144"/>
                </a:cxn>
                <a:cxn ang="0">
                  <a:pos x="1096" y="240"/>
                </a:cxn>
                <a:cxn ang="0">
                  <a:pos x="1150" y="348"/>
                </a:cxn>
                <a:cxn ang="0">
                  <a:pos x="1209" y="453"/>
                </a:cxn>
                <a:cxn ang="0">
                  <a:pos x="1268" y="553"/>
                </a:cxn>
                <a:cxn ang="0">
                  <a:pos x="1326" y="641"/>
                </a:cxn>
                <a:cxn ang="0">
                  <a:pos x="1380" y="709"/>
                </a:cxn>
                <a:cxn ang="0">
                  <a:pos x="1439" y="765"/>
                </a:cxn>
                <a:cxn ang="0">
                  <a:pos x="1498" y="809"/>
                </a:cxn>
                <a:cxn ang="0">
                  <a:pos x="1556" y="837"/>
                </a:cxn>
                <a:cxn ang="0">
                  <a:pos x="1610" y="857"/>
                </a:cxn>
                <a:cxn ang="0">
                  <a:pos x="1669" y="869"/>
                </a:cxn>
                <a:cxn ang="0">
                  <a:pos x="1728" y="885"/>
                </a:cxn>
                <a:cxn ang="0">
                  <a:pos x="0" y="885"/>
                </a:cxn>
              </a:cxnLst>
              <a:rect l="0" t="0" r="r" b="b"/>
              <a:pathLst>
                <a:path w="1728" h="885">
                  <a:moveTo>
                    <a:pt x="0" y="885"/>
                  </a:moveTo>
                  <a:lnTo>
                    <a:pt x="0" y="885"/>
                  </a:lnTo>
                  <a:lnTo>
                    <a:pt x="27" y="873"/>
                  </a:lnTo>
                  <a:lnTo>
                    <a:pt x="58" y="869"/>
                  </a:lnTo>
                  <a:lnTo>
                    <a:pt x="85" y="865"/>
                  </a:lnTo>
                  <a:lnTo>
                    <a:pt x="117" y="857"/>
                  </a:lnTo>
                  <a:lnTo>
                    <a:pt x="144" y="849"/>
                  </a:lnTo>
                  <a:lnTo>
                    <a:pt x="171" y="837"/>
                  </a:lnTo>
                  <a:lnTo>
                    <a:pt x="203" y="825"/>
                  </a:lnTo>
                  <a:lnTo>
                    <a:pt x="230" y="809"/>
                  </a:lnTo>
                  <a:lnTo>
                    <a:pt x="261" y="789"/>
                  </a:lnTo>
                  <a:lnTo>
                    <a:pt x="288" y="765"/>
                  </a:lnTo>
                  <a:lnTo>
                    <a:pt x="316" y="741"/>
                  </a:lnTo>
                  <a:lnTo>
                    <a:pt x="347" y="709"/>
                  </a:lnTo>
                  <a:lnTo>
                    <a:pt x="374" y="677"/>
                  </a:lnTo>
                  <a:lnTo>
                    <a:pt x="401" y="641"/>
                  </a:lnTo>
                  <a:lnTo>
                    <a:pt x="433" y="597"/>
                  </a:lnTo>
                  <a:lnTo>
                    <a:pt x="460" y="553"/>
                  </a:lnTo>
                  <a:lnTo>
                    <a:pt x="492" y="505"/>
                  </a:lnTo>
                  <a:lnTo>
                    <a:pt x="519" y="453"/>
                  </a:lnTo>
                  <a:lnTo>
                    <a:pt x="546" y="400"/>
                  </a:lnTo>
                  <a:lnTo>
                    <a:pt x="577" y="348"/>
                  </a:lnTo>
                  <a:lnTo>
                    <a:pt x="604" y="292"/>
                  </a:lnTo>
                  <a:lnTo>
                    <a:pt x="631" y="240"/>
                  </a:lnTo>
                  <a:lnTo>
                    <a:pt x="663" y="192"/>
                  </a:lnTo>
                  <a:lnTo>
                    <a:pt x="690" y="144"/>
                  </a:lnTo>
                  <a:lnTo>
                    <a:pt x="722" y="104"/>
                  </a:lnTo>
                  <a:lnTo>
                    <a:pt x="749" y="68"/>
                  </a:lnTo>
                  <a:lnTo>
                    <a:pt x="776" y="36"/>
                  </a:lnTo>
                  <a:lnTo>
                    <a:pt x="807" y="16"/>
                  </a:lnTo>
                  <a:lnTo>
                    <a:pt x="834" y="4"/>
                  </a:lnTo>
                  <a:lnTo>
                    <a:pt x="866" y="0"/>
                  </a:lnTo>
                  <a:lnTo>
                    <a:pt x="893" y="4"/>
                  </a:lnTo>
                  <a:lnTo>
                    <a:pt x="920" y="16"/>
                  </a:lnTo>
                  <a:lnTo>
                    <a:pt x="952" y="36"/>
                  </a:lnTo>
                  <a:lnTo>
                    <a:pt x="979" y="68"/>
                  </a:lnTo>
                  <a:lnTo>
                    <a:pt x="1006" y="104"/>
                  </a:lnTo>
                  <a:lnTo>
                    <a:pt x="1037" y="144"/>
                  </a:lnTo>
                  <a:lnTo>
                    <a:pt x="1065" y="192"/>
                  </a:lnTo>
                  <a:lnTo>
                    <a:pt x="1096" y="240"/>
                  </a:lnTo>
                  <a:lnTo>
                    <a:pt x="1123" y="292"/>
                  </a:lnTo>
                  <a:lnTo>
                    <a:pt x="1150" y="348"/>
                  </a:lnTo>
                  <a:lnTo>
                    <a:pt x="1182" y="400"/>
                  </a:lnTo>
                  <a:lnTo>
                    <a:pt x="1209" y="453"/>
                  </a:lnTo>
                  <a:lnTo>
                    <a:pt x="1236" y="505"/>
                  </a:lnTo>
                  <a:lnTo>
                    <a:pt x="1268" y="553"/>
                  </a:lnTo>
                  <a:lnTo>
                    <a:pt x="1295" y="597"/>
                  </a:lnTo>
                  <a:lnTo>
                    <a:pt x="1326" y="641"/>
                  </a:lnTo>
                  <a:lnTo>
                    <a:pt x="1353" y="677"/>
                  </a:lnTo>
                  <a:lnTo>
                    <a:pt x="1380" y="709"/>
                  </a:lnTo>
                  <a:lnTo>
                    <a:pt x="1412" y="741"/>
                  </a:lnTo>
                  <a:lnTo>
                    <a:pt x="1439" y="765"/>
                  </a:lnTo>
                  <a:lnTo>
                    <a:pt x="1466" y="789"/>
                  </a:lnTo>
                  <a:lnTo>
                    <a:pt x="1498" y="809"/>
                  </a:lnTo>
                  <a:lnTo>
                    <a:pt x="1525" y="825"/>
                  </a:lnTo>
                  <a:lnTo>
                    <a:pt x="1556" y="837"/>
                  </a:lnTo>
                  <a:lnTo>
                    <a:pt x="1583" y="849"/>
                  </a:lnTo>
                  <a:lnTo>
                    <a:pt x="1610" y="857"/>
                  </a:lnTo>
                  <a:lnTo>
                    <a:pt x="1642" y="865"/>
                  </a:lnTo>
                  <a:lnTo>
                    <a:pt x="1669" y="869"/>
                  </a:lnTo>
                  <a:lnTo>
                    <a:pt x="1701" y="873"/>
                  </a:lnTo>
                  <a:lnTo>
                    <a:pt x="1728" y="885"/>
                  </a:lnTo>
                  <a:lnTo>
                    <a:pt x="1728" y="885"/>
                  </a:lnTo>
                  <a:lnTo>
                    <a:pt x="0" y="885"/>
                  </a:lnTo>
                  <a:close/>
                </a:path>
              </a:pathLst>
            </a:custGeom>
            <a:solidFill>
              <a:srgbClr val="9735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" name="Freeform 7"/>
            <p:cNvSpPr>
              <a:spLocks/>
            </p:cNvSpPr>
            <p:nvPr/>
          </p:nvSpPr>
          <p:spPr bwMode="auto">
            <a:xfrm>
              <a:off x="555" y="1310"/>
              <a:ext cx="1728" cy="885"/>
            </a:xfrm>
            <a:custGeom>
              <a:avLst/>
              <a:gdLst/>
              <a:ahLst/>
              <a:cxnLst>
                <a:cxn ang="0">
                  <a:pos x="0" y="885"/>
                </a:cxn>
                <a:cxn ang="0">
                  <a:pos x="58" y="869"/>
                </a:cxn>
                <a:cxn ang="0">
                  <a:pos x="117" y="857"/>
                </a:cxn>
                <a:cxn ang="0">
                  <a:pos x="171" y="837"/>
                </a:cxn>
                <a:cxn ang="0">
                  <a:pos x="230" y="809"/>
                </a:cxn>
                <a:cxn ang="0">
                  <a:pos x="288" y="765"/>
                </a:cxn>
                <a:cxn ang="0">
                  <a:pos x="347" y="709"/>
                </a:cxn>
                <a:cxn ang="0">
                  <a:pos x="401" y="641"/>
                </a:cxn>
                <a:cxn ang="0">
                  <a:pos x="460" y="553"/>
                </a:cxn>
                <a:cxn ang="0">
                  <a:pos x="519" y="453"/>
                </a:cxn>
                <a:cxn ang="0">
                  <a:pos x="577" y="348"/>
                </a:cxn>
                <a:cxn ang="0">
                  <a:pos x="631" y="240"/>
                </a:cxn>
                <a:cxn ang="0">
                  <a:pos x="690" y="144"/>
                </a:cxn>
                <a:cxn ang="0">
                  <a:pos x="749" y="68"/>
                </a:cxn>
                <a:cxn ang="0">
                  <a:pos x="807" y="16"/>
                </a:cxn>
                <a:cxn ang="0">
                  <a:pos x="866" y="0"/>
                </a:cxn>
                <a:cxn ang="0">
                  <a:pos x="920" y="16"/>
                </a:cxn>
                <a:cxn ang="0">
                  <a:pos x="979" y="68"/>
                </a:cxn>
                <a:cxn ang="0">
                  <a:pos x="1037" y="144"/>
                </a:cxn>
                <a:cxn ang="0">
                  <a:pos x="1096" y="240"/>
                </a:cxn>
                <a:cxn ang="0">
                  <a:pos x="1150" y="348"/>
                </a:cxn>
                <a:cxn ang="0">
                  <a:pos x="1209" y="453"/>
                </a:cxn>
                <a:cxn ang="0">
                  <a:pos x="1268" y="553"/>
                </a:cxn>
                <a:cxn ang="0">
                  <a:pos x="1326" y="641"/>
                </a:cxn>
                <a:cxn ang="0">
                  <a:pos x="1380" y="709"/>
                </a:cxn>
                <a:cxn ang="0">
                  <a:pos x="1439" y="765"/>
                </a:cxn>
                <a:cxn ang="0">
                  <a:pos x="1498" y="809"/>
                </a:cxn>
                <a:cxn ang="0">
                  <a:pos x="1556" y="837"/>
                </a:cxn>
                <a:cxn ang="0">
                  <a:pos x="1610" y="857"/>
                </a:cxn>
                <a:cxn ang="0">
                  <a:pos x="1669" y="869"/>
                </a:cxn>
                <a:cxn ang="0">
                  <a:pos x="1728" y="885"/>
                </a:cxn>
                <a:cxn ang="0">
                  <a:pos x="0" y="885"/>
                </a:cxn>
              </a:cxnLst>
              <a:rect l="0" t="0" r="r" b="b"/>
              <a:pathLst>
                <a:path w="1728" h="885">
                  <a:moveTo>
                    <a:pt x="0" y="885"/>
                  </a:moveTo>
                  <a:lnTo>
                    <a:pt x="0" y="885"/>
                  </a:lnTo>
                  <a:lnTo>
                    <a:pt x="27" y="873"/>
                  </a:lnTo>
                  <a:lnTo>
                    <a:pt x="58" y="869"/>
                  </a:lnTo>
                  <a:lnTo>
                    <a:pt x="85" y="865"/>
                  </a:lnTo>
                  <a:lnTo>
                    <a:pt x="117" y="857"/>
                  </a:lnTo>
                  <a:lnTo>
                    <a:pt x="144" y="849"/>
                  </a:lnTo>
                  <a:lnTo>
                    <a:pt x="171" y="837"/>
                  </a:lnTo>
                  <a:lnTo>
                    <a:pt x="203" y="825"/>
                  </a:lnTo>
                  <a:lnTo>
                    <a:pt x="230" y="809"/>
                  </a:lnTo>
                  <a:lnTo>
                    <a:pt x="261" y="789"/>
                  </a:lnTo>
                  <a:lnTo>
                    <a:pt x="288" y="765"/>
                  </a:lnTo>
                  <a:lnTo>
                    <a:pt x="316" y="741"/>
                  </a:lnTo>
                  <a:lnTo>
                    <a:pt x="347" y="709"/>
                  </a:lnTo>
                  <a:lnTo>
                    <a:pt x="374" y="677"/>
                  </a:lnTo>
                  <a:lnTo>
                    <a:pt x="401" y="641"/>
                  </a:lnTo>
                  <a:lnTo>
                    <a:pt x="433" y="597"/>
                  </a:lnTo>
                  <a:lnTo>
                    <a:pt x="460" y="553"/>
                  </a:lnTo>
                  <a:lnTo>
                    <a:pt x="492" y="505"/>
                  </a:lnTo>
                  <a:lnTo>
                    <a:pt x="519" y="453"/>
                  </a:lnTo>
                  <a:lnTo>
                    <a:pt x="546" y="400"/>
                  </a:lnTo>
                  <a:lnTo>
                    <a:pt x="577" y="348"/>
                  </a:lnTo>
                  <a:lnTo>
                    <a:pt x="604" y="292"/>
                  </a:lnTo>
                  <a:lnTo>
                    <a:pt x="631" y="240"/>
                  </a:lnTo>
                  <a:lnTo>
                    <a:pt x="663" y="192"/>
                  </a:lnTo>
                  <a:lnTo>
                    <a:pt x="690" y="144"/>
                  </a:lnTo>
                  <a:lnTo>
                    <a:pt x="722" y="104"/>
                  </a:lnTo>
                  <a:lnTo>
                    <a:pt x="749" y="68"/>
                  </a:lnTo>
                  <a:lnTo>
                    <a:pt x="776" y="36"/>
                  </a:lnTo>
                  <a:lnTo>
                    <a:pt x="807" y="16"/>
                  </a:lnTo>
                  <a:lnTo>
                    <a:pt x="834" y="4"/>
                  </a:lnTo>
                  <a:lnTo>
                    <a:pt x="866" y="0"/>
                  </a:lnTo>
                  <a:lnTo>
                    <a:pt x="893" y="4"/>
                  </a:lnTo>
                  <a:lnTo>
                    <a:pt x="920" y="16"/>
                  </a:lnTo>
                  <a:lnTo>
                    <a:pt x="952" y="36"/>
                  </a:lnTo>
                  <a:lnTo>
                    <a:pt x="979" y="68"/>
                  </a:lnTo>
                  <a:lnTo>
                    <a:pt x="1006" y="104"/>
                  </a:lnTo>
                  <a:lnTo>
                    <a:pt x="1037" y="144"/>
                  </a:lnTo>
                  <a:lnTo>
                    <a:pt x="1065" y="192"/>
                  </a:lnTo>
                  <a:lnTo>
                    <a:pt x="1096" y="240"/>
                  </a:lnTo>
                  <a:lnTo>
                    <a:pt x="1123" y="292"/>
                  </a:lnTo>
                  <a:lnTo>
                    <a:pt x="1150" y="348"/>
                  </a:lnTo>
                  <a:lnTo>
                    <a:pt x="1182" y="400"/>
                  </a:lnTo>
                  <a:lnTo>
                    <a:pt x="1209" y="453"/>
                  </a:lnTo>
                  <a:lnTo>
                    <a:pt x="1236" y="505"/>
                  </a:lnTo>
                  <a:lnTo>
                    <a:pt x="1268" y="553"/>
                  </a:lnTo>
                  <a:lnTo>
                    <a:pt x="1295" y="597"/>
                  </a:lnTo>
                  <a:lnTo>
                    <a:pt x="1326" y="641"/>
                  </a:lnTo>
                  <a:lnTo>
                    <a:pt x="1353" y="677"/>
                  </a:lnTo>
                  <a:lnTo>
                    <a:pt x="1380" y="709"/>
                  </a:lnTo>
                  <a:lnTo>
                    <a:pt x="1412" y="741"/>
                  </a:lnTo>
                  <a:lnTo>
                    <a:pt x="1439" y="765"/>
                  </a:lnTo>
                  <a:lnTo>
                    <a:pt x="1466" y="789"/>
                  </a:lnTo>
                  <a:lnTo>
                    <a:pt x="1498" y="809"/>
                  </a:lnTo>
                  <a:lnTo>
                    <a:pt x="1525" y="825"/>
                  </a:lnTo>
                  <a:lnTo>
                    <a:pt x="1556" y="837"/>
                  </a:lnTo>
                  <a:lnTo>
                    <a:pt x="1583" y="849"/>
                  </a:lnTo>
                  <a:lnTo>
                    <a:pt x="1610" y="857"/>
                  </a:lnTo>
                  <a:lnTo>
                    <a:pt x="1642" y="865"/>
                  </a:lnTo>
                  <a:lnTo>
                    <a:pt x="1669" y="869"/>
                  </a:lnTo>
                  <a:lnTo>
                    <a:pt x="1701" y="873"/>
                  </a:lnTo>
                  <a:lnTo>
                    <a:pt x="1728" y="885"/>
                  </a:lnTo>
                  <a:lnTo>
                    <a:pt x="1728" y="885"/>
                  </a:lnTo>
                  <a:lnTo>
                    <a:pt x="0" y="885"/>
                  </a:lnTo>
                </a:path>
              </a:pathLst>
            </a:custGeom>
            <a:noFill/>
            <a:ln w="18">
              <a:solidFill>
                <a:srgbClr val="BFBFB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" name="Freeform 8"/>
            <p:cNvSpPr>
              <a:spLocks/>
            </p:cNvSpPr>
            <p:nvPr/>
          </p:nvSpPr>
          <p:spPr bwMode="auto">
            <a:xfrm>
              <a:off x="1890" y="1967"/>
              <a:ext cx="393" cy="228"/>
            </a:xfrm>
            <a:custGeom>
              <a:avLst/>
              <a:gdLst/>
              <a:ahLst/>
              <a:cxnLst>
                <a:cxn ang="0">
                  <a:pos x="0" y="228"/>
                </a:cxn>
                <a:cxn ang="0">
                  <a:pos x="0" y="0"/>
                </a:cxn>
                <a:cxn ang="0">
                  <a:pos x="18" y="20"/>
                </a:cxn>
                <a:cxn ang="0">
                  <a:pos x="45" y="52"/>
                </a:cxn>
                <a:cxn ang="0">
                  <a:pos x="77" y="84"/>
                </a:cxn>
                <a:cxn ang="0">
                  <a:pos x="104" y="108"/>
                </a:cxn>
                <a:cxn ang="0">
                  <a:pos x="131" y="132"/>
                </a:cxn>
                <a:cxn ang="0">
                  <a:pos x="163" y="152"/>
                </a:cxn>
                <a:cxn ang="0">
                  <a:pos x="190" y="168"/>
                </a:cxn>
                <a:cxn ang="0">
                  <a:pos x="221" y="180"/>
                </a:cxn>
                <a:cxn ang="0">
                  <a:pos x="248" y="192"/>
                </a:cxn>
                <a:cxn ang="0">
                  <a:pos x="275" y="200"/>
                </a:cxn>
                <a:cxn ang="0">
                  <a:pos x="307" y="208"/>
                </a:cxn>
                <a:cxn ang="0">
                  <a:pos x="334" y="212"/>
                </a:cxn>
                <a:cxn ang="0">
                  <a:pos x="366" y="216"/>
                </a:cxn>
                <a:cxn ang="0">
                  <a:pos x="393" y="228"/>
                </a:cxn>
                <a:cxn ang="0">
                  <a:pos x="393" y="228"/>
                </a:cxn>
                <a:cxn ang="0">
                  <a:pos x="0" y="228"/>
                </a:cxn>
              </a:cxnLst>
              <a:rect l="0" t="0" r="r" b="b"/>
              <a:pathLst>
                <a:path w="393" h="228">
                  <a:moveTo>
                    <a:pt x="0" y="228"/>
                  </a:moveTo>
                  <a:lnTo>
                    <a:pt x="0" y="0"/>
                  </a:lnTo>
                  <a:lnTo>
                    <a:pt x="18" y="20"/>
                  </a:lnTo>
                  <a:lnTo>
                    <a:pt x="45" y="52"/>
                  </a:lnTo>
                  <a:lnTo>
                    <a:pt x="77" y="84"/>
                  </a:lnTo>
                  <a:lnTo>
                    <a:pt x="104" y="108"/>
                  </a:lnTo>
                  <a:lnTo>
                    <a:pt x="131" y="132"/>
                  </a:lnTo>
                  <a:lnTo>
                    <a:pt x="163" y="152"/>
                  </a:lnTo>
                  <a:lnTo>
                    <a:pt x="190" y="168"/>
                  </a:lnTo>
                  <a:lnTo>
                    <a:pt x="221" y="180"/>
                  </a:lnTo>
                  <a:lnTo>
                    <a:pt x="248" y="192"/>
                  </a:lnTo>
                  <a:lnTo>
                    <a:pt x="275" y="200"/>
                  </a:lnTo>
                  <a:lnTo>
                    <a:pt x="307" y="208"/>
                  </a:lnTo>
                  <a:lnTo>
                    <a:pt x="334" y="212"/>
                  </a:lnTo>
                  <a:lnTo>
                    <a:pt x="366" y="216"/>
                  </a:lnTo>
                  <a:lnTo>
                    <a:pt x="393" y="228"/>
                  </a:lnTo>
                  <a:lnTo>
                    <a:pt x="393" y="228"/>
                  </a:lnTo>
                  <a:lnTo>
                    <a:pt x="0" y="228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3" name="Freeform 9"/>
            <p:cNvSpPr>
              <a:spLocks/>
            </p:cNvSpPr>
            <p:nvPr/>
          </p:nvSpPr>
          <p:spPr bwMode="auto">
            <a:xfrm>
              <a:off x="1890" y="1967"/>
              <a:ext cx="393" cy="228"/>
            </a:xfrm>
            <a:custGeom>
              <a:avLst/>
              <a:gdLst/>
              <a:ahLst/>
              <a:cxnLst>
                <a:cxn ang="0">
                  <a:pos x="0" y="228"/>
                </a:cxn>
                <a:cxn ang="0">
                  <a:pos x="0" y="0"/>
                </a:cxn>
                <a:cxn ang="0">
                  <a:pos x="18" y="20"/>
                </a:cxn>
                <a:cxn ang="0">
                  <a:pos x="45" y="52"/>
                </a:cxn>
                <a:cxn ang="0">
                  <a:pos x="77" y="84"/>
                </a:cxn>
                <a:cxn ang="0">
                  <a:pos x="104" y="108"/>
                </a:cxn>
                <a:cxn ang="0">
                  <a:pos x="131" y="132"/>
                </a:cxn>
                <a:cxn ang="0">
                  <a:pos x="163" y="152"/>
                </a:cxn>
                <a:cxn ang="0">
                  <a:pos x="190" y="168"/>
                </a:cxn>
                <a:cxn ang="0">
                  <a:pos x="221" y="180"/>
                </a:cxn>
                <a:cxn ang="0">
                  <a:pos x="248" y="192"/>
                </a:cxn>
                <a:cxn ang="0">
                  <a:pos x="275" y="200"/>
                </a:cxn>
                <a:cxn ang="0">
                  <a:pos x="307" y="208"/>
                </a:cxn>
                <a:cxn ang="0">
                  <a:pos x="334" y="212"/>
                </a:cxn>
                <a:cxn ang="0">
                  <a:pos x="366" y="216"/>
                </a:cxn>
                <a:cxn ang="0">
                  <a:pos x="393" y="228"/>
                </a:cxn>
                <a:cxn ang="0">
                  <a:pos x="393" y="228"/>
                </a:cxn>
                <a:cxn ang="0">
                  <a:pos x="0" y="228"/>
                </a:cxn>
              </a:cxnLst>
              <a:rect l="0" t="0" r="r" b="b"/>
              <a:pathLst>
                <a:path w="393" h="228">
                  <a:moveTo>
                    <a:pt x="0" y="228"/>
                  </a:moveTo>
                  <a:lnTo>
                    <a:pt x="0" y="0"/>
                  </a:lnTo>
                  <a:lnTo>
                    <a:pt x="18" y="20"/>
                  </a:lnTo>
                  <a:lnTo>
                    <a:pt x="45" y="52"/>
                  </a:lnTo>
                  <a:lnTo>
                    <a:pt x="77" y="84"/>
                  </a:lnTo>
                  <a:lnTo>
                    <a:pt x="104" y="108"/>
                  </a:lnTo>
                  <a:lnTo>
                    <a:pt x="131" y="132"/>
                  </a:lnTo>
                  <a:lnTo>
                    <a:pt x="163" y="152"/>
                  </a:lnTo>
                  <a:lnTo>
                    <a:pt x="190" y="168"/>
                  </a:lnTo>
                  <a:lnTo>
                    <a:pt x="221" y="180"/>
                  </a:lnTo>
                  <a:lnTo>
                    <a:pt x="248" y="192"/>
                  </a:lnTo>
                  <a:lnTo>
                    <a:pt x="275" y="200"/>
                  </a:lnTo>
                  <a:lnTo>
                    <a:pt x="307" y="208"/>
                  </a:lnTo>
                  <a:lnTo>
                    <a:pt x="334" y="212"/>
                  </a:lnTo>
                  <a:lnTo>
                    <a:pt x="366" y="216"/>
                  </a:lnTo>
                  <a:lnTo>
                    <a:pt x="393" y="228"/>
                  </a:lnTo>
                  <a:lnTo>
                    <a:pt x="393" y="228"/>
                  </a:lnTo>
                  <a:lnTo>
                    <a:pt x="0" y="228"/>
                  </a:lnTo>
                </a:path>
              </a:pathLst>
            </a:custGeom>
            <a:noFill/>
            <a:ln w="18">
              <a:solidFill>
                <a:srgbClr val="BFBFB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74" name="Freeform 6"/>
          <p:cNvSpPr>
            <a:spLocks/>
          </p:cNvSpPr>
          <p:nvPr/>
        </p:nvSpPr>
        <p:spPr bwMode="auto">
          <a:xfrm>
            <a:off x="2165578" y="2090511"/>
            <a:ext cx="2743200" cy="1404938"/>
          </a:xfrm>
          <a:custGeom>
            <a:avLst/>
            <a:gdLst/>
            <a:ahLst/>
            <a:cxnLst>
              <a:cxn ang="0">
                <a:pos x="0" y="885"/>
              </a:cxn>
              <a:cxn ang="0">
                <a:pos x="58" y="869"/>
              </a:cxn>
              <a:cxn ang="0">
                <a:pos x="117" y="857"/>
              </a:cxn>
              <a:cxn ang="0">
                <a:pos x="171" y="837"/>
              </a:cxn>
              <a:cxn ang="0">
                <a:pos x="230" y="809"/>
              </a:cxn>
              <a:cxn ang="0">
                <a:pos x="288" y="765"/>
              </a:cxn>
              <a:cxn ang="0">
                <a:pos x="347" y="709"/>
              </a:cxn>
              <a:cxn ang="0">
                <a:pos x="401" y="641"/>
              </a:cxn>
              <a:cxn ang="0">
                <a:pos x="460" y="553"/>
              </a:cxn>
              <a:cxn ang="0">
                <a:pos x="519" y="453"/>
              </a:cxn>
              <a:cxn ang="0">
                <a:pos x="577" y="348"/>
              </a:cxn>
              <a:cxn ang="0">
                <a:pos x="631" y="240"/>
              </a:cxn>
              <a:cxn ang="0">
                <a:pos x="690" y="144"/>
              </a:cxn>
              <a:cxn ang="0">
                <a:pos x="749" y="68"/>
              </a:cxn>
              <a:cxn ang="0">
                <a:pos x="807" y="16"/>
              </a:cxn>
              <a:cxn ang="0">
                <a:pos x="866" y="0"/>
              </a:cxn>
              <a:cxn ang="0">
                <a:pos x="920" y="16"/>
              </a:cxn>
              <a:cxn ang="0">
                <a:pos x="979" y="68"/>
              </a:cxn>
              <a:cxn ang="0">
                <a:pos x="1037" y="144"/>
              </a:cxn>
              <a:cxn ang="0">
                <a:pos x="1096" y="240"/>
              </a:cxn>
              <a:cxn ang="0">
                <a:pos x="1150" y="348"/>
              </a:cxn>
              <a:cxn ang="0">
                <a:pos x="1209" y="453"/>
              </a:cxn>
              <a:cxn ang="0">
                <a:pos x="1268" y="553"/>
              </a:cxn>
              <a:cxn ang="0">
                <a:pos x="1326" y="641"/>
              </a:cxn>
              <a:cxn ang="0">
                <a:pos x="1380" y="709"/>
              </a:cxn>
              <a:cxn ang="0">
                <a:pos x="1439" y="765"/>
              </a:cxn>
              <a:cxn ang="0">
                <a:pos x="1498" y="809"/>
              </a:cxn>
              <a:cxn ang="0">
                <a:pos x="1556" y="837"/>
              </a:cxn>
              <a:cxn ang="0">
                <a:pos x="1610" y="857"/>
              </a:cxn>
              <a:cxn ang="0">
                <a:pos x="1669" y="869"/>
              </a:cxn>
              <a:cxn ang="0">
                <a:pos x="1728" y="885"/>
              </a:cxn>
              <a:cxn ang="0">
                <a:pos x="0" y="885"/>
              </a:cxn>
            </a:cxnLst>
            <a:rect l="0" t="0" r="r" b="b"/>
            <a:pathLst>
              <a:path w="1728" h="885">
                <a:moveTo>
                  <a:pt x="0" y="885"/>
                </a:moveTo>
                <a:lnTo>
                  <a:pt x="0" y="885"/>
                </a:lnTo>
                <a:lnTo>
                  <a:pt x="27" y="873"/>
                </a:lnTo>
                <a:lnTo>
                  <a:pt x="58" y="869"/>
                </a:lnTo>
                <a:lnTo>
                  <a:pt x="85" y="865"/>
                </a:lnTo>
                <a:lnTo>
                  <a:pt x="117" y="857"/>
                </a:lnTo>
                <a:lnTo>
                  <a:pt x="144" y="849"/>
                </a:lnTo>
                <a:lnTo>
                  <a:pt x="171" y="837"/>
                </a:lnTo>
                <a:lnTo>
                  <a:pt x="203" y="825"/>
                </a:lnTo>
                <a:lnTo>
                  <a:pt x="230" y="809"/>
                </a:lnTo>
                <a:lnTo>
                  <a:pt x="261" y="789"/>
                </a:lnTo>
                <a:lnTo>
                  <a:pt x="288" y="765"/>
                </a:lnTo>
                <a:lnTo>
                  <a:pt x="316" y="741"/>
                </a:lnTo>
                <a:lnTo>
                  <a:pt x="347" y="709"/>
                </a:lnTo>
                <a:lnTo>
                  <a:pt x="374" y="677"/>
                </a:lnTo>
                <a:lnTo>
                  <a:pt x="401" y="641"/>
                </a:lnTo>
                <a:lnTo>
                  <a:pt x="433" y="597"/>
                </a:lnTo>
                <a:lnTo>
                  <a:pt x="460" y="553"/>
                </a:lnTo>
                <a:lnTo>
                  <a:pt x="492" y="505"/>
                </a:lnTo>
                <a:lnTo>
                  <a:pt x="519" y="453"/>
                </a:lnTo>
                <a:lnTo>
                  <a:pt x="546" y="400"/>
                </a:lnTo>
                <a:lnTo>
                  <a:pt x="577" y="348"/>
                </a:lnTo>
                <a:lnTo>
                  <a:pt x="604" y="292"/>
                </a:lnTo>
                <a:lnTo>
                  <a:pt x="631" y="240"/>
                </a:lnTo>
                <a:lnTo>
                  <a:pt x="663" y="192"/>
                </a:lnTo>
                <a:lnTo>
                  <a:pt x="690" y="144"/>
                </a:lnTo>
                <a:lnTo>
                  <a:pt x="722" y="104"/>
                </a:lnTo>
                <a:lnTo>
                  <a:pt x="749" y="68"/>
                </a:lnTo>
                <a:lnTo>
                  <a:pt x="776" y="36"/>
                </a:lnTo>
                <a:lnTo>
                  <a:pt x="807" y="16"/>
                </a:lnTo>
                <a:lnTo>
                  <a:pt x="834" y="4"/>
                </a:lnTo>
                <a:lnTo>
                  <a:pt x="866" y="0"/>
                </a:lnTo>
                <a:lnTo>
                  <a:pt x="893" y="4"/>
                </a:lnTo>
                <a:lnTo>
                  <a:pt x="920" y="16"/>
                </a:lnTo>
                <a:lnTo>
                  <a:pt x="952" y="36"/>
                </a:lnTo>
                <a:lnTo>
                  <a:pt x="979" y="68"/>
                </a:lnTo>
                <a:lnTo>
                  <a:pt x="1006" y="104"/>
                </a:lnTo>
                <a:lnTo>
                  <a:pt x="1037" y="144"/>
                </a:lnTo>
                <a:lnTo>
                  <a:pt x="1065" y="192"/>
                </a:lnTo>
                <a:lnTo>
                  <a:pt x="1096" y="240"/>
                </a:lnTo>
                <a:lnTo>
                  <a:pt x="1123" y="292"/>
                </a:lnTo>
                <a:lnTo>
                  <a:pt x="1150" y="348"/>
                </a:lnTo>
                <a:lnTo>
                  <a:pt x="1182" y="400"/>
                </a:lnTo>
                <a:lnTo>
                  <a:pt x="1209" y="453"/>
                </a:lnTo>
                <a:lnTo>
                  <a:pt x="1236" y="505"/>
                </a:lnTo>
                <a:lnTo>
                  <a:pt x="1268" y="553"/>
                </a:lnTo>
                <a:lnTo>
                  <a:pt x="1295" y="597"/>
                </a:lnTo>
                <a:lnTo>
                  <a:pt x="1326" y="641"/>
                </a:lnTo>
                <a:lnTo>
                  <a:pt x="1353" y="677"/>
                </a:lnTo>
                <a:lnTo>
                  <a:pt x="1380" y="709"/>
                </a:lnTo>
                <a:lnTo>
                  <a:pt x="1412" y="741"/>
                </a:lnTo>
                <a:lnTo>
                  <a:pt x="1439" y="765"/>
                </a:lnTo>
                <a:lnTo>
                  <a:pt x="1466" y="789"/>
                </a:lnTo>
                <a:lnTo>
                  <a:pt x="1498" y="809"/>
                </a:lnTo>
                <a:lnTo>
                  <a:pt x="1525" y="825"/>
                </a:lnTo>
                <a:lnTo>
                  <a:pt x="1556" y="837"/>
                </a:lnTo>
                <a:lnTo>
                  <a:pt x="1583" y="849"/>
                </a:lnTo>
                <a:lnTo>
                  <a:pt x="1610" y="857"/>
                </a:lnTo>
                <a:lnTo>
                  <a:pt x="1642" y="865"/>
                </a:lnTo>
                <a:lnTo>
                  <a:pt x="1669" y="869"/>
                </a:lnTo>
                <a:lnTo>
                  <a:pt x="1701" y="873"/>
                </a:lnTo>
                <a:lnTo>
                  <a:pt x="1728" y="885"/>
                </a:lnTo>
                <a:lnTo>
                  <a:pt x="1728" y="885"/>
                </a:lnTo>
                <a:lnTo>
                  <a:pt x="0" y="885"/>
                </a:lnTo>
                <a:close/>
              </a:path>
            </a:pathLst>
          </a:custGeom>
          <a:solidFill>
            <a:srgbClr val="9735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5" name="Line 20"/>
          <p:cNvSpPr>
            <a:spLocks noChangeShapeType="1"/>
          </p:cNvSpPr>
          <p:nvPr/>
        </p:nvSpPr>
        <p:spPr bwMode="auto">
          <a:xfrm flipV="1">
            <a:off x="3000375" y="1541463"/>
            <a:ext cx="0" cy="1954212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6" name="Text Box 23"/>
          <p:cNvSpPr txBox="1">
            <a:spLocks noChangeArrowheads="1"/>
          </p:cNvSpPr>
          <p:nvPr/>
        </p:nvSpPr>
        <p:spPr bwMode="auto">
          <a:xfrm>
            <a:off x="2890838" y="1520825"/>
            <a:ext cx="5715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i="1" dirty="0" smtClean="0">
                <a:latin typeface="Times New Roman" pitchFamily="18" charset="0"/>
              </a:rPr>
              <a:t>h</a:t>
            </a:r>
            <a:endParaRPr lang="en-US" sz="2800" baseline="-25000" dirty="0"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77" name="Freeform 24"/>
          <p:cNvSpPr>
            <a:spLocks/>
          </p:cNvSpPr>
          <p:nvPr/>
        </p:nvSpPr>
        <p:spPr bwMode="auto">
          <a:xfrm>
            <a:off x="3011257" y="3133495"/>
            <a:ext cx="623888" cy="361950"/>
          </a:xfrm>
          <a:custGeom>
            <a:avLst/>
            <a:gdLst/>
            <a:ahLst/>
            <a:cxnLst>
              <a:cxn ang="0">
                <a:pos x="0" y="228"/>
              </a:cxn>
              <a:cxn ang="0">
                <a:pos x="0" y="0"/>
              </a:cxn>
              <a:cxn ang="0">
                <a:pos x="18" y="20"/>
              </a:cxn>
              <a:cxn ang="0">
                <a:pos x="45" y="52"/>
              </a:cxn>
              <a:cxn ang="0">
                <a:pos x="77" y="84"/>
              </a:cxn>
              <a:cxn ang="0">
                <a:pos x="104" y="108"/>
              </a:cxn>
              <a:cxn ang="0">
                <a:pos x="131" y="132"/>
              </a:cxn>
              <a:cxn ang="0">
                <a:pos x="163" y="152"/>
              </a:cxn>
              <a:cxn ang="0">
                <a:pos x="190" y="168"/>
              </a:cxn>
              <a:cxn ang="0">
                <a:pos x="221" y="180"/>
              </a:cxn>
              <a:cxn ang="0">
                <a:pos x="248" y="192"/>
              </a:cxn>
              <a:cxn ang="0">
                <a:pos x="275" y="200"/>
              </a:cxn>
              <a:cxn ang="0">
                <a:pos x="307" y="208"/>
              </a:cxn>
              <a:cxn ang="0">
                <a:pos x="334" y="212"/>
              </a:cxn>
              <a:cxn ang="0">
                <a:pos x="366" y="216"/>
              </a:cxn>
              <a:cxn ang="0">
                <a:pos x="393" y="228"/>
              </a:cxn>
              <a:cxn ang="0">
                <a:pos x="393" y="228"/>
              </a:cxn>
              <a:cxn ang="0">
                <a:pos x="0" y="228"/>
              </a:cxn>
            </a:cxnLst>
            <a:rect l="0" t="0" r="r" b="b"/>
            <a:pathLst>
              <a:path w="393" h="228">
                <a:moveTo>
                  <a:pt x="0" y="228"/>
                </a:moveTo>
                <a:lnTo>
                  <a:pt x="0" y="0"/>
                </a:lnTo>
                <a:lnTo>
                  <a:pt x="18" y="20"/>
                </a:lnTo>
                <a:lnTo>
                  <a:pt x="45" y="52"/>
                </a:lnTo>
                <a:lnTo>
                  <a:pt x="77" y="84"/>
                </a:lnTo>
                <a:lnTo>
                  <a:pt x="104" y="108"/>
                </a:lnTo>
                <a:lnTo>
                  <a:pt x="131" y="132"/>
                </a:lnTo>
                <a:lnTo>
                  <a:pt x="163" y="152"/>
                </a:lnTo>
                <a:lnTo>
                  <a:pt x="190" y="168"/>
                </a:lnTo>
                <a:lnTo>
                  <a:pt x="221" y="180"/>
                </a:lnTo>
                <a:lnTo>
                  <a:pt x="248" y="192"/>
                </a:lnTo>
                <a:lnTo>
                  <a:pt x="275" y="200"/>
                </a:lnTo>
                <a:lnTo>
                  <a:pt x="307" y="208"/>
                </a:lnTo>
                <a:lnTo>
                  <a:pt x="334" y="212"/>
                </a:lnTo>
                <a:lnTo>
                  <a:pt x="366" y="216"/>
                </a:lnTo>
                <a:lnTo>
                  <a:pt x="393" y="228"/>
                </a:lnTo>
                <a:lnTo>
                  <a:pt x="393" y="228"/>
                </a:lnTo>
                <a:lnTo>
                  <a:pt x="0" y="228"/>
                </a:lnTo>
                <a:close/>
              </a:path>
            </a:pathLst>
          </a:custGeom>
          <a:solidFill>
            <a:srgbClr val="0080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8" name="TextBox 177"/>
          <p:cNvSpPr txBox="1"/>
          <p:nvPr/>
        </p:nvSpPr>
        <p:spPr>
          <a:xfrm>
            <a:off x="3156857" y="3516086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ym typeface="Symbol"/>
              </a:rPr>
              <a:t></a:t>
            </a:r>
            <a:endParaRPr lang="en-US" dirty="0"/>
          </a:p>
        </p:txBody>
      </p:sp>
      <p:graphicFrame>
        <p:nvGraphicFramePr>
          <p:cNvPr id="179" name="Object 178"/>
          <p:cNvGraphicFramePr>
            <a:graphicFrameLocks noChangeAspect="1"/>
          </p:cNvGraphicFramePr>
          <p:nvPr/>
        </p:nvGraphicFramePr>
        <p:xfrm>
          <a:off x="3090635" y="3429227"/>
          <a:ext cx="381907" cy="458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842" name="Equation" r:id="rId4" imgW="190440" imgH="228600" progId="Equation.DSMT4">
                  <p:embed/>
                </p:oleObj>
              </mc:Choice>
              <mc:Fallback>
                <p:oleObj name="Equation" r:id="rId4" imgW="190440" imgH="2286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0635" y="3429227"/>
                        <a:ext cx="381907" cy="458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0" name="Text Box 21"/>
          <p:cNvSpPr txBox="1">
            <a:spLocks noChangeArrowheads="1"/>
          </p:cNvSpPr>
          <p:nvPr/>
        </p:nvSpPr>
        <p:spPr bwMode="auto">
          <a:xfrm>
            <a:off x="1041400" y="3697288"/>
            <a:ext cx="2743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0" i="1" dirty="0" smtClean="0"/>
              <a:t>t</a:t>
            </a:r>
            <a:endParaRPr lang="en-US" sz="1800" b="0" dirty="0"/>
          </a:p>
        </p:txBody>
      </p:sp>
      <p:sp>
        <p:nvSpPr>
          <p:cNvPr id="181" name="Text Box 22"/>
          <p:cNvSpPr txBox="1">
            <a:spLocks noChangeArrowheads="1"/>
          </p:cNvSpPr>
          <p:nvPr/>
        </p:nvSpPr>
        <p:spPr bwMode="auto">
          <a:xfrm>
            <a:off x="3386138" y="3062288"/>
            <a:ext cx="2698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i="1">
                <a:solidFill>
                  <a:srgbClr val="009900"/>
                </a:solidFill>
                <a:latin typeface="Times New Roman" pitchFamily="18" charset="0"/>
                <a:sym typeface="Symbol" pitchFamily="18" charset="2"/>
              </a:rPr>
              <a:t></a:t>
            </a:r>
          </a:p>
        </p:txBody>
      </p:sp>
      <p:grpSp>
        <p:nvGrpSpPr>
          <p:cNvPr id="4" name="Group 5"/>
          <p:cNvGrpSpPr>
            <a:grpSpLocks noChangeAspect="1"/>
          </p:cNvGrpSpPr>
          <p:nvPr/>
        </p:nvGrpSpPr>
        <p:grpSpPr bwMode="auto">
          <a:xfrm>
            <a:off x="911225" y="2054225"/>
            <a:ext cx="2994025" cy="1766888"/>
            <a:chOff x="478" y="1198"/>
            <a:chExt cx="1886" cy="1113"/>
          </a:xfrm>
        </p:grpSpPr>
        <p:sp>
          <p:nvSpPr>
            <p:cNvPr id="183" name="AutoShape 4"/>
            <p:cNvSpPr>
              <a:spLocks noChangeAspect="1" noChangeArrowheads="1" noTextEdit="1"/>
            </p:cNvSpPr>
            <p:nvPr/>
          </p:nvSpPr>
          <p:spPr bwMode="auto">
            <a:xfrm>
              <a:off x="478" y="1198"/>
              <a:ext cx="1886" cy="1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" name="Freeform 6"/>
            <p:cNvSpPr>
              <a:spLocks/>
            </p:cNvSpPr>
            <p:nvPr/>
          </p:nvSpPr>
          <p:spPr bwMode="auto">
            <a:xfrm>
              <a:off x="555" y="1310"/>
              <a:ext cx="1728" cy="885"/>
            </a:xfrm>
            <a:custGeom>
              <a:avLst/>
              <a:gdLst/>
              <a:ahLst/>
              <a:cxnLst>
                <a:cxn ang="0">
                  <a:pos x="0" y="885"/>
                </a:cxn>
                <a:cxn ang="0">
                  <a:pos x="58" y="869"/>
                </a:cxn>
                <a:cxn ang="0">
                  <a:pos x="117" y="857"/>
                </a:cxn>
                <a:cxn ang="0">
                  <a:pos x="171" y="837"/>
                </a:cxn>
                <a:cxn ang="0">
                  <a:pos x="230" y="809"/>
                </a:cxn>
                <a:cxn ang="0">
                  <a:pos x="288" y="765"/>
                </a:cxn>
                <a:cxn ang="0">
                  <a:pos x="347" y="709"/>
                </a:cxn>
                <a:cxn ang="0">
                  <a:pos x="401" y="641"/>
                </a:cxn>
                <a:cxn ang="0">
                  <a:pos x="460" y="553"/>
                </a:cxn>
                <a:cxn ang="0">
                  <a:pos x="519" y="453"/>
                </a:cxn>
                <a:cxn ang="0">
                  <a:pos x="577" y="348"/>
                </a:cxn>
                <a:cxn ang="0">
                  <a:pos x="631" y="240"/>
                </a:cxn>
                <a:cxn ang="0">
                  <a:pos x="690" y="144"/>
                </a:cxn>
                <a:cxn ang="0">
                  <a:pos x="749" y="68"/>
                </a:cxn>
                <a:cxn ang="0">
                  <a:pos x="807" y="16"/>
                </a:cxn>
                <a:cxn ang="0">
                  <a:pos x="866" y="0"/>
                </a:cxn>
                <a:cxn ang="0">
                  <a:pos x="920" y="16"/>
                </a:cxn>
                <a:cxn ang="0">
                  <a:pos x="979" y="68"/>
                </a:cxn>
                <a:cxn ang="0">
                  <a:pos x="1037" y="144"/>
                </a:cxn>
                <a:cxn ang="0">
                  <a:pos x="1096" y="240"/>
                </a:cxn>
                <a:cxn ang="0">
                  <a:pos x="1150" y="348"/>
                </a:cxn>
                <a:cxn ang="0">
                  <a:pos x="1209" y="453"/>
                </a:cxn>
                <a:cxn ang="0">
                  <a:pos x="1268" y="553"/>
                </a:cxn>
                <a:cxn ang="0">
                  <a:pos x="1326" y="641"/>
                </a:cxn>
                <a:cxn ang="0">
                  <a:pos x="1380" y="709"/>
                </a:cxn>
                <a:cxn ang="0">
                  <a:pos x="1439" y="765"/>
                </a:cxn>
                <a:cxn ang="0">
                  <a:pos x="1498" y="809"/>
                </a:cxn>
                <a:cxn ang="0">
                  <a:pos x="1556" y="837"/>
                </a:cxn>
                <a:cxn ang="0">
                  <a:pos x="1610" y="857"/>
                </a:cxn>
                <a:cxn ang="0">
                  <a:pos x="1669" y="869"/>
                </a:cxn>
                <a:cxn ang="0">
                  <a:pos x="1728" y="885"/>
                </a:cxn>
                <a:cxn ang="0">
                  <a:pos x="0" y="885"/>
                </a:cxn>
              </a:cxnLst>
              <a:rect l="0" t="0" r="r" b="b"/>
              <a:pathLst>
                <a:path w="1728" h="885">
                  <a:moveTo>
                    <a:pt x="0" y="885"/>
                  </a:moveTo>
                  <a:lnTo>
                    <a:pt x="0" y="885"/>
                  </a:lnTo>
                  <a:lnTo>
                    <a:pt x="27" y="873"/>
                  </a:lnTo>
                  <a:lnTo>
                    <a:pt x="58" y="869"/>
                  </a:lnTo>
                  <a:lnTo>
                    <a:pt x="85" y="865"/>
                  </a:lnTo>
                  <a:lnTo>
                    <a:pt x="117" y="857"/>
                  </a:lnTo>
                  <a:lnTo>
                    <a:pt x="144" y="849"/>
                  </a:lnTo>
                  <a:lnTo>
                    <a:pt x="171" y="837"/>
                  </a:lnTo>
                  <a:lnTo>
                    <a:pt x="203" y="825"/>
                  </a:lnTo>
                  <a:lnTo>
                    <a:pt x="230" y="809"/>
                  </a:lnTo>
                  <a:lnTo>
                    <a:pt x="261" y="789"/>
                  </a:lnTo>
                  <a:lnTo>
                    <a:pt x="288" y="765"/>
                  </a:lnTo>
                  <a:lnTo>
                    <a:pt x="316" y="741"/>
                  </a:lnTo>
                  <a:lnTo>
                    <a:pt x="347" y="709"/>
                  </a:lnTo>
                  <a:lnTo>
                    <a:pt x="374" y="677"/>
                  </a:lnTo>
                  <a:lnTo>
                    <a:pt x="401" y="641"/>
                  </a:lnTo>
                  <a:lnTo>
                    <a:pt x="433" y="597"/>
                  </a:lnTo>
                  <a:lnTo>
                    <a:pt x="460" y="553"/>
                  </a:lnTo>
                  <a:lnTo>
                    <a:pt x="492" y="505"/>
                  </a:lnTo>
                  <a:lnTo>
                    <a:pt x="519" y="453"/>
                  </a:lnTo>
                  <a:lnTo>
                    <a:pt x="546" y="400"/>
                  </a:lnTo>
                  <a:lnTo>
                    <a:pt x="577" y="348"/>
                  </a:lnTo>
                  <a:lnTo>
                    <a:pt x="604" y="292"/>
                  </a:lnTo>
                  <a:lnTo>
                    <a:pt x="631" y="240"/>
                  </a:lnTo>
                  <a:lnTo>
                    <a:pt x="663" y="192"/>
                  </a:lnTo>
                  <a:lnTo>
                    <a:pt x="690" y="144"/>
                  </a:lnTo>
                  <a:lnTo>
                    <a:pt x="722" y="104"/>
                  </a:lnTo>
                  <a:lnTo>
                    <a:pt x="749" y="68"/>
                  </a:lnTo>
                  <a:lnTo>
                    <a:pt x="776" y="36"/>
                  </a:lnTo>
                  <a:lnTo>
                    <a:pt x="807" y="16"/>
                  </a:lnTo>
                  <a:lnTo>
                    <a:pt x="834" y="4"/>
                  </a:lnTo>
                  <a:lnTo>
                    <a:pt x="866" y="0"/>
                  </a:lnTo>
                  <a:lnTo>
                    <a:pt x="893" y="4"/>
                  </a:lnTo>
                  <a:lnTo>
                    <a:pt x="920" y="16"/>
                  </a:lnTo>
                  <a:lnTo>
                    <a:pt x="952" y="36"/>
                  </a:lnTo>
                  <a:lnTo>
                    <a:pt x="979" y="68"/>
                  </a:lnTo>
                  <a:lnTo>
                    <a:pt x="1006" y="104"/>
                  </a:lnTo>
                  <a:lnTo>
                    <a:pt x="1037" y="144"/>
                  </a:lnTo>
                  <a:lnTo>
                    <a:pt x="1065" y="192"/>
                  </a:lnTo>
                  <a:lnTo>
                    <a:pt x="1096" y="240"/>
                  </a:lnTo>
                  <a:lnTo>
                    <a:pt x="1123" y="292"/>
                  </a:lnTo>
                  <a:lnTo>
                    <a:pt x="1150" y="348"/>
                  </a:lnTo>
                  <a:lnTo>
                    <a:pt x="1182" y="400"/>
                  </a:lnTo>
                  <a:lnTo>
                    <a:pt x="1209" y="453"/>
                  </a:lnTo>
                  <a:lnTo>
                    <a:pt x="1236" y="505"/>
                  </a:lnTo>
                  <a:lnTo>
                    <a:pt x="1268" y="553"/>
                  </a:lnTo>
                  <a:lnTo>
                    <a:pt x="1295" y="597"/>
                  </a:lnTo>
                  <a:lnTo>
                    <a:pt x="1326" y="641"/>
                  </a:lnTo>
                  <a:lnTo>
                    <a:pt x="1353" y="677"/>
                  </a:lnTo>
                  <a:lnTo>
                    <a:pt x="1380" y="709"/>
                  </a:lnTo>
                  <a:lnTo>
                    <a:pt x="1412" y="741"/>
                  </a:lnTo>
                  <a:lnTo>
                    <a:pt x="1439" y="765"/>
                  </a:lnTo>
                  <a:lnTo>
                    <a:pt x="1466" y="789"/>
                  </a:lnTo>
                  <a:lnTo>
                    <a:pt x="1498" y="809"/>
                  </a:lnTo>
                  <a:lnTo>
                    <a:pt x="1525" y="825"/>
                  </a:lnTo>
                  <a:lnTo>
                    <a:pt x="1556" y="837"/>
                  </a:lnTo>
                  <a:lnTo>
                    <a:pt x="1583" y="849"/>
                  </a:lnTo>
                  <a:lnTo>
                    <a:pt x="1610" y="857"/>
                  </a:lnTo>
                  <a:lnTo>
                    <a:pt x="1642" y="865"/>
                  </a:lnTo>
                  <a:lnTo>
                    <a:pt x="1669" y="869"/>
                  </a:lnTo>
                  <a:lnTo>
                    <a:pt x="1701" y="873"/>
                  </a:lnTo>
                  <a:lnTo>
                    <a:pt x="1728" y="885"/>
                  </a:lnTo>
                  <a:lnTo>
                    <a:pt x="1728" y="885"/>
                  </a:lnTo>
                  <a:lnTo>
                    <a:pt x="0" y="885"/>
                  </a:lnTo>
                  <a:close/>
                </a:path>
              </a:pathLst>
            </a:custGeom>
            <a:solidFill>
              <a:srgbClr val="9735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" name="Freeform 7"/>
            <p:cNvSpPr>
              <a:spLocks/>
            </p:cNvSpPr>
            <p:nvPr/>
          </p:nvSpPr>
          <p:spPr bwMode="auto">
            <a:xfrm>
              <a:off x="555" y="1310"/>
              <a:ext cx="1728" cy="885"/>
            </a:xfrm>
            <a:custGeom>
              <a:avLst/>
              <a:gdLst/>
              <a:ahLst/>
              <a:cxnLst>
                <a:cxn ang="0">
                  <a:pos x="0" y="885"/>
                </a:cxn>
                <a:cxn ang="0">
                  <a:pos x="58" y="869"/>
                </a:cxn>
                <a:cxn ang="0">
                  <a:pos x="117" y="857"/>
                </a:cxn>
                <a:cxn ang="0">
                  <a:pos x="171" y="837"/>
                </a:cxn>
                <a:cxn ang="0">
                  <a:pos x="230" y="809"/>
                </a:cxn>
                <a:cxn ang="0">
                  <a:pos x="288" y="765"/>
                </a:cxn>
                <a:cxn ang="0">
                  <a:pos x="347" y="709"/>
                </a:cxn>
                <a:cxn ang="0">
                  <a:pos x="401" y="641"/>
                </a:cxn>
                <a:cxn ang="0">
                  <a:pos x="460" y="553"/>
                </a:cxn>
                <a:cxn ang="0">
                  <a:pos x="519" y="453"/>
                </a:cxn>
                <a:cxn ang="0">
                  <a:pos x="577" y="348"/>
                </a:cxn>
                <a:cxn ang="0">
                  <a:pos x="631" y="240"/>
                </a:cxn>
                <a:cxn ang="0">
                  <a:pos x="690" y="144"/>
                </a:cxn>
                <a:cxn ang="0">
                  <a:pos x="749" y="68"/>
                </a:cxn>
                <a:cxn ang="0">
                  <a:pos x="807" y="16"/>
                </a:cxn>
                <a:cxn ang="0">
                  <a:pos x="866" y="0"/>
                </a:cxn>
                <a:cxn ang="0">
                  <a:pos x="920" y="16"/>
                </a:cxn>
                <a:cxn ang="0">
                  <a:pos x="979" y="68"/>
                </a:cxn>
                <a:cxn ang="0">
                  <a:pos x="1037" y="144"/>
                </a:cxn>
                <a:cxn ang="0">
                  <a:pos x="1096" y="240"/>
                </a:cxn>
                <a:cxn ang="0">
                  <a:pos x="1150" y="348"/>
                </a:cxn>
                <a:cxn ang="0">
                  <a:pos x="1209" y="453"/>
                </a:cxn>
                <a:cxn ang="0">
                  <a:pos x="1268" y="553"/>
                </a:cxn>
                <a:cxn ang="0">
                  <a:pos x="1326" y="641"/>
                </a:cxn>
                <a:cxn ang="0">
                  <a:pos x="1380" y="709"/>
                </a:cxn>
                <a:cxn ang="0">
                  <a:pos x="1439" y="765"/>
                </a:cxn>
                <a:cxn ang="0">
                  <a:pos x="1498" y="809"/>
                </a:cxn>
                <a:cxn ang="0">
                  <a:pos x="1556" y="837"/>
                </a:cxn>
                <a:cxn ang="0">
                  <a:pos x="1610" y="857"/>
                </a:cxn>
                <a:cxn ang="0">
                  <a:pos x="1669" y="869"/>
                </a:cxn>
                <a:cxn ang="0">
                  <a:pos x="1728" y="885"/>
                </a:cxn>
                <a:cxn ang="0">
                  <a:pos x="0" y="885"/>
                </a:cxn>
              </a:cxnLst>
              <a:rect l="0" t="0" r="r" b="b"/>
              <a:pathLst>
                <a:path w="1728" h="885">
                  <a:moveTo>
                    <a:pt x="0" y="885"/>
                  </a:moveTo>
                  <a:lnTo>
                    <a:pt x="0" y="885"/>
                  </a:lnTo>
                  <a:lnTo>
                    <a:pt x="27" y="873"/>
                  </a:lnTo>
                  <a:lnTo>
                    <a:pt x="58" y="869"/>
                  </a:lnTo>
                  <a:lnTo>
                    <a:pt x="85" y="865"/>
                  </a:lnTo>
                  <a:lnTo>
                    <a:pt x="117" y="857"/>
                  </a:lnTo>
                  <a:lnTo>
                    <a:pt x="144" y="849"/>
                  </a:lnTo>
                  <a:lnTo>
                    <a:pt x="171" y="837"/>
                  </a:lnTo>
                  <a:lnTo>
                    <a:pt x="203" y="825"/>
                  </a:lnTo>
                  <a:lnTo>
                    <a:pt x="230" y="809"/>
                  </a:lnTo>
                  <a:lnTo>
                    <a:pt x="261" y="789"/>
                  </a:lnTo>
                  <a:lnTo>
                    <a:pt x="288" y="765"/>
                  </a:lnTo>
                  <a:lnTo>
                    <a:pt x="316" y="741"/>
                  </a:lnTo>
                  <a:lnTo>
                    <a:pt x="347" y="709"/>
                  </a:lnTo>
                  <a:lnTo>
                    <a:pt x="374" y="677"/>
                  </a:lnTo>
                  <a:lnTo>
                    <a:pt x="401" y="641"/>
                  </a:lnTo>
                  <a:lnTo>
                    <a:pt x="433" y="597"/>
                  </a:lnTo>
                  <a:lnTo>
                    <a:pt x="460" y="553"/>
                  </a:lnTo>
                  <a:lnTo>
                    <a:pt x="492" y="505"/>
                  </a:lnTo>
                  <a:lnTo>
                    <a:pt x="519" y="453"/>
                  </a:lnTo>
                  <a:lnTo>
                    <a:pt x="546" y="400"/>
                  </a:lnTo>
                  <a:lnTo>
                    <a:pt x="577" y="348"/>
                  </a:lnTo>
                  <a:lnTo>
                    <a:pt x="604" y="292"/>
                  </a:lnTo>
                  <a:lnTo>
                    <a:pt x="631" y="240"/>
                  </a:lnTo>
                  <a:lnTo>
                    <a:pt x="663" y="192"/>
                  </a:lnTo>
                  <a:lnTo>
                    <a:pt x="690" y="144"/>
                  </a:lnTo>
                  <a:lnTo>
                    <a:pt x="722" y="104"/>
                  </a:lnTo>
                  <a:lnTo>
                    <a:pt x="749" y="68"/>
                  </a:lnTo>
                  <a:lnTo>
                    <a:pt x="776" y="36"/>
                  </a:lnTo>
                  <a:lnTo>
                    <a:pt x="807" y="16"/>
                  </a:lnTo>
                  <a:lnTo>
                    <a:pt x="834" y="4"/>
                  </a:lnTo>
                  <a:lnTo>
                    <a:pt x="866" y="0"/>
                  </a:lnTo>
                  <a:lnTo>
                    <a:pt x="893" y="4"/>
                  </a:lnTo>
                  <a:lnTo>
                    <a:pt x="920" y="16"/>
                  </a:lnTo>
                  <a:lnTo>
                    <a:pt x="952" y="36"/>
                  </a:lnTo>
                  <a:lnTo>
                    <a:pt x="979" y="68"/>
                  </a:lnTo>
                  <a:lnTo>
                    <a:pt x="1006" y="104"/>
                  </a:lnTo>
                  <a:lnTo>
                    <a:pt x="1037" y="144"/>
                  </a:lnTo>
                  <a:lnTo>
                    <a:pt x="1065" y="192"/>
                  </a:lnTo>
                  <a:lnTo>
                    <a:pt x="1096" y="240"/>
                  </a:lnTo>
                  <a:lnTo>
                    <a:pt x="1123" y="292"/>
                  </a:lnTo>
                  <a:lnTo>
                    <a:pt x="1150" y="348"/>
                  </a:lnTo>
                  <a:lnTo>
                    <a:pt x="1182" y="400"/>
                  </a:lnTo>
                  <a:lnTo>
                    <a:pt x="1209" y="453"/>
                  </a:lnTo>
                  <a:lnTo>
                    <a:pt x="1236" y="505"/>
                  </a:lnTo>
                  <a:lnTo>
                    <a:pt x="1268" y="553"/>
                  </a:lnTo>
                  <a:lnTo>
                    <a:pt x="1295" y="597"/>
                  </a:lnTo>
                  <a:lnTo>
                    <a:pt x="1326" y="641"/>
                  </a:lnTo>
                  <a:lnTo>
                    <a:pt x="1353" y="677"/>
                  </a:lnTo>
                  <a:lnTo>
                    <a:pt x="1380" y="709"/>
                  </a:lnTo>
                  <a:lnTo>
                    <a:pt x="1412" y="741"/>
                  </a:lnTo>
                  <a:lnTo>
                    <a:pt x="1439" y="765"/>
                  </a:lnTo>
                  <a:lnTo>
                    <a:pt x="1466" y="789"/>
                  </a:lnTo>
                  <a:lnTo>
                    <a:pt x="1498" y="809"/>
                  </a:lnTo>
                  <a:lnTo>
                    <a:pt x="1525" y="825"/>
                  </a:lnTo>
                  <a:lnTo>
                    <a:pt x="1556" y="837"/>
                  </a:lnTo>
                  <a:lnTo>
                    <a:pt x="1583" y="849"/>
                  </a:lnTo>
                  <a:lnTo>
                    <a:pt x="1610" y="857"/>
                  </a:lnTo>
                  <a:lnTo>
                    <a:pt x="1642" y="865"/>
                  </a:lnTo>
                  <a:lnTo>
                    <a:pt x="1669" y="869"/>
                  </a:lnTo>
                  <a:lnTo>
                    <a:pt x="1701" y="873"/>
                  </a:lnTo>
                  <a:lnTo>
                    <a:pt x="1728" y="885"/>
                  </a:lnTo>
                  <a:lnTo>
                    <a:pt x="1728" y="885"/>
                  </a:lnTo>
                  <a:lnTo>
                    <a:pt x="0" y="885"/>
                  </a:lnTo>
                </a:path>
              </a:pathLst>
            </a:custGeom>
            <a:noFill/>
            <a:ln w="18">
              <a:solidFill>
                <a:srgbClr val="BFBFB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" name="Freeform 8"/>
            <p:cNvSpPr>
              <a:spLocks/>
            </p:cNvSpPr>
            <p:nvPr/>
          </p:nvSpPr>
          <p:spPr bwMode="auto">
            <a:xfrm>
              <a:off x="1890" y="1967"/>
              <a:ext cx="393" cy="228"/>
            </a:xfrm>
            <a:custGeom>
              <a:avLst/>
              <a:gdLst/>
              <a:ahLst/>
              <a:cxnLst>
                <a:cxn ang="0">
                  <a:pos x="0" y="228"/>
                </a:cxn>
                <a:cxn ang="0">
                  <a:pos x="0" y="0"/>
                </a:cxn>
                <a:cxn ang="0">
                  <a:pos x="18" y="20"/>
                </a:cxn>
                <a:cxn ang="0">
                  <a:pos x="45" y="52"/>
                </a:cxn>
                <a:cxn ang="0">
                  <a:pos x="77" y="84"/>
                </a:cxn>
                <a:cxn ang="0">
                  <a:pos x="104" y="108"/>
                </a:cxn>
                <a:cxn ang="0">
                  <a:pos x="131" y="132"/>
                </a:cxn>
                <a:cxn ang="0">
                  <a:pos x="163" y="152"/>
                </a:cxn>
                <a:cxn ang="0">
                  <a:pos x="190" y="168"/>
                </a:cxn>
                <a:cxn ang="0">
                  <a:pos x="221" y="180"/>
                </a:cxn>
                <a:cxn ang="0">
                  <a:pos x="248" y="192"/>
                </a:cxn>
                <a:cxn ang="0">
                  <a:pos x="275" y="200"/>
                </a:cxn>
                <a:cxn ang="0">
                  <a:pos x="307" y="208"/>
                </a:cxn>
                <a:cxn ang="0">
                  <a:pos x="334" y="212"/>
                </a:cxn>
                <a:cxn ang="0">
                  <a:pos x="366" y="216"/>
                </a:cxn>
                <a:cxn ang="0">
                  <a:pos x="393" y="228"/>
                </a:cxn>
                <a:cxn ang="0">
                  <a:pos x="393" y="228"/>
                </a:cxn>
                <a:cxn ang="0">
                  <a:pos x="0" y="228"/>
                </a:cxn>
              </a:cxnLst>
              <a:rect l="0" t="0" r="r" b="b"/>
              <a:pathLst>
                <a:path w="393" h="228">
                  <a:moveTo>
                    <a:pt x="0" y="228"/>
                  </a:moveTo>
                  <a:lnTo>
                    <a:pt x="0" y="0"/>
                  </a:lnTo>
                  <a:lnTo>
                    <a:pt x="18" y="20"/>
                  </a:lnTo>
                  <a:lnTo>
                    <a:pt x="45" y="52"/>
                  </a:lnTo>
                  <a:lnTo>
                    <a:pt x="77" y="84"/>
                  </a:lnTo>
                  <a:lnTo>
                    <a:pt x="104" y="108"/>
                  </a:lnTo>
                  <a:lnTo>
                    <a:pt x="131" y="132"/>
                  </a:lnTo>
                  <a:lnTo>
                    <a:pt x="163" y="152"/>
                  </a:lnTo>
                  <a:lnTo>
                    <a:pt x="190" y="168"/>
                  </a:lnTo>
                  <a:lnTo>
                    <a:pt x="221" y="180"/>
                  </a:lnTo>
                  <a:lnTo>
                    <a:pt x="248" y="192"/>
                  </a:lnTo>
                  <a:lnTo>
                    <a:pt x="275" y="200"/>
                  </a:lnTo>
                  <a:lnTo>
                    <a:pt x="307" y="208"/>
                  </a:lnTo>
                  <a:lnTo>
                    <a:pt x="334" y="212"/>
                  </a:lnTo>
                  <a:lnTo>
                    <a:pt x="366" y="216"/>
                  </a:lnTo>
                  <a:lnTo>
                    <a:pt x="393" y="228"/>
                  </a:lnTo>
                  <a:lnTo>
                    <a:pt x="393" y="228"/>
                  </a:lnTo>
                  <a:lnTo>
                    <a:pt x="0" y="228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" name="Freeform 9"/>
            <p:cNvSpPr>
              <a:spLocks/>
            </p:cNvSpPr>
            <p:nvPr/>
          </p:nvSpPr>
          <p:spPr bwMode="auto">
            <a:xfrm>
              <a:off x="1890" y="1967"/>
              <a:ext cx="393" cy="228"/>
            </a:xfrm>
            <a:custGeom>
              <a:avLst/>
              <a:gdLst/>
              <a:ahLst/>
              <a:cxnLst>
                <a:cxn ang="0">
                  <a:pos x="0" y="228"/>
                </a:cxn>
                <a:cxn ang="0">
                  <a:pos x="0" y="0"/>
                </a:cxn>
                <a:cxn ang="0">
                  <a:pos x="18" y="20"/>
                </a:cxn>
                <a:cxn ang="0">
                  <a:pos x="45" y="52"/>
                </a:cxn>
                <a:cxn ang="0">
                  <a:pos x="77" y="84"/>
                </a:cxn>
                <a:cxn ang="0">
                  <a:pos x="104" y="108"/>
                </a:cxn>
                <a:cxn ang="0">
                  <a:pos x="131" y="132"/>
                </a:cxn>
                <a:cxn ang="0">
                  <a:pos x="163" y="152"/>
                </a:cxn>
                <a:cxn ang="0">
                  <a:pos x="190" y="168"/>
                </a:cxn>
                <a:cxn ang="0">
                  <a:pos x="221" y="180"/>
                </a:cxn>
                <a:cxn ang="0">
                  <a:pos x="248" y="192"/>
                </a:cxn>
                <a:cxn ang="0">
                  <a:pos x="275" y="200"/>
                </a:cxn>
                <a:cxn ang="0">
                  <a:pos x="307" y="208"/>
                </a:cxn>
                <a:cxn ang="0">
                  <a:pos x="334" y="212"/>
                </a:cxn>
                <a:cxn ang="0">
                  <a:pos x="366" y="216"/>
                </a:cxn>
                <a:cxn ang="0">
                  <a:pos x="393" y="228"/>
                </a:cxn>
                <a:cxn ang="0">
                  <a:pos x="393" y="228"/>
                </a:cxn>
                <a:cxn ang="0">
                  <a:pos x="0" y="228"/>
                </a:cxn>
              </a:cxnLst>
              <a:rect l="0" t="0" r="r" b="b"/>
              <a:pathLst>
                <a:path w="393" h="228">
                  <a:moveTo>
                    <a:pt x="0" y="228"/>
                  </a:moveTo>
                  <a:lnTo>
                    <a:pt x="0" y="0"/>
                  </a:lnTo>
                  <a:lnTo>
                    <a:pt x="18" y="20"/>
                  </a:lnTo>
                  <a:lnTo>
                    <a:pt x="45" y="52"/>
                  </a:lnTo>
                  <a:lnTo>
                    <a:pt x="77" y="84"/>
                  </a:lnTo>
                  <a:lnTo>
                    <a:pt x="104" y="108"/>
                  </a:lnTo>
                  <a:lnTo>
                    <a:pt x="131" y="132"/>
                  </a:lnTo>
                  <a:lnTo>
                    <a:pt x="163" y="152"/>
                  </a:lnTo>
                  <a:lnTo>
                    <a:pt x="190" y="168"/>
                  </a:lnTo>
                  <a:lnTo>
                    <a:pt x="221" y="180"/>
                  </a:lnTo>
                  <a:lnTo>
                    <a:pt x="248" y="192"/>
                  </a:lnTo>
                  <a:lnTo>
                    <a:pt x="275" y="200"/>
                  </a:lnTo>
                  <a:lnTo>
                    <a:pt x="307" y="208"/>
                  </a:lnTo>
                  <a:lnTo>
                    <a:pt x="334" y="212"/>
                  </a:lnTo>
                  <a:lnTo>
                    <a:pt x="366" y="216"/>
                  </a:lnTo>
                  <a:lnTo>
                    <a:pt x="393" y="228"/>
                  </a:lnTo>
                  <a:lnTo>
                    <a:pt x="393" y="228"/>
                  </a:lnTo>
                  <a:lnTo>
                    <a:pt x="0" y="228"/>
                  </a:lnTo>
                </a:path>
              </a:pathLst>
            </a:custGeom>
            <a:noFill/>
            <a:ln w="18">
              <a:solidFill>
                <a:srgbClr val="BFBFB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88" name="Freeform 6"/>
          <p:cNvSpPr>
            <a:spLocks/>
          </p:cNvSpPr>
          <p:nvPr/>
        </p:nvSpPr>
        <p:spPr bwMode="auto">
          <a:xfrm>
            <a:off x="2317978" y="2242911"/>
            <a:ext cx="2743200" cy="1404938"/>
          </a:xfrm>
          <a:custGeom>
            <a:avLst/>
            <a:gdLst/>
            <a:ahLst/>
            <a:cxnLst>
              <a:cxn ang="0">
                <a:pos x="0" y="885"/>
              </a:cxn>
              <a:cxn ang="0">
                <a:pos x="58" y="869"/>
              </a:cxn>
              <a:cxn ang="0">
                <a:pos x="117" y="857"/>
              </a:cxn>
              <a:cxn ang="0">
                <a:pos x="171" y="837"/>
              </a:cxn>
              <a:cxn ang="0">
                <a:pos x="230" y="809"/>
              </a:cxn>
              <a:cxn ang="0">
                <a:pos x="288" y="765"/>
              </a:cxn>
              <a:cxn ang="0">
                <a:pos x="347" y="709"/>
              </a:cxn>
              <a:cxn ang="0">
                <a:pos x="401" y="641"/>
              </a:cxn>
              <a:cxn ang="0">
                <a:pos x="460" y="553"/>
              </a:cxn>
              <a:cxn ang="0">
                <a:pos x="519" y="453"/>
              </a:cxn>
              <a:cxn ang="0">
                <a:pos x="577" y="348"/>
              </a:cxn>
              <a:cxn ang="0">
                <a:pos x="631" y="240"/>
              </a:cxn>
              <a:cxn ang="0">
                <a:pos x="690" y="144"/>
              </a:cxn>
              <a:cxn ang="0">
                <a:pos x="749" y="68"/>
              </a:cxn>
              <a:cxn ang="0">
                <a:pos x="807" y="16"/>
              </a:cxn>
              <a:cxn ang="0">
                <a:pos x="866" y="0"/>
              </a:cxn>
              <a:cxn ang="0">
                <a:pos x="920" y="16"/>
              </a:cxn>
              <a:cxn ang="0">
                <a:pos x="979" y="68"/>
              </a:cxn>
              <a:cxn ang="0">
                <a:pos x="1037" y="144"/>
              </a:cxn>
              <a:cxn ang="0">
                <a:pos x="1096" y="240"/>
              </a:cxn>
              <a:cxn ang="0">
                <a:pos x="1150" y="348"/>
              </a:cxn>
              <a:cxn ang="0">
                <a:pos x="1209" y="453"/>
              </a:cxn>
              <a:cxn ang="0">
                <a:pos x="1268" y="553"/>
              </a:cxn>
              <a:cxn ang="0">
                <a:pos x="1326" y="641"/>
              </a:cxn>
              <a:cxn ang="0">
                <a:pos x="1380" y="709"/>
              </a:cxn>
              <a:cxn ang="0">
                <a:pos x="1439" y="765"/>
              </a:cxn>
              <a:cxn ang="0">
                <a:pos x="1498" y="809"/>
              </a:cxn>
              <a:cxn ang="0">
                <a:pos x="1556" y="837"/>
              </a:cxn>
              <a:cxn ang="0">
                <a:pos x="1610" y="857"/>
              </a:cxn>
              <a:cxn ang="0">
                <a:pos x="1669" y="869"/>
              </a:cxn>
              <a:cxn ang="0">
                <a:pos x="1728" y="885"/>
              </a:cxn>
              <a:cxn ang="0">
                <a:pos x="0" y="885"/>
              </a:cxn>
            </a:cxnLst>
            <a:rect l="0" t="0" r="r" b="b"/>
            <a:pathLst>
              <a:path w="1728" h="885">
                <a:moveTo>
                  <a:pt x="0" y="885"/>
                </a:moveTo>
                <a:lnTo>
                  <a:pt x="0" y="885"/>
                </a:lnTo>
                <a:lnTo>
                  <a:pt x="27" y="873"/>
                </a:lnTo>
                <a:lnTo>
                  <a:pt x="58" y="869"/>
                </a:lnTo>
                <a:lnTo>
                  <a:pt x="85" y="865"/>
                </a:lnTo>
                <a:lnTo>
                  <a:pt x="117" y="857"/>
                </a:lnTo>
                <a:lnTo>
                  <a:pt x="144" y="849"/>
                </a:lnTo>
                <a:lnTo>
                  <a:pt x="171" y="837"/>
                </a:lnTo>
                <a:lnTo>
                  <a:pt x="203" y="825"/>
                </a:lnTo>
                <a:lnTo>
                  <a:pt x="230" y="809"/>
                </a:lnTo>
                <a:lnTo>
                  <a:pt x="261" y="789"/>
                </a:lnTo>
                <a:lnTo>
                  <a:pt x="288" y="765"/>
                </a:lnTo>
                <a:lnTo>
                  <a:pt x="316" y="741"/>
                </a:lnTo>
                <a:lnTo>
                  <a:pt x="347" y="709"/>
                </a:lnTo>
                <a:lnTo>
                  <a:pt x="374" y="677"/>
                </a:lnTo>
                <a:lnTo>
                  <a:pt x="401" y="641"/>
                </a:lnTo>
                <a:lnTo>
                  <a:pt x="433" y="597"/>
                </a:lnTo>
                <a:lnTo>
                  <a:pt x="460" y="553"/>
                </a:lnTo>
                <a:lnTo>
                  <a:pt x="492" y="505"/>
                </a:lnTo>
                <a:lnTo>
                  <a:pt x="519" y="453"/>
                </a:lnTo>
                <a:lnTo>
                  <a:pt x="546" y="400"/>
                </a:lnTo>
                <a:lnTo>
                  <a:pt x="577" y="348"/>
                </a:lnTo>
                <a:lnTo>
                  <a:pt x="604" y="292"/>
                </a:lnTo>
                <a:lnTo>
                  <a:pt x="631" y="240"/>
                </a:lnTo>
                <a:lnTo>
                  <a:pt x="663" y="192"/>
                </a:lnTo>
                <a:lnTo>
                  <a:pt x="690" y="144"/>
                </a:lnTo>
                <a:lnTo>
                  <a:pt x="722" y="104"/>
                </a:lnTo>
                <a:lnTo>
                  <a:pt x="749" y="68"/>
                </a:lnTo>
                <a:lnTo>
                  <a:pt x="776" y="36"/>
                </a:lnTo>
                <a:lnTo>
                  <a:pt x="807" y="16"/>
                </a:lnTo>
                <a:lnTo>
                  <a:pt x="834" y="4"/>
                </a:lnTo>
                <a:lnTo>
                  <a:pt x="866" y="0"/>
                </a:lnTo>
                <a:lnTo>
                  <a:pt x="893" y="4"/>
                </a:lnTo>
                <a:lnTo>
                  <a:pt x="920" y="16"/>
                </a:lnTo>
                <a:lnTo>
                  <a:pt x="952" y="36"/>
                </a:lnTo>
                <a:lnTo>
                  <a:pt x="979" y="68"/>
                </a:lnTo>
                <a:lnTo>
                  <a:pt x="1006" y="104"/>
                </a:lnTo>
                <a:lnTo>
                  <a:pt x="1037" y="144"/>
                </a:lnTo>
                <a:lnTo>
                  <a:pt x="1065" y="192"/>
                </a:lnTo>
                <a:lnTo>
                  <a:pt x="1096" y="240"/>
                </a:lnTo>
                <a:lnTo>
                  <a:pt x="1123" y="292"/>
                </a:lnTo>
                <a:lnTo>
                  <a:pt x="1150" y="348"/>
                </a:lnTo>
                <a:lnTo>
                  <a:pt x="1182" y="400"/>
                </a:lnTo>
                <a:lnTo>
                  <a:pt x="1209" y="453"/>
                </a:lnTo>
                <a:lnTo>
                  <a:pt x="1236" y="505"/>
                </a:lnTo>
                <a:lnTo>
                  <a:pt x="1268" y="553"/>
                </a:lnTo>
                <a:lnTo>
                  <a:pt x="1295" y="597"/>
                </a:lnTo>
                <a:lnTo>
                  <a:pt x="1326" y="641"/>
                </a:lnTo>
                <a:lnTo>
                  <a:pt x="1353" y="677"/>
                </a:lnTo>
                <a:lnTo>
                  <a:pt x="1380" y="709"/>
                </a:lnTo>
                <a:lnTo>
                  <a:pt x="1412" y="741"/>
                </a:lnTo>
                <a:lnTo>
                  <a:pt x="1439" y="765"/>
                </a:lnTo>
                <a:lnTo>
                  <a:pt x="1466" y="789"/>
                </a:lnTo>
                <a:lnTo>
                  <a:pt x="1498" y="809"/>
                </a:lnTo>
                <a:lnTo>
                  <a:pt x="1525" y="825"/>
                </a:lnTo>
                <a:lnTo>
                  <a:pt x="1556" y="837"/>
                </a:lnTo>
                <a:lnTo>
                  <a:pt x="1583" y="849"/>
                </a:lnTo>
                <a:lnTo>
                  <a:pt x="1610" y="857"/>
                </a:lnTo>
                <a:lnTo>
                  <a:pt x="1642" y="865"/>
                </a:lnTo>
                <a:lnTo>
                  <a:pt x="1669" y="869"/>
                </a:lnTo>
                <a:lnTo>
                  <a:pt x="1701" y="873"/>
                </a:lnTo>
                <a:lnTo>
                  <a:pt x="1728" y="885"/>
                </a:lnTo>
                <a:lnTo>
                  <a:pt x="1728" y="885"/>
                </a:lnTo>
                <a:lnTo>
                  <a:pt x="0" y="885"/>
                </a:lnTo>
                <a:close/>
              </a:path>
            </a:pathLst>
          </a:custGeom>
          <a:solidFill>
            <a:srgbClr val="9735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9" name="Line 20"/>
          <p:cNvSpPr>
            <a:spLocks noChangeShapeType="1"/>
          </p:cNvSpPr>
          <p:nvPr/>
        </p:nvSpPr>
        <p:spPr bwMode="auto">
          <a:xfrm flipV="1">
            <a:off x="3152775" y="1693863"/>
            <a:ext cx="0" cy="1954212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0" name="Text Box 23"/>
          <p:cNvSpPr txBox="1">
            <a:spLocks noChangeArrowheads="1"/>
          </p:cNvSpPr>
          <p:nvPr/>
        </p:nvSpPr>
        <p:spPr bwMode="auto">
          <a:xfrm>
            <a:off x="3043238" y="1673225"/>
            <a:ext cx="5715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i="1" dirty="0" smtClean="0">
                <a:latin typeface="Times New Roman" pitchFamily="18" charset="0"/>
              </a:rPr>
              <a:t>h</a:t>
            </a:r>
            <a:endParaRPr lang="en-US" sz="2800" baseline="-25000" dirty="0"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91" name="Freeform 24"/>
          <p:cNvSpPr>
            <a:spLocks/>
          </p:cNvSpPr>
          <p:nvPr/>
        </p:nvSpPr>
        <p:spPr bwMode="auto">
          <a:xfrm>
            <a:off x="3163657" y="3285895"/>
            <a:ext cx="623888" cy="361950"/>
          </a:xfrm>
          <a:custGeom>
            <a:avLst/>
            <a:gdLst/>
            <a:ahLst/>
            <a:cxnLst>
              <a:cxn ang="0">
                <a:pos x="0" y="228"/>
              </a:cxn>
              <a:cxn ang="0">
                <a:pos x="0" y="0"/>
              </a:cxn>
              <a:cxn ang="0">
                <a:pos x="18" y="20"/>
              </a:cxn>
              <a:cxn ang="0">
                <a:pos x="45" y="52"/>
              </a:cxn>
              <a:cxn ang="0">
                <a:pos x="77" y="84"/>
              </a:cxn>
              <a:cxn ang="0">
                <a:pos x="104" y="108"/>
              </a:cxn>
              <a:cxn ang="0">
                <a:pos x="131" y="132"/>
              </a:cxn>
              <a:cxn ang="0">
                <a:pos x="163" y="152"/>
              </a:cxn>
              <a:cxn ang="0">
                <a:pos x="190" y="168"/>
              </a:cxn>
              <a:cxn ang="0">
                <a:pos x="221" y="180"/>
              </a:cxn>
              <a:cxn ang="0">
                <a:pos x="248" y="192"/>
              </a:cxn>
              <a:cxn ang="0">
                <a:pos x="275" y="200"/>
              </a:cxn>
              <a:cxn ang="0">
                <a:pos x="307" y="208"/>
              </a:cxn>
              <a:cxn ang="0">
                <a:pos x="334" y="212"/>
              </a:cxn>
              <a:cxn ang="0">
                <a:pos x="366" y="216"/>
              </a:cxn>
              <a:cxn ang="0">
                <a:pos x="393" y="228"/>
              </a:cxn>
              <a:cxn ang="0">
                <a:pos x="393" y="228"/>
              </a:cxn>
              <a:cxn ang="0">
                <a:pos x="0" y="228"/>
              </a:cxn>
            </a:cxnLst>
            <a:rect l="0" t="0" r="r" b="b"/>
            <a:pathLst>
              <a:path w="393" h="228">
                <a:moveTo>
                  <a:pt x="0" y="228"/>
                </a:moveTo>
                <a:lnTo>
                  <a:pt x="0" y="0"/>
                </a:lnTo>
                <a:lnTo>
                  <a:pt x="18" y="20"/>
                </a:lnTo>
                <a:lnTo>
                  <a:pt x="45" y="52"/>
                </a:lnTo>
                <a:lnTo>
                  <a:pt x="77" y="84"/>
                </a:lnTo>
                <a:lnTo>
                  <a:pt x="104" y="108"/>
                </a:lnTo>
                <a:lnTo>
                  <a:pt x="131" y="132"/>
                </a:lnTo>
                <a:lnTo>
                  <a:pt x="163" y="152"/>
                </a:lnTo>
                <a:lnTo>
                  <a:pt x="190" y="168"/>
                </a:lnTo>
                <a:lnTo>
                  <a:pt x="221" y="180"/>
                </a:lnTo>
                <a:lnTo>
                  <a:pt x="248" y="192"/>
                </a:lnTo>
                <a:lnTo>
                  <a:pt x="275" y="200"/>
                </a:lnTo>
                <a:lnTo>
                  <a:pt x="307" y="208"/>
                </a:lnTo>
                <a:lnTo>
                  <a:pt x="334" y="212"/>
                </a:lnTo>
                <a:lnTo>
                  <a:pt x="366" y="216"/>
                </a:lnTo>
                <a:lnTo>
                  <a:pt x="393" y="228"/>
                </a:lnTo>
                <a:lnTo>
                  <a:pt x="393" y="228"/>
                </a:lnTo>
                <a:lnTo>
                  <a:pt x="0" y="228"/>
                </a:lnTo>
                <a:close/>
              </a:path>
            </a:pathLst>
          </a:custGeom>
          <a:solidFill>
            <a:srgbClr val="0080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2" name="TextBox 191"/>
          <p:cNvSpPr txBox="1"/>
          <p:nvPr/>
        </p:nvSpPr>
        <p:spPr>
          <a:xfrm>
            <a:off x="3309257" y="3668486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ym typeface="Symbol"/>
              </a:rPr>
              <a:t></a:t>
            </a:r>
            <a:endParaRPr lang="en-US" dirty="0"/>
          </a:p>
        </p:txBody>
      </p:sp>
      <p:graphicFrame>
        <p:nvGraphicFramePr>
          <p:cNvPr id="193" name="Object 192"/>
          <p:cNvGraphicFramePr>
            <a:graphicFrameLocks noChangeAspect="1"/>
          </p:cNvGraphicFramePr>
          <p:nvPr/>
        </p:nvGraphicFramePr>
        <p:xfrm>
          <a:off x="3243035" y="3581627"/>
          <a:ext cx="381907" cy="458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843" name="Equation" r:id="rId6" imgW="190440" imgH="228600" progId="Equation.DSMT4">
                  <p:embed/>
                </p:oleObj>
              </mc:Choice>
              <mc:Fallback>
                <p:oleObj name="Equation" r:id="rId6" imgW="190440" imgH="2286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3035" y="3581627"/>
                        <a:ext cx="381907" cy="458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5" name="Text Box 22"/>
          <p:cNvSpPr txBox="1">
            <a:spLocks noChangeArrowheads="1"/>
          </p:cNvSpPr>
          <p:nvPr/>
        </p:nvSpPr>
        <p:spPr bwMode="auto">
          <a:xfrm>
            <a:off x="3538538" y="3214688"/>
            <a:ext cx="2698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i="1">
                <a:solidFill>
                  <a:srgbClr val="009900"/>
                </a:solidFill>
                <a:latin typeface="Times New Roman" pitchFamily="18" charset="0"/>
                <a:sym typeface="Symbol" pitchFamily="18" charset="2"/>
              </a:rPr>
              <a:t></a:t>
            </a:r>
          </a:p>
        </p:txBody>
      </p:sp>
      <p:grpSp>
        <p:nvGrpSpPr>
          <p:cNvPr id="5" name="Group 5"/>
          <p:cNvGrpSpPr>
            <a:grpSpLocks noChangeAspect="1"/>
          </p:cNvGrpSpPr>
          <p:nvPr/>
        </p:nvGrpSpPr>
        <p:grpSpPr bwMode="auto">
          <a:xfrm>
            <a:off x="1063625" y="2206625"/>
            <a:ext cx="2994025" cy="1766888"/>
            <a:chOff x="478" y="1198"/>
            <a:chExt cx="1886" cy="1113"/>
          </a:xfrm>
        </p:grpSpPr>
        <p:sp>
          <p:nvSpPr>
            <p:cNvPr id="197" name="AutoShape 4"/>
            <p:cNvSpPr>
              <a:spLocks noChangeAspect="1" noChangeArrowheads="1" noTextEdit="1"/>
            </p:cNvSpPr>
            <p:nvPr/>
          </p:nvSpPr>
          <p:spPr bwMode="auto">
            <a:xfrm>
              <a:off x="478" y="1198"/>
              <a:ext cx="1886" cy="1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8" name="Freeform 6"/>
            <p:cNvSpPr>
              <a:spLocks/>
            </p:cNvSpPr>
            <p:nvPr/>
          </p:nvSpPr>
          <p:spPr bwMode="auto">
            <a:xfrm>
              <a:off x="555" y="1310"/>
              <a:ext cx="1728" cy="885"/>
            </a:xfrm>
            <a:custGeom>
              <a:avLst/>
              <a:gdLst/>
              <a:ahLst/>
              <a:cxnLst>
                <a:cxn ang="0">
                  <a:pos x="0" y="885"/>
                </a:cxn>
                <a:cxn ang="0">
                  <a:pos x="58" y="869"/>
                </a:cxn>
                <a:cxn ang="0">
                  <a:pos x="117" y="857"/>
                </a:cxn>
                <a:cxn ang="0">
                  <a:pos x="171" y="837"/>
                </a:cxn>
                <a:cxn ang="0">
                  <a:pos x="230" y="809"/>
                </a:cxn>
                <a:cxn ang="0">
                  <a:pos x="288" y="765"/>
                </a:cxn>
                <a:cxn ang="0">
                  <a:pos x="347" y="709"/>
                </a:cxn>
                <a:cxn ang="0">
                  <a:pos x="401" y="641"/>
                </a:cxn>
                <a:cxn ang="0">
                  <a:pos x="460" y="553"/>
                </a:cxn>
                <a:cxn ang="0">
                  <a:pos x="519" y="453"/>
                </a:cxn>
                <a:cxn ang="0">
                  <a:pos x="577" y="348"/>
                </a:cxn>
                <a:cxn ang="0">
                  <a:pos x="631" y="240"/>
                </a:cxn>
                <a:cxn ang="0">
                  <a:pos x="690" y="144"/>
                </a:cxn>
                <a:cxn ang="0">
                  <a:pos x="749" y="68"/>
                </a:cxn>
                <a:cxn ang="0">
                  <a:pos x="807" y="16"/>
                </a:cxn>
                <a:cxn ang="0">
                  <a:pos x="866" y="0"/>
                </a:cxn>
                <a:cxn ang="0">
                  <a:pos x="920" y="16"/>
                </a:cxn>
                <a:cxn ang="0">
                  <a:pos x="979" y="68"/>
                </a:cxn>
                <a:cxn ang="0">
                  <a:pos x="1037" y="144"/>
                </a:cxn>
                <a:cxn ang="0">
                  <a:pos x="1096" y="240"/>
                </a:cxn>
                <a:cxn ang="0">
                  <a:pos x="1150" y="348"/>
                </a:cxn>
                <a:cxn ang="0">
                  <a:pos x="1209" y="453"/>
                </a:cxn>
                <a:cxn ang="0">
                  <a:pos x="1268" y="553"/>
                </a:cxn>
                <a:cxn ang="0">
                  <a:pos x="1326" y="641"/>
                </a:cxn>
                <a:cxn ang="0">
                  <a:pos x="1380" y="709"/>
                </a:cxn>
                <a:cxn ang="0">
                  <a:pos x="1439" y="765"/>
                </a:cxn>
                <a:cxn ang="0">
                  <a:pos x="1498" y="809"/>
                </a:cxn>
                <a:cxn ang="0">
                  <a:pos x="1556" y="837"/>
                </a:cxn>
                <a:cxn ang="0">
                  <a:pos x="1610" y="857"/>
                </a:cxn>
                <a:cxn ang="0">
                  <a:pos x="1669" y="869"/>
                </a:cxn>
                <a:cxn ang="0">
                  <a:pos x="1728" y="885"/>
                </a:cxn>
                <a:cxn ang="0">
                  <a:pos x="0" y="885"/>
                </a:cxn>
              </a:cxnLst>
              <a:rect l="0" t="0" r="r" b="b"/>
              <a:pathLst>
                <a:path w="1728" h="885">
                  <a:moveTo>
                    <a:pt x="0" y="885"/>
                  </a:moveTo>
                  <a:lnTo>
                    <a:pt x="0" y="885"/>
                  </a:lnTo>
                  <a:lnTo>
                    <a:pt x="27" y="873"/>
                  </a:lnTo>
                  <a:lnTo>
                    <a:pt x="58" y="869"/>
                  </a:lnTo>
                  <a:lnTo>
                    <a:pt x="85" y="865"/>
                  </a:lnTo>
                  <a:lnTo>
                    <a:pt x="117" y="857"/>
                  </a:lnTo>
                  <a:lnTo>
                    <a:pt x="144" y="849"/>
                  </a:lnTo>
                  <a:lnTo>
                    <a:pt x="171" y="837"/>
                  </a:lnTo>
                  <a:lnTo>
                    <a:pt x="203" y="825"/>
                  </a:lnTo>
                  <a:lnTo>
                    <a:pt x="230" y="809"/>
                  </a:lnTo>
                  <a:lnTo>
                    <a:pt x="261" y="789"/>
                  </a:lnTo>
                  <a:lnTo>
                    <a:pt x="288" y="765"/>
                  </a:lnTo>
                  <a:lnTo>
                    <a:pt x="316" y="741"/>
                  </a:lnTo>
                  <a:lnTo>
                    <a:pt x="347" y="709"/>
                  </a:lnTo>
                  <a:lnTo>
                    <a:pt x="374" y="677"/>
                  </a:lnTo>
                  <a:lnTo>
                    <a:pt x="401" y="641"/>
                  </a:lnTo>
                  <a:lnTo>
                    <a:pt x="433" y="597"/>
                  </a:lnTo>
                  <a:lnTo>
                    <a:pt x="460" y="553"/>
                  </a:lnTo>
                  <a:lnTo>
                    <a:pt x="492" y="505"/>
                  </a:lnTo>
                  <a:lnTo>
                    <a:pt x="519" y="453"/>
                  </a:lnTo>
                  <a:lnTo>
                    <a:pt x="546" y="400"/>
                  </a:lnTo>
                  <a:lnTo>
                    <a:pt x="577" y="348"/>
                  </a:lnTo>
                  <a:lnTo>
                    <a:pt x="604" y="292"/>
                  </a:lnTo>
                  <a:lnTo>
                    <a:pt x="631" y="240"/>
                  </a:lnTo>
                  <a:lnTo>
                    <a:pt x="663" y="192"/>
                  </a:lnTo>
                  <a:lnTo>
                    <a:pt x="690" y="144"/>
                  </a:lnTo>
                  <a:lnTo>
                    <a:pt x="722" y="104"/>
                  </a:lnTo>
                  <a:lnTo>
                    <a:pt x="749" y="68"/>
                  </a:lnTo>
                  <a:lnTo>
                    <a:pt x="776" y="36"/>
                  </a:lnTo>
                  <a:lnTo>
                    <a:pt x="807" y="16"/>
                  </a:lnTo>
                  <a:lnTo>
                    <a:pt x="834" y="4"/>
                  </a:lnTo>
                  <a:lnTo>
                    <a:pt x="866" y="0"/>
                  </a:lnTo>
                  <a:lnTo>
                    <a:pt x="893" y="4"/>
                  </a:lnTo>
                  <a:lnTo>
                    <a:pt x="920" y="16"/>
                  </a:lnTo>
                  <a:lnTo>
                    <a:pt x="952" y="36"/>
                  </a:lnTo>
                  <a:lnTo>
                    <a:pt x="979" y="68"/>
                  </a:lnTo>
                  <a:lnTo>
                    <a:pt x="1006" y="104"/>
                  </a:lnTo>
                  <a:lnTo>
                    <a:pt x="1037" y="144"/>
                  </a:lnTo>
                  <a:lnTo>
                    <a:pt x="1065" y="192"/>
                  </a:lnTo>
                  <a:lnTo>
                    <a:pt x="1096" y="240"/>
                  </a:lnTo>
                  <a:lnTo>
                    <a:pt x="1123" y="292"/>
                  </a:lnTo>
                  <a:lnTo>
                    <a:pt x="1150" y="348"/>
                  </a:lnTo>
                  <a:lnTo>
                    <a:pt x="1182" y="400"/>
                  </a:lnTo>
                  <a:lnTo>
                    <a:pt x="1209" y="453"/>
                  </a:lnTo>
                  <a:lnTo>
                    <a:pt x="1236" y="505"/>
                  </a:lnTo>
                  <a:lnTo>
                    <a:pt x="1268" y="553"/>
                  </a:lnTo>
                  <a:lnTo>
                    <a:pt x="1295" y="597"/>
                  </a:lnTo>
                  <a:lnTo>
                    <a:pt x="1326" y="641"/>
                  </a:lnTo>
                  <a:lnTo>
                    <a:pt x="1353" y="677"/>
                  </a:lnTo>
                  <a:lnTo>
                    <a:pt x="1380" y="709"/>
                  </a:lnTo>
                  <a:lnTo>
                    <a:pt x="1412" y="741"/>
                  </a:lnTo>
                  <a:lnTo>
                    <a:pt x="1439" y="765"/>
                  </a:lnTo>
                  <a:lnTo>
                    <a:pt x="1466" y="789"/>
                  </a:lnTo>
                  <a:lnTo>
                    <a:pt x="1498" y="809"/>
                  </a:lnTo>
                  <a:lnTo>
                    <a:pt x="1525" y="825"/>
                  </a:lnTo>
                  <a:lnTo>
                    <a:pt x="1556" y="837"/>
                  </a:lnTo>
                  <a:lnTo>
                    <a:pt x="1583" y="849"/>
                  </a:lnTo>
                  <a:lnTo>
                    <a:pt x="1610" y="857"/>
                  </a:lnTo>
                  <a:lnTo>
                    <a:pt x="1642" y="865"/>
                  </a:lnTo>
                  <a:lnTo>
                    <a:pt x="1669" y="869"/>
                  </a:lnTo>
                  <a:lnTo>
                    <a:pt x="1701" y="873"/>
                  </a:lnTo>
                  <a:lnTo>
                    <a:pt x="1728" y="885"/>
                  </a:lnTo>
                  <a:lnTo>
                    <a:pt x="1728" y="885"/>
                  </a:lnTo>
                  <a:lnTo>
                    <a:pt x="0" y="885"/>
                  </a:lnTo>
                  <a:close/>
                </a:path>
              </a:pathLst>
            </a:custGeom>
            <a:solidFill>
              <a:srgbClr val="9735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9" name="Freeform 7"/>
            <p:cNvSpPr>
              <a:spLocks/>
            </p:cNvSpPr>
            <p:nvPr/>
          </p:nvSpPr>
          <p:spPr bwMode="auto">
            <a:xfrm>
              <a:off x="555" y="1310"/>
              <a:ext cx="1728" cy="885"/>
            </a:xfrm>
            <a:custGeom>
              <a:avLst/>
              <a:gdLst/>
              <a:ahLst/>
              <a:cxnLst>
                <a:cxn ang="0">
                  <a:pos x="0" y="885"/>
                </a:cxn>
                <a:cxn ang="0">
                  <a:pos x="58" y="869"/>
                </a:cxn>
                <a:cxn ang="0">
                  <a:pos x="117" y="857"/>
                </a:cxn>
                <a:cxn ang="0">
                  <a:pos x="171" y="837"/>
                </a:cxn>
                <a:cxn ang="0">
                  <a:pos x="230" y="809"/>
                </a:cxn>
                <a:cxn ang="0">
                  <a:pos x="288" y="765"/>
                </a:cxn>
                <a:cxn ang="0">
                  <a:pos x="347" y="709"/>
                </a:cxn>
                <a:cxn ang="0">
                  <a:pos x="401" y="641"/>
                </a:cxn>
                <a:cxn ang="0">
                  <a:pos x="460" y="553"/>
                </a:cxn>
                <a:cxn ang="0">
                  <a:pos x="519" y="453"/>
                </a:cxn>
                <a:cxn ang="0">
                  <a:pos x="577" y="348"/>
                </a:cxn>
                <a:cxn ang="0">
                  <a:pos x="631" y="240"/>
                </a:cxn>
                <a:cxn ang="0">
                  <a:pos x="690" y="144"/>
                </a:cxn>
                <a:cxn ang="0">
                  <a:pos x="749" y="68"/>
                </a:cxn>
                <a:cxn ang="0">
                  <a:pos x="807" y="16"/>
                </a:cxn>
                <a:cxn ang="0">
                  <a:pos x="866" y="0"/>
                </a:cxn>
                <a:cxn ang="0">
                  <a:pos x="920" y="16"/>
                </a:cxn>
                <a:cxn ang="0">
                  <a:pos x="979" y="68"/>
                </a:cxn>
                <a:cxn ang="0">
                  <a:pos x="1037" y="144"/>
                </a:cxn>
                <a:cxn ang="0">
                  <a:pos x="1096" y="240"/>
                </a:cxn>
                <a:cxn ang="0">
                  <a:pos x="1150" y="348"/>
                </a:cxn>
                <a:cxn ang="0">
                  <a:pos x="1209" y="453"/>
                </a:cxn>
                <a:cxn ang="0">
                  <a:pos x="1268" y="553"/>
                </a:cxn>
                <a:cxn ang="0">
                  <a:pos x="1326" y="641"/>
                </a:cxn>
                <a:cxn ang="0">
                  <a:pos x="1380" y="709"/>
                </a:cxn>
                <a:cxn ang="0">
                  <a:pos x="1439" y="765"/>
                </a:cxn>
                <a:cxn ang="0">
                  <a:pos x="1498" y="809"/>
                </a:cxn>
                <a:cxn ang="0">
                  <a:pos x="1556" y="837"/>
                </a:cxn>
                <a:cxn ang="0">
                  <a:pos x="1610" y="857"/>
                </a:cxn>
                <a:cxn ang="0">
                  <a:pos x="1669" y="869"/>
                </a:cxn>
                <a:cxn ang="0">
                  <a:pos x="1728" y="885"/>
                </a:cxn>
                <a:cxn ang="0">
                  <a:pos x="0" y="885"/>
                </a:cxn>
              </a:cxnLst>
              <a:rect l="0" t="0" r="r" b="b"/>
              <a:pathLst>
                <a:path w="1728" h="885">
                  <a:moveTo>
                    <a:pt x="0" y="885"/>
                  </a:moveTo>
                  <a:lnTo>
                    <a:pt x="0" y="885"/>
                  </a:lnTo>
                  <a:lnTo>
                    <a:pt x="27" y="873"/>
                  </a:lnTo>
                  <a:lnTo>
                    <a:pt x="58" y="869"/>
                  </a:lnTo>
                  <a:lnTo>
                    <a:pt x="85" y="865"/>
                  </a:lnTo>
                  <a:lnTo>
                    <a:pt x="117" y="857"/>
                  </a:lnTo>
                  <a:lnTo>
                    <a:pt x="144" y="849"/>
                  </a:lnTo>
                  <a:lnTo>
                    <a:pt x="171" y="837"/>
                  </a:lnTo>
                  <a:lnTo>
                    <a:pt x="203" y="825"/>
                  </a:lnTo>
                  <a:lnTo>
                    <a:pt x="230" y="809"/>
                  </a:lnTo>
                  <a:lnTo>
                    <a:pt x="261" y="789"/>
                  </a:lnTo>
                  <a:lnTo>
                    <a:pt x="288" y="765"/>
                  </a:lnTo>
                  <a:lnTo>
                    <a:pt x="316" y="741"/>
                  </a:lnTo>
                  <a:lnTo>
                    <a:pt x="347" y="709"/>
                  </a:lnTo>
                  <a:lnTo>
                    <a:pt x="374" y="677"/>
                  </a:lnTo>
                  <a:lnTo>
                    <a:pt x="401" y="641"/>
                  </a:lnTo>
                  <a:lnTo>
                    <a:pt x="433" y="597"/>
                  </a:lnTo>
                  <a:lnTo>
                    <a:pt x="460" y="553"/>
                  </a:lnTo>
                  <a:lnTo>
                    <a:pt x="492" y="505"/>
                  </a:lnTo>
                  <a:lnTo>
                    <a:pt x="519" y="453"/>
                  </a:lnTo>
                  <a:lnTo>
                    <a:pt x="546" y="400"/>
                  </a:lnTo>
                  <a:lnTo>
                    <a:pt x="577" y="348"/>
                  </a:lnTo>
                  <a:lnTo>
                    <a:pt x="604" y="292"/>
                  </a:lnTo>
                  <a:lnTo>
                    <a:pt x="631" y="240"/>
                  </a:lnTo>
                  <a:lnTo>
                    <a:pt x="663" y="192"/>
                  </a:lnTo>
                  <a:lnTo>
                    <a:pt x="690" y="144"/>
                  </a:lnTo>
                  <a:lnTo>
                    <a:pt x="722" y="104"/>
                  </a:lnTo>
                  <a:lnTo>
                    <a:pt x="749" y="68"/>
                  </a:lnTo>
                  <a:lnTo>
                    <a:pt x="776" y="36"/>
                  </a:lnTo>
                  <a:lnTo>
                    <a:pt x="807" y="16"/>
                  </a:lnTo>
                  <a:lnTo>
                    <a:pt x="834" y="4"/>
                  </a:lnTo>
                  <a:lnTo>
                    <a:pt x="866" y="0"/>
                  </a:lnTo>
                  <a:lnTo>
                    <a:pt x="893" y="4"/>
                  </a:lnTo>
                  <a:lnTo>
                    <a:pt x="920" y="16"/>
                  </a:lnTo>
                  <a:lnTo>
                    <a:pt x="952" y="36"/>
                  </a:lnTo>
                  <a:lnTo>
                    <a:pt x="979" y="68"/>
                  </a:lnTo>
                  <a:lnTo>
                    <a:pt x="1006" y="104"/>
                  </a:lnTo>
                  <a:lnTo>
                    <a:pt x="1037" y="144"/>
                  </a:lnTo>
                  <a:lnTo>
                    <a:pt x="1065" y="192"/>
                  </a:lnTo>
                  <a:lnTo>
                    <a:pt x="1096" y="240"/>
                  </a:lnTo>
                  <a:lnTo>
                    <a:pt x="1123" y="292"/>
                  </a:lnTo>
                  <a:lnTo>
                    <a:pt x="1150" y="348"/>
                  </a:lnTo>
                  <a:lnTo>
                    <a:pt x="1182" y="400"/>
                  </a:lnTo>
                  <a:lnTo>
                    <a:pt x="1209" y="453"/>
                  </a:lnTo>
                  <a:lnTo>
                    <a:pt x="1236" y="505"/>
                  </a:lnTo>
                  <a:lnTo>
                    <a:pt x="1268" y="553"/>
                  </a:lnTo>
                  <a:lnTo>
                    <a:pt x="1295" y="597"/>
                  </a:lnTo>
                  <a:lnTo>
                    <a:pt x="1326" y="641"/>
                  </a:lnTo>
                  <a:lnTo>
                    <a:pt x="1353" y="677"/>
                  </a:lnTo>
                  <a:lnTo>
                    <a:pt x="1380" y="709"/>
                  </a:lnTo>
                  <a:lnTo>
                    <a:pt x="1412" y="741"/>
                  </a:lnTo>
                  <a:lnTo>
                    <a:pt x="1439" y="765"/>
                  </a:lnTo>
                  <a:lnTo>
                    <a:pt x="1466" y="789"/>
                  </a:lnTo>
                  <a:lnTo>
                    <a:pt x="1498" y="809"/>
                  </a:lnTo>
                  <a:lnTo>
                    <a:pt x="1525" y="825"/>
                  </a:lnTo>
                  <a:lnTo>
                    <a:pt x="1556" y="837"/>
                  </a:lnTo>
                  <a:lnTo>
                    <a:pt x="1583" y="849"/>
                  </a:lnTo>
                  <a:lnTo>
                    <a:pt x="1610" y="857"/>
                  </a:lnTo>
                  <a:lnTo>
                    <a:pt x="1642" y="865"/>
                  </a:lnTo>
                  <a:lnTo>
                    <a:pt x="1669" y="869"/>
                  </a:lnTo>
                  <a:lnTo>
                    <a:pt x="1701" y="873"/>
                  </a:lnTo>
                  <a:lnTo>
                    <a:pt x="1728" y="885"/>
                  </a:lnTo>
                  <a:lnTo>
                    <a:pt x="1728" y="885"/>
                  </a:lnTo>
                  <a:lnTo>
                    <a:pt x="0" y="885"/>
                  </a:lnTo>
                </a:path>
              </a:pathLst>
            </a:custGeom>
            <a:noFill/>
            <a:ln w="18">
              <a:solidFill>
                <a:srgbClr val="BFBFB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0" name="Freeform 8"/>
            <p:cNvSpPr>
              <a:spLocks/>
            </p:cNvSpPr>
            <p:nvPr/>
          </p:nvSpPr>
          <p:spPr bwMode="auto">
            <a:xfrm>
              <a:off x="1890" y="1967"/>
              <a:ext cx="393" cy="228"/>
            </a:xfrm>
            <a:custGeom>
              <a:avLst/>
              <a:gdLst/>
              <a:ahLst/>
              <a:cxnLst>
                <a:cxn ang="0">
                  <a:pos x="0" y="228"/>
                </a:cxn>
                <a:cxn ang="0">
                  <a:pos x="0" y="0"/>
                </a:cxn>
                <a:cxn ang="0">
                  <a:pos x="18" y="20"/>
                </a:cxn>
                <a:cxn ang="0">
                  <a:pos x="45" y="52"/>
                </a:cxn>
                <a:cxn ang="0">
                  <a:pos x="77" y="84"/>
                </a:cxn>
                <a:cxn ang="0">
                  <a:pos x="104" y="108"/>
                </a:cxn>
                <a:cxn ang="0">
                  <a:pos x="131" y="132"/>
                </a:cxn>
                <a:cxn ang="0">
                  <a:pos x="163" y="152"/>
                </a:cxn>
                <a:cxn ang="0">
                  <a:pos x="190" y="168"/>
                </a:cxn>
                <a:cxn ang="0">
                  <a:pos x="221" y="180"/>
                </a:cxn>
                <a:cxn ang="0">
                  <a:pos x="248" y="192"/>
                </a:cxn>
                <a:cxn ang="0">
                  <a:pos x="275" y="200"/>
                </a:cxn>
                <a:cxn ang="0">
                  <a:pos x="307" y="208"/>
                </a:cxn>
                <a:cxn ang="0">
                  <a:pos x="334" y="212"/>
                </a:cxn>
                <a:cxn ang="0">
                  <a:pos x="366" y="216"/>
                </a:cxn>
                <a:cxn ang="0">
                  <a:pos x="393" y="228"/>
                </a:cxn>
                <a:cxn ang="0">
                  <a:pos x="393" y="228"/>
                </a:cxn>
                <a:cxn ang="0">
                  <a:pos x="0" y="228"/>
                </a:cxn>
              </a:cxnLst>
              <a:rect l="0" t="0" r="r" b="b"/>
              <a:pathLst>
                <a:path w="393" h="228">
                  <a:moveTo>
                    <a:pt x="0" y="228"/>
                  </a:moveTo>
                  <a:lnTo>
                    <a:pt x="0" y="0"/>
                  </a:lnTo>
                  <a:lnTo>
                    <a:pt x="18" y="20"/>
                  </a:lnTo>
                  <a:lnTo>
                    <a:pt x="45" y="52"/>
                  </a:lnTo>
                  <a:lnTo>
                    <a:pt x="77" y="84"/>
                  </a:lnTo>
                  <a:lnTo>
                    <a:pt x="104" y="108"/>
                  </a:lnTo>
                  <a:lnTo>
                    <a:pt x="131" y="132"/>
                  </a:lnTo>
                  <a:lnTo>
                    <a:pt x="163" y="152"/>
                  </a:lnTo>
                  <a:lnTo>
                    <a:pt x="190" y="168"/>
                  </a:lnTo>
                  <a:lnTo>
                    <a:pt x="221" y="180"/>
                  </a:lnTo>
                  <a:lnTo>
                    <a:pt x="248" y="192"/>
                  </a:lnTo>
                  <a:lnTo>
                    <a:pt x="275" y="200"/>
                  </a:lnTo>
                  <a:lnTo>
                    <a:pt x="307" y="208"/>
                  </a:lnTo>
                  <a:lnTo>
                    <a:pt x="334" y="212"/>
                  </a:lnTo>
                  <a:lnTo>
                    <a:pt x="366" y="216"/>
                  </a:lnTo>
                  <a:lnTo>
                    <a:pt x="393" y="228"/>
                  </a:lnTo>
                  <a:lnTo>
                    <a:pt x="393" y="228"/>
                  </a:lnTo>
                  <a:lnTo>
                    <a:pt x="0" y="228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1" name="Freeform 9"/>
            <p:cNvSpPr>
              <a:spLocks/>
            </p:cNvSpPr>
            <p:nvPr/>
          </p:nvSpPr>
          <p:spPr bwMode="auto">
            <a:xfrm>
              <a:off x="1890" y="1967"/>
              <a:ext cx="393" cy="228"/>
            </a:xfrm>
            <a:custGeom>
              <a:avLst/>
              <a:gdLst/>
              <a:ahLst/>
              <a:cxnLst>
                <a:cxn ang="0">
                  <a:pos x="0" y="228"/>
                </a:cxn>
                <a:cxn ang="0">
                  <a:pos x="0" y="0"/>
                </a:cxn>
                <a:cxn ang="0">
                  <a:pos x="18" y="20"/>
                </a:cxn>
                <a:cxn ang="0">
                  <a:pos x="45" y="52"/>
                </a:cxn>
                <a:cxn ang="0">
                  <a:pos x="77" y="84"/>
                </a:cxn>
                <a:cxn ang="0">
                  <a:pos x="104" y="108"/>
                </a:cxn>
                <a:cxn ang="0">
                  <a:pos x="131" y="132"/>
                </a:cxn>
                <a:cxn ang="0">
                  <a:pos x="163" y="152"/>
                </a:cxn>
                <a:cxn ang="0">
                  <a:pos x="190" y="168"/>
                </a:cxn>
                <a:cxn ang="0">
                  <a:pos x="221" y="180"/>
                </a:cxn>
                <a:cxn ang="0">
                  <a:pos x="248" y="192"/>
                </a:cxn>
                <a:cxn ang="0">
                  <a:pos x="275" y="200"/>
                </a:cxn>
                <a:cxn ang="0">
                  <a:pos x="307" y="208"/>
                </a:cxn>
                <a:cxn ang="0">
                  <a:pos x="334" y="212"/>
                </a:cxn>
                <a:cxn ang="0">
                  <a:pos x="366" y="216"/>
                </a:cxn>
                <a:cxn ang="0">
                  <a:pos x="393" y="228"/>
                </a:cxn>
                <a:cxn ang="0">
                  <a:pos x="393" y="228"/>
                </a:cxn>
                <a:cxn ang="0">
                  <a:pos x="0" y="228"/>
                </a:cxn>
              </a:cxnLst>
              <a:rect l="0" t="0" r="r" b="b"/>
              <a:pathLst>
                <a:path w="393" h="228">
                  <a:moveTo>
                    <a:pt x="0" y="228"/>
                  </a:moveTo>
                  <a:lnTo>
                    <a:pt x="0" y="0"/>
                  </a:lnTo>
                  <a:lnTo>
                    <a:pt x="18" y="20"/>
                  </a:lnTo>
                  <a:lnTo>
                    <a:pt x="45" y="52"/>
                  </a:lnTo>
                  <a:lnTo>
                    <a:pt x="77" y="84"/>
                  </a:lnTo>
                  <a:lnTo>
                    <a:pt x="104" y="108"/>
                  </a:lnTo>
                  <a:lnTo>
                    <a:pt x="131" y="132"/>
                  </a:lnTo>
                  <a:lnTo>
                    <a:pt x="163" y="152"/>
                  </a:lnTo>
                  <a:lnTo>
                    <a:pt x="190" y="168"/>
                  </a:lnTo>
                  <a:lnTo>
                    <a:pt x="221" y="180"/>
                  </a:lnTo>
                  <a:lnTo>
                    <a:pt x="248" y="192"/>
                  </a:lnTo>
                  <a:lnTo>
                    <a:pt x="275" y="200"/>
                  </a:lnTo>
                  <a:lnTo>
                    <a:pt x="307" y="208"/>
                  </a:lnTo>
                  <a:lnTo>
                    <a:pt x="334" y="212"/>
                  </a:lnTo>
                  <a:lnTo>
                    <a:pt x="366" y="216"/>
                  </a:lnTo>
                  <a:lnTo>
                    <a:pt x="393" y="228"/>
                  </a:lnTo>
                  <a:lnTo>
                    <a:pt x="393" y="228"/>
                  </a:lnTo>
                  <a:lnTo>
                    <a:pt x="0" y="228"/>
                  </a:lnTo>
                </a:path>
              </a:pathLst>
            </a:custGeom>
            <a:noFill/>
            <a:ln w="18">
              <a:solidFill>
                <a:srgbClr val="BFBFB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02" name="Freeform 6"/>
          <p:cNvSpPr>
            <a:spLocks/>
          </p:cNvSpPr>
          <p:nvPr/>
        </p:nvSpPr>
        <p:spPr bwMode="auto">
          <a:xfrm>
            <a:off x="2470378" y="2395311"/>
            <a:ext cx="2743200" cy="1404938"/>
          </a:xfrm>
          <a:custGeom>
            <a:avLst/>
            <a:gdLst/>
            <a:ahLst/>
            <a:cxnLst>
              <a:cxn ang="0">
                <a:pos x="0" y="885"/>
              </a:cxn>
              <a:cxn ang="0">
                <a:pos x="58" y="869"/>
              </a:cxn>
              <a:cxn ang="0">
                <a:pos x="117" y="857"/>
              </a:cxn>
              <a:cxn ang="0">
                <a:pos x="171" y="837"/>
              </a:cxn>
              <a:cxn ang="0">
                <a:pos x="230" y="809"/>
              </a:cxn>
              <a:cxn ang="0">
                <a:pos x="288" y="765"/>
              </a:cxn>
              <a:cxn ang="0">
                <a:pos x="347" y="709"/>
              </a:cxn>
              <a:cxn ang="0">
                <a:pos x="401" y="641"/>
              </a:cxn>
              <a:cxn ang="0">
                <a:pos x="460" y="553"/>
              </a:cxn>
              <a:cxn ang="0">
                <a:pos x="519" y="453"/>
              </a:cxn>
              <a:cxn ang="0">
                <a:pos x="577" y="348"/>
              </a:cxn>
              <a:cxn ang="0">
                <a:pos x="631" y="240"/>
              </a:cxn>
              <a:cxn ang="0">
                <a:pos x="690" y="144"/>
              </a:cxn>
              <a:cxn ang="0">
                <a:pos x="749" y="68"/>
              </a:cxn>
              <a:cxn ang="0">
                <a:pos x="807" y="16"/>
              </a:cxn>
              <a:cxn ang="0">
                <a:pos x="866" y="0"/>
              </a:cxn>
              <a:cxn ang="0">
                <a:pos x="920" y="16"/>
              </a:cxn>
              <a:cxn ang="0">
                <a:pos x="979" y="68"/>
              </a:cxn>
              <a:cxn ang="0">
                <a:pos x="1037" y="144"/>
              </a:cxn>
              <a:cxn ang="0">
                <a:pos x="1096" y="240"/>
              </a:cxn>
              <a:cxn ang="0">
                <a:pos x="1150" y="348"/>
              </a:cxn>
              <a:cxn ang="0">
                <a:pos x="1209" y="453"/>
              </a:cxn>
              <a:cxn ang="0">
                <a:pos x="1268" y="553"/>
              </a:cxn>
              <a:cxn ang="0">
                <a:pos x="1326" y="641"/>
              </a:cxn>
              <a:cxn ang="0">
                <a:pos x="1380" y="709"/>
              </a:cxn>
              <a:cxn ang="0">
                <a:pos x="1439" y="765"/>
              </a:cxn>
              <a:cxn ang="0">
                <a:pos x="1498" y="809"/>
              </a:cxn>
              <a:cxn ang="0">
                <a:pos x="1556" y="837"/>
              </a:cxn>
              <a:cxn ang="0">
                <a:pos x="1610" y="857"/>
              </a:cxn>
              <a:cxn ang="0">
                <a:pos x="1669" y="869"/>
              </a:cxn>
              <a:cxn ang="0">
                <a:pos x="1728" y="885"/>
              </a:cxn>
              <a:cxn ang="0">
                <a:pos x="0" y="885"/>
              </a:cxn>
            </a:cxnLst>
            <a:rect l="0" t="0" r="r" b="b"/>
            <a:pathLst>
              <a:path w="1728" h="885">
                <a:moveTo>
                  <a:pt x="0" y="885"/>
                </a:moveTo>
                <a:lnTo>
                  <a:pt x="0" y="885"/>
                </a:lnTo>
                <a:lnTo>
                  <a:pt x="27" y="873"/>
                </a:lnTo>
                <a:lnTo>
                  <a:pt x="58" y="869"/>
                </a:lnTo>
                <a:lnTo>
                  <a:pt x="85" y="865"/>
                </a:lnTo>
                <a:lnTo>
                  <a:pt x="117" y="857"/>
                </a:lnTo>
                <a:lnTo>
                  <a:pt x="144" y="849"/>
                </a:lnTo>
                <a:lnTo>
                  <a:pt x="171" y="837"/>
                </a:lnTo>
                <a:lnTo>
                  <a:pt x="203" y="825"/>
                </a:lnTo>
                <a:lnTo>
                  <a:pt x="230" y="809"/>
                </a:lnTo>
                <a:lnTo>
                  <a:pt x="261" y="789"/>
                </a:lnTo>
                <a:lnTo>
                  <a:pt x="288" y="765"/>
                </a:lnTo>
                <a:lnTo>
                  <a:pt x="316" y="741"/>
                </a:lnTo>
                <a:lnTo>
                  <a:pt x="347" y="709"/>
                </a:lnTo>
                <a:lnTo>
                  <a:pt x="374" y="677"/>
                </a:lnTo>
                <a:lnTo>
                  <a:pt x="401" y="641"/>
                </a:lnTo>
                <a:lnTo>
                  <a:pt x="433" y="597"/>
                </a:lnTo>
                <a:lnTo>
                  <a:pt x="460" y="553"/>
                </a:lnTo>
                <a:lnTo>
                  <a:pt x="492" y="505"/>
                </a:lnTo>
                <a:lnTo>
                  <a:pt x="519" y="453"/>
                </a:lnTo>
                <a:lnTo>
                  <a:pt x="546" y="400"/>
                </a:lnTo>
                <a:lnTo>
                  <a:pt x="577" y="348"/>
                </a:lnTo>
                <a:lnTo>
                  <a:pt x="604" y="292"/>
                </a:lnTo>
                <a:lnTo>
                  <a:pt x="631" y="240"/>
                </a:lnTo>
                <a:lnTo>
                  <a:pt x="663" y="192"/>
                </a:lnTo>
                <a:lnTo>
                  <a:pt x="690" y="144"/>
                </a:lnTo>
                <a:lnTo>
                  <a:pt x="722" y="104"/>
                </a:lnTo>
                <a:lnTo>
                  <a:pt x="749" y="68"/>
                </a:lnTo>
                <a:lnTo>
                  <a:pt x="776" y="36"/>
                </a:lnTo>
                <a:lnTo>
                  <a:pt x="807" y="16"/>
                </a:lnTo>
                <a:lnTo>
                  <a:pt x="834" y="4"/>
                </a:lnTo>
                <a:lnTo>
                  <a:pt x="866" y="0"/>
                </a:lnTo>
                <a:lnTo>
                  <a:pt x="893" y="4"/>
                </a:lnTo>
                <a:lnTo>
                  <a:pt x="920" y="16"/>
                </a:lnTo>
                <a:lnTo>
                  <a:pt x="952" y="36"/>
                </a:lnTo>
                <a:lnTo>
                  <a:pt x="979" y="68"/>
                </a:lnTo>
                <a:lnTo>
                  <a:pt x="1006" y="104"/>
                </a:lnTo>
                <a:lnTo>
                  <a:pt x="1037" y="144"/>
                </a:lnTo>
                <a:lnTo>
                  <a:pt x="1065" y="192"/>
                </a:lnTo>
                <a:lnTo>
                  <a:pt x="1096" y="240"/>
                </a:lnTo>
                <a:lnTo>
                  <a:pt x="1123" y="292"/>
                </a:lnTo>
                <a:lnTo>
                  <a:pt x="1150" y="348"/>
                </a:lnTo>
                <a:lnTo>
                  <a:pt x="1182" y="400"/>
                </a:lnTo>
                <a:lnTo>
                  <a:pt x="1209" y="453"/>
                </a:lnTo>
                <a:lnTo>
                  <a:pt x="1236" y="505"/>
                </a:lnTo>
                <a:lnTo>
                  <a:pt x="1268" y="553"/>
                </a:lnTo>
                <a:lnTo>
                  <a:pt x="1295" y="597"/>
                </a:lnTo>
                <a:lnTo>
                  <a:pt x="1326" y="641"/>
                </a:lnTo>
                <a:lnTo>
                  <a:pt x="1353" y="677"/>
                </a:lnTo>
                <a:lnTo>
                  <a:pt x="1380" y="709"/>
                </a:lnTo>
                <a:lnTo>
                  <a:pt x="1412" y="741"/>
                </a:lnTo>
                <a:lnTo>
                  <a:pt x="1439" y="765"/>
                </a:lnTo>
                <a:lnTo>
                  <a:pt x="1466" y="789"/>
                </a:lnTo>
                <a:lnTo>
                  <a:pt x="1498" y="809"/>
                </a:lnTo>
                <a:lnTo>
                  <a:pt x="1525" y="825"/>
                </a:lnTo>
                <a:lnTo>
                  <a:pt x="1556" y="837"/>
                </a:lnTo>
                <a:lnTo>
                  <a:pt x="1583" y="849"/>
                </a:lnTo>
                <a:lnTo>
                  <a:pt x="1610" y="857"/>
                </a:lnTo>
                <a:lnTo>
                  <a:pt x="1642" y="865"/>
                </a:lnTo>
                <a:lnTo>
                  <a:pt x="1669" y="869"/>
                </a:lnTo>
                <a:lnTo>
                  <a:pt x="1701" y="873"/>
                </a:lnTo>
                <a:lnTo>
                  <a:pt x="1728" y="885"/>
                </a:lnTo>
                <a:lnTo>
                  <a:pt x="1728" y="885"/>
                </a:lnTo>
                <a:lnTo>
                  <a:pt x="0" y="885"/>
                </a:lnTo>
                <a:close/>
              </a:path>
            </a:pathLst>
          </a:custGeom>
          <a:solidFill>
            <a:srgbClr val="9735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3" name="Line 20"/>
          <p:cNvSpPr>
            <a:spLocks noChangeShapeType="1"/>
          </p:cNvSpPr>
          <p:nvPr/>
        </p:nvSpPr>
        <p:spPr bwMode="auto">
          <a:xfrm flipV="1">
            <a:off x="3305175" y="1846263"/>
            <a:ext cx="0" cy="1954212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" name="Text Box 23"/>
          <p:cNvSpPr txBox="1">
            <a:spLocks noChangeArrowheads="1"/>
          </p:cNvSpPr>
          <p:nvPr/>
        </p:nvSpPr>
        <p:spPr bwMode="auto">
          <a:xfrm>
            <a:off x="3195638" y="1825625"/>
            <a:ext cx="5715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i="1" dirty="0" smtClean="0">
                <a:latin typeface="Times New Roman" pitchFamily="18" charset="0"/>
              </a:rPr>
              <a:t>h</a:t>
            </a:r>
            <a:endParaRPr lang="en-US" sz="2800" baseline="-25000" dirty="0"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205" name="Freeform 24"/>
          <p:cNvSpPr>
            <a:spLocks/>
          </p:cNvSpPr>
          <p:nvPr/>
        </p:nvSpPr>
        <p:spPr bwMode="auto">
          <a:xfrm>
            <a:off x="3316057" y="3438295"/>
            <a:ext cx="623888" cy="361950"/>
          </a:xfrm>
          <a:custGeom>
            <a:avLst/>
            <a:gdLst/>
            <a:ahLst/>
            <a:cxnLst>
              <a:cxn ang="0">
                <a:pos x="0" y="228"/>
              </a:cxn>
              <a:cxn ang="0">
                <a:pos x="0" y="0"/>
              </a:cxn>
              <a:cxn ang="0">
                <a:pos x="18" y="20"/>
              </a:cxn>
              <a:cxn ang="0">
                <a:pos x="45" y="52"/>
              </a:cxn>
              <a:cxn ang="0">
                <a:pos x="77" y="84"/>
              </a:cxn>
              <a:cxn ang="0">
                <a:pos x="104" y="108"/>
              </a:cxn>
              <a:cxn ang="0">
                <a:pos x="131" y="132"/>
              </a:cxn>
              <a:cxn ang="0">
                <a:pos x="163" y="152"/>
              </a:cxn>
              <a:cxn ang="0">
                <a:pos x="190" y="168"/>
              </a:cxn>
              <a:cxn ang="0">
                <a:pos x="221" y="180"/>
              </a:cxn>
              <a:cxn ang="0">
                <a:pos x="248" y="192"/>
              </a:cxn>
              <a:cxn ang="0">
                <a:pos x="275" y="200"/>
              </a:cxn>
              <a:cxn ang="0">
                <a:pos x="307" y="208"/>
              </a:cxn>
              <a:cxn ang="0">
                <a:pos x="334" y="212"/>
              </a:cxn>
              <a:cxn ang="0">
                <a:pos x="366" y="216"/>
              </a:cxn>
              <a:cxn ang="0">
                <a:pos x="393" y="228"/>
              </a:cxn>
              <a:cxn ang="0">
                <a:pos x="393" y="228"/>
              </a:cxn>
              <a:cxn ang="0">
                <a:pos x="0" y="228"/>
              </a:cxn>
            </a:cxnLst>
            <a:rect l="0" t="0" r="r" b="b"/>
            <a:pathLst>
              <a:path w="393" h="228">
                <a:moveTo>
                  <a:pt x="0" y="228"/>
                </a:moveTo>
                <a:lnTo>
                  <a:pt x="0" y="0"/>
                </a:lnTo>
                <a:lnTo>
                  <a:pt x="18" y="20"/>
                </a:lnTo>
                <a:lnTo>
                  <a:pt x="45" y="52"/>
                </a:lnTo>
                <a:lnTo>
                  <a:pt x="77" y="84"/>
                </a:lnTo>
                <a:lnTo>
                  <a:pt x="104" y="108"/>
                </a:lnTo>
                <a:lnTo>
                  <a:pt x="131" y="132"/>
                </a:lnTo>
                <a:lnTo>
                  <a:pt x="163" y="152"/>
                </a:lnTo>
                <a:lnTo>
                  <a:pt x="190" y="168"/>
                </a:lnTo>
                <a:lnTo>
                  <a:pt x="221" y="180"/>
                </a:lnTo>
                <a:lnTo>
                  <a:pt x="248" y="192"/>
                </a:lnTo>
                <a:lnTo>
                  <a:pt x="275" y="200"/>
                </a:lnTo>
                <a:lnTo>
                  <a:pt x="307" y="208"/>
                </a:lnTo>
                <a:lnTo>
                  <a:pt x="334" y="212"/>
                </a:lnTo>
                <a:lnTo>
                  <a:pt x="366" y="216"/>
                </a:lnTo>
                <a:lnTo>
                  <a:pt x="393" y="228"/>
                </a:lnTo>
                <a:lnTo>
                  <a:pt x="393" y="228"/>
                </a:lnTo>
                <a:lnTo>
                  <a:pt x="0" y="228"/>
                </a:lnTo>
                <a:close/>
              </a:path>
            </a:pathLst>
          </a:custGeom>
          <a:solidFill>
            <a:srgbClr val="0080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6" name="TextBox 205"/>
          <p:cNvSpPr txBox="1"/>
          <p:nvPr/>
        </p:nvSpPr>
        <p:spPr>
          <a:xfrm>
            <a:off x="3461657" y="3820886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ym typeface="Symbol"/>
              </a:rPr>
              <a:t></a:t>
            </a:r>
            <a:endParaRPr lang="en-US" dirty="0"/>
          </a:p>
        </p:txBody>
      </p:sp>
      <p:sp>
        <p:nvSpPr>
          <p:cNvPr id="208" name="Text Box 21"/>
          <p:cNvSpPr txBox="1">
            <a:spLocks noChangeArrowheads="1"/>
          </p:cNvSpPr>
          <p:nvPr/>
        </p:nvSpPr>
        <p:spPr bwMode="auto">
          <a:xfrm>
            <a:off x="1346200" y="4002088"/>
            <a:ext cx="2743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0" i="1" dirty="0" smtClean="0"/>
              <a:t>t</a:t>
            </a:r>
            <a:endParaRPr lang="en-US" sz="1800" b="0" dirty="0"/>
          </a:p>
        </p:txBody>
      </p:sp>
      <p:sp>
        <p:nvSpPr>
          <p:cNvPr id="209" name="Text Box 22"/>
          <p:cNvSpPr txBox="1">
            <a:spLocks noChangeArrowheads="1"/>
          </p:cNvSpPr>
          <p:nvPr/>
        </p:nvSpPr>
        <p:spPr bwMode="auto">
          <a:xfrm>
            <a:off x="3690938" y="3367088"/>
            <a:ext cx="2698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i="1">
                <a:solidFill>
                  <a:srgbClr val="009900"/>
                </a:solidFill>
                <a:latin typeface="Times New Roman" pitchFamily="18" charset="0"/>
                <a:sym typeface="Symbol" pitchFamily="18" charset="2"/>
              </a:rPr>
              <a:t></a:t>
            </a: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auto">
          <a:xfrm>
            <a:off x="1216025" y="2359025"/>
            <a:ext cx="2994025" cy="1766888"/>
            <a:chOff x="478" y="1198"/>
            <a:chExt cx="1886" cy="1113"/>
          </a:xfrm>
        </p:grpSpPr>
        <p:sp>
          <p:nvSpPr>
            <p:cNvPr id="211" name="AutoShape 4"/>
            <p:cNvSpPr>
              <a:spLocks noChangeAspect="1" noChangeArrowheads="1" noTextEdit="1"/>
            </p:cNvSpPr>
            <p:nvPr/>
          </p:nvSpPr>
          <p:spPr bwMode="auto">
            <a:xfrm>
              <a:off x="478" y="1198"/>
              <a:ext cx="1886" cy="1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2" name="Freeform 6"/>
            <p:cNvSpPr>
              <a:spLocks/>
            </p:cNvSpPr>
            <p:nvPr/>
          </p:nvSpPr>
          <p:spPr bwMode="auto">
            <a:xfrm>
              <a:off x="555" y="1310"/>
              <a:ext cx="1728" cy="885"/>
            </a:xfrm>
            <a:custGeom>
              <a:avLst/>
              <a:gdLst/>
              <a:ahLst/>
              <a:cxnLst>
                <a:cxn ang="0">
                  <a:pos x="0" y="885"/>
                </a:cxn>
                <a:cxn ang="0">
                  <a:pos x="58" y="869"/>
                </a:cxn>
                <a:cxn ang="0">
                  <a:pos x="117" y="857"/>
                </a:cxn>
                <a:cxn ang="0">
                  <a:pos x="171" y="837"/>
                </a:cxn>
                <a:cxn ang="0">
                  <a:pos x="230" y="809"/>
                </a:cxn>
                <a:cxn ang="0">
                  <a:pos x="288" y="765"/>
                </a:cxn>
                <a:cxn ang="0">
                  <a:pos x="347" y="709"/>
                </a:cxn>
                <a:cxn ang="0">
                  <a:pos x="401" y="641"/>
                </a:cxn>
                <a:cxn ang="0">
                  <a:pos x="460" y="553"/>
                </a:cxn>
                <a:cxn ang="0">
                  <a:pos x="519" y="453"/>
                </a:cxn>
                <a:cxn ang="0">
                  <a:pos x="577" y="348"/>
                </a:cxn>
                <a:cxn ang="0">
                  <a:pos x="631" y="240"/>
                </a:cxn>
                <a:cxn ang="0">
                  <a:pos x="690" y="144"/>
                </a:cxn>
                <a:cxn ang="0">
                  <a:pos x="749" y="68"/>
                </a:cxn>
                <a:cxn ang="0">
                  <a:pos x="807" y="16"/>
                </a:cxn>
                <a:cxn ang="0">
                  <a:pos x="866" y="0"/>
                </a:cxn>
                <a:cxn ang="0">
                  <a:pos x="920" y="16"/>
                </a:cxn>
                <a:cxn ang="0">
                  <a:pos x="979" y="68"/>
                </a:cxn>
                <a:cxn ang="0">
                  <a:pos x="1037" y="144"/>
                </a:cxn>
                <a:cxn ang="0">
                  <a:pos x="1096" y="240"/>
                </a:cxn>
                <a:cxn ang="0">
                  <a:pos x="1150" y="348"/>
                </a:cxn>
                <a:cxn ang="0">
                  <a:pos x="1209" y="453"/>
                </a:cxn>
                <a:cxn ang="0">
                  <a:pos x="1268" y="553"/>
                </a:cxn>
                <a:cxn ang="0">
                  <a:pos x="1326" y="641"/>
                </a:cxn>
                <a:cxn ang="0">
                  <a:pos x="1380" y="709"/>
                </a:cxn>
                <a:cxn ang="0">
                  <a:pos x="1439" y="765"/>
                </a:cxn>
                <a:cxn ang="0">
                  <a:pos x="1498" y="809"/>
                </a:cxn>
                <a:cxn ang="0">
                  <a:pos x="1556" y="837"/>
                </a:cxn>
                <a:cxn ang="0">
                  <a:pos x="1610" y="857"/>
                </a:cxn>
                <a:cxn ang="0">
                  <a:pos x="1669" y="869"/>
                </a:cxn>
                <a:cxn ang="0">
                  <a:pos x="1728" y="885"/>
                </a:cxn>
                <a:cxn ang="0">
                  <a:pos x="0" y="885"/>
                </a:cxn>
              </a:cxnLst>
              <a:rect l="0" t="0" r="r" b="b"/>
              <a:pathLst>
                <a:path w="1728" h="885">
                  <a:moveTo>
                    <a:pt x="0" y="885"/>
                  </a:moveTo>
                  <a:lnTo>
                    <a:pt x="0" y="885"/>
                  </a:lnTo>
                  <a:lnTo>
                    <a:pt x="27" y="873"/>
                  </a:lnTo>
                  <a:lnTo>
                    <a:pt x="58" y="869"/>
                  </a:lnTo>
                  <a:lnTo>
                    <a:pt x="85" y="865"/>
                  </a:lnTo>
                  <a:lnTo>
                    <a:pt x="117" y="857"/>
                  </a:lnTo>
                  <a:lnTo>
                    <a:pt x="144" y="849"/>
                  </a:lnTo>
                  <a:lnTo>
                    <a:pt x="171" y="837"/>
                  </a:lnTo>
                  <a:lnTo>
                    <a:pt x="203" y="825"/>
                  </a:lnTo>
                  <a:lnTo>
                    <a:pt x="230" y="809"/>
                  </a:lnTo>
                  <a:lnTo>
                    <a:pt x="261" y="789"/>
                  </a:lnTo>
                  <a:lnTo>
                    <a:pt x="288" y="765"/>
                  </a:lnTo>
                  <a:lnTo>
                    <a:pt x="316" y="741"/>
                  </a:lnTo>
                  <a:lnTo>
                    <a:pt x="347" y="709"/>
                  </a:lnTo>
                  <a:lnTo>
                    <a:pt x="374" y="677"/>
                  </a:lnTo>
                  <a:lnTo>
                    <a:pt x="401" y="641"/>
                  </a:lnTo>
                  <a:lnTo>
                    <a:pt x="433" y="597"/>
                  </a:lnTo>
                  <a:lnTo>
                    <a:pt x="460" y="553"/>
                  </a:lnTo>
                  <a:lnTo>
                    <a:pt x="492" y="505"/>
                  </a:lnTo>
                  <a:lnTo>
                    <a:pt x="519" y="453"/>
                  </a:lnTo>
                  <a:lnTo>
                    <a:pt x="546" y="400"/>
                  </a:lnTo>
                  <a:lnTo>
                    <a:pt x="577" y="348"/>
                  </a:lnTo>
                  <a:lnTo>
                    <a:pt x="604" y="292"/>
                  </a:lnTo>
                  <a:lnTo>
                    <a:pt x="631" y="240"/>
                  </a:lnTo>
                  <a:lnTo>
                    <a:pt x="663" y="192"/>
                  </a:lnTo>
                  <a:lnTo>
                    <a:pt x="690" y="144"/>
                  </a:lnTo>
                  <a:lnTo>
                    <a:pt x="722" y="104"/>
                  </a:lnTo>
                  <a:lnTo>
                    <a:pt x="749" y="68"/>
                  </a:lnTo>
                  <a:lnTo>
                    <a:pt x="776" y="36"/>
                  </a:lnTo>
                  <a:lnTo>
                    <a:pt x="807" y="16"/>
                  </a:lnTo>
                  <a:lnTo>
                    <a:pt x="834" y="4"/>
                  </a:lnTo>
                  <a:lnTo>
                    <a:pt x="866" y="0"/>
                  </a:lnTo>
                  <a:lnTo>
                    <a:pt x="893" y="4"/>
                  </a:lnTo>
                  <a:lnTo>
                    <a:pt x="920" y="16"/>
                  </a:lnTo>
                  <a:lnTo>
                    <a:pt x="952" y="36"/>
                  </a:lnTo>
                  <a:lnTo>
                    <a:pt x="979" y="68"/>
                  </a:lnTo>
                  <a:lnTo>
                    <a:pt x="1006" y="104"/>
                  </a:lnTo>
                  <a:lnTo>
                    <a:pt x="1037" y="144"/>
                  </a:lnTo>
                  <a:lnTo>
                    <a:pt x="1065" y="192"/>
                  </a:lnTo>
                  <a:lnTo>
                    <a:pt x="1096" y="240"/>
                  </a:lnTo>
                  <a:lnTo>
                    <a:pt x="1123" y="292"/>
                  </a:lnTo>
                  <a:lnTo>
                    <a:pt x="1150" y="348"/>
                  </a:lnTo>
                  <a:lnTo>
                    <a:pt x="1182" y="400"/>
                  </a:lnTo>
                  <a:lnTo>
                    <a:pt x="1209" y="453"/>
                  </a:lnTo>
                  <a:lnTo>
                    <a:pt x="1236" y="505"/>
                  </a:lnTo>
                  <a:lnTo>
                    <a:pt x="1268" y="553"/>
                  </a:lnTo>
                  <a:lnTo>
                    <a:pt x="1295" y="597"/>
                  </a:lnTo>
                  <a:lnTo>
                    <a:pt x="1326" y="641"/>
                  </a:lnTo>
                  <a:lnTo>
                    <a:pt x="1353" y="677"/>
                  </a:lnTo>
                  <a:lnTo>
                    <a:pt x="1380" y="709"/>
                  </a:lnTo>
                  <a:lnTo>
                    <a:pt x="1412" y="741"/>
                  </a:lnTo>
                  <a:lnTo>
                    <a:pt x="1439" y="765"/>
                  </a:lnTo>
                  <a:lnTo>
                    <a:pt x="1466" y="789"/>
                  </a:lnTo>
                  <a:lnTo>
                    <a:pt x="1498" y="809"/>
                  </a:lnTo>
                  <a:lnTo>
                    <a:pt x="1525" y="825"/>
                  </a:lnTo>
                  <a:lnTo>
                    <a:pt x="1556" y="837"/>
                  </a:lnTo>
                  <a:lnTo>
                    <a:pt x="1583" y="849"/>
                  </a:lnTo>
                  <a:lnTo>
                    <a:pt x="1610" y="857"/>
                  </a:lnTo>
                  <a:lnTo>
                    <a:pt x="1642" y="865"/>
                  </a:lnTo>
                  <a:lnTo>
                    <a:pt x="1669" y="869"/>
                  </a:lnTo>
                  <a:lnTo>
                    <a:pt x="1701" y="873"/>
                  </a:lnTo>
                  <a:lnTo>
                    <a:pt x="1728" y="885"/>
                  </a:lnTo>
                  <a:lnTo>
                    <a:pt x="1728" y="885"/>
                  </a:lnTo>
                  <a:lnTo>
                    <a:pt x="0" y="885"/>
                  </a:lnTo>
                  <a:close/>
                </a:path>
              </a:pathLst>
            </a:custGeom>
            <a:solidFill>
              <a:srgbClr val="9735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" name="Freeform 7"/>
            <p:cNvSpPr>
              <a:spLocks/>
            </p:cNvSpPr>
            <p:nvPr/>
          </p:nvSpPr>
          <p:spPr bwMode="auto">
            <a:xfrm>
              <a:off x="555" y="1310"/>
              <a:ext cx="1728" cy="885"/>
            </a:xfrm>
            <a:custGeom>
              <a:avLst/>
              <a:gdLst/>
              <a:ahLst/>
              <a:cxnLst>
                <a:cxn ang="0">
                  <a:pos x="0" y="885"/>
                </a:cxn>
                <a:cxn ang="0">
                  <a:pos x="58" y="869"/>
                </a:cxn>
                <a:cxn ang="0">
                  <a:pos x="117" y="857"/>
                </a:cxn>
                <a:cxn ang="0">
                  <a:pos x="171" y="837"/>
                </a:cxn>
                <a:cxn ang="0">
                  <a:pos x="230" y="809"/>
                </a:cxn>
                <a:cxn ang="0">
                  <a:pos x="288" y="765"/>
                </a:cxn>
                <a:cxn ang="0">
                  <a:pos x="347" y="709"/>
                </a:cxn>
                <a:cxn ang="0">
                  <a:pos x="401" y="641"/>
                </a:cxn>
                <a:cxn ang="0">
                  <a:pos x="460" y="553"/>
                </a:cxn>
                <a:cxn ang="0">
                  <a:pos x="519" y="453"/>
                </a:cxn>
                <a:cxn ang="0">
                  <a:pos x="577" y="348"/>
                </a:cxn>
                <a:cxn ang="0">
                  <a:pos x="631" y="240"/>
                </a:cxn>
                <a:cxn ang="0">
                  <a:pos x="690" y="144"/>
                </a:cxn>
                <a:cxn ang="0">
                  <a:pos x="749" y="68"/>
                </a:cxn>
                <a:cxn ang="0">
                  <a:pos x="807" y="16"/>
                </a:cxn>
                <a:cxn ang="0">
                  <a:pos x="866" y="0"/>
                </a:cxn>
                <a:cxn ang="0">
                  <a:pos x="920" y="16"/>
                </a:cxn>
                <a:cxn ang="0">
                  <a:pos x="979" y="68"/>
                </a:cxn>
                <a:cxn ang="0">
                  <a:pos x="1037" y="144"/>
                </a:cxn>
                <a:cxn ang="0">
                  <a:pos x="1096" y="240"/>
                </a:cxn>
                <a:cxn ang="0">
                  <a:pos x="1150" y="348"/>
                </a:cxn>
                <a:cxn ang="0">
                  <a:pos x="1209" y="453"/>
                </a:cxn>
                <a:cxn ang="0">
                  <a:pos x="1268" y="553"/>
                </a:cxn>
                <a:cxn ang="0">
                  <a:pos x="1326" y="641"/>
                </a:cxn>
                <a:cxn ang="0">
                  <a:pos x="1380" y="709"/>
                </a:cxn>
                <a:cxn ang="0">
                  <a:pos x="1439" y="765"/>
                </a:cxn>
                <a:cxn ang="0">
                  <a:pos x="1498" y="809"/>
                </a:cxn>
                <a:cxn ang="0">
                  <a:pos x="1556" y="837"/>
                </a:cxn>
                <a:cxn ang="0">
                  <a:pos x="1610" y="857"/>
                </a:cxn>
                <a:cxn ang="0">
                  <a:pos x="1669" y="869"/>
                </a:cxn>
                <a:cxn ang="0">
                  <a:pos x="1728" y="885"/>
                </a:cxn>
                <a:cxn ang="0">
                  <a:pos x="0" y="885"/>
                </a:cxn>
              </a:cxnLst>
              <a:rect l="0" t="0" r="r" b="b"/>
              <a:pathLst>
                <a:path w="1728" h="885">
                  <a:moveTo>
                    <a:pt x="0" y="885"/>
                  </a:moveTo>
                  <a:lnTo>
                    <a:pt x="0" y="885"/>
                  </a:lnTo>
                  <a:lnTo>
                    <a:pt x="27" y="873"/>
                  </a:lnTo>
                  <a:lnTo>
                    <a:pt x="58" y="869"/>
                  </a:lnTo>
                  <a:lnTo>
                    <a:pt x="85" y="865"/>
                  </a:lnTo>
                  <a:lnTo>
                    <a:pt x="117" y="857"/>
                  </a:lnTo>
                  <a:lnTo>
                    <a:pt x="144" y="849"/>
                  </a:lnTo>
                  <a:lnTo>
                    <a:pt x="171" y="837"/>
                  </a:lnTo>
                  <a:lnTo>
                    <a:pt x="203" y="825"/>
                  </a:lnTo>
                  <a:lnTo>
                    <a:pt x="230" y="809"/>
                  </a:lnTo>
                  <a:lnTo>
                    <a:pt x="261" y="789"/>
                  </a:lnTo>
                  <a:lnTo>
                    <a:pt x="288" y="765"/>
                  </a:lnTo>
                  <a:lnTo>
                    <a:pt x="316" y="741"/>
                  </a:lnTo>
                  <a:lnTo>
                    <a:pt x="347" y="709"/>
                  </a:lnTo>
                  <a:lnTo>
                    <a:pt x="374" y="677"/>
                  </a:lnTo>
                  <a:lnTo>
                    <a:pt x="401" y="641"/>
                  </a:lnTo>
                  <a:lnTo>
                    <a:pt x="433" y="597"/>
                  </a:lnTo>
                  <a:lnTo>
                    <a:pt x="460" y="553"/>
                  </a:lnTo>
                  <a:lnTo>
                    <a:pt x="492" y="505"/>
                  </a:lnTo>
                  <a:lnTo>
                    <a:pt x="519" y="453"/>
                  </a:lnTo>
                  <a:lnTo>
                    <a:pt x="546" y="400"/>
                  </a:lnTo>
                  <a:lnTo>
                    <a:pt x="577" y="348"/>
                  </a:lnTo>
                  <a:lnTo>
                    <a:pt x="604" y="292"/>
                  </a:lnTo>
                  <a:lnTo>
                    <a:pt x="631" y="240"/>
                  </a:lnTo>
                  <a:lnTo>
                    <a:pt x="663" y="192"/>
                  </a:lnTo>
                  <a:lnTo>
                    <a:pt x="690" y="144"/>
                  </a:lnTo>
                  <a:lnTo>
                    <a:pt x="722" y="104"/>
                  </a:lnTo>
                  <a:lnTo>
                    <a:pt x="749" y="68"/>
                  </a:lnTo>
                  <a:lnTo>
                    <a:pt x="776" y="36"/>
                  </a:lnTo>
                  <a:lnTo>
                    <a:pt x="807" y="16"/>
                  </a:lnTo>
                  <a:lnTo>
                    <a:pt x="834" y="4"/>
                  </a:lnTo>
                  <a:lnTo>
                    <a:pt x="866" y="0"/>
                  </a:lnTo>
                  <a:lnTo>
                    <a:pt x="893" y="4"/>
                  </a:lnTo>
                  <a:lnTo>
                    <a:pt x="920" y="16"/>
                  </a:lnTo>
                  <a:lnTo>
                    <a:pt x="952" y="36"/>
                  </a:lnTo>
                  <a:lnTo>
                    <a:pt x="979" y="68"/>
                  </a:lnTo>
                  <a:lnTo>
                    <a:pt x="1006" y="104"/>
                  </a:lnTo>
                  <a:lnTo>
                    <a:pt x="1037" y="144"/>
                  </a:lnTo>
                  <a:lnTo>
                    <a:pt x="1065" y="192"/>
                  </a:lnTo>
                  <a:lnTo>
                    <a:pt x="1096" y="240"/>
                  </a:lnTo>
                  <a:lnTo>
                    <a:pt x="1123" y="292"/>
                  </a:lnTo>
                  <a:lnTo>
                    <a:pt x="1150" y="348"/>
                  </a:lnTo>
                  <a:lnTo>
                    <a:pt x="1182" y="400"/>
                  </a:lnTo>
                  <a:lnTo>
                    <a:pt x="1209" y="453"/>
                  </a:lnTo>
                  <a:lnTo>
                    <a:pt x="1236" y="505"/>
                  </a:lnTo>
                  <a:lnTo>
                    <a:pt x="1268" y="553"/>
                  </a:lnTo>
                  <a:lnTo>
                    <a:pt x="1295" y="597"/>
                  </a:lnTo>
                  <a:lnTo>
                    <a:pt x="1326" y="641"/>
                  </a:lnTo>
                  <a:lnTo>
                    <a:pt x="1353" y="677"/>
                  </a:lnTo>
                  <a:lnTo>
                    <a:pt x="1380" y="709"/>
                  </a:lnTo>
                  <a:lnTo>
                    <a:pt x="1412" y="741"/>
                  </a:lnTo>
                  <a:lnTo>
                    <a:pt x="1439" y="765"/>
                  </a:lnTo>
                  <a:lnTo>
                    <a:pt x="1466" y="789"/>
                  </a:lnTo>
                  <a:lnTo>
                    <a:pt x="1498" y="809"/>
                  </a:lnTo>
                  <a:lnTo>
                    <a:pt x="1525" y="825"/>
                  </a:lnTo>
                  <a:lnTo>
                    <a:pt x="1556" y="837"/>
                  </a:lnTo>
                  <a:lnTo>
                    <a:pt x="1583" y="849"/>
                  </a:lnTo>
                  <a:lnTo>
                    <a:pt x="1610" y="857"/>
                  </a:lnTo>
                  <a:lnTo>
                    <a:pt x="1642" y="865"/>
                  </a:lnTo>
                  <a:lnTo>
                    <a:pt x="1669" y="869"/>
                  </a:lnTo>
                  <a:lnTo>
                    <a:pt x="1701" y="873"/>
                  </a:lnTo>
                  <a:lnTo>
                    <a:pt x="1728" y="885"/>
                  </a:lnTo>
                  <a:lnTo>
                    <a:pt x="1728" y="885"/>
                  </a:lnTo>
                  <a:lnTo>
                    <a:pt x="0" y="885"/>
                  </a:lnTo>
                </a:path>
              </a:pathLst>
            </a:custGeom>
            <a:noFill/>
            <a:ln w="18">
              <a:solidFill>
                <a:srgbClr val="BFBFB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4" name="Freeform 8"/>
            <p:cNvSpPr>
              <a:spLocks/>
            </p:cNvSpPr>
            <p:nvPr/>
          </p:nvSpPr>
          <p:spPr bwMode="auto">
            <a:xfrm>
              <a:off x="1890" y="1967"/>
              <a:ext cx="393" cy="228"/>
            </a:xfrm>
            <a:custGeom>
              <a:avLst/>
              <a:gdLst/>
              <a:ahLst/>
              <a:cxnLst>
                <a:cxn ang="0">
                  <a:pos x="0" y="228"/>
                </a:cxn>
                <a:cxn ang="0">
                  <a:pos x="0" y="0"/>
                </a:cxn>
                <a:cxn ang="0">
                  <a:pos x="18" y="20"/>
                </a:cxn>
                <a:cxn ang="0">
                  <a:pos x="45" y="52"/>
                </a:cxn>
                <a:cxn ang="0">
                  <a:pos x="77" y="84"/>
                </a:cxn>
                <a:cxn ang="0">
                  <a:pos x="104" y="108"/>
                </a:cxn>
                <a:cxn ang="0">
                  <a:pos x="131" y="132"/>
                </a:cxn>
                <a:cxn ang="0">
                  <a:pos x="163" y="152"/>
                </a:cxn>
                <a:cxn ang="0">
                  <a:pos x="190" y="168"/>
                </a:cxn>
                <a:cxn ang="0">
                  <a:pos x="221" y="180"/>
                </a:cxn>
                <a:cxn ang="0">
                  <a:pos x="248" y="192"/>
                </a:cxn>
                <a:cxn ang="0">
                  <a:pos x="275" y="200"/>
                </a:cxn>
                <a:cxn ang="0">
                  <a:pos x="307" y="208"/>
                </a:cxn>
                <a:cxn ang="0">
                  <a:pos x="334" y="212"/>
                </a:cxn>
                <a:cxn ang="0">
                  <a:pos x="366" y="216"/>
                </a:cxn>
                <a:cxn ang="0">
                  <a:pos x="393" y="228"/>
                </a:cxn>
                <a:cxn ang="0">
                  <a:pos x="393" y="228"/>
                </a:cxn>
                <a:cxn ang="0">
                  <a:pos x="0" y="228"/>
                </a:cxn>
              </a:cxnLst>
              <a:rect l="0" t="0" r="r" b="b"/>
              <a:pathLst>
                <a:path w="393" h="228">
                  <a:moveTo>
                    <a:pt x="0" y="228"/>
                  </a:moveTo>
                  <a:lnTo>
                    <a:pt x="0" y="0"/>
                  </a:lnTo>
                  <a:lnTo>
                    <a:pt x="18" y="20"/>
                  </a:lnTo>
                  <a:lnTo>
                    <a:pt x="45" y="52"/>
                  </a:lnTo>
                  <a:lnTo>
                    <a:pt x="77" y="84"/>
                  </a:lnTo>
                  <a:lnTo>
                    <a:pt x="104" y="108"/>
                  </a:lnTo>
                  <a:lnTo>
                    <a:pt x="131" y="132"/>
                  </a:lnTo>
                  <a:lnTo>
                    <a:pt x="163" y="152"/>
                  </a:lnTo>
                  <a:lnTo>
                    <a:pt x="190" y="168"/>
                  </a:lnTo>
                  <a:lnTo>
                    <a:pt x="221" y="180"/>
                  </a:lnTo>
                  <a:lnTo>
                    <a:pt x="248" y="192"/>
                  </a:lnTo>
                  <a:lnTo>
                    <a:pt x="275" y="200"/>
                  </a:lnTo>
                  <a:lnTo>
                    <a:pt x="307" y="208"/>
                  </a:lnTo>
                  <a:lnTo>
                    <a:pt x="334" y="212"/>
                  </a:lnTo>
                  <a:lnTo>
                    <a:pt x="366" y="216"/>
                  </a:lnTo>
                  <a:lnTo>
                    <a:pt x="393" y="228"/>
                  </a:lnTo>
                  <a:lnTo>
                    <a:pt x="393" y="228"/>
                  </a:lnTo>
                  <a:lnTo>
                    <a:pt x="0" y="228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" name="Freeform 9"/>
            <p:cNvSpPr>
              <a:spLocks/>
            </p:cNvSpPr>
            <p:nvPr/>
          </p:nvSpPr>
          <p:spPr bwMode="auto">
            <a:xfrm>
              <a:off x="1890" y="1967"/>
              <a:ext cx="393" cy="228"/>
            </a:xfrm>
            <a:custGeom>
              <a:avLst/>
              <a:gdLst/>
              <a:ahLst/>
              <a:cxnLst>
                <a:cxn ang="0">
                  <a:pos x="0" y="228"/>
                </a:cxn>
                <a:cxn ang="0">
                  <a:pos x="0" y="0"/>
                </a:cxn>
                <a:cxn ang="0">
                  <a:pos x="18" y="20"/>
                </a:cxn>
                <a:cxn ang="0">
                  <a:pos x="45" y="52"/>
                </a:cxn>
                <a:cxn ang="0">
                  <a:pos x="77" y="84"/>
                </a:cxn>
                <a:cxn ang="0">
                  <a:pos x="104" y="108"/>
                </a:cxn>
                <a:cxn ang="0">
                  <a:pos x="131" y="132"/>
                </a:cxn>
                <a:cxn ang="0">
                  <a:pos x="163" y="152"/>
                </a:cxn>
                <a:cxn ang="0">
                  <a:pos x="190" y="168"/>
                </a:cxn>
                <a:cxn ang="0">
                  <a:pos x="221" y="180"/>
                </a:cxn>
                <a:cxn ang="0">
                  <a:pos x="248" y="192"/>
                </a:cxn>
                <a:cxn ang="0">
                  <a:pos x="275" y="200"/>
                </a:cxn>
                <a:cxn ang="0">
                  <a:pos x="307" y="208"/>
                </a:cxn>
                <a:cxn ang="0">
                  <a:pos x="334" y="212"/>
                </a:cxn>
                <a:cxn ang="0">
                  <a:pos x="366" y="216"/>
                </a:cxn>
                <a:cxn ang="0">
                  <a:pos x="393" y="228"/>
                </a:cxn>
                <a:cxn ang="0">
                  <a:pos x="393" y="228"/>
                </a:cxn>
                <a:cxn ang="0">
                  <a:pos x="0" y="228"/>
                </a:cxn>
              </a:cxnLst>
              <a:rect l="0" t="0" r="r" b="b"/>
              <a:pathLst>
                <a:path w="393" h="228">
                  <a:moveTo>
                    <a:pt x="0" y="228"/>
                  </a:moveTo>
                  <a:lnTo>
                    <a:pt x="0" y="0"/>
                  </a:lnTo>
                  <a:lnTo>
                    <a:pt x="18" y="20"/>
                  </a:lnTo>
                  <a:lnTo>
                    <a:pt x="45" y="52"/>
                  </a:lnTo>
                  <a:lnTo>
                    <a:pt x="77" y="84"/>
                  </a:lnTo>
                  <a:lnTo>
                    <a:pt x="104" y="108"/>
                  </a:lnTo>
                  <a:lnTo>
                    <a:pt x="131" y="132"/>
                  </a:lnTo>
                  <a:lnTo>
                    <a:pt x="163" y="152"/>
                  </a:lnTo>
                  <a:lnTo>
                    <a:pt x="190" y="168"/>
                  </a:lnTo>
                  <a:lnTo>
                    <a:pt x="221" y="180"/>
                  </a:lnTo>
                  <a:lnTo>
                    <a:pt x="248" y="192"/>
                  </a:lnTo>
                  <a:lnTo>
                    <a:pt x="275" y="200"/>
                  </a:lnTo>
                  <a:lnTo>
                    <a:pt x="307" y="208"/>
                  </a:lnTo>
                  <a:lnTo>
                    <a:pt x="334" y="212"/>
                  </a:lnTo>
                  <a:lnTo>
                    <a:pt x="366" y="216"/>
                  </a:lnTo>
                  <a:lnTo>
                    <a:pt x="393" y="228"/>
                  </a:lnTo>
                  <a:lnTo>
                    <a:pt x="393" y="228"/>
                  </a:lnTo>
                  <a:lnTo>
                    <a:pt x="0" y="228"/>
                  </a:lnTo>
                </a:path>
              </a:pathLst>
            </a:custGeom>
            <a:noFill/>
            <a:ln w="18">
              <a:solidFill>
                <a:srgbClr val="BFBFB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16" name="Freeform 6"/>
          <p:cNvSpPr>
            <a:spLocks/>
          </p:cNvSpPr>
          <p:nvPr/>
        </p:nvSpPr>
        <p:spPr bwMode="auto">
          <a:xfrm>
            <a:off x="2622778" y="2547711"/>
            <a:ext cx="2743200" cy="1404938"/>
          </a:xfrm>
          <a:custGeom>
            <a:avLst/>
            <a:gdLst/>
            <a:ahLst/>
            <a:cxnLst>
              <a:cxn ang="0">
                <a:pos x="0" y="885"/>
              </a:cxn>
              <a:cxn ang="0">
                <a:pos x="58" y="869"/>
              </a:cxn>
              <a:cxn ang="0">
                <a:pos x="117" y="857"/>
              </a:cxn>
              <a:cxn ang="0">
                <a:pos x="171" y="837"/>
              </a:cxn>
              <a:cxn ang="0">
                <a:pos x="230" y="809"/>
              </a:cxn>
              <a:cxn ang="0">
                <a:pos x="288" y="765"/>
              </a:cxn>
              <a:cxn ang="0">
                <a:pos x="347" y="709"/>
              </a:cxn>
              <a:cxn ang="0">
                <a:pos x="401" y="641"/>
              </a:cxn>
              <a:cxn ang="0">
                <a:pos x="460" y="553"/>
              </a:cxn>
              <a:cxn ang="0">
                <a:pos x="519" y="453"/>
              </a:cxn>
              <a:cxn ang="0">
                <a:pos x="577" y="348"/>
              </a:cxn>
              <a:cxn ang="0">
                <a:pos x="631" y="240"/>
              </a:cxn>
              <a:cxn ang="0">
                <a:pos x="690" y="144"/>
              </a:cxn>
              <a:cxn ang="0">
                <a:pos x="749" y="68"/>
              </a:cxn>
              <a:cxn ang="0">
                <a:pos x="807" y="16"/>
              </a:cxn>
              <a:cxn ang="0">
                <a:pos x="866" y="0"/>
              </a:cxn>
              <a:cxn ang="0">
                <a:pos x="920" y="16"/>
              </a:cxn>
              <a:cxn ang="0">
                <a:pos x="979" y="68"/>
              </a:cxn>
              <a:cxn ang="0">
                <a:pos x="1037" y="144"/>
              </a:cxn>
              <a:cxn ang="0">
                <a:pos x="1096" y="240"/>
              </a:cxn>
              <a:cxn ang="0">
                <a:pos x="1150" y="348"/>
              </a:cxn>
              <a:cxn ang="0">
                <a:pos x="1209" y="453"/>
              </a:cxn>
              <a:cxn ang="0">
                <a:pos x="1268" y="553"/>
              </a:cxn>
              <a:cxn ang="0">
                <a:pos x="1326" y="641"/>
              </a:cxn>
              <a:cxn ang="0">
                <a:pos x="1380" y="709"/>
              </a:cxn>
              <a:cxn ang="0">
                <a:pos x="1439" y="765"/>
              </a:cxn>
              <a:cxn ang="0">
                <a:pos x="1498" y="809"/>
              </a:cxn>
              <a:cxn ang="0">
                <a:pos x="1556" y="837"/>
              </a:cxn>
              <a:cxn ang="0">
                <a:pos x="1610" y="857"/>
              </a:cxn>
              <a:cxn ang="0">
                <a:pos x="1669" y="869"/>
              </a:cxn>
              <a:cxn ang="0">
                <a:pos x="1728" y="885"/>
              </a:cxn>
              <a:cxn ang="0">
                <a:pos x="0" y="885"/>
              </a:cxn>
            </a:cxnLst>
            <a:rect l="0" t="0" r="r" b="b"/>
            <a:pathLst>
              <a:path w="1728" h="885">
                <a:moveTo>
                  <a:pt x="0" y="885"/>
                </a:moveTo>
                <a:lnTo>
                  <a:pt x="0" y="885"/>
                </a:lnTo>
                <a:lnTo>
                  <a:pt x="27" y="873"/>
                </a:lnTo>
                <a:lnTo>
                  <a:pt x="58" y="869"/>
                </a:lnTo>
                <a:lnTo>
                  <a:pt x="85" y="865"/>
                </a:lnTo>
                <a:lnTo>
                  <a:pt x="117" y="857"/>
                </a:lnTo>
                <a:lnTo>
                  <a:pt x="144" y="849"/>
                </a:lnTo>
                <a:lnTo>
                  <a:pt x="171" y="837"/>
                </a:lnTo>
                <a:lnTo>
                  <a:pt x="203" y="825"/>
                </a:lnTo>
                <a:lnTo>
                  <a:pt x="230" y="809"/>
                </a:lnTo>
                <a:lnTo>
                  <a:pt x="261" y="789"/>
                </a:lnTo>
                <a:lnTo>
                  <a:pt x="288" y="765"/>
                </a:lnTo>
                <a:lnTo>
                  <a:pt x="316" y="741"/>
                </a:lnTo>
                <a:lnTo>
                  <a:pt x="347" y="709"/>
                </a:lnTo>
                <a:lnTo>
                  <a:pt x="374" y="677"/>
                </a:lnTo>
                <a:lnTo>
                  <a:pt x="401" y="641"/>
                </a:lnTo>
                <a:lnTo>
                  <a:pt x="433" y="597"/>
                </a:lnTo>
                <a:lnTo>
                  <a:pt x="460" y="553"/>
                </a:lnTo>
                <a:lnTo>
                  <a:pt x="492" y="505"/>
                </a:lnTo>
                <a:lnTo>
                  <a:pt x="519" y="453"/>
                </a:lnTo>
                <a:lnTo>
                  <a:pt x="546" y="400"/>
                </a:lnTo>
                <a:lnTo>
                  <a:pt x="577" y="348"/>
                </a:lnTo>
                <a:lnTo>
                  <a:pt x="604" y="292"/>
                </a:lnTo>
                <a:lnTo>
                  <a:pt x="631" y="240"/>
                </a:lnTo>
                <a:lnTo>
                  <a:pt x="663" y="192"/>
                </a:lnTo>
                <a:lnTo>
                  <a:pt x="690" y="144"/>
                </a:lnTo>
                <a:lnTo>
                  <a:pt x="722" y="104"/>
                </a:lnTo>
                <a:lnTo>
                  <a:pt x="749" y="68"/>
                </a:lnTo>
                <a:lnTo>
                  <a:pt x="776" y="36"/>
                </a:lnTo>
                <a:lnTo>
                  <a:pt x="807" y="16"/>
                </a:lnTo>
                <a:lnTo>
                  <a:pt x="834" y="4"/>
                </a:lnTo>
                <a:lnTo>
                  <a:pt x="866" y="0"/>
                </a:lnTo>
                <a:lnTo>
                  <a:pt x="893" y="4"/>
                </a:lnTo>
                <a:lnTo>
                  <a:pt x="920" y="16"/>
                </a:lnTo>
                <a:lnTo>
                  <a:pt x="952" y="36"/>
                </a:lnTo>
                <a:lnTo>
                  <a:pt x="979" y="68"/>
                </a:lnTo>
                <a:lnTo>
                  <a:pt x="1006" y="104"/>
                </a:lnTo>
                <a:lnTo>
                  <a:pt x="1037" y="144"/>
                </a:lnTo>
                <a:lnTo>
                  <a:pt x="1065" y="192"/>
                </a:lnTo>
                <a:lnTo>
                  <a:pt x="1096" y="240"/>
                </a:lnTo>
                <a:lnTo>
                  <a:pt x="1123" y="292"/>
                </a:lnTo>
                <a:lnTo>
                  <a:pt x="1150" y="348"/>
                </a:lnTo>
                <a:lnTo>
                  <a:pt x="1182" y="400"/>
                </a:lnTo>
                <a:lnTo>
                  <a:pt x="1209" y="453"/>
                </a:lnTo>
                <a:lnTo>
                  <a:pt x="1236" y="505"/>
                </a:lnTo>
                <a:lnTo>
                  <a:pt x="1268" y="553"/>
                </a:lnTo>
                <a:lnTo>
                  <a:pt x="1295" y="597"/>
                </a:lnTo>
                <a:lnTo>
                  <a:pt x="1326" y="641"/>
                </a:lnTo>
                <a:lnTo>
                  <a:pt x="1353" y="677"/>
                </a:lnTo>
                <a:lnTo>
                  <a:pt x="1380" y="709"/>
                </a:lnTo>
                <a:lnTo>
                  <a:pt x="1412" y="741"/>
                </a:lnTo>
                <a:lnTo>
                  <a:pt x="1439" y="765"/>
                </a:lnTo>
                <a:lnTo>
                  <a:pt x="1466" y="789"/>
                </a:lnTo>
                <a:lnTo>
                  <a:pt x="1498" y="809"/>
                </a:lnTo>
                <a:lnTo>
                  <a:pt x="1525" y="825"/>
                </a:lnTo>
                <a:lnTo>
                  <a:pt x="1556" y="837"/>
                </a:lnTo>
                <a:lnTo>
                  <a:pt x="1583" y="849"/>
                </a:lnTo>
                <a:lnTo>
                  <a:pt x="1610" y="857"/>
                </a:lnTo>
                <a:lnTo>
                  <a:pt x="1642" y="865"/>
                </a:lnTo>
                <a:lnTo>
                  <a:pt x="1669" y="869"/>
                </a:lnTo>
                <a:lnTo>
                  <a:pt x="1701" y="873"/>
                </a:lnTo>
                <a:lnTo>
                  <a:pt x="1728" y="885"/>
                </a:lnTo>
                <a:lnTo>
                  <a:pt x="1728" y="885"/>
                </a:lnTo>
                <a:lnTo>
                  <a:pt x="0" y="885"/>
                </a:lnTo>
                <a:close/>
              </a:path>
            </a:pathLst>
          </a:custGeom>
          <a:solidFill>
            <a:srgbClr val="9735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7" name="Line 20"/>
          <p:cNvSpPr>
            <a:spLocks noChangeShapeType="1"/>
          </p:cNvSpPr>
          <p:nvPr/>
        </p:nvSpPr>
        <p:spPr bwMode="auto">
          <a:xfrm flipV="1">
            <a:off x="3457575" y="1998663"/>
            <a:ext cx="0" cy="1954212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8" name="Text Box 23"/>
          <p:cNvSpPr txBox="1">
            <a:spLocks noChangeArrowheads="1"/>
          </p:cNvSpPr>
          <p:nvPr/>
        </p:nvSpPr>
        <p:spPr bwMode="auto">
          <a:xfrm>
            <a:off x="3348038" y="1978025"/>
            <a:ext cx="5715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i="1" dirty="0" smtClean="0">
                <a:latin typeface="Times New Roman" pitchFamily="18" charset="0"/>
              </a:rPr>
              <a:t>h</a:t>
            </a:r>
            <a:endParaRPr lang="en-US" sz="2800" baseline="-25000" dirty="0"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219" name="Freeform 24"/>
          <p:cNvSpPr>
            <a:spLocks/>
          </p:cNvSpPr>
          <p:nvPr/>
        </p:nvSpPr>
        <p:spPr bwMode="auto">
          <a:xfrm>
            <a:off x="3468457" y="3590695"/>
            <a:ext cx="623888" cy="361950"/>
          </a:xfrm>
          <a:custGeom>
            <a:avLst/>
            <a:gdLst/>
            <a:ahLst/>
            <a:cxnLst>
              <a:cxn ang="0">
                <a:pos x="0" y="228"/>
              </a:cxn>
              <a:cxn ang="0">
                <a:pos x="0" y="0"/>
              </a:cxn>
              <a:cxn ang="0">
                <a:pos x="18" y="20"/>
              </a:cxn>
              <a:cxn ang="0">
                <a:pos x="45" y="52"/>
              </a:cxn>
              <a:cxn ang="0">
                <a:pos x="77" y="84"/>
              </a:cxn>
              <a:cxn ang="0">
                <a:pos x="104" y="108"/>
              </a:cxn>
              <a:cxn ang="0">
                <a:pos x="131" y="132"/>
              </a:cxn>
              <a:cxn ang="0">
                <a:pos x="163" y="152"/>
              </a:cxn>
              <a:cxn ang="0">
                <a:pos x="190" y="168"/>
              </a:cxn>
              <a:cxn ang="0">
                <a:pos x="221" y="180"/>
              </a:cxn>
              <a:cxn ang="0">
                <a:pos x="248" y="192"/>
              </a:cxn>
              <a:cxn ang="0">
                <a:pos x="275" y="200"/>
              </a:cxn>
              <a:cxn ang="0">
                <a:pos x="307" y="208"/>
              </a:cxn>
              <a:cxn ang="0">
                <a:pos x="334" y="212"/>
              </a:cxn>
              <a:cxn ang="0">
                <a:pos x="366" y="216"/>
              </a:cxn>
              <a:cxn ang="0">
                <a:pos x="393" y="228"/>
              </a:cxn>
              <a:cxn ang="0">
                <a:pos x="393" y="228"/>
              </a:cxn>
              <a:cxn ang="0">
                <a:pos x="0" y="228"/>
              </a:cxn>
            </a:cxnLst>
            <a:rect l="0" t="0" r="r" b="b"/>
            <a:pathLst>
              <a:path w="393" h="228">
                <a:moveTo>
                  <a:pt x="0" y="228"/>
                </a:moveTo>
                <a:lnTo>
                  <a:pt x="0" y="0"/>
                </a:lnTo>
                <a:lnTo>
                  <a:pt x="18" y="20"/>
                </a:lnTo>
                <a:lnTo>
                  <a:pt x="45" y="52"/>
                </a:lnTo>
                <a:lnTo>
                  <a:pt x="77" y="84"/>
                </a:lnTo>
                <a:lnTo>
                  <a:pt x="104" y="108"/>
                </a:lnTo>
                <a:lnTo>
                  <a:pt x="131" y="132"/>
                </a:lnTo>
                <a:lnTo>
                  <a:pt x="163" y="152"/>
                </a:lnTo>
                <a:lnTo>
                  <a:pt x="190" y="168"/>
                </a:lnTo>
                <a:lnTo>
                  <a:pt x="221" y="180"/>
                </a:lnTo>
                <a:lnTo>
                  <a:pt x="248" y="192"/>
                </a:lnTo>
                <a:lnTo>
                  <a:pt x="275" y="200"/>
                </a:lnTo>
                <a:lnTo>
                  <a:pt x="307" y="208"/>
                </a:lnTo>
                <a:lnTo>
                  <a:pt x="334" y="212"/>
                </a:lnTo>
                <a:lnTo>
                  <a:pt x="366" y="216"/>
                </a:lnTo>
                <a:lnTo>
                  <a:pt x="393" y="228"/>
                </a:lnTo>
                <a:lnTo>
                  <a:pt x="393" y="228"/>
                </a:lnTo>
                <a:lnTo>
                  <a:pt x="0" y="228"/>
                </a:lnTo>
                <a:close/>
              </a:path>
            </a:pathLst>
          </a:custGeom>
          <a:solidFill>
            <a:srgbClr val="0080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0" name="TextBox 219"/>
          <p:cNvSpPr txBox="1"/>
          <p:nvPr/>
        </p:nvSpPr>
        <p:spPr>
          <a:xfrm>
            <a:off x="3614057" y="3973286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ym typeface="Symbol"/>
              </a:rPr>
              <a:t></a:t>
            </a:r>
            <a:endParaRPr lang="en-US" dirty="0"/>
          </a:p>
        </p:txBody>
      </p:sp>
      <p:graphicFrame>
        <p:nvGraphicFramePr>
          <p:cNvPr id="221" name="Object 220"/>
          <p:cNvGraphicFramePr>
            <a:graphicFrameLocks noChangeAspect="1"/>
          </p:cNvGraphicFramePr>
          <p:nvPr/>
        </p:nvGraphicFramePr>
        <p:xfrm>
          <a:off x="3547835" y="3886427"/>
          <a:ext cx="381907" cy="458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844" name="Equation" r:id="rId7" imgW="190440" imgH="228600" progId="Equation.DSMT4">
                  <p:embed/>
                </p:oleObj>
              </mc:Choice>
              <mc:Fallback>
                <p:oleObj name="Equation" r:id="rId7" imgW="190440" imgH="2286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7835" y="3886427"/>
                        <a:ext cx="381907" cy="458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4149" name="Object 5"/>
          <p:cNvGraphicFramePr>
            <a:graphicFrameLocks noChangeAspect="1"/>
          </p:cNvGraphicFramePr>
          <p:nvPr/>
        </p:nvGraphicFramePr>
        <p:xfrm>
          <a:off x="6005404" y="2639904"/>
          <a:ext cx="3051175" cy="1404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845" name="Equation" r:id="rId8" imgW="1955520" imgH="660240" progId="Equation.DSMT4">
                  <p:embed/>
                </p:oleObj>
              </mc:Choice>
              <mc:Fallback>
                <p:oleObj name="Equation" r:id="rId8" imgW="1955520" imgH="66024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5404" y="2639904"/>
                        <a:ext cx="3051175" cy="1404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" name="TextBox 63"/>
          <p:cNvSpPr txBox="1"/>
          <p:nvPr/>
        </p:nvSpPr>
        <p:spPr>
          <a:xfrm>
            <a:off x="5952690" y="1578273"/>
            <a:ext cx="411522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Penalize each independent</a:t>
            </a:r>
          </a:p>
          <a:p>
            <a:r>
              <a:rPr lang="en-US" sz="2400" dirty="0"/>
              <a:t>o</a:t>
            </a:r>
            <a:r>
              <a:rPr lang="en-US" sz="2400" dirty="0" smtClean="0"/>
              <a:t>pportunity for error. </a:t>
            </a:r>
            <a:endParaRPr lang="en-U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ChangeArrowheads="1"/>
          </p:cNvSpPr>
          <p:nvPr/>
        </p:nvSpPr>
        <p:spPr bwMode="auto">
          <a:xfrm>
            <a:off x="904875" y="257175"/>
            <a:ext cx="8477250" cy="933450"/>
          </a:xfrm>
          <a:prstGeom prst="rect">
            <a:avLst/>
          </a:prstGeom>
          <a:solidFill>
            <a:schemeClr val="bg1"/>
          </a:solidFill>
          <a:ln w="57150" cmpd="thickThin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/>
            <a:r>
              <a:rPr lang="en-GB" sz="3200" dirty="0" smtClean="0">
                <a:solidFill>
                  <a:schemeClr val="tx2"/>
                </a:solidFill>
                <a:latin typeface="Arial Unicode MS" pitchFamily="34" charset="-128"/>
              </a:rPr>
              <a:t>Multiple tests</a:t>
            </a:r>
            <a:endParaRPr lang="en-US" sz="3200" dirty="0">
              <a:solidFill>
                <a:schemeClr val="tx2"/>
              </a:solidFill>
              <a:latin typeface="Arial Unicode MS" pitchFamily="34" charset="-128"/>
            </a:endParaRP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671513" y="4895850"/>
            <a:ext cx="2192337" cy="1714500"/>
            <a:chOff x="1409" y="3010"/>
            <a:chExt cx="1228" cy="1080"/>
          </a:xfrm>
        </p:grpSpPr>
        <p:sp>
          <p:nvSpPr>
            <p:cNvPr id="1038" name="Rectangle 11"/>
            <p:cNvSpPr>
              <a:spLocks noChangeArrowheads="1"/>
            </p:cNvSpPr>
            <p:nvPr/>
          </p:nvSpPr>
          <p:spPr bwMode="auto">
            <a:xfrm>
              <a:off x="1409" y="3543"/>
              <a:ext cx="301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GB" sz="2000" b="0" i="1">
                  <a:latin typeface="Times New Roman" pitchFamily="18" charset="0"/>
                </a:rPr>
                <a:t>t</a:t>
              </a:r>
              <a:r>
                <a:rPr lang="en-GB" sz="2000"/>
                <a:t> = </a:t>
              </a:r>
            </a:p>
          </p:txBody>
        </p:sp>
        <p:sp>
          <p:nvSpPr>
            <p:cNvPr id="1039" name="Rectangle 12"/>
            <p:cNvSpPr>
              <a:spLocks noChangeArrowheads="1"/>
            </p:cNvSpPr>
            <p:nvPr/>
          </p:nvSpPr>
          <p:spPr bwMode="auto">
            <a:xfrm>
              <a:off x="1756" y="3010"/>
              <a:ext cx="791" cy="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 eaLnBrk="0" hangingPunct="0"/>
              <a:r>
                <a:rPr lang="en-GB" sz="1800" i="1"/>
                <a:t>contrast</a:t>
              </a:r>
              <a:r>
                <a:rPr lang="en-GB" sz="1800"/>
                <a:t> of</a:t>
              </a:r>
              <a:br>
                <a:rPr lang="en-GB" sz="1800"/>
              </a:br>
              <a:r>
                <a:rPr lang="en-GB" sz="1800"/>
                <a:t>estimated</a:t>
              </a:r>
              <a:br>
                <a:rPr lang="en-GB" sz="1800"/>
              </a:br>
              <a:r>
                <a:rPr lang="en-GB" sz="1800"/>
                <a:t>parameters</a:t>
              </a:r>
            </a:p>
          </p:txBody>
        </p:sp>
        <p:sp>
          <p:nvSpPr>
            <p:cNvPr id="1040" name="Rectangle 13"/>
            <p:cNvSpPr>
              <a:spLocks noChangeArrowheads="1"/>
            </p:cNvSpPr>
            <p:nvPr/>
          </p:nvSpPr>
          <p:spPr bwMode="auto">
            <a:xfrm>
              <a:off x="1871" y="3688"/>
              <a:ext cx="621" cy="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 eaLnBrk="0" hangingPunct="0"/>
              <a:r>
                <a:rPr lang="en-GB" sz="1800"/>
                <a:t>variance</a:t>
              </a:r>
              <a:br>
                <a:rPr lang="en-GB" sz="1800"/>
              </a:br>
              <a:r>
                <a:rPr lang="en-GB" sz="1800"/>
                <a:t>estimate</a:t>
              </a:r>
            </a:p>
          </p:txBody>
        </p:sp>
        <p:sp>
          <p:nvSpPr>
            <p:cNvPr id="1041" name="Line 14"/>
            <p:cNvSpPr>
              <a:spLocks noChangeShapeType="1"/>
            </p:cNvSpPr>
            <p:nvPr/>
          </p:nvSpPr>
          <p:spPr bwMode="auto">
            <a:xfrm flipV="1">
              <a:off x="1763" y="3648"/>
              <a:ext cx="816" cy="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2" name="Freeform 15"/>
            <p:cNvSpPr>
              <a:spLocks/>
            </p:cNvSpPr>
            <p:nvPr/>
          </p:nvSpPr>
          <p:spPr bwMode="auto">
            <a:xfrm>
              <a:off x="1649" y="3724"/>
              <a:ext cx="988" cy="364"/>
            </a:xfrm>
            <a:custGeom>
              <a:avLst/>
              <a:gdLst>
                <a:gd name="T0" fmla="*/ 0 w 1070"/>
                <a:gd name="T1" fmla="*/ 245 h 364"/>
                <a:gd name="T2" fmla="*/ 97 w 1070"/>
                <a:gd name="T3" fmla="*/ 363 h 364"/>
                <a:gd name="T4" fmla="*/ 97 w 1070"/>
                <a:gd name="T5" fmla="*/ 0 h 364"/>
                <a:gd name="T6" fmla="*/ 867 w 1070"/>
                <a:gd name="T7" fmla="*/ 0 h 364"/>
                <a:gd name="T8" fmla="*/ 911 w 1070"/>
                <a:gd name="T9" fmla="*/ 54 h 3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70"/>
                <a:gd name="T16" fmla="*/ 0 h 364"/>
                <a:gd name="T17" fmla="*/ 1070 w 1070"/>
                <a:gd name="T18" fmla="*/ 364 h 3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70" h="364">
                  <a:moveTo>
                    <a:pt x="0" y="245"/>
                  </a:moveTo>
                  <a:lnTo>
                    <a:pt x="114" y="363"/>
                  </a:lnTo>
                  <a:lnTo>
                    <a:pt x="114" y="0"/>
                  </a:lnTo>
                  <a:lnTo>
                    <a:pt x="1017" y="0"/>
                  </a:lnTo>
                  <a:lnTo>
                    <a:pt x="1069" y="54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6" name="Text Box 21"/>
          <p:cNvSpPr txBox="1">
            <a:spLocks noChangeArrowheads="1"/>
          </p:cNvSpPr>
          <p:nvPr/>
        </p:nvSpPr>
        <p:spPr bwMode="auto">
          <a:xfrm>
            <a:off x="889000" y="3544888"/>
            <a:ext cx="2743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0" i="1" dirty="0" smtClean="0"/>
              <a:t>t</a:t>
            </a:r>
            <a:endParaRPr lang="en-US" sz="1800" b="0" dirty="0"/>
          </a:p>
        </p:txBody>
      </p:sp>
      <p:sp>
        <p:nvSpPr>
          <p:cNvPr id="167" name="Text Box 22"/>
          <p:cNvSpPr txBox="1">
            <a:spLocks noChangeArrowheads="1"/>
          </p:cNvSpPr>
          <p:nvPr/>
        </p:nvSpPr>
        <p:spPr bwMode="auto">
          <a:xfrm>
            <a:off x="3233738" y="2909888"/>
            <a:ext cx="2698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i="1">
                <a:solidFill>
                  <a:srgbClr val="009900"/>
                </a:solidFill>
                <a:latin typeface="Times New Roman" pitchFamily="18" charset="0"/>
                <a:sym typeface="Symbol" pitchFamily="18" charset="2"/>
              </a:rPr>
              <a:t></a:t>
            </a:r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758825" y="1901825"/>
            <a:ext cx="2994025" cy="1766888"/>
            <a:chOff x="478" y="1198"/>
            <a:chExt cx="1886" cy="1113"/>
          </a:xfrm>
        </p:grpSpPr>
        <p:sp>
          <p:nvSpPr>
            <p:cNvPr id="169" name="AutoShape 4"/>
            <p:cNvSpPr>
              <a:spLocks noChangeAspect="1" noChangeArrowheads="1" noTextEdit="1"/>
            </p:cNvSpPr>
            <p:nvPr/>
          </p:nvSpPr>
          <p:spPr bwMode="auto">
            <a:xfrm>
              <a:off x="478" y="1198"/>
              <a:ext cx="1886" cy="1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" name="Freeform 6"/>
            <p:cNvSpPr>
              <a:spLocks/>
            </p:cNvSpPr>
            <p:nvPr/>
          </p:nvSpPr>
          <p:spPr bwMode="auto">
            <a:xfrm>
              <a:off x="555" y="1310"/>
              <a:ext cx="1728" cy="885"/>
            </a:xfrm>
            <a:custGeom>
              <a:avLst/>
              <a:gdLst/>
              <a:ahLst/>
              <a:cxnLst>
                <a:cxn ang="0">
                  <a:pos x="0" y="885"/>
                </a:cxn>
                <a:cxn ang="0">
                  <a:pos x="58" y="869"/>
                </a:cxn>
                <a:cxn ang="0">
                  <a:pos x="117" y="857"/>
                </a:cxn>
                <a:cxn ang="0">
                  <a:pos x="171" y="837"/>
                </a:cxn>
                <a:cxn ang="0">
                  <a:pos x="230" y="809"/>
                </a:cxn>
                <a:cxn ang="0">
                  <a:pos x="288" y="765"/>
                </a:cxn>
                <a:cxn ang="0">
                  <a:pos x="347" y="709"/>
                </a:cxn>
                <a:cxn ang="0">
                  <a:pos x="401" y="641"/>
                </a:cxn>
                <a:cxn ang="0">
                  <a:pos x="460" y="553"/>
                </a:cxn>
                <a:cxn ang="0">
                  <a:pos x="519" y="453"/>
                </a:cxn>
                <a:cxn ang="0">
                  <a:pos x="577" y="348"/>
                </a:cxn>
                <a:cxn ang="0">
                  <a:pos x="631" y="240"/>
                </a:cxn>
                <a:cxn ang="0">
                  <a:pos x="690" y="144"/>
                </a:cxn>
                <a:cxn ang="0">
                  <a:pos x="749" y="68"/>
                </a:cxn>
                <a:cxn ang="0">
                  <a:pos x="807" y="16"/>
                </a:cxn>
                <a:cxn ang="0">
                  <a:pos x="866" y="0"/>
                </a:cxn>
                <a:cxn ang="0">
                  <a:pos x="920" y="16"/>
                </a:cxn>
                <a:cxn ang="0">
                  <a:pos x="979" y="68"/>
                </a:cxn>
                <a:cxn ang="0">
                  <a:pos x="1037" y="144"/>
                </a:cxn>
                <a:cxn ang="0">
                  <a:pos x="1096" y="240"/>
                </a:cxn>
                <a:cxn ang="0">
                  <a:pos x="1150" y="348"/>
                </a:cxn>
                <a:cxn ang="0">
                  <a:pos x="1209" y="453"/>
                </a:cxn>
                <a:cxn ang="0">
                  <a:pos x="1268" y="553"/>
                </a:cxn>
                <a:cxn ang="0">
                  <a:pos x="1326" y="641"/>
                </a:cxn>
                <a:cxn ang="0">
                  <a:pos x="1380" y="709"/>
                </a:cxn>
                <a:cxn ang="0">
                  <a:pos x="1439" y="765"/>
                </a:cxn>
                <a:cxn ang="0">
                  <a:pos x="1498" y="809"/>
                </a:cxn>
                <a:cxn ang="0">
                  <a:pos x="1556" y="837"/>
                </a:cxn>
                <a:cxn ang="0">
                  <a:pos x="1610" y="857"/>
                </a:cxn>
                <a:cxn ang="0">
                  <a:pos x="1669" y="869"/>
                </a:cxn>
                <a:cxn ang="0">
                  <a:pos x="1728" y="885"/>
                </a:cxn>
                <a:cxn ang="0">
                  <a:pos x="0" y="885"/>
                </a:cxn>
              </a:cxnLst>
              <a:rect l="0" t="0" r="r" b="b"/>
              <a:pathLst>
                <a:path w="1728" h="885">
                  <a:moveTo>
                    <a:pt x="0" y="885"/>
                  </a:moveTo>
                  <a:lnTo>
                    <a:pt x="0" y="885"/>
                  </a:lnTo>
                  <a:lnTo>
                    <a:pt x="27" y="873"/>
                  </a:lnTo>
                  <a:lnTo>
                    <a:pt x="58" y="869"/>
                  </a:lnTo>
                  <a:lnTo>
                    <a:pt x="85" y="865"/>
                  </a:lnTo>
                  <a:lnTo>
                    <a:pt x="117" y="857"/>
                  </a:lnTo>
                  <a:lnTo>
                    <a:pt x="144" y="849"/>
                  </a:lnTo>
                  <a:lnTo>
                    <a:pt x="171" y="837"/>
                  </a:lnTo>
                  <a:lnTo>
                    <a:pt x="203" y="825"/>
                  </a:lnTo>
                  <a:lnTo>
                    <a:pt x="230" y="809"/>
                  </a:lnTo>
                  <a:lnTo>
                    <a:pt x="261" y="789"/>
                  </a:lnTo>
                  <a:lnTo>
                    <a:pt x="288" y="765"/>
                  </a:lnTo>
                  <a:lnTo>
                    <a:pt x="316" y="741"/>
                  </a:lnTo>
                  <a:lnTo>
                    <a:pt x="347" y="709"/>
                  </a:lnTo>
                  <a:lnTo>
                    <a:pt x="374" y="677"/>
                  </a:lnTo>
                  <a:lnTo>
                    <a:pt x="401" y="641"/>
                  </a:lnTo>
                  <a:lnTo>
                    <a:pt x="433" y="597"/>
                  </a:lnTo>
                  <a:lnTo>
                    <a:pt x="460" y="553"/>
                  </a:lnTo>
                  <a:lnTo>
                    <a:pt x="492" y="505"/>
                  </a:lnTo>
                  <a:lnTo>
                    <a:pt x="519" y="453"/>
                  </a:lnTo>
                  <a:lnTo>
                    <a:pt x="546" y="400"/>
                  </a:lnTo>
                  <a:lnTo>
                    <a:pt x="577" y="348"/>
                  </a:lnTo>
                  <a:lnTo>
                    <a:pt x="604" y="292"/>
                  </a:lnTo>
                  <a:lnTo>
                    <a:pt x="631" y="240"/>
                  </a:lnTo>
                  <a:lnTo>
                    <a:pt x="663" y="192"/>
                  </a:lnTo>
                  <a:lnTo>
                    <a:pt x="690" y="144"/>
                  </a:lnTo>
                  <a:lnTo>
                    <a:pt x="722" y="104"/>
                  </a:lnTo>
                  <a:lnTo>
                    <a:pt x="749" y="68"/>
                  </a:lnTo>
                  <a:lnTo>
                    <a:pt x="776" y="36"/>
                  </a:lnTo>
                  <a:lnTo>
                    <a:pt x="807" y="16"/>
                  </a:lnTo>
                  <a:lnTo>
                    <a:pt x="834" y="4"/>
                  </a:lnTo>
                  <a:lnTo>
                    <a:pt x="866" y="0"/>
                  </a:lnTo>
                  <a:lnTo>
                    <a:pt x="893" y="4"/>
                  </a:lnTo>
                  <a:lnTo>
                    <a:pt x="920" y="16"/>
                  </a:lnTo>
                  <a:lnTo>
                    <a:pt x="952" y="36"/>
                  </a:lnTo>
                  <a:lnTo>
                    <a:pt x="979" y="68"/>
                  </a:lnTo>
                  <a:lnTo>
                    <a:pt x="1006" y="104"/>
                  </a:lnTo>
                  <a:lnTo>
                    <a:pt x="1037" y="144"/>
                  </a:lnTo>
                  <a:lnTo>
                    <a:pt x="1065" y="192"/>
                  </a:lnTo>
                  <a:lnTo>
                    <a:pt x="1096" y="240"/>
                  </a:lnTo>
                  <a:lnTo>
                    <a:pt x="1123" y="292"/>
                  </a:lnTo>
                  <a:lnTo>
                    <a:pt x="1150" y="348"/>
                  </a:lnTo>
                  <a:lnTo>
                    <a:pt x="1182" y="400"/>
                  </a:lnTo>
                  <a:lnTo>
                    <a:pt x="1209" y="453"/>
                  </a:lnTo>
                  <a:lnTo>
                    <a:pt x="1236" y="505"/>
                  </a:lnTo>
                  <a:lnTo>
                    <a:pt x="1268" y="553"/>
                  </a:lnTo>
                  <a:lnTo>
                    <a:pt x="1295" y="597"/>
                  </a:lnTo>
                  <a:lnTo>
                    <a:pt x="1326" y="641"/>
                  </a:lnTo>
                  <a:lnTo>
                    <a:pt x="1353" y="677"/>
                  </a:lnTo>
                  <a:lnTo>
                    <a:pt x="1380" y="709"/>
                  </a:lnTo>
                  <a:lnTo>
                    <a:pt x="1412" y="741"/>
                  </a:lnTo>
                  <a:lnTo>
                    <a:pt x="1439" y="765"/>
                  </a:lnTo>
                  <a:lnTo>
                    <a:pt x="1466" y="789"/>
                  </a:lnTo>
                  <a:lnTo>
                    <a:pt x="1498" y="809"/>
                  </a:lnTo>
                  <a:lnTo>
                    <a:pt x="1525" y="825"/>
                  </a:lnTo>
                  <a:lnTo>
                    <a:pt x="1556" y="837"/>
                  </a:lnTo>
                  <a:lnTo>
                    <a:pt x="1583" y="849"/>
                  </a:lnTo>
                  <a:lnTo>
                    <a:pt x="1610" y="857"/>
                  </a:lnTo>
                  <a:lnTo>
                    <a:pt x="1642" y="865"/>
                  </a:lnTo>
                  <a:lnTo>
                    <a:pt x="1669" y="869"/>
                  </a:lnTo>
                  <a:lnTo>
                    <a:pt x="1701" y="873"/>
                  </a:lnTo>
                  <a:lnTo>
                    <a:pt x="1728" y="885"/>
                  </a:lnTo>
                  <a:lnTo>
                    <a:pt x="1728" y="885"/>
                  </a:lnTo>
                  <a:lnTo>
                    <a:pt x="0" y="885"/>
                  </a:lnTo>
                  <a:close/>
                </a:path>
              </a:pathLst>
            </a:custGeom>
            <a:solidFill>
              <a:srgbClr val="9735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" name="Freeform 7"/>
            <p:cNvSpPr>
              <a:spLocks/>
            </p:cNvSpPr>
            <p:nvPr/>
          </p:nvSpPr>
          <p:spPr bwMode="auto">
            <a:xfrm>
              <a:off x="555" y="1310"/>
              <a:ext cx="1728" cy="885"/>
            </a:xfrm>
            <a:custGeom>
              <a:avLst/>
              <a:gdLst/>
              <a:ahLst/>
              <a:cxnLst>
                <a:cxn ang="0">
                  <a:pos x="0" y="885"/>
                </a:cxn>
                <a:cxn ang="0">
                  <a:pos x="58" y="869"/>
                </a:cxn>
                <a:cxn ang="0">
                  <a:pos x="117" y="857"/>
                </a:cxn>
                <a:cxn ang="0">
                  <a:pos x="171" y="837"/>
                </a:cxn>
                <a:cxn ang="0">
                  <a:pos x="230" y="809"/>
                </a:cxn>
                <a:cxn ang="0">
                  <a:pos x="288" y="765"/>
                </a:cxn>
                <a:cxn ang="0">
                  <a:pos x="347" y="709"/>
                </a:cxn>
                <a:cxn ang="0">
                  <a:pos x="401" y="641"/>
                </a:cxn>
                <a:cxn ang="0">
                  <a:pos x="460" y="553"/>
                </a:cxn>
                <a:cxn ang="0">
                  <a:pos x="519" y="453"/>
                </a:cxn>
                <a:cxn ang="0">
                  <a:pos x="577" y="348"/>
                </a:cxn>
                <a:cxn ang="0">
                  <a:pos x="631" y="240"/>
                </a:cxn>
                <a:cxn ang="0">
                  <a:pos x="690" y="144"/>
                </a:cxn>
                <a:cxn ang="0">
                  <a:pos x="749" y="68"/>
                </a:cxn>
                <a:cxn ang="0">
                  <a:pos x="807" y="16"/>
                </a:cxn>
                <a:cxn ang="0">
                  <a:pos x="866" y="0"/>
                </a:cxn>
                <a:cxn ang="0">
                  <a:pos x="920" y="16"/>
                </a:cxn>
                <a:cxn ang="0">
                  <a:pos x="979" y="68"/>
                </a:cxn>
                <a:cxn ang="0">
                  <a:pos x="1037" y="144"/>
                </a:cxn>
                <a:cxn ang="0">
                  <a:pos x="1096" y="240"/>
                </a:cxn>
                <a:cxn ang="0">
                  <a:pos x="1150" y="348"/>
                </a:cxn>
                <a:cxn ang="0">
                  <a:pos x="1209" y="453"/>
                </a:cxn>
                <a:cxn ang="0">
                  <a:pos x="1268" y="553"/>
                </a:cxn>
                <a:cxn ang="0">
                  <a:pos x="1326" y="641"/>
                </a:cxn>
                <a:cxn ang="0">
                  <a:pos x="1380" y="709"/>
                </a:cxn>
                <a:cxn ang="0">
                  <a:pos x="1439" y="765"/>
                </a:cxn>
                <a:cxn ang="0">
                  <a:pos x="1498" y="809"/>
                </a:cxn>
                <a:cxn ang="0">
                  <a:pos x="1556" y="837"/>
                </a:cxn>
                <a:cxn ang="0">
                  <a:pos x="1610" y="857"/>
                </a:cxn>
                <a:cxn ang="0">
                  <a:pos x="1669" y="869"/>
                </a:cxn>
                <a:cxn ang="0">
                  <a:pos x="1728" y="885"/>
                </a:cxn>
                <a:cxn ang="0">
                  <a:pos x="0" y="885"/>
                </a:cxn>
              </a:cxnLst>
              <a:rect l="0" t="0" r="r" b="b"/>
              <a:pathLst>
                <a:path w="1728" h="885">
                  <a:moveTo>
                    <a:pt x="0" y="885"/>
                  </a:moveTo>
                  <a:lnTo>
                    <a:pt x="0" y="885"/>
                  </a:lnTo>
                  <a:lnTo>
                    <a:pt x="27" y="873"/>
                  </a:lnTo>
                  <a:lnTo>
                    <a:pt x="58" y="869"/>
                  </a:lnTo>
                  <a:lnTo>
                    <a:pt x="85" y="865"/>
                  </a:lnTo>
                  <a:lnTo>
                    <a:pt x="117" y="857"/>
                  </a:lnTo>
                  <a:lnTo>
                    <a:pt x="144" y="849"/>
                  </a:lnTo>
                  <a:lnTo>
                    <a:pt x="171" y="837"/>
                  </a:lnTo>
                  <a:lnTo>
                    <a:pt x="203" y="825"/>
                  </a:lnTo>
                  <a:lnTo>
                    <a:pt x="230" y="809"/>
                  </a:lnTo>
                  <a:lnTo>
                    <a:pt x="261" y="789"/>
                  </a:lnTo>
                  <a:lnTo>
                    <a:pt x="288" y="765"/>
                  </a:lnTo>
                  <a:lnTo>
                    <a:pt x="316" y="741"/>
                  </a:lnTo>
                  <a:lnTo>
                    <a:pt x="347" y="709"/>
                  </a:lnTo>
                  <a:lnTo>
                    <a:pt x="374" y="677"/>
                  </a:lnTo>
                  <a:lnTo>
                    <a:pt x="401" y="641"/>
                  </a:lnTo>
                  <a:lnTo>
                    <a:pt x="433" y="597"/>
                  </a:lnTo>
                  <a:lnTo>
                    <a:pt x="460" y="553"/>
                  </a:lnTo>
                  <a:lnTo>
                    <a:pt x="492" y="505"/>
                  </a:lnTo>
                  <a:lnTo>
                    <a:pt x="519" y="453"/>
                  </a:lnTo>
                  <a:lnTo>
                    <a:pt x="546" y="400"/>
                  </a:lnTo>
                  <a:lnTo>
                    <a:pt x="577" y="348"/>
                  </a:lnTo>
                  <a:lnTo>
                    <a:pt x="604" y="292"/>
                  </a:lnTo>
                  <a:lnTo>
                    <a:pt x="631" y="240"/>
                  </a:lnTo>
                  <a:lnTo>
                    <a:pt x="663" y="192"/>
                  </a:lnTo>
                  <a:lnTo>
                    <a:pt x="690" y="144"/>
                  </a:lnTo>
                  <a:lnTo>
                    <a:pt x="722" y="104"/>
                  </a:lnTo>
                  <a:lnTo>
                    <a:pt x="749" y="68"/>
                  </a:lnTo>
                  <a:lnTo>
                    <a:pt x="776" y="36"/>
                  </a:lnTo>
                  <a:lnTo>
                    <a:pt x="807" y="16"/>
                  </a:lnTo>
                  <a:lnTo>
                    <a:pt x="834" y="4"/>
                  </a:lnTo>
                  <a:lnTo>
                    <a:pt x="866" y="0"/>
                  </a:lnTo>
                  <a:lnTo>
                    <a:pt x="893" y="4"/>
                  </a:lnTo>
                  <a:lnTo>
                    <a:pt x="920" y="16"/>
                  </a:lnTo>
                  <a:lnTo>
                    <a:pt x="952" y="36"/>
                  </a:lnTo>
                  <a:lnTo>
                    <a:pt x="979" y="68"/>
                  </a:lnTo>
                  <a:lnTo>
                    <a:pt x="1006" y="104"/>
                  </a:lnTo>
                  <a:lnTo>
                    <a:pt x="1037" y="144"/>
                  </a:lnTo>
                  <a:lnTo>
                    <a:pt x="1065" y="192"/>
                  </a:lnTo>
                  <a:lnTo>
                    <a:pt x="1096" y="240"/>
                  </a:lnTo>
                  <a:lnTo>
                    <a:pt x="1123" y="292"/>
                  </a:lnTo>
                  <a:lnTo>
                    <a:pt x="1150" y="348"/>
                  </a:lnTo>
                  <a:lnTo>
                    <a:pt x="1182" y="400"/>
                  </a:lnTo>
                  <a:lnTo>
                    <a:pt x="1209" y="453"/>
                  </a:lnTo>
                  <a:lnTo>
                    <a:pt x="1236" y="505"/>
                  </a:lnTo>
                  <a:lnTo>
                    <a:pt x="1268" y="553"/>
                  </a:lnTo>
                  <a:lnTo>
                    <a:pt x="1295" y="597"/>
                  </a:lnTo>
                  <a:lnTo>
                    <a:pt x="1326" y="641"/>
                  </a:lnTo>
                  <a:lnTo>
                    <a:pt x="1353" y="677"/>
                  </a:lnTo>
                  <a:lnTo>
                    <a:pt x="1380" y="709"/>
                  </a:lnTo>
                  <a:lnTo>
                    <a:pt x="1412" y="741"/>
                  </a:lnTo>
                  <a:lnTo>
                    <a:pt x="1439" y="765"/>
                  </a:lnTo>
                  <a:lnTo>
                    <a:pt x="1466" y="789"/>
                  </a:lnTo>
                  <a:lnTo>
                    <a:pt x="1498" y="809"/>
                  </a:lnTo>
                  <a:lnTo>
                    <a:pt x="1525" y="825"/>
                  </a:lnTo>
                  <a:lnTo>
                    <a:pt x="1556" y="837"/>
                  </a:lnTo>
                  <a:lnTo>
                    <a:pt x="1583" y="849"/>
                  </a:lnTo>
                  <a:lnTo>
                    <a:pt x="1610" y="857"/>
                  </a:lnTo>
                  <a:lnTo>
                    <a:pt x="1642" y="865"/>
                  </a:lnTo>
                  <a:lnTo>
                    <a:pt x="1669" y="869"/>
                  </a:lnTo>
                  <a:lnTo>
                    <a:pt x="1701" y="873"/>
                  </a:lnTo>
                  <a:lnTo>
                    <a:pt x="1728" y="885"/>
                  </a:lnTo>
                  <a:lnTo>
                    <a:pt x="1728" y="885"/>
                  </a:lnTo>
                  <a:lnTo>
                    <a:pt x="0" y="885"/>
                  </a:lnTo>
                </a:path>
              </a:pathLst>
            </a:custGeom>
            <a:noFill/>
            <a:ln w="18">
              <a:solidFill>
                <a:srgbClr val="BFBFB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" name="Freeform 8"/>
            <p:cNvSpPr>
              <a:spLocks/>
            </p:cNvSpPr>
            <p:nvPr/>
          </p:nvSpPr>
          <p:spPr bwMode="auto">
            <a:xfrm>
              <a:off x="1890" y="1967"/>
              <a:ext cx="393" cy="228"/>
            </a:xfrm>
            <a:custGeom>
              <a:avLst/>
              <a:gdLst/>
              <a:ahLst/>
              <a:cxnLst>
                <a:cxn ang="0">
                  <a:pos x="0" y="228"/>
                </a:cxn>
                <a:cxn ang="0">
                  <a:pos x="0" y="0"/>
                </a:cxn>
                <a:cxn ang="0">
                  <a:pos x="18" y="20"/>
                </a:cxn>
                <a:cxn ang="0">
                  <a:pos x="45" y="52"/>
                </a:cxn>
                <a:cxn ang="0">
                  <a:pos x="77" y="84"/>
                </a:cxn>
                <a:cxn ang="0">
                  <a:pos x="104" y="108"/>
                </a:cxn>
                <a:cxn ang="0">
                  <a:pos x="131" y="132"/>
                </a:cxn>
                <a:cxn ang="0">
                  <a:pos x="163" y="152"/>
                </a:cxn>
                <a:cxn ang="0">
                  <a:pos x="190" y="168"/>
                </a:cxn>
                <a:cxn ang="0">
                  <a:pos x="221" y="180"/>
                </a:cxn>
                <a:cxn ang="0">
                  <a:pos x="248" y="192"/>
                </a:cxn>
                <a:cxn ang="0">
                  <a:pos x="275" y="200"/>
                </a:cxn>
                <a:cxn ang="0">
                  <a:pos x="307" y="208"/>
                </a:cxn>
                <a:cxn ang="0">
                  <a:pos x="334" y="212"/>
                </a:cxn>
                <a:cxn ang="0">
                  <a:pos x="366" y="216"/>
                </a:cxn>
                <a:cxn ang="0">
                  <a:pos x="393" y="228"/>
                </a:cxn>
                <a:cxn ang="0">
                  <a:pos x="393" y="228"/>
                </a:cxn>
                <a:cxn ang="0">
                  <a:pos x="0" y="228"/>
                </a:cxn>
              </a:cxnLst>
              <a:rect l="0" t="0" r="r" b="b"/>
              <a:pathLst>
                <a:path w="393" h="228">
                  <a:moveTo>
                    <a:pt x="0" y="228"/>
                  </a:moveTo>
                  <a:lnTo>
                    <a:pt x="0" y="0"/>
                  </a:lnTo>
                  <a:lnTo>
                    <a:pt x="18" y="20"/>
                  </a:lnTo>
                  <a:lnTo>
                    <a:pt x="45" y="52"/>
                  </a:lnTo>
                  <a:lnTo>
                    <a:pt x="77" y="84"/>
                  </a:lnTo>
                  <a:lnTo>
                    <a:pt x="104" y="108"/>
                  </a:lnTo>
                  <a:lnTo>
                    <a:pt x="131" y="132"/>
                  </a:lnTo>
                  <a:lnTo>
                    <a:pt x="163" y="152"/>
                  </a:lnTo>
                  <a:lnTo>
                    <a:pt x="190" y="168"/>
                  </a:lnTo>
                  <a:lnTo>
                    <a:pt x="221" y="180"/>
                  </a:lnTo>
                  <a:lnTo>
                    <a:pt x="248" y="192"/>
                  </a:lnTo>
                  <a:lnTo>
                    <a:pt x="275" y="200"/>
                  </a:lnTo>
                  <a:lnTo>
                    <a:pt x="307" y="208"/>
                  </a:lnTo>
                  <a:lnTo>
                    <a:pt x="334" y="212"/>
                  </a:lnTo>
                  <a:lnTo>
                    <a:pt x="366" y="216"/>
                  </a:lnTo>
                  <a:lnTo>
                    <a:pt x="393" y="228"/>
                  </a:lnTo>
                  <a:lnTo>
                    <a:pt x="393" y="228"/>
                  </a:lnTo>
                  <a:lnTo>
                    <a:pt x="0" y="228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3" name="Freeform 9"/>
            <p:cNvSpPr>
              <a:spLocks/>
            </p:cNvSpPr>
            <p:nvPr/>
          </p:nvSpPr>
          <p:spPr bwMode="auto">
            <a:xfrm>
              <a:off x="1890" y="1967"/>
              <a:ext cx="393" cy="228"/>
            </a:xfrm>
            <a:custGeom>
              <a:avLst/>
              <a:gdLst/>
              <a:ahLst/>
              <a:cxnLst>
                <a:cxn ang="0">
                  <a:pos x="0" y="228"/>
                </a:cxn>
                <a:cxn ang="0">
                  <a:pos x="0" y="0"/>
                </a:cxn>
                <a:cxn ang="0">
                  <a:pos x="18" y="20"/>
                </a:cxn>
                <a:cxn ang="0">
                  <a:pos x="45" y="52"/>
                </a:cxn>
                <a:cxn ang="0">
                  <a:pos x="77" y="84"/>
                </a:cxn>
                <a:cxn ang="0">
                  <a:pos x="104" y="108"/>
                </a:cxn>
                <a:cxn ang="0">
                  <a:pos x="131" y="132"/>
                </a:cxn>
                <a:cxn ang="0">
                  <a:pos x="163" y="152"/>
                </a:cxn>
                <a:cxn ang="0">
                  <a:pos x="190" y="168"/>
                </a:cxn>
                <a:cxn ang="0">
                  <a:pos x="221" y="180"/>
                </a:cxn>
                <a:cxn ang="0">
                  <a:pos x="248" y="192"/>
                </a:cxn>
                <a:cxn ang="0">
                  <a:pos x="275" y="200"/>
                </a:cxn>
                <a:cxn ang="0">
                  <a:pos x="307" y="208"/>
                </a:cxn>
                <a:cxn ang="0">
                  <a:pos x="334" y="212"/>
                </a:cxn>
                <a:cxn ang="0">
                  <a:pos x="366" y="216"/>
                </a:cxn>
                <a:cxn ang="0">
                  <a:pos x="393" y="228"/>
                </a:cxn>
                <a:cxn ang="0">
                  <a:pos x="393" y="228"/>
                </a:cxn>
                <a:cxn ang="0">
                  <a:pos x="0" y="228"/>
                </a:cxn>
              </a:cxnLst>
              <a:rect l="0" t="0" r="r" b="b"/>
              <a:pathLst>
                <a:path w="393" h="228">
                  <a:moveTo>
                    <a:pt x="0" y="228"/>
                  </a:moveTo>
                  <a:lnTo>
                    <a:pt x="0" y="0"/>
                  </a:lnTo>
                  <a:lnTo>
                    <a:pt x="18" y="20"/>
                  </a:lnTo>
                  <a:lnTo>
                    <a:pt x="45" y="52"/>
                  </a:lnTo>
                  <a:lnTo>
                    <a:pt x="77" y="84"/>
                  </a:lnTo>
                  <a:lnTo>
                    <a:pt x="104" y="108"/>
                  </a:lnTo>
                  <a:lnTo>
                    <a:pt x="131" y="132"/>
                  </a:lnTo>
                  <a:lnTo>
                    <a:pt x="163" y="152"/>
                  </a:lnTo>
                  <a:lnTo>
                    <a:pt x="190" y="168"/>
                  </a:lnTo>
                  <a:lnTo>
                    <a:pt x="221" y="180"/>
                  </a:lnTo>
                  <a:lnTo>
                    <a:pt x="248" y="192"/>
                  </a:lnTo>
                  <a:lnTo>
                    <a:pt x="275" y="200"/>
                  </a:lnTo>
                  <a:lnTo>
                    <a:pt x="307" y="208"/>
                  </a:lnTo>
                  <a:lnTo>
                    <a:pt x="334" y="212"/>
                  </a:lnTo>
                  <a:lnTo>
                    <a:pt x="366" y="216"/>
                  </a:lnTo>
                  <a:lnTo>
                    <a:pt x="393" y="228"/>
                  </a:lnTo>
                  <a:lnTo>
                    <a:pt x="393" y="228"/>
                  </a:lnTo>
                  <a:lnTo>
                    <a:pt x="0" y="228"/>
                  </a:lnTo>
                </a:path>
              </a:pathLst>
            </a:custGeom>
            <a:noFill/>
            <a:ln w="18">
              <a:solidFill>
                <a:srgbClr val="BFBFB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74" name="Freeform 6"/>
          <p:cNvSpPr>
            <a:spLocks/>
          </p:cNvSpPr>
          <p:nvPr/>
        </p:nvSpPr>
        <p:spPr bwMode="auto">
          <a:xfrm>
            <a:off x="2165578" y="2090511"/>
            <a:ext cx="2743200" cy="1404938"/>
          </a:xfrm>
          <a:custGeom>
            <a:avLst/>
            <a:gdLst/>
            <a:ahLst/>
            <a:cxnLst>
              <a:cxn ang="0">
                <a:pos x="0" y="885"/>
              </a:cxn>
              <a:cxn ang="0">
                <a:pos x="58" y="869"/>
              </a:cxn>
              <a:cxn ang="0">
                <a:pos x="117" y="857"/>
              </a:cxn>
              <a:cxn ang="0">
                <a:pos x="171" y="837"/>
              </a:cxn>
              <a:cxn ang="0">
                <a:pos x="230" y="809"/>
              </a:cxn>
              <a:cxn ang="0">
                <a:pos x="288" y="765"/>
              </a:cxn>
              <a:cxn ang="0">
                <a:pos x="347" y="709"/>
              </a:cxn>
              <a:cxn ang="0">
                <a:pos x="401" y="641"/>
              </a:cxn>
              <a:cxn ang="0">
                <a:pos x="460" y="553"/>
              </a:cxn>
              <a:cxn ang="0">
                <a:pos x="519" y="453"/>
              </a:cxn>
              <a:cxn ang="0">
                <a:pos x="577" y="348"/>
              </a:cxn>
              <a:cxn ang="0">
                <a:pos x="631" y="240"/>
              </a:cxn>
              <a:cxn ang="0">
                <a:pos x="690" y="144"/>
              </a:cxn>
              <a:cxn ang="0">
                <a:pos x="749" y="68"/>
              </a:cxn>
              <a:cxn ang="0">
                <a:pos x="807" y="16"/>
              </a:cxn>
              <a:cxn ang="0">
                <a:pos x="866" y="0"/>
              </a:cxn>
              <a:cxn ang="0">
                <a:pos x="920" y="16"/>
              </a:cxn>
              <a:cxn ang="0">
                <a:pos x="979" y="68"/>
              </a:cxn>
              <a:cxn ang="0">
                <a:pos x="1037" y="144"/>
              </a:cxn>
              <a:cxn ang="0">
                <a:pos x="1096" y="240"/>
              </a:cxn>
              <a:cxn ang="0">
                <a:pos x="1150" y="348"/>
              </a:cxn>
              <a:cxn ang="0">
                <a:pos x="1209" y="453"/>
              </a:cxn>
              <a:cxn ang="0">
                <a:pos x="1268" y="553"/>
              </a:cxn>
              <a:cxn ang="0">
                <a:pos x="1326" y="641"/>
              </a:cxn>
              <a:cxn ang="0">
                <a:pos x="1380" y="709"/>
              </a:cxn>
              <a:cxn ang="0">
                <a:pos x="1439" y="765"/>
              </a:cxn>
              <a:cxn ang="0">
                <a:pos x="1498" y="809"/>
              </a:cxn>
              <a:cxn ang="0">
                <a:pos x="1556" y="837"/>
              </a:cxn>
              <a:cxn ang="0">
                <a:pos x="1610" y="857"/>
              </a:cxn>
              <a:cxn ang="0">
                <a:pos x="1669" y="869"/>
              </a:cxn>
              <a:cxn ang="0">
                <a:pos x="1728" y="885"/>
              </a:cxn>
              <a:cxn ang="0">
                <a:pos x="0" y="885"/>
              </a:cxn>
            </a:cxnLst>
            <a:rect l="0" t="0" r="r" b="b"/>
            <a:pathLst>
              <a:path w="1728" h="885">
                <a:moveTo>
                  <a:pt x="0" y="885"/>
                </a:moveTo>
                <a:lnTo>
                  <a:pt x="0" y="885"/>
                </a:lnTo>
                <a:lnTo>
                  <a:pt x="27" y="873"/>
                </a:lnTo>
                <a:lnTo>
                  <a:pt x="58" y="869"/>
                </a:lnTo>
                <a:lnTo>
                  <a:pt x="85" y="865"/>
                </a:lnTo>
                <a:lnTo>
                  <a:pt x="117" y="857"/>
                </a:lnTo>
                <a:lnTo>
                  <a:pt x="144" y="849"/>
                </a:lnTo>
                <a:lnTo>
                  <a:pt x="171" y="837"/>
                </a:lnTo>
                <a:lnTo>
                  <a:pt x="203" y="825"/>
                </a:lnTo>
                <a:lnTo>
                  <a:pt x="230" y="809"/>
                </a:lnTo>
                <a:lnTo>
                  <a:pt x="261" y="789"/>
                </a:lnTo>
                <a:lnTo>
                  <a:pt x="288" y="765"/>
                </a:lnTo>
                <a:lnTo>
                  <a:pt x="316" y="741"/>
                </a:lnTo>
                <a:lnTo>
                  <a:pt x="347" y="709"/>
                </a:lnTo>
                <a:lnTo>
                  <a:pt x="374" y="677"/>
                </a:lnTo>
                <a:lnTo>
                  <a:pt x="401" y="641"/>
                </a:lnTo>
                <a:lnTo>
                  <a:pt x="433" y="597"/>
                </a:lnTo>
                <a:lnTo>
                  <a:pt x="460" y="553"/>
                </a:lnTo>
                <a:lnTo>
                  <a:pt x="492" y="505"/>
                </a:lnTo>
                <a:lnTo>
                  <a:pt x="519" y="453"/>
                </a:lnTo>
                <a:lnTo>
                  <a:pt x="546" y="400"/>
                </a:lnTo>
                <a:lnTo>
                  <a:pt x="577" y="348"/>
                </a:lnTo>
                <a:lnTo>
                  <a:pt x="604" y="292"/>
                </a:lnTo>
                <a:lnTo>
                  <a:pt x="631" y="240"/>
                </a:lnTo>
                <a:lnTo>
                  <a:pt x="663" y="192"/>
                </a:lnTo>
                <a:lnTo>
                  <a:pt x="690" y="144"/>
                </a:lnTo>
                <a:lnTo>
                  <a:pt x="722" y="104"/>
                </a:lnTo>
                <a:lnTo>
                  <a:pt x="749" y="68"/>
                </a:lnTo>
                <a:lnTo>
                  <a:pt x="776" y="36"/>
                </a:lnTo>
                <a:lnTo>
                  <a:pt x="807" y="16"/>
                </a:lnTo>
                <a:lnTo>
                  <a:pt x="834" y="4"/>
                </a:lnTo>
                <a:lnTo>
                  <a:pt x="866" y="0"/>
                </a:lnTo>
                <a:lnTo>
                  <a:pt x="893" y="4"/>
                </a:lnTo>
                <a:lnTo>
                  <a:pt x="920" y="16"/>
                </a:lnTo>
                <a:lnTo>
                  <a:pt x="952" y="36"/>
                </a:lnTo>
                <a:lnTo>
                  <a:pt x="979" y="68"/>
                </a:lnTo>
                <a:lnTo>
                  <a:pt x="1006" y="104"/>
                </a:lnTo>
                <a:lnTo>
                  <a:pt x="1037" y="144"/>
                </a:lnTo>
                <a:lnTo>
                  <a:pt x="1065" y="192"/>
                </a:lnTo>
                <a:lnTo>
                  <a:pt x="1096" y="240"/>
                </a:lnTo>
                <a:lnTo>
                  <a:pt x="1123" y="292"/>
                </a:lnTo>
                <a:lnTo>
                  <a:pt x="1150" y="348"/>
                </a:lnTo>
                <a:lnTo>
                  <a:pt x="1182" y="400"/>
                </a:lnTo>
                <a:lnTo>
                  <a:pt x="1209" y="453"/>
                </a:lnTo>
                <a:lnTo>
                  <a:pt x="1236" y="505"/>
                </a:lnTo>
                <a:lnTo>
                  <a:pt x="1268" y="553"/>
                </a:lnTo>
                <a:lnTo>
                  <a:pt x="1295" y="597"/>
                </a:lnTo>
                <a:lnTo>
                  <a:pt x="1326" y="641"/>
                </a:lnTo>
                <a:lnTo>
                  <a:pt x="1353" y="677"/>
                </a:lnTo>
                <a:lnTo>
                  <a:pt x="1380" y="709"/>
                </a:lnTo>
                <a:lnTo>
                  <a:pt x="1412" y="741"/>
                </a:lnTo>
                <a:lnTo>
                  <a:pt x="1439" y="765"/>
                </a:lnTo>
                <a:lnTo>
                  <a:pt x="1466" y="789"/>
                </a:lnTo>
                <a:lnTo>
                  <a:pt x="1498" y="809"/>
                </a:lnTo>
                <a:lnTo>
                  <a:pt x="1525" y="825"/>
                </a:lnTo>
                <a:lnTo>
                  <a:pt x="1556" y="837"/>
                </a:lnTo>
                <a:lnTo>
                  <a:pt x="1583" y="849"/>
                </a:lnTo>
                <a:lnTo>
                  <a:pt x="1610" y="857"/>
                </a:lnTo>
                <a:lnTo>
                  <a:pt x="1642" y="865"/>
                </a:lnTo>
                <a:lnTo>
                  <a:pt x="1669" y="869"/>
                </a:lnTo>
                <a:lnTo>
                  <a:pt x="1701" y="873"/>
                </a:lnTo>
                <a:lnTo>
                  <a:pt x="1728" y="885"/>
                </a:lnTo>
                <a:lnTo>
                  <a:pt x="1728" y="885"/>
                </a:lnTo>
                <a:lnTo>
                  <a:pt x="0" y="885"/>
                </a:lnTo>
                <a:close/>
              </a:path>
            </a:pathLst>
          </a:custGeom>
          <a:solidFill>
            <a:srgbClr val="9735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5" name="Line 20"/>
          <p:cNvSpPr>
            <a:spLocks noChangeShapeType="1"/>
          </p:cNvSpPr>
          <p:nvPr/>
        </p:nvSpPr>
        <p:spPr bwMode="auto">
          <a:xfrm flipV="1">
            <a:off x="3000375" y="1541463"/>
            <a:ext cx="0" cy="1954212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6" name="Text Box 23"/>
          <p:cNvSpPr txBox="1">
            <a:spLocks noChangeArrowheads="1"/>
          </p:cNvSpPr>
          <p:nvPr/>
        </p:nvSpPr>
        <p:spPr bwMode="auto">
          <a:xfrm>
            <a:off x="2890838" y="1520825"/>
            <a:ext cx="5715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i="1" dirty="0" smtClean="0">
                <a:latin typeface="Times New Roman" pitchFamily="18" charset="0"/>
              </a:rPr>
              <a:t>h</a:t>
            </a:r>
            <a:endParaRPr lang="en-US" sz="2800" baseline="-25000" dirty="0"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77" name="Freeform 24"/>
          <p:cNvSpPr>
            <a:spLocks/>
          </p:cNvSpPr>
          <p:nvPr/>
        </p:nvSpPr>
        <p:spPr bwMode="auto">
          <a:xfrm>
            <a:off x="3011257" y="3133495"/>
            <a:ext cx="623888" cy="361950"/>
          </a:xfrm>
          <a:custGeom>
            <a:avLst/>
            <a:gdLst/>
            <a:ahLst/>
            <a:cxnLst>
              <a:cxn ang="0">
                <a:pos x="0" y="228"/>
              </a:cxn>
              <a:cxn ang="0">
                <a:pos x="0" y="0"/>
              </a:cxn>
              <a:cxn ang="0">
                <a:pos x="18" y="20"/>
              </a:cxn>
              <a:cxn ang="0">
                <a:pos x="45" y="52"/>
              </a:cxn>
              <a:cxn ang="0">
                <a:pos x="77" y="84"/>
              </a:cxn>
              <a:cxn ang="0">
                <a:pos x="104" y="108"/>
              </a:cxn>
              <a:cxn ang="0">
                <a:pos x="131" y="132"/>
              </a:cxn>
              <a:cxn ang="0">
                <a:pos x="163" y="152"/>
              </a:cxn>
              <a:cxn ang="0">
                <a:pos x="190" y="168"/>
              </a:cxn>
              <a:cxn ang="0">
                <a:pos x="221" y="180"/>
              </a:cxn>
              <a:cxn ang="0">
                <a:pos x="248" y="192"/>
              </a:cxn>
              <a:cxn ang="0">
                <a:pos x="275" y="200"/>
              </a:cxn>
              <a:cxn ang="0">
                <a:pos x="307" y="208"/>
              </a:cxn>
              <a:cxn ang="0">
                <a:pos x="334" y="212"/>
              </a:cxn>
              <a:cxn ang="0">
                <a:pos x="366" y="216"/>
              </a:cxn>
              <a:cxn ang="0">
                <a:pos x="393" y="228"/>
              </a:cxn>
              <a:cxn ang="0">
                <a:pos x="393" y="228"/>
              </a:cxn>
              <a:cxn ang="0">
                <a:pos x="0" y="228"/>
              </a:cxn>
            </a:cxnLst>
            <a:rect l="0" t="0" r="r" b="b"/>
            <a:pathLst>
              <a:path w="393" h="228">
                <a:moveTo>
                  <a:pt x="0" y="228"/>
                </a:moveTo>
                <a:lnTo>
                  <a:pt x="0" y="0"/>
                </a:lnTo>
                <a:lnTo>
                  <a:pt x="18" y="20"/>
                </a:lnTo>
                <a:lnTo>
                  <a:pt x="45" y="52"/>
                </a:lnTo>
                <a:lnTo>
                  <a:pt x="77" y="84"/>
                </a:lnTo>
                <a:lnTo>
                  <a:pt x="104" y="108"/>
                </a:lnTo>
                <a:lnTo>
                  <a:pt x="131" y="132"/>
                </a:lnTo>
                <a:lnTo>
                  <a:pt x="163" y="152"/>
                </a:lnTo>
                <a:lnTo>
                  <a:pt x="190" y="168"/>
                </a:lnTo>
                <a:lnTo>
                  <a:pt x="221" y="180"/>
                </a:lnTo>
                <a:lnTo>
                  <a:pt x="248" y="192"/>
                </a:lnTo>
                <a:lnTo>
                  <a:pt x="275" y="200"/>
                </a:lnTo>
                <a:lnTo>
                  <a:pt x="307" y="208"/>
                </a:lnTo>
                <a:lnTo>
                  <a:pt x="334" y="212"/>
                </a:lnTo>
                <a:lnTo>
                  <a:pt x="366" y="216"/>
                </a:lnTo>
                <a:lnTo>
                  <a:pt x="393" y="228"/>
                </a:lnTo>
                <a:lnTo>
                  <a:pt x="393" y="228"/>
                </a:lnTo>
                <a:lnTo>
                  <a:pt x="0" y="228"/>
                </a:lnTo>
                <a:close/>
              </a:path>
            </a:pathLst>
          </a:custGeom>
          <a:solidFill>
            <a:srgbClr val="0080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8" name="TextBox 177"/>
          <p:cNvSpPr txBox="1"/>
          <p:nvPr/>
        </p:nvSpPr>
        <p:spPr>
          <a:xfrm>
            <a:off x="3156857" y="3516086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ym typeface="Symbol"/>
              </a:rPr>
              <a:t></a:t>
            </a:r>
            <a:endParaRPr lang="en-US" dirty="0"/>
          </a:p>
        </p:txBody>
      </p:sp>
      <p:graphicFrame>
        <p:nvGraphicFramePr>
          <p:cNvPr id="179" name="Object 178"/>
          <p:cNvGraphicFramePr>
            <a:graphicFrameLocks noChangeAspect="1"/>
          </p:cNvGraphicFramePr>
          <p:nvPr/>
        </p:nvGraphicFramePr>
        <p:xfrm>
          <a:off x="3090635" y="3429227"/>
          <a:ext cx="381907" cy="458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214" name="Equation" r:id="rId4" imgW="190440" imgH="228600" progId="Equation.DSMT4">
                  <p:embed/>
                </p:oleObj>
              </mc:Choice>
              <mc:Fallback>
                <p:oleObj name="Equation" r:id="rId4" imgW="190440" imgH="2286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0635" y="3429227"/>
                        <a:ext cx="381907" cy="458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0" name="Text Box 21"/>
          <p:cNvSpPr txBox="1">
            <a:spLocks noChangeArrowheads="1"/>
          </p:cNvSpPr>
          <p:nvPr/>
        </p:nvSpPr>
        <p:spPr bwMode="auto">
          <a:xfrm>
            <a:off x="1041400" y="3697288"/>
            <a:ext cx="2743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0" i="1" dirty="0" smtClean="0"/>
              <a:t>t</a:t>
            </a:r>
            <a:endParaRPr lang="en-US" sz="1800" b="0" dirty="0"/>
          </a:p>
        </p:txBody>
      </p:sp>
      <p:sp>
        <p:nvSpPr>
          <p:cNvPr id="181" name="Text Box 22"/>
          <p:cNvSpPr txBox="1">
            <a:spLocks noChangeArrowheads="1"/>
          </p:cNvSpPr>
          <p:nvPr/>
        </p:nvSpPr>
        <p:spPr bwMode="auto">
          <a:xfrm>
            <a:off x="3386138" y="3062288"/>
            <a:ext cx="2698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i="1">
                <a:solidFill>
                  <a:srgbClr val="009900"/>
                </a:solidFill>
                <a:latin typeface="Times New Roman" pitchFamily="18" charset="0"/>
                <a:sym typeface="Symbol" pitchFamily="18" charset="2"/>
              </a:rPr>
              <a:t></a:t>
            </a:r>
          </a:p>
        </p:txBody>
      </p:sp>
      <p:grpSp>
        <p:nvGrpSpPr>
          <p:cNvPr id="4" name="Group 5"/>
          <p:cNvGrpSpPr>
            <a:grpSpLocks noChangeAspect="1"/>
          </p:cNvGrpSpPr>
          <p:nvPr/>
        </p:nvGrpSpPr>
        <p:grpSpPr bwMode="auto">
          <a:xfrm>
            <a:off x="911225" y="2054225"/>
            <a:ext cx="2994025" cy="1766888"/>
            <a:chOff x="478" y="1198"/>
            <a:chExt cx="1886" cy="1113"/>
          </a:xfrm>
        </p:grpSpPr>
        <p:sp>
          <p:nvSpPr>
            <p:cNvPr id="183" name="AutoShape 4"/>
            <p:cNvSpPr>
              <a:spLocks noChangeAspect="1" noChangeArrowheads="1" noTextEdit="1"/>
            </p:cNvSpPr>
            <p:nvPr/>
          </p:nvSpPr>
          <p:spPr bwMode="auto">
            <a:xfrm>
              <a:off x="478" y="1198"/>
              <a:ext cx="1886" cy="1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" name="Freeform 6"/>
            <p:cNvSpPr>
              <a:spLocks/>
            </p:cNvSpPr>
            <p:nvPr/>
          </p:nvSpPr>
          <p:spPr bwMode="auto">
            <a:xfrm>
              <a:off x="555" y="1310"/>
              <a:ext cx="1728" cy="885"/>
            </a:xfrm>
            <a:custGeom>
              <a:avLst/>
              <a:gdLst/>
              <a:ahLst/>
              <a:cxnLst>
                <a:cxn ang="0">
                  <a:pos x="0" y="885"/>
                </a:cxn>
                <a:cxn ang="0">
                  <a:pos x="58" y="869"/>
                </a:cxn>
                <a:cxn ang="0">
                  <a:pos x="117" y="857"/>
                </a:cxn>
                <a:cxn ang="0">
                  <a:pos x="171" y="837"/>
                </a:cxn>
                <a:cxn ang="0">
                  <a:pos x="230" y="809"/>
                </a:cxn>
                <a:cxn ang="0">
                  <a:pos x="288" y="765"/>
                </a:cxn>
                <a:cxn ang="0">
                  <a:pos x="347" y="709"/>
                </a:cxn>
                <a:cxn ang="0">
                  <a:pos x="401" y="641"/>
                </a:cxn>
                <a:cxn ang="0">
                  <a:pos x="460" y="553"/>
                </a:cxn>
                <a:cxn ang="0">
                  <a:pos x="519" y="453"/>
                </a:cxn>
                <a:cxn ang="0">
                  <a:pos x="577" y="348"/>
                </a:cxn>
                <a:cxn ang="0">
                  <a:pos x="631" y="240"/>
                </a:cxn>
                <a:cxn ang="0">
                  <a:pos x="690" y="144"/>
                </a:cxn>
                <a:cxn ang="0">
                  <a:pos x="749" y="68"/>
                </a:cxn>
                <a:cxn ang="0">
                  <a:pos x="807" y="16"/>
                </a:cxn>
                <a:cxn ang="0">
                  <a:pos x="866" y="0"/>
                </a:cxn>
                <a:cxn ang="0">
                  <a:pos x="920" y="16"/>
                </a:cxn>
                <a:cxn ang="0">
                  <a:pos x="979" y="68"/>
                </a:cxn>
                <a:cxn ang="0">
                  <a:pos x="1037" y="144"/>
                </a:cxn>
                <a:cxn ang="0">
                  <a:pos x="1096" y="240"/>
                </a:cxn>
                <a:cxn ang="0">
                  <a:pos x="1150" y="348"/>
                </a:cxn>
                <a:cxn ang="0">
                  <a:pos x="1209" y="453"/>
                </a:cxn>
                <a:cxn ang="0">
                  <a:pos x="1268" y="553"/>
                </a:cxn>
                <a:cxn ang="0">
                  <a:pos x="1326" y="641"/>
                </a:cxn>
                <a:cxn ang="0">
                  <a:pos x="1380" y="709"/>
                </a:cxn>
                <a:cxn ang="0">
                  <a:pos x="1439" y="765"/>
                </a:cxn>
                <a:cxn ang="0">
                  <a:pos x="1498" y="809"/>
                </a:cxn>
                <a:cxn ang="0">
                  <a:pos x="1556" y="837"/>
                </a:cxn>
                <a:cxn ang="0">
                  <a:pos x="1610" y="857"/>
                </a:cxn>
                <a:cxn ang="0">
                  <a:pos x="1669" y="869"/>
                </a:cxn>
                <a:cxn ang="0">
                  <a:pos x="1728" y="885"/>
                </a:cxn>
                <a:cxn ang="0">
                  <a:pos x="0" y="885"/>
                </a:cxn>
              </a:cxnLst>
              <a:rect l="0" t="0" r="r" b="b"/>
              <a:pathLst>
                <a:path w="1728" h="885">
                  <a:moveTo>
                    <a:pt x="0" y="885"/>
                  </a:moveTo>
                  <a:lnTo>
                    <a:pt x="0" y="885"/>
                  </a:lnTo>
                  <a:lnTo>
                    <a:pt x="27" y="873"/>
                  </a:lnTo>
                  <a:lnTo>
                    <a:pt x="58" y="869"/>
                  </a:lnTo>
                  <a:lnTo>
                    <a:pt x="85" y="865"/>
                  </a:lnTo>
                  <a:lnTo>
                    <a:pt x="117" y="857"/>
                  </a:lnTo>
                  <a:lnTo>
                    <a:pt x="144" y="849"/>
                  </a:lnTo>
                  <a:lnTo>
                    <a:pt x="171" y="837"/>
                  </a:lnTo>
                  <a:lnTo>
                    <a:pt x="203" y="825"/>
                  </a:lnTo>
                  <a:lnTo>
                    <a:pt x="230" y="809"/>
                  </a:lnTo>
                  <a:lnTo>
                    <a:pt x="261" y="789"/>
                  </a:lnTo>
                  <a:lnTo>
                    <a:pt x="288" y="765"/>
                  </a:lnTo>
                  <a:lnTo>
                    <a:pt x="316" y="741"/>
                  </a:lnTo>
                  <a:lnTo>
                    <a:pt x="347" y="709"/>
                  </a:lnTo>
                  <a:lnTo>
                    <a:pt x="374" y="677"/>
                  </a:lnTo>
                  <a:lnTo>
                    <a:pt x="401" y="641"/>
                  </a:lnTo>
                  <a:lnTo>
                    <a:pt x="433" y="597"/>
                  </a:lnTo>
                  <a:lnTo>
                    <a:pt x="460" y="553"/>
                  </a:lnTo>
                  <a:lnTo>
                    <a:pt x="492" y="505"/>
                  </a:lnTo>
                  <a:lnTo>
                    <a:pt x="519" y="453"/>
                  </a:lnTo>
                  <a:lnTo>
                    <a:pt x="546" y="400"/>
                  </a:lnTo>
                  <a:lnTo>
                    <a:pt x="577" y="348"/>
                  </a:lnTo>
                  <a:lnTo>
                    <a:pt x="604" y="292"/>
                  </a:lnTo>
                  <a:lnTo>
                    <a:pt x="631" y="240"/>
                  </a:lnTo>
                  <a:lnTo>
                    <a:pt x="663" y="192"/>
                  </a:lnTo>
                  <a:lnTo>
                    <a:pt x="690" y="144"/>
                  </a:lnTo>
                  <a:lnTo>
                    <a:pt x="722" y="104"/>
                  </a:lnTo>
                  <a:lnTo>
                    <a:pt x="749" y="68"/>
                  </a:lnTo>
                  <a:lnTo>
                    <a:pt x="776" y="36"/>
                  </a:lnTo>
                  <a:lnTo>
                    <a:pt x="807" y="16"/>
                  </a:lnTo>
                  <a:lnTo>
                    <a:pt x="834" y="4"/>
                  </a:lnTo>
                  <a:lnTo>
                    <a:pt x="866" y="0"/>
                  </a:lnTo>
                  <a:lnTo>
                    <a:pt x="893" y="4"/>
                  </a:lnTo>
                  <a:lnTo>
                    <a:pt x="920" y="16"/>
                  </a:lnTo>
                  <a:lnTo>
                    <a:pt x="952" y="36"/>
                  </a:lnTo>
                  <a:lnTo>
                    <a:pt x="979" y="68"/>
                  </a:lnTo>
                  <a:lnTo>
                    <a:pt x="1006" y="104"/>
                  </a:lnTo>
                  <a:lnTo>
                    <a:pt x="1037" y="144"/>
                  </a:lnTo>
                  <a:lnTo>
                    <a:pt x="1065" y="192"/>
                  </a:lnTo>
                  <a:lnTo>
                    <a:pt x="1096" y="240"/>
                  </a:lnTo>
                  <a:lnTo>
                    <a:pt x="1123" y="292"/>
                  </a:lnTo>
                  <a:lnTo>
                    <a:pt x="1150" y="348"/>
                  </a:lnTo>
                  <a:lnTo>
                    <a:pt x="1182" y="400"/>
                  </a:lnTo>
                  <a:lnTo>
                    <a:pt x="1209" y="453"/>
                  </a:lnTo>
                  <a:lnTo>
                    <a:pt x="1236" y="505"/>
                  </a:lnTo>
                  <a:lnTo>
                    <a:pt x="1268" y="553"/>
                  </a:lnTo>
                  <a:lnTo>
                    <a:pt x="1295" y="597"/>
                  </a:lnTo>
                  <a:lnTo>
                    <a:pt x="1326" y="641"/>
                  </a:lnTo>
                  <a:lnTo>
                    <a:pt x="1353" y="677"/>
                  </a:lnTo>
                  <a:lnTo>
                    <a:pt x="1380" y="709"/>
                  </a:lnTo>
                  <a:lnTo>
                    <a:pt x="1412" y="741"/>
                  </a:lnTo>
                  <a:lnTo>
                    <a:pt x="1439" y="765"/>
                  </a:lnTo>
                  <a:lnTo>
                    <a:pt x="1466" y="789"/>
                  </a:lnTo>
                  <a:lnTo>
                    <a:pt x="1498" y="809"/>
                  </a:lnTo>
                  <a:lnTo>
                    <a:pt x="1525" y="825"/>
                  </a:lnTo>
                  <a:lnTo>
                    <a:pt x="1556" y="837"/>
                  </a:lnTo>
                  <a:lnTo>
                    <a:pt x="1583" y="849"/>
                  </a:lnTo>
                  <a:lnTo>
                    <a:pt x="1610" y="857"/>
                  </a:lnTo>
                  <a:lnTo>
                    <a:pt x="1642" y="865"/>
                  </a:lnTo>
                  <a:lnTo>
                    <a:pt x="1669" y="869"/>
                  </a:lnTo>
                  <a:lnTo>
                    <a:pt x="1701" y="873"/>
                  </a:lnTo>
                  <a:lnTo>
                    <a:pt x="1728" y="885"/>
                  </a:lnTo>
                  <a:lnTo>
                    <a:pt x="1728" y="885"/>
                  </a:lnTo>
                  <a:lnTo>
                    <a:pt x="0" y="885"/>
                  </a:lnTo>
                  <a:close/>
                </a:path>
              </a:pathLst>
            </a:custGeom>
            <a:solidFill>
              <a:srgbClr val="9735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" name="Freeform 7"/>
            <p:cNvSpPr>
              <a:spLocks/>
            </p:cNvSpPr>
            <p:nvPr/>
          </p:nvSpPr>
          <p:spPr bwMode="auto">
            <a:xfrm>
              <a:off x="555" y="1310"/>
              <a:ext cx="1728" cy="885"/>
            </a:xfrm>
            <a:custGeom>
              <a:avLst/>
              <a:gdLst/>
              <a:ahLst/>
              <a:cxnLst>
                <a:cxn ang="0">
                  <a:pos x="0" y="885"/>
                </a:cxn>
                <a:cxn ang="0">
                  <a:pos x="58" y="869"/>
                </a:cxn>
                <a:cxn ang="0">
                  <a:pos x="117" y="857"/>
                </a:cxn>
                <a:cxn ang="0">
                  <a:pos x="171" y="837"/>
                </a:cxn>
                <a:cxn ang="0">
                  <a:pos x="230" y="809"/>
                </a:cxn>
                <a:cxn ang="0">
                  <a:pos x="288" y="765"/>
                </a:cxn>
                <a:cxn ang="0">
                  <a:pos x="347" y="709"/>
                </a:cxn>
                <a:cxn ang="0">
                  <a:pos x="401" y="641"/>
                </a:cxn>
                <a:cxn ang="0">
                  <a:pos x="460" y="553"/>
                </a:cxn>
                <a:cxn ang="0">
                  <a:pos x="519" y="453"/>
                </a:cxn>
                <a:cxn ang="0">
                  <a:pos x="577" y="348"/>
                </a:cxn>
                <a:cxn ang="0">
                  <a:pos x="631" y="240"/>
                </a:cxn>
                <a:cxn ang="0">
                  <a:pos x="690" y="144"/>
                </a:cxn>
                <a:cxn ang="0">
                  <a:pos x="749" y="68"/>
                </a:cxn>
                <a:cxn ang="0">
                  <a:pos x="807" y="16"/>
                </a:cxn>
                <a:cxn ang="0">
                  <a:pos x="866" y="0"/>
                </a:cxn>
                <a:cxn ang="0">
                  <a:pos x="920" y="16"/>
                </a:cxn>
                <a:cxn ang="0">
                  <a:pos x="979" y="68"/>
                </a:cxn>
                <a:cxn ang="0">
                  <a:pos x="1037" y="144"/>
                </a:cxn>
                <a:cxn ang="0">
                  <a:pos x="1096" y="240"/>
                </a:cxn>
                <a:cxn ang="0">
                  <a:pos x="1150" y="348"/>
                </a:cxn>
                <a:cxn ang="0">
                  <a:pos x="1209" y="453"/>
                </a:cxn>
                <a:cxn ang="0">
                  <a:pos x="1268" y="553"/>
                </a:cxn>
                <a:cxn ang="0">
                  <a:pos x="1326" y="641"/>
                </a:cxn>
                <a:cxn ang="0">
                  <a:pos x="1380" y="709"/>
                </a:cxn>
                <a:cxn ang="0">
                  <a:pos x="1439" y="765"/>
                </a:cxn>
                <a:cxn ang="0">
                  <a:pos x="1498" y="809"/>
                </a:cxn>
                <a:cxn ang="0">
                  <a:pos x="1556" y="837"/>
                </a:cxn>
                <a:cxn ang="0">
                  <a:pos x="1610" y="857"/>
                </a:cxn>
                <a:cxn ang="0">
                  <a:pos x="1669" y="869"/>
                </a:cxn>
                <a:cxn ang="0">
                  <a:pos x="1728" y="885"/>
                </a:cxn>
                <a:cxn ang="0">
                  <a:pos x="0" y="885"/>
                </a:cxn>
              </a:cxnLst>
              <a:rect l="0" t="0" r="r" b="b"/>
              <a:pathLst>
                <a:path w="1728" h="885">
                  <a:moveTo>
                    <a:pt x="0" y="885"/>
                  </a:moveTo>
                  <a:lnTo>
                    <a:pt x="0" y="885"/>
                  </a:lnTo>
                  <a:lnTo>
                    <a:pt x="27" y="873"/>
                  </a:lnTo>
                  <a:lnTo>
                    <a:pt x="58" y="869"/>
                  </a:lnTo>
                  <a:lnTo>
                    <a:pt x="85" y="865"/>
                  </a:lnTo>
                  <a:lnTo>
                    <a:pt x="117" y="857"/>
                  </a:lnTo>
                  <a:lnTo>
                    <a:pt x="144" y="849"/>
                  </a:lnTo>
                  <a:lnTo>
                    <a:pt x="171" y="837"/>
                  </a:lnTo>
                  <a:lnTo>
                    <a:pt x="203" y="825"/>
                  </a:lnTo>
                  <a:lnTo>
                    <a:pt x="230" y="809"/>
                  </a:lnTo>
                  <a:lnTo>
                    <a:pt x="261" y="789"/>
                  </a:lnTo>
                  <a:lnTo>
                    <a:pt x="288" y="765"/>
                  </a:lnTo>
                  <a:lnTo>
                    <a:pt x="316" y="741"/>
                  </a:lnTo>
                  <a:lnTo>
                    <a:pt x="347" y="709"/>
                  </a:lnTo>
                  <a:lnTo>
                    <a:pt x="374" y="677"/>
                  </a:lnTo>
                  <a:lnTo>
                    <a:pt x="401" y="641"/>
                  </a:lnTo>
                  <a:lnTo>
                    <a:pt x="433" y="597"/>
                  </a:lnTo>
                  <a:lnTo>
                    <a:pt x="460" y="553"/>
                  </a:lnTo>
                  <a:lnTo>
                    <a:pt x="492" y="505"/>
                  </a:lnTo>
                  <a:lnTo>
                    <a:pt x="519" y="453"/>
                  </a:lnTo>
                  <a:lnTo>
                    <a:pt x="546" y="400"/>
                  </a:lnTo>
                  <a:lnTo>
                    <a:pt x="577" y="348"/>
                  </a:lnTo>
                  <a:lnTo>
                    <a:pt x="604" y="292"/>
                  </a:lnTo>
                  <a:lnTo>
                    <a:pt x="631" y="240"/>
                  </a:lnTo>
                  <a:lnTo>
                    <a:pt x="663" y="192"/>
                  </a:lnTo>
                  <a:lnTo>
                    <a:pt x="690" y="144"/>
                  </a:lnTo>
                  <a:lnTo>
                    <a:pt x="722" y="104"/>
                  </a:lnTo>
                  <a:lnTo>
                    <a:pt x="749" y="68"/>
                  </a:lnTo>
                  <a:lnTo>
                    <a:pt x="776" y="36"/>
                  </a:lnTo>
                  <a:lnTo>
                    <a:pt x="807" y="16"/>
                  </a:lnTo>
                  <a:lnTo>
                    <a:pt x="834" y="4"/>
                  </a:lnTo>
                  <a:lnTo>
                    <a:pt x="866" y="0"/>
                  </a:lnTo>
                  <a:lnTo>
                    <a:pt x="893" y="4"/>
                  </a:lnTo>
                  <a:lnTo>
                    <a:pt x="920" y="16"/>
                  </a:lnTo>
                  <a:lnTo>
                    <a:pt x="952" y="36"/>
                  </a:lnTo>
                  <a:lnTo>
                    <a:pt x="979" y="68"/>
                  </a:lnTo>
                  <a:lnTo>
                    <a:pt x="1006" y="104"/>
                  </a:lnTo>
                  <a:lnTo>
                    <a:pt x="1037" y="144"/>
                  </a:lnTo>
                  <a:lnTo>
                    <a:pt x="1065" y="192"/>
                  </a:lnTo>
                  <a:lnTo>
                    <a:pt x="1096" y="240"/>
                  </a:lnTo>
                  <a:lnTo>
                    <a:pt x="1123" y="292"/>
                  </a:lnTo>
                  <a:lnTo>
                    <a:pt x="1150" y="348"/>
                  </a:lnTo>
                  <a:lnTo>
                    <a:pt x="1182" y="400"/>
                  </a:lnTo>
                  <a:lnTo>
                    <a:pt x="1209" y="453"/>
                  </a:lnTo>
                  <a:lnTo>
                    <a:pt x="1236" y="505"/>
                  </a:lnTo>
                  <a:lnTo>
                    <a:pt x="1268" y="553"/>
                  </a:lnTo>
                  <a:lnTo>
                    <a:pt x="1295" y="597"/>
                  </a:lnTo>
                  <a:lnTo>
                    <a:pt x="1326" y="641"/>
                  </a:lnTo>
                  <a:lnTo>
                    <a:pt x="1353" y="677"/>
                  </a:lnTo>
                  <a:lnTo>
                    <a:pt x="1380" y="709"/>
                  </a:lnTo>
                  <a:lnTo>
                    <a:pt x="1412" y="741"/>
                  </a:lnTo>
                  <a:lnTo>
                    <a:pt x="1439" y="765"/>
                  </a:lnTo>
                  <a:lnTo>
                    <a:pt x="1466" y="789"/>
                  </a:lnTo>
                  <a:lnTo>
                    <a:pt x="1498" y="809"/>
                  </a:lnTo>
                  <a:lnTo>
                    <a:pt x="1525" y="825"/>
                  </a:lnTo>
                  <a:lnTo>
                    <a:pt x="1556" y="837"/>
                  </a:lnTo>
                  <a:lnTo>
                    <a:pt x="1583" y="849"/>
                  </a:lnTo>
                  <a:lnTo>
                    <a:pt x="1610" y="857"/>
                  </a:lnTo>
                  <a:lnTo>
                    <a:pt x="1642" y="865"/>
                  </a:lnTo>
                  <a:lnTo>
                    <a:pt x="1669" y="869"/>
                  </a:lnTo>
                  <a:lnTo>
                    <a:pt x="1701" y="873"/>
                  </a:lnTo>
                  <a:lnTo>
                    <a:pt x="1728" y="885"/>
                  </a:lnTo>
                  <a:lnTo>
                    <a:pt x="1728" y="885"/>
                  </a:lnTo>
                  <a:lnTo>
                    <a:pt x="0" y="885"/>
                  </a:lnTo>
                </a:path>
              </a:pathLst>
            </a:custGeom>
            <a:noFill/>
            <a:ln w="18">
              <a:solidFill>
                <a:srgbClr val="BFBFB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" name="Freeform 8"/>
            <p:cNvSpPr>
              <a:spLocks/>
            </p:cNvSpPr>
            <p:nvPr/>
          </p:nvSpPr>
          <p:spPr bwMode="auto">
            <a:xfrm>
              <a:off x="1890" y="1967"/>
              <a:ext cx="393" cy="228"/>
            </a:xfrm>
            <a:custGeom>
              <a:avLst/>
              <a:gdLst/>
              <a:ahLst/>
              <a:cxnLst>
                <a:cxn ang="0">
                  <a:pos x="0" y="228"/>
                </a:cxn>
                <a:cxn ang="0">
                  <a:pos x="0" y="0"/>
                </a:cxn>
                <a:cxn ang="0">
                  <a:pos x="18" y="20"/>
                </a:cxn>
                <a:cxn ang="0">
                  <a:pos x="45" y="52"/>
                </a:cxn>
                <a:cxn ang="0">
                  <a:pos x="77" y="84"/>
                </a:cxn>
                <a:cxn ang="0">
                  <a:pos x="104" y="108"/>
                </a:cxn>
                <a:cxn ang="0">
                  <a:pos x="131" y="132"/>
                </a:cxn>
                <a:cxn ang="0">
                  <a:pos x="163" y="152"/>
                </a:cxn>
                <a:cxn ang="0">
                  <a:pos x="190" y="168"/>
                </a:cxn>
                <a:cxn ang="0">
                  <a:pos x="221" y="180"/>
                </a:cxn>
                <a:cxn ang="0">
                  <a:pos x="248" y="192"/>
                </a:cxn>
                <a:cxn ang="0">
                  <a:pos x="275" y="200"/>
                </a:cxn>
                <a:cxn ang="0">
                  <a:pos x="307" y="208"/>
                </a:cxn>
                <a:cxn ang="0">
                  <a:pos x="334" y="212"/>
                </a:cxn>
                <a:cxn ang="0">
                  <a:pos x="366" y="216"/>
                </a:cxn>
                <a:cxn ang="0">
                  <a:pos x="393" y="228"/>
                </a:cxn>
                <a:cxn ang="0">
                  <a:pos x="393" y="228"/>
                </a:cxn>
                <a:cxn ang="0">
                  <a:pos x="0" y="228"/>
                </a:cxn>
              </a:cxnLst>
              <a:rect l="0" t="0" r="r" b="b"/>
              <a:pathLst>
                <a:path w="393" h="228">
                  <a:moveTo>
                    <a:pt x="0" y="228"/>
                  </a:moveTo>
                  <a:lnTo>
                    <a:pt x="0" y="0"/>
                  </a:lnTo>
                  <a:lnTo>
                    <a:pt x="18" y="20"/>
                  </a:lnTo>
                  <a:lnTo>
                    <a:pt x="45" y="52"/>
                  </a:lnTo>
                  <a:lnTo>
                    <a:pt x="77" y="84"/>
                  </a:lnTo>
                  <a:lnTo>
                    <a:pt x="104" y="108"/>
                  </a:lnTo>
                  <a:lnTo>
                    <a:pt x="131" y="132"/>
                  </a:lnTo>
                  <a:lnTo>
                    <a:pt x="163" y="152"/>
                  </a:lnTo>
                  <a:lnTo>
                    <a:pt x="190" y="168"/>
                  </a:lnTo>
                  <a:lnTo>
                    <a:pt x="221" y="180"/>
                  </a:lnTo>
                  <a:lnTo>
                    <a:pt x="248" y="192"/>
                  </a:lnTo>
                  <a:lnTo>
                    <a:pt x="275" y="200"/>
                  </a:lnTo>
                  <a:lnTo>
                    <a:pt x="307" y="208"/>
                  </a:lnTo>
                  <a:lnTo>
                    <a:pt x="334" y="212"/>
                  </a:lnTo>
                  <a:lnTo>
                    <a:pt x="366" y="216"/>
                  </a:lnTo>
                  <a:lnTo>
                    <a:pt x="393" y="228"/>
                  </a:lnTo>
                  <a:lnTo>
                    <a:pt x="393" y="228"/>
                  </a:lnTo>
                  <a:lnTo>
                    <a:pt x="0" y="228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" name="Freeform 9"/>
            <p:cNvSpPr>
              <a:spLocks/>
            </p:cNvSpPr>
            <p:nvPr/>
          </p:nvSpPr>
          <p:spPr bwMode="auto">
            <a:xfrm>
              <a:off x="1890" y="1967"/>
              <a:ext cx="393" cy="228"/>
            </a:xfrm>
            <a:custGeom>
              <a:avLst/>
              <a:gdLst/>
              <a:ahLst/>
              <a:cxnLst>
                <a:cxn ang="0">
                  <a:pos x="0" y="228"/>
                </a:cxn>
                <a:cxn ang="0">
                  <a:pos x="0" y="0"/>
                </a:cxn>
                <a:cxn ang="0">
                  <a:pos x="18" y="20"/>
                </a:cxn>
                <a:cxn ang="0">
                  <a:pos x="45" y="52"/>
                </a:cxn>
                <a:cxn ang="0">
                  <a:pos x="77" y="84"/>
                </a:cxn>
                <a:cxn ang="0">
                  <a:pos x="104" y="108"/>
                </a:cxn>
                <a:cxn ang="0">
                  <a:pos x="131" y="132"/>
                </a:cxn>
                <a:cxn ang="0">
                  <a:pos x="163" y="152"/>
                </a:cxn>
                <a:cxn ang="0">
                  <a:pos x="190" y="168"/>
                </a:cxn>
                <a:cxn ang="0">
                  <a:pos x="221" y="180"/>
                </a:cxn>
                <a:cxn ang="0">
                  <a:pos x="248" y="192"/>
                </a:cxn>
                <a:cxn ang="0">
                  <a:pos x="275" y="200"/>
                </a:cxn>
                <a:cxn ang="0">
                  <a:pos x="307" y="208"/>
                </a:cxn>
                <a:cxn ang="0">
                  <a:pos x="334" y="212"/>
                </a:cxn>
                <a:cxn ang="0">
                  <a:pos x="366" y="216"/>
                </a:cxn>
                <a:cxn ang="0">
                  <a:pos x="393" y="228"/>
                </a:cxn>
                <a:cxn ang="0">
                  <a:pos x="393" y="228"/>
                </a:cxn>
                <a:cxn ang="0">
                  <a:pos x="0" y="228"/>
                </a:cxn>
              </a:cxnLst>
              <a:rect l="0" t="0" r="r" b="b"/>
              <a:pathLst>
                <a:path w="393" h="228">
                  <a:moveTo>
                    <a:pt x="0" y="228"/>
                  </a:moveTo>
                  <a:lnTo>
                    <a:pt x="0" y="0"/>
                  </a:lnTo>
                  <a:lnTo>
                    <a:pt x="18" y="20"/>
                  </a:lnTo>
                  <a:lnTo>
                    <a:pt x="45" y="52"/>
                  </a:lnTo>
                  <a:lnTo>
                    <a:pt x="77" y="84"/>
                  </a:lnTo>
                  <a:lnTo>
                    <a:pt x="104" y="108"/>
                  </a:lnTo>
                  <a:lnTo>
                    <a:pt x="131" y="132"/>
                  </a:lnTo>
                  <a:lnTo>
                    <a:pt x="163" y="152"/>
                  </a:lnTo>
                  <a:lnTo>
                    <a:pt x="190" y="168"/>
                  </a:lnTo>
                  <a:lnTo>
                    <a:pt x="221" y="180"/>
                  </a:lnTo>
                  <a:lnTo>
                    <a:pt x="248" y="192"/>
                  </a:lnTo>
                  <a:lnTo>
                    <a:pt x="275" y="200"/>
                  </a:lnTo>
                  <a:lnTo>
                    <a:pt x="307" y="208"/>
                  </a:lnTo>
                  <a:lnTo>
                    <a:pt x="334" y="212"/>
                  </a:lnTo>
                  <a:lnTo>
                    <a:pt x="366" y="216"/>
                  </a:lnTo>
                  <a:lnTo>
                    <a:pt x="393" y="228"/>
                  </a:lnTo>
                  <a:lnTo>
                    <a:pt x="393" y="228"/>
                  </a:lnTo>
                  <a:lnTo>
                    <a:pt x="0" y="228"/>
                  </a:lnTo>
                </a:path>
              </a:pathLst>
            </a:custGeom>
            <a:noFill/>
            <a:ln w="18">
              <a:solidFill>
                <a:srgbClr val="BFBFB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88" name="Freeform 6"/>
          <p:cNvSpPr>
            <a:spLocks/>
          </p:cNvSpPr>
          <p:nvPr/>
        </p:nvSpPr>
        <p:spPr bwMode="auto">
          <a:xfrm>
            <a:off x="2317978" y="2242911"/>
            <a:ext cx="2743200" cy="1404938"/>
          </a:xfrm>
          <a:custGeom>
            <a:avLst/>
            <a:gdLst/>
            <a:ahLst/>
            <a:cxnLst>
              <a:cxn ang="0">
                <a:pos x="0" y="885"/>
              </a:cxn>
              <a:cxn ang="0">
                <a:pos x="58" y="869"/>
              </a:cxn>
              <a:cxn ang="0">
                <a:pos x="117" y="857"/>
              </a:cxn>
              <a:cxn ang="0">
                <a:pos x="171" y="837"/>
              </a:cxn>
              <a:cxn ang="0">
                <a:pos x="230" y="809"/>
              </a:cxn>
              <a:cxn ang="0">
                <a:pos x="288" y="765"/>
              </a:cxn>
              <a:cxn ang="0">
                <a:pos x="347" y="709"/>
              </a:cxn>
              <a:cxn ang="0">
                <a:pos x="401" y="641"/>
              </a:cxn>
              <a:cxn ang="0">
                <a:pos x="460" y="553"/>
              </a:cxn>
              <a:cxn ang="0">
                <a:pos x="519" y="453"/>
              </a:cxn>
              <a:cxn ang="0">
                <a:pos x="577" y="348"/>
              </a:cxn>
              <a:cxn ang="0">
                <a:pos x="631" y="240"/>
              </a:cxn>
              <a:cxn ang="0">
                <a:pos x="690" y="144"/>
              </a:cxn>
              <a:cxn ang="0">
                <a:pos x="749" y="68"/>
              </a:cxn>
              <a:cxn ang="0">
                <a:pos x="807" y="16"/>
              </a:cxn>
              <a:cxn ang="0">
                <a:pos x="866" y="0"/>
              </a:cxn>
              <a:cxn ang="0">
                <a:pos x="920" y="16"/>
              </a:cxn>
              <a:cxn ang="0">
                <a:pos x="979" y="68"/>
              </a:cxn>
              <a:cxn ang="0">
                <a:pos x="1037" y="144"/>
              </a:cxn>
              <a:cxn ang="0">
                <a:pos x="1096" y="240"/>
              </a:cxn>
              <a:cxn ang="0">
                <a:pos x="1150" y="348"/>
              </a:cxn>
              <a:cxn ang="0">
                <a:pos x="1209" y="453"/>
              </a:cxn>
              <a:cxn ang="0">
                <a:pos x="1268" y="553"/>
              </a:cxn>
              <a:cxn ang="0">
                <a:pos x="1326" y="641"/>
              </a:cxn>
              <a:cxn ang="0">
                <a:pos x="1380" y="709"/>
              </a:cxn>
              <a:cxn ang="0">
                <a:pos x="1439" y="765"/>
              </a:cxn>
              <a:cxn ang="0">
                <a:pos x="1498" y="809"/>
              </a:cxn>
              <a:cxn ang="0">
                <a:pos x="1556" y="837"/>
              </a:cxn>
              <a:cxn ang="0">
                <a:pos x="1610" y="857"/>
              </a:cxn>
              <a:cxn ang="0">
                <a:pos x="1669" y="869"/>
              </a:cxn>
              <a:cxn ang="0">
                <a:pos x="1728" y="885"/>
              </a:cxn>
              <a:cxn ang="0">
                <a:pos x="0" y="885"/>
              </a:cxn>
            </a:cxnLst>
            <a:rect l="0" t="0" r="r" b="b"/>
            <a:pathLst>
              <a:path w="1728" h="885">
                <a:moveTo>
                  <a:pt x="0" y="885"/>
                </a:moveTo>
                <a:lnTo>
                  <a:pt x="0" y="885"/>
                </a:lnTo>
                <a:lnTo>
                  <a:pt x="27" y="873"/>
                </a:lnTo>
                <a:lnTo>
                  <a:pt x="58" y="869"/>
                </a:lnTo>
                <a:lnTo>
                  <a:pt x="85" y="865"/>
                </a:lnTo>
                <a:lnTo>
                  <a:pt x="117" y="857"/>
                </a:lnTo>
                <a:lnTo>
                  <a:pt x="144" y="849"/>
                </a:lnTo>
                <a:lnTo>
                  <a:pt x="171" y="837"/>
                </a:lnTo>
                <a:lnTo>
                  <a:pt x="203" y="825"/>
                </a:lnTo>
                <a:lnTo>
                  <a:pt x="230" y="809"/>
                </a:lnTo>
                <a:lnTo>
                  <a:pt x="261" y="789"/>
                </a:lnTo>
                <a:lnTo>
                  <a:pt x="288" y="765"/>
                </a:lnTo>
                <a:lnTo>
                  <a:pt x="316" y="741"/>
                </a:lnTo>
                <a:lnTo>
                  <a:pt x="347" y="709"/>
                </a:lnTo>
                <a:lnTo>
                  <a:pt x="374" y="677"/>
                </a:lnTo>
                <a:lnTo>
                  <a:pt x="401" y="641"/>
                </a:lnTo>
                <a:lnTo>
                  <a:pt x="433" y="597"/>
                </a:lnTo>
                <a:lnTo>
                  <a:pt x="460" y="553"/>
                </a:lnTo>
                <a:lnTo>
                  <a:pt x="492" y="505"/>
                </a:lnTo>
                <a:lnTo>
                  <a:pt x="519" y="453"/>
                </a:lnTo>
                <a:lnTo>
                  <a:pt x="546" y="400"/>
                </a:lnTo>
                <a:lnTo>
                  <a:pt x="577" y="348"/>
                </a:lnTo>
                <a:lnTo>
                  <a:pt x="604" y="292"/>
                </a:lnTo>
                <a:lnTo>
                  <a:pt x="631" y="240"/>
                </a:lnTo>
                <a:lnTo>
                  <a:pt x="663" y="192"/>
                </a:lnTo>
                <a:lnTo>
                  <a:pt x="690" y="144"/>
                </a:lnTo>
                <a:lnTo>
                  <a:pt x="722" y="104"/>
                </a:lnTo>
                <a:lnTo>
                  <a:pt x="749" y="68"/>
                </a:lnTo>
                <a:lnTo>
                  <a:pt x="776" y="36"/>
                </a:lnTo>
                <a:lnTo>
                  <a:pt x="807" y="16"/>
                </a:lnTo>
                <a:lnTo>
                  <a:pt x="834" y="4"/>
                </a:lnTo>
                <a:lnTo>
                  <a:pt x="866" y="0"/>
                </a:lnTo>
                <a:lnTo>
                  <a:pt x="893" y="4"/>
                </a:lnTo>
                <a:lnTo>
                  <a:pt x="920" y="16"/>
                </a:lnTo>
                <a:lnTo>
                  <a:pt x="952" y="36"/>
                </a:lnTo>
                <a:lnTo>
                  <a:pt x="979" y="68"/>
                </a:lnTo>
                <a:lnTo>
                  <a:pt x="1006" y="104"/>
                </a:lnTo>
                <a:lnTo>
                  <a:pt x="1037" y="144"/>
                </a:lnTo>
                <a:lnTo>
                  <a:pt x="1065" y="192"/>
                </a:lnTo>
                <a:lnTo>
                  <a:pt x="1096" y="240"/>
                </a:lnTo>
                <a:lnTo>
                  <a:pt x="1123" y="292"/>
                </a:lnTo>
                <a:lnTo>
                  <a:pt x="1150" y="348"/>
                </a:lnTo>
                <a:lnTo>
                  <a:pt x="1182" y="400"/>
                </a:lnTo>
                <a:lnTo>
                  <a:pt x="1209" y="453"/>
                </a:lnTo>
                <a:lnTo>
                  <a:pt x="1236" y="505"/>
                </a:lnTo>
                <a:lnTo>
                  <a:pt x="1268" y="553"/>
                </a:lnTo>
                <a:lnTo>
                  <a:pt x="1295" y="597"/>
                </a:lnTo>
                <a:lnTo>
                  <a:pt x="1326" y="641"/>
                </a:lnTo>
                <a:lnTo>
                  <a:pt x="1353" y="677"/>
                </a:lnTo>
                <a:lnTo>
                  <a:pt x="1380" y="709"/>
                </a:lnTo>
                <a:lnTo>
                  <a:pt x="1412" y="741"/>
                </a:lnTo>
                <a:lnTo>
                  <a:pt x="1439" y="765"/>
                </a:lnTo>
                <a:lnTo>
                  <a:pt x="1466" y="789"/>
                </a:lnTo>
                <a:lnTo>
                  <a:pt x="1498" y="809"/>
                </a:lnTo>
                <a:lnTo>
                  <a:pt x="1525" y="825"/>
                </a:lnTo>
                <a:lnTo>
                  <a:pt x="1556" y="837"/>
                </a:lnTo>
                <a:lnTo>
                  <a:pt x="1583" y="849"/>
                </a:lnTo>
                <a:lnTo>
                  <a:pt x="1610" y="857"/>
                </a:lnTo>
                <a:lnTo>
                  <a:pt x="1642" y="865"/>
                </a:lnTo>
                <a:lnTo>
                  <a:pt x="1669" y="869"/>
                </a:lnTo>
                <a:lnTo>
                  <a:pt x="1701" y="873"/>
                </a:lnTo>
                <a:lnTo>
                  <a:pt x="1728" y="885"/>
                </a:lnTo>
                <a:lnTo>
                  <a:pt x="1728" y="885"/>
                </a:lnTo>
                <a:lnTo>
                  <a:pt x="0" y="885"/>
                </a:lnTo>
                <a:close/>
              </a:path>
            </a:pathLst>
          </a:custGeom>
          <a:solidFill>
            <a:srgbClr val="9735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9" name="Line 20"/>
          <p:cNvSpPr>
            <a:spLocks noChangeShapeType="1"/>
          </p:cNvSpPr>
          <p:nvPr/>
        </p:nvSpPr>
        <p:spPr bwMode="auto">
          <a:xfrm flipV="1">
            <a:off x="3152775" y="1693863"/>
            <a:ext cx="0" cy="1954212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0" name="Text Box 23"/>
          <p:cNvSpPr txBox="1">
            <a:spLocks noChangeArrowheads="1"/>
          </p:cNvSpPr>
          <p:nvPr/>
        </p:nvSpPr>
        <p:spPr bwMode="auto">
          <a:xfrm>
            <a:off x="3043238" y="1673225"/>
            <a:ext cx="5715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i="1" dirty="0" smtClean="0">
                <a:latin typeface="Times New Roman" pitchFamily="18" charset="0"/>
              </a:rPr>
              <a:t>h</a:t>
            </a:r>
            <a:endParaRPr lang="en-US" sz="2800" baseline="-25000" dirty="0"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91" name="Freeform 24"/>
          <p:cNvSpPr>
            <a:spLocks/>
          </p:cNvSpPr>
          <p:nvPr/>
        </p:nvSpPr>
        <p:spPr bwMode="auto">
          <a:xfrm>
            <a:off x="3163657" y="3285895"/>
            <a:ext cx="623888" cy="361950"/>
          </a:xfrm>
          <a:custGeom>
            <a:avLst/>
            <a:gdLst/>
            <a:ahLst/>
            <a:cxnLst>
              <a:cxn ang="0">
                <a:pos x="0" y="228"/>
              </a:cxn>
              <a:cxn ang="0">
                <a:pos x="0" y="0"/>
              </a:cxn>
              <a:cxn ang="0">
                <a:pos x="18" y="20"/>
              </a:cxn>
              <a:cxn ang="0">
                <a:pos x="45" y="52"/>
              </a:cxn>
              <a:cxn ang="0">
                <a:pos x="77" y="84"/>
              </a:cxn>
              <a:cxn ang="0">
                <a:pos x="104" y="108"/>
              </a:cxn>
              <a:cxn ang="0">
                <a:pos x="131" y="132"/>
              </a:cxn>
              <a:cxn ang="0">
                <a:pos x="163" y="152"/>
              </a:cxn>
              <a:cxn ang="0">
                <a:pos x="190" y="168"/>
              </a:cxn>
              <a:cxn ang="0">
                <a:pos x="221" y="180"/>
              </a:cxn>
              <a:cxn ang="0">
                <a:pos x="248" y="192"/>
              </a:cxn>
              <a:cxn ang="0">
                <a:pos x="275" y="200"/>
              </a:cxn>
              <a:cxn ang="0">
                <a:pos x="307" y="208"/>
              </a:cxn>
              <a:cxn ang="0">
                <a:pos x="334" y="212"/>
              </a:cxn>
              <a:cxn ang="0">
                <a:pos x="366" y="216"/>
              </a:cxn>
              <a:cxn ang="0">
                <a:pos x="393" y="228"/>
              </a:cxn>
              <a:cxn ang="0">
                <a:pos x="393" y="228"/>
              </a:cxn>
              <a:cxn ang="0">
                <a:pos x="0" y="228"/>
              </a:cxn>
            </a:cxnLst>
            <a:rect l="0" t="0" r="r" b="b"/>
            <a:pathLst>
              <a:path w="393" h="228">
                <a:moveTo>
                  <a:pt x="0" y="228"/>
                </a:moveTo>
                <a:lnTo>
                  <a:pt x="0" y="0"/>
                </a:lnTo>
                <a:lnTo>
                  <a:pt x="18" y="20"/>
                </a:lnTo>
                <a:lnTo>
                  <a:pt x="45" y="52"/>
                </a:lnTo>
                <a:lnTo>
                  <a:pt x="77" y="84"/>
                </a:lnTo>
                <a:lnTo>
                  <a:pt x="104" y="108"/>
                </a:lnTo>
                <a:lnTo>
                  <a:pt x="131" y="132"/>
                </a:lnTo>
                <a:lnTo>
                  <a:pt x="163" y="152"/>
                </a:lnTo>
                <a:lnTo>
                  <a:pt x="190" y="168"/>
                </a:lnTo>
                <a:lnTo>
                  <a:pt x="221" y="180"/>
                </a:lnTo>
                <a:lnTo>
                  <a:pt x="248" y="192"/>
                </a:lnTo>
                <a:lnTo>
                  <a:pt x="275" y="200"/>
                </a:lnTo>
                <a:lnTo>
                  <a:pt x="307" y="208"/>
                </a:lnTo>
                <a:lnTo>
                  <a:pt x="334" y="212"/>
                </a:lnTo>
                <a:lnTo>
                  <a:pt x="366" y="216"/>
                </a:lnTo>
                <a:lnTo>
                  <a:pt x="393" y="228"/>
                </a:lnTo>
                <a:lnTo>
                  <a:pt x="393" y="228"/>
                </a:lnTo>
                <a:lnTo>
                  <a:pt x="0" y="228"/>
                </a:lnTo>
                <a:close/>
              </a:path>
            </a:pathLst>
          </a:custGeom>
          <a:solidFill>
            <a:srgbClr val="0080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2" name="TextBox 191"/>
          <p:cNvSpPr txBox="1"/>
          <p:nvPr/>
        </p:nvSpPr>
        <p:spPr>
          <a:xfrm>
            <a:off x="3309257" y="3668486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ym typeface="Symbol"/>
              </a:rPr>
              <a:t></a:t>
            </a:r>
            <a:endParaRPr lang="en-US" dirty="0"/>
          </a:p>
        </p:txBody>
      </p:sp>
      <p:graphicFrame>
        <p:nvGraphicFramePr>
          <p:cNvPr id="193" name="Object 192"/>
          <p:cNvGraphicFramePr>
            <a:graphicFrameLocks noChangeAspect="1"/>
          </p:cNvGraphicFramePr>
          <p:nvPr/>
        </p:nvGraphicFramePr>
        <p:xfrm>
          <a:off x="3243035" y="3581627"/>
          <a:ext cx="381907" cy="458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215" name="Equation" r:id="rId6" imgW="190440" imgH="228600" progId="Equation.DSMT4">
                  <p:embed/>
                </p:oleObj>
              </mc:Choice>
              <mc:Fallback>
                <p:oleObj name="Equation" r:id="rId6" imgW="190440" imgH="2286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3035" y="3581627"/>
                        <a:ext cx="381907" cy="458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5" name="Text Box 22"/>
          <p:cNvSpPr txBox="1">
            <a:spLocks noChangeArrowheads="1"/>
          </p:cNvSpPr>
          <p:nvPr/>
        </p:nvSpPr>
        <p:spPr bwMode="auto">
          <a:xfrm>
            <a:off x="3538538" y="3214688"/>
            <a:ext cx="2698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i="1">
                <a:solidFill>
                  <a:srgbClr val="009900"/>
                </a:solidFill>
                <a:latin typeface="Times New Roman" pitchFamily="18" charset="0"/>
                <a:sym typeface="Symbol" pitchFamily="18" charset="2"/>
              </a:rPr>
              <a:t></a:t>
            </a:r>
          </a:p>
        </p:txBody>
      </p:sp>
      <p:grpSp>
        <p:nvGrpSpPr>
          <p:cNvPr id="5" name="Group 5"/>
          <p:cNvGrpSpPr>
            <a:grpSpLocks noChangeAspect="1"/>
          </p:cNvGrpSpPr>
          <p:nvPr/>
        </p:nvGrpSpPr>
        <p:grpSpPr bwMode="auto">
          <a:xfrm>
            <a:off x="1063625" y="2206625"/>
            <a:ext cx="2994025" cy="1766888"/>
            <a:chOff x="478" y="1198"/>
            <a:chExt cx="1886" cy="1113"/>
          </a:xfrm>
        </p:grpSpPr>
        <p:sp>
          <p:nvSpPr>
            <p:cNvPr id="197" name="AutoShape 4"/>
            <p:cNvSpPr>
              <a:spLocks noChangeAspect="1" noChangeArrowheads="1" noTextEdit="1"/>
            </p:cNvSpPr>
            <p:nvPr/>
          </p:nvSpPr>
          <p:spPr bwMode="auto">
            <a:xfrm>
              <a:off x="478" y="1198"/>
              <a:ext cx="1886" cy="1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8" name="Freeform 6"/>
            <p:cNvSpPr>
              <a:spLocks/>
            </p:cNvSpPr>
            <p:nvPr/>
          </p:nvSpPr>
          <p:spPr bwMode="auto">
            <a:xfrm>
              <a:off x="555" y="1310"/>
              <a:ext cx="1728" cy="885"/>
            </a:xfrm>
            <a:custGeom>
              <a:avLst/>
              <a:gdLst/>
              <a:ahLst/>
              <a:cxnLst>
                <a:cxn ang="0">
                  <a:pos x="0" y="885"/>
                </a:cxn>
                <a:cxn ang="0">
                  <a:pos x="58" y="869"/>
                </a:cxn>
                <a:cxn ang="0">
                  <a:pos x="117" y="857"/>
                </a:cxn>
                <a:cxn ang="0">
                  <a:pos x="171" y="837"/>
                </a:cxn>
                <a:cxn ang="0">
                  <a:pos x="230" y="809"/>
                </a:cxn>
                <a:cxn ang="0">
                  <a:pos x="288" y="765"/>
                </a:cxn>
                <a:cxn ang="0">
                  <a:pos x="347" y="709"/>
                </a:cxn>
                <a:cxn ang="0">
                  <a:pos x="401" y="641"/>
                </a:cxn>
                <a:cxn ang="0">
                  <a:pos x="460" y="553"/>
                </a:cxn>
                <a:cxn ang="0">
                  <a:pos x="519" y="453"/>
                </a:cxn>
                <a:cxn ang="0">
                  <a:pos x="577" y="348"/>
                </a:cxn>
                <a:cxn ang="0">
                  <a:pos x="631" y="240"/>
                </a:cxn>
                <a:cxn ang="0">
                  <a:pos x="690" y="144"/>
                </a:cxn>
                <a:cxn ang="0">
                  <a:pos x="749" y="68"/>
                </a:cxn>
                <a:cxn ang="0">
                  <a:pos x="807" y="16"/>
                </a:cxn>
                <a:cxn ang="0">
                  <a:pos x="866" y="0"/>
                </a:cxn>
                <a:cxn ang="0">
                  <a:pos x="920" y="16"/>
                </a:cxn>
                <a:cxn ang="0">
                  <a:pos x="979" y="68"/>
                </a:cxn>
                <a:cxn ang="0">
                  <a:pos x="1037" y="144"/>
                </a:cxn>
                <a:cxn ang="0">
                  <a:pos x="1096" y="240"/>
                </a:cxn>
                <a:cxn ang="0">
                  <a:pos x="1150" y="348"/>
                </a:cxn>
                <a:cxn ang="0">
                  <a:pos x="1209" y="453"/>
                </a:cxn>
                <a:cxn ang="0">
                  <a:pos x="1268" y="553"/>
                </a:cxn>
                <a:cxn ang="0">
                  <a:pos x="1326" y="641"/>
                </a:cxn>
                <a:cxn ang="0">
                  <a:pos x="1380" y="709"/>
                </a:cxn>
                <a:cxn ang="0">
                  <a:pos x="1439" y="765"/>
                </a:cxn>
                <a:cxn ang="0">
                  <a:pos x="1498" y="809"/>
                </a:cxn>
                <a:cxn ang="0">
                  <a:pos x="1556" y="837"/>
                </a:cxn>
                <a:cxn ang="0">
                  <a:pos x="1610" y="857"/>
                </a:cxn>
                <a:cxn ang="0">
                  <a:pos x="1669" y="869"/>
                </a:cxn>
                <a:cxn ang="0">
                  <a:pos x="1728" y="885"/>
                </a:cxn>
                <a:cxn ang="0">
                  <a:pos x="0" y="885"/>
                </a:cxn>
              </a:cxnLst>
              <a:rect l="0" t="0" r="r" b="b"/>
              <a:pathLst>
                <a:path w="1728" h="885">
                  <a:moveTo>
                    <a:pt x="0" y="885"/>
                  </a:moveTo>
                  <a:lnTo>
                    <a:pt x="0" y="885"/>
                  </a:lnTo>
                  <a:lnTo>
                    <a:pt x="27" y="873"/>
                  </a:lnTo>
                  <a:lnTo>
                    <a:pt x="58" y="869"/>
                  </a:lnTo>
                  <a:lnTo>
                    <a:pt x="85" y="865"/>
                  </a:lnTo>
                  <a:lnTo>
                    <a:pt x="117" y="857"/>
                  </a:lnTo>
                  <a:lnTo>
                    <a:pt x="144" y="849"/>
                  </a:lnTo>
                  <a:lnTo>
                    <a:pt x="171" y="837"/>
                  </a:lnTo>
                  <a:lnTo>
                    <a:pt x="203" y="825"/>
                  </a:lnTo>
                  <a:lnTo>
                    <a:pt x="230" y="809"/>
                  </a:lnTo>
                  <a:lnTo>
                    <a:pt x="261" y="789"/>
                  </a:lnTo>
                  <a:lnTo>
                    <a:pt x="288" y="765"/>
                  </a:lnTo>
                  <a:lnTo>
                    <a:pt x="316" y="741"/>
                  </a:lnTo>
                  <a:lnTo>
                    <a:pt x="347" y="709"/>
                  </a:lnTo>
                  <a:lnTo>
                    <a:pt x="374" y="677"/>
                  </a:lnTo>
                  <a:lnTo>
                    <a:pt x="401" y="641"/>
                  </a:lnTo>
                  <a:lnTo>
                    <a:pt x="433" y="597"/>
                  </a:lnTo>
                  <a:lnTo>
                    <a:pt x="460" y="553"/>
                  </a:lnTo>
                  <a:lnTo>
                    <a:pt x="492" y="505"/>
                  </a:lnTo>
                  <a:lnTo>
                    <a:pt x="519" y="453"/>
                  </a:lnTo>
                  <a:lnTo>
                    <a:pt x="546" y="400"/>
                  </a:lnTo>
                  <a:lnTo>
                    <a:pt x="577" y="348"/>
                  </a:lnTo>
                  <a:lnTo>
                    <a:pt x="604" y="292"/>
                  </a:lnTo>
                  <a:lnTo>
                    <a:pt x="631" y="240"/>
                  </a:lnTo>
                  <a:lnTo>
                    <a:pt x="663" y="192"/>
                  </a:lnTo>
                  <a:lnTo>
                    <a:pt x="690" y="144"/>
                  </a:lnTo>
                  <a:lnTo>
                    <a:pt x="722" y="104"/>
                  </a:lnTo>
                  <a:lnTo>
                    <a:pt x="749" y="68"/>
                  </a:lnTo>
                  <a:lnTo>
                    <a:pt x="776" y="36"/>
                  </a:lnTo>
                  <a:lnTo>
                    <a:pt x="807" y="16"/>
                  </a:lnTo>
                  <a:lnTo>
                    <a:pt x="834" y="4"/>
                  </a:lnTo>
                  <a:lnTo>
                    <a:pt x="866" y="0"/>
                  </a:lnTo>
                  <a:lnTo>
                    <a:pt x="893" y="4"/>
                  </a:lnTo>
                  <a:lnTo>
                    <a:pt x="920" y="16"/>
                  </a:lnTo>
                  <a:lnTo>
                    <a:pt x="952" y="36"/>
                  </a:lnTo>
                  <a:lnTo>
                    <a:pt x="979" y="68"/>
                  </a:lnTo>
                  <a:lnTo>
                    <a:pt x="1006" y="104"/>
                  </a:lnTo>
                  <a:lnTo>
                    <a:pt x="1037" y="144"/>
                  </a:lnTo>
                  <a:lnTo>
                    <a:pt x="1065" y="192"/>
                  </a:lnTo>
                  <a:lnTo>
                    <a:pt x="1096" y="240"/>
                  </a:lnTo>
                  <a:lnTo>
                    <a:pt x="1123" y="292"/>
                  </a:lnTo>
                  <a:lnTo>
                    <a:pt x="1150" y="348"/>
                  </a:lnTo>
                  <a:lnTo>
                    <a:pt x="1182" y="400"/>
                  </a:lnTo>
                  <a:lnTo>
                    <a:pt x="1209" y="453"/>
                  </a:lnTo>
                  <a:lnTo>
                    <a:pt x="1236" y="505"/>
                  </a:lnTo>
                  <a:lnTo>
                    <a:pt x="1268" y="553"/>
                  </a:lnTo>
                  <a:lnTo>
                    <a:pt x="1295" y="597"/>
                  </a:lnTo>
                  <a:lnTo>
                    <a:pt x="1326" y="641"/>
                  </a:lnTo>
                  <a:lnTo>
                    <a:pt x="1353" y="677"/>
                  </a:lnTo>
                  <a:lnTo>
                    <a:pt x="1380" y="709"/>
                  </a:lnTo>
                  <a:lnTo>
                    <a:pt x="1412" y="741"/>
                  </a:lnTo>
                  <a:lnTo>
                    <a:pt x="1439" y="765"/>
                  </a:lnTo>
                  <a:lnTo>
                    <a:pt x="1466" y="789"/>
                  </a:lnTo>
                  <a:lnTo>
                    <a:pt x="1498" y="809"/>
                  </a:lnTo>
                  <a:lnTo>
                    <a:pt x="1525" y="825"/>
                  </a:lnTo>
                  <a:lnTo>
                    <a:pt x="1556" y="837"/>
                  </a:lnTo>
                  <a:lnTo>
                    <a:pt x="1583" y="849"/>
                  </a:lnTo>
                  <a:lnTo>
                    <a:pt x="1610" y="857"/>
                  </a:lnTo>
                  <a:lnTo>
                    <a:pt x="1642" y="865"/>
                  </a:lnTo>
                  <a:lnTo>
                    <a:pt x="1669" y="869"/>
                  </a:lnTo>
                  <a:lnTo>
                    <a:pt x="1701" y="873"/>
                  </a:lnTo>
                  <a:lnTo>
                    <a:pt x="1728" y="885"/>
                  </a:lnTo>
                  <a:lnTo>
                    <a:pt x="1728" y="885"/>
                  </a:lnTo>
                  <a:lnTo>
                    <a:pt x="0" y="885"/>
                  </a:lnTo>
                  <a:close/>
                </a:path>
              </a:pathLst>
            </a:custGeom>
            <a:solidFill>
              <a:srgbClr val="9735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9" name="Freeform 7"/>
            <p:cNvSpPr>
              <a:spLocks/>
            </p:cNvSpPr>
            <p:nvPr/>
          </p:nvSpPr>
          <p:spPr bwMode="auto">
            <a:xfrm>
              <a:off x="555" y="1310"/>
              <a:ext cx="1728" cy="885"/>
            </a:xfrm>
            <a:custGeom>
              <a:avLst/>
              <a:gdLst/>
              <a:ahLst/>
              <a:cxnLst>
                <a:cxn ang="0">
                  <a:pos x="0" y="885"/>
                </a:cxn>
                <a:cxn ang="0">
                  <a:pos x="58" y="869"/>
                </a:cxn>
                <a:cxn ang="0">
                  <a:pos x="117" y="857"/>
                </a:cxn>
                <a:cxn ang="0">
                  <a:pos x="171" y="837"/>
                </a:cxn>
                <a:cxn ang="0">
                  <a:pos x="230" y="809"/>
                </a:cxn>
                <a:cxn ang="0">
                  <a:pos x="288" y="765"/>
                </a:cxn>
                <a:cxn ang="0">
                  <a:pos x="347" y="709"/>
                </a:cxn>
                <a:cxn ang="0">
                  <a:pos x="401" y="641"/>
                </a:cxn>
                <a:cxn ang="0">
                  <a:pos x="460" y="553"/>
                </a:cxn>
                <a:cxn ang="0">
                  <a:pos x="519" y="453"/>
                </a:cxn>
                <a:cxn ang="0">
                  <a:pos x="577" y="348"/>
                </a:cxn>
                <a:cxn ang="0">
                  <a:pos x="631" y="240"/>
                </a:cxn>
                <a:cxn ang="0">
                  <a:pos x="690" y="144"/>
                </a:cxn>
                <a:cxn ang="0">
                  <a:pos x="749" y="68"/>
                </a:cxn>
                <a:cxn ang="0">
                  <a:pos x="807" y="16"/>
                </a:cxn>
                <a:cxn ang="0">
                  <a:pos x="866" y="0"/>
                </a:cxn>
                <a:cxn ang="0">
                  <a:pos x="920" y="16"/>
                </a:cxn>
                <a:cxn ang="0">
                  <a:pos x="979" y="68"/>
                </a:cxn>
                <a:cxn ang="0">
                  <a:pos x="1037" y="144"/>
                </a:cxn>
                <a:cxn ang="0">
                  <a:pos x="1096" y="240"/>
                </a:cxn>
                <a:cxn ang="0">
                  <a:pos x="1150" y="348"/>
                </a:cxn>
                <a:cxn ang="0">
                  <a:pos x="1209" y="453"/>
                </a:cxn>
                <a:cxn ang="0">
                  <a:pos x="1268" y="553"/>
                </a:cxn>
                <a:cxn ang="0">
                  <a:pos x="1326" y="641"/>
                </a:cxn>
                <a:cxn ang="0">
                  <a:pos x="1380" y="709"/>
                </a:cxn>
                <a:cxn ang="0">
                  <a:pos x="1439" y="765"/>
                </a:cxn>
                <a:cxn ang="0">
                  <a:pos x="1498" y="809"/>
                </a:cxn>
                <a:cxn ang="0">
                  <a:pos x="1556" y="837"/>
                </a:cxn>
                <a:cxn ang="0">
                  <a:pos x="1610" y="857"/>
                </a:cxn>
                <a:cxn ang="0">
                  <a:pos x="1669" y="869"/>
                </a:cxn>
                <a:cxn ang="0">
                  <a:pos x="1728" y="885"/>
                </a:cxn>
                <a:cxn ang="0">
                  <a:pos x="0" y="885"/>
                </a:cxn>
              </a:cxnLst>
              <a:rect l="0" t="0" r="r" b="b"/>
              <a:pathLst>
                <a:path w="1728" h="885">
                  <a:moveTo>
                    <a:pt x="0" y="885"/>
                  </a:moveTo>
                  <a:lnTo>
                    <a:pt x="0" y="885"/>
                  </a:lnTo>
                  <a:lnTo>
                    <a:pt x="27" y="873"/>
                  </a:lnTo>
                  <a:lnTo>
                    <a:pt x="58" y="869"/>
                  </a:lnTo>
                  <a:lnTo>
                    <a:pt x="85" y="865"/>
                  </a:lnTo>
                  <a:lnTo>
                    <a:pt x="117" y="857"/>
                  </a:lnTo>
                  <a:lnTo>
                    <a:pt x="144" y="849"/>
                  </a:lnTo>
                  <a:lnTo>
                    <a:pt x="171" y="837"/>
                  </a:lnTo>
                  <a:lnTo>
                    <a:pt x="203" y="825"/>
                  </a:lnTo>
                  <a:lnTo>
                    <a:pt x="230" y="809"/>
                  </a:lnTo>
                  <a:lnTo>
                    <a:pt x="261" y="789"/>
                  </a:lnTo>
                  <a:lnTo>
                    <a:pt x="288" y="765"/>
                  </a:lnTo>
                  <a:lnTo>
                    <a:pt x="316" y="741"/>
                  </a:lnTo>
                  <a:lnTo>
                    <a:pt x="347" y="709"/>
                  </a:lnTo>
                  <a:lnTo>
                    <a:pt x="374" y="677"/>
                  </a:lnTo>
                  <a:lnTo>
                    <a:pt x="401" y="641"/>
                  </a:lnTo>
                  <a:lnTo>
                    <a:pt x="433" y="597"/>
                  </a:lnTo>
                  <a:lnTo>
                    <a:pt x="460" y="553"/>
                  </a:lnTo>
                  <a:lnTo>
                    <a:pt x="492" y="505"/>
                  </a:lnTo>
                  <a:lnTo>
                    <a:pt x="519" y="453"/>
                  </a:lnTo>
                  <a:lnTo>
                    <a:pt x="546" y="400"/>
                  </a:lnTo>
                  <a:lnTo>
                    <a:pt x="577" y="348"/>
                  </a:lnTo>
                  <a:lnTo>
                    <a:pt x="604" y="292"/>
                  </a:lnTo>
                  <a:lnTo>
                    <a:pt x="631" y="240"/>
                  </a:lnTo>
                  <a:lnTo>
                    <a:pt x="663" y="192"/>
                  </a:lnTo>
                  <a:lnTo>
                    <a:pt x="690" y="144"/>
                  </a:lnTo>
                  <a:lnTo>
                    <a:pt x="722" y="104"/>
                  </a:lnTo>
                  <a:lnTo>
                    <a:pt x="749" y="68"/>
                  </a:lnTo>
                  <a:lnTo>
                    <a:pt x="776" y="36"/>
                  </a:lnTo>
                  <a:lnTo>
                    <a:pt x="807" y="16"/>
                  </a:lnTo>
                  <a:lnTo>
                    <a:pt x="834" y="4"/>
                  </a:lnTo>
                  <a:lnTo>
                    <a:pt x="866" y="0"/>
                  </a:lnTo>
                  <a:lnTo>
                    <a:pt x="893" y="4"/>
                  </a:lnTo>
                  <a:lnTo>
                    <a:pt x="920" y="16"/>
                  </a:lnTo>
                  <a:lnTo>
                    <a:pt x="952" y="36"/>
                  </a:lnTo>
                  <a:lnTo>
                    <a:pt x="979" y="68"/>
                  </a:lnTo>
                  <a:lnTo>
                    <a:pt x="1006" y="104"/>
                  </a:lnTo>
                  <a:lnTo>
                    <a:pt x="1037" y="144"/>
                  </a:lnTo>
                  <a:lnTo>
                    <a:pt x="1065" y="192"/>
                  </a:lnTo>
                  <a:lnTo>
                    <a:pt x="1096" y="240"/>
                  </a:lnTo>
                  <a:lnTo>
                    <a:pt x="1123" y="292"/>
                  </a:lnTo>
                  <a:lnTo>
                    <a:pt x="1150" y="348"/>
                  </a:lnTo>
                  <a:lnTo>
                    <a:pt x="1182" y="400"/>
                  </a:lnTo>
                  <a:lnTo>
                    <a:pt x="1209" y="453"/>
                  </a:lnTo>
                  <a:lnTo>
                    <a:pt x="1236" y="505"/>
                  </a:lnTo>
                  <a:lnTo>
                    <a:pt x="1268" y="553"/>
                  </a:lnTo>
                  <a:lnTo>
                    <a:pt x="1295" y="597"/>
                  </a:lnTo>
                  <a:lnTo>
                    <a:pt x="1326" y="641"/>
                  </a:lnTo>
                  <a:lnTo>
                    <a:pt x="1353" y="677"/>
                  </a:lnTo>
                  <a:lnTo>
                    <a:pt x="1380" y="709"/>
                  </a:lnTo>
                  <a:lnTo>
                    <a:pt x="1412" y="741"/>
                  </a:lnTo>
                  <a:lnTo>
                    <a:pt x="1439" y="765"/>
                  </a:lnTo>
                  <a:lnTo>
                    <a:pt x="1466" y="789"/>
                  </a:lnTo>
                  <a:lnTo>
                    <a:pt x="1498" y="809"/>
                  </a:lnTo>
                  <a:lnTo>
                    <a:pt x="1525" y="825"/>
                  </a:lnTo>
                  <a:lnTo>
                    <a:pt x="1556" y="837"/>
                  </a:lnTo>
                  <a:lnTo>
                    <a:pt x="1583" y="849"/>
                  </a:lnTo>
                  <a:lnTo>
                    <a:pt x="1610" y="857"/>
                  </a:lnTo>
                  <a:lnTo>
                    <a:pt x="1642" y="865"/>
                  </a:lnTo>
                  <a:lnTo>
                    <a:pt x="1669" y="869"/>
                  </a:lnTo>
                  <a:lnTo>
                    <a:pt x="1701" y="873"/>
                  </a:lnTo>
                  <a:lnTo>
                    <a:pt x="1728" y="885"/>
                  </a:lnTo>
                  <a:lnTo>
                    <a:pt x="1728" y="885"/>
                  </a:lnTo>
                  <a:lnTo>
                    <a:pt x="0" y="885"/>
                  </a:lnTo>
                </a:path>
              </a:pathLst>
            </a:custGeom>
            <a:noFill/>
            <a:ln w="18">
              <a:solidFill>
                <a:srgbClr val="BFBFB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0" name="Freeform 8"/>
            <p:cNvSpPr>
              <a:spLocks/>
            </p:cNvSpPr>
            <p:nvPr/>
          </p:nvSpPr>
          <p:spPr bwMode="auto">
            <a:xfrm>
              <a:off x="1890" y="1967"/>
              <a:ext cx="393" cy="228"/>
            </a:xfrm>
            <a:custGeom>
              <a:avLst/>
              <a:gdLst/>
              <a:ahLst/>
              <a:cxnLst>
                <a:cxn ang="0">
                  <a:pos x="0" y="228"/>
                </a:cxn>
                <a:cxn ang="0">
                  <a:pos x="0" y="0"/>
                </a:cxn>
                <a:cxn ang="0">
                  <a:pos x="18" y="20"/>
                </a:cxn>
                <a:cxn ang="0">
                  <a:pos x="45" y="52"/>
                </a:cxn>
                <a:cxn ang="0">
                  <a:pos x="77" y="84"/>
                </a:cxn>
                <a:cxn ang="0">
                  <a:pos x="104" y="108"/>
                </a:cxn>
                <a:cxn ang="0">
                  <a:pos x="131" y="132"/>
                </a:cxn>
                <a:cxn ang="0">
                  <a:pos x="163" y="152"/>
                </a:cxn>
                <a:cxn ang="0">
                  <a:pos x="190" y="168"/>
                </a:cxn>
                <a:cxn ang="0">
                  <a:pos x="221" y="180"/>
                </a:cxn>
                <a:cxn ang="0">
                  <a:pos x="248" y="192"/>
                </a:cxn>
                <a:cxn ang="0">
                  <a:pos x="275" y="200"/>
                </a:cxn>
                <a:cxn ang="0">
                  <a:pos x="307" y="208"/>
                </a:cxn>
                <a:cxn ang="0">
                  <a:pos x="334" y="212"/>
                </a:cxn>
                <a:cxn ang="0">
                  <a:pos x="366" y="216"/>
                </a:cxn>
                <a:cxn ang="0">
                  <a:pos x="393" y="228"/>
                </a:cxn>
                <a:cxn ang="0">
                  <a:pos x="393" y="228"/>
                </a:cxn>
                <a:cxn ang="0">
                  <a:pos x="0" y="228"/>
                </a:cxn>
              </a:cxnLst>
              <a:rect l="0" t="0" r="r" b="b"/>
              <a:pathLst>
                <a:path w="393" h="228">
                  <a:moveTo>
                    <a:pt x="0" y="228"/>
                  </a:moveTo>
                  <a:lnTo>
                    <a:pt x="0" y="0"/>
                  </a:lnTo>
                  <a:lnTo>
                    <a:pt x="18" y="20"/>
                  </a:lnTo>
                  <a:lnTo>
                    <a:pt x="45" y="52"/>
                  </a:lnTo>
                  <a:lnTo>
                    <a:pt x="77" y="84"/>
                  </a:lnTo>
                  <a:lnTo>
                    <a:pt x="104" y="108"/>
                  </a:lnTo>
                  <a:lnTo>
                    <a:pt x="131" y="132"/>
                  </a:lnTo>
                  <a:lnTo>
                    <a:pt x="163" y="152"/>
                  </a:lnTo>
                  <a:lnTo>
                    <a:pt x="190" y="168"/>
                  </a:lnTo>
                  <a:lnTo>
                    <a:pt x="221" y="180"/>
                  </a:lnTo>
                  <a:lnTo>
                    <a:pt x="248" y="192"/>
                  </a:lnTo>
                  <a:lnTo>
                    <a:pt x="275" y="200"/>
                  </a:lnTo>
                  <a:lnTo>
                    <a:pt x="307" y="208"/>
                  </a:lnTo>
                  <a:lnTo>
                    <a:pt x="334" y="212"/>
                  </a:lnTo>
                  <a:lnTo>
                    <a:pt x="366" y="216"/>
                  </a:lnTo>
                  <a:lnTo>
                    <a:pt x="393" y="228"/>
                  </a:lnTo>
                  <a:lnTo>
                    <a:pt x="393" y="228"/>
                  </a:lnTo>
                  <a:lnTo>
                    <a:pt x="0" y="228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1" name="Freeform 9"/>
            <p:cNvSpPr>
              <a:spLocks/>
            </p:cNvSpPr>
            <p:nvPr/>
          </p:nvSpPr>
          <p:spPr bwMode="auto">
            <a:xfrm>
              <a:off x="1890" y="1967"/>
              <a:ext cx="393" cy="228"/>
            </a:xfrm>
            <a:custGeom>
              <a:avLst/>
              <a:gdLst/>
              <a:ahLst/>
              <a:cxnLst>
                <a:cxn ang="0">
                  <a:pos x="0" y="228"/>
                </a:cxn>
                <a:cxn ang="0">
                  <a:pos x="0" y="0"/>
                </a:cxn>
                <a:cxn ang="0">
                  <a:pos x="18" y="20"/>
                </a:cxn>
                <a:cxn ang="0">
                  <a:pos x="45" y="52"/>
                </a:cxn>
                <a:cxn ang="0">
                  <a:pos x="77" y="84"/>
                </a:cxn>
                <a:cxn ang="0">
                  <a:pos x="104" y="108"/>
                </a:cxn>
                <a:cxn ang="0">
                  <a:pos x="131" y="132"/>
                </a:cxn>
                <a:cxn ang="0">
                  <a:pos x="163" y="152"/>
                </a:cxn>
                <a:cxn ang="0">
                  <a:pos x="190" y="168"/>
                </a:cxn>
                <a:cxn ang="0">
                  <a:pos x="221" y="180"/>
                </a:cxn>
                <a:cxn ang="0">
                  <a:pos x="248" y="192"/>
                </a:cxn>
                <a:cxn ang="0">
                  <a:pos x="275" y="200"/>
                </a:cxn>
                <a:cxn ang="0">
                  <a:pos x="307" y="208"/>
                </a:cxn>
                <a:cxn ang="0">
                  <a:pos x="334" y="212"/>
                </a:cxn>
                <a:cxn ang="0">
                  <a:pos x="366" y="216"/>
                </a:cxn>
                <a:cxn ang="0">
                  <a:pos x="393" y="228"/>
                </a:cxn>
                <a:cxn ang="0">
                  <a:pos x="393" y="228"/>
                </a:cxn>
                <a:cxn ang="0">
                  <a:pos x="0" y="228"/>
                </a:cxn>
              </a:cxnLst>
              <a:rect l="0" t="0" r="r" b="b"/>
              <a:pathLst>
                <a:path w="393" h="228">
                  <a:moveTo>
                    <a:pt x="0" y="228"/>
                  </a:moveTo>
                  <a:lnTo>
                    <a:pt x="0" y="0"/>
                  </a:lnTo>
                  <a:lnTo>
                    <a:pt x="18" y="20"/>
                  </a:lnTo>
                  <a:lnTo>
                    <a:pt x="45" y="52"/>
                  </a:lnTo>
                  <a:lnTo>
                    <a:pt x="77" y="84"/>
                  </a:lnTo>
                  <a:lnTo>
                    <a:pt x="104" y="108"/>
                  </a:lnTo>
                  <a:lnTo>
                    <a:pt x="131" y="132"/>
                  </a:lnTo>
                  <a:lnTo>
                    <a:pt x="163" y="152"/>
                  </a:lnTo>
                  <a:lnTo>
                    <a:pt x="190" y="168"/>
                  </a:lnTo>
                  <a:lnTo>
                    <a:pt x="221" y="180"/>
                  </a:lnTo>
                  <a:lnTo>
                    <a:pt x="248" y="192"/>
                  </a:lnTo>
                  <a:lnTo>
                    <a:pt x="275" y="200"/>
                  </a:lnTo>
                  <a:lnTo>
                    <a:pt x="307" y="208"/>
                  </a:lnTo>
                  <a:lnTo>
                    <a:pt x="334" y="212"/>
                  </a:lnTo>
                  <a:lnTo>
                    <a:pt x="366" y="216"/>
                  </a:lnTo>
                  <a:lnTo>
                    <a:pt x="393" y="228"/>
                  </a:lnTo>
                  <a:lnTo>
                    <a:pt x="393" y="228"/>
                  </a:lnTo>
                  <a:lnTo>
                    <a:pt x="0" y="228"/>
                  </a:lnTo>
                </a:path>
              </a:pathLst>
            </a:custGeom>
            <a:noFill/>
            <a:ln w="18">
              <a:solidFill>
                <a:srgbClr val="BFBFB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02" name="Freeform 6"/>
          <p:cNvSpPr>
            <a:spLocks/>
          </p:cNvSpPr>
          <p:nvPr/>
        </p:nvSpPr>
        <p:spPr bwMode="auto">
          <a:xfrm>
            <a:off x="2470378" y="2395311"/>
            <a:ext cx="2743200" cy="1404938"/>
          </a:xfrm>
          <a:custGeom>
            <a:avLst/>
            <a:gdLst/>
            <a:ahLst/>
            <a:cxnLst>
              <a:cxn ang="0">
                <a:pos x="0" y="885"/>
              </a:cxn>
              <a:cxn ang="0">
                <a:pos x="58" y="869"/>
              </a:cxn>
              <a:cxn ang="0">
                <a:pos x="117" y="857"/>
              </a:cxn>
              <a:cxn ang="0">
                <a:pos x="171" y="837"/>
              </a:cxn>
              <a:cxn ang="0">
                <a:pos x="230" y="809"/>
              </a:cxn>
              <a:cxn ang="0">
                <a:pos x="288" y="765"/>
              </a:cxn>
              <a:cxn ang="0">
                <a:pos x="347" y="709"/>
              </a:cxn>
              <a:cxn ang="0">
                <a:pos x="401" y="641"/>
              </a:cxn>
              <a:cxn ang="0">
                <a:pos x="460" y="553"/>
              </a:cxn>
              <a:cxn ang="0">
                <a:pos x="519" y="453"/>
              </a:cxn>
              <a:cxn ang="0">
                <a:pos x="577" y="348"/>
              </a:cxn>
              <a:cxn ang="0">
                <a:pos x="631" y="240"/>
              </a:cxn>
              <a:cxn ang="0">
                <a:pos x="690" y="144"/>
              </a:cxn>
              <a:cxn ang="0">
                <a:pos x="749" y="68"/>
              </a:cxn>
              <a:cxn ang="0">
                <a:pos x="807" y="16"/>
              </a:cxn>
              <a:cxn ang="0">
                <a:pos x="866" y="0"/>
              </a:cxn>
              <a:cxn ang="0">
                <a:pos x="920" y="16"/>
              </a:cxn>
              <a:cxn ang="0">
                <a:pos x="979" y="68"/>
              </a:cxn>
              <a:cxn ang="0">
                <a:pos x="1037" y="144"/>
              </a:cxn>
              <a:cxn ang="0">
                <a:pos x="1096" y="240"/>
              </a:cxn>
              <a:cxn ang="0">
                <a:pos x="1150" y="348"/>
              </a:cxn>
              <a:cxn ang="0">
                <a:pos x="1209" y="453"/>
              </a:cxn>
              <a:cxn ang="0">
                <a:pos x="1268" y="553"/>
              </a:cxn>
              <a:cxn ang="0">
                <a:pos x="1326" y="641"/>
              </a:cxn>
              <a:cxn ang="0">
                <a:pos x="1380" y="709"/>
              </a:cxn>
              <a:cxn ang="0">
                <a:pos x="1439" y="765"/>
              </a:cxn>
              <a:cxn ang="0">
                <a:pos x="1498" y="809"/>
              </a:cxn>
              <a:cxn ang="0">
                <a:pos x="1556" y="837"/>
              </a:cxn>
              <a:cxn ang="0">
                <a:pos x="1610" y="857"/>
              </a:cxn>
              <a:cxn ang="0">
                <a:pos x="1669" y="869"/>
              </a:cxn>
              <a:cxn ang="0">
                <a:pos x="1728" y="885"/>
              </a:cxn>
              <a:cxn ang="0">
                <a:pos x="0" y="885"/>
              </a:cxn>
            </a:cxnLst>
            <a:rect l="0" t="0" r="r" b="b"/>
            <a:pathLst>
              <a:path w="1728" h="885">
                <a:moveTo>
                  <a:pt x="0" y="885"/>
                </a:moveTo>
                <a:lnTo>
                  <a:pt x="0" y="885"/>
                </a:lnTo>
                <a:lnTo>
                  <a:pt x="27" y="873"/>
                </a:lnTo>
                <a:lnTo>
                  <a:pt x="58" y="869"/>
                </a:lnTo>
                <a:lnTo>
                  <a:pt x="85" y="865"/>
                </a:lnTo>
                <a:lnTo>
                  <a:pt x="117" y="857"/>
                </a:lnTo>
                <a:lnTo>
                  <a:pt x="144" y="849"/>
                </a:lnTo>
                <a:lnTo>
                  <a:pt x="171" y="837"/>
                </a:lnTo>
                <a:lnTo>
                  <a:pt x="203" y="825"/>
                </a:lnTo>
                <a:lnTo>
                  <a:pt x="230" y="809"/>
                </a:lnTo>
                <a:lnTo>
                  <a:pt x="261" y="789"/>
                </a:lnTo>
                <a:lnTo>
                  <a:pt x="288" y="765"/>
                </a:lnTo>
                <a:lnTo>
                  <a:pt x="316" y="741"/>
                </a:lnTo>
                <a:lnTo>
                  <a:pt x="347" y="709"/>
                </a:lnTo>
                <a:lnTo>
                  <a:pt x="374" y="677"/>
                </a:lnTo>
                <a:lnTo>
                  <a:pt x="401" y="641"/>
                </a:lnTo>
                <a:lnTo>
                  <a:pt x="433" y="597"/>
                </a:lnTo>
                <a:lnTo>
                  <a:pt x="460" y="553"/>
                </a:lnTo>
                <a:lnTo>
                  <a:pt x="492" y="505"/>
                </a:lnTo>
                <a:lnTo>
                  <a:pt x="519" y="453"/>
                </a:lnTo>
                <a:lnTo>
                  <a:pt x="546" y="400"/>
                </a:lnTo>
                <a:lnTo>
                  <a:pt x="577" y="348"/>
                </a:lnTo>
                <a:lnTo>
                  <a:pt x="604" y="292"/>
                </a:lnTo>
                <a:lnTo>
                  <a:pt x="631" y="240"/>
                </a:lnTo>
                <a:lnTo>
                  <a:pt x="663" y="192"/>
                </a:lnTo>
                <a:lnTo>
                  <a:pt x="690" y="144"/>
                </a:lnTo>
                <a:lnTo>
                  <a:pt x="722" y="104"/>
                </a:lnTo>
                <a:lnTo>
                  <a:pt x="749" y="68"/>
                </a:lnTo>
                <a:lnTo>
                  <a:pt x="776" y="36"/>
                </a:lnTo>
                <a:lnTo>
                  <a:pt x="807" y="16"/>
                </a:lnTo>
                <a:lnTo>
                  <a:pt x="834" y="4"/>
                </a:lnTo>
                <a:lnTo>
                  <a:pt x="866" y="0"/>
                </a:lnTo>
                <a:lnTo>
                  <a:pt x="893" y="4"/>
                </a:lnTo>
                <a:lnTo>
                  <a:pt x="920" y="16"/>
                </a:lnTo>
                <a:lnTo>
                  <a:pt x="952" y="36"/>
                </a:lnTo>
                <a:lnTo>
                  <a:pt x="979" y="68"/>
                </a:lnTo>
                <a:lnTo>
                  <a:pt x="1006" y="104"/>
                </a:lnTo>
                <a:lnTo>
                  <a:pt x="1037" y="144"/>
                </a:lnTo>
                <a:lnTo>
                  <a:pt x="1065" y="192"/>
                </a:lnTo>
                <a:lnTo>
                  <a:pt x="1096" y="240"/>
                </a:lnTo>
                <a:lnTo>
                  <a:pt x="1123" y="292"/>
                </a:lnTo>
                <a:lnTo>
                  <a:pt x="1150" y="348"/>
                </a:lnTo>
                <a:lnTo>
                  <a:pt x="1182" y="400"/>
                </a:lnTo>
                <a:lnTo>
                  <a:pt x="1209" y="453"/>
                </a:lnTo>
                <a:lnTo>
                  <a:pt x="1236" y="505"/>
                </a:lnTo>
                <a:lnTo>
                  <a:pt x="1268" y="553"/>
                </a:lnTo>
                <a:lnTo>
                  <a:pt x="1295" y="597"/>
                </a:lnTo>
                <a:lnTo>
                  <a:pt x="1326" y="641"/>
                </a:lnTo>
                <a:lnTo>
                  <a:pt x="1353" y="677"/>
                </a:lnTo>
                <a:lnTo>
                  <a:pt x="1380" y="709"/>
                </a:lnTo>
                <a:lnTo>
                  <a:pt x="1412" y="741"/>
                </a:lnTo>
                <a:lnTo>
                  <a:pt x="1439" y="765"/>
                </a:lnTo>
                <a:lnTo>
                  <a:pt x="1466" y="789"/>
                </a:lnTo>
                <a:lnTo>
                  <a:pt x="1498" y="809"/>
                </a:lnTo>
                <a:lnTo>
                  <a:pt x="1525" y="825"/>
                </a:lnTo>
                <a:lnTo>
                  <a:pt x="1556" y="837"/>
                </a:lnTo>
                <a:lnTo>
                  <a:pt x="1583" y="849"/>
                </a:lnTo>
                <a:lnTo>
                  <a:pt x="1610" y="857"/>
                </a:lnTo>
                <a:lnTo>
                  <a:pt x="1642" y="865"/>
                </a:lnTo>
                <a:lnTo>
                  <a:pt x="1669" y="869"/>
                </a:lnTo>
                <a:lnTo>
                  <a:pt x="1701" y="873"/>
                </a:lnTo>
                <a:lnTo>
                  <a:pt x="1728" y="885"/>
                </a:lnTo>
                <a:lnTo>
                  <a:pt x="1728" y="885"/>
                </a:lnTo>
                <a:lnTo>
                  <a:pt x="0" y="885"/>
                </a:lnTo>
                <a:close/>
              </a:path>
            </a:pathLst>
          </a:custGeom>
          <a:solidFill>
            <a:srgbClr val="9735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3" name="Line 20"/>
          <p:cNvSpPr>
            <a:spLocks noChangeShapeType="1"/>
          </p:cNvSpPr>
          <p:nvPr/>
        </p:nvSpPr>
        <p:spPr bwMode="auto">
          <a:xfrm flipV="1">
            <a:off x="3305175" y="1846263"/>
            <a:ext cx="0" cy="1954212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" name="Text Box 23"/>
          <p:cNvSpPr txBox="1">
            <a:spLocks noChangeArrowheads="1"/>
          </p:cNvSpPr>
          <p:nvPr/>
        </p:nvSpPr>
        <p:spPr bwMode="auto">
          <a:xfrm>
            <a:off x="3195638" y="1825625"/>
            <a:ext cx="5715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i="1" dirty="0" smtClean="0">
                <a:latin typeface="Times New Roman" pitchFamily="18" charset="0"/>
              </a:rPr>
              <a:t>h</a:t>
            </a:r>
            <a:endParaRPr lang="en-US" sz="2800" baseline="-25000" dirty="0"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205" name="Freeform 24"/>
          <p:cNvSpPr>
            <a:spLocks/>
          </p:cNvSpPr>
          <p:nvPr/>
        </p:nvSpPr>
        <p:spPr bwMode="auto">
          <a:xfrm>
            <a:off x="3316057" y="3438295"/>
            <a:ext cx="623888" cy="361950"/>
          </a:xfrm>
          <a:custGeom>
            <a:avLst/>
            <a:gdLst/>
            <a:ahLst/>
            <a:cxnLst>
              <a:cxn ang="0">
                <a:pos x="0" y="228"/>
              </a:cxn>
              <a:cxn ang="0">
                <a:pos x="0" y="0"/>
              </a:cxn>
              <a:cxn ang="0">
                <a:pos x="18" y="20"/>
              </a:cxn>
              <a:cxn ang="0">
                <a:pos x="45" y="52"/>
              </a:cxn>
              <a:cxn ang="0">
                <a:pos x="77" y="84"/>
              </a:cxn>
              <a:cxn ang="0">
                <a:pos x="104" y="108"/>
              </a:cxn>
              <a:cxn ang="0">
                <a:pos x="131" y="132"/>
              </a:cxn>
              <a:cxn ang="0">
                <a:pos x="163" y="152"/>
              </a:cxn>
              <a:cxn ang="0">
                <a:pos x="190" y="168"/>
              </a:cxn>
              <a:cxn ang="0">
                <a:pos x="221" y="180"/>
              </a:cxn>
              <a:cxn ang="0">
                <a:pos x="248" y="192"/>
              </a:cxn>
              <a:cxn ang="0">
                <a:pos x="275" y="200"/>
              </a:cxn>
              <a:cxn ang="0">
                <a:pos x="307" y="208"/>
              </a:cxn>
              <a:cxn ang="0">
                <a:pos x="334" y="212"/>
              </a:cxn>
              <a:cxn ang="0">
                <a:pos x="366" y="216"/>
              </a:cxn>
              <a:cxn ang="0">
                <a:pos x="393" y="228"/>
              </a:cxn>
              <a:cxn ang="0">
                <a:pos x="393" y="228"/>
              </a:cxn>
              <a:cxn ang="0">
                <a:pos x="0" y="228"/>
              </a:cxn>
            </a:cxnLst>
            <a:rect l="0" t="0" r="r" b="b"/>
            <a:pathLst>
              <a:path w="393" h="228">
                <a:moveTo>
                  <a:pt x="0" y="228"/>
                </a:moveTo>
                <a:lnTo>
                  <a:pt x="0" y="0"/>
                </a:lnTo>
                <a:lnTo>
                  <a:pt x="18" y="20"/>
                </a:lnTo>
                <a:lnTo>
                  <a:pt x="45" y="52"/>
                </a:lnTo>
                <a:lnTo>
                  <a:pt x="77" y="84"/>
                </a:lnTo>
                <a:lnTo>
                  <a:pt x="104" y="108"/>
                </a:lnTo>
                <a:lnTo>
                  <a:pt x="131" y="132"/>
                </a:lnTo>
                <a:lnTo>
                  <a:pt x="163" y="152"/>
                </a:lnTo>
                <a:lnTo>
                  <a:pt x="190" y="168"/>
                </a:lnTo>
                <a:lnTo>
                  <a:pt x="221" y="180"/>
                </a:lnTo>
                <a:lnTo>
                  <a:pt x="248" y="192"/>
                </a:lnTo>
                <a:lnTo>
                  <a:pt x="275" y="200"/>
                </a:lnTo>
                <a:lnTo>
                  <a:pt x="307" y="208"/>
                </a:lnTo>
                <a:lnTo>
                  <a:pt x="334" y="212"/>
                </a:lnTo>
                <a:lnTo>
                  <a:pt x="366" y="216"/>
                </a:lnTo>
                <a:lnTo>
                  <a:pt x="393" y="228"/>
                </a:lnTo>
                <a:lnTo>
                  <a:pt x="393" y="228"/>
                </a:lnTo>
                <a:lnTo>
                  <a:pt x="0" y="228"/>
                </a:lnTo>
                <a:close/>
              </a:path>
            </a:pathLst>
          </a:custGeom>
          <a:solidFill>
            <a:srgbClr val="0080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6" name="TextBox 205"/>
          <p:cNvSpPr txBox="1"/>
          <p:nvPr/>
        </p:nvSpPr>
        <p:spPr>
          <a:xfrm>
            <a:off x="3461657" y="3820886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ym typeface="Symbol"/>
              </a:rPr>
              <a:t></a:t>
            </a:r>
            <a:endParaRPr lang="en-US" dirty="0"/>
          </a:p>
        </p:txBody>
      </p:sp>
      <p:sp>
        <p:nvSpPr>
          <p:cNvPr id="208" name="Text Box 21"/>
          <p:cNvSpPr txBox="1">
            <a:spLocks noChangeArrowheads="1"/>
          </p:cNvSpPr>
          <p:nvPr/>
        </p:nvSpPr>
        <p:spPr bwMode="auto">
          <a:xfrm>
            <a:off x="1346200" y="4002088"/>
            <a:ext cx="2743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0" i="1" dirty="0" smtClean="0"/>
              <a:t>t</a:t>
            </a:r>
            <a:endParaRPr lang="en-US" sz="1800" b="0" dirty="0"/>
          </a:p>
        </p:txBody>
      </p:sp>
      <p:sp>
        <p:nvSpPr>
          <p:cNvPr id="209" name="Text Box 22"/>
          <p:cNvSpPr txBox="1">
            <a:spLocks noChangeArrowheads="1"/>
          </p:cNvSpPr>
          <p:nvPr/>
        </p:nvSpPr>
        <p:spPr bwMode="auto">
          <a:xfrm>
            <a:off x="3690938" y="3367088"/>
            <a:ext cx="2698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i="1">
                <a:solidFill>
                  <a:srgbClr val="009900"/>
                </a:solidFill>
                <a:latin typeface="Times New Roman" pitchFamily="18" charset="0"/>
                <a:sym typeface="Symbol" pitchFamily="18" charset="2"/>
              </a:rPr>
              <a:t></a:t>
            </a: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auto">
          <a:xfrm>
            <a:off x="1216025" y="2359025"/>
            <a:ext cx="2994025" cy="1766888"/>
            <a:chOff x="478" y="1198"/>
            <a:chExt cx="1886" cy="1113"/>
          </a:xfrm>
        </p:grpSpPr>
        <p:sp>
          <p:nvSpPr>
            <p:cNvPr id="211" name="AutoShape 4"/>
            <p:cNvSpPr>
              <a:spLocks noChangeAspect="1" noChangeArrowheads="1" noTextEdit="1"/>
            </p:cNvSpPr>
            <p:nvPr/>
          </p:nvSpPr>
          <p:spPr bwMode="auto">
            <a:xfrm>
              <a:off x="478" y="1198"/>
              <a:ext cx="1886" cy="1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2" name="Freeform 6"/>
            <p:cNvSpPr>
              <a:spLocks/>
            </p:cNvSpPr>
            <p:nvPr/>
          </p:nvSpPr>
          <p:spPr bwMode="auto">
            <a:xfrm>
              <a:off x="555" y="1310"/>
              <a:ext cx="1728" cy="885"/>
            </a:xfrm>
            <a:custGeom>
              <a:avLst/>
              <a:gdLst/>
              <a:ahLst/>
              <a:cxnLst>
                <a:cxn ang="0">
                  <a:pos x="0" y="885"/>
                </a:cxn>
                <a:cxn ang="0">
                  <a:pos x="58" y="869"/>
                </a:cxn>
                <a:cxn ang="0">
                  <a:pos x="117" y="857"/>
                </a:cxn>
                <a:cxn ang="0">
                  <a:pos x="171" y="837"/>
                </a:cxn>
                <a:cxn ang="0">
                  <a:pos x="230" y="809"/>
                </a:cxn>
                <a:cxn ang="0">
                  <a:pos x="288" y="765"/>
                </a:cxn>
                <a:cxn ang="0">
                  <a:pos x="347" y="709"/>
                </a:cxn>
                <a:cxn ang="0">
                  <a:pos x="401" y="641"/>
                </a:cxn>
                <a:cxn ang="0">
                  <a:pos x="460" y="553"/>
                </a:cxn>
                <a:cxn ang="0">
                  <a:pos x="519" y="453"/>
                </a:cxn>
                <a:cxn ang="0">
                  <a:pos x="577" y="348"/>
                </a:cxn>
                <a:cxn ang="0">
                  <a:pos x="631" y="240"/>
                </a:cxn>
                <a:cxn ang="0">
                  <a:pos x="690" y="144"/>
                </a:cxn>
                <a:cxn ang="0">
                  <a:pos x="749" y="68"/>
                </a:cxn>
                <a:cxn ang="0">
                  <a:pos x="807" y="16"/>
                </a:cxn>
                <a:cxn ang="0">
                  <a:pos x="866" y="0"/>
                </a:cxn>
                <a:cxn ang="0">
                  <a:pos x="920" y="16"/>
                </a:cxn>
                <a:cxn ang="0">
                  <a:pos x="979" y="68"/>
                </a:cxn>
                <a:cxn ang="0">
                  <a:pos x="1037" y="144"/>
                </a:cxn>
                <a:cxn ang="0">
                  <a:pos x="1096" y="240"/>
                </a:cxn>
                <a:cxn ang="0">
                  <a:pos x="1150" y="348"/>
                </a:cxn>
                <a:cxn ang="0">
                  <a:pos x="1209" y="453"/>
                </a:cxn>
                <a:cxn ang="0">
                  <a:pos x="1268" y="553"/>
                </a:cxn>
                <a:cxn ang="0">
                  <a:pos x="1326" y="641"/>
                </a:cxn>
                <a:cxn ang="0">
                  <a:pos x="1380" y="709"/>
                </a:cxn>
                <a:cxn ang="0">
                  <a:pos x="1439" y="765"/>
                </a:cxn>
                <a:cxn ang="0">
                  <a:pos x="1498" y="809"/>
                </a:cxn>
                <a:cxn ang="0">
                  <a:pos x="1556" y="837"/>
                </a:cxn>
                <a:cxn ang="0">
                  <a:pos x="1610" y="857"/>
                </a:cxn>
                <a:cxn ang="0">
                  <a:pos x="1669" y="869"/>
                </a:cxn>
                <a:cxn ang="0">
                  <a:pos x="1728" y="885"/>
                </a:cxn>
                <a:cxn ang="0">
                  <a:pos x="0" y="885"/>
                </a:cxn>
              </a:cxnLst>
              <a:rect l="0" t="0" r="r" b="b"/>
              <a:pathLst>
                <a:path w="1728" h="885">
                  <a:moveTo>
                    <a:pt x="0" y="885"/>
                  </a:moveTo>
                  <a:lnTo>
                    <a:pt x="0" y="885"/>
                  </a:lnTo>
                  <a:lnTo>
                    <a:pt x="27" y="873"/>
                  </a:lnTo>
                  <a:lnTo>
                    <a:pt x="58" y="869"/>
                  </a:lnTo>
                  <a:lnTo>
                    <a:pt x="85" y="865"/>
                  </a:lnTo>
                  <a:lnTo>
                    <a:pt x="117" y="857"/>
                  </a:lnTo>
                  <a:lnTo>
                    <a:pt x="144" y="849"/>
                  </a:lnTo>
                  <a:lnTo>
                    <a:pt x="171" y="837"/>
                  </a:lnTo>
                  <a:lnTo>
                    <a:pt x="203" y="825"/>
                  </a:lnTo>
                  <a:lnTo>
                    <a:pt x="230" y="809"/>
                  </a:lnTo>
                  <a:lnTo>
                    <a:pt x="261" y="789"/>
                  </a:lnTo>
                  <a:lnTo>
                    <a:pt x="288" y="765"/>
                  </a:lnTo>
                  <a:lnTo>
                    <a:pt x="316" y="741"/>
                  </a:lnTo>
                  <a:lnTo>
                    <a:pt x="347" y="709"/>
                  </a:lnTo>
                  <a:lnTo>
                    <a:pt x="374" y="677"/>
                  </a:lnTo>
                  <a:lnTo>
                    <a:pt x="401" y="641"/>
                  </a:lnTo>
                  <a:lnTo>
                    <a:pt x="433" y="597"/>
                  </a:lnTo>
                  <a:lnTo>
                    <a:pt x="460" y="553"/>
                  </a:lnTo>
                  <a:lnTo>
                    <a:pt x="492" y="505"/>
                  </a:lnTo>
                  <a:lnTo>
                    <a:pt x="519" y="453"/>
                  </a:lnTo>
                  <a:lnTo>
                    <a:pt x="546" y="400"/>
                  </a:lnTo>
                  <a:lnTo>
                    <a:pt x="577" y="348"/>
                  </a:lnTo>
                  <a:lnTo>
                    <a:pt x="604" y="292"/>
                  </a:lnTo>
                  <a:lnTo>
                    <a:pt x="631" y="240"/>
                  </a:lnTo>
                  <a:lnTo>
                    <a:pt x="663" y="192"/>
                  </a:lnTo>
                  <a:lnTo>
                    <a:pt x="690" y="144"/>
                  </a:lnTo>
                  <a:lnTo>
                    <a:pt x="722" y="104"/>
                  </a:lnTo>
                  <a:lnTo>
                    <a:pt x="749" y="68"/>
                  </a:lnTo>
                  <a:lnTo>
                    <a:pt x="776" y="36"/>
                  </a:lnTo>
                  <a:lnTo>
                    <a:pt x="807" y="16"/>
                  </a:lnTo>
                  <a:lnTo>
                    <a:pt x="834" y="4"/>
                  </a:lnTo>
                  <a:lnTo>
                    <a:pt x="866" y="0"/>
                  </a:lnTo>
                  <a:lnTo>
                    <a:pt x="893" y="4"/>
                  </a:lnTo>
                  <a:lnTo>
                    <a:pt x="920" y="16"/>
                  </a:lnTo>
                  <a:lnTo>
                    <a:pt x="952" y="36"/>
                  </a:lnTo>
                  <a:lnTo>
                    <a:pt x="979" y="68"/>
                  </a:lnTo>
                  <a:lnTo>
                    <a:pt x="1006" y="104"/>
                  </a:lnTo>
                  <a:lnTo>
                    <a:pt x="1037" y="144"/>
                  </a:lnTo>
                  <a:lnTo>
                    <a:pt x="1065" y="192"/>
                  </a:lnTo>
                  <a:lnTo>
                    <a:pt x="1096" y="240"/>
                  </a:lnTo>
                  <a:lnTo>
                    <a:pt x="1123" y="292"/>
                  </a:lnTo>
                  <a:lnTo>
                    <a:pt x="1150" y="348"/>
                  </a:lnTo>
                  <a:lnTo>
                    <a:pt x="1182" y="400"/>
                  </a:lnTo>
                  <a:lnTo>
                    <a:pt x="1209" y="453"/>
                  </a:lnTo>
                  <a:lnTo>
                    <a:pt x="1236" y="505"/>
                  </a:lnTo>
                  <a:lnTo>
                    <a:pt x="1268" y="553"/>
                  </a:lnTo>
                  <a:lnTo>
                    <a:pt x="1295" y="597"/>
                  </a:lnTo>
                  <a:lnTo>
                    <a:pt x="1326" y="641"/>
                  </a:lnTo>
                  <a:lnTo>
                    <a:pt x="1353" y="677"/>
                  </a:lnTo>
                  <a:lnTo>
                    <a:pt x="1380" y="709"/>
                  </a:lnTo>
                  <a:lnTo>
                    <a:pt x="1412" y="741"/>
                  </a:lnTo>
                  <a:lnTo>
                    <a:pt x="1439" y="765"/>
                  </a:lnTo>
                  <a:lnTo>
                    <a:pt x="1466" y="789"/>
                  </a:lnTo>
                  <a:lnTo>
                    <a:pt x="1498" y="809"/>
                  </a:lnTo>
                  <a:lnTo>
                    <a:pt x="1525" y="825"/>
                  </a:lnTo>
                  <a:lnTo>
                    <a:pt x="1556" y="837"/>
                  </a:lnTo>
                  <a:lnTo>
                    <a:pt x="1583" y="849"/>
                  </a:lnTo>
                  <a:lnTo>
                    <a:pt x="1610" y="857"/>
                  </a:lnTo>
                  <a:lnTo>
                    <a:pt x="1642" y="865"/>
                  </a:lnTo>
                  <a:lnTo>
                    <a:pt x="1669" y="869"/>
                  </a:lnTo>
                  <a:lnTo>
                    <a:pt x="1701" y="873"/>
                  </a:lnTo>
                  <a:lnTo>
                    <a:pt x="1728" y="885"/>
                  </a:lnTo>
                  <a:lnTo>
                    <a:pt x="1728" y="885"/>
                  </a:lnTo>
                  <a:lnTo>
                    <a:pt x="0" y="885"/>
                  </a:lnTo>
                  <a:close/>
                </a:path>
              </a:pathLst>
            </a:custGeom>
            <a:solidFill>
              <a:srgbClr val="9735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" name="Freeform 7"/>
            <p:cNvSpPr>
              <a:spLocks/>
            </p:cNvSpPr>
            <p:nvPr/>
          </p:nvSpPr>
          <p:spPr bwMode="auto">
            <a:xfrm>
              <a:off x="555" y="1310"/>
              <a:ext cx="1728" cy="885"/>
            </a:xfrm>
            <a:custGeom>
              <a:avLst/>
              <a:gdLst/>
              <a:ahLst/>
              <a:cxnLst>
                <a:cxn ang="0">
                  <a:pos x="0" y="885"/>
                </a:cxn>
                <a:cxn ang="0">
                  <a:pos x="58" y="869"/>
                </a:cxn>
                <a:cxn ang="0">
                  <a:pos x="117" y="857"/>
                </a:cxn>
                <a:cxn ang="0">
                  <a:pos x="171" y="837"/>
                </a:cxn>
                <a:cxn ang="0">
                  <a:pos x="230" y="809"/>
                </a:cxn>
                <a:cxn ang="0">
                  <a:pos x="288" y="765"/>
                </a:cxn>
                <a:cxn ang="0">
                  <a:pos x="347" y="709"/>
                </a:cxn>
                <a:cxn ang="0">
                  <a:pos x="401" y="641"/>
                </a:cxn>
                <a:cxn ang="0">
                  <a:pos x="460" y="553"/>
                </a:cxn>
                <a:cxn ang="0">
                  <a:pos x="519" y="453"/>
                </a:cxn>
                <a:cxn ang="0">
                  <a:pos x="577" y="348"/>
                </a:cxn>
                <a:cxn ang="0">
                  <a:pos x="631" y="240"/>
                </a:cxn>
                <a:cxn ang="0">
                  <a:pos x="690" y="144"/>
                </a:cxn>
                <a:cxn ang="0">
                  <a:pos x="749" y="68"/>
                </a:cxn>
                <a:cxn ang="0">
                  <a:pos x="807" y="16"/>
                </a:cxn>
                <a:cxn ang="0">
                  <a:pos x="866" y="0"/>
                </a:cxn>
                <a:cxn ang="0">
                  <a:pos x="920" y="16"/>
                </a:cxn>
                <a:cxn ang="0">
                  <a:pos x="979" y="68"/>
                </a:cxn>
                <a:cxn ang="0">
                  <a:pos x="1037" y="144"/>
                </a:cxn>
                <a:cxn ang="0">
                  <a:pos x="1096" y="240"/>
                </a:cxn>
                <a:cxn ang="0">
                  <a:pos x="1150" y="348"/>
                </a:cxn>
                <a:cxn ang="0">
                  <a:pos x="1209" y="453"/>
                </a:cxn>
                <a:cxn ang="0">
                  <a:pos x="1268" y="553"/>
                </a:cxn>
                <a:cxn ang="0">
                  <a:pos x="1326" y="641"/>
                </a:cxn>
                <a:cxn ang="0">
                  <a:pos x="1380" y="709"/>
                </a:cxn>
                <a:cxn ang="0">
                  <a:pos x="1439" y="765"/>
                </a:cxn>
                <a:cxn ang="0">
                  <a:pos x="1498" y="809"/>
                </a:cxn>
                <a:cxn ang="0">
                  <a:pos x="1556" y="837"/>
                </a:cxn>
                <a:cxn ang="0">
                  <a:pos x="1610" y="857"/>
                </a:cxn>
                <a:cxn ang="0">
                  <a:pos x="1669" y="869"/>
                </a:cxn>
                <a:cxn ang="0">
                  <a:pos x="1728" y="885"/>
                </a:cxn>
                <a:cxn ang="0">
                  <a:pos x="0" y="885"/>
                </a:cxn>
              </a:cxnLst>
              <a:rect l="0" t="0" r="r" b="b"/>
              <a:pathLst>
                <a:path w="1728" h="885">
                  <a:moveTo>
                    <a:pt x="0" y="885"/>
                  </a:moveTo>
                  <a:lnTo>
                    <a:pt x="0" y="885"/>
                  </a:lnTo>
                  <a:lnTo>
                    <a:pt x="27" y="873"/>
                  </a:lnTo>
                  <a:lnTo>
                    <a:pt x="58" y="869"/>
                  </a:lnTo>
                  <a:lnTo>
                    <a:pt x="85" y="865"/>
                  </a:lnTo>
                  <a:lnTo>
                    <a:pt x="117" y="857"/>
                  </a:lnTo>
                  <a:lnTo>
                    <a:pt x="144" y="849"/>
                  </a:lnTo>
                  <a:lnTo>
                    <a:pt x="171" y="837"/>
                  </a:lnTo>
                  <a:lnTo>
                    <a:pt x="203" y="825"/>
                  </a:lnTo>
                  <a:lnTo>
                    <a:pt x="230" y="809"/>
                  </a:lnTo>
                  <a:lnTo>
                    <a:pt x="261" y="789"/>
                  </a:lnTo>
                  <a:lnTo>
                    <a:pt x="288" y="765"/>
                  </a:lnTo>
                  <a:lnTo>
                    <a:pt x="316" y="741"/>
                  </a:lnTo>
                  <a:lnTo>
                    <a:pt x="347" y="709"/>
                  </a:lnTo>
                  <a:lnTo>
                    <a:pt x="374" y="677"/>
                  </a:lnTo>
                  <a:lnTo>
                    <a:pt x="401" y="641"/>
                  </a:lnTo>
                  <a:lnTo>
                    <a:pt x="433" y="597"/>
                  </a:lnTo>
                  <a:lnTo>
                    <a:pt x="460" y="553"/>
                  </a:lnTo>
                  <a:lnTo>
                    <a:pt x="492" y="505"/>
                  </a:lnTo>
                  <a:lnTo>
                    <a:pt x="519" y="453"/>
                  </a:lnTo>
                  <a:lnTo>
                    <a:pt x="546" y="400"/>
                  </a:lnTo>
                  <a:lnTo>
                    <a:pt x="577" y="348"/>
                  </a:lnTo>
                  <a:lnTo>
                    <a:pt x="604" y="292"/>
                  </a:lnTo>
                  <a:lnTo>
                    <a:pt x="631" y="240"/>
                  </a:lnTo>
                  <a:lnTo>
                    <a:pt x="663" y="192"/>
                  </a:lnTo>
                  <a:lnTo>
                    <a:pt x="690" y="144"/>
                  </a:lnTo>
                  <a:lnTo>
                    <a:pt x="722" y="104"/>
                  </a:lnTo>
                  <a:lnTo>
                    <a:pt x="749" y="68"/>
                  </a:lnTo>
                  <a:lnTo>
                    <a:pt x="776" y="36"/>
                  </a:lnTo>
                  <a:lnTo>
                    <a:pt x="807" y="16"/>
                  </a:lnTo>
                  <a:lnTo>
                    <a:pt x="834" y="4"/>
                  </a:lnTo>
                  <a:lnTo>
                    <a:pt x="866" y="0"/>
                  </a:lnTo>
                  <a:lnTo>
                    <a:pt x="893" y="4"/>
                  </a:lnTo>
                  <a:lnTo>
                    <a:pt x="920" y="16"/>
                  </a:lnTo>
                  <a:lnTo>
                    <a:pt x="952" y="36"/>
                  </a:lnTo>
                  <a:lnTo>
                    <a:pt x="979" y="68"/>
                  </a:lnTo>
                  <a:lnTo>
                    <a:pt x="1006" y="104"/>
                  </a:lnTo>
                  <a:lnTo>
                    <a:pt x="1037" y="144"/>
                  </a:lnTo>
                  <a:lnTo>
                    <a:pt x="1065" y="192"/>
                  </a:lnTo>
                  <a:lnTo>
                    <a:pt x="1096" y="240"/>
                  </a:lnTo>
                  <a:lnTo>
                    <a:pt x="1123" y="292"/>
                  </a:lnTo>
                  <a:lnTo>
                    <a:pt x="1150" y="348"/>
                  </a:lnTo>
                  <a:lnTo>
                    <a:pt x="1182" y="400"/>
                  </a:lnTo>
                  <a:lnTo>
                    <a:pt x="1209" y="453"/>
                  </a:lnTo>
                  <a:lnTo>
                    <a:pt x="1236" y="505"/>
                  </a:lnTo>
                  <a:lnTo>
                    <a:pt x="1268" y="553"/>
                  </a:lnTo>
                  <a:lnTo>
                    <a:pt x="1295" y="597"/>
                  </a:lnTo>
                  <a:lnTo>
                    <a:pt x="1326" y="641"/>
                  </a:lnTo>
                  <a:lnTo>
                    <a:pt x="1353" y="677"/>
                  </a:lnTo>
                  <a:lnTo>
                    <a:pt x="1380" y="709"/>
                  </a:lnTo>
                  <a:lnTo>
                    <a:pt x="1412" y="741"/>
                  </a:lnTo>
                  <a:lnTo>
                    <a:pt x="1439" y="765"/>
                  </a:lnTo>
                  <a:lnTo>
                    <a:pt x="1466" y="789"/>
                  </a:lnTo>
                  <a:lnTo>
                    <a:pt x="1498" y="809"/>
                  </a:lnTo>
                  <a:lnTo>
                    <a:pt x="1525" y="825"/>
                  </a:lnTo>
                  <a:lnTo>
                    <a:pt x="1556" y="837"/>
                  </a:lnTo>
                  <a:lnTo>
                    <a:pt x="1583" y="849"/>
                  </a:lnTo>
                  <a:lnTo>
                    <a:pt x="1610" y="857"/>
                  </a:lnTo>
                  <a:lnTo>
                    <a:pt x="1642" y="865"/>
                  </a:lnTo>
                  <a:lnTo>
                    <a:pt x="1669" y="869"/>
                  </a:lnTo>
                  <a:lnTo>
                    <a:pt x="1701" y="873"/>
                  </a:lnTo>
                  <a:lnTo>
                    <a:pt x="1728" y="885"/>
                  </a:lnTo>
                  <a:lnTo>
                    <a:pt x="1728" y="885"/>
                  </a:lnTo>
                  <a:lnTo>
                    <a:pt x="0" y="885"/>
                  </a:lnTo>
                </a:path>
              </a:pathLst>
            </a:custGeom>
            <a:noFill/>
            <a:ln w="18">
              <a:solidFill>
                <a:srgbClr val="BFBFB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4" name="Freeform 8"/>
            <p:cNvSpPr>
              <a:spLocks/>
            </p:cNvSpPr>
            <p:nvPr/>
          </p:nvSpPr>
          <p:spPr bwMode="auto">
            <a:xfrm>
              <a:off x="1890" y="1967"/>
              <a:ext cx="393" cy="228"/>
            </a:xfrm>
            <a:custGeom>
              <a:avLst/>
              <a:gdLst/>
              <a:ahLst/>
              <a:cxnLst>
                <a:cxn ang="0">
                  <a:pos x="0" y="228"/>
                </a:cxn>
                <a:cxn ang="0">
                  <a:pos x="0" y="0"/>
                </a:cxn>
                <a:cxn ang="0">
                  <a:pos x="18" y="20"/>
                </a:cxn>
                <a:cxn ang="0">
                  <a:pos x="45" y="52"/>
                </a:cxn>
                <a:cxn ang="0">
                  <a:pos x="77" y="84"/>
                </a:cxn>
                <a:cxn ang="0">
                  <a:pos x="104" y="108"/>
                </a:cxn>
                <a:cxn ang="0">
                  <a:pos x="131" y="132"/>
                </a:cxn>
                <a:cxn ang="0">
                  <a:pos x="163" y="152"/>
                </a:cxn>
                <a:cxn ang="0">
                  <a:pos x="190" y="168"/>
                </a:cxn>
                <a:cxn ang="0">
                  <a:pos x="221" y="180"/>
                </a:cxn>
                <a:cxn ang="0">
                  <a:pos x="248" y="192"/>
                </a:cxn>
                <a:cxn ang="0">
                  <a:pos x="275" y="200"/>
                </a:cxn>
                <a:cxn ang="0">
                  <a:pos x="307" y="208"/>
                </a:cxn>
                <a:cxn ang="0">
                  <a:pos x="334" y="212"/>
                </a:cxn>
                <a:cxn ang="0">
                  <a:pos x="366" y="216"/>
                </a:cxn>
                <a:cxn ang="0">
                  <a:pos x="393" y="228"/>
                </a:cxn>
                <a:cxn ang="0">
                  <a:pos x="393" y="228"/>
                </a:cxn>
                <a:cxn ang="0">
                  <a:pos x="0" y="228"/>
                </a:cxn>
              </a:cxnLst>
              <a:rect l="0" t="0" r="r" b="b"/>
              <a:pathLst>
                <a:path w="393" h="228">
                  <a:moveTo>
                    <a:pt x="0" y="228"/>
                  </a:moveTo>
                  <a:lnTo>
                    <a:pt x="0" y="0"/>
                  </a:lnTo>
                  <a:lnTo>
                    <a:pt x="18" y="20"/>
                  </a:lnTo>
                  <a:lnTo>
                    <a:pt x="45" y="52"/>
                  </a:lnTo>
                  <a:lnTo>
                    <a:pt x="77" y="84"/>
                  </a:lnTo>
                  <a:lnTo>
                    <a:pt x="104" y="108"/>
                  </a:lnTo>
                  <a:lnTo>
                    <a:pt x="131" y="132"/>
                  </a:lnTo>
                  <a:lnTo>
                    <a:pt x="163" y="152"/>
                  </a:lnTo>
                  <a:lnTo>
                    <a:pt x="190" y="168"/>
                  </a:lnTo>
                  <a:lnTo>
                    <a:pt x="221" y="180"/>
                  </a:lnTo>
                  <a:lnTo>
                    <a:pt x="248" y="192"/>
                  </a:lnTo>
                  <a:lnTo>
                    <a:pt x="275" y="200"/>
                  </a:lnTo>
                  <a:lnTo>
                    <a:pt x="307" y="208"/>
                  </a:lnTo>
                  <a:lnTo>
                    <a:pt x="334" y="212"/>
                  </a:lnTo>
                  <a:lnTo>
                    <a:pt x="366" y="216"/>
                  </a:lnTo>
                  <a:lnTo>
                    <a:pt x="393" y="228"/>
                  </a:lnTo>
                  <a:lnTo>
                    <a:pt x="393" y="228"/>
                  </a:lnTo>
                  <a:lnTo>
                    <a:pt x="0" y="228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" name="Freeform 9"/>
            <p:cNvSpPr>
              <a:spLocks/>
            </p:cNvSpPr>
            <p:nvPr/>
          </p:nvSpPr>
          <p:spPr bwMode="auto">
            <a:xfrm>
              <a:off x="1890" y="1967"/>
              <a:ext cx="393" cy="228"/>
            </a:xfrm>
            <a:custGeom>
              <a:avLst/>
              <a:gdLst/>
              <a:ahLst/>
              <a:cxnLst>
                <a:cxn ang="0">
                  <a:pos x="0" y="228"/>
                </a:cxn>
                <a:cxn ang="0">
                  <a:pos x="0" y="0"/>
                </a:cxn>
                <a:cxn ang="0">
                  <a:pos x="18" y="20"/>
                </a:cxn>
                <a:cxn ang="0">
                  <a:pos x="45" y="52"/>
                </a:cxn>
                <a:cxn ang="0">
                  <a:pos x="77" y="84"/>
                </a:cxn>
                <a:cxn ang="0">
                  <a:pos x="104" y="108"/>
                </a:cxn>
                <a:cxn ang="0">
                  <a:pos x="131" y="132"/>
                </a:cxn>
                <a:cxn ang="0">
                  <a:pos x="163" y="152"/>
                </a:cxn>
                <a:cxn ang="0">
                  <a:pos x="190" y="168"/>
                </a:cxn>
                <a:cxn ang="0">
                  <a:pos x="221" y="180"/>
                </a:cxn>
                <a:cxn ang="0">
                  <a:pos x="248" y="192"/>
                </a:cxn>
                <a:cxn ang="0">
                  <a:pos x="275" y="200"/>
                </a:cxn>
                <a:cxn ang="0">
                  <a:pos x="307" y="208"/>
                </a:cxn>
                <a:cxn ang="0">
                  <a:pos x="334" y="212"/>
                </a:cxn>
                <a:cxn ang="0">
                  <a:pos x="366" y="216"/>
                </a:cxn>
                <a:cxn ang="0">
                  <a:pos x="393" y="228"/>
                </a:cxn>
                <a:cxn ang="0">
                  <a:pos x="393" y="228"/>
                </a:cxn>
                <a:cxn ang="0">
                  <a:pos x="0" y="228"/>
                </a:cxn>
              </a:cxnLst>
              <a:rect l="0" t="0" r="r" b="b"/>
              <a:pathLst>
                <a:path w="393" h="228">
                  <a:moveTo>
                    <a:pt x="0" y="228"/>
                  </a:moveTo>
                  <a:lnTo>
                    <a:pt x="0" y="0"/>
                  </a:lnTo>
                  <a:lnTo>
                    <a:pt x="18" y="20"/>
                  </a:lnTo>
                  <a:lnTo>
                    <a:pt x="45" y="52"/>
                  </a:lnTo>
                  <a:lnTo>
                    <a:pt x="77" y="84"/>
                  </a:lnTo>
                  <a:lnTo>
                    <a:pt x="104" y="108"/>
                  </a:lnTo>
                  <a:lnTo>
                    <a:pt x="131" y="132"/>
                  </a:lnTo>
                  <a:lnTo>
                    <a:pt x="163" y="152"/>
                  </a:lnTo>
                  <a:lnTo>
                    <a:pt x="190" y="168"/>
                  </a:lnTo>
                  <a:lnTo>
                    <a:pt x="221" y="180"/>
                  </a:lnTo>
                  <a:lnTo>
                    <a:pt x="248" y="192"/>
                  </a:lnTo>
                  <a:lnTo>
                    <a:pt x="275" y="200"/>
                  </a:lnTo>
                  <a:lnTo>
                    <a:pt x="307" y="208"/>
                  </a:lnTo>
                  <a:lnTo>
                    <a:pt x="334" y="212"/>
                  </a:lnTo>
                  <a:lnTo>
                    <a:pt x="366" y="216"/>
                  </a:lnTo>
                  <a:lnTo>
                    <a:pt x="393" y="228"/>
                  </a:lnTo>
                  <a:lnTo>
                    <a:pt x="393" y="228"/>
                  </a:lnTo>
                  <a:lnTo>
                    <a:pt x="0" y="228"/>
                  </a:lnTo>
                </a:path>
              </a:pathLst>
            </a:custGeom>
            <a:noFill/>
            <a:ln w="18">
              <a:solidFill>
                <a:srgbClr val="BFBFB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16" name="Freeform 6"/>
          <p:cNvSpPr>
            <a:spLocks/>
          </p:cNvSpPr>
          <p:nvPr/>
        </p:nvSpPr>
        <p:spPr bwMode="auto">
          <a:xfrm>
            <a:off x="2622778" y="2547711"/>
            <a:ext cx="2743200" cy="1404938"/>
          </a:xfrm>
          <a:custGeom>
            <a:avLst/>
            <a:gdLst/>
            <a:ahLst/>
            <a:cxnLst>
              <a:cxn ang="0">
                <a:pos x="0" y="885"/>
              </a:cxn>
              <a:cxn ang="0">
                <a:pos x="58" y="869"/>
              </a:cxn>
              <a:cxn ang="0">
                <a:pos x="117" y="857"/>
              </a:cxn>
              <a:cxn ang="0">
                <a:pos x="171" y="837"/>
              </a:cxn>
              <a:cxn ang="0">
                <a:pos x="230" y="809"/>
              </a:cxn>
              <a:cxn ang="0">
                <a:pos x="288" y="765"/>
              </a:cxn>
              <a:cxn ang="0">
                <a:pos x="347" y="709"/>
              </a:cxn>
              <a:cxn ang="0">
                <a:pos x="401" y="641"/>
              </a:cxn>
              <a:cxn ang="0">
                <a:pos x="460" y="553"/>
              </a:cxn>
              <a:cxn ang="0">
                <a:pos x="519" y="453"/>
              </a:cxn>
              <a:cxn ang="0">
                <a:pos x="577" y="348"/>
              </a:cxn>
              <a:cxn ang="0">
                <a:pos x="631" y="240"/>
              </a:cxn>
              <a:cxn ang="0">
                <a:pos x="690" y="144"/>
              </a:cxn>
              <a:cxn ang="0">
                <a:pos x="749" y="68"/>
              </a:cxn>
              <a:cxn ang="0">
                <a:pos x="807" y="16"/>
              </a:cxn>
              <a:cxn ang="0">
                <a:pos x="866" y="0"/>
              </a:cxn>
              <a:cxn ang="0">
                <a:pos x="920" y="16"/>
              </a:cxn>
              <a:cxn ang="0">
                <a:pos x="979" y="68"/>
              </a:cxn>
              <a:cxn ang="0">
                <a:pos x="1037" y="144"/>
              </a:cxn>
              <a:cxn ang="0">
                <a:pos x="1096" y="240"/>
              </a:cxn>
              <a:cxn ang="0">
                <a:pos x="1150" y="348"/>
              </a:cxn>
              <a:cxn ang="0">
                <a:pos x="1209" y="453"/>
              </a:cxn>
              <a:cxn ang="0">
                <a:pos x="1268" y="553"/>
              </a:cxn>
              <a:cxn ang="0">
                <a:pos x="1326" y="641"/>
              </a:cxn>
              <a:cxn ang="0">
                <a:pos x="1380" y="709"/>
              </a:cxn>
              <a:cxn ang="0">
                <a:pos x="1439" y="765"/>
              </a:cxn>
              <a:cxn ang="0">
                <a:pos x="1498" y="809"/>
              </a:cxn>
              <a:cxn ang="0">
                <a:pos x="1556" y="837"/>
              </a:cxn>
              <a:cxn ang="0">
                <a:pos x="1610" y="857"/>
              </a:cxn>
              <a:cxn ang="0">
                <a:pos x="1669" y="869"/>
              </a:cxn>
              <a:cxn ang="0">
                <a:pos x="1728" y="885"/>
              </a:cxn>
              <a:cxn ang="0">
                <a:pos x="0" y="885"/>
              </a:cxn>
            </a:cxnLst>
            <a:rect l="0" t="0" r="r" b="b"/>
            <a:pathLst>
              <a:path w="1728" h="885">
                <a:moveTo>
                  <a:pt x="0" y="885"/>
                </a:moveTo>
                <a:lnTo>
                  <a:pt x="0" y="885"/>
                </a:lnTo>
                <a:lnTo>
                  <a:pt x="27" y="873"/>
                </a:lnTo>
                <a:lnTo>
                  <a:pt x="58" y="869"/>
                </a:lnTo>
                <a:lnTo>
                  <a:pt x="85" y="865"/>
                </a:lnTo>
                <a:lnTo>
                  <a:pt x="117" y="857"/>
                </a:lnTo>
                <a:lnTo>
                  <a:pt x="144" y="849"/>
                </a:lnTo>
                <a:lnTo>
                  <a:pt x="171" y="837"/>
                </a:lnTo>
                <a:lnTo>
                  <a:pt x="203" y="825"/>
                </a:lnTo>
                <a:lnTo>
                  <a:pt x="230" y="809"/>
                </a:lnTo>
                <a:lnTo>
                  <a:pt x="261" y="789"/>
                </a:lnTo>
                <a:lnTo>
                  <a:pt x="288" y="765"/>
                </a:lnTo>
                <a:lnTo>
                  <a:pt x="316" y="741"/>
                </a:lnTo>
                <a:lnTo>
                  <a:pt x="347" y="709"/>
                </a:lnTo>
                <a:lnTo>
                  <a:pt x="374" y="677"/>
                </a:lnTo>
                <a:lnTo>
                  <a:pt x="401" y="641"/>
                </a:lnTo>
                <a:lnTo>
                  <a:pt x="433" y="597"/>
                </a:lnTo>
                <a:lnTo>
                  <a:pt x="460" y="553"/>
                </a:lnTo>
                <a:lnTo>
                  <a:pt x="492" y="505"/>
                </a:lnTo>
                <a:lnTo>
                  <a:pt x="519" y="453"/>
                </a:lnTo>
                <a:lnTo>
                  <a:pt x="546" y="400"/>
                </a:lnTo>
                <a:lnTo>
                  <a:pt x="577" y="348"/>
                </a:lnTo>
                <a:lnTo>
                  <a:pt x="604" y="292"/>
                </a:lnTo>
                <a:lnTo>
                  <a:pt x="631" y="240"/>
                </a:lnTo>
                <a:lnTo>
                  <a:pt x="663" y="192"/>
                </a:lnTo>
                <a:lnTo>
                  <a:pt x="690" y="144"/>
                </a:lnTo>
                <a:lnTo>
                  <a:pt x="722" y="104"/>
                </a:lnTo>
                <a:lnTo>
                  <a:pt x="749" y="68"/>
                </a:lnTo>
                <a:lnTo>
                  <a:pt x="776" y="36"/>
                </a:lnTo>
                <a:lnTo>
                  <a:pt x="807" y="16"/>
                </a:lnTo>
                <a:lnTo>
                  <a:pt x="834" y="4"/>
                </a:lnTo>
                <a:lnTo>
                  <a:pt x="866" y="0"/>
                </a:lnTo>
                <a:lnTo>
                  <a:pt x="893" y="4"/>
                </a:lnTo>
                <a:lnTo>
                  <a:pt x="920" y="16"/>
                </a:lnTo>
                <a:lnTo>
                  <a:pt x="952" y="36"/>
                </a:lnTo>
                <a:lnTo>
                  <a:pt x="979" y="68"/>
                </a:lnTo>
                <a:lnTo>
                  <a:pt x="1006" y="104"/>
                </a:lnTo>
                <a:lnTo>
                  <a:pt x="1037" y="144"/>
                </a:lnTo>
                <a:lnTo>
                  <a:pt x="1065" y="192"/>
                </a:lnTo>
                <a:lnTo>
                  <a:pt x="1096" y="240"/>
                </a:lnTo>
                <a:lnTo>
                  <a:pt x="1123" y="292"/>
                </a:lnTo>
                <a:lnTo>
                  <a:pt x="1150" y="348"/>
                </a:lnTo>
                <a:lnTo>
                  <a:pt x="1182" y="400"/>
                </a:lnTo>
                <a:lnTo>
                  <a:pt x="1209" y="453"/>
                </a:lnTo>
                <a:lnTo>
                  <a:pt x="1236" y="505"/>
                </a:lnTo>
                <a:lnTo>
                  <a:pt x="1268" y="553"/>
                </a:lnTo>
                <a:lnTo>
                  <a:pt x="1295" y="597"/>
                </a:lnTo>
                <a:lnTo>
                  <a:pt x="1326" y="641"/>
                </a:lnTo>
                <a:lnTo>
                  <a:pt x="1353" y="677"/>
                </a:lnTo>
                <a:lnTo>
                  <a:pt x="1380" y="709"/>
                </a:lnTo>
                <a:lnTo>
                  <a:pt x="1412" y="741"/>
                </a:lnTo>
                <a:lnTo>
                  <a:pt x="1439" y="765"/>
                </a:lnTo>
                <a:lnTo>
                  <a:pt x="1466" y="789"/>
                </a:lnTo>
                <a:lnTo>
                  <a:pt x="1498" y="809"/>
                </a:lnTo>
                <a:lnTo>
                  <a:pt x="1525" y="825"/>
                </a:lnTo>
                <a:lnTo>
                  <a:pt x="1556" y="837"/>
                </a:lnTo>
                <a:lnTo>
                  <a:pt x="1583" y="849"/>
                </a:lnTo>
                <a:lnTo>
                  <a:pt x="1610" y="857"/>
                </a:lnTo>
                <a:lnTo>
                  <a:pt x="1642" y="865"/>
                </a:lnTo>
                <a:lnTo>
                  <a:pt x="1669" y="869"/>
                </a:lnTo>
                <a:lnTo>
                  <a:pt x="1701" y="873"/>
                </a:lnTo>
                <a:lnTo>
                  <a:pt x="1728" y="885"/>
                </a:lnTo>
                <a:lnTo>
                  <a:pt x="1728" y="885"/>
                </a:lnTo>
                <a:lnTo>
                  <a:pt x="0" y="885"/>
                </a:lnTo>
                <a:close/>
              </a:path>
            </a:pathLst>
          </a:custGeom>
          <a:solidFill>
            <a:srgbClr val="9735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7" name="Line 20"/>
          <p:cNvSpPr>
            <a:spLocks noChangeShapeType="1"/>
          </p:cNvSpPr>
          <p:nvPr/>
        </p:nvSpPr>
        <p:spPr bwMode="auto">
          <a:xfrm flipV="1">
            <a:off x="3457575" y="1998663"/>
            <a:ext cx="0" cy="1954212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8" name="Text Box 23"/>
          <p:cNvSpPr txBox="1">
            <a:spLocks noChangeArrowheads="1"/>
          </p:cNvSpPr>
          <p:nvPr/>
        </p:nvSpPr>
        <p:spPr bwMode="auto">
          <a:xfrm>
            <a:off x="3348038" y="1978025"/>
            <a:ext cx="5715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i="1" dirty="0" smtClean="0">
                <a:latin typeface="Times New Roman" pitchFamily="18" charset="0"/>
              </a:rPr>
              <a:t>h</a:t>
            </a:r>
            <a:endParaRPr lang="en-US" sz="2800" baseline="-25000" dirty="0"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219" name="Freeform 24"/>
          <p:cNvSpPr>
            <a:spLocks/>
          </p:cNvSpPr>
          <p:nvPr/>
        </p:nvSpPr>
        <p:spPr bwMode="auto">
          <a:xfrm>
            <a:off x="3468457" y="3590695"/>
            <a:ext cx="623888" cy="361950"/>
          </a:xfrm>
          <a:custGeom>
            <a:avLst/>
            <a:gdLst/>
            <a:ahLst/>
            <a:cxnLst>
              <a:cxn ang="0">
                <a:pos x="0" y="228"/>
              </a:cxn>
              <a:cxn ang="0">
                <a:pos x="0" y="0"/>
              </a:cxn>
              <a:cxn ang="0">
                <a:pos x="18" y="20"/>
              </a:cxn>
              <a:cxn ang="0">
                <a:pos x="45" y="52"/>
              </a:cxn>
              <a:cxn ang="0">
                <a:pos x="77" y="84"/>
              </a:cxn>
              <a:cxn ang="0">
                <a:pos x="104" y="108"/>
              </a:cxn>
              <a:cxn ang="0">
                <a:pos x="131" y="132"/>
              </a:cxn>
              <a:cxn ang="0">
                <a:pos x="163" y="152"/>
              </a:cxn>
              <a:cxn ang="0">
                <a:pos x="190" y="168"/>
              </a:cxn>
              <a:cxn ang="0">
                <a:pos x="221" y="180"/>
              </a:cxn>
              <a:cxn ang="0">
                <a:pos x="248" y="192"/>
              </a:cxn>
              <a:cxn ang="0">
                <a:pos x="275" y="200"/>
              </a:cxn>
              <a:cxn ang="0">
                <a:pos x="307" y="208"/>
              </a:cxn>
              <a:cxn ang="0">
                <a:pos x="334" y="212"/>
              </a:cxn>
              <a:cxn ang="0">
                <a:pos x="366" y="216"/>
              </a:cxn>
              <a:cxn ang="0">
                <a:pos x="393" y="228"/>
              </a:cxn>
              <a:cxn ang="0">
                <a:pos x="393" y="228"/>
              </a:cxn>
              <a:cxn ang="0">
                <a:pos x="0" y="228"/>
              </a:cxn>
            </a:cxnLst>
            <a:rect l="0" t="0" r="r" b="b"/>
            <a:pathLst>
              <a:path w="393" h="228">
                <a:moveTo>
                  <a:pt x="0" y="228"/>
                </a:moveTo>
                <a:lnTo>
                  <a:pt x="0" y="0"/>
                </a:lnTo>
                <a:lnTo>
                  <a:pt x="18" y="20"/>
                </a:lnTo>
                <a:lnTo>
                  <a:pt x="45" y="52"/>
                </a:lnTo>
                <a:lnTo>
                  <a:pt x="77" y="84"/>
                </a:lnTo>
                <a:lnTo>
                  <a:pt x="104" y="108"/>
                </a:lnTo>
                <a:lnTo>
                  <a:pt x="131" y="132"/>
                </a:lnTo>
                <a:lnTo>
                  <a:pt x="163" y="152"/>
                </a:lnTo>
                <a:lnTo>
                  <a:pt x="190" y="168"/>
                </a:lnTo>
                <a:lnTo>
                  <a:pt x="221" y="180"/>
                </a:lnTo>
                <a:lnTo>
                  <a:pt x="248" y="192"/>
                </a:lnTo>
                <a:lnTo>
                  <a:pt x="275" y="200"/>
                </a:lnTo>
                <a:lnTo>
                  <a:pt x="307" y="208"/>
                </a:lnTo>
                <a:lnTo>
                  <a:pt x="334" y="212"/>
                </a:lnTo>
                <a:lnTo>
                  <a:pt x="366" y="216"/>
                </a:lnTo>
                <a:lnTo>
                  <a:pt x="393" y="228"/>
                </a:lnTo>
                <a:lnTo>
                  <a:pt x="393" y="228"/>
                </a:lnTo>
                <a:lnTo>
                  <a:pt x="0" y="228"/>
                </a:lnTo>
                <a:close/>
              </a:path>
            </a:pathLst>
          </a:custGeom>
          <a:solidFill>
            <a:srgbClr val="0080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0" name="TextBox 219"/>
          <p:cNvSpPr txBox="1"/>
          <p:nvPr/>
        </p:nvSpPr>
        <p:spPr>
          <a:xfrm>
            <a:off x="3614057" y="3973286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ym typeface="Symbol"/>
              </a:rPr>
              <a:t></a:t>
            </a:r>
            <a:endParaRPr lang="en-US" dirty="0"/>
          </a:p>
        </p:txBody>
      </p:sp>
      <p:graphicFrame>
        <p:nvGraphicFramePr>
          <p:cNvPr id="221" name="Object 220"/>
          <p:cNvGraphicFramePr>
            <a:graphicFrameLocks noChangeAspect="1"/>
          </p:cNvGraphicFramePr>
          <p:nvPr/>
        </p:nvGraphicFramePr>
        <p:xfrm>
          <a:off x="3547835" y="3886427"/>
          <a:ext cx="381907" cy="458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216" name="Equation" r:id="rId7" imgW="190440" imgH="228600" progId="Equation.DSMT4">
                  <p:embed/>
                </p:oleObj>
              </mc:Choice>
              <mc:Fallback>
                <p:oleObj name="Equation" r:id="rId7" imgW="190440" imgH="2286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7835" y="3886427"/>
                        <a:ext cx="381907" cy="458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" name="Object 5"/>
          <p:cNvGraphicFramePr>
            <a:graphicFrameLocks noChangeAspect="1"/>
          </p:cNvGraphicFramePr>
          <p:nvPr/>
        </p:nvGraphicFramePr>
        <p:xfrm>
          <a:off x="7486650" y="3671888"/>
          <a:ext cx="19050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217" name="Equation" r:id="rId8" imgW="952200" imgH="342720" progId="Equation.DSMT4">
                  <p:embed/>
                </p:oleObj>
              </mc:Choice>
              <mc:Fallback>
                <p:oleObj name="Equation" r:id="rId8" imgW="952200" imgH="34272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86650" y="3671888"/>
                        <a:ext cx="19050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" name="Object 7"/>
          <p:cNvGraphicFramePr>
            <a:graphicFrameLocks noChangeAspect="1"/>
          </p:cNvGraphicFramePr>
          <p:nvPr/>
        </p:nvGraphicFramePr>
        <p:xfrm>
          <a:off x="7481888" y="2439988"/>
          <a:ext cx="1854200" cy="134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218" name="Equation" r:id="rId10" imgW="927000" imgH="672840" progId="Equation.DSMT4">
                  <p:embed/>
                </p:oleObj>
              </mc:Choice>
              <mc:Fallback>
                <p:oleObj name="Equation" r:id="rId10" imgW="927000" imgH="67284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81888" y="2439988"/>
                        <a:ext cx="1854200" cy="1346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" name="TextBox 65"/>
          <p:cNvSpPr txBox="1"/>
          <p:nvPr/>
        </p:nvSpPr>
        <p:spPr>
          <a:xfrm>
            <a:off x="3645387" y="4167636"/>
            <a:ext cx="597631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 b="0" dirty="0" smtClean="0"/>
          </a:p>
          <a:p>
            <a:endParaRPr lang="en-US" sz="2400" b="0" dirty="0">
              <a:sym typeface="Symbol"/>
            </a:endParaRPr>
          </a:p>
          <a:p>
            <a:endParaRPr lang="en-US" sz="2400" b="0" dirty="0">
              <a:sym typeface="Symbol"/>
            </a:endParaRPr>
          </a:p>
          <a:p>
            <a:r>
              <a:rPr lang="en-US" sz="2400" b="0" dirty="0" smtClean="0">
                <a:sym typeface="Symbol"/>
              </a:rPr>
              <a:t>Convention: Choose </a:t>
            </a:r>
            <a:r>
              <a:rPr lang="en-US" sz="2400" b="0" i="1" dirty="0" smtClean="0">
                <a:sym typeface="Symbol"/>
              </a:rPr>
              <a:t>h</a:t>
            </a:r>
            <a:r>
              <a:rPr lang="en-US" sz="2400" b="0" dirty="0" smtClean="0">
                <a:sym typeface="Symbol"/>
              </a:rPr>
              <a:t> to limit </a:t>
            </a:r>
          </a:p>
          <a:p>
            <a:r>
              <a:rPr lang="en-US" sz="2400" b="0" dirty="0">
                <a:sym typeface="Symbol"/>
              </a:rPr>
              <a:t>	</a:t>
            </a:r>
            <a:r>
              <a:rPr lang="en-US" sz="2400" b="0" dirty="0" smtClean="0">
                <a:sym typeface="Symbol"/>
              </a:rPr>
              <a:t>	       assuming family-wise </a:t>
            </a:r>
            <a:r>
              <a:rPr lang="en-GB" sz="2400" b="0" dirty="0" smtClean="0">
                <a:latin typeface="Arial Unicode MS" pitchFamily="34" charset="-128"/>
              </a:rPr>
              <a:t>H</a:t>
            </a:r>
            <a:r>
              <a:rPr lang="en-GB" sz="2400" b="0" baseline="-25000" dirty="0" smtClean="0">
                <a:latin typeface="Arial Unicode MS" pitchFamily="34" charset="-128"/>
              </a:rPr>
              <a:t>0</a:t>
            </a:r>
            <a:endParaRPr lang="en-US" sz="2400" b="0" dirty="0"/>
          </a:p>
        </p:txBody>
      </p:sp>
      <p:graphicFrame>
        <p:nvGraphicFramePr>
          <p:cNvPr id="131079" name="Object 7"/>
          <p:cNvGraphicFramePr>
            <a:graphicFrameLocks noChangeAspect="1"/>
          </p:cNvGraphicFramePr>
          <p:nvPr/>
        </p:nvGraphicFramePr>
        <p:xfrm>
          <a:off x="7795988" y="5302024"/>
          <a:ext cx="941388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219" name="Equation" r:id="rId12" imgW="495000" imgH="228600" progId="Equation.DSMT4">
                  <p:embed/>
                </p:oleObj>
              </mc:Choice>
              <mc:Fallback>
                <p:oleObj name="Equation" r:id="rId12" imgW="495000" imgH="2286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95988" y="5302024"/>
                        <a:ext cx="941388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885825" y="257175"/>
            <a:ext cx="8477250" cy="933450"/>
          </a:xfrm>
          <a:prstGeom prst="rect">
            <a:avLst/>
          </a:prstGeom>
          <a:solidFill>
            <a:schemeClr val="bg1"/>
          </a:solidFill>
          <a:ln w="57150" cmpd="thickThin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/>
            <a:r>
              <a:rPr lang="en-GB" sz="3200" b="0" dirty="0" smtClean="0">
                <a:latin typeface="Arial Unicode MS" pitchFamily="34" charset="-128"/>
              </a:rPr>
              <a:t>Issues</a:t>
            </a:r>
            <a:endParaRPr lang="en-GB" sz="3200" b="0" dirty="0">
              <a:latin typeface="Arial Unicode MS" pitchFamily="34" charset="-128"/>
            </a:endParaRPr>
          </a:p>
        </p:txBody>
      </p:sp>
      <p:sp>
        <p:nvSpPr>
          <p:cNvPr id="17415" name="Text Box 8"/>
          <p:cNvSpPr txBox="1">
            <a:spLocks noChangeArrowheads="1"/>
          </p:cNvSpPr>
          <p:nvPr/>
        </p:nvSpPr>
        <p:spPr bwMode="auto">
          <a:xfrm>
            <a:off x="1919080" y="981117"/>
            <a:ext cx="8491311" cy="19389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endParaRPr lang="en-GB" sz="2000" b="0" dirty="0" smtClean="0">
              <a:latin typeface="Arial Unicode MS" pitchFamily="34" charset="-128"/>
            </a:endParaRPr>
          </a:p>
          <a:p>
            <a:pPr eaLnBrk="0" hangingPunct="0"/>
            <a:r>
              <a:rPr lang="en-GB" sz="2000" b="0" dirty="0" smtClean="0">
                <a:latin typeface="Arial Unicode MS" pitchFamily="34" charset="-128"/>
              </a:rPr>
              <a:t>1. Voxels or regions</a:t>
            </a:r>
          </a:p>
          <a:p>
            <a:pPr eaLnBrk="0" hangingPunct="0"/>
            <a:r>
              <a:rPr lang="en-GB" sz="2000" b="0" dirty="0" smtClean="0">
                <a:latin typeface="Arial Unicode MS" pitchFamily="34" charset="-128"/>
              </a:rPr>
              <a:t>2. </a:t>
            </a:r>
            <a:r>
              <a:rPr lang="en-GB" sz="2000" b="0" dirty="0" err="1">
                <a:latin typeface="Arial Unicode MS" pitchFamily="34" charset="-128"/>
              </a:rPr>
              <a:t>Bonferroni</a:t>
            </a:r>
            <a:r>
              <a:rPr lang="en-GB" sz="2000" b="0" dirty="0">
                <a:latin typeface="Arial Unicode MS" pitchFamily="34" charset="-128"/>
              </a:rPr>
              <a:t> </a:t>
            </a:r>
            <a:r>
              <a:rPr lang="en-GB" sz="2000" b="0" dirty="0" smtClean="0">
                <a:latin typeface="Arial Unicode MS" pitchFamily="34" charset="-128"/>
              </a:rPr>
              <a:t>too </a:t>
            </a:r>
            <a:r>
              <a:rPr lang="en-GB" sz="2000" b="0" dirty="0">
                <a:latin typeface="Arial Unicode MS" pitchFamily="34" charset="-128"/>
              </a:rPr>
              <a:t>harsh (insensitive)</a:t>
            </a:r>
          </a:p>
          <a:p>
            <a:pPr marL="800100" lvl="1" indent="-342900" eaLnBrk="0" hangingPunct="0">
              <a:buFont typeface="Arial" pitchFamily="34" charset="0"/>
              <a:buChar char="•"/>
            </a:pPr>
            <a:r>
              <a:rPr lang="en-GB" sz="2000" b="0" dirty="0" smtClean="0">
                <a:latin typeface="Arial Unicode MS" pitchFamily="34" charset="-128"/>
              </a:rPr>
              <a:t>Unnecessary </a:t>
            </a:r>
            <a:r>
              <a:rPr lang="en-GB" sz="2000" b="0" dirty="0">
                <a:latin typeface="Arial Unicode MS" pitchFamily="34" charset="-128"/>
              </a:rPr>
              <a:t>penalty </a:t>
            </a:r>
            <a:r>
              <a:rPr lang="en-GB" sz="2000" b="0" dirty="0" smtClean="0">
                <a:latin typeface="Arial Unicode MS" pitchFamily="34" charset="-128"/>
              </a:rPr>
              <a:t>for sampling resolution (#voxels/volume) </a:t>
            </a:r>
          </a:p>
          <a:p>
            <a:pPr marL="800100" lvl="1" indent="-342900" eaLnBrk="0" hangingPunct="0">
              <a:buFont typeface="Arial" pitchFamily="34" charset="0"/>
              <a:buChar char="•"/>
            </a:pPr>
            <a:r>
              <a:rPr lang="en-GB" sz="2000" b="0" dirty="0">
                <a:latin typeface="Arial Unicode MS" pitchFamily="34" charset="-128"/>
              </a:rPr>
              <a:t>Unnecessary </a:t>
            </a:r>
            <a:r>
              <a:rPr lang="en-GB" sz="2000" b="0" dirty="0" smtClean="0">
                <a:latin typeface="Arial Unicode MS" pitchFamily="34" charset="-128"/>
              </a:rPr>
              <a:t>penalty for </a:t>
            </a:r>
            <a:r>
              <a:rPr lang="en-GB" sz="2000" b="0" dirty="0">
                <a:latin typeface="Arial Unicode MS" pitchFamily="34" charset="-128"/>
              </a:rPr>
              <a:t>independence </a:t>
            </a:r>
            <a:endParaRPr lang="en-GB" sz="2000" b="0" dirty="0" smtClean="0">
              <a:latin typeface="Arial Unicode MS" pitchFamily="34" charset="-128"/>
            </a:endParaRPr>
          </a:p>
          <a:p>
            <a:pPr eaLnBrk="0" hangingPunct="0"/>
            <a:endParaRPr lang="en-GB" sz="2000" b="0" dirty="0">
              <a:latin typeface="Arial Unicode MS" pitchFamily="34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4350" y="1176338"/>
            <a:ext cx="9258300" cy="53213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70000"/>
              </a:spcBef>
            </a:pPr>
            <a:endParaRPr lang="de-CH" sz="2000" dirty="0" smtClean="0"/>
          </a:p>
          <a:p>
            <a:pPr eaLnBrk="1" hangingPunct="1">
              <a:lnSpc>
                <a:spcPct val="80000"/>
              </a:lnSpc>
              <a:spcBef>
                <a:spcPct val="70000"/>
              </a:spcBef>
            </a:pPr>
            <a:endParaRPr lang="de-CH" sz="2000" dirty="0"/>
          </a:p>
          <a:p>
            <a:pPr eaLnBrk="1" hangingPunct="1">
              <a:lnSpc>
                <a:spcPct val="80000"/>
              </a:lnSpc>
              <a:spcBef>
                <a:spcPct val="70000"/>
              </a:spcBef>
            </a:pPr>
            <a:endParaRPr lang="de-CH" sz="2000" dirty="0" smtClean="0"/>
          </a:p>
          <a:p>
            <a:pPr eaLnBrk="1" hangingPunct="1">
              <a:lnSpc>
                <a:spcPct val="80000"/>
              </a:lnSpc>
              <a:spcBef>
                <a:spcPct val="70000"/>
              </a:spcBef>
            </a:pPr>
            <a:endParaRPr lang="de-CH" sz="2000" dirty="0"/>
          </a:p>
          <a:p>
            <a:pPr eaLnBrk="1" hangingPunct="1">
              <a:lnSpc>
                <a:spcPct val="80000"/>
              </a:lnSpc>
              <a:spcBef>
                <a:spcPct val="70000"/>
              </a:spcBef>
            </a:pPr>
            <a:endParaRPr lang="de-CH" sz="2000" dirty="0" smtClean="0"/>
          </a:p>
          <a:p>
            <a:pPr eaLnBrk="1" hangingPunct="1">
              <a:lnSpc>
                <a:spcPct val="80000"/>
              </a:lnSpc>
              <a:spcBef>
                <a:spcPct val="70000"/>
              </a:spcBef>
            </a:pPr>
            <a:endParaRPr lang="de-CH" sz="2000" dirty="0"/>
          </a:p>
          <a:p>
            <a:pPr eaLnBrk="1" hangingPunct="1">
              <a:lnSpc>
                <a:spcPct val="80000"/>
              </a:lnSpc>
              <a:spcBef>
                <a:spcPct val="70000"/>
              </a:spcBef>
            </a:pPr>
            <a:r>
              <a:rPr lang="de-CH" sz="2000" dirty="0" err="1" smtClean="0"/>
              <a:t>intrinsic</a:t>
            </a:r>
            <a:r>
              <a:rPr lang="de-CH" sz="2000" dirty="0" smtClean="0"/>
              <a:t> smoothness</a:t>
            </a:r>
          </a:p>
          <a:p>
            <a:pPr lvl="1" eaLnBrk="1" hangingPunct="1">
              <a:lnSpc>
                <a:spcPct val="80000"/>
              </a:lnSpc>
            </a:pPr>
            <a:r>
              <a:rPr lang="de-CH" sz="1800" dirty="0" smtClean="0"/>
              <a:t>MRI signals are aquired in k-space (Fourier space); after projection on anatomical space, signals have continuous support</a:t>
            </a:r>
          </a:p>
          <a:p>
            <a:pPr lvl="1" eaLnBrk="1" hangingPunct="1">
              <a:lnSpc>
                <a:spcPct val="80000"/>
              </a:lnSpc>
            </a:pPr>
            <a:r>
              <a:rPr lang="de-CH" sz="1800" dirty="0" smtClean="0"/>
              <a:t>diffusion of vasodilatory molecules has extended spatial support</a:t>
            </a:r>
          </a:p>
          <a:p>
            <a:pPr eaLnBrk="1" hangingPunct="1">
              <a:lnSpc>
                <a:spcPct val="80000"/>
              </a:lnSpc>
              <a:spcBef>
                <a:spcPct val="70000"/>
              </a:spcBef>
            </a:pPr>
            <a:r>
              <a:rPr lang="de-CH" sz="2000" dirty="0" smtClean="0"/>
              <a:t>extrinsic smoothness</a:t>
            </a:r>
          </a:p>
          <a:p>
            <a:pPr lvl="1" eaLnBrk="1" hangingPunct="1">
              <a:lnSpc>
                <a:spcPct val="80000"/>
              </a:lnSpc>
            </a:pPr>
            <a:r>
              <a:rPr lang="de-CH" sz="1800" dirty="0" smtClean="0"/>
              <a:t>resampling during preprocessing</a:t>
            </a:r>
          </a:p>
          <a:p>
            <a:pPr lvl="1" eaLnBrk="1" hangingPunct="1">
              <a:lnSpc>
                <a:spcPct val="80000"/>
              </a:lnSpc>
            </a:pPr>
            <a:r>
              <a:rPr lang="de-CH" sz="1800" dirty="0" smtClean="0"/>
              <a:t>matched filter theorem </a:t>
            </a:r>
            <a:br>
              <a:rPr lang="de-CH" sz="1800" dirty="0" smtClean="0"/>
            </a:br>
            <a:r>
              <a:rPr lang="de-CH" sz="1800" dirty="0" smtClean="0">
                <a:sym typeface="Symbol" pitchFamily="18" charset="2"/>
              </a:rPr>
              <a:t> deliberate additional smoothing to </a:t>
            </a:r>
            <a:r>
              <a:rPr lang="de-CH" sz="1800" dirty="0" err="1" smtClean="0">
                <a:sym typeface="Symbol" pitchFamily="18" charset="2"/>
              </a:rPr>
              <a:t>increase</a:t>
            </a:r>
            <a:r>
              <a:rPr lang="de-CH" sz="1800" dirty="0" smtClean="0">
                <a:sym typeface="Symbol" pitchFamily="18" charset="2"/>
              </a:rPr>
              <a:t> SNR</a:t>
            </a:r>
          </a:p>
          <a:p>
            <a:pPr lvl="1" eaLnBrk="1" hangingPunct="1">
              <a:lnSpc>
                <a:spcPct val="80000"/>
              </a:lnSpc>
            </a:pPr>
            <a:r>
              <a:rPr lang="de-CH" sz="1800" dirty="0" err="1" smtClean="0">
                <a:sym typeface="Symbol" pitchFamily="18" charset="2"/>
              </a:rPr>
              <a:t>Robustness</a:t>
            </a:r>
            <a:r>
              <a:rPr lang="de-CH" sz="1800" dirty="0" smtClean="0">
                <a:sym typeface="Symbol" pitchFamily="18" charset="2"/>
              </a:rPr>
              <a:t> </a:t>
            </a:r>
            <a:r>
              <a:rPr lang="de-CH" sz="1800" dirty="0" err="1" smtClean="0">
                <a:sym typeface="Symbol" pitchFamily="18" charset="2"/>
              </a:rPr>
              <a:t>to</a:t>
            </a:r>
            <a:r>
              <a:rPr lang="de-CH" sz="1800" dirty="0" smtClean="0">
                <a:sym typeface="Symbol" pitchFamily="18" charset="2"/>
              </a:rPr>
              <a:t> </a:t>
            </a:r>
            <a:r>
              <a:rPr lang="de-CH" sz="1800" dirty="0" err="1" smtClean="0">
                <a:sym typeface="Symbol" pitchFamily="18" charset="2"/>
              </a:rPr>
              <a:t>between</a:t>
            </a:r>
            <a:r>
              <a:rPr lang="de-CH" sz="1800" dirty="0" err="1">
                <a:sym typeface="Symbol" pitchFamily="18" charset="2"/>
              </a:rPr>
              <a:t>-</a:t>
            </a:r>
            <a:r>
              <a:rPr lang="de-CH" sz="1800" dirty="0" err="1" smtClean="0">
                <a:sym typeface="Symbol" pitchFamily="18" charset="2"/>
              </a:rPr>
              <a:t>subject</a:t>
            </a:r>
            <a:r>
              <a:rPr lang="de-CH" sz="1800" dirty="0" smtClean="0">
                <a:sym typeface="Symbol" pitchFamily="18" charset="2"/>
              </a:rPr>
              <a:t> </a:t>
            </a:r>
            <a:r>
              <a:rPr lang="de-CH" sz="1800" dirty="0" err="1" smtClean="0">
                <a:sym typeface="Symbol" pitchFamily="18" charset="2"/>
              </a:rPr>
              <a:t>anatomical</a:t>
            </a:r>
            <a:r>
              <a:rPr lang="de-CH" sz="1800" dirty="0" smtClean="0">
                <a:sym typeface="Symbol" pitchFamily="18" charset="2"/>
              </a:rPr>
              <a:t> </a:t>
            </a:r>
            <a:r>
              <a:rPr lang="de-CH" sz="1800" dirty="0" err="1" smtClean="0">
                <a:sym typeface="Symbol" pitchFamily="18" charset="2"/>
              </a:rPr>
              <a:t>differences</a:t>
            </a:r>
            <a:endParaRPr lang="de-CH" sz="1800" dirty="0" smtClean="0">
              <a:sym typeface="Symbol" pitchFamily="18" charset="2"/>
            </a:endParaRPr>
          </a:p>
        </p:txBody>
      </p:sp>
      <p:pic>
        <p:nvPicPr>
          <p:cNvPr id="5" name="Picture 5" descr="smoothim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99113" y="456456"/>
            <a:ext cx="4162425" cy="329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randim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030" y="423798"/>
            <a:ext cx="4162425" cy="329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5280025" y="1376363"/>
            <a:ext cx="4133850" cy="5124450"/>
          </a:xfrm>
          <a:prstGeom prst="rect">
            <a:avLst/>
          </a:prstGeom>
          <a:solidFill>
            <a:srgbClr val="000066"/>
          </a:solidFill>
          <a:ln w="57150" cmpd="thickThin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54663" y="1543050"/>
            <a:ext cx="1801812" cy="155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19460" name="Picture 4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54650" y="4662488"/>
            <a:ext cx="2168525" cy="1739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19461" name="Picture 5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67350" y="3087688"/>
            <a:ext cx="2170113" cy="17446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19462" name="Picture 6"/>
          <p:cNvPicPr>
            <a:picLocks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18450" y="1589088"/>
            <a:ext cx="1293813" cy="1212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19463" name="Picture 7"/>
          <p:cNvPicPr>
            <a:picLocks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918450" y="2795588"/>
            <a:ext cx="1355725" cy="1222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19464" name="Picture 8"/>
          <p:cNvPicPr>
            <a:picLocks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918450" y="4014788"/>
            <a:ext cx="1320800" cy="1216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19465" name="Picture 9"/>
          <p:cNvPicPr>
            <a:picLocks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918450" y="5233988"/>
            <a:ext cx="1333500" cy="1225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876300" y="257175"/>
            <a:ext cx="8477250" cy="933450"/>
          </a:xfrm>
          <a:prstGeom prst="rect">
            <a:avLst/>
          </a:prstGeom>
          <a:noFill/>
          <a:ln w="57150" cmpd="thickThin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/>
            <a:r>
              <a:rPr lang="en-GB" sz="3200" dirty="0" smtClean="0">
                <a:solidFill>
                  <a:schemeClr val="tx2"/>
                </a:solidFill>
                <a:latin typeface="Arial Unicode MS" pitchFamily="34" charset="-128"/>
              </a:rPr>
              <a:t> </a:t>
            </a:r>
            <a:endParaRPr lang="en-GB" sz="3200" dirty="0">
              <a:solidFill>
                <a:schemeClr val="tx2"/>
              </a:solidFill>
              <a:latin typeface="Arial Unicode MS" pitchFamily="34" charset="-12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43699" y="1589088"/>
            <a:ext cx="4386648" cy="38595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eaLnBrk="0" hangingPunct="0">
              <a:spcBef>
                <a:spcPct val="30000"/>
              </a:spcBef>
              <a:buFont typeface="+mj-lt"/>
              <a:buAutoNum type="arabicPeriod"/>
              <a:defRPr/>
            </a:pPr>
            <a:r>
              <a:rPr lang="en-US" sz="2400" b="0" dirty="0" smtClean="0"/>
              <a:t>Apply </a:t>
            </a:r>
            <a:r>
              <a:rPr lang="en-US" sz="2400" b="0" dirty="0"/>
              <a:t>high threshold: identify improbably high </a:t>
            </a:r>
            <a:r>
              <a:rPr lang="en-US" sz="2400" b="0" dirty="0" smtClean="0"/>
              <a:t>peaks</a:t>
            </a:r>
          </a:p>
          <a:p>
            <a:pPr marL="457200" indent="-457200" eaLnBrk="0" hangingPunct="0">
              <a:spcBef>
                <a:spcPct val="30000"/>
              </a:spcBef>
              <a:buFont typeface="+mj-lt"/>
              <a:buAutoNum type="arabicPeriod"/>
              <a:defRPr/>
            </a:pPr>
            <a:endParaRPr lang="en-US" sz="2400" b="0" dirty="0" smtClean="0"/>
          </a:p>
          <a:p>
            <a:pPr marL="457200" indent="-457200" eaLnBrk="0" hangingPunct="0">
              <a:spcBef>
                <a:spcPct val="30000"/>
              </a:spcBef>
              <a:buFont typeface="+mj-lt"/>
              <a:buAutoNum type="arabicPeriod"/>
              <a:defRPr/>
            </a:pPr>
            <a:r>
              <a:rPr lang="en-US" sz="2400" b="0" dirty="0" smtClean="0"/>
              <a:t>Apply lower  </a:t>
            </a:r>
            <a:r>
              <a:rPr lang="en-US" sz="2400" b="0" dirty="0"/>
              <a:t>threshold: identify improbably </a:t>
            </a:r>
            <a:r>
              <a:rPr lang="en-US" sz="2400" b="0" dirty="0" smtClean="0"/>
              <a:t>broad peaks</a:t>
            </a:r>
          </a:p>
          <a:p>
            <a:pPr marL="457200" indent="-457200" eaLnBrk="0" hangingPunct="0">
              <a:spcBef>
                <a:spcPct val="30000"/>
              </a:spcBef>
              <a:buFont typeface="+mj-lt"/>
              <a:buAutoNum type="arabicPeriod"/>
              <a:defRPr/>
            </a:pPr>
            <a:endParaRPr lang="en-US" sz="2400" b="0" dirty="0"/>
          </a:p>
          <a:p>
            <a:pPr marL="457200" indent="-457200" eaLnBrk="0" hangingPunct="0">
              <a:spcBef>
                <a:spcPct val="30000"/>
              </a:spcBef>
              <a:buFont typeface="+mj-lt"/>
              <a:buAutoNum type="arabicPeriod"/>
              <a:defRPr/>
            </a:pPr>
            <a:r>
              <a:rPr lang="en-US" sz="2400" b="0" dirty="0" smtClean="0"/>
              <a:t>Total number of regions?</a:t>
            </a:r>
            <a:endParaRPr lang="en-US" sz="2400" b="0" dirty="0"/>
          </a:p>
        </p:txBody>
      </p:sp>
      <p:sp>
        <p:nvSpPr>
          <p:cNvPr id="12" name="Rectangle 11"/>
          <p:cNvSpPr/>
          <p:nvPr/>
        </p:nvSpPr>
        <p:spPr>
          <a:xfrm>
            <a:off x="1658905" y="337917"/>
            <a:ext cx="546656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en-GB" sz="2000" b="0" dirty="0" smtClean="0">
                <a:latin typeface="Arial Unicode MS" pitchFamily="34" charset="-128"/>
              </a:rPr>
              <a:t>Acknowledge/estimate </a:t>
            </a:r>
            <a:r>
              <a:rPr lang="en-GB" sz="2000" b="0" dirty="0">
                <a:latin typeface="Arial Unicode MS" pitchFamily="34" charset="-128"/>
              </a:rPr>
              <a:t>dependence </a:t>
            </a:r>
            <a:endParaRPr lang="en-GB" sz="2000" b="0" dirty="0" smtClean="0">
              <a:latin typeface="Arial Unicode MS" pitchFamily="34" charset="-128"/>
            </a:endParaRPr>
          </a:p>
          <a:p>
            <a:pPr eaLnBrk="0" hangingPunct="0"/>
            <a:r>
              <a:rPr lang="en-GB" sz="2000" b="0" dirty="0" smtClean="0">
                <a:latin typeface="Arial Unicode MS" pitchFamily="34" charset="-128"/>
              </a:rPr>
              <a:t>Detect effects in smooth landscape, not </a:t>
            </a:r>
            <a:r>
              <a:rPr lang="en-GB" sz="2000" b="0" dirty="0">
                <a:latin typeface="Arial Unicode MS" pitchFamily="34" charset="-128"/>
              </a:rPr>
              <a:t>voxels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5280025" y="1376363"/>
            <a:ext cx="4133850" cy="5124450"/>
          </a:xfrm>
          <a:prstGeom prst="rect">
            <a:avLst/>
          </a:prstGeom>
          <a:solidFill>
            <a:srgbClr val="000066"/>
          </a:solidFill>
          <a:ln w="57150" cmpd="thickThin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54663" y="1543050"/>
            <a:ext cx="1801812" cy="155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19460" name="Picture 4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54650" y="4662488"/>
            <a:ext cx="2168525" cy="1739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19461" name="Picture 5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67350" y="3087688"/>
            <a:ext cx="2170113" cy="17446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19462" name="Picture 6"/>
          <p:cNvPicPr>
            <a:picLocks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18450" y="1589088"/>
            <a:ext cx="1293813" cy="1212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19463" name="Picture 7"/>
          <p:cNvPicPr>
            <a:picLocks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918450" y="2795588"/>
            <a:ext cx="1355725" cy="1222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19464" name="Picture 8"/>
          <p:cNvPicPr>
            <a:picLocks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918450" y="4014788"/>
            <a:ext cx="1320800" cy="1216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19465" name="Picture 9"/>
          <p:cNvPicPr>
            <a:picLocks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918450" y="5233988"/>
            <a:ext cx="1333500" cy="1225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876300" y="257175"/>
            <a:ext cx="8477250" cy="933450"/>
          </a:xfrm>
          <a:prstGeom prst="rect">
            <a:avLst/>
          </a:prstGeom>
          <a:noFill/>
          <a:ln w="57150" cmpd="thickThin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/>
            <a:r>
              <a:rPr lang="en-GB" sz="3200" dirty="0" smtClean="0">
                <a:solidFill>
                  <a:schemeClr val="tx2"/>
                </a:solidFill>
                <a:latin typeface="Arial Unicode MS" pitchFamily="34" charset="-128"/>
              </a:rPr>
              <a:t> </a:t>
            </a:r>
            <a:endParaRPr lang="en-GB" sz="3200" dirty="0">
              <a:solidFill>
                <a:schemeClr val="tx2"/>
              </a:solidFill>
              <a:latin typeface="Arial Unicode MS" pitchFamily="34" charset="-128"/>
            </a:endParaRPr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936625" y="1376363"/>
            <a:ext cx="4133850" cy="5124450"/>
          </a:xfrm>
          <a:prstGeom prst="rect">
            <a:avLst/>
          </a:prstGeom>
          <a:noFill/>
          <a:ln w="57150" cmpd="thickThin">
            <a:noFill/>
            <a:miter lim="800000"/>
            <a:headEnd/>
            <a:tailEnd/>
          </a:ln>
        </p:spPr>
        <p:txBody>
          <a:bodyPr lIns="90488" tIns="44450" rIns="90488" bIns="44450"/>
          <a:lstStyle/>
          <a:p>
            <a:pPr marL="228600" indent="-228600">
              <a:spcBef>
                <a:spcPct val="20000"/>
              </a:spcBef>
            </a:pPr>
            <a:r>
              <a:rPr lang="en-GB" sz="2800" dirty="0" smtClean="0">
                <a:latin typeface="Arial Unicode MS" pitchFamily="34" charset="-128"/>
              </a:rPr>
              <a:t> </a:t>
            </a:r>
            <a:endParaRPr lang="en-GB" sz="2400" dirty="0">
              <a:latin typeface="Arial Unicode MS" pitchFamily="34" charset="-128"/>
            </a:endParaRPr>
          </a:p>
          <a:p>
            <a:pPr marL="571500" lvl="1" indent="-228600">
              <a:spcBef>
                <a:spcPct val="20000"/>
              </a:spcBef>
            </a:pPr>
            <a:endParaRPr lang="en-GB" sz="2400" dirty="0">
              <a:latin typeface="Arial Unicode MS" pitchFamily="34" charset="-12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5800" y="2198914"/>
            <a:ext cx="4224233" cy="22775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 smtClean="0"/>
              <a:t>Null distribution?</a:t>
            </a:r>
            <a:endParaRPr lang="en-US" sz="2400" b="0" dirty="0"/>
          </a:p>
          <a:p>
            <a:r>
              <a:rPr lang="en-US" sz="2400" b="0" dirty="0"/>
              <a:t>1.  </a:t>
            </a:r>
            <a:r>
              <a:rPr lang="en-US" sz="2400" b="0" dirty="0" smtClean="0"/>
              <a:t>Simulate null experiments </a:t>
            </a:r>
            <a:endParaRPr lang="en-US" sz="2400" b="0" dirty="0"/>
          </a:p>
          <a:p>
            <a:r>
              <a:rPr lang="en-US" sz="2400" b="0" dirty="0"/>
              <a:t>2.  </a:t>
            </a:r>
            <a:r>
              <a:rPr lang="en-US" sz="2400" b="0" dirty="0" smtClean="0"/>
              <a:t>Model null experiments</a:t>
            </a:r>
            <a:endParaRPr lang="en-US" sz="2400" b="0" dirty="0"/>
          </a:p>
          <a:p>
            <a:endParaRPr lang="en-US" sz="2800" b="0" dirty="0" smtClean="0"/>
          </a:p>
          <a:p>
            <a:endParaRPr lang="en-US" sz="2800" b="0" dirty="0" smtClean="0"/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685800" y="1905000"/>
            <a:ext cx="8534400" cy="2819400"/>
          </a:xfrm>
          <a:prstGeom prst="rect">
            <a:avLst/>
          </a:prstGeom>
          <a:solidFill>
            <a:schemeClr val="bg1"/>
          </a:solidFill>
          <a:ln w="2857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en-GB" sz="2000" b="0">
              <a:latin typeface="Arial Unicode MS" pitchFamily="34" charset="-128"/>
            </a:endParaRPr>
          </a:p>
        </p:txBody>
      </p:sp>
      <p:sp>
        <p:nvSpPr>
          <p:cNvPr id="4100" name="Rectangle 3"/>
          <p:cNvSpPr>
            <a:spLocks noChangeArrowheads="1"/>
          </p:cNvSpPr>
          <p:nvPr/>
        </p:nvSpPr>
        <p:spPr bwMode="auto">
          <a:xfrm>
            <a:off x="885825" y="371475"/>
            <a:ext cx="8477250" cy="933450"/>
          </a:xfrm>
          <a:prstGeom prst="rect">
            <a:avLst/>
          </a:prstGeom>
          <a:solidFill>
            <a:schemeClr val="bg1"/>
          </a:solidFill>
          <a:ln w="57150" cmpd="thickThin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/>
            <a:r>
              <a:rPr lang="en-GB" sz="3200" b="0" dirty="0" smtClean="0">
                <a:latin typeface="Arial Unicode MS" pitchFamily="34" charset="-128"/>
              </a:rPr>
              <a:t>Use </a:t>
            </a:r>
            <a:r>
              <a:rPr lang="en-GB" sz="3200" b="0" dirty="0">
                <a:latin typeface="Arial Unicode MS" pitchFamily="34" charset="-128"/>
              </a:rPr>
              <a:t>continuous random field </a:t>
            </a:r>
            <a:r>
              <a:rPr lang="en-GB" sz="3200" b="0" dirty="0" smtClean="0">
                <a:latin typeface="Arial Unicode MS" pitchFamily="34" charset="-128"/>
              </a:rPr>
              <a:t>theory</a:t>
            </a:r>
            <a:endParaRPr lang="en-GB" sz="3200" b="0" dirty="0">
              <a:latin typeface="Arial Unicode MS" pitchFamily="34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01" name="Rectangle 4"/>
              <p:cNvSpPr>
                <a:spLocks noChangeArrowheads="1"/>
              </p:cNvSpPr>
              <p:nvPr/>
            </p:nvSpPr>
            <p:spPr bwMode="auto">
              <a:xfrm>
                <a:off x="714375" y="1476375"/>
                <a:ext cx="8477250" cy="1847850"/>
              </a:xfrm>
              <a:prstGeom prst="rect">
                <a:avLst/>
              </a:prstGeom>
              <a:noFill/>
              <a:ln w="57150" cmpd="thickThin">
                <a:noFill/>
                <a:miter lim="800000"/>
                <a:headEnd/>
                <a:tailEnd/>
              </a:ln>
            </p:spPr>
            <p:txBody>
              <a:bodyPr lIns="90488" tIns="44450" rIns="90488" bIns="44450"/>
              <a:lstStyle/>
              <a:p>
                <a:pPr marL="342900" indent="-342900">
                  <a:spcBef>
                    <a:spcPct val="20000"/>
                  </a:spcBef>
                  <a:buFontTx/>
                  <a:buChar char="•"/>
                </a:pPr>
                <a:r>
                  <a:rPr lang="en-GB" sz="2800" b="0" dirty="0" smtClean="0">
                    <a:latin typeface="Arial Unicode MS" pitchFamily="34" charset="-128"/>
                  </a:rPr>
                  <a:t>image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/>
                        <a:ea typeface="Cambria Math"/>
                      </a:rPr>
                      <m:t>≈</m:t>
                    </m:r>
                  </m:oMath>
                </a14:m>
                <a:r>
                  <a:rPr lang="en-GB" sz="2800" b="0" dirty="0" smtClean="0">
                    <a:latin typeface="Arial Unicode MS" pitchFamily="34" charset="-128"/>
                  </a:rPr>
                  <a:t> discretised continuous random field</a:t>
                </a:r>
              </a:p>
            </p:txBody>
          </p:sp>
        </mc:Choice>
        <mc:Fallback xmlns="">
          <p:sp>
            <p:nvSpPr>
              <p:cNvPr id="4101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4375" y="1476375"/>
                <a:ext cx="8477250" cy="1847850"/>
              </a:xfrm>
              <a:prstGeom prst="rect">
                <a:avLst/>
              </a:prstGeom>
              <a:blipFill rotWithShape="1">
                <a:blip r:embed="rId3"/>
                <a:stretch>
                  <a:fillRect l="-1725" t="-5941"/>
                </a:stretch>
              </a:blipFill>
              <a:ln w="57150" cmpd="thickThin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102" name="Picture 5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95400" y="2209800"/>
            <a:ext cx="2667000" cy="2241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4103" name="Picture 6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43600" y="2209800"/>
            <a:ext cx="2574925" cy="2222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4104" name="Text Box 7"/>
          <p:cNvSpPr txBox="1">
            <a:spLocks noChangeArrowheads="1"/>
          </p:cNvSpPr>
          <p:nvPr/>
        </p:nvSpPr>
        <p:spPr bwMode="auto">
          <a:xfrm>
            <a:off x="3959225" y="2895600"/>
            <a:ext cx="1998663" cy="13112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endParaRPr lang="en-GB" sz="2000" b="0" dirty="0">
              <a:latin typeface="Arial Unicode MS" pitchFamily="34" charset="-128"/>
              <a:sym typeface="Symbol" pitchFamily="18" charset="2"/>
            </a:endParaRPr>
          </a:p>
          <a:p>
            <a:pPr algn="ctr" eaLnBrk="0" hangingPunct="0"/>
            <a:r>
              <a:rPr lang="en-GB" sz="2000" b="0" dirty="0">
                <a:latin typeface="Arial Unicode MS" pitchFamily="34" charset="-128"/>
                <a:sym typeface="Symbol" pitchFamily="18" charset="2"/>
              </a:rPr>
              <a:t>Discretisation</a:t>
            </a:r>
          </a:p>
          <a:p>
            <a:pPr algn="ctr" eaLnBrk="0" hangingPunct="0"/>
            <a:r>
              <a:rPr lang="en-GB" sz="2000" b="0" dirty="0">
                <a:latin typeface="Arial Unicode MS" pitchFamily="34" charset="-128"/>
                <a:sym typeface="Symbol" pitchFamily="18" charset="2"/>
              </a:rPr>
              <a:t>(“lattice approximation”)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 flipH="1">
            <a:off x="4189413" y="3124200"/>
            <a:ext cx="15240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191419" y="5042872"/>
            <a:ext cx="8312467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80000"/>
              </a:lnSpc>
              <a:spcBef>
                <a:spcPct val="70000"/>
              </a:spcBef>
            </a:pPr>
            <a:r>
              <a:rPr lang="de-CH" sz="2000" b="0" dirty="0" err="1" smtClean="0"/>
              <a:t>Smoothness</a:t>
            </a:r>
            <a:r>
              <a:rPr lang="de-CH" sz="2000" b="0" dirty="0" smtClean="0"/>
              <a:t> </a:t>
            </a:r>
            <a:r>
              <a:rPr lang="de-CH" sz="2000" b="0" dirty="0" err="1" smtClean="0"/>
              <a:t>quantified</a:t>
            </a:r>
            <a:r>
              <a:rPr lang="de-CH" sz="2000" b="0" dirty="0" smtClean="0"/>
              <a:t>: </a:t>
            </a:r>
            <a:r>
              <a:rPr lang="de-CH" sz="2000" b="0" dirty="0" err="1" smtClean="0"/>
              <a:t>resolution</a:t>
            </a:r>
            <a:r>
              <a:rPr lang="de-CH" sz="2000" b="0" dirty="0" smtClean="0"/>
              <a:t> </a:t>
            </a:r>
            <a:r>
              <a:rPr lang="de-CH" sz="2000" b="0" dirty="0" err="1" smtClean="0"/>
              <a:t>elements</a:t>
            </a:r>
            <a:r>
              <a:rPr lang="de-CH" sz="2000" b="0" dirty="0" smtClean="0"/>
              <a:t> (‘</a:t>
            </a:r>
            <a:r>
              <a:rPr lang="de-CH" sz="2000" b="0" dirty="0" err="1" smtClean="0"/>
              <a:t>resels</a:t>
            </a:r>
            <a:r>
              <a:rPr lang="de-CH" sz="2000" b="0" dirty="0" smtClean="0"/>
              <a:t>’)</a:t>
            </a:r>
            <a:endParaRPr lang="de-CH" sz="2000" b="0" dirty="0"/>
          </a:p>
          <a:p>
            <a:pPr marL="342900" indent="-342900" eaLnBrk="1" hangingPunct="1">
              <a:lnSpc>
                <a:spcPct val="80000"/>
              </a:lnSpc>
              <a:spcBef>
                <a:spcPct val="70000"/>
              </a:spcBef>
              <a:buFont typeface="Arial" pitchFamily="34" charset="0"/>
              <a:buChar char="•"/>
            </a:pPr>
            <a:r>
              <a:rPr lang="de-CH" sz="2000" b="0" dirty="0" err="1" smtClean="0"/>
              <a:t>similar</a:t>
            </a:r>
            <a:r>
              <a:rPr lang="de-CH" sz="2000" b="0" dirty="0"/>
              <a:t>, but not </a:t>
            </a:r>
            <a:r>
              <a:rPr lang="de-CH" sz="2000" b="0" dirty="0" err="1"/>
              <a:t>identical</a:t>
            </a:r>
            <a:r>
              <a:rPr lang="de-CH" sz="2000" b="0" dirty="0"/>
              <a:t> </a:t>
            </a:r>
            <a:r>
              <a:rPr lang="de-CH" sz="2000" b="0" dirty="0" err="1"/>
              <a:t>to</a:t>
            </a:r>
            <a:r>
              <a:rPr lang="de-CH" sz="2000" b="0" dirty="0"/>
              <a:t> # </a:t>
            </a:r>
            <a:r>
              <a:rPr lang="de-CH" sz="2000" b="0" dirty="0" err="1"/>
              <a:t>independent</a:t>
            </a:r>
            <a:r>
              <a:rPr lang="de-CH" sz="2000" b="0" dirty="0"/>
              <a:t> </a:t>
            </a:r>
            <a:r>
              <a:rPr lang="de-CH" sz="2000" b="0" dirty="0" err="1"/>
              <a:t>observations</a:t>
            </a:r>
            <a:endParaRPr lang="de-CH" sz="2000" b="0" dirty="0"/>
          </a:p>
          <a:p>
            <a:pPr marL="342900" indent="-342900" eaLnBrk="1" hangingPunct="1">
              <a:lnSpc>
                <a:spcPct val="80000"/>
              </a:lnSpc>
              <a:spcBef>
                <a:spcPct val="70000"/>
              </a:spcBef>
              <a:buFont typeface="Arial" pitchFamily="34" charset="0"/>
              <a:buChar char="•"/>
            </a:pPr>
            <a:r>
              <a:rPr lang="de-CH" sz="2000" b="0" dirty="0" err="1" smtClean="0"/>
              <a:t>computed</a:t>
            </a:r>
            <a:r>
              <a:rPr lang="de-CH" sz="2000" b="0" dirty="0" smtClean="0"/>
              <a:t> </a:t>
            </a:r>
            <a:r>
              <a:rPr lang="de-CH" sz="2000" b="0" dirty="0" err="1"/>
              <a:t>from</a:t>
            </a:r>
            <a:r>
              <a:rPr lang="de-CH" sz="2000" b="0" dirty="0"/>
              <a:t> </a:t>
            </a:r>
            <a:r>
              <a:rPr lang="de-CH" sz="2000" b="0" dirty="0" err="1"/>
              <a:t>spatial</a:t>
            </a:r>
            <a:r>
              <a:rPr lang="de-CH" sz="2000" b="0" dirty="0"/>
              <a:t> derivatives </a:t>
            </a:r>
            <a:r>
              <a:rPr lang="de-CH" sz="2000" b="0" dirty="0" err="1"/>
              <a:t>of</a:t>
            </a:r>
            <a:r>
              <a:rPr lang="de-CH" sz="2000" b="0" dirty="0"/>
              <a:t> </a:t>
            </a:r>
            <a:r>
              <a:rPr lang="de-CH" sz="2000" b="0" dirty="0" err="1"/>
              <a:t>the</a:t>
            </a:r>
            <a:r>
              <a:rPr lang="de-CH" sz="2000" b="0" dirty="0"/>
              <a:t> </a:t>
            </a:r>
            <a:r>
              <a:rPr lang="de-CH" sz="2000" b="0" dirty="0" err="1"/>
              <a:t>residuals</a:t>
            </a:r>
            <a:endParaRPr lang="de-CH" sz="2000" b="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5280025" y="1376363"/>
            <a:ext cx="4133850" cy="5124450"/>
          </a:xfrm>
          <a:prstGeom prst="rect">
            <a:avLst/>
          </a:prstGeom>
          <a:solidFill>
            <a:srgbClr val="000066"/>
          </a:solidFill>
          <a:ln w="57150" cmpd="thickThin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54663" y="1543050"/>
            <a:ext cx="1801812" cy="1554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19460" name="Picture 4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54650" y="4662488"/>
            <a:ext cx="2168525" cy="1739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19461" name="Picture 5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67350" y="3087688"/>
            <a:ext cx="2170113" cy="17446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19462" name="Picture 6"/>
          <p:cNvPicPr>
            <a:picLocks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18450" y="1589088"/>
            <a:ext cx="1293813" cy="1212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19463" name="Picture 7"/>
          <p:cNvPicPr>
            <a:picLocks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918450" y="2795588"/>
            <a:ext cx="1355725" cy="1222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19464" name="Picture 8"/>
          <p:cNvPicPr>
            <a:picLocks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918450" y="4014788"/>
            <a:ext cx="1320800" cy="1216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19465" name="Picture 9"/>
          <p:cNvPicPr>
            <a:picLocks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918450" y="5233988"/>
            <a:ext cx="1333500" cy="1225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876300" y="257175"/>
            <a:ext cx="8477250" cy="933450"/>
          </a:xfrm>
          <a:prstGeom prst="rect">
            <a:avLst/>
          </a:prstGeom>
          <a:noFill/>
          <a:ln w="57150" cmpd="thickThin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/>
            <a:r>
              <a:rPr lang="en-GB" sz="3200" dirty="0">
                <a:solidFill>
                  <a:schemeClr val="tx2"/>
                </a:solidFill>
                <a:latin typeface="Arial Unicode MS" pitchFamily="34" charset="-128"/>
              </a:rPr>
              <a:t>Euler characteristic </a:t>
            </a:r>
            <a:r>
              <a:rPr lang="en-GB" sz="3200" dirty="0" smtClean="0">
                <a:solidFill>
                  <a:schemeClr val="tx2"/>
                </a:solidFill>
                <a:latin typeface="Arial Unicode MS" pitchFamily="34" charset="-128"/>
              </a:rPr>
              <a:t>(</a:t>
            </a:r>
            <a:r>
              <a:rPr lang="en-GB" sz="3200" dirty="0">
                <a:latin typeface="Symbol" pitchFamily="18" charset="2"/>
              </a:rPr>
              <a:t></a:t>
            </a:r>
            <a:r>
              <a:rPr lang="en-GB" sz="3200" i="1" baseline="-25000" dirty="0"/>
              <a:t>h</a:t>
            </a:r>
            <a:r>
              <a:rPr lang="en-GB" sz="3200" dirty="0" smtClean="0">
                <a:solidFill>
                  <a:schemeClr val="tx2"/>
                </a:solidFill>
                <a:latin typeface="Arial Unicode MS" pitchFamily="34" charset="-128"/>
              </a:rPr>
              <a:t>)</a:t>
            </a:r>
            <a:endParaRPr lang="en-GB" sz="3200" dirty="0">
              <a:solidFill>
                <a:schemeClr val="tx2"/>
              </a:solidFill>
              <a:latin typeface="Arial Unicode MS" pitchFamily="34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467" name="Rectangle 11"/>
              <p:cNvSpPr>
                <a:spLocks noChangeArrowheads="1"/>
              </p:cNvSpPr>
              <p:nvPr/>
            </p:nvSpPr>
            <p:spPr bwMode="auto">
              <a:xfrm>
                <a:off x="352150" y="1376363"/>
                <a:ext cx="4851434" cy="5124450"/>
              </a:xfrm>
              <a:prstGeom prst="rect">
                <a:avLst/>
              </a:prstGeom>
              <a:noFill/>
              <a:ln w="57150" cmpd="thickThin">
                <a:noFill/>
                <a:miter lim="800000"/>
                <a:headEnd/>
                <a:tailEnd/>
              </a:ln>
            </p:spPr>
            <p:txBody>
              <a:bodyPr lIns="90488" tIns="44450" rIns="90488" bIns="44450"/>
              <a:lstStyle/>
              <a:p>
                <a:pPr marL="571500" lvl="1" indent="-228600">
                  <a:spcBef>
                    <a:spcPct val="20000"/>
                  </a:spcBef>
                  <a:buFontTx/>
                  <a:buChar char="–"/>
                </a:pPr>
                <a:r>
                  <a:rPr lang="en-GB" sz="2400" b="0" dirty="0" smtClean="0">
                    <a:latin typeface="Arial Unicode MS" pitchFamily="34" charset="-128"/>
                  </a:rPr>
                  <a:t>threshold </a:t>
                </a:r>
                <a:r>
                  <a:rPr lang="en-GB" sz="2400" b="0" dirty="0">
                    <a:latin typeface="Arial Unicode MS" pitchFamily="34" charset="-128"/>
                  </a:rPr>
                  <a:t>an image at high </a:t>
                </a:r>
                <a:r>
                  <a:rPr lang="en-GB" sz="2400" b="0" i="1" dirty="0" smtClean="0">
                    <a:latin typeface="Arial Unicode MS" pitchFamily="34" charset="-128"/>
                  </a:rPr>
                  <a:t>h</a:t>
                </a:r>
                <a:endParaRPr lang="en-GB" sz="2400" b="0" i="1" dirty="0">
                  <a:latin typeface="Arial Unicode MS" pitchFamily="34" charset="-128"/>
                </a:endParaRPr>
              </a:p>
              <a:p>
                <a:pPr marL="571500" lvl="1" indent="-228600">
                  <a:spcBef>
                    <a:spcPct val="20000"/>
                  </a:spcBef>
                  <a:buFontTx/>
                  <a:buChar char="-"/>
                </a:pPr>
                <a:r>
                  <a:rPr lang="en-GB" sz="2400" dirty="0">
                    <a:latin typeface="Symbol" pitchFamily="18" charset="2"/>
                  </a:rPr>
                  <a:t></a:t>
                </a:r>
                <a:r>
                  <a:rPr lang="en-GB" sz="2400" i="1" baseline="-25000" dirty="0"/>
                  <a:t>h</a:t>
                </a:r>
                <a:r>
                  <a:rPr lang="en-GB" sz="2400" b="0" dirty="0" smtClean="0">
                    <a:latin typeface="Arial Unicode MS" pitchFamily="34" charset="-128"/>
                    <a:sym typeface="Symbol" pitchFamily="18" charset="2"/>
                  </a:rPr>
                  <a:t></a:t>
                </a:r>
                <a:r>
                  <a:rPr lang="en-GB" sz="2400" b="0" baseline="-25000" dirty="0" smtClean="0">
                    <a:latin typeface="Arial Unicode MS" pitchFamily="34" charset="-128"/>
                  </a:rPr>
                  <a:t>  </a:t>
                </a:r>
                <a:r>
                  <a:rPr lang="en-GB" sz="2400" b="0" dirty="0">
                    <a:latin typeface="Arial Unicode MS" pitchFamily="34" charset="-128"/>
                  </a:rPr>
                  <a:t># blobs </a:t>
                </a:r>
              </a:p>
              <a:p>
                <a:pPr marL="571500" lvl="1" indent="-228600">
                  <a:spcBef>
                    <a:spcPct val="20000"/>
                  </a:spcBef>
                </a:pPr>
                <a:endParaRPr lang="en-GB" sz="2400" b="0" dirty="0" smtClean="0">
                  <a:latin typeface="Arial Unicode MS" pitchFamily="34" charset="-128"/>
                </a:endParaRPr>
              </a:p>
              <a:p>
                <a:pPr marL="571500" lvl="1" indent="-228600">
                  <a:spcBef>
                    <a:spcPct val="20000"/>
                  </a:spcBef>
                </a:pPr>
                <a:r>
                  <a:rPr lang="en-GB" sz="2400" b="0" dirty="0" smtClean="0">
                    <a:latin typeface="Arial Unicode MS" pitchFamily="34" charset="-128"/>
                  </a:rPr>
                  <a:t> FWER  </a:t>
                </a:r>
                <a14:m>
                  <m:oMath xmlns:m="http://schemas.openxmlformats.org/officeDocument/2006/math">
                    <m:r>
                      <a:rPr lang="en-GB" sz="2400" b="0" i="1" dirty="0">
                        <a:latin typeface="Cambria Math"/>
                        <a:ea typeface="Cambria Math"/>
                      </a:rPr>
                      <m:t>≈</m:t>
                    </m:r>
                  </m:oMath>
                </a14:m>
                <a:r>
                  <a:rPr lang="en-GB" sz="2400" b="0" dirty="0" smtClean="0">
                    <a:latin typeface="Arial Unicode MS" pitchFamily="34" charset="-128"/>
                  </a:rPr>
                  <a:t> E [</a:t>
                </a:r>
                <a:r>
                  <a:rPr lang="en-GB" sz="2400" dirty="0">
                    <a:latin typeface="Symbol" pitchFamily="18" charset="2"/>
                  </a:rPr>
                  <a:t></a:t>
                </a:r>
                <a:r>
                  <a:rPr lang="en-GB" sz="2400" i="1" baseline="-25000" dirty="0"/>
                  <a:t>h</a:t>
                </a:r>
                <a:r>
                  <a:rPr lang="en-GB" sz="2400" b="0" dirty="0" smtClean="0">
                    <a:latin typeface="Arial Unicode MS" pitchFamily="34" charset="-128"/>
                  </a:rPr>
                  <a:t>]</a:t>
                </a:r>
                <a:endParaRPr lang="en-GB" sz="2400" b="0" dirty="0">
                  <a:latin typeface="Arial Unicode MS" pitchFamily="34" charset="-128"/>
                </a:endParaRPr>
              </a:p>
              <a:p>
                <a:pPr marL="571500" lvl="1" indent="-228600">
                  <a:spcBef>
                    <a:spcPct val="20000"/>
                  </a:spcBef>
                </a:pPr>
                <a:r>
                  <a:rPr lang="en-GB" sz="2400" b="0" dirty="0" smtClean="0">
                    <a:latin typeface="Arial Unicode MS" pitchFamily="34" charset="-128"/>
                  </a:rPr>
                  <a:t>		       </a:t>
                </a:r>
                <a:r>
                  <a:rPr lang="en-GB" sz="2400" b="0" dirty="0">
                    <a:latin typeface="Arial Unicode MS" pitchFamily="34" charset="-128"/>
                  </a:rPr>
                  <a:t>= p (blob)</a:t>
                </a:r>
              </a:p>
            </p:txBody>
          </p:sp>
        </mc:Choice>
        <mc:Fallback xmlns="">
          <p:sp>
            <p:nvSpPr>
              <p:cNvPr id="19467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52150" y="1376363"/>
                <a:ext cx="4851434" cy="5124450"/>
              </a:xfrm>
              <a:prstGeom prst="rect">
                <a:avLst/>
              </a:prstGeom>
              <a:blipFill rotWithShape="1">
                <a:blip r:embed="rId10"/>
                <a:stretch>
                  <a:fillRect t="-1667"/>
                </a:stretch>
              </a:blipFill>
              <a:ln w="57150" cmpd="thickThin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71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6478" y="1247458"/>
            <a:ext cx="9415463" cy="4945062"/>
          </a:xfrm>
        </p:spPr>
        <p:txBody>
          <a:bodyPr/>
          <a:lstStyle/>
          <a:p>
            <a:r>
              <a:rPr lang="en-GB" sz="2400" dirty="0"/>
              <a:t>General form for expected Euler characteristic</a:t>
            </a:r>
          </a:p>
          <a:p>
            <a:pPr lvl="2">
              <a:lnSpc>
                <a:spcPct val="70000"/>
              </a:lnSpc>
            </a:pPr>
            <a:r>
              <a:rPr lang="en-GB" sz="2000" dirty="0"/>
              <a:t> </a:t>
            </a:r>
            <a:r>
              <a:rPr lang="en-GB" dirty="0">
                <a:latin typeface="Symbol" pitchFamily="18" charset="2"/>
              </a:rPr>
              <a:t></a:t>
            </a:r>
            <a:r>
              <a:rPr lang="en-GB" sz="2000" baseline="30000" dirty="0"/>
              <a:t>2</a:t>
            </a:r>
            <a:r>
              <a:rPr lang="en-GB" sz="2000" dirty="0"/>
              <a:t>, </a:t>
            </a:r>
            <a:r>
              <a:rPr lang="en-GB" sz="2000" i="1" dirty="0"/>
              <a:t>F</a:t>
            </a:r>
            <a:r>
              <a:rPr lang="en-GB" sz="2000" dirty="0"/>
              <a:t>, &amp; </a:t>
            </a:r>
            <a:r>
              <a:rPr lang="en-GB" sz="2000" i="1" dirty="0"/>
              <a:t>t</a:t>
            </a:r>
            <a:r>
              <a:rPr lang="en-GB" sz="2000" dirty="0"/>
              <a:t> fields </a:t>
            </a:r>
            <a:r>
              <a:rPr lang="en-GB" sz="2000" dirty="0" smtClean="0"/>
              <a:t> </a:t>
            </a:r>
            <a:endParaRPr lang="de-CH" sz="2000" dirty="0"/>
          </a:p>
          <a:p>
            <a:pPr algn="ctr">
              <a:buFontTx/>
              <a:buNone/>
            </a:pPr>
            <a:r>
              <a:rPr lang="en-GB" sz="2400" dirty="0" smtClean="0">
                <a:latin typeface="Arial" pitchFamily="34" charset="0"/>
              </a:rPr>
              <a:t>E</a:t>
            </a:r>
            <a:r>
              <a:rPr lang="en-GB" sz="2800" dirty="0"/>
              <a:t>[</a:t>
            </a:r>
            <a:r>
              <a:rPr lang="en-GB" sz="2800" dirty="0" smtClean="0">
                <a:latin typeface="Symbol" pitchFamily="18" charset="2"/>
              </a:rPr>
              <a:t></a:t>
            </a:r>
            <a:r>
              <a:rPr lang="en-GB" sz="2800" i="1" baseline="-25000" dirty="0"/>
              <a:t>h</a:t>
            </a:r>
            <a:r>
              <a:rPr lang="en-GB" sz="2800" dirty="0" smtClean="0"/>
              <a:t>(</a:t>
            </a:r>
            <a:r>
              <a:rPr lang="en-GB" sz="2800" dirty="0" smtClean="0">
                <a:latin typeface="Symbol" pitchFamily="18" charset="2"/>
              </a:rPr>
              <a:t>W</a:t>
            </a:r>
            <a:r>
              <a:rPr lang="en-GB" sz="2800" dirty="0"/>
              <a:t>)]</a:t>
            </a:r>
            <a:r>
              <a:rPr lang="en-GB" sz="2800" b="1" dirty="0"/>
              <a:t> = </a:t>
            </a:r>
            <a:r>
              <a:rPr lang="en-GB" sz="4400" baseline="-10000" dirty="0" err="1">
                <a:latin typeface="Symbol" pitchFamily="18" charset="2"/>
              </a:rPr>
              <a:t>S</a:t>
            </a:r>
            <a:r>
              <a:rPr lang="en-GB" sz="2800" i="1" baseline="-25000" dirty="0" err="1"/>
              <a:t>d</a:t>
            </a:r>
            <a:r>
              <a:rPr lang="en-GB" sz="2800" b="1" dirty="0"/>
              <a:t> </a:t>
            </a:r>
            <a:r>
              <a:rPr lang="en-GB" dirty="0"/>
              <a:t>R</a:t>
            </a:r>
            <a:r>
              <a:rPr lang="en-GB" sz="2800" i="1" baseline="-25000" dirty="0"/>
              <a:t>d</a:t>
            </a:r>
            <a:r>
              <a:rPr lang="en-GB" sz="2800" b="1" i="1" baseline="-25000" dirty="0"/>
              <a:t> </a:t>
            </a:r>
            <a:r>
              <a:rPr lang="en-GB" dirty="0"/>
              <a:t>(</a:t>
            </a:r>
            <a:r>
              <a:rPr lang="en-GB" sz="2800" b="1" dirty="0">
                <a:latin typeface="Symbol" pitchFamily="18" charset="2"/>
              </a:rPr>
              <a:t>W</a:t>
            </a:r>
            <a:r>
              <a:rPr lang="en-GB" dirty="0"/>
              <a:t>)</a:t>
            </a:r>
            <a:r>
              <a:rPr lang="en-GB" sz="2800" b="1" dirty="0"/>
              <a:t> </a:t>
            </a:r>
            <a:r>
              <a:rPr lang="en-GB" sz="2800" i="1" dirty="0" err="1">
                <a:latin typeface="Symbol" pitchFamily="18" charset="2"/>
              </a:rPr>
              <a:t>r</a:t>
            </a:r>
            <a:r>
              <a:rPr lang="en-GB" sz="2800" i="1" baseline="-25000" dirty="0" err="1"/>
              <a:t>d</a:t>
            </a:r>
            <a:r>
              <a:rPr lang="en-GB" sz="2800" i="1" baseline="-25000" dirty="0"/>
              <a:t> </a:t>
            </a:r>
            <a:r>
              <a:rPr lang="en-GB" dirty="0" smtClean="0"/>
              <a:t>(</a:t>
            </a:r>
            <a:r>
              <a:rPr lang="en-GB" sz="2800" i="1" dirty="0"/>
              <a:t>h</a:t>
            </a:r>
            <a:r>
              <a:rPr lang="en-GB" dirty="0" smtClean="0"/>
              <a:t>)</a:t>
            </a:r>
          </a:p>
          <a:p>
            <a:pPr>
              <a:buFontTx/>
              <a:buNone/>
            </a:pPr>
            <a:endParaRPr lang="en-GB" sz="2000" dirty="0" smtClean="0"/>
          </a:p>
          <a:p>
            <a:pPr>
              <a:buFontTx/>
              <a:buNone/>
            </a:pPr>
            <a:r>
              <a:rPr lang="en-GB" sz="2000" dirty="0" smtClean="0"/>
              <a:t>Small volumes</a:t>
            </a:r>
            <a:r>
              <a:rPr lang="de-CH" sz="2000" dirty="0" smtClean="0"/>
              <a:t>: </a:t>
            </a:r>
            <a:r>
              <a:rPr lang="de-CH" sz="2000" dirty="0" err="1"/>
              <a:t>Anatomical</a:t>
            </a:r>
            <a:r>
              <a:rPr lang="de-CH" sz="2000" dirty="0"/>
              <a:t> </a:t>
            </a:r>
            <a:r>
              <a:rPr lang="de-CH" sz="2000" dirty="0" err="1"/>
              <a:t>atlas</a:t>
            </a:r>
            <a:r>
              <a:rPr lang="de-CH" sz="2000" dirty="0"/>
              <a:t>, ‘</a:t>
            </a:r>
            <a:r>
              <a:rPr lang="de-CH" sz="2000" dirty="0" err="1"/>
              <a:t>functional</a:t>
            </a:r>
            <a:r>
              <a:rPr lang="de-CH" sz="2000" dirty="0"/>
              <a:t> </a:t>
            </a:r>
            <a:r>
              <a:rPr lang="de-CH" sz="2000" dirty="0" err="1"/>
              <a:t>localisers</a:t>
            </a:r>
            <a:r>
              <a:rPr lang="de-CH" sz="2000" dirty="0"/>
              <a:t>’, orthogonal </a:t>
            </a:r>
            <a:r>
              <a:rPr lang="de-CH" sz="2000" dirty="0" err="1"/>
              <a:t>contrasts</a:t>
            </a:r>
            <a:r>
              <a:rPr lang="de-CH" sz="2000" dirty="0"/>
              <a:t>, </a:t>
            </a:r>
            <a:r>
              <a:rPr lang="de-CH" sz="2000" dirty="0" err="1"/>
              <a:t>volume</a:t>
            </a:r>
            <a:r>
              <a:rPr lang="de-CH" sz="2000" dirty="0"/>
              <a:t> </a:t>
            </a:r>
            <a:r>
              <a:rPr lang="de-CH" sz="2000" dirty="0" err="1"/>
              <a:t>around</a:t>
            </a:r>
            <a:r>
              <a:rPr lang="de-CH" sz="2000" dirty="0"/>
              <a:t> </a:t>
            </a:r>
            <a:r>
              <a:rPr lang="de-CH" sz="2000" dirty="0" err="1"/>
              <a:t>previously</a:t>
            </a:r>
            <a:r>
              <a:rPr lang="de-CH" sz="2000" dirty="0"/>
              <a:t> </a:t>
            </a:r>
            <a:r>
              <a:rPr lang="de-CH" sz="2000" dirty="0" err="1"/>
              <a:t>reported</a:t>
            </a:r>
            <a:r>
              <a:rPr lang="de-CH" sz="2000" dirty="0"/>
              <a:t> </a:t>
            </a:r>
            <a:r>
              <a:rPr lang="de-CH" sz="2000" dirty="0" err="1"/>
              <a:t>coordinates</a:t>
            </a:r>
            <a:r>
              <a:rPr lang="de-CH" sz="2000" dirty="0" smtClean="0"/>
              <a:t>…</a:t>
            </a:r>
            <a:endParaRPr lang="en-US" sz="2000" dirty="0"/>
          </a:p>
        </p:txBody>
      </p:sp>
      <p:sp>
        <p:nvSpPr>
          <p:cNvPr id="687107" name="Rectangle 3"/>
          <p:cNvSpPr>
            <a:spLocks noGrp="1" noChangeArrowheads="1"/>
          </p:cNvSpPr>
          <p:nvPr>
            <p:ph type="title"/>
          </p:nvPr>
        </p:nvSpPr>
        <p:spPr>
          <a:xfrm>
            <a:off x="237531" y="106363"/>
            <a:ext cx="9495829" cy="1428750"/>
          </a:xfrm>
        </p:spPr>
        <p:txBody>
          <a:bodyPr/>
          <a:lstStyle/>
          <a:p>
            <a:r>
              <a:rPr lang="en-GB" dirty="0" smtClean="0">
                <a:solidFill>
                  <a:schemeClr val="tx1"/>
                </a:solidFill>
              </a:rPr>
              <a:t>Unified </a:t>
            </a:r>
            <a:r>
              <a:rPr lang="en-GB" dirty="0">
                <a:solidFill>
                  <a:schemeClr val="tx1"/>
                </a:solidFill>
              </a:rPr>
              <a:t>Formula</a:t>
            </a:r>
          </a:p>
        </p:txBody>
      </p:sp>
      <p:sp>
        <p:nvSpPr>
          <p:cNvPr id="687108" name="Text Box 4"/>
          <p:cNvSpPr txBox="1">
            <a:spLocks noChangeArrowheads="1"/>
          </p:cNvSpPr>
          <p:nvPr/>
        </p:nvSpPr>
        <p:spPr bwMode="auto">
          <a:xfrm>
            <a:off x="106601" y="3944620"/>
            <a:ext cx="4589859" cy="267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381000" algn="l"/>
                <a:tab pos="666750" algn="l"/>
                <a:tab pos="952500" algn="l"/>
                <a:tab pos="1143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381000" algn="l"/>
                <a:tab pos="666750" algn="l"/>
                <a:tab pos="952500" algn="l"/>
                <a:tab pos="1143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381000" algn="l"/>
                <a:tab pos="666750" algn="l"/>
                <a:tab pos="952500" algn="l"/>
                <a:tab pos="1143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381000" algn="l"/>
                <a:tab pos="666750" algn="l"/>
                <a:tab pos="952500" algn="l"/>
                <a:tab pos="1143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381000" algn="l"/>
                <a:tab pos="666750" algn="l"/>
                <a:tab pos="952500" algn="l"/>
                <a:tab pos="1143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666750" algn="l"/>
                <a:tab pos="952500" algn="l"/>
                <a:tab pos="1143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666750" algn="l"/>
                <a:tab pos="952500" algn="l"/>
                <a:tab pos="1143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666750" algn="l"/>
                <a:tab pos="952500" algn="l"/>
                <a:tab pos="1143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666750" algn="l"/>
                <a:tab pos="952500" algn="l"/>
                <a:tab pos="1143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GB" sz="1600" dirty="0"/>
              <a:t>R</a:t>
            </a:r>
            <a:r>
              <a:rPr lang="en-GB" sz="1600" i="1" baseline="-25000" dirty="0"/>
              <a:t>d </a:t>
            </a:r>
            <a:r>
              <a:rPr lang="en-GB" sz="1800" dirty="0"/>
              <a:t>(</a:t>
            </a:r>
            <a:r>
              <a:rPr lang="en-GB" sz="1600" dirty="0">
                <a:latin typeface="Symbol" pitchFamily="18" charset="2"/>
              </a:rPr>
              <a:t>W</a:t>
            </a:r>
            <a:r>
              <a:rPr lang="en-GB" sz="1800" dirty="0"/>
              <a:t>):</a:t>
            </a:r>
            <a:r>
              <a:rPr lang="en-GB" sz="1600" dirty="0"/>
              <a:t>	</a:t>
            </a:r>
            <a:r>
              <a:rPr lang="en-GB" sz="1800" i="1" dirty="0"/>
              <a:t>d</a:t>
            </a:r>
            <a:r>
              <a:rPr lang="en-GB" sz="1800" dirty="0"/>
              <a:t>-dimensional </a:t>
            </a:r>
            <a:r>
              <a:rPr lang="en-GB" sz="1800" dirty="0" err="1"/>
              <a:t>Minkowski</a:t>
            </a:r>
            <a:r>
              <a:rPr lang="en-GB" sz="1800" dirty="0"/>
              <a:t/>
            </a:r>
            <a:br>
              <a:rPr lang="en-GB" sz="1800" dirty="0"/>
            </a:br>
            <a:r>
              <a:rPr lang="en-GB" sz="1800" dirty="0"/>
              <a:t>		functional of </a:t>
            </a:r>
            <a:r>
              <a:rPr lang="en-GB" sz="1600" dirty="0">
                <a:latin typeface="Symbol" pitchFamily="18" charset="2"/>
              </a:rPr>
              <a:t>W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GB" sz="1400" b="1" i="1" dirty="0"/>
              <a:t>	</a:t>
            </a:r>
            <a:r>
              <a:rPr lang="en-GB" sz="1400" i="1" dirty="0"/>
              <a:t>– function of dimension,</a:t>
            </a:r>
            <a:br>
              <a:rPr lang="en-GB" sz="1400" i="1" dirty="0"/>
            </a:br>
            <a:r>
              <a:rPr lang="en-GB" sz="1400" i="1" dirty="0"/>
              <a:t>			space</a:t>
            </a:r>
            <a:r>
              <a:rPr lang="en-GB" sz="1400" dirty="0"/>
              <a:t> </a:t>
            </a:r>
            <a:r>
              <a:rPr lang="en-GB" sz="1400" dirty="0">
                <a:latin typeface="Symbol" pitchFamily="18" charset="2"/>
              </a:rPr>
              <a:t>W</a:t>
            </a:r>
            <a:r>
              <a:rPr lang="en-GB" sz="1400" dirty="0"/>
              <a:t> and smoothness: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endParaRPr lang="en-GB" sz="1600" dirty="0"/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GB" sz="1600" dirty="0"/>
              <a:t>	R</a:t>
            </a:r>
            <a:r>
              <a:rPr lang="en-GB" sz="1600" baseline="-25000" dirty="0"/>
              <a:t>0</a:t>
            </a:r>
            <a:r>
              <a:rPr lang="en-GB" sz="1600" dirty="0"/>
              <a:t>(</a:t>
            </a:r>
            <a:r>
              <a:rPr lang="en-GB" sz="1600" dirty="0">
                <a:latin typeface="Symbol" pitchFamily="18" charset="2"/>
              </a:rPr>
              <a:t>W</a:t>
            </a:r>
            <a:r>
              <a:rPr lang="en-GB" sz="1600" dirty="0"/>
              <a:t>)	=	</a:t>
            </a:r>
            <a:r>
              <a:rPr lang="en-GB" sz="1800" dirty="0">
                <a:latin typeface="Symbol" pitchFamily="18" charset="2"/>
              </a:rPr>
              <a:t></a:t>
            </a:r>
            <a:r>
              <a:rPr lang="en-GB" sz="1800" dirty="0"/>
              <a:t>(</a:t>
            </a:r>
            <a:r>
              <a:rPr lang="en-GB" sz="1600" dirty="0">
                <a:latin typeface="Symbol" pitchFamily="18" charset="2"/>
              </a:rPr>
              <a:t>W</a:t>
            </a:r>
            <a:r>
              <a:rPr lang="en-GB" sz="1600" dirty="0"/>
              <a:t>) Euler characteristic of</a:t>
            </a:r>
            <a:r>
              <a:rPr lang="en-GB" sz="1600" dirty="0">
                <a:latin typeface="Symbol" pitchFamily="18" charset="2"/>
              </a:rPr>
              <a:t> W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GB" sz="1600" dirty="0">
                <a:latin typeface="Symbol" pitchFamily="18" charset="2"/>
              </a:rPr>
              <a:t>	</a:t>
            </a:r>
            <a:r>
              <a:rPr lang="en-GB" sz="1600" dirty="0"/>
              <a:t>R</a:t>
            </a:r>
            <a:r>
              <a:rPr lang="en-GB" sz="1600" baseline="-25000" dirty="0"/>
              <a:t>1</a:t>
            </a:r>
            <a:r>
              <a:rPr lang="en-GB" sz="1600" dirty="0"/>
              <a:t>(</a:t>
            </a:r>
            <a:r>
              <a:rPr lang="en-GB" sz="1600" dirty="0">
                <a:latin typeface="Symbol" pitchFamily="18" charset="2"/>
              </a:rPr>
              <a:t>W</a:t>
            </a:r>
            <a:r>
              <a:rPr lang="en-GB" sz="1600" dirty="0"/>
              <a:t>)	=	</a:t>
            </a:r>
            <a:r>
              <a:rPr lang="en-GB" sz="1600" dirty="0" err="1"/>
              <a:t>resel</a:t>
            </a:r>
            <a:r>
              <a:rPr lang="en-GB" sz="1600" dirty="0"/>
              <a:t> diameter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GB" sz="1600" dirty="0">
                <a:latin typeface="Symbol" pitchFamily="18" charset="2"/>
              </a:rPr>
              <a:t>	</a:t>
            </a:r>
            <a:r>
              <a:rPr lang="en-GB" sz="1600" dirty="0"/>
              <a:t>R</a:t>
            </a:r>
            <a:r>
              <a:rPr lang="en-GB" sz="1600" baseline="-25000" dirty="0"/>
              <a:t>2</a:t>
            </a:r>
            <a:r>
              <a:rPr lang="en-GB" sz="1600" dirty="0"/>
              <a:t>(</a:t>
            </a:r>
            <a:r>
              <a:rPr lang="en-GB" sz="1600" dirty="0">
                <a:latin typeface="Symbol" pitchFamily="18" charset="2"/>
              </a:rPr>
              <a:t>W</a:t>
            </a:r>
            <a:r>
              <a:rPr lang="en-GB" sz="1600" dirty="0"/>
              <a:t>)	=	</a:t>
            </a:r>
            <a:r>
              <a:rPr lang="en-GB" sz="1600" dirty="0" err="1"/>
              <a:t>resel</a:t>
            </a:r>
            <a:r>
              <a:rPr lang="en-GB" sz="1600" dirty="0"/>
              <a:t> surface area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GB" sz="1600" dirty="0">
                <a:latin typeface="Symbol" pitchFamily="18" charset="2"/>
              </a:rPr>
              <a:t>	</a:t>
            </a:r>
            <a:r>
              <a:rPr lang="en-GB" sz="1600" dirty="0"/>
              <a:t>R</a:t>
            </a:r>
            <a:r>
              <a:rPr lang="en-GB" sz="1600" baseline="-25000" dirty="0"/>
              <a:t>3</a:t>
            </a:r>
            <a:r>
              <a:rPr lang="en-GB" sz="1600" dirty="0"/>
              <a:t>(</a:t>
            </a:r>
            <a:r>
              <a:rPr lang="en-GB" sz="1600" dirty="0">
                <a:latin typeface="Symbol" pitchFamily="18" charset="2"/>
              </a:rPr>
              <a:t>W</a:t>
            </a:r>
            <a:r>
              <a:rPr lang="en-GB" sz="1600" dirty="0"/>
              <a:t>)	=	</a:t>
            </a:r>
            <a:r>
              <a:rPr lang="en-GB" sz="1600" dirty="0" err="1"/>
              <a:t>resel</a:t>
            </a:r>
            <a:r>
              <a:rPr lang="en-GB" sz="1600" dirty="0"/>
              <a:t> volume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endParaRPr lang="en-GB" sz="1600" dirty="0"/>
          </a:p>
        </p:txBody>
      </p:sp>
      <p:sp>
        <p:nvSpPr>
          <p:cNvPr id="687109" name="Text Box 5"/>
          <p:cNvSpPr txBox="1">
            <a:spLocks noChangeArrowheads="1"/>
          </p:cNvSpPr>
          <p:nvPr/>
        </p:nvSpPr>
        <p:spPr bwMode="auto">
          <a:xfrm>
            <a:off x="5979915" y="3903980"/>
            <a:ext cx="5143500" cy="345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381000" algn="l"/>
                <a:tab pos="666750" algn="l"/>
                <a:tab pos="952500" algn="l"/>
                <a:tab pos="1143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381000" algn="l"/>
                <a:tab pos="666750" algn="l"/>
                <a:tab pos="952500" algn="l"/>
                <a:tab pos="1143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381000" algn="l"/>
                <a:tab pos="666750" algn="l"/>
                <a:tab pos="952500" algn="l"/>
                <a:tab pos="1143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381000" algn="l"/>
                <a:tab pos="666750" algn="l"/>
                <a:tab pos="952500" algn="l"/>
                <a:tab pos="1143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381000" algn="l"/>
                <a:tab pos="666750" algn="l"/>
                <a:tab pos="952500" algn="l"/>
                <a:tab pos="1143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666750" algn="l"/>
                <a:tab pos="952500" algn="l"/>
                <a:tab pos="1143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666750" algn="l"/>
                <a:tab pos="952500" algn="l"/>
                <a:tab pos="1143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666750" algn="l"/>
                <a:tab pos="952500" algn="l"/>
                <a:tab pos="1143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81000" algn="l"/>
                <a:tab pos="666750" algn="l"/>
                <a:tab pos="952500" algn="l"/>
                <a:tab pos="11430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GB" sz="2000" i="1" dirty="0" err="1">
                <a:latin typeface="Symbol" pitchFamily="18" charset="2"/>
              </a:rPr>
              <a:t>r</a:t>
            </a:r>
            <a:r>
              <a:rPr lang="en-GB" sz="1600" i="1" baseline="-25000" dirty="0" err="1"/>
              <a:t>d</a:t>
            </a:r>
            <a:r>
              <a:rPr lang="en-GB" sz="1600" i="1" baseline="-25000" dirty="0"/>
              <a:t> </a:t>
            </a:r>
            <a:r>
              <a:rPr lang="en-GB" sz="1800" dirty="0"/>
              <a:t>(</a:t>
            </a:r>
            <a:r>
              <a:rPr lang="en-GB" sz="1600" dirty="0">
                <a:latin typeface="Symbol" pitchFamily="18" charset="2"/>
              </a:rPr>
              <a:t>W</a:t>
            </a:r>
            <a:r>
              <a:rPr lang="en-GB" sz="1800" dirty="0"/>
              <a:t>):</a:t>
            </a:r>
            <a:r>
              <a:rPr lang="en-GB" sz="1600" dirty="0"/>
              <a:t>	</a:t>
            </a:r>
            <a:r>
              <a:rPr lang="en-GB" sz="1800" i="1" dirty="0"/>
              <a:t>d</a:t>
            </a:r>
            <a:r>
              <a:rPr lang="en-GB" sz="1800" dirty="0"/>
              <a:t>-dimensional EC density of </a:t>
            </a:r>
            <a:r>
              <a:rPr lang="en-GB" sz="1800" i="1" dirty="0"/>
              <a:t>Z</a:t>
            </a:r>
            <a:r>
              <a:rPr lang="en-GB" sz="1800" dirty="0"/>
              <a:t>(</a:t>
            </a:r>
            <a:r>
              <a:rPr lang="en-GB" sz="1800" i="1" u="sng" dirty="0"/>
              <a:t>x</a:t>
            </a:r>
            <a:r>
              <a:rPr lang="en-GB" sz="1800" dirty="0"/>
              <a:t>)</a:t>
            </a:r>
            <a:endParaRPr lang="en-GB" sz="1600" dirty="0">
              <a:latin typeface="Symbol" pitchFamily="18" charset="2"/>
            </a:endParaRP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GB" sz="1400" i="1" dirty="0"/>
              <a:t>	– function of dimension and threshold,</a:t>
            </a:r>
            <a:br>
              <a:rPr lang="en-GB" sz="1400" i="1" dirty="0"/>
            </a:br>
            <a:r>
              <a:rPr lang="en-GB" sz="1400" i="1" dirty="0"/>
              <a:t>			specific for RF type:</a:t>
            </a:r>
            <a:endParaRPr lang="en-GB" sz="1400" dirty="0"/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GB" sz="1600" dirty="0"/>
              <a:t>E.g. Gaussian RF:</a:t>
            </a:r>
            <a:r>
              <a:rPr lang="en-GB" sz="1200" i="1" dirty="0"/>
              <a:t>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GB" sz="1600" dirty="0"/>
              <a:t>	</a:t>
            </a:r>
            <a:r>
              <a:rPr lang="en-GB" sz="2000" i="1" dirty="0" smtClean="0">
                <a:latin typeface="Symbol" pitchFamily="18" charset="2"/>
              </a:rPr>
              <a:t>r</a:t>
            </a:r>
            <a:r>
              <a:rPr lang="en-GB" sz="1600" baseline="-25000" dirty="0" smtClean="0"/>
              <a:t>0</a:t>
            </a:r>
            <a:r>
              <a:rPr lang="en-GB" sz="1600" dirty="0" smtClean="0"/>
              <a:t>(</a:t>
            </a:r>
            <a:r>
              <a:rPr lang="en-GB" sz="1600" i="1" dirty="0" smtClean="0"/>
              <a:t>h</a:t>
            </a:r>
            <a:r>
              <a:rPr lang="en-GB" sz="1600" dirty="0" smtClean="0"/>
              <a:t>)</a:t>
            </a:r>
            <a:r>
              <a:rPr lang="en-GB" sz="1600" dirty="0"/>
              <a:t>	=	1- </a:t>
            </a:r>
            <a:r>
              <a:rPr lang="en-GB" sz="1600" dirty="0">
                <a:sym typeface="Symbol" pitchFamily="18" charset="2"/>
              </a:rPr>
              <a:t></a:t>
            </a:r>
            <a:r>
              <a:rPr lang="en-GB" sz="1600" dirty="0" smtClean="0"/>
              <a:t>(</a:t>
            </a:r>
            <a:r>
              <a:rPr lang="en-GB" sz="1600" i="1" dirty="0" smtClean="0"/>
              <a:t>h</a:t>
            </a:r>
            <a:r>
              <a:rPr lang="en-GB" sz="1600" dirty="0" smtClean="0"/>
              <a:t>)</a:t>
            </a:r>
            <a:r>
              <a:rPr lang="en-GB" sz="1800" dirty="0" smtClean="0">
                <a:latin typeface="Symbol" pitchFamily="18" charset="2"/>
              </a:rPr>
              <a:t> </a:t>
            </a:r>
            <a:endParaRPr lang="en-GB" sz="1800" dirty="0">
              <a:latin typeface="Symbol" pitchFamily="18" charset="2"/>
            </a:endParaRP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GB" sz="1600" dirty="0">
                <a:latin typeface="Symbol" pitchFamily="18" charset="2"/>
              </a:rPr>
              <a:t>	</a:t>
            </a:r>
            <a:r>
              <a:rPr lang="en-GB" sz="2000" i="1" dirty="0" smtClean="0">
                <a:latin typeface="Symbol" pitchFamily="18" charset="2"/>
              </a:rPr>
              <a:t>r</a:t>
            </a:r>
            <a:r>
              <a:rPr lang="en-GB" sz="1600" baseline="-25000" dirty="0" smtClean="0"/>
              <a:t>1</a:t>
            </a:r>
            <a:r>
              <a:rPr lang="en-GB" sz="1600" dirty="0" smtClean="0"/>
              <a:t>(</a:t>
            </a:r>
            <a:r>
              <a:rPr lang="en-GB" sz="1600" i="1" dirty="0" smtClean="0"/>
              <a:t>h</a:t>
            </a:r>
            <a:r>
              <a:rPr lang="en-GB" sz="1600" dirty="0" smtClean="0"/>
              <a:t>)</a:t>
            </a:r>
            <a:r>
              <a:rPr lang="en-GB" sz="1600" dirty="0"/>
              <a:t>	=	(4 ln2)</a:t>
            </a:r>
            <a:r>
              <a:rPr lang="en-GB" sz="1600" baseline="30000" dirty="0"/>
              <a:t>1/2</a:t>
            </a:r>
            <a:r>
              <a:rPr lang="en-GB" sz="1600" dirty="0"/>
              <a:t> </a:t>
            </a:r>
            <a:r>
              <a:rPr lang="en-GB" sz="1600" dirty="0" err="1"/>
              <a:t>exp</a:t>
            </a:r>
            <a:r>
              <a:rPr lang="en-GB" sz="1600" dirty="0" smtClean="0"/>
              <a:t>(-</a:t>
            </a:r>
            <a:r>
              <a:rPr lang="en-GB" sz="1600" i="1" dirty="0" smtClean="0"/>
              <a:t>h</a:t>
            </a:r>
            <a:r>
              <a:rPr lang="en-GB" sz="1600" baseline="30000" dirty="0" smtClean="0"/>
              <a:t>2</a:t>
            </a:r>
            <a:r>
              <a:rPr lang="en-GB" sz="1600" dirty="0" smtClean="0"/>
              <a:t>/2</a:t>
            </a:r>
            <a:r>
              <a:rPr lang="en-GB" sz="1600" dirty="0"/>
              <a:t>) / (2</a:t>
            </a:r>
            <a:r>
              <a:rPr lang="en-GB" sz="1600" dirty="0">
                <a:latin typeface="Symbol" pitchFamily="18" charset="2"/>
              </a:rPr>
              <a:t>p</a:t>
            </a:r>
            <a:r>
              <a:rPr lang="en-GB" sz="1600" dirty="0"/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GB" sz="1600" dirty="0">
                <a:latin typeface="Symbol" pitchFamily="18" charset="2"/>
              </a:rPr>
              <a:t>	</a:t>
            </a:r>
            <a:r>
              <a:rPr lang="en-GB" sz="2000" i="1" dirty="0" smtClean="0">
                <a:latin typeface="Symbol" pitchFamily="18" charset="2"/>
              </a:rPr>
              <a:t>r</a:t>
            </a:r>
            <a:r>
              <a:rPr lang="en-GB" sz="1600" baseline="-25000" dirty="0" smtClean="0"/>
              <a:t>2</a:t>
            </a:r>
            <a:r>
              <a:rPr lang="en-GB" sz="1600" dirty="0" smtClean="0"/>
              <a:t>(</a:t>
            </a:r>
            <a:r>
              <a:rPr lang="en-GB" sz="1600" i="1" dirty="0" smtClean="0"/>
              <a:t>h</a:t>
            </a:r>
            <a:r>
              <a:rPr lang="en-GB" sz="1600" dirty="0" smtClean="0"/>
              <a:t>)</a:t>
            </a:r>
            <a:r>
              <a:rPr lang="en-GB" sz="1600" dirty="0"/>
              <a:t>	=	(4 ln2)    </a:t>
            </a:r>
            <a:r>
              <a:rPr lang="en-GB" sz="1600" dirty="0" err="1"/>
              <a:t>exp</a:t>
            </a:r>
            <a:r>
              <a:rPr lang="en-GB" sz="1600" dirty="0" smtClean="0"/>
              <a:t>(-</a:t>
            </a:r>
            <a:r>
              <a:rPr lang="en-GB" sz="1600" i="1" dirty="0" smtClean="0"/>
              <a:t>h</a:t>
            </a:r>
            <a:r>
              <a:rPr lang="en-GB" sz="1600" baseline="30000" dirty="0" smtClean="0"/>
              <a:t>2</a:t>
            </a:r>
            <a:r>
              <a:rPr lang="en-GB" sz="1600" dirty="0" smtClean="0"/>
              <a:t>/2</a:t>
            </a:r>
            <a:r>
              <a:rPr lang="en-GB" sz="1600" dirty="0"/>
              <a:t>) / (2</a:t>
            </a:r>
            <a:r>
              <a:rPr lang="en-GB" sz="1600" dirty="0">
                <a:latin typeface="Symbol" pitchFamily="18" charset="2"/>
              </a:rPr>
              <a:t>p</a:t>
            </a:r>
            <a:r>
              <a:rPr lang="en-GB" sz="1600" dirty="0"/>
              <a:t>)</a:t>
            </a:r>
            <a:r>
              <a:rPr lang="en-GB" sz="1600" baseline="30000" dirty="0"/>
              <a:t>3/2</a:t>
            </a:r>
            <a:endParaRPr lang="en-GB" sz="1600" dirty="0"/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GB" sz="1600" dirty="0">
                <a:latin typeface="Symbol" pitchFamily="18" charset="2"/>
              </a:rPr>
              <a:t>	</a:t>
            </a:r>
            <a:r>
              <a:rPr lang="en-GB" sz="2000" i="1" dirty="0" smtClean="0">
                <a:latin typeface="Symbol" pitchFamily="18" charset="2"/>
              </a:rPr>
              <a:t>r</a:t>
            </a:r>
            <a:r>
              <a:rPr lang="en-GB" sz="1600" baseline="-25000" dirty="0" smtClean="0"/>
              <a:t>3</a:t>
            </a:r>
            <a:r>
              <a:rPr lang="en-GB" sz="1600" dirty="0" smtClean="0"/>
              <a:t>(</a:t>
            </a:r>
            <a:r>
              <a:rPr lang="en-GB" sz="1600" i="1" dirty="0" smtClean="0"/>
              <a:t>h</a:t>
            </a:r>
            <a:r>
              <a:rPr lang="en-GB" sz="1600" dirty="0" smtClean="0"/>
              <a:t>)</a:t>
            </a:r>
            <a:r>
              <a:rPr lang="en-GB" sz="1600" dirty="0"/>
              <a:t>	=	(4 ln2)</a:t>
            </a:r>
            <a:r>
              <a:rPr lang="en-GB" sz="1600" baseline="30000" dirty="0"/>
              <a:t>3/2 </a:t>
            </a:r>
            <a:r>
              <a:rPr lang="en-GB" sz="1600" dirty="0" smtClean="0"/>
              <a:t>(</a:t>
            </a:r>
            <a:r>
              <a:rPr lang="en-GB" sz="1600" i="1" dirty="0" smtClean="0"/>
              <a:t>h</a:t>
            </a:r>
            <a:r>
              <a:rPr lang="en-GB" sz="1600" baseline="30000" dirty="0" smtClean="0"/>
              <a:t>2</a:t>
            </a:r>
            <a:r>
              <a:rPr lang="en-GB" sz="1600" dirty="0" smtClean="0"/>
              <a:t> </a:t>
            </a:r>
            <a:r>
              <a:rPr lang="en-GB" sz="1600" dirty="0"/>
              <a:t>-1)   </a:t>
            </a:r>
            <a:r>
              <a:rPr lang="en-GB" sz="1600" dirty="0" err="1"/>
              <a:t>exp</a:t>
            </a:r>
            <a:r>
              <a:rPr lang="en-GB" sz="1600" dirty="0" smtClean="0"/>
              <a:t>(-</a:t>
            </a:r>
            <a:r>
              <a:rPr lang="en-GB" sz="1600" i="1" dirty="0" smtClean="0"/>
              <a:t>h</a:t>
            </a:r>
            <a:r>
              <a:rPr lang="en-GB" sz="1600" baseline="30000" dirty="0" smtClean="0"/>
              <a:t>2</a:t>
            </a:r>
            <a:r>
              <a:rPr lang="en-GB" sz="1600" dirty="0" smtClean="0"/>
              <a:t>/2</a:t>
            </a:r>
            <a:r>
              <a:rPr lang="en-GB" sz="1600" dirty="0"/>
              <a:t>) / (2</a:t>
            </a:r>
            <a:r>
              <a:rPr lang="en-GB" sz="1600" dirty="0">
                <a:latin typeface="Symbol" pitchFamily="18" charset="2"/>
              </a:rPr>
              <a:t>p</a:t>
            </a:r>
            <a:r>
              <a:rPr lang="en-GB" sz="1600" dirty="0"/>
              <a:t>)</a:t>
            </a:r>
            <a:r>
              <a:rPr lang="en-GB" sz="1600" baseline="30000" dirty="0"/>
              <a:t>2</a:t>
            </a:r>
            <a:endParaRPr lang="en-GB" sz="1600" dirty="0"/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n-GB" sz="1600" dirty="0">
                <a:latin typeface="Symbol" pitchFamily="18" charset="2"/>
              </a:rPr>
              <a:t>	</a:t>
            </a:r>
            <a:r>
              <a:rPr lang="en-GB" sz="2000" i="1" dirty="0" smtClean="0">
                <a:latin typeface="Symbol" pitchFamily="18" charset="2"/>
              </a:rPr>
              <a:t>r</a:t>
            </a:r>
            <a:r>
              <a:rPr lang="en-GB" sz="1600" baseline="-25000" dirty="0" smtClean="0"/>
              <a:t>4</a:t>
            </a:r>
            <a:r>
              <a:rPr lang="en-GB" sz="1600" dirty="0" smtClean="0"/>
              <a:t>(</a:t>
            </a:r>
            <a:r>
              <a:rPr lang="en-GB" sz="1600" i="1" dirty="0" smtClean="0"/>
              <a:t>h</a:t>
            </a:r>
            <a:r>
              <a:rPr lang="en-GB" sz="1600" dirty="0" smtClean="0"/>
              <a:t>)</a:t>
            </a:r>
            <a:r>
              <a:rPr lang="en-GB" sz="1600" dirty="0"/>
              <a:t>	=	(4 ln2)</a:t>
            </a:r>
            <a:r>
              <a:rPr lang="en-GB" sz="1600" baseline="30000" dirty="0"/>
              <a:t>2    </a:t>
            </a:r>
            <a:r>
              <a:rPr lang="en-GB" sz="1600" dirty="0" smtClean="0"/>
              <a:t>(</a:t>
            </a:r>
            <a:r>
              <a:rPr lang="en-GB" sz="1600" i="1" dirty="0" smtClean="0"/>
              <a:t>h</a:t>
            </a:r>
            <a:r>
              <a:rPr lang="en-GB" sz="1600" baseline="30000" dirty="0" smtClean="0"/>
              <a:t>3</a:t>
            </a:r>
            <a:r>
              <a:rPr lang="en-GB" sz="1600" dirty="0" smtClean="0"/>
              <a:t> </a:t>
            </a:r>
            <a:r>
              <a:rPr lang="en-GB" sz="1600" dirty="0"/>
              <a:t>-</a:t>
            </a:r>
            <a:r>
              <a:rPr lang="en-GB" sz="1600" dirty="0" smtClean="0"/>
              <a:t>3</a:t>
            </a:r>
            <a:r>
              <a:rPr lang="en-GB" sz="1600" i="1" dirty="0" smtClean="0"/>
              <a:t>h</a:t>
            </a:r>
            <a:r>
              <a:rPr lang="en-GB" sz="1600" dirty="0" smtClean="0"/>
              <a:t>) </a:t>
            </a:r>
            <a:r>
              <a:rPr lang="en-GB" sz="1600" dirty="0" err="1"/>
              <a:t>exp</a:t>
            </a:r>
            <a:r>
              <a:rPr lang="en-GB" sz="1600" dirty="0" smtClean="0"/>
              <a:t>(-</a:t>
            </a:r>
            <a:r>
              <a:rPr lang="en-GB" sz="1600" i="1" dirty="0" smtClean="0"/>
              <a:t>h</a:t>
            </a:r>
            <a:r>
              <a:rPr lang="en-GB" sz="1600" baseline="30000" dirty="0" smtClean="0"/>
              <a:t>2</a:t>
            </a:r>
            <a:r>
              <a:rPr lang="en-GB" sz="1600" dirty="0" smtClean="0"/>
              <a:t>/2</a:t>
            </a:r>
            <a:r>
              <a:rPr lang="en-GB" sz="1600" dirty="0"/>
              <a:t>) / (2</a:t>
            </a:r>
            <a:r>
              <a:rPr lang="en-GB" sz="1600" dirty="0">
                <a:latin typeface="Symbol" pitchFamily="18" charset="2"/>
              </a:rPr>
              <a:t>p</a:t>
            </a:r>
            <a:r>
              <a:rPr lang="en-GB" sz="1600" dirty="0"/>
              <a:t>)</a:t>
            </a:r>
            <a:r>
              <a:rPr lang="en-GB" sz="1600" baseline="30000" dirty="0"/>
              <a:t>5/2</a:t>
            </a:r>
            <a:endParaRPr lang="en-GB" sz="1600" dirty="0"/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endParaRPr lang="en-GB" sz="1600" dirty="0"/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endParaRPr lang="en-GB" sz="1600" dirty="0"/>
          </a:p>
        </p:txBody>
      </p:sp>
      <p:pic>
        <p:nvPicPr>
          <p:cNvPr id="687110" name="Picture 6" descr="KJW_brai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2621" y="3886201"/>
            <a:ext cx="1730574" cy="1624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87111" name="Rectangle 7"/>
          <p:cNvSpPr>
            <a:spLocks noChangeArrowheads="1"/>
          </p:cNvSpPr>
          <p:nvPr/>
        </p:nvSpPr>
        <p:spPr bwMode="auto">
          <a:xfrm>
            <a:off x="5721073" y="4953000"/>
            <a:ext cx="32252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GB" b="1">
                <a:latin typeface="Symbol" pitchFamily="18" charset="2"/>
              </a:rPr>
              <a:t></a:t>
            </a:r>
          </a:p>
        </p:txBody>
      </p:sp>
      <p:sp>
        <p:nvSpPr>
          <p:cNvPr id="687112" name="Line 8"/>
          <p:cNvSpPr>
            <a:spLocks noChangeShapeType="1"/>
          </p:cNvSpPr>
          <p:nvPr/>
        </p:nvSpPr>
        <p:spPr bwMode="auto">
          <a:xfrm flipH="1">
            <a:off x="5167432" y="5181600"/>
            <a:ext cx="634007" cy="76200"/>
          </a:xfrm>
          <a:prstGeom prst="line">
            <a:avLst/>
          </a:prstGeom>
          <a:noFill/>
          <a:ln w="19050">
            <a:solidFill>
              <a:srgbClr val="C1CEFF"/>
            </a:solidFill>
            <a:round/>
            <a:headEnd/>
            <a:tailEnd type="triangle" w="med" len="med"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99138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5463" y="1501775"/>
            <a:ext cx="2925762" cy="24177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9219" name="Picture 3"/>
          <p:cNvPicPr>
            <a:picLocks noChangeArrowheads="1"/>
          </p:cNvPicPr>
          <p:nvPr/>
        </p:nvPicPr>
        <p:blipFill>
          <a:blip r:embed="rId4" cstate="print"/>
          <a:srcRect l="69757" t="30959" r="7643" b="14474"/>
          <a:stretch>
            <a:fillRect/>
          </a:stretch>
        </p:blipFill>
        <p:spPr bwMode="auto">
          <a:xfrm>
            <a:off x="4813300" y="1697038"/>
            <a:ext cx="769938" cy="11191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915988" y="176213"/>
            <a:ext cx="8382000" cy="835025"/>
          </a:xfrm>
          <a:prstGeom prst="rect">
            <a:avLst/>
          </a:prstGeom>
          <a:noFill/>
          <a:ln w="57150" cmpd="thickThin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/>
            <a:r>
              <a:rPr lang="en-GB" sz="3200" dirty="0">
                <a:solidFill>
                  <a:schemeClr val="tx2"/>
                </a:solidFill>
                <a:latin typeface="Arial Unicode MS" pitchFamily="34" charset="-128"/>
              </a:rPr>
              <a:t>Detect an effect of unknown extent &amp; location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1187450" y="4416425"/>
            <a:ext cx="1649413" cy="644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21734" name="Rectangle 6"/>
          <p:cNvSpPr>
            <a:spLocks noChangeArrowheads="1"/>
          </p:cNvSpPr>
          <p:nvPr/>
        </p:nvSpPr>
        <p:spPr bwMode="auto">
          <a:xfrm>
            <a:off x="388938" y="3305175"/>
            <a:ext cx="14636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>
              <a:defRPr/>
            </a:pPr>
            <a:r>
              <a:rPr lang="en-US" sz="1800" b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Realignment</a:t>
            </a:r>
          </a:p>
        </p:txBody>
      </p:sp>
      <p:sp>
        <p:nvSpPr>
          <p:cNvPr id="2121735" name="Rectangle 7"/>
          <p:cNvSpPr>
            <a:spLocks noChangeArrowheads="1"/>
          </p:cNvSpPr>
          <p:nvPr/>
        </p:nvSpPr>
        <p:spPr bwMode="auto">
          <a:xfrm>
            <a:off x="2322513" y="3305175"/>
            <a:ext cx="12731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>
              <a:defRPr/>
            </a:pPr>
            <a:r>
              <a:rPr lang="en-US" sz="1800" b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Smoothing</a:t>
            </a:r>
          </a:p>
        </p:txBody>
      </p:sp>
      <p:sp>
        <p:nvSpPr>
          <p:cNvPr id="2121736" name="Rectangle 8"/>
          <p:cNvSpPr>
            <a:spLocks noChangeArrowheads="1"/>
          </p:cNvSpPr>
          <p:nvPr/>
        </p:nvSpPr>
        <p:spPr bwMode="auto">
          <a:xfrm>
            <a:off x="1273175" y="4519613"/>
            <a:ext cx="1577975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>
              <a:defRPr/>
            </a:pPr>
            <a:r>
              <a:rPr lang="en-US" sz="1800" b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Normalisation</a:t>
            </a:r>
          </a:p>
        </p:txBody>
      </p:sp>
      <p:sp>
        <p:nvSpPr>
          <p:cNvPr id="2121737" name="Rectangle 9"/>
          <p:cNvSpPr>
            <a:spLocks noChangeArrowheads="1"/>
          </p:cNvSpPr>
          <p:nvPr/>
        </p:nvSpPr>
        <p:spPr bwMode="auto">
          <a:xfrm>
            <a:off x="4065588" y="3317875"/>
            <a:ext cx="23018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>
              <a:defRPr/>
            </a:pPr>
            <a:r>
              <a:rPr lang="en-US" sz="1800" b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General linear model</a:t>
            </a:r>
          </a:p>
        </p:txBody>
      </p:sp>
      <p:sp>
        <p:nvSpPr>
          <p:cNvPr id="2121738" name="Rectangle 10"/>
          <p:cNvSpPr>
            <a:spLocks noChangeArrowheads="1"/>
          </p:cNvSpPr>
          <p:nvPr/>
        </p:nvSpPr>
        <p:spPr bwMode="auto">
          <a:xfrm>
            <a:off x="6705600" y="1244600"/>
            <a:ext cx="35210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>
              <a:defRPr/>
            </a:pPr>
            <a:r>
              <a:rPr lang="en-US" sz="1800" b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Statistical parametric map (SPM)</a:t>
            </a:r>
          </a:p>
        </p:txBody>
      </p:sp>
      <p:sp>
        <p:nvSpPr>
          <p:cNvPr id="2121739" name="Rectangle 11"/>
          <p:cNvSpPr>
            <a:spLocks noChangeArrowheads="1"/>
          </p:cNvSpPr>
          <p:nvPr/>
        </p:nvSpPr>
        <p:spPr bwMode="auto">
          <a:xfrm>
            <a:off x="280988" y="1246188"/>
            <a:ext cx="1998662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>
              <a:defRPr/>
            </a:pPr>
            <a:r>
              <a:rPr lang="en-US" sz="1800" b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Image time-series</a:t>
            </a:r>
          </a:p>
        </p:txBody>
      </p:sp>
      <p:sp>
        <p:nvSpPr>
          <p:cNvPr id="2121740" name="Rectangle 12"/>
          <p:cNvSpPr>
            <a:spLocks noChangeArrowheads="1"/>
          </p:cNvSpPr>
          <p:nvPr/>
        </p:nvSpPr>
        <p:spPr bwMode="auto">
          <a:xfrm>
            <a:off x="4194175" y="6176963"/>
            <a:ext cx="2287588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>
              <a:defRPr/>
            </a:pPr>
            <a:r>
              <a:rPr lang="en-US" sz="1800" b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Parameter estimates</a:t>
            </a:r>
          </a:p>
        </p:txBody>
      </p:sp>
      <p:pic>
        <p:nvPicPr>
          <p:cNvPr id="9229" name="Picture 13"/>
          <p:cNvPicPr>
            <a:picLocks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70113" y="1676400"/>
            <a:ext cx="1557337" cy="10620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9230" name="Picture 14"/>
          <p:cNvPicPr>
            <a:picLocks noChangeArrowheads="1"/>
          </p:cNvPicPr>
          <p:nvPr/>
        </p:nvPicPr>
        <p:blipFill>
          <a:blip r:embed="rId6" cstate="print"/>
          <a:srcRect l="10599" t="6715" r="8142" b="6468"/>
          <a:stretch>
            <a:fillRect/>
          </a:stretch>
        </p:blipFill>
        <p:spPr bwMode="auto">
          <a:xfrm>
            <a:off x="4375150" y="4392613"/>
            <a:ext cx="1679575" cy="1662112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</p:spPr>
      </p:pic>
      <p:pic>
        <p:nvPicPr>
          <p:cNvPr id="9231" name="Picture 15"/>
          <p:cNvPicPr>
            <a:picLocks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36563" y="1676400"/>
            <a:ext cx="1325562" cy="1120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9232" name="Rectangle 16"/>
          <p:cNvSpPr>
            <a:spLocks noChangeArrowheads="1"/>
          </p:cNvSpPr>
          <p:nvPr/>
        </p:nvSpPr>
        <p:spPr bwMode="auto">
          <a:xfrm>
            <a:off x="4097338" y="3157538"/>
            <a:ext cx="2236787" cy="6889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412750" y="3157538"/>
            <a:ext cx="1409700" cy="6889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4" name="Rectangle 18"/>
          <p:cNvSpPr>
            <a:spLocks noChangeArrowheads="1"/>
          </p:cNvSpPr>
          <p:nvPr/>
        </p:nvSpPr>
        <p:spPr bwMode="auto">
          <a:xfrm>
            <a:off x="2208213" y="3157538"/>
            <a:ext cx="1508125" cy="7000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21747" name="Rectangle 19"/>
          <p:cNvSpPr>
            <a:spLocks noChangeArrowheads="1"/>
          </p:cNvSpPr>
          <p:nvPr/>
        </p:nvSpPr>
        <p:spPr bwMode="auto">
          <a:xfrm>
            <a:off x="4440238" y="1243013"/>
            <a:ext cx="1577975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>
              <a:defRPr/>
            </a:pPr>
            <a:r>
              <a:rPr lang="en-US" sz="1800" b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Design matrix</a:t>
            </a:r>
          </a:p>
        </p:txBody>
      </p:sp>
      <p:pic>
        <p:nvPicPr>
          <p:cNvPr id="9236" name="Picture 20"/>
          <p:cNvPicPr>
            <a:picLocks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338263" y="5437188"/>
            <a:ext cx="1419225" cy="11922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2121749" name="Rectangle 21"/>
          <p:cNvSpPr>
            <a:spLocks noChangeArrowheads="1"/>
          </p:cNvSpPr>
          <p:nvPr/>
        </p:nvSpPr>
        <p:spPr bwMode="auto">
          <a:xfrm>
            <a:off x="2822575" y="5837238"/>
            <a:ext cx="1131888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>
              <a:defRPr/>
            </a:pPr>
            <a:r>
              <a:rPr lang="en-US" sz="1800" b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Template</a:t>
            </a:r>
          </a:p>
        </p:txBody>
      </p:sp>
      <p:sp>
        <p:nvSpPr>
          <p:cNvPr id="2121750" name="Rectangle 22"/>
          <p:cNvSpPr>
            <a:spLocks noChangeArrowheads="1"/>
          </p:cNvSpPr>
          <p:nvPr/>
        </p:nvSpPr>
        <p:spPr bwMode="auto">
          <a:xfrm>
            <a:off x="2600325" y="1255713"/>
            <a:ext cx="841375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>
              <a:defRPr/>
            </a:pPr>
            <a:r>
              <a:rPr lang="en-US" sz="1800" b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Kernel</a:t>
            </a:r>
          </a:p>
        </p:txBody>
      </p:sp>
      <p:sp>
        <p:nvSpPr>
          <p:cNvPr id="9239" name="Line 23"/>
          <p:cNvSpPr>
            <a:spLocks noChangeShapeType="1"/>
          </p:cNvSpPr>
          <p:nvPr/>
        </p:nvSpPr>
        <p:spPr bwMode="auto">
          <a:xfrm>
            <a:off x="1093788" y="2795588"/>
            <a:ext cx="0" cy="3095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40" name="Line 24"/>
          <p:cNvSpPr>
            <a:spLocks noChangeShapeType="1"/>
          </p:cNvSpPr>
          <p:nvPr/>
        </p:nvSpPr>
        <p:spPr bwMode="auto">
          <a:xfrm>
            <a:off x="1851025" y="3503613"/>
            <a:ext cx="320675" cy="317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41" name="Line 25"/>
          <p:cNvSpPr>
            <a:spLocks noChangeShapeType="1"/>
          </p:cNvSpPr>
          <p:nvPr/>
        </p:nvSpPr>
        <p:spPr bwMode="auto">
          <a:xfrm>
            <a:off x="6334125" y="3505200"/>
            <a:ext cx="50006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42" name="Line 26"/>
          <p:cNvSpPr>
            <a:spLocks noChangeShapeType="1"/>
          </p:cNvSpPr>
          <p:nvPr/>
        </p:nvSpPr>
        <p:spPr bwMode="auto">
          <a:xfrm>
            <a:off x="5214938" y="3876675"/>
            <a:ext cx="0" cy="520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43" name="Line 27"/>
          <p:cNvSpPr>
            <a:spLocks noChangeShapeType="1"/>
          </p:cNvSpPr>
          <p:nvPr/>
        </p:nvSpPr>
        <p:spPr bwMode="auto">
          <a:xfrm>
            <a:off x="5211763" y="2825750"/>
            <a:ext cx="0" cy="3095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44" name="Line 28"/>
          <p:cNvSpPr>
            <a:spLocks noChangeShapeType="1"/>
          </p:cNvSpPr>
          <p:nvPr/>
        </p:nvSpPr>
        <p:spPr bwMode="auto">
          <a:xfrm>
            <a:off x="2959100" y="2776538"/>
            <a:ext cx="0" cy="3095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45" name="Line 29"/>
          <p:cNvSpPr>
            <a:spLocks noChangeShapeType="1"/>
          </p:cNvSpPr>
          <p:nvPr/>
        </p:nvSpPr>
        <p:spPr bwMode="auto">
          <a:xfrm flipV="1">
            <a:off x="1995488" y="5043488"/>
            <a:ext cx="0" cy="39211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46" name="Rectangle 30"/>
          <p:cNvSpPr>
            <a:spLocks noChangeArrowheads="1"/>
          </p:cNvSpPr>
          <p:nvPr/>
        </p:nvSpPr>
        <p:spPr bwMode="auto">
          <a:xfrm>
            <a:off x="6894513" y="4114800"/>
            <a:ext cx="1400175" cy="7556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21759" name="Rectangle 31"/>
          <p:cNvSpPr>
            <a:spLocks noChangeArrowheads="1"/>
          </p:cNvSpPr>
          <p:nvPr/>
        </p:nvSpPr>
        <p:spPr bwMode="auto">
          <a:xfrm>
            <a:off x="8518356" y="4138613"/>
            <a:ext cx="1676742" cy="64376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marL="285750" indent="-285750" algn="ctr" eaLnBrk="0" hangingPunct="0">
              <a:buFont typeface="Arial" pitchFamily="34" charset="0"/>
              <a:buChar char="•"/>
              <a:defRPr/>
            </a:pPr>
            <a:r>
              <a:rPr lang="en-US" sz="1800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Voluminous</a:t>
            </a:r>
          </a:p>
          <a:p>
            <a:pPr marL="285750" indent="-285750" algn="ctr" eaLnBrk="0" hangingPunct="0">
              <a:buFont typeface="Arial" pitchFamily="34" charset="0"/>
              <a:buChar char="•"/>
              <a:defRPr/>
            </a:pPr>
            <a:r>
              <a:rPr lang="en-US" sz="1800" b="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Dependent</a:t>
            </a:r>
            <a:endParaRPr lang="en-US" sz="1800" b="0" dirty="0">
              <a:effectLst>
                <a:outerShdw blurRad="38100" dist="38100" dir="2700000" algn="tl">
                  <a:srgbClr val="C0C0C0"/>
                </a:outerShdw>
              </a:effectLst>
              <a:latin typeface="Arial Unicode MS" pitchFamily="34" charset="-128"/>
            </a:endParaRPr>
          </a:p>
        </p:txBody>
      </p:sp>
      <p:sp>
        <p:nvSpPr>
          <p:cNvPr id="9248" name="Line 32"/>
          <p:cNvSpPr>
            <a:spLocks noChangeShapeType="1"/>
          </p:cNvSpPr>
          <p:nvPr/>
        </p:nvSpPr>
        <p:spPr bwMode="auto">
          <a:xfrm>
            <a:off x="7623175" y="3776663"/>
            <a:ext cx="0" cy="3190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21761" name="Rectangle 33"/>
          <p:cNvSpPr>
            <a:spLocks noChangeArrowheads="1"/>
          </p:cNvSpPr>
          <p:nvPr/>
        </p:nvSpPr>
        <p:spPr bwMode="auto">
          <a:xfrm>
            <a:off x="8504238" y="5656263"/>
            <a:ext cx="1033462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>
              <a:defRPr/>
            </a:pPr>
            <a:r>
              <a:rPr lang="en-US" sz="2000" b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p &lt;0.05</a:t>
            </a:r>
          </a:p>
        </p:txBody>
      </p:sp>
      <p:sp>
        <p:nvSpPr>
          <p:cNvPr id="2121762" name="Rectangle 34"/>
          <p:cNvSpPr>
            <a:spLocks noChangeArrowheads="1"/>
          </p:cNvSpPr>
          <p:nvPr/>
        </p:nvSpPr>
        <p:spPr bwMode="auto">
          <a:xfrm>
            <a:off x="7013575" y="4197350"/>
            <a:ext cx="1157288" cy="638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eaLnBrk="0" hangingPunct="0">
              <a:defRPr/>
            </a:pPr>
            <a:r>
              <a:rPr lang="en-US" sz="1800" b="0" dirty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Statistical</a:t>
            </a:r>
          </a:p>
          <a:p>
            <a:pPr eaLnBrk="0" hangingPunct="0">
              <a:defRPr/>
            </a:pPr>
            <a:r>
              <a:rPr lang="en-US" sz="1800" b="0" dirty="0"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</a:rPr>
              <a:t>inference</a:t>
            </a:r>
          </a:p>
        </p:txBody>
      </p:sp>
      <p:sp>
        <p:nvSpPr>
          <p:cNvPr id="9251" name="Line 35"/>
          <p:cNvSpPr>
            <a:spLocks noChangeShapeType="1"/>
          </p:cNvSpPr>
          <p:nvPr/>
        </p:nvSpPr>
        <p:spPr bwMode="auto">
          <a:xfrm flipH="1">
            <a:off x="8277225" y="4460496"/>
            <a:ext cx="247650" cy="514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9252" name="Picture 36"/>
          <p:cNvPicPr>
            <a:picLocks noChangeArrowheads="1"/>
          </p:cNvPicPr>
          <p:nvPr/>
        </p:nvPicPr>
        <p:blipFill>
          <a:blip r:embed="rId3" cstate="print"/>
          <a:srcRect l="5832" t="58859" r="69249" b="6488"/>
          <a:stretch>
            <a:fillRect/>
          </a:stretch>
        </p:blipFill>
        <p:spPr bwMode="auto">
          <a:xfrm>
            <a:off x="7019925" y="5410200"/>
            <a:ext cx="1174750" cy="12636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9253" name="Line 37"/>
          <p:cNvSpPr>
            <a:spLocks noChangeShapeType="1"/>
          </p:cNvSpPr>
          <p:nvPr/>
        </p:nvSpPr>
        <p:spPr bwMode="auto">
          <a:xfrm>
            <a:off x="7629525" y="4876800"/>
            <a:ext cx="0" cy="520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54" name="Line 38"/>
          <p:cNvSpPr>
            <a:spLocks noChangeShapeType="1"/>
          </p:cNvSpPr>
          <p:nvPr/>
        </p:nvSpPr>
        <p:spPr bwMode="auto">
          <a:xfrm>
            <a:off x="1533525" y="3886200"/>
            <a:ext cx="0" cy="520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55" name="Line 39"/>
          <p:cNvSpPr>
            <a:spLocks noChangeShapeType="1"/>
          </p:cNvSpPr>
          <p:nvPr/>
        </p:nvSpPr>
        <p:spPr bwMode="auto">
          <a:xfrm>
            <a:off x="2447925" y="3886200"/>
            <a:ext cx="0" cy="5207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56" name="Line 40"/>
          <p:cNvSpPr>
            <a:spLocks noChangeShapeType="1"/>
          </p:cNvSpPr>
          <p:nvPr/>
        </p:nvSpPr>
        <p:spPr bwMode="auto">
          <a:xfrm>
            <a:off x="3743325" y="35052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57" name="Line 41"/>
          <p:cNvSpPr>
            <a:spLocks noChangeShapeType="1"/>
          </p:cNvSpPr>
          <p:nvPr/>
        </p:nvSpPr>
        <p:spPr bwMode="auto">
          <a:xfrm flipH="1">
            <a:off x="7586663" y="5926138"/>
            <a:ext cx="938212" cy="376237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21773" name="Rectangle 45"/>
          <p:cNvSpPr>
            <a:spLocks noChangeArrowheads="1"/>
          </p:cNvSpPr>
          <p:nvPr/>
        </p:nvSpPr>
        <p:spPr bwMode="auto">
          <a:xfrm>
            <a:off x="8494078" y="4014470"/>
            <a:ext cx="1722437" cy="965200"/>
          </a:xfrm>
          <a:prstGeom prst="rect">
            <a:avLst/>
          </a:prstGeom>
          <a:noFill/>
          <a:ln w="38100">
            <a:solidFill>
              <a:srgbClr val="CC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1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2177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10"/>
          <p:cNvSpPr>
            <a:spLocks noChangeArrowheads="1"/>
          </p:cNvSpPr>
          <p:nvPr/>
        </p:nvSpPr>
        <p:spPr bwMode="auto">
          <a:xfrm>
            <a:off x="876300" y="257175"/>
            <a:ext cx="8477250" cy="933450"/>
          </a:xfrm>
          <a:prstGeom prst="rect">
            <a:avLst/>
          </a:prstGeom>
          <a:noFill/>
          <a:ln w="57150" cmpd="thickThin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/>
            <a:r>
              <a:rPr lang="en-GB" sz="3200">
                <a:solidFill>
                  <a:schemeClr val="tx2"/>
                </a:solidFill>
                <a:latin typeface="Arial Unicode MS" pitchFamily="34" charset="-128"/>
              </a:rPr>
              <a:t>Euler characteristic (EC) for 2D images</a:t>
            </a:r>
          </a:p>
        </p:txBody>
      </p:sp>
      <p:graphicFrame>
        <p:nvGraphicFramePr>
          <p:cNvPr id="5122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9759751"/>
              </p:ext>
            </p:extLst>
          </p:nvPr>
        </p:nvGraphicFramePr>
        <p:xfrm>
          <a:off x="887413" y="1330325"/>
          <a:ext cx="8153400" cy="830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96" name="Equation" r:id="rId4" imgW="2489040" imgH="253800" progId="Equation.3">
                  <p:embed/>
                </p:oleObj>
              </mc:Choice>
              <mc:Fallback>
                <p:oleObj name="Equation" r:id="rId4" imgW="2489040" imgH="2538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7413" y="1330325"/>
                        <a:ext cx="8153400" cy="830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4" name="Text Box 13"/>
          <p:cNvSpPr txBox="1">
            <a:spLocks noChangeArrowheads="1"/>
          </p:cNvSpPr>
          <p:nvPr/>
        </p:nvSpPr>
        <p:spPr bwMode="auto">
          <a:xfrm>
            <a:off x="698500" y="2255838"/>
            <a:ext cx="5500688" cy="286232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CH" sz="2000" b="0" dirty="0"/>
              <a:t>R	= number of resels</a:t>
            </a:r>
          </a:p>
          <a:p>
            <a:r>
              <a:rPr lang="de-CH" sz="2000" b="0" i="1" dirty="0" smtClean="0"/>
              <a:t>h</a:t>
            </a:r>
            <a:r>
              <a:rPr lang="de-CH" sz="2000" b="0" dirty="0"/>
              <a:t>	= </a:t>
            </a:r>
            <a:r>
              <a:rPr lang="de-CH" sz="2000" b="0" dirty="0" smtClean="0"/>
              <a:t>threshold </a:t>
            </a:r>
            <a:endParaRPr lang="de-CH" sz="2000" b="0" dirty="0"/>
          </a:p>
          <a:p>
            <a:endParaRPr lang="de-CH" sz="2000" b="0" dirty="0"/>
          </a:p>
          <a:p>
            <a:r>
              <a:rPr lang="de-CH" sz="2000" b="0" dirty="0" smtClean="0"/>
              <a:t>Set </a:t>
            </a:r>
            <a:r>
              <a:rPr lang="de-CH" sz="2000" b="0" i="1" dirty="0" smtClean="0"/>
              <a:t>h </a:t>
            </a:r>
            <a:r>
              <a:rPr lang="de-CH" sz="2000" b="0" dirty="0" smtClean="0"/>
              <a:t>such that E[EC] </a:t>
            </a:r>
            <a:r>
              <a:rPr lang="de-CH" sz="2000" b="0" dirty="0"/>
              <a:t>= </a:t>
            </a:r>
            <a:r>
              <a:rPr lang="de-CH" sz="2000" b="0" dirty="0" smtClean="0"/>
              <a:t>0.05 </a:t>
            </a:r>
            <a:endParaRPr lang="de-CH" sz="2000" b="0" dirty="0"/>
          </a:p>
          <a:p>
            <a:endParaRPr lang="de-CH" sz="2000" b="0" dirty="0"/>
          </a:p>
          <a:p>
            <a:r>
              <a:rPr lang="en-US" sz="2000" b="0" dirty="0"/>
              <a:t>Example: For 100 </a:t>
            </a:r>
            <a:r>
              <a:rPr lang="en-US" sz="2000" b="0" dirty="0" err="1"/>
              <a:t>resels</a:t>
            </a:r>
            <a:r>
              <a:rPr lang="en-US" sz="2000" b="0" dirty="0"/>
              <a:t>, E [EC] = 0.049 for a Z threshold of 3.8. That is, the probability of getting one or more blobs where Z is greater than 3.8, is 0.049.</a:t>
            </a:r>
          </a:p>
        </p:txBody>
      </p:sp>
      <p:pic>
        <p:nvPicPr>
          <p:cNvPr id="5125" name="Picture 1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232525" y="2197100"/>
            <a:ext cx="3722688" cy="298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6" name="Rectangle 15"/>
          <p:cNvSpPr>
            <a:spLocks noChangeArrowheads="1"/>
          </p:cNvSpPr>
          <p:nvPr/>
        </p:nvSpPr>
        <p:spPr bwMode="auto">
          <a:xfrm>
            <a:off x="6272213" y="5326063"/>
            <a:ext cx="3754437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b="0"/>
              <a:t>Expected EC values for an image of 100 resels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555625" y="2413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 dirty="0" smtClean="0">
                <a:latin typeface="Arial Unicode MS" pitchFamily="34" charset="-128"/>
              </a:rPr>
              <a:t>Spatial extent: similar</a:t>
            </a:r>
            <a:endParaRPr lang="en-US" sz="3200" dirty="0">
              <a:latin typeface="Arial Unicode MS" pitchFamily="34" charset="-128"/>
            </a:endParaRP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685800" y="1425575"/>
            <a:ext cx="8764588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</a:pPr>
            <a:endParaRPr lang="en-GB" sz="1600" b="0" dirty="0"/>
          </a:p>
        </p:txBody>
      </p:sp>
    </p:spTree>
    <p:extLst>
      <p:ext uri="{BB962C8B-B14F-4D97-AF65-F5344CB8AC3E}">
        <p14:creationId xmlns:p14="http://schemas.microsoft.com/office/powerpoint/2010/main" val="3412987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16980" y="2053723"/>
            <a:ext cx="4884737" cy="3503612"/>
          </a:xfrm>
          <a:prstGeom prst="rect">
            <a:avLst/>
          </a:prstGeom>
          <a:solidFill>
            <a:srgbClr val="000066"/>
          </a:solidFill>
          <a:ln w="12700">
            <a:noFill/>
            <a:miter lim="800000"/>
            <a:headEnd/>
            <a:tailEnd/>
          </a:ln>
        </p:spPr>
      </p:pic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890588" y="257175"/>
            <a:ext cx="8477250" cy="933450"/>
          </a:xfrm>
          <a:prstGeom prst="rect">
            <a:avLst/>
          </a:prstGeom>
          <a:noFill/>
          <a:ln w="57150" cmpd="thickThin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/>
            <a:r>
              <a:rPr lang="en-GB" sz="3200">
                <a:solidFill>
                  <a:schemeClr val="tx2"/>
                </a:solidFill>
                <a:latin typeface="Arial Unicode MS" pitchFamily="34" charset="-128"/>
              </a:rPr>
              <a:t>Voxel, cluster and set level tests</a:t>
            </a: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556053" y="3595815"/>
            <a:ext cx="48191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TextBox 5"/>
          <p:cNvSpPr txBox="1"/>
          <p:nvPr/>
        </p:nvSpPr>
        <p:spPr>
          <a:xfrm>
            <a:off x="630193" y="3522466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dirty="0" smtClean="0"/>
              <a:t>e</a:t>
            </a:r>
            <a:endParaRPr lang="de-CH" dirty="0"/>
          </a:p>
        </p:txBody>
      </p:sp>
      <p:cxnSp>
        <p:nvCxnSpPr>
          <p:cNvPr id="8" name="Straight Connector 7"/>
          <p:cNvCxnSpPr/>
          <p:nvPr/>
        </p:nvCxnSpPr>
        <p:spPr bwMode="auto">
          <a:xfrm flipV="1">
            <a:off x="1507524" y="3595815"/>
            <a:ext cx="0" cy="80318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 flipV="1">
            <a:off x="2150075" y="2990335"/>
            <a:ext cx="0" cy="140867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1474762" y="3843520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</a:t>
            </a:r>
            <a:endParaRPr lang="de-CH" dirty="0"/>
          </a:p>
        </p:txBody>
      </p:sp>
      <p:sp>
        <p:nvSpPr>
          <p:cNvPr id="12" name="TextBox 11"/>
          <p:cNvSpPr txBox="1"/>
          <p:nvPr/>
        </p:nvSpPr>
        <p:spPr>
          <a:xfrm>
            <a:off x="2136273" y="3868234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</a:t>
            </a:r>
            <a:endParaRPr lang="de-CH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07774" y="-629991"/>
            <a:ext cx="12227011" cy="7487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12085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732899" y="2646992"/>
            <a:ext cx="3994185" cy="1514335"/>
            <a:chOff x="802980" y="980257"/>
            <a:chExt cx="9793559" cy="2295468"/>
          </a:xfrm>
        </p:grpSpPr>
        <p:cxnSp>
          <p:nvCxnSpPr>
            <p:cNvPr id="4" name="Straight Arrow Connector 3"/>
            <p:cNvCxnSpPr/>
            <p:nvPr/>
          </p:nvCxnSpPr>
          <p:spPr bwMode="auto">
            <a:xfrm flipH="1">
              <a:off x="1466160" y="980257"/>
              <a:ext cx="3297533" cy="149720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5" name="Straight Arrow Connector 4"/>
            <p:cNvCxnSpPr/>
            <p:nvPr/>
          </p:nvCxnSpPr>
          <p:spPr bwMode="auto">
            <a:xfrm>
              <a:off x="4761976" y="980257"/>
              <a:ext cx="3347817" cy="149720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6" name="Straight Arrow Connector 5"/>
            <p:cNvCxnSpPr/>
            <p:nvPr/>
          </p:nvCxnSpPr>
          <p:spPr bwMode="auto">
            <a:xfrm flipH="1">
              <a:off x="4763692" y="980257"/>
              <a:ext cx="1" cy="149720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8" name="TextBox 7"/>
            <p:cNvSpPr txBox="1"/>
            <p:nvPr/>
          </p:nvSpPr>
          <p:spPr>
            <a:xfrm>
              <a:off x="802980" y="2482613"/>
              <a:ext cx="2490344" cy="793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dirty="0" smtClean="0"/>
                <a:t>ROI</a:t>
              </a:r>
              <a:endParaRPr lang="en-GB" sz="28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376610" y="2482615"/>
              <a:ext cx="3827878" cy="793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dirty="0" smtClean="0"/>
                <a:t>Voxel</a:t>
              </a:r>
              <a:endParaRPr lang="en-GB" sz="28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929320" y="2482615"/>
              <a:ext cx="3667219" cy="793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dirty="0"/>
                <a:t>F</a:t>
              </a:r>
              <a:r>
                <a:rPr lang="en-GB" sz="2800" dirty="0" smtClean="0"/>
                <a:t>ield</a:t>
              </a:r>
              <a:endParaRPr lang="en-GB" sz="2800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748619" y="4062598"/>
                <a:ext cx="120257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>
                    <a:sym typeface="Wingdings" pitchFamily="2" charset="2"/>
                  </a:rPr>
                  <a:t>‘volume</a:t>
                </a:r>
                <a:r>
                  <a:rPr lang="en-GB" dirty="0">
                    <a:sym typeface="Wingdings" pitchFamily="2" charset="2"/>
                  </a:rPr>
                  <a:t>’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/>
                        <a:ea typeface="Cambria Math"/>
                        <a:sym typeface="Wingdings" pitchFamily="2" charset="2"/>
                      </a:rPr>
                      <m:t>↑</m:t>
                    </m:r>
                  </m:oMath>
                </a14:m>
                <a:endParaRPr lang="en-GB" dirty="0"/>
              </a:p>
              <a:p>
                <a:r>
                  <a:rPr lang="en-GB" smtClean="0">
                    <a:sym typeface="Wingdings" pitchFamily="2" charset="2"/>
                  </a:rPr>
                  <a:t>resolution</a:t>
                </a:r>
                <a:r>
                  <a:rPr lang="en-GB" dirty="0" smtClean="0">
                    <a:sym typeface="Wingdings" pitchFamily="2" charset="2"/>
                  </a:rPr>
                  <a:t>*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/>
                        <a:ea typeface="Cambria Math"/>
                        <a:sym typeface="Wingdings" pitchFamily="2" charset="2"/>
                      </a:rPr>
                      <m:t>↑</m:t>
                    </m:r>
                  </m:oMath>
                </a14:m>
                <a:endParaRPr lang="en-GB" dirty="0" smtClean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8619" y="4062598"/>
                <a:ext cx="1202573" cy="523220"/>
              </a:xfrm>
              <a:prstGeom prst="rect">
                <a:avLst/>
              </a:prstGeom>
              <a:blipFill rotWithShape="1">
                <a:blip r:embed="rId3"/>
                <a:stretch>
                  <a:fillRect l="-1523" t="-1163" b="-104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3201319" y="6313240"/>
                <a:ext cx="1634632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 smtClean="0">
                    <a:sym typeface="Wingdings" pitchFamily="2" charset="2"/>
                  </a:rPr>
                  <a:t>volume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/>
                        <a:ea typeface="Cambria Math"/>
                        <a:sym typeface="Wingdings" pitchFamily="2" charset="2"/>
                      </a:rPr>
                      <m:t>↑</m:t>
                    </m:r>
                  </m:oMath>
                </a14:m>
                <a:endParaRPr lang="en-GB" dirty="0"/>
              </a:p>
              <a:p>
                <a:r>
                  <a:rPr lang="en-GB" dirty="0" smtClean="0">
                    <a:sym typeface="Wingdings" pitchFamily="2" charset="2"/>
                  </a:rPr>
                  <a:t>independence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/>
                        <a:ea typeface="Cambria Math"/>
                        <a:sym typeface="Wingdings" pitchFamily="2" charset="2"/>
                      </a:rPr>
                      <m:t>↑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1319" y="6313240"/>
                <a:ext cx="1634632" cy="523220"/>
              </a:xfrm>
              <a:prstGeom prst="rect">
                <a:avLst/>
              </a:prstGeom>
              <a:blipFill rotWithShape="1">
                <a:blip r:embed="rId4"/>
                <a:stretch>
                  <a:fillRect l="-746" t="-1176" b="-117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Arrow Connector 17"/>
          <p:cNvCxnSpPr/>
          <p:nvPr/>
        </p:nvCxnSpPr>
        <p:spPr bwMode="auto">
          <a:xfrm>
            <a:off x="4726540" y="1411467"/>
            <a:ext cx="1765031" cy="60501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 flipH="1">
            <a:off x="3027011" y="1420611"/>
            <a:ext cx="1699626" cy="69266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1853824" y="2016481"/>
            <a:ext cx="15909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FWE</a:t>
            </a:r>
            <a:endParaRPr lang="en-GB" sz="3600" dirty="0"/>
          </a:p>
        </p:txBody>
      </p:sp>
      <p:sp>
        <p:nvSpPr>
          <p:cNvPr id="31" name="TextBox 30"/>
          <p:cNvSpPr txBox="1"/>
          <p:nvPr/>
        </p:nvSpPr>
        <p:spPr>
          <a:xfrm>
            <a:off x="6418095" y="2016482"/>
            <a:ext cx="15909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/>
              <a:t>FDR</a:t>
            </a:r>
            <a:endParaRPr lang="en-GB" sz="3600" dirty="0"/>
          </a:p>
        </p:txBody>
      </p:sp>
      <p:sp>
        <p:nvSpPr>
          <p:cNvPr id="37" name="TextBox 36"/>
          <p:cNvSpPr txBox="1"/>
          <p:nvPr/>
        </p:nvSpPr>
        <p:spPr>
          <a:xfrm>
            <a:off x="29878" y="6463983"/>
            <a:ext cx="16690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*</a:t>
            </a:r>
            <a:r>
              <a:rPr lang="en-GB" sz="1600" dirty="0" smtClean="0"/>
              <a:t>voxels/volume</a:t>
            </a:r>
            <a:endParaRPr lang="en-GB" sz="1600" dirty="0"/>
          </a:p>
        </p:txBody>
      </p:sp>
      <p:cxnSp>
        <p:nvCxnSpPr>
          <p:cNvPr id="38" name="Straight Arrow Connector 37"/>
          <p:cNvCxnSpPr/>
          <p:nvPr/>
        </p:nvCxnSpPr>
        <p:spPr bwMode="auto">
          <a:xfrm>
            <a:off x="3684472" y="4794088"/>
            <a:ext cx="937659" cy="9673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39" name="Straight Arrow Connector 38"/>
          <p:cNvCxnSpPr/>
          <p:nvPr/>
        </p:nvCxnSpPr>
        <p:spPr bwMode="auto">
          <a:xfrm flipH="1">
            <a:off x="2813651" y="4803232"/>
            <a:ext cx="870918" cy="95824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2234716" y="5781838"/>
            <a:ext cx="15909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Height</a:t>
            </a:r>
            <a:endParaRPr lang="en-GB" sz="2800" dirty="0"/>
          </a:p>
        </p:txBody>
      </p:sp>
      <p:sp>
        <p:nvSpPr>
          <p:cNvPr id="43" name="TextBox 42"/>
          <p:cNvSpPr txBox="1"/>
          <p:nvPr/>
        </p:nvSpPr>
        <p:spPr>
          <a:xfrm>
            <a:off x="4309206" y="5761476"/>
            <a:ext cx="15909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Extent</a:t>
            </a:r>
            <a:endParaRPr lang="en-GB" sz="2800" dirty="0"/>
          </a:p>
        </p:txBody>
      </p:sp>
      <p:grpSp>
        <p:nvGrpSpPr>
          <p:cNvPr id="41" name="Group 40"/>
          <p:cNvGrpSpPr/>
          <p:nvPr/>
        </p:nvGrpSpPr>
        <p:grpSpPr>
          <a:xfrm>
            <a:off x="5324925" y="2718112"/>
            <a:ext cx="3994185" cy="1514335"/>
            <a:chOff x="802980" y="980257"/>
            <a:chExt cx="9793559" cy="2295468"/>
          </a:xfrm>
        </p:grpSpPr>
        <p:cxnSp>
          <p:nvCxnSpPr>
            <p:cNvPr id="44" name="Straight Arrow Connector 43"/>
            <p:cNvCxnSpPr/>
            <p:nvPr/>
          </p:nvCxnSpPr>
          <p:spPr bwMode="auto">
            <a:xfrm flipH="1">
              <a:off x="1466160" y="980257"/>
              <a:ext cx="3297533" cy="149720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5" name="Straight Arrow Connector 44"/>
            <p:cNvCxnSpPr/>
            <p:nvPr/>
          </p:nvCxnSpPr>
          <p:spPr bwMode="auto">
            <a:xfrm>
              <a:off x="4761976" y="980257"/>
              <a:ext cx="3347817" cy="149720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6" name="Straight Arrow Connector 45"/>
            <p:cNvCxnSpPr/>
            <p:nvPr/>
          </p:nvCxnSpPr>
          <p:spPr bwMode="auto">
            <a:xfrm flipH="1">
              <a:off x="4763692" y="980257"/>
              <a:ext cx="1" cy="1497204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47" name="TextBox 46"/>
            <p:cNvSpPr txBox="1"/>
            <p:nvPr/>
          </p:nvSpPr>
          <p:spPr>
            <a:xfrm>
              <a:off x="802980" y="2482613"/>
              <a:ext cx="2490344" cy="793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dirty="0" smtClean="0"/>
                <a:t>ROI</a:t>
              </a:r>
              <a:endParaRPr lang="en-GB" sz="2800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3376610" y="2482615"/>
              <a:ext cx="3827878" cy="793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dirty="0" smtClean="0"/>
                <a:t>Voxel</a:t>
              </a:r>
              <a:endParaRPr lang="en-GB" sz="2800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6929320" y="2482615"/>
              <a:ext cx="3667219" cy="793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800" dirty="0"/>
                <a:t>F</a:t>
              </a:r>
              <a:r>
                <a:rPr lang="en-GB" sz="2800" dirty="0" smtClean="0"/>
                <a:t>ield</a:t>
              </a:r>
              <a:endParaRPr lang="en-GB" sz="2800" dirty="0"/>
            </a:p>
          </p:txBody>
        </p:sp>
      </p:grpSp>
      <p:cxnSp>
        <p:nvCxnSpPr>
          <p:cNvPr id="54" name="Straight Arrow Connector 53"/>
          <p:cNvCxnSpPr/>
          <p:nvPr/>
        </p:nvCxnSpPr>
        <p:spPr bwMode="auto">
          <a:xfrm>
            <a:off x="8339979" y="4779626"/>
            <a:ext cx="937659" cy="9673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5" name="Straight Arrow Connector 54"/>
          <p:cNvCxnSpPr/>
          <p:nvPr/>
        </p:nvCxnSpPr>
        <p:spPr bwMode="auto">
          <a:xfrm flipH="1">
            <a:off x="7469158" y="4788770"/>
            <a:ext cx="870918" cy="95824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6" name="TextBox 55"/>
          <p:cNvSpPr txBox="1"/>
          <p:nvPr/>
        </p:nvSpPr>
        <p:spPr>
          <a:xfrm>
            <a:off x="6890223" y="5767376"/>
            <a:ext cx="15909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Height</a:t>
            </a:r>
            <a:endParaRPr lang="en-GB" sz="2800" dirty="0"/>
          </a:p>
        </p:txBody>
      </p:sp>
      <p:sp>
        <p:nvSpPr>
          <p:cNvPr id="57" name="TextBox 56"/>
          <p:cNvSpPr txBox="1"/>
          <p:nvPr/>
        </p:nvSpPr>
        <p:spPr>
          <a:xfrm>
            <a:off x="8771673" y="5747014"/>
            <a:ext cx="15909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Extent</a:t>
            </a:r>
            <a:endParaRPr lang="en-GB" sz="2800" dirty="0"/>
          </a:p>
        </p:txBody>
      </p:sp>
      <p:sp>
        <p:nvSpPr>
          <p:cNvPr id="61" name="Rectangle 60"/>
          <p:cNvSpPr/>
          <p:nvPr/>
        </p:nvSpPr>
        <p:spPr>
          <a:xfrm>
            <a:off x="946354" y="783750"/>
            <a:ext cx="4329190" cy="7171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>
              <a:lnSpc>
                <a:spcPct val="90000"/>
              </a:lnSpc>
              <a:spcBef>
                <a:spcPct val="20000"/>
              </a:spcBef>
              <a:buFontTx/>
              <a:buNone/>
            </a:pPr>
            <a:r>
              <a:rPr lang="en-US" b="0" dirty="0"/>
              <a:t>There is a multiple testing problem (‘voxel’ or ‘blob’ perspective).</a:t>
            </a:r>
          </a:p>
          <a:p>
            <a:pPr marL="0" indent="0">
              <a:lnSpc>
                <a:spcPct val="90000"/>
              </a:lnSpc>
              <a:spcBef>
                <a:spcPct val="20000"/>
              </a:spcBef>
              <a:buFontTx/>
              <a:buNone/>
            </a:pPr>
            <a:r>
              <a:rPr lang="en-US" b="0" dirty="0" smtClean="0"/>
              <a:t>More corrections needed as ..</a:t>
            </a:r>
            <a:endParaRPr lang="en-US" b="0" dirty="0"/>
          </a:p>
        </p:txBody>
      </p:sp>
      <p:sp>
        <p:nvSpPr>
          <p:cNvPr id="63" name="Rectangle 4"/>
          <p:cNvSpPr>
            <a:spLocks noChangeArrowheads="1"/>
          </p:cNvSpPr>
          <p:nvPr/>
        </p:nvSpPr>
        <p:spPr bwMode="auto">
          <a:xfrm>
            <a:off x="915988" y="176213"/>
            <a:ext cx="8382000" cy="835025"/>
          </a:xfrm>
          <a:prstGeom prst="rect">
            <a:avLst/>
          </a:prstGeom>
          <a:noFill/>
          <a:ln w="57150" cmpd="thickThin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marL="0" indent="0">
              <a:lnSpc>
                <a:spcPct val="90000"/>
              </a:lnSpc>
              <a:spcBef>
                <a:spcPct val="20000"/>
              </a:spcBef>
              <a:buFontTx/>
              <a:buNone/>
            </a:pPr>
            <a:r>
              <a:rPr lang="en-GB" sz="3200" dirty="0">
                <a:solidFill>
                  <a:schemeClr val="tx2"/>
                </a:solidFill>
                <a:latin typeface="Arial Unicode MS" pitchFamily="34" charset="-128"/>
              </a:rPr>
              <a:t>Detect an effect of </a:t>
            </a:r>
            <a:r>
              <a:rPr lang="en-GB" sz="3200" i="1" dirty="0">
                <a:solidFill>
                  <a:schemeClr val="tx2"/>
                </a:solidFill>
                <a:latin typeface="Arial Unicode MS" pitchFamily="34" charset="-128"/>
              </a:rPr>
              <a:t>unknown</a:t>
            </a:r>
            <a:r>
              <a:rPr lang="en-GB" sz="3200" dirty="0">
                <a:solidFill>
                  <a:schemeClr val="tx2"/>
                </a:solidFill>
                <a:latin typeface="Arial Unicode MS" pitchFamily="34" charset="-128"/>
              </a:rPr>
              <a:t> extent &amp; </a:t>
            </a:r>
            <a:r>
              <a:rPr lang="en-GB" sz="3200" dirty="0" smtClean="0">
                <a:solidFill>
                  <a:schemeClr val="tx2"/>
                </a:solidFill>
                <a:latin typeface="Arial Unicode MS" pitchFamily="34" charset="-128"/>
              </a:rPr>
              <a:t>location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3288693" y="1188550"/>
                <a:ext cx="2571750" cy="307777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lvl="0"/>
                <a:r>
                  <a:rPr lang="en-GB" dirty="0" smtClean="0">
                    <a:solidFill>
                      <a:srgbClr val="000000"/>
                    </a:solidFill>
                    <a:sym typeface="Wingdings" pitchFamily="2" charset="2"/>
                  </a:rPr>
                  <a:t>Volume </a:t>
                </a:r>
                <a14:m>
                  <m:oMath xmlns:m="http://schemas.openxmlformats.org/officeDocument/2006/math">
                    <m:r>
                      <a:rPr lang="en-GB" i="1">
                        <a:solidFill>
                          <a:srgbClr val="000000"/>
                        </a:solidFill>
                        <a:latin typeface="Cambria Math"/>
                        <a:ea typeface="Cambria Math"/>
                        <a:sym typeface="Wingdings" pitchFamily="2" charset="2"/>
                      </a:rPr>
                      <m:t>↑</m:t>
                    </m:r>
                  </m:oMath>
                </a14:m>
                <a:r>
                  <a:rPr lang="en-GB" dirty="0" smtClean="0">
                    <a:solidFill>
                      <a:srgbClr val="000000"/>
                    </a:solidFill>
                  </a:rPr>
                  <a:t>, </a:t>
                </a:r>
                <a:r>
                  <a:rPr lang="en-GB" dirty="0" smtClean="0">
                    <a:solidFill>
                      <a:srgbClr val="000000"/>
                    </a:solidFill>
                    <a:sym typeface="Wingdings" pitchFamily="2" charset="2"/>
                  </a:rPr>
                  <a:t>Independence</a:t>
                </a:r>
                <a14:m>
                  <m:oMath xmlns:m="http://schemas.openxmlformats.org/officeDocument/2006/math">
                    <m:r>
                      <a:rPr lang="en-GB" i="1">
                        <a:solidFill>
                          <a:srgbClr val="000000"/>
                        </a:solidFill>
                        <a:latin typeface="Cambria Math"/>
                        <a:ea typeface="Cambria Math"/>
                        <a:sym typeface="Wingdings" pitchFamily="2" charset="2"/>
                      </a:rPr>
                      <m:t>↑</m:t>
                    </m:r>
                  </m:oMath>
                </a14:m>
                <a:endParaRPr lang="en-GB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8693" y="1188550"/>
                <a:ext cx="2571750" cy="307777"/>
              </a:xfrm>
              <a:prstGeom prst="rect">
                <a:avLst/>
              </a:prstGeom>
              <a:blipFill rotWithShape="1">
                <a:blip r:embed="rId5"/>
                <a:stretch>
                  <a:fillRect l="-474" t="-2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7218" name="Picture 2" descr="D:\Users\chumbley\AppData\Local\Microsoft\Windows\Temporary Internet Files\Content.IE5\A3LJI7J9\MC900434665[2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7441" y="5986814"/>
            <a:ext cx="394619" cy="363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0541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514350" y="150813"/>
            <a:ext cx="9258300" cy="1143000"/>
          </a:xfrm>
        </p:spPr>
        <p:txBody>
          <a:bodyPr/>
          <a:lstStyle/>
          <a:p>
            <a:pPr eaLnBrk="1" hangingPunct="1"/>
            <a:r>
              <a:rPr lang="en-GB" sz="3200" b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Further reading</a:t>
            </a:r>
            <a:endParaRPr lang="en-US" sz="3200" b="1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4350" y="1328738"/>
            <a:ext cx="9258300" cy="49561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de-CH" sz="2400" dirty="0" smtClean="0"/>
              <a:t>Friston KJ, Frith CD, Liddle PF, Frackowiak RS. Comparing functional (PET) images: the assessment of significant change. J Cereb Blood Flow Metab. 1991 Jul;11(4):690-9.</a:t>
            </a:r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sz="2400" dirty="0" smtClean="0"/>
              <a:t>Genovese CR, Lazar NA, Nichols T. </a:t>
            </a:r>
            <a:r>
              <a:rPr lang="en-US" sz="2400" dirty="0" err="1" smtClean="0"/>
              <a:t>Thresholding</a:t>
            </a:r>
            <a:r>
              <a:rPr lang="en-US" sz="2400" dirty="0" smtClean="0"/>
              <a:t> of statistical maps in functional </a:t>
            </a:r>
            <a:r>
              <a:rPr lang="en-US" sz="2400" dirty="0" err="1" smtClean="0"/>
              <a:t>neuroimaging</a:t>
            </a:r>
            <a:r>
              <a:rPr lang="en-US" sz="2400" dirty="0" smtClean="0"/>
              <a:t> using the false discovery rate. </a:t>
            </a:r>
            <a:r>
              <a:rPr lang="en-US" sz="2400" dirty="0" err="1" smtClean="0"/>
              <a:t>Neuroimage</a:t>
            </a:r>
            <a:r>
              <a:rPr lang="en-US" sz="2400" dirty="0" smtClean="0"/>
              <a:t>. 2002 Apr;15(4):870-8.</a:t>
            </a:r>
            <a:endParaRPr lang="de-CH" sz="2400" dirty="0" smtClean="0"/>
          </a:p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de-CH" sz="2400" dirty="0" smtClean="0"/>
              <a:t>Worsley KJ Marrett S Neelin P Vandal AC Friston KJ Evans AC. A unified statistical approach for determining significant signals in images of cerebral activation. Human Brain Mapping  1996;4:58-73.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671513" y="4895850"/>
            <a:ext cx="2192337" cy="1714500"/>
            <a:chOff x="1409" y="3010"/>
            <a:chExt cx="1228" cy="1080"/>
          </a:xfrm>
        </p:grpSpPr>
        <p:sp>
          <p:nvSpPr>
            <p:cNvPr id="1038" name="Rectangle 11"/>
            <p:cNvSpPr>
              <a:spLocks noChangeArrowheads="1"/>
            </p:cNvSpPr>
            <p:nvPr/>
          </p:nvSpPr>
          <p:spPr bwMode="auto">
            <a:xfrm>
              <a:off x="1409" y="3543"/>
              <a:ext cx="301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GB" sz="2000" b="0" i="1">
                  <a:latin typeface="Times New Roman" pitchFamily="18" charset="0"/>
                </a:rPr>
                <a:t>t</a:t>
              </a:r>
              <a:r>
                <a:rPr lang="en-GB" sz="2000"/>
                <a:t> = </a:t>
              </a:r>
            </a:p>
          </p:txBody>
        </p:sp>
        <p:sp>
          <p:nvSpPr>
            <p:cNvPr id="1039" name="Rectangle 12"/>
            <p:cNvSpPr>
              <a:spLocks noChangeArrowheads="1"/>
            </p:cNvSpPr>
            <p:nvPr/>
          </p:nvSpPr>
          <p:spPr bwMode="auto">
            <a:xfrm>
              <a:off x="1756" y="3010"/>
              <a:ext cx="791" cy="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 eaLnBrk="0" hangingPunct="0"/>
              <a:r>
                <a:rPr lang="en-GB" sz="1800" i="1" dirty="0"/>
                <a:t>contrast</a:t>
              </a:r>
              <a:r>
                <a:rPr lang="en-GB" sz="1800" dirty="0"/>
                <a:t> of</a:t>
              </a:r>
              <a:br>
                <a:rPr lang="en-GB" sz="1800" dirty="0"/>
              </a:br>
              <a:r>
                <a:rPr lang="en-GB" sz="1800" dirty="0"/>
                <a:t>estimated</a:t>
              </a:r>
              <a:br>
                <a:rPr lang="en-GB" sz="1800" dirty="0"/>
              </a:br>
              <a:r>
                <a:rPr lang="en-GB" sz="1800" dirty="0"/>
                <a:t>parameters</a:t>
              </a:r>
            </a:p>
          </p:txBody>
        </p:sp>
        <p:sp>
          <p:nvSpPr>
            <p:cNvPr id="1040" name="Rectangle 13"/>
            <p:cNvSpPr>
              <a:spLocks noChangeArrowheads="1"/>
            </p:cNvSpPr>
            <p:nvPr/>
          </p:nvSpPr>
          <p:spPr bwMode="auto">
            <a:xfrm>
              <a:off x="1871" y="3688"/>
              <a:ext cx="621" cy="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 eaLnBrk="0" hangingPunct="0"/>
              <a:r>
                <a:rPr lang="en-GB" sz="1800"/>
                <a:t>variance</a:t>
              </a:r>
              <a:br>
                <a:rPr lang="en-GB" sz="1800"/>
              </a:br>
              <a:r>
                <a:rPr lang="en-GB" sz="1800"/>
                <a:t>estimate</a:t>
              </a:r>
            </a:p>
          </p:txBody>
        </p:sp>
        <p:sp>
          <p:nvSpPr>
            <p:cNvPr id="1041" name="Line 14"/>
            <p:cNvSpPr>
              <a:spLocks noChangeShapeType="1"/>
            </p:cNvSpPr>
            <p:nvPr/>
          </p:nvSpPr>
          <p:spPr bwMode="auto">
            <a:xfrm flipV="1">
              <a:off x="1763" y="3648"/>
              <a:ext cx="816" cy="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2" name="Freeform 15"/>
            <p:cNvSpPr>
              <a:spLocks/>
            </p:cNvSpPr>
            <p:nvPr/>
          </p:nvSpPr>
          <p:spPr bwMode="auto">
            <a:xfrm>
              <a:off x="1649" y="3724"/>
              <a:ext cx="988" cy="364"/>
            </a:xfrm>
            <a:custGeom>
              <a:avLst/>
              <a:gdLst>
                <a:gd name="T0" fmla="*/ 0 w 1070"/>
                <a:gd name="T1" fmla="*/ 245 h 364"/>
                <a:gd name="T2" fmla="*/ 97 w 1070"/>
                <a:gd name="T3" fmla="*/ 363 h 364"/>
                <a:gd name="T4" fmla="*/ 97 w 1070"/>
                <a:gd name="T5" fmla="*/ 0 h 364"/>
                <a:gd name="T6" fmla="*/ 867 w 1070"/>
                <a:gd name="T7" fmla="*/ 0 h 364"/>
                <a:gd name="T8" fmla="*/ 911 w 1070"/>
                <a:gd name="T9" fmla="*/ 54 h 3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70"/>
                <a:gd name="T16" fmla="*/ 0 h 364"/>
                <a:gd name="T17" fmla="*/ 1070 w 1070"/>
                <a:gd name="T18" fmla="*/ 364 h 3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70" h="364">
                  <a:moveTo>
                    <a:pt x="0" y="245"/>
                  </a:moveTo>
                  <a:lnTo>
                    <a:pt x="114" y="363"/>
                  </a:lnTo>
                  <a:lnTo>
                    <a:pt x="114" y="0"/>
                  </a:lnTo>
                  <a:lnTo>
                    <a:pt x="1017" y="0"/>
                  </a:lnTo>
                  <a:lnTo>
                    <a:pt x="1069" y="54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35" name="Text Box 21"/>
          <p:cNvSpPr txBox="1">
            <a:spLocks noChangeArrowheads="1"/>
          </p:cNvSpPr>
          <p:nvPr/>
        </p:nvSpPr>
        <p:spPr bwMode="auto">
          <a:xfrm>
            <a:off x="889000" y="3544888"/>
            <a:ext cx="2743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0" i="1" dirty="0" smtClean="0"/>
              <a:t>t</a:t>
            </a:r>
            <a:endParaRPr lang="en-US" sz="1800" b="0" dirty="0"/>
          </a:p>
        </p:txBody>
      </p:sp>
      <p:sp>
        <p:nvSpPr>
          <p:cNvPr id="66566" name="Freeform 6"/>
          <p:cNvSpPr>
            <a:spLocks/>
          </p:cNvSpPr>
          <p:nvPr/>
        </p:nvSpPr>
        <p:spPr bwMode="auto">
          <a:xfrm>
            <a:off x="881063" y="2079625"/>
            <a:ext cx="2743200" cy="1404938"/>
          </a:xfrm>
          <a:custGeom>
            <a:avLst/>
            <a:gdLst/>
            <a:ahLst/>
            <a:cxnLst>
              <a:cxn ang="0">
                <a:pos x="0" y="885"/>
              </a:cxn>
              <a:cxn ang="0">
                <a:pos x="58" y="869"/>
              </a:cxn>
              <a:cxn ang="0">
                <a:pos x="117" y="857"/>
              </a:cxn>
              <a:cxn ang="0">
                <a:pos x="171" y="837"/>
              </a:cxn>
              <a:cxn ang="0">
                <a:pos x="230" y="809"/>
              </a:cxn>
              <a:cxn ang="0">
                <a:pos x="288" y="765"/>
              </a:cxn>
              <a:cxn ang="0">
                <a:pos x="347" y="709"/>
              </a:cxn>
              <a:cxn ang="0">
                <a:pos x="401" y="641"/>
              </a:cxn>
              <a:cxn ang="0">
                <a:pos x="460" y="553"/>
              </a:cxn>
              <a:cxn ang="0">
                <a:pos x="519" y="453"/>
              </a:cxn>
              <a:cxn ang="0">
                <a:pos x="577" y="348"/>
              </a:cxn>
              <a:cxn ang="0">
                <a:pos x="631" y="240"/>
              </a:cxn>
              <a:cxn ang="0">
                <a:pos x="690" y="144"/>
              </a:cxn>
              <a:cxn ang="0">
                <a:pos x="749" y="68"/>
              </a:cxn>
              <a:cxn ang="0">
                <a:pos x="807" y="16"/>
              </a:cxn>
              <a:cxn ang="0">
                <a:pos x="866" y="0"/>
              </a:cxn>
              <a:cxn ang="0">
                <a:pos x="920" y="16"/>
              </a:cxn>
              <a:cxn ang="0">
                <a:pos x="979" y="68"/>
              </a:cxn>
              <a:cxn ang="0">
                <a:pos x="1037" y="144"/>
              </a:cxn>
              <a:cxn ang="0">
                <a:pos x="1096" y="240"/>
              </a:cxn>
              <a:cxn ang="0">
                <a:pos x="1150" y="348"/>
              </a:cxn>
              <a:cxn ang="0">
                <a:pos x="1209" y="453"/>
              </a:cxn>
              <a:cxn ang="0">
                <a:pos x="1268" y="553"/>
              </a:cxn>
              <a:cxn ang="0">
                <a:pos x="1326" y="641"/>
              </a:cxn>
              <a:cxn ang="0">
                <a:pos x="1380" y="709"/>
              </a:cxn>
              <a:cxn ang="0">
                <a:pos x="1439" y="765"/>
              </a:cxn>
              <a:cxn ang="0">
                <a:pos x="1498" y="809"/>
              </a:cxn>
              <a:cxn ang="0">
                <a:pos x="1556" y="837"/>
              </a:cxn>
              <a:cxn ang="0">
                <a:pos x="1610" y="857"/>
              </a:cxn>
              <a:cxn ang="0">
                <a:pos x="1669" y="869"/>
              </a:cxn>
              <a:cxn ang="0">
                <a:pos x="1728" y="885"/>
              </a:cxn>
              <a:cxn ang="0">
                <a:pos x="0" y="885"/>
              </a:cxn>
            </a:cxnLst>
            <a:rect l="0" t="0" r="r" b="b"/>
            <a:pathLst>
              <a:path w="1728" h="885">
                <a:moveTo>
                  <a:pt x="0" y="885"/>
                </a:moveTo>
                <a:lnTo>
                  <a:pt x="0" y="885"/>
                </a:lnTo>
                <a:lnTo>
                  <a:pt x="27" y="873"/>
                </a:lnTo>
                <a:lnTo>
                  <a:pt x="58" y="869"/>
                </a:lnTo>
                <a:lnTo>
                  <a:pt x="85" y="865"/>
                </a:lnTo>
                <a:lnTo>
                  <a:pt x="117" y="857"/>
                </a:lnTo>
                <a:lnTo>
                  <a:pt x="144" y="849"/>
                </a:lnTo>
                <a:lnTo>
                  <a:pt x="171" y="837"/>
                </a:lnTo>
                <a:lnTo>
                  <a:pt x="203" y="825"/>
                </a:lnTo>
                <a:lnTo>
                  <a:pt x="230" y="809"/>
                </a:lnTo>
                <a:lnTo>
                  <a:pt x="261" y="789"/>
                </a:lnTo>
                <a:lnTo>
                  <a:pt x="288" y="765"/>
                </a:lnTo>
                <a:lnTo>
                  <a:pt x="316" y="741"/>
                </a:lnTo>
                <a:lnTo>
                  <a:pt x="347" y="709"/>
                </a:lnTo>
                <a:lnTo>
                  <a:pt x="374" y="677"/>
                </a:lnTo>
                <a:lnTo>
                  <a:pt x="401" y="641"/>
                </a:lnTo>
                <a:lnTo>
                  <a:pt x="433" y="597"/>
                </a:lnTo>
                <a:lnTo>
                  <a:pt x="460" y="553"/>
                </a:lnTo>
                <a:lnTo>
                  <a:pt x="492" y="505"/>
                </a:lnTo>
                <a:lnTo>
                  <a:pt x="519" y="453"/>
                </a:lnTo>
                <a:lnTo>
                  <a:pt x="546" y="400"/>
                </a:lnTo>
                <a:lnTo>
                  <a:pt x="577" y="348"/>
                </a:lnTo>
                <a:lnTo>
                  <a:pt x="604" y="292"/>
                </a:lnTo>
                <a:lnTo>
                  <a:pt x="631" y="240"/>
                </a:lnTo>
                <a:lnTo>
                  <a:pt x="663" y="192"/>
                </a:lnTo>
                <a:lnTo>
                  <a:pt x="690" y="144"/>
                </a:lnTo>
                <a:lnTo>
                  <a:pt x="722" y="104"/>
                </a:lnTo>
                <a:lnTo>
                  <a:pt x="749" y="68"/>
                </a:lnTo>
                <a:lnTo>
                  <a:pt x="776" y="36"/>
                </a:lnTo>
                <a:lnTo>
                  <a:pt x="807" y="16"/>
                </a:lnTo>
                <a:lnTo>
                  <a:pt x="834" y="4"/>
                </a:lnTo>
                <a:lnTo>
                  <a:pt x="866" y="0"/>
                </a:lnTo>
                <a:lnTo>
                  <a:pt x="893" y="4"/>
                </a:lnTo>
                <a:lnTo>
                  <a:pt x="920" y="16"/>
                </a:lnTo>
                <a:lnTo>
                  <a:pt x="952" y="36"/>
                </a:lnTo>
                <a:lnTo>
                  <a:pt x="979" y="68"/>
                </a:lnTo>
                <a:lnTo>
                  <a:pt x="1006" y="104"/>
                </a:lnTo>
                <a:lnTo>
                  <a:pt x="1037" y="144"/>
                </a:lnTo>
                <a:lnTo>
                  <a:pt x="1065" y="192"/>
                </a:lnTo>
                <a:lnTo>
                  <a:pt x="1096" y="240"/>
                </a:lnTo>
                <a:lnTo>
                  <a:pt x="1123" y="292"/>
                </a:lnTo>
                <a:lnTo>
                  <a:pt x="1150" y="348"/>
                </a:lnTo>
                <a:lnTo>
                  <a:pt x="1182" y="400"/>
                </a:lnTo>
                <a:lnTo>
                  <a:pt x="1209" y="453"/>
                </a:lnTo>
                <a:lnTo>
                  <a:pt x="1236" y="505"/>
                </a:lnTo>
                <a:lnTo>
                  <a:pt x="1268" y="553"/>
                </a:lnTo>
                <a:lnTo>
                  <a:pt x="1295" y="597"/>
                </a:lnTo>
                <a:lnTo>
                  <a:pt x="1326" y="641"/>
                </a:lnTo>
                <a:lnTo>
                  <a:pt x="1353" y="677"/>
                </a:lnTo>
                <a:lnTo>
                  <a:pt x="1380" y="709"/>
                </a:lnTo>
                <a:lnTo>
                  <a:pt x="1412" y="741"/>
                </a:lnTo>
                <a:lnTo>
                  <a:pt x="1439" y="765"/>
                </a:lnTo>
                <a:lnTo>
                  <a:pt x="1466" y="789"/>
                </a:lnTo>
                <a:lnTo>
                  <a:pt x="1498" y="809"/>
                </a:lnTo>
                <a:lnTo>
                  <a:pt x="1525" y="825"/>
                </a:lnTo>
                <a:lnTo>
                  <a:pt x="1556" y="837"/>
                </a:lnTo>
                <a:lnTo>
                  <a:pt x="1583" y="849"/>
                </a:lnTo>
                <a:lnTo>
                  <a:pt x="1610" y="857"/>
                </a:lnTo>
                <a:lnTo>
                  <a:pt x="1642" y="865"/>
                </a:lnTo>
                <a:lnTo>
                  <a:pt x="1669" y="869"/>
                </a:lnTo>
                <a:lnTo>
                  <a:pt x="1701" y="873"/>
                </a:lnTo>
                <a:lnTo>
                  <a:pt x="1728" y="885"/>
                </a:lnTo>
                <a:lnTo>
                  <a:pt x="1728" y="885"/>
                </a:lnTo>
                <a:lnTo>
                  <a:pt x="0" y="885"/>
                </a:lnTo>
                <a:close/>
              </a:path>
            </a:pathLst>
          </a:custGeom>
          <a:solidFill>
            <a:srgbClr val="9735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567" name="Freeform 7"/>
          <p:cNvSpPr>
            <a:spLocks/>
          </p:cNvSpPr>
          <p:nvPr/>
        </p:nvSpPr>
        <p:spPr bwMode="auto">
          <a:xfrm>
            <a:off x="881063" y="2079625"/>
            <a:ext cx="2743200" cy="1404938"/>
          </a:xfrm>
          <a:custGeom>
            <a:avLst/>
            <a:gdLst/>
            <a:ahLst/>
            <a:cxnLst>
              <a:cxn ang="0">
                <a:pos x="0" y="885"/>
              </a:cxn>
              <a:cxn ang="0">
                <a:pos x="58" y="869"/>
              </a:cxn>
              <a:cxn ang="0">
                <a:pos x="117" y="857"/>
              </a:cxn>
              <a:cxn ang="0">
                <a:pos x="171" y="837"/>
              </a:cxn>
              <a:cxn ang="0">
                <a:pos x="230" y="809"/>
              </a:cxn>
              <a:cxn ang="0">
                <a:pos x="288" y="765"/>
              </a:cxn>
              <a:cxn ang="0">
                <a:pos x="347" y="709"/>
              </a:cxn>
              <a:cxn ang="0">
                <a:pos x="401" y="641"/>
              </a:cxn>
              <a:cxn ang="0">
                <a:pos x="460" y="553"/>
              </a:cxn>
              <a:cxn ang="0">
                <a:pos x="519" y="453"/>
              </a:cxn>
              <a:cxn ang="0">
                <a:pos x="577" y="348"/>
              </a:cxn>
              <a:cxn ang="0">
                <a:pos x="631" y="240"/>
              </a:cxn>
              <a:cxn ang="0">
                <a:pos x="690" y="144"/>
              </a:cxn>
              <a:cxn ang="0">
                <a:pos x="749" y="68"/>
              </a:cxn>
              <a:cxn ang="0">
                <a:pos x="807" y="16"/>
              </a:cxn>
              <a:cxn ang="0">
                <a:pos x="866" y="0"/>
              </a:cxn>
              <a:cxn ang="0">
                <a:pos x="920" y="16"/>
              </a:cxn>
              <a:cxn ang="0">
                <a:pos x="979" y="68"/>
              </a:cxn>
              <a:cxn ang="0">
                <a:pos x="1037" y="144"/>
              </a:cxn>
              <a:cxn ang="0">
                <a:pos x="1096" y="240"/>
              </a:cxn>
              <a:cxn ang="0">
                <a:pos x="1150" y="348"/>
              </a:cxn>
              <a:cxn ang="0">
                <a:pos x="1209" y="453"/>
              </a:cxn>
              <a:cxn ang="0">
                <a:pos x="1268" y="553"/>
              </a:cxn>
              <a:cxn ang="0">
                <a:pos x="1326" y="641"/>
              </a:cxn>
              <a:cxn ang="0">
                <a:pos x="1380" y="709"/>
              </a:cxn>
              <a:cxn ang="0">
                <a:pos x="1439" y="765"/>
              </a:cxn>
              <a:cxn ang="0">
                <a:pos x="1498" y="809"/>
              </a:cxn>
              <a:cxn ang="0">
                <a:pos x="1556" y="837"/>
              </a:cxn>
              <a:cxn ang="0">
                <a:pos x="1610" y="857"/>
              </a:cxn>
              <a:cxn ang="0">
                <a:pos x="1669" y="869"/>
              </a:cxn>
              <a:cxn ang="0">
                <a:pos x="1728" y="885"/>
              </a:cxn>
              <a:cxn ang="0">
                <a:pos x="0" y="885"/>
              </a:cxn>
            </a:cxnLst>
            <a:rect l="0" t="0" r="r" b="b"/>
            <a:pathLst>
              <a:path w="1728" h="885">
                <a:moveTo>
                  <a:pt x="0" y="885"/>
                </a:moveTo>
                <a:lnTo>
                  <a:pt x="0" y="885"/>
                </a:lnTo>
                <a:lnTo>
                  <a:pt x="27" y="873"/>
                </a:lnTo>
                <a:lnTo>
                  <a:pt x="58" y="869"/>
                </a:lnTo>
                <a:lnTo>
                  <a:pt x="85" y="865"/>
                </a:lnTo>
                <a:lnTo>
                  <a:pt x="117" y="857"/>
                </a:lnTo>
                <a:lnTo>
                  <a:pt x="144" y="849"/>
                </a:lnTo>
                <a:lnTo>
                  <a:pt x="171" y="837"/>
                </a:lnTo>
                <a:lnTo>
                  <a:pt x="203" y="825"/>
                </a:lnTo>
                <a:lnTo>
                  <a:pt x="230" y="809"/>
                </a:lnTo>
                <a:lnTo>
                  <a:pt x="261" y="789"/>
                </a:lnTo>
                <a:lnTo>
                  <a:pt x="288" y="765"/>
                </a:lnTo>
                <a:lnTo>
                  <a:pt x="316" y="741"/>
                </a:lnTo>
                <a:lnTo>
                  <a:pt x="347" y="709"/>
                </a:lnTo>
                <a:lnTo>
                  <a:pt x="374" y="677"/>
                </a:lnTo>
                <a:lnTo>
                  <a:pt x="401" y="641"/>
                </a:lnTo>
                <a:lnTo>
                  <a:pt x="433" y="597"/>
                </a:lnTo>
                <a:lnTo>
                  <a:pt x="460" y="553"/>
                </a:lnTo>
                <a:lnTo>
                  <a:pt x="492" y="505"/>
                </a:lnTo>
                <a:lnTo>
                  <a:pt x="519" y="453"/>
                </a:lnTo>
                <a:lnTo>
                  <a:pt x="546" y="400"/>
                </a:lnTo>
                <a:lnTo>
                  <a:pt x="577" y="348"/>
                </a:lnTo>
                <a:lnTo>
                  <a:pt x="604" y="292"/>
                </a:lnTo>
                <a:lnTo>
                  <a:pt x="631" y="240"/>
                </a:lnTo>
                <a:lnTo>
                  <a:pt x="663" y="192"/>
                </a:lnTo>
                <a:lnTo>
                  <a:pt x="690" y="144"/>
                </a:lnTo>
                <a:lnTo>
                  <a:pt x="722" y="104"/>
                </a:lnTo>
                <a:lnTo>
                  <a:pt x="749" y="68"/>
                </a:lnTo>
                <a:lnTo>
                  <a:pt x="776" y="36"/>
                </a:lnTo>
                <a:lnTo>
                  <a:pt x="807" y="16"/>
                </a:lnTo>
                <a:lnTo>
                  <a:pt x="834" y="4"/>
                </a:lnTo>
                <a:lnTo>
                  <a:pt x="866" y="0"/>
                </a:lnTo>
                <a:lnTo>
                  <a:pt x="893" y="4"/>
                </a:lnTo>
                <a:lnTo>
                  <a:pt x="920" y="16"/>
                </a:lnTo>
                <a:lnTo>
                  <a:pt x="952" y="36"/>
                </a:lnTo>
                <a:lnTo>
                  <a:pt x="979" y="68"/>
                </a:lnTo>
                <a:lnTo>
                  <a:pt x="1006" y="104"/>
                </a:lnTo>
                <a:lnTo>
                  <a:pt x="1037" y="144"/>
                </a:lnTo>
                <a:lnTo>
                  <a:pt x="1065" y="192"/>
                </a:lnTo>
                <a:lnTo>
                  <a:pt x="1096" y="240"/>
                </a:lnTo>
                <a:lnTo>
                  <a:pt x="1123" y="292"/>
                </a:lnTo>
                <a:lnTo>
                  <a:pt x="1150" y="348"/>
                </a:lnTo>
                <a:lnTo>
                  <a:pt x="1182" y="400"/>
                </a:lnTo>
                <a:lnTo>
                  <a:pt x="1209" y="453"/>
                </a:lnTo>
                <a:lnTo>
                  <a:pt x="1236" y="505"/>
                </a:lnTo>
                <a:lnTo>
                  <a:pt x="1268" y="553"/>
                </a:lnTo>
                <a:lnTo>
                  <a:pt x="1295" y="597"/>
                </a:lnTo>
                <a:lnTo>
                  <a:pt x="1326" y="641"/>
                </a:lnTo>
                <a:lnTo>
                  <a:pt x="1353" y="677"/>
                </a:lnTo>
                <a:lnTo>
                  <a:pt x="1380" y="709"/>
                </a:lnTo>
                <a:lnTo>
                  <a:pt x="1412" y="741"/>
                </a:lnTo>
                <a:lnTo>
                  <a:pt x="1439" y="765"/>
                </a:lnTo>
                <a:lnTo>
                  <a:pt x="1466" y="789"/>
                </a:lnTo>
                <a:lnTo>
                  <a:pt x="1498" y="809"/>
                </a:lnTo>
                <a:lnTo>
                  <a:pt x="1525" y="825"/>
                </a:lnTo>
                <a:lnTo>
                  <a:pt x="1556" y="837"/>
                </a:lnTo>
                <a:lnTo>
                  <a:pt x="1583" y="849"/>
                </a:lnTo>
                <a:lnTo>
                  <a:pt x="1610" y="857"/>
                </a:lnTo>
                <a:lnTo>
                  <a:pt x="1642" y="865"/>
                </a:lnTo>
                <a:lnTo>
                  <a:pt x="1669" y="869"/>
                </a:lnTo>
                <a:lnTo>
                  <a:pt x="1701" y="873"/>
                </a:lnTo>
                <a:lnTo>
                  <a:pt x="1728" y="885"/>
                </a:lnTo>
                <a:lnTo>
                  <a:pt x="1728" y="885"/>
                </a:lnTo>
                <a:lnTo>
                  <a:pt x="0" y="885"/>
                </a:lnTo>
              </a:path>
            </a:pathLst>
          </a:custGeom>
          <a:noFill/>
          <a:ln w="18">
            <a:solidFill>
              <a:srgbClr val="BFBFB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904875" y="257175"/>
            <a:ext cx="8477250" cy="933450"/>
          </a:xfrm>
          <a:prstGeom prst="rect">
            <a:avLst/>
          </a:prstGeom>
          <a:solidFill>
            <a:schemeClr val="bg1"/>
          </a:solidFill>
          <a:ln w="57150" cmpd="thickThin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/>
            <a:r>
              <a:rPr lang="en-GB" sz="3200" dirty="0" smtClean="0">
                <a:solidFill>
                  <a:schemeClr val="tx2"/>
                </a:solidFill>
                <a:latin typeface="Arial Unicode MS" pitchFamily="34" charset="-128"/>
              </a:rPr>
              <a:t>Error at </a:t>
            </a:r>
            <a:r>
              <a:rPr lang="en-GB" sz="3200" dirty="0">
                <a:solidFill>
                  <a:schemeClr val="tx2"/>
                </a:solidFill>
                <a:latin typeface="Arial Unicode MS" pitchFamily="34" charset="-128"/>
              </a:rPr>
              <a:t>a single voxel</a:t>
            </a:r>
            <a:endParaRPr lang="en-US" sz="3200" dirty="0">
              <a:solidFill>
                <a:schemeClr val="tx2"/>
              </a:solidFill>
              <a:latin typeface="Arial Unicode MS" pitchFamily="34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5105400" y="1382713"/>
            <a:ext cx="4543231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GB" sz="2400" b="0" dirty="0">
                <a:latin typeface="Arial Unicode MS" pitchFamily="34" charset="-128"/>
              </a:rPr>
              <a:t/>
            </a:r>
            <a:br>
              <a:rPr lang="en-GB" sz="2400" b="0" dirty="0">
                <a:latin typeface="Arial Unicode MS" pitchFamily="34" charset="-128"/>
              </a:rPr>
            </a:br>
            <a:r>
              <a:rPr lang="en-GB" sz="2400" b="0" dirty="0" smtClean="0">
                <a:latin typeface="Arial Unicode MS" pitchFamily="34" charset="-128"/>
              </a:rPr>
              <a:t>H</a:t>
            </a:r>
            <a:r>
              <a:rPr lang="en-GB" sz="2400" b="0" baseline="-25000" dirty="0" smtClean="0">
                <a:latin typeface="Arial Unicode MS" pitchFamily="34" charset="-128"/>
              </a:rPr>
              <a:t>0</a:t>
            </a:r>
            <a:r>
              <a:rPr lang="en-GB" sz="2400" b="0" dirty="0" smtClean="0">
                <a:latin typeface="Arial Unicode MS" pitchFamily="34" charset="-128"/>
              </a:rPr>
              <a:t> ,</a:t>
            </a:r>
            <a:r>
              <a:rPr lang="en-GB" sz="2400" b="0" baseline="-25000" dirty="0" smtClean="0">
                <a:latin typeface="Arial Unicode MS" pitchFamily="34" charset="-128"/>
              </a:rPr>
              <a:t> </a:t>
            </a:r>
            <a:r>
              <a:rPr lang="en-GB" sz="2400" b="0" dirty="0" smtClean="0">
                <a:latin typeface="Arial Unicode MS" pitchFamily="34" charset="-128"/>
              </a:rPr>
              <a:t>H</a:t>
            </a:r>
            <a:r>
              <a:rPr lang="en-GB" sz="2400" b="0" baseline="-25000" dirty="0" smtClean="0">
                <a:latin typeface="Arial Unicode MS" pitchFamily="34" charset="-128"/>
              </a:rPr>
              <a:t>1</a:t>
            </a:r>
            <a:r>
              <a:rPr lang="en-GB" sz="2400" b="0" dirty="0" smtClean="0">
                <a:latin typeface="Arial Unicode MS" pitchFamily="34" charset="-128"/>
              </a:rPr>
              <a:t>: zero/non-zero activation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671513" y="4895850"/>
            <a:ext cx="2192337" cy="1714500"/>
            <a:chOff x="1409" y="3010"/>
            <a:chExt cx="1228" cy="1080"/>
          </a:xfrm>
        </p:grpSpPr>
        <p:sp>
          <p:nvSpPr>
            <p:cNvPr id="1038" name="Rectangle 11"/>
            <p:cNvSpPr>
              <a:spLocks noChangeArrowheads="1"/>
            </p:cNvSpPr>
            <p:nvPr/>
          </p:nvSpPr>
          <p:spPr bwMode="auto">
            <a:xfrm>
              <a:off x="1409" y="3543"/>
              <a:ext cx="301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GB" sz="2000" b="0" i="1">
                  <a:latin typeface="Times New Roman" pitchFamily="18" charset="0"/>
                </a:rPr>
                <a:t>t</a:t>
              </a:r>
              <a:r>
                <a:rPr lang="en-GB" sz="2000"/>
                <a:t> = </a:t>
              </a:r>
            </a:p>
          </p:txBody>
        </p:sp>
        <p:sp>
          <p:nvSpPr>
            <p:cNvPr id="1039" name="Rectangle 12"/>
            <p:cNvSpPr>
              <a:spLocks noChangeArrowheads="1"/>
            </p:cNvSpPr>
            <p:nvPr/>
          </p:nvSpPr>
          <p:spPr bwMode="auto">
            <a:xfrm>
              <a:off x="1756" y="3010"/>
              <a:ext cx="791" cy="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 eaLnBrk="0" hangingPunct="0"/>
              <a:r>
                <a:rPr lang="en-GB" sz="1800" i="1"/>
                <a:t>contrast</a:t>
              </a:r>
              <a:r>
                <a:rPr lang="en-GB" sz="1800"/>
                <a:t> of</a:t>
              </a:r>
              <a:br>
                <a:rPr lang="en-GB" sz="1800"/>
              </a:br>
              <a:r>
                <a:rPr lang="en-GB" sz="1800"/>
                <a:t>estimated</a:t>
              </a:r>
              <a:br>
                <a:rPr lang="en-GB" sz="1800"/>
              </a:br>
              <a:r>
                <a:rPr lang="en-GB" sz="1800"/>
                <a:t>parameters</a:t>
              </a:r>
            </a:p>
          </p:txBody>
        </p:sp>
        <p:sp>
          <p:nvSpPr>
            <p:cNvPr id="1040" name="Rectangle 13"/>
            <p:cNvSpPr>
              <a:spLocks noChangeArrowheads="1"/>
            </p:cNvSpPr>
            <p:nvPr/>
          </p:nvSpPr>
          <p:spPr bwMode="auto">
            <a:xfrm>
              <a:off x="1871" y="3688"/>
              <a:ext cx="621" cy="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 eaLnBrk="0" hangingPunct="0"/>
              <a:r>
                <a:rPr lang="en-GB" sz="1800"/>
                <a:t>variance</a:t>
              </a:r>
              <a:br>
                <a:rPr lang="en-GB" sz="1800"/>
              </a:br>
              <a:r>
                <a:rPr lang="en-GB" sz="1800"/>
                <a:t>estimate</a:t>
              </a:r>
            </a:p>
          </p:txBody>
        </p:sp>
        <p:sp>
          <p:nvSpPr>
            <p:cNvPr id="1041" name="Line 14"/>
            <p:cNvSpPr>
              <a:spLocks noChangeShapeType="1"/>
            </p:cNvSpPr>
            <p:nvPr/>
          </p:nvSpPr>
          <p:spPr bwMode="auto">
            <a:xfrm flipV="1">
              <a:off x="1763" y="3648"/>
              <a:ext cx="816" cy="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2" name="Freeform 15"/>
            <p:cNvSpPr>
              <a:spLocks/>
            </p:cNvSpPr>
            <p:nvPr/>
          </p:nvSpPr>
          <p:spPr bwMode="auto">
            <a:xfrm>
              <a:off x="1649" y="3724"/>
              <a:ext cx="988" cy="364"/>
            </a:xfrm>
            <a:custGeom>
              <a:avLst/>
              <a:gdLst>
                <a:gd name="T0" fmla="*/ 0 w 1070"/>
                <a:gd name="T1" fmla="*/ 245 h 364"/>
                <a:gd name="T2" fmla="*/ 97 w 1070"/>
                <a:gd name="T3" fmla="*/ 363 h 364"/>
                <a:gd name="T4" fmla="*/ 97 w 1070"/>
                <a:gd name="T5" fmla="*/ 0 h 364"/>
                <a:gd name="T6" fmla="*/ 867 w 1070"/>
                <a:gd name="T7" fmla="*/ 0 h 364"/>
                <a:gd name="T8" fmla="*/ 911 w 1070"/>
                <a:gd name="T9" fmla="*/ 54 h 3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70"/>
                <a:gd name="T16" fmla="*/ 0 h 364"/>
                <a:gd name="T17" fmla="*/ 1070 w 1070"/>
                <a:gd name="T18" fmla="*/ 364 h 3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70" h="364">
                  <a:moveTo>
                    <a:pt x="0" y="245"/>
                  </a:moveTo>
                  <a:lnTo>
                    <a:pt x="114" y="363"/>
                  </a:lnTo>
                  <a:lnTo>
                    <a:pt x="114" y="0"/>
                  </a:lnTo>
                  <a:lnTo>
                    <a:pt x="1017" y="0"/>
                  </a:lnTo>
                  <a:lnTo>
                    <a:pt x="1069" y="54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35" name="Text Box 21"/>
          <p:cNvSpPr txBox="1">
            <a:spLocks noChangeArrowheads="1"/>
          </p:cNvSpPr>
          <p:nvPr/>
        </p:nvSpPr>
        <p:spPr bwMode="auto">
          <a:xfrm>
            <a:off x="889000" y="3544888"/>
            <a:ext cx="2743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0" i="1" dirty="0" smtClean="0"/>
              <a:t>t</a:t>
            </a:r>
            <a:endParaRPr lang="en-US" sz="1800" b="0" dirty="0"/>
          </a:p>
        </p:txBody>
      </p:sp>
      <p:sp>
        <p:nvSpPr>
          <p:cNvPr id="1036" name="Text Box 22"/>
          <p:cNvSpPr txBox="1">
            <a:spLocks noChangeArrowheads="1"/>
          </p:cNvSpPr>
          <p:nvPr/>
        </p:nvSpPr>
        <p:spPr bwMode="auto">
          <a:xfrm>
            <a:off x="3233738" y="2909888"/>
            <a:ext cx="2698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i="1">
                <a:solidFill>
                  <a:srgbClr val="009900"/>
                </a:solidFill>
                <a:latin typeface="Times New Roman" pitchFamily="18" charset="0"/>
                <a:sym typeface="Symbol" pitchFamily="18" charset="2"/>
              </a:rPr>
              <a:t></a:t>
            </a:r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758825" y="1901825"/>
            <a:ext cx="2994025" cy="1766888"/>
            <a:chOff x="478" y="1198"/>
            <a:chExt cx="1886" cy="1113"/>
          </a:xfrm>
        </p:grpSpPr>
        <p:sp>
          <p:nvSpPr>
            <p:cNvPr id="65540" name="AutoShape 4"/>
            <p:cNvSpPr>
              <a:spLocks noChangeAspect="1" noChangeArrowheads="1" noTextEdit="1"/>
            </p:cNvSpPr>
            <p:nvPr/>
          </p:nvSpPr>
          <p:spPr bwMode="auto">
            <a:xfrm>
              <a:off x="478" y="1198"/>
              <a:ext cx="1886" cy="1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42" name="Freeform 6"/>
            <p:cNvSpPr>
              <a:spLocks/>
            </p:cNvSpPr>
            <p:nvPr/>
          </p:nvSpPr>
          <p:spPr bwMode="auto">
            <a:xfrm>
              <a:off x="555" y="1310"/>
              <a:ext cx="1728" cy="885"/>
            </a:xfrm>
            <a:custGeom>
              <a:avLst/>
              <a:gdLst/>
              <a:ahLst/>
              <a:cxnLst>
                <a:cxn ang="0">
                  <a:pos x="0" y="885"/>
                </a:cxn>
                <a:cxn ang="0">
                  <a:pos x="58" y="869"/>
                </a:cxn>
                <a:cxn ang="0">
                  <a:pos x="117" y="857"/>
                </a:cxn>
                <a:cxn ang="0">
                  <a:pos x="171" y="837"/>
                </a:cxn>
                <a:cxn ang="0">
                  <a:pos x="230" y="809"/>
                </a:cxn>
                <a:cxn ang="0">
                  <a:pos x="288" y="765"/>
                </a:cxn>
                <a:cxn ang="0">
                  <a:pos x="347" y="709"/>
                </a:cxn>
                <a:cxn ang="0">
                  <a:pos x="401" y="641"/>
                </a:cxn>
                <a:cxn ang="0">
                  <a:pos x="460" y="553"/>
                </a:cxn>
                <a:cxn ang="0">
                  <a:pos x="519" y="453"/>
                </a:cxn>
                <a:cxn ang="0">
                  <a:pos x="577" y="348"/>
                </a:cxn>
                <a:cxn ang="0">
                  <a:pos x="631" y="240"/>
                </a:cxn>
                <a:cxn ang="0">
                  <a:pos x="690" y="144"/>
                </a:cxn>
                <a:cxn ang="0">
                  <a:pos x="749" y="68"/>
                </a:cxn>
                <a:cxn ang="0">
                  <a:pos x="807" y="16"/>
                </a:cxn>
                <a:cxn ang="0">
                  <a:pos x="866" y="0"/>
                </a:cxn>
                <a:cxn ang="0">
                  <a:pos x="920" y="16"/>
                </a:cxn>
                <a:cxn ang="0">
                  <a:pos x="979" y="68"/>
                </a:cxn>
                <a:cxn ang="0">
                  <a:pos x="1037" y="144"/>
                </a:cxn>
                <a:cxn ang="0">
                  <a:pos x="1096" y="240"/>
                </a:cxn>
                <a:cxn ang="0">
                  <a:pos x="1150" y="348"/>
                </a:cxn>
                <a:cxn ang="0">
                  <a:pos x="1209" y="453"/>
                </a:cxn>
                <a:cxn ang="0">
                  <a:pos x="1268" y="553"/>
                </a:cxn>
                <a:cxn ang="0">
                  <a:pos x="1326" y="641"/>
                </a:cxn>
                <a:cxn ang="0">
                  <a:pos x="1380" y="709"/>
                </a:cxn>
                <a:cxn ang="0">
                  <a:pos x="1439" y="765"/>
                </a:cxn>
                <a:cxn ang="0">
                  <a:pos x="1498" y="809"/>
                </a:cxn>
                <a:cxn ang="0">
                  <a:pos x="1556" y="837"/>
                </a:cxn>
                <a:cxn ang="0">
                  <a:pos x="1610" y="857"/>
                </a:cxn>
                <a:cxn ang="0">
                  <a:pos x="1669" y="869"/>
                </a:cxn>
                <a:cxn ang="0">
                  <a:pos x="1728" y="885"/>
                </a:cxn>
                <a:cxn ang="0">
                  <a:pos x="0" y="885"/>
                </a:cxn>
              </a:cxnLst>
              <a:rect l="0" t="0" r="r" b="b"/>
              <a:pathLst>
                <a:path w="1728" h="885">
                  <a:moveTo>
                    <a:pt x="0" y="885"/>
                  </a:moveTo>
                  <a:lnTo>
                    <a:pt x="0" y="885"/>
                  </a:lnTo>
                  <a:lnTo>
                    <a:pt x="27" y="873"/>
                  </a:lnTo>
                  <a:lnTo>
                    <a:pt x="58" y="869"/>
                  </a:lnTo>
                  <a:lnTo>
                    <a:pt x="85" y="865"/>
                  </a:lnTo>
                  <a:lnTo>
                    <a:pt x="117" y="857"/>
                  </a:lnTo>
                  <a:lnTo>
                    <a:pt x="144" y="849"/>
                  </a:lnTo>
                  <a:lnTo>
                    <a:pt x="171" y="837"/>
                  </a:lnTo>
                  <a:lnTo>
                    <a:pt x="203" y="825"/>
                  </a:lnTo>
                  <a:lnTo>
                    <a:pt x="230" y="809"/>
                  </a:lnTo>
                  <a:lnTo>
                    <a:pt x="261" y="789"/>
                  </a:lnTo>
                  <a:lnTo>
                    <a:pt x="288" y="765"/>
                  </a:lnTo>
                  <a:lnTo>
                    <a:pt x="316" y="741"/>
                  </a:lnTo>
                  <a:lnTo>
                    <a:pt x="347" y="709"/>
                  </a:lnTo>
                  <a:lnTo>
                    <a:pt x="374" y="677"/>
                  </a:lnTo>
                  <a:lnTo>
                    <a:pt x="401" y="641"/>
                  </a:lnTo>
                  <a:lnTo>
                    <a:pt x="433" y="597"/>
                  </a:lnTo>
                  <a:lnTo>
                    <a:pt x="460" y="553"/>
                  </a:lnTo>
                  <a:lnTo>
                    <a:pt x="492" y="505"/>
                  </a:lnTo>
                  <a:lnTo>
                    <a:pt x="519" y="453"/>
                  </a:lnTo>
                  <a:lnTo>
                    <a:pt x="546" y="400"/>
                  </a:lnTo>
                  <a:lnTo>
                    <a:pt x="577" y="348"/>
                  </a:lnTo>
                  <a:lnTo>
                    <a:pt x="604" y="292"/>
                  </a:lnTo>
                  <a:lnTo>
                    <a:pt x="631" y="240"/>
                  </a:lnTo>
                  <a:lnTo>
                    <a:pt x="663" y="192"/>
                  </a:lnTo>
                  <a:lnTo>
                    <a:pt x="690" y="144"/>
                  </a:lnTo>
                  <a:lnTo>
                    <a:pt x="722" y="104"/>
                  </a:lnTo>
                  <a:lnTo>
                    <a:pt x="749" y="68"/>
                  </a:lnTo>
                  <a:lnTo>
                    <a:pt x="776" y="36"/>
                  </a:lnTo>
                  <a:lnTo>
                    <a:pt x="807" y="16"/>
                  </a:lnTo>
                  <a:lnTo>
                    <a:pt x="834" y="4"/>
                  </a:lnTo>
                  <a:lnTo>
                    <a:pt x="866" y="0"/>
                  </a:lnTo>
                  <a:lnTo>
                    <a:pt x="893" y="4"/>
                  </a:lnTo>
                  <a:lnTo>
                    <a:pt x="920" y="16"/>
                  </a:lnTo>
                  <a:lnTo>
                    <a:pt x="952" y="36"/>
                  </a:lnTo>
                  <a:lnTo>
                    <a:pt x="979" y="68"/>
                  </a:lnTo>
                  <a:lnTo>
                    <a:pt x="1006" y="104"/>
                  </a:lnTo>
                  <a:lnTo>
                    <a:pt x="1037" y="144"/>
                  </a:lnTo>
                  <a:lnTo>
                    <a:pt x="1065" y="192"/>
                  </a:lnTo>
                  <a:lnTo>
                    <a:pt x="1096" y="240"/>
                  </a:lnTo>
                  <a:lnTo>
                    <a:pt x="1123" y="292"/>
                  </a:lnTo>
                  <a:lnTo>
                    <a:pt x="1150" y="348"/>
                  </a:lnTo>
                  <a:lnTo>
                    <a:pt x="1182" y="400"/>
                  </a:lnTo>
                  <a:lnTo>
                    <a:pt x="1209" y="453"/>
                  </a:lnTo>
                  <a:lnTo>
                    <a:pt x="1236" y="505"/>
                  </a:lnTo>
                  <a:lnTo>
                    <a:pt x="1268" y="553"/>
                  </a:lnTo>
                  <a:lnTo>
                    <a:pt x="1295" y="597"/>
                  </a:lnTo>
                  <a:lnTo>
                    <a:pt x="1326" y="641"/>
                  </a:lnTo>
                  <a:lnTo>
                    <a:pt x="1353" y="677"/>
                  </a:lnTo>
                  <a:lnTo>
                    <a:pt x="1380" y="709"/>
                  </a:lnTo>
                  <a:lnTo>
                    <a:pt x="1412" y="741"/>
                  </a:lnTo>
                  <a:lnTo>
                    <a:pt x="1439" y="765"/>
                  </a:lnTo>
                  <a:lnTo>
                    <a:pt x="1466" y="789"/>
                  </a:lnTo>
                  <a:lnTo>
                    <a:pt x="1498" y="809"/>
                  </a:lnTo>
                  <a:lnTo>
                    <a:pt x="1525" y="825"/>
                  </a:lnTo>
                  <a:lnTo>
                    <a:pt x="1556" y="837"/>
                  </a:lnTo>
                  <a:lnTo>
                    <a:pt x="1583" y="849"/>
                  </a:lnTo>
                  <a:lnTo>
                    <a:pt x="1610" y="857"/>
                  </a:lnTo>
                  <a:lnTo>
                    <a:pt x="1642" y="865"/>
                  </a:lnTo>
                  <a:lnTo>
                    <a:pt x="1669" y="869"/>
                  </a:lnTo>
                  <a:lnTo>
                    <a:pt x="1701" y="873"/>
                  </a:lnTo>
                  <a:lnTo>
                    <a:pt x="1728" y="885"/>
                  </a:lnTo>
                  <a:lnTo>
                    <a:pt x="1728" y="885"/>
                  </a:lnTo>
                  <a:lnTo>
                    <a:pt x="0" y="885"/>
                  </a:lnTo>
                  <a:close/>
                </a:path>
              </a:pathLst>
            </a:custGeom>
            <a:solidFill>
              <a:srgbClr val="9735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43" name="Freeform 7"/>
            <p:cNvSpPr>
              <a:spLocks/>
            </p:cNvSpPr>
            <p:nvPr/>
          </p:nvSpPr>
          <p:spPr bwMode="auto">
            <a:xfrm>
              <a:off x="555" y="1310"/>
              <a:ext cx="1728" cy="885"/>
            </a:xfrm>
            <a:custGeom>
              <a:avLst/>
              <a:gdLst/>
              <a:ahLst/>
              <a:cxnLst>
                <a:cxn ang="0">
                  <a:pos x="0" y="885"/>
                </a:cxn>
                <a:cxn ang="0">
                  <a:pos x="58" y="869"/>
                </a:cxn>
                <a:cxn ang="0">
                  <a:pos x="117" y="857"/>
                </a:cxn>
                <a:cxn ang="0">
                  <a:pos x="171" y="837"/>
                </a:cxn>
                <a:cxn ang="0">
                  <a:pos x="230" y="809"/>
                </a:cxn>
                <a:cxn ang="0">
                  <a:pos x="288" y="765"/>
                </a:cxn>
                <a:cxn ang="0">
                  <a:pos x="347" y="709"/>
                </a:cxn>
                <a:cxn ang="0">
                  <a:pos x="401" y="641"/>
                </a:cxn>
                <a:cxn ang="0">
                  <a:pos x="460" y="553"/>
                </a:cxn>
                <a:cxn ang="0">
                  <a:pos x="519" y="453"/>
                </a:cxn>
                <a:cxn ang="0">
                  <a:pos x="577" y="348"/>
                </a:cxn>
                <a:cxn ang="0">
                  <a:pos x="631" y="240"/>
                </a:cxn>
                <a:cxn ang="0">
                  <a:pos x="690" y="144"/>
                </a:cxn>
                <a:cxn ang="0">
                  <a:pos x="749" y="68"/>
                </a:cxn>
                <a:cxn ang="0">
                  <a:pos x="807" y="16"/>
                </a:cxn>
                <a:cxn ang="0">
                  <a:pos x="866" y="0"/>
                </a:cxn>
                <a:cxn ang="0">
                  <a:pos x="920" y="16"/>
                </a:cxn>
                <a:cxn ang="0">
                  <a:pos x="979" y="68"/>
                </a:cxn>
                <a:cxn ang="0">
                  <a:pos x="1037" y="144"/>
                </a:cxn>
                <a:cxn ang="0">
                  <a:pos x="1096" y="240"/>
                </a:cxn>
                <a:cxn ang="0">
                  <a:pos x="1150" y="348"/>
                </a:cxn>
                <a:cxn ang="0">
                  <a:pos x="1209" y="453"/>
                </a:cxn>
                <a:cxn ang="0">
                  <a:pos x="1268" y="553"/>
                </a:cxn>
                <a:cxn ang="0">
                  <a:pos x="1326" y="641"/>
                </a:cxn>
                <a:cxn ang="0">
                  <a:pos x="1380" y="709"/>
                </a:cxn>
                <a:cxn ang="0">
                  <a:pos x="1439" y="765"/>
                </a:cxn>
                <a:cxn ang="0">
                  <a:pos x="1498" y="809"/>
                </a:cxn>
                <a:cxn ang="0">
                  <a:pos x="1556" y="837"/>
                </a:cxn>
                <a:cxn ang="0">
                  <a:pos x="1610" y="857"/>
                </a:cxn>
                <a:cxn ang="0">
                  <a:pos x="1669" y="869"/>
                </a:cxn>
                <a:cxn ang="0">
                  <a:pos x="1728" y="885"/>
                </a:cxn>
                <a:cxn ang="0">
                  <a:pos x="0" y="885"/>
                </a:cxn>
              </a:cxnLst>
              <a:rect l="0" t="0" r="r" b="b"/>
              <a:pathLst>
                <a:path w="1728" h="885">
                  <a:moveTo>
                    <a:pt x="0" y="885"/>
                  </a:moveTo>
                  <a:lnTo>
                    <a:pt x="0" y="885"/>
                  </a:lnTo>
                  <a:lnTo>
                    <a:pt x="27" y="873"/>
                  </a:lnTo>
                  <a:lnTo>
                    <a:pt x="58" y="869"/>
                  </a:lnTo>
                  <a:lnTo>
                    <a:pt x="85" y="865"/>
                  </a:lnTo>
                  <a:lnTo>
                    <a:pt x="117" y="857"/>
                  </a:lnTo>
                  <a:lnTo>
                    <a:pt x="144" y="849"/>
                  </a:lnTo>
                  <a:lnTo>
                    <a:pt x="171" y="837"/>
                  </a:lnTo>
                  <a:lnTo>
                    <a:pt x="203" y="825"/>
                  </a:lnTo>
                  <a:lnTo>
                    <a:pt x="230" y="809"/>
                  </a:lnTo>
                  <a:lnTo>
                    <a:pt x="261" y="789"/>
                  </a:lnTo>
                  <a:lnTo>
                    <a:pt x="288" y="765"/>
                  </a:lnTo>
                  <a:lnTo>
                    <a:pt x="316" y="741"/>
                  </a:lnTo>
                  <a:lnTo>
                    <a:pt x="347" y="709"/>
                  </a:lnTo>
                  <a:lnTo>
                    <a:pt x="374" y="677"/>
                  </a:lnTo>
                  <a:lnTo>
                    <a:pt x="401" y="641"/>
                  </a:lnTo>
                  <a:lnTo>
                    <a:pt x="433" y="597"/>
                  </a:lnTo>
                  <a:lnTo>
                    <a:pt x="460" y="553"/>
                  </a:lnTo>
                  <a:lnTo>
                    <a:pt x="492" y="505"/>
                  </a:lnTo>
                  <a:lnTo>
                    <a:pt x="519" y="453"/>
                  </a:lnTo>
                  <a:lnTo>
                    <a:pt x="546" y="400"/>
                  </a:lnTo>
                  <a:lnTo>
                    <a:pt x="577" y="348"/>
                  </a:lnTo>
                  <a:lnTo>
                    <a:pt x="604" y="292"/>
                  </a:lnTo>
                  <a:lnTo>
                    <a:pt x="631" y="240"/>
                  </a:lnTo>
                  <a:lnTo>
                    <a:pt x="663" y="192"/>
                  </a:lnTo>
                  <a:lnTo>
                    <a:pt x="690" y="144"/>
                  </a:lnTo>
                  <a:lnTo>
                    <a:pt x="722" y="104"/>
                  </a:lnTo>
                  <a:lnTo>
                    <a:pt x="749" y="68"/>
                  </a:lnTo>
                  <a:lnTo>
                    <a:pt x="776" y="36"/>
                  </a:lnTo>
                  <a:lnTo>
                    <a:pt x="807" y="16"/>
                  </a:lnTo>
                  <a:lnTo>
                    <a:pt x="834" y="4"/>
                  </a:lnTo>
                  <a:lnTo>
                    <a:pt x="866" y="0"/>
                  </a:lnTo>
                  <a:lnTo>
                    <a:pt x="893" y="4"/>
                  </a:lnTo>
                  <a:lnTo>
                    <a:pt x="920" y="16"/>
                  </a:lnTo>
                  <a:lnTo>
                    <a:pt x="952" y="36"/>
                  </a:lnTo>
                  <a:lnTo>
                    <a:pt x="979" y="68"/>
                  </a:lnTo>
                  <a:lnTo>
                    <a:pt x="1006" y="104"/>
                  </a:lnTo>
                  <a:lnTo>
                    <a:pt x="1037" y="144"/>
                  </a:lnTo>
                  <a:lnTo>
                    <a:pt x="1065" y="192"/>
                  </a:lnTo>
                  <a:lnTo>
                    <a:pt x="1096" y="240"/>
                  </a:lnTo>
                  <a:lnTo>
                    <a:pt x="1123" y="292"/>
                  </a:lnTo>
                  <a:lnTo>
                    <a:pt x="1150" y="348"/>
                  </a:lnTo>
                  <a:lnTo>
                    <a:pt x="1182" y="400"/>
                  </a:lnTo>
                  <a:lnTo>
                    <a:pt x="1209" y="453"/>
                  </a:lnTo>
                  <a:lnTo>
                    <a:pt x="1236" y="505"/>
                  </a:lnTo>
                  <a:lnTo>
                    <a:pt x="1268" y="553"/>
                  </a:lnTo>
                  <a:lnTo>
                    <a:pt x="1295" y="597"/>
                  </a:lnTo>
                  <a:lnTo>
                    <a:pt x="1326" y="641"/>
                  </a:lnTo>
                  <a:lnTo>
                    <a:pt x="1353" y="677"/>
                  </a:lnTo>
                  <a:lnTo>
                    <a:pt x="1380" y="709"/>
                  </a:lnTo>
                  <a:lnTo>
                    <a:pt x="1412" y="741"/>
                  </a:lnTo>
                  <a:lnTo>
                    <a:pt x="1439" y="765"/>
                  </a:lnTo>
                  <a:lnTo>
                    <a:pt x="1466" y="789"/>
                  </a:lnTo>
                  <a:lnTo>
                    <a:pt x="1498" y="809"/>
                  </a:lnTo>
                  <a:lnTo>
                    <a:pt x="1525" y="825"/>
                  </a:lnTo>
                  <a:lnTo>
                    <a:pt x="1556" y="837"/>
                  </a:lnTo>
                  <a:lnTo>
                    <a:pt x="1583" y="849"/>
                  </a:lnTo>
                  <a:lnTo>
                    <a:pt x="1610" y="857"/>
                  </a:lnTo>
                  <a:lnTo>
                    <a:pt x="1642" y="865"/>
                  </a:lnTo>
                  <a:lnTo>
                    <a:pt x="1669" y="869"/>
                  </a:lnTo>
                  <a:lnTo>
                    <a:pt x="1701" y="873"/>
                  </a:lnTo>
                  <a:lnTo>
                    <a:pt x="1728" y="885"/>
                  </a:lnTo>
                  <a:lnTo>
                    <a:pt x="1728" y="885"/>
                  </a:lnTo>
                  <a:lnTo>
                    <a:pt x="0" y="885"/>
                  </a:lnTo>
                </a:path>
              </a:pathLst>
            </a:custGeom>
            <a:noFill/>
            <a:ln w="18">
              <a:solidFill>
                <a:srgbClr val="BFBFB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44" name="Freeform 8"/>
            <p:cNvSpPr>
              <a:spLocks/>
            </p:cNvSpPr>
            <p:nvPr/>
          </p:nvSpPr>
          <p:spPr bwMode="auto">
            <a:xfrm>
              <a:off x="1890" y="1967"/>
              <a:ext cx="393" cy="228"/>
            </a:xfrm>
            <a:custGeom>
              <a:avLst/>
              <a:gdLst/>
              <a:ahLst/>
              <a:cxnLst>
                <a:cxn ang="0">
                  <a:pos x="0" y="228"/>
                </a:cxn>
                <a:cxn ang="0">
                  <a:pos x="0" y="0"/>
                </a:cxn>
                <a:cxn ang="0">
                  <a:pos x="18" y="20"/>
                </a:cxn>
                <a:cxn ang="0">
                  <a:pos x="45" y="52"/>
                </a:cxn>
                <a:cxn ang="0">
                  <a:pos x="77" y="84"/>
                </a:cxn>
                <a:cxn ang="0">
                  <a:pos x="104" y="108"/>
                </a:cxn>
                <a:cxn ang="0">
                  <a:pos x="131" y="132"/>
                </a:cxn>
                <a:cxn ang="0">
                  <a:pos x="163" y="152"/>
                </a:cxn>
                <a:cxn ang="0">
                  <a:pos x="190" y="168"/>
                </a:cxn>
                <a:cxn ang="0">
                  <a:pos x="221" y="180"/>
                </a:cxn>
                <a:cxn ang="0">
                  <a:pos x="248" y="192"/>
                </a:cxn>
                <a:cxn ang="0">
                  <a:pos x="275" y="200"/>
                </a:cxn>
                <a:cxn ang="0">
                  <a:pos x="307" y="208"/>
                </a:cxn>
                <a:cxn ang="0">
                  <a:pos x="334" y="212"/>
                </a:cxn>
                <a:cxn ang="0">
                  <a:pos x="366" y="216"/>
                </a:cxn>
                <a:cxn ang="0">
                  <a:pos x="393" y="228"/>
                </a:cxn>
                <a:cxn ang="0">
                  <a:pos x="393" y="228"/>
                </a:cxn>
                <a:cxn ang="0">
                  <a:pos x="0" y="228"/>
                </a:cxn>
              </a:cxnLst>
              <a:rect l="0" t="0" r="r" b="b"/>
              <a:pathLst>
                <a:path w="393" h="228">
                  <a:moveTo>
                    <a:pt x="0" y="228"/>
                  </a:moveTo>
                  <a:lnTo>
                    <a:pt x="0" y="0"/>
                  </a:lnTo>
                  <a:lnTo>
                    <a:pt x="18" y="20"/>
                  </a:lnTo>
                  <a:lnTo>
                    <a:pt x="45" y="52"/>
                  </a:lnTo>
                  <a:lnTo>
                    <a:pt x="77" y="84"/>
                  </a:lnTo>
                  <a:lnTo>
                    <a:pt x="104" y="108"/>
                  </a:lnTo>
                  <a:lnTo>
                    <a:pt x="131" y="132"/>
                  </a:lnTo>
                  <a:lnTo>
                    <a:pt x="163" y="152"/>
                  </a:lnTo>
                  <a:lnTo>
                    <a:pt x="190" y="168"/>
                  </a:lnTo>
                  <a:lnTo>
                    <a:pt x="221" y="180"/>
                  </a:lnTo>
                  <a:lnTo>
                    <a:pt x="248" y="192"/>
                  </a:lnTo>
                  <a:lnTo>
                    <a:pt x="275" y="200"/>
                  </a:lnTo>
                  <a:lnTo>
                    <a:pt x="307" y="208"/>
                  </a:lnTo>
                  <a:lnTo>
                    <a:pt x="334" y="212"/>
                  </a:lnTo>
                  <a:lnTo>
                    <a:pt x="366" y="216"/>
                  </a:lnTo>
                  <a:lnTo>
                    <a:pt x="393" y="228"/>
                  </a:lnTo>
                  <a:lnTo>
                    <a:pt x="393" y="228"/>
                  </a:lnTo>
                  <a:lnTo>
                    <a:pt x="0" y="228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45" name="Freeform 9"/>
            <p:cNvSpPr>
              <a:spLocks/>
            </p:cNvSpPr>
            <p:nvPr/>
          </p:nvSpPr>
          <p:spPr bwMode="auto">
            <a:xfrm>
              <a:off x="1890" y="1967"/>
              <a:ext cx="393" cy="228"/>
            </a:xfrm>
            <a:custGeom>
              <a:avLst/>
              <a:gdLst/>
              <a:ahLst/>
              <a:cxnLst>
                <a:cxn ang="0">
                  <a:pos x="0" y="228"/>
                </a:cxn>
                <a:cxn ang="0">
                  <a:pos x="0" y="0"/>
                </a:cxn>
                <a:cxn ang="0">
                  <a:pos x="18" y="20"/>
                </a:cxn>
                <a:cxn ang="0">
                  <a:pos x="45" y="52"/>
                </a:cxn>
                <a:cxn ang="0">
                  <a:pos x="77" y="84"/>
                </a:cxn>
                <a:cxn ang="0">
                  <a:pos x="104" y="108"/>
                </a:cxn>
                <a:cxn ang="0">
                  <a:pos x="131" y="132"/>
                </a:cxn>
                <a:cxn ang="0">
                  <a:pos x="163" y="152"/>
                </a:cxn>
                <a:cxn ang="0">
                  <a:pos x="190" y="168"/>
                </a:cxn>
                <a:cxn ang="0">
                  <a:pos x="221" y="180"/>
                </a:cxn>
                <a:cxn ang="0">
                  <a:pos x="248" y="192"/>
                </a:cxn>
                <a:cxn ang="0">
                  <a:pos x="275" y="200"/>
                </a:cxn>
                <a:cxn ang="0">
                  <a:pos x="307" y="208"/>
                </a:cxn>
                <a:cxn ang="0">
                  <a:pos x="334" y="212"/>
                </a:cxn>
                <a:cxn ang="0">
                  <a:pos x="366" y="216"/>
                </a:cxn>
                <a:cxn ang="0">
                  <a:pos x="393" y="228"/>
                </a:cxn>
                <a:cxn ang="0">
                  <a:pos x="393" y="228"/>
                </a:cxn>
                <a:cxn ang="0">
                  <a:pos x="0" y="228"/>
                </a:cxn>
              </a:cxnLst>
              <a:rect l="0" t="0" r="r" b="b"/>
              <a:pathLst>
                <a:path w="393" h="228">
                  <a:moveTo>
                    <a:pt x="0" y="228"/>
                  </a:moveTo>
                  <a:lnTo>
                    <a:pt x="0" y="0"/>
                  </a:lnTo>
                  <a:lnTo>
                    <a:pt x="18" y="20"/>
                  </a:lnTo>
                  <a:lnTo>
                    <a:pt x="45" y="52"/>
                  </a:lnTo>
                  <a:lnTo>
                    <a:pt x="77" y="84"/>
                  </a:lnTo>
                  <a:lnTo>
                    <a:pt x="104" y="108"/>
                  </a:lnTo>
                  <a:lnTo>
                    <a:pt x="131" y="132"/>
                  </a:lnTo>
                  <a:lnTo>
                    <a:pt x="163" y="152"/>
                  </a:lnTo>
                  <a:lnTo>
                    <a:pt x="190" y="168"/>
                  </a:lnTo>
                  <a:lnTo>
                    <a:pt x="221" y="180"/>
                  </a:lnTo>
                  <a:lnTo>
                    <a:pt x="248" y="192"/>
                  </a:lnTo>
                  <a:lnTo>
                    <a:pt x="275" y="200"/>
                  </a:lnTo>
                  <a:lnTo>
                    <a:pt x="307" y="208"/>
                  </a:lnTo>
                  <a:lnTo>
                    <a:pt x="334" y="212"/>
                  </a:lnTo>
                  <a:lnTo>
                    <a:pt x="366" y="216"/>
                  </a:lnTo>
                  <a:lnTo>
                    <a:pt x="393" y="228"/>
                  </a:lnTo>
                  <a:lnTo>
                    <a:pt x="393" y="228"/>
                  </a:lnTo>
                  <a:lnTo>
                    <a:pt x="0" y="228"/>
                  </a:lnTo>
                </a:path>
              </a:pathLst>
            </a:custGeom>
            <a:noFill/>
            <a:ln w="18">
              <a:solidFill>
                <a:srgbClr val="BFBFB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6" name="Freeform 6"/>
          <p:cNvSpPr>
            <a:spLocks/>
          </p:cNvSpPr>
          <p:nvPr/>
        </p:nvSpPr>
        <p:spPr bwMode="auto">
          <a:xfrm>
            <a:off x="2165578" y="2090511"/>
            <a:ext cx="2743200" cy="1404938"/>
          </a:xfrm>
          <a:custGeom>
            <a:avLst/>
            <a:gdLst/>
            <a:ahLst/>
            <a:cxnLst>
              <a:cxn ang="0">
                <a:pos x="0" y="885"/>
              </a:cxn>
              <a:cxn ang="0">
                <a:pos x="58" y="869"/>
              </a:cxn>
              <a:cxn ang="0">
                <a:pos x="117" y="857"/>
              </a:cxn>
              <a:cxn ang="0">
                <a:pos x="171" y="837"/>
              </a:cxn>
              <a:cxn ang="0">
                <a:pos x="230" y="809"/>
              </a:cxn>
              <a:cxn ang="0">
                <a:pos x="288" y="765"/>
              </a:cxn>
              <a:cxn ang="0">
                <a:pos x="347" y="709"/>
              </a:cxn>
              <a:cxn ang="0">
                <a:pos x="401" y="641"/>
              </a:cxn>
              <a:cxn ang="0">
                <a:pos x="460" y="553"/>
              </a:cxn>
              <a:cxn ang="0">
                <a:pos x="519" y="453"/>
              </a:cxn>
              <a:cxn ang="0">
                <a:pos x="577" y="348"/>
              </a:cxn>
              <a:cxn ang="0">
                <a:pos x="631" y="240"/>
              </a:cxn>
              <a:cxn ang="0">
                <a:pos x="690" y="144"/>
              </a:cxn>
              <a:cxn ang="0">
                <a:pos x="749" y="68"/>
              </a:cxn>
              <a:cxn ang="0">
                <a:pos x="807" y="16"/>
              </a:cxn>
              <a:cxn ang="0">
                <a:pos x="866" y="0"/>
              </a:cxn>
              <a:cxn ang="0">
                <a:pos x="920" y="16"/>
              </a:cxn>
              <a:cxn ang="0">
                <a:pos x="979" y="68"/>
              </a:cxn>
              <a:cxn ang="0">
                <a:pos x="1037" y="144"/>
              </a:cxn>
              <a:cxn ang="0">
                <a:pos x="1096" y="240"/>
              </a:cxn>
              <a:cxn ang="0">
                <a:pos x="1150" y="348"/>
              </a:cxn>
              <a:cxn ang="0">
                <a:pos x="1209" y="453"/>
              </a:cxn>
              <a:cxn ang="0">
                <a:pos x="1268" y="553"/>
              </a:cxn>
              <a:cxn ang="0">
                <a:pos x="1326" y="641"/>
              </a:cxn>
              <a:cxn ang="0">
                <a:pos x="1380" y="709"/>
              </a:cxn>
              <a:cxn ang="0">
                <a:pos x="1439" y="765"/>
              </a:cxn>
              <a:cxn ang="0">
                <a:pos x="1498" y="809"/>
              </a:cxn>
              <a:cxn ang="0">
                <a:pos x="1556" y="837"/>
              </a:cxn>
              <a:cxn ang="0">
                <a:pos x="1610" y="857"/>
              </a:cxn>
              <a:cxn ang="0">
                <a:pos x="1669" y="869"/>
              </a:cxn>
              <a:cxn ang="0">
                <a:pos x="1728" y="885"/>
              </a:cxn>
              <a:cxn ang="0">
                <a:pos x="0" y="885"/>
              </a:cxn>
            </a:cxnLst>
            <a:rect l="0" t="0" r="r" b="b"/>
            <a:pathLst>
              <a:path w="1728" h="885">
                <a:moveTo>
                  <a:pt x="0" y="885"/>
                </a:moveTo>
                <a:lnTo>
                  <a:pt x="0" y="885"/>
                </a:lnTo>
                <a:lnTo>
                  <a:pt x="27" y="873"/>
                </a:lnTo>
                <a:lnTo>
                  <a:pt x="58" y="869"/>
                </a:lnTo>
                <a:lnTo>
                  <a:pt x="85" y="865"/>
                </a:lnTo>
                <a:lnTo>
                  <a:pt x="117" y="857"/>
                </a:lnTo>
                <a:lnTo>
                  <a:pt x="144" y="849"/>
                </a:lnTo>
                <a:lnTo>
                  <a:pt x="171" y="837"/>
                </a:lnTo>
                <a:lnTo>
                  <a:pt x="203" y="825"/>
                </a:lnTo>
                <a:lnTo>
                  <a:pt x="230" y="809"/>
                </a:lnTo>
                <a:lnTo>
                  <a:pt x="261" y="789"/>
                </a:lnTo>
                <a:lnTo>
                  <a:pt x="288" y="765"/>
                </a:lnTo>
                <a:lnTo>
                  <a:pt x="316" y="741"/>
                </a:lnTo>
                <a:lnTo>
                  <a:pt x="347" y="709"/>
                </a:lnTo>
                <a:lnTo>
                  <a:pt x="374" y="677"/>
                </a:lnTo>
                <a:lnTo>
                  <a:pt x="401" y="641"/>
                </a:lnTo>
                <a:lnTo>
                  <a:pt x="433" y="597"/>
                </a:lnTo>
                <a:lnTo>
                  <a:pt x="460" y="553"/>
                </a:lnTo>
                <a:lnTo>
                  <a:pt x="492" y="505"/>
                </a:lnTo>
                <a:lnTo>
                  <a:pt x="519" y="453"/>
                </a:lnTo>
                <a:lnTo>
                  <a:pt x="546" y="400"/>
                </a:lnTo>
                <a:lnTo>
                  <a:pt x="577" y="348"/>
                </a:lnTo>
                <a:lnTo>
                  <a:pt x="604" y="292"/>
                </a:lnTo>
                <a:lnTo>
                  <a:pt x="631" y="240"/>
                </a:lnTo>
                <a:lnTo>
                  <a:pt x="663" y="192"/>
                </a:lnTo>
                <a:lnTo>
                  <a:pt x="690" y="144"/>
                </a:lnTo>
                <a:lnTo>
                  <a:pt x="722" y="104"/>
                </a:lnTo>
                <a:lnTo>
                  <a:pt x="749" y="68"/>
                </a:lnTo>
                <a:lnTo>
                  <a:pt x="776" y="36"/>
                </a:lnTo>
                <a:lnTo>
                  <a:pt x="807" y="16"/>
                </a:lnTo>
                <a:lnTo>
                  <a:pt x="834" y="4"/>
                </a:lnTo>
                <a:lnTo>
                  <a:pt x="866" y="0"/>
                </a:lnTo>
                <a:lnTo>
                  <a:pt x="893" y="4"/>
                </a:lnTo>
                <a:lnTo>
                  <a:pt x="920" y="16"/>
                </a:lnTo>
                <a:lnTo>
                  <a:pt x="952" y="36"/>
                </a:lnTo>
                <a:lnTo>
                  <a:pt x="979" y="68"/>
                </a:lnTo>
                <a:lnTo>
                  <a:pt x="1006" y="104"/>
                </a:lnTo>
                <a:lnTo>
                  <a:pt x="1037" y="144"/>
                </a:lnTo>
                <a:lnTo>
                  <a:pt x="1065" y="192"/>
                </a:lnTo>
                <a:lnTo>
                  <a:pt x="1096" y="240"/>
                </a:lnTo>
                <a:lnTo>
                  <a:pt x="1123" y="292"/>
                </a:lnTo>
                <a:lnTo>
                  <a:pt x="1150" y="348"/>
                </a:lnTo>
                <a:lnTo>
                  <a:pt x="1182" y="400"/>
                </a:lnTo>
                <a:lnTo>
                  <a:pt x="1209" y="453"/>
                </a:lnTo>
                <a:lnTo>
                  <a:pt x="1236" y="505"/>
                </a:lnTo>
                <a:lnTo>
                  <a:pt x="1268" y="553"/>
                </a:lnTo>
                <a:lnTo>
                  <a:pt x="1295" y="597"/>
                </a:lnTo>
                <a:lnTo>
                  <a:pt x="1326" y="641"/>
                </a:lnTo>
                <a:lnTo>
                  <a:pt x="1353" y="677"/>
                </a:lnTo>
                <a:lnTo>
                  <a:pt x="1380" y="709"/>
                </a:lnTo>
                <a:lnTo>
                  <a:pt x="1412" y="741"/>
                </a:lnTo>
                <a:lnTo>
                  <a:pt x="1439" y="765"/>
                </a:lnTo>
                <a:lnTo>
                  <a:pt x="1466" y="789"/>
                </a:lnTo>
                <a:lnTo>
                  <a:pt x="1498" y="809"/>
                </a:lnTo>
                <a:lnTo>
                  <a:pt x="1525" y="825"/>
                </a:lnTo>
                <a:lnTo>
                  <a:pt x="1556" y="837"/>
                </a:lnTo>
                <a:lnTo>
                  <a:pt x="1583" y="849"/>
                </a:lnTo>
                <a:lnTo>
                  <a:pt x="1610" y="857"/>
                </a:lnTo>
                <a:lnTo>
                  <a:pt x="1642" y="865"/>
                </a:lnTo>
                <a:lnTo>
                  <a:pt x="1669" y="869"/>
                </a:lnTo>
                <a:lnTo>
                  <a:pt x="1701" y="873"/>
                </a:lnTo>
                <a:lnTo>
                  <a:pt x="1728" y="885"/>
                </a:lnTo>
                <a:lnTo>
                  <a:pt x="1728" y="885"/>
                </a:lnTo>
                <a:lnTo>
                  <a:pt x="0" y="885"/>
                </a:lnTo>
                <a:close/>
              </a:path>
            </a:pathLst>
          </a:custGeom>
          <a:solidFill>
            <a:srgbClr val="9735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Rectangle 2"/>
          <p:cNvSpPr>
            <a:spLocks noChangeArrowheads="1"/>
          </p:cNvSpPr>
          <p:nvPr/>
        </p:nvSpPr>
        <p:spPr bwMode="auto">
          <a:xfrm>
            <a:off x="904875" y="257175"/>
            <a:ext cx="8477250" cy="933450"/>
          </a:xfrm>
          <a:prstGeom prst="rect">
            <a:avLst/>
          </a:prstGeom>
          <a:solidFill>
            <a:schemeClr val="bg1"/>
          </a:solidFill>
          <a:ln w="57150" cmpd="thickThin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/>
            <a:r>
              <a:rPr lang="en-GB" sz="3200" dirty="0" smtClean="0">
                <a:solidFill>
                  <a:schemeClr val="tx2"/>
                </a:solidFill>
                <a:latin typeface="Arial Unicode MS" pitchFamily="34" charset="-128"/>
              </a:rPr>
              <a:t>Error at </a:t>
            </a:r>
            <a:r>
              <a:rPr lang="en-GB" sz="3200" dirty="0">
                <a:solidFill>
                  <a:schemeClr val="tx2"/>
                </a:solidFill>
                <a:latin typeface="Arial Unicode MS" pitchFamily="34" charset="-128"/>
              </a:rPr>
              <a:t>a single voxel</a:t>
            </a:r>
            <a:endParaRPr lang="en-US" sz="3200" dirty="0">
              <a:solidFill>
                <a:schemeClr val="tx2"/>
              </a:solidFill>
              <a:latin typeface="Arial Unicode MS" pitchFamily="34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5105400" y="1382713"/>
            <a:ext cx="4543231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GB" sz="2400" b="0" dirty="0" smtClean="0">
                <a:latin typeface="Arial Unicode MS" pitchFamily="34" charset="-128"/>
              </a:rPr>
              <a:t>Decision:</a:t>
            </a:r>
            <a:r>
              <a:rPr lang="en-GB" sz="2400" b="0" dirty="0">
                <a:latin typeface="Arial Unicode MS" pitchFamily="34" charset="-128"/>
              </a:rPr>
              <a:t/>
            </a:r>
            <a:br>
              <a:rPr lang="en-GB" sz="2400" b="0" dirty="0">
                <a:latin typeface="Arial Unicode MS" pitchFamily="34" charset="-128"/>
              </a:rPr>
            </a:br>
            <a:r>
              <a:rPr lang="en-GB" sz="2400" b="0" dirty="0" smtClean="0">
                <a:latin typeface="Arial Unicode MS" pitchFamily="34" charset="-128"/>
              </a:rPr>
              <a:t>H</a:t>
            </a:r>
            <a:r>
              <a:rPr lang="en-GB" sz="2400" b="0" baseline="-25000" dirty="0" smtClean="0">
                <a:latin typeface="Arial Unicode MS" pitchFamily="34" charset="-128"/>
              </a:rPr>
              <a:t>0</a:t>
            </a:r>
            <a:r>
              <a:rPr lang="en-GB" sz="2400" b="0" dirty="0" smtClean="0">
                <a:latin typeface="Arial Unicode MS" pitchFamily="34" charset="-128"/>
              </a:rPr>
              <a:t> ,</a:t>
            </a:r>
            <a:r>
              <a:rPr lang="en-GB" sz="2400" b="0" baseline="-25000" dirty="0" smtClean="0">
                <a:latin typeface="Arial Unicode MS" pitchFamily="34" charset="-128"/>
              </a:rPr>
              <a:t> </a:t>
            </a:r>
            <a:r>
              <a:rPr lang="en-GB" sz="2400" b="0" dirty="0" smtClean="0">
                <a:latin typeface="Arial Unicode MS" pitchFamily="34" charset="-128"/>
              </a:rPr>
              <a:t>H</a:t>
            </a:r>
            <a:r>
              <a:rPr lang="en-GB" sz="2400" b="0" baseline="-25000" dirty="0" smtClean="0">
                <a:latin typeface="Arial Unicode MS" pitchFamily="34" charset="-128"/>
              </a:rPr>
              <a:t>1</a:t>
            </a:r>
            <a:r>
              <a:rPr lang="en-GB" sz="2400" b="0" dirty="0" smtClean="0">
                <a:latin typeface="Arial Unicode MS" pitchFamily="34" charset="-128"/>
              </a:rPr>
              <a:t>: zero/non-zero activation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671513" y="4895850"/>
            <a:ext cx="2192337" cy="1714500"/>
            <a:chOff x="1409" y="3010"/>
            <a:chExt cx="1228" cy="1080"/>
          </a:xfrm>
        </p:grpSpPr>
        <p:sp>
          <p:nvSpPr>
            <p:cNvPr id="1038" name="Rectangle 11"/>
            <p:cNvSpPr>
              <a:spLocks noChangeArrowheads="1"/>
            </p:cNvSpPr>
            <p:nvPr/>
          </p:nvSpPr>
          <p:spPr bwMode="auto">
            <a:xfrm>
              <a:off x="1409" y="3543"/>
              <a:ext cx="301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GB" sz="2000" b="0" i="1">
                  <a:latin typeface="Times New Roman" pitchFamily="18" charset="0"/>
                </a:rPr>
                <a:t>t</a:t>
              </a:r>
              <a:r>
                <a:rPr lang="en-GB" sz="2000"/>
                <a:t> = </a:t>
              </a:r>
            </a:p>
          </p:txBody>
        </p:sp>
        <p:sp>
          <p:nvSpPr>
            <p:cNvPr id="1039" name="Rectangle 12"/>
            <p:cNvSpPr>
              <a:spLocks noChangeArrowheads="1"/>
            </p:cNvSpPr>
            <p:nvPr/>
          </p:nvSpPr>
          <p:spPr bwMode="auto">
            <a:xfrm>
              <a:off x="1756" y="3010"/>
              <a:ext cx="791" cy="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 eaLnBrk="0" hangingPunct="0"/>
              <a:r>
                <a:rPr lang="en-GB" sz="1800" i="1"/>
                <a:t>contrast</a:t>
              </a:r>
              <a:r>
                <a:rPr lang="en-GB" sz="1800"/>
                <a:t> of</a:t>
              </a:r>
              <a:br>
                <a:rPr lang="en-GB" sz="1800"/>
              </a:br>
              <a:r>
                <a:rPr lang="en-GB" sz="1800"/>
                <a:t>estimated</a:t>
              </a:r>
              <a:br>
                <a:rPr lang="en-GB" sz="1800"/>
              </a:br>
              <a:r>
                <a:rPr lang="en-GB" sz="1800"/>
                <a:t>parameters</a:t>
              </a:r>
            </a:p>
          </p:txBody>
        </p:sp>
        <p:sp>
          <p:nvSpPr>
            <p:cNvPr id="1040" name="Rectangle 13"/>
            <p:cNvSpPr>
              <a:spLocks noChangeArrowheads="1"/>
            </p:cNvSpPr>
            <p:nvPr/>
          </p:nvSpPr>
          <p:spPr bwMode="auto">
            <a:xfrm>
              <a:off x="1871" y="3688"/>
              <a:ext cx="621" cy="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 eaLnBrk="0" hangingPunct="0"/>
              <a:r>
                <a:rPr lang="en-GB" sz="1800"/>
                <a:t>variance</a:t>
              </a:r>
              <a:br>
                <a:rPr lang="en-GB" sz="1800"/>
              </a:br>
              <a:r>
                <a:rPr lang="en-GB" sz="1800"/>
                <a:t>estimate</a:t>
              </a:r>
            </a:p>
          </p:txBody>
        </p:sp>
        <p:sp>
          <p:nvSpPr>
            <p:cNvPr id="1041" name="Line 14"/>
            <p:cNvSpPr>
              <a:spLocks noChangeShapeType="1"/>
            </p:cNvSpPr>
            <p:nvPr/>
          </p:nvSpPr>
          <p:spPr bwMode="auto">
            <a:xfrm flipV="1">
              <a:off x="1763" y="3648"/>
              <a:ext cx="816" cy="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2" name="Freeform 15"/>
            <p:cNvSpPr>
              <a:spLocks/>
            </p:cNvSpPr>
            <p:nvPr/>
          </p:nvSpPr>
          <p:spPr bwMode="auto">
            <a:xfrm>
              <a:off x="1649" y="3724"/>
              <a:ext cx="988" cy="364"/>
            </a:xfrm>
            <a:custGeom>
              <a:avLst/>
              <a:gdLst>
                <a:gd name="T0" fmla="*/ 0 w 1070"/>
                <a:gd name="T1" fmla="*/ 245 h 364"/>
                <a:gd name="T2" fmla="*/ 97 w 1070"/>
                <a:gd name="T3" fmla="*/ 363 h 364"/>
                <a:gd name="T4" fmla="*/ 97 w 1070"/>
                <a:gd name="T5" fmla="*/ 0 h 364"/>
                <a:gd name="T6" fmla="*/ 867 w 1070"/>
                <a:gd name="T7" fmla="*/ 0 h 364"/>
                <a:gd name="T8" fmla="*/ 911 w 1070"/>
                <a:gd name="T9" fmla="*/ 54 h 3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70"/>
                <a:gd name="T16" fmla="*/ 0 h 364"/>
                <a:gd name="T17" fmla="*/ 1070 w 1070"/>
                <a:gd name="T18" fmla="*/ 364 h 3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70" h="364">
                  <a:moveTo>
                    <a:pt x="0" y="245"/>
                  </a:moveTo>
                  <a:lnTo>
                    <a:pt x="114" y="363"/>
                  </a:lnTo>
                  <a:lnTo>
                    <a:pt x="114" y="0"/>
                  </a:lnTo>
                  <a:lnTo>
                    <a:pt x="1017" y="0"/>
                  </a:lnTo>
                  <a:lnTo>
                    <a:pt x="1069" y="54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35" name="Text Box 21"/>
          <p:cNvSpPr txBox="1">
            <a:spLocks noChangeArrowheads="1"/>
          </p:cNvSpPr>
          <p:nvPr/>
        </p:nvSpPr>
        <p:spPr bwMode="auto">
          <a:xfrm>
            <a:off x="889000" y="3544888"/>
            <a:ext cx="2743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0" i="1" dirty="0" smtClean="0"/>
              <a:t>t</a:t>
            </a:r>
            <a:endParaRPr lang="en-US" sz="1800" b="0" dirty="0"/>
          </a:p>
        </p:txBody>
      </p:sp>
      <p:sp>
        <p:nvSpPr>
          <p:cNvPr id="1036" name="Text Box 22"/>
          <p:cNvSpPr txBox="1">
            <a:spLocks noChangeArrowheads="1"/>
          </p:cNvSpPr>
          <p:nvPr/>
        </p:nvSpPr>
        <p:spPr bwMode="auto">
          <a:xfrm>
            <a:off x="3233738" y="2909888"/>
            <a:ext cx="2698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i="1">
                <a:solidFill>
                  <a:srgbClr val="009900"/>
                </a:solidFill>
                <a:latin typeface="Times New Roman" pitchFamily="18" charset="0"/>
                <a:sym typeface="Symbol" pitchFamily="18" charset="2"/>
              </a:rPr>
              <a:t></a:t>
            </a:r>
          </a:p>
        </p:txBody>
      </p:sp>
      <p:grpSp>
        <p:nvGrpSpPr>
          <p:cNvPr id="65541" name="Group 5"/>
          <p:cNvGrpSpPr>
            <a:grpSpLocks noChangeAspect="1"/>
          </p:cNvGrpSpPr>
          <p:nvPr/>
        </p:nvGrpSpPr>
        <p:grpSpPr bwMode="auto">
          <a:xfrm>
            <a:off x="758825" y="1901825"/>
            <a:ext cx="2994025" cy="1766888"/>
            <a:chOff x="478" y="1198"/>
            <a:chExt cx="1886" cy="1113"/>
          </a:xfrm>
        </p:grpSpPr>
        <p:sp>
          <p:nvSpPr>
            <p:cNvPr id="65540" name="AutoShape 4"/>
            <p:cNvSpPr>
              <a:spLocks noChangeAspect="1" noChangeArrowheads="1" noTextEdit="1"/>
            </p:cNvSpPr>
            <p:nvPr/>
          </p:nvSpPr>
          <p:spPr bwMode="auto">
            <a:xfrm>
              <a:off x="478" y="1198"/>
              <a:ext cx="1886" cy="1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42" name="Freeform 6"/>
            <p:cNvSpPr>
              <a:spLocks/>
            </p:cNvSpPr>
            <p:nvPr/>
          </p:nvSpPr>
          <p:spPr bwMode="auto">
            <a:xfrm>
              <a:off x="555" y="1310"/>
              <a:ext cx="1728" cy="885"/>
            </a:xfrm>
            <a:custGeom>
              <a:avLst/>
              <a:gdLst/>
              <a:ahLst/>
              <a:cxnLst>
                <a:cxn ang="0">
                  <a:pos x="0" y="885"/>
                </a:cxn>
                <a:cxn ang="0">
                  <a:pos x="58" y="869"/>
                </a:cxn>
                <a:cxn ang="0">
                  <a:pos x="117" y="857"/>
                </a:cxn>
                <a:cxn ang="0">
                  <a:pos x="171" y="837"/>
                </a:cxn>
                <a:cxn ang="0">
                  <a:pos x="230" y="809"/>
                </a:cxn>
                <a:cxn ang="0">
                  <a:pos x="288" y="765"/>
                </a:cxn>
                <a:cxn ang="0">
                  <a:pos x="347" y="709"/>
                </a:cxn>
                <a:cxn ang="0">
                  <a:pos x="401" y="641"/>
                </a:cxn>
                <a:cxn ang="0">
                  <a:pos x="460" y="553"/>
                </a:cxn>
                <a:cxn ang="0">
                  <a:pos x="519" y="453"/>
                </a:cxn>
                <a:cxn ang="0">
                  <a:pos x="577" y="348"/>
                </a:cxn>
                <a:cxn ang="0">
                  <a:pos x="631" y="240"/>
                </a:cxn>
                <a:cxn ang="0">
                  <a:pos x="690" y="144"/>
                </a:cxn>
                <a:cxn ang="0">
                  <a:pos x="749" y="68"/>
                </a:cxn>
                <a:cxn ang="0">
                  <a:pos x="807" y="16"/>
                </a:cxn>
                <a:cxn ang="0">
                  <a:pos x="866" y="0"/>
                </a:cxn>
                <a:cxn ang="0">
                  <a:pos x="920" y="16"/>
                </a:cxn>
                <a:cxn ang="0">
                  <a:pos x="979" y="68"/>
                </a:cxn>
                <a:cxn ang="0">
                  <a:pos x="1037" y="144"/>
                </a:cxn>
                <a:cxn ang="0">
                  <a:pos x="1096" y="240"/>
                </a:cxn>
                <a:cxn ang="0">
                  <a:pos x="1150" y="348"/>
                </a:cxn>
                <a:cxn ang="0">
                  <a:pos x="1209" y="453"/>
                </a:cxn>
                <a:cxn ang="0">
                  <a:pos x="1268" y="553"/>
                </a:cxn>
                <a:cxn ang="0">
                  <a:pos x="1326" y="641"/>
                </a:cxn>
                <a:cxn ang="0">
                  <a:pos x="1380" y="709"/>
                </a:cxn>
                <a:cxn ang="0">
                  <a:pos x="1439" y="765"/>
                </a:cxn>
                <a:cxn ang="0">
                  <a:pos x="1498" y="809"/>
                </a:cxn>
                <a:cxn ang="0">
                  <a:pos x="1556" y="837"/>
                </a:cxn>
                <a:cxn ang="0">
                  <a:pos x="1610" y="857"/>
                </a:cxn>
                <a:cxn ang="0">
                  <a:pos x="1669" y="869"/>
                </a:cxn>
                <a:cxn ang="0">
                  <a:pos x="1728" y="885"/>
                </a:cxn>
                <a:cxn ang="0">
                  <a:pos x="0" y="885"/>
                </a:cxn>
              </a:cxnLst>
              <a:rect l="0" t="0" r="r" b="b"/>
              <a:pathLst>
                <a:path w="1728" h="885">
                  <a:moveTo>
                    <a:pt x="0" y="885"/>
                  </a:moveTo>
                  <a:lnTo>
                    <a:pt x="0" y="885"/>
                  </a:lnTo>
                  <a:lnTo>
                    <a:pt x="27" y="873"/>
                  </a:lnTo>
                  <a:lnTo>
                    <a:pt x="58" y="869"/>
                  </a:lnTo>
                  <a:lnTo>
                    <a:pt x="85" y="865"/>
                  </a:lnTo>
                  <a:lnTo>
                    <a:pt x="117" y="857"/>
                  </a:lnTo>
                  <a:lnTo>
                    <a:pt x="144" y="849"/>
                  </a:lnTo>
                  <a:lnTo>
                    <a:pt x="171" y="837"/>
                  </a:lnTo>
                  <a:lnTo>
                    <a:pt x="203" y="825"/>
                  </a:lnTo>
                  <a:lnTo>
                    <a:pt x="230" y="809"/>
                  </a:lnTo>
                  <a:lnTo>
                    <a:pt x="261" y="789"/>
                  </a:lnTo>
                  <a:lnTo>
                    <a:pt x="288" y="765"/>
                  </a:lnTo>
                  <a:lnTo>
                    <a:pt x="316" y="741"/>
                  </a:lnTo>
                  <a:lnTo>
                    <a:pt x="347" y="709"/>
                  </a:lnTo>
                  <a:lnTo>
                    <a:pt x="374" y="677"/>
                  </a:lnTo>
                  <a:lnTo>
                    <a:pt x="401" y="641"/>
                  </a:lnTo>
                  <a:lnTo>
                    <a:pt x="433" y="597"/>
                  </a:lnTo>
                  <a:lnTo>
                    <a:pt x="460" y="553"/>
                  </a:lnTo>
                  <a:lnTo>
                    <a:pt x="492" y="505"/>
                  </a:lnTo>
                  <a:lnTo>
                    <a:pt x="519" y="453"/>
                  </a:lnTo>
                  <a:lnTo>
                    <a:pt x="546" y="400"/>
                  </a:lnTo>
                  <a:lnTo>
                    <a:pt x="577" y="348"/>
                  </a:lnTo>
                  <a:lnTo>
                    <a:pt x="604" y="292"/>
                  </a:lnTo>
                  <a:lnTo>
                    <a:pt x="631" y="240"/>
                  </a:lnTo>
                  <a:lnTo>
                    <a:pt x="663" y="192"/>
                  </a:lnTo>
                  <a:lnTo>
                    <a:pt x="690" y="144"/>
                  </a:lnTo>
                  <a:lnTo>
                    <a:pt x="722" y="104"/>
                  </a:lnTo>
                  <a:lnTo>
                    <a:pt x="749" y="68"/>
                  </a:lnTo>
                  <a:lnTo>
                    <a:pt x="776" y="36"/>
                  </a:lnTo>
                  <a:lnTo>
                    <a:pt x="807" y="16"/>
                  </a:lnTo>
                  <a:lnTo>
                    <a:pt x="834" y="4"/>
                  </a:lnTo>
                  <a:lnTo>
                    <a:pt x="866" y="0"/>
                  </a:lnTo>
                  <a:lnTo>
                    <a:pt x="893" y="4"/>
                  </a:lnTo>
                  <a:lnTo>
                    <a:pt x="920" y="16"/>
                  </a:lnTo>
                  <a:lnTo>
                    <a:pt x="952" y="36"/>
                  </a:lnTo>
                  <a:lnTo>
                    <a:pt x="979" y="68"/>
                  </a:lnTo>
                  <a:lnTo>
                    <a:pt x="1006" y="104"/>
                  </a:lnTo>
                  <a:lnTo>
                    <a:pt x="1037" y="144"/>
                  </a:lnTo>
                  <a:lnTo>
                    <a:pt x="1065" y="192"/>
                  </a:lnTo>
                  <a:lnTo>
                    <a:pt x="1096" y="240"/>
                  </a:lnTo>
                  <a:lnTo>
                    <a:pt x="1123" y="292"/>
                  </a:lnTo>
                  <a:lnTo>
                    <a:pt x="1150" y="348"/>
                  </a:lnTo>
                  <a:lnTo>
                    <a:pt x="1182" y="400"/>
                  </a:lnTo>
                  <a:lnTo>
                    <a:pt x="1209" y="453"/>
                  </a:lnTo>
                  <a:lnTo>
                    <a:pt x="1236" y="505"/>
                  </a:lnTo>
                  <a:lnTo>
                    <a:pt x="1268" y="553"/>
                  </a:lnTo>
                  <a:lnTo>
                    <a:pt x="1295" y="597"/>
                  </a:lnTo>
                  <a:lnTo>
                    <a:pt x="1326" y="641"/>
                  </a:lnTo>
                  <a:lnTo>
                    <a:pt x="1353" y="677"/>
                  </a:lnTo>
                  <a:lnTo>
                    <a:pt x="1380" y="709"/>
                  </a:lnTo>
                  <a:lnTo>
                    <a:pt x="1412" y="741"/>
                  </a:lnTo>
                  <a:lnTo>
                    <a:pt x="1439" y="765"/>
                  </a:lnTo>
                  <a:lnTo>
                    <a:pt x="1466" y="789"/>
                  </a:lnTo>
                  <a:lnTo>
                    <a:pt x="1498" y="809"/>
                  </a:lnTo>
                  <a:lnTo>
                    <a:pt x="1525" y="825"/>
                  </a:lnTo>
                  <a:lnTo>
                    <a:pt x="1556" y="837"/>
                  </a:lnTo>
                  <a:lnTo>
                    <a:pt x="1583" y="849"/>
                  </a:lnTo>
                  <a:lnTo>
                    <a:pt x="1610" y="857"/>
                  </a:lnTo>
                  <a:lnTo>
                    <a:pt x="1642" y="865"/>
                  </a:lnTo>
                  <a:lnTo>
                    <a:pt x="1669" y="869"/>
                  </a:lnTo>
                  <a:lnTo>
                    <a:pt x="1701" y="873"/>
                  </a:lnTo>
                  <a:lnTo>
                    <a:pt x="1728" y="885"/>
                  </a:lnTo>
                  <a:lnTo>
                    <a:pt x="1728" y="885"/>
                  </a:lnTo>
                  <a:lnTo>
                    <a:pt x="0" y="885"/>
                  </a:lnTo>
                  <a:close/>
                </a:path>
              </a:pathLst>
            </a:custGeom>
            <a:solidFill>
              <a:srgbClr val="9735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43" name="Freeform 7"/>
            <p:cNvSpPr>
              <a:spLocks/>
            </p:cNvSpPr>
            <p:nvPr/>
          </p:nvSpPr>
          <p:spPr bwMode="auto">
            <a:xfrm>
              <a:off x="555" y="1310"/>
              <a:ext cx="1728" cy="885"/>
            </a:xfrm>
            <a:custGeom>
              <a:avLst/>
              <a:gdLst/>
              <a:ahLst/>
              <a:cxnLst>
                <a:cxn ang="0">
                  <a:pos x="0" y="885"/>
                </a:cxn>
                <a:cxn ang="0">
                  <a:pos x="58" y="869"/>
                </a:cxn>
                <a:cxn ang="0">
                  <a:pos x="117" y="857"/>
                </a:cxn>
                <a:cxn ang="0">
                  <a:pos x="171" y="837"/>
                </a:cxn>
                <a:cxn ang="0">
                  <a:pos x="230" y="809"/>
                </a:cxn>
                <a:cxn ang="0">
                  <a:pos x="288" y="765"/>
                </a:cxn>
                <a:cxn ang="0">
                  <a:pos x="347" y="709"/>
                </a:cxn>
                <a:cxn ang="0">
                  <a:pos x="401" y="641"/>
                </a:cxn>
                <a:cxn ang="0">
                  <a:pos x="460" y="553"/>
                </a:cxn>
                <a:cxn ang="0">
                  <a:pos x="519" y="453"/>
                </a:cxn>
                <a:cxn ang="0">
                  <a:pos x="577" y="348"/>
                </a:cxn>
                <a:cxn ang="0">
                  <a:pos x="631" y="240"/>
                </a:cxn>
                <a:cxn ang="0">
                  <a:pos x="690" y="144"/>
                </a:cxn>
                <a:cxn ang="0">
                  <a:pos x="749" y="68"/>
                </a:cxn>
                <a:cxn ang="0">
                  <a:pos x="807" y="16"/>
                </a:cxn>
                <a:cxn ang="0">
                  <a:pos x="866" y="0"/>
                </a:cxn>
                <a:cxn ang="0">
                  <a:pos x="920" y="16"/>
                </a:cxn>
                <a:cxn ang="0">
                  <a:pos x="979" y="68"/>
                </a:cxn>
                <a:cxn ang="0">
                  <a:pos x="1037" y="144"/>
                </a:cxn>
                <a:cxn ang="0">
                  <a:pos x="1096" y="240"/>
                </a:cxn>
                <a:cxn ang="0">
                  <a:pos x="1150" y="348"/>
                </a:cxn>
                <a:cxn ang="0">
                  <a:pos x="1209" y="453"/>
                </a:cxn>
                <a:cxn ang="0">
                  <a:pos x="1268" y="553"/>
                </a:cxn>
                <a:cxn ang="0">
                  <a:pos x="1326" y="641"/>
                </a:cxn>
                <a:cxn ang="0">
                  <a:pos x="1380" y="709"/>
                </a:cxn>
                <a:cxn ang="0">
                  <a:pos x="1439" y="765"/>
                </a:cxn>
                <a:cxn ang="0">
                  <a:pos x="1498" y="809"/>
                </a:cxn>
                <a:cxn ang="0">
                  <a:pos x="1556" y="837"/>
                </a:cxn>
                <a:cxn ang="0">
                  <a:pos x="1610" y="857"/>
                </a:cxn>
                <a:cxn ang="0">
                  <a:pos x="1669" y="869"/>
                </a:cxn>
                <a:cxn ang="0">
                  <a:pos x="1728" y="885"/>
                </a:cxn>
                <a:cxn ang="0">
                  <a:pos x="0" y="885"/>
                </a:cxn>
              </a:cxnLst>
              <a:rect l="0" t="0" r="r" b="b"/>
              <a:pathLst>
                <a:path w="1728" h="885">
                  <a:moveTo>
                    <a:pt x="0" y="885"/>
                  </a:moveTo>
                  <a:lnTo>
                    <a:pt x="0" y="885"/>
                  </a:lnTo>
                  <a:lnTo>
                    <a:pt x="27" y="873"/>
                  </a:lnTo>
                  <a:lnTo>
                    <a:pt x="58" y="869"/>
                  </a:lnTo>
                  <a:lnTo>
                    <a:pt x="85" y="865"/>
                  </a:lnTo>
                  <a:lnTo>
                    <a:pt x="117" y="857"/>
                  </a:lnTo>
                  <a:lnTo>
                    <a:pt x="144" y="849"/>
                  </a:lnTo>
                  <a:lnTo>
                    <a:pt x="171" y="837"/>
                  </a:lnTo>
                  <a:lnTo>
                    <a:pt x="203" y="825"/>
                  </a:lnTo>
                  <a:lnTo>
                    <a:pt x="230" y="809"/>
                  </a:lnTo>
                  <a:lnTo>
                    <a:pt x="261" y="789"/>
                  </a:lnTo>
                  <a:lnTo>
                    <a:pt x="288" y="765"/>
                  </a:lnTo>
                  <a:lnTo>
                    <a:pt x="316" y="741"/>
                  </a:lnTo>
                  <a:lnTo>
                    <a:pt x="347" y="709"/>
                  </a:lnTo>
                  <a:lnTo>
                    <a:pt x="374" y="677"/>
                  </a:lnTo>
                  <a:lnTo>
                    <a:pt x="401" y="641"/>
                  </a:lnTo>
                  <a:lnTo>
                    <a:pt x="433" y="597"/>
                  </a:lnTo>
                  <a:lnTo>
                    <a:pt x="460" y="553"/>
                  </a:lnTo>
                  <a:lnTo>
                    <a:pt x="492" y="505"/>
                  </a:lnTo>
                  <a:lnTo>
                    <a:pt x="519" y="453"/>
                  </a:lnTo>
                  <a:lnTo>
                    <a:pt x="546" y="400"/>
                  </a:lnTo>
                  <a:lnTo>
                    <a:pt x="577" y="348"/>
                  </a:lnTo>
                  <a:lnTo>
                    <a:pt x="604" y="292"/>
                  </a:lnTo>
                  <a:lnTo>
                    <a:pt x="631" y="240"/>
                  </a:lnTo>
                  <a:lnTo>
                    <a:pt x="663" y="192"/>
                  </a:lnTo>
                  <a:lnTo>
                    <a:pt x="690" y="144"/>
                  </a:lnTo>
                  <a:lnTo>
                    <a:pt x="722" y="104"/>
                  </a:lnTo>
                  <a:lnTo>
                    <a:pt x="749" y="68"/>
                  </a:lnTo>
                  <a:lnTo>
                    <a:pt x="776" y="36"/>
                  </a:lnTo>
                  <a:lnTo>
                    <a:pt x="807" y="16"/>
                  </a:lnTo>
                  <a:lnTo>
                    <a:pt x="834" y="4"/>
                  </a:lnTo>
                  <a:lnTo>
                    <a:pt x="866" y="0"/>
                  </a:lnTo>
                  <a:lnTo>
                    <a:pt x="893" y="4"/>
                  </a:lnTo>
                  <a:lnTo>
                    <a:pt x="920" y="16"/>
                  </a:lnTo>
                  <a:lnTo>
                    <a:pt x="952" y="36"/>
                  </a:lnTo>
                  <a:lnTo>
                    <a:pt x="979" y="68"/>
                  </a:lnTo>
                  <a:lnTo>
                    <a:pt x="1006" y="104"/>
                  </a:lnTo>
                  <a:lnTo>
                    <a:pt x="1037" y="144"/>
                  </a:lnTo>
                  <a:lnTo>
                    <a:pt x="1065" y="192"/>
                  </a:lnTo>
                  <a:lnTo>
                    <a:pt x="1096" y="240"/>
                  </a:lnTo>
                  <a:lnTo>
                    <a:pt x="1123" y="292"/>
                  </a:lnTo>
                  <a:lnTo>
                    <a:pt x="1150" y="348"/>
                  </a:lnTo>
                  <a:lnTo>
                    <a:pt x="1182" y="400"/>
                  </a:lnTo>
                  <a:lnTo>
                    <a:pt x="1209" y="453"/>
                  </a:lnTo>
                  <a:lnTo>
                    <a:pt x="1236" y="505"/>
                  </a:lnTo>
                  <a:lnTo>
                    <a:pt x="1268" y="553"/>
                  </a:lnTo>
                  <a:lnTo>
                    <a:pt x="1295" y="597"/>
                  </a:lnTo>
                  <a:lnTo>
                    <a:pt x="1326" y="641"/>
                  </a:lnTo>
                  <a:lnTo>
                    <a:pt x="1353" y="677"/>
                  </a:lnTo>
                  <a:lnTo>
                    <a:pt x="1380" y="709"/>
                  </a:lnTo>
                  <a:lnTo>
                    <a:pt x="1412" y="741"/>
                  </a:lnTo>
                  <a:lnTo>
                    <a:pt x="1439" y="765"/>
                  </a:lnTo>
                  <a:lnTo>
                    <a:pt x="1466" y="789"/>
                  </a:lnTo>
                  <a:lnTo>
                    <a:pt x="1498" y="809"/>
                  </a:lnTo>
                  <a:lnTo>
                    <a:pt x="1525" y="825"/>
                  </a:lnTo>
                  <a:lnTo>
                    <a:pt x="1556" y="837"/>
                  </a:lnTo>
                  <a:lnTo>
                    <a:pt x="1583" y="849"/>
                  </a:lnTo>
                  <a:lnTo>
                    <a:pt x="1610" y="857"/>
                  </a:lnTo>
                  <a:lnTo>
                    <a:pt x="1642" y="865"/>
                  </a:lnTo>
                  <a:lnTo>
                    <a:pt x="1669" y="869"/>
                  </a:lnTo>
                  <a:lnTo>
                    <a:pt x="1701" y="873"/>
                  </a:lnTo>
                  <a:lnTo>
                    <a:pt x="1728" y="885"/>
                  </a:lnTo>
                  <a:lnTo>
                    <a:pt x="1728" y="885"/>
                  </a:lnTo>
                  <a:lnTo>
                    <a:pt x="0" y="885"/>
                  </a:lnTo>
                </a:path>
              </a:pathLst>
            </a:custGeom>
            <a:noFill/>
            <a:ln w="18">
              <a:solidFill>
                <a:srgbClr val="BFBFB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44" name="Freeform 8"/>
            <p:cNvSpPr>
              <a:spLocks/>
            </p:cNvSpPr>
            <p:nvPr/>
          </p:nvSpPr>
          <p:spPr bwMode="auto">
            <a:xfrm>
              <a:off x="1890" y="1967"/>
              <a:ext cx="393" cy="228"/>
            </a:xfrm>
            <a:custGeom>
              <a:avLst/>
              <a:gdLst/>
              <a:ahLst/>
              <a:cxnLst>
                <a:cxn ang="0">
                  <a:pos x="0" y="228"/>
                </a:cxn>
                <a:cxn ang="0">
                  <a:pos x="0" y="0"/>
                </a:cxn>
                <a:cxn ang="0">
                  <a:pos x="18" y="20"/>
                </a:cxn>
                <a:cxn ang="0">
                  <a:pos x="45" y="52"/>
                </a:cxn>
                <a:cxn ang="0">
                  <a:pos x="77" y="84"/>
                </a:cxn>
                <a:cxn ang="0">
                  <a:pos x="104" y="108"/>
                </a:cxn>
                <a:cxn ang="0">
                  <a:pos x="131" y="132"/>
                </a:cxn>
                <a:cxn ang="0">
                  <a:pos x="163" y="152"/>
                </a:cxn>
                <a:cxn ang="0">
                  <a:pos x="190" y="168"/>
                </a:cxn>
                <a:cxn ang="0">
                  <a:pos x="221" y="180"/>
                </a:cxn>
                <a:cxn ang="0">
                  <a:pos x="248" y="192"/>
                </a:cxn>
                <a:cxn ang="0">
                  <a:pos x="275" y="200"/>
                </a:cxn>
                <a:cxn ang="0">
                  <a:pos x="307" y="208"/>
                </a:cxn>
                <a:cxn ang="0">
                  <a:pos x="334" y="212"/>
                </a:cxn>
                <a:cxn ang="0">
                  <a:pos x="366" y="216"/>
                </a:cxn>
                <a:cxn ang="0">
                  <a:pos x="393" y="228"/>
                </a:cxn>
                <a:cxn ang="0">
                  <a:pos x="393" y="228"/>
                </a:cxn>
                <a:cxn ang="0">
                  <a:pos x="0" y="228"/>
                </a:cxn>
              </a:cxnLst>
              <a:rect l="0" t="0" r="r" b="b"/>
              <a:pathLst>
                <a:path w="393" h="228">
                  <a:moveTo>
                    <a:pt x="0" y="228"/>
                  </a:moveTo>
                  <a:lnTo>
                    <a:pt x="0" y="0"/>
                  </a:lnTo>
                  <a:lnTo>
                    <a:pt x="18" y="20"/>
                  </a:lnTo>
                  <a:lnTo>
                    <a:pt x="45" y="52"/>
                  </a:lnTo>
                  <a:lnTo>
                    <a:pt x="77" y="84"/>
                  </a:lnTo>
                  <a:lnTo>
                    <a:pt x="104" y="108"/>
                  </a:lnTo>
                  <a:lnTo>
                    <a:pt x="131" y="132"/>
                  </a:lnTo>
                  <a:lnTo>
                    <a:pt x="163" y="152"/>
                  </a:lnTo>
                  <a:lnTo>
                    <a:pt x="190" y="168"/>
                  </a:lnTo>
                  <a:lnTo>
                    <a:pt x="221" y="180"/>
                  </a:lnTo>
                  <a:lnTo>
                    <a:pt x="248" y="192"/>
                  </a:lnTo>
                  <a:lnTo>
                    <a:pt x="275" y="200"/>
                  </a:lnTo>
                  <a:lnTo>
                    <a:pt x="307" y="208"/>
                  </a:lnTo>
                  <a:lnTo>
                    <a:pt x="334" y="212"/>
                  </a:lnTo>
                  <a:lnTo>
                    <a:pt x="366" y="216"/>
                  </a:lnTo>
                  <a:lnTo>
                    <a:pt x="393" y="228"/>
                  </a:lnTo>
                  <a:lnTo>
                    <a:pt x="393" y="228"/>
                  </a:lnTo>
                  <a:lnTo>
                    <a:pt x="0" y="228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45" name="Freeform 9"/>
            <p:cNvSpPr>
              <a:spLocks/>
            </p:cNvSpPr>
            <p:nvPr/>
          </p:nvSpPr>
          <p:spPr bwMode="auto">
            <a:xfrm>
              <a:off x="1890" y="1967"/>
              <a:ext cx="393" cy="228"/>
            </a:xfrm>
            <a:custGeom>
              <a:avLst/>
              <a:gdLst/>
              <a:ahLst/>
              <a:cxnLst>
                <a:cxn ang="0">
                  <a:pos x="0" y="228"/>
                </a:cxn>
                <a:cxn ang="0">
                  <a:pos x="0" y="0"/>
                </a:cxn>
                <a:cxn ang="0">
                  <a:pos x="18" y="20"/>
                </a:cxn>
                <a:cxn ang="0">
                  <a:pos x="45" y="52"/>
                </a:cxn>
                <a:cxn ang="0">
                  <a:pos x="77" y="84"/>
                </a:cxn>
                <a:cxn ang="0">
                  <a:pos x="104" y="108"/>
                </a:cxn>
                <a:cxn ang="0">
                  <a:pos x="131" y="132"/>
                </a:cxn>
                <a:cxn ang="0">
                  <a:pos x="163" y="152"/>
                </a:cxn>
                <a:cxn ang="0">
                  <a:pos x="190" y="168"/>
                </a:cxn>
                <a:cxn ang="0">
                  <a:pos x="221" y="180"/>
                </a:cxn>
                <a:cxn ang="0">
                  <a:pos x="248" y="192"/>
                </a:cxn>
                <a:cxn ang="0">
                  <a:pos x="275" y="200"/>
                </a:cxn>
                <a:cxn ang="0">
                  <a:pos x="307" y="208"/>
                </a:cxn>
                <a:cxn ang="0">
                  <a:pos x="334" y="212"/>
                </a:cxn>
                <a:cxn ang="0">
                  <a:pos x="366" y="216"/>
                </a:cxn>
                <a:cxn ang="0">
                  <a:pos x="393" y="228"/>
                </a:cxn>
                <a:cxn ang="0">
                  <a:pos x="393" y="228"/>
                </a:cxn>
                <a:cxn ang="0">
                  <a:pos x="0" y="228"/>
                </a:cxn>
              </a:cxnLst>
              <a:rect l="0" t="0" r="r" b="b"/>
              <a:pathLst>
                <a:path w="393" h="228">
                  <a:moveTo>
                    <a:pt x="0" y="228"/>
                  </a:moveTo>
                  <a:lnTo>
                    <a:pt x="0" y="0"/>
                  </a:lnTo>
                  <a:lnTo>
                    <a:pt x="18" y="20"/>
                  </a:lnTo>
                  <a:lnTo>
                    <a:pt x="45" y="52"/>
                  </a:lnTo>
                  <a:lnTo>
                    <a:pt x="77" y="84"/>
                  </a:lnTo>
                  <a:lnTo>
                    <a:pt x="104" y="108"/>
                  </a:lnTo>
                  <a:lnTo>
                    <a:pt x="131" y="132"/>
                  </a:lnTo>
                  <a:lnTo>
                    <a:pt x="163" y="152"/>
                  </a:lnTo>
                  <a:lnTo>
                    <a:pt x="190" y="168"/>
                  </a:lnTo>
                  <a:lnTo>
                    <a:pt x="221" y="180"/>
                  </a:lnTo>
                  <a:lnTo>
                    <a:pt x="248" y="192"/>
                  </a:lnTo>
                  <a:lnTo>
                    <a:pt x="275" y="200"/>
                  </a:lnTo>
                  <a:lnTo>
                    <a:pt x="307" y="208"/>
                  </a:lnTo>
                  <a:lnTo>
                    <a:pt x="334" y="212"/>
                  </a:lnTo>
                  <a:lnTo>
                    <a:pt x="366" y="216"/>
                  </a:lnTo>
                  <a:lnTo>
                    <a:pt x="393" y="228"/>
                  </a:lnTo>
                  <a:lnTo>
                    <a:pt x="393" y="228"/>
                  </a:lnTo>
                  <a:lnTo>
                    <a:pt x="0" y="228"/>
                  </a:lnTo>
                </a:path>
              </a:pathLst>
            </a:custGeom>
            <a:noFill/>
            <a:ln w="18">
              <a:solidFill>
                <a:srgbClr val="BFBFB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6" name="Freeform 6"/>
          <p:cNvSpPr>
            <a:spLocks/>
          </p:cNvSpPr>
          <p:nvPr/>
        </p:nvSpPr>
        <p:spPr bwMode="auto">
          <a:xfrm>
            <a:off x="2165578" y="2090511"/>
            <a:ext cx="2743200" cy="1404938"/>
          </a:xfrm>
          <a:custGeom>
            <a:avLst/>
            <a:gdLst/>
            <a:ahLst/>
            <a:cxnLst>
              <a:cxn ang="0">
                <a:pos x="0" y="885"/>
              </a:cxn>
              <a:cxn ang="0">
                <a:pos x="58" y="869"/>
              </a:cxn>
              <a:cxn ang="0">
                <a:pos x="117" y="857"/>
              </a:cxn>
              <a:cxn ang="0">
                <a:pos x="171" y="837"/>
              </a:cxn>
              <a:cxn ang="0">
                <a:pos x="230" y="809"/>
              </a:cxn>
              <a:cxn ang="0">
                <a:pos x="288" y="765"/>
              </a:cxn>
              <a:cxn ang="0">
                <a:pos x="347" y="709"/>
              </a:cxn>
              <a:cxn ang="0">
                <a:pos x="401" y="641"/>
              </a:cxn>
              <a:cxn ang="0">
                <a:pos x="460" y="553"/>
              </a:cxn>
              <a:cxn ang="0">
                <a:pos x="519" y="453"/>
              </a:cxn>
              <a:cxn ang="0">
                <a:pos x="577" y="348"/>
              </a:cxn>
              <a:cxn ang="0">
                <a:pos x="631" y="240"/>
              </a:cxn>
              <a:cxn ang="0">
                <a:pos x="690" y="144"/>
              </a:cxn>
              <a:cxn ang="0">
                <a:pos x="749" y="68"/>
              </a:cxn>
              <a:cxn ang="0">
                <a:pos x="807" y="16"/>
              </a:cxn>
              <a:cxn ang="0">
                <a:pos x="866" y="0"/>
              </a:cxn>
              <a:cxn ang="0">
                <a:pos x="920" y="16"/>
              </a:cxn>
              <a:cxn ang="0">
                <a:pos x="979" y="68"/>
              </a:cxn>
              <a:cxn ang="0">
                <a:pos x="1037" y="144"/>
              </a:cxn>
              <a:cxn ang="0">
                <a:pos x="1096" y="240"/>
              </a:cxn>
              <a:cxn ang="0">
                <a:pos x="1150" y="348"/>
              </a:cxn>
              <a:cxn ang="0">
                <a:pos x="1209" y="453"/>
              </a:cxn>
              <a:cxn ang="0">
                <a:pos x="1268" y="553"/>
              </a:cxn>
              <a:cxn ang="0">
                <a:pos x="1326" y="641"/>
              </a:cxn>
              <a:cxn ang="0">
                <a:pos x="1380" y="709"/>
              </a:cxn>
              <a:cxn ang="0">
                <a:pos x="1439" y="765"/>
              </a:cxn>
              <a:cxn ang="0">
                <a:pos x="1498" y="809"/>
              </a:cxn>
              <a:cxn ang="0">
                <a:pos x="1556" y="837"/>
              </a:cxn>
              <a:cxn ang="0">
                <a:pos x="1610" y="857"/>
              </a:cxn>
              <a:cxn ang="0">
                <a:pos x="1669" y="869"/>
              </a:cxn>
              <a:cxn ang="0">
                <a:pos x="1728" y="885"/>
              </a:cxn>
              <a:cxn ang="0">
                <a:pos x="0" y="885"/>
              </a:cxn>
            </a:cxnLst>
            <a:rect l="0" t="0" r="r" b="b"/>
            <a:pathLst>
              <a:path w="1728" h="885">
                <a:moveTo>
                  <a:pt x="0" y="885"/>
                </a:moveTo>
                <a:lnTo>
                  <a:pt x="0" y="885"/>
                </a:lnTo>
                <a:lnTo>
                  <a:pt x="27" y="873"/>
                </a:lnTo>
                <a:lnTo>
                  <a:pt x="58" y="869"/>
                </a:lnTo>
                <a:lnTo>
                  <a:pt x="85" y="865"/>
                </a:lnTo>
                <a:lnTo>
                  <a:pt x="117" y="857"/>
                </a:lnTo>
                <a:lnTo>
                  <a:pt x="144" y="849"/>
                </a:lnTo>
                <a:lnTo>
                  <a:pt x="171" y="837"/>
                </a:lnTo>
                <a:lnTo>
                  <a:pt x="203" y="825"/>
                </a:lnTo>
                <a:lnTo>
                  <a:pt x="230" y="809"/>
                </a:lnTo>
                <a:lnTo>
                  <a:pt x="261" y="789"/>
                </a:lnTo>
                <a:lnTo>
                  <a:pt x="288" y="765"/>
                </a:lnTo>
                <a:lnTo>
                  <a:pt x="316" y="741"/>
                </a:lnTo>
                <a:lnTo>
                  <a:pt x="347" y="709"/>
                </a:lnTo>
                <a:lnTo>
                  <a:pt x="374" y="677"/>
                </a:lnTo>
                <a:lnTo>
                  <a:pt x="401" y="641"/>
                </a:lnTo>
                <a:lnTo>
                  <a:pt x="433" y="597"/>
                </a:lnTo>
                <a:lnTo>
                  <a:pt x="460" y="553"/>
                </a:lnTo>
                <a:lnTo>
                  <a:pt x="492" y="505"/>
                </a:lnTo>
                <a:lnTo>
                  <a:pt x="519" y="453"/>
                </a:lnTo>
                <a:lnTo>
                  <a:pt x="546" y="400"/>
                </a:lnTo>
                <a:lnTo>
                  <a:pt x="577" y="348"/>
                </a:lnTo>
                <a:lnTo>
                  <a:pt x="604" y="292"/>
                </a:lnTo>
                <a:lnTo>
                  <a:pt x="631" y="240"/>
                </a:lnTo>
                <a:lnTo>
                  <a:pt x="663" y="192"/>
                </a:lnTo>
                <a:lnTo>
                  <a:pt x="690" y="144"/>
                </a:lnTo>
                <a:lnTo>
                  <a:pt x="722" y="104"/>
                </a:lnTo>
                <a:lnTo>
                  <a:pt x="749" y="68"/>
                </a:lnTo>
                <a:lnTo>
                  <a:pt x="776" y="36"/>
                </a:lnTo>
                <a:lnTo>
                  <a:pt x="807" y="16"/>
                </a:lnTo>
                <a:lnTo>
                  <a:pt x="834" y="4"/>
                </a:lnTo>
                <a:lnTo>
                  <a:pt x="866" y="0"/>
                </a:lnTo>
                <a:lnTo>
                  <a:pt x="893" y="4"/>
                </a:lnTo>
                <a:lnTo>
                  <a:pt x="920" y="16"/>
                </a:lnTo>
                <a:lnTo>
                  <a:pt x="952" y="36"/>
                </a:lnTo>
                <a:lnTo>
                  <a:pt x="979" y="68"/>
                </a:lnTo>
                <a:lnTo>
                  <a:pt x="1006" y="104"/>
                </a:lnTo>
                <a:lnTo>
                  <a:pt x="1037" y="144"/>
                </a:lnTo>
                <a:lnTo>
                  <a:pt x="1065" y="192"/>
                </a:lnTo>
                <a:lnTo>
                  <a:pt x="1096" y="240"/>
                </a:lnTo>
                <a:lnTo>
                  <a:pt x="1123" y="292"/>
                </a:lnTo>
                <a:lnTo>
                  <a:pt x="1150" y="348"/>
                </a:lnTo>
                <a:lnTo>
                  <a:pt x="1182" y="400"/>
                </a:lnTo>
                <a:lnTo>
                  <a:pt x="1209" y="453"/>
                </a:lnTo>
                <a:lnTo>
                  <a:pt x="1236" y="505"/>
                </a:lnTo>
                <a:lnTo>
                  <a:pt x="1268" y="553"/>
                </a:lnTo>
                <a:lnTo>
                  <a:pt x="1295" y="597"/>
                </a:lnTo>
                <a:lnTo>
                  <a:pt x="1326" y="641"/>
                </a:lnTo>
                <a:lnTo>
                  <a:pt x="1353" y="677"/>
                </a:lnTo>
                <a:lnTo>
                  <a:pt x="1380" y="709"/>
                </a:lnTo>
                <a:lnTo>
                  <a:pt x="1412" y="741"/>
                </a:lnTo>
                <a:lnTo>
                  <a:pt x="1439" y="765"/>
                </a:lnTo>
                <a:lnTo>
                  <a:pt x="1466" y="789"/>
                </a:lnTo>
                <a:lnTo>
                  <a:pt x="1498" y="809"/>
                </a:lnTo>
                <a:lnTo>
                  <a:pt x="1525" y="825"/>
                </a:lnTo>
                <a:lnTo>
                  <a:pt x="1556" y="837"/>
                </a:lnTo>
                <a:lnTo>
                  <a:pt x="1583" y="849"/>
                </a:lnTo>
                <a:lnTo>
                  <a:pt x="1610" y="857"/>
                </a:lnTo>
                <a:lnTo>
                  <a:pt x="1642" y="865"/>
                </a:lnTo>
                <a:lnTo>
                  <a:pt x="1669" y="869"/>
                </a:lnTo>
                <a:lnTo>
                  <a:pt x="1701" y="873"/>
                </a:lnTo>
                <a:lnTo>
                  <a:pt x="1728" y="885"/>
                </a:lnTo>
                <a:lnTo>
                  <a:pt x="1728" y="885"/>
                </a:lnTo>
                <a:lnTo>
                  <a:pt x="0" y="885"/>
                </a:lnTo>
                <a:close/>
              </a:path>
            </a:pathLst>
          </a:custGeom>
          <a:solidFill>
            <a:srgbClr val="9735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Line 20"/>
          <p:cNvSpPr>
            <a:spLocks noChangeShapeType="1"/>
          </p:cNvSpPr>
          <p:nvPr/>
        </p:nvSpPr>
        <p:spPr bwMode="auto">
          <a:xfrm flipV="1">
            <a:off x="3000375" y="1541463"/>
            <a:ext cx="0" cy="1954212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" name="Text Box 23"/>
          <p:cNvSpPr txBox="1">
            <a:spLocks noChangeArrowheads="1"/>
          </p:cNvSpPr>
          <p:nvPr/>
        </p:nvSpPr>
        <p:spPr bwMode="auto">
          <a:xfrm>
            <a:off x="2890838" y="1520825"/>
            <a:ext cx="5715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i="1" dirty="0" smtClean="0">
                <a:latin typeface="Times New Roman" pitchFamily="18" charset="0"/>
              </a:rPr>
              <a:t>h</a:t>
            </a:r>
            <a:endParaRPr lang="en-US" sz="2800" baseline="-25000" dirty="0"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22" name="Rectangle 2"/>
          <p:cNvSpPr>
            <a:spLocks noChangeArrowheads="1"/>
          </p:cNvSpPr>
          <p:nvPr/>
        </p:nvSpPr>
        <p:spPr bwMode="auto">
          <a:xfrm>
            <a:off x="904875" y="257175"/>
            <a:ext cx="8477250" cy="933450"/>
          </a:xfrm>
          <a:prstGeom prst="rect">
            <a:avLst/>
          </a:prstGeom>
          <a:solidFill>
            <a:schemeClr val="bg1"/>
          </a:solidFill>
          <a:ln w="57150" cmpd="thickThin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/>
            <a:r>
              <a:rPr lang="en-GB" sz="3200" dirty="0" smtClean="0">
                <a:solidFill>
                  <a:schemeClr val="tx2"/>
                </a:solidFill>
                <a:latin typeface="Arial Unicode MS" pitchFamily="34" charset="-128"/>
              </a:rPr>
              <a:t>Error at </a:t>
            </a:r>
            <a:r>
              <a:rPr lang="en-GB" sz="3200" dirty="0">
                <a:solidFill>
                  <a:schemeClr val="tx2"/>
                </a:solidFill>
                <a:latin typeface="Arial Unicode MS" pitchFamily="34" charset="-128"/>
              </a:rPr>
              <a:t>a single voxel</a:t>
            </a:r>
            <a:endParaRPr lang="en-US" sz="3200" dirty="0">
              <a:solidFill>
                <a:schemeClr val="tx2"/>
              </a:solidFill>
              <a:latin typeface="Arial Unicode MS" pitchFamily="34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5105400" y="1382713"/>
            <a:ext cx="4543231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GB" sz="2400" b="0" dirty="0" smtClean="0">
                <a:latin typeface="Arial Unicode MS" pitchFamily="34" charset="-128"/>
              </a:rPr>
              <a:t>Decision:</a:t>
            </a:r>
            <a:r>
              <a:rPr lang="en-GB" sz="2400" b="0" dirty="0">
                <a:latin typeface="Arial Unicode MS" pitchFamily="34" charset="-128"/>
              </a:rPr>
              <a:t/>
            </a:r>
            <a:br>
              <a:rPr lang="en-GB" sz="2400" b="0" dirty="0">
                <a:latin typeface="Arial Unicode MS" pitchFamily="34" charset="-128"/>
              </a:rPr>
            </a:br>
            <a:r>
              <a:rPr lang="en-GB" sz="2400" b="0" dirty="0" smtClean="0">
                <a:latin typeface="Arial Unicode MS" pitchFamily="34" charset="-128"/>
              </a:rPr>
              <a:t>H</a:t>
            </a:r>
            <a:r>
              <a:rPr lang="en-GB" sz="2400" b="0" baseline="-25000" dirty="0" smtClean="0">
                <a:latin typeface="Arial Unicode MS" pitchFamily="34" charset="-128"/>
              </a:rPr>
              <a:t>0</a:t>
            </a:r>
            <a:r>
              <a:rPr lang="en-GB" sz="2400" b="0" dirty="0" smtClean="0">
                <a:latin typeface="Arial Unicode MS" pitchFamily="34" charset="-128"/>
              </a:rPr>
              <a:t> ,</a:t>
            </a:r>
            <a:r>
              <a:rPr lang="en-GB" sz="2400" b="0" baseline="-25000" dirty="0" smtClean="0">
                <a:latin typeface="Arial Unicode MS" pitchFamily="34" charset="-128"/>
              </a:rPr>
              <a:t> </a:t>
            </a:r>
            <a:r>
              <a:rPr lang="en-GB" sz="2400" b="0" dirty="0" smtClean="0">
                <a:latin typeface="Arial Unicode MS" pitchFamily="34" charset="-128"/>
              </a:rPr>
              <a:t>H</a:t>
            </a:r>
            <a:r>
              <a:rPr lang="en-GB" sz="2400" b="0" baseline="-25000" dirty="0" smtClean="0">
                <a:latin typeface="Arial Unicode MS" pitchFamily="34" charset="-128"/>
              </a:rPr>
              <a:t>1</a:t>
            </a:r>
            <a:r>
              <a:rPr lang="en-GB" sz="2400" b="0" dirty="0" smtClean="0">
                <a:latin typeface="Arial Unicode MS" pitchFamily="34" charset="-128"/>
              </a:rPr>
              <a:t>: zero/non-zero activation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671513" y="4895850"/>
            <a:ext cx="2192337" cy="1714500"/>
            <a:chOff x="1409" y="3010"/>
            <a:chExt cx="1228" cy="1080"/>
          </a:xfrm>
        </p:grpSpPr>
        <p:sp>
          <p:nvSpPr>
            <p:cNvPr id="1038" name="Rectangle 11"/>
            <p:cNvSpPr>
              <a:spLocks noChangeArrowheads="1"/>
            </p:cNvSpPr>
            <p:nvPr/>
          </p:nvSpPr>
          <p:spPr bwMode="auto">
            <a:xfrm>
              <a:off x="1409" y="3543"/>
              <a:ext cx="301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GB" sz="2000" b="0" i="1">
                  <a:latin typeface="Times New Roman" pitchFamily="18" charset="0"/>
                </a:rPr>
                <a:t>t</a:t>
              </a:r>
              <a:r>
                <a:rPr lang="en-GB" sz="2000"/>
                <a:t> = </a:t>
              </a:r>
            </a:p>
          </p:txBody>
        </p:sp>
        <p:sp>
          <p:nvSpPr>
            <p:cNvPr id="1039" name="Rectangle 12"/>
            <p:cNvSpPr>
              <a:spLocks noChangeArrowheads="1"/>
            </p:cNvSpPr>
            <p:nvPr/>
          </p:nvSpPr>
          <p:spPr bwMode="auto">
            <a:xfrm>
              <a:off x="1756" y="3010"/>
              <a:ext cx="791" cy="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 eaLnBrk="0" hangingPunct="0"/>
              <a:r>
                <a:rPr lang="en-GB" sz="1800" i="1"/>
                <a:t>contrast</a:t>
              </a:r>
              <a:r>
                <a:rPr lang="en-GB" sz="1800"/>
                <a:t> of</a:t>
              </a:r>
              <a:br>
                <a:rPr lang="en-GB" sz="1800"/>
              </a:br>
              <a:r>
                <a:rPr lang="en-GB" sz="1800"/>
                <a:t>estimated</a:t>
              </a:r>
              <a:br>
                <a:rPr lang="en-GB" sz="1800"/>
              </a:br>
              <a:r>
                <a:rPr lang="en-GB" sz="1800"/>
                <a:t>parameters</a:t>
              </a:r>
            </a:p>
          </p:txBody>
        </p:sp>
        <p:sp>
          <p:nvSpPr>
            <p:cNvPr id="1040" name="Rectangle 13"/>
            <p:cNvSpPr>
              <a:spLocks noChangeArrowheads="1"/>
            </p:cNvSpPr>
            <p:nvPr/>
          </p:nvSpPr>
          <p:spPr bwMode="auto">
            <a:xfrm>
              <a:off x="1871" y="3688"/>
              <a:ext cx="621" cy="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 eaLnBrk="0" hangingPunct="0"/>
              <a:r>
                <a:rPr lang="en-GB" sz="1800"/>
                <a:t>variance</a:t>
              </a:r>
              <a:br>
                <a:rPr lang="en-GB" sz="1800"/>
              </a:br>
              <a:r>
                <a:rPr lang="en-GB" sz="1800"/>
                <a:t>estimate</a:t>
              </a:r>
            </a:p>
          </p:txBody>
        </p:sp>
        <p:sp>
          <p:nvSpPr>
            <p:cNvPr id="1041" name="Line 14"/>
            <p:cNvSpPr>
              <a:spLocks noChangeShapeType="1"/>
            </p:cNvSpPr>
            <p:nvPr/>
          </p:nvSpPr>
          <p:spPr bwMode="auto">
            <a:xfrm flipV="1">
              <a:off x="1763" y="3648"/>
              <a:ext cx="816" cy="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2" name="Freeform 15"/>
            <p:cNvSpPr>
              <a:spLocks/>
            </p:cNvSpPr>
            <p:nvPr/>
          </p:nvSpPr>
          <p:spPr bwMode="auto">
            <a:xfrm>
              <a:off x="1649" y="3724"/>
              <a:ext cx="988" cy="364"/>
            </a:xfrm>
            <a:custGeom>
              <a:avLst/>
              <a:gdLst>
                <a:gd name="T0" fmla="*/ 0 w 1070"/>
                <a:gd name="T1" fmla="*/ 245 h 364"/>
                <a:gd name="T2" fmla="*/ 97 w 1070"/>
                <a:gd name="T3" fmla="*/ 363 h 364"/>
                <a:gd name="T4" fmla="*/ 97 w 1070"/>
                <a:gd name="T5" fmla="*/ 0 h 364"/>
                <a:gd name="T6" fmla="*/ 867 w 1070"/>
                <a:gd name="T7" fmla="*/ 0 h 364"/>
                <a:gd name="T8" fmla="*/ 911 w 1070"/>
                <a:gd name="T9" fmla="*/ 54 h 3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70"/>
                <a:gd name="T16" fmla="*/ 0 h 364"/>
                <a:gd name="T17" fmla="*/ 1070 w 1070"/>
                <a:gd name="T18" fmla="*/ 364 h 3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70" h="364">
                  <a:moveTo>
                    <a:pt x="0" y="245"/>
                  </a:moveTo>
                  <a:lnTo>
                    <a:pt x="114" y="363"/>
                  </a:lnTo>
                  <a:lnTo>
                    <a:pt x="114" y="0"/>
                  </a:lnTo>
                  <a:lnTo>
                    <a:pt x="1017" y="0"/>
                  </a:lnTo>
                  <a:lnTo>
                    <a:pt x="1069" y="54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35" name="Text Box 21"/>
          <p:cNvSpPr txBox="1">
            <a:spLocks noChangeArrowheads="1"/>
          </p:cNvSpPr>
          <p:nvPr/>
        </p:nvSpPr>
        <p:spPr bwMode="auto">
          <a:xfrm>
            <a:off x="889000" y="3544888"/>
            <a:ext cx="2743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0" i="1" dirty="0" smtClean="0"/>
              <a:t>t</a:t>
            </a:r>
            <a:endParaRPr lang="en-US" sz="1800" b="0" dirty="0"/>
          </a:p>
        </p:txBody>
      </p:sp>
      <p:sp>
        <p:nvSpPr>
          <p:cNvPr id="1036" name="Text Box 22"/>
          <p:cNvSpPr txBox="1">
            <a:spLocks noChangeArrowheads="1"/>
          </p:cNvSpPr>
          <p:nvPr/>
        </p:nvSpPr>
        <p:spPr bwMode="auto">
          <a:xfrm>
            <a:off x="3233738" y="2909888"/>
            <a:ext cx="2698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i="1">
                <a:solidFill>
                  <a:srgbClr val="009900"/>
                </a:solidFill>
                <a:latin typeface="Times New Roman" pitchFamily="18" charset="0"/>
                <a:sym typeface="Symbol" pitchFamily="18" charset="2"/>
              </a:rPr>
              <a:t></a:t>
            </a:r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758825" y="1901825"/>
            <a:ext cx="2994025" cy="1766888"/>
            <a:chOff x="478" y="1198"/>
            <a:chExt cx="1886" cy="1113"/>
          </a:xfrm>
        </p:grpSpPr>
        <p:sp>
          <p:nvSpPr>
            <p:cNvPr id="65540" name="AutoShape 4"/>
            <p:cNvSpPr>
              <a:spLocks noChangeAspect="1" noChangeArrowheads="1" noTextEdit="1"/>
            </p:cNvSpPr>
            <p:nvPr/>
          </p:nvSpPr>
          <p:spPr bwMode="auto">
            <a:xfrm>
              <a:off x="478" y="1198"/>
              <a:ext cx="1886" cy="1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42" name="Freeform 6"/>
            <p:cNvSpPr>
              <a:spLocks/>
            </p:cNvSpPr>
            <p:nvPr/>
          </p:nvSpPr>
          <p:spPr bwMode="auto">
            <a:xfrm>
              <a:off x="555" y="1310"/>
              <a:ext cx="1728" cy="885"/>
            </a:xfrm>
            <a:custGeom>
              <a:avLst/>
              <a:gdLst/>
              <a:ahLst/>
              <a:cxnLst>
                <a:cxn ang="0">
                  <a:pos x="0" y="885"/>
                </a:cxn>
                <a:cxn ang="0">
                  <a:pos x="58" y="869"/>
                </a:cxn>
                <a:cxn ang="0">
                  <a:pos x="117" y="857"/>
                </a:cxn>
                <a:cxn ang="0">
                  <a:pos x="171" y="837"/>
                </a:cxn>
                <a:cxn ang="0">
                  <a:pos x="230" y="809"/>
                </a:cxn>
                <a:cxn ang="0">
                  <a:pos x="288" y="765"/>
                </a:cxn>
                <a:cxn ang="0">
                  <a:pos x="347" y="709"/>
                </a:cxn>
                <a:cxn ang="0">
                  <a:pos x="401" y="641"/>
                </a:cxn>
                <a:cxn ang="0">
                  <a:pos x="460" y="553"/>
                </a:cxn>
                <a:cxn ang="0">
                  <a:pos x="519" y="453"/>
                </a:cxn>
                <a:cxn ang="0">
                  <a:pos x="577" y="348"/>
                </a:cxn>
                <a:cxn ang="0">
                  <a:pos x="631" y="240"/>
                </a:cxn>
                <a:cxn ang="0">
                  <a:pos x="690" y="144"/>
                </a:cxn>
                <a:cxn ang="0">
                  <a:pos x="749" y="68"/>
                </a:cxn>
                <a:cxn ang="0">
                  <a:pos x="807" y="16"/>
                </a:cxn>
                <a:cxn ang="0">
                  <a:pos x="866" y="0"/>
                </a:cxn>
                <a:cxn ang="0">
                  <a:pos x="920" y="16"/>
                </a:cxn>
                <a:cxn ang="0">
                  <a:pos x="979" y="68"/>
                </a:cxn>
                <a:cxn ang="0">
                  <a:pos x="1037" y="144"/>
                </a:cxn>
                <a:cxn ang="0">
                  <a:pos x="1096" y="240"/>
                </a:cxn>
                <a:cxn ang="0">
                  <a:pos x="1150" y="348"/>
                </a:cxn>
                <a:cxn ang="0">
                  <a:pos x="1209" y="453"/>
                </a:cxn>
                <a:cxn ang="0">
                  <a:pos x="1268" y="553"/>
                </a:cxn>
                <a:cxn ang="0">
                  <a:pos x="1326" y="641"/>
                </a:cxn>
                <a:cxn ang="0">
                  <a:pos x="1380" y="709"/>
                </a:cxn>
                <a:cxn ang="0">
                  <a:pos x="1439" y="765"/>
                </a:cxn>
                <a:cxn ang="0">
                  <a:pos x="1498" y="809"/>
                </a:cxn>
                <a:cxn ang="0">
                  <a:pos x="1556" y="837"/>
                </a:cxn>
                <a:cxn ang="0">
                  <a:pos x="1610" y="857"/>
                </a:cxn>
                <a:cxn ang="0">
                  <a:pos x="1669" y="869"/>
                </a:cxn>
                <a:cxn ang="0">
                  <a:pos x="1728" y="885"/>
                </a:cxn>
                <a:cxn ang="0">
                  <a:pos x="0" y="885"/>
                </a:cxn>
              </a:cxnLst>
              <a:rect l="0" t="0" r="r" b="b"/>
              <a:pathLst>
                <a:path w="1728" h="885">
                  <a:moveTo>
                    <a:pt x="0" y="885"/>
                  </a:moveTo>
                  <a:lnTo>
                    <a:pt x="0" y="885"/>
                  </a:lnTo>
                  <a:lnTo>
                    <a:pt x="27" y="873"/>
                  </a:lnTo>
                  <a:lnTo>
                    <a:pt x="58" y="869"/>
                  </a:lnTo>
                  <a:lnTo>
                    <a:pt x="85" y="865"/>
                  </a:lnTo>
                  <a:lnTo>
                    <a:pt x="117" y="857"/>
                  </a:lnTo>
                  <a:lnTo>
                    <a:pt x="144" y="849"/>
                  </a:lnTo>
                  <a:lnTo>
                    <a:pt x="171" y="837"/>
                  </a:lnTo>
                  <a:lnTo>
                    <a:pt x="203" y="825"/>
                  </a:lnTo>
                  <a:lnTo>
                    <a:pt x="230" y="809"/>
                  </a:lnTo>
                  <a:lnTo>
                    <a:pt x="261" y="789"/>
                  </a:lnTo>
                  <a:lnTo>
                    <a:pt x="288" y="765"/>
                  </a:lnTo>
                  <a:lnTo>
                    <a:pt x="316" y="741"/>
                  </a:lnTo>
                  <a:lnTo>
                    <a:pt x="347" y="709"/>
                  </a:lnTo>
                  <a:lnTo>
                    <a:pt x="374" y="677"/>
                  </a:lnTo>
                  <a:lnTo>
                    <a:pt x="401" y="641"/>
                  </a:lnTo>
                  <a:lnTo>
                    <a:pt x="433" y="597"/>
                  </a:lnTo>
                  <a:lnTo>
                    <a:pt x="460" y="553"/>
                  </a:lnTo>
                  <a:lnTo>
                    <a:pt x="492" y="505"/>
                  </a:lnTo>
                  <a:lnTo>
                    <a:pt x="519" y="453"/>
                  </a:lnTo>
                  <a:lnTo>
                    <a:pt x="546" y="400"/>
                  </a:lnTo>
                  <a:lnTo>
                    <a:pt x="577" y="348"/>
                  </a:lnTo>
                  <a:lnTo>
                    <a:pt x="604" y="292"/>
                  </a:lnTo>
                  <a:lnTo>
                    <a:pt x="631" y="240"/>
                  </a:lnTo>
                  <a:lnTo>
                    <a:pt x="663" y="192"/>
                  </a:lnTo>
                  <a:lnTo>
                    <a:pt x="690" y="144"/>
                  </a:lnTo>
                  <a:lnTo>
                    <a:pt x="722" y="104"/>
                  </a:lnTo>
                  <a:lnTo>
                    <a:pt x="749" y="68"/>
                  </a:lnTo>
                  <a:lnTo>
                    <a:pt x="776" y="36"/>
                  </a:lnTo>
                  <a:lnTo>
                    <a:pt x="807" y="16"/>
                  </a:lnTo>
                  <a:lnTo>
                    <a:pt x="834" y="4"/>
                  </a:lnTo>
                  <a:lnTo>
                    <a:pt x="866" y="0"/>
                  </a:lnTo>
                  <a:lnTo>
                    <a:pt x="893" y="4"/>
                  </a:lnTo>
                  <a:lnTo>
                    <a:pt x="920" y="16"/>
                  </a:lnTo>
                  <a:lnTo>
                    <a:pt x="952" y="36"/>
                  </a:lnTo>
                  <a:lnTo>
                    <a:pt x="979" y="68"/>
                  </a:lnTo>
                  <a:lnTo>
                    <a:pt x="1006" y="104"/>
                  </a:lnTo>
                  <a:lnTo>
                    <a:pt x="1037" y="144"/>
                  </a:lnTo>
                  <a:lnTo>
                    <a:pt x="1065" y="192"/>
                  </a:lnTo>
                  <a:lnTo>
                    <a:pt x="1096" y="240"/>
                  </a:lnTo>
                  <a:lnTo>
                    <a:pt x="1123" y="292"/>
                  </a:lnTo>
                  <a:lnTo>
                    <a:pt x="1150" y="348"/>
                  </a:lnTo>
                  <a:lnTo>
                    <a:pt x="1182" y="400"/>
                  </a:lnTo>
                  <a:lnTo>
                    <a:pt x="1209" y="453"/>
                  </a:lnTo>
                  <a:lnTo>
                    <a:pt x="1236" y="505"/>
                  </a:lnTo>
                  <a:lnTo>
                    <a:pt x="1268" y="553"/>
                  </a:lnTo>
                  <a:lnTo>
                    <a:pt x="1295" y="597"/>
                  </a:lnTo>
                  <a:lnTo>
                    <a:pt x="1326" y="641"/>
                  </a:lnTo>
                  <a:lnTo>
                    <a:pt x="1353" y="677"/>
                  </a:lnTo>
                  <a:lnTo>
                    <a:pt x="1380" y="709"/>
                  </a:lnTo>
                  <a:lnTo>
                    <a:pt x="1412" y="741"/>
                  </a:lnTo>
                  <a:lnTo>
                    <a:pt x="1439" y="765"/>
                  </a:lnTo>
                  <a:lnTo>
                    <a:pt x="1466" y="789"/>
                  </a:lnTo>
                  <a:lnTo>
                    <a:pt x="1498" y="809"/>
                  </a:lnTo>
                  <a:lnTo>
                    <a:pt x="1525" y="825"/>
                  </a:lnTo>
                  <a:lnTo>
                    <a:pt x="1556" y="837"/>
                  </a:lnTo>
                  <a:lnTo>
                    <a:pt x="1583" y="849"/>
                  </a:lnTo>
                  <a:lnTo>
                    <a:pt x="1610" y="857"/>
                  </a:lnTo>
                  <a:lnTo>
                    <a:pt x="1642" y="865"/>
                  </a:lnTo>
                  <a:lnTo>
                    <a:pt x="1669" y="869"/>
                  </a:lnTo>
                  <a:lnTo>
                    <a:pt x="1701" y="873"/>
                  </a:lnTo>
                  <a:lnTo>
                    <a:pt x="1728" y="885"/>
                  </a:lnTo>
                  <a:lnTo>
                    <a:pt x="1728" y="885"/>
                  </a:lnTo>
                  <a:lnTo>
                    <a:pt x="0" y="885"/>
                  </a:lnTo>
                  <a:close/>
                </a:path>
              </a:pathLst>
            </a:custGeom>
            <a:solidFill>
              <a:srgbClr val="9735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43" name="Freeform 7"/>
            <p:cNvSpPr>
              <a:spLocks/>
            </p:cNvSpPr>
            <p:nvPr/>
          </p:nvSpPr>
          <p:spPr bwMode="auto">
            <a:xfrm>
              <a:off x="555" y="1310"/>
              <a:ext cx="1728" cy="885"/>
            </a:xfrm>
            <a:custGeom>
              <a:avLst/>
              <a:gdLst/>
              <a:ahLst/>
              <a:cxnLst>
                <a:cxn ang="0">
                  <a:pos x="0" y="885"/>
                </a:cxn>
                <a:cxn ang="0">
                  <a:pos x="58" y="869"/>
                </a:cxn>
                <a:cxn ang="0">
                  <a:pos x="117" y="857"/>
                </a:cxn>
                <a:cxn ang="0">
                  <a:pos x="171" y="837"/>
                </a:cxn>
                <a:cxn ang="0">
                  <a:pos x="230" y="809"/>
                </a:cxn>
                <a:cxn ang="0">
                  <a:pos x="288" y="765"/>
                </a:cxn>
                <a:cxn ang="0">
                  <a:pos x="347" y="709"/>
                </a:cxn>
                <a:cxn ang="0">
                  <a:pos x="401" y="641"/>
                </a:cxn>
                <a:cxn ang="0">
                  <a:pos x="460" y="553"/>
                </a:cxn>
                <a:cxn ang="0">
                  <a:pos x="519" y="453"/>
                </a:cxn>
                <a:cxn ang="0">
                  <a:pos x="577" y="348"/>
                </a:cxn>
                <a:cxn ang="0">
                  <a:pos x="631" y="240"/>
                </a:cxn>
                <a:cxn ang="0">
                  <a:pos x="690" y="144"/>
                </a:cxn>
                <a:cxn ang="0">
                  <a:pos x="749" y="68"/>
                </a:cxn>
                <a:cxn ang="0">
                  <a:pos x="807" y="16"/>
                </a:cxn>
                <a:cxn ang="0">
                  <a:pos x="866" y="0"/>
                </a:cxn>
                <a:cxn ang="0">
                  <a:pos x="920" y="16"/>
                </a:cxn>
                <a:cxn ang="0">
                  <a:pos x="979" y="68"/>
                </a:cxn>
                <a:cxn ang="0">
                  <a:pos x="1037" y="144"/>
                </a:cxn>
                <a:cxn ang="0">
                  <a:pos x="1096" y="240"/>
                </a:cxn>
                <a:cxn ang="0">
                  <a:pos x="1150" y="348"/>
                </a:cxn>
                <a:cxn ang="0">
                  <a:pos x="1209" y="453"/>
                </a:cxn>
                <a:cxn ang="0">
                  <a:pos x="1268" y="553"/>
                </a:cxn>
                <a:cxn ang="0">
                  <a:pos x="1326" y="641"/>
                </a:cxn>
                <a:cxn ang="0">
                  <a:pos x="1380" y="709"/>
                </a:cxn>
                <a:cxn ang="0">
                  <a:pos x="1439" y="765"/>
                </a:cxn>
                <a:cxn ang="0">
                  <a:pos x="1498" y="809"/>
                </a:cxn>
                <a:cxn ang="0">
                  <a:pos x="1556" y="837"/>
                </a:cxn>
                <a:cxn ang="0">
                  <a:pos x="1610" y="857"/>
                </a:cxn>
                <a:cxn ang="0">
                  <a:pos x="1669" y="869"/>
                </a:cxn>
                <a:cxn ang="0">
                  <a:pos x="1728" y="885"/>
                </a:cxn>
                <a:cxn ang="0">
                  <a:pos x="0" y="885"/>
                </a:cxn>
              </a:cxnLst>
              <a:rect l="0" t="0" r="r" b="b"/>
              <a:pathLst>
                <a:path w="1728" h="885">
                  <a:moveTo>
                    <a:pt x="0" y="885"/>
                  </a:moveTo>
                  <a:lnTo>
                    <a:pt x="0" y="885"/>
                  </a:lnTo>
                  <a:lnTo>
                    <a:pt x="27" y="873"/>
                  </a:lnTo>
                  <a:lnTo>
                    <a:pt x="58" y="869"/>
                  </a:lnTo>
                  <a:lnTo>
                    <a:pt x="85" y="865"/>
                  </a:lnTo>
                  <a:lnTo>
                    <a:pt x="117" y="857"/>
                  </a:lnTo>
                  <a:lnTo>
                    <a:pt x="144" y="849"/>
                  </a:lnTo>
                  <a:lnTo>
                    <a:pt x="171" y="837"/>
                  </a:lnTo>
                  <a:lnTo>
                    <a:pt x="203" y="825"/>
                  </a:lnTo>
                  <a:lnTo>
                    <a:pt x="230" y="809"/>
                  </a:lnTo>
                  <a:lnTo>
                    <a:pt x="261" y="789"/>
                  </a:lnTo>
                  <a:lnTo>
                    <a:pt x="288" y="765"/>
                  </a:lnTo>
                  <a:lnTo>
                    <a:pt x="316" y="741"/>
                  </a:lnTo>
                  <a:lnTo>
                    <a:pt x="347" y="709"/>
                  </a:lnTo>
                  <a:lnTo>
                    <a:pt x="374" y="677"/>
                  </a:lnTo>
                  <a:lnTo>
                    <a:pt x="401" y="641"/>
                  </a:lnTo>
                  <a:lnTo>
                    <a:pt x="433" y="597"/>
                  </a:lnTo>
                  <a:lnTo>
                    <a:pt x="460" y="553"/>
                  </a:lnTo>
                  <a:lnTo>
                    <a:pt x="492" y="505"/>
                  </a:lnTo>
                  <a:lnTo>
                    <a:pt x="519" y="453"/>
                  </a:lnTo>
                  <a:lnTo>
                    <a:pt x="546" y="400"/>
                  </a:lnTo>
                  <a:lnTo>
                    <a:pt x="577" y="348"/>
                  </a:lnTo>
                  <a:lnTo>
                    <a:pt x="604" y="292"/>
                  </a:lnTo>
                  <a:lnTo>
                    <a:pt x="631" y="240"/>
                  </a:lnTo>
                  <a:lnTo>
                    <a:pt x="663" y="192"/>
                  </a:lnTo>
                  <a:lnTo>
                    <a:pt x="690" y="144"/>
                  </a:lnTo>
                  <a:lnTo>
                    <a:pt x="722" y="104"/>
                  </a:lnTo>
                  <a:lnTo>
                    <a:pt x="749" y="68"/>
                  </a:lnTo>
                  <a:lnTo>
                    <a:pt x="776" y="36"/>
                  </a:lnTo>
                  <a:lnTo>
                    <a:pt x="807" y="16"/>
                  </a:lnTo>
                  <a:lnTo>
                    <a:pt x="834" y="4"/>
                  </a:lnTo>
                  <a:lnTo>
                    <a:pt x="866" y="0"/>
                  </a:lnTo>
                  <a:lnTo>
                    <a:pt x="893" y="4"/>
                  </a:lnTo>
                  <a:lnTo>
                    <a:pt x="920" y="16"/>
                  </a:lnTo>
                  <a:lnTo>
                    <a:pt x="952" y="36"/>
                  </a:lnTo>
                  <a:lnTo>
                    <a:pt x="979" y="68"/>
                  </a:lnTo>
                  <a:lnTo>
                    <a:pt x="1006" y="104"/>
                  </a:lnTo>
                  <a:lnTo>
                    <a:pt x="1037" y="144"/>
                  </a:lnTo>
                  <a:lnTo>
                    <a:pt x="1065" y="192"/>
                  </a:lnTo>
                  <a:lnTo>
                    <a:pt x="1096" y="240"/>
                  </a:lnTo>
                  <a:lnTo>
                    <a:pt x="1123" y="292"/>
                  </a:lnTo>
                  <a:lnTo>
                    <a:pt x="1150" y="348"/>
                  </a:lnTo>
                  <a:lnTo>
                    <a:pt x="1182" y="400"/>
                  </a:lnTo>
                  <a:lnTo>
                    <a:pt x="1209" y="453"/>
                  </a:lnTo>
                  <a:lnTo>
                    <a:pt x="1236" y="505"/>
                  </a:lnTo>
                  <a:lnTo>
                    <a:pt x="1268" y="553"/>
                  </a:lnTo>
                  <a:lnTo>
                    <a:pt x="1295" y="597"/>
                  </a:lnTo>
                  <a:lnTo>
                    <a:pt x="1326" y="641"/>
                  </a:lnTo>
                  <a:lnTo>
                    <a:pt x="1353" y="677"/>
                  </a:lnTo>
                  <a:lnTo>
                    <a:pt x="1380" y="709"/>
                  </a:lnTo>
                  <a:lnTo>
                    <a:pt x="1412" y="741"/>
                  </a:lnTo>
                  <a:lnTo>
                    <a:pt x="1439" y="765"/>
                  </a:lnTo>
                  <a:lnTo>
                    <a:pt x="1466" y="789"/>
                  </a:lnTo>
                  <a:lnTo>
                    <a:pt x="1498" y="809"/>
                  </a:lnTo>
                  <a:lnTo>
                    <a:pt x="1525" y="825"/>
                  </a:lnTo>
                  <a:lnTo>
                    <a:pt x="1556" y="837"/>
                  </a:lnTo>
                  <a:lnTo>
                    <a:pt x="1583" y="849"/>
                  </a:lnTo>
                  <a:lnTo>
                    <a:pt x="1610" y="857"/>
                  </a:lnTo>
                  <a:lnTo>
                    <a:pt x="1642" y="865"/>
                  </a:lnTo>
                  <a:lnTo>
                    <a:pt x="1669" y="869"/>
                  </a:lnTo>
                  <a:lnTo>
                    <a:pt x="1701" y="873"/>
                  </a:lnTo>
                  <a:lnTo>
                    <a:pt x="1728" y="885"/>
                  </a:lnTo>
                  <a:lnTo>
                    <a:pt x="1728" y="885"/>
                  </a:lnTo>
                  <a:lnTo>
                    <a:pt x="0" y="885"/>
                  </a:lnTo>
                </a:path>
              </a:pathLst>
            </a:custGeom>
            <a:noFill/>
            <a:ln w="18">
              <a:solidFill>
                <a:srgbClr val="BFBFB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44" name="Freeform 8"/>
            <p:cNvSpPr>
              <a:spLocks/>
            </p:cNvSpPr>
            <p:nvPr/>
          </p:nvSpPr>
          <p:spPr bwMode="auto">
            <a:xfrm>
              <a:off x="1890" y="1967"/>
              <a:ext cx="393" cy="228"/>
            </a:xfrm>
            <a:custGeom>
              <a:avLst/>
              <a:gdLst/>
              <a:ahLst/>
              <a:cxnLst>
                <a:cxn ang="0">
                  <a:pos x="0" y="228"/>
                </a:cxn>
                <a:cxn ang="0">
                  <a:pos x="0" y="0"/>
                </a:cxn>
                <a:cxn ang="0">
                  <a:pos x="18" y="20"/>
                </a:cxn>
                <a:cxn ang="0">
                  <a:pos x="45" y="52"/>
                </a:cxn>
                <a:cxn ang="0">
                  <a:pos x="77" y="84"/>
                </a:cxn>
                <a:cxn ang="0">
                  <a:pos x="104" y="108"/>
                </a:cxn>
                <a:cxn ang="0">
                  <a:pos x="131" y="132"/>
                </a:cxn>
                <a:cxn ang="0">
                  <a:pos x="163" y="152"/>
                </a:cxn>
                <a:cxn ang="0">
                  <a:pos x="190" y="168"/>
                </a:cxn>
                <a:cxn ang="0">
                  <a:pos x="221" y="180"/>
                </a:cxn>
                <a:cxn ang="0">
                  <a:pos x="248" y="192"/>
                </a:cxn>
                <a:cxn ang="0">
                  <a:pos x="275" y="200"/>
                </a:cxn>
                <a:cxn ang="0">
                  <a:pos x="307" y="208"/>
                </a:cxn>
                <a:cxn ang="0">
                  <a:pos x="334" y="212"/>
                </a:cxn>
                <a:cxn ang="0">
                  <a:pos x="366" y="216"/>
                </a:cxn>
                <a:cxn ang="0">
                  <a:pos x="393" y="228"/>
                </a:cxn>
                <a:cxn ang="0">
                  <a:pos x="393" y="228"/>
                </a:cxn>
                <a:cxn ang="0">
                  <a:pos x="0" y="228"/>
                </a:cxn>
              </a:cxnLst>
              <a:rect l="0" t="0" r="r" b="b"/>
              <a:pathLst>
                <a:path w="393" h="228">
                  <a:moveTo>
                    <a:pt x="0" y="228"/>
                  </a:moveTo>
                  <a:lnTo>
                    <a:pt x="0" y="0"/>
                  </a:lnTo>
                  <a:lnTo>
                    <a:pt x="18" y="20"/>
                  </a:lnTo>
                  <a:lnTo>
                    <a:pt x="45" y="52"/>
                  </a:lnTo>
                  <a:lnTo>
                    <a:pt x="77" y="84"/>
                  </a:lnTo>
                  <a:lnTo>
                    <a:pt x="104" y="108"/>
                  </a:lnTo>
                  <a:lnTo>
                    <a:pt x="131" y="132"/>
                  </a:lnTo>
                  <a:lnTo>
                    <a:pt x="163" y="152"/>
                  </a:lnTo>
                  <a:lnTo>
                    <a:pt x="190" y="168"/>
                  </a:lnTo>
                  <a:lnTo>
                    <a:pt x="221" y="180"/>
                  </a:lnTo>
                  <a:lnTo>
                    <a:pt x="248" y="192"/>
                  </a:lnTo>
                  <a:lnTo>
                    <a:pt x="275" y="200"/>
                  </a:lnTo>
                  <a:lnTo>
                    <a:pt x="307" y="208"/>
                  </a:lnTo>
                  <a:lnTo>
                    <a:pt x="334" y="212"/>
                  </a:lnTo>
                  <a:lnTo>
                    <a:pt x="366" y="216"/>
                  </a:lnTo>
                  <a:lnTo>
                    <a:pt x="393" y="228"/>
                  </a:lnTo>
                  <a:lnTo>
                    <a:pt x="393" y="228"/>
                  </a:lnTo>
                  <a:lnTo>
                    <a:pt x="0" y="228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45" name="Freeform 9"/>
            <p:cNvSpPr>
              <a:spLocks/>
            </p:cNvSpPr>
            <p:nvPr/>
          </p:nvSpPr>
          <p:spPr bwMode="auto">
            <a:xfrm>
              <a:off x="1890" y="1967"/>
              <a:ext cx="393" cy="228"/>
            </a:xfrm>
            <a:custGeom>
              <a:avLst/>
              <a:gdLst/>
              <a:ahLst/>
              <a:cxnLst>
                <a:cxn ang="0">
                  <a:pos x="0" y="228"/>
                </a:cxn>
                <a:cxn ang="0">
                  <a:pos x="0" y="0"/>
                </a:cxn>
                <a:cxn ang="0">
                  <a:pos x="18" y="20"/>
                </a:cxn>
                <a:cxn ang="0">
                  <a:pos x="45" y="52"/>
                </a:cxn>
                <a:cxn ang="0">
                  <a:pos x="77" y="84"/>
                </a:cxn>
                <a:cxn ang="0">
                  <a:pos x="104" y="108"/>
                </a:cxn>
                <a:cxn ang="0">
                  <a:pos x="131" y="132"/>
                </a:cxn>
                <a:cxn ang="0">
                  <a:pos x="163" y="152"/>
                </a:cxn>
                <a:cxn ang="0">
                  <a:pos x="190" y="168"/>
                </a:cxn>
                <a:cxn ang="0">
                  <a:pos x="221" y="180"/>
                </a:cxn>
                <a:cxn ang="0">
                  <a:pos x="248" y="192"/>
                </a:cxn>
                <a:cxn ang="0">
                  <a:pos x="275" y="200"/>
                </a:cxn>
                <a:cxn ang="0">
                  <a:pos x="307" y="208"/>
                </a:cxn>
                <a:cxn ang="0">
                  <a:pos x="334" y="212"/>
                </a:cxn>
                <a:cxn ang="0">
                  <a:pos x="366" y="216"/>
                </a:cxn>
                <a:cxn ang="0">
                  <a:pos x="393" y="228"/>
                </a:cxn>
                <a:cxn ang="0">
                  <a:pos x="393" y="228"/>
                </a:cxn>
                <a:cxn ang="0">
                  <a:pos x="0" y="228"/>
                </a:cxn>
              </a:cxnLst>
              <a:rect l="0" t="0" r="r" b="b"/>
              <a:pathLst>
                <a:path w="393" h="228">
                  <a:moveTo>
                    <a:pt x="0" y="228"/>
                  </a:moveTo>
                  <a:lnTo>
                    <a:pt x="0" y="0"/>
                  </a:lnTo>
                  <a:lnTo>
                    <a:pt x="18" y="20"/>
                  </a:lnTo>
                  <a:lnTo>
                    <a:pt x="45" y="52"/>
                  </a:lnTo>
                  <a:lnTo>
                    <a:pt x="77" y="84"/>
                  </a:lnTo>
                  <a:lnTo>
                    <a:pt x="104" y="108"/>
                  </a:lnTo>
                  <a:lnTo>
                    <a:pt x="131" y="132"/>
                  </a:lnTo>
                  <a:lnTo>
                    <a:pt x="163" y="152"/>
                  </a:lnTo>
                  <a:lnTo>
                    <a:pt x="190" y="168"/>
                  </a:lnTo>
                  <a:lnTo>
                    <a:pt x="221" y="180"/>
                  </a:lnTo>
                  <a:lnTo>
                    <a:pt x="248" y="192"/>
                  </a:lnTo>
                  <a:lnTo>
                    <a:pt x="275" y="200"/>
                  </a:lnTo>
                  <a:lnTo>
                    <a:pt x="307" y="208"/>
                  </a:lnTo>
                  <a:lnTo>
                    <a:pt x="334" y="212"/>
                  </a:lnTo>
                  <a:lnTo>
                    <a:pt x="366" y="216"/>
                  </a:lnTo>
                  <a:lnTo>
                    <a:pt x="393" y="228"/>
                  </a:lnTo>
                  <a:lnTo>
                    <a:pt x="393" y="228"/>
                  </a:lnTo>
                  <a:lnTo>
                    <a:pt x="0" y="228"/>
                  </a:lnTo>
                </a:path>
              </a:pathLst>
            </a:custGeom>
            <a:noFill/>
            <a:ln w="18">
              <a:solidFill>
                <a:srgbClr val="BFBFB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6" name="Freeform 6"/>
          <p:cNvSpPr>
            <a:spLocks/>
          </p:cNvSpPr>
          <p:nvPr/>
        </p:nvSpPr>
        <p:spPr bwMode="auto">
          <a:xfrm>
            <a:off x="2165578" y="2090511"/>
            <a:ext cx="2743200" cy="1404938"/>
          </a:xfrm>
          <a:custGeom>
            <a:avLst/>
            <a:gdLst/>
            <a:ahLst/>
            <a:cxnLst>
              <a:cxn ang="0">
                <a:pos x="0" y="885"/>
              </a:cxn>
              <a:cxn ang="0">
                <a:pos x="58" y="869"/>
              </a:cxn>
              <a:cxn ang="0">
                <a:pos x="117" y="857"/>
              </a:cxn>
              <a:cxn ang="0">
                <a:pos x="171" y="837"/>
              </a:cxn>
              <a:cxn ang="0">
                <a:pos x="230" y="809"/>
              </a:cxn>
              <a:cxn ang="0">
                <a:pos x="288" y="765"/>
              </a:cxn>
              <a:cxn ang="0">
                <a:pos x="347" y="709"/>
              </a:cxn>
              <a:cxn ang="0">
                <a:pos x="401" y="641"/>
              </a:cxn>
              <a:cxn ang="0">
                <a:pos x="460" y="553"/>
              </a:cxn>
              <a:cxn ang="0">
                <a:pos x="519" y="453"/>
              </a:cxn>
              <a:cxn ang="0">
                <a:pos x="577" y="348"/>
              </a:cxn>
              <a:cxn ang="0">
                <a:pos x="631" y="240"/>
              </a:cxn>
              <a:cxn ang="0">
                <a:pos x="690" y="144"/>
              </a:cxn>
              <a:cxn ang="0">
                <a:pos x="749" y="68"/>
              </a:cxn>
              <a:cxn ang="0">
                <a:pos x="807" y="16"/>
              </a:cxn>
              <a:cxn ang="0">
                <a:pos x="866" y="0"/>
              </a:cxn>
              <a:cxn ang="0">
                <a:pos x="920" y="16"/>
              </a:cxn>
              <a:cxn ang="0">
                <a:pos x="979" y="68"/>
              </a:cxn>
              <a:cxn ang="0">
                <a:pos x="1037" y="144"/>
              </a:cxn>
              <a:cxn ang="0">
                <a:pos x="1096" y="240"/>
              </a:cxn>
              <a:cxn ang="0">
                <a:pos x="1150" y="348"/>
              </a:cxn>
              <a:cxn ang="0">
                <a:pos x="1209" y="453"/>
              </a:cxn>
              <a:cxn ang="0">
                <a:pos x="1268" y="553"/>
              </a:cxn>
              <a:cxn ang="0">
                <a:pos x="1326" y="641"/>
              </a:cxn>
              <a:cxn ang="0">
                <a:pos x="1380" y="709"/>
              </a:cxn>
              <a:cxn ang="0">
                <a:pos x="1439" y="765"/>
              </a:cxn>
              <a:cxn ang="0">
                <a:pos x="1498" y="809"/>
              </a:cxn>
              <a:cxn ang="0">
                <a:pos x="1556" y="837"/>
              </a:cxn>
              <a:cxn ang="0">
                <a:pos x="1610" y="857"/>
              </a:cxn>
              <a:cxn ang="0">
                <a:pos x="1669" y="869"/>
              </a:cxn>
              <a:cxn ang="0">
                <a:pos x="1728" y="885"/>
              </a:cxn>
              <a:cxn ang="0">
                <a:pos x="0" y="885"/>
              </a:cxn>
            </a:cxnLst>
            <a:rect l="0" t="0" r="r" b="b"/>
            <a:pathLst>
              <a:path w="1728" h="885">
                <a:moveTo>
                  <a:pt x="0" y="885"/>
                </a:moveTo>
                <a:lnTo>
                  <a:pt x="0" y="885"/>
                </a:lnTo>
                <a:lnTo>
                  <a:pt x="27" y="873"/>
                </a:lnTo>
                <a:lnTo>
                  <a:pt x="58" y="869"/>
                </a:lnTo>
                <a:lnTo>
                  <a:pt x="85" y="865"/>
                </a:lnTo>
                <a:lnTo>
                  <a:pt x="117" y="857"/>
                </a:lnTo>
                <a:lnTo>
                  <a:pt x="144" y="849"/>
                </a:lnTo>
                <a:lnTo>
                  <a:pt x="171" y="837"/>
                </a:lnTo>
                <a:lnTo>
                  <a:pt x="203" y="825"/>
                </a:lnTo>
                <a:lnTo>
                  <a:pt x="230" y="809"/>
                </a:lnTo>
                <a:lnTo>
                  <a:pt x="261" y="789"/>
                </a:lnTo>
                <a:lnTo>
                  <a:pt x="288" y="765"/>
                </a:lnTo>
                <a:lnTo>
                  <a:pt x="316" y="741"/>
                </a:lnTo>
                <a:lnTo>
                  <a:pt x="347" y="709"/>
                </a:lnTo>
                <a:lnTo>
                  <a:pt x="374" y="677"/>
                </a:lnTo>
                <a:lnTo>
                  <a:pt x="401" y="641"/>
                </a:lnTo>
                <a:lnTo>
                  <a:pt x="433" y="597"/>
                </a:lnTo>
                <a:lnTo>
                  <a:pt x="460" y="553"/>
                </a:lnTo>
                <a:lnTo>
                  <a:pt x="492" y="505"/>
                </a:lnTo>
                <a:lnTo>
                  <a:pt x="519" y="453"/>
                </a:lnTo>
                <a:lnTo>
                  <a:pt x="546" y="400"/>
                </a:lnTo>
                <a:lnTo>
                  <a:pt x="577" y="348"/>
                </a:lnTo>
                <a:lnTo>
                  <a:pt x="604" y="292"/>
                </a:lnTo>
                <a:lnTo>
                  <a:pt x="631" y="240"/>
                </a:lnTo>
                <a:lnTo>
                  <a:pt x="663" y="192"/>
                </a:lnTo>
                <a:lnTo>
                  <a:pt x="690" y="144"/>
                </a:lnTo>
                <a:lnTo>
                  <a:pt x="722" y="104"/>
                </a:lnTo>
                <a:lnTo>
                  <a:pt x="749" y="68"/>
                </a:lnTo>
                <a:lnTo>
                  <a:pt x="776" y="36"/>
                </a:lnTo>
                <a:lnTo>
                  <a:pt x="807" y="16"/>
                </a:lnTo>
                <a:lnTo>
                  <a:pt x="834" y="4"/>
                </a:lnTo>
                <a:lnTo>
                  <a:pt x="866" y="0"/>
                </a:lnTo>
                <a:lnTo>
                  <a:pt x="893" y="4"/>
                </a:lnTo>
                <a:lnTo>
                  <a:pt x="920" y="16"/>
                </a:lnTo>
                <a:lnTo>
                  <a:pt x="952" y="36"/>
                </a:lnTo>
                <a:lnTo>
                  <a:pt x="979" y="68"/>
                </a:lnTo>
                <a:lnTo>
                  <a:pt x="1006" y="104"/>
                </a:lnTo>
                <a:lnTo>
                  <a:pt x="1037" y="144"/>
                </a:lnTo>
                <a:lnTo>
                  <a:pt x="1065" y="192"/>
                </a:lnTo>
                <a:lnTo>
                  <a:pt x="1096" y="240"/>
                </a:lnTo>
                <a:lnTo>
                  <a:pt x="1123" y="292"/>
                </a:lnTo>
                <a:lnTo>
                  <a:pt x="1150" y="348"/>
                </a:lnTo>
                <a:lnTo>
                  <a:pt x="1182" y="400"/>
                </a:lnTo>
                <a:lnTo>
                  <a:pt x="1209" y="453"/>
                </a:lnTo>
                <a:lnTo>
                  <a:pt x="1236" y="505"/>
                </a:lnTo>
                <a:lnTo>
                  <a:pt x="1268" y="553"/>
                </a:lnTo>
                <a:lnTo>
                  <a:pt x="1295" y="597"/>
                </a:lnTo>
                <a:lnTo>
                  <a:pt x="1326" y="641"/>
                </a:lnTo>
                <a:lnTo>
                  <a:pt x="1353" y="677"/>
                </a:lnTo>
                <a:lnTo>
                  <a:pt x="1380" y="709"/>
                </a:lnTo>
                <a:lnTo>
                  <a:pt x="1412" y="741"/>
                </a:lnTo>
                <a:lnTo>
                  <a:pt x="1439" y="765"/>
                </a:lnTo>
                <a:lnTo>
                  <a:pt x="1466" y="789"/>
                </a:lnTo>
                <a:lnTo>
                  <a:pt x="1498" y="809"/>
                </a:lnTo>
                <a:lnTo>
                  <a:pt x="1525" y="825"/>
                </a:lnTo>
                <a:lnTo>
                  <a:pt x="1556" y="837"/>
                </a:lnTo>
                <a:lnTo>
                  <a:pt x="1583" y="849"/>
                </a:lnTo>
                <a:lnTo>
                  <a:pt x="1610" y="857"/>
                </a:lnTo>
                <a:lnTo>
                  <a:pt x="1642" y="865"/>
                </a:lnTo>
                <a:lnTo>
                  <a:pt x="1669" y="869"/>
                </a:lnTo>
                <a:lnTo>
                  <a:pt x="1701" y="873"/>
                </a:lnTo>
                <a:lnTo>
                  <a:pt x="1728" y="885"/>
                </a:lnTo>
                <a:lnTo>
                  <a:pt x="1728" y="885"/>
                </a:lnTo>
                <a:lnTo>
                  <a:pt x="0" y="885"/>
                </a:lnTo>
                <a:close/>
              </a:path>
            </a:pathLst>
          </a:custGeom>
          <a:solidFill>
            <a:srgbClr val="9735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Line 20"/>
          <p:cNvSpPr>
            <a:spLocks noChangeShapeType="1"/>
          </p:cNvSpPr>
          <p:nvPr/>
        </p:nvSpPr>
        <p:spPr bwMode="auto">
          <a:xfrm flipV="1">
            <a:off x="3000375" y="1541463"/>
            <a:ext cx="0" cy="1954212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" name="Text Box 23"/>
          <p:cNvSpPr txBox="1">
            <a:spLocks noChangeArrowheads="1"/>
          </p:cNvSpPr>
          <p:nvPr/>
        </p:nvSpPr>
        <p:spPr bwMode="auto">
          <a:xfrm>
            <a:off x="2890838" y="1520825"/>
            <a:ext cx="5715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i="1" dirty="0" smtClean="0">
                <a:latin typeface="Times New Roman" pitchFamily="18" charset="0"/>
              </a:rPr>
              <a:t>h</a:t>
            </a:r>
            <a:endParaRPr lang="en-US" sz="2800" baseline="-25000" dirty="0"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21" name="Freeform 24"/>
          <p:cNvSpPr>
            <a:spLocks/>
          </p:cNvSpPr>
          <p:nvPr/>
        </p:nvSpPr>
        <p:spPr bwMode="auto">
          <a:xfrm>
            <a:off x="3011257" y="3133495"/>
            <a:ext cx="623888" cy="361950"/>
          </a:xfrm>
          <a:custGeom>
            <a:avLst/>
            <a:gdLst/>
            <a:ahLst/>
            <a:cxnLst>
              <a:cxn ang="0">
                <a:pos x="0" y="228"/>
              </a:cxn>
              <a:cxn ang="0">
                <a:pos x="0" y="0"/>
              </a:cxn>
              <a:cxn ang="0">
                <a:pos x="18" y="20"/>
              </a:cxn>
              <a:cxn ang="0">
                <a:pos x="45" y="52"/>
              </a:cxn>
              <a:cxn ang="0">
                <a:pos x="77" y="84"/>
              </a:cxn>
              <a:cxn ang="0">
                <a:pos x="104" y="108"/>
              </a:cxn>
              <a:cxn ang="0">
                <a:pos x="131" y="132"/>
              </a:cxn>
              <a:cxn ang="0">
                <a:pos x="163" y="152"/>
              </a:cxn>
              <a:cxn ang="0">
                <a:pos x="190" y="168"/>
              </a:cxn>
              <a:cxn ang="0">
                <a:pos x="221" y="180"/>
              </a:cxn>
              <a:cxn ang="0">
                <a:pos x="248" y="192"/>
              </a:cxn>
              <a:cxn ang="0">
                <a:pos x="275" y="200"/>
              </a:cxn>
              <a:cxn ang="0">
                <a:pos x="307" y="208"/>
              </a:cxn>
              <a:cxn ang="0">
                <a:pos x="334" y="212"/>
              </a:cxn>
              <a:cxn ang="0">
                <a:pos x="366" y="216"/>
              </a:cxn>
              <a:cxn ang="0">
                <a:pos x="393" y="228"/>
              </a:cxn>
              <a:cxn ang="0">
                <a:pos x="393" y="228"/>
              </a:cxn>
              <a:cxn ang="0">
                <a:pos x="0" y="228"/>
              </a:cxn>
            </a:cxnLst>
            <a:rect l="0" t="0" r="r" b="b"/>
            <a:pathLst>
              <a:path w="393" h="228">
                <a:moveTo>
                  <a:pt x="0" y="228"/>
                </a:moveTo>
                <a:lnTo>
                  <a:pt x="0" y="0"/>
                </a:lnTo>
                <a:lnTo>
                  <a:pt x="18" y="20"/>
                </a:lnTo>
                <a:lnTo>
                  <a:pt x="45" y="52"/>
                </a:lnTo>
                <a:lnTo>
                  <a:pt x="77" y="84"/>
                </a:lnTo>
                <a:lnTo>
                  <a:pt x="104" y="108"/>
                </a:lnTo>
                <a:lnTo>
                  <a:pt x="131" y="132"/>
                </a:lnTo>
                <a:lnTo>
                  <a:pt x="163" y="152"/>
                </a:lnTo>
                <a:lnTo>
                  <a:pt x="190" y="168"/>
                </a:lnTo>
                <a:lnTo>
                  <a:pt x="221" y="180"/>
                </a:lnTo>
                <a:lnTo>
                  <a:pt x="248" y="192"/>
                </a:lnTo>
                <a:lnTo>
                  <a:pt x="275" y="200"/>
                </a:lnTo>
                <a:lnTo>
                  <a:pt x="307" y="208"/>
                </a:lnTo>
                <a:lnTo>
                  <a:pt x="334" y="212"/>
                </a:lnTo>
                <a:lnTo>
                  <a:pt x="366" y="216"/>
                </a:lnTo>
                <a:lnTo>
                  <a:pt x="393" y="228"/>
                </a:lnTo>
                <a:lnTo>
                  <a:pt x="393" y="228"/>
                </a:lnTo>
                <a:lnTo>
                  <a:pt x="0" y="228"/>
                </a:lnTo>
                <a:close/>
              </a:path>
            </a:pathLst>
          </a:custGeom>
          <a:solidFill>
            <a:srgbClr val="0080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3156857" y="3516086"/>
            <a:ext cx="2295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ym typeface="Symbol"/>
              </a:rPr>
              <a:t></a:t>
            </a:r>
            <a:endParaRPr lang="en-US" dirty="0"/>
          </a:p>
        </p:txBody>
      </p:sp>
      <p:graphicFrame>
        <p:nvGraphicFramePr>
          <p:cNvPr id="23" name="Object 22"/>
          <p:cNvGraphicFramePr>
            <a:graphicFrameLocks noChangeAspect="1"/>
          </p:cNvGraphicFramePr>
          <p:nvPr/>
        </p:nvGraphicFramePr>
        <p:xfrm>
          <a:off x="3090635" y="3429227"/>
          <a:ext cx="381907" cy="458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19" name="Equation" r:id="rId4" imgW="190440" imgH="228600" progId="Equation.DSMT4">
                  <p:embed/>
                </p:oleObj>
              </mc:Choice>
              <mc:Fallback>
                <p:oleObj name="Equation" r:id="rId4" imgW="190440" imgH="22860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0635" y="3429227"/>
                        <a:ext cx="381907" cy="458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tangle 2"/>
          <p:cNvSpPr>
            <a:spLocks noChangeArrowheads="1"/>
          </p:cNvSpPr>
          <p:nvPr/>
        </p:nvSpPr>
        <p:spPr bwMode="auto">
          <a:xfrm>
            <a:off x="904875" y="257175"/>
            <a:ext cx="8477250" cy="933450"/>
          </a:xfrm>
          <a:prstGeom prst="rect">
            <a:avLst/>
          </a:prstGeom>
          <a:solidFill>
            <a:schemeClr val="bg1"/>
          </a:solidFill>
          <a:ln w="57150" cmpd="thickThin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/>
            <a:r>
              <a:rPr lang="en-GB" sz="3200" dirty="0" smtClean="0">
                <a:solidFill>
                  <a:schemeClr val="tx2"/>
                </a:solidFill>
                <a:latin typeface="Arial Unicode MS" pitchFamily="34" charset="-128"/>
              </a:rPr>
              <a:t>Error at </a:t>
            </a:r>
            <a:r>
              <a:rPr lang="en-GB" sz="3200" dirty="0">
                <a:solidFill>
                  <a:schemeClr val="tx2"/>
                </a:solidFill>
                <a:latin typeface="Arial Unicode MS" pitchFamily="34" charset="-128"/>
              </a:rPr>
              <a:t>a single voxel</a:t>
            </a:r>
            <a:endParaRPr lang="en-US" sz="3200" dirty="0">
              <a:solidFill>
                <a:schemeClr val="tx2"/>
              </a:solidFill>
              <a:latin typeface="Arial Unicode MS" pitchFamily="34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5105400" y="1382713"/>
            <a:ext cx="4543231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GB" sz="2400" b="0" dirty="0" smtClean="0">
                <a:latin typeface="Arial Unicode MS" pitchFamily="34" charset="-128"/>
              </a:rPr>
              <a:t>Decision:</a:t>
            </a:r>
            <a:r>
              <a:rPr lang="en-GB" sz="2400" b="0" dirty="0">
                <a:latin typeface="Arial Unicode MS" pitchFamily="34" charset="-128"/>
              </a:rPr>
              <a:t/>
            </a:r>
            <a:br>
              <a:rPr lang="en-GB" sz="2400" b="0" dirty="0">
                <a:latin typeface="Arial Unicode MS" pitchFamily="34" charset="-128"/>
              </a:rPr>
            </a:br>
            <a:r>
              <a:rPr lang="en-GB" sz="2400" b="0" dirty="0" smtClean="0">
                <a:latin typeface="Arial Unicode MS" pitchFamily="34" charset="-128"/>
              </a:rPr>
              <a:t>H</a:t>
            </a:r>
            <a:r>
              <a:rPr lang="en-GB" sz="2400" b="0" baseline="-25000" dirty="0" smtClean="0">
                <a:latin typeface="Arial Unicode MS" pitchFamily="34" charset="-128"/>
              </a:rPr>
              <a:t>0</a:t>
            </a:r>
            <a:r>
              <a:rPr lang="en-GB" sz="2400" b="0" dirty="0" smtClean="0">
                <a:latin typeface="Arial Unicode MS" pitchFamily="34" charset="-128"/>
              </a:rPr>
              <a:t> ,</a:t>
            </a:r>
            <a:r>
              <a:rPr lang="en-GB" sz="2400" b="0" baseline="-25000" dirty="0" smtClean="0">
                <a:latin typeface="Arial Unicode MS" pitchFamily="34" charset="-128"/>
              </a:rPr>
              <a:t> </a:t>
            </a:r>
            <a:r>
              <a:rPr lang="en-GB" sz="2400" b="0" dirty="0" smtClean="0">
                <a:latin typeface="Arial Unicode MS" pitchFamily="34" charset="-128"/>
              </a:rPr>
              <a:t>H</a:t>
            </a:r>
            <a:r>
              <a:rPr lang="en-GB" sz="2400" b="0" baseline="-25000" dirty="0" smtClean="0">
                <a:latin typeface="Arial Unicode MS" pitchFamily="34" charset="-128"/>
              </a:rPr>
              <a:t>1</a:t>
            </a:r>
            <a:r>
              <a:rPr lang="en-GB" sz="2400" b="0" dirty="0" smtClean="0">
                <a:latin typeface="Arial Unicode MS" pitchFamily="34" charset="-128"/>
              </a:rPr>
              <a:t>: zero/non-zero activation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671513" y="4895850"/>
            <a:ext cx="2192337" cy="1714500"/>
            <a:chOff x="1409" y="3010"/>
            <a:chExt cx="1228" cy="1080"/>
          </a:xfrm>
        </p:grpSpPr>
        <p:sp>
          <p:nvSpPr>
            <p:cNvPr id="1038" name="Rectangle 11"/>
            <p:cNvSpPr>
              <a:spLocks noChangeArrowheads="1"/>
            </p:cNvSpPr>
            <p:nvPr/>
          </p:nvSpPr>
          <p:spPr bwMode="auto">
            <a:xfrm>
              <a:off x="1409" y="3543"/>
              <a:ext cx="301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GB" sz="2000" b="0" i="1">
                  <a:latin typeface="Times New Roman" pitchFamily="18" charset="0"/>
                </a:rPr>
                <a:t>t</a:t>
              </a:r>
              <a:r>
                <a:rPr lang="en-GB" sz="2000"/>
                <a:t> = </a:t>
              </a:r>
            </a:p>
          </p:txBody>
        </p:sp>
        <p:sp>
          <p:nvSpPr>
            <p:cNvPr id="1039" name="Rectangle 12"/>
            <p:cNvSpPr>
              <a:spLocks noChangeArrowheads="1"/>
            </p:cNvSpPr>
            <p:nvPr/>
          </p:nvSpPr>
          <p:spPr bwMode="auto">
            <a:xfrm>
              <a:off x="1756" y="3010"/>
              <a:ext cx="791" cy="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 eaLnBrk="0" hangingPunct="0"/>
              <a:r>
                <a:rPr lang="en-GB" sz="1800" i="1"/>
                <a:t>contrast</a:t>
              </a:r>
              <a:r>
                <a:rPr lang="en-GB" sz="1800"/>
                <a:t> of</a:t>
              </a:r>
              <a:br>
                <a:rPr lang="en-GB" sz="1800"/>
              </a:br>
              <a:r>
                <a:rPr lang="en-GB" sz="1800"/>
                <a:t>estimated</a:t>
              </a:r>
              <a:br>
                <a:rPr lang="en-GB" sz="1800"/>
              </a:br>
              <a:r>
                <a:rPr lang="en-GB" sz="1800"/>
                <a:t>parameters</a:t>
              </a:r>
            </a:p>
          </p:txBody>
        </p:sp>
        <p:sp>
          <p:nvSpPr>
            <p:cNvPr id="1040" name="Rectangle 13"/>
            <p:cNvSpPr>
              <a:spLocks noChangeArrowheads="1"/>
            </p:cNvSpPr>
            <p:nvPr/>
          </p:nvSpPr>
          <p:spPr bwMode="auto">
            <a:xfrm>
              <a:off x="1871" y="3688"/>
              <a:ext cx="621" cy="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 eaLnBrk="0" hangingPunct="0"/>
              <a:r>
                <a:rPr lang="en-GB" sz="1800"/>
                <a:t>variance</a:t>
              </a:r>
              <a:br>
                <a:rPr lang="en-GB" sz="1800"/>
              </a:br>
              <a:r>
                <a:rPr lang="en-GB" sz="1800"/>
                <a:t>estimate</a:t>
              </a:r>
            </a:p>
          </p:txBody>
        </p:sp>
        <p:sp>
          <p:nvSpPr>
            <p:cNvPr id="1041" name="Line 14"/>
            <p:cNvSpPr>
              <a:spLocks noChangeShapeType="1"/>
            </p:cNvSpPr>
            <p:nvPr/>
          </p:nvSpPr>
          <p:spPr bwMode="auto">
            <a:xfrm flipV="1">
              <a:off x="1763" y="3648"/>
              <a:ext cx="816" cy="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2" name="Freeform 15"/>
            <p:cNvSpPr>
              <a:spLocks/>
            </p:cNvSpPr>
            <p:nvPr/>
          </p:nvSpPr>
          <p:spPr bwMode="auto">
            <a:xfrm>
              <a:off x="1649" y="3724"/>
              <a:ext cx="988" cy="364"/>
            </a:xfrm>
            <a:custGeom>
              <a:avLst/>
              <a:gdLst>
                <a:gd name="T0" fmla="*/ 0 w 1070"/>
                <a:gd name="T1" fmla="*/ 245 h 364"/>
                <a:gd name="T2" fmla="*/ 97 w 1070"/>
                <a:gd name="T3" fmla="*/ 363 h 364"/>
                <a:gd name="T4" fmla="*/ 97 w 1070"/>
                <a:gd name="T5" fmla="*/ 0 h 364"/>
                <a:gd name="T6" fmla="*/ 867 w 1070"/>
                <a:gd name="T7" fmla="*/ 0 h 364"/>
                <a:gd name="T8" fmla="*/ 911 w 1070"/>
                <a:gd name="T9" fmla="*/ 54 h 3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70"/>
                <a:gd name="T16" fmla="*/ 0 h 364"/>
                <a:gd name="T17" fmla="*/ 1070 w 1070"/>
                <a:gd name="T18" fmla="*/ 364 h 3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70" h="364">
                  <a:moveTo>
                    <a:pt x="0" y="245"/>
                  </a:moveTo>
                  <a:lnTo>
                    <a:pt x="114" y="363"/>
                  </a:lnTo>
                  <a:lnTo>
                    <a:pt x="114" y="0"/>
                  </a:lnTo>
                  <a:lnTo>
                    <a:pt x="1017" y="0"/>
                  </a:lnTo>
                  <a:lnTo>
                    <a:pt x="1069" y="54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35" name="Text Box 21"/>
          <p:cNvSpPr txBox="1">
            <a:spLocks noChangeArrowheads="1"/>
          </p:cNvSpPr>
          <p:nvPr/>
        </p:nvSpPr>
        <p:spPr bwMode="auto">
          <a:xfrm>
            <a:off x="889000" y="3544888"/>
            <a:ext cx="2743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0" i="1" dirty="0" smtClean="0"/>
              <a:t>t</a:t>
            </a:r>
            <a:endParaRPr lang="en-US" sz="1800" b="0" dirty="0"/>
          </a:p>
        </p:txBody>
      </p:sp>
      <p:sp>
        <p:nvSpPr>
          <p:cNvPr id="1036" name="Text Box 22"/>
          <p:cNvSpPr txBox="1">
            <a:spLocks noChangeArrowheads="1"/>
          </p:cNvSpPr>
          <p:nvPr/>
        </p:nvSpPr>
        <p:spPr bwMode="auto">
          <a:xfrm>
            <a:off x="3233738" y="2909888"/>
            <a:ext cx="2698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i="1">
                <a:solidFill>
                  <a:srgbClr val="009900"/>
                </a:solidFill>
                <a:latin typeface="Times New Roman" pitchFamily="18" charset="0"/>
                <a:sym typeface="Symbol" pitchFamily="18" charset="2"/>
              </a:rPr>
              <a:t></a:t>
            </a:r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758825" y="1901825"/>
            <a:ext cx="2994025" cy="1766888"/>
            <a:chOff x="478" y="1198"/>
            <a:chExt cx="1886" cy="1113"/>
          </a:xfrm>
        </p:grpSpPr>
        <p:sp>
          <p:nvSpPr>
            <p:cNvPr id="65540" name="AutoShape 4"/>
            <p:cNvSpPr>
              <a:spLocks noChangeAspect="1" noChangeArrowheads="1" noTextEdit="1"/>
            </p:cNvSpPr>
            <p:nvPr/>
          </p:nvSpPr>
          <p:spPr bwMode="auto">
            <a:xfrm>
              <a:off x="478" y="1198"/>
              <a:ext cx="1886" cy="1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42" name="Freeform 6"/>
            <p:cNvSpPr>
              <a:spLocks/>
            </p:cNvSpPr>
            <p:nvPr/>
          </p:nvSpPr>
          <p:spPr bwMode="auto">
            <a:xfrm>
              <a:off x="555" y="1310"/>
              <a:ext cx="1728" cy="885"/>
            </a:xfrm>
            <a:custGeom>
              <a:avLst/>
              <a:gdLst/>
              <a:ahLst/>
              <a:cxnLst>
                <a:cxn ang="0">
                  <a:pos x="0" y="885"/>
                </a:cxn>
                <a:cxn ang="0">
                  <a:pos x="58" y="869"/>
                </a:cxn>
                <a:cxn ang="0">
                  <a:pos x="117" y="857"/>
                </a:cxn>
                <a:cxn ang="0">
                  <a:pos x="171" y="837"/>
                </a:cxn>
                <a:cxn ang="0">
                  <a:pos x="230" y="809"/>
                </a:cxn>
                <a:cxn ang="0">
                  <a:pos x="288" y="765"/>
                </a:cxn>
                <a:cxn ang="0">
                  <a:pos x="347" y="709"/>
                </a:cxn>
                <a:cxn ang="0">
                  <a:pos x="401" y="641"/>
                </a:cxn>
                <a:cxn ang="0">
                  <a:pos x="460" y="553"/>
                </a:cxn>
                <a:cxn ang="0">
                  <a:pos x="519" y="453"/>
                </a:cxn>
                <a:cxn ang="0">
                  <a:pos x="577" y="348"/>
                </a:cxn>
                <a:cxn ang="0">
                  <a:pos x="631" y="240"/>
                </a:cxn>
                <a:cxn ang="0">
                  <a:pos x="690" y="144"/>
                </a:cxn>
                <a:cxn ang="0">
                  <a:pos x="749" y="68"/>
                </a:cxn>
                <a:cxn ang="0">
                  <a:pos x="807" y="16"/>
                </a:cxn>
                <a:cxn ang="0">
                  <a:pos x="866" y="0"/>
                </a:cxn>
                <a:cxn ang="0">
                  <a:pos x="920" y="16"/>
                </a:cxn>
                <a:cxn ang="0">
                  <a:pos x="979" y="68"/>
                </a:cxn>
                <a:cxn ang="0">
                  <a:pos x="1037" y="144"/>
                </a:cxn>
                <a:cxn ang="0">
                  <a:pos x="1096" y="240"/>
                </a:cxn>
                <a:cxn ang="0">
                  <a:pos x="1150" y="348"/>
                </a:cxn>
                <a:cxn ang="0">
                  <a:pos x="1209" y="453"/>
                </a:cxn>
                <a:cxn ang="0">
                  <a:pos x="1268" y="553"/>
                </a:cxn>
                <a:cxn ang="0">
                  <a:pos x="1326" y="641"/>
                </a:cxn>
                <a:cxn ang="0">
                  <a:pos x="1380" y="709"/>
                </a:cxn>
                <a:cxn ang="0">
                  <a:pos x="1439" y="765"/>
                </a:cxn>
                <a:cxn ang="0">
                  <a:pos x="1498" y="809"/>
                </a:cxn>
                <a:cxn ang="0">
                  <a:pos x="1556" y="837"/>
                </a:cxn>
                <a:cxn ang="0">
                  <a:pos x="1610" y="857"/>
                </a:cxn>
                <a:cxn ang="0">
                  <a:pos x="1669" y="869"/>
                </a:cxn>
                <a:cxn ang="0">
                  <a:pos x="1728" y="885"/>
                </a:cxn>
                <a:cxn ang="0">
                  <a:pos x="0" y="885"/>
                </a:cxn>
              </a:cxnLst>
              <a:rect l="0" t="0" r="r" b="b"/>
              <a:pathLst>
                <a:path w="1728" h="885">
                  <a:moveTo>
                    <a:pt x="0" y="885"/>
                  </a:moveTo>
                  <a:lnTo>
                    <a:pt x="0" y="885"/>
                  </a:lnTo>
                  <a:lnTo>
                    <a:pt x="27" y="873"/>
                  </a:lnTo>
                  <a:lnTo>
                    <a:pt x="58" y="869"/>
                  </a:lnTo>
                  <a:lnTo>
                    <a:pt x="85" y="865"/>
                  </a:lnTo>
                  <a:lnTo>
                    <a:pt x="117" y="857"/>
                  </a:lnTo>
                  <a:lnTo>
                    <a:pt x="144" y="849"/>
                  </a:lnTo>
                  <a:lnTo>
                    <a:pt x="171" y="837"/>
                  </a:lnTo>
                  <a:lnTo>
                    <a:pt x="203" y="825"/>
                  </a:lnTo>
                  <a:lnTo>
                    <a:pt x="230" y="809"/>
                  </a:lnTo>
                  <a:lnTo>
                    <a:pt x="261" y="789"/>
                  </a:lnTo>
                  <a:lnTo>
                    <a:pt x="288" y="765"/>
                  </a:lnTo>
                  <a:lnTo>
                    <a:pt x="316" y="741"/>
                  </a:lnTo>
                  <a:lnTo>
                    <a:pt x="347" y="709"/>
                  </a:lnTo>
                  <a:lnTo>
                    <a:pt x="374" y="677"/>
                  </a:lnTo>
                  <a:lnTo>
                    <a:pt x="401" y="641"/>
                  </a:lnTo>
                  <a:lnTo>
                    <a:pt x="433" y="597"/>
                  </a:lnTo>
                  <a:lnTo>
                    <a:pt x="460" y="553"/>
                  </a:lnTo>
                  <a:lnTo>
                    <a:pt x="492" y="505"/>
                  </a:lnTo>
                  <a:lnTo>
                    <a:pt x="519" y="453"/>
                  </a:lnTo>
                  <a:lnTo>
                    <a:pt x="546" y="400"/>
                  </a:lnTo>
                  <a:lnTo>
                    <a:pt x="577" y="348"/>
                  </a:lnTo>
                  <a:lnTo>
                    <a:pt x="604" y="292"/>
                  </a:lnTo>
                  <a:lnTo>
                    <a:pt x="631" y="240"/>
                  </a:lnTo>
                  <a:lnTo>
                    <a:pt x="663" y="192"/>
                  </a:lnTo>
                  <a:lnTo>
                    <a:pt x="690" y="144"/>
                  </a:lnTo>
                  <a:lnTo>
                    <a:pt x="722" y="104"/>
                  </a:lnTo>
                  <a:lnTo>
                    <a:pt x="749" y="68"/>
                  </a:lnTo>
                  <a:lnTo>
                    <a:pt x="776" y="36"/>
                  </a:lnTo>
                  <a:lnTo>
                    <a:pt x="807" y="16"/>
                  </a:lnTo>
                  <a:lnTo>
                    <a:pt x="834" y="4"/>
                  </a:lnTo>
                  <a:lnTo>
                    <a:pt x="866" y="0"/>
                  </a:lnTo>
                  <a:lnTo>
                    <a:pt x="893" y="4"/>
                  </a:lnTo>
                  <a:lnTo>
                    <a:pt x="920" y="16"/>
                  </a:lnTo>
                  <a:lnTo>
                    <a:pt x="952" y="36"/>
                  </a:lnTo>
                  <a:lnTo>
                    <a:pt x="979" y="68"/>
                  </a:lnTo>
                  <a:lnTo>
                    <a:pt x="1006" y="104"/>
                  </a:lnTo>
                  <a:lnTo>
                    <a:pt x="1037" y="144"/>
                  </a:lnTo>
                  <a:lnTo>
                    <a:pt x="1065" y="192"/>
                  </a:lnTo>
                  <a:lnTo>
                    <a:pt x="1096" y="240"/>
                  </a:lnTo>
                  <a:lnTo>
                    <a:pt x="1123" y="292"/>
                  </a:lnTo>
                  <a:lnTo>
                    <a:pt x="1150" y="348"/>
                  </a:lnTo>
                  <a:lnTo>
                    <a:pt x="1182" y="400"/>
                  </a:lnTo>
                  <a:lnTo>
                    <a:pt x="1209" y="453"/>
                  </a:lnTo>
                  <a:lnTo>
                    <a:pt x="1236" y="505"/>
                  </a:lnTo>
                  <a:lnTo>
                    <a:pt x="1268" y="553"/>
                  </a:lnTo>
                  <a:lnTo>
                    <a:pt x="1295" y="597"/>
                  </a:lnTo>
                  <a:lnTo>
                    <a:pt x="1326" y="641"/>
                  </a:lnTo>
                  <a:lnTo>
                    <a:pt x="1353" y="677"/>
                  </a:lnTo>
                  <a:lnTo>
                    <a:pt x="1380" y="709"/>
                  </a:lnTo>
                  <a:lnTo>
                    <a:pt x="1412" y="741"/>
                  </a:lnTo>
                  <a:lnTo>
                    <a:pt x="1439" y="765"/>
                  </a:lnTo>
                  <a:lnTo>
                    <a:pt x="1466" y="789"/>
                  </a:lnTo>
                  <a:lnTo>
                    <a:pt x="1498" y="809"/>
                  </a:lnTo>
                  <a:lnTo>
                    <a:pt x="1525" y="825"/>
                  </a:lnTo>
                  <a:lnTo>
                    <a:pt x="1556" y="837"/>
                  </a:lnTo>
                  <a:lnTo>
                    <a:pt x="1583" y="849"/>
                  </a:lnTo>
                  <a:lnTo>
                    <a:pt x="1610" y="857"/>
                  </a:lnTo>
                  <a:lnTo>
                    <a:pt x="1642" y="865"/>
                  </a:lnTo>
                  <a:lnTo>
                    <a:pt x="1669" y="869"/>
                  </a:lnTo>
                  <a:lnTo>
                    <a:pt x="1701" y="873"/>
                  </a:lnTo>
                  <a:lnTo>
                    <a:pt x="1728" y="885"/>
                  </a:lnTo>
                  <a:lnTo>
                    <a:pt x="1728" y="885"/>
                  </a:lnTo>
                  <a:lnTo>
                    <a:pt x="0" y="885"/>
                  </a:lnTo>
                  <a:close/>
                </a:path>
              </a:pathLst>
            </a:custGeom>
            <a:solidFill>
              <a:srgbClr val="9735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43" name="Freeform 7"/>
            <p:cNvSpPr>
              <a:spLocks/>
            </p:cNvSpPr>
            <p:nvPr/>
          </p:nvSpPr>
          <p:spPr bwMode="auto">
            <a:xfrm>
              <a:off x="555" y="1310"/>
              <a:ext cx="1728" cy="885"/>
            </a:xfrm>
            <a:custGeom>
              <a:avLst/>
              <a:gdLst/>
              <a:ahLst/>
              <a:cxnLst>
                <a:cxn ang="0">
                  <a:pos x="0" y="885"/>
                </a:cxn>
                <a:cxn ang="0">
                  <a:pos x="58" y="869"/>
                </a:cxn>
                <a:cxn ang="0">
                  <a:pos x="117" y="857"/>
                </a:cxn>
                <a:cxn ang="0">
                  <a:pos x="171" y="837"/>
                </a:cxn>
                <a:cxn ang="0">
                  <a:pos x="230" y="809"/>
                </a:cxn>
                <a:cxn ang="0">
                  <a:pos x="288" y="765"/>
                </a:cxn>
                <a:cxn ang="0">
                  <a:pos x="347" y="709"/>
                </a:cxn>
                <a:cxn ang="0">
                  <a:pos x="401" y="641"/>
                </a:cxn>
                <a:cxn ang="0">
                  <a:pos x="460" y="553"/>
                </a:cxn>
                <a:cxn ang="0">
                  <a:pos x="519" y="453"/>
                </a:cxn>
                <a:cxn ang="0">
                  <a:pos x="577" y="348"/>
                </a:cxn>
                <a:cxn ang="0">
                  <a:pos x="631" y="240"/>
                </a:cxn>
                <a:cxn ang="0">
                  <a:pos x="690" y="144"/>
                </a:cxn>
                <a:cxn ang="0">
                  <a:pos x="749" y="68"/>
                </a:cxn>
                <a:cxn ang="0">
                  <a:pos x="807" y="16"/>
                </a:cxn>
                <a:cxn ang="0">
                  <a:pos x="866" y="0"/>
                </a:cxn>
                <a:cxn ang="0">
                  <a:pos x="920" y="16"/>
                </a:cxn>
                <a:cxn ang="0">
                  <a:pos x="979" y="68"/>
                </a:cxn>
                <a:cxn ang="0">
                  <a:pos x="1037" y="144"/>
                </a:cxn>
                <a:cxn ang="0">
                  <a:pos x="1096" y="240"/>
                </a:cxn>
                <a:cxn ang="0">
                  <a:pos x="1150" y="348"/>
                </a:cxn>
                <a:cxn ang="0">
                  <a:pos x="1209" y="453"/>
                </a:cxn>
                <a:cxn ang="0">
                  <a:pos x="1268" y="553"/>
                </a:cxn>
                <a:cxn ang="0">
                  <a:pos x="1326" y="641"/>
                </a:cxn>
                <a:cxn ang="0">
                  <a:pos x="1380" y="709"/>
                </a:cxn>
                <a:cxn ang="0">
                  <a:pos x="1439" y="765"/>
                </a:cxn>
                <a:cxn ang="0">
                  <a:pos x="1498" y="809"/>
                </a:cxn>
                <a:cxn ang="0">
                  <a:pos x="1556" y="837"/>
                </a:cxn>
                <a:cxn ang="0">
                  <a:pos x="1610" y="857"/>
                </a:cxn>
                <a:cxn ang="0">
                  <a:pos x="1669" y="869"/>
                </a:cxn>
                <a:cxn ang="0">
                  <a:pos x="1728" y="885"/>
                </a:cxn>
                <a:cxn ang="0">
                  <a:pos x="0" y="885"/>
                </a:cxn>
              </a:cxnLst>
              <a:rect l="0" t="0" r="r" b="b"/>
              <a:pathLst>
                <a:path w="1728" h="885">
                  <a:moveTo>
                    <a:pt x="0" y="885"/>
                  </a:moveTo>
                  <a:lnTo>
                    <a:pt x="0" y="885"/>
                  </a:lnTo>
                  <a:lnTo>
                    <a:pt x="27" y="873"/>
                  </a:lnTo>
                  <a:lnTo>
                    <a:pt x="58" y="869"/>
                  </a:lnTo>
                  <a:lnTo>
                    <a:pt x="85" y="865"/>
                  </a:lnTo>
                  <a:lnTo>
                    <a:pt x="117" y="857"/>
                  </a:lnTo>
                  <a:lnTo>
                    <a:pt x="144" y="849"/>
                  </a:lnTo>
                  <a:lnTo>
                    <a:pt x="171" y="837"/>
                  </a:lnTo>
                  <a:lnTo>
                    <a:pt x="203" y="825"/>
                  </a:lnTo>
                  <a:lnTo>
                    <a:pt x="230" y="809"/>
                  </a:lnTo>
                  <a:lnTo>
                    <a:pt x="261" y="789"/>
                  </a:lnTo>
                  <a:lnTo>
                    <a:pt x="288" y="765"/>
                  </a:lnTo>
                  <a:lnTo>
                    <a:pt x="316" y="741"/>
                  </a:lnTo>
                  <a:lnTo>
                    <a:pt x="347" y="709"/>
                  </a:lnTo>
                  <a:lnTo>
                    <a:pt x="374" y="677"/>
                  </a:lnTo>
                  <a:lnTo>
                    <a:pt x="401" y="641"/>
                  </a:lnTo>
                  <a:lnTo>
                    <a:pt x="433" y="597"/>
                  </a:lnTo>
                  <a:lnTo>
                    <a:pt x="460" y="553"/>
                  </a:lnTo>
                  <a:lnTo>
                    <a:pt x="492" y="505"/>
                  </a:lnTo>
                  <a:lnTo>
                    <a:pt x="519" y="453"/>
                  </a:lnTo>
                  <a:lnTo>
                    <a:pt x="546" y="400"/>
                  </a:lnTo>
                  <a:lnTo>
                    <a:pt x="577" y="348"/>
                  </a:lnTo>
                  <a:lnTo>
                    <a:pt x="604" y="292"/>
                  </a:lnTo>
                  <a:lnTo>
                    <a:pt x="631" y="240"/>
                  </a:lnTo>
                  <a:lnTo>
                    <a:pt x="663" y="192"/>
                  </a:lnTo>
                  <a:lnTo>
                    <a:pt x="690" y="144"/>
                  </a:lnTo>
                  <a:lnTo>
                    <a:pt x="722" y="104"/>
                  </a:lnTo>
                  <a:lnTo>
                    <a:pt x="749" y="68"/>
                  </a:lnTo>
                  <a:lnTo>
                    <a:pt x="776" y="36"/>
                  </a:lnTo>
                  <a:lnTo>
                    <a:pt x="807" y="16"/>
                  </a:lnTo>
                  <a:lnTo>
                    <a:pt x="834" y="4"/>
                  </a:lnTo>
                  <a:lnTo>
                    <a:pt x="866" y="0"/>
                  </a:lnTo>
                  <a:lnTo>
                    <a:pt x="893" y="4"/>
                  </a:lnTo>
                  <a:lnTo>
                    <a:pt x="920" y="16"/>
                  </a:lnTo>
                  <a:lnTo>
                    <a:pt x="952" y="36"/>
                  </a:lnTo>
                  <a:lnTo>
                    <a:pt x="979" y="68"/>
                  </a:lnTo>
                  <a:lnTo>
                    <a:pt x="1006" y="104"/>
                  </a:lnTo>
                  <a:lnTo>
                    <a:pt x="1037" y="144"/>
                  </a:lnTo>
                  <a:lnTo>
                    <a:pt x="1065" y="192"/>
                  </a:lnTo>
                  <a:lnTo>
                    <a:pt x="1096" y="240"/>
                  </a:lnTo>
                  <a:lnTo>
                    <a:pt x="1123" y="292"/>
                  </a:lnTo>
                  <a:lnTo>
                    <a:pt x="1150" y="348"/>
                  </a:lnTo>
                  <a:lnTo>
                    <a:pt x="1182" y="400"/>
                  </a:lnTo>
                  <a:lnTo>
                    <a:pt x="1209" y="453"/>
                  </a:lnTo>
                  <a:lnTo>
                    <a:pt x="1236" y="505"/>
                  </a:lnTo>
                  <a:lnTo>
                    <a:pt x="1268" y="553"/>
                  </a:lnTo>
                  <a:lnTo>
                    <a:pt x="1295" y="597"/>
                  </a:lnTo>
                  <a:lnTo>
                    <a:pt x="1326" y="641"/>
                  </a:lnTo>
                  <a:lnTo>
                    <a:pt x="1353" y="677"/>
                  </a:lnTo>
                  <a:lnTo>
                    <a:pt x="1380" y="709"/>
                  </a:lnTo>
                  <a:lnTo>
                    <a:pt x="1412" y="741"/>
                  </a:lnTo>
                  <a:lnTo>
                    <a:pt x="1439" y="765"/>
                  </a:lnTo>
                  <a:lnTo>
                    <a:pt x="1466" y="789"/>
                  </a:lnTo>
                  <a:lnTo>
                    <a:pt x="1498" y="809"/>
                  </a:lnTo>
                  <a:lnTo>
                    <a:pt x="1525" y="825"/>
                  </a:lnTo>
                  <a:lnTo>
                    <a:pt x="1556" y="837"/>
                  </a:lnTo>
                  <a:lnTo>
                    <a:pt x="1583" y="849"/>
                  </a:lnTo>
                  <a:lnTo>
                    <a:pt x="1610" y="857"/>
                  </a:lnTo>
                  <a:lnTo>
                    <a:pt x="1642" y="865"/>
                  </a:lnTo>
                  <a:lnTo>
                    <a:pt x="1669" y="869"/>
                  </a:lnTo>
                  <a:lnTo>
                    <a:pt x="1701" y="873"/>
                  </a:lnTo>
                  <a:lnTo>
                    <a:pt x="1728" y="885"/>
                  </a:lnTo>
                  <a:lnTo>
                    <a:pt x="1728" y="885"/>
                  </a:lnTo>
                  <a:lnTo>
                    <a:pt x="0" y="885"/>
                  </a:lnTo>
                </a:path>
              </a:pathLst>
            </a:custGeom>
            <a:noFill/>
            <a:ln w="18">
              <a:solidFill>
                <a:srgbClr val="BFBFB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44" name="Freeform 8"/>
            <p:cNvSpPr>
              <a:spLocks/>
            </p:cNvSpPr>
            <p:nvPr/>
          </p:nvSpPr>
          <p:spPr bwMode="auto">
            <a:xfrm>
              <a:off x="1890" y="1967"/>
              <a:ext cx="393" cy="228"/>
            </a:xfrm>
            <a:custGeom>
              <a:avLst/>
              <a:gdLst/>
              <a:ahLst/>
              <a:cxnLst>
                <a:cxn ang="0">
                  <a:pos x="0" y="228"/>
                </a:cxn>
                <a:cxn ang="0">
                  <a:pos x="0" y="0"/>
                </a:cxn>
                <a:cxn ang="0">
                  <a:pos x="18" y="20"/>
                </a:cxn>
                <a:cxn ang="0">
                  <a:pos x="45" y="52"/>
                </a:cxn>
                <a:cxn ang="0">
                  <a:pos x="77" y="84"/>
                </a:cxn>
                <a:cxn ang="0">
                  <a:pos x="104" y="108"/>
                </a:cxn>
                <a:cxn ang="0">
                  <a:pos x="131" y="132"/>
                </a:cxn>
                <a:cxn ang="0">
                  <a:pos x="163" y="152"/>
                </a:cxn>
                <a:cxn ang="0">
                  <a:pos x="190" y="168"/>
                </a:cxn>
                <a:cxn ang="0">
                  <a:pos x="221" y="180"/>
                </a:cxn>
                <a:cxn ang="0">
                  <a:pos x="248" y="192"/>
                </a:cxn>
                <a:cxn ang="0">
                  <a:pos x="275" y="200"/>
                </a:cxn>
                <a:cxn ang="0">
                  <a:pos x="307" y="208"/>
                </a:cxn>
                <a:cxn ang="0">
                  <a:pos x="334" y="212"/>
                </a:cxn>
                <a:cxn ang="0">
                  <a:pos x="366" y="216"/>
                </a:cxn>
                <a:cxn ang="0">
                  <a:pos x="393" y="228"/>
                </a:cxn>
                <a:cxn ang="0">
                  <a:pos x="393" y="228"/>
                </a:cxn>
                <a:cxn ang="0">
                  <a:pos x="0" y="228"/>
                </a:cxn>
              </a:cxnLst>
              <a:rect l="0" t="0" r="r" b="b"/>
              <a:pathLst>
                <a:path w="393" h="228">
                  <a:moveTo>
                    <a:pt x="0" y="228"/>
                  </a:moveTo>
                  <a:lnTo>
                    <a:pt x="0" y="0"/>
                  </a:lnTo>
                  <a:lnTo>
                    <a:pt x="18" y="20"/>
                  </a:lnTo>
                  <a:lnTo>
                    <a:pt x="45" y="52"/>
                  </a:lnTo>
                  <a:lnTo>
                    <a:pt x="77" y="84"/>
                  </a:lnTo>
                  <a:lnTo>
                    <a:pt x="104" y="108"/>
                  </a:lnTo>
                  <a:lnTo>
                    <a:pt x="131" y="132"/>
                  </a:lnTo>
                  <a:lnTo>
                    <a:pt x="163" y="152"/>
                  </a:lnTo>
                  <a:lnTo>
                    <a:pt x="190" y="168"/>
                  </a:lnTo>
                  <a:lnTo>
                    <a:pt x="221" y="180"/>
                  </a:lnTo>
                  <a:lnTo>
                    <a:pt x="248" y="192"/>
                  </a:lnTo>
                  <a:lnTo>
                    <a:pt x="275" y="200"/>
                  </a:lnTo>
                  <a:lnTo>
                    <a:pt x="307" y="208"/>
                  </a:lnTo>
                  <a:lnTo>
                    <a:pt x="334" y="212"/>
                  </a:lnTo>
                  <a:lnTo>
                    <a:pt x="366" y="216"/>
                  </a:lnTo>
                  <a:lnTo>
                    <a:pt x="393" y="228"/>
                  </a:lnTo>
                  <a:lnTo>
                    <a:pt x="393" y="228"/>
                  </a:lnTo>
                  <a:lnTo>
                    <a:pt x="0" y="228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45" name="Freeform 9"/>
            <p:cNvSpPr>
              <a:spLocks/>
            </p:cNvSpPr>
            <p:nvPr/>
          </p:nvSpPr>
          <p:spPr bwMode="auto">
            <a:xfrm>
              <a:off x="1890" y="1967"/>
              <a:ext cx="393" cy="228"/>
            </a:xfrm>
            <a:custGeom>
              <a:avLst/>
              <a:gdLst/>
              <a:ahLst/>
              <a:cxnLst>
                <a:cxn ang="0">
                  <a:pos x="0" y="228"/>
                </a:cxn>
                <a:cxn ang="0">
                  <a:pos x="0" y="0"/>
                </a:cxn>
                <a:cxn ang="0">
                  <a:pos x="18" y="20"/>
                </a:cxn>
                <a:cxn ang="0">
                  <a:pos x="45" y="52"/>
                </a:cxn>
                <a:cxn ang="0">
                  <a:pos x="77" y="84"/>
                </a:cxn>
                <a:cxn ang="0">
                  <a:pos x="104" y="108"/>
                </a:cxn>
                <a:cxn ang="0">
                  <a:pos x="131" y="132"/>
                </a:cxn>
                <a:cxn ang="0">
                  <a:pos x="163" y="152"/>
                </a:cxn>
                <a:cxn ang="0">
                  <a:pos x="190" y="168"/>
                </a:cxn>
                <a:cxn ang="0">
                  <a:pos x="221" y="180"/>
                </a:cxn>
                <a:cxn ang="0">
                  <a:pos x="248" y="192"/>
                </a:cxn>
                <a:cxn ang="0">
                  <a:pos x="275" y="200"/>
                </a:cxn>
                <a:cxn ang="0">
                  <a:pos x="307" y="208"/>
                </a:cxn>
                <a:cxn ang="0">
                  <a:pos x="334" y="212"/>
                </a:cxn>
                <a:cxn ang="0">
                  <a:pos x="366" y="216"/>
                </a:cxn>
                <a:cxn ang="0">
                  <a:pos x="393" y="228"/>
                </a:cxn>
                <a:cxn ang="0">
                  <a:pos x="393" y="228"/>
                </a:cxn>
                <a:cxn ang="0">
                  <a:pos x="0" y="228"/>
                </a:cxn>
              </a:cxnLst>
              <a:rect l="0" t="0" r="r" b="b"/>
              <a:pathLst>
                <a:path w="393" h="228">
                  <a:moveTo>
                    <a:pt x="0" y="228"/>
                  </a:moveTo>
                  <a:lnTo>
                    <a:pt x="0" y="0"/>
                  </a:lnTo>
                  <a:lnTo>
                    <a:pt x="18" y="20"/>
                  </a:lnTo>
                  <a:lnTo>
                    <a:pt x="45" y="52"/>
                  </a:lnTo>
                  <a:lnTo>
                    <a:pt x="77" y="84"/>
                  </a:lnTo>
                  <a:lnTo>
                    <a:pt x="104" y="108"/>
                  </a:lnTo>
                  <a:lnTo>
                    <a:pt x="131" y="132"/>
                  </a:lnTo>
                  <a:lnTo>
                    <a:pt x="163" y="152"/>
                  </a:lnTo>
                  <a:lnTo>
                    <a:pt x="190" y="168"/>
                  </a:lnTo>
                  <a:lnTo>
                    <a:pt x="221" y="180"/>
                  </a:lnTo>
                  <a:lnTo>
                    <a:pt x="248" y="192"/>
                  </a:lnTo>
                  <a:lnTo>
                    <a:pt x="275" y="200"/>
                  </a:lnTo>
                  <a:lnTo>
                    <a:pt x="307" y="208"/>
                  </a:lnTo>
                  <a:lnTo>
                    <a:pt x="334" y="212"/>
                  </a:lnTo>
                  <a:lnTo>
                    <a:pt x="366" y="216"/>
                  </a:lnTo>
                  <a:lnTo>
                    <a:pt x="393" y="228"/>
                  </a:lnTo>
                  <a:lnTo>
                    <a:pt x="393" y="228"/>
                  </a:lnTo>
                  <a:lnTo>
                    <a:pt x="0" y="228"/>
                  </a:lnTo>
                </a:path>
              </a:pathLst>
            </a:custGeom>
            <a:noFill/>
            <a:ln w="18">
              <a:solidFill>
                <a:srgbClr val="BFBFB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6" name="Freeform 6"/>
          <p:cNvSpPr>
            <a:spLocks/>
          </p:cNvSpPr>
          <p:nvPr/>
        </p:nvSpPr>
        <p:spPr bwMode="auto">
          <a:xfrm>
            <a:off x="2165578" y="2090511"/>
            <a:ext cx="2743200" cy="1404938"/>
          </a:xfrm>
          <a:custGeom>
            <a:avLst/>
            <a:gdLst/>
            <a:ahLst/>
            <a:cxnLst>
              <a:cxn ang="0">
                <a:pos x="0" y="885"/>
              </a:cxn>
              <a:cxn ang="0">
                <a:pos x="58" y="869"/>
              </a:cxn>
              <a:cxn ang="0">
                <a:pos x="117" y="857"/>
              </a:cxn>
              <a:cxn ang="0">
                <a:pos x="171" y="837"/>
              </a:cxn>
              <a:cxn ang="0">
                <a:pos x="230" y="809"/>
              </a:cxn>
              <a:cxn ang="0">
                <a:pos x="288" y="765"/>
              </a:cxn>
              <a:cxn ang="0">
                <a:pos x="347" y="709"/>
              </a:cxn>
              <a:cxn ang="0">
                <a:pos x="401" y="641"/>
              </a:cxn>
              <a:cxn ang="0">
                <a:pos x="460" y="553"/>
              </a:cxn>
              <a:cxn ang="0">
                <a:pos x="519" y="453"/>
              </a:cxn>
              <a:cxn ang="0">
                <a:pos x="577" y="348"/>
              </a:cxn>
              <a:cxn ang="0">
                <a:pos x="631" y="240"/>
              </a:cxn>
              <a:cxn ang="0">
                <a:pos x="690" y="144"/>
              </a:cxn>
              <a:cxn ang="0">
                <a:pos x="749" y="68"/>
              </a:cxn>
              <a:cxn ang="0">
                <a:pos x="807" y="16"/>
              </a:cxn>
              <a:cxn ang="0">
                <a:pos x="866" y="0"/>
              </a:cxn>
              <a:cxn ang="0">
                <a:pos x="920" y="16"/>
              </a:cxn>
              <a:cxn ang="0">
                <a:pos x="979" y="68"/>
              </a:cxn>
              <a:cxn ang="0">
                <a:pos x="1037" y="144"/>
              </a:cxn>
              <a:cxn ang="0">
                <a:pos x="1096" y="240"/>
              </a:cxn>
              <a:cxn ang="0">
                <a:pos x="1150" y="348"/>
              </a:cxn>
              <a:cxn ang="0">
                <a:pos x="1209" y="453"/>
              </a:cxn>
              <a:cxn ang="0">
                <a:pos x="1268" y="553"/>
              </a:cxn>
              <a:cxn ang="0">
                <a:pos x="1326" y="641"/>
              </a:cxn>
              <a:cxn ang="0">
                <a:pos x="1380" y="709"/>
              </a:cxn>
              <a:cxn ang="0">
                <a:pos x="1439" y="765"/>
              </a:cxn>
              <a:cxn ang="0">
                <a:pos x="1498" y="809"/>
              </a:cxn>
              <a:cxn ang="0">
                <a:pos x="1556" y="837"/>
              </a:cxn>
              <a:cxn ang="0">
                <a:pos x="1610" y="857"/>
              </a:cxn>
              <a:cxn ang="0">
                <a:pos x="1669" y="869"/>
              </a:cxn>
              <a:cxn ang="0">
                <a:pos x="1728" y="885"/>
              </a:cxn>
              <a:cxn ang="0">
                <a:pos x="0" y="885"/>
              </a:cxn>
            </a:cxnLst>
            <a:rect l="0" t="0" r="r" b="b"/>
            <a:pathLst>
              <a:path w="1728" h="885">
                <a:moveTo>
                  <a:pt x="0" y="885"/>
                </a:moveTo>
                <a:lnTo>
                  <a:pt x="0" y="885"/>
                </a:lnTo>
                <a:lnTo>
                  <a:pt x="27" y="873"/>
                </a:lnTo>
                <a:lnTo>
                  <a:pt x="58" y="869"/>
                </a:lnTo>
                <a:lnTo>
                  <a:pt x="85" y="865"/>
                </a:lnTo>
                <a:lnTo>
                  <a:pt x="117" y="857"/>
                </a:lnTo>
                <a:lnTo>
                  <a:pt x="144" y="849"/>
                </a:lnTo>
                <a:lnTo>
                  <a:pt x="171" y="837"/>
                </a:lnTo>
                <a:lnTo>
                  <a:pt x="203" y="825"/>
                </a:lnTo>
                <a:lnTo>
                  <a:pt x="230" y="809"/>
                </a:lnTo>
                <a:lnTo>
                  <a:pt x="261" y="789"/>
                </a:lnTo>
                <a:lnTo>
                  <a:pt x="288" y="765"/>
                </a:lnTo>
                <a:lnTo>
                  <a:pt x="316" y="741"/>
                </a:lnTo>
                <a:lnTo>
                  <a:pt x="347" y="709"/>
                </a:lnTo>
                <a:lnTo>
                  <a:pt x="374" y="677"/>
                </a:lnTo>
                <a:lnTo>
                  <a:pt x="401" y="641"/>
                </a:lnTo>
                <a:lnTo>
                  <a:pt x="433" y="597"/>
                </a:lnTo>
                <a:lnTo>
                  <a:pt x="460" y="553"/>
                </a:lnTo>
                <a:lnTo>
                  <a:pt x="492" y="505"/>
                </a:lnTo>
                <a:lnTo>
                  <a:pt x="519" y="453"/>
                </a:lnTo>
                <a:lnTo>
                  <a:pt x="546" y="400"/>
                </a:lnTo>
                <a:lnTo>
                  <a:pt x="577" y="348"/>
                </a:lnTo>
                <a:lnTo>
                  <a:pt x="604" y="292"/>
                </a:lnTo>
                <a:lnTo>
                  <a:pt x="631" y="240"/>
                </a:lnTo>
                <a:lnTo>
                  <a:pt x="663" y="192"/>
                </a:lnTo>
                <a:lnTo>
                  <a:pt x="690" y="144"/>
                </a:lnTo>
                <a:lnTo>
                  <a:pt x="722" y="104"/>
                </a:lnTo>
                <a:lnTo>
                  <a:pt x="749" y="68"/>
                </a:lnTo>
                <a:lnTo>
                  <a:pt x="776" y="36"/>
                </a:lnTo>
                <a:lnTo>
                  <a:pt x="807" y="16"/>
                </a:lnTo>
                <a:lnTo>
                  <a:pt x="834" y="4"/>
                </a:lnTo>
                <a:lnTo>
                  <a:pt x="866" y="0"/>
                </a:lnTo>
                <a:lnTo>
                  <a:pt x="893" y="4"/>
                </a:lnTo>
                <a:lnTo>
                  <a:pt x="920" y="16"/>
                </a:lnTo>
                <a:lnTo>
                  <a:pt x="952" y="36"/>
                </a:lnTo>
                <a:lnTo>
                  <a:pt x="979" y="68"/>
                </a:lnTo>
                <a:lnTo>
                  <a:pt x="1006" y="104"/>
                </a:lnTo>
                <a:lnTo>
                  <a:pt x="1037" y="144"/>
                </a:lnTo>
                <a:lnTo>
                  <a:pt x="1065" y="192"/>
                </a:lnTo>
                <a:lnTo>
                  <a:pt x="1096" y="240"/>
                </a:lnTo>
                <a:lnTo>
                  <a:pt x="1123" y="292"/>
                </a:lnTo>
                <a:lnTo>
                  <a:pt x="1150" y="348"/>
                </a:lnTo>
                <a:lnTo>
                  <a:pt x="1182" y="400"/>
                </a:lnTo>
                <a:lnTo>
                  <a:pt x="1209" y="453"/>
                </a:lnTo>
                <a:lnTo>
                  <a:pt x="1236" y="505"/>
                </a:lnTo>
                <a:lnTo>
                  <a:pt x="1268" y="553"/>
                </a:lnTo>
                <a:lnTo>
                  <a:pt x="1295" y="597"/>
                </a:lnTo>
                <a:lnTo>
                  <a:pt x="1326" y="641"/>
                </a:lnTo>
                <a:lnTo>
                  <a:pt x="1353" y="677"/>
                </a:lnTo>
                <a:lnTo>
                  <a:pt x="1380" y="709"/>
                </a:lnTo>
                <a:lnTo>
                  <a:pt x="1412" y="741"/>
                </a:lnTo>
                <a:lnTo>
                  <a:pt x="1439" y="765"/>
                </a:lnTo>
                <a:lnTo>
                  <a:pt x="1466" y="789"/>
                </a:lnTo>
                <a:lnTo>
                  <a:pt x="1498" y="809"/>
                </a:lnTo>
                <a:lnTo>
                  <a:pt x="1525" y="825"/>
                </a:lnTo>
                <a:lnTo>
                  <a:pt x="1556" y="837"/>
                </a:lnTo>
                <a:lnTo>
                  <a:pt x="1583" y="849"/>
                </a:lnTo>
                <a:lnTo>
                  <a:pt x="1610" y="857"/>
                </a:lnTo>
                <a:lnTo>
                  <a:pt x="1642" y="865"/>
                </a:lnTo>
                <a:lnTo>
                  <a:pt x="1669" y="869"/>
                </a:lnTo>
                <a:lnTo>
                  <a:pt x="1701" y="873"/>
                </a:lnTo>
                <a:lnTo>
                  <a:pt x="1728" y="885"/>
                </a:lnTo>
                <a:lnTo>
                  <a:pt x="1728" y="885"/>
                </a:lnTo>
                <a:lnTo>
                  <a:pt x="0" y="885"/>
                </a:lnTo>
                <a:close/>
              </a:path>
            </a:pathLst>
          </a:custGeom>
          <a:solidFill>
            <a:srgbClr val="9735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Line 20"/>
          <p:cNvSpPr>
            <a:spLocks noChangeShapeType="1"/>
          </p:cNvSpPr>
          <p:nvPr/>
        </p:nvSpPr>
        <p:spPr bwMode="auto">
          <a:xfrm flipV="1">
            <a:off x="3000375" y="1541463"/>
            <a:ext cx="0" cy="1954212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" name="Text Box 23"/>
          <p:cNvSpPr txBox="1">
            <a:spLocks noChangeArrowheads="1"/>
          </p:cNvSpPr>
          <p:nvPr/>
        </p:nvSpPr>
        <p:spPr bwMode="auto">
          <a:xfrm>
            <a:off x="2890838" y="1520825"/>
            <a:ext cx="5715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i="1" dirty="0" smtClean="0">
                <a:latin typeface="Times New Roman" pitchFamily="18" charset="0"/>
              </a:rPr>
              <a:t>h</a:t>
            </a:r>
            <a:endParaRPr lang="en-US" sz="2800" baseline="-25000" dirty="0"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23" name="Freeform 24"/>
          <p:cNvSpPr>
            <a:spLocks/>
          </p:cNvSpPr>
          <p:nvPr/>
        </p:nvSpPr>
        <p:spPr bwMode="auto">
          <a:xfrm>
            <a:off x="1861457" y="2895601"/>
            <a:ext cx="1131429" cy="599845"/>
          </a:xfrm>
          <a:custGeom>
            <a:avLst/>
            <a:gdLst/>
            <a:ahLst/>
            <a:cxnLst>
              <a:cxn ang="0">
                <a:pos x="0" y="228"/>
              </a:cxn>
              <a:cxn ang="0">
                <a:pos x="0" y="0"/>
              </a:cxn>
              <a:cxn ang="0">
                <a:pos x="18" y="20"/>
              </a:cxn>
              <a:cxn ang="0">
                <a:pos x="45" y="52"/>
              </a:cxn>
              <a:cxn ang="0">
                <a:pos x="77" y="84"/>
              </a:cxn>
              <a:cxn ang="0">
                <a:pos x="104" y="108"/>
              </a:cxn>
              <a:cxn ang="0">
                <a:pos x="131" y="132"/>
              </a:cxn>
              <a:cxn ang="0">
                <a:pos x="163" y="152"/>
              </a:cxn>
              <a:cxn ang="0">
                <a:pos x="190" y="168"/>
              </a:cxn>
              <a:cxn ang="0">
                <a:pos x="221" y="180"/>
              </a:cxn>
              <a:cxn ang="0">
                <a:pos x="248" y="192"/>
              </a:cxn>
              <a:cxn ang="0">
                <a:pos x="275" y="200"/>
              </a:cxn>
              <a:cxn ang="0">
                <a:pos x="307" y="208"/>
              </a:cxn>
              <a:cxn ang="0">
                <a:pos x="334" y="212"/>
              </a:cxn>
              <a:cxn ang="0">
                <a:pos x="366" y="216"/>
              </a:cxn>
              <a:cxn ang="0">
                <a:pos x="393" y="228"/>
              </a:cxn>
              <a:cxn ang="0">
                <a:pos x="393" y="228"/>
              </a:cxn>
              <a:cxn ang="0">
                <a:pos x="0" y="228"/>
              </a:cxn>
            </a:cxnLst>
            <a:rect l="0" t="0" r="r" b="b"/>
            <a:pathLst>
              <a:path w="393" h="228">
                <a:moveTo>
                  <a:pt x="0" y="228"/>
                </a:moveTo>
                <a:lnTo>
                  <a:pt x="0" y="0"/>
                </a:lnTo>
                <a:lnTo>
                  <a:pt x="18" y="20"/>
                </a:lnTo>
                <a:lnTo>
                  <a:pt x="45" y="52"/>
                </a:lnTo>
                <a:lnTo>
                  <a:pt x="77" y="84"/>
                </a:lnTo>
                <a:lnTo>
                  <a:pt x="104" y="108"/>
                </a:lnTo>
                <a:lnTo>
                  <a:pt x="131" y="132"/>
                </a:lnTo>
                <a:lnTo>
                  <a:pt x="163" y="152"/>
                </a:lnTo>
                <a:lnTo>
                  <a:pt x="190" y="168"/>
                </a:lnTo>
                <a:lnTo>
                  <a:pt x="221" y="180"/>
                </a:lnTo>
                <a:lnTo>
                  <a:pt x="248" y="192"/>
                </a:lnTo>
                <a:lnTo>
                  <a:pt x="275" y="200"/>
                </a:lnTo>
                <a:lnTo>
                  <a:pt x="307" y="208"/>
                </a:lnTo>
                <a:lnTo>
                  <a:pt x="334" y="212"/>
                </a:lnTo>
                <a:lnTo>
                  <a:pt x="366" y="216"/>
                </a:lnTo>
                <a:lnTo>
                  <a:pt x="393" y="228"/>
                </a:lnTo>
                <a:lnTo>
                  <a:pt x="393" y="228"/>
                </a:lnTo>
                <a:lnTo>
                  <a:pt x="0" y="228"/>
                </a:lnTo>
                <a:close/>
              </a:path>
            </a:pathLst>
          </a:custGeom>
          <a:solidFill>
            <a:srgbClr val="008000"/>
          </a:solidFill>
          <a:ln w="9525">
            <a:noFill/>
            <a:round/>
            <a:headEnd/>
            <a:tailEnd/>
          </a:ln>
          <a:scene3d>
            <a:camera prst="orthographicFront">
              <a:rot lat="0" lon="10800000" rev="0"/>
            </a:camera>
            <a:lightRig rig="threePt" dir="t"/>
          </a:scene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/>
        </p:nvGraphicFramePr>
        <p:xfrm>
          <a:off x="2557236" y="3450998"/>
          <a:ext cx="353597" cy="4243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071" name="Equation" r:id="rId4" imgW="190440" imgH="228600" progId="Equation.DSMT4">
                  <p:embed/>
                </p:oleObj>
              </mc:Choice>
              <mc:Fallback>
                <p:oleObj name="Equation" r:id="rId4" imgW="190440" imgH="22860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7236" y="3450998"/>
                        <a:ext cx="353597" cy="42431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Rectangle 2"/>
          <p:cNvSpPr>
            <a:spLocks noChangeArrowheads="1"/>
          </p:cNvSpPr>
          <p:nvPr/>
        </p:nvSpPr>
        <p:spPr bwMode="auto">
          <a:xfrm>
            <a:off x="904875" y="257175"/>
            <a:ext cx="8477250" cy="933450"/>
          </a:xfrm>
          <a:prstGeom prst="rect">
            <a:avLst/>
          </a:prstGeom>
          <a:solidFill>
            <a:schemeClr val="bg1"/>
          </a:solidFill>
          <a:ln w="57150" cmpd="thickThin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/>
            <a:r>
              <a:rPr lang="en-GB" sz="3200" dirty="0" smtClean="0">
                <a:solidFill>
                  <a:schemeClr val="tx2"/>
                </a:solidFill>
                <a:latin typeface="Arial Unicode MS" pitchFamily="34" charset="-128"/>
              </a:rPr>
              <a:t>Error at </a:t>
            </a:r>
            <a:r>
              <a:rPr lang="en-GB" sz="3200" dirty="0">
                <a:solidFill>
                  <a:schemeClr val="tx2"/>
                </a:solidFill>
                <a:latin typeface="Arial Unicode MS" pitchFamily="34" charset="-128"/>
              </a:rPr>
              <a:t>a single voxel</a:t>
            </a:r>
            <a:endParaRPr lang="en-US" sz="3200" dirty="0">
              <a:solidFill>
                <a:schemeClr val="tx2"/>
              </a:solidFill>
              <a:latin typeface="Arial Unicode MS" pitchFamily="34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5105400" y="1382713"/>
            <a:ext cx="4543231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GB" sz="2400" b="0" dirty="0" smtClean="0">
                <a:latin typeface="Arial Unicode MS" pitchFamily="34" charset="-128"/>
              </a:rPr>
              <a:t>Decision:</a:t>
            </a:r>
            <a:r>
              <a:rPr lang="en-GB" sz="2400" b="0" dirty="0">
                <a:latin typeface="Arial Unicode MS" pitchFamily="34" charset="-128"/>
              </a:rPr>
              <a:t/>
            </a:r>
            <a:br>
              <a:rPr lang="en-GB" sz="2400" b="0" dirty="0">
                <a:latin typeface="Arial Unicode MS" pitchFamily="34" charset="-128"/>
              </a:rPr>
            </a:br>
            <a:r>
              <a:rPr lang="en-GB" sz="2400" b="0" dirty="0" smtClean="0">
                <a:latin typeface="Arial Unicode MS" pitchFamily="34" charset="-128"/>
              </a:rPr>
              <a:t>H</a:t>
            </a:r>
            <a:r>
              <a:rPr lang="en-GB" sz="2400" b="0" baseline="-25000" dirty="0" smtClean="0">
                <a:latin typeface="Arial Unicode MS" pitchFamily="34" charset="-128"/>
              </a:rPr>
              <a:t>0</a:t>
            </a:r>
            <a:r>
              <a:rPr lang="en-GB" sz="2400" b="0" dirty="0" smtClean="0">
                <a:latin typeface="Arial Unicode MS" pitchFamily="34" charset="-128"/>
              </a:rPr>
              <a:t> ,</a:t>
            </a:r>
            <a:r>
              <a:rPr lang="en-GB" sz="2400" b="0" baseline="-25000" dirty="0" smtClean="0">
                <a:latin typeface="Arial Unicode MS" pitchFamily="34" charset="-128"/>
              </a:rPr>
              <a:t> </a:t>
            </a:r>
            <a:r>
              <a:rPr lang="en-GB" sz="2400" b="0" dirty="0" smtClean="0">
                <a:latin typeface="Arial Unicode MS" pitchFamily="34" charset="-128"/>
              </a:rPr>
              <a:t>H</a:t>
            </a:r>
            <a:r>
              <a:rPr lang="en-GB" sz="2400" b="0" baseline="-25000" dirty="0" smtClean="0">
                <a:latin typeface="Arial Unicode MS" pitchFamily="34" charset="-128"/>
              </a:rPr>
              <a:t>1</a:t>
            </a:r>
            <a:r>
              <a:rPr lang="en-GB" sz="2400" b="0" dirty="0" smtClean="0">
                <a:latin typeface="Arial Unicode MS" pitchFamily="34" charset="-128"/>
              </a:rPr>
              <a:t>: zero/non-zero activation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671513" y="4895850"/>
            <a:ext cx="2192337" cy="1714500"/>
            <a:chOff x="1409" y="3010"/>
            <a:chExt cx="1228" cy="1080"/>
          </a:xfrm>
        </p:grpSpPr>
        <p:sp>
          <p:nvSpPr>
            <p:cNvPr id="1038" name="Rectangle 11"/>
            <p:cNvSpPr>
              <a:spLocks noChangeArrowheads="1"/>
            </p:cNvSpPr>
            <p:nvPr/>
          </p:nvSpPr>
          <p:spPr bwMode="auto">
            <a:xfrm>
              <a:off x="1409" y="3543"/>
              <a:ext cx="301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eaLnBrk="0" hangingPunct="0"/>
              <a:r>
                <a:rPr lang="en-GB" sz="2000" b="0" i="1">
                  <a:latin typeface="Times New Roman" pitchFamily="18" charset="0"/>
                </a:rPr>
                <a:t>t</a:t>
              </a:r>
              <a:r>
                <a:rPr lang="en-GB" sz="2000"/>
                <a:t> = </a:t>
              </a:r>
            </a:p>
          </p:txBody>
        </p:sp>
        <p:sp>
          <p:nvSpPr>
            <p:cNvPr id="1039" name="Rectangle 12"/>
            <p:cNvSpPr>
              <a:spLocks noChangeArrowheads="1"/>
            </p:cNvSpPr>
            <p:nvPr/>
          </p:nvSpPr>
          <p:spPr bwMode="auto">
            <a:xfrm>
              <a:off x="1756" y="3010"/>
              <a:ext cx="791" cy="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 eaLnBrk="0" hangingPunct="0"/>
              <a:r>
                <a:rPr lang="en-GB" sz="1800" i="1"/>
                <a:t>contrast</a:t>
              </a:r>
              <a:r>
                <a:rPr lang="en-GB" sz="1800"/>
                <a:t> of</a:t>
              </a:r>
              <a:br>
                <a:rPr lang="en-GB" sz="1800"/>
              </a:br>
              <a:r>
                <a:rPr lang="en-GB" sz="1800"/>
                <a:t>estimated</a:t>
              </a:r>
              <a:br>
                <a:rPr lang="en-GB" sz="1800"/>
              </a:br>
              <a:r>
                <a:rPr lang="en-GB" sz="1800"/>
                <a:t>parameters</a:t>
              </a:r>
            </a:p>
          </p:txBody>
        </p:sp>
        <p:sp>
          <p:nvSpPr>
            <p:cNvPr id="1040" name="Rectangle 13"/>
            <p:cNvSpPr>
              <a:spLocks noChangeArrowheads="1"/>
            </p:cNvSpPr>
            <p:nvPr/>
          </p:nvSpPr>
          <p:spPr bwMode="auto">
            <a:xfrm>
              <a:off x="1871" y="3688"/>
              <a:ext cx="621" cy="4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0488" tIns="44450" rIns="90488" bIns="44450">
              <a:spAutoFit/>
            </a:bodyPr>
            <a:lstStyle/>
            <a:p>
              <a:pPr algn="ctr" eaLnBrk="0" hangingPunct="0"/>
              <a:r>
                <a:rPr lang="en-GB" sz="1800"/>
                <a:t>variance</a:t>
              </a:r>
              <a:br>
                <a:rPr lang="en-GB" sz="1800"/>
              </a:br>
              <a:r>
                <a:rPr lang="en-GB" sz="1800"/>
                <a:t>estimate</a:t>
              </a:r>
            </a:p>
          </p:txBody>
        </p:sp>
        <p:sp>
          <p:nvSpPr>
            <p:cNvPr id="1041" name="Line 14"/>
            <p:cNvSpPr>
              <a:spLocks noChangeShapeType="1"/>
            </p:cNvSpPr>
            <p:nvPr/>
          </p:nvSpPr>
          <p:spPr bwMode="auto">
            <a:xfrm flipV="1">
              <a:off x="1763" y="3648"/>
              <a:ext cx="816" cy="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2" name="Freeform 15"/>
            <p:cNvSpPr>
              <a:spLocks/>
            </p:cNvSpPr>
            <p:nvPr/>
          </p:nvSpPr>
          <p:spPr bwMode="auto">
            <a:xfrm>
              <a:off x="1649" y="3724"/>
              <a:ext cx="988" cy="364"/>
            </a:xfrm>
            <a:custGeom>
              <a:avLst/>
              <a:gdLst>
                <a:gd name="T0" fmla="*/ 0 w 1070"/>
                <a:gd name="T1" fmla="*/ 245 h 364"/>
                <a:gd name="T2" fmla="*/ 97 w 1070"/>
                <a:gd name="T3" fmla="*/ 363 h 364"/>
                <a:gd name="T4" fmla="*/ 97 w 1070"/>
                <a:gd name="T5" fmla="*/ 0 h 364"/>
                <a:gd name="T6" fmla="*/ 867 w 1070"/>
                <a:gd name="T7" fmla="*/ 0 h 364"/>
                <a:gd name="T8" fmla="*/ 911 w 1070"/>
                <a:gd name="T9" fmla="*/ 54 h 3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070"/>
                <a:gd name="T16" fmla="*/ 0 h 364"/>
                <a:gd name="T17" fmla="*/ 1070 w 1070"/>
                <a:gd name="T18" fmla="*/ 364 h 3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070" h="364">
                  <a:moveTo>
                    <a:pt x="0" y="245"/>
                  </a:moveTo>
                  <a:lnTo>
                    <a:pt x="114" y="363"/>
                  </a:lnTo>
                  <a:lnTo>
                    <a:pt x="114" y="0"/>
                  </a:lnTo>
                  <a:lnTo>
                    <a:pt x="1017" y="0"/>
                  </a:lnTo>
                  <a:lnTo>
                    <a:pt x="1069" y="54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35" name="Text Box 21"/>
          <p:cNvSpPr txBox="1">
            <a:spLocks noChangeArrowheads="1"/>
          </p:cNvSpPr>
          <p:nvPr/>
        </p:nvSpPr>
        <p:spPr bwMode="auto">
          <a:xfrm>
            <a:off x="889000" y="3544888"/>
            <a:ext cx="2743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0" i="1" dirty="0" smtClean="0"/>
              <a:t>t</a:t>
            </a:r>
            <a:endParaRPr lang="en-US" sz="1800" b="0" dirty="0"/>
          </a:p>
        </p:txBody>
      </p:sp>
      <p:sp>
        <p:nvSpPr>
          <p:cNvPr id="1036" name="Text Box 22"/>
          <p:cNvSpPr txBox="1">
            <a:spLocks noChangeArrowheads="1"/>
          </p:cNvSpPr>
          <p:nvPr/>
        </p:nvSpPr>
        <p:spPr bwMode="auto">
          <a:xfrm>
            <a:off x="3233738" y="2909888"/>
            <a:ext cx="2698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i="1">
                <a:solidFill>
                  <a:srgbClr val="009900"/>
                </a:solidFill>
                <a:latin typeface="Times New Roman" pitchFamily="18" charset="0"/>
                <a:sym typeface="Symbol" pitchFamily="18" charset="2"/>
              </a:rPr>
              <a:t></a:t>
            </a:r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758825" y="1901825"/>
            <a:ext cx="2994025" cy="1766888"/>
            <a:chOff x="478" y="1198"/>
            <a:chExt cx="1886" cy="1113"/>
          </a:xfrm>
        </p:grpSpPr>
        <p:sp>
          <p:nvSpPr>
            <p:cNvPr id="65540" name="AutoShape 4"/>
            <p:cNvSpPr>
              <a:spLocks noChangeAspect="1" noChangeArrowheads="1" noTextEdit="1"/>
            </p:cNvSpPr>
            <p:nvPr/>
          </p:nvSpPr>
          <p:spPr bwMode="auto">
            <a:xfrm>
              <a:off x="478" y="1198"/>
              <a:ext cx="1886" cy="11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42" name="Freeform 6"/>
            <p:cNvSpPr>
              <a:spLocks/>
            </p:cNvSpPr>
            <p:nvPr/>
          </p:nvSpPr>
          <p:spPr bwMode="auto">
            <a:xfrm>
              <a:off x="555" y="1310"/>
              <a:ext cx="1728" cy="885"/>
            </a:xfrm>
            <a:custGeom>
              <a:avLst/>
              <a:gdLst/>
              <a:ahLst/>
              <a:cxnLst>
                <a:cxn ang="0">
                  <a:pos x="0" y="885"/>
                </a:cxn>
                <a:cxn ang="0">
                  <a:pos x="58" y="869"/>
                </a:cxn>
                <a:cxn ang="0">
                  <a:pos x="117" y="857"/>
                </a:cxn>
                <a:cxn ang="0">
                  <a:pos x="171" y="837"/>
                </a:cxn>
                <a:cxn ang="0">
                  <a:pos x="230" y="809"/>
                </a:cxn>
                <a:cxn ang="0">
                  <a:pos x="288" y="765"/>
                </a:cxn>
                <a:cxn ang="0">
                  <a:pos x="347" y="709"/>
                </a:cxn>
                <a:cxn ang="0">
                  <a:pos x="401" y="641"/>
                </a:cxn>
                <a:cxn ang="0">
                  <a:pos x="460" y="553"/>
                </a:cxn>
                <a:cxn ang="0">
                  <a:pos x="519" y="453"/>
                </a:cxn>
                <a:cxn ang="0">
                  <a:pos x="577" y="348"/>
                </a:cxn>
                <a:cxn ang="0">
                  <a:pos x="631" y="240"/>
                </a:cxn>
                <a:cxn ang="0">
                  <a:pos x="690" y="144"/>
                </a:cxn>
                <a:cxn ang="0">
                  <a:pos x="749" y="68"/>
                </a:cxn>
                <a:cxn ang="0">
                  <a:pos x="807" y="16"/>
                </a:cxn>
                <a:cxn ang="0">
                  <a:pos x="866" y="0"/>
                </a:cxn>
                <a:cxn ang="0">
                  <a:pos x="920" y="16"/>
                </a:cxn>
                <a:cxn ang="0">
                  <a:pos x="979" y="68"/>
                </a:cxn>
                <a:cxn ang="0">
                  <a:pos x="1037" y="144"/>
                </a:cxn>
                <a:cxn ang="0">
                  <a:pos x="1096" y="240"/>
                </a:cxn>
                <a:cxn ang="0">
                  <a:pos x="1150" y="348"/>
                </a:cxn>
                <a:cxn ang="0">
                  <a:pos x="1209" y="453"/>
                </a:cxn>
                <a:cxn ang="0">
                  <a:pos x="1268" y="553"/>
                </a:cxn>
                <a:cxn ang="0">
                  <a:pos x="1326" y="641"/>
                </a:cxn>
                <a:cxn ang="0">
                  <a:pos x="1380" y="709"/>
                </a:cxn>
                <a:cxn ang="0">
                  <a:pos x="1439" y="765"/>
                </a:cxn>
                <a:cxn ang="0">
                  <a:pos x="1498" y="809"/>
                </a:cxn>
                <a:cxn ang="0">
                  <a:pos x="1556" y="837"/>
                </a:cxn>
                <a:cxn ang="0">
                  <a:pos x="1610" y="857"/>
                </a:cxn>
                <a:cxn ang="0">
                  <a:pos x="1669" y="869"/>
                </a:cxn>
                <a:cxn ang="0">
                  <a:pos x="1728" y="885"/>
                </a:cxn>
                <a:cxn ang="0">
                  <a:pos x="0" y="885"/>
                </a:cxn>
              </a:cxnLst>
              <a:rect l="0" t="0" r="r" b="b"/>
              <a:pathLst>
                <a:path w="1728" h="885">
                  <a:moveTo>
                    <a:pt x="0" y="885"/>
                  </a:moveTo>
                  <a:lnTo>
                    <a:pt x="0" y="885"/>
                  </a:lnTo>
                  <a:lnTo>
                    <a:pt x="27" y="873"/>
                  </a:lnTo>
                  <a:lnTo>
                    <a:pt x="58" y="869"/>
                  </a:lnTo>
                  <a:lnTo>
                    <a:pt x="85" y="865"/>
                  </a:lnTo>
                  <a:lnTo>
                    <a:pt x="117" y="857"/>
                  </a:lnTo>
                  <a:lnTo>
                    <a:pt x="144" y="849"/>
                  </a:lnTo>
                  <a:lnTo>
                    <a:pt x="171" y="837"/>
                  </a:lnTo>
                  <a:lnTo>
                    <a:pt x="203" y="825"/>
                  </a:lnTo>
                  <a:lnTo>
                    <a:pt x="230" y="809"/>
                  </a:lnTo>
                  <a:lnTo>
                    <a:pt x="261" y="789"/>
                  </a:lnTo>
                  <a:lnTo>
                    <a:pt x="288" y="765"/>
                  </a:lnTo>
                  <a:lnTo>
                    <a:pt x="316" y="741"/>
                  </a:lnTo>
                  <a:lnTo>
                    <a:pt x="347" y="709"/>
                  </a:lnTo>
                  <a:lnTo>
                    <a:pt x="374" y="677"/>
                  </a:lnTo>
                  <a:lnTo>
                    <a:pt x="401" y="641"/>
                  </a:lnTo>
                  <a:lnTo>
                    <a:pt x="433" y="597"/>
                  </a:lnTo>
                  <a:lnTo>
                    <a:pt x="460" y="553"/>
                  </a:lnTo>
                  <a:lnTo>
                    <a:pt x="492" y="505"/>
                  </a:lnTo>
                  <a:lnTo>
                    <a:pt x="519" y="453"/>
                  </a:lnTo>
                  <a:lnTo>
                    <a:pt x="546" y="400"/>
                  </a:lnTo>
                  <a:lnTo>
                    <a:pt x="577" y="348"/>
                  </a:lnTo>
                  <a:lnTo>
                    <a:pt x="604" y="292"/>
                  </a:lnTo>
                  <a:lnTo>
                    <a:pt x="631" y="240"/>
                  </a:lnTo>
                  <a:lnTo>
                    <a:pt x="663" y="192"/>
                  </a:lnTo>
                  <a:lnTo>
                    <a:pt x="690" y="144"/>
                  </a:lnTo>
                  <a:lnTo>
                    <a:pt x="722" y="104"/>
                  </a:lnTo>
                  <a:lnTo>
                    <a:pt x="749" y="68"/>
                  </a:lnTo>
                  <a:lnTo>
                    <a:pt x="776" y="36"/>
                  </a:lnTo>
                  <a:lnTo>
                    <a:pt x="807" y="16"/>
                  </a:lnTo>
                  <a:lnTo>
                    <a:pt x="834" y="4"/>
                  </a:lnTo>
                  <a:lnTo>
                    <a:pt x="866" y="0"/>
                  </a:lnTo>
                  <a:lnTo>
                    <a:pt x="893" y="4"/>
                  </a:lnTo>
                  <a:lnTo>
                    <a:pt x="920" y="16"/>
                  </a:lnTo>
                  <a:lnTo>
                    <a:pt x="952" y="36"/>
                  </a:lnTo>
                  <a:lnTo>
                    <a:pt x="979" y="68"/>
                  </a:lnTo>
                  <a:lnTo>
                    <a:pt x="1006" y="104"/>
                  </a:lnTo>
                  <a:lnTo>
                    <a:pt x="1037" y="144"/>
                  </a:lnTo>
                  <a:lnTo>
                    <a:pt x="1065" y="192"/>
                  </a:lnTo>
                  <a:lnTo>
                    <a:pt x="1096" y="240"/>
                  </a:lnTo>
                  <a:lnTo>
                    <a:pt x="1123" y="292"/>
                  </a:lnTo>
                  <a:lnTo>
                    <a:pt x="1150" y="348"/>
                  </a:lnTo>
                  <a:lnTo>
                    <a:pt x="1182" y="400"/>
                  </a:lnTo>
                  <a:lnTo>
                    <a:pt x="1209" y="453"/>
                  </a:lnTo>
                  <a:lnTo>
                    <a:pt x="1236" y="505"/>
                  </a:lnTo>
                  <a:lnTo>
                    <a:pt x="1268" y="553"/>
                  </a:lnTo>
                  <a:lnTo>
                    <a:pt x="1295" y="597"/>
                  </a:lnTo>
                  <a:lnTo>
                    <a:pt x="1326" y="641"/>
                  </a:lnTo>
                  <a:lnTo>
                    <a:pt x="1353" y="677"/>
                  </a:lnTo>
                  <a:lnTo>
                    <a:pt x="1380" y="709"/>
                  </a:lnTo>
                  <a:lnTo>
                    <a:pt x="1412" y="741"/>
                  </a:lnTo>
                  <a:lnTo>
                    <a:pt x="1439" y="765"/>
                  </a:lnTo>
                  <a:lnTo>
                    <a:pt x="1466" y="789"/>
                  </a:lnTo>
                  <a:lnTo>
                    <a:pt x="1498" y="809"/>
                  </a:lnTo>
                  <a:lnTo>
                    <a:pt x="1525" y="825"/>
                  </a:lnTo>
                  <a:lnTo>
                    <a:pt x="1556" y="837"/>
                  </a:lnTo>
                  <a:lnTo>
                    <a:pt x="1583" y="849"/>
                  </a:lnTo>
                  <a:lnTo>
                    <a:pt x="1610" y="857"/>
                  </a:lnTo>
                  <a:lnTo>
                    <a:pt x="1642" y="865"/>
                  </a:lnTo>
                  <a:lnTo>
                    <a:pt x="1669" y="869"/>
                  </a:lnTo>
                  <a:lnTo>
                    <a:pt x="1701" y="873"/>
                  </a:lnTo>
                  <a:lnTo>
                    <a:pt x="1728" y="885"/>
                  </a:lnTo>
                  <a:lnTo>
                    <a:pt x="1728" y="885"/>
                  </a:lnTo>
                  <a:lnTo>
                    <a:pt x="0" y="885"/>
                  </a:lnTo>
                  <a:close/>
                </a:path>
              </a:pathLst>
            </a:custGeom>
            <a:solidFill>
              <a:srgbClr val="9735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43" name="Freeform 7"/>
            <p:cNvSpPr>
              <a:spLocks/>
            </p:cNvSpPr>
            <p:nvPr/>
          </p:nvSpPr>
          <p:spPr bwMode="auto">
            <a:xfrm>
              <a:off x="555" y="1310"/>
              <a:ext cx="1728" cy="885"/>
            </a:xfrm>
            <a:custGeom>
              <a:avLst/>
              <a:gdLst/>
              <a:ahLst/>
              <a:cxnLst>
                <a:cxn ang="0">
                  <a:pos x="0" y="885"/>
                </a:cxn>
                <a:cxn ang="0">
                  <a:pos x="58" y="869"/>
                </a:cxn>
                <a:cxn ang="0">
                  <a:pos x="117" y="857"/>
                </a:cxn>
                <a:cxn ang="0">
                  <a:pos x="171" y="837"/>
                </a:cxn>
                <a:cxn ang="0">
                  <a:pos x="230" y="809"/>
                </a:cxn>
                <a:cxn ang="0">
                  <a:pos x="288" y="765"/>
                </a:cxn>
                <a:cxn ang="0">
                  <a:pos x="347" y="709"/>
                </a:cxn>
                <a:cxn ang="0">
                  <a:pos x="401" y="641"/>
                </a:cxn>
                <a:cxn ang="0">
                  <a:pos x="460" y="553"/>
                </a:cxn>
                <a:cxn ang="0">
                  <a:pos x="519" y="453"/>
                </a:cxn>
                <a:cxn ang="0">
                  <a:pos x="577" y="348"/>
                </a:cxn>
                <a:cxn ang="0">
                  <a:pos x="631" y="240"/>
                </a:cxn>
                <a:cxn ang="0">
                  <a:pos x="690" y="144"/>
                </a:cxn>
                <a:cxn ang="0">
                  <a:pos x="749" y="68"/>
                </a:cxn>
                <a:cxn ang="0">
                  <a:pos x="807" y="16"/>
                </a:cxn>
                <a:cxn ang="0">
                  <a:pos x="866" y="0"/>
                </a:cxn>
                <a:cxn ang="0">
                  <a:pos x="920" y="16"/>
                </a:cxn>
                <a:cxn ang="0">
                  <a:pos x="979" y="68"/>
                </a:cxn>
                <a:cxn ang="0">
                  <a:pos x="1037" y="144"/>
                </a:cxn>
                <a:cxn ang="0">
                  <a:pos x="1096" y="240"/>
                </a:cxn>
                <a:cxn ang="0">
                  <a:pos x="1150" y="348"/>
                </a:cxn>
                <a:cxn ang="0">
                  <a:pos x="1209" y="453"/>
                </a:cxn>
                <a:cxn ang="0">
                  <a:pos x="1268" y="553"/>
                </a:cxn>
                <a:cxn ang="0">
                  <a:pos x="1326" y="641"/>
                </a:cxn>
                <a:cxn ang="0">
                  <a:pos x="1380" y="709"/>
                </a:cxn>
                <a:cxn ang="0">
                  <a:pos x="1439" y="765"/>
                </a:cxn>
                <a:cxn ang="0">
                  <a:pos x="1498" y="809"/>
                </a:cxn>
                <a:cxn ang="0">
                  <a:pos x="1556" y="837"/>
                </a:cxn>
                <a:cxn ang="0">
                  <a:pos x="1610" y="857"/>
                </a:cxn>
                <a:cxn ang="0">
                  <a:pos x="1669" y="869"/>
                </a:cxn>
                <a:cxn ang="0">
                  <a:pos x="1728" y="885"/>
                </a:cxn>
                <a:cxn ang="0">
                  <a:pos x="0" y="885"/>
                </a:cxn>
              </a:cxnLst>
              <a:rect l="0" t="0" r="r" b="b"/>
              <a:pathLst>
                <a:path w="1728" h="885">
                  <a:moveTo>
                    <a:pt x="0" y="885"/>
                  </a:moveTo>
                  <a:lnTo>
                    <a:pt x="0" y="885"/>
                  </a:lnTo>
                  <a:lnTo>
                    <a:pt x="27" y="873"/>
                  </a:lnTo>
                  <a:lnTo>
                    <a:pt x="58" y="869"/>
                  </a:lnTo>
                  <a:lnTo>
                    <a:pt x="85" y="865"/>
                  </a:lnTo>
                  <a:lnTo>
                    <a:pt x="117" y="857"/>
                  </a:lnTo>
                  <a:lnTo>
                    <a:pt x="144" y="849"/>
                  </a:lnTo>
                  <a:lnTo>
                    <a:pt x="171" y="837"/>
                  </a:lnTo>
                  <a:lnTo>
                    <a:pt x="203" y="825"/>
                  </a:lnTo>
                  <a:lnTo>
                    <a:pt x="230" y="809"/>
                  </a:lnTo>
                  <a:lnTo>
                    <a:pt x="261" y="789"/>
                  </a:lnTo>
                  <a:lnTo>
                    <a:pt x="288" y="765"/>
                  </a:lnTo>
                  <a:lnTo>
                    <a:pt x="316" y="741"/>
                  </a:lnTo>
                  <a:lnTo>
                    <a:pt x="347" y="709"/>
                  </a:lnTo>
                  <a:lnTo>
                    <a:pt x="374" y="677"/>
                  </a:lnTo>
                  <a:lnTo>
                    <a:pt x="401" y="641"/>
                  </a:lnTo>
                  <a:lnTo>
                    <a:pt x="433" y="597"/>
                  </a:lnTo>
                  <a:lnTo>
                    <a:pt x="460" y="553"/>
                  </a:lnTo>
                  <a:lnTo>
                    <a:pt x="492" y="505"/>
                  </a:lnTo>
                  <a:lnTo>
                    <a:pt x="519" y="453"/>
                  </a:lnTo>
                  <a:lnTo>
                    <a:pt x="546" y="400"/>
                  </a:lnTo>
                  <a:lnTo>
                    <a:pt x="577" y="348"/>
                  </a:lnTo>
                  <a:lnTo>
                    <a:pt x="604" y="292"/>
                  </a:lnTo>
                  <a:lnTo>
                    <a:pt x="631" y="240"/>
                  </a:lnTo>
                  <a:lnTo>
                    <a:pt x="663" y="192"/>
                  </a:lnTo>
                  <a:lnTo>
                    <a:pt x="690" y="144"/>
                  </a:lnTo>
                  <a:lnTo>
                    <a:pt x="722" y="104"/>
                  </a:lnTo>
                  <a:lnTo>
                    <a:pt x="749" y="68"/>
                  </a:lnTo>
                  <a:lnTo>
                    <a:pt x="776" y="36"/>
                  </a:lnTo>
                  <a:lnTo>
                    <a:pt x="807" y="16"/>
                  </a:lnTo>
                  <a:lnTo>
                    <a:pt x="834" y="4"/>
                  </a:lnTo>
                  <a:lnTo>
                    <a:pt x="866" y="0"/>
                  </a:lnTo>
                  <a:lnTo>
                    <a:pt x="893" y="4"/>
                  </a:lnTo>
                  <a:lnTo>
                    <a:pt x="920" y="16"/>
                  </a:lnTo>
                  <a:lnTo>
                    <a:pt x="952" y="36"/>
                  </a:lnTo>
                  <a:lnTo>
                    <a:pt x="979" y="68"/>
                  </a:lnTo>
                  <a:lnTo>
                    <a:pt x="1006" y="104"/>
                  </a:lnTo>
                  <a:lnTo>
                    <a:pt x="1037" y="144"/>
                  </a:lnTo>
                  <a:lnTo>
                    <a:pt x="1065" y="192"/>
                  </a:lnTo>
                  <a:lnTo>
                    <a:pt x="1096" y="240"/>
                  </a:lnTo>
                  <a:lnTo>
                    <a:pt x="1123" y="292"/>
                  </a:lnTo>
                  <a:lnTo>
                    <a:pt x="1150" y="348"/>
                  </a:lnTo>
                  <a:lnTo>
                    <a:pt x="1182" y="400"/>
                  </a:lnTo>
                  <a:lnTo>
                    <a:pt x="1209" y="453"/>
                  </a:lnTo>
                  <a:lnTo>
                    <a:pt x="1236" y="505"/>
                  </a:lnTo>
                  <a:lnTo>
                    <a:pt x="1268" y="553"/>
                  </a:lnTo>
                  <a:lnTo>
                    <a:pt x="1295" y="597"/>
                  </a:lnTo>
                  <a:lnTo>
                    <a:pt x="1326" y="641"/>
                  </a:lnTo>
                  <a:lnTo>
                    <a:pt x="1353" y="677"/>
                  </a:lnTo>
                  <a:lnTo>
                    <a:pt x="1380" y="709"/>
                  </a:lnTo>
                  <a:lnTo>
                    <a:pt x="1412" y="741"/>
                  </a:lnTo>
                  <a:lnTo>
                    <a:pt x="1439" y="765"/>
                  </a:lnTo>
                  <a:lnTo>
                    <a:pt x="1466" y="789"/>
                  </a:lnTo>
                  <a:lnTo>
                    <a:pt x="1498" y="809"/>
                  </a:lnTo>
                  <a:lnTo>
                    <a:pt x="1525" y="825"/>
                  </a:lnTo>
                  <a:lnTo>
                    <a:pt x="1556" y="837"/>
                  </a:lnTo>
                  <a:lnTo>
                    <a:pt x="1583" y="849"/>
                  </a:lnTo>
                  <a:lnTo>
                    <a:pt x="1610" y="857"/>
                  </a:lnTo>
                  <a:lnTo>
                    <a:pt x="1642" y="865"/>
                  </a:lnTo>
                  <a:lnTo>
                    <a:pt x="1669" y="869"/>
                  </a:lnTo>
                  <a:lnTo>
                    <a:pt x="1701" y="873"/>
                  </a:lnTo>
                  <a:lnTo>
                    <a:pt x="1728" y="885"/>
                  </a:lnTo>
                  <a:lnTo>
                    <a:pt x="1728" y="885"/>
                  </a:lnTo>
                  <a:lnTo>
                    <a:pt x="0" y="885"/>
                  </a:lnTo>
                </a:path>
              </a:pathLst>
            </a:custGeom>
            <a:noFill/>
            <a:ln w="18">
              <a:solidFill>
                <a:srgbClr val="BFBFB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44" name="Freeform 8"/>
            <p:cNvSpPr>
              <a:spLocks/>
            </p:cNvSpPr>
            <p:nvPr/>
          </p:nvSpPr>
          <p:spPr bwMode="auto">
            <a:xfrm>
              <a:off x="1890" y="1967"/>
              <a:ext cx="393" cy="228"/>
            </a:xfrm>
            <a:custGeom>
              <a:avLst/>
              <a:gdLst/>
              <a:ahLst/>
              <a:cxnLst>
                <a:cxn ang="0">
                  <a:pos x="0" y="228"/>
                </a:cxn>
                <a:cxn ang="0">
                  <a:pos x="0" y="0"/>
                </a:cxn>
                <a:cxn ang="0">
                  <a:pos x="18" y="20"/>
                </a:cxn>
                <a:cxn ang="0">
                  <a:pos x="45" y="52"/>
                </a:cxn>
                <a:cxn ang="0">
                  <a:pos x="77" y="84"/>
                </a:cxn>
                <a:cxn ang="0">
                  <a:pos x="104" y="108"/>
                </a:cxn>
                <a:cxn ang="0">
                  <a:pos x="131" y="132"/>
                </a:cxn>
                <a:cxn ang="0">
                  <a:pos x="163" y="152"/>
                </a:cxn>
                <a:cxn ang="0">
                  <a:pos x="190" y="168"/>
                </a:cxn>
                <a:cxn ang="0">
                  <a:pos x="221" y="180"/>
                </a:cxn>
                <a:cxn ang="0">
                  <a:pos x="248" y="192"/>
                </a:cxn>
                <a:cxn ang="0">
                  <a:pos x="275" y="200"/>
                </a:cxn>
                <a:cxn ang="0">
                  <a:pos x="307" y="208"/>
                </a:cxn>
                <a:cxn ang="0">
                  <a:pos x="334" y="212"/>
                </a:cxn>
                <a:cxn ang="0">
                  <a:pos x="366" y="216"/>
                </a:cxn>
                <a:cxn ang="0">
                  <a:pos x="393" y="228"/>
                </a:cxn>
                <a:cxn ang="0">
                  <a:pos x="393" y="228"/>
                </a:cxn>
                <a:cxn ang="0">
                  <a:pos x="0" y="228"/>
                </a:cxn>
              </a:cxnLst>
              <a:rect l="0" t="0" r="r" b="b"/>
              <a:pathLst>
                <a:path w="393" h="228">
                  <a:moveTo>
                    <a:pt x="0" y="228"/>
                  </a:moveTo>
                  <a:lnTo>
                    <a:pt x="0" y="0"/>
                  </a:lnTo>
                  <a:lnTo>
                    <a:pt x="18" y="20"/>
                  </a:lnTo>
                  <a:lnTo>
                    <a:pt x="45" y="52"/>
                  </a:lnTo>
                  <a:lnTo>
                    <a:pt x="77" y="84"/>
                  </a:lnTo>
                  <a:lnTo>
                    <a:pt x="104" y="108"/>
                  </a:lnTo>
                  <a:lnTo>
                    <a:pt x="131" y="132"/>
                  </a:lnTo>
                  <a:lnTo>
                    <a:pt x="163" y="152"/>
                  </a:lnTo>
                  <a:lnTo>
                    <a:pt x="190" y="168"/>
                  </a:lnTo>
                  <a:lnTo>
                    <a:pt x="221" y="180"/>
                  </a:lnTo>
                  <a:lnTo>
                    <a:pt x="248" y="192"/>
                  </a:lnTo>
                  <a:lnTo>
                    <a:pt x="275" y="200"/>
                  </a:lnTo>
                  <a:lnTo>
                    <a:pt x="307" y="208"/>
                  </a:lnTo>
                  <a:lnTo>
                    <a:pt x="334" y="212"/>
                  </a:lnTo>
                  <a:lnTo>
                    <a:pt x="366" y="216"/>
                  </a:lnTo>
                  <a:lnTo>
                    <a:pt x="393" y="228"/>
                  </a:lnTo>
                  <a:lnTo>
                    <a:pt x="393" y="228"/>
                  </a:lnTo>
                  <a:lnTo>
                    <a:pt x="0" y="228"/>
                  </a:lnTo>
                  <a:close/>
                </a:path>
              </a:pathLst>
            </a:custGeom>
            <a:solidFill>
              <a:srgbClr val="008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545" name="Freeform 9"/>
            <p:cNvSpPr>
              <a:spLocks/>
            </p:cNvSpPr>
            <p:nvPr/>
          </p:nvSpPr>
          <p:spPr bwMode="auto">
            <a:xfrm>
              <a:off x="1890" y="1967"/>
              <a:ext cx="393" cy="228"/>
            </a:xfrm>
            <a:custGeom>
              <a:avLst/>
              <a:gdLst/>
              <a:ahLst/>
              <a:cxnLst>
                <a:cxn ang="0">
                  <a:pos x="0" y="228"/>
                </a:cxn>
                <a:cxn ang="0">
                  <a:pos x="0" y="0"/>
                </a:cxn>
                <a:cxn ang="0">
                  <a:pos x="18" y="20"/>
                </a:cxn>
                <a:cxn ang="0">
                  <a:pos x="45" y="52"/>
                </a:cxn>
                <a:cxn ang="0">
                  <a:pos x="77" y="84"/>
                </a:cxn>
                <a:cxn ang="0">
                  <a:pos x="104" y="108"/>
                </a:cxn>
                <a:cxn ang="0">
                  <a:pos x="131" y="132"/>
                </a:cxn>
                <a:cxn ang="0">
                  <a:pos x="163" y="152"/>
                </a:cxn>
                <a:cxn ang="0">
                  <a:pos x="190" y="168"/>
                </a:cxn>
                <a:cxn ang="0">
                  <a:pos x="221" y="180"/>
                </a:cxn>
                <a:cxn ang="0">
                  <a:pos x="248" y="192"/>
                </a:cxn>
                <a:cxn ang="0">
                  <a:pos x="275" y="200"/>
                </a:cxn>
                <a:cxn ang="0">
                  <a:pos x="307" y="208"/>
                </a:cxn>
                <a:cxn ang="0">
                  <a:pos x="334" y="212"/>
                </a:cxn>
                <a:cxn ang="0">
                  <a:pos x="366" y="216"/>
                </a:cxn>
                <a:cxn ang="0">
                  <a:pos x="393" y="228"/>
                </a:cxn>
                <a:cxn ang="0">
                  <a:pos x="393" y="228"/>
                </a:cxn>
                <a:cxn ang="0">
                  <a:pos x="0" y="228"/>
                </a:cxn>
              </a:cxnLst>
              <a:rect l="0" t="0" r="r" b="b"/>
              <a:pathLst>
                <a:path w="393" h="228">
                  <a:moveTo>
                    <a:pt x="0" y="228"/>
                  </a:moveTo>
                  <a:lnTo>
                    <a:pt x="0" y="0"/>
                  </a:lnTo>
                  <a:lnTo>
                    <a:pt x="18" y="20"/>
                  </a:lnTo>
                  <a:lnTo>
                    <a:pt x="45" y="52"/>
                  </a:lnTo>
                  <a:lnTo>
                    <a:pt x="77" y="84"/>
                  </a:lnTo>
                  <a:lnTo>
                    <a:pt x="104" y="108"/>
                  </a:lnTo>
                  <a:lnTo>
                    <a:pt x="131" y="132"/>
                  </a:lnTo>
                  <a:lnTo>
                    <a:pt x="163" y="152"/>
                  </a:lnTo>
                  <a:lnTo>
                    <a:pt x="190" y="168"/>
                  </a:lnTo>
                  <a:lnTo>
                    <a:pt x="221" y="180"/>
                  </a:lnTo>
                  <a:lnTo>
                    <a:pt x="248" y="192"/>
                  </a:lnTo>
                  <a:lnTo>
                    <a:pt x="275" y="200"/>
                  </a:lnTo>
                  <a:lnTo>
                    <a:pt x="307" y="208"/>
                  </a:lnTo>
                  <a:lnTo>
                    <a:pt x="334" y="212"/>
                  </a:lnTo>
                  <a:lnTo>
                    <a:pt x="366" y="216"/>
                  </a:lnTo>
                  <a:lnTo>
                    <a:pt x="393" y="228"/>
                  </a:lnTo>
                  <a:lnTo>
                    <a:pt x="393" y="228"/>
                  </a:lnTo>
                  <a:lnTo>
                    <a:pt x="0" y="228"/>
                  </a:lnTo>
                </a:path>
              </a:pathLst>
            </a:custGeom>
            <a:noFill/>
            <a:ln w="18">
              <a:solidFill>
                <a:srgbClr val="BFBFB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6" name="Freeform 6"/>
          <p:cNvSpPr>
            <a:spLocks/>
          </p:cNvSpPr>
          <p:nvPr/>
        </p:nvSpPr>
        <p:spPr bwMode="auto">
          <a:xfrm>
            <a:off x="2165578" y="2090511"/>
            <a:ext cx="2743200" cy="1404938"/>
          </a:xfrm>
          <a:custGeom>
            <a:avLst/>
            <a:gdLst/>
            <a:ahLst/>
            <a:cxnLst>
              <a:cxn ang="0">
                <a:pos x="0" y="885"/>
              </a:cxn>
              <a:cxn ang="0">
                <a:pos x="58" y="869"/>
              </a:cxn>
              <a:cxn ang="0">
                <a:pos x="117" y="857"/>
              </a:cxn>
              <a:cxn ang="0">
                <a:pos x="171" y="837"/>
              </a:cxn>
              <a:cxn ang="0">
                <a:pos x="230" y="809"/>
              </a:cxn>
              <a:cxn ang="0">
                <a:pos x="288" y="765"/>
              </a:cxn>
              <a:cxn ang="0">
                <a:pos x="347" y="709"/>
              </a:cxn>
              <a:cxn ang="0">
                <a:pos x="401" y="641"/>
              </a:cxn>
              <a:cxn ang="0">
                <a:pos x="460" y="553"/>
              </a:cxn>
              <a:cxn ang="0">
                <a:pos x="519" y="453"/>
              </a:cxn>
              <a:cxn ang="0">
                <a:pos x="577" y="348"/>
              </a:cxn>
              <a:cxn ang="0">
                <a:pos x="631" y="240"/>
              </a:cxn>
              <a:cxn ang="0">
                <a:pos x="690" y="144"/>
              </a:cxn>
              <a:cxn ang="0">
                <a:pos x="749" y="68"/>
              </a:cxn>
              <a:cxn ang="0">
                <a:pos x="807" y="16"/>
              </a:cxn>
              <a:cxn ang="0">
                <a:pos x="866" y="0"/>
              </a:cxn>
              <a:cxn ang="0">
                <a:pos x="920" y="16"/>
              </a:cxn>
              <a:cxn ang="0">
                <a:pos x="979" y="68"/>
              </a:cxn>
              <a:cxn ang="0">
                <a:pos x="1037" y="144"/>
              </a:cxn>
              <a:cxn ang="0">
                <a:pos x="1096" y="240"/>
              </a:cxn>
              <a:cxn ang="0">
                <a:pos x="1150" y="348"/>
              </a:cxn>
              <a:cxn ang="0">
                <a:pos x="1209" y="453"/>
              </a:cxn>
              <a:cxn ang="0">
                <a:pos x="1268" y="553"/>
              </a:cxn>
              <a:cxn ang="0">
                <a:pos x="1326" y="641"/>
              </a:cxn>
              <a:cxn ang="0">
                <a:pos x="1380" y="709"/>
              </a:cxn>
              <a:cxn ang="0">
                <a:pos x="1439" y="765"/>
              </a:cxn>
              <a:cxn ang="0">
                <a:pos x="1498" y="809"/>
              </a:cxn>
              <a:cxn ang="0">
                <a:pos x="1556" y="837"/>
              </a:cxn>
              <a:cxn ang="0">
                <a:pos x="1610" y="857"/>
              </a:cxn>
              <a:cxn ang="0">
                <a:pos x="1669" y="869"/>
              </a:cxn>
              <a:cxn ang="0">
                <a:pos x="1728" y="885"/>
              </a:cxn>
              <a:cxn ang="0">
                <a:pos x="0" y="885"/>
              </a:cxn>
            </a:cxnLst>
            <a:rect l="0" t="0" r="r" b="b"/>
            <a:pathLst>
              <a:path w="1728" h="885">
                <a:moveTo>
                  <a:pt x="0" y="885"/>
                </a:moveTo>
                <a:lnTo>
                  <a:pt x="0" y="885"/>
                </a:lnTo>
                <a:lnTo>
                  <a:pt x="27" y="873"/>
                </a:lnTo>
                <a:lnTo>
                  <a:pt x="58" y="869"/>
                </a:lnTo>
                <a:lnTo>
                  <a:pt x="85" y="865"/>
                </a:lnTo>
                <a:lnTo>
                  <a:pt x="117" y="857"/>
                </a:lnTo>
                <a:lnTo>
                  <a:pt x="144" y="849"/>
                </a:lnTo>
                <a:lnTo>
                  <a:pt x="171" y="837"/>
                </a:lnTo>
                <a:lnTo>
                  <a:pt x="203" y="825"/>
                </a:lnTo>
                <a:lnTo>
                  <a:pt x="230" y="809"/>
                </a:lnTo>
                <a:lnTo>
                  <a:pt x="261" y="789"/>
                </a:lnTo>
                <a:lnTo>
                  <a:pt x="288" y="765"/>
                </a:lnTo>
                <a:lnTo>
                  <a:pt x="316" y="741"/>
                </a:lnTo>
                <a:lnTo>
                  <a:pt x="347" y="709"/>
                </a:lnTo>
                <a:lnTo>
                  <a:pt x="374" y="677"/>
                </a:lnTo>
                <a:lnTo>
                  <a:pt x="401" y="641"/>
                </a:lnTo>
                <a:lnTo>
                  <a:pt x="433" y="597"/>
                </a:lnTo>
                <a:lnTo>
                  <a:pt x="460" y="553"/>
                </a:lnTo>
                <a:lnTo>
                  <a:pt x="492" y="505"/>
                </a:lnTo>
                <a:lnTo>
                  <a:pt x="519" y="453"/>
                </a:lnTo>
                <a:lnTo>
                  <a:pt x="546" y="400"/>
                </a:lnTo>
                <a:lnTo>
                  <a:pt x="577" y="348"/>
                </a:lnTo>
                <a:lnTo>
                  <a:pt x="604" y="292"/>
                </a:lnTo>
                <a:lnTo>
                  <a:pt x="631" y="240"/>
                </a:lnTo>
                <a:lnTo>
                  <a:pt x="663" y="192"/>
                </a:lnTo>
                <a:lnTo>
                  <a:pt x="690" y="144"/>
                </a:lnTo>
                <a:lnTo>
                  <a:pt x="722" y="104"/>
                </a:lnTo>
                <a:lnTo>
                  <a:pt x="749" y="68"/>
                </a:lnTo>
                <a:lnTo>
                  <a:pt x="776" y="36"/>
                </a:lnTo>
                <a:lnTo>
                  <a:pt x="807" y="16"/>
                </a:lnTo>
                <a:lnTo>
                  <a:pt x="834" y="4"/>
                </a:lnTo>
                <a:lnTo>
                  <a:pt x="866" y="0"/>
                </a:lnTo>
                <a:lnTo>
                  <a:pt x="893" y="4"/>
                </a:lnTo>
                <a:lnTo>
                  <a:pt x="920" y="16"/>
                </a:lnTo>
                <a:lnTo>
                  <a:pt x="952" y="36"/>
                </a:lnTo>
                <a:lnTo>
                  <a:pt x="979" y="68"/>
                </a:lnTo>
                <a:lnTo>
                  <a:pt x="1006" y="104"/>
                </a:lnTo>
                <a:lnTo>
                  <a:pt x="1037" y="144"/>
                </a:lnTo>
                <a:lnTo>
                  <a:pt x="1065" y="192"/>
                </a:lnTo>
                <a:lnTo>
                  <a:pt x="1096" y="240"/>
                </a:lnTo>
                <a:lnTo>
                  <a:pt x="1123" y="292"/>
                </a:lnTo>
                <a:lnTo>
                  <a:pt x="1150" y="348"/>
                </a:lnTo>
                <a:lnTo>
                  <a:pt x="1182" y="400"/>
                </a:lnTo>
                <a:lnTo>
                  <a:pt x="1209" y="453"/>
                </a:lnTo>
                <a:lnTo>
                  <a:pt x="1236" y="505"/>
                </a:lnTo>
                <a:lnTo>
                  <a:pt x="1268" y="553"/>
                </a:lnTo>
                <a:lnTo>
                  <a:pt x="1295" y="597"/>
                </a:lnTo>
                <a:lnTo>
                  <a:pt x="1326" y="641"/>
                </a:lnTo>
                <a:lnTo>
                  <a:pt x="1353" y="677"/>
                </a:lnTo>
                <a:lnTo>
                  <a:pt x="1380" y="709"/>
                </a:lnTo>
                <a:lnTo>
                  <a:pt x="1412" y="741"/>
                </a:lnTo>
                <a:lnTo>
                  <a:pt x="1439" y="765"/>
                </a:lnTo>
                <a:lnTo>
                  <a:pt x="1466" y="789"/>
                </a:lnTo>
                <a:lnTo>
                  <a:pt x="1498" y="809"/>
                </a:lnTo>
                <a:lnTo>
                  <a:pt x="1525" y="825"/>
                </a:lnTo>
                <a:lnTo>
                  <a:pt x="1556" y="837"/>
                </a:lnTo>
                <a:lnTo>
                  <a:pt x="1583" y="849"/>
                </a:lnTo>
                <a:lnTo>
                  <a:pt x="1610" y="857"/>
                </a:lnTo>
                <a:lnTo>
                  <a:pt x="1642" y="865"/>
                </a:lnTo>
                <a:lnTo>
                  <a:pt x="1669" y="869"/>
                </a:lnTo>
                <a:lnTo>
                  <a:pt x="1701" y="873"/>
                </a:lnTo>
                <a:lnTo>
                  <a:pt x="1728" y="885"/>
                </a:lnTo>
                <a:lnTo>
                  <a:pt x="1728" y="885"/>
                </a:lnTo>
                <a:lnTo>
                  <a:pt x="0" y="885"/>
                </a:lnTo>
                <a:close/>
              </a:path>
            </a:pathLst>
          </a:custGeom>
          <a:solidFill>
            <a:srgbClr val="9735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Line 20"/>
          <p:cNvSpPr>
            <a:spLocks noChangeShapeType="1"/>
          </p:cNvSpPr>
          <p:nvPr/>
        </p:nvSpPr>
        <p:spPr bwMode="auto">
          <a:xfrm flipV="1">
            <a:off x="3000375" y="1541463"/>
            <a:ext cx="0" cy="1954212"/>
          </a:xfrm>
          <a:prstGeom prst="line">
            <a:avLst/>
          </a:prstGeom>
          <a:noFill/>
          <a:ln w="254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" name="Text Box 23"/>
          <p:cNvSpPr txBox="1">
            <a:spLocks noChangeArrowheads="1"/>
          </p:cNvSpPr>
          <p:nvPr/>
        </p:nvSpPr>
        <p:spPr bwMode="auto">
          <a:xfrm>
            <a:off x="2890838" y="1520825"/>
            <a:ext cx="5715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i="1" dirty="0" smtClean="0">
                <a:latin typeface="Times New Roman" pitchFamily="18" charset="0"/>
              </a:rPr>
              <a:t>h</a:t>
            </a:r>
            <a:endParaRPr lang="en-US" sz="2800" baseline="-25000" dirty="0"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23" name="Freeform 24"/>
          <p:cNvSpPr>
            <a:spLocks/>
          </p:cNvSpPr>
          <p:nvPr/>
        </p:nvSpPr>
        <p:spPr bwMode="auto">
          <a:xfrm>
            <a:off x="1861457" y="2895601"/>
            <a:ext cx="1131429" cy="599845"/>
          </a:xfrm>
          <a:custGeom>
            <a:avLst/>
            <a:gdLst/>
            <a:ahLst/>
            <a:cxnLst>
              <a:cxn ang="0">
                <a:pos x="0" y="228"/>
              </a:cxn>
              <a:cxn ang="0">
                <a:pos x="0" y="0"/>
              </a:cxn>
              <a:cxn ang="0">
                <a:pos x="18" y="20"/>
              </a:cxn>
              <a:cxn ang="0">
                <a:pos x="45" y="52"/>
              </a:cxn>
              <a:cxn ang="0">
                <a:pos x="77" y="84"/>
              </a:cxn>
              <a:cxn ang="0">
                <a:pos x="104" y="108"/>
              </a:cxn>
              <a:cxn ang="0">
                <a:pos x="131" y="132"/>
              </a:cxn>
              <a:cxn ang="0">
                <a:pos x="163" y="152"/>
              </a:cxn>
              <a:cxn ang="0">
                <a:pos x="190" y="168"/>
              </a:cxn>
              <a:cxn ang="0">
                <a:pos x="221" y="180"/>
              </a:cxn>
              <a:cxn ang="0">
                <a:pos x="248" y="192"/>
              </a:cxn>
              <a:cxn ang="0">
                <a:pos x="275" y="200"/>
              </a:cxn>
              <a:cxn ang="0">
                <a:pos x="307" y="208"/>
              </a:cxn>
              <a:cxn ang="0">
                <a:pos x="334" y="212"/>
              </a:cxn>
              <a:cxn ang="0">
                <a:pos x="366" y="216"/>
              </a:cxn>
              <a:cxn ang="0">
                <a:pos x="393" y="228"/>
              </a:cxn>
              <a:cxn ang="0">
                <a:pos x="393" y="228"/>
              </a:cxn>
              <a:cxn ang="0">
                <a:pos x="0" y="228"/>
              </a:cxn>
            </a:cxnLst>
            <a:rect l="0" t="0" r="r" b="b"/>
            <a:pathLst>
              <a:path w="393" h="228">
                <a:moveTo>
                  <a:pt x="0" y="228"/>
                </a:moveTo>
                <a:lnTo>
                  <a:pt x="0" y="0"/>
                </a:lnTo>
                <a:lnTo>
                  <a:pt x="18" y="20"/>
                </a:lnTo>
                <a:lnTo>
                  <a:pt x="45" y="52"/>
                </a:lnTo>
                <a:lnTo>
                  <a:pt x="77" y="84"/>
                </a:lnTo>
                <a:lnTo>
                  <a:pt x="104" y="108"/>
                </a:lnTo>
                <a:lnTo>
                  <a:pt x="131" y="132"/>
                </a:lnTo>
                <a:lnTo>
                  <a:pt x="163" y="152"/>
                </a:lnTo>
                <a:lnTo>
                  <a:pt x="190" y="168"/>
                </a:lnTo>
                <a:lnTo>
                  <a:pt x="221" y="180"/>
                </a:lnTo>
                <a:lnTo>
                  <a:pt x="248" y="192"/>
                </a:lnTo>
                <a:lnTo>
                  <a:pt x="275" y="200"/>
                </a:lnTo>
                <a:lnTo>
                  <a:pt x="307" y="208"/>
                </a:lnTo>
                <a:lnTo>
                  <a:pt x="334" y="212"/>
                </a:lnTo>
                <a:lnTo>
                  <a:pt x="366" y="216"/>
                </a:lnTo>
                <a:lnTo>
                  <a:pt x="393" y="228"/>
                </a:lnTo>
                <a:lnTo>
                  <a:pt x="393" y="228"/>
                </a:lnTo>
                <a:lnTo>
                  <a:pt x="0" y="228"/>
                </a:lnTo>
                <a:close/>
              </a:path>
            </a:pathLst>
          </a:custGeom>
          <a:solidFill>
            <a:srgbClr val="008000"/>
          </a:solidFill>
          <a:ln w="9525">
            <a:noFill/>
            <a:round/>
            <a:headEnd/>
            <a:tailEnd/>
          </a:ln>
          <a:scene3d>
            <a:camera prst="orthographicFront">
              <a:rot lat="0" lon="10800000" rev="0"/>
            </a:camera>
            <a:lightRig rig="threePt" dir="t"/>
          </a:scene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645386" y="4167636"/>
            <a:ext cx="586437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dirty="0" smtClean="0"/>
              <a:t>Decision rule (threshold) </a:t>
            </a:r>
            <a:r>
              <a:rPr lang="en-US" sz="2400" b="0" i="1" dirty="0" smtClean="0"/>
              <a:t>h</a:t>
            </a:r>
            <a:r>
              <a:rPr lang="en-US" sz="2400" b="0" dirty="0" smtClean="0"/>
              <a:t>, </a:t>
            </a:r>
          </a:p>
          <a:p>
            <a:r>
              <a:rPr lang="en-US" sz="2400" b="0" dirty="0"/>
              <a:t> </a:t>
            </a:r>
            <a:r>
              <a:rPr lang="en-US" sz="2400" b="0" dirty="0" smtClean="0"/>
              <a:t>  determines related error rates     </a:t>
            </a:r>
            <a:r>
              <a:rPr lang="en-US" sz="2400" b="0" dirty="0" smtClean="0">
                <a:sym typeface="Symbol"/>
              </a:rPr>
              <a:t>, </a:t>
            </a:r>
          </a:p>
          <a:p>
            <a:endParaRPr lang="en-US" sz="2400" b="0" dirty="0">
              <a:sym typeface="Symbol"/>
            </a:endParaRPr>
          </a:p>
          <a:p>
            <a:r>
              <a:rPr lang="en-US" sz="2400" b="0" dirty="0" smtClean="0">
                <a:sym typeface="Symbol"/>
              </a:rPr>
              <a:t>Convention: Penalize complexity</a:t>
            </a:r>
          </a:p>
          <a:p>
            <a:r>
              <a:rPr lang="en-US" sz="2400" b="0" dirty="0" smtClean="0">
                <a:sym typeface="Symbol"/>
              </a:rPr>
              <a:t>Choose </a:t>
            </a:r>
            <a:r>
              <a:rPr lang="en-US" sz="2400" b="0" i="1" dirty="0" smtClean="0">
                <a:sym typeface="Symbol"/>
              </a:rPr>
              <a:t>h</a:t>
            </a:r>
            <a:r>
              <a:rPr lang="en-US" sz="2400" b="0" dirty="0" smtClean="0">
                <a:sym typeface="Symbol"/>
              </a:rPr>
              <a:t> to give acceptable     under </a:t>
            </a:r>
            <a:r>
              <a:rPr lang="en-GB" sz="2400" b="0" dirty="0" smtClean="0">
                <a:latin typeface="Arial Unicode MS" pitchFamily="34" charset="-128"/>
              </a:rPr>
              <a:t>H</a:t>
            </a:r>
            <a:r>
              <a:rPr lang="en-GB" sz="2400" b="0" baseline="-25000" dirty="0" smtClean="0">
                <a:latin typeface="Arial Unicode MS" pitchFamily="34" charset="-128"/>
              </a:rPr>
              <a:t>0</a:t>
            </a:r>
            <a:endParaRPr lang="en-US" sz="2400" b="0" dirty="0"/>
          </a:p>
        </p:txBody>
      </p:sp>
      <p:sp>
        <p:nvSpPr>
          <p:cNvPr id="29" name="Freeform 28"/>
          <p:cNvSpPr>
            <a:spLocks/>
          </p:cNvSpPr>
          <p:nvPr/>
        </p:nvSpPr>
        <p:spPr bwMode="auto">
          <a:xfrm>
            <a:off x="3011257" y="3133495"/>
            <a:ext cx="623888" cy="361950"/>
          </a:xfrm>
          <a:custGeom>
            <a:avLst/>
            <a:gdLst/>
            <a:ahLst/>
            <a:cxnLst>
              <a:cxn ang="0">
                <a:pos x="0" y="228"/>
              </a:cxn>
              <a:cxn ang="0">
                <a:pos x="0" y="0"/>
              </a:cxn>
              <a:cxn ang="0">
                <a:pos x="18" y="20"/>
              </a:cxn>
              <a:cxn ang="0">
                <a:pos x="45" y="52"/>
              </a:cxn>
              <a:cxn ang="0">
                <a:pos x="77" y="84"/>
              </a:cxn>
              <a:cxn ang="0">
                <a:pos x="104" y="108"/>
              </a:cxn>
              <a:cxn ang="0">
                <a:pos x="131" y="132"/>
              </a:cxn>
              <a:cxn ang="0">
                <a:pos x="163" y="152"/>
              </a:cxn>
              <a:cxn ang="0">
                <a:pos x="190" y="168"/>
              </a:cxn>
              <a:cxn ang="0">
                <a:pos x="221" y="180"/>
              </a:cxn>
              <a:cxn ang="0">
                <a:pos x="248" y="192"/>
              </a:cxn>
              <a:cxn ang="0">
                <a:pos x="275" y="200"/>
              </a:cxn>
              <a:cxn ang="0">
                <a:pos x="307" y="208"/>
              </a:cxn>
              <a:cxn ang="0">
                <a:pos x="334" y="212"/>
              </a:cxn>
              <a:cxn ang="0">
                <a:pos x="366" y="216"/>
              </a:cxn>
              <a:cxn ang="0">
                <a:pos x="393" y="228"/>
              </a:cxn>
              <a:cxn ang="0">
                <a:pos x="393" y="228"/>
              </a:cxn>
              <a:cxn ang="0">
                <a:pos x="0" y="228"/>
              </a:cxn>
            </a:cxnLst>
            <a:rect l="0" t="0" r="r" b="b"/>
            <a:pathLst>
              <a:path w="393" h="228">
                <a:moveTo>
                  <a:pt x="0" y="228"/>
                </a:moveTo>
                <a:lnTo>
                  <a:pt x="0" y="0"/>
                </a:lnTo>
                <a:lnTo>
                  <a:pt x="18" y="20"/>
                </a:lnTo>
                <a:lnTo>
                  <a:pt x="45" y="52"/>
                </a:lnTo>
                <a:lnTo>
                  <a:pt x="77" y="84"/>
                </a:lnTo>
                <a:lnTo>
                  <a:pt x="104" y="108"/>
                </a:lnTo>
                <a:lnTo>
                  <a:pt x="131" y="132"/>
                </a:lnTo>
                <a:lnTo>
                  <a:pt x="163" y="152"/>
                </a:lnTo>
                <a:lnTo>
                  <a:pt x="190" y="168"/>
                </a:lnTo>
                <a:lnTo>
                  <a:pt x="221" y="180"/>
                </a:lnTo>
                <a:lnTo>
                  <a:pt x="248" y="192"/>
                </a:lnTo>
                <a:lnTo>
                  <a:pt x="275" y="200"/>
                </a:lnTo>
                <a:lnTo>
                  <a:pt x="307" y="208"/>
                </a:lnTo>
                <a:lnTo>
                  <a:pt x="334" y="212"/>
                </a:lnTo>
                <a:lnTo>
                  <a:pt x="366" y="216"/>
                </a:lnTo>
                <a:lnTo>
                  <a:pt x="393" y="228"/>
                </a:lnTo>
                <a:lnTo>
                  <a:pt x="393" y="228"/>
                </a:lnTo>
                <a:lnTo>
                  <a:pt x="0" y="228"/>
                </a:lnTo>
                <a:close/>
              </a:path>
            </a:pathLst>
          </a:custGeom>
          <a:solidFill>
            <a:srgbClr val="00800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aphicFrame>
        <p:nvGraphicFramePr>
          <p:cNvPr id="78850" name="Object 2"/>
          <p:cNvGraphicFramePr>
            <a:graphicFrameLocks noChangeAspect="1"/>
          </p:cNvGraphicFramePr>
          <p:nvPr/>
        </p:nvGraphicFramePr>
        <p:xfrm>
          <a:off x="3090863" y="3429000"/>
          <a:ext cx="381000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721" name="Equation" r:id="rId4" imgW="190440" imgH="228600" progId="Equation.DSMT4">
                  <p:embed/>
                </p:oleObj>
              </mc:Choice>
              <mc:Fallback>
                <p:oleObj name="Equation" r:id="rId4" imgW="190440" imgH="2286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0863" y="3429000"/>
                        <a:ext cx="381000" cy="458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851" name="Object 3"/>
          <p:cNvGraphicFramePr>
            <a:graphicFrameLocks noChangeAspect="1"/>
          </p:cNvGraphicFramePr>
          <p:nvPr/>
        </p:nvGraphicFramePr>
        <p:xfrm>
          <a:off x="2557463" y="3451225"/>
          <a:ext cx="354012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722" name="Equation" r:id="rId6" imgW="190440" imgH="228600" progId="Equation.DSMT4">
                  <p:embed/>
                </p:oleObj>
              </mc:Choice>
              <mc:Fallback>
                <p:oleObj name="Equation" r:id="rId6" imgW="190440" imgH="2286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7463" y="3451225"/>
                        <a:ext cx="354012" cy="423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852" name="Object 4"/>
          <p:cNvGraphicFramePr>
            <a:graphicFrameLocks noChangeAspect="1"/>
          </p:cNvGraphicFramePr>
          <p:nvPr/>
        </p:nvGraphicFramePr>
        <p:xfrm>
          <a:off x="7998505" y="4559301"/>
          <a:ext cx="381000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723" name="Equation" r:id="rId8" imgW="190440" imgH="228600" progId="Equation.DSMT4">
                  <p:embed/>
                </p:oleObj>
              </mc:Choice>
              <mc:Fallback>
                <p:oleObj name="Equation" r:id="rId8" imgW="190440" imgH="2286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98505" y="4559301"/>
                        <a:ext cx="381000" cy="458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854" name="Object 6"/>
          <p:cNvGraphicFramePr>
            <a:graphicFrameLocks noChangeAspect="1"/>
          </p:cNvGraphicFramePr>
          <p:nvPr/>
        </p:nvGraphicFramePr>
        <p:xfrm>
          <a:off x="8542792" y="4570639"/>
          <a:ext cx="354012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724" name="Equation" r:id="rId9" imgW="190440" imgH="228600" progId="Equation.DSMT4">
                  <p:embed/>
                </p:oleObj>
              </mc:Choice>
              <mc:Fallback>
                <p:oleObj name="Equation" r:id="rId9" imgW="190440" imgH="22860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42792" y="4570639"/>
                        <a:ext cx="354012" cy="423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85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4213901"/>
              </p:ext>
            </p:extLst>
          </p:nvPr>
        </p:nvGraphicFramePr>
        <p:xfrm>
          <a:off x="7650571" y="5646420"/>
          <a:ext cx="381000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725" name="Equation" r:id="rId10" imgW="190440" imgH="228600" progId="Equation.DSMT4">
                  <p:embed/>
                </p:oleObj>
              </mc:Choice>
              <mc:Fallback>
                <p:oleObj name="Equation" r:id="rId10" imgW="190440" imgH="2286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50571" y="5646420"/>
                        <a:ext cx="381000" cy="458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Rectangle 2"/>
          <p:cNvSpPr>
            <a:spLocks noChangeArrowheads="1"/>
          </p:cNvSpPr>
          <p:nvPr/>
        </p:nvSpPr>
        <p:spPr bwMode="auto">
          <a:xfrm>
            <a:off x="904875" y="257175"/>
            <a:ext cx="8477250" cy="933450"/>
          </a:xfrm>
          <a:prstGeom prst="rect">
            <a:avLst/>
          </a:prstGeom>
          <a:solidFill>
            <a:schemeClr val="bg1"/>
          </a:solidFill>
          <a:ln w="57150" cmpd="thickThin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/>
            <a:r>
              <a:rPr lang="en-GB" sz="3200" dirty="0" smtClean="0">
                <a:solidFill>
                  <a:schemeClr val="tx2"/>
                </a:solidFill>
                <a:latin typeface="Arial Unicode MS" pitchFamily="34" charset="-128"/>
              </a:rPr>
              <a:t>Error at </a:t>
            </a:r>
            <a:r>
              <a:rPr lang="en-GB" sz="3200" dirty="0">
                <a:solidFill>
                  <a:schemeClr val="tx2"/>
                </a:solidFill>
                <a:latin typeface="Arial Unicode MS" pitchFamily="34" charset="-128"/>
              </a:rPr>
              <a:t>a single voxel</a:t>
            </a:r>
            <a:endParaRPr lang="en-US" sz="3200" dirty="0">
              <a:solidFill>
                <a:schemeClr val="tx2"/>
              </a:solidFill>
              <a:latin typeface="Arial Unicode MS" pitchFamily="34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312738" y="138113"/>
            <a:ext cx="82296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GB" sz="3200">
                <a:solidFill>
                  <a:schemeClr val="tx2"/>
                </a:solidFill>
                <a:latin typeface="Arial Unicode MS" pitchFamily="34" charset="-128"/>
              </a:rPr>
              <a:t>Types of error</a:t>
            </a:r>
            <a:endParaRPr lang="en-US" sz="3200">
              <a:solidFill>
                <a:schemeClr val="tx2"/>
              </a:solidFill>
              <a:latin typeface="Arial Unicode MS" pitchFamily="34" charset="-128"/>
            </a:endParaRPr>
          </a:p>
        </p:txBody>
      </p:sp>
      <p:sp>
        <p:nvSpPr>
          <p:cNvPr id="11267" name="Line 3"/>
          <p:cNvSpPr>
            <a:spLocks noChangeShapeType="1"/>
          </p:cNvSpPr>
          <p:nvPr/>
        </p:nvSpPr>
        <p:spPr bwMode="auto">
          <a:xfrm>
            <a:off x="3124200" y="1552575"/>
            <a:ext cx="441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8" name="Line 4"/>
          <p:cNvSpPr>
            <a:spLocks noChangeShapeType="1"/>
          </p:cNvSpPr>
          <p:nvPr/>
        </p:nvSpPr>
        <p:spPr bwMode="auto">
          <a:xfrm rot="-5400000">
            <a:off x="1295400" y="3381375"/>
            <a:ext cx="3657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 rot="-5400000">
            <a:off x="5715000" y="3381375"/>
            <a:ext cx="3657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>
            <a:off x="3124200" y="5210175"/>
            <a:ext cx="441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>
            <a:off x="3124200" y="3381375"/>
            <a:ext cx="441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 rot="-5400000">
            <a:off x="3505200" y="3381375"/>
            <a:ext cx="3657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4799460" y="534194"/>
            <a:ext cx="1127232" cy="461665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GB" sz="2400" b="0" dirty="0" smtClean="0"/>
              <a:t>Reality</a:t>
            </a:r>
            <a:endParaRPr lang="en-US" sz="2400" b="0" dirty="0"/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2121218" y="2407969"/>
            <a:ext cx="8358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GB" sz="1800" dirty="0" smtClean="0"/>
              <a:t>H</a:t>
            </a:r>
            <a:r>
              <a:rPr lang="en-GB" sz="1800" baseline="-25000" dirty="0" smtClean="0"/>
              <a:t>1</a:t>
            </a:r>
            <a:r>
              <a:rPr lang="en-GB" sz="1800" dirty="0" smtClean="0"/>
              <a:t> </a:t>
            </a:r>
            <a:endParaRPr lang="en-US" sz="1800" dirty="0"/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2179161" y="4030394"/>
            <a:ext cx="8358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GB" sz="1800" dirty="0" smtClean="0"/>
              <a:t>H</a:t>
            </a:r>
            <a:r>
              <a:rPr lang="en-GB" sz="1800" baseline="-25000" dirty="0" smtClean="0"/>
              <a:t>0</a:t>
            </a:r>
            <a:r>
              <a:rPr lang="en-GB" sz="1800" dirty="0" smtClean="0"/>
              <a:t> </a:t>
            </a:r>
            <a:endParaRPr lang="en-US" sz="1800" dirty="0"/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3759200" y="1095375"/>
            <a:ext cx="4363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GB" sz="1800" dirty="0" smtClean="0"/>
              <a:t>H</a:t>
            </a:r>
            <a:r>
              <a:rPr lang="en-GB" sz="1800" baseline="-25000" dirty="0" smtClean="0"/>
              <a:t>0</a:t>
            </a:r>
            <a:endParaRPr lang="en-US" sz="1800" dirty="0"/>
          </a:p>
        </p:txBody>
      </p:sp>
      <p:sp>
        <p:nvSpPr>
          <p:cNvPr id="11278" name="Text Box 14"/>
          <p:cNvSpPr txBox="1">
            <a:spLocks noChangeArrowheads="1"/>
          </p:cNvSpPr>
          <p:nvPr/>
        </p:nvSpPr>
        <p:spPr bwMode="auto">
          <a:xfrm>
            <a:off x="5946775" y="1095375"/>
            <a:ext cx="50045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GB" sz="1800" dirty="0" smtClean="0"/>
              <a:t>H</a:t>
            </a:r>
            <a:r>
              <a:rPr lang="en-GB" sz="1800" baseline="-25000" dirty="0" smtClean="0"/>
              <a:t>1</a:t>
            </a:r>
            <a:r>
              <a:rPr lang="en-GB" sz="1800" dirty="0" smtClean="0"/>
              <a:t> </a:t>
            </a:r>
            <a:endParaRPr lang="en-US" sz="1800" dirty="0"/>
          </a:p>
        </p:txBody>
      </p:sp>
      <p:sp>
        <p:nvSpPr>
          <p:cNvPr id="11279" name="Text Box 15"/>
          <p:cNvSpPr txBox="1">
            <a:spLocks noChangeArrowheads="1"/>
          </p:cNvSpPr>
          <p:nvPr/>
        </p:nvSpPr>
        <p:spPr bwMode="auto">
          <a:xfrm>
            <a:off x="3164974" y="3820199"/>
            <a:ext cx="219810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GB" sz="1800" dirty="0">
                <a:solidFill>
                  <a:srgbClr val="008000"/>
                </a:solidFill>
              </a:rPr>
              <a:t>True </a:t>
            </a:r>
            <a:r>
              <a:rPr lang="en-GB" sz="1800" dirty="0" smtClean="0">
                <a:solidFill>
                  <a:srgbClr val="008000"/>
                </a:solidFill>
              </a:rPr>
              <a:t>negative (TN</a:t>
            </a:r>
            <a:r>
              <a:rPr lang="en-GB" sz="1800" dirty="0">
                <a:solidFill>
                  <a:srgbClr val="008000"/>
                </a:solidFill>
              </a:rPr>
              <a:t>)</a:t>
            </a:r>
            <a:endParaRPr lang="en-US" sz="1800" dirty="0">
              <a:solidFill>
                <a:srgbClr val="008000"/>
              </a:solidFill>
            </a:endParaRPr>
          </a:p>
        </p:txBody>
      </p:sp>
      <p:sp>
        <p:nvSpPr>
          <p:cNvPr id="11280" name="Text Box 16"/>
          <p:cNvSpPr txBox="1">
            <a:spLocks noChangeArrowheads="1"/>
          </p:cNvSpPr>
          <p:nvPr/>
        </p:nvSpPr>
        <p:spPr bwMode="auto">
          <a:xfrm>
            <a:off x="5279571" y="2034945"/>
            <a:ext cx="234042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en-GB" sz="1800" dirty="0">
                <a:solidFill>
                  <a:srgbClr val="008000"/>
                </a:solidFill>
              </a:rPr>
              <a:t>True </a:t>
            </a:r>
            <a:r>
              <a:rPr lang="en-GB" sz="1800" dirty="0" smtClean="0">
                <a:solidFill>
                  <a:srgbClr val="008000"/>
                </a:solidFill>
              </a:rPr>
              <a:t>positive (TP</a:t>
            </a:r>
            <a:r>
              <a:rPr lang="en-GB" sz="1800" dirty="0">
                <a:solidFill>
                  <a:srgbClr val="008000"/>
                </a:solidFill>
              </a:rPr>
              <a:t>)</a:t>
            </a:r>
            <a:endParaRPr lang="en-US" sz="1800" dirty="0">
              <a:solidFill>
                <a:srgbClr val="008000"/>
              </a:solidFill>
            </a:endParaRP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3152775" y="2024063"/>
            <a:ext cx="2203450" cy="900112"/>
            <a:chOff x="2112" y="1881"/>
            <a:chExt cx="1388" cy="567"/>
          </a:xfrm>
        </p:grpSpPr>
        <p:sp>
          <p:nvSpPr>
            <p:cNvPr id="11288" name="Text Box 18"/>
            <p:cNvSpPr txBox="1">
              <a:spLocks noChangeArrowheads="1"/>
            </p:cNvSpPr>
            <p:nvPr/>
          </p:nvSpPr>
          <p:spPr bwMode="auto">
            <a:xfrm>
              <a:off x="2112" y="1881"/>
              <a:ext cx="13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GB" sz="1800">
                  <a:solidFill>
                    <a:srgbClr val="CC3300"/>
                  </a:solidFill>
                </a:rPr>
                <a:t>False positive (FP)</a:t>
              </a:r>
              <a:endParaRPr lang="en-US" sz="1800">
                <a:solidFill>
                  <a:srgbClr val="CC3300"/>
                </a:solidFill>
              </a:endParaRPr>
            </a:p>
          </p:txBody>
        </p:sp>
        <p:sp>
          <p:nvSpPr>
            <p:cNvPr id="11289" name="Text Box 19"/>
            <p:cNvSpPr txBox="1">
              <a:spLocks noChangeArrowheads="1"/>
            </p:cNvSpPr>
            <p:nvPr/>
          </p:nvSpPr>
          <p:spPr bwMode="auto">
            <a:xfrm>
              <a:off x="2112" y="2217"/>
              <a:ext cx="11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/>
              <a:r>
                <a:rPr lang="el-GR" sz="1800" i="1" dirty="0" smtClean="0">
                  <a:solidFill>
                    <a:srgbClr val="CC3300"/>
                  </a:solidFill>
                  <a:latin typeface="Symbol" pitchFamily="18" charset="2"/>
                  <a:cs typeface="Arial" pitchFamily="34" charset="0"/>
                  <a:sym typeface="Symbol" pitchFamily="18" charset="2"/>
                </a:rPr>
                <a:t></a:t>
              </a:r>
              <a:endParaRPr lang="el-GR" sz="1800" i="1" dirty="0">
                <a:solidFill>
                  <a:srgbClr val="CC3300"/>
                </a:solidFill>
                <a:cs typeface="Arial" pitchFamily="34" charset="0"/>
              </a:endParaRPr>
            </a:p>
          </p:txBody>
        </p:sp>
      </p:grpSp>
      <p:grpSp>
        <p:nvGrpSpPr>
          <p:cNvPr id="3" name="Group 20"/>
          <p:cNvGrpSpPr>
            <a:grpSpLocks/>
          </p:cNvGrpSpPr>
          <p:nvPr/>
        </p:nvGrpSpPr>
        <p:grpSpPr bwMode="auto">
          <a:xfrm>
            <a:off x="5305425" y="3838575"/>
            <a:ext cx="2279650" cy="917575"/>
            <a:chOff x="3552" y="3024"/>
            <a:chExt cx="1436" cy="578"/>
          </a:xfrm>
        </p:grpSpPr>
        <p:sp>
          <p:nvSpPr>
            <p:cNvPr id="11286" name="Text Box 21"/>
            <p:cNvSpPr txBox="1">
              <a:spLocks noChangeArrowheads="1"/>
            </p:cNvSpPr>
            <p:nvPr/>
          </p:nvSpPr>
          <p:spPr bwMode="auto">
            <a:xfrm>
              <a:off x="3552" y="3024"/>
              <a:ext cx="14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GB" sz="1800">
                  <a:solidFill>
                    <a:srgbClr val="CC3300"/>
                  </a:solidFill>
                </a:rPr>
                <a:t>False negative (FN)</a:t>
              </a:r>
              <a:endParaRPr lang="en-US" sz="1800">
                <a:solidFill>
                  <a:srgbClr val="CC3300"/>
                </a:solidFill>
              </a:endParaRPr>
            </a:p>
          </p:txBody>
        </p:sp>
        <p:sp>
          <p:nvSpPr>
            <p:cNvPr id="11287" name="Text Box 22"/>
            <p:cNvSpPr txBox="1">
              <a:spLocks noChangeArrowheads="1"/>
            </p:cNvSpPr>
            <p:nvPr/>
          </p:nvSpPr>
          <p:spPr bwMode="auto">
            <a:xfrm>
              <a:off x="4111" y="3369"/>
              <a:ext cx="116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endParaRPr lang="el-GR" sz="1800" b="0" i="1" dirty="0">
                <a:solidFill>
                  <a:srgbClr val="CC3300"/>
                </a:solidFill>
              </a:endParaRPr>
            </a:p>
          </p:txBody>
        </p:sp>
      </p:grpSp>
      <p:sp>
        <p:nvSpPr>
          <p:cNvPr id="11283" name="Rectangle 23"/>
          <p:cNvSpPr>
            <a:spLocks noChangeArrowheads="1"/>
          </p:cNvSpPr>
          <p:nvPr/>
        </p:nvSpPr>
        <p:spPr bwMode="auto">
          <a:xfrm>
            <a:off x="3124200" y="1552575"/>
            <a:ext cx="4419600" cy="36576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84" name="Text Box 24"/>
          <p:cNvSpPr txBox="1">
            <a:spLocks noChangeArrowheads="1"/>
          </p:cNvSpPr>
          <p:nvPr/>
        </p:nvSpPr>
        <p:spPr bwMode="auto">
          <a:xfrm>
            <a:off x="3105150" y="5297488"/>
            <a:ext cx="2349500" cy="13144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dirty="0"/>
              <a:t>specificity: </a:t>
            </a:r>
            <a:r>
              <a:rPr lang="en-US" sz="1600" dirty="0" smtClean="0"/>
              <a:t>1-</a:t>
            </a:r>
            <a:r>
              <a:rPr lang="en-US" sz="1600" b="0" dirty="0" smtClean="0"/>
              <a:t> </a:t>
            </a:r>
            <a:endParaRPr lang="en-US" sz="1600" b="0" dirty="0"/>
          </a:p>
          <a:p>
            <a:r>
              <a:rPr lang="en-GB" sz="1600" b="0" dirty="0"/>
              <a:t>= TN / (TN + FP)</a:t>
            </a:r>
            <a:endParaRPr lang="en-US" sz="1600" b="0" dirty="0"/>
          </a:p>
          <a:p>
            <a:r>
              <a:rPr lang="en-US" sz="1600" b="0" dirty="0"/>
              <a:t>= proportion of actual negatives which are correctly identified</a:t>
            </a:r>
          </a:p>
        </p:txBody>
      </p:sp>
      <p:sp>
        <p:nvSpPr>
          <p:cNvPr id="11285" name="Text Box 26"/>
          <p:cNvSpPr txBox="1">
            <a:spLocks noChangeArrowheads="1"/>
          </p:cNvSpPr>
          <p:nvPr/>
        </p:nvSpPr>
        <p:spPr bwMode="auto">
          <a:xfrm>
            <a:off x="5268913" y="5297488"/>
            <a:ext cx="2609850" cy="13144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dirty="0"/>
              <a:t>sensitivity (power): </a:t>
            </a:r>
            <a:r>
              <a:rPr lang="en-US" sz="1600" dirty="0" smtClean="0"/>
              <a:t>1-</a:t>
            </a:r>
            <a:r>
              <a:rPr lang="en-US" sz="1600" dirty="0" smtClean="0">
                <a:sym typeface="Symbol" pitchFamily="18" charset="2"/>
              </a:rPr>
              <a:t> </a:t>
            </a:r>
            <a:r>
              <a:rPr lang="en-US" sz="1600" dirty="0" smtClean="0"/>
              <a:t> </a:t>
            </a:r>
            <a:endParaRPr lang="en-US" sz="1600" dirty="0"/>
          </a:p>
          <a:p>
            <a:r>
              <a:rPr lang="en-GB" sz="1600" b="0" dirty="0"/>
              <a:t>= TP / (TP + FN)</a:t>
            </a:r>
            <a:endParaRPr lang="en-US" sz="1600" b="0" dirty="0"/>
          </a:p>
          <a:p>
            <a:r>
              <a:rPr lang="en-US" sz="1600" b="0" dirty="0"/>
              <a:t>= proportion of actual positives which are correctly identified</a:t>
            </a:r>
            <a:endParaRPr lang="en-GB" sz="1600" b="0" dirty="0"/>
          </a:p>
        </p:txBody>
      </p:sp>
      <p:graphicFrame>
        <p:nvGraphicFramePr>
          <p:cNvPr id="76801" name="Object 1"/>
          <p:cNvGraphicFramePr>
            <a:graphicFrameLocks noChangeAspect="1"/>
          </p:cNvGraphicFramePr>
          <p:nvPr/>
        </p:nvGraphicFramePr>
        <p:xfrm>
          <a:off x="3959225" y="2382157"/>
          <a:ext cx="381000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497" name="Equation" r:id="rId4" imgW="190440" imgH="228600" progId="Equation.DSMT4">
                  <p:embed/>
                </p:oleObj>
              </mc:Choice>
              <mc:Fallback>
                <p:oleObj name="Equation" r:id="rId4" imgW="190440" imgH="22860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9225" y="2382157"/>
                        <a:ext cx="381000" cy="458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802" name="Object 2"/>
          <p:cNvGraphicFramePr>
            <a:graphicFrameLocks noChangeAspect="1"/>
          </p:cNvGraphicFramePr>
          <p:nvPr/>
        </p:nvGraphicFramePr>
        <p:xfrm>
          <a:off x="6193291" y="4289425"/>
          <a:ext cx="354012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498" name="Equation" r:id="rId6" imgW="190440" imgH="228600" progId="Equation.DSMT4">
                  <p:embed/>
                </p:oleObj>
              </mc:Choice>
              <mc:Fallback>
                <p:oleObj name="Equation" r:id="rId6" imgW="190440" imgH="2286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3291" y="4289425"/>
                        <a:ext cx="354012" cy="423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803" name="Object 3"/>
          <p:cNvGraphicFramePr>
            <a:graphicFrameLocks noChangeAspect="1"/>
          </p:cNvGraphicFramePr>
          <p:nvPr/>
        </p:nvGraphicFramePr>
        <p:xfrm>
          <a:off x="7456035" y="5312683"/>
          <a:ext cx="254189" cy="3043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499" name="Equation" r:id="rId8" imgW="190440" imgH="228600" progId="Equation.DSMT4">
                  <p:embed/>
                </p:oleObj>
              </mc:Choice>
              <mc:Fallback>
                <p:oleObj name="Equation" r:id="rId8" imgW="190440" imgH="2286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56035" y="5312683"/>
                        <a:ext cx="254189" cy="30434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804" name="Object 4"/>
          <p:cNvGraphicFramePr>
            <a:graphicFrameLocks noChangeAspect="1"/>
          </p:cNvGraphicFramePr>
          <p:nvPr/>
        </p:nvGraphicFramePr>
        <p:xfrm>
          <a:off x="4490810" y="5276624"/>
          <a:ext cx="309789" cy="373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500" name="Equation" r:id="rId10" imgW="190440" imgH="228600" progId="Equation.DSMT4">
                  <p:embed/>
                </p:oleObj>
              </mc:Choice>
              <mc:Fallback>
                <p:oleObj name="Equation" r:id="rId10" imgW="190440" imgH="2286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0810" y="5276624"/>
                        <a:ext cx="309789" cy="373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Text Box 9"/>
          <p:cNvSpPr txBox="1">
            <a:spLocks noChangeArrowheads="1"/>
          </p:cNvSpPr>
          <p:nvPr/>
        </p:nvSpPr>
        <p:spPr bwMode="auto">
          <a:xfrm>
            <a:off x="753536" y="3137752"/>
            <a:ext cx="1367682" cy="461665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GB" sz="2400" b="0" dirty="0" smtClean="0"/>
              <a:t>Decision</a:t>
            </a:r>
            <a:endParaRPr lang="en-US" sz="24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Default Design">
  <a:themeElements>
    <a:clrScheme name="2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Default Design">
      <a:majorFont>
        <a:latin typeface="Arial Unicode MS"/>
        <a:ea typeface="Arial Unicode MS"/>
        <a:cs typeface="Arial Unicode MS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S:\vortrag_000523\Ahmet\Power_Point_Vorlagen\csn.pot</Template>
  <TotalTime>0</TotalTime>
  <Words>1131</Words>
  <Application>Microsoft Office PowerPoint</Application>
  <PresentationFormat>35mm Slides</PresentationFormat>
  <Paragraphs>323</Paragraphs>
  <Slides>25</Slides>
  <Notes>19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8" baseType="lpstr">
      <vt:lpstr>1_Default Design</vt:lpstr>
      <vt:lpstr>2_Default Design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Unified Formula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Further reading</vt:lpstr>
    </vt:vector>
  </TitlesOfParts>
  <Company>FIL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DCM</dc:title>
  <dc:creator>Klaas Enno Stephan</dc:creator>
  <cp:lastModifiedBy>Department of Economics</cp:lastModifiedBy>
  <cp:revision>2062</cp:revision>
  <cp:lastPrinted>2000-08-31T18:39:38Z</cp:lastPrinted>
  <dcterms:created xsi:type="dcterms:W3CDTF">2000-05-18T20:05:13Z</dcterms:created>
  <dcterms:modified xsi:type="dcterms:W3CDTF">2013-10-18T11:23:43Z</dcterms:modified>
</cp:coreProperties>
</file>