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4"/>
  </p:notesMasterIdLst>
  <p:sldIdLst>
    <p:sldId id="338" r:id="rId2"/>
    <p:sldId id="339" r:id="rId3"/>
    <p:sldId id="344" r:id="rId4"/>
    <p:sldId id="343" r:id="rId5"/>
    <p:sldId id="345" r:id="rId6"/>
    <p:sldId id="340" r:id="rId7"/>
    <p:sldId id="341" r:id="rId8"/>
    <p:sldId id="342" r:id="rId9"/>
    <p:sldId id="346" r:id="rId10"/>
    <p:sldId id="332" r:id="rId11"/>
    <p:sldId id="264" r:id="rId12"/>
    <p:sldId id="351" r:id="rId13"/>
    <p:sldId id="352" r:id="rId14"/>
    <p:sldId id="353" r:id="rId15"/>
    <p:sldId id="354" r:id="rId16"/>
    <p:sldId id="355" r:id="rId17"/>
    <p:sldId id="356" r:id="rId18"/>
    <p:sldId id="357" r:id="rId19"/>
    <p:sldId id="358" r:id="rId20"/>
    <p:sldId id="359" r:id="rId21"/>
    <p:sldId id="360" r:id="rId22"/>
    <p:sldId id="361" r:id="rId23"/>
    <p:sldId id="312" r:id="rId24"/>
    <p:sldId id="350" r:id="rId25"/>
    <p:sldId id="331" r:id="rId26"/>
    <p:sldId id="347" r:id="rId27"/>
    <p:sldId id="323" r:id="rId28"/>
    <p:sldId id="296" r:id="rId29"/>
    <p:sldId id="334" r:id="rId30"/>
    <p:sldId id="294" r:id="rId31"/>
    <p:sldId id="330" r:id="rId32"/>
    <p:sldId id="348" r:id="rId3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Times New Roman" pitchFamily="18" charset="0"/>
      </a:defRPr>
    </a:lvl1pPr>
    <a:lvl2pPr marL="457200" algn="l" rtl="0" fontAlgn="base">
      <a:spcBef>
        <a:spcPct val="0"/>
      </a:spcBef>
      <a:spcAft>
        <a:spcPct val="0"/>
      </a:spcAft>
      <a:defRPr kern="1200">
        <a:solidFill>
          <a:schemeClr val="tx1"/>
        </a:solidFill>
        <a:latin typeface="Arial" charset="0"/>
        <a:ea typeface="+mn-ea"/>
        <a:cs typeface="Times New Roman" pitchFamily="18" charset="0"/>
      </a:defRPr>
    </a:lvl2pPr>
    <a:lvl3pPr marL="914400" algn="l" rtl="0" fontAlgn="base">
      <a:spcBef>
        <a:spcPct val="0"/>
      </a:spcBef>
      <a:spcAft>
        <a:spcPct val="0"/>
      </a:spcAft>
      <a:defRPr kern="1200">
        <a:solidFill>
          <a:schemeClr val="tx1"/>
        </a:solidFill>
        <a:latin typeface="Arial" charset="0"/>
        <a:ea typeface="+mn-ea"/>
        <a:cs typeface="Times New Roman" pitchFamily="18" charset="0"/>
      </a:defRPr>
    </a:lvl3pPr>
    <a:lvl4pPr marL="1371600" algn="l" rtl="0" fontAlgn="base">
      <a:spcBef>
        <a:spcPct val="0"/>
      </a:spcBef>
      <a:spcAft>
        <a:spcPct val="0"/>
      </a:spcAft>
      <a:defRPr kern="1200">
        <a:solidFill>
          <a:schemeClr val="tx1"/>
        </a:solidFill>
        <a:latin typeface="Arial" charset="0"/>
        <a:ea typeface="+mn-ea"/>
        <a:cs typeface="Times New Roman" pitchFamily="18" charset="0"/>
      </a:defRPr>
    </a:lvl4pPr>
    <a:lvl5pPr marL="1828800" algn="l" rtl="0" fontAlgn="base">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8000"/>
    <a:srgbClr val="B2B2B2"/>
    <a:srgbClr val="CC6600"/>
    <a:srgbClr val="D4D3D4"/>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44" autoAdjust="0"/>
    <p:restoredTop sz="98588" autoAdjust="0"/>
  </p:normalViewPr>
  <p:slideViewPr>
    <p:cSldViewPr snapToGrid="0">
      <p:cViewPr varScale="1">
        <p:scale>
          <a:sx n="91" d="100"/>
          <a:sy n="91" d="100"/>
        </p:scale>
        <p:origin x="-1128" y="-96"/>
      </p:cViewPr>
      <p:guideLst>
        <p:guide orient="horz" pos="3792"/>
        <p:guide pos="33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image" Target="../media/image55.wmf"/><Relationship Id="rId7" Type="http://schemas.openxmlformats.org/officeDocument/2006/relationships/image" Target="../media/image59.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 Id="rId9" Type="http://schemas.openxmlformats.org/officeDocument/2006/relationships/image" Target="../media/image6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defRPr>
            </a:lvl1pPr>
          </a:lstStyle>
          <a:p>
            <a:pPr>
              <a:defRPr/>
            </a:pPr>
            <a:endParaRPr lang="en-US"/>
          </a:p>
        </p:txBody>
      </p:sp>
      <p:sp>
        <p:nvSpPr>
          <p:cNvPr id="2253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defRPr>
            </a:lvl1pPr>
          </a:lstStyle>
          <a:p>
            <a:pPr>
              <a:defRPr/>
            </a:pPr>
            <a:endParaRPr lang="en-US"/>
          </a:p>
        </p:txBody>
      </p:sp>
      <p:sp>
        <p:nvSpPr>
          <p:cNvPr id="2253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charset="0"/>
              </a:defRPr>
            </a:lvl1pPr>
          </a:lstStyle>
          <a:p>
            <a:pPr>
              <a:defRPr/>
            </a:pPr>
            <a:fld id="{71F42F28-9B04-4FE1-91A0-F7ED670E4ED6}" type="slidenum">
              <a:rPr lang="en-US"/>
              <a:pPr>
                <a:defRPr/>
              </a:pPr>
              <a:t>‹#›</a:t>
            </a:fld>
            <a:endParaRPr lang="en-US"/>
          </a:p>
        </p:txBody>
      </p:sp>
    </p:spTree>
    <p:extLst>
      <p:ext uri="{BB962C8B-B14F-4D97-AF65-F5344CB8AC3E}">
        <p14:creationId xmlns:p14="http://schemas.microsoft.com/office/powerpoint/2010/main" val="41242099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1</a:t>
            </a:fld>
            <a:endParaRPr lang="de-CH"/>
          </a:p>
        </p:txBody>
      </p:sp>
    </p:spTree>
    <p:extLst>
      <p:ext uri="{BB962C8B-B14F-4D97-AF65-F5344CB8AC3E}">
        <p14:creationId xmlns:p14="http://schemas.microsoft.com/office/powerpoint/2010/main" val="1399209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863B9A5A-8AAD-4B46-8853-FE7B6B334DBA}" type="slidenum">
              <a:rPr lang="en-US" smtClean="0"/>
              <a:pPr eaLnBrk="1" hangingPunct="1"/>
              <a:t>10</a:t>
            </a:fld>
            <a:endParaRPr lang="en-US" smtClean="0"/>
          </a:p>
        </p:txBody>
      </p:sp>
      <p:sp>
        <p:nvSpPr>
          <p:cNvPr id="35843"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eaLnBrk="1" hangingPunct="1"/>
            <a:fld id="{69D20258-F83E-4816-B3AC-2E813F3CAC33}" type="slidenum">
              <a:rPr lang="fr-FR" sz="1200">
                <a:cs typeface="Arial" charset="0"/>
              </a:rPr>
              <a:pPr algn="r" eaLnBrk="1" hangingPunct="1"/>
              <a:t>10</a:t>
            </a:fld>
            <a:endParaRPr lang="fr-FR" sz="1200">
              <a:cs typeface="Arial" charset="0"/>
            </a:endParaRPr>
          </a:p>
        </p:txBody>
      </p:sp>
      <p:sp>
        <p:nvSpPr>
          <p:cNvPr id="35844" name="Rectangle 2"/>
          <p:cNvSpPr>
            <a:spLocks noGrp="1" noRot="1" noChangeAspect="1" noChangeArrowheads="1" noTextEdit="1"/>
          </p:cNvSpPr>
          <p:nvPr>
            <p:ph type="sldImg"/>
          </p:nvPr>
        </p:nvSpPr>
        <p:spPr>
          <a:solidFill>
            <a:srgbClr val="FFFFFF"/>
          </a:solidFill>
          <a:ln/>
        </p:spPr>
      </p:sp>
      <p:sp>
        <p:nvSpPr>
          <p:cNvPr id="3584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11</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a:p>
            <a:pPr eaLnBrk="1" hangingPunct="1"/>
            <a:endParaRPr lang="en-GB" smtClean="0"/>
          </a:p>
          <a:p>
            <a:pPr eaLnBrk="1" hangingPunct="1"/>
            <a:r>
              <a:rPr lang="en-GB" smtClean="0"/>
              <a:t>EXAMPLE:</a:t>
            </a:r>
          </a:p>
          <a:p>
            <a:pPr eaLnBrk="1" hangingPunct="1"/>
            <a:r>
              <a:rPr lang="en-GB" smtClean="0"/>
              <a:t>	-Y : EEG electric potential measured on the scalp</a:t>
            </a:r>
          </a:p>
          <a:p>
            <a:pPr eaLnBrk="1" hangingPunct="1"/>
            <a:r>
              <a:rPr lang="en-GB" smtClean="0"/>
              <a:t>	-theta : connection strength between two nodes of a network</a:t>
            </a:r>
          </a:p>
          <a:p>
            <a:pPr eaLnBrk="1" hangingPunct="1"/>
            <a:endParaRPr lang="en-GB" smtClean="0"/>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12</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a:p>
            <a:pPr eaLnBrk="1" hangingPunct="1"/>
            <a:endParaRPr lang="en-GB" smtClean="0"/>
          </a:p>
          <a:p>
            <a:pPr eaLnBrk="1" hangingPunct="1"/>
            <a:r>
              <a:rPr lang="en-GB" smtClean="0"/>
              <a:t>EXAMPLE:</a:t>
            </a:r>
          </a:p>
          <a:p>
            <a:pPr eaLnBrk="1" hangingPunct="1"/>
            <a:r>
              <a:rPr lang="en-GB" smtClean="0"/>
              <a:t>	-Y : EEG electric potential measured on the scalp</a:t>
            </a:r>
          </a:p>
          <a:p>
            <a:pPr eaLnBrk="1" hangingPunct="1"/>
            <a:r>
              <a:rPr lang="en-GB" smtClean="0"/>
              <a:t>	-theta : connection strength between two nodes of a network</a:t>
            </a:r>
          </a:p>
          <a:p>
            <a:pPr eaLnBrk="1" hangingPunct="1"/>
            <a:endParaRPr lang="en-GB" smtClean="0"/>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13</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a:p>
            <a:pPr eaLnBrk="1" hangingPunct="1"/>
            <a:endParaRPr lang="en-GB" smtClean="0"/>
          </a:p>
          <a:p>
            <a:pPr eaLnBrk="1" hangingPunct="1"/>
            <a:r>
              <a:rPr lang="en-GB" smtClean="0"/>
              <a:t>EXAMPLE:</a:t>
            </a:r>
          </a:p>
          <a:p>
            <a:pPr eaLnBrk="1" hangingPunct="1"/>
            <a:r>
              <a:rPr lang="en-GB" smtClean="0"/>
              <a:t>	-Y : EEG electric potential measured on the scalp</a:t>
            </a:r>
          </a:p>
          <a:p>
            <a:pPr eaLnBrk="1" hangingPunct="1"/>
            <a:r>
              <a:rPr lang="en-GB" smtClean="0"/>
              <a:t>	-theta : connection strength between two nodes of a network</a:t>
            </a:r>
          </a:p>
          <a:p>
            <a:pPr eaLnBrk="1" hangingPunct="1"/>
            <a:endParaRPr lang="en-GB" smtClean="0"/>
          </a:p>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14</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a:p>
            <a:pPr eaLnBrk="1" hangingPunct="1"/>
            <a:endParaRPr lang="en-GB" smtClean="0"/>
          </a:p>
          <a:p>
            <a:pPr eaLnBrk="1" hangingPunct="1"/>
            <a:r>
              <a:rPr lang="en-GB" smtClean="0"/>
              <a:t>EXAMPLE:</a:t>
            </a:r>
          </a:p>
          <a:p>
            <a:pPr eaLnBrk="1" hangingPunct="1"/>
            <a:r>
              <a:rPr lang="en-GB" smtClean="0"/>
              <a:t>	-Y : EEG electric potential measured on the scalp</a:t>
            </a:r>
          </a:p>
          <a:p>
            <a:pPr eaLnBrk="1" hangingPunct="1"/>
            <a:r>
              <a:rPr lang="en-GB" smtClean="0"/>
              <a:t>	-theta : connection strength between two nodes of a network</a:t>
            </a:r>
          </a:p>
          <a:p>
            <a:pPr eaLnBrk="1" hangingPunct="1"/>
            <a:endParaRPr lang="en-GB" smtClean="0"/>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15</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a:p>
            <a:pPr eaLnBrk="1" hangingPunct="1"/>
            <a:endParaRPr lang="en-GB" smtClean="0"/>
          </a:p>
          <a:p>
            <a:pPr eaLnBrk="1" hangingPunct="1"/>
            <a:r>
              <a:rPr lang="en-GB" smtClean="0"/>
              <a:t>EXAMPLE:</a:t>
            </a:r>
          </a:p>
          <a:p>
            <a:pPr eaLnBrk="1" hangingPunct="1"/>
            <a:r>
              <a:rPr lang="en-GB" smtClean="0"/>
              <a:t>	-Y : EEG electric potential measured on the scalp</a:t>
            </a:r>
          </a:p>
          <a:p>
            <a:pPr eaLnBrk="1" hangingPunct="1"/>
            <a:r>
              <a:rPr lang="en-GB" smtClean="0"/>
              <a:t>	-theta : connection strength between two nodes of a network</a:t>
            </a:r>
          </a:p>
          <a:p>
            <a:pPr eaLnBrk="1" hangingPunct="1"/>
            <a:endParaRPr lang="en-GB" smtClean="0"/>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16</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a:p>
            <a:pPr eaLnBrk="1" hangingPunct="1"/>
            <a:endParaRPr lang="en-GB" smtClean="0"/>
          </a:p>
          <a:p>
            <a:pPr eaLnBrk="1" hangingPunct="1"/>
            <a:r>
              <a:rPr lang="en-GB" smtClean="0"/>
              <a:t>EXAMPLE:</a:t>
            </a:r>
          </a:p>
          <a:p>
            <a:pPr eaLnBrk="1" hangingPunct="1"/>
            <a:r>
              <a:rPr lang="en-GB" smtClean="0"/>
              <a:t>	-Y : EEG electric potential measured on the scalp</a:t>
            </a:r>
          </a:p>
          <a:p>
            <a:pPr eaLnBrk="1" hangingPunct="1"/>
            <a:r>
              <a:rPr lang="en-GB" smtClean="0"/>
              <a:t>	-theta : connection strength between two nodes of a network</a:t>
            </a:r>
          </a:p>
          <a:p>
            <a:pPr eaLnBrk="1" hangingPunct="1"/>
            <a:endParaRPr lang="en-GB" smtClean="0"/>
          </a:p>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17</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a:p>
            <a:pPr eaLnBrk="1" hangingPunct="1"/>
            <a:endParaRPr lang="en-GB" smtClean="0"/>
          </a:p>
          <a:p>
            <a:pPr eaLnBrk="1" hangingPunct="1"/>
            <a:r>
              <a:rPr lang="en-GB" smtClean="0"/>
              <a:t>EXAMPLE:</a:t>
            </a:r>
          </a:p>
          <a:p>
            <a:pPr eaLnBrk="1" hangingPunct="1"/>
            <a:r>
              <a:rPr lang="en-GB" smtClean="0"/>
              <a:t>	-Y : EEG electric potential measured on the scalp</a:t>
            </a:r>
          </a:p>
          <a:p>
            <a:pPr eaLnBrk="1" hangingPunct="1"/>
            <a:r>
              <a:rPr lang="en-GB" smtClean="0"/>
              <a:t>	-theta : connection strength between two nodes of a network</a:t>
            </a:r>
          </a:p>
          <a:p>
            <a:pPr eaLnBrk="1" hangingPunct="1"/>
            <a:endParaRPr lang="en-GB" smtClean="0"/>
          </a:p>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18</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a:p>
            <a:pPr eaLnBrk="1" hangingPunct="1"/>
            <a:endParaRPr lang="en-GB" smtClean="0"/>
          </a:p>
          <a:p>
            <a:pPr eaLnBrk="1" hangingPunct="1"/>
            <a:r>
              <a:rPr lang="en-GB" smtClean="0"/>
              <a:t>EXAMPLE:</a:t>
            </a:r>
          </a:p>
          <a:p>
            <a:pPr eaLnBrk="1" hangingPunct="1"/>
            <a:r>
              <a:rPr lang="en-GB" smtClean="0"/>
              <a:t>	-Y : EEG electric potential measured on the scalp</a:t>
            </a:r>
          </a:p>
          <a:p>
            <a:pPr eaLnBrk="1" hangingPunct="1"/>
            <a:r>
              <a:rPr lang="en-GB" smtClean="0"/>
              <a:t>	-theta : connection strength between two nodes of a network</a:t>
            </a:r>
          </a:p>
          <a:p>
            <a:pPr eaLnBrk="1" hangingPunct="1"/>
            <a:endParaRPr lang="en-GB" smtClean="0"/>
          </a:p>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19</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a:p>
            <a:pPr eaLnBrk="1" hangingPunct="1"/>
            <a:endParaRPr lang="en-GB" smtClean="0"/>
          </a:p>
          <a:p>
            <a:pPr eaLnBrk="1" hangingPunct="1"/>
            <a:r>
              <a:rPr lang="en-GB" smtClean="0"/>
              <a:t>EXAMPLE:</a:t>
            </a:r>
          </a:p>
          <a:p>
            <a:pPr eaLnBrk="1" hangingPunct="1"/>
            <a:r>
              <a:rPr lang="en-GB" smtClean="0"/>
              <a:t>	-Y : EEG electric potential measured on the scalp</a:t>
            </a:r>
          </a:p>
          <a:p>
            <a:pPr eaLnBrk="1" hangingPunct="1"/>
            <a:r>
              <a:rPr lang="en-GB" smtClean="0"/>
              <a:t>	-theta : connection strength between two nodes of a network</a:t>
            </a:r>
          </a:p>
          <a:p>
            <a:pPr eaLnBrk="1" hangingPunct="1"/>
            <a:endParaRPr lang="en-GB" smtClean="0"/>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2</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20</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a:p>
            <a:pPr eaLnBrk="1" hangingPunct="1"/>
            <a:endParaRPr lang="en-GB" smtClean="0"/>
          </a:p>
          <a:p>
            <a:pPr eaLnBrk="1" hangingPunct="1"/>
            <a:r>
              <a:rPr lang="en-GB" smtClean="0"/>
              <a:t>EXAMPLE:</a:t>
            </a:r>
          </a:p>
          <a:p>
            <a:pPr eaLnBrk="1" hangingPunct="1"/>
            <a:r>
              <a:rPr lang="en-GB" smtClean="0"/>
              <a:t>	-Y : EEG electric potential measured on the scalp</a:t>
            </a:r>
          </a:p>
          <a:p>
            <a:pPr eaLnBrk="1" hangingPunct="1"/>
            <a:r>
              <a:rPr lang="en-GB" smtClean="0"/>
              <a:t>	-theta : connection strength between two nodes of a network</a:t>
            </a:r>
          </a:p>
          <a:p>
            <a:pPr eaLnBrk="1" hangingPunct="1"/>
            <a:endParaRPr lang="en-GB" smtClean="0"/>
          </a:p>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21</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a:p>
            <a:pPr eaLnBrk="1" hangingPunct="1"/>
            <a:endParaRPr lang="en-GB" smtClean="0"/>
          </a:p>
          <a:p>
            <a:pPr eaLnBrk="1" hangingPunct="1"/>
            <a:r>
              <a:rPr lang="en-GB" smtClean="0"/>
              <a:t>EXAMPLE:</a:t>
            </a:r>
          </a:p>
          <a:p>
            <a:pPr eaLnBrk="1" hangingPunct="1"/>
            <a:r>
              <a:rPr lang="en-GB" smtClean="0"/>
              <a:t>	-Y : EEG electric potential measured on the scalp</a:t>
            </a:r>
          </a:p>
          <a:p>
            <a:pPr eaLnBrk="1" hangingPunct="1"/>
            <a:r>
              <a:rPr lang="en-GB" smtClean="0"/>
              <a:t>	-theta : connection strength between two nodes of a network</a:t>
            </a:r>
          </a:p>
          <a:p>
            <a:pPr eaLnBrk="1" hangingPunct="1"/>
            <a:endParaRPr lang="en-GB" smtClean="0"/>
          </a:p>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22</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a:p>
            <a:pPr eaLnBrk="1" hangingPunct="1"/>
            <a:endParaRPr lang="en-GB" smtClean="0"/>
          </a:p>
          <a:p>
            <a:pPr eaLnBrk="1" hangingPunct="1"/>
            <a:r>
              <a:rPr lang="en-GB" smtClean="0"/>
              <a:t>EXAMPLE:</a:t>
            </a:r>
          </a:p>
          <a:p>
            <a:pPr eaLnBrk="1" hangingPunct="1"/>
            <a:r>
              <a:rPr lang="en-GB" smtClean="0"/>
              <a:t>	-Y : EEG electric potential measured on the scalp</a:t>
            </a:r>
          </a:p>
          <a:p>
            <a:pPr eaLnBrk="1" hangingPunct="1"/>
            <a:r>
              <a:rPr lang="en-GB" smtClean="0"/>
              <a:t>	-theta : connection strength between two nodes of a network</a:t>
            </a:r>
          </a:p>
          <a:p>
            <a:pPr eaLnBrk="1" hangingPunct="1"/>
            <a:endParaRPr lang="en-GB" smtClean="0"/>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6CD4F660-1818-4288-B58E-BDB32846AC1A}" type="slidenum">
              <a:rPr lang="en-US" smtClean="0"/>
              <a:pPr eaLnBrk="1" hangingPunct="1"/>
              <a:t>23</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2F1D13D-9E93-4C03-B3ED-59B19ADCC203}" type="slidenum">
              <a:rPr lang="en-US" smtClean="0"/>
              <a:pPr eaLnBrk="1" hangingPunct="1"/>
              <a:t>24</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6DC681C7-B857-4FD6-B222-46A6C8A866C5}" type="slidenum">
              <a:rPr lang="en-US" smtClean="0"/>
              <a:pPr eaLnBrk="1" hangingPunct="1"/>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6DC681C7-B857-4FD6-B222-46A6C8A866C5}" type="slidenum">
              <a:rPr lang="en-US" smtClean="0"/>
              <a:pPr eaLnBrk="1" hangingPunct="1"/>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B5B629C2-036D-4033-A590-567C268E5505}" type="slidenum">
              <a:rPr lang="en-US" smtClean="0"/>
              <a:pPr eaLnBrk="1" hangingPunct="1"/>
              <a:t>27</a:t>
            </a:fld>
            <a:endParaRPr lang="en-US"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16BA4AFE-184C-4EAA-B69D-1B87D2EED3CE}" type="slidenum">
              <a:rPr lang="en-US" smtClean="0"/>
              <a:pPr eaLnBrk="1" hangingPunct="1"/>
              <a:t>28</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25D2424D-9A92-41EC-8E48-A1CB0B40D6DD}" type="slidenum">
              <a:rPr lang="en-US" smtClean="0"/>
              <a:pPr eaLnBrk="1" hangingPunct="1"/>
              <a:t>29</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3</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297F844E-8933-4EB7-8F75-BAC2938E91E8}" type="slidenum">
              <a:rPr lang="en-US" smtClean="0"/>
              <a:pPr eaLnBrk="1" hangingPunct="1"/>
              <a:t>30</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E80693E0-2D9B-4248-926E-1409C5ABF320}" type="slidenum">
              <a:rPr lang="en-US" smtClean="0"/>
              <a:pPr eaLnBrk="1" hangingPunct="1"/>
              <a:t>31</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A07ABADB-2A74-4393-87E0-ED9ECC27AB32}" type="slidenum">
              <a:rPr lang="en-US" smtClean="0"/>
              <a:pPr eaLnBrk="1" hangingPunct="1"/>
              <a:t>32</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4</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5</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6</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7</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8</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9</a:t>
            </a:fld>
            <a:endParaRPr lang="de-CH"/>
          </a:p>
        </p:txBody>
      </p:sp>
    </p:spTree>
    <p:extLst>
      <p:ext uri="{BB962C8B-B14F-4D97-AF65-F5344CB8AC3E}">
        <p14:creationId xmlns:p14="http://schemas.microsoft.com/office/powerpoint/2010/main" val="4278474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00113" y="1989138"/>
            <a:ext cx="7343775" cy="1295400"/>
          </a:xfrm>
        </p:spPr>
        <p:txBody>
          <a:bodyPr/>
          <a:lstStyle>
            <a:lvl1pPr>
              <a:defRPr sz="3900">
                <a:solidFill>
                  <a:schemeClr val="tx2"/>
                </a:solidFill>
              </a:defRPr>
            </a:lvl1pPr>
          </a:lstStyle>
          <a:p>
            <a:r>
              <a:rPr lang="en-US" noProof="0" smtClean="0"/>
              <a:t>Click to edit Master title style</a:t>
            </a:r>
            <a:endParaRPr lang="en-US" noProof="0" dirty="0"/>
          </a:p>
        </p:txBody>
      </p:sp>
      <p:sp>
        <p:nvSpPr>
          <p:cNvPr id="4099" name="Rectangle 3"/>
          <p:cNvSpPr>
            <a:spLocks noGrp="1" noChangeArrowheads="1"/>
          </p:cNvSpPr>
          <p:nvPr>
            <p:ph type="subTitle" idx="1"/>
          </p:nvPr>
        </p:nvSpPr>
        <p:spPr>
          <a:xfrm>
            <a:off x="900113" y="3429000"/>
            <a:ext cx="7343775" cy="1752600"/>
          </a:xfrm>
        </p:spPr>
        <p:txBody>
          <a:bodyPr/>
          <a:lstStyle>
            <a:lvl1pPr>
              <a:defRPr/>
            </a:lvl1pPr>
          </a:lstStyle>
          <a:p>
            <a:r>
              <a:rPr lang="en-US" noProof="0" smtClean="0"/>
              <a:t>Click to edit Master subtitle style</a:t>
            </a:r>
            <a:endParaRPr lang="en-US" noProof="0" dirty="0"/>
          </a:p>
        </p:txBody>
      </p:sp>
      <p:sp>
        <p:nvSpPr>
          <p:cNvPr id="4100" name="Rectangle 4"/>
          <p:cNvSpPr>
            <a:spLocks noGrp="1" noChangeArrowheads="1"/>
          </p:cNvSpPr>
          <p:nvPr>
            <p:ph type="dt" sz="half" idx="2"/>
          </p:nvPr>
        </p:nvSpPr>
        <p:spPr>
          <a:xfrm>
            <a:off x="900113" y="6524625"/>
            <a:ext cx="2133600" cy="215900"/>
          </a:xfrm>
        </p:spPr>
        <p:txBody>
          <a:bodyPr/>
          <a:lstStyle>
            <a:lvl1pPr marL="0" marR="0" indent="0" algn="l" defTabSz="914400" rtl="0" eaLnBrk="1" fontAlgn="base" latinLnBrk="0" hangingPunct="1">
              <a:lnSpc>
                <a:spcPct val="100000"/>
              </a:lnSpc>
              <a:spcBef>
                <a:spcPct val="0"/>
              </a:spcBef>
              <a:spcAft>
                <a:spcPct val="0"/>
              </a:spcAft>
              <a:buClrTx/>
              <a:buSzTx/>
              <a:buFontTx/>
              <a:buNone/>
              <a:tabLst/>
              <a:defRPr/>
            </a:lvl1pPr>
          </a:lstStyle>
          <a:p>
            <a:pPr>
              <a:defRPr/>
            </a:pPr>
            <a:r>
              <a:rPr lang="en-US" smtClean="0"/>
              <a:t>Oct 25, 2013</a:t>
            </a:r>
            <a:endParaRPr lang="en-US"/>
          </a:p>
        </p:txBody>
      </p:sp>
      <p:sp>
        <p:nvSpPr>
          <p:cNvPr id="4102" name="Rectangle 6"/>
          <p:cNvSpPr>
            <a:spLocks noGrp="1" noChangeArrowheads="1"/>
          </p:cNvSpPr>
          <p:nvPr>
            <p:ph type="sldNum" sz="quarter" idx="4"/>
          </p:nvPr>
        </p:nvSpPr>
        <p:spPr>
          <a:xfrm>
            <a:off x="6399213" y="6524625"/>
            <a:ext cx="1844675" cy="215900"/>
          </a:xfrm>
        </p:spPr>
        <p:txBody>
          <a:bodyPr/>
          <a:lstStyle>
            <a:lvl1pPr>
              <a:defRPr/>
            </a:lvl1pPr>
          </a:lstStyle>
          <a:p>
            <a:pPr>
              <a:defRPr/>
            </a:pPr>
            <a:fld id="{C9D60223-0653-49FD-856D-E442484557A6}" type="slidenum">
              <a:rPr lang="en-US" smtClean="0"/>
              <a:pPr>
                <a:defRPr/>
              </a:pPr>
              <a:t>‹#›</a:t>
            </a:fld>
            <a:endParaRPr lang="en-US"/>
          </a:p>
        </p:txBody>
      </p:sp>
      <p:sp>
        <p:nvSpPr>
          <p:cNvPr id="4104" name="Line 8"/>
          <p:cNvSpPr>
            <a:spLocks noChangeShapeType="1"/>
          </p:cNvSpPr>
          <p:nvPr/>
        </p:nvSpPr>
        <p:spPr bwMode="auto">
          <a:xfrm>
            <a:off x="0" y="1066800"/>
            <a:ext cx="9144000" cy="0"/>
          </a:xfrm>
          <a:prstGeom prst="line">
            <a:avLst/>
          </a:prstGeom>
          <a:noFill/>
          <a:ln w="15875">
            <a:solidFill>
              <a:schemeClr val="accent2"/>
            </a:solidFill>
            <a:round/>
            <a:headEnd/>
            <a:tailEnd/>
          </a:ln>
          <a:effectLst/>
        </p:spPr>
        <p:txBody>
          <a:bodyPr/>
          <a:lstStyle/>
          <a:p>
            <a:endParaRPr lang="en-US" noProof="0"/>
          </a:p>
        </p:txBody>
      </p:sp>
      <p:pic>
        <p:nvPicPr>
          <p:cNvPr id="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513" y="116181"/>
            <a:ext cx="677470" cy="824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sp>
        <p:nvSpPr>
          <p:cNvPr id="7" name="Rechteck 6"/>
          <p:cNvSpPr/>
          <p:nvPr/>
        </p:nvSpPr>
        <p:spPr bwMode="gray">
          <a:xfrm>
            <a:off x="0" y="0"/>
            <a:ext cx="9144000" cy="6858000"/>
          </a:xfrm>
          <a:prstGeom prst="rect">
            <a:avLst/>
          </a:prstGeom>
          <a:solidFill>
            <a:schemeClr val="accent2"/>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noProof="0" smtClean="0">
              <a:ln>
                <a:noFill/>
              </a:ln>
              <a:solidFill>
                <a:schemeClr val="tx1"/>
              </a:solidFill>
              <a:effectLst/>
              <a:latin typeface="Arial" charset="0"/>
              <a:cs typeface="Arial" charset="0"/>
            </a:endParaRPr>
          </a:p>
        </p:txBody>
      </p:sp>
      <p:sp>
        <p:nvSpPr>
          <p:cNvPr id="2" name="Titel 1"/>
          <p:cNvSpPr>
            <a:spLocks noGrp="1"/>
          </p:cNvSpPr>
          <p:nvPr>
            <p:ph type="title"/>
          </p:nvPr>
        </p:nvSpPr>
        <p:spPr bwMode="gray">
          <a:solidFill>
            <a:schemeClr val="accent2"/>
          </a:solidFill>
        </p:spPr>
        <p:txBody>
          <a:bodyPr/>
          <a:lstStyle>
            <a:lvl1pPr>
              <a:defRPr>
                <a:solidFill>
                  <a:schemeClr val="bg1"/>
                </a:solidFill>
              </a:defRPr>
            </a:lvl1pPr>
          </a:lstStyle>
          <a:p>
            <a:r>
              <a:rPr lang="en-US" noProof="0" smtClean="0"/>
              <a:t>Click to edit Master title style</a:t>
            </a:r>
            <a:endParaRPr lang="en-U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ambria" pitchFamily="18" charset="0"/>
              </a:defRPr>
            </a:lvl1pPr>
          </a:lstStyle>
          <a:p>
            <a:r>
              <a:rPr lang="en-US" noProof="0" dirty="0" smtClean="0"/>
              <a:t>Click to edit Master title style</a:t>
            </a:r>
            <a:endParaRPr lang="en-US" noProof="0" dirty="0"/>
          </a:p>
        </p:txBody>
      </p:sp>
      <p:sp>
        <p:nvSpPr>
          <p:cNvPr id="3" name="Inhaltsplatzhalter 2"/>
          <p:cNvSpPr>
            <a:spLocks noGrp="1"/>
          </p:cNvSpPr>
          <p:nvPr>
            <p:ph idx="1"/>
          </p:nvPr>
        </p:nvSpPr>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Datumsplatzhalter 3"/>
          <p:cNvSpPr>
            <a:spLocks noGrp="1"/>
          </p:cNvSpPr>
          <p:nvPr>
            <p:ph type="dt" sz="half" idx="10"/>
          </p:nvPr>
        </p:nvSpPr>
        <p:spPr/>
        <p:txBody>
          <a:bodyPr/>
          <a:lstStyle>
            <a:lvl1pPr marL="0" marR="0" indent="0" algn="l" defTabSz="914400" rtl="0" eaLnBrk="1" fontAlgn="base" latinLnBrk="0" hangingPunct="1">
              <a:lnSpc>
                <a:spcPct val="100000"/>
              </a:lnSpc>
              <a:spcBef>
                <a:spcPct val="0"/>
              </a:spcBef>
              <a:spcAft>
                <a:spcPct val="0"/>
              </a:spcAft>
              <a:buClrTx/>
              <a:buSzTx/>
              <a:buFontTx/>
              <a:buNone/>
              <a:tabLst/>
              <a:defRPr/>
            </a:lvl1pPr>
          </a:lstStyle>
          <a:p>
            <a:pPr>
              <a:defRPr/>
            </a:pPr>
            <a:r>
              <a:rPr lang="en-US" smtClean="0"/>
              <a:t>Oct 25, 2013</a:t>
            </a:r>
            <a:endParaRPr lang="en-US"/>
          </a:p>
        </p:txBody>
      </p:sp>
      <p:sp>
        <p:nvSpPr>
          <p:cNvPr id="6" name="Foliennummernplatzhalter 5"/>
          <p:cNvSpPr>
            <a:spLocks noGrp="1"/>
          </p:cNvSpPr>
          <p:nvPr>
            <p:ph type="sldNum" sz="quarter" idx="12"/>
          </p:nvPr>
        </p:nvSpPr>
        <p:spPr/>
        <p:txBody>
          <a:bodyPr/>
          <a:lstStyle>
            <a:lvl1pPr>
              <a:defRPr/>
            </a:lvl1pPr>
          </a:lstStyle>
          <a:p>
            <a:pPr>
              <a:defRPr/>
            </a:pPr>
            <a:fld id="{C9D60223-0653-49FD-856D-E442484557A6}"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2 column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en-US" noProof="0"/>
          </a:p>
        </p:txBody>
      </p:sp>
      <p:sp>
        <p:nvSpPr>
          <p:cNvPr id="3" name="Inhaltsplatzhalter 2"/>
          <p:cNvSpPr>
            <a:spLocks noGrp="1"/>
          </p:cNvSpPr>
          <p:nvPr>
            <p:ph idx="1"/>
          </p:nvPr>
        </p:nvSpPr>
        <p:spPr>
          <a:xfrm>
            <a:off x="900113" y="1125538"/>
            <a:ext cx="3527425" cy="4967287"/>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umsplatzhalter 3"/>
          <p:cNvSpPr>
            <a:spLocks noGrp="1"/>
          </p:cNvSpPr>
          <p:nvPr>
            <p:ph type="dt" sz="half" idx="10"/>
          </p:nvPr>
        </p:nvSpPr>
        <p:spPr/>
        <p:txBody>
          <a:bodyPr/>
          <a:lstStyle>
            <a:lvl1pPr marL="0" marR="0" indent="0" algn="l" defTabSz="914400" rtl="0" eaLnBrk="1" fontAlgn="base" latinLnBrk="0" hangingPunct="1">
              <a:lnSpc>
                <a:spcPct val="100000"/>
              </a:lnSpc>
              <a:spcBef>
                <a:spcPct val="0"/>
              </a:spcBef>
              <a:spcAft>
                <a:spcPct val="0"/>
              </a:spcAft>
              <a:buClrTx/>
              <a:buSzTx/>
              <a:buFontTx/>
              <a:buNone/>
              <a:tabLst/>
              <a:defRPr/>
            </a:lvl1pPr>
          </a:lstStyle>
          <a:p>
            <a:pPr>
              <a:defRPr/>
            </a:pPr>
            <a:r>
              <a:rPr lang="en-US" smtClean="0"/>
              <a:t>Oct 25, 2013</a:t>
            </a:r>
            <a:endParaRPr lang="en-US"/>
          </a:p>
        </p:txBody>
      </p:sp>
      <p:sp>
        <p:nvSpPr>
          <p:cNvPr id="6" name="Foliennummernplatzhalter 5"/>
          <p:cNvSpPr>
            <a:spLocks noGrp="1"/>
          </p:cNvSpPr>
          <p:nvPr>
            <p:ph type="sldNum" sz="quarter" idx="12"/>
          </p:nvPr>
        </p:nvSpPr>
        <p:spPr/>
        <p:txBody>
          <a:bodyPr/>
          <a:lstStyle>
            <a:lvl1pPr>
              <a:defRPr/>
            </a:lvl1pPr>
          </a:lstStyle>
          <a:p>
            <a:pPr>
              <a:defRPr/>
            </a:pPr>
            <a:fld id="{C9D60223-0653-49FD-856D-E442484557A6}" type="slidenum">
              <a:rPr lang="en-US" smtClean="0"/>
              <a:pPr>
                <a:defRPr/>
              </a:pPr>
              <a:t>‹#›</a:t>
            </a:fld>
            <a:endParaRPr lang="en-US" dirty="0"/>
          </a:p>
        </p:txBody>
      </p:sp>
      <p:sp>
        <p:nvSpPr>
          <p:cNvPr id="8" name="Inhaltsplatzhalter 7"/>
          <p:cNvSpPr>
            <a:spLocks noGrp="1"/>
          </p:cNvSpPr>
          <p:nvPr>
            <p:ph sz="quarter" idx="13"/>
          </p:nvPr>
        </p:nvSpPr>
        <p:spPr>
          <a:xfrm>
            <a:off x="4716463" y="1125538"/>
            <a:ext cx="3527425"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Oct 25, 2013</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37816F2-E6F5-4959-A70F-0F96F337B0F5}" type="slidenum">
              <a:rPr lang="en-US"/>
              <a:pPr>
                <a:defRPr/>
              </a:pPr>
              <a:t>‹#›</a:t>
            </a:fld>
            <a:endParaRPr lang="en-US"/>
          </a:p>
        </p:txBody>
      </p:sp>
    </p:spTree>
    <p:extLst>
      <p:ext uri="{BB962C8B-B14F-4D97-AF65-F5344CB8AC3E}">
        <p14:creationId xmlns:p14="http://schemas.microsoft.com/office/powerpoint/2010/main" val="154436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Oct 25, 2013</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ED0B2D0-5B09-4B9C-A710-0CDC74530640}" type="slidenum">
              <a:rPr lang="en-US"/>
              <a:pPr>
                <a:defRPr/>
              </a:pPr>
              <a:t>‹#›</a:t>
            </a:fld>
            <a:endParaRPr lang="en-US"/>
          </a:p>
        </p:txBody>
      </p:sp>
    </p:spTree>
    <p:extLst>
      <p:ext uri="{BB962C8B-B14F-4D97-AF65-F5344CB8AC3E}">
        <p14:creationId xmlns:p14="http://schemas.microsoft.com/office/powerpoint/2010/main" val="14332031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0113" y="188913"/>
            <a:ext cx="7343775" cy="503237"/>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p>
            <a:pPr lvl="0"/>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p:txBody>
      </p:sp>
      <p:sp>
        <p:nvSpPr>
          <p:cNvPr id="1027" name="Rectangle 3"/>
          <p:cNvSpPr>
            <a:spLocks noGrp="1" noChangeArrowheads="1"/>
          </p:cNvSpPr>
          <p:nvPr>
            <p:ph type="body" idx="1"/>
          </p:nvPr>
        </p:nvSpPr>
        <p:spPr bwMode="auto">
          <a:xfrm>
            <a:off x="900113" y="1125538"/>
            <a:ext cx="7343775" cy="49672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smtClean="0"/>
          </a:p>
        </p:txBody>
      </p:sp>
      <p:sp>
        <p:nvSpPr>
          <p:cNvPr id="1028" name="Rectangle 4"/>
          <p:cNvSpPr>
            <a:spLocks noGrp="1" noChangeArrowheads="1"/>
          </p:cNvSpPr>
          <p:nvPr>
            <p:ph type="dt" sz="half" idx="2"/>
          </p:nvPr>
        </p:nvSpPr>
        <p:spPr bwMode="auto">
          <a:xfrm>
            <a:off x="900113" y="6524625"/>
            <a:ext cx="935037" cy="2159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latin typeface="Cambria" pitchFamily="18" charset="0"/>
              </a:defRPr>
            </a:lvl1pPr>
          </a:lstStyle>
          <a:p>
            <a:pPr>
              <a:defRPr/>
            </a:pPr>
            <a:r>
              <a:rPr lang="en-US" smtClean="0"/>
              <a:t>Oct 25, 2013</a:t>
            </a:r>
            <a:endParaRPr lang="en-US" dirty="0"/>
          </a:p>
        </p:txBody>
      </p:sp>
      <p:sp>
        <p:nvSpPr>
          <p:cNvPr id="1029" name="Rectangle 5"/>
          <p:cNvSpPr>
            <a:spLocks noGrp="1" noChangeArrowheads="1"/>
          </p:cNvSpPr>
          <p:nvPr>
            <p:ph type="ftr" sz="quarter" idx="3"/>
          </p:nvPr>
        </p:nvSpPr>
        <p:spPr bwMode="auto">
          <a:xfrm>
            <a:off x="1908175" y="6524625"/>
            <a:ext cx="5256213" cy="2159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latin typeface="Cambria" pitchFamily="18" charset="0"/>
              </a:defRPr>
            </a:lvl1pPr>
          </a:lstStyle>
          <a:p>
            <a:pPr>
              <a:defRPr/>
            </a:pPr>
            <a:endParaRPr lang="en-US" dirty="0"/>
          </a:p>
        </p:txBody>
      </p:sp>
      <p:sp>
        <p:nvSpPr>
          <p:cNvPr id="1030" name="Rectangle 6"/>
          <p:cNvSpPr>
            <a:spLocks noGrp="1" noChangeArrowheads="1"/>
          </p:cNvSpPr>
          <p:nvPr>
            <p:ph type="sldNum" sz="quarter" idx="4"/>
          </p:nvPr>
        </p:nvSpPr>
        <p:spPr bwMode="auto">
          <a:xfrm>
            <a:off x="7451725" y="6524625"/>
            <a:ext cx="792163" cy="2159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a:latin typeface="Cambria" pitchFamily="18" charset="0"/>
              </a:defRPr>
            </a:lvl1pPr>
          </a:lstStyle>
          <a:p>
            <a:pPr>
              <a:defRPr/>
            </a:pPr>
            <a:fld id="{C9D60223-0653-49FD-856D-E442484557A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p:txStyles>
    <p:title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p:titleStyle>
    <p:body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9.png"/><Relationship Id="rId3" Type="http://schemas.openxmlformats.org/officeDocument/2006/relationships/notesSlide" Target="../notesSlides/notesSlide11.xml"/><Relationship Id="rId7" Type="http://schemas.openxmlformats.org/officeDocument/2006/relationships/image" Target="../media/image13.wmf"/><Relationship Id="rId12" Type="http://schemas.openxmlformats.org/officeDocument/2006/relationships/image" Target="../media/image18.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image" Target="../media/image17.png"/><Relationship Id="rId5" Type="http://schemas.openxmlformats.org/officeDocument/2006/relationships/image" Target="../media/image10.jpeg"/><Relationship Id="rId10" Type="http://schemas.openxmlformats.org/officeDocument/2006/relationships/image" Target="../media/image16.png"/><Relationship Id="rId4" Type="http://schemas.openxmlformats.org/officeDocument/2006/relationships/image" Target="../media/image12.jpeg"/><Relationship Id="rId9"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29.wmf"/><Relationship Id="rId3" Type="http://schemas.openxmlformats.org/officeDocument/2006/relationships/notesSlide" Target="../notesSlides/notesSlide23.xml"/><Relationship Id="rId21" Type="http://schemas.openxmlformats.org/officeDocument/2006/relationships/image" Target="../media/image43.png"/><Relationship Id="rId7" Type="http://schemas.openxmlformats.org/officeDocument/2006/relationships/image" Target="../media/image37.png"/><Relationship Id="rId12" Type="http://schemas.openxmlformats.org/officeDocument/2006/relationships/oleObject" Target="../embeddings/oleObject2.bin"/><Relationship Id="rId2" Type="http://schemas.openxmlformats.org/officeDocument/2006/relationships/slideLayout" Target="../slideLayouts/slideLayout6.xml"/><Relationship Id="rId20" Type="http://schemas.openxmlformats.org/officeDocument/2006/relationships/image" Target="../media/image42.png"/><Relationship Id="rId1" Type="http://schemas.openxmlformats.org/officeDocument/2006/relationships/vmlDrawing" Target="../drawings/vmlDrawing2.vml"/><Relationship Id="rId6" Type="http://schemas.openxmlformats.org/officeDocument/2006/relationships/image" Target="../media/image36.png"/><Relationship Id="rId11" Type="http://schemas.openxmlformats.org/officeDocument/2006/relationships/image" Target="../media/image31.png"/><Relationship Id="rId5" Type="http://schemas.openxmlformats.org/officeDocument/2006/relationships/image" Target="../media/image35.png"/><Relationship Id="rId15" Type="http://schemas.openxmlformats.org/officeDocument/2006/relationships/image" Target="../media/image29.wmf"/><Relationship Id="rId23"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0.png"/><Relationship Id="rId9" Type="http://schemas.openxmlformats.org/officeDocument/2006/relationships/image" Target="../media/image39.png"/><Relationship Id="rId14" Type="http://schemas.openxmlformats.org/officeDocument/2006/relationships/oleObject" Target="../embeddings/oleObject21.bin"/><Relationship Id="rId22"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34.pn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7.bin"/><Relationship Id="rId3" Type="http://schemas.openxmlformats.org/officeDocument/2006/relationships/notesSlide" Target="../notesSlides/notesSlide25.xml"/><Relationship Id="rId7" Type="http://schemas.openxmlformats.org/officeDocument/2006/relationships/image" Target="../media/image36.wmf"/><Relationship Id="rId12" Type="http://schemas.openxmlformats.org/officeDocument/2006/relationships/image" Target="../media/image38.wmf"/><Relationship Id="rId2" Type="http://schemas.openxmlformats.org/officeDocument/2006/relationships/slideLayout" Target="../slideLayouts/slideLayout6.xml"/><Relationship Id="rId16" Type="http://schemas.openxmlformats.org/officeDocument/2006/relationships/image" Target="../media/image40.wmf"/><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oleObject" Target="../embeddings/oleObject6.bin"/><Relationship Id="rId5" Type="http://schemas.openxmlformats.org/officeDocument/2006/relationships/image" Target="../media/image35.wmf"/><Relationship Id="rId15" Type="http://schemas.openxmlformats.org/officeDocument/2006/relationships/oleObject" Target="../embeddings/oleObject8.bin"/><Relationship Id="rId10" Type="http://schemas.openxmlformats.org/officeDocument/2006/relationships/image" Target="../media/image41.png"/><Relationship Id="rId4" Type="http://schemas.openxmlformats.org/officeDocument/2006/relationships/oleObject" Target="../embeddings/oleObject3.bin"/><Relationship Id="rId9" Type="http://schemas.openxmlformats.org/officeDocument/2006/relationships/image" Target="../media/image37.wmf"/><Relationship Id="rId14" Type="http://schemas.openxmlformats.org/officeDocument/2006/relationships/image" Target="../media/image39.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notesSlide" Target="../notesSlides/notesSlide27.xml"/><Relationship Id="rId7" Type="http://schemas.openxmlformats.org/officeDocument/2006/relationships/image" Target="../media/image50.wmf"/><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56.wmf"/><Relationship Id="rId18" Type="http://schemas.openxmlformats.org/officeDocument/2006/relationships/oleObject" Target="../embeddings/oleObject15.bin"/><Relationship Id="rId3" Type="http://schemas.openxmlformats.org/officeDocument/2006/relationships/notesSlide" Target="../notesSlides/notesSlide28.xml"/><Relationship Id="rId21" Type="http://schemas.openxmlformats.org/officeDocument/2006/relationships/image" Target="../media/image60.wmf"/><Relationship Id="rId7" Type="http://schemas.openxmlformats.org/officeDocument/2006/relationships/image" Target="../media/image53.wmf"/><Relationship Id="rId12" Type="http://schemas.openxmlformats.org/officeDocument/2006/relationships/oleObject" Target="../embeddings/oleObject12.bin"/><Relationship Id="rId17" Type="http://schemas.openxmlformats.org/officeDocument/2006/relationships/image" Target="../media/image58.wmf"/><Relationship Id="rId2" Type="http://schemas.openxmlformats.org/officeDocument/2006/relationships/slideLayout" Target="../slideLayouts/slideLayout5.xml"/><Relationship Id="rId16" Type="http://schemas.openxmlformats.org/officeDocument/2006/relationships/oleObject" Target="../embeddings/oleObject14.bin"/><Relationship Id="rId20" Type="http://schemas.openxmlformats.org/officeDocument/2006/relationships/oleObject" Target="../embeddings/oleObject16.bin"/><Relationship Id="rId1" Type="http://schemas.openxmlformats.org/officeDocument/2006/relationships/vmlDrawing" Target="../drawings/vmlDrawing4.vml"/><Relationship Id="rId6" Type="http://schemas.openxmlformats.org/officeDocument/2006/relationships/oleObject" Target="../embeddings/oleObject9.bin"/><Relationship Id="rId11" Type="http://schemas.openxmlformats.org/officeDocument/2006/relationships/image" Target="../media/image55.wmf"/><Relationship Id="rId5" Type="http://schemas.openxmlformats.org/officeDocument/2006/relationships/image" Target="../media/image63.png"/><Relationship Id="rId15" Type="http://schemas.openxmlformats.org/officeDocument/2006/relationships/image" Target="../media/image57.wmf"/><Relationship Id="rId23" Type="http://schemas.openxmlformats.org/officeDocument/2006/relationships/image" Target="../media/image61.wmf"/><Relationship Id="rId10" Type="http://schemas.openxmlformats.org/officeDocument/2006/relationships/oleObject" Target="../embeddings/oleObject11.bin"/><Relationship Id="rId19" Type="http://schemas.openxmlformats.org/officeDocument/2006/relationships/image" Target="../media/image59.wmf"/><Relationship Id="rId4" Type="http://schemas.openxmlformats.org/officeDocument/2006/relationships/image" Target="../media/image62.png"/><Relationship Id="rId9" Type="http://schemas.openxmlformats.org/officeDocument/2006/relationships/image" Target="../media/image54.wmf"/><Relationship Id="rId14" Type="http://schemas.openxmlformats.org/officeDocument/2006/relationships/oleObject" Target="../embeddings/oleObject13.bin"/><Relationship Id="rId22" Type="http://schemas.openxmlformats.org/officeDocument/2006/relationships/oleObject" Target="../embeddings/oleObject17.bin"/></Relationships>
</file>

<file path=ppt/slides/_rels/slide29.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67.jpeg"/><Relationship Id="rId5" Type="http://schemas.openxmlformats.org/officeDocument/2006/relationships/image" Target="../media/image66.png"/><Relationship Id="rId4" Type="http://schemas.openxmlformats.org/officeDocument/2006/relationships/image" Target="../media/image6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69.wmf"/><Relationship Id="rId2" Type="http://schemas.openxmlformats.org/officeDocument/2006/relationships/slideLayout" Target="../slideLayouts/slideLayout5.xml"/><Relationship Id="rId1" Type="http://schemas.openxmlformats.org/officeDocument/2006/relationships/vmlDrawing" Target="../drawings/vmlDrawing5.vml"/><Relationship Id="rId6" Type="http://schemas.openxmlformats.org/officeDocument/2006/relationships/oleObject" Target="../embeddings/oleObject18.bin"/><Relationship Id="rId5" Type="http://schemas.openxmlformats.org/officeDocument/2006/relationships/image" Target="../media/image71.png"/><Relationship Id="rId4" Type="http://schemas.openxmlformats.org/officeDocument/2006/relationships/image" Target="../media/image70.jpeg"/></Relationships>
</file>

<file path=ppt/slides/_rels/slide31.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notesSlide" Target="../notesSlides/notesSlide31.xml"/><Relationship Id="rId7" Type="http://schemas.openxmlformats.org/officeDocument/2006/relationships/image" Target="../media/image74.png"/><Relationship Id="rId2" Type="http://schemas.openxmlformats.org/officeDocument/2006/relationships/slideLayout" Target="../slideLayouts/slideLayout5.xml"/><Relationship Id="rId1" Type="http://schemas.openxmlformats.org/officeDocument/2006/relationships/vmlDrawing" Target="../drawings/vmlDrawing6.vml"/><Relationship Id="rId6" Type="http://schemas.openxmlformats.org/officeDocument/2006/relationships/image" Target="../media/image72.wmf"/><Relationship Id="rId5" Type="http://schemas.openxmlformats.org/officeDocument/2006/relationships/oleObject" Target="../embeddings/oleObject19.bin"/><Relationship Id="rId4" Type="http://schemas.openxmlformats.org/officeDocument/2006/relationships/image" Target="../media/image7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99592" y="1844824"/>
            <a:ext cx="7343775" cy="467239"/>
          </a:xfrm>
        </p:spPr>
        <p:txBody>
          <a:bodyPr>
            <a:spAutoFit/>
          </a:bodyPr>
          <a:lstStyle/>
          <a:p>
            <a:pPr algn="ctr"/>
            <a:r>
              <a:rPr lang="de-CH" sz="2800" dirty="0" smtClean="0"/>
              <a:t>Bayesian Inference</a:t>
            </a:r>
            <a:endParaRPr lang="en-US" sz="1800" dirty="0">
              <a:solidFill>
                <a:schemeClr val="tx2"/>
              </a:solidFill>
            </a:endParaRPr>
          </a:p>
        </p:txBody>
      </p:sp>
      <p:sp>
        <p:nvSpPr>
          <p:cNvPr id="2051" name="Rectangle 3"/>
          <p:cNvSpPr>
            <a:spLocks noGrp="1" noChangeArrowheads="1"/>
          </p:cNvSpPr>
          <p:nvPr>
            <p:ph type="subTitle" idx="1"/>
          </p:nvPr>
        </p:nvSpPr>
        <p:spPr>
          <a:xfrm>
            <a:off x="2411760" y="2852936"/>
            <a:ext cx="4267200" cy="1846659"/>
          </a:xfrm>
        </p:spPr>
        <p:txBody>
          <a:bodyPr wrap="square">
            <a:spAutoFit/>
          </a:bodyPr>
          <a:lstStyle/>
          <a:p>
            <a:pPr algn="ctr"/>
            <a:r>
              <a:rPr lang="en-US" sz="1500" b="1" dirty="0" smtClean="0"/>
              <a:t>Chris </a:t>
            </a:r>
            <a:r>
              <a:rPr lang="en-US" sz="1500" b="1" dirty="0" err="1" smtClean="0"/>
              <a:t>Mathys</a:t>
            </a:r>
            <a:endParaRPr lang="en-US" sz="1500" b="1" dirty="0" smtClean="0"/>
          </a:p>
          <a:p>
            <a:pPr algn="ctr"/>
            <a:r>
              <a:rPr lang="de-CH" sz="1500" b="1" dirty="0" smtClean="0"/>
              <a:t>Wellcome Trust Centre for Neuroimaging</a:t>
            </a:r>
          </a:p>
          <a:p>
            <a:pPr algn="ctr"/>
            <a:r>
              <a:rPr lang="de-CH" sz="1500" b="1" dirty="0" smtClean="0"/>
              <a:t>UCL</a:t>
            </a:r>
          </a:p>
          <a:p>
            <a:pPr algn="ctr"/>
            <a:endParaRPr lang="de-CH" sz="1500" b="1" dirty="0" smtClean="0"/>
          </a:p>
          <a:p>
            <a:pPr algn="ctr"/>
            <a:r>
              <a:rPr lang="de-CH" sz="1500" b="1" dirty="0" smtClean="0"/>
              <a:t>SPM Course</a:t>
            </a:r>
            <a:endParaRPr lang="en-US" sz="1500" b="1" dirty="0"/>
          </a:p>
          <a:p>
            <a:pPr algn="ctr"/>
            <a:r>
              <a:rPr lang="en-US" sz="1500" b="1" dirty="0" smtClean="0"/>
              <a:t>London, October 25, 2013</a:t>
            </a:r>
            <a:endParaRPr lang="en-US" sz="1500" b="1" dirty="0"/>
          </a:p>
        </p:txBody>
      </p:sp>
      <p:sp>
        <p:nvSpPr>
          <p:cNvPr id="4" name="Rectangle 3"/>
          <p:cNvSpPr txBox="1">
            <a:spLocks noChangeArrowheads="1"/>
          </p:cNvSpPr>
          <p:nvPr/>
        </p:nvSpPr>
        <p:spPr bwMode="auto">
          <a:xfrm>
            <a:off x="4697760" y="5805264"/>
            <a:ext cx="4267200" cy="430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l" rtl="0" eaLnBrk="1" fontAlgn="base" hangingPunct="1">
              <a:spcBef>
                <a:spcPct val="40000"/>
              </a:spcBef>
              <a:spcAft>
                <a:spcPct val="0"/>
              </a:spcAft>
              <a:buFont typeface="Arial" charset="0"/>
              <a:defRPr sz="1700">
                <a:solidFill>
                  <a:schemeClr val="tx1"/>
                </a:solidFill>
                <a:latin typeface="+mn-lt"/>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mn-lt"/>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mn-lt"/>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mn-lt"/>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mn-lt"/>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r>
              <a:rPr lang="en-US" sz="1400" b="1" dirty="0" smtClean="0">
                <a:latin typeface="Cambria" pitchFamily="18" charset="0"/>
              </a:rPr>
              <a:t>Thanks to Jean </a:t>
            </a:r>
            <a:r>
              <a:rPr lang="en-US" sz="1400" b="1" dirty="0" err="1" smtClean="0">
                <a:latin typeface="Cambria" pitchFamily="18" charset="0"/>
              </a:rPr>
              <a:t>Daunizeau</a:t>
            </a:r>
            <a:r>
              <a:rPr lang="en-US" sz="1400" b="1" dirty="0" smtClean="0">
                <a:latin typeface="Cambria" pitchFamily="18" charset="0"/>
              </a:rPr>
              <a:t> and </a:t>
            </a:r>
            <a:r>
              <a:rPr lang="en-US" sz="1400" b="1" dirty="0" err="1" smtClean="0">
                <a:latin typeface="Cambria" pitchFamily="18" charset="0"/>
              </a:rPr>
              <a:t>Jérémie</a:t>
            </a:r>
            <a:r>
              <a:rPr lang="en-US" sz="1400" b="1" dirty="0" smtClean="0">
                <a:latin typeface="Cambria" pitchFamily="18" charset="0"/>
              </a:rPr>
              <a:t> </a:t>
            </a:r>
            <a:r>
              <a:rPr lang="en-US" sz="1400" b="1" dirty="0" err="1" smtClean="0">
                <a:latin typeface="Cambria" pitchFamily="18" charset="0"/>
              </a:rPr>
              <a:t>Mattout</a:t>
            </a:r>
            <a:r>
              <a:rPr lang="en-US" sz="1400" b="1" dirty="0" smtClean="0">
                <a:latin typeface="Cambria" pitchFamily="18" charset="0"/>
              </a:rPr>
              <a:t> for previous versions of this talk</a:t>
            </a:r>
          </a:p>
        </p:txBody>
      </p:sp>
    </p:spTree>
    <p:extLst>
      <p:ext uri="{BB962C8B-B14F-4D97-AF65-F5344CB8AC3E}">
        <p14:creationId xmlns:p14="http://schemas.microsoft.com/office/powerpoint/2010/main" val="1751980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6" name="Group 20"/>
          <p:cNvGrpSpPr>
            <a:grpSpLocks/>
          </p:cNvGrpSpPr>
          <p:nvPr/>
        </p:nvGrpSpPr>
        <p:grpSpPr bwMode="auto">
          <a:xfrm>
            <a:off x="5916613" y="2895600"/>
            <a:ext cx="2160587" cy="1944688"/>
            <a:chOff x="3727" y="1824"/>
            <a:chExt cx="1361" cy="1225"/>
          </a:xfrm>
        </p:grpSpPr>
        <p:pic>
          <p:nvPicPr>
            <p:cNvPr id="3096" name="Picture 3" descr="tete_EEG"/>
            <p:cNvPicPr>
              <a:picLocks noChangeAspect="1" noChangeArrowheads="1"/>
            </p:cNvPicPr>
            <p:nvPr/>
          </p:nvPicPr>
          <p:blipFill>
            <a:blip r:embed="rId3">
              <a:clrChange>
                <a:clrFrom>
                  <a:srgbClr val="FBF9E7"/>
                </a:clrFrom>
                <a:clrTo>
                  <a:srgbClr val="FBF9E7">
                    <a:alpha val="0"/>
                  </a:srgbClr>
                </a:clrTo>
              </a:clrChange>
              <a:extLst>
                <a:ext uri="{28A0092B-C50C-407E-A947-70E740481C1C}">
                  <a14:useLocalDpi xmlns:a14="http://schemas.microsoft.com/office/drawing/2010/main" val="0"/>
                </a:ext>
              </a:extLst>
            </a:blip>
            <a:srcRect/>
            <a:stretch>
              <a:fillRect/>
            </a:stretch>
          </p:blipFill>
          <p:spPr bwMode="auto">
            <a:xfrm>
              <a:off x="3727" y="1870"/>
              <a:ext cx="1243"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7" name="Freeform 4"/>
            <p:cNvSpPr>
              <a:spLocks/>
            </p:cNvSpPr>
            <p:nvPr/>
          </p:nvSpPr>
          <p:spPr bwMode="auto">
            <a:xfrm>
              <a:off x="4450" y="1824"/>
              <a:ext cx="638" cy="1011"/>
            </a:xfrm>
            <a:custGeom>
              <a:avLst/>
              <a:gdLst>
                <a:gd name="T0" fmla="*/ 0 w 2268"/>
                <a:gd name="T1" fmla="*/ 12 h 2562"/>
                <a:gd name="T2" fmla="*/ 0 w 2268"/>
                <a:gd name="T3" fmla="*/ 12 h 2562"/>
                <a:gd name="T4" fmla="*/ 1 w 2268"/>
                <a:gd name="T5" fmla="*/ 9 h 2562"/>
                <a:gd name="T6" fmla="*/ 1 w 2268"/>
                <a:gd name="T7" fmla="*/ 15 h 2562"/>
                <a:gd name="T8" fmla="*/ 1 w 2268"/>
                <a:gd name="T9" fmla="*/ 3 h 2562"/>
                <a:gd name="T10" fmla="*/ 1 w 2268"/>
                <a:gd name="T11" fmla="*/ 13 h 2562"/>
                <a:gd name="T12" fmla="*/ 1 w 2268"/>
                <a:gd name="T13" fmla="*/ 9 h 2562"/>
                <a:gd name="T14" fmla="*/ 1 w 2268"/>
                <a:gd name="T15" fmla="*/ 15 h 2562"/>
                <a:gd name="T16" fmla="*/ 1 w 2268"/>
                <a:gd name="T17" fmla="*/ 9 h 2562"/>
                <a:gd name="T18" fmla="*/ 1 w 2268"/>
                <a:gd name="T19" fmla="*/ 13 h 2562"/>
                <a:gd name="T20" fmla="*/ 2 w 2268"/>
                <a:gd name="T21" fmla="*/ 11 h 2562"/>
                <a:gd name="T22" fmla="*/ 2 w 2268"/>
                <a:gd name="T23" fmla="*/ 13 h 2562"/>
                <a:gd name="T24" fmla="*/ 2 w 2268"/>
                <a:gd name="T25" fmla="*/ 2 h 2562"/>
                <a:gd name="T26" fmla="*/ 3 w 2268"/>
                <a:gd name="T27" fmla="*/ 23 h 2562"/>
                <a:gd name="T28" fmla="*/ 3 w 2268"/>
                <a:gd name="T29" fmla="*/ 11 h 2562"/>
                <a:gd name="T30" fmla="*/ 3 w 2268"/>
                <a:gd name="T31" fmla="*/ 13 h 2562"/>
                <a:gd name="T32" fmla="*/ 3 w 2268"/>
                <a:gd name="T33" fmla="*/ 7 h 2562"/>
                <a:gd name="T34" fmla="*/ 3 w 2268"/>
                <a:gd name="T35" fmla="*/ 15 h 2562"/>
                <a:gd name="T36" fmla="*/ 3 w 2268"/>
                <a:gd name="T37" fmla="*/ 10 h 2562"/>
                <a:gd name="T38" fmla="*/ 3 w 2268"/>
                <a:gd name="T39" fmla="*/ 13 h 2562"/>
                <a:gd name="T40" fmla="*/ 3 w 2268"/>
                <a:gd name="T41" fmla="*/ 11 h 2562"/>
                <a:gd name="T42" fmla="*/ 4 w 2268"/>
                <a:gd name="T43" fmla="*/ 13 h 2562"/>
                <a:gd name="T44" fmla="*/ 4 w 2268"/>
                <a:gd name="T45" fmla="*/ 13 h 25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8"/>
                <a:gd name="T70" fmla="*/ 0 h 2562"/>
                <a:gd name="T71" fmla="*/ 2268 w 2268"/>
                <a:gd name="T72" fmla="*/ 2562 h 25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8" h="2562">
                  <a:moveTo>
                    <a:pt x="0" y="1254"/>
                  </a:moveTo>
                  <a:cubicBezTo>
                    <a:pt x="91" y="1276"/>
                    <a:pt x="182" y="1299"/>
                    <a:pt x="227" y="1254"/>
                  </a:cubicBezTo>
                  <a:cubicBezTo>
                    <a:pt x="272" y="1209"/>
                    <a:pt x="249" y="937"/>
                    <a:pt x="272" y="982"/>
                  </a:cubicBezTo>
                  <a:cubicBezTo>
                    <a:pt x="295" y="1027"/>
                    <a:pt x="340" y="1639"/>
                    <a:pt x="363" y="1526"/>
                  </a:cubicBezTo>
                  <a:cubicBezTo>
                    <a:pt x="386" y="1413"/>
                    <a:pt x="393" y="332"/>
                    <a:pt x="408" y="302"/>
                  </a:cubicBezTo>
                  <a:cubicBezTo>
                    <a:pt x="423" y="272"/>
                    <a:pt x="424" y="1232"/>
                    <a:pt x="454" y="1345"/>
                  </a:cubicBezTo>
                  <a:cubicBezTo>
                    <a:pt x="484" y="1458"/>
                    <a:pt x="552" y="952"/>
                    <a:pt x="590" y="982"/>
                  </a:cubicBezTo>
                  <a:cubicBezTo>
                    <a:pt x="628" y="1012"/>
                    <a:pt x="657" y="1541"/>
                    <a:pt x="680" y="1526"/>
                  </a:cubicBezTo>
                  <a:cubicBezTo>
                    <a:pt x="703" y="1511"/>
                    <a:pt x="703" y="914"/>
                    <a:pt x="726" y="891"/>
                  </a:cubicBezTo>
                  <a:cubicBezTo>
                    <a:pt x="749" y="868"/>
                    <a:pt x="779" y="1352"/>
                    <a:pt x="817" y="1390"/>
                  </a:cubicBezTo>
                  <a:cubicBezTo>
                    <a:pt x="855" y="1428"/>
                    <a:pt x="915" y="1118"/>
                    <a:pt x="953" y="1118"/>
                  </a:cubicBezTo>
                  <a:cubicBezTo>
                    <a:pt x="991" y="1118"/>
                    <a:pt x="990" y="1549"/>
                    <a:pt x="1043" y="1390"/>
                  </a:cubicBezTo>
                  <a:cubicBezTo>
                    <a:pt x="1096" y="1231"/>
                    <a:pt x="1209" y="0"/>
                    <a:pt x="1270" y="166"/>
                  </a:cubicBezTo>
                  <a:cubicBezTo>
                    <a:pt x="1331" y="332"/>
                    <a:pt x="1376" y="2214"/>
                    <a:pt x="1406" y="2388"/>
                  </a:cubicBezTo>
                  <a:cubicBezTo>
                    <a:pt x="1436" y="2562"/>
                    <a:pt x="1429" y="1375"/>
                    <a:pt x="1452" y="1209"/>
                  </a:cubicBezTo>
                  <a:cubicBezTo>
                    <a:pt x="1475" y="1043"/>
                    <a:pt x="1519" y="1458"/>
                    <a:pt x="1542" y="1390"/>
                  </a:cubicBezTo>
                  <a:cubicBezTo>
                    <a:pt x="1565" y="1322"/>
                    <a:pt x="1558" y="763"/>
                    <a:pt x="1588" y="801"/>
                  </a:cubicBezTo>
                  <a:cubicBezTo>
                    <a:pt x="1618" y="839"/>
                    <a:pt x="1694" y="1572"/>
                    <a:pt x="1724" y="1617"/>
                  </a:cubicBezTo>
                  <a:cubicBezTo>
                    <a:pt x="1754" y="1662"/>
                    <a:pt x="1739" y="1126"/>
                    <a:pt x="1769" y="1073"/>
                  </a:cubicBezTo>
                  <a:cubicBezTo>
                    <a:pt x="1799" y="1020"/>
                    <a:pt x="1867" y="1293"/>
                    <a:pt x="1905" y="1300"/>
                  </a:cubicBezTo>
                  <a:cubicBezTo>
                    <a:pt x="1943" y="1307"/>
                    <a:pt x="1966" y="1118"/>
                    <a:pt x="1996" y="1118"/>
                  </a:cubicBezTo>
                  <a:cubicBezTo>
                    <a:pt x="2026" y="1118"/>
                    <a:pt x="2042" y="1270"/>
                    <a:pt x="2087" y="1300"/>
                  </a:cubicBezTo>
                  <a:cubicBezTo>
                    <a:pt x="2132" y="1330"/>
                    <a:pt x="2200" y="1315"/>
                    <a:pt x="2268" y="1300"/>
                  </a:cubicBezTo>
                </a:path>
              </a:pathLst>
            </a:custGeom>
            <a:noFill/>
            <a:ln w="952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077" name="Group 21"/>
          <p:cNvGrpSpPr>
            <a:grpSpLocks/>
          </p:cNvGrpSpPr>
          <p:nvPr/>
        </p:nvGrpSpPr>
        <p:grpSpPr bwMode="auto">
          <a:xfrm>
            <a:off x="1066800" y="2836863"/>
            <a:ext cx="2209800" cy="1963737"/>
            <a:chOff x="672" y="1787"/>
            <a:chExt cx="1392" cy="1237"/>
          </a:xfrm>
        </p:grpSpPr>
        <p:pic>
          <p:nvPicPr>
            <p:cNvPr id="3086" name="Picture 5" descr="cervo&amp;lobes"/>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5469"/>
            <a:stretch>
              <a:fillRect/>
            </a:stretch>
          </p:blipFill>
          <p:spPr bwMode="auto">
            <a:xfrm>
              <a:off x="672" y="1787"/>
              <a:ext cx="1392" cy="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7" name="Oval 6"/>
            <p:cNvSpPr>
              <a:spLocks noChangeArrowheads="1"/>
            </p:cNvSpPr>
            <p:nvPr/>
          </p:nvSpPr>
          <p:spPr bwMode="auto">
            <a:xfrm>
              <a:off x="1824" y="2363"/>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3088" name="Oval 7"/>
            <p:cNvSpPr>
              <a:spLocks noChangeArrowheads="1"/>
            </p:cNvSpPr>
            <p:nvPr/>
          </p:nvSpPr>
          <p:spPr bwMode="auto">
            <a:xfrm>
              <a:off x="816" y="2219"/>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3089" name="Oval 8"/>
            <p:cNvSpPr>
              <a:spLocks noChangeArrowheads="1"/>
            </p:cNvSpPr>
            <p:nvPr/>
          </p:nvSpPr>
          <p:spPr bwMode="auto">
            <a:xfrm>
              <a:off x="1200" y="2411"/>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3090" name="Oval 9"/>
            <p:cNvSpPr>
              <a:spLocks noChangeArrowheads="1"/>
            </p:cNvSpPr>
            <p:nvPr/>
          </p:nvSpPr>
          <p:spPr bwMode="auto">
            <a:xfrm>
              <a:off x="1536" y="1979"/>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cxnSp>
          <p:nvCxnSpPr>
            <p:cNvPr id="3091" name="AutoShape 10"/>
            <p:cNvCxnSpPr>
              <a:cxnSpLocks noChangeShapeType="1"/>
              <a:stCxn id="3087" idx="3"/>
              <a:endCxn id="3089" idx="5"/>
            </p:cNvCxnSpPr>
            <p:nvPr/>
          </p:nvCxnSpPr>
          <p:spPr bwMode="auto">
            <a:xfrm rot="5400000">
              <a:off x="1584" y="2307"/>
              <a:ext cx="48" cy="488"/>
            </a:xfrm>
            <a:prstGeom prst="curvedConnector3">
              <a:avLst>
                <a:gd name="adj1" fmla="val 370833"/>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3092" name="AutoShape 11"/>
            <p:cNvCxnSpPr>
              <a:cxnSpLocks noChangeShapeType="1"/>
              <a:stCxn id="3087" idx="0"/>
              <a:endCxn id="3090" idx="6"/>
            </p:cNvCxnSpPr>
            <p:nvPr/>
          </p:nvCxnSpPr>
          <p:spPr bwMode="auto">
            <a:xfrm rot="5400000" flipH="1">
              <a:off x="1680" y="2123"/>
              <a:ext cx="288" cy="192"/>
            </a:xfrm>
            <a:prstGeom prst="curvedConnector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3093" name="AutoShape 12"/>
            <p:cNvCxnSpPr>
              <a:cxnSpLocks noChangeShapeType="1"/>
              <a:stCxn id="3090" idx="1"/>
              <a:endCxn id="3088" idx="0"/>
            </p:cNvCxnSpPr>
            <p:nvPr/>
          </p:nvCxnSpPr>
          <p:spPr bwMode="auto">
            <a:xfrm rot="-5400000" flipH="1" flipV="1">
              <a:off x="1132" y="1787"/>
              <a:ext cx="212" cy="652"/>
            </a:xfrm>
            <a:prstGeom prst="curvedConnector3">
              <a:avLst>
                <a:gd name="adj1" fmla="val -4104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3094" name="AutoShape 13"/>
            <p:cNvCxnSpPr>
              <a:cxnSpLocks noChangeShapeType="1"/>
              <a:stCxn id="3089" idx="7"/>
              <a:endCxn id="3087" idx="1"/>
            </p:cNvCxnSpPr>
            <p:nvPr/>
          </p:nvCxnSpPr>
          <p:spPr bwMode="auto">
            <a:xfrm rot="-5400000">
              <a:off x="1584" y="2171"/>
              <a:ext cx="48" cy="488"/>
            </a:xfrm>
            <a:prstGeom prst="curvedConnector3">
              <a:avLst>
                <a:gd name="adj1" fmla="val 360417"/>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3095" name="AutoShape 14"/>
            <p:cNvCxnSpPr>
              <a:cxnSpLocks noChangeShapeType="1"/>
              <a:endCxn id="3090" idx="3"/>
            </p:cNvCxnSpPr>
            <p:nvPr/>
          </p:nvCxnSpPr>
          <p:spPr bwMode="auto">
            <a:xfrm flipV="1">
              <a:off x="1008" y="2143"/>
              <a:ext cx="556" cy="172"/>
            </a:xfrm>
            <a:prstGeom prst="curvedConnector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grpSp>
      <p:cxnSp>
        <p:nvCxnSpPr>
          <p:cNvPr id="3079" name="AutoShape 17"/>
          <p:cNvCxnSpPr>
            <a:cxnSpLocks noChangeShapeType="1"/>
          </p:cNvCxnSpPr>
          <p:nvPr/>
        </p:nvCxnSpPr>
        <p:spPr bwMode="auto">
          <a:xfrm rot="5400000" flipV="1">
            <a:off x="4471988" y="536575"/>
            <a:ext cx="131762" cy="4732338"/>
          </a:xfrm>
          <a:prstGeom prst="curvedConnector3">
            <a:avLst>
              <a:gd name="adj1" fmla="val -666269"/>
            </a:avLst>
          </a:prstGeom>
          <a:noFill/>
          <a:ln w="28575">
            <a:solidFill>
              <a:srgbClr val="CC6600"/>
            </a:solidFill>
            <a:prstDash val="dash"/>
            <a:round/>
            <a:headEnd/>
            <a:tailEnd type="triangle" w="lg" len="lg"/>
          </a:ln>
          <a:extLst>
            <a:ext uri="{909E8E84-426E-40DD-AFC4-6F175D3DCCD1}">
              <a14:hiddenFill xmlns:a14="http://schemas.microsoft.com/office/drawing/2010/main">
                <a:noFill/>
              </a14:hiddenFill>
            </a:ext>
          </a:extLst>
        </p:spPr>
      </p:cxnSp>
      <p:sp>
        <p:nvSpPr>
          <p:cNvPr id="3080" name="Text Box 24"/>
          <p:cNvSpPr txBox="1">
            <a:spLocks noChangeArrowheads="1"/>
          </p:cNvSpPr>
          <p:nvPr/>
        </p:nvSpPr>
        <p:spPr bwMode="auto">
          <a:xfrm>
            <a:off x="3591011" y="1524000"/>
            <a:ext cx="18667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dirty="0">
                <a:solidFill>
                  <a:srgbClr val="CC6600"/>
                </a:solidFill>
                <a:latin typeface="Cambria" pitchFamily="18" charset="0"/>
                <a:ea typeface="MS PGothic" pitchFamily="34" charset="-128"/>
              </a:rPr>
              <a:t>forward problem</a:t>
            </a:r>
          </a:p>
        </p:txBody>
      </p:sp>
      <p:sp>
        <p:nvSpPr>
          <p:cNvPr id="3081" name="Text Box 26"/>
          <p:cNvSpPr txBox="1">
            <a:spLocks noChangeArrowheads="1"/>
          </p:cNvSpPr>
          <p:nvPr/>
        </p:nvSpPr>
        <p:spPr bwMode="auto">
          <a:xfrm>
            <a:off x="3997282" y="2667000"/>
            <a:ext cx="9478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400" dirty="0">
                <a:latin typeface="Cambria" pitchFamily="18" charset="0"/>
                <a:ea typeface="MS PGothic" pitchFamily="34" charset="-128"/>
              </a:rPr>
              <a:t>likelihood</a:t>
            </a:r>
            <a:endParaRPr lang="en-GB" dirty="0">
              <a:solidFill>
                <a:srgbClr val="CC6600"/>
              </a:solidFill>
              <a:latin typeface="Cambria" pitchFamily="18" charset="0"/>
              <a:ea typeface="MS PGothic" pitchFamily="34" charset="-128"/>
            </a:endParaRPr>
          </a:p>
        </p:txBody>
      </p:sp>
      <p:grpSp>
        <p:nvGrpSpPr>
          <p:cNvPr id="3082" name="Group 21"/>
          <p:cNvGrpSpPr>
            <a:grpSpLocks/>
          </p:cNvGrpSpPr>
          <p:nvPr/>
        </p:nvGrpSpPr>
        <p:grpSpPr bwMode="auto">
          <a:xfrm>
            <a:off x="2171700" y="4648200"/>
            <a:ext cx="4732338" cy="1509713"/>
            <a:chOff x="1368" y="2928"/>
            <a:chExt cx="2981" cy="951"/>
          </a:xfrm>
        </p:grpSpPr>
        <p:cxnSp>
          <p:nvCxnSpPr>
            <p:cNvPr id="3083" name="AutoShape 19"/>
            <p:cNvCxnSpPr>
              <a:cxnSpLocks noChangeShapeType="1"/>
            </p:cNvCxnSpPr>
            <p:nvPr/>
          </p:nvCxnSpPr>
          <p:spPr bwMode="auto">
            <a:xfrm rot="16200000" flipV="1">
              <a:off x="2846" y="1546"/>
              <a:ext cx="25" cy="2981"/>
            </a:xfrm>
            <a:prstGeom prst="curvedConnector3">
              <a:avLst>
                <a:gd name="adj1" fmla="val -2148005"/>
              </a:avLst>
            </a:prstGeom>
            <a:noFill/>
            <a:ln w="28575">
              <a:solidFill>
                <a:srgbClr val="CC6600"/>
              </a:solidFill>
              <a:prstDash val="dash"/>
              <a:round/>
              <a:headEnd/>
              <a:tailEnd type="triangle" w="lg" len="lg"/>
            </a:ln>
            <a:extLst>
              <a:ext uri="{909E8E84-426E-40DD-AFC4-6F175D3DCCD1}">
                <a14:hiddenFill xmlns:a14="http://schemas.microsoft.com/office/drawing/2010/main">
                  <a:noFill/>
                </a14:hiddenFill>
              </a:ext>
            </a:extLst>
          </p:spPr>
        </p:cxnSp>
        <p:sp>
          <p:nvSpPr>
            <p:cNvPr id="3084" name="Text Box 25"/>
            <p:cNvSpPr txBox="1">
              <a:spLocks noChangeArrowheads="1"/>
            </p:cNvSpPr>
            <p:nvPr/>
          </p:nvSpPr>
          <p:spPr bwMode="auto">
            <a:xfrm>
              <a:off x="2239" y="3648"/>
              <a:ext cx="11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dirty="0">
                  <a:solidFill>
                    <a:srgbClr val="CC6600"/>
                  </a:solidFill>
                  <a:latin typeface="Cambria" pitchFamily="18" charset="0"/>
                  <a:ea typeface="MS PGothic" pitchFamily="34" charset="-128"/>
                </a:rPr>
                <a:t>inverse problem</a:t>
              </a:r>
            </a:p>
          </p:txBody>
        </p:sp>
        <p:sp>
          <p:nvSpPr>
            <p:cNvPr id="3085" name="Text Box 27"/>
            <p:cNvSpPr txBox="1">
              <a:spLocks noChangeArrowheads="1"/>
            </p:cNvSpPr>
            <p:nvPr/>
          </p:nvSpPr>
          <p:spPr bwMode="auto">
            <a:xfrm>
              <a:off x="2263" y="2928"/>
              <a:ext cx="116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400" dirty="0">
                  <a:latin typeface="Cambria" pitchFamily="18" charset="0"/>
                  <a:ea typeface="MS PGothic" pitchFamily="34" charset="-128"/>
                </a:rPr>
                <a:t>posterior distribution</a:t>
              </a:r>
              <a:endParaRPr lang="en-GB" dirty="0">
                <a:solidFill>
                  <a:srgbClr val="CC6600"/>
                </a:solidFill>
                <a:latin typeface="Cambria" pitchFamily="18" charset="0"/>
                <a:ea typeface="MS PGothic" pitchFamily="34" charset="-128"/>
              </a:endParaRPr>
            </a:p>
          </p:txBody>
        </p:sp>
      </p:grpSp>
      <p:sp>
        <p:nvSpPr>
          <p:cNvPr id="27"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Inference </a:t>
            </a:r>
            <a:r>
              <a:rPr lang="de-CH" dirty="0" smtClean="0"/>
              <a:t>in SPM</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3876351" y="5044534"/>
                <a:ext cx="11896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𝜗</m:t>
                          </m:r>
                        </m:e>
                        <m:e>
                          <m:r>
                            <a:rPr lang="de-CH" b="0" i="1" smtClean="0">
                              <a:latin typeface="Cambria Math"/>
                            </a:rPr>
                            <m:t>𝑦</m:t>
                          </m:r>
                          <m:r>
                            <a:rPr lang="de-CH" b="0" i="1" smtClean="0">
                              <a:latin typeface="Cambria Math"/>
                            </a:rPr>
                            <m:t>,</m:t>
                          </m:r>
                          <m:r>
                            <a:rPr lang="de-CH" b="0" i="1" smtClean="0">
                              <a:latin typeface="Cambria Math"/>
                            </a:rPr>
                            <m:t>𝑚</m:t>
                          </m:r>
                        </m:e>
                      </m:d>
                    </m:oMath>
                  </m:oMathPara>
                </a14:m>
                <a:endParaRPr lang="en-US" dirty="0">
                  <a:latin typeface="Cambria"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876351" y="5044534"/>
                <a:ext cx="1189685" cy="369332"/>
              </a:xfrm>
              <a:prstGeom prst="rect">
                <a:avLst/>
              </a:prstGeom>
              <a:blipFill rotWithShape="1">
                <a:blip r:embed="rId5"/>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864445" y="2132856"/>
                <a:ext cx="11896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𝑦</m:t>
                          </m:r>
                        </m:e>
                        <m:e>
                          <m:r>
                            <a:rPr lang="de-CH" b="0" i="1" smtClean="0">
                              <a:latin typeface="Cambria Math"/>
                            </a:rPr>
                            <m:t>𝜗</m:t>
                          </m:r>
                          <m:r>
                            <a:rPr lang="de-CH" b="0" i="1" smtClean="0">
                              <a:latin typeface="Cambria Math"/>
                            </a:rPr>
                            <m:t>,</m:t>
                          </m:r>
                          <m:r>
                            <a:rPr lang="de-CH" b="0" i="1" smtClean="0">
                              <a:latin typeface="Cambria Math"/>
                            </a:rPr>
                            <m:t>𝑚</m:t>
                          </m:r>
                        </m:e>
                      </m:d>
                    </m:oMath>
                  </m:oMathPara>
                </a14:m>
                <a:endParaRPr lang="en-US" dirty="0">
                  <a:latin typeface="Cambria"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3864445" y="2132856"/>
                <a:ext cx="1189685" cy="369332"/>
              </a:xfrm>
              <a:prstGeom prst="rect">
                <a:avLst/>
              </a:prstGeom>
              <a:blipFill rotWithShape="1">
                <a:blip r:embed="rId6"/>
                <a:stretch>
                  <a:fillRect b="-83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10</a:t>
            </a:fld>
            <a:endParaRPr lang="en-US"/>
          </a:p>
        </p:txBody>
      </p:sp>
      <p:sp>
        <p:nvSpPr>
          <p:cNvPr id="5" name="Date Placeholder 4"/>
          <p:cNvSpPr>
            <a:spLocks noGrp="1"/>
          </p:cNvSpPr>
          <p:nvPr>
            <p:ph type="dt" sz="half" idx="10"/>
          </p:nvPr>
        </p:nvSpPr>
        <p:spPr/>
        <p:txBody>
          <a:bodyPr/>
          <a:lstStyle/>
          <a:p>
            <a:pPr>
              <a:defRPr/>
            </a:pPr>
            <a:r>
              <a:rPr lang="en-US" smtClean="0"/>
              <a:t>Oct 25, 2013</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7"/>
          <p:cNvSpPr>
            <a:spLocks noChangeArrowheads="1"/>
          </p:cNvSpPr>
          <p:nvPr/>
        </p:nvSpPr>
        <p:spPr bwMode="auto">
          <a:xfrm>
            <a:off x="0" y="3162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pic>
        <p:nvPicPr>
          <p:cNvPr id="2053" name="Picture 31" descr="Untitled"/>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2925" y="4149725"/>
            <a:ext cx="3603625"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33"/>
          <p:cNvSpPr>
            <a:spLocks noChangeArrowheads="1"/>
          </p:cNvSpPr>
          <p:nvPr/>
        </p:nvSpPr>
        <p:spPr bwMode="auto">
          <a:xfrm>
            <a:off x="0" y="30368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055" name="Rectangle 35"/>
          <p:cNvSpPr>
            <a:spLocks noChangeArrowheads="1"/>
          </p:cNvSpPr>
          <p:nvPr/>
        </p:nvSpPr>
        <p:spPr bwMode="auto">
          <a:xfrm>
            <a:off x="0" y="2963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081" name="Text Box 18"/>
          <p:cNvSpPr txBox="1">
            <a:spLocks noChangeArrowheads="1"/>
          </p:cNvSpPr>
          <p:nvPr/>
        </p:nvSpPr>
        <p:spPr bwMode="auto">
          <a:xfrm>
            <a:off x="3729037" y="1557340"/>
            <a:ext cx="12779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solidFill>
                  <a:srgbClr val="CC6600"/>
                </a:solidFill>
                <a:latin typeface="Cambria" pitchFamily="18" charset="0"/>
              </a:rPr>
              <a:t>Likelihood</a:t>
            </a:r>
            <a:r>
              <a:rPr lang="en-GB" dirty="0">
                <a:latin typeface="Cambria" pitchFamily="18" charset="0"/>
              </a:rPr>
              <a:t>:</a:t>
            </a:r>
            <a:endParaRPr lang="en-US" dirty="0">
              <a:latin typeface="Cambria" pitchFamily="18" charset="0"/>
            </a:endParaRPr>
          </a:p>
        </p:txBody>
      </p:sp>
      <p:sp>
        <p:nvSpPr>
          <p:cNvPr id="2079" name="Text Box 25"/>
          <p:cNvSpPr txBox="1">
            <a:spLocks noChangeArrowheads="1"/>
          </p:cNvSpPr>
          <p:nvPr/>
        </p:nvSpPr>
        <p:spPr bwMode="auto">
          <a:xfrm>
            <a:off x="3729038" y="2349501"/>
            <a:ext cx="755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solidFill>
                  <a:srgbClr val="CC6600"/>
                </a:solidFill>
                <a:latin typeface="Cambria" pitchFamily="18" charset="0"/>
              </a:rPr>
              <a:t>Prior</a:t>
            </a:r>
            <a:r>
              <a:rPr lang="en-GB" dirty="0">
                <a:latin typeface="Cambria" pitchFamily="18" charset="0"/>
              </a:rPr>
              <a:t>:</a:t>
            </a:r>
            <a:endParaRPr lang="en-US" dirty="0">
              <a:latin typeface="Cambria" pitchFamily="18" charset="0"/>
            </a:endParaRPr>
          </a:p>
        </p:txBody>
      </p:sp>
      <p:sp>
        <p:nvSpPr>
          <p:cNvPr id="2077" name="Text Box 30"/>
          <p:cNvSpPr txBox="1">
            <a:spLocks noChangeArrowheads="1"/>
          </p:cNvSpPr>
          <p:nvPr/>
        </p:nvSpPr>
        <p:spPr bwMode="auto">
          <a:xfrm>
            <a:off x="3729037" y="3355973"/>
            <a:ext cx="17608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smtClean="0">
                <a:latin typeface="Cambria" pitchFamily="18" charset="0"/>
              </a:rPr>
              <a:t>Bayes’ theorem:</a:t>
            </a:r>
            <a:endParaRPr lang="en-US" dirty="0">
              <a:latin typeface="Cambria" pitchFamily="18" charset="0"/>
            </a:endParaRPr>
          </a:p>
        </p:txBody>
      </p:sp>
      <p:grpSp>
        <p:nvGrpSpPr>
          <p:cNvPr id="2060" name="Group 21"/>
          <p:cNvGrpSpPr>
            <a:grpSpLocks/>
          </p:cNvGrpSpPr>
          <p:nvPr/>
        </p:nvGrpSpPr>
        <p:grpSpPr bwMode="auto">
          <a:xfrm>
            <a:off x="250825" y="1412875"/>
            <a:ext cx="2209800" cy="1963738"/>
            <a:chOff x="672" y="1787"/>
            <a:chExt cx="1392" cy="1237"/>
          </a:xfrm>
        </p:grpSpPr>
        <p:pic>
          <p:nvPicPr>
            <p:cNvPr id="2067" name="Picture 5" descr="cervo&amp;lobes"/>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5469"/>
            <a:stretch>
              <a:fillRect/>
            </a:stretch>
          </p:blipFill>
          <p:spPr bwMode="auto">
            <a:xfrm>
              <a:off x="672" y="1787"/>
              <a:ext cx="1392" cy="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 name="Oval 6"/>
            <p:cNvSpPr>
              <a:spLocks noChangeArrowheads="1"/>
            </p:cNvSpPr>
            <p:nvPr/>
          </p:nvSpPr>
          <p:spPr bwMode="auto">
            <a:xfrm>
              <a:off x="1824" y="2363"/>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2069" name="Oval 7"/>
            <p:cNvSpPr>
              <a:spLocks noChangeArrowheads="1"/>
            </p:cNvSpPr>
            <p:nvPr/>
          </p:nvSpPr>
          <p:spPr bwMode="auto">
            <a:xfrm>
              <a:off x="816" y="2219"/>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2070" name="Oval 8"/>
            <p:cNvSpPr>
              <a:spLocks noChangeArrowheads="1"/>
            </p:cNvSpPr>
            <p:nvPr/>
          </p:nvSpPr>
          <p:spPr bwMode="auto">
            <a:xfrm>
              <a:off x="1200" y="2411"/>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2071" name="Oval 9"/>
            <p:cNvSpPr>
              <a:spLocks noChangeArrowheads="1"/>
            </p:cNvSpPr>
            <p:nvPr/>
          </p:nvSpPr>
          <p:spPr bwMode="auto">
            <a:xfrm>
              <a:off x="1536" y="1979"/>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cxnSp>
          <p:nvCxnSpPr>
            <p:cNvPr id="2072" name="AutoShape 10"/>
            <p:cNvCxnSpPr>
              <a:cxnSpLocks noChangeShapeType="1"/>
              <a:stCxn id="2068" idx="3"/>
              <a:endCxn id="2070" idx="5"/>
            </p:cNvCxnSpPr>
            <p:nvPr/>
          </p:nvCxnSpPr>
          <p:spPr bwMode="auto">
            <a:xfrm rot="5400000">
              <a:off x="1584" y="2307"/>
              <a:ext cx="48" cy="488"/>
            </a:xfrm>
            <a:prstGeom prst="curvedConnector3">
              <a:avLst>
                <a:gd name="adj1" fmla="val 370833"/>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2073" name="AutoShape 11"/>
            <p:cNvCxnSpPr>
              <a:cxnSpLocks noChangeShapeType="1"/>
              <a:stCxn id="2068" idx="0"/>
              <a:endCxn id="2071" idx="6"/>
            </p:cNvCxnSpPr>
            <p:nvPr/>
          </p:nvCxnSpPr>
          <p:spPr bwMode="auto">
            <a:xfrm rot="5400000" flipH="1">
              <a:off x="1680" y="2123"/>
              <a:ext cx="288" cy="192"/>
            </a:xfrm>
            <a:prstGeom prst="curvedConnector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2074" name="AutoShape 12"/>
            <p:cNvCxnSpPr>
              <a:cxnSpLocks noChangeShapeType="1"/>
              <a:stCxn id="2071" idx="1"/>
              <a:endCxn id="2069" idx="0"/>
            </p:cNvCxnSpPr>
            <p:nvPr/>
          </p:nvCxnSpPr>
          <p:spPr bwMode="auto">
            <a:xfrm rot="-5400000" flipH="1" flipV="1">
              <a:off x="1132" y="1787"/>
              <a:ext cx="212" cy="652"/>
            </a:xfrm>
            <a:prstGeom prst="curvedConnector3">
              <a:avLst>
                <a:gd name="adj1" fmla="val -4104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2075" name="AutoShape 13"/>
            <p:cNvCxnSpPr>
              <a:cxnSpLocks noChangeShapeType="1"/>
              <a:stCxn id="2070" idx="7"/>
              <a:endCxn id="2068" idx="1"/>
            </p:cNvCxnSpPr>
            <p:nvPr/>
          </p:nvCxnSpPr>
          <p:spPr bwMode="auto">
            <a:xfrm rot="-5400000">
              <a:off x="1584" y="2171"/>
              <a:ext cx="48" cy="488"/>
            </a:xfrm>
            <a:prstGeom prst="curvedConnector3">
              <a:avLst>
                <a:gd name="adj1" fmla="val 360417"/>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2076" name="AutoShape 14"/>
            <p:cNvCxnSpPr>
              <a:cxnSpLocks noChangeShapeType="1"/>
              <a:endCxn id="2071" idx="3"/>
            </p:cNvCxnSpPr>
            <p:nvPr/>
          </p:nvCxnSpPr>
          <p:spPr bwMode="auto">
            <a:xfrm flipV="1">
              <a:off x="1008" y="2143"/>
              <a:ext cx="556" cy="172"/>
            </a:xfrm>
            <a:prstGeom prst="curvedConnector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grpSp>
      <p:grpSp>
        <p:nvGrpSpPr>
          <p:cNvPr id="2061" name="Group 20"/>
          <p:cNvGrpSpPr>
            <a:grpSpLocks/>
          </p:cNvGrpSpPr>
          <p:nvPr/>
        </p:nvGrpSpPr>
        <p:grpSpPr bwMode="auto">
          <a:xfrm>
            <a:off x="300038" y="4600575"/>
            <a:ext cx="2160587" cy="1944688"/>
            <a:chOff x="3727" y="1824"/>
            <a:chExt cx="1361" cy="1225"/>
          </a:xfrm>
        </p:grpSpPr>
        <p:pic>
          <p:nvPicPr>
            <p:cNvPr id="2065" name="Picture 3" descr="tete_EEG"/>
            <p:cNvPicPr>
              <a:picLocks noChangeAspect="1" noChangeArrowheads="1"/>
            </p:cNvPicPr>
            <p:nvPr/>
          </p:nvPicPr>
          <p:blipFill>
            <a:blip r:embed="rId6">
              <a:clrChange>
                <a:clrFrom>
                  <a:srgbClr val="FBF9E7"/>
                </a:clrFrom>
                <a:clrTo>
                  <a:srgbClr val="FBF9E7">
                    <a:alpha val="0"/>
                  </a:srgbClr>
                </a:clrTo>
              </a:clrChange>
              <a:extLst>
                <a:ext uri="{28A0092B-C50C-407E-A947-70E740481C1C}">
                  <a14:useLocalDpi xmlns:a14="http://schemas.microsoft.com/office/drawing/2010/main" val="0"/>
                </a:ext>
              </a:extLst>
            </a:blip>
            <a:srcRect/>
            <a:stretch>
              <a:fillRect/>
            </a:stretch>
          </p:blipFill>
          <p:spPr bwMode="auto">
            <a:xfrm>
              <a:off x="3727" y="1870"/>
              <a:ext cx="1243"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6" name="Freeform 4"/>
            <p:cNvSpPr>
              <a:spLocks/>
            </p:cNvSpPr>
            <p:nvPr/>
          </p:nvSpPr>
          <p:spPr bwMode="auto">
            <a:xfrm>
              <a:off x="4450" y="1824"/>
              <a:ext cx="638" cy="1011"/>
            </a:xfrm>
            <a:custGeom>
              <a:avLst/>
              <a:gdLst>
                <a:gd name="T0" fmla="*/ 0 w 2268"/>
                <a:gd name="T1" fmla="*/ 12 h 2562"/>
                <a:gd name="T2" fmla="*/ 0 w 2268"/>
                <a:gd name="T3" fmla="*/ 12 h 2562"/>
                <a:gd name="T4" fmla="*/ 1 w 2268"/>
                <a:gd name="T5" fmla="*/ 9 h 2562"/>
                <a:gd name="T6" fmla="*/ 1 w 2268"/>
                <a:gd name="T7" fmla="*/ 15 h 2562"/>
                <a:gd name="T8" fmla="*/ 1 w 2268"/>
                <a:gd name="T9" fmla="*/ 3 h 2562"/>
                <a:gd name="T10" fmla="*/ 1 w 2268"/>
                <a:gd name="T11" fmla="*/ 13 h 2562"/>
                <a:gd name="T12" fmla="*/ 1 w 2268"/>
                <a:gd name="T13" fmla="*/ 9 h 2562"/>
                <a:gd name="T14" fmla="*/ 1 w 2268"/>
                <a:gd name="T15" fmla="*/ 15 h 2562"/>
                <a:gd name="T16" fmla="*/ 1 w 2268"/>
                <a:gd name="T17" fmla="*/ 9 h 2562"/>
                <a:gd name="T18" fmla="*/ 1 w 2268"/>
                <a:gd name="T19" fmla="*/ 13 h 2562"/>
                <a:gd name="T20" fmla="*/ 2 w 2268"/>
                <a:gd name="T21" fmla="*/ 11 h 2562"/>
                <a:gd name="T22" fmla="*/ 2 w 2268"/>
                <a:gd name="T23" fmla="*/ 13 h 2562"/>
                <a:gd name="T24" fmla="*/ 2 w 2268"/>
                <a:gd name="T25" fmla="*/ 2 h 2562"/>
                <a:gd name="T26" fmla="*/ 3 w 2268"/>
                <a:gd name="T27" fmla="*/ 23 h 2562"/>
                <a:gd name="T28" fmla="*/ 3 w 2268"/>
                <a:gd name="T29" fmla="*/ 11 h 2562"/>
                <a:gd name="T30" fmla="*/ 3 w 2268"/>
                <a:gd name="T31" fmla="*/ 13 h 2562"/>
                <a:gd name="T32" fmla="*/ 3 w 2268"/>
                <a:gd name="T33" fmla="*/ 7 h 2562"/>
                <a:gd name="T34" fmla="*/ 3 w 2268"/>
                <a:gd name="T35" fmla="*/ 15 h 2562"/>
                <a:gd name="T36" fmla="*/ 3 w 2268"/>
                <a:gd name="T37" fmla="*/ 10 h 2562"/>
                <a:gd name="T38" fmla="*/ 3 w 2268"/>
                <a:gd name="T39" fmla="*/ 13 h 2562"/>
                <a:gd name="T40" fmla="*/ 3 w 2268"/>
                <a:gd name="T41" fmla="*/ 11 h 2562"/>
                <a:gd name="T42" fmla="*/ 4 w 2268"/>
                <a:gd name="T43" fmla="*/ 13 h 2562"/>
                <a:gd name="T44" fmla="*/ 4 w 2268"/>
                <a:gd name="T45" fmla="*/ 13 h 25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8"/>
                <a:gd name="T70" fmla="*/ 0 h 2562"/>
                <a:gd name="T71" fmla="*/ 2268 w 2268"/>
                <a:gd name="T72" fmla="*/ 2562 h 25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8" h="2562">
                  <a:moveTo>
                    <a:pt x="0" y="1254"/>
                  </a:moveTo>
                  <a:cubicBezTo>
                    <a:pt x="91" y="1276"/>
                    <a:pt x="182" y="1299"/>
                    <a:pt x="227" y="1254"/>
                  </a:cubicBezTo>
                  <a:cubicBezTo>
                    <a:pt x="272" y="1209"/>
                    <a:pt x="249" y="937"/>
                    <a:pt x="272" y="982"/>
                  </a:cubicBezTo>
                  <a:cubicBezTo>
                    <a:pt x="295" y="1027"/>
                    <a:pt x="340" y="1639"/>
                    <a:pt x="363" y="1526"/>
                  </a:cubicBezTo>
                  <a:cubicBezTo>
                    <a:pt x="386" y="1413"/>
                    <a:pt x="393" y="332"/>
                    <a:pt x="408" y="302"/>
                  </a:cubicBezTo>
                  <a:cubicBezTo>
                    <a:pt x="423" y="272"/>
                    <a:pt x="424" y="1232"/>
                    <a:pt x="454" y="1345"/>
                  </a:cubicBezTo>
                  <a:cubicBezTo>
                    <a:pt x="484" y="1458"/>
                    <a:pt x="552" y="952"/>
                    <a:pt x="590" y="982"/>
                  </a:cubicBezTo>
                  <a:cubicBezTo>
                    <a:pt x="628" y="1012"/>
                    <a:pt x="657" y="1541"/>
                    <a:pt x="680" y="1526"/>
                  </a:cubicBezTo>
                  <a:cubicBezTo>
                    <a:pt x="703" y="1511"/>
                    <a:pt x="703" y="914"/>
                    <a:pt x="726" y="891"/>
                  </a:cubicBezTo>
                  <a:cubicBezTo>
                    <a:pt x="749" y="868"/>
                    <a:pt x="779" y="1352"/>
                    <a:pt x="817" y="1390"/>
                  </a:cubicBezTo>
                  <a:cubicBezTo>
                    <a:pt x="855" y="1428"/>
                    <a:pt x="915" y="1118"/>
                    <a:pt x="953" y="1118"/>
                  </a:cubicBezTo>
                  <a:cubicBezTo>
                    <a:pt x="991" y="1118"/>
                    <a:pt x="990" y="1549"/>
                    <a:pt x="1043" y="1390"/>
                  </a:cubicBezTo>
                  <a:cubicBezTo>
                    <a:pt x="1096" y="1231"/>
                    <a:pt x="1209" y="0"/>
                    <a:pt x="1270" y="166"/>
                  </a:cubicBezTo>
                  <a:cubicBezTo>
                    <a:pt x="1331" y="332"/>
                    <a:pt x="1376" y="2214"/>
                    <a:pt x="1406" y="2388"/>
                  </a:cubicBezTo>
                  <a:cubicBezTo>
                    <a:pt x="1436" y="2562"/>
                    <a:pt x="1429" y="1375"/>
                    <a:pt x="1452" y="1209"/>
                  </a:cubicBezTo>
                  <a:cubicBezTo>
                    <a:pt x="1475" y="1043"/>
                    <a:pt x="1519" y="1458"/>
                    <a:pt x="1542" y="1390"/>
                  </a:cubicBezTo>
                  <a:cubicBezTo>
                    <a:pt x="1565" y="1322"/>
                    <a:pt x="1558" y="763"/>
                    <a:pt x="1588" y="801"/>
                  </a:cubicBezTo>
                  <a:cubicBezTo>
                    <a:pt x="1618" y="839"/>
                    <a:pt x="1694" y="1572"/>
                    <a:pt x="1724" y="1617"/>
                  </a:cubicBezTo>
                  <a:cubicBezTo>
                    <a:pt x="1754" y="1662"/>
                    <a:pt x="1739" y="1126"/>
                    <a:pt x="1769" y="1073"/>
                  </a:cubicBezTo>
                  <a:cubicBezTo>
                    <a:pt x="1799" y="1020"/>
                    <a:pt x="1867" y="1293"/>
                    <a:pt x="1905" y="1300"/>
                  </a:cubicBezTo>
                  <a:cubicBezTo>
                    <a:pt x="1943" y="1307"/>
                    <a:pt x="1966" y="1118"/>
                    <a:pt x="1996" y="1118"/>
                  </a:cubicBezTo>
                  <a:cubicBezTo>
                    <a:pt x="2026" y="1118"/>
                    <a:pt x="2042" y="1270"/>
                    <a:pt x="2087" y="1300"/>
                  </a:cubicBezTo>
                  <a:cubicBezTo>
                    <a:pt x="2132" y="1330"/>
                    <a:pt x="2200" y="1315"/>
                    <a:pt x="2268" y="1300"/>
                  </a:cubicBezTo>
                </a:path>
              </a:pathLst>
            </a:custGeom>
            <a:noFill/>
            <a:ln w="952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62" name="Line 21"/>
          <p:cNvSpPr>
            <a:spLocks noChangeShapeType="1"/>
          </p:cNvSpPr>
          <p:nvPr/>
        </p:nvSpPr>
        <p:spPr bwMode="auto">
          <a:xfrm>
            <a:off x="1362075" y="3376613"/>
            <a:ext cx="0" cy="1152525"/>
          </a:xfrm>
          <a:prstGeom prst="line">
            <a:avLst/>
          </a:prstGeom>
          <a:noFill/>
          <a:ln w="19050">
            <a:solidFill>
              <a:srgbClr val="CC66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pic>
        <p:nvPicPr>
          <p:cNvPr id="2063" name="Picture 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 y="5248275"/>
            <a:ext cx="32226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0" name="Object 36"/>
          <p:cNvGraphicFramePr>
            <a:graphicFrameLocks noChangeAspect="1"/>
          </p:cNvGraphicFramePr>
          <p:nvPr/>
        </p:nvGraphicFramePr>
        <p:xfrm>
          <a:off x="381000" y="2871788"/>
          <a:ext cx="207963" cy="293687"/>
        </p:xfrm>
        <a:graphic>
          <a:graphicData uri="http://schemas.openxmlformats.org/presentationml/2006/ole">
            <mc:AlternateContent xmlns:mc="http://schemas.openxmlformats.org/markup-compatibility/2006">
              <mc:Choice xmlns:v="urn:schemas-microsoft-com:vml" Requires="v">
                <p:oleObj spid="_x0000_s2187" name="Equation" r:id="rId8" imgW="126720" imgH="177480" progId="Equation.DSMT4">
                  <p:embed/>
                </p:oleObj>
              </mc:Choice>
              <mc:Fallback>
                <p:oleObj name="Equation" r:id="rId8" imgW="126720" imgH="177480" progId="Equation.DSMT4">
                  <p:embed/>
                  <p:pic>
                    <p:nvPicPr>
                      <p:cNvPr id="0" name="Object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2871788"/>
                        <a:ext cx="207963"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064" name="Text Box 19"/>
              <p:cNvSpPr txBox="1">
                <a:spLocks noChangeArrowheads="1"/>
              </p:cNvSpPr>
              <p:nvPr/>
            </p:nvSpPr>
            <p:spPr bwMode="auto">
              <a:xfrm>
                <a:off x="269875" y="3690938"/>
                <a:ext cx="2136034" cy="369332"/>
              </a:xfrm>
              <a:prstGeom prst="rect">
                <a:avLst/>
              </a:prstGeom>
              <a:solidFill>
                <a:schemeClr val="bg1"/>
              </a:solidFill>
              <a:ln w="19050">
                <a:solidFill>
                  <a:srgbClr val="CC6600"/>
                </a:solidFill>
                <a:miter lim="800000"/>
                <a:headEnd/>
                <a:tailEnd/>
              </a:ln>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smtClean="0">
                    <a:solidFill>
                      <a:srgbClr val="CC6600"/>
                    </a:solidFill>
                    <a:latin typeface="Cambria" pitchFamily="18" charset="0"/>
                  </a:rPr>
                  <a:t>generative model </a:t>
                </a:r>
                <a14:m>
                  <m:oMath xmlns:m="http://schemas.openxmlformats.org/officeDocument/2006/math">
                    <m:r>
                      <a:rPr lang="de-CH" b="0" i="1" smtClean="0">
                        <a:solidFill>
                          <a:schemeClr val="tx1"/>
                        </a:solidFill>
                        <a:latin typeface="Cambria Math"/>
                      </a:rPr>
                      <m:t>𝑚</m:t>
                    </m:r>
                  </m:oMath>
                </a14:m>
                <a:endParaRPr lang="en-US" dirty="0">
                  <a:solidFill>
                    <a:srgbClr val="A50021"/>
                  </a:solidFill>
                </a:endParaRPr>
              </a:p>
            </p:txBody>
          </p:sp>
        </mc:Choice>
        <mc:Fallback xmlns="">
          <p:sp>
            <p:nvSpPr>
              <p:cNvPr id="2064" name="Text Box 19"/>
              <p:cNvSpPr txBox="1">
                <a:spLocks noRot="1" noChangeAspect="1" noMove="1" noResize="1" noEditPoints="1" noAdjustHandles="1" noChangeArrowheads="1" noChangeShapeType="1" noTextEdit="1"/>
              </p:cNvSpPr>
              <p:nvPr/>
            </p:nvSpPr>
            <p:spPr bwMode="auto">
              <a:xfrm>
                <a:off x="269875" y="3690938"/>
                <a:ext cx="2136034" cy="369332"/>
              </a:xfrm>
              <a:prstGeom prst="rect">
                <a:avLst/>
              </a:prstGeom>
              <a:blipFill rotWithShape="1">
                <a:blip r:embed="rId10"/>
                <a:stretch>
                  <a:fillRect l="-1977" t="-7813" b="-18750"/>
                </a:stretch>
              </a:blipFill>
              <a:ln w="19050">
                <a:solidFill>
                  <a:srgbClr val="CC6600"/>
                </a:solidFill>
                <a:miter lim="800000"/>
                <a:headEnd/>
                <a:tailEnd/>
              </a:ln>
            </p:spPr>
            <p:txBody>
              <a:bodyPr/>
              <a:lstStyle/>
              <a:p>
                <a:r>
                  <a:rPr lang="en-US">
                    <a:noFill/>
                  </a:rPr>
                  <a:t> </a:t>
                </a:r>
              </a:p>
            </p:txBody>
          </p:sp>
        </mc:Fallback>
      </mc:AlternateContent>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Inference in SPM</a:t>
            </a:r>
            <a:endParaRPr lang="en-US" dirty="0"/>
          </a:p>
        </p:txBody>
      </p:sp>
      <mc:AlternateContent xmlns:mc="http://schemas.openxmlformats.org/markup-compatibility/2006" xmlns:a14="http://schemas.microsoft.com/office/drawing/2010/main">
        <mc:Choice Requires="a14">
          <p:sp>
            <p:nvSpPr>
              <p:cNvPr id="38" name="TextBox 37"/>
              <p:cNvSpPr txBox="1"/>
              <p:nvPr/>
            </p:nvSpPr>
            <p:spPr>
              <a:xfrm>
                <a:off x="5435599" y="1561068"/>
                <a:ext cx="11896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𝑦</m:t>
                          </m:r>
                        </m:e>
                        <m:e>
                          <m:r>
                            <a:rPr lang="de-CH" b="0" i="1" smtClean="0">
                              <a:latin typeface="Cambria Math"/>
                            </a:rPr>
                            <m:t>𝜗</m:t>
                          </m:r>
                          <m:r>
                            <a:rPr lang="de-CH" b="0" i="1" smtClean="0">
                              <a:latin typeface="Cambria Math"/>
                            </a:rPr>
                            <m:t>,</m:t>
                          </m:r>
                          <m:r>
                            <a:rPr lang="de-CH" b="0" i="1" smtClean="0">
                              <a:latin typeface="Cambria Math"/>
                            </a:rPr>
                            <m:t>𝑚</m:t>
                          </m:r>
                        </m:e>
                      </m:d>
                    </m:oMath>
                  </m:oMathPara>
                </a14:m>
                <a:endParaRPr lang="en-US" dirty="0">
                  <a:latin typeface="Cambria" pitchFamily="18"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5435599" y="1561068"/>
                <a:ext cx="1189685" cy="369332"/>
              </a:xfrm>
              <a:prstGeom prst="rect">
                <a:avLst/>
              </a:prstGeom>
              <a:blipFill rotWithShape="1">
                <a:blip r:embed="rId11"/>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448300" y="2294493"/>
                <a:ext cx="9693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𝜗</m:t>
                          </m:r>
                        </m:e>
                        <m:e>
                          <m:r>
                            <a:rPr lang="de-CH" b="0" i="1" smtClean="0">
                              <a:latin typeface="Cambria Math"/>
                            </a:rPr>
                            <m:t>𝑚</m:t>
                          </m:r>
                        </m:e>
                      </m:d>
                    </m:oMath>
                  </m:oMathPara>
                </a14:m>
                <a:endParaRPr lang="en-US" dirty="0">
                  <a:latin typeface="Cambria" pitchFamily="18"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5448300" y="2294493"/>
                <a:ext cx="969304" cy="369332"/>
              </a:xfrm>
              <a:prstGeom prst="rect">
                <a:avLst/>
              </a:prstGeom>
              <a:blipFill rotWithShape="1">
                <a:blip r:embed="rId12"/>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489904" y="3202373"/>
                <a:ext cx="3190938" cy="676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𝜗</m:t>
                          </m:r>
                        </m:e>
                        <m:e>
                          <m:r>
                            <a:rPr lang="de-CH" b="0" i="1" smtClean="0">
                              <a:latin typeface="Cambria Math"/>
                            </a:rPr>
                            <m:t>𝑦</m:t>
                          </m:r>
                          <m:r>
                            <a:rPr lang="de-CH" b="0" i="1" smtClean="0">
                              <a:latin typeface="Cambria Math"/>
                            </a:rPr>
                            <m:t>,</m:t>
                          </m:r>
                          <m:r>
                            <a:rPr lang="de-CH" b="0" i="1" smtClean="0">
                              <a:latin typeface="Cambria Math"/>
                            </a:rPr>
                            <m:t>𝑚</m:t>
                          </m:r>
                        </m:e>
                      </m:d>
                      <m:r>
                        <a:rPr lang="de-CH" b="0" i="1" smtClean="0">
                          <a:latin typeface="Cambria Math"/>
                        </a:rPr>
                        <m:t>=</m:t>
                      </m:r>
                      <m:f>
                        <m:fPr>
                          <m:ctrlPr>
                            <a:rPr lang="de-CH" b="0" i="1" smtClean="0">
                              <a:latin typeface="Cambria Math"/>
                            </a:rPr>
                          </m:ctrlPr>
                        </m:fPr>
                        <m:num>
                          <m:r>
                            <a:rPr lang="de-CH" b="0" i="1" smtClean="0">
                              <a:latin typeface="Cambria Math"/>
                            </a:rPr>
                            <m:t>𝑝</m:t>
                          </m:r>
                          <m:d>
                            <m:dPr>
                              <m:ctrlPr>
                                <a:rPr lang="de-CH" b="0" i="1" smtClean="0">
                                  <a:latin typeface="Cambria Math"/>
                                </a:rPr>
                              </m:ctrlPr>
                            </m:dPr>
                            <m:e>
                              <m:r>
                                <a:rPr lang="de-CH" b="0" i="1" smtClean="0">
                                  <a:latin typeface="Cambria Math"/>
                                </a:rPr>
                                <m:t>𝑦</m:t>
                              </m:r>
                            </m:e>
                            <m:e>
                              <m:r>
                                <a:rPr lang="de-CH" b="0" i="1" smtClean="0">
                                  <a:latin typeface="Cambria Math"/>
                                </a:rPr>
                                <m:t>𝜗</m:t>
                              </m:r>
                              <m:r>
                                <a:rPr lang="de-CH" b="0" i="1" smtClean="0">
                                  <a:latin typeface="Cambria Math"/>
                                </a:rPr>
                                <m:t>,</m:t>
                              </m:r>
                              <m:r>
                                <a:rPr lang="de-CH" b="0" i="1" smtClean="0">
                                  <a:latin typeface="Cambria Math"/>
                                </a:rPr>
                                <m:t>𝑚</m:t>
                              </m:r>
                            </m:e>
                          </m:d>
                          <m:r>
                            <a:rPr lang="de-CH" b="0" i="1" smtClean="0">
                              <a:latin typeface="Cambria Math"/>
                            </a:rPr>
                            <m:t>𝑝</m:t>
                          </m:r>
                          <m:d>
                            <m:dPr>
                              <m:ctrlPr>
                                <a:rPr lang="de-CH" b="0" i="1" smtClean="0">
                                  <a:latin typeface="Cambria Math"/>
                                </a:rPr>
                              </m:ctrlPr>
                            </m:dPr>
                            <m:e>
                              <m:r>
                                <a:rPr lang="de-CH" b="0" i="1" smtClean="0">
                                  <a:latin typeface="Cambria Math"/>
                                </a:rPr>
                                <m:t>𝜗</m:t>
                              </m:r>
                            </m:e>
                            <m:e>
                              <m:r>
                                <a:rPr lang="de-CH" b="0" i="1" smtClean="0">
                                  <a:latin typeface="Cambria Math"/>
                                </a:rPr>
                                <m:t>𝑚</m:t>
                              </m:r>
                            </m:e>
                          </m:d>
                        </m:num>
                        <m:den>
                          <m:r>
                            <a:rPr lang="de-CH" b="0" i="1" smtClean="0">
                              <a:latin typeface="Cambria Math"/>
                            </a:rPr>
                            <m:t>𝑝</m:t>
                          </m:r>
                          <m:d>
                            <m:dPr>
                              <m:ctrlPr>
                                <a:rPr lang="de-CH" b="0" i="1" smtClean="0">
                                  <a:latin typeface="Cambria Math"/>
                                </a:rPr>
                              </m:ctrlPr>
                            </m:dPr>
                            <m:e>
                              <m:r>
                                <a:rPr lang="de-CH" b="0" i="1" smtClean="0">
                                  <a:latin typeface="Cambria Math"/>
                                </a:rPr>
                                <m:t>𝑦</m:t>
                              </m:r>
                            </m:e>
                            <m:e>
                              <m:r>
                                <a:rPr lang="de-CH" b="0" i="1" smtClean="0">
                                  <a:latin typeface="Cambria Math"/>
                                </a:rPr>
                                <m:t>𝑚</m:t>
                              </m:r>
                            </m:e>
                          </m:d>
                        </m:den>
                      </m:f>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5489904" y="3202373"/>
                <a:ext cx="3190938" cy="676532"/>
              </a:xfrm>
              <a:prstGeom prst="rect">
                <a:avLst/>
              </a:prstGeom>
              <a:blipFill rotWithShape="1">
                <a:blip r:embed="rId13"/>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11</a:t>
            </a:fld>
            <a:endParaRPr lang="en-US"/>
          </a:p>
        </p:txBody>
      </p:sp>
      <p:sp>
        <p:nvSpPr>
          <p:cNvPr id="5" name="Date Placeholder 4"/>
          <p:cNvSpPr>
            <a:spLocks noGrp="1"/>
          </p:cNvSpPr>
          <p:nvPr>
            <p:ph type="dt" sz="half" idx="10"/>
          </p:nvPr>
        </p:nvSpPr>
        <p:spPr/>
        <p:txBody>
          <a:bodyPr/>
          <a:lstStyle/>
          <a:p>
            <a:pPr>
              <a:defRPr/>
            </a:pPr>
            <a:r>
              <a:rPr lang="en-US" smtClean="0"/>
              <a:t>Oct 25, 2013</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7"/>
          <p:cNvSpPr>
            <a:spLocks noChangeArrowheads="1"/>
          </p:cNvSpPr>
          <p:nvPr/>
        </p:nvSpPr>
        <p:spPr bwMode="auto">
          <a:xfrm>
            <a:off x="0" y="3162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054" name="Rectangle 33"/>
          <p:cNvSpPr>
            <a:spLocks noChangeArrowheads="1"/>
          </p:cNvSpPr>
          <p:nvPr/>
        </p:nvSpPr>
        <p:spPr bwMode="auto">
          <a:xfrm>
            <a:off x="1159223" y="3050877"/>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36" name="Title 1"/>
          <p:cNvSpPr txBox="1">
            <a:spLocks/>
          </p:cNvSpPr>
          <p:nvPr/>
        </p:nvSpPr>
        <p:spPr>
          <a:xfrm>
            <a:off x="865981" y="231030"/>
            <a:ext cx="7343775" cy="677108"/>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a:p>
            <a:pPr algn="ctr"/>
            <a:r>
              <a:rPr lang="de-CH" sz="1400" dirty="0" smtClean="0"/>
              <a:t>(adapted from Jaynes (1976))</a:t>
            </a:r>
            <a:endParaRPr lang="en-US" sz="1400" dirty="0"/>
          </a:p>
        </p:txBody>
      </p:sp>
      <p:sp>
        <p:nvSpPr>
          <p:cNvPr id="33" name="Content Placeholder 2"/>
          <p:cNvSpPr txBox="1">
            <a:spLocks/>
          </p:cNvSpPr>
          <p:nvPr/>
        </p:nvSpPr>
        <p:spPr>
          <a:xfrm>
            <a:off x="505420" y="5301208"/>
            <a:ext cx="8064896" cy="436210"/>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dirty="0" smtClean="0"/>
              <a:t>Assuming prices are comparable, from which manufacturer would you buy?</a:t>
            </a:r>
            <a:endParaRPr lang="de-CH" dirty="0"/>
          </a:p>
        </p:txBody>
      </p:sp>
      <p:pic>
        <p:nvPicPr>
          <p:cNvPr id="696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794514"/>
            <a:ext cx="1051535" cy="2203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Content Placeholder 2"/>
          <p:cNvSpPr txBox="1">
            <a:spLocks/>
          </p:cNvSpPr>
          <p:nvPr/>
        </p:nvSpPr>
        <p:spPr>
          <a:xfrm>
            <a:off x="808547" y="2794514"/>
            <a:ext cx="396552" cy="436210"/>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b="1" dirty="0" smtClean="0"/>
              <a:t>A:</a:t>
            </a:r>
            <a:endParaRPr lang="de-CH" b="1" dirty="0"/>
          </a:p>
        </p:txBody>
      </p:sp>
      <p:pic>
        <p:nvPicPr>
          <p:cNvPr id="696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5918" y="2794514"/>
            <a:ext cx="1020117" cy="100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Content Placeholder 2"/>
          <p:cNvSpPr txBox="1">
            <a:spLocks/>
          </p:cNvSpPr>
          <p:nvPr/>
        </p:nvSpPr>
        <p:spPr>
          <a:xfrm>
            <a:off x="4175448" y="2726090"/>
            <a:ext cx="396552" cy="436210"/>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b="1" dirty="0"/>
              <a:t>B</a:t>
            </a:r>
            <a:r>
              <a:rPr lang="de-CH" b="1" dirty="0" smtClean="0"/>
              <a:t>:</a:t>
            </a:r>
            <a:endParaRPr lang="de-CH" b="1" dirty="0"/>
          </a:p>
        </p:txBody>
      </p:sp>
      <p:sp>
        <p:nvSpPr>
          <p:cNvPr id="41" name="Content Placeholder 2"/>
          <p:cNvSpPr txBox="1">
            <a:spLocks/>
          </p:cNvSpPr>
          <p:nvPr/>
        </p:nvSpPr>
        <p:spPr>
          <a:xfrm>
            <a:off x="763960" y="1493168"/>
            <a:ext cx="8064896" cy="877163"/>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dirty="0" smtClean="0"/>
              <a:t>Two manufacturers, A and B, deliver the same kind of components that turn out to have the following lifetimes (in hours):</a:t>
            </a:r>
            <a:endParaRPr lang="de-CH" dirty="0"/>
          </a:p>
        </p:txBody>
      </p:sp>
      <p:sp>
        <p:nvSpPr>
          <p:cNvPr id="2" name="Date Placeholder 1"/>
          <p:cNvSpPr>
            <a:spLocks noGrp="1"/>
          </p:cNvSpPr>
          <p:nvPr>
            <p:ph type="dt" sz="half" idx="10"/>
          </p:nvPr>
        </p:nvSpPr>
        <p:spPr/>
        <p:txBody>
          <a:bodyPr/>
          <a:lstStyle/>
          <a:p>
            <a:pPr>
              <a:defRPr/>
            </a:pPr>
            <a:r>
              <a:rPr lang="en-US" smtClean="0"/>
              <a:t>Oct 25, 2013</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12</a:t>
            </a:fld>
            <a:endParaRPr lang="en-US"/>
          </a:p>
        </p:txBody>
      </p:sp>
    </p:spTree>
    <p:extLst>
      <p:ext uri="{BB962C8B-B14F-4D97-AF65-F5344CB8AC3E}">
        <p14:creationId xmlns:p14="http://schemas.microsoft.com/office/powerpoint/2010/main" val="980672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p:sp>
        <p:nvSpPr>
          <p:cNvPr id="33" name="Content Placeholder 2"/>
          <p:cNvSpPr txBox="1">
            <a:spLocks/>
          </p:cNvSpPr>
          <p:nvPr/>
        </p:nvSpPr>
        <p:spPr>
          <a:xfrm>
            <a:off x="505420" y="908720"/>
            <a:ext cx="8064896" cy="5010602"/>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How do we compare such samples?</a:t>
            </a:r>
          </a:p>
          <a:p>
            <a:pPr marL="285750" indent="-285750" algn="just">
              <a:lnSpc>
                <a:spcPct val="150000"/>
              </a:lnSpc>
              <a:buFont typeface="Arial" pitchFamily="34" charset="0"/>
              <a:buChar char="•"/>
            </a:pPr>
            <a:r>
              <a:rPr lang="de-CH" dirty="0" smtClean="0"/>
              <a:t>By comparing their arithmetic means</a:t>
            </a:r>
          </a:p>
          <a:p>
            <a:pPr marL="285750" indent="-285750" algn="just">
              <a:lnSpc>
                <a:spcPct val="150000"/>
              </a:lnSpc>
              <a:buFont typeface="Arial" pitchFamily="34" charset="0"/>
              <a:buChar char="•"/>
            </a:pPr>
            <a:endParaRPr lang="de-CH" dirty="0"/>
          </a:p>
          <a:p>
            <a:pPr algn="just">
              <a:lnSpc>
                <a:spcPct val="150000"/>
              </a:lnSpc>
            </a:pPr>
            <a:r>
              <a:rPr lang="de-CH" sz="2400" dirty="0" smtClean="0"/>
              <a:t>Why do we take means?</a:t>
            </a:r>
          </a:p>
          <a:p>
            <a:pPr marL="285750" indent="-285750" algn="just">
              <a:lnSpc>
                <a:spcPct val="150000"/>
              </a:lnSpc>
              <a:buFont typeface="Arial" pitchFamily="34" charset="0"/>
              <a:buChar char="•"/>
            </a:pPr>
            <a:r>
              <a:rPr lang="de-CH" dirty="0" smtClean="0"/>
              <a:t>If we take the mean as our estimate, the error in our estimate is the mean of the errors in the individual measurements</a:t>
            </a:r>
          </a:p>
          <a:p>
            <a:pPr marL="285750" indent="-285750" algn="just">
              <a:lnSpc>
                <a:spcPct val="150000"/>
              </a:lnSpc>
              <a:buFont typeface="Arial" pitchFamily="34" charset="0"/>
              <a:buChar char="•"/>
            </a:pPr>
            <a:r>
              <a:rPr lang="de-CH" dirty="0" smtClean="0"/>
              <a:t>Taking the mean as maximum-likelihood estimate implies a </a:t>
            </a:r>
            <a:r>
              <a:rPr lang="de-CH" b="1" dirty="0" smtClean="0"/>
              <a:t>Gaussian error distribution</a:t>
            </a:r>
          </a:p>
          <a:p>
            <a:pPr marL="285750" indent="-285750" algn="just">
              <a:lnSpc>
                <a:spcPct val="150000"/>
              </a:lnSpc>
              <a:buFont typeface="Arial" pitchFamily="34" charset="0"/>
              <a:buChar char="•"/>
            </a:pPr>
            <a:r>
              <a:rPr lang="de-CH" dirty="0" smtClean="0"/>
              <a:t>A Gaussian error distribution appropriately reflects our </a:t>
            </a:r>
            <a:r>
              <a:rPr lang="de-CH" b="1" dirty="0" smtClean="0"/>
              <a:t>prior</a:t>
            </a:r>
            <a:r>
              <a:rPr lang="de-CH" dirty="0" smtClean="0"/>
              <a:t> knowledge about the errors whenever we know nothing about them except perhaps their variance</a:t>
            </a:r>
            <a:endParaRPr lang="de-CH" dirty="0"/>
          </a:p>
        </p:txBody>
      </p:sp>
      <p:sp>
        <p:nvSpPr>
          <p:cNvPr id="2" name="Date Placeholder 1"/>
          <p:cNvSpPr>
            <a:spLocks noGrp="1"/>
          </p:cNvSpPr>
          <p:nvPr>
            <p:ph type="dt" sz="half" idx="10"/>
          </p:nvPr>
        </p:nvSpPr>
        <p:spPr/>
        <p:txBody>
          <a:bodyPr/>
          <a:lstStyle/>
          <a:p>
            <a:pPr>
              <a:defRPr/>
            </a:pPr>
            <a:r>
              <a:rPr lang="en-US" smtClean="0"/>
              <a:t>Oct 25, 2013</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13</a:t>
            </a:fld>
            <a:endParaRPr lang="en-US"/>
          </a:p>
        </p:txBody>
      </p:sp>
    </p:spTree>
    <p:extLst>
      <p:ext uri="{BB962C8B-B14F-4D97-AF65-F5344CB8AC3E}">
        <p14:creationId xmlns:p14="http://schemas.microsoft.com/office/powerpoint/2010/main" val="153607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2"/>
          <p:cNvSpPr txBox="1">
            <a:spLocks/>
          </p:cNvSpPr>
          <p:nvPr/>
        </p:nvSpPr>
        <p:spPr>
          <a:xfrm>
            <a:off x="665479" y="692695"/>
            <a:ext cx="7837389" cy="5629233"/>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What next?</a:t>
            </a:r>
          </a:p>
          <a:p>
            <a:pPr marL="285750" indent="-285750" algn="just">
              <a:lnSpc>
                <a:spcPct val="150000"/>
              </a:lnSpc>
              <a:buFont typeface="Arial" pitchFamily="34" charset="0"/>
              <a:buChar char="•"/>
            </a:pPr>
            <a:r>
              <a:rPr lang="de-CH" dirty="0" smtClean="0"/>
              <a:t>Let’s do a t-test (but first, let’s compare variances with an F-test):</a:t>
            </a:r>
          </a:p>
          <a:p>
            <a:pPr algn="just">
              <a:lnSpc>
                <a:spcPct val="150000"/>
              </a:lnSpc>
            </a:pPr>
            <a:endParaRPr lang="de-CH" dirty="0"/>
          </a:p>
          <a:p>
            <a:pPr algn="just">
              <a:lnSpc>
                <a:spcPct val="150000"/>
              </a:lnSpc>
            </a:pPr>
            <a:endParaRPr lang="de-CH" dirty="0" smtClean="0"/>
          </a:p>
          <a:p>
            <a:pPr algn="just">
              <a:lnSpc>
                <a:spcPct val="150000"/>
              </a:lnSpc>
            </a:pPr>
            <a:endParaRPr lang="de-CH" dirty="0" smtClean="0"/>
          </a:p>
          <a:p>
            <a:pPr algn="just">
              <a:lnSpc>
                <a:spcPct val="150000"/>
              </a:lnSpc>
            </a:pPr>
            <a:endParaRPr lang="de-CH" dirty="0"/>
          </a:p>
          <a:p>
            <a:pPr algn="just">
              <a:lnSpc>
                <a:spcPct val="150000"/>
              </a:lnSpc>
            </a:pPr>
            <a:endParaRPr lang="de-CH" sz="2400" dirty="0" smtClean="0"/>
          </a:p>
          <a:p>
            <a:pPr algn="just">
              <a:lnSpc>
                <a:spcPct val="150000"/>
              </a:lnSpc>
            </a:pPr>
            <a:endParaRPr lang="de-CH" sz="2400" dirty="0" smtClean="0"/>
          </a:p>
          <a:p>
            <a:pPr algn="just">
              <a:lnSpc>
                <a:spcPct val="150000"/>
              </a:lnSpc>
            </a:pPr>
            <a:r>
              <a:rPr lang="de-CH" sz="2400" dirty="0" smtClean="0"/>
              <a:t>Is this satisfactory? </a:t>
            </a:r>
            <a:r>
              <a:rPr lang="de-CH" dirty="0" smtClean="0"/>
              <a:t>No, so what can we learn by turning to probability theory (i.e., Bayesian inference)?</a:t>
            </a:r>
          </a:p>
        </p:txBody>
      </p:sp>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p:grpSp>
        <p:nvGrpSpPr>
          <p:cNvPr id="3" name="Group 2"/>
          <p:cNvGrpSpPr/>
          <p:nvPr/>
        </p:nvGrpSpPr>
        <p:grpSpPr>
          <a:xfrm>
            <a:off x="768972" y="3726104"/>
            <a:ext cx="5515311" cy="1189601"/>
            <a:chOff x="755576" y="2132856"/>
            <a:chExt cx="5515311" cy="1189601"/>
          </a:xfrm>
        </p:grpSpPr>
        <p:pic>
          <p:nvPicPr>
            <p:cNvPr id="7065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7692"/>
            <a:stretch/>
          </p:blipFill>
          <p:spPr bwMode="auto">
            <a:xfrm>
              <a:off x="755576" y="2132856"/>
              <a:ext cx="3448181"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2420888"/>
              <a:ext cx="982697"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8771" y="2470691"/>
              <a:ext cx="1008112" cy="710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6304" y="2466577"/>
              <a:ext cx="1734583" cy="855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up 8"/>
          <p:cNvGrpSpPr/>
          <p:nvPr/>
        </p:nvGrpSpPr>
        <p:grpSpPr>
          <a:xfrm>
            <a:off x="624956" y="3870120"/>
            <a:ext cx="3930379" cy="1230251"/>
            <a:chOff x="624956" y="4038280"/>
            <a:chExt cx="3930379" cy="1230251"/>
          </a:xfrm>
        </p:grpSpPr>
        <p:sp>
          <p:nvSpPr>
            <p:cNvPr id="11" name="Oval 10"/>
            <p:cNvSpPr/>
            <p:nvPr/>
          </p:nvSpPr>
          <p:spPr bwMode="auto">
            <a:xfrm>
              <a:off x="624956" y="4038280"/>
              <a:ext cx="2517211" cy="792088"/>
            </a:xfrm>
            <a:prstGeom prst="ellipse">
              <a:avLst/>
            </a:prstGeom>
            <a:noFill/>
            <a:ln w="28575" cap="flat" cmpd="sng" algn="ctr">
              <a:solidFill>
                <a:srgbClr val="FF0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12" name="TextBox 11"/>
            <p:cNvSpPr txBox="1"/>
            <p:nvPr/>
          </p:nvSpPr>
          <p:spPr>
            <a:xfrm>
              <a:off x="1129012" y="4899199"/>
              <a:ext cx="3426323" cy="369332"/>
            </a:xfrm>
            <a:prstGeom prst="rect">
              <a:avLst/>
            </a:prstGeom>
            <a:noFill/>
          </p:spPr>
          <p:txBody>
            <a:bodyPr wrap="none" rtlCol="0">
              <a:spAutoFit/>
            </a:bodyPr>
            <a:lstStyle/>
            <a:p>
              <a:r>
                <a:rPr lang="de-CH" dirty="0" smtClean="0">
                  <a:solidFill>
                    <a:srgbClr val="FF0000"/>
                  </a:solidFill>
                  <a:latin typeface="Cambria" pitchFamily="18" charset="0"/>
                </a:rPr>
                <a:t>Means not significantly different!</a:t>
              </a:r>
              <a:endParaRPr lang="en-US" dirty="0">
                <a:solidFill>
                  <a:srgbClr val="FF0000"/>
                </a:solidFill>
                <a:latin typeface="Cambria" pitchFamily="18" charset="0"/>
              </a:endParaRPr>
            </a:p>
          </p:txBody>
        </p:sp>
      </p:grpSp>
      <p:sp>
        <p:nvSpPr>
          <p:cNvPr id="2" name="Date Placeholder 1"/>
          <p:cNvSpPr>
            <a:spLocks noGrp="1"/>
          </p:cNvSpPr>
          <p:nvPr>
            <p:ph type="dt" sz="half" idx="10"/>
          </p:nvPr>
        </p:nvSpPr>
        <p:spPr/>
        <p:txBody>
          <a:bodyPr/>
          <a:lstStyle/>
          <a:p>
            <a:pPr>
              <a:defRPr/>
            </a:pPr>
            <a:r>
              <a:rPr lang="en-US" smtClean="0"/>
              <a:t>Oct 25, 2013</a:t>
            </a:r>
            <a:endParaRPr lang="en-US"/>
          </a:p>
        </p:txBody>
      </p:sp>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14</a:t>
            </a:fld>
            <a:endParaRPr lang="en-US"/>
          </a:p>
        </p:txBody>
      </p:sp>
      <p:grpSp>
        <p:nvGrpSpPr>
          <p:cNvPr id="6" name="Group 5"/>
          <p:cNvGrpSpPr/>
          <p:nvPr/>
        </p:nvGrpSpPr>
        <p:grpSpPr>
          <a:xfrm>
            <a:off x="768972" y="1954186"/>
            <a:ext cx="5379580" cy="1149283"/>
            <a:chOff x="768972" y="2132856"/>
            <a:chExt cx="5379580" cy="1149283"/>
          </a:xfrm>
        </p:grpSpPr>
        <p:pic>
          <p:nvPicPr>
            <p:cNvPr id="1126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719"/>
            <a:stretch/>
          </p:blipFill>
          <p:spPr bwMode="auto">
            <a:xfrm>
              <a:off x="768972" y="2132856"/>
              <a:ext cx="3585982" cy="835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101" y="2471027"/>
              <a:ext cx="994180" cy="497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2167" y="2465756"/>
              <a:ext cx="1008112" cy="679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49700" y="2448935"/>
              <a:ext cx="1598852" cy="83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Group 7"/>
          <p:cNvGrpSpPr/>
          <p:nvPr/>
        </p:nvGrpSpPr>
        <p:grpSpPr>
          <a:xfrm>
            <a:off x="524831" y="2144858"/>
            <a:ext cx="4242259" cy="1143277"/>
            <a:chOff x="524831" y="2323528"/>
            <a:chExt cx="4242259" cy="1143277"/>
          </a:xfrm>
        </p:grpSpPr>
        <p:sp>
          <p:nvSpPr>
            <p:cNvPr id="19" name="Oval 18"/>
            <p:cNvSpPr/>
            <p:nvPr/>
          </p:nvSpPr>
          <p:spPr bwMode="auto">
            <a:xfrm>
              <a:off x="524831" y="2323528"/>
              <a:ext cx="2517211" cy="792088"/>
            </a:xfrm>
            <a:prstGeom prst="ellipse">
              <a:avLst/>
            </a:prstGeom>
            <a:noFill/>
            <a:ln w="28575" cap="flat" cmpd="sng" algn="ctr">
              <a:solidFill>
                <a:srgbClr val="FF0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20" name="TextBox 19"/>
            <p:cNvSpPr txBox="1"/>
            <p:nvPr/>
          </p:nvSpPr>
          <p:spPr>
            <a:xfrm>
              <a:off x="1028887" y="3097473"/>
              <a:ext cx="3738203" cy="369332"/>
            </a:xfrm>
            <a:prstGeom prst="rect">
              <a:avLst/>
            </a:prstGeom>
            <a:noFill/>
          </p:spPr>
          <p:txBody>
            <a:bodyPr wrap="none" rtlCol="0">
              <a:spAutoFit/>
            </a:bodyPr>
            <a:lstStyle/>
            <a:p>
              <a:r>
                <a:rPr lang="de-CH" dirty="0" smtClean="0">
                  <a:solidFill>
                    <a:srgbClr val="FF0000"/>
                  </a:solidFill>
                  <a:latin typeface="Cambria" pitchFamily="18" charset="0"/>
                </a:rPr>
                <a:t>Variances not significantly different!</a:t>
              </a:r>
              <a:endParaRPr lang="en-US" dirty="0">
                <a:solidFill>
                  <a:srgbClr val="FF0000"/>
                </a:solidFill>
                <a:latin typeface="Cambria" pitchFamily="18" charset="0"/>
              </a:endParaRPr>
            </a:p>
          </p:txBody>
        </p:sp>
      </p:grpSp>
    </p:spTree>
    <p:extLst>
      <p:ext uri="{BB962C8B-B14F-4D97-AF65-F5344CB8AC3E}">
        <p14:creationId xmlns:p14="http://schemas.microsoft.com/office/powerpoint/2010/main" val="120695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p:sp>
        <p:nvSpPr>
          <p:cNvPr id="33" name="Content Placeholder 2"/>
          <p:cNvSpPr txBox="1">
            <a:spLocks/>
          </p:cNvSpPr>
          <p:nvPr/>
        </p:nvSpPr>
        <p:spPr>
          <a:xfrm>
            <a:off x="505420" y="908720"/>
            <a:ext cx="7955012" cy="5219891"/>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procedure in brief:</a:t>
            </a:r>
          </a:p>
          <a:p>
            <a:pPr marL="285750" indent="-285750" algn="just">
              <a:lnSpc>
                <a:spcPct val="150000"/>
              </a:lnSpc>
              <a:buFont typeface="Arial" pitchFamily="34" charset="0"/>
              <a:buChar char="•"/>
            </a:pPr>
            <a:r>
              <a:rPr lang="de-CH" dirty="0" smtClean="0"/>
              <a:t>Determine your question of interest («What is the probability that...?»)</a:t>
            </a:r>
          </a:p>
          <a:p>
            <a:pPr marL="285750" indent="-285750" algn="just">
              <a:lnSpc>
                <a:spcPct val="150000"/>
              </a:lnSpc>
              <a:buFont typeface="Arial" pitchFamily="34" charset="0"/>
              <a:buChar char="•"/>
            </a:pPr>
            <a:r>
              <a:rPr lang="de-CH" dirty="0" smtClean="0"/>
              <a:t>Specify your model (likelihood and prior)</a:t>
            </a:r>
          </a:p>
          <a:p>
            <a:pPr marL="285750" indent="-285750" algn="just">
              <a:lnSpc>
                <a:spcPct val="150000"/>
              </a:lnSpc>
              <a:buFont typeface="Arial" pitchFamily="34" charset="0"/>
              <a:buChar char="•"/>
            </a:pPr>
            <a:r>
              <a:rPr lang="de-CH" dirty="0" smtClean="0"/>
              <a:t>Calculate the full posterior using Bayes’ theorem</a:t>
            </a:r>
          </a:p>
          <a:p>
            <a:pPr marL="285750" indent="-285750" algn="just">
              <a:lnSpc>
                <a:spcPct val="150000"/>
              </a:lnSpc>
              <a:buFont typeface="Arial" pitchFamily="34" charset="0"/>
              <a:buChar char="•"/>
            </a:pPr>
            <a:r>
              <a:rPr lang="de-CH" dirty="0"/>
              <a:t>[Pass to the uninformative limit in the parameters of your prior]</a:t>
            </a:r>
          </a:p>
          <a:p>
            <a:pPr marL="285750" indent="-285750" algn="just">
              <a:lnSpc>
                <a:spcPct val="150000"/>
              </a:lnSpc>
              <a:buFont typeface="Arial" pitchFamily="34" charset="0"/>
              <a:buChar char="•"/>
            </a:pPr>
            <a:r>
              <a:rPr lang="de-CH" dirty="0" smtClean="0"/>
              <a:t>Integrate out any nuisance parameters</a:t>
            </a:r>
          </a:p>
          <a:p>
            <a:pPr marL="285750" indent="-285750" algn="just">
              <a:lnSpc>
                <a:spcPct val="150000"/>
              </a:lnSpc>
              <a:buFont typeface="Arial" pitchFamily="34" charset="0"/>
              <a:buChar char="•"/>
            </a:pPr>
            <a:r>
              <a:rPr lang="de-CH" dirty="0" smtClean="0"/>
              <a:t>Ask your question of interest  of the posterior</a:t>
            </a:r>
          </a:p>
          <a:p>
            <a:pPr algn="just">
              <a:lnSpc>
                <a:spcPct val="150000"/>
              </a:lnSpc>
            </a:pPr>
            <a:r>
              <a:rPr lang="de-CH" sz="2400" dirty="0" smtClean="0"/>
              <a:t>All you need is the rules of probability theory.</a:t>
            </a:r>
          </a:p>
          <a:p>
            <a:pPr algn="just">
              <a:lnSpc>
                <a:spcPct val="150000"/>
              </a:lnSpc>
            </a:pPr>
            <a:r>
              <a:rPr lang="de-CH" dirty="0" smtClean="0"/>
              <a:t>(Ok, sometimes you’ll encounter a nasty integral – but that’s a technical difficulty, not a conceptual one).</a:t>
            </a:r>
          </a:p>
        </p:txBody>
      </p:sp>
      <p:sp>
        <p:nvSpPr>
          <p:cNvPr id="2" name="Date Placeholder 1"/>
          <p:cNvSpPr>
            <a:spLocks noGrp="1"/>
          </p:cNvSpPr>
          <p:nvPr>
            <p:ph type="dt" sz="half" idx="10"/>
          </p:nvPr>
        </p:nvSpPr>
        <p:spPr/>
        <p:txBody>
          <a:bodyPr/>
          <a:lstStyle/>
          <a:p>
            <a:pPr>
              <a:defRPr/>
            </a:pPr>
            <a:r>
              <a:rPr lang="en-US" smtClean="0"/>
              <a:t>Oct 25, 2013</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15</a:t>
            </a:fld>
            <a:endParaRPr lang="en-US"/>
          </a:p>
        </p:txBody>
      </p:sp>
    </p:spTree>
    <p:extLst>
      <p:ext uri="{BB962C8B-B14F-4D97-AF65-F5344CB8AC3E}">
        <p14:creationId xmlns:p14="http://schemas.microsoft.com/office/powerpoint/2010/main" val="15684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p:sp>
        <p:nvSpPr>
          <p:cNvPr id="33" name="Content Placeholder 2"/>
          <p:cNvSpPr txBox="1">
            <a:spLocks/>
          </p:cNvSpPr>
          <p:nvPr/>
        </p:nvSpPr>
        <p:spPr>
          <a:xfrm>
            <a:off x="505420" y="1196752"/>
            <a:ext cx="7704336" cy="4247317"/>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question:</a:t>
            </a:r>
          </a:p>
          <a:p>
            <a:pPr marL="342900" indent="-342900" algn="just">
              <a:lnSpc>
                <a:spcPct val="150000"/>
              </a:lnSpc>
              <a:buFont typeface="Arial" pitchFamily="34" charset="0"/>
              <a:buChar char="•"/>
            </a:pPr>
            <a:r>
              <a:rPr lang="de-CH" sz="2000" dirty="0" smtClean="0"/>
              <a:t>What is the probability that the components from manufacturer B have a longer lifetime than those from manufacturer A?</a:t>
            </a:r>
          </a:p>
          <a:p>
            <a:pPr marL="342900" indent="-342900" algn="just">
              <a:lnSpc>
                <a:spcPct val="150000"/>
              </a:lnSpc>
              <a:buFont typeface="Arial" pitchFamily="34" charset="0"/>
              <a:buChar char="•"/>
            </a:pPr>
            <a:r>
              <a:rPr lang="de-CH" sz="2000" dirty="0" smtClean="0"/>
              <a:t>More specifically: given how much more expensive they are, how much longer do I require the components from B to live.</a:t>
            </a:r>
          </a:p>
          <a:p>
            <a:pPr marL="342900" indent="-342900" algn="just">
              <a:lnSpc>
                <a:spcPct val="150000"/>
              </a:lnSpc>
              <a:buFont typeface="Arial" pitchFamily="34" charset="0"/>
              <a:buChar char="•"/>
            </a:pPr>
            <a:r>
              <a:rPr lang="de-CH" sz="2000" dirty="0" smtClean="0"/>
              <a:t>Example of a decision rule: if the components from B live 3 hours longer than those from A with a probability of at least 80%, I will choose those from B.</a:t>
            </a:r>
          </a:p>
        </p:txBody>
      </p:sp>
      <p:sp>
        <p:nvSpPr>
          <p:cNvPr id="2" name="Date Placeholder 1"/>
          <p:cNvSpPr>
            <a:spLocks noGrp="1"/>
          </p:cNvSpPr>
          <p:nvPr>
            <p:ph type="dt" sz="half" idx="10"/>
          </p:nvPr>
        </p:nvSpPr>
        <p:spPr/>
        <p:txBody>
          <a:bodyPr/>
          <a:lstStyle/>
          <a:p>
            <a:pPr>
              <a:defRPr/>
            </a:pPr>
            <a:r>
              <a:rPr lang="en-US" smtClean="0"/>
              <a:t>Oct 25, 2013</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16</a:t>
            </a:fld>
            <a:endParaRPr lang="en-US"/>
          </a:p>
        </p:txBody>
      </p:sp>
    </p:spTree>
    <p:extLst>
      <p:ext uri="{BB962C8B-B14F-4D97-AF65-F5344CB8AC3E}">
        <p14:creationId xmlns:p14="http://schemas.microsoft.com/office/powerpoint/2010/main" val="173288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mc:AlternateContent xmlns:mc="http://schemas.openxmlformats.org/markup-compatibility/2006" xmlns:a14="http://schemas.microsoft.com/office/drawing/2010/main">
        <mc:Choice Requires="a14">
          <p:sp>
            <p:nvSpPr>
              <p:cNvPr id="33" name="Content Placeholder 2"/>
              <p:cNvSpPr txBox="1">
                <a:spLocks/>
              </p:cNvSpPr>
              <p:nvPr/>
            </p:nvSpPr>
            <p:spPr>
              <a:xfrm>
                <a:off x="505420" y="908720"/>
                <a:ext cx="7704336" cy="4629729"/>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model </a:t>
                </a:r>
                <a:r>
                  <a:rPr lang="de-CH" sz="1800" dirty="0" smtClean="0"/>
                  <a:t>(bear with me, this </a:t>
                </a:r>
                <a:r>
                  <a:rPr lang="de-CH" sz="1800" b="1" dirty="0" smtClean="0"/>
                  <a:t>will</a:t>
                </a:r>
                <a:r>
                  <a:rPr lang="de-CH" sz="1800" dirty="0" smtClean="0"/>
                  <a:t> turn out to be simple):</a:t>
                </a:r>
              </a:p>
              <a:p>
                <a:pPr marL="342900" indent="-342900" algn="just">
                  <a:lnSpc>
                    <a:spcPct val="150000"/>
                  </a:lnSpc>
                  <a:buFont typeface="Arial" pitchFamily="34" charset="0"/>
                  <a:buChar char="•"/>
                </a:pPr>
                <a:r>
                  <a:rPr lang="de-CH" sz="2400" dirty="0" smtClean="0"/>
                  <a:t>likelihood (Gaussian):</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d>
                            <m:dPr>
                              <m:begChr m:val="{"/>
                              <m:endChr m:val="}"/>
                              <m:ctrlPr>
                                <a:rPr lang="de-CH" b="0" i="1" smtClean="0">
                                  <a:latin typeface="Cambria Math"/>
                                </a:rPr>
                              </m:ctrlPr>
                            </m:dPr>
                            <m:e>
                              <m:sSub>
                                <m:sSubPr>
                                  <m:ctrlPr>
                                    <a:rPr lang="de-CH" b="0" i="1" smtClean="0">
                                      <a:latin typeface="Cambria Math"/>
                                    </a:rPr>
                                  </m:ctrlPr>
                                </m:sSubPr>
                                <m:e>
                                  <m:r>
                                    <a:rPr lang="de-CH" b="0" i="1" smtClean="0">
                                      <a:latin typeface="Cambria Math"/>
                                    </a:rPr>
                                    <m:t>𝑥</m:t>
                                  </m:r>
                                </m:e>
                                <m:sub>
                                  <m:r>
                                    <a:rPr lang="de-CH" b="0" i="1" smtClean="0">
                                      <a:latin typeface="Cambria Math"/>
                                    </a:rPr>
                                    <m:t>𝑖</m:t>
                                  </m:r>
                                </m:sub>
                              </m:sSub>
                            </m:e>
                          </m:d>
                        </m:e>
                        <m:e>
                          <m:r>
                            <a:rPr lang="de-CH" b="0" i="1" smtClean="0">
                              <a:latin typeface="Cambria Math"/>
                            </a:rPr>
                            <m:t>𝜇</m:t>
                          </m:r>
                          <m:r>
                            <a:rPr lang="de-CH" b="0" i="1" smtClean="0">
                              <a:latin typeface="Cambria Math"/>
                            </a:rPr>
                            <m:t>,</m:t>
                          </m:r>
                          <m:r>
                            <a:rPr lang="de-CH" b="0" i="1" smtClean="0">
                              <a:latin typeface="Cambria Math"/>
                            </a:rPr>
                            <m:t>𝜆</m:t>
                          </m:r>
                        </m:e>
                      </m:d>
                      <m:r>
                        <a:rPr lang="de-CH" b="0" i="1" smtClean="0">
                          <a:latin typeface="Cambria Math"/>
                        </a:rPr>
                        <m:t>=</m:t>
                      </m:r>
                      <m:nary>
                        <m:naryPr>
                          <m:chr m:val="∏"/>
                          <m:ctrlPr>
                            <a:rPr lang="de-CH" b="0" i="1" smtClean="0">
                              <a:latin typeface="Cambria Math"/>
                            </a:rPr>
                          </m:ctrlPr>
                        </m:naryPr>
                        <m:sub>
                          <m:r>
                            <m:rPr>
                              <m:brk m:alnAt="23"/>
                            </m:rPr>
                            <a:rPr lang="de-CH" b="0" i="1" smtClean="0">
                              <a:latin typeface="Cambria Math"/>
                            </a:rPr>
                            <m:t>𝑖</m:t>
                          </m:r>
                          <m:r>
                            <a:rPr lang="de-CH" b="0" i="1" smtClean="0">
                              <a:latin typeface="Cambria Math"/>
                            </a:rPr>
                            <m:t>=1</m:t>
                          </m:r>
                        </m:sub>
                        <m:sup>
                          <m:r>
                            <a:rPr lang="de-CH" b="0" i="1" smtClean="0">
                              <a:latin typeface="Cambria Math"/>
                            </a:rPr>
                            <m:t>𝑛</m:t>
                          </m:r>
                        </m:sup>
                        <m:e>
                          <m:sSup>
                            <m:sSupPr>
                              <m:ctrlPr>
                                <a:rPr lang="de-CH" b="0" i="1" smtClean="0">
                                  <a:latin typeface="Cambria Math"/>
                                </a:rPr>
                              </m:ctrlPr>
                            </m:sSupPr>
                            <m:e>
                              <m:d>
                                <m:dPr>
                                  <m:ctrlPr>
                                    <a:rPr lang="de-CH" b="0" i="1" smtClean="0">
                                      <a:latin typeface="Cambria Math"/>
                                    </a:rPr>
                                  </m:ctrlPr>
                                </m:dPr>
                                <m:e>
                                  <m:f>
                                    <m:fPr>
                                      <m:ctrlPr>
                                        <a:rPr lang="de-CH" b="0" i="1" smtClean="0">
                                          <a:latin typeface="Cambria Math"/>
                                        </a:rPr>
                                      </m:ctrlPr>
                                    </m:fPr>
                                    <m:num>
                                      <m:r>
                                        <a:rPr lang="de-CH" b="0" i="1" smtClean="0">
                                          <a:latin typeface="Cambria Math"/>
                                        </a:rPr>
                                        <m:t>𝜆</m:t>
                                      </m:r>
                                    </m:num>
                                    <m:den>
                                      <m:r>
                                        <a:rPr lang="de-CH" b="0" i="1" smtClean="0">
                                          <a:latin typeface="Cambria Math"/>
                                        </a:rPr>
                                        <m:t>2</m:t>
                                      </m:r>
                                      <m:r>
                                        <a:rPr lang="de-CH" b="0" i="1" smtClean="0">
                                          <a:latin typeface="Cambria Math"/>
                                        </a:rPr>
                                        <m:t>𝜋</m:t>
                                      </m:r>
                                    </m:den>
                                  </m:f>
                                </m:e>
                              </m:d>
                            </m:e>
                            <m:sup>
                              <m:f>
                                <m:fPr>
                                  <m:ctrlPr>
                                    <a:rPr lang="de-CH" b="0" i="1" smtClean="0">
                                      <a:latin typeface="Cambria Math"/>
                                    </a:rPr>
                                  </m:ctrlPr>
                                </m:fPr>
                                <m:num>
                                  <m:r>
                                    <a:rPr lang="de-CH" b="0" i="1" smtClean="0">
                                      <a:latin typeface="Cambria Math"/>
                                    </a:rPr>
                                    <m:t>1</m:t>
                                  </m:r>
                                </m:num>
                                <m:den>
                                  <m:r>
                                    <a:rPr lang="de-CH" b="0" i="1" smtClean="0">
                                      <a:latin typeface="Cambria Math"/>
                                    </a:rPr>
                                    <m:t>2</m:t>
                                  </m:r>
                                </m:den>
                              </m:f>
                            </m:sup>
                          </m:sSup>
                        </m:e>
                      </m:nary>
                      <m:func>
                        <m:funcPr>
                          <m:ctrlPr>
                            <a:rPr lang="de-CH" b="0" i="1" smtClean="0">
                              <a:latin typeface="Cambria Math"/>
                            </a:rPr>
                          </m:ctrlPr>
                        </m:funcPr>
                        <m:fName>
                          <m:r>
                            <m:rPr>
                              <m:sty m:val="p"/>
                            </m:rPr>
                            <a:rPr lang="de-CH" b="0" i="0" smtClean="0">
                              <a:latin typeface="Cambria Math"/>
                            </a:rPr>
                            <m:t>exp</m:t>
                          </m:r>
                        </m:fName>
                        <m:e>
                          <m:d>
                            <m:dPr>
                              <m:ctrlPr>
                                <a:rPr lang="de-CH" b="0" i="1" smtClean="0">
                                  <a:latin typeface="Cambria Math"/>
                                </a:rPr>
                              </m:ctrlPr>
                            </m:dPr>
                            <m:e>
                              <m:r>
                                <a:rPr lang="de-CH" b="0" i="1" smtClean="0">
                                  <a:latin typeface="Cambria Math"/>
                                </a:rPr>
                                <m:t>−</m:t>
                              </m:r>
                              <m:f>
                                <m:fPr>
                                  <m:ctrlPr>
                                    <a:rPr lang="de-CH" b="0" i="1" smtClean="0">
                                      <a:latin typeface="Cambria Math"/>
                                    </a:rPr>
                                  </m:ctrlPr>
                                </m:fPr>
                                <m:num>
                                  <m:r>
                                    <a:rPr lang="de-CH" b="0" i="1" smtClean="0">
                                      <a:latin typeface="Cambria Math"/>
                                    </a:rPr>
                                    <m:t>𝜆</m:t>
                                  </m:r>
                                </m:num>
                                <m:den>
                                  <m:r>
                                    <a:rPr lang="de-CH" b="0" i="1" smtClean="0">
                                      <a:latin typeface="Cambria Math"/>
                                    </a:rPr>
                                    <m:t>2</m:t>
                                  </m:r>
                                </m:den>
                              </m:f>
                              <m:sSup>
                                <m:sSupPr>
                                  <m:ctrlPr>
                                    <a:rPr lang="de-CH" b="0" i="1" smtClean="0">
                                      <a:latin typeface="Cambria Math"/>
                                    </a:rPr>
                                  </m:ctrlPr>
                                </m:sSupPr>
                                <m:e>
                                  <m:d>
                                    <m:dPr>
                                      <m:ctrlPr>
                                        <a:rPr lang="de-CH" b="0" i="1" smtClean="0">
                                          <a:latin typeface="Cambria Math"/>
                                        </a:rPr>
                                      </m:ctrlPr>
                                    </m:dPr>
                                    <m:e>
                                      <m:sSub>
                                        <m:sSubPr>
                                          <m:ctrlPr>
                                            <a:rPr lang="de-CH" b="0" i="1" smtClean="0">
                                              <a:latin typeface="Cambria Math"/>
                                            </a:rPr>
                                          </m:ctrlPr>
                                        </m:sSubPr>
                                        <m:e>
                                          <m:r>
                                            <a:rPr lang="de-CH" b="0" i="1" smtClean="0">
                                              <a:latin typeface="Cambria Math"/>
                                            </a:rPr>
                                            <m:t>𝑥</m:t>
                                          </m:r>
                                        </m:e>
                                        <m:sub>
                                          <m:r>
                                            <a:rPr lang="de-CH" b="0" i="1" smtClean="0">
                                              <a:latin typeface="Cambria Math"/>
                                            </a:rPr>
                                            <m:t>𝑖</m:t>
                                          </m:r>
                                        </m:sub>
                                      </m:sSub>
                                      <m:r>
                                        <a:rPr lang="de-CH" b="0" i="1" smtClean="0">
                                          <a:latin typeface="Cambria Math"/>
                                        </a:rPr>
                                        <m:t>−</m:t>
                                      </m:r>
                                      <m:r>
                                        <a:rPr lang="de-CH" b="0" i="1" smtClean="0">
                                          <a:latin typeface="Cambria Math"/>
                                        </a:rPr>
                                        <m:t>𝜇</m:t>
                                      </m:r>
                                    </m:e>
                                  </m:d>
                                </m:e>
                                <m:sup>
                                  <m:r>
                                    <a:rPr lang="de-CH" b="0" i="1" smtClean="0">
                                      <a:latin typeface="Cambria Math"/>
                                    </a:rPr>
                                    <m:t>2</m:t>
                                  </m:r>
                                </m:sup>
                              </m:sSup>
                            </m:e>
                          </m:d>
                        </m:e>
                      </m:func>
                    </m:oMath>
                  </m:oMathPara>
                </a14:m>
                <a:endParaRPr lang="de-CH" dirty="0" smtClean="0"/>
              </a:p>
              <a:p>
                <a:pPr algn="just">
                  <a:lnSpc>
                    <a:spcPct val="150000"/>
                  </a:lnSpc>
                </a:pPr>
                <a:endParaRPr lang="de-CH" dirty="0"/>
              </a:p>
              <a:p>
                <a:pPr marL="342900" indent="-342900" algn="just">
                  <a:lnSpc>
                    <a:spcPct val="150000"/>
                  </a:lnSpc>
                  <a:buFont typeface="Arial" pitchFamily="34" charset="0"/>
                  <a:buChar char="•"/>
                </a:pPr>
                <a:r>
                  <a:rPr lang="de-CH" sz="2400" dirty="0" smtClean="0"/>
                  <a:t>prior (Gaussian-gamma):</a:t>
                </a:r>
              </a:p>
              <a:p>
                <a:pPr algn="just">
                  <a:lnSpc>
                    <a:spcPct val="150000"/>
                  </a:lnSpc>
                </a:pPr>
                <a14:m>
                  <m:oMathPara xmlns:m="http://schemas.openxmlformats.org/officeDocument/2006/math">
                    <m:oMathParaPr>
                      <m:jc m:val="centerGroup"/>
                    </m:oMathParaPr>
                    <m:oMath xmlns:m="http://schemas.openxmlformats.org/officeDocument/2006/math">
                      <m:r>
                        <a:rPr lang="de-CH" i="1">
                          <a:latin typeface="Cambria Math"/>
                        </a:rPr>
                        <m:t>𝑝</m:t>
                      </m:r>
                      <m:d>
                        <m:dPr>
                          <m:ctrlPr>
                            <a:rPr lang="de-CH" i="1" smtClean="0">
                              <a:latin typeface="Cambria Math"/>
                            </a:rPr>
                          </m:ctrlPr>
                        </m:dPr>
                        <m:e>
                          <m:r>
                            <a:rPr lang="de-CH" i="1">
                              <a:latin typeface="Cambria Math"/>
                            </a:rPr>
                            <m:t>𝜇</m:t>
                          </m:r>
                          <m:r>
                            <a:rPr lang="de-CH" i="1">
                              <a:latin typeface="Cambria Math"/>
                            </a:rPr>
                            <m:t>,</m:t>
                          </m:r>
                          <m:r>
                            <a:rPr lang="de-CH" i="1">
                              <a:latin typeface="Cambria Math"/>
                            </a:rPr>
                            <m:t>𝜆</m:t>
                          </m:r>
                        </m:e>
                        <m:e>
                          <m:sSub>
                            <m:sSubPr>
                              <m:ctrlPr>
                                <a:rPr lang="de-CH" b="0" i="1" smtClean="0">
                                  <a:latin typeface="Cambria Math"/>
                                </a:rPr>
                              </m:ctrlPr>
                            </m:sSubPr>
                            <m:e>
                              <m:r>
                                <a:rPr lang="de-CH" b="0" i="1" smtClean="0">
                                  <a:latin typeface="Cambria Math"/>
                                </a:rPr>
                                <m:t>𝜇</m:t>
                              </m:r>
                            </m:e>
                            <m:sub>
                              <m:r>
                                <a:rPr lang="de-CH" b="0" i="1" smtClean="0">
                                  <a:latin typeface="Cambria Math"/>
                                </a:rPr>
                                <m:t>0</m:t>
                              </m:r>
                            </m:sub>
                          </m:sSub>
                          <m:r>
                            <a:rPr lang="de-CH" b="0" i="1" smtClean="0">
                              <a:latin typeface="Cambria Math"/>
                            </a:rPr>
                            <m:t>,</m:t>
                          </m:r>
                          <m:sSub>
                            <m:sSubPr>
                              <m:ctrlPr>
                                <a:rPr lang="de-CH" b="0" i="1" smtClean="0">
                                  <a:latin typeface="Cambria Math"/>
                                </a:rPr>
                              </m:ctrlPr>
                            </m:sSubPr>
                            <m:e>
                              <m:r>
                                <a:rPr lang="de-CH" b="0" i="1" smtClean="0">
                                  <a:latin typeface="Cambria Math"/>
                                </a:rPr>
                                <m:t>𝑎</m:t>
                              </m:r>
                            </m:e>
                            <m:sub>
                              <m:r>
                                <a:rPr lang="de-CH" b="0" i="1" smtClean="0">
                                  <a:latin typeface="Cambria Math"/>
                                </a:rPr>
                                <m:t>0</m:t>
                              </m:r>
                            </m:sub>
                          </m:sSub>
                          <m:r>
                            <a:rPr lang="de-CH" b="0" i="1" smtClean="0">
                              <a:latin typeface="Cambria Math"/>
                            </a:rPr>
                            <m:t>,</m:t>
                          </m:r>
                          <m:sSub>
                            <m:sSubPr>
                              <m:ctrlPr>
                                <a:rPr lang="de-CH" b="0" i="1" smtClean="0">
                                  <a:latin typeface="Cambria Math"/>
                                </a:rPr>
                              </m:ctrlPr>
                            </m:sSubPr>
                            <m:e>
                              <m:r>
                                <a:rPr lang="de-CH" b="0" i="1" smtClean="0">
                                  <a:latin typeface="Cambria Math"/>
                                </a:rPr>
                                <m:t>𝑏</m:t>
                              </m:r>
                            </m:e>
                            <m:sub>
                              <m:r>
                                <a:rPr lang="de-CH" b="0" i="1" smtClean="0">
                                  <a:latin typeface="Cambria Math"/>
                                </a:rPr>
                                <m:t>0</m:t>
                              </m:r>
                            </m:sub>
                          </m:sSub>
                        </m:e>
                      </m:d>
                      <m:r>
                        <a:rPr lang="de-CH" i="1">
                          <a:latin typeface="Cambria Math"/>
                        </a:rPr>
                        <m:t>=</m:t>
                      </m:r>
                      <m:r>
                        <a:rPr lang="de-CH" i="1" smtClean="0">
                          <a:latin typeface="Cambria Math"/>
                          <a:ea typeface="Cambria Math"/>
                        </a:rPr>
                        <m:t>𝒩</m:t>
                      </m:r>
                      <m:d>
                        <m:dPr>
                          <m:ctrlPr>
                            <a:rPr lang="de-CH" i="1" smtClean="0">
                              <a:latin typeface="Cambria Math"/>
                              <a:ea typeface="Cambria Math"/>
                            </a:rPr>
                          </m:ctrlPr>
                        </m:dPr>
                        <m:e>
                          <m:r>
                            <a:rPr lang="de-CH" b="0" i="1" smtClean="0">
                              <a:latin typeface="Cambria Math"/>
                              <a:ea typeface="Cambria Math"/>
                            </a:rPr>
                            <m:t>𝜇</m:t>
                          </m:r>
                        </m:e>
                        <m:e>
                          <m:sSub>
                            <m:sSubPr>
                              <m:ctrlPr>
                                <a:rPr lang="de-CH" b="0" i="1" smtClean="0">
                                  <a:latin typeface="Cambria Math"/>
                                  <a:ea typeface="Cambria Math"/>
                                </a:rPr>
                              </m:ctrlPr>
                            </m:sSubPr>
                            <m:e>
                              <m:r>
                                <a:rPr lang="de-CH" b="0" i="1" smtClean="0">
                                  <a:latin typeface="Cambria Math"/>
                                  <a:ea typeface="Cambria Math"/>
                                </a:rPr>
                                <m:t>𝜇</m:t>
                              </m:r>
                            </m:e>
                            <m:sub>
                              <m:r>
                                <a:rPr lang="de-CH" b="0" i="1" smtClean="0">
                                  <a:latin typeface="Cambria Math"/>
                                  <a:ea typeface="Cambria Math"/>
                                </a:rPr>
                                <m:t>0</m:t>
                              </m:r>
                            </m:sub>
                          </m:sSub>
                          <m:r>
                            <a:rPr lang="de-CH" b="0" i="1" smtClean="0">
                              <a:latin typeface="Cambria Math"/>
                              <a:ea typeface="Cambria Math"/>
                            </a:rPr>
                            <m:t>,</m:t>
                          </m:r>
                          <m:sSup>
                            <m:sSupPr>
                              <m:ctrlPr>
                                <a:rPr lang="de-CH" b="0" i="1" smtClean="0">
                                  <a:latin typeface="Cambria Math"/>
                                  <a:ea typeface="Cambria Math"/>
                                </a:rPr>
                              </m:ctrlPr>
                            </m:sSupPr>
                            <m:e>
                              <m:d>
                                <m:dPr>
                                  <m:ctrlPr>
                                    <a:rPr lang="de-CH" b="0" i="1" smtClean="0">
                                      <a:latin typeface="Cambria Math"/>
                                      <a:ea typeface="Cambria Math"/>
                                    </a:rPr>
                                  </m:ctrlPr>
                                </m:dPr>
                                <m:e>
                                  <m:sSub>
                                    <m:sSubPr>
                                      <m:ctrlPr>
                                        <a:rPr lang="de-CH" b="0" i="1" smtClean="0">
                                          <a:latin typeface="Cambria Math"/>
                                          <a:ea typeface="Cambria Math"/>
                                        </a:rPr>
                                      </m:ctrlPr>
                                    </m:sSubPr>
                                    <m:e>
                                      <m:r>
                                        <a:rPr lang="de-CH" b="0" i="1" smtClean="0">
                                          <a:latin typeface="Cambria Math"/>
                                          <a:ea typeface="Cambria Math"/>
                                        </a:rPr>
                                        <m:t>𝜅</m:t>
                                      </m:r>
                                    </m:e>
                                    <m:sub>
                                      <m:r>
                                        <a:rPr lang="de-CH" b="0" i="1" smtClean="0">
                                          <a:latin typeface="Cambria Math"/>
                                          <a:ea typeface="Cambria Math"/>
                                        </a:rPr>
                                        <m:t>0</m:t>
                                      </m:r>
                                    </m:sub>
                                  </m:sSub>
                                  <m:r>
                                    <a:rPr lang="de-CH" b="0" i="1" smtClean="0">
                                      <a:latin typeface="Cambria Math"/>
                                      <a:ea typeface="Cambria Math"/>
                                    </a:rPr>
                                    <m:t>𝜆</m:t>
                                  </m:r>
                                </m:e>
                              </m:d>
                            </m:e>
                            <m:sup>
                              <m:r>
                                <a:rPr lang="de-CH" b="0" i="1" smtClean="0">
                                  <a:latin typeface="Cambria Math"/>
                                  <a:ea typeface="Cambria Math"/>
                                </a:rPr>
                                <m:t>−1</m:t>
                              </m:r>
                            </m:sup>
                          </m:sSup>
                        </m:e>
                      </m:d>
                      <m:r>
                        <m:rPr>
                          <m:sty m:val="p"/>
                        </m:rPr>
                        <a:rPr lang="de-CH" b="0" i="0" smtClean="0">
                          <a:latin typeface="Cambria Math"/>
                          <a:ea typeface="Cambria Math"/>
                        </a:rPr>
                        <m:t>Gam</m:t>
                      </m:r>
                      <m:d>
                        <m:dPr>
                          <m:ctrlPr>
                            <a:rPr lang="de-CH" b="0" i="1" smtClean="0">
                              <a:latin typeface="Cambria Math"/>
                              <a:ea typeface="Cambria Math"/>
                            </a:rPr>
                          </m:ctrlPr>
                        </m:dPr>
                        <m:e>
                          <m:r>
                            <a:rPr lang="de-CH" b="0" i="1" smtClean="0">
                              <a:latin typeface="Cambria Math"/>
                              <a:ea typeface="Cambria Math"/>
                            </a:rPr>
                            <m:t>𝜆</m:t>
                          </m:r>
                        </m:e>
                        <m:e>
                          <m:sSub>
                            <m:sSubPr>
                              <m:ctrlPr>
                                <a:rPr lang="de-CH" b="0" i="1" smtClean="0">
                                  <a:latin typeface="Cambria Math"/>
                                  <a:ea typeface="Cambria Math"/>
                                </a:rPr>
                              </m:ctrlPr>
                            </m:sSubPr>
                            <m:e>
                              <m:r>
                                <a:rPr lang="de-CH" b="0" i="1" smtClean="0">
                                  <a:latin typeface="Cambria Math"/>
                                  <a:ea typeface="Cambria Math"/>
                                </a:rPr>
                                <m:t>𝑎</m:t>
                              </m:r>
                            </m:e>
                            <m:sub>
                              <m:r>
                                <a:rPr lang="de-CH" b="0" i="1" smtClean="0">
                                  <a:latin typeface="Cambria Math"/>
                                  <a:ea typeface="Cambria Math"/>
                                </a:rPr>
                                <m:t>0</m:t>
                              </m:r>
                            </m:sub>
                          </m:sSub>
                          <m:r>
                            <a:rPr lang="de-CH" b="0" i="1" smtClean="0">
                              <a:latin typeface="Cambria Math"/>
                              <a:ea typeface="Cambria Math"/>
                            </a:rPr>
                            <m:t>,</m:t>
                          </m:r>
                          <m:sSub>
                            <m:sSubPr>
                              <m:ctrlPr>
                                <a:rPr lang="de-CH" b="0" i="1" smtClean="0">
                                  <a:latin typeface="Cambria Math"/>
                                  <a:ea typeface="Cambria Math"/>
                                </a:rPr>
                              </m:ctrlPr>
                            </m:sSubPr>
                            <m:e>
                              <m:r>
                                <a:rPr lang="de-CH" b="0" i="1" smtClean="0">
                                  <a:latin typeface="Cambria Math"/>
                                  <a:ea typeface="Cambria Math"/>
                                </a:rPr>
                                <m:t>𝑏</m:t>
                              </m:r>
                            </m:e>
                            <m:sub>
                              <m:r>
                                <a:rPr lang="de-CH" b="0" i="1" smtClean="0">
                                  <a:latin typeface="Cambria Math"/>
                                  <a:ea typeface="Cambria Math"/>
                                </a:rPr>
                                <m:t>0</m:t>
                              </m:r>
                            </m:sub>
                          </m:sSub>
                        </m:e>
                      </m:d>
                    </m:oMath>
                  </m:oMathPara>
                </a14:m>
                <a:endParaRPr lang="de-CH" dirty="0"/>
              </a:p>
              <a:p>
                <a:pPr algn="just">
                  <a:lnSpc>
                    <a:spcPct val="150000"/>
                  </a:lnSpc>
                </a:pPr>
                <a:endParaRPr lang="de-CH" dirty="0" smtClean="0"/>
              </a:p>
            </p:txBody>
          </p:sp>
        </mc:Choice>
        <mc:Fallback xmlns="">
          <p:sp>
            <p:nvSpPr>
              <p:cNvPr id="33" name="Content Placeholder 2"/>
              <p:cNvSpPr txBox="1">
                <a:spLocks noRot="1" noChangeAspect="1" noMove="1" noResize="1" noEditPoints="1" noAdjustHandles="1" noChangeArrowheads="1" noChangeShapeType="1" noTextEdit="1"/>
              </p:cNvSpPr>
              <p:nvPr/>
            </p:nvSpPr>
            <p:spPr>
              <a:xfrm>
                <a:off x="505420" y="908720"/>
                <a:ext cx="7704336" cy="4629729"/>
              </a:xfrm>
              <a:prstGeom prst="rect">
                <a:avLst/>
              </a:prstGeom>
              <a:blipFill rotWithShape="1">
                <a:blip r:embed="rId3"/>
                <a:stretch>
                  <a:fillRect l="-1266"/>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pPr>
              <a:defRPr/>
            </a:pPr>
            <a:r>
              <a:rPr lang="en-US" smtClean="0"/>
              <a:t>Oct 25, 2013</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17</a:t>
            </a:fld>
            <a:endParaRPr lang="en-US"/>
          </a:p>
        </p:txBody>
      </p:sp>
    </p:spTree>
    <p:extLst>
      <p:ext uri="{BB962C8B-B14F-4D97-AF65-F5344CB8AC3E}">
        <p14:creationId xmlns:p14="http://schemas.microsoft.com/office/powerpoint/2010/main" val="1139793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mc:AlternateContent xmlns:mc="http://schemas.openxmlformats.org/markup-compatibility/2006" xmlns:a14="http://schemas.microsoft.com/office/drawing/2010/main">
        <mc:Choice Requires="a14">
          <p:sp>
            <p:nvSpPr>
              <p:cNvPr id="33" name="Content Placeholder 2"/>
              <p:cNvSpPr txBox="1">
                <a:spLocks/>
              </p:cNvSpPr>
              <p:nvPr/>
            </p:nvSpPr>
            <p:spPr>
              <a:xfrm>
                <a:off x="505420" y="908720"/>
                <a:ext cx="7704336" cy="6167073"/>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posterior (Gaussian-gamma):</a:t>
                </a:r>
              </a:p>
              <a:p>
                <a:pPr algn="just">
                  <a:lnSpc>
                    <a:spcPct val="150000"/>
                  </a:lnSpc>
                </a:pPr>
                <a14:m>
                  <m:oMathPara xmlns:m="http://schemas.openxmlformats.org/officeDocument/2006/math">
                    <m:oMathParaPr>
                      <m:jc m:val="centerGroup"/>
                    </m:oMathParaPr>
                    <m:oMath xmlns:m="http://schemas.openxmlformats.org/officeDocument/2006/math">
                      <m:r>
                        <a:rPr lang="de-CH" i="1">
                          <a:latin typeface="Cambria Math"/>
                        </a:rPr>
                        <m:t>𝑝</m:t>
                      </m:r>
                      <m:d>
                        <m:dPr>
                          <m:ctrlPr>
                            <a:rPr lang="de-CH" i="1">
                              <a:latin typeface="Cambria Math"/>
                            </a:rPr>
                          </m:ctrlPr>
                        </m:dPr>
                        <m:e>
                          <m:r>
                            <a:rPr lang="de-CH" i="1">
                              <a:latin typeface="Cambria Math"/>
                            </a:rPr>
                            <m:t>𝜇</m:t>
                          </m:r>
                          <m:r>
                            <a:rPr lang="de-CH" i="1">
                              <a:latin typeface="Cambria Math"/>
                            </a:rPr>
                            <m:t>,</m:t>
                          </m:r>
                          <m:r>
                            <a:rPr lang="de-CH" i="1">
                              <a:latin typeface="Cambria Math"/>
                            </a:rPr>
                            <m:t>𝜆</m:t>
                          </m:r>
                        </m:e>
                        <m:e>
                          <m:d>
                            <m:dPr>
                              <m:begChr m:val="{"/>
                              <m:endChr m:val="}"/>
                              <m:ctrlPr>
                                <a:rPr lang="de-CH" i="1">
                                  <a:latin typeface="Cambria Math"/>
                                </a:rPr>
                              </m:ctrlPr>
                            </m:dPr>
                            <m:e>
                              <m:sSub>
                                <m:sSubPr>
                                  <m:ctrlPr>
                                    <a:rPr lang="de-CH" i="1">
                                      <a:latin typeface="Cambria Math"/>
                                    </a:rPr>
                                  </m:ctrlPr>
                                </m:sSubPr>
                                <m:e>
                                  <m:r>
                                    <a:rPr lang="de-CH" i="1">
                                      <a:latin typeface="Cambria Math"/>
                                    </a:rPr>
                                    <m:t>𝑥</m:t>
                                  </m:r>
                                </m:e>
                                <m:sub>
                                  <m:r>
                                    <a:rPr lang="de-CH" i="1">
                                      <a:latin typeface="Cambria Math"/>
                                    </a:rPr>
                                    <m:t>𝑖</m:t>
                                  </m:r>
                                </m:sub>
                              </m:sSub>
                            </m:e>
                          </m:d>
                        </m:e>
                      </m:d>
                      <m:r>
                        <a:rPr lang="de-CH" i="1">
                          <a:latin typeface="Cambria Math"/>
                        </a:rPr>
                        <m:t>=</m:t>
                      </m:r>
                      <m:r>
                        <a:rPr lang="de-CH" i="1">
                          <a:latin typeface="Cambria Math"/>
                          <a:ea typeface="Cambria Math"/>
                        </a:rPr>
                        <m:t>𝒩</m:t>
                      </m:r>
                      <m:d>
                        <m:dPr>
                          <m:ctrlPr>
                            <a:rPr lang="de-CH" i="1">
                              <a:latin typeface="Cambria Math"/>
                              <a:ea typeface="Cambria Math"/>
                            </a:rPr>
                          </m:ctrlPr>
                        </m:dPr>
                        <m:e>
                          <m:r>
                            <a:rPr lang="de-CH" i="1">
                              <a:latin typeface="Cambria Math"/>
                              <a:ea typeface="Cambria Math"/>
                            </a:rPr>
                            <m:t>𝜇</m:t>
                          </m:r>
                        </m:e>
                        <m:e>
                          <m:sSub>
                            <m:sSubPr>
                              <m:ctrlPr>
                                <a:rPr lang="de-CH" i="1">
                                  <a:latin typeface="Cambria Math"/>
                                  <a:ea typeface="Cambria Math"/>
                                </a:rPr>
                              </m:ctrlPr>
                            </m:sSubPr>
                            <m:e>
                              <m:r>
                                <a:rPr lang="de-CH" i="1">
                                  <a:latin typeface="Cambria Math"/>
                                  <a:ea typeface="Cambria Math"/>
                                </a:rPr>
                                <m:t>𝜇</m:t>
                              </m:r>
                            </m:e>
                            <m:sub>
                              <m:r>
                                <a:rPr lang="de-CH" b="0" i="1" smtClean="0">
                                  <a:latin typeface="Cambria Math"/>
                                  <a:ea typeface="Cambria Math"/>
                                </a:rPr>
                                <m:t>𝑛</m:t>
                              </m:r>
                            </m:sub>
                          </m:sSub>
                          <m:r>
                            <a:rPr lang="de-CH" i="1">
                              <a:latin typeface="Cambria Math"/>
                              <a:ea typeface="Cambria Math"/>
                            </a:rPr>
                            <m:t>,</m:t>
                          </m:r>
                          <m:sSup>
                            <m:sSupPr>
                              <m:ctrlPr>
                                <a:rPr lang="de-CH" i="1">
                                  <a:latin typeface="Cambria Math"/>
                                  <a:ea typeface="Cambria Math"/>
                                </a:rPr>
                              </m:ctrlPr>
                            </m:sSupPr>
                            <m:e>
                              <m:d>
                                <m:dPr>
                                  <m:ctrlPr>
                                    <a:rPr lang="de-CH" i="1">
                                      <a:latin typeface="Cambria Math"/>
                                      <a:ea typeface="Cambria Math"/>
                                    </a:rPr>
                                  </m:ctrlPr>
                                </m:dPr>
                                <m:e>
                                  <m:sSub>
                                    <m:sSubPr>
                                      <m:ctrlPr>
                                        <a:rPr lang="de-CH" b="0" i="1" smtClean="0">
                                          <a:latin typeface="Cambria Math"/>
                                          <a:ea typeface="Cambria Math"/>
                                        </a:rPr>
                                      </m:ctrlPr>
                                    </m:sSubPr>
                                    <m:e>
                                      <m:r>
                                        <a:rPr lang="de-CH" b="0" i="1" smtClean="0">
                                          <a:latin typeface="Cambria Math"/>
                                          <a:ea typeface="Cambria Math"/>
                                        </a:rPr>
                                        <m:t>𝜅</m:t>
                                      </m:r>
                                    </m:e>
                                    <m:sub>
                                      <m:r>
                                        <a:rPr lang="de-CH" b="0" i="1" smtClean="0">
                                          <a:latin typeface="Cambria Math"/>
                                          <a:ea typeface="Cambria Math"/>
                                        </a:rPr>
                                        <m:t>𝑛</m:t>
                                      </m:r>
                                    </m:sub>
                                  </m:sSub>
                                  <m:r>
                                    <a:rPr lang="de-CH" i="1">
                                      <a:latin typeface="Cambria Math"/>
                                      <a:ea typeface="Cambria Math"/>
                                    </a:rPr>
                                    <m:t>𝜆</m:t>
                                  </m:r>
                                </m:e>
                              </m:d>
                            </m:e>
                            <m:sup>
                              <m:r>
                                <a:rPr lang="de-CH" i="1">
                                  <a:latin typeface="Cambria Math"/>
                                  <a:ea typeface="Cambria Math"/>
                                </a:rPr>
                                <m:t>−1</m:t>
                              </m:r>
                            </m:sup>
                          </m:sSup>
                        </m:e>
                      </m:d>
                      <m:r>
                        <m:rPr>
                          <m:sty m:val="p"/>
                        </m:rPr>
                        <a:rPr lang="de-CH">
                          <a:latin typeface="Cambria Math"/>
                          <a:ea typeface="Cambria Math"/>
                        </a:rPr>
                        <m:t>Gam</m:t>
                      </m:r>
                      <m:d>
                        <m:dPr>
                          <m:ctrlPr>
                            <a:rPr lang="de-CH" i="1">
                              <a:latin typeface="Cambria Math"/>
                              <a:ea typeface="Cambria Math"/>
                            </a:rPr>
                          </m:ctrlPr>
                        </m:dPr>
                        <m:e>
                          <m:r>
                            <a:rPr lang="de-CH" i="1">
                              <a:latin typeface="Cambria Math"/>
                              <a:ea typeface="Cambria Math"/>
                            </a:rPr>
                            <m:t>𝜆</m:t>
                          </m:r>
                        </m:e>
                        <m:e>
                          <m:sSub>
                            <m:sSubPr>
                              <m:ctrlPr>
                                <a:rPr lang="de-CH" i="1">
                                  <a:latin typeface="Cambria Math"/>
                                  <a:ea typeface="Cambria Math"/>
                                </a:rPr>
                              </m:ctrlPr>
                            </m:sSubPr>
                            <m:e>
                              <m:r>
                                <a:rPr lang="de-CH" i="1">
                                  <a:latin typeface="Cambria Math"/>
                                  <a:ea typeface="Cambria Math"/>
                                </a:rPr>
                                <m:t>𝑎</m:t>
                              </m:r>
                            </m:e>
                            <m:sub>
                              <m:r>
                                <a:rPr lang="de-CH" b="0" i="1" smtClean="0">
                                  <a:latin typeface="Cambria Math"/>
                                  <a:ea typeface="Cambria Math"/>
                                </a:rPr>
                                <m:t>𝑛</m:t>
                              </m:r>
                            </m:sub>
                          </m:sSub>
                          <m:r>
                            <a:rPr lang="de-CH" i="1">
                              <a:latin typeface="Cambria Math"/>
                              <a:ea typeface="Cambria Math"/>
                            </a:rPr>
                            <m:t>,</m:t>
                          </m:r>
                          <m:sSub>
                            <m:sSubPr>
                              <m:ctrlPr>
                                <a:rPr lang="de-CH" i="1">
                                  <a:latin typeface="Cambria Math"/>
                                  <a:ea typeface="Cambria Math"/>
                                </a:rPr>
                              </m:ctrlPr>
                            </m:sSubPr>
                            <m:e>
                              <m:r>
                                <a:rPr lang="de-CH" i="1">
                                  <a:latin typeface="Cambria Math"/>
                                  <a:ea typeface="Cambria Math"/>
                                </a:rPr>
                                <m:t>𝑏</m:t>
                              </m:r>
                            </m:e>
                            <m:sub>
                              <m:r>
                                <a:rPr lang="de-CH" b="0" i="1" smtClean="0">
                                  <a:latin typeface="Cambria Math"/>
                                  <a:ea typeface="Cambria Math"/>
                                </a:rPr>
                                <m:t>𝑛</m:t>
                              </m:r>
                            </m:sub>
                          </m:sSub>
                        </m:e>
                      </m:d>
                    </m:oMath>
                  </m:oMathPara>
                </a14:m>
                <a:endParaRPr lang="de-CH" dirty="0"/>
              </a:p>
              <a:p>
                <a:pPr algn="just">
                  <a:lnSpc>
                    <a:spcPct val="150000"/>
                  </a:lnSpc>
                </a:pPr>
                <a:endParaRPr lang="de-CH" dirty="0" smtClean="0"/>
              </a:p>
              <a:p>
                <a:pPr algn="just">
                  <a:lnSpc>
                    <a:spcPct val="150000"/>
                  </a:lnSpc>
                </a:pPr>
                <a:r>
                  <a:rPr lang="de-CH" dirty="0" smtClean="0"/>
                  <a:t>Parameter updates:</a:t>
                </a:r>
              </a:p>
              <a:p>
                <a:pPr algn="just">
                  <a:lnSpc>
                    <a:spcPct val="150000"/>
                  </a:lnSpc>
                </a:pPr>
                <a14:m>
                  <m:oMathPara xmlns:m="http://schemas.openxmlformats.org/officeDocument/2006/math">
                    <m:oMathParaPr>
                      <m:jc m:val="centerGroup"/>
                    </m:oMathParaPr>
                    <m:oMath xmlns:m="http://schemas.openxmlformats.org/officeDocument/2006/math">
                      <m:sSub>
                        <m:sSubPr>
                          <m:ctrlPr>
                            <a:rPr lang="de-CH" b="0" i="1" smtClean="0">
                              <a:latin typeface="Cambria Math"/>
                            </a:rPr>
                          </m:ctrlPr>
                        </m:sSubPr>
                        <m:e>
                          <m:r>
                            <a:rPr lang="de-CH" b="0" i="1" smtClean="0">
                              <a:latin typeface="Cambria Math"/>
                            </a:rPr>
                            <m:t>𝜇</m:t>
                          </m:r>
                        </m:e>
                        <m:sub>
                          <m:r>
                            <a:rPr lang="de-CH" b="0" i="1" smtClean="0">
                              <a:latin typeface="Cambria Math"/>
                            </a:rPr>
                            <m:t>𝑛</m:t>
                          </m:r>
                        </m:sub>
                      </m:sSub>
                      <m:r>
                        <a:rPr lang="de-CH" b="0" i="1" smtClean="0">
                          <a:latin typeface="Cambria Math"/>
                        </a:rPr>
                        <m:t>=</m:t>
                      </m:r>
                      <m:sSub>
                        <m:sSubPr>
                          <m:ctrlPr>
                            <a:rPr lang="de-CH" b="0" i="1" smtClean="0">
                              <a:latin typeface="Cambria Math"/>
                            </a:rPr>
                          </m:ctrlPr>
                        </m:sSubPr>
                        <m:e>
                          <m:r>
                            <a:rPr lang="de-CH" b="0" i="1" smtClean="0">
                              <a:latin typeface="Cambria Math"/>
                            </a:rPr>
                            <m:t>𝜇</m:t>
                          </m:r>
                        </m:e>
                        <m:sub>
                          <m:r>
                            <a:rPr lang="de-CH" b="0" i="1" smtClean="0">
                              <a:latin typeface="Cambria Math"/>
                            </a:rPr>
                            <m:t>0</m:t>
                          </m:r>
                        </m:sub>
                      </m:sSub>
                      <m:r>
                        <a:rPr lang="de-CH" b="0" i="1" smtClean="0">
                          <a:latin typeface="Cambria Math"/>
                        </a:rPr>
                        <m:t>+</m:t>
                      </m:r>
                      <m:f>
                        <m:fPr>
                          <m:ctrlPr>
                            <a:rPr lang="de-CH" b="0" i="1" smtClean="0">
                              <a:latin typeface="Cambria Math"/>
                            </a:rPr>
                          </m:ctrlPr>
                        </m:fPr>
                        <m:num>
                          <m:r>
                            <a:rPr lang="de-CH" b="0" i="1" smtClean="0">
                              <a:latin typeface="Cambria Math"/>
                            </a:rPr>
                            <m:t>𝑛</m:t>
                          </m:r>
                        </m:num>
                        <m:den>
                          <m:sSub>
                            <m:sSubPr>
                              <m:ctrlPr>
                                <a:rPr lang="de-CH" b="0" i="1" smtClean="0">
                                  <a:latin typeface="Cambria Math"/>
                                </a:rPr>
                              </m:ctrlPr>
                            </m:sSubPr>
                            <m:e>
                              <m:r>
                                <a:rPr lang="de-CH" b="0" i="1" smtClean="0">
                                  <a:latin typeface="Cambria Math"/>
                                </a:rPr>
                                <m:t>𝜅</m:t>
                              </m:r>
                            </m:e>
                            <m:sub>
                              <m:r>
                                <a:rPr lang="de-CH" b="0" i="1" smtClean="0">
                                  <a:latin typeface="Cambria Math"/>
                                </a:rPr>
                                <m:t>0</m:t>
                              </m:r>
                            </m:sub>
                          </m:sSub>
                          <m:r>
                            <a:rPr lang="de-CH" b="0" i="1" smtClean="0">
                              <a:latin typeface="Cambria Math"/>
                            </a:rPr>
                            <m:t>+</m:t>
                          </m:r>
                          <m:r>
                            <a:rPr lang="de-CH" b="0" i="1" smtClean="0">
                              <a:latin typeface="Cambria Math"/>
                            </a:rPr>
                            <m:t>𝑛</m:t>
                          </m:r>
                        </m:den>
                      </m:f>
                      <m:d>
                        <m:dPr>
                          <m:ctrlPr>
                            <a:rPr lang="de-CH" b="0" i="1" smtClean="0">
                              <a:latin typeface="Cambria Math"/>
                            </a:rPr>
                          </m:ctrlPr>
                        </m:dPr>
                        <m:e>
                          <m:acc>
                            <m:accPr>
                              <m:chr m:val="̅"/>
                              <m:ctrlPr>
                                <a:rPr lang="de-CH" b="0" i="1" smtClean="0">
                                  <a:latin typeface="Cambria Math"/>
                                </a:rPr>
                              </m:ctrlPr>
                            </m:accPr>
                            <m:e>
                              <m:r>
                                <a:rPr lang="de-CH" b="0" i="1" smtClean="0">
                                  <a:latin typeface="Cambria Math"/>
                                </a:rPr>
                                <m:t>𝑥</m:t>
                              </m:r>
                            </m:e>
                          </m:acc>
                          <m:r>
                            <a:rPr lang="de-CH" b="0" i="1" smtClean="0">
                              <a:latin typeface="Cambria Math"/>
                            </a:rPr>
                            <m:t>−</m:t>
                          </m:r>
                          <m:sSub>
                            <m:sSubPr>
                              <m:ctrlPr>
                                <a:rPr lang="de-CH" b="0" i="1" smtClean="0">
                                  <a:latin typeface="Cambria Math"/>
                                </a:rPr>
                              </m:ctrlPr>
                            </m:sSubPr>
                            <m:e>
                              <m:r>
                                <a:rPr lang="de-CH" b="0" i="1" smtClean="0">
                                  <a:latin typeface="Cambria Math"/>
                                </a:rPr>
                                <m:t>𝜇</m:t>
                              </m:r>
                            </m:e>
                            <m:sub>
                              <m:r>
                                <a:rPr lang="de-CH" b="0" i="1" smtClean="0">
                                  <a:latin typeface="Cambria Math"/>
                                </a:rPr>
                                <m:t>0</m:t>
                              </m:r>
                            </m:sub>
                          </m:sSub>
                        </m:e>
                      </m:d>
                      <m:r>
                        <a:rPr lang="de-CH" b="0" i="1" smtClean="0">
                          <a:latin typeface="Cambria Math"/>
                        </a:rPr>
                        <m:t>,  </m:t>
                      </m:r>
                      <m:sSub>
                        <m:sSubPr>
                          <m:ctrlPr>
                            <a:rPr lang="de-CH" b="0" i="1" smtClean="0">
                              <a:latin typeface="Cambria Math"/>
                            </a:rPr>
                          </m:ctrlPr>
                        </m:sSubPr>
                        <m:e>
                          <m:r>
                            <a:rPr lang="de-CH" b="0" i="1" smtClean="0">
                              <a:latin typeface="Cambria Math"/>
                            </a:rPr>
                            <m:t>𝜅</m:t>
                          </m:r>
                        </m:e>
                        <m:sub>
                          <m:r>
                            <a:rPr lang="de-CH" b="0" i="1" smtClean="0">
                              <a:latin typeface="Cambria Math"/>
                            </a:rPr>
                            <m:t>𝑛</m:t>
                          </m:r>
                        </m:sub>
                      </m:sSub>
                      <m:r>
                        <a:rPr lang="de-CH" b="0" i="1" smtClean="0">
                          <a:latin typeface="Cambria Math"/>
                        </a:rPr>
                        <m:t>=</m:t>
                      </m:r>
                      <m:sSub>
                        <m:sSubPr>
                          <m:ctrlPr>
                            <a:rPr lang="de-CH" b="0" i="1" smtClean="0">
                              <a:latin typeface="Cambria Math"/>
                            </a:rPr>
                          </m:ctrlPr>
                        </m:sSubPr>
                        <m:e>
                          <m:r>
                            <a:rPr lang="de-CH" b="0" i="1" smtClean="0">
                              <a:latin typeface="Cambria Math"/>
                            </a:rPr>
                            <m:t>𝜅</m:t>
                          </m:r>
                        </m:e>
                        <m:sub>
                          <m:r>
                            <a:rPr lang="de-CH" b="0" i="1" smtClean="0">
                              <a:latin typeface="Cambria Math"/>
                            </a:rPr>
                            <m:t>0</m:t>
                          </m:r>
                        </m:sub>
                      </m:sSub>
                      <m:r>
                        <a:rPr lang="de-CH" b="0" i="1" smtClean="0">
                          <a:latin typeface="Cambria Math"/>
                        </a:rPr>
                        <m:t>+</m:t>
                      </m:r>
                      <m:r>
                        <a:rPr lang="de-CH" b="0" i="1" smtClean="0">
                          <a:latin typeface="Cambria Math"/>
                        </a:rPr>
                        <m:t>𝑛</m:t>
                      </m:r>
                      <m:r>
                        <a:rPr lang="de-CH" b="0" i="1" smtClean="0">
                          <a:latin typeface="Cambria Math"/>
                        </a:rPr>
                        <m:t>,  </m:t>
                      </m:r>
                      <m:sSub>
                        <m:sSubPr>
                          <m:ctrlPr>
                            <a:rPr lang="de-CH" b="0" i="1" smtClean="0">
                              <a:latin typeface="Cambria Math"/>
                            </a:rPr>
                          </m:ctrlPr>
                        </m:sSubPr>
                        <m:e>
                          <m:r>
                            <a:rPr lang="de-CH" b="0" i="1" smtClean="0">
                              <a:latin typeface="Cambria Math"/>
                            </a:rPr>
                            <m:t>𝑎</m:t>
                          </m:r>
                        </m:e>
                        <m:sub>
                          <m:r>
                            <a:rPr lang="de-CH" b="0" i="1" smtClean="0">
                              <a:latin typeface="Cambria Math"/>
                            </a:rPr>
                            <m:t>𝑛</m:t>
                          </m:r>
                        </m:sub>
                      </m:sSub>
                      <m:r>
                        <a:rPr lang="de-CH" b="0" i="1" smtClean="0">
                          <a:latin typeface="Cambria Math"/>
                        </a:rPr>
                        <m:t>=</m:t>
                      </m:r>
                      <m:sSub>
                        <m:sSubPr>
                          <m:ctrlPr>
                            <a:rPr lang="de-CH" b="0" i="1" smtClean="0">
                              <a:latin typeface="Cambria Math"/>
                            </a:rPr>
                          </m:ctrlPr>
                        </m:sSubPr>
                        <m:e>
                          <m:r>
                            <a:rPr lang="de-CH" b="0" i="1" smtClean="0">
                              <a:latin typeface="Cambria Math"/>
                            </a:rPr>
                            <m:t>𝑎</m:t>
                          </m:r>
                        </m:e>
                        <m:sub>
                          <m:r>
                            <a:rPr lang="de-CH" b="0" i="1" smtClean="0">
                              <a:latin typeface="Cambria Math"/>
                            </a:rPr>
                            <m:t>0</m:t>
                          </m:r>
                        </m:sub>
                      </m:sSub>
                      <m:r>
                        <a:rPr lang="de-CH" b="0" i="1" smtClean="0">
                          <a:latin typeface="Cambria Math"/>
                        </a:rPr>
                        <m:t>+</m:t>
                      </m:r>
                      <m:f>
                        <m:fPr>
                          <m:ctrlPr>
                            <a:rPr lang="de-CH" b="0" i="1" smtClean="0">
                              <a:latin typeface="Cambria Math"/>
                            </a:rPr>
                          </m:ctrlPr>
                        </m:fPr>
                        <m:num>
                          <m:r>
                            <a:rPr lang="de-CH" b="0" i="1" smtClean="0">
                              <a:latin typeface="Cambria Math"/>
                            </a:rPr>
                            <m:t>𝑛</m:t>
                          </m:r>
                        </m:num>
                        <m:den>
                          <m:r>
                            <a:rPr lang="de-CH" b="0" i="1" smtClean="0">
                              <a:latin typeface="Cambria Math"/>
                            </a:rPr>
                            <m:t>2</m:t>
                          </m:r>
                        </m:den>
                      </m:f>
                    </m:oMath>
                  </m:oMathPara>
                </a14:m>
                <a:endParaRPr lang="de-CH" dirty="0" smtClean="0"/>
              </a:p>
              <a:p>
                <a:pPr algn="just">
                  <a:lnSpc>
                    <a:spcPct val="150000"/>
                  </a:lnSpc>
                </a:pPr>
                <a14:m>
                  <m:oMathPara xmlns:m="http://schemas.openxmlformats.org/officeDocument/2006/math">
                    <m:oMathParaPr>
                      <m:jc m:val="centerGroup"/>
                    </m:oMathParaPr>
                    <m:oMath xmlns:m="http://schemas.openxmlformats.org/officeDocument/2006/math">
                      <m:sSub>
                        <m:sSubPr>
                          <m:ctrlPr>
                            <a:rPr lang="de-CH" b="0" i="1" smtClean="0">
                              <a:latin typeface="Cambria Math"/>
                            </a:rPr>
                          </m:ctrlPr>
                        </m:sSubPr>
                        <m:e>
                          <m:r>
                            <a:rPr lang="de-CH" b="0" i="1" smtClean="0">
                              <a:latin typeface="Cambria Math"/>
                            </a:rPr>
                            <m:t>𝑏</m:t>
                          </m:r>
                        </m:e>
                        <m:sub>
                          <m:r>
                            <a:rPr lang="de-CH" b="0" i="1" smtClean="0">
                              <a:latin typeface="Cambria Math"/>
                            </a:rPr>
                            <m:t>𝑛</m:t>
                          </m:r>
                        </m:sub>
                      </m:sSub>
                      <m:r>
                        <a:rPr lang="de-CH" b="0" i="1" smtClean="0">
                          <a:latin typeface="Cambria Math"/>
                        </a:rPr>
                        <m:t>=</m:t>
                      </m:r>
                      <m:sSub>
                        <m:sSubPr>
                          <m:ctrlPr>
                            <a:rPr lang="de-CH" b="0" i="1" smtClean="0">
                              <a:latin typeface="Cambria Math"/>
                            </a:rPr>
                          </m:ctrlPr>
                        </m:sSubPr>
                        <m:e>
                          <m:r>
                            <a:rPr lang="de-CH" b="0" i="1" smtClean="0">
                              <a:latin typeface="Cambria Math"/>
                            </a:rPr>
                            <m:t>𝑏</m:t>
                          </m:r>
                        </m:e>
                        <m:sub>
                          <m:r>
                            <a:rPr lang="de-CH" b="0" i="1" smtClean="0">
                              <a:latin typeface="Cambria Math"/>
                            </a:rPr>
                            <m:t>0</m:t>
                          </m:r>
                        </m:sub>
                      </m:sSub>
                      <m:r>
                        <a:rPr lang="de-CH" b="0" i="1" smtClean="0">
                          <a:latin typeface="Cambria Math"/>
                        </a:rPr>
                        <m:t>+</m:t>
                      </m:r>
                      <m:f>
                        <m:fPr>
                          <m:ctrlPr>
                            <a:rPr lang="de-CH" b="0" i="1" smtClean="0">
                              <a:latin typeface="Cambria Math"/>
                            </a:rPr>
                          </m:ctrlPr>
                        </m:fPr>
                        <m:num>
                          <m:r>
                            <a:rPr lang="de-CH" b="0" i="1" smtClean="0">
                              <a:latin typeface="Cambria Math"/>
                            </a:rPr>
                            <m:t>𝑛</m:t>
                          </m:r>
                        </m:num>
                        <m:den>
                          <m:r>
                            <a:rPr lang="de-CH" b="0" i="1" smtClean="0">
                              <a:latin typeface="Cambria Math"/>
                            </a:rPr>
                            <m:t>2</m:t>
                          </m:r>
                        </m:den>
                      </m:f>
                      <m:d>
                        <m:dPr>
                          <m:ctrlPr>
                            <a:rPr lang="de-CH" b="0" i="1" smtClean="0">
                              <a:latin typeface="Cambria Math"/>
                            </a:rPr>
                          </m:ctrlPr>
                        </m:dPr>
                        <m:e>
                          <m:sSup>
                            <m:sSupPr>
                              <m:ctrlPr>
                                <a:rPr lang="de-CH" b="0" i="1" smtClean="0">
                                  <a:latin typeface="Cambria Math"/>
                                </a:rPr>
                              </m:ctrlPr>
                            </m:sSupPr>
                            <m:e>
                              <m:r>
                                <a:rPr lang="de-CH" b="0" i="1" smtClean="0">
                                  <a:latin typeface="Cambria Math"/>
                                </a:rPr>
                                <m:t>𝑠</m:t>
                              </m:r>
                            </m:e>
                            <m:sup>
                              <m:r>
                                <a:rPr lang="de-CH" b="0" i="1" smtClean="0">
                                  <a:latin typeface="Cambria Math"/>
                                </a:rPr>
                                <m:t>2</m:t>
                              </m:r>
                            </m:sup>
                          </m:sSup>
                          <m:r>
                            <a:rPr lang="de-CH" b="0" i="1" smtClean="0">
                              <a:latin typeface="Cambria Math"/>
                            </a:rPr>
                            <m:t>+</m:t>
                          </m:r>
                          <m:f>
                            <m:fPr>
                              <m:ctrlPr>
                                <a:rPr lang="de-CH" b="0" i="1" smtClean="0">
                                  <a:latin typeface="Cambria Math"/>
                                </a:rPr>
                              </m:ctrlPr>
                            </m:fPr>
                            <m:num>
                              <m:sSub>
                                <m:sSubPr>
                                  <m:ctrlPr>
                                    <a:rPr lang="de-CH" b="0" i="1" smtClean="0">
                                      <a:latin typeface="Cambria Math"/>
                                    </a:rPr>
                                  </m:ctrlPr>
                                </m:sSubPr>
                                <m:e>
                                  <m:r>
                                    <a:rPr lang="de-CH" b="0" i="1" smtClean="0">
                                      <a:latin typeface="Cambria Math"/>
                                    </a:rPr>
                                    <m:t>𝜅</m:t>
                                  </m:r>
                                </m:e>
                                <m:sub>
                                  <m:r>
                                    <a:rPr lang="de-CH" b="0" i="1" smtClean="0">
                                      <a:latin typeface="Cambria Math"/>
                                    </a:rPr>
                                    <m:t>0</m:t>
                                  </m:r>
                                </m:sub>
                              </m:sSub>
                            </m:num>
                            <m:den>
                              <m:sSub>
                                <m:sSubPr>
                                  <m:ctrlPr>
                                    <a:rPr lang="de-CH" b="0" i="1" smtClean="0">
                                      <a:latin typeface="Cambria Math"/>
                                    </a:rPr>
                                  </m:ctrlPr>
                                </m:sSubPr>
                                <m:e>
                                  <m:r>
                                    <a:rPr lang="de-CH" b="0" i="1" smtClean="0">
                                      <a:latin typeface="Cambria Math"/>
                                    </a:rPr>
                                    <m:t>𝜅</m:t>
                                  </m:r>
                                </m:e>
                                <m:sub>
                                  <m:r>
                                    <a:rPr lang="de-CH" b="0" i="1" smtClean="0">
                                      <a:latin typeface="Cambria Math"/>
                                    </a:rPr>
                                    <m:t>0</m:t>
                                  </m:r>
                                </m:sub>
                              </m:sSub>
                              <m:r>
                                <a:rPr lang="de-CH" b="0" i="1" smtClean="0">
                                  <a:latin typeface="Cambria Math"/>
                                </a:rPr>
                                <m:t>+</m:t>
                              </m:r>
                              <m:r>
                                <a:rPr lang="de-CH" b="0" i="1" smtClean="0">
                                  <a:latin typeface="Cambria Math"/>
                                </a:rPr>
                                <m:t>𝑛</m:t>
                              </m:r>
                            </m:den>
                          </m:f>
                          <m:sSup>
                            <m:sSupPr>
                              <m:ctrlPr>
                                <a:rPr lang="de-CH" b="0" i="1" smtClean="0">
                                  <a:latin typeface="Cambria Math"/>
                                </a:rPr>
                              </m:ctrlPr>
                            </m:sSupPr>
                            <m:e>
                              <m:d>
                                <m:dPr>
                                  <m:ctrlPr>
                                    <a:rPr lang="de-CH" b="0" i="1" smtClean="0">
                                      <a:latin typeface="Cambria Math"/>
                                    </a:rPr>
                                  </m:ctrlPr>
                                </m:dPr>
                                <m:e>
                                  <m:acc>
                                    <m:accPr>
                                      <m:chr m:val="̅"/>
                                      <m:ctrlPr>
                                        <a:rPr lang="de-CH" i="1">
                                          <a:latin typeface="Cambria Math"/>
                                        </a:rPr>
                                      </m:ctrlPr>
                                    </m:accPr>
                                    <m:e>
                                      <m:r>
                                        <a:rPr lang="de-CH" i="1">
                                          <a:latin typeface="Cambria Math"/>
                                        </a:rPr>
                                        <m:t>𝑥</m:t>
                                      </m:r>
                                    </m:e>
                                  </m:acc>
                                  <m:r>
                                    <a:rPr lang="de-CH" b="0" i="1" smtClean="0">
                                      <a:latin typeface="Cambria Math"/>
                                    </a:rPr>
                                    <m:t>−</m:t>
                                  </m:r>
                                  <m:sSub>
                                    <m:sSubPr>
                                      <m:ctrlPr>
                                        <a:rPr lang="de-CH" b="0" i="1" smtClean="0">
                                          <a:latin typeface="Cambria Math"/>
                                        </a:rPr>
                                      </m:ctrlPr>
                                    </m:sSubPr>
                                    <m:e>
                                      <m:r>
                                        <a:rPr lang="de-CH" b="0" i="1" smtClean="0">
                                          <a:latin typeface="Cambria Math"/>
                                        </a:rPr>
                                        <m:t>𝜇</m:t>
                                      </m:r>
                                    </m:e>
                                    <m:sub>
                                      <m:r>
                                        <a:rPr lang="de-CH" b="0" i="1" smtClean="0">
                                          <a:latin typeface="Cambria Math"/>
                                        </a:rPr>
                                        <m:t>0</m:t>
                                      </m:r>
                                    </m:sub>
                                  </m:sSub>
                                </m:e>
                              </m:d>
                            </m:e>
                            <m:sup>
                              <m:r>
                                <a:rPr lang="de-CH" b="0" i="1" smtClean="0">
                                  <a:latin typeface="Cambria Math"/>
                                </a:rPr>
                                <m:t>2</m:t>
                              </m:r>
                            </m:sup>
                          </m:sSup>
                        </m:e>
                      </m:d>
                    </m:oMath>
                  </m:oMathPara>
                </a14:m>
                <a:r>
                  <a:rPr lang="de-CH" b="0" dirty="0" smtClean="0"/>
                  <a:t/>
                </a:r>
                <a:br>
                  <a:rPr lang="de-CH" b="0" dirty="0" smtClean="0"/>
                </a:br>
                <a:r>
                  <a:rPr lang="de-CH" b="0" dirty="0" smtClean="0"/>
                  <a:t>with</a:t>
                </a:r>
                <a:r>
                  <a:rPr lang="de-CH" dirty="0" smtClean="0"/>
                  <a:t/>
                </a:r>
                <a:br>
                  <a:rPr lang="de-CH" dirty="0" smtClean="0"/>
                </a:br>
                <a14:m>
                  <m:oMathPara xmlns:m="http://schemas.openxmlformats.org/officeDocument/2006/math">
                    <m:oMathParaPr>
                      <m:jc m:val="centerGroup"/>
                    </m:oMathParaPr>
                    <m:oMath xmlns:m="http://schemas.openxmlformats.org/officeDocument/2006/math">
                      <m:acc>
                        <m:accPr>
                          <m:chr m:val="̅"/>
                          <m:ctrlPr>
                            <a:rPr lang="de-CH" i="1">
                              <a:latin typeface="Cambria Math"/>
                            </a:rPr>
                          </m:ctrlPr>
                        </m:accPr>
                        <m:e>
                          <m:r>
                            <a:rPr lang="de-CH" i="1">
                              <a:latin typeface="Cambria Math"/>
                            </a:rPr>
                            <m:t>𝑥</m:t>
                          </m:r>
                        </m:e>
                      </m:acc>
                      <m:r>
                        <a:rPr lang="de-CH" i="1">
                          <a:latin typeface="Cambria Math"/>
                        </a:rPr>
                        <m:t>≔</m:t>
                      </m:r>
                      <m:f>
                        <m:fPr>
                          <m:ctrlPr>
                            <a:rPr lang="de-CH" i="1">
                              <a:latin typeface="Cambria Math"/>
                            </a:rPr>
                          </m:ctrlPr>
                        </m:fPr>
                        <m:num>
                          <m:r>
                            <a:rPr lang="de-CH" i="1">
                              <a:latin typeface="Cambria Math"/>
                            </a:rPr>
                            <m:t>1</m:t>
                          </m:r>
                        </m:num>
                        <m:den>
                          <m:r>
                            <a:rPr lang="de-CH" i="1">
                              <a:latin typeface="Cambria Math"/>
                            </a:rPr>
                            <m:t>𝑛</m:t>
                          </m:r>
                        </m:den>
                      </m:f>
                      <m:nary>
                        <m:naryPr>
                          <m:chr m:val="∑"/>
                          <m:ctrlPr>
                            <a:rPr lang="de-CH" i="1">
                              <a:latin typeface="Cambria Math"/>
                            </a:rPr>
                          </m:ctrlPr>
                        </m:naryPr>
                        <m:sub>
                          <m:r>
                            <m:rPr>
                              <m:brk m:alnAt="23"/>
                            </m:rPr>
                            <a:rPr lang="de-CH" i="1">
                              <a:latin typeface="Cambria Math"/>
                            </a:rPr>
                            <m:t>𝑖</m:t>
                          </m:r>
                          <m:r>
                            <a:rPr lang="de-CH" i="1">
                              <a:latin typeface="Cambria Math"/>
                            </a:rPr>
                            <m:t>=1</m:t>
                          </m:r>
                        </m:sub>
                        <m:sup>
                          <m:r>
                            <a:rPr lang="de-CH" i="1">
                              <a:latin typeface="Cambria Math"/>
                            </a:rPr>
                            <m:t>𝑛</m:t>
                          </m:r>
                        </m:sup>
                        <m:e>
                          <m:sSub>
                            <m:sSubPr>
                              <m:ctrlPr>
                                <a:rPr lang="de-CH" i="1">
                                  <a:latin typeface="Cambria Math"/>
                                </a:rPr>
                              </m:ctrlPr>
                            </m:sSubPr>
                            <m:e>
                              <m:r>
                                <a:rPr lang="de-CH" i="1">
                                  <a:latin typeface="Cambria Math"/>
                                </a:rPr>
                                <m:t>𝑥</m:t>
                              </m:r>
                            </m:e>
                            <m:sub>
                              <m:r>
                                <a:rPr lang="de-CH" i="1">
                                  <a:latin typeface="Cambria Math"/>
                                </a:rPr>
                                <m:t>𝑖</m:t>
                              </m:r>
                            </m:sub>
                          </m:sSub>
                        </m:e>
                      </m:nary>
                      <m:r>
                        <a:rPr lang="de-CH" b="0" i="1" smtClean="0">
                          <a:latin typeface="Cambria Math"/>
                        </a:rPr>
                        <m:t>,  </m:t>
                      </m:r>
                      <m:sSup>
                        <m:sSupPr>
                          <m:ctrlPr>
                            <a:rPr lang="de-CH" b="0" i="1" smtClean="0">
                              <a:latin typeface="Cambria Math"/>
                            </a:rPr>
                          </m:ctrlPr>
                        </m:sSupPr>
                        <m:e>
                          <m:r>
                            <a:rPr lang="de-CH" b="0" i="1" smtClean="0">
                              <a:latin typeface="Cambria Math"/>
                            </a:rPr>
                            <m:t>𝑠</m:t>
                          </m:r>
                        </m:e>
                        <m:sup>
                          <m:r>
                            <a:rPr lang="de-CH" b="0" i="1" smtClean="0">
                              <a:latin typeface="Cambria Math"/>
                            </a:rPr>
                            <m:t>2</m:t>
                          </m:r>
                        </m:sup>
                      </m:sSup>
                      <m:r>
                        <a:rPr lang="de-CH" b="0" i="1" smtClean="0">
                          <a:latin typeface="Cambria Math"/>
                        </a:rPr>
                        <m:t>≔</m:t>
                      </m:r>
                      <m:f>
                        <m:fPr>
                          <m:ctrlPr>
                            <a:rPr lang="de-CH" i="1">
                              <a:latin typeface="Cambria Math"/>
                            </a:rPr>
                          </m:ctrlPr>
                        </m:fPr>
                        <m:num>
                          <m:r>
                            <a:rPr lang="de-CH" i="1">
                              <a:latin typeface="Cambria Math"/>
                            </a:rPr>
                            <m:t>1</m:t>
                          </m:r>
                        </m:num>
                        <m:den>
                          <m:r>
                            <a:rPr lang="de-CH" b="0" i="1" smtClean="0">
                              <a:latin typeface="Cambria Math"/>
                            </a:rPr>
                            <m:t>𝑛</m:t>
                          </m:r>
                        </m:den>
                      </m:f>
                      <m:nary>
                        <m:naryPr>
                          <m:chr m:val="∑"/>
                          <m:ctrlPr>
                            <a:rPr lang="de-CH" i="1">
                              <a:latin typeface="Cambria Math"/>
                            </a:rPr>
                          </m:ctrlPr>
                        </m:naryPr>
                        <m:sub>
                          <m:r>
                            <m:rPr>
                              <m:brk m:alnAt="23"/>
                            </m:rPr>
                            <a:rPr lang="de-CH" i="1">
                              <a:latin typeface="Cambria Math"/>
                            </a:rPr>
                            <m:t>𝑖</m:t>
                          </m:r>
                          <m:r>
                            <a:rPr lang="de-CH" i="1">
                              <a:latin typeface="Cambria Math"/>
                            </a:rPr>
                            <m:t>=1</m:t>
                          </m:r>
                        </m:sub>
                        <m:sup>
                          <m:r>
                            <a:rPr lang="de-CH" i="1">
                              <a:latin typeface="Cambria Math"/>
                            </a:rPr>
                            <m:t>𝑛</m:t>
                          </m:r>
                        </m:sup>
                        <m:e>
                          <m:sSup>
                            <m:sSupPr>
                              <m:ctrlPr>
                                <a:rPr lang="de-CH" i="1">
                                  <a:latin typeface="Cambria Math"/>
                                </a:rPr>
                              </m:ctrlPr>
                            </m:sSupPr>
                            <m:e>
                              <m:d>
                                <m:dPr>
                                  <m:ctrlPr>
                                    <a:rPr lang="de-CH" i="1">
                                      <a:latin typeface="Cambria Math"/>
                                    </a:rPr>
                                  </m:ctrlPr>
                                </m:dPr>
                                <m:e>
                                  <m:sSub>
                                    <m:sSubPr>
                                      <m:ctrlPr>
                                        <a:rPr lang="de-CH" i="1">
                                          <a:latin typeface="Cambria Math"/>
                                        </a:rPr>
                                      </m:ctrlPr>
                                    </m:sSubPr>
                                    <m:e>
                                      <m:r>
                                        <a:rPr lang="de-CH" i="1">
                                          <a:latin typeface="Cambria Math"/>
                                        </a:rPr>
                                        <m:t>𝑥</m:t>
                                      </m:r>
                                    </m:e>
                                    <m:sub>
                                      <m:r>
                                        <a:rPr lang="de-CH" i="1">
                                          <a:latin typeface="Cambria Math"/>
                                        </a:rPr>
                                        <m:t>𝑖</m:t>
                                      </m:r>
                                    </m:sub>
                                  </m:sSub>
                                  <m:r>
                                    <a:rPr lang="de-CH" i="1">
                                      <a:latin typeface="Cambria Math"/>
                                    </a:rPr>
                                    <m:t>−</m:t>
                                  </m:r>
                                  <m:acc>
                                    <m:accPr>
                                      <m:chr m:val="̅"/>
                                      <m:ctrlPr>
                                        <a:rPr lang="de-CH" i="1">
                                          <a:latin typeface="Cambria Math"/>
                                        </a:rPr>
                                      </m:ctrlPr>
                                    </m:accPr>
                                    <m:e>
                                      <m:r>
                                        <a:rPr lang="de-CH" i="1">
                                          <a:latin typeface="Cambria Math"/>
                                        </a:rPr>
                                        <m:t>𝑥</m:t>
                                      </m:r>
                                    </m:e>
                                  </m:acc>
                                </m:e>
                              </m:d>
                            </m:e>
                            <m:sup>
                              <m:r>
                                <a:rPr lang="de-CH" i="1">
                                  <a:latin typeface="Cambria Math"/>
                                </a:rPr>
                                <m:t>2</m:t>
                              </m:r>
                            </m:sup>
                          </m:sSup>
                        </m:e>
                      </m:nary>
                    </m:oMath>
                  </m:oMathPara>
                </a14:m>
                <a:endParaRPr lang="de-CH" dirty="0"/>
              </a:p>
              <a:p>
                <a:pPr algn="just">
                  <a:lnSpc>
                    <a:spcPct val="150000"/>
                  </a:lnSpc>
                </a:pPr>
                <a:endParaRPr lang="de-CH" dirty="0"/>
              </a:p>
              <a:p>
                <a:pPr algn="just">
                  <a:lnSpc>
                    <a:spcPct val="150000"/>
                  </a:lnSpc>
                </a:pPr>
                <a:endParaRPr lang="de-CH" dirty="0" smtClean="0"/>
              </a:p>
            </p:txBody>
          </p:sp>
        </mc:Choice>
        <mc:Fallback xmlns="">
          <p:sp>
            <p:nvSpPr>
              <p:cNvPr id="33" name="Content Placeholder 2"/>
              <p:cNvSpPr txBox="1">
                <a:spLocks noRot="1" noChangeAspect="1" noMove="1" noResize="1" noEditPoints="1" noAdjustHandles="1" noChangeArrowheads="1" noChangeShapeType="1" noTextEdit="1"/>
              </p:cNvSpPr>
              <p:nvPr/>
            </p:nvSpPr>
            <p:spPr>
              <a:xfrm>
                <a:off x="505420" y="908720"/>
                <a:ext cx="7704336" cy="6167073"/>
              </a:xfrm>
              <a:prstGeom prst="rect">
                <a:avLst/>
              </a:prstGeom>
              <a:blipFill rotWithShape="1">
                <a:blip r:embed="rId3"/>
                <a:stretch>
                  <a:fillRect l="-1266"/>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pPr>
              <a:defRPr/>
            </a:pPr>
            <a:r>
              <a:rPr lang="en-US" smtClean="0"/>
              <a:t>Oct 25, 2013</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18</a:t>
            </a:fld>
            <a:endParaRPr lang="en-US"/>
          </a:p>
        </p:txBody>
      </p:sp>
    </p:spTree>
    <p:extLst>
      <p:ext uri="{BB962C8B-B14F-4D97-AF65-F5344CB8AC3E}">
        <p14:creationId xmlns:p14="http://schemas.microsoft.com/office/powerpoint/2010/main" val="3027642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mc:AlternateContent xmlns:mc="http://schemas.openxmlformats.org/markup-compatibility/2006" xmlns:a14="http://schemas.microsoft.com/office/drawing/2010/main">
        <mc:Choice Requires="a14">
          <p:sp>
            <p:nvSpPr>
              <p:cNvPr id="33" name="Content Placeholder 2"/>
              <p:cNvSpPr txBox="1">
                <a:spLocks/>
              </p:cNvSpPr>
              <p:nvPr/>
            </p:nvSpPr>
            <p:spPr>
              <a:xfrm>
                <a:off x="505420" y="908720"/>
                <a:ext cx="7704336" cy="4844147"/>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limit for which the prior becomes uninformative:</a:t>
                </a:r>
              </a:p>
              <a:p>
                <a:pPr marL="285750" indent="-285750" algn="just">
                  <a:lnSpc>
                    <a:spcPct val="150000"/>
                  </a:lnSpc>
                  <a:buFont typeface="Arial" pitchFamily="34" charset="0"/>
                  <a:buChar char="•"/>
                </a:pPr>
                <a:r>
                  <a:rPr lang="de-CH" sz="2000" dirty="0" smtClean="0"/>
                  <a:t>For </a:t>
                </a:r>
                <a14:m>
                  <m:oMath xmlns:m="http://schemas.openxmlformats.org/officeDocument/2006/math">
                    <m:sSub>
                      <m:sSubPr>
                        <m:ctrlPr>
                          <a:rPr lang="de-CH" sz="2000" i="1">
                            <a:latin typeface="Cambria Math"/>
                          </a:rPr>
                        </m:ctrlPr>
                      </m:sSubPr>
                      <m:e>
                        <m:r>
                          <a:rPr lang="de-CH" sz="2000" i="1">
                            <a:latin typeface="Cambria Math"/>
                          </a:rPr>
                          <m:t>𝜅</m:t>
                        </m:r>
                      </m:e>
                      <m:sub>
                        <m:r>
                          <a:rPr lang="de-CH" sz="2000" i="1">
                            <a:latin typeface="Cambria Math"/>
                          </a:rPr>
                          <m:t>0</m:t>
                        </m:r>
                      </m:sub>
                    </m:sSub>
                    <m:r>
                      <a:rPr lang="de-CH" sz="2000" i="1">
                        <a:latin typeface="Cambria Math"/>
                      </a:rPr>
                      <m:t>=0</m:t>
                    </m:r>
                  </m:oMath>
                </a14:m>
                <a:r>
                  <a:rPr lang="de-CH" sz="2000" dirty="0" smtClean="0"/>
                  <a:t>, </a:t>
                </a:r>
                <a14:m>
                  <m:oMath xmlns:m="http://schemas.openxmlformats.org/officeDocument/2006/math">
                    <m:sSub>
                      <m:sSubPr>
                        <m:ctrlPr>
                          <a:rPr lang="de-CH" sz="2000" b="0" i="1" smtClean="0">
                            <a:latin typeface="Cambria Math"/>
                          </a:rPr>
                        </m:ctrlPr>
                      </m:sSubPr>
                      <m:e>
                        <m:r>
                          <a:rPr lang="de-CH" sz="2000" b="0" i="1" smtClean="0">
                            <a:latin typeface="Cambria Math"/>
                          </a:rPr>
                          <m:t>𝑎</m:t>
                        </m:r>
                      </m:e>
                      <m:sub>
                        <m:r>
                          <a:rPr lang="de-CH" sz="2000" b="0" i="1" smtClean="0">
                            <a:latin typeface="Cambria Math"/>
                          </a:rPr>
                          <m:t>0</m:t>
                        </m:r>
                      </m:sub>
                    </m:sSub>
                    <m:r>
                      <a:rPr lang="de-CH" sz="2000" b="0" i="1" smtClean="0">
                        <a:latin typeface="Cambria Math"/>
                      </a:rPr>
                      <m:t>=0</m:t>
                    </m:r>
                  </m:oMath>
                </a14:m>
                <a:r>
                  <a:rPr lang="de-CH" sz="2000" dirty="0" smtClean="0"/>
                  <a:t>, </a:t>
                </a:r>
                <a14:m>
                  <m:oMath xmlns:m="http://schemas.openxmlformats.org/officeDocument/2006/math">
                    <m:sSub>
                      <m:sSubPr>
                        <m:ctrlPr>
                          <a:rPr lang="de-CH" sz="2000" b="0" i="1" smtClean="0">
                            <a:latin typeface="Cambria Math"/>
                          </a:rPr>
                        </m:ctrlPr>
                      </m:sSubPr>
                      <m:e>
                        <m:r>
                          <a:rPr lang="de-CH" sz="2000" b="0" i="1" smtClean="0">
                            <a:latin typeface="Cambria Math"/>
                          </a:rPr>
                          <m:t>𝑏</m:t>
                        </m:r>
                      </m:e>
                      <m:sub>
                        <m:r>
                          <a:rPr lang="de-CH" sz="2000" b="0" i="1" smtClean="0">
                            <a:latin typeface="Cambria Math"/>
                          </a:rPr>
                          <m:t>0</m:t>
                        </m:r>
                      </m:sub>
                    </m:sSub>
                    <m:r>
                      <a:rPr lang="de-CH" sz="2000" b="0" i="1" smtClean="0">
                        <a:latin typeface="Cambria Math"/>
                      </a:rPr>
                      <m:t>=0</m:t>
                    </m:r>
                  </m:oMath>
                </a14:m>
                <a:r>
                  <a:rPr lang="de-CH" sz="2000" dirty="0" smtClean="0"/>
                  <a:t>, the updates reduce to:</a:t>
                </a:r>
              </a:p>
              <a:p>
                <a:pPr algn="just">
                  <a:lnSpc>
                    <a:spcPct val="150000"/>
                  </a:lnSpc>
                </a:pPr>
                <a14:m>
                  <m:oMathPara xmlns:m="http://schemas.openxmlformats.org/officeDocument/2006/math">
                    <m:oMathParaPr>
                      <m:jc m:val="centerGroup"/>
                    </m:oMathParaPr>
                    <m:oMath xmlns:m="http://schemas.openxmlformats.org/officeDocument/2006/math">
                      <m:sSub>
                        <m:sSubPr>
                          <m:ctrlPr>
                            <a:rPr lang="de-CH" sz="2000" b="0" i="1" smtClean="0">
                              <a:latin typeface="Cambria Math"/>
                            </a:rPr>
                          </m:ctrlPr>
                        </m:sSubPr>
                        <m:e>
                          <m:r>
                            <a:rPr lang="de-CH" sz="2000" b="0" i="1" smtClean="0">
                              <a:latin typeface="Cambria Math"/>
                            </a:rPr>
                            <m:t>𝜇</m:t>
                          </m:r>
                        </m:e>
                        <m:sub>
                          <m:r>
                            <a:rPr lang="de-CH" sz="2000" b="0" i="1" smtClean="0">
                              <a:latin typeface="Cambria Math"/>
                            </a:rPr>
                            <m:t>𝑛</m:t>
                          </m:r>
                        </m:sub>
                      </m:sSub>
                      <m:r>
                        <a:rPr lang="de-CH" sz="2000" b="0" i="1" smtClean="0">
                          <a:latin typeface="Cambria Math"/>
                        </a:rPr>
                        <m:t>=</m:t>
                      </m:r>
                      <m:acc>
                        <m:accPr>
                          <m:chr m:val="̅"/>
                          <m:ctrlPr>
                            <a:rPr lang="de-CH" sz="2000" i="1">
                              <a:latin typeface="Cambria Math"/>
                            </a:rPr>
                          </m:ctrlPr>
                        </m:accPr>
                        <m:e>
                          <m:r>
                            <a:rPr lang="de-CH" sz="2000" i="1">
                              <a:latin typeface="Cambria Math"/>
                            </a:rPr>
                            <m:t>𝑥</m:t>
                          </m:r>
                        </m:e>
                      </m:acc>
                      <m:r>
                        <a:rPr lang="de-CH" sz="2000" b="0" i="0" smtClean="0">
                          <a:latin typeface="Cambria Math"/>
                        </a:rPr>
                        <m:t>       </m:t>
                      </m:r>
                      <m:sSub>
                        <m:sSubPr>
                          <m:ctrlPr>
                            <a:rPr lang="de-CH" sz="2000" b="0" i="1" smtClean="0">
                              <a:latin typeface="Cambria Math"/>
                            </a:rPr>
                          </m:ctrlPr>
                        </m:sSubPr>
                        <m:e>
                          <m:r>
                            <a:rPr lang="de-CH" sz="2000" b="0" i="1" smtClean="0">
                              <a:latin typeface="Cambria Math"/>
                            </a:rPr>
                            <m:t>𝜅</m:t>
                          </m:r>
                        </m:e>
                        <m:sub>
                          <m:r>
                            <a:rPr lang="de-CH" sz="2000" b="0" i="1" smtClean="0">
                              <a:latin typeface="Cambria Math"/>
                            </a:rPr>
                            <m:t>𝑛</m:t>
                          </m:r>
                        </m:sub>
                      </m:sSub>
                      <m:r>
                        <a:rPr lang="de-CH" sz="2000" b="0" i="1" smtClean="0">
                          <a:latin typeface="Cambria Math"/>
                        </a:rPr>
                        <m:t>=</m:t>
                      </m:r>
                      <m:r>
                        <a:rPr lang="de-CH" sz="2000" b="0" i="1" smtClean="0">
                          <a:latin typeface="Cambria Math"/>
                        </a:rPr>
                        <m:t>𝑛</m:t>
                      </m:r>
                      <m:r>
                        <a:rPr lang="de-CH" sz="2000" b="0" i="0" smtClean="0">
                          <a:latin typeface="Cambria Math"/>
                        </a:rPr>
                        <m:t>            </m:t>
                      </m:r>
                      <m:sSub>
                        <m:sSubPr>
                          <m:ctrlPr>
                            <a:rPr lang="de-CH" sz="2000" b="0" i="1" smtClean="0">
                              <a:latin typeface="Cambria Math"/>
                            </a:rPr>
                          </m:ctrlPr>
                        </m:sSubPr>
                        <m:e>
                          <m:r>
                            <a:rPr lang="de-CH" sz="2000" b="0" i="1" smtClean="0">
                              <a:latin typeface="Cambria Math"/>
                            </a:rPr>
                            <m:t>𝑎</m:t>
                          </m:r>
                        </m:e>
                        <m:sub>
                          <m:r>
                            <a:rPr lang="de-CH" sz="2000" b="0" i="1" smtClean="0">
                              <a:latin typeface="Cambria Math"/>
                            </a:rPr>
                            <m:t>𝑛</m:t>
                          </m:r>
                        </m:sub>
                      </m:sSub>
                      <m:r>
                        <a:rPr lang="de-CH" sz="2000" b="0" i="1" smtClean="0">
                          <a:latin typeface="Cambria Math"/>
                        </a:rPr>
                        <m:t>=</m:t>
                      </m:r>
                      <m:f>
                        <m:fPr>
                          <m:ctrlPr>
                            <a:rPr lang="de-CH" sz="2000" b="0" i="1" smtClean="0">
                              <a:latin typeface="Cambria Math"/>
                            </a:rPr>
                          </m:ctrlPr>
                        </m:fPr>
                        <m:num>
                          <m:r>
                            <a:rPr lang="de-CH" sz="2000" b="0" i="1" smtClean="0">
                              <a:latin typeface="Cambria Math"/>
                            </a:rPr>
                            <m:t>𝑛</m:t>
                          </m:r>
                        </m:num>
                        <m:den>
                          <m:r>
                            <a:rPr lang="de-CH" sz="2000" b="0" i="1" smtClean="0">
                              <a:latin typeface="Cambria Math"/>
                            </a:rPr>
                            <m:t>2</m:t>
                          </m:r>
                        </m:den>
                      </m:f>
                      <m:r>
                        <a:rPr lang="de-CH" sz="2000" b="0" i="0" smtClean="0">
                          <a:latin typeface="Cambria Math"/>
                        </a:rPr>
                        <m:t>        </m:t>
                      </m:r>
                      <m:sSub>
                        <m:sSubPr>
                          <m:ctrlPr>
                            <a:rPr lang="de-CH" sz="2000" b="0" i="1" smtClean="0">
                              <a:latin typeface="Cambria Math"/>
                            </a:rPr>
                          </m:ctrlPr>
                        </m:sSubPr>
                        <m:e>
                          <m:r>
                            <a:rPr lang="de-CH" sz="2000" b="0" i="1" smtClean="0">
                              <a:latin typeface="Cambria Math"/>
                            </a:rPr>
                            <m:t>𝑏</m:t>
                          </m:r>
                        </m:e>
                        <m:sub>
                          <m:r>
                            <a:rPr lang="de-CH" sz="2000" b="0" i="1" smtClean="0">
                              <a:latin typeface="Cambria Math"/>
                            </a:rPr>
                            <m:t>𝑛</m:t>
                          </m:r>
                        </m:sub>
                      </m:sSub>
                      <m:r>
                        <a:rPr lang="de-CH" sz="2000" b="0" i="1" smtClean="0">
                          <a:latin typeface="Cambria Math"/>
                        </a:rPr>
                        <m:t>=</m:t>
                      </m:r>
                      <m:f>
                        <m:fPr>
                          <m:ctrlPr>
                            <a:rPr lang="de-CH" sz="2000" b="0" i="1" smtClean="0">
                              <a:latin typeface="Cambria Math"/>
                            </a:rPr>
                          </m:ctrlPr>
                        </m:fPr>
                        <m:num>
                          <m:r>
                            <a:rPr lang="de-CH" sz="2000" b="0" i="1" smtClean="0">
                              <a:latin typeface="Cambria Math"/>
                            </a:rPr>
                            <m:t>𝑛</m:t>
                          </m:r>
                        </m:num>
                        <m:den>
                          <m:r>
                            <a:rPr lang="de-CH" sz="2000" b="0" i="1" smtClean="0">
                              <a:latin typeface="Cambria Math"/>
                            </a:rPr>
                            <m:t>2</m:t>
                          </m:r>
                        </m:den>
                      </m:f>
                      <m:sSup>
                        <m:sSupPr>
                          <m:ctrlPr>
                            <a:rPr lang="de-CH" sz="2000" b="0" i="1" smtClean="0">
                              <a:latin typeface="Cambria Math"/>
                            </a:rPr>
                          </m:ctrlPr>
                        </m:sSupPr>
                        <m:e>
                          <m:r>
                            <a:rPr lang="de-CH" sz="2000" b="0" i="1" smtClean="0">
                              <a:latin typeface="Cambria Math"/>
                            </a:rPr>
                            <m:t>𝑠</m:t>
                          </m:r>
                        </m:e>
                        <m:sup>
                          <m:r>
                            <a:rPr lang="de-CH" sz="2000" b="0" i="1" smtClean="0">
                              <a:latin typeface="Cambria Math"/>
                            </a:rPr>
                            <m:t>2</m:t>
                          </m:r>
                        </m:sup>
                      </m:sSup>
                    </m:oMath>
                  </m:oMathPara>
                </a14:m>
                <a:endParaRPr lang="de-CH" sz="2000" dirty="0" smtClean="0"/>
              </a:p>
              <a:p>
                <a:pPr marL="285750" indent="-285750" algn="just">
                  <a:lnSpc>
                    <a:spcPct val="150000"/>
                  </a:lnSpc>
                  <a:buFont typeface="Arial" pitchFamily="34" charset="0"/>
                  <a:buChar char="•"/>
                </a:pPr>
                <a:r>
                  <a:rPr lang="de-CH" sz="2000" dirty="0" smtClean="0"/>
                  <a:t>As promised, this is really simple: </a:t>
                </a:r>
                <a:r>
                  <a:rPr lang="de-CH" sz="2000" b="1" dirty="0" smtClean="0"/>
                  <a:t>all you need is </a:t>
                </a:r>
                <a14:m>
                  <m:oMath xmlns:m="http://schemas.openxmlformats.org/officeDocument/2006/math">
                    <m:r>
                      <a:rPr lang="de-CH" sz="2000" b="1" i="1">
                        <a:latin typeface="Cambria Math"/>
                      </a:rPr>
                      <m:t>𝒏</m:t>
                    </m:r>
                  </m:oMath>
                </a14:m>
                <a:r>
                  <a:rPr lang="de-CH" sz="2000" b="1" dirty="0" smtClean="0"/>
                  <a:t>, the number of datapoints; </a:t>
                </a:r>
                <a14:m>
                  <m:oMath xmlns:m="http://schemas.openxmlformats.org/officeDocument/2006/math">
                    <m:acc>
                      <m:accPr>
                        <m:chr m:val="̅"/>
                        <m:ctrlPr>
                          <a:rPr lang="de-CH" sz="2000" b="1" i="1">
                            <a:latin typeface="Cambria Math"/>
                          </a:rPr>
                        </m:ctrlPr>
                      </m:accPr>
                      <m:e>
                        <m:r>
                          <a:rPr lang="de-CH" sz="2000" b="1" i="1">
                            <a:latin typeface="Cambria Math"/>
                          </a:rPr>
                          <m:t>𝒙</m:t>
                        </m:r>
                      </m:e>
                    </m:acc>
                  </m:oMath>
                </a14:m>
                <a:r>
                  <a:rPr lang="de-CH" sz="2000" b="1" dirty="0" smtClean="0"/>
                  <a:t>, their mean; and </a:t>
                </a:r>
                <a14:m>
                  <m:oMath xmlns:m="http://schemas.openxmlformats.org/officeDocument/2006/math">
                    <m:sSup>
                      <m:sSupPr>
                        <m:ctrlPr>
                          <a:rPr lang="de-CH" sz="2000" b="1" i="1">
                            <a:latin typeface="Cambria Math"/>
                          </a:rPr>
                        </m:ctrlPr>
                      </m:sSupPr>
                      <m:e>
                        <m:r>
                          <a:rPr lang="de-CH" sz="2000" b="1" i="1">
                            <a:latin typeface="Cambria Math"/>
                          </a:rPr>
                          <m:t>𝒔</m:t>
                        </m:r>
                      </m:e>
                      <m:sup>
                        <m:r>
                          <a:rPr lang="de-CH" sz="2000" b="1" i="1">
                            <a:latin typeface="Cambria Math"/>
                          </a:rPr>
                          <m:t>𝟐</m:t>
                        </m:r>
                      </m:sup>
                    </m:sSup>
                  </m:oMath>
                </a14:m>
                <a:r>
                  <a:rPr lang="de-CH" sz="2000" b="1" dirty="0" smtClean="0"/>
                  <a:t>, their variance</a:t>
                </a:r>
                <a:r>
                  <a:rPr lang="de-CH" sz="2000" dirty="0" smtClean="0"/>
                  <a:t>.</a:t>
                </a:r>
                <a:endParaRPr lang="de-CH" sz="2000" dirty="0"/>
              </a:p>
              <a:p>
                <a:pPr marL="285750" indent="-285750" algn="just">
                  <a:lnSpc>
                    <a:spcPct val="150000"/>
                  </a:lnSpc>
                  <a:buFont typeface="Arial" pitchFamily="34" charset="0"/>
                  <a:buChar char="•"/>
                </a:pPr>
                <a:r>
                  <a:rPr lang="de-CH" sz="1600" dirty="0" smtClean="0"/>
                  <a:t>This means that only the data influence the posterior and all influence from the parameters of the prior has been eliminated.</a:t>
                </a:r>
              </a:p>
              <a:p>
                <a:pPr marL="285750" indent="-285750" algn="just">
                  <a:lnSpc>
                    <a:spcPct val="150000"/>
                  </a:lnSpc>
                  <a:buFont typeface="Arial" pitchFamily="34" charset="0"/>
                  <a:buChar char="•"/>
                </a:pPr>
                <a:r>
                  <a:rPr lang="de-CH" sz="1600" dirty="0" smtClean="0"/>
                  <a:t>The uninformative limit should only ever be taken </a:t>
                </a:r>
                <a:r>
                  <a:rPr lang="de-CH" sz="1600" b="1" dirty="0" smtClean="0"/>
                  <a:t>after</a:t>
                </a:r>
                <a:r>
                  <a:rPr lang="de-CH" sz="1600" dirty="0" smtClean="0"/>
                  <a:t> the calculation of the posterior using a proper prior.</a:t>
                </a:r>
              </a:p>
            </p:txBody>
          </p:sp>
        </mc:Choice>
        <mc:Fallback xmlns="">
          <p:sp>
            <p:nvSpPr>
              <p:cNvPr id="33" name="Content Placeholder 2"/>
              <p:cNvSpPr txBox="1">
                <a:spLocks noRot="1" noChangeAspect="1" noMove="1" noResize="1" noEditPoints="1" noAdjustHandles="1" noChangeArrowheads="1" noChangeShapeType="1" noTextEdit="1"/>
              </p:cNvSpPr>
              <p:nvPr/>
            </p:nvSpPr>
            <p:spPr>
              <a:xfrm>
                <a:off x="505420" y="908720"/>
                <a:ext cx="7704336" cy="4844147"/>
              </a:xfrm>
              <a:prstGeom prst="rect">
                <a:avLst/>
              </a:prstGeom>
              <a:blipFill rotWithShape="1">
                <a:blip r:embed="rId3"/>
                <a:stretch>
                  <a:fillRect l="-1266" r="-791"/>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pPr>
              <a:defRPr/>
            </a:pPr>
            <a:r>
              <a:rPr lang="en-US" smtClean="0"/>
              <a:t>Oct 25, 2013</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19</a:t>
            </a:fld>
            <a:endParaRPr lang="en-US"/>
          </a:p>
        </p:txBody>
      </p:sp>
    </p:spTree>
    <p:extLst>
      <p:ext uri="{BB962C8B-B14F-4D97-AF65-F5344CB8AC3E}">
        <p14:creationId xmlns:p14="http://schemas.microsoft.com/office/powerpoint/2010/main" val="1622076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221088"/>
            <a:ext cx="8017740"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71600" y="332656"/>
            <a:ext cx="7343775" cy="405683"/>
          </a:xfrm>
        </p:spPr>
        <p:txBody>
          <a:bodyPr>
            <a:spAutoFit/>
          </a:bodyPr>
          <a:lstStyle/>
          <a:p>
            <a:pPr algn="ctr"/>
            <a:r>
              <a:rPr lang="de-CH" dirty="0" smtClean="0"/>
              <a:t>A spectacular piece of information</a:t>
            </a:r>
            <a:endParaRPr lang="en-US" dirty="0">
              <a:latin typeface="Cambria" pitchFamily="18" charset="0"/>
            </a:endParaRPr>
          </a:p>
        </p:txBody>
      </p:sp>
      <p:pic>
        <p:nvPicPr>
          <p:cNvPr id="6758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539"/>
          <a:stretch/>
        </p:blipFill>
        <p:spPr bwMode="auto">
          <a:xfrm>
            <a:off x="457474" y="1268760"/>
            <a:ext cx="5400675" cy="2510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bwMode="auto">
          <a:xfrm>
            <a:off x="421507" y="4556918"/>
            <a:ext cx="2422301" cy="288032"/>
          </a:xfrm>
          <a:prstGeom prst="rect">
            <a:avLst/>
          </a:prstGeom>
          <a:solidFill>
            <a:srgbClr val="FFFF00">
              <a:alpha val="33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rgbClr val="FFFF00"/>
              </a:solidFill>
              <a:effectLst/>
              <a:latin typeface="Arial" charset="0"/>
              <a:cs typeface="Arial" charset="0"/>
            </a:endParaRPr>
          </a:p>
        </p:txBody>
      </p:sp>
      <p:sp>
        <p:nvSpPr>
          <p:cNvPr id="14" name="Rectangle 13"/>
          <p:cNvSpPr/>
          <p:nvPr/>
        </p:nvSpPr>
        <p:spPr bwMode="auto">
          <a:xfrm>
            <a:off x="457474" y="4221088"/>
            <a:ext cx="7570910" cy="288032"/>
          </a:xfrm>
          <a:prstGeom prst="rect">
            <a:avLst/>
          </a:prstGeom>
          <a:solidFill>
            <a:srgbClr val="FFFF00">
              <a:alpha val="33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rgbClr val="FFFF00"/>
              </a:solidFill>
              <a:effectLst/>
              <a:latin typeface="Arial" charset="0"/>
              <a:cs typeface="Arial" charset="0"/>
            </a:endParaRPr>
          </a:p>
        </p:txBody>
      </p:sp>
      <p:sp>
        <p:nvSpPr>
          <p:cNvPr id="9" name="Slide Number Placeholder 8"/>
          <p:cNvSpPr>
            <a:spLocks noGrp="1"/>
          </p:cNvSpPr>
          <p:nvPr>
            <p:ph type="sldNum" sz="quarter" idx="12"/>
          </p:nvPr>
        </p:nvSpPr>
        <p:spPr/>
        <p:txBody>
          <a:bodyPr/>
          <a:lstStyle/>
          <a:p>
            <a:pPr>
              <a:defRPr/>
            </a:pPr>
            <a:fld id="{C9D60223-0653-49FD-856D-E442484557A6}" type="slidenum">
              <a:rPr lang="en-US" smtClean="0"/>
              <a:pPr>
                <a:defRPr/>
              </a:pPr>
              <a:t>2</a:t>
            </a:fld>
            <a:endParaRPr lang="en-US"/>
          </a:p>
        </p:txBody>
      </p:sp>
      <p:sp>
        <p:nvSpPr>
          <p:cNvPr id="10" name="Date Placeholder 9"/>
          <p:cNvSpPr>
            <a:spLocks noGrp="1"/>
          </p:cNvSpPr>
          <p:nvPr>
            <p:ph type="dt" sz="half" idx="10"/>
          </p:nvPr>
        </p:nvSpPr>
        <p:spPr/>
        <p:txBody>
          <a:bodyPr/>
          <a:lstStyle/>
          <a:p>
            <a:pPr>
              <a:defRPr/>
            </a:pPr>
            <a:r>
              <a:rPr lang="en-US" smtClean="0"/>
              <a:t>Oct 25, 2013</a:t>
            </a:r>
            <a:endParaRPr lang="en-US"/>
          </a:p>
        </p:txBody>
      </p:sp>
    </p:spTree>
    <p:extLst>
      <p:ext uri="{BB962C8B-B14F-4D97-AF65-F5344CB8AC3E}">
        <p14:creationId xmlns:p14="http://schemas.microsoft.com/office/powerpoint/2010/main" val="232221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mc:AlternateContent xmlns:mc="http://schemas.openxmlformats.org/markup-compatibility/2006" xmlns:a14="http://schemas.microsoft.com/office/drawing/2010/main">
        <mc:Choice Requires="a14">
          <p:sp>
            <p:nvSpPr>
              <p:cNvPr id="33" name="Content Placeholder 2"/>
              <p:cNvSpPr txBox="1">
                <a:spLocks/>
              </p:cNvSpPr>
              <p:nvPr/>
            </p:nvSpPr>
            <p:spPr>
              <a:xfrm>
                <a:off x="505420" y="908720"/>
                <a:ext cx="7704336" cy="1200329"/>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Integrating out the nuisance parameter </a:t>
                </a:r>
                <a14:m>
                  <m:oMath xmlns:m="http://schemas.openxmlformats.org/officeDocument/2006/math">
                    <m:r>
                      <a:rPr lang="de-CH" sz="2400" b="0" i="1" smtClean="0">
                        <a:latin typeface="Cambria Math"/>
                      </a:rPr>
                      <m:t>𝜆</m:t>
                    </m:r>
                  </m:oMath>
                </a14:m>
                <a:r>
                  <a:rPr lang="de-CH" sz="2400" dirty="0" smtClean="0"/>
                  <a:t> gives rise to a t-distribution:</a:t>
                </a:r>
              </a:p>
            </p:txBody>
          </p:sp>
        </mc:Choice>
        <mc:Fallback xmlns="">
          <p:sp>
            <p:nvSpPr>
              <p:cNvPr id="33" name="Content Placeholder 2"/>
              <p:cNvSpPr txBox="1">
                <a:spLocks noRot="1" noChangeAspect="1" noMove="1" noResize="1" noEditPoints="1" noAdjustHandles="1" noChangeArrowheads="1" noChangeShapeType="1" noTextEdit="1"/>
              </p:cNvSpPr>
              <p:nvPr/>
            </p:nvSpPr>
            <p:spPr>
              <a:xfrm>
                <a:off x="505420" y="908720"/>
                <a:ext cx="7704336" cy="1200329"/>
              </a:xfrm>
              <a:prstGeom prst="rect">
                <a:avLst/>
              </a:prstGeom>
              <a:blipFill rotWithShape="1">
                <a:blip r:embed="rId3"/>
                <a:stretch>
                  <a:fillRect l="-1266" r="-1187" b="-5076"/>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pPr>
              <a:defRPr/>
            </a:pPr>
            <a:r>
              <a:rPr lang="en-US" smtClean="0"/>
              <a:t>Oct 25, 2013</a:t>
            </a:r>
            <a:endParaRPr lang="en-US"/>
          </a:p>
        </p:txBody>
      </p:sp>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20</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5564" y="2204864"/>
            <a:ext cx="5004048" cy="3749282"/>
          </a:xfrm>
          <a:prstGeom prst="rect">
            <a:avLst/>
          </a:prstGeom>
        </p:spPr>
      </p:pic>
    </p:spTree>
    <p:extLst>
      <p:ext uri="{BB962C8B-B14F-4D97-AF65-F5344CB8AC3E}">
        <p14:creationId xmlns:p14="http://schemas.microsoft.com/office/powerpoint/2010/main" val="12603401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mc:AlternateContent xmlns:mc="http://schemas.openxmlformats.org/markup-compatibility/2006" xmlns:a14="http://schemas.microsoft.com/office/drawing/2010/main">
        <mc:Choice Requires="a14">
          <p:sp>
            <p:nvSpPr>
              <p:cNvPr id="33" name="Content Placeholder 2"/>
              <p:cNvSpPr txBox="1">
                <a:spLocks/>
              </p:cNvSpPr>
              <p:nvPr/>
            </p:nvSpPr>
            <p:spPr>
              <a:xfrm>
                <a:off x="505420" y="908720"/>
                <a:ext cx="7704336" cy="5066900"/>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200" dirty="0" smtClean="0"/>
                  <a:t>The joint posterior </a:t>
                </a:r>
                <a14:m>
                  <m:oMath xmlns:m="http://schemas.openxmlformats.org/officeDocument/2006/math">
                    <m:r>
                      <a:rPr lang="de-CH" sz="2200" b="0" i="1" smtClean="0">
                        <a:latin typeface="Cambria Math"/>
                      </a:rPr>
                      <m:t>𝑝</m:t>
                    </m:r>
                    <m:d>
                      <m:dPr>
                        <m:ctrlPr>
                          <a:rPr lang="de-CH" sz="2200" b="0" i="1" smtClean="0">
                            <a:latin typeface="Cambria Math"/>
                          </a:rPr>
                        </m:ctrlPr>
                      </m:dPr>
                      <m:e>
                        <m:sSub>
                          <m:sSubPr>
                            <m:ctrlPr>
                              <a:rPr lang="de-CH" sz="2200" b="0" i="1" smtClean="0">
                                <a:latin typeface="Cambria Math"/>
                              </a:rPr>
                            </m:ctrlPr>
                          </m:sSubPr>
                          <m:e>
                            <m:r>
                              <a:rPr lang="de-CH" sz="2200" b="0" i="1" smtClean="0">
                                <a:latin typeface="Cambria Math"/>
                              </a:rPr>
                              <m:t>𝜇</m:t>
                            </m:r>
                          </m:e>
                          <m:sub>
                            <m:r>
                              <a:rPr lang="de-CH" sz="2200" b="0" i="1" smtClean="0">
                                <a:latin typeface="Cambria Math"/>
                              </a:rPr>
                              <m:t>𝐴</m:t>
                            </m:r>
                          </m:sub>
                        </m:sSub>
                        <m:r>
                          <a:rPr lang="de-CH" sz="2200" b="0" i="1" smtClean="0">
                            <a:latin typeface="Cambria Math"/>
                          </a:rPr>
                          <m:t>,</m:t>
                        </m:r>
                        <m:sSub>
                          <m:sSubPr>
                            <m:ctrlPr>
                              <a:rPr lang="de-CH" sz="2200" b="0" i="1" smtClean="0">
                                <a:latin typeface="Cambria Math"/>
                              </a:rPr>
                            </m:ctrlPr>
                          </m:sSubPr>
                          <m:e>
                            <m:r>
                              <a:rPr lang="de-CH" sz="2200" b="0" i="1" smtClean="0">
                                <a:latin typeface="Cambria Math"/>
                              </a:rPr>
                              <m:t>𝜇</m:t>
                            </m:r>
                          </m:e>
                          <m:sub>
                            <m:r>
                              <a:rPr lang="de-CH" sz="2200" b="0" i="1" smtClean="0">
                                <a:latin typeface="Cambria Math"/>
                              </a:rPr>
                              <m:t>𝐵</m:t>
                            </m:r>
                          </m:sub>
                        </m:sSub>
                      </m:e>
                      <m:e>
                        <m:sSub>
                          <m:sSubPr>
                            <m:ctrlPr>
                              <a:rPr lang="de-CH" sz="2200" b="0" i="1" smtClean="0">
                                <a:latin typeface="Cambria Math"/>
                              </a:rPr>
                            </m:ctrlPr>
                          </m:sSubPr>
                          <m:e>
                            <m:d>
                              <m:dPr>
                                <m:begChr m:val="{"/>
                                <m:endChr m:val="}"/>
                                <m:ctrlPr>
                                  <a:rPr lang="de-CH" sz="2200" b="0" i="1" smtClean="0">
                                    <a:latin typeface="Cambria Math"/>
                                  </a:rPr>
                                </m:ctrlPr>
                              </m:dPr>
                              <m:e>
                                <m:sSub>
                                  <m:sSubPr>
                                    <m:ctrlPr>
                                      <a:rPr lang="de-CH" sz="2200" b="0" i="1" smtClean="0">
                                        <a:latin typeface="Cambria Math"/>
                                      </a:rPr>
                                    </m:ctrlPr>
                                  </m:sSubPr>
                                  <m:e>
                                    <m:r>
                                      <a:rPr lang="de-CH" sz="2200" b="0" i="1" smtClean="0">
                                        <a:latin typeface="Cambria Math"/>
                                      </a:rPr>
                                      <m:t>𝑥</m:t>
                                    </m:r>
                                  </m:e>
                                  <m:sub>
                                    <m:r>
                                      <a:rPr lang="de-CH" sz="2200" b="0" i="1" smtClean="0">
                                        <a:latin typeface="Cambria Math"/>
                                      </a:rPr>
                                      <m:t>𝑖</m:t>
                                    </m:r>
                                  </m:sub>
                                </m:sSub>
                              </m:e>
                            </m:d>
                          </m:e>
                          <m:sub>
                            <m:r>
                              <a:rPr lang="de-CH" sz="2200" b="0" i="1" smtClean="0">
                                <a:latin typeface="Cambria Math"/>
                              </a:rPr>
                              <m:t>𝐴</m:t>
                            </m:r>
                          </m:sub>
                        </m:sSub>
                        <m:r>
                          <a:rPr lang="de-CH" sz="2200" b="0" i="1" smtClean="0">
                            <a:latin typeface="Cambria Math"/>
                          </a:rPr>
                          <m:t>,</m:t>
                        </m:r>
                        <m:sSub>
                          <m:sSubPr>
                            <m:ctrlPr>
                              <a:rPr lang="de-CH" sz="2200" i="1">
                                <a:latin typeface="Cambria Math"/>
                              </a:rPr>
                            </m:ctrlPr>
                          </m:sSubPr>
                          <m:e>
                            <m:d>
                              <m:dPr>
                                <m:begChr m:val="{"/>
                                <m:endChr m:val="}"/>
                                <m:ctrlPr>
                                  <a:rPr lang="de-CH" sz="2200" i="1">
                                    <a:latin typeface="Cambria Math"/>
                                  </a:rPr>
                                </m:ctrlPr>
                              </m:dPr>
                              <m:e>
                                <m:sSub>
                                  <m:sSubPr>
                                    <m:ctrlPr>
                                      <a:rPr lang="de-CH" sz="2200" i="1">
                                        <a:latin typeface="Cambria Math"/>
                                      </a:rPr>
                                    </m:ctrlPr>
                                  </m:sSubPr>
                                  <m:e>
                                    <m:r>
                                      <a:rPr lang="de-CH" sz="2200" i="1">
                                        <a:latin typeface="Cambria Math"/>
                                      </a:rPr>
                                      <m:t>𝑥</m:t>
                                    </m:r>
                                  </m:e>
                                  <m:sub>
                                    <m:r>
                                      <a:rPr lang="de-CH" sz="2200" b="0" i="1" smtClean="0">
                                        <a:latin typeface="Cambria Math"/>
                                      </a:rPr>
                                      <m:t>𝑘</m:t>
                                    </m:r>
                                  </m:sub>
                                </m:sSub>
                              </m:e>
                            </m:d>
                          </m:e>
                          <m:sub>
                            <m:r>
                              <a:rPr lang="de-CH" sz="2200" b="0" i="1" smtClean="0">
                                <a:latin typeface="Cambria Math"/>
                              </a:rPr>
                              <m:t>𝐵</m:t>
                            </m:r>
                          </m:sub>
                        </m:sSub>
                      </m:e>
                    </m:d>
                  </m:oMath>
                </a14:m>
                <a:r>
                  <a:rPr lang="de-CH" sz="2200" dirty="0" smtClean="0"/>
                  <a:t> is simply the product of our two independent posteriors </a:t>
                </a:r>
                <a14:m>
                  <m:oMath xmlns:m="http://schemas.openxmlformats.org/officeDocument/2006/math">
                    <m:r>
                      <a:rPr lang="de-CH" sz="2200" b="0" i="1" smtClean="0">
                        <a:latin typeface="Cambria Math"/>
                      </a:rPr>
                      <m:t>𝑝</m:t>
                    </m:r>
                    <m:d>
                      <m:dPr>
                        <m:ctrlPr>
                          <a:rPr lang="de-CH" sz="2200" b="0" i="1" smtClean="0">
                            <a:latin typeface="Cambria Math"/>
                          </a:rPr>
                        </m:ctrlPr>
                      </m:dPr>
                      <m:e>
                        <m:sSub>
                          <m:sSubPr>
                            <m:ctrlPr>
                              <a:rPr lang="de-CH" sz="2200" b="0" i="1" smtClean="0">
                                <a:latin typeface="Cambria Math"/>
                              </a:rPr>
                            </m:ctrlPr>
                          </m:sSubPr>
                          <m:e>
                            <m:r>
                              <a:rPr lang="de-CH" sz="2200" b="0" i="1" smtClean="0">
                                <a:latin typeface="Cambria Math"/>
                              </a:rPr>
                              <m:t>𝜇</m:t>
                            </m:r>
                          </m:e>
                          <m:sub>
                            <m:r>
                              <a:rPr lang="de-CH" sz="2200" b="0" i="1" smtClean="0">
                                <a:latin typeface="Cambria Math"/>
                              </a:rPr>
                              <m:t>𝐴</m:t>
                            </m:r>
                          </m:sub>
                        </m:sSub>
                      </m:e>
                      <m:e>
                        <m:sSub>
                          <m:sSubPr>
                            <m:ctrlPr>
                              <a:rPr lang="de-CH" sz="2200" i="1">
                                <a:latin typeface="Cambria Math"/>
                              </a:rPr>
                            </m:ctrlPr>
                          </m:sSubPr>
                          <m:e>
                            <m:d>
                              <m:dPr>
                                <m:begChr m:val="{"/>
                                <m:endChr m:val="}"/>
                                <m:ctrlPr>
                                  <a:rPr lang="de-CH" sz="2200" i="1">
                                    <a:latin typeface="Cambria Math"/>
                                  </a:rPr>
                                </m:ctrlPr>
                              </m:dPr>
                              <m:e>
                                <m:sSub>
                                  <m:sSubPr>
                                    <m:ctrlPr>
                                      <a:rPr lang="de-CH" sz="2200" i="1">
                                        <a:latin typeface="Cambria Math"/>
                                      </a:rPr>
                                    </m:ctrlPr>
                                  </m:sSubPr>
                                  <m:e>
                                    <m:r>
                                      <a:rPr lang="de-CH" sz="2200" i="1">
                                        <a:latin typeface="Cambria Math"/>
                                      </a:rPr>
                                      <m:t>𝑥</m:t>
                                    </m:r>
                                  </m:e>
                                  <m:sub>
                                    <m:r>
                                      <a:rPr lang="de-CH" sz="2200" i="1">
                                        <a:latin typeface="Cambria Math"/>
                                      </a:rPr>
                                      <m:t>𝑖</m:t>
                                    </m:r>
                                  </m:sub>
                                </m:sSub>
                              </m:e>
                            </m:d>
                          </m:e>
                          <m:sub>
                            <m:r>
                              <a:rPr lang="de-CH" sz="2200" i="1">
                                <a:latin typeface="Cambria Math"/>
                              </a:rPr>
                              <m:t>𝐴</m:t>
                            </m:r>
                          </m:sub>
                        </m:sSub>
                      </m:e>
                    </m:d>
                  </m:oMath>
                </a14:m>
                <a:r>
                  <a:rPr lang="de-CH" sz="2200" dirty="0" smtClean="0"/>
                  <a:t> and </a:t>
                </a:r>
                <a14:m>
                  <m:oMath xmlns:m="http://schemas.openxmlformats.org/officeDocument/2006/math">
                    <m:r>
                      <a:rPr lang="de-CH" sz="2200" i="1">
                        <a:latin typeface="Cambria Math"/>
                      </a:rPr>
                      <m:t>𝑝</m:t>
                    </m:r>
                    <m:d>
                      <m:dPr>
                        <m:ctrlPr>
                          <a:rPr lang="de-CH" sz="2200" i="1">
                            <a:latin typeface="Cambria Math"/>
                          </a:rPr>
                        </m:ctrlPr>
                      </m:dPr>
                      <m:e>
                        <m:sSub>
                          <m:sSubPr>
                            <m:ctrlPr>
                              <a:rPr lang="de-CH" sz="2200" i="1">
                                <a:latin typeface="Cambria Math"/>
                              </a:rPr>
                            </m:ctrlPr>
                          </m:sSubPr>
                          <m:e>
                            <m:r>
                              <a:rPr lang="de-CH" sz="2200" i="1">
                                <a:latin typeface="Cambria Math"/>
                              </a:rPr>
                              <m:t>𝜇</m:t>
                            </m:r>
                          </m:e>
                          <m:sub>
                            <m:r>
                              <a:rPr lang="de-CH" sz="2200" b="0" i="1" smtClean="0">
                                <a:latin typeface="Cambria Math"/>
                              </a:rPr>
                              <m:t>𝐵</m:t>
                            </m:r>
                          </m:sub>
                        </m:sSub>
                      </m:e>
                      <m:e>
                        <m:sSub>
                          <m:sSubPr>
                            <m:ctrlPr>
                              <a:rPr lang="de-CH" sz="2200" i="1">
                                <a:latin typeface="Cambria Math"/>
                              </a:rPr>
                            </m:ctrlPr>
                          </m:sSubPr>
                          <m:e>
                            <m:d>
                              <m:dPr>
                                <m:begChr m:val="{"/>
                                <m:endChr m:val="}"/>
                                <m:ctrlPr>
                                  <a:rPr lang="de-CH" sz="2200" i="1">
                                    <a:latin typeface="Cambria Math"/>
                                  </a:rPr>
                                </m:ctrlPr>
                              </m:dPr>
                              <m:e>
                                <m:sSub>
                                  <m:sSubPr>
                                    <m:ctrlPr>
                                      <a:rPr lang="de-CH" sz="2200" i="1">
                                        <a:latin typeface="Cambria Math"/>
                                      </a:rPr>
                                    </m:ctrlPr>
                                  </m:sSubPr>
                                  <m:e>
                                    <m:r>
                                      <a:rPr lang="de-CH" sz="2200" i="1">
                                        <a:latin typeface="Cambria Math"/>
                                      </a:rPr>
                                      <m:t>𝑥</m:t>
                                    </m:r>
                                  </m:e>
                                  <m:sub>
                                    <m:r>
                                      <a:rPr lang="de-CH" sz="2200" b="0" i="1" smtClean="0">
                                        <a:latin typeface="Cambria Math"/>
                                      </a:rPr>
                                      <m:t>𝑘</m:t>
                                    </m:r>
                                  </m:sub>
                                </m:sSub>
                              </m:e>
                            </m:d>
                          </m:e>
                          <m:sub>
                            <m:r>
                              <a:rPr lang="de-CH" sz="2200" b="0" i="1" smtClean="0">
                                <a:latin typeface="Cambria Math"/>
                              </a:rPr>
                              <m:t>𝐵</m:t>
                            </m:r>
                          </m:sub>
                        </m:sSub>
                      </m:e>
                    </m:d>
                  </m:oMath>
                </a14:m>
                <a:r>
                  <a:rPr lang="de-CH" sz="2200" dirty="0" smtClean="0"/>
                  <a:t>. It will now give us the answer to our question:</a:t>
                </a:r>
                <a:endParaRPr lang="de-CH" sz="2200" dirty="0"/>
              </a:p>
              <a:p>
                <a:pPr algn="just">
                  <a:lnSpc>
                    <a:spcPct val="150000"/>
                  </a:lnSpc>
                </a:pPr>
                <a14:m>
                  <m:oMathPara xmlns:m="http://schemas.openxmlformats.org/officeDocument/2006/math">
                    <m:oMathParaPr>
                      <m:jc m:val="centerGroup"/>
                    </m:oMathParaPr>
                    <m:oMath xmlns:m="http://schemas.openxmlformats.org/officeDocument/2006/math">
                      <m:r>
                        <a:rPr lang="de-CH" sz="1800" b="0" i="1" smtClean="0">
                          <a:latin typeface="Cambria Math"/>
                        </a:rPr>
                        <m:t>𝑝</m:t>
                      </m:r>
                      <m:d>
                        <m:dPr>
                          <m:ctrlPr>
                            <a:rPr lang="de-CH" sz="1800" b="0" i="1" smtClean="0">
                              <a:latin typeface="Cambria Math"/>
                            </a:rPr>
                          </m:ctrlPr>
                        </m:dPr>
                        <m:e>
                          <m:sSub>
                            <m:sSubPr>
                              <m:ctrlPr>
                                <a:rPr lang="de-CH" sz="1800" b="0" i="1" smtClean="0">
                                  <a:latin typeface="Cambria Math"/>
                                </a:rPr>
                              </m:ctrlPr>
                            </m:sSubPr>
                            <m:e>
                              <m:r>
                                <a:rPr lang="de-CH" sz="1800" b="0" i="1" smtClean="0">
                                  <a:latin typeface="Cambria Math"/>
                                </a:rPr>
                                <m:t>𝜇</m:t>
                              </m:r>
                            </m:e>
                            <m:sub>
                              <m:r>
                                <a:rPr lang="de-CH" sz="1800" b="0" i="1" smtClean="0">
                                  <a:latin typeface="Cambria Math"/>
                                </a:rPr>
                                <m:t>𝐵</m:t>
                              </m:r>
                            </m:sub>
                          </m:sSub>
                          <m:r>
                            <a:rPr lang="de-CH" sz="1800" b="0" i="1" smtClean="0">
                              <a:latin typeface="Cambria Math"/>
                            </a:rPr>
                            <m:t>−</m:t>
                          </m:r>
                          <m:sSub>
                            <m:sSubPr>
                              <m:ctrlPr>
                                <a:rPr lang="de-CH" sz="1800" b="0" i="1" smtClean="0">
                                  <a:latin typeface="Cambria Math"/>
                                </a:rPr>
                              </m:ctrlPr>
                            </m:sSubPr>
                            <m:e>
                              <m:r>
                                <a:rPr lang="de-CH" sz="1800" b="0" i="1" smtClean="0">
                                  <a:latin typeface="Cambria Math"/>
                                </a:rPr>
                                <m:t>𝜇</m:t>
                              </m:r>
                            </m:e>
                            <m:sub>
                              <m:r>
                                <a:rPr lang="de-CH" sz="1800" b="0" i="1" smtClean="0">
                                  <a:latin typeface="Cambria Math"/>
                                </a:rPr>
                                <m:t>𝐴</m:t>
                              </m:r>
                            </m:sub>
                          </m:sSub>
                          <m:r>
                            <a:rPr lang="de-CH" sz="1800" b="0" i="1" smtClean="0">
                              <a:latin typeface="Cambria Math"/>
                            </a:rPr>
                            <m:t>&gt;3</m:t>
                          </m:r>
                        </m:e>
                      </m:d>
                      <m:r>
                        <a:rPr lang="de-CH" sz="1800" b="0" i="1" smtClean="0">
                          <a:latin typeface="Cambria Math"/>
                        </a:rPr>
                        <m:t>=</m:t>
                      </m:r>
                      <m:nary>
                        <m:naryPr>
                          <m:limLoc m:val="undOvr"/>
                          <m:ctrlPr>
                            <a:rPr lang="de-CH" sz="1800" b="0" i="1" smtClean="0">
                              <a:latin typeface="Cambria Math"/>
                            </a:rPr>
                          </m:ctrlPr>
                        </m:naryPr>
                        <m:sub>
                          <m:r>
                            <m:rPr>
                              <m:brk m:alnAt="24"/>
                            </m:rPr>
                            <a:rPr lang="de-CH" sz="1800" b="0" i="1" smtClean="0">
                              <a:latin typeface="Cambria Math"/>
                            </a:rPr>
                            <m:t>−</m:t>
                          </m:r>
                          <m:r>
                            <a:rPr lang="de-CH" sz="1800" b="0" i="1" smtClean="0">
                              <a:latin typeface="Cambria Math"/>
                              <a:ea typeface="Cambria Math"/>
                            </a:rPr>
                            <m:t>∞</m:t>
                          </m:r>
                        </m:sub>
                        <m:sup>
                          <m:r>
                            <a:rPr lang="de-CH" sz="1800" b="0" i="1" smtClean="0">
                              <a:latin typeface="Cambria Math"/>
                              <a:ea typeface="Cambria Math"/>
                            </a:rPr>
                            <m:t>∞</m:t>
                          </m:r>
                        </m:sup>
                        <m:e>
                          <m:r>
                            <m:rPr>
                              <m:sty m:val="p"/>
                            </m:rPr>
                            <a:rPr lang="de-CH" sz="1800" b="0" i="0" smtClean="0">
                              <a:latin typeface="Cambria Math"/>
                            </a:rPr>
                            <m:t>d</m:t>
                          </m:r>
                          <m:sSub>
                            <m:sSubPr>
                              <m:ctrlPr>
                                <a:rPr lang="de-CH" sz="1800" b="0" i="1" smtClean="0">
                                  <a:latin typeface="Cambria Math"/>
                                </a:rPr>
                              </m:ctrlPr>
                            </m:sSubPr>
                            <m:e>
                              <m:r>
                                <a:rPr lang="de-CH" sz="1800" b="0" i="1" smtClean="0">
                                  <a:latin typeface="Cambria Math"/>
                                </a:rPr>
                                <m:t>𝜇</m:t>
                              </m:r>
                            </m:e>
                            <m:sub>
                              <m:r>
                                <a:rPr lang="de-CH" sz="1800" b="0" i="1" smtClean="0">
                                  <a:latin typeface="Cambria Math"/>
                                </a:rPr>
                                <m:t>𝐴</m:t>
                              </m:r>
                            </m:sub>
                          </m:sSub>
                        </m:e>
                      </m:nary>
                      <m:r>
                        <a:rPr lang="de-CH" sz="1800" i="1">
                          <a:latin typeface="Cambria Math"/>
                        </a:rPr>
                        <m:t>𝑝</m:t>
                      </m:r>
                      <m:d>
                        <m:dPr>
                          <m:ctrlPr>
                            <a:rPr lang="de-CH" sz="1800" i="1">
                              <a:latin typeface="Cambria Math"/>
                            </a:rPr>
                          </m:ctrlPr>
                        </m:dPr>
                        <m:e>
                          <m:sSub>
                            <m:sSubPr>
                              <m:ctrlPr>
                                <a:rPr lang="de-CH" sz="1800" i="1">
                                  <a:latin typeface="Cambria Math"/>
                                </a:rPr>
                              </m:ctrlPr>
                            </m:sSubPr>
                            <m:e>
                              <m:r>
                                <a:rPr lang="de-CH" sz="1800" i="1">
                                  <a:latin typeface="Cambria Math"/>
                                </a:rPr>
                                <m:t>𝜇</m:t>
                              </m:r>
                            </m:e>
                            <m:sub>
                              <m:r>
                                <a:rPr lang="de-CH" sz="1800" i="1">
                                  <a:latin typeface="Cambria Math"/>
                                </a:rPr>
                                <m:t>𝐴</m:t>
                              </m:r>
                            </m:sub>
                          </m:sSub>
                        </m:e>
                        <m:e>
                          <m:sSub>
                            <m:sSubPr>
                              <m:ctrlPr>
                                <a:rPr lang="de-CH" sz="1800" i="1">
                                  <a:latin typeface="Cambria Math"/>
                                </a:rPr>
                              </m:ctrlPr>
                            </m:sSubPr>
                            <m:e>
                              <m:d>
                                <m:dPr>
                                  <m:begChr m:val="{"/>
                                  <m:endChr m:val="}"/>
                                  <m:ctrlPr>
                                    <a:rPr lang="de-CH" sz="1800" i="1">
                                      <a:latin typeface="Cambria Math"/>
                                    </a:rPr>
                                  </m:ctrlPr>
                                </m:dPr>
                                <m:e>
                                  <m:sSub>
                                    <m:sSubPr>
                                      <m:ctrlPr>
                                        <a:rPr lang="de-CH" sz="1800" i="1">
                                          <a:latin typeface="Cambria Math"/>
                                        </a:rPr>
                                      </m:ctrlPr>
                                    </m:sSubPr>
                                    <m:e>
                                      <m:r>
                                        <a:rPr lang="de-CH" sz="1800" i="1">
                                          <a:latin typeface="Cambria Math"/>
                                        </a:rPr>
                                        <m:t>𝑥</m:t>
                                      </m:r>
                                    </m:e>
                                    <m:sub>
                                      <m:r>
                                        <a:rPr lang="de-CH" sz="1800" i="1">
                                          <a:latin typeface="Cambria Math"/>
                                        </a:rPr>
                                        <m:t>𝑖</m:t>
                                      </m:r>
                                    </m:sub>
                                  </m:sSub>
                                </m:e>
                              </m:d>
                            </m:e>
                            <m:sub>
                              <m:r>
                                <a:rPr lang="de-CH" sz="1800" i="1">
                                  <a:latin typeface="Cambria Math"/>
                                </a:rPr>
                                <m:t>𝐴</m:t>
                              </m:r>
                            </m:sub>
                          </m:sSub>
                        </m:e>
                      </m:d>
                      <m:nary>
                        <m:naryPr>
                          <m:limLoc m:val="undOvr"/>
                          <m:ctrlPr>
                            <a:rPr lang="de-CH" sz="1800" i="1">
                              <a:latin typeface="Cambria Math"/>
                            </a:rPr>
                          </m:ctrlPr>
                        </m:naryPr>
                        <m:sub>
                          <m:sSub>
                            <m:sSubPr>
                              <m:ctrlPr>
                                <a:rPr lang="de-CH" sz="1800" i="1">
                                  <a:latin typeface="Cambria Math"/>
                                  <a:ea typeface="Cambria Math"/>
                                </a:rPr>
                              </m:ctrlPr>
                            </m:sSubPr>
                            <m:e>
                              <m:r>
                                <a:rPr lang="de-CH" sz="1800" i="1">
                                  <a:latin typeface="Cambria Math"/>
                                  <a:ea typeface="Cambria Math"/>
                                </a:rPr>
                                <m:t>𝜇</m:t>
                              </m:r>
                            </m:e>
                            <m:sub>
                              <m:r>
                                <a:rPr lang="de-CH" sz="1800" i="1">
                                  <a:latin typeface="Cambria Math"/>
                                  <a:ea typeface="Cambria Math"/>
                                </a:rPr>
                                <m:t>𝐴</m:t>
                              </m:r>
                            </m:sub>
                          </m:sSub>
                          <m:r>
                            <a:rPr lang="de-CH" sz="1800" b="0" i="1" smtClean="0">
                              <a:latin typeface="Cambria Math"/>
                              <a:ea typeface="Cambria Math"/>
                            </a:rPr>
                            <m:t>+3</m:t>
                          </m:r>
                        </m:sub>
                        <m:sup>
                          <m:r>
                            <a:rPr lang="de-CH" sz="1800" i="1" smtClean="0">
                              <a:latin typeface="Cambria Math"/>
                              <a:ea typeface="Cambria Math"/>
                            </a:rPr>
                            <m:t>∞</m:t>
                          </m:r>
                        </m:sup>
                        <m:e>
                          <m:r>
                            <m:rPr>
                              <m:sty m:val="p"/>
                            </m:rPr>
                            <a:rPr lang="de-CH" sz="1800">
                              <a:latin typeface="Cambria Math"/>
                            </a:rPr>
                            <m:t>d</m:t>
                          </m:r>
                          <m:sSub>
                            <m:sSubPr>
                              <m:ctrlPr>
                                <a:rPr lang="de-CH" sz="1800" i="1">
                                  <a:latin typeface="Cambria Math"/>
                                </a:rPr>
                              </m:ctrlPr>
                            </m:sSubPr>
                            <m:e>
                              <m:r>
                                <a:rPr lang="de-CH" sz="1800" i="1">
                                  <a:latin typeface="Cambria Math"/>
                                </a:rPr>
                                <m:t>𝜇</m:t>
                              </m:r>
                            </m:e>
                            <m:sub>
                              <m:r>
                                <a:rPr lang="de-CH" sz="1800" b="0" i="1" smtClean="0">
                                  <a:latin typeface="Cambria Math"/>
                                </a:rPr>
                                <m:t>𝐵</m:t>
                              </m:r>
                            </m:sub>
                          </m:sSub>
                        </m:e>
                      </m:nary>
                      <m:r>
                        <a:rPr lang="de-CH" sz="1800" i="1">
                          <a:latin typeface="Cambria Math"/>
                        </a:rPr>
                        <m:t>𝑝</m:t>
                      </m:r>
                      <m:d>
                        <m:dPr>
                          <m:ctrlPr>
                            <a:rPr lang="de-CH" sz="1800" i="1">
                              <a:latin typeface="Cambria Math"/>
                            </a:rPr>
                          </m:ctrlPr>
                        </m:dPr>
                        <m:e>
                          <m:sSub>
                            <m:sSubPr>
                              <m:ctrlPr>
                                <a:rPr lang="de-CH" sz="1800" i="1">
                                  <a:latin typeface="Cambria Math"/>
                                </a:rPr>
                              </m:ctrlPr>
                            </m:sSubPr>
                            <m:e>
                              <m:r>
                                <a:rPr lang="de-CH" sz="1800" i="1">
                                  <a:latin typeface="Cambria Math"/>
                                </a:rPr>
                                <m:t>𝜇</m:t>
                              </m:r>
                            </m:e>
                            <m:sub>
                              <m:r>
                                <a:rPr lang="de-CH" sz="1800" b="0" i="1" smtClean="0">
                                  <a:latin typeface="Cambria Math"/>
                                </a:rPr>
                                <m:t>𝐵</m:t>
                              </m:r>
                            </m:sub>
                          </m:sSub>
                        </m:e>
                        <m:e>
                          <m:sSub>
                            <m:sSubPr>
                              <m:ctrlPr>
                                <a:rPr lang="de-CH" sz="1800" i="1">
                                  <a:latin typeface="Cambria Math"/>
                                </a:rPr>
                              </m:ctrlPr>
                            </m:sSubPr>
                            <m:e>
                              <m:d>
                                <m:dPr>
                                  <m:begChr m:val="{"/>
                                  <m:endChr m:val="}"/>
                                  <m:ctrlPr>
                                    <a:rPr lang="de-CH" sz="1800" i="1">
                                      <a:latin typeface="Cambria Math"/>
                                    </a:rPr>
                                  </m:ctrlPr>
                                </m:dPr>
                                <m:e>
                                  <m:sSub>
                                    <m:sSubPr>
                                      <m:ctrlPr>
                                        <a:rPr lang="de-CH" sz="1800" i="1">
                                          <a:latin typeface="Cambria Math"/>
                                        </a:rPr>
                                      </m:ctrlPr>
                                    </m:sSubPr>
                                    <m:e>
                                      <m:r>
                                        <a:rPr lang="de-CH" sz="1800" i="1">
                                          <a:latin typeface="Cambria Math"/>
                                        </a:rPr>
                                        <m:t>𝑥</m:t>
                                      </m:r>
                                    </m:e>
                                    <m:sub>
                                      <m:r>
                                        <a:rPr lang="de-CH" sz="1800" b="0" i="1" smtClean="0">
                                          <a:latin typeface="Cambria Math"/>
                                        </a:rPr>
                                        <m:t>𝑘</m:t>
                                      </m:r>
                                    </m:sub>
                                  </m:sSub>
                                </m:e>
                              </m:d>
                            </m:e>
                            <m:sub>
                              <m:r>
                                <a:rPr lang="de-CH" sz="1800" b="0" i="1" smtClean="0">
                                  <a:latin typeface="Cambria Math"/>
                                </a:rPr>
                                <m:t>𝐵</m:t>
                              </m:r>
                            </m:sub>
                          </m:sSub>
                        </m:e>
                      </m:d>
                      <m:r>
                        <a:rPr lang="de-CH" sz="1800" b="0" i="0" smtClean="0">
                          <a:latin typeface="Cambria Math"/>
                        </a:rPr>
                        <m:t>=0.9501</m:t>
                      </m:r>
                    </m:oMath>
                  </m:oMathPara>
                </a14:m>
                <a:endParaRPr lang="de-CH" sz="1800" dirty="0" smtClean="0"/>
              </a:p>
              <a:p>
                <a:pPr algn="just">
                  <a:lnSpc>
                    <a:spcPct val="150000"/>
                  </a:lnSpc>
                </a:pPr>
                <a:endParaRPr lang="de-CH" sz="1800" dirty="0"/>
              </a:p>
              <a:p>
                <a:pPr algn="just">
                  <a:lnSpc>
                    <a:spcPct val="150000"/>
                  </a:lnSpc>
                </a:pPr>
                <a:r>
                  <a:rPr lang="de-CH" sz="2200" dirty="0" smtClean="0"/>
                  <a:t>Note that the t-test told us that there was «no significant difference» even though there is a &gt;95% probability that the parts from B will last </a:t>
                </a:r>
                <a:r>
                  <a:rPr lang="de-CH" sz="2200" dirty="0"/>
                  <a:t>3</a:t>
                </a:r>
                <a:r>
                  <a:rPr lang="de-CH" sz="2200" dirty="0" smtClean="0"/>
                  <a:t> hours longer than those from A.</a:t>
                </a:r>
                <a:endParaRPr lang="de-CH" sz="2200" dirty="0"/>
              </a:p>
            </p:txBody>
          </p:sp>
        </mc:Choice>
        <mc:Fallback xmlns="">
          <p:sp>
            <p:nvSpPr>
              <p:cNvPr id="33" name="Content Placeholder 2"/>
              <p:cNvSpPr txBox="1">
                <a:spLocks noRot="1" noChangeAspect="1" noMove="1" noResize="1" noEditPoints="1" noAdjustHandles="1" noChangeArrowheads="1" noChangeShapeType="1" noTextEdit="1"/>
              </p:cNvSpPr>
              <p:nvPr/>
            </p:nvSpPr>
            <p:spPr>
              <a:xfrm>
                <a:off x="505420" y="908720"/>
                <a:ext cx="7704336" cy="5066900"/>
              </a:xfrm>
              <a:prstGeom prst="rect">
                <a:avLst/>
              </a:prstGeom>
              <a:blipFill rotWithShape="1">
                <a:blip r:embed="rId3"/>
                <a:stretch>
                  <a:fillRect l="-1028" r="-1028" b="-241"/>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pPr>
              <a:defRPr/>
            </a:pPr>
            <a:r>
              <a:rPr lang="en-US" smtClean="0"/>
              <a:t>Oct 25, 2013</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21</a:t>
            </a:fld>
            <a:endParaRPr lang="en-US"/>
          </a:p>
        </p:txBody>
      </p:sp>
    </p:spTree>
    <p:extLst>
      <p:ext uri="{BB962C8B-B14F-4D97-AF65-F5344CB8AC3E}">
        <p14:creationId xmlns:p14="http://schemas.microsoft.com/office/powerpoint/2010/main" val="442667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Bayesian inference</a:t>
            </a:r>
          </a:p>
        </p:txBody>
      </p:sp>
      <p:sp>
        <p:nvSpPr>
          <p:cNvPr id="33" name="Content Placeholder 2"/>
          <p:cNvSpPr txBox="1">
            <a:spLocks/>
          </p:cNvSpPr>
          <p:nvPr/>
        </p:nvSpPr>
        <p:spPr>
          <a:xfrm>
            <a:off x="505420" y="908720"/>
            <a:ext cx="7955012" cy="4827475"/>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procedure in brief:</a:t>
            </a:r>
          </a:p>
          <a:p>
            <a:pPr marL="285750" indent="-285750" algn="just">
              <a:lnSpc>
                <a:spcPct val="150000"/>
              </a:lnSpc>
              <a:buFont typeface="Arial" pitchFamily="34" charset="0"/>
              <a:buChar char="•"/>
            </a:pPr>
            <a:r>
              <a:rPr lang="de-CH" dirty="0" smtClean="0"/>
              <a:t>Determine your question of interest («What is the probability that...?»)</a:t>
            </a:r>
          </a:p>
          <a:p>
            <a:pPr marL="285750" indent="-285750" algn="just">
              <a:lnSpc>
                <a:spcPct val="150000"/>
              </a:lnSpc>
              <a:buFont typeface="Arial" pitchFamily="34" charset="0"/>
              <a:buChar char="•"/>
            </a:pPr>
            <a:r>
              <a:rPr lang="de-CH" dirty="0" smtClean="0"/>
              <a:t>Specify your model (likelihood and prior)</a:t>
            </a:r>
          </a:p>
          <a:p>
            <a:pPr marL="285750" indent="-285750" algn="just">
              <a:lnSpc>
                <a:spcPct val="150000"/>
              </a:lnSpc>
              <a:buFont typeface="Arial" pitchFamily="34" charset="0"/>
              <a:buChar char="•"/>
            </a:pPr>
            <a:r>
              <a:rPr lang="de-CH" dirty="0" smtClean="0"/>
              <a:t>Calculate the full posterior using Bayes’ theorem</a:t>
            </a:r>
          </a:p>
          <a:p>
            <a:pPr marL="285750" indent="-285750" algn="just">
              <a:lnSpc>
                <a:spcPct val="150000"/>
              </a:lnSpc>
              <a:buFont typeface="Arial" pitchFamily="34" charset="0"/>
              <a:buChar char="•"/>
            </a:pPr>
            <a:r>
              <a:rPr lang="de-CH" dirty="0"/>
              <a:t>[Pass to the uninformative limit in the parameters of your prior]</a:t>
            </a:r>
          </a:p>
          <a:p>
            <a:pPr marL="285750" indent="-285750" algn="just">
              <a:lnSpc>
                <a:spcPct val="150000"/>
              </a:lnSpc>
              <a:buFont typeface="Arial" pitchFamily="34" charset="0"/>
              <a:buChar char="•"/>
            </a:pPr>
            <a:r>
              <a:rPr lang="de-CH" dirty="0" smtClean="0"/>
              <a:t>Integrate out any nuisance parameters</a:t>
            </a:r>
          </a:p>
          <a:p>
            <a:pPr marL="285750" indent="-285750" algn="just">
              <a:lnSpc>
                <a:spcPct val="150000"/>
              </a:lnSpc>
              <a:buFont typeface="Arial" pitchFamily="34" charset="0"/>
              <a:buChar char="•"/>
            </a:pPr>
            <a:r>
              <a:rPr lang="de-CH" dirty="0" smtClean="0"/>
              <a:t>Ask your question of interest  of the posterior</a:t>
            </a:r>
          </a:p>
          <a:p>
            <a:pPr marL="285750" indent="-285750" algn="just">
              <a:lnSpc>
                <a:spcPct val="150000"/>
              </a:lnSpc>
              <a:buFont typeface="Arial" pitchFamily="34" charset="0"/>
              <a:buChar char="•"/>
            </a:pPr>
            <a:endParaRPr lang="de-CH" dirty="0"/>
          </a:p>
          <a:p>
            <a:pPr algn="just">
              <a:lnSpc>
                <a:spcPct val="150000"/>
              </a:lnSpc>
            </a:pPr>
            <a:r>
              <a:rPr lang="de-CH" sz="2400" dirty="0" smtClean="0"/>
              <a:t>All you need is the rules of probability theory.</a:t>
            </a:r>
          </a:p>
        </p:txBody>
      </p:sp>
      <p:sp>
        <p:nvSpPr>
          <p:cNvPr id="2" name="Date Placeholder 1"/>
          <p:cNvSpPr>
            <a:spLocks noGrp="1"/>
          </p:cNvSpPr>
          <p:nvPr>
            <p:ph type="dt" sz="half" idx="10"/>
          </p:nvPr>
        </p:nvSpPr>
        <p:spPr/>
        <p:txBody>
          <a:bodyPr/>
          <a:lstStyle/>
          <a:p>
            <a:pPr>
              <a:defRPr/>
            </a:pPr>
            <a:r>
              <a:rPr lang="en-US" smtClean="0"/>
              <a:t>Oct 25, 2013</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22</a:t>
            </a:fld>
            <a:endParaRPr lang="en-US"/>
          </a:p>
        </p:txBody>
      </p:sp>
    </p:spTree>
    <p:extLst>
      <p:ext uri="{BB962C8B-B14F-4D97-AF65-F5344CB8AC3E}">
        <p14:creationId xmlns:p14="http://schemas.microsoft.com/office/powerpoint/2010/main" val="78760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p:cNvSpPr txBox="1">
            <a:spLocks/>
          </p:cNvSpPr>
          <p:nvPr/>
        </p:nvSpPr>
        <p:spPr>
          <a:xfrm>
            <a:off x="865981" y="209812"/>
            <a:ext cx="7343775" cy="830997"/>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Frequentist (or: orthodox, classical) versus Bayesian inference: parameter estimation</a:t>
            </a:r>
            <a:endParaRPr lang="en-US" dirty="0"/>
          </a:p>
        </p:txBody>
      </p:sp>
      <p:grpSp>
        <p:nvGrpSpPr>
          <p:cNvPr id="8" name="Group 7"/>
          <p:cNvGrpSpPr/>
          <p:nvPr/>
        </p:nvGrpSpPr>
        <p:grpSpPr>
          <a:xfrm>
            <a:off x="228666" y="1124436"/>
            <a:ext cx="4261608" cy="5055041"/>
            <a:chOff x="228665" y="1124436"/>
            <a:chExt cx="4263595" cy="5055041"/>
          </a:xfrm>
        </p:grpSpPr>
        <p:grpSp>
          <p:nvGrpSpPr>
            <p:cNvPr id="4109" name="Group 92"/>
            <p:cNvGrpSpPr>
              <a:grpSpLocks/>
            </p:cNvGrpSpPr>
            <p:nvPr/>
          </p:nvGrpSpPr>
          <p:grpSpPr bwMode="auto">
            <a:xfrm>
              <a:off x="315745" y="1124436"/>
              <a:ext cx="4176515" cy="5055041"/>
              <a:chOff x="180" y="392"/>
              <a:chExt cx="3026" cy="3433"/>
            </a:xfrm>
          </p:grpSpPr>
          <p:pic>
            <p:nvPicPr>
              <p:cNvPr id="4124" name="Picture 47" descr="GaussianCDF"/>
              <p:cNvPicPr>
                <a:picLocks noChangeAspect="1" noChangeArrowheads="1"/>
              </p:cNvPicPr>
              <p:nvPr/>
            </p:nvPicPr>
            <p:blipFill>
              <a:blip r:embed="rId4">
                <a:extLst>
                  <a:ext uri="{28A0092B-C50C-407E-A947-70E740481C1C}">
                    <a14:useLocalDpi xmlns:a14="http://schemas.microsoft.com/office/drawing/2010/main" val="0"/>
                  </a:ext>
                </a:extLst>
              </a:blip>
              <a:srcRect l="13863" t="7178"/>
              <a:stretch>
                <a:fillRect/>
              </a:stretch>
            </p:blipFill>
            <p:spPr bwMode="auto">
              <a:xfrm>
                <a:off x="384" y="1385"/>
                <a:ext cx="1968" cy="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5" name="Line 49"/>
              <p:cNvSpPr>
                <a:spLocks noChangeShapeType="1"/>
              </p:cNvSpPr>
              <p:nvPr/>
            </p:nvSpPr>
            <p:spPr bwMode="auto">
              <a:xfrm flipV="1">
                <a:off x="336" y="2790"/>
                <a:ext cx="2016" cy="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26" name="Line 50"/>
              <p:cNvSpPr>
                <a:spLocks noChangeShapeType="1"/>
              </p:cNvSpPr>
              <p:nvPr/>
            </p:nvSpPr>
            <p:spPr bwMode="auto">
              <a:xfrm rot="-5400000">
                <a:off x="-384" y="2070"/>
                <a:ext cx="14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27" name="Line 54"/>
              <p:cNvSpPr>
                <a:spLocks noChangeShapeType="1"/>
              </p:cNvSpPr>
              <p:nvPr/>
            </p:nvSpPr>
            <p:spPr bwMode="auto">
              <a:xfrm flipH="1">
                <a:off x="1476" y="2382"/>
                <a:ext cx="48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4128" name="Group 60"/>
              <p:cNvGrpSpPr>
                <a:grpSpLocks/>
              </p:cNvGrpSpPr>
              <p:nvPr/>
            </p:nvGrpSpPr>
            <p:grpSpPr bwMode="auto">
              <a:xfrm>
                <a:off x="241" y="3588"/>
                <a:ext cx="2965" cy="237"/>
                <a:chOff x="111" y="3508"/>
                <a:chExt cx="2965" cy="237"/>
              </a:xfrm>
            </p:grpSpPr>
            <p:sp>
              <p:nvSpPr>
                <p:cNvPr id="4134" name="Text Box 58"/>
                <p:cNvSpPr txBox="1">
                  <a:spLocks noChangeArrowheads="1"/>
                </p:cNvSpPr>
                <p:nvPr/>
              </p:nvSpPr>
              <p:spPr bwMode="auto">
                <a:xfrm>
                  <a:off x="111" y="3511"/>
                  <a:ext cx="370"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1600" dirty="0">
                      <a:latin typeface="Courier New" pitchFamily="49" charset="0"/>
                      <a:cs typeface="Courier New" pitchFamily="49" charset="0"/>
                    </a:rPr>
                    <a:t>if</a:t>
                  </a:r>
                </a:p>
              </p:txBody>
            </p:sp>
            <p:sp>
              <p:nvSpPr>
                <p:cNvPr id="4135" name="Text Box 59"/>
                <p:cNvSpPr txBox="1">
                  <a:spLocks noChangeArrowheads="1"/>
                </p:cNvSpPr>
                <p:nvPr/>
              </p:nvSpPr>
              <p:spPr bwMode="auto">
                <a:xfrm>
                  <a:off x="1687" y="3508"/>
                  <a:ext cx="1389"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1600" dirty="0">
                      <a:latin typeface="Courier New" pitchFamily="49" charset="0"/>
                      <a:cs typeface="Courier New" pitchFamily="49" charset="0"/>
                    </a:rPr>
                    <a:t>then reject </a:t>
                  </a:r>
                  <a:r>
                    <a:rPr lang="en-US" sz="1600" dirty="0" smtClean="0">
                      <a:latin typeface="Courier New" pitchFamily="49" charset="0"/>
                      <a:cs typeface="Courier New" pitchFamily="49" charset="0"/>
                    </a:rPr>
                    <a:t>H</a:t>
                  </a:r>
                  <a:r>
                    <a:rPr lang="en-US" sz="1600" baseline="-25000" dirty="0" smtClean="0">
                      <a:latin typeface="Courier New" pitchFamily="49" charset="0"/>
                      <a:cs typeface="Courier New" pitchFamily="49" charset="0"/>
                    </a:rPr>
                    <a:t>0</a:t>
                  </a:r>
                  <a:endParaRPr lang="en-US" sz="1600" dirty="0">
                    <a:latin typeface="Courier New" pitchFamily="49" charset="0"/>
                    <a:cs typeface="Courier New" pitchFamily="49" charset="0"/>
                  </a:endParaRPr>
                </a:p>
              </p:txBody>
            </p:sp>
          </p:grpSp>
          <p:sp>
            <p:nvSpPr>
              <p:cNvPr id="4129" name="Text Box 76"/>
              <p:cNvSpPr txBox="1">
                <a:spLocks noChangeArrowheads="1"/>
              </p:cNvSpPr>
              <p:nvPr/>
            </p:nvSpPr>
            <p:spPr bwMode="auto">
              <a:xfrm>
                <a:off x="182" y="3024"/>
                <a:ext cx="263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estimate parameters (obtain test stat.)</a:t>
                </a:r>
              </a:p>
            </p:txBody>
          </p:sp>
          <p:sp>
            <p:nvSpPr>
              <p:cNvPr id="4133" name="Text Box 77"/>
              <p:cNvSpPr txBox="1">
                <a:spLocks noChangeArrowheads="1"/>
              </p:cNvSpPr>
              <p:nvPr/>
            </p:nvSpPr>
            <p:spPr bwMode="auto">
              <a:xfrm>
                <a:off x="192" y="701"/>
                <a:ext cx="144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Cambria" pitchFamily="18" charset="0"/>
                  </a:rPr>
                  <a:t>• define the null, e.g.: </a:t>
                </a:r>
              </a:p>
            </p:txBody>
          </p:sp>
          <p:sp>
            <p:nvSpPr>
              <p:cNvPr id="4131" name="Text Box 84"/>
              <p:cNvSpPr txBox="1">
                <a:spLocks noChangeArrowheads="1"/>
              </p:cNvSpPr>
              <p:nvPr/>
            </p:nvSpPr>
            <p:spPr bwMode="auto">
              <a:xfrm>
                <a:off x="180" y="3312"/>
                <a:ext cx="171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apply decision rule, i.e.:</a:t>
                </a:r>
              </a:p>
            </p:txBody>
          </p:sp>
          <p:sp>
            <p:nvSpPr>
              <p:cNvPr id="4132" name="Text Box 90"/>
              <p:cNvSpPr txBox="1">
                <a:spLocks noChangeArrowheads="1"/>
              </p:cNvSpPr>
              <p:nvPr/>
            </p:nvSpPr>
            <p:spPr bwMode="auto">
              <a:xfrm>
                <a:off x="1159" y="392"/>
                <a:ext cx="69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dirty="0">
                    <a:solidFill>
                      <a:srgbClr val="CC6600"/>
                    </a:solidFill>
                    <a:latin typeface="Cambria" pitchFamily="18" charset="0"/>
                  </a:rPr>
                  <a:t>C</a:t>
                </a:r>
                <a:r>
                  <a:rPr lang="en-US" b="1" dirty="0" smtClean="0">
                    <a:solidFill>
                      <a:srgbClr val="CC6600"/>
                    </a:solidFill>
                    <a:latin typeface="Cambria" pitchFamily="18" charset="0"/>
                  </a:rPr>
                  <a:t>lassical</a:t>
                </a:r>
                <a:endParaRPr lang="en-US" b="1" dirty="0">
                  <a:solidFill>
                    <a:srgbClr val="CC6600"/>
                  </a:solidFill>
                  <a:latin typeface="Cambria" pitchFamily="18" charset="0"/>
                </a:endParaRPr>
              </a:p>
            </p:txBody>
          </p:sp>
        </p:grpSp>
        <mc:AlternateContent xmlns:mc="http://schemas.openxmlformats.org/markup-compatibility/2006" xmlns:a14="http://schemas.microsoft.com/office/drawing/2010/main">
          <mc:Choice Requires="a14">
            <p:sp>
              <p:nvSpPr>
                <p:cNvPr id="3" name="TextBox 2"/>
                <p:cNvSpPr txBox="1"/>
                <p:nvPr/>
              </p:nvSpPr>
              <p:spPr>
                <a:xfrm>
                  <a:off x="2496137" y="1601260"/>
                  <a:ext cx="11796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CH" b="0" i="1" smtClean="0">
                                <a:latin typeface="Cambria Math"/>
                              </a:rPr>
                            </m:ctrlPr>
                          </m:sSubPr>
                          <m:e>
                            <m:r>
                              <a:rPr lang="de-CH" b="0" i="1" smtClean="0">
                                <a:latin typeface="Cambria Math"/>
                              </a:rPr>
                              <m:t>𝐻</m:t>
                            </m:r>
                          </m:e>
                          <m:sub>
                            <m:r>
                              <a:rPr lang="de-CH" b="0" i="1" smtClean="0">
                                <a:latin typeface="Cambria Math"/>
                              </a:rPr>
                              <m:t>0</m:t>
                            </m:r>
                          </m:sub>
                        </m:sSub>
                        <m:r>
                          <a:rPr lang="de-CH" b="0" i="1" smtClean="0">
                            <a:latin typeface="Cambria Math"/>
                          </a:rPr>
                          <m:t>:</m:t>
                        </m:r>
                        <m:r>
                          <a:rPr lang="de-CH" b="0" i="1" smtClean="0">
                            <a:latin typeface="Cambria Math"/>
                          </a:rPr>
                          <m:t>𝜗</m:t>
                        </m:r>
                        <m:r>
                          <a:rPr lang="de-CH" b="0" i="1" smtClean="0">
                            <a:latin typeface="Cambria Math"/>
                          </a:rPr>
                          <m:t>=0</m:t>
                        </m:r>
                      </m:oMath>
                    </m:oMathPara>
                  </a14:m>
                  <a:endParaRPr lang="en-US" i="1" dirty="0"/>
                </a:p>
              </p:txBody>
            </p:sp>
          </mc:Choice>
          <mc:Fallback xmlns="">
            <p:sp>
              <p:nvSpPr>
                <p:cNvPr id="3" name="TextBox 2"/>
                <p:cNvSpPr txBox="1">
                  <a:spLocks noRot="1" noChangeAspect="1" noMove="1" noResize="1" noEditPoints="1" noAdjustHandles="1" noChangeArrowheads="1" noChangeShapeType="1" noTextEdit="1"/>
                </p:cNvSpPr>
                <p:nvPr/>
              </p:nvSpPr>
              <p:spPr>
                <a:xfrm>
                  <a:off x="2496137" y="1601260"/>
                  <a:ext cx="1179618" cy="369332"/>
                </a:xfrm>
                <a:prstGeom prst="rect">
                  <a:avLst/>
                </a:prstGeom>
                <a:blipFill rotWithShape="1">
                  <a:blip r:embed="rId5"/>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28665" y="2060848"/>
                  <a:ext cx="10036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𝑡</m:t>
                            </m:r>
                          </m:e>
                          <m:e>
                            <m:sSub>
                              <m:sSubPr>
                                <m:ctrlPr>
                                  <a:rPr lang="de-CH" b="0" i="1" smtClean="0">
                                    <a:latin typeface="Cambria Math"/>
                                  </a:rPr>
                                </m:ctrlPr>
                              </m:sSubPr>
                              <m:e>
                                <m:r>
                                  <a:rPr lang="de-CH" b="0" i="1" smtClean="0">
                                    <a:latin typeface="Cambria Math"/>
                                  </a:rPr>
                                  <m:t>𝐻</m:t>
                                </m:r>
                              </m:e>
                              <m:sub>
                                <m:r>
                                  <a:rPr lang="de-CH" b="0" i="1" smtClean="0">
                                    <a:latin typeface="Cambria Math"/>
                                  </a:rPr>
                                  <m:t>0</m:t>
                                </m:r>
                              </m:sub>
                            </m:sSub>
                          </m:e>
                        </m:d>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28665" y="2060848"/>
                  <a:ext cx="1003608" cy="369332"/>
                </a:xfrm>
                <a:prstGeom prst="rect">
                  <a:avLst/>
                </a:prstGeom>
                <a:blipFill rotWithShape="1">
                  <a:blip r:embed="rId6"/>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2728034" y="3777833"/>
                  <a:ext cx="15006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𝑡</m:t>
                            </m:r>
                            <m:r>
                              <a:rPr lang="de-CH" b="0" i="1" smtClean="0">
                                <a:latin typeface="Cambria Math"/>
                              </a:rPr>
                              <m:t>&gt;</m:t>
                            </m:r>
                            <m:sSup>
                              <m:sSupPr>
                                <m:ctrlPr>
                                  <a:rPr lang="de-CH" b="0" i="1" smtClean="0">
                                    <a:latin typeface="Cambria Math"/>
                                  </a:rPr>
                                </m:ctrlPr>
                              </m:sSupPr>
                              <m:e>
                                <m:r>
                                  <a:rPr lang="de-CH" b="0" i="1" smtClean="0">
                                    <a:latin typeface="Cambria Math"/>
                                  </a:rPr>
                                  <m:t>𝑡</m:t>
                                </m:r>
                              </m:e>
                              <m:sup>
                                <m:r>
                                  <a:rPr lang="de-CH" b="0" i="1" smtClean="0">
                                    <a:latin typeface="Cambria Math"/>
                                  </a:rPr>
                                  <m:t>∗</m:t>
                                </m:r>
                              </m:sup>
                            </m:sSup>
                          </m:e>
                          <m:e>
                            <m:sSub>
                              <m:sSubPr>
                                <m:ctrlPr>
                                  <a:rPr lang="de-CH" b="0" i="1" smtClean="0">
                                    <a:latin typeface="Cambria Math"/>
                                  </a:rPr>
                                </m:ctrlPr>
                              </m:sSubPr>
                              <m:e>
                                <m:r>
                                  <a:rPr lang="de-CH" b="0" i="1" smtClean="0">
                                    <a:latin typeface="Cambria Math"/>
                                  </a:rPr>
                                  <m:t>𝐻</m:t>
                                </m:r>
                              </m:e>
                              <m:sub>
                                <m:r>
                                  <a:rPr lang="de-CH" b="0" i="1" smtClean="0">
                                    <a:latin typeface="Cambria Math"/>
                                  </a:rPr>
                                  <m:t>0</m:t>
                                </m:r>
                              </m:sub>
                            </m:sSub>
                          </m:e>
                        </m:d>
                      </m:oMath>
                    </m:oMathPara>
                  </a14:m>
                  <a:endParaRPr lang="en-US" dirty="0"/>
                </a:p>
              </p:txBody>
            </p:sp>
          </mc:Choice>
          <mc:Fallback xmlns="">
            <p:sp>
              <p:nvSpPr>
                <p:cNvPr id="44" name="TextBox 43"/>
                <p:cNvSpPr txBox="1">
                  <a:spLocks noRot="1" noChangeAspect="1" noMove="1" noResize="1" noEditPoints="1" noAdjustHandles="1" noChangeArrowheads="1" noChangeShapeType="1" noTextEdit="1"/>
                </p:cNvSpPr>
                <p:nvPr/>
              </p:nvSpPr>
              <p:spPr>
                <a:xfrm>
                  <a:off x="2728034" y="3777833"/>
                  <a:ext cx="1500603" cy="369332"/>
                </a:xfrm>
                <a:prstGeom prst="rect">
                  <a:avLst/>
                </a:prstGeom>
                <a:blipFill rotWithShape="1">
                  <a:blip r:embed="rId7"/>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051720" y="4632789"/>
                  <a:ext cx="44441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de-CH" b="0" i="1" smtClean="0">
                                <a:latin typeface="Cambria Math"/>
                              </a:rPr>
                            </m:ctrlPr>
                          </m:sSupPr>
                          <m:e>
                            <m:r>
                              <a:rPr lang="de-CH" b="0" i="1" smtClean="0">
                                <a:latin typeface="Cambria Math"/>
                              </a:rPr>
                              <m:t>𝑡</m:t>
                            </m:r>
                          </m:e>
                          <m:sup>
                            <m:r>
                              <a:rPr lang="de-CH" b="0" i="1" smtClean="0">
                                <a:latin typeface="Cambria Math"/>
                              </a:rPr>
                              <m:t>∗</m:t>
                            </m:r>
                          </m:sup>
                        </m:sSup>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2051720" y="4632789"/>
                  <a:ext cx="444417"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205234" y="4479656"/>
                  <a:ext cx="10808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𝑡</m:t>
                        </m:r>
                        <m:r>
                          <a:rPr lang="de-CH" b="0" i="1" smtClean="0">
                            <a:latin typeface="Cambria Math"/>
                            <a:ea typeface="Cambria Math"/>
                          </a:rPr>
                          <m:t>≡</m:t>
                        </m:r>
                        <m:r>
                          <a:rPr lang="de-CH" b="0" i="1" smtClean="0">
                            <a:latin typeface="Cambria Math"/>
                            <a:ea typeface="Cambria Math"/>
                          </a:rPr>
                          <m:t>𝑡</m:t>
                        </m:r>
                        <m:d>
                          <m:dPr>
                            <m:ctrlPr>
                              <a:rPr lang="de-CH" b="0" i="1" smtClean="0">
                                <a:latin typeface="Cambria Math"/>
                                <a:ea typeface="Cambria Math"/>
                              </a:rPr>
                            </m:ctrlPr>
                          </m:dPr>
                          <m:e>
                            <m:r>
                              <a:rPr lang="de-CH" b="0" i="1" smtClean="0">
                                <a:latin typeface="Cambria Math"/>
                                <a:ea typeface="Cambria Math"/>
                              </a:rPr>
                              <m:t>𝑌</m:t>
                            </m:r>
                          </m:e>
                        </m:d>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205234" y="4479656"/>
                  <a:ext cx="1080872"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730469" y="5810145"/>
                  <a:ext cx="194681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𝑡</m:t>
                            </m:r>
                            <m:r>
                              <a:rPr lang="de-CH" b="0" i="1" smtClean="0">
                                <a:latin typeface="Cambria Math"/>
                              </a:rPr>
                              <m:t>&gt;</m:t>
                            </m:r>
                            <m:sSup>
                              <m:sSupPr>
                                <m:ctrlPr>
                                  <a:rPr lang="de-CH" b="0" i="1" smtClean="0">
                                    <a:latin typeface="Cambria Math"/>
                                  </a:rPr>
                                </m:ctrlPr>
                              </m:sSupPr>
                              <m:e>
                                <m:r>
                                  <a:rPr lang="de-CH" b="0" i="1" smtClean="0">
                                    <a:latin typeface="Cambria Math"/>
                                  </a:rPr>
                                  <m:t>𝑡</m:t>
                                </m:r>
                              </m:e>
                              <m:sup>
                                <m:r>
                                  <a:rPr lang="de-CH" b="0" i="1" smtClean="0">
                                    <a:latin typeface="Cambria Math"/>
                                  </a:rPr>
                                  <m:t>∗</m:t>
                                </m:r>
                              </m:sup>
                            </m:sSup>
                          </m:e>
                          <m:e>
                            <m:sSub>
                              <m:sSubPr>
                                <m:ctrlPr>
                                  <a:rPr lang="de-CH" b="0" i="1" smtClean="0">
                                    <a:latin typeface="Cambria Math"/>
                                  </a:rPr>
                                </m:ctrlPr>
                              </m:sSubPr>
                              <m:e>
                                <m:r>
                                  <a:rPr lang="de-CH" b="0" i="1" smtClean="0">
                                    <a:latin typeface="Cambria Math"/>
                                  </a:rPr>
                                  <m:t>𝐻</m:t>
                                </m:r>
                              </m:e>
                              <m:sub>
                                <m:r>
                                  <a:rPr lang="de-CH" b="0" i="1" smtClean="0">
                                    <a:latin typeface="Cambria Math"/>
                                  </a:rPr>
                                  <m:t>0</m:t>
                                </m:r>
                              </m:sub>
                            </m:sSub>
                          </m:e>
                        </m:d>
                        <m:r>
                          <a:rPr lang="de-CH" b="0" i="1" smtClean="0">
                            <a:latin typeface="Cambria Math"/>
                            <a:ea typeface="Cambria Math"/>
                          </a:rPr>
                          <m:t>≤</m:t>
                        </m:r>
                        <m:r>
                          <a:rPr lang="de-CH" b="0" i="1" smtClean="0">
                            <a:latin typeface="Cambria Math"/>
                            <a:ea typeface="Cambria Math"/>
                          </a:rPr>
                          <m:t>𝛼</m:t>
                        </m:r>
                      </m:oMath>
                    </m:oMathPara>
                  </a14:m>
                  <a:endParaRPr lang="en-US" dirty="0"/>
                </a:p>
              </p:txBody>
            </p:sp>
          </mc:Choice>
          <mc:Fallback xmlns="">
            <p:sp>
              <p:nvSpPr>
                <p:cNvPr id="47" name="TextBox 46"/>
                <p:cNvSpPr txBox="1">
                  <a:spLocks noRot="1" noChangeAspect="1" noMove="1" noResize="1" noEditPoints="1" noAdjustHandles="1" noChangeArrowheads="1" noChangeShapeType="1" noTextEdit="1"/>
                </p:cNvSpPr>
                <p:nvPr/>
              </p:nvSpPr>
              <p:spPr>
                <a:xfrm>
                  <a:off x="730469" y="5810145"/>
                  <a:ext cx="1946815" cy="369332"/>
                </a:xfrm>
                <a:prstGeom prst="rect">
                  <a:avLst/>
                </a:prstGeom>
                <a:blipFill rotWithShape="1">
                  <a:blip r:embed="rId10"/>
                  <a:stretch>
                    <a:fillRect b="-6557"/>
                  </a:stretch>
                </a:blipFill>
              </p:spPr>
              <p:txBody>
                <a:bodyPr/>
                <a:lstStyle/>
                <a:p>
                  <a:r>
                    <a:rPr lang="en-US">
                      <a:noFill/>
                    </a:rPr>
                    <a:t> </a:t>
                  </a:r>
                </a:p>
              </p:txBody>
            </p:sp>
          </mc:Fallback>
        </mc:AlternateContent>
      </p:grpSp>
      <p:grpSp>
        <p:nvGrpSpPr>
          <p:cNvPr id="7" name="Group 6"/>
          <p:cNvGrpSpPr/>
          <p:nvPr/>
        </p:nvGrpSpPr>
        <p:grpSpPr>
          <a:xfrm>
            <a:off x="4937136" y="1142767"/>
            <a:ext cx="3839393" cy="5066981"/>
            <a:chOff x="5152207" y="1112496"/>
            <a:chExt cx="3839393" cy="5066981"/>
          </a:xfrm>
        </p:grpSpPr>
        <p:grpSp>
          <p:nvGrpSpPr>
            <p:cNvPr id="4110" name="Group 95"/>
            <p:cNvGrpSpPr>
              <a:grpSpLocks/>
            </p:cNvGrpSpPr>
            <p:nvPr/>
          </p:nvGrpSpPr>
          <p:grpSpPr bwMode="auto">
            <a:xfrm>
              <a:off x="5152207" y="1112496"/>
              <a:ext cx="3839393" cy="5066981"/>
              <a:chOff x="3254" y="381"/>
              <a:chExt cx="2410" cy="3488"/>
            </a:xfrm>
          </p:grpSpPr>
          <p:pic>
            <p:nvPicPr>
              <p:cNvPr id="4113" name="Picture 61" descr="GaussianCDF2"/>
              <p:cNvPicPr>
                <a:picLocks noChangeAspect="1" noChangeArrowheads="1"/>
              </p:cNvPicPr>
              <p:nvPr/>
            </p:nvPicPr>
            <p:blipFill>
              <a:blip r:embed="rId11">
                <a:extLst>
                  <a:ext uri="{28A0092B-C50C-407E-A947-70E740481C1C}">
                    <a14:useLocalDpi xmlns:a14="http://schemas.microsoft.com/office/drawing/2010/main" val="0"/>
                  </a:ext>
                </a:extLst>
              </a:blip>
              <a:srcRect l="12524" t="7178" r="8479" b="8925"/>
              <a:stretch>
                <a:fillRect/>
              </a:stretch>
            </p:blipFill>
            <p:spPr bwMode="auto">
              <a:xfrm>
                <a:off x="3412" y="1372"/>
                <a:ext cx="1824" cy="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Line 62"/>
              <p:cNvSpPr>
                <a:spLocks noChangeShapeType="1"/>
              </p:cNvSpPr>
              <p:nvPr/>
            </p:nvSpPr>
            <p:spPr bwMode="auto">
              <a:xfrm flipV="1">
                <a:off x="3412" y="2790"/>
                <a:ext cx="2016" cy="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5" name="Line 63"/>
              <p:cNvSpPr>
                <a:spLocks noChangeShapeType="1"/>
              </p:cNvSpPr>
              <p:nvPr/>
            </p:nvSpPr>
            <p:spPr bwMode="auto">
              <a:xfrm rot="-5400000">
                <a:off x="2692" y="2070"/>
                <a:ext cx="14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graphicFrame>
                <p:nvGraphicFramePr>
                  <p:cNvPr id="4099" name="Object 66"/>
                  <p:cNvGraphicFramePr>
                    <a:graphicFrameLocks noChangeAspect="1"/>
                  </p:cNvGraphicFramePr>
                  <p:nvPr/>
                </p:nvGraphicFramePr>
                <p:xfrm>
                  <a:off x="5485" y="2696"/>
                  <a:ext cx="131" cy="184"/>
                </p:xfrm>
                <a:graphic>
                  <a:graphicData uri="http://schemas.openxmlformats.org/presentationml/2006/ole">
                    <mc:AlternateContent>
                      <mc:Choice xmlns:v="urn:schemas-microsoft-com:vml" Requires="v">
                        <p:oleObj spid="_x0000_s4689" name="Equation" r:id="rId12" imgW="127000" imgH="177800" progId="Equation.DSMT4">
                          <p:embed/>
                        </p:oleObj>
                      </mc:Choice>
                      <mc:Fallback>
                        <p:oleObj name="Equation" r:id="rId12" imgW="127000" imgH="177800" progId="Equation.DSMT4">
                          <p:embed/>
                          <p:pic>
                            <p:nvPicPr>
                              <p:cNvPr id="0" name="Object 66"/>
                              <p:cNvPicPr>
                                <a:picLocks noChangeAspect="1" noChangeArrowheads="1"/>
                              </p:cNvPicPr>
                              <p:nvPr/>
                            </p:nvPicPr>
                            <p:blipFill>
                              <a:blip r:embed="rId13">
                                <a:extLst>
                                  <a:ext uri="{28A0092B-C50C-407E-A947-70E740481C1C}">
                                    <a14:useLocalDpi val="0"/>
                                  </a:ext>
                                </a:extLst>
                              </a:blip>
                              <a:srcRect/>
                              <a:stretch>
                                <a:fillRect/>
                              </a:stretch>
                            </p:blipFill>
                            <p:spPr bwMode="auto">
                              <a:xfrm>
                                <a:off x="5485" y="2696"/>
                                <a:ext cx="131" cy="18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4099" name="Object 66"/>
                  <p:cNvGraphicFramePr>
                    <a:graphicFrameLocks noChangeAspect="1"/>
                  </p:cNvGraphicFramePr>
                  <p:nvPr/>
                </p:nvGraphicFramePr>
                <p:xfrm>
                  <a:off x="5485" y="2696"/>
                  <a:ext cx="131" cy="184"/>
                </p:xfrm>
                <a:graphic>
                  <a:graphicData uri="http://schemas.openxmlformats.org/presentationml/2006/ole">
                    <mc:AlternateContent>
                      <mc:Choice xmlns:v="urn:schemas-microsoft-com:vml" Requires="v">
                        <p:oleObj spid="_x0000_s4650" name="Equation" r:id="rId14" imgW="127000" imgH="177800" progId="Equation.DSMT4">
                          <p:embed/>
                        </p:oleObj>
                      </mc:Choice>
                      <mc:Fallback>
                        <p:oleObj name="Equation" r:id="rId14" imgW="127000" imgH="177800" progId="Equation.DSMT4">
                          <p:embed/>
                          <p:pic>
                            <p:nvPicPr>
                              <p:cNvPr id="0" name="Object 6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85" y="2696"/>
                                <a:ext cx="131"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p:sp>
            <p:nvSpPr>
              <p:cNvPr id="4116" name="Line 67"/>
              <p:cNvSpPr>
                <a:spLocks noChangeShapeType="1"/>
              </p:cNvSpPr>
              <p:nvPr/>
            </p:nvSpPr>
            <p:spPr bwMode="auto">
              <a:xfrm flipH="1">
                <a:off x="4456" y="2302"/>
                <a:ext cx="48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7" name="Text Box 72"/>
              <p:cNvSpPr txBox="1">
                <a:spLocks noChangeArrowheads="1"/>
              </p:cNvSpPr>
              <p:nvPr/>
            </p:nvSpPr>
            <p:spPr bwMode="auto">
              <a:xfrm>
                <a:off x="3326" y="3636"/>
                <a:ext cx="37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1600" dirty="0">
                    <a:latin typeface="Courier New" pitchFamily="49" charset="0"/>
                    <a:cs typeface="Courier New" pitchFamily="49" charset="0"/>
                  </a:rPr>
                  <a:t>if</a:t>
                </a:r>
              </a:p>
            </p:txBody>
          </p:sp>
          <p:sp>
            <p:nvSpPr>
              <p:cNvPr id="4118" name="Text Box 73"/>
              <p:cNvSpPr txBox="1">
                <a:spLocks noChangeArrowheads="1"/>
              </p:cNvSpPr>
              <p:nvPr/>
            </p:nvSpPr>
            <p:spPr bwMode="auto">
              <a:xfrm>
                <a:off x="4478" y="3636"/>
                <a:ext cx="118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1600" dirty="0">
                    <a:latin typeface="Courier New" pitchFamily="49" charset="0"/>
                    <a:cs typeface="Courier New" pitchFamily="49" charset="0"/>
                  </a:rPr>
                  <a:t>then </a:t>
                </a:r>
                <a:r>
                  <a:rPr lang="en-US" sz="1600" dirty="0" smtClean="0">
                    <a:latin typeface="Courier New" pitchFamily="49" charset="0"/>
                    <a:cs typeface="Courier New" pitchFamily="49" charset="0"/>
                  </a:rPr>
                  <a:t>accept H</a:t>
                </a:r>
                <a:r>
                  <a:rPr lang="en-US" sz="1600" baseline="-25000" dirty="0" smtClean="0">
                    <a:latin typeface="Courier New" pitchFamily="49" charset="0"/>
                    <a:cs typeface="Courier New" pitchFamily="49" charset="0"/>
                  </a:rPr>
                  <a:t>0</a:t>
                </a:r>
                <a:endParaRPr lang="en-US" sz="1600" dirty="0" smtClean="0">
                  <a:latin typeface="Courier New" pitchFamily="49" charset="0"/>
                  <a:cs typeface="Courier New" pitchFamily="49" charset="0"/>
                </a:endParaRPr>
              </a:p>
            </p:txBody>
          </p:sp>
          <p:sp>
            <p:nvSpPr>
              <p:cNvPr id="4119" name="Text Box 79"/>
              <p:cNvSpPr txBox="1">
                <a:spLocks noChangeArrowheads="1"/>
              </p:cNvSpPr>
              <p:nvPr/>
            </p:nvSpPr>
            <p:spPr bwMode="auto">
              <a:xfrm>
                <a:off x="3254" y="701"/>
                <a:ext cx="238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invert model (obtain posterior </a:t>
                </a:r>
                <a:r>
                  <a:rPr lang="en-US" dirty="0" err="1">
                    <a:latin typeface="Cambria" pitchFamily="18" charset="0"/>
                  </a:rPr>
                  <a:t>pdf</a:t>
                </a:r>
                <a:r>
                  <a:rPr lang="en-US" dirty="0">
                    <a:latin typeface="Cambria" pitchFamily="18" charset="0"/>
                  </a:rPr>
                  <a:t>)</a:t>
                </a:r>
              </a:p>
            </p:txBody>
          </p:sp>
          <p:sp>
            <p:nvSpPr>
              <p:cNvPr id="4123" name="Text Box 80"/>
              <p:cNvSpPr txBox="1">
                <a:spLocks noChangeArrowheads="1"/>
              </p:cNvSpPr>
              <p:nvPr/>
            </p:nvSpPr>
            <p:spPr bwMode="auto">
              <a:xfrm>
                <a:off x="3264" y="3025"/>
                <a:ext cx="143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define the null, e.g.: </a:t>
                </a:r>
              </a:p>
            </p:txBody>
          </p:sp>
          <p:sp>
            <p:nvSpPr>
              <p:cNvPr id="4121" name="Text Box 85"/>
              <p:cNvSpPr txBox="1">
                <a:spLocks noChangeArrowheads="1"/>
              </p:cNvSpPr>
              <p:nvPr/>
            </p:nvSpPr>
            <p:spPr bwMode="auto">
              <a:xfrm>
                <a:off x="3264" y="3312"/>
                <a:ext cx="171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apply decision rule, i.e.:</a:t>
                </a:r>
              </a:p>
            </p:txBody>
          </p:sp>
          <p:sp>
            <p:nvSpPr>
              <p:cNvPr id="4122" name="Text Box 91"/>
              <p:cNvSpPr txBox="1">
                <a:spLocks noChangeArrowheads="1"/>
              </p:cNvSpPr>
              <p:nvPr/>
            </p:nvSpPr>
            <p:spPr bwMode="auto">
              <a:xfrm>
                <a:off x="4028" y="381"/>
                <a:ext cx="71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dirty="0" smtClean="0">
                    <a:solidFill>
                      <a:srgbClr val="CC6600"/>
                    </a:solidFill>
                    <a:latin typeface="Cambria" pitchFamily="18" charset="0"/>
                  </a:rPr>
                  <a:t>Bayesian</a:t>
                </a:r>
                <a:endParaRPr lang="en-US" b="1" dirty="0">
                  <a:solidFill>
                    <a:srgbClr val="CC6600"/>
                  </a:solidFill>
                  <a:latin typeface="Cambria" pitchFamily="18" charset="0"/>
                </a:endParaRPr>
              </a:p>
            </p:txBody>
          </p:sp>
        </p:grpSp>
        <mc:AlternateContent xmlns:mc="http://schemas.openxmlformats.org/markup-compatibility/2006" xmlns:a14="http://schemas.microsoft.com/office/drawing/2010/main">
          <mc:Choice Requires="a14">
            <p:sp>
              <p:nvSpPr>
                <p:cNvPr id="48" name="TextBox 47"/>
                <p:cNvSpPr txBox="1"/>
                <p:nvPr/>
              </p:nvSpPr>
              <p:spPr>
                <a:xfrm>
                  <a:off x="5152207" y="2060848"/>
                  <a:ext cx="91800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𝜗</m:t>
                            </m:r>
                          </m:e>
                          <m:e>
                            <m:r>
                              <a:rPr lang="de-CH" b="0" i="1" smtClean="0">
                                <a:latin typeface="Cambria Math"/>
                              </a:rPr>
                              <m:t>𝑦</m:t>
                            </m:r>
                          </m:e>
                        </m:d>
                      </m:oMath>
                    </m:oMathPara>
                  </a14:m>
                  <a:endParaRPr lang="en-US" dirty="0"/>
                </a:p>
              </p:txBody>
            </p:sp>
          </mc:Choice>
          <mc:Fallback xmlns="">
            <p:sp>
              <p:nvSpPr>
                <p:cNvPr id="48" name="TextBox 47"/>
                <p:cNvSpPr txBox="1">
                  <a:spLocks noRot="1" noChangeAspect="1" noMove="1" noResize="1" noEditPoints="1" noAdjustHandles="1" noChangeArrowheads="1" noChangeShapeType="1" noTextEdit="1"/>
                </p:cNvSpPr>
                <p:nvPr/>
              </p:nvSpPr>
              <p:spPr>
                <a:xfrm>
                  <a:off x="5152207" y="2060848"/>
                  <a:ext cx="918007" cy="369332"/>
                </a:xfrm>
                <a:prstGeom prst="rect">
                  <a:avLst/>
                </a:prstGeom>
                <a:blipFill rotWithShape="1">
                  <a:blip r:embed="rId20"/>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7831816" y="3533780"/>
                  <a:ext cx="104041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sSub>
                              <m:sSubPr>
                                <m:ctrlPr>
                                  <a:rPr lang="de-CH" b="0" i="1" smtClean="0">
                                    <a:latin typeface="Cambria Math"/>
                                  </a:rPr>
                                </m:ctrlPr>
                              </m:sSubPr>
                              <m:e>
                                <m:r>
                                  <a:rPr lang="de-CH" b="0" i="1" smtClean="0">
                                    <a:latin typeface="Cambria Math"/>
                                  </a:rPr>
                                  <m:t>𝐻</m:t>
                                </m:r>
                              </m:e>
                              <m:sub>
                                <m:r>
                                  <a:rPr lang="de-CH" b="0" i="1" smtClean="0">
                                    <a:latin typeface="Cambria Math"/>
                                  </a:rPr>
                                  <m:t>0</m:t>
                                </m:r>
                              </m:sub>
                            </m:sSub>
                          </m:e>
                          <m:e>
                            <m:r>
                              <a:rPr lang="de-CH" b="0" i="1" smtClean="0">
                                <a:latin typeface="Cambria Math"/>
                              </a:rPr>
                              <m:t>𝑦</m:t>
                            </m:r>
                          </m:e>
                        </m:d>
                      </m:oMath>
                    </m:oMathPara>
                  </a14:m>
                  <a:endParaRPr lang="en-US" dirty="0"/>
                </a:p>
              </p:txBody>
            </p:sp>
          </mc:Choice>
          <mc:Fallback xmlns="">
            <p:sp>
              <p:nvSpPr>
                <p:cNvPr id="49" name="TextBox 48"/>
                <p:cNvSpPr txBox="1">
                  <a:spLocks noRot="1" noChangeAspect="1" noMove="1" noResize="1" noEditPoints="1" noAdjustHandles="1" noChangeArrowheads="1" noChangeShapeType="1" noTextEdit="1"/>
                </p:cNvSpPr>
                <p:nvPr/>
              </p:nvSpPr>
              <p:spPr>
                <a:xfrm>
                  <a:off x="7831816" y="3533780"/>
                  <a:ext cx="1040413" cy="369332"/>
                </a:xfrm>
                <a:prstGeom prst="rect">
                  <a:avLst/>
                </a:prstGeom>
                <a:blipFill rotWithShape="1">
                  <a:blip r:embed="rId21"/>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7406495" y="4953406"/>
                  <a:ext cx="11796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CH" b="0" i="1" smtClean="0">
                                <a:latin typeface="Cambria Math"/>
                              </a:rPr>
                            </m:ctrlPr>
                          </m:sSubPr>
                          <m:e>
                            <m:r>
                              <a:rPr lang="de-CH" b="0" i="1" smtClean="0">
                                <a:latin typeface="Cambria Math"/>
                              </a:rPr>
                              <m:t>𝐻</m:t>
                            </m:r>
                          </m:e>
                          <m:sub>
                            <m:r>
                              <a:rPr lang="de-CH" b="0" i="1" smtClean="0">
                                <a:latin typeface="Cambria Math"/>
                              </a:rPr>
                              <m:t>0</m:t>
                            </m:r>
                          </m:sub>
                        </m:sSub>
                        <m:r>
                          <a:rPr lang="de-CH" b="0" i="1" smtClean="0">
                            <a:latin typeface="Cambria Math"/>
                          </a:rPr>
                          <m:t>:</m:t>
                        </m:r>
                        <m:r>
                          <a:rPr lang="de-CH" b="0" i="1" smtClean="0">
                            <a:latin typeface="Cambria Math"/>
                          </a:rPr>
                          <m:t>𝜗</m:t>
                        </m:r>
                        <m:r>
                          <a:rPr lang="de-CH" b="0" i="1" smtClean="0">
                            <a:latin typeface="Cambria Math"/>
                          </a:rPr>
                          <m:t>&gt;0</m:t>
                        </m:r>
                      </m:oMath>
                    </m:oMathPara>
                  </a14:m>
                  <a:endParaRPr lang="en-US" i="1" dirty="0"/>
                </a:p>
              </p:txBody>
            </p:sp>
          </mc:Choice>
          <mc:Fallback xmlns="">
            <p:sp>
              <p:nvSpPr>
                <p:cNvPr id="51" name="TextBox 50"/>
                <p:cNvSpPr txBox="1">
                  <a:spLocks noRot="1" noChangeAspect="1" noMove="1" noResize="1" noEditPoints="1" noAdjustHandles="1" noChangeArrowheads="1" noChangeShapeType="1" noTextEdit="1"/>
                </p:cNvSpPr>
                <p:nvPr/>
              </p:nvSpPr>
              <p:spPr>
                <a:xfrm>
                  <a:off x="7406495" y="4953406"/>
                  <a:ext cx="1179618" cy="369332"/>
                </a:xfrm>
                <a:prstGeom prst="rect">
                  <a:avLst/>
                </a:prstGeom>
                <a:blipFill rotWithShape="1">
                  <a:blip r:embed="rId22"/>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5641960" y="5810145"/>
                  <a:ext cx="14866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sSub>
                              <m:sSubPr>
                                <m:ctrlPr>
                                  <a:rPr lang="de-CH" b="0" i="1" smtClean="0">
                                    <a:latin typeface="Cambria Math"/>
                                  </a:rPr>
                                </m:ctrlPr>
                              </m:sSubPr>
                              <m:e>
                                <m:r>
                                  <a:rPr lang="de-CH" b="0" i="1" smtClean="0">
                                    <a:latin typeface="Cambria Math"/>
                                  </a:rPr>
                                  <m:t>𝐻</m:t>
                                </m:r>
                              </m:e>
                              <m:sub>
                                <m:r>
                                  <a:rPr lang="de-CH" b="0" i="1" smtClean="0">
                                    <a:latin typeface="Cambria Math"/>
                                  </a:rPr>
                                  <m:t>0</m:t>
                                </m:r>
                              </m:sub>
                            </m:sSub>
                          </m:e>
                          <m:e>
                            <m:r>
                              <a:rPr lang="de-CH" b="0" i="1" smtClean="0">
                                <a:latin typeface="Cambria Math"/>
                              </a:rPr>
                              <m:t>𝑦</m:t>
                            </m:r>
                          </m:e>
                        </m:d>
                        <m:r>
                          <a:rPr lang="de-CH" i="1">
                            <a:latin typeface="Cambria Math"/>
                            <a:ea typeface="Cambria Math"/>
                          </a:rPr>
                          <m:t>≥</m:t>
                        </m:r>
                        <m:r>
                          <a:rPr lang="de-CH" b="0" i="1" smtClean="0">
                            <a:latin typeface="Cambria Math"/>
                            <a:ea typeface="Cambria Math"/>
                          </a:rPr>
                          <m:t>𝛼</m:t>
                        </m:r>
                      </m:oMath>
                    </m:oMathPara>
                  </a14:m>
                  <a:endParaRPr lang="en-US" dirty="0"/>
                </a:p>
              </p:txBody>
            </p:sp>
          </mc:Choice>
          <mc:Fallback xmlns="">
            <p:sp>
              <p:nvSpPr>
                <p:cNvPr id="52" name="TextBox 51"/>
                <p:cNvSpPr txBox="1">
                  <a:spLocks noRot="1" noChangeAspect="1" noMove="1" noResize="1" noEditPoints="1" noAdjustHandles="1" noChangeArrowheads="1" noChangeShapeType="1" noTextEdit="1"/>
                </p:cNvSpPr>
                <p:nvPr/>
              </p:nvSpPr>
              <p:spPr>
                <a:xfrm>
                  <a:off x="5641960" y="5810145"/>
                  <a:ext cx="1486625" cy="369332"/>
                </a:xfrm>
                <a:prstGeom prst="rect">
                  <a:avLst/>
                </a:prstGeom>
                <a:blipFill rotWithShape="1">
                  <a:blip r:embed="rId23"/>
                  <a:stretch>
                    <a:fillRect b="-6557"/>
                  </a:stretch>
                </a:blipFill>
              </p:spPr>
              <p:txBody>
                <a:bodyPr/>
                <a:lstStyle/>
                <a:p>
                  <a:r>
                    <a:rPr lang="en-US">
                      <a:noFill/>
                    </a:rPr>
                    <a:t> </a:t>
                  </a:r>
                </a:p>
              </p:txBody>
            </p:sp>
          </mc:Fallback>
        </mc:AlternateContent>
      </p:grpSp>
      <p:sp>
        <p:nvSpPr>
          <p:cNvPr id="9" name="Slide Number Placeholder 8"/>
          <p:cNvSpPr>
            <a:spLocks noGrp="1"/>
          </p:cNvSpPr>
          <p:nvPr>
            <p:ph type="sldNum" sz="quarter" idx="12"/>
          </p:nvPr>
        </p:nvSpPr>
        <p:spPr/>
        <p:txBody>
          <a:bodyPr/>
          <a:lstStyle/>
          <a:p>
            <a:pPr>
              <a:defRPr/>
            </a:pPr>
            <a:fld id="{DED0B2D0-5B09-4B9C-A710-0CDC74530640}" type="slidenum">
              <a:rPr lang="en-US" smtClean="0"/>
              <a:pPr>
                <a:defRPr/>
              </a:pPr>
              <a:t>23</a:t>
            </a:fld>
            <a:endParaRPr lang="en-US"/>
          </a:p>
        </p:txBody>
      </p:sp>
      <p:sp>
        <p:nvSpPr>
          <p:cNvPr id="10" name="Date Placeholder 9"/>
          <p:cNvSpPr>
            <a:spLocks noGrp="1"/>
          </p:cNvSpPr>
          <p:nvPr>
            <p:ph type="dt" sz="half" idx="10"/>
          </p:nvPr>
        </p:nvSpPr>
        <p:spPr/>
        <p:txBody>
          <a:bodyPr/>
          <a:lstStyle/>
          <a:p>
            <a:pPr>
              <a:defRPr/>
            </a:pPr>
            <a:r>
              <a:rPr lang="en-US" smtClean="0"/>
              <a:t>Oct 25, 2013</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2606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17411" name="Text Box 11"/>
          <p:cNvSpPr txBox="1">
            <a:spLocks noChangeArrowheads="1"/>
          </p:cNvSpPr>
          <p:nvPr/>
        </p:nvSpPr>
        <p:spPr bwMode="auto">
          <a:xfrm>
            <a:off x="455563" y="692695"/>
            <a:ext cx="7920951" cy="73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marL="285750" indent="-285750" eaLnBrk="1" hangingPunct="1">
              <a:buFont typeface="Arial" pitchFamily="34" charset="0"/>
              <a:buChar char="•"/>
            </a:pPr>
            <a:r>
              <a:rPr lang="en-GB" i="1" dirty="0">
                <a:latin typeface="Cambria" pitchFamily="18" charset="0"/>
              </a:rPr>
              <a:t>Principle of </a:t>
            </a:r>
            <a:r>
              <a:rPr lang="en-GB" i="1" dirty="0" smtClean="0">
                <a:latin typeface="Cambria" pitchFamily="18" charset="0"/>
              </a:rPr>
              <a:t>parsimony</a:t>
            </a:r>
            <a:r>
              <a:rPr lang="en-GB" dirty="0" smtClean="0">
                <a:latin typeface="Cambria" pitchFamily="18" charset="0"/>
              </a:rPr>
              <a:t>: «plurality </a:t>
            </a:r>
            <a:r>
              <a:rPr lang="en-GB" dirty="0">
                <a:latin typeface="Cambria" pitchFamily="18" charset="0"/>
              </a:rPr>
              <a:t>should not be assumed without </a:t>
            </a:r>
            <a:r>
              <a:rPr lang="en-GB" dirty="0" smtClean="0">
                <a:latin typeface="Cambria" pitchFamily="18" charset="0"/>
              </a:rPr>
              <a:t>necessity»</a:t>
            </a:r>
          </a:p>
          <a:p>
            <a:pPr marL="285750" indent="-285750" eaLnBrk="1" hangingPunct="1">
              <a:lnSpc>
                <a:spcPct val="150000"/>
              </a:lnSpc>
              <a:buFont typeface="Arial" pitchFamily="34" charset="0"/>
              <a:buChar char="•"/>
            </a:pPr>
            <a:r>
              <a:rPr lang="en-GB" dirty="0" smtClean="0">
                <a:latin typeface="Cambria" pitchFamily="18" charset="0"/>
              </a:rPr>
              <a:t>Automatically enforced by Bayesian model comparison</a:t>
            </a:r>
          </a:p>
        </p:txBody>
      </p:sp>
      <p:grpSp>
        <p:nvGrpSpPr>
          <p:cNvPr id="2" name="Group 27"/>
          <p:cNvGrpSpPr>
            <a:grpSpLocks/>
          </p:cNvGrpSpPr>
          <p:nvPr/>
        </p:nvGrpSpPr>
        <p:grpSpPr bwMode="auto">
          <a:xfrm>
            <a:off x="455563" y="3936441"/>
            <a:ext cx="3370263" cy="2517775"/>
            <a:chOff x="-14" y="2751"/>
            <a:chExt cx="2123" cy="1586"/>
          </a:xfrm>
        </p:grpSpPr>
        <p:pic>
          <p:nvPicPr>
            <p:cNvPr id="17428" name="Picture 15" descr="dataFi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 y="2751"/>
              <a:ext cx="2115" cy="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9" name="Text Box 23"/>
            <p:cNvSpPr txBox="1">
              <a:spLocks noChangeArrowheads="1"/>
            </p:cNvSpPr>
            <p:nvPr/>
          </p:nvSpPr>
          <p:spPr bwMode="auto">
            <a:xfrm rot="-5400000">
              <a:off x="-117" y="3345"/>
              <a:ext cx="3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fr-FR" sz="1400" i="1" dirty="0">
                  <a:latin typeface="Times New Roman" pitchFamily="18" charset="0"/>
                </a:rPr>
                <a:t>y=f(x)</a:t>
              </a:r>
            </a:p>
          </p:txBody>
        </p:sp>
      </p:grpSp>
      <p:grpSp>
        <p:nvGrpSpPr>
          <p:cNvPr id="3" name="Group 28"/>
          <p:cNvGrpSpPr>
            <a:grpSpLocks/>
          </p:cNvGrpSpPr>
          <p:nvPr/>
        </p:nvGrpSpPr>
        <p:grpSpPr bwMode="auto">
          <a:xfrm>
            <a:off x="377823" y="1418666"/>
            <a:ext cx="3370263" cy="2608263"/>
            <a:chOff x="-14" y="1162"/>
            <a:chExt cx="2123" cy="1643"/>
          </a:xfrm>
        </p:grpSpPr>
        <p:grpSp>
          <p:nvGrpSpPr>
            <p:cNvPr id="17424" name="Group 25"/>
            <p:cNvGrpSpPr>
              <a:grpSpLocks/>
            </p:cNvGrpSpPr>
            <p:nvPr/>
          </p:nvGrpSpPr>
          <p:grpSpPr bwMode="auto">
            <a:xfrm>
              <a:off x="-14" y="1162"/>
              <a:ext cx="2123" cy="1586"/>
              <a:chOff x="-14" y="1300"/>
              <a:chExt cx="2123" cy="1586"/>
            </a:xfrm>
          </p:grpSpPr>
          <p:pic>
            <p:nvPicPr>
              <p:cNvPr id="17426" name="Picture 13" descr="dataFit0"/>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 y="1300"/>
                <a:ext cx="2115" cy="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7" name="Text Box 24"/>
              <p:cNvSpPr txBox="1">
                <a:spLocks noChangeArrowheads="1"/>
              </p:cNvSpPr>
              <p:nvPr/>
            </p:nvSpPr>
            <p:spPr bwMode="auto">
              <a:xfrm rot="-5400000">
                <a:off x="-145" y="1790"/>
                <a:ext cx="4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fr-FR" sz="1400" i="1" dirty="0">
                    <a:latin typeface="Times New Roman" pitchFamily="18" charset="0"/>
                  </a:rPr>
                  <a:t>y = f(x)</a:t>
                </a:r>
              </a:p>
            </p:txBody>
          </p:sp>
        </p:grpSp>
        <p:sp>
          <p:nvSpPr>
            <p:cNvPr id="17425" name="Text Box 26"/>
            <p:cNvSpPr txBox="1">
              <a:spLocks noChangeArrowheads="1"/>
            </p:cNvSpPr>
            <p:nvPr/>
          </p:nvSpPr>
          <p:spPr bwMode="auto">
            <a:xfrm>
              <a:off x="1008" y="2613"/>
              <a:ext cx="1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fr-FR" sz="1400" i="1">
                  <a:latin typeface="Times New Roman" pitchFamily="18" charset="0"/>
                </a:rPr>
                <a:t>x</a:t>
              </a:r>
            </a:p>
          </p:txBody>
        </p:sp>
      </p:grpSp>
      <p:sp>
        <p:nvSpPr>
          <p:cNvPr id="23"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Model comparison</a:t>
            </a:r>
            <a:endParaRPr lang="en-US" dirty="0"/>
          </a:p>
        </p:txBody>
      </p:sp>
      <p:grpSp>
        <p:nvGrpSpPr>
          <p:cNvPr id="7" name="Group 6"/>
          <p:cNvGrpSpPr/>
          <p:nvPr/>
        </p:nvGrpSpPr>
        <p:grpSpPr>
          <a:xfrm>
            <a:off x="3995936" y="1542983"/>
            <a:ext cx="4773880" cy="4898429"/>
            <a:chOff x="4067176" y="2060577"/>
            <a:chExt cx="4529809" cy="4538659"/>
          </a:xfrm>
        </p:grpSpPr>
        <p:grpSp>
          <p:nvGrpSpPr>
            <p:cNvPr id="5" name="Group 20"/>
            <p:cNvGrpSpPr>
              <a:grpSpLocks/>
            </p:cNvGrpSpPr>
            <p:nvPr/>
          </p:nvGrpSpPr>
          <p:grpSpPr bwMode="auto">
            <a:xfrm>
              <a:off x="4067176" y="2060577"/>
              <a:ext cx="4298949" cy="4538659"/>
              <a:chOff x="4067176" y="2060577"/>
              <a:chExt cx="4298949" cy="4538659"/>
            </a:xfrm>
          </p:grpSpPr>
          <p:grpSp>
            <p:nvGrpSpPr>
              <p:cNvPr id="17417" name="Group 21"/>
              <p:cNvGrpSpPr>
                <a:grpSpLocks/>
              </p:cNvGrpSpPr>
              <p:nvPr/>
            </p:nvGrpSpPr>
            <p:grpSpPr bwMode="auto">
              <a:xfrm>
                <a:off x="4206875" y="4040187"/>
                <a:ext cx="4159250" cy="2559049"/>
                <a:chOff x="2151" y="2660"/>
                <a:chExt cx="2620" cy="1612"/>
              </a:xfrm>
            </p:grpSpPr>
            <p:pic>
              <p:nvPicPr>
                <p:cNvPr id="17421" name="Picture 12"/>
                <p:cNvPicPr>
                  <a:picLocks noChangeAspect="1" noChangeArrowheads="1"/>
                </p:cNvPicPr>
                <p:nvPr/>
              </p:nvPicPr>
              <p:blipFill>
                <a:blip r:embed="rId5">
                  <a:extLst>
                    <a:ext uri="{28A0092B-C50C-407E-A947-70E740481C1C}">
                      <a14:useLocalDpi xmlns:a14="http://schemas.microsoft.com/office/drawing/2010/main" val="0"/>
                    </a:ext>
                  </a:extLst>
                </a:blip>
                <a:srcRect l="8270" t="2490" b="11586"/>
                <a:stretch>
                  <a:fillRect/>
                </a:stretch>
              </p:blipFill>
              <p:spPr bwMode="auto">
                <a:xfrm>
                  <a:off x="2336" y="2660"/>
                  <a:ext cx="2041"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6"/>
                <p:cNvSpPr txBox="1">
                  <a:spLocks noChangeArrowheads="1"/>
                </p:cNvSpPr>
                <p:nvPr/>
              </p:nvSpPr>
              <p:spPr bwMode="auto">
                <a:xfrm rot="-5400000">
                  <a:off x="1693" y="3243"/>
                  <a:ext cx="110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200" dirty="0">
                      <a:latin typeface="Cambria" pitchFamily="18" charset="0"/>
                    </a:rPr>
                    <a:t>model evidence</a:t>
                  </a:r>
                  <a:r>
                    <a:rPr lang="en-US" sz="1200" dirty="0"/>
                    <a:t> </a:t>
                  </a:r>
                  <a:r>
                    <a:rPr lang="en-US" sz="1400" i="1" dirty="0">
                      <a:latin typeface="Times New Roman" pitchFamily="18" charset="0"/>
                    </a:rPr>
                    <a:t>p(</a:t>
                  </a:r>
                  <a:r>
                    <a:rPr lang="en-US" sz="1400" i="1" dirty="0" err="1">
                      <a:latin typeface="Times New Roman" pitchFamily="18" charset="0"/>
                    </a:rPr>
                    <a:t>y|m</a:t>
                  </a:r>
                  <a:r>
                    <a:rPr lang="en-US" sz="1400" i="1" dirty="0">
                      <a:latin typeface="Times New Roman" pitchFamily="18" charset="0"/>
                    </a:rPr>
                    <a:t>)</a:t>
                  </a:r>
                </a:p>
              </p:txBody>
            </p:sp>
            <p:sp>
              <p:nvSpPr>
                <p:cNvPr id="17423" name="Text Box 20"/>
                <p:cNvSpPr txBox="1">
                  <a:spLocks noChangeArrowheads="1"/>
                </p:cNvSpPr>
                <p:nvPr/>
              </p:nvSpPr>
              <p:spPr bwMode="auto">
                <a:xfrm>
                  <a:off x="3814" y="4098"/>
                  <a:ext cx="95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fr-FR" sz="1200" dirty="0" err="1">
                      <a:latin typeface="Cambria" pitchFamily="18" charset="0"/>
                    </a:rPr>
                    <a:t>space</a:t>
                  </a:r>
                  <a:r>
                    <a:rPr lang="fr-FR" sz="1200" dirty="0">
                      <a:latin typeface="Cambria" pitchFamily="18" charset="0"/>
                    </a:rPr>
                    <a:t> of all data sets</a:t>
                  </a:r>
                </a:p>
              </p:txBody>
            </p:sp>
          </p:grpSp>
          <p:sp>
            <p:nvSpPr>
              <p:cNvPr id="17419" name="Text Box 9"/>
              <p:cNvSpPr txBox="1">
                <a:spLocks noChangeArrowheads="1"/>
              </p:cNvSpPr>
              <p:nvPr/>
            </p:nvSpPr>
            <p:spPr bwMode="auto">
              <a:xfrm>
                <a:off x="4067176" y="2060577"/>
                <a:ext cx="1849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solidFill>
                      <a:srgbClr val="CC6600"/>
                    </a:solidFill>
                    <a:latin typeface="Cambria" pitchFamily="18" charset="0"/>
                  </a:rPr>
                  <a:t>Model evidence</a:t>
                </a:r>
                <a:r>
                  <a:rPr lang="en-GB" dirty="0">
                    <a:latin typeface="Cambria" pitchFamily="18" charset="0"/>
                  </a:rPr>
                  <a:t>:</a:t>
                </a:r>
                <a:endParaRPr lang="en-US" dirty="0">
                  <a:latin typeface="Cambria" pitchFamily="18" charset="0"/>
                </a:endParaRPr>
              </a:p>
            </p:txBody>
          </p:sp>
          <p:sp>
            <p:nvSpPr>
              <p:cNvPr id="17416" name="Text Box 10"/>
              <p:cNvSpPr txBox="1">
                <a:spLocks noChangeArrowheads="1"/>
              </p:cNvSpPr>
              <p:nvPr/>
            </p:nvSpPr>
            <p:spPr bwMode="auto">
              <a:xfrm>
                <a:off x="4997792" y="3855521"/>
                <a:ext cx="18490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latin typeface="Cambria" pitchFamily="18" charset="0"/>
                  </a:rPr>
                  <a:t>“Occam’s razor”</a:t>
                </a:r>
                <a:r>
                  <a:rPr lang="en-GB" i="1" dirty="0">
                    <a:latin typeface="Cambria" pitchFamily="18" charset="0"/>
                  </a:rPr>
                  <a:t> </a:t>
                </a:r>
                <a:r>
                  <a:rPr lang="en-GB" dirty="0">
                    <a:latin typeface="Cambria" pitchFamily="18" charset="0"/>
                  </a:rPr>
                  <a:t>:</a:t>
                </a:r>
              </a:p>
            </p:txBody>
          </p:sp>
        </p:grpSp>
        <mc:AlternateContent xmlns:mc="http://schemas.openxmlformats.org/markup-compatibility/2006" xmlns:a14="http://schemas.microsoft.com/office/drawing/2010/main">
          <mc:Choice Requires="a14">
            <p:sp>
              <p:nvSpPr>
                <p:cNvPr id="6" name="TextBox 5"/>
                <p:cNvSpPr txBox="1"/>
                <p:nvPr/>
              </p:nvSpPr>
              <p:spPr>
                <a:xfrm>
                  <a:off x="4580386" y="2427290"/>
                  <a:ext cx="4016599" cy="10153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𝑦</m:t>
                            </m:r>
                          </m:e>
                          <m:e>
                            <m:r>
                              <a:rPr lang="de-CH" b="0" i="1" smtClean="0">
                                <a:latin typeface="Cambria Math"/>
                              </a:rPr>
                              <m:t>𝑚</m:t>
                            </m:r>
                          </m:e>
                        </m:d>
                        <m:r>
                          <a:rPr lang="de-CH" b="0" i="1" smtClean="0">
                            <a:latin typeface="Cambria Math"/>
                          </a:rPr>
                          <m:t>=</m:t>
                        </m:r>
                        <m:nary>
                          <m:naryPr>
                            <m:limLoc m:val="undOvr"/>
                            <m:subHide m:val="on"/>
                            <m:supHide m:val="on"/>
                            <m:ctrlPr>
                              <a:rPr lang="de-CH" b="0" i="1" smtClean="0">
                                <a:latin typeface="Cambria Math"/>
                              </a:rPr>
                            </m:ctrlPr>
                          </m:naryPr>
                          <m:sub/>
                          <m:sup/>
                          <m:e>
                            <m:r>
                              <a:rPr lang="de-CH" b="0" i="1" smtClean="0">
                                <a:latin typeface="Cambria Math"/>
                              </a:rPr>
                              <m:t>𝑝</m:t>
                            </m:r>
                            <m:d>
                              <m:dPr>
                                <m:ctrlPr>
                                  <a:rPr lang="de-CH" b="0" i="1" smtClean="0">
                                    <a:latin typeface="Cambria Math"/>
                                  </a:rPr>
                                </m:ctrlPr>
                              </m:dPr>
                              <m:e>
                                <m:r>
                                  <a:rPr lang="de-CH" b="0" i="1" smtClean="0">
                                    <a:latin typeface="Cambria Math"/>
                                  </a:rPr>
                                  <m:t>𝑦</m:t>
                                </m:r>
                              </m:e>
                              <m:e>
                                <m:r>
                                  <a:rPr lang="de-CH" b="0" i="1" smtClean="0">
                                    <a:latin typeface="Cambria Math"/>
                                  </a:rPr>
                                  <m:t>𝜗</m:t>
                                </m:r>
                                <m:r>
                                  <a:rPr lang="de-CH" b="0" i="1" smtClean="0">
                                    <a:latin typeface="Cambria Math"/>
                                  </a:rPr>
                                  <m:t>,</m:t>
                                </m:r>
                                <m:r>
                                  <a:rPr lang="de-CH" b="0" i="1" smtClean="0">
                                    <a:latin typeface="Cambria Math"/>
                                  </a:rPr>
                                  <m:t>𝑚</m:t>
                                </m:r>
                              </m:e>
                            </m:d>
                            <m:r>
                              <a:rPr lang="de-CH" b="0" i="1" smtClean="0">
                                <a:latin typeface="Cambria Math"/>
                              </a:rPr>
                              <m:t>𝑝</m:t>
                            </m:r>
                            <m:d>
                              <m:dPr>
                                <m:ctrlPr>
                                  <a:rPr lang="de-CH" b="0" i="1" smtClean="0">
                                    <a:latin typeface="Cambria Math"/>
                                  </a:rPr>
                                </m:ctrlPr>
                              </m:dPr>
                              <m:e>
                                <m:r>
                                  <a:rPr lang="de-CH" b="0" i="1" smtClean="0">
                                    <a:latin typeface="Cambria Math"/>
                                  </a:rPr>
                                  <m:t>𝜗</m:t>
                                </m:r>
                              </m:e>
                              <m:e>
                                <m:r>
                                  <a:rPr lang="de-CH" b="0" i="1" smtClean="0">
                                    <a:latin typeface="Cambria Math"/>
                                  </a:rPr>
                                  <m:t>𝑚</m:t>
                                </m:r>
                              </m:e>
                            </m:d>
                            <m:r>
                              <m:rPr>
                                <m:sty m:val="p"/>
                              </m:rPr>
                              <a:rPr lang="de-CH" b="0" i="0" smtClean="0">
                                <a:latin typeface="Cambria Math"/>
                              </a:rPr>
                              <m:t>d</m:t>
                            </m:r>
                            <m:r>
                              <a:rPr lang="de-CH" b="0" i="1" smtClean="0">
                                <a:latin typeface="Cambria Math"/>
                              </a:rPr>
                              <m:t>𝜗</m:t>
                            </m:r>
                          </m:e>
                        </m:nary>
                      </m:oMath>
                      <m:oMath xmlns:m="http://schemas.openxmlformats.org/officeDocument/2006/math">
                        <m:r>
                          <a:rPr lang="de-CH" b="0" i="0" smtClean="0">
                            <a:latin typeface="Cambria Math"/>
                            <a:ea typeface="Cambria Math"/>
                          </a:rPr>
                          <m:t>               </m:t>
                        </m:r>
                        <m:r>
                          <a:rPr lang="de-CH" b="0" i="1" smtClean="0">
                            <a:latin typeface="Cambria Math"/>
                            <a:ea typeface="Cambria Math"/>
                          </a:rPr>
                          <m:t>≈</m:t>
                        </m:r>
                        <m:r>
                          <m:rPr>
                            <m:sty m:val="p"/>
                          </m:rPr>
                          <a:rPr lang="de-CH" b="0" i="0" smtClean="0">
                            <a:latin typeface="Cambria Math"/>
                            <a:ea typeface="Cambria Math"/>
                          </a:rPr>
                          <m:t>exp</m:t>
                        </m:r>
                        <m:d>
                          <m:dPr>
                            <m:ctrlPr>
                              <a:rPr lang="de-CH" b="0" i="1" smtClean="0">
                                <a:latin typeface="Cambria Math"/>
                                <a:ea typeface="Cambria Math"/>
                              </a:rPr>
                            </m:ctrlPr>
                          </m:dPr>
                          <m:e>
                            <m:r>
                              <a:rPr lang="de-CH" i="1">
                                <a:latin typeface="Cambria Math"/>
                                <a:ea typeface="Cambria Math"/>
                              </a:rPr>
                              <m:t>𝑎𝑐𝑐𝑢𝑟𝑎𝑐𝑦</m:t>
                            </m:r>
                            <m:r>
                              <a:rPr lang="de-CH" i="1">
                                <a:latin typeface="Cambria Math"/>
                                <a:ea typeface="Cambria Math"/>
                              </a:rPr>
                              <m:t> −</m:t>
                            </m:r>
                            <m:r>
                              <a:rPr lang="de-CH" i="1">
                                <a:latin typeface="Cambria Math"/>
                                <a:ea typeface="Cambria Math"/>
                              </a:rPr>
                              <m:t>𝑐𝑜𝑚𝑝𝑙𝑒𝑥𝑖𝑡𝑦</m:t>
                            </m:r>
                          </m:e>
                        </m:d>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4580386" y="2427290"/>
                  <a:ext cx="4016599" cy="1015389"/>
                </a:xfrm>
                <a:prstGeom prst="rect">
                  <a:avLst/>
                </a:prstGeom>
                <a:blipFill rotWithShape="1">
                  <a:blip r:embed="rId6"/>
                  <a:stretch>
                    <a:fillRect b="-3889"/>
                  </a:stretch>
                </a:blipFill>
              </p:spPr>
              <p:txBody>
                <a:bodyPr/>
                <a:lstStyle/>
                <a:p>
                  <a:r>
                    <a:rPr lang="en-US">
                      <a:noFill/>
                    </a:rPr>
                    <a:t> </a:t>
                  </a:r>
                </a:p>
              </p:txBody>
            </p:sp>
          </mc:Fallback>
        </mc:AlternateContent>
      </p:grpSp>
      <p:sp>
        <p:nvSpPr>
          <p:cNvPr id="8" name="Slide Number Placeholder 7"/>
          <p:cNvSpPr>
            <a:spLocks noGrp="1"/>
          </p:cNvSpPr>
          <p:nvPr>
            <p:ph type="sldNum" sz="quarter" idx="12"/>
          </p:nvPr>
        </p:nvSpPr>
        <p:spPr/>
        <p:txBody>
          <a:bodyPr/>
          <a:lstStyle/>
          <a:p>
            <a:pPr>
              <a:defRPr/>
            </a:pPr>
            <a:fld id="{D37816F2-E6F5-4959-A70F-0F96F337B0F5}" type="slidenum">
              <a:rPr lang="en-US" smtClean="0"/>
              <a:pPr>
                <a:defRPr/>
              </a:pPr>
              <a:t>24</a:t>
            </a:fld>
            <a:endParaRPr lang="en-US"/>
          </a:p>
        </p:txBody>
      </p:sp>
      <p:sp>
        <p:nvSpPr>
          <p:cNvPr id="9" name="Date Placeholder 8"/>
          <p:cNvSpPr>
            <a:spLocks noGrp="1"/>
          </p:cNvSpPr>
          <p:nvPr>
            <p:ph type="dt" sz="half" idx="10"/>
          </p:nvPr>
        </p:nvSpPr>
        <p:spPr/>
        <p:txBody>
          <a:bodyPr/>
          <a:lstStyle/>
          <a:p>
            <a:pPr>
              <a:defRPr/>
            </a:pPr>
            <a:r>
              <a:rPr lang="en-US" smtClean="0"/>
              <a:t>Oct 25, 2013</a:t>
            </a:r>
            <a:endParaRPr lang="en-US"/>
          </a:p>
        </p:txBody>
      </p:sp>
    </p:spTree>
    <p:extLst>
      <p:ext uri="{BB962C8B-B14F-4D97-AF65-F5344CB8AC3E}">
        <p14:creationId xmlns:p14="http://schemas.microsoft.com/office/powerpoint/2010/main" val="6397576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12"/>
          <p:cNvGraphicFramePr>
            <a:graphicFrameLocks noChangeAspect="1"/>
          </p:cNvGraphicFramePr>
          <p:nvPr/>
        </p:nvGraphicFramePr>
        <p:xfrm>
          <a:off x="7439025" y="3611563"/>
          <a:ext cx="228600" cy="249237"/>
        </p:xfrm>
        <a:graphic>
          <a:graphicData uri="http://schemas.openxmlformats.org/presentationml/2006/ole">
            <mc:AlternateContent xmlns:mc="http://schemas.openxmlformats.org/markup-compatibility/2006">
              <mc:Choice xmlns:v="urn:schemas-microsoft-com:vml" Requires="v">
                <p:oleObj spid="_x0000_s5824" name="Equation" r:id="rId4" imgW="139700" imgH="152400" progId="Equation.DSMT4">
                  <p:embed/>
                </p:oleObj>
              </mc:Choice>
              <mc:Fallback>
                <p:oleObj name="Equation" r:id="rId4" imgW="139700" imgH="152400" progId="Equation.DSMT4">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9025" y="3611563"/>
                        <a:ext cx="228600"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9" name="Text Box 16"/>
          <p:cNvSpPr txBox="1">
            <a:spLocks noChangeArrowheads="1"/>
          </p:cNvSpPr>
          <p:nvPr/>
        </p:nvSpPr>
        <p:spPr bwMode="auto">
          <a:xfrm>
            <a:off x="342900" y="1125538"/>
            <a:ext cx="70186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Cambria" pitchFamily="18" charset="0"/>
              </a:rPr>
              <a:t>• </a:t>
            </a:r>
            <a:r>
              <a:rPr lang="en-US" dirty="0" smtClean="0">
                <a:latin typeface="Cambria" pitchFamily="18" charset="0"/>
              </a:rPr>
              <a:t>Define </a:t>
            </a:r>
            <a:r>
              <a:rPr lang="en-US" dirty="0">
                <a:latin typeface="Cambria" pitchFamily="18" charset="0"/>
              </a:rPr>
              <a:t>the null and the alternative hypothesis </a:t>
            </a:r>
            <a:r>
              <a:rPr lang="en-US" i="1" dirty="0">
                <a:latin typeface="Cambria" pitchFamily="18" charset="0"/>
              </a:rPr>
              <a:t>in terms of priors</a:t>
            </a:r>
            <a:r>
              <a:rPr lang="en-US" dirty="0">
                <a:latin typeface="Cambria" pitchFamily="18" charset="0"/>
              </a:rPr>
              <a:t>, e.g.: </a:t>
            </a:r>
          </a:p>
        </p:txBody>
      </p:sp>
      <p:graphicFrame>
        <p:nvGraphicFramePr>
          <p:cNvPr id="5123" name="Object 17"/>
          <p:cNvGraphicFramePr>
            <a:graphicFrameLocks noChangeAspect="1"/>
          </p:cNvGraphicFramePr>
          <p:nvPr/>
        </p:nvGraphicFramePr>
        <p:xfrm>
          <a:off x="900113" y="2133600"/>
          <a:ext cx="3044825" cy="1209675"/>
        </p:xfrm>
        <a:graphic>
          <a:graphicData uri="http://schemas.openxmlformats.org/presentationml/2006/ole">
            <mc:AlternateContent xmlns:mc="http://schemas.openxmlformats.org/markup-compatibility/2006">
              <mc:Choice xmlns:v="urn:schemas-microsoft-com:vml" Requires="v">
                <p:oleObj spid="_x0000_s5825" name="Equation" r:id="rId6" imgW="1854000" imgH="736560" progId="Equation.DSMT4">
                  <p:embed/>
                </p:oleObj>
              </mc:Choice>
              <mc:Fallback>
                <p:oleObj name="Equation" r:id="rId6" imgW="1854000" imgH="736560" progId="Equation.DSMT4">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113" y="2133600"/>
                        <a:ext cx="3044825"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4" name="Object 13"/>
          <p:cNvGraphicFramePr>
            <a:graphicFrameLocks noChangeAspect="1"/>
          </p:cNvGraphicFramePr>
          <p:nvPr>
            <p:extLst>
              <p:ext uri="{D42A27DB-BD31-4B8C-83A1-F6EECF244321}">
                <p14:modId xmlns:p14="http://schemas.microsoft.com/office/powerpoint/2010/main" val="3356630987"/>
              </p:ext>
            </p:extLst>
          </p:nvPr>
        </p:nvGraphicFramePr>
        <p:xfrm>
          <a:off x="3698875" y="4535016"/>
          <a:ext cx="1350963" cy="838200"/>
        </p:xfrm>
        <a:graphic>
          <a:graphicData uri="http://schemas.openxmlformats.org/presentationml/2006/ole">
            <mc:AlternateContent xmlns:mc="http://schemas.openxmlformats.org/markup-compatibility/2006">
              <mc:Choice xmlns:v="urn:schemas-microsoft-com:vml" Requires="v">
                <p:oleObj spid="_x0000_s5826" name="Equation" r:id="rId8" imgW="825480" imgH="507960" progId="Equation.DSMT4">
                  <p:embed/>
                </p:oleObj>
              </mc:Choice>
              <mc:Fallback>
                <p:oleObj name="Equation" r:id="rId8" imgW="825480" imgH="507960" progId="Equation.DSMT4">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8875" y="4535016"/>
                        <a:ext cx="1350963"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0" name="Text Box 20"/>
          <p:cNvSpPr txBox="1">
            <a:spLocks noChangeArrowheads="1"/>
          </p:cNvSpPr>
          <p:nvPr/>
        </p:nvSpPr>
        <p:spPr bwMode="auto">
          <a:xfrm>
            <a:off x="3117056" y="4768206"/>
            <a:ext cx="587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dirty="0">
                <a:latin typeface="Courier New" pitchFamily="49" charset="0"/>
                <a:cs typeface="Courier New" pitchFamily="49" charset="0"/>
              </a:rPr>
              <a:t>if</a:t>
            </a:r>
          </a:p>
        </p:txBody>
      </p:sp>
      <p:sp>
        <p:nvSpPr>
          <p:cNvPr id="5131" name="Text Box 21"/>
          <p:cNvSpPr txBox="1">
            <a:spLocks noChangeArrowheads="1"/>
          </p:cNvSpPr>
          <p:nvPr/>
        </p:nvSpPr>
        <p:spPr bwMode="auto">
          <a:xfrm>
            <a:off x="5105400" y="4749328"/>
            <a:ext cx="2274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dirty="0">
                <a:latin typeface="Courier New" pitchFamily="49" charset="0"/>
                <a:cs typeface="Courier New" pitchFamily="49" charset="0"/>
              </a:rPr>
              <a:t>then </a:t>
            </a:r>
            <a:r>
              <a:rPr lang="en-US" dirty="0" smtClean="0">
                <a:latin typeface="Courier New" pitchFamily="49" charset="0"/>
                <a:cs typeface="Courier New" pitchFamily="49" charset="0"/>
              </a:rPr>
              <a:t>reject H</a:t>
            </a:r>
            <a:r>
              <a:rPr lang="en-US" baseline="-25000" dirty="0" smtClean="0">
                <a:latin typeface="Courier New" pitchFamily="49" charset="0"/>
                <a:cs typeface="Courier New" pitchFamily="49" charset="0"/>
              </a:rPr>
              <a:t>0</a:t>
            </a:r>
            <a:endParaRPr lang="en-US" dirty="0">
              <a:latin typeface="Courier New" pitchFamily="49" charset="0"/>
              <a:cs typeface="Courier New" pitchFamily="49" charset="0"/>
            </a:endParaRPr>
          </a:p>
        </p:txBody>
      </p:sp>
      <p:sp>
        <p:nvSpPr>
          <p:cNvPr id="5132" name="Text Box 23"/>
          <p:cNvSpPr txBox="1">
            <a:spLocks noChangeArrowheads="1"/>
          </p:cNvSpPr>
          <p:nvPr/>
        </p:nvSpPr>
        <p:spPr bwMode="auto">
          <a:xfrm>
            <a:off x="342900" y="4760441"/>
            <a:ext cx="26582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smtClean="0">
                <a:latin typeface="Cambria" pitchFamily="18" charset="0"/>
              </a:rPr>
              <a:t>Apply </a:t>
            </a:r>
            <a:r>
              <a:rPr lang="en-US" dirty="0">
                <a:latin typeface="Cambria" pitchFamily="18" charset="0"/>
              </a:rPr>
              <a:t>decision rule, i.e.:</a:t>
            </a:r>
          </a:p>
        </p:txBody>
      </p:sp>
      <p:grpSp>
        <p:nvGrpSpPr>
          <p:cNvPr id="5133" name="Group 34"/>
          <p:cNvGrpSpPr>
            <a:grpSpLocks noChangeAspect="1"/>
          </p:cNvGrpSpPr>
          <p:nvPr/>
        </p:nvGrpSpPr>
        <p:grpSpPr bwMode="auto">
          <a:xfrm>
            <a:off x="4195763" y="1628775"/>
            <a:ext cx="3184525" cy="2376488"/>
            <a:chOff x="3895725" y="3069034"/>
            <a:chExt cx="3638550" cy="2714625"/>
          </a:xfrm>
        </p:grpSpPr>
        <p:grpSp>
          <p:nvGrpSpPr>
            <p:cNvPr id="5142" name="Group 3"/>
            <p:cNvGrpSpPr>
              <a:grpSpLocks noChangeAspect="1"/>
            </p:cNvGrpSpPr>
            <p:nvPr/>
          </p:nvGrpSpPr>
          <p:grpSpPr bwMode="auto">
            <a:xfrm>
              <a:off x="3895725" y="3069034"/>
              <a:ext cx="3619500" cy="2714625"/>
              <a:chOff x="1087" y="815"/>
              <a:chExt cx="3585" cy="2689"/>
            </a:xfrm>
          </p:grpSpPr>
          <p:pic>
            <p:nvPicPr>
              <p:cNvPr id="5148" name="Picture 4" descr="H0H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7" y="815"/>
                <a:ext cx="3585" cy="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9" name="Rectangle 5"/>
              <p:cNvSpPr>
                <a:spLocks noChangeAspect="1" noChangeArrowheads="1"/>
              </p:cNvSpPr>
              <p:nvPr/>
            </p:nvSpPr>
            <p:spPr bwMode="auto">
              <a:xfrm>
                <a:off x="3648" y="1008"/>
                <a:ext cx="720" cy="528"/>
              </a:xfrm>
              <a:prstGeom prst="rect">
                <a:avLst/>
              </a:prstGeom>
              <a:solidFill>
                <a:schemeClr val="bg1"/>
              </a:solidFill>
              <a:ln w="9525">
                <a:solidFill>
                  <a:schemeClr val="bg1"/>
                </a:solidFill>
                <a:miter lim="800000"/>
                <a:headEnd/>
                <a:tailEnd/>
              </a:ln>
            </p:spPr>
            <p:txBody>
              <a:bodyPr wrap="none" anchor="ctr"/>
              <a:lstStyle/>
              <a:p>
                <a:endParaRPr lang="en-GB"/>
              </a:p>
            </p:txBody>
          </p:sp>
        </p:grpSp>
        <p:sp>
          <p:nvSpPr>
            <p:cNvPr id="5143" name="Line 10"/>
            <p:cNvSpPr>
              <a:spLocks noChangeShapeType="1"/>
            </p:cNvSpPr>
            <p:nvPr/>
          </p:nvSpPr>
          <p:spPr bwMode="auto">
            <a:xfrm flipV="1">
              <a:off x="4333875" y="5478859"/>
              <a:ext cx="3200400" cy="9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44" name="Line 11"/>
            <p:cNvSpPr>
              <a:spLocks noChangeShapeType="1"/>
            </p:cNvSpPr>
            <p:nvPr/>
          </p:nvSpPr>
          <p:spPr bwMode="auto">
            <a:xfrm rot="-5400000">
              <a:off x="3190875" y="4335859"/>
              <a:ext cx="2286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45" name="Line 25"/>
            <p:cNvSpPr>
              <a:spLocks noChangeShapeType="1"/>
            </p:cNvSpPr>
            <p:nvPr/>
          </p:nvSpPr>
          <p:spPr bwMode="auto">
            <a:xfrm>
              <a:off x="6172200" y="4893210"/>
              <a:ext cx="0" cy="609601"/>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46" name="Oval 26"/>
            <p:cNvSpPr>
              <a:spLocks noChangeArrowheads="1"/>
            </p:cNvSpPr>
            <p:nvPr/>
          </p:nvSpPr>
          <p:spPr bwMode="auto">
            <a:xfrm>
              <a:off x="6134100" y="5290914"/>
              <a:ext cx="76200" cy="76200"/>
            </a:xfrm>
            <a:prstGeom prst="ellipse">
              <a:avLst/>
            </a:prstGeom>
            <a:solidFill>
              <a:srgbClr val="FF0000"/>
            </a:solidFill>
            <a:ln w="9525">
              <a:solidFill>
                <a:srgbClr val="FF0000"/>
              </a:solidFill>
              <a:round/>
              <a:headEnd/>
              <a:tailEnd/>
            </a:ln>
          </p:spPr>
          <p:txBody>
            <a:bodyPr wrap="none" anchor="ctr"/>
            <a:lstStyle/>
            <a:p>
              <a:endParaRPr lang="en-GB"/>
            </a:p>
          </p:txBody>
        </p:sp>
        <p:sp>
          <p:nvSpPr>
            <p:cNvPr id="5147" name="Oval 27"/>
            <p:cNvSpPr>
              <a:spLocks noChangeArrowheads="1"/>
            </p:cNvSpPr>
            <p:nvPr/>
          </p:nvSpPr>
          <p:spPr bwMode="auto">
            <a:xfrm>
              <a:off x="6134100" y="4843239"/>
              <a:ext cx="76200" cy="76200"/>
            </a:xfrm>
            <a:prstGeom prst="ellipse">
              <a:avLst/>
            </a:prstGeom>
            <a:solidFill>
              <a:srgbClr val="FF0000"/>
            </a:solidFill>
            <a:ln w="9525">
              <a:solidFill>
                <a:srgbClr val="FF0000"/>
              </a:solidFill>
              <a:round/>
              <a:headEnd/>
              <a:tailEnd/>
            </a:ln>
          </p:spPr>
          <p:txBody>
            <a:bodyPr wrap="none" anchor="ctr"/>
            <a:lstStyle/>
            <a:p>
              <a:endParaRPr lang="en-GB"/>
            </a:p>
          </p:txBody>
        </p:sp>
      </p:grpSp>
      <p:graphicFrame>
        <p:nvGraphicFramePr>
          <p:cNvPr id="5125" name="Object 28"/>
          <p:cNvGraphicFramePr>
            <a:graphicFrameLocks noChangeAspect="1"/>
          </p:cNvGraphicFramePr>
          <p:nvPr/>
        </p:nvGraphicFramePr>
        <p:xfrm>
          <a:off x="6067425" y="3805238"/>
          <a:ext cx="228600" cy="271462"/>
        </p:xfrm>
        <a:graphic>
          <a:graphicData uri="http://schemas.openxmlformats.org/presentationml/2006/ole">
            <mc:AlternateContent xmlns:mc="http://schemas.openxmlformats.org/markup-compatibility/2006">
              <mc:Choice xmlns:v="urn:schemas-microsoft-com:vml" Requires="v">
                <p:oleObj spid="_x0000_s5827" name="Equation" r:id="rId11" imgW="139700" imgH="165100" progId="Equation.DSMT4">
                  <p:embed/>
                </p:oleObj>
              </mc:Choice>
              <mc:Fallback>
                <p:oleObj name="Equation" r:id="rId11" imgW="139700" imgH="165100" progId="Equation.DSMT4">
                  <p:embed/>
                  <p:pic>
                    <p:nvPicPr>
                      <p:cNvPr id="0" name="Object 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67425" y="3805238"/>
                        <a:ext cx="228600"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135" name="Group 35"/>
          <p:cNvGrpSpPr>
            <a:grpSpLocks/>
          </p:cNvGrpSpPr>
          <p:nvPr/>
        </p:nvGrpSpPr>
        <p:grpSpPr bwMode="auto">
          <a:xfrm>
            <a:off x="6516688" y="1714500"/>
            <a:ext cx="1676400" cy="1066800"/>
            <a:chOff x="7010400" y="3250009"/>
            <a:chExt cx="1676400" cy="1066800"/>
          </a:xfrm>
        </p:grpSpPr>
        <p:sp>
          <p:nvSpPr>
            <p:cNvPr id="34" name="Rectangle 33"/>
            <p:cNvSpPr>
              <a:spLocks noChangeArrowheads="1"/>
            </p:cNvSpPr>
            <p:nvPr/>
          </p:nvSpPr>
          <p:spPr bwMode="auto">
            <a:xfrm>
              <a:off x="7010400" y="3250009"/>
              <a:ext cx="1676400" cy="1066800"/>
            </a:xfrm>
            <a:prstGeom prst="rect">
              <a:avLst/>
            </a:prstGeom>
            <a:solidFill>
              <a:schemeClr val="bg1"/>
            </a:solidFill>
            <a:ln w="9525" algn="ctr">
              <a:solidFill>
                <a:schemeClr val="tx1"/>
              </a:solidFill>
              <a:miter lim="800000"/>
              <a:headEnd/>
              <a:tailEnd/>
            </a:ln>
            <a:effectLst>
              <a:outerShdw dist="38100" dir="2700000" algn="tl" rotWithShape="0">
                <a:srgbClr val="808080">
                  <a:alpha val="39999"/>
                </a:srgbClr>
              </a:outerShdw>
            </a:effectLst>
          </p:spPr>
          <p:txBody>
            <a:bodyPr anchor="ctr"/>
            <a:lstStyle/>
            <a:p>
              <a:pPr algn="ctr" fontAlgn="auto">
                <a:spcBef>
                  <a:spcPts val="0"/>
                </a:spcBef>
                <a:spcAft>
                  <a:spcPts val="0"/>
                </a:spcAft>
                <a:defRPr/>
              </a:pPr>
              <a:endParaRPr lang="en-GB">
                <a:solidFill>
                  <a:schemeClr val="lt1"/>
                </a:solidFill>
                <a:latin typeface="+mn-lt"/>
                <a:cs typeface="+mn-cs"/>
              </a:endParaRPr>
            </a:p>
          </p:txBody>
        </p:sp>
        <p:graphicFrame>
          <p:nvGraphicFramePr>
            <p:cNvPr id="5127" name="Object 4"/>
            <p:cNvGraphicFramePr>
              <a:graphicFrameLocks noChangeAspect="1"/>
            </p:cNvGraphicFramePr>
            <p:nvPr/>
          </p:nvGraphicFramePr>
          <p:xfrm>
            <a:off x="7677150" y="3808809"/>
            <a:ext cx="930275" cy="428625"/>
          </p:xfrm>
          <a:graphic>
            <a:graphicData uri="http://schemas.openxmlformats.org/presentationml/2006/ole">
              <mc:AlternateContent xmlns:mc="http://schemas.openxmlformats.org/markup-compatibility/2006">
                <mc:Choice xmlns:v="urn:schemas-microsoft-com:vml" Requires="v">
                  <p:oleObj spid="_x0000_s5828" name="Equation" r:id="rId13" imgW="596880" imgH="279360" progId="Equation.DSMT4">
                    <p:embed/>
                  </p:oleObj>
                </mc:Choice>
                <mc:Fallback>
                  <p:oleObj name="Equation" r:id="rId13" imgW="596880" imgH="279360" progId="Equation.DSMT4">
                    <p:embed/>
                    <p:pic>
                      <p:nvPicPr>
                        <p:cNvPr id="0" name="Object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77150" y="3808809"/>
                          <a:ext cx="93027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141" name="Picture 9" descr="H0H1"/>
            <p:cNvPicPr>
              <a:picLocks noChangeAspect="1" noChangeArrowheads="1"/>
            </p:cNvPicPr>
            <p:nvPr/>
          </p:nvPicPr>
          <p:blipFill>
            <a:blip r:embed="rId10">
              <a:extLst>
                <a:ext uri="{28A0092B-C50C-407E-A947-70E740481C1C}">
                  <a14:useLocalDpi xmlns:a14="http://schemas.microsoft.com/office/drawing/2010/main" val="0"/>
                </a:ext>
              </a:extLst>
            </a:blip>
            <a:srcRect l="76791" t="10432" r="16513" b="78227"/>
            <a:stretch>
              <a:fillRect/>
            </a:stretch>
          </p:blipFill>
          <p:spPr bwMode="auto">
            <a:xfrm>
              <a:off x="7162800" y="3402409"/>
              <a:ext cx="381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8" name="Object 3"/>
            <p:cNvGraphicFramePr>
              <a:graphicFrameLocks noChangeAspect="1"/>
            </p:cNvGraphicFramePr>
            <p:nvPr/>
          </p:nvGraphicFramePr>
          <p:xfrm>
            <a:off x="7677150" y="3315097"/>
            <a:ext cx="952500" cy="430213"/>
          </p:xfrm>
          <a:graphic>
            <a:graphicData uri="http://schemas.openxmlformats.org/presentationml/2006/ole">
              <mc:AlternateContent xmlns:mc="http://schemas.openxmlformats.org/markup-compatibility/2006">
                <mc:Choice xmlns:v="urn:schemas-microsoft-com:vml" Requires="v">
                  <p:oleObj spid="_x0000_s5829" name="Equation" r:id="rId15" imgW="609480" imgH="279360" progId="Equation.DSMT4">
                    <p:embed/>
                  </p:oleObj>
                </mc:Choice>
                <mc:Fallback>
                  <p:oleObj name="Equation" r:id="rId15" imgW="609480" imgH="279360" progId="Equation.DSMT4">
                    <p:embed/>
                    <p:pic>
                      <p:nvPicPr>
                        <p:cNvPr id="0" name="Object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77150" y="3315097"/>
                          <a:ext cx="952500"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136" name="Text Box 13"/>
          <p:cNvSpPr txBox="1">
            <a:spLocks noChangeArrowheads="1"/>
          </p:cNvSpPr>
          <p:nvPr/>
        </p:nvSpPr>
        <p:spPr bwMode="auto">
          <a:xfrm>
            <a:off x="6783388" y="3802063"/>
            <a:ext cx="15732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200"/>
              <a:t>space of all datasets</a:t>
            </a:r>
          </a:p>
        </p:txBody>
      </p:sp>
      <p:sp>
        <p:nvSpPr>
          <p:cNvPr id="31" name="Title 1"/>
          <p:cNvSpPr txBox="1">
            <a:spLocks/>
          </p:cNvSpPr>
          <p:nvPr/>
        </p:nvSpPr>
        <p:spPr>
          <a:xfrm>
            <a:off x="865981" y="209812"/>
            <a:ext cx="7343775" cy="830997"/>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Frequentist (or: orthodox, classical) versus Bayesian inference: model comparison</a:t>
            </a:r>
            <a:endParaRPr lang="en-US" dirty="0"/>
          </a:p>
        </p:txBody>
      </p:sp>
      <p:sp>
        <p:nvSpPr>
          <p:cNvPr id="3" name="Slide Number Placeholder 2"/>
          <p:cNvSpPr>
            <a:spLocks noGrp="1"/>
          </p:cNvSpPr>
          <p:nvPr>
            <p:ph type="sldNum" sz="quarter" idx="12"/>
          </p:nvPr>
        </p:nvSpPr>
        <p:spPr/>
        <p:txBody>
          <a:bodyPr/>
          <a:lstStyle/>
          <a:p>
            <a:pPr>
              <a:defRPr/>
            </a:pPr>
            <a:fld id="{DED0B2D0-5B09-4B9C-A710-0CDC74530640}" type="slidenum">
              <a:rPr lang="en-US" smtClean="0"/>
              <a:pPr>
                <a:defRPr/>
              </a:pPr>
              <a:t>25</a:t>
            </a:fld>
            <a:endParaRPr lang="en-US"/>
          </a:p>
        </p:txBody>
      </p:sp>
      <p:sp>
        <p:nvSpPr>
          <p:cNvPr id="4" name="Date Placeholder 3"/>
          <p:cNvSpPr>
            <a:spLocks noGrp="1"/>
          </p:cNvSpPr>
          <p:nvPr>
            <p:ph type="dt" sz="half" idx="10"/>
          </p:nvPr>
        </p:nvSpPr>
        <p:spPr/>
        <p:txBody>
          <a:bodyPr/>
          <a:lstStyle/>
          <a:p>
            <a:pPr>
              <a:defRPr/>
            </a:pPr>
            <a:r>
              <a:rPr lang="en-US" smtClean="0"/>
              <a:t>Oct 25, 2013</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830881" y="1844824"/>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Applications of Bayesian inference</a:t>
            </a:r>
            <a:endParaRPr lang="en-US" dirty="0"/>
          </a:p>
        </p:txBody>
      </p:sp>
      <p:sp>
        <p:nvSpPr>
          <p:cNvPr id="4" name="Slide Number Placeholder 3"/>
          <p:cNvSpPr>
            <a:spLocks noGrp="1"/>
          </p:cNvSpPr>
          <p:nvPr>
            <p:ph type="sldNum" sz="quarter" idx="12"/>
          </p:nvPr>
        </p:nvSpPr>
        <p:spPr/>
        <p:txBody>
          <a:bodyPr/>
          <a:lstStyle/>
          <a:p>
            <a:pPr>
              <a:defRPr/>
            </a:pPr>
            <a:fld id="{DED0B2D0-5B09-4B9C-A710-0CDC74530640}" type="slidenum">
              <a:rPr lang="en-US" smtClean="0"/>
              <a:pPr>
                <a:defRPr/>
              </a:pPr>
              <a:t>26</a:t>
            </a:fld>
            <a:endParaRPr lang="en-US"/>
          </a:p>
        </p:txBody>
      </p:sp>
      <p:sp>
        <p:nvSpPr>
          <p:cNvPr id="5" name="Date Placeholder 4"/>
          <p:cNvSpPr>
            <a:spLocks noGrp="1"/>
          </p:cNvSpPr>
          <p:nvPr>
            <p:ph type="dt" sz="half" idx="10"/>
          </p:nvPr>
        </p:nvSpPr>
        <p:spPr/>
        <p:txBody>
          <a:bodyPr/>
          <a:lstStyle/>
          <a:p>
            <a:pPr>
              <a:defRPr/>
            </a:pPr>
            <a:r>
              <a:rPr lang="en-US" smtClean="0"/>
              <a:t>Oct 25, 2013</a:t>
            </a:r>
            <a:endParaRPr lang="en-US"/>
          </a:p>
        </p:txBody>
      </p:sp>
    </p:spTree>
    <p:extLst>
      <p:ext uri="{BB962C8B-B14F-4D97-AF65-F5344CB8AC3E}">
        <p14:creationId xmlns:p14="http://schemas.microsoft.com/office/powerpoint/2010/main" val="13558576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9338" y="1501775"/>
            <a:ext cx="2601912"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4579" name="Picture 3"/>
          <p:cNvPicPr>
            <a:picLocks noChangeArrowheads="1"/>
          </p:cNvPicPr>
          <p:nvPr/>
        </p:nvPicPr>
        <p:blipFill>
          <a:blip r:embed="rId5">
            <a:extLst>
              <a:ext uri="{28A0092B-C50C-407E-A947-70E740481C1C}">
                <a14:useLocalDpi xmlns:a14="http://schemas.microsoft.com/office/drawing/2010/main" val="0"/>
              </a:ext>
            </a:extLst>
          </a:blip>
          <a:srcRect l="68733" t="30211" r="7530" b="14125"/>
          <a:stretch>
            <a:fillRect/>
          </a:stretch>
        </p:blipFill>
        <p:spPr bwMode="auto">
          <a:xfrm>
            <a:off x="4273550" y="1671638"/>
            <a:ext cx="730250" cy="1169987"/>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4580" name="Rectangle 4"/>
          <p:cNvSpPr>
            <a:spLocks noChangeArrowheads="1"/>
          </p:cNvSpPr>
          <p:nvPr/>
        </p:nvSpPr>
        <p:spPr bwMode="auto">
          <a:xfrm>
            <a:off x="1073150" y="4416425"/>
            <a:ext cx="1465263" cy="6445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18789" name="Rectangle 5"/>
          <p:cNvSpPr>
            <a:spLocks noChangeArrowheads="1"/>
          </p:cNvSpPr>
          <p:nvPr/>
        </p:nvSpPr>
        <p:spPr bwMode="auto">
          <a:xfrm>
            <a:off x="361950" y="3311525"/>
            <a:ext cx="1243013"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realignment</a:t>
            </a:r>
          </a:p>
        </p:txBody>
      </p:sp>
      <p:sp>
        <p:nvSpPr>
          <p:cNvPr id="118790" name="Rectangle 6"/>
          <p:cNvSpPr>
            <a:spLocks noChangeArrowheads="1"/>
          </p:cNvSpPr>
          <p:nvPr/>
        </p:nvSpPr>
        <p:spPr bwMode="auto">
          <a:xfrm>
            <a:off x="2071688" y="3311525"/>
            <a:ext cx="1119187"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smoothing</a:t>
            </a:r>
          </a:p>
        </p:txBody>
      </p:sp>
      <p:sp>
        <p:nvSpPr>
          <p:cNvPr id="118791" name="Rectangle 7"/>
          <p:cNvSpPr>
            <a:spLocks noChangeArrowheads="1"/>
          </p:cNvSpPr>
          <p:nvPr/>
        </p:nvSpPr>
        <p:spPr bwMode="auto">
          <a:xfrm>
            <a:off x="1087438" y="4545013"/>
            <a:ext cx="1389062"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normalisation</a:t>
            </a:r>
          </a:p>
        </p:txBody>
      </p:sp>
      <p:sp>
        <p:nvSpPr>
          <p:cNvPr id="118792" name="Rectangle 8"/>
          <p:cNvSpPr>
            <a:spLocks noChangeArrowheads="1"/>
          </p:cNvSpPr>
          <p:nvPr/>
        </p:nvSpPr>
        <p:spPr bwMode="auto">
          <a:xfrm>
            <a:off x="3671888" y="3324225"/>
            <a:ext cx="2022475"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general linear model</a:t>
            </a:r>
          </a:p>
        </p:txBody>
      </p:sp>
      <p:pic>
        <p:nvPicPr>
          <p:cNvPr id="24585" name="Picture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7863" y="1676400"/>
            <a:ext cx="1384300" cy="10620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6" name="Picture 10"/>
          <p:cNvPicPr>
            <a:picLocks noChangeArrowheads="1"/>
          </p:cNvPicPr>
          <p:nvPr/>
        </p:nvPicPr>
        <p:blipFill>
          <a:blip r:embed="rId7">
            <a:extLst>
              <a:ext uri="{28A0092B-C50C-407E-A947-70E740481C1C}">
                <a14:useLocalDpi xmlns:a14="http://schemas.microsoft.com/office/drawing/2010/main" val="0"/>
              </a:ext>
            </a:extLst>
          </a:blip>
          <a:srcRect l="10599" t="6715" r="8142" b="6468"/>
          <a:stretch>
            <a:fillRect/>
          </a:stretch>
        </p:blipFill>
        <p:spPr bwMode="auto">
          <a:xfrm>
            <a:off x="3906838" y="4392613"/>
            <a:ext cx="1493837" cy="1662112"/>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4587" name="Rectangle 11"/>
          <p:cNvSpPr>
            <a:spLocks noChangeArrowheads="1"/>
          </p:cNvSpPr>
          <p:nvPr/>
        </p:nvSpPr>
        <p:spPr bwMode="auto">
          <a:xfrm>
            <a:off x="3660775" y="3157538"/>
            <a:ext cx="2027238" cy="688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4588" name="Rectangle 12"/>
          <p:cNvSpPr>
            <a:spLocks noChangeArrowheads="1"/>
          </p:cNvSpPr>
          <p:nvPr/>
        </p:nvSpPr>
        <p:spPr bwMode="auto">
          <a:xfrm>
            <a:off x="385763" y="3157538"/>
            <a:ext cx="1252537" cy="688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4589" name="Rectangle 13"/>
          <p:cNvSpPr>
            <a:spLocks noChangeArrowheads="1"/>
          </p:cNvSpPr>
          <p:nvPr/>
        </p:nvSpPr>
        <p:spPr bwMode="auto">
          <a:xfrm>
            <a:off x="1981200" y="3157538"/>
            <a:ext cx="1339850" cy="7000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pic>
        <p:nvPicPr>
          <p:cNvPr id="24590" name="Picture 1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8088" y="5437188"/>
            <a:ext cx="1262062" cy="11922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8799" name="Rectangle 15"/>
          <p:cNvSpPr>
            <a:spLocks noChangeArrowheads="1"/>
          </p:cNvSpPr>
          <p:nvPr/>
        </p:nvSpPr>
        <p:spPr bwMode="auto">
          <a:xfrm>
            <a:off x="2582863" y="5729288"/>
            <a:ext cx="960437"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template</a:t>
            </a:r>
          </a:p>
        </p:txBody>
      </p:sp>
      <p:sp>
        <p:nvSpPr>
          <p:cNvPr id="24592" name="Line 16"/>
          <p:cNvSpPr>
            <a:spLocks noChangeShapeType="1"/>
          </p:cNvSpPr>
          <p:nvPr/>
        </p:nvSpPr>
        <p:spPr bwMode="auto">
          <a:xfrm>
            <a:off x="990600" y="2795588"/>
            <a:ext cx="0" cy="3095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3" name="Line 17"/>
          <p:cNvSpPr>
            <a:spLocks noChangeShapeType="1"/>
          </p:cNvSpPr>
          <p:nvPr/>
        </p:nvSpPr>
        <p:spPr bwMode="auto">
          <a:xfrm>
            <a:off x="1662113" y="3503613"/>
            <a:ext cx="287337" cy="31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4" name="Line 18"/>
          <p:cNvSpPr>
            <a:spLocks noChangeShapeType="1"/>
          </p:cNvSpPr>
          <p:nvPr/>
        </p:nvSpPr>
        <p:spPr bwMode="auto">
          <a:xfrm flipV="1">
            <a:off x="5724525" y="3429000"/>
            <a:ext cx="303213"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5" name="Line 19"/>
          <p:cNvSpPr>
            <a:spLocks noChangeShapeType="1"/>
          </p:cNvSpPr>
          <p:nvPr/>
        </p:nvSpPr>
        <p:spPr bwMode="auto">
          <a:xfrm>
            <a:off x="4654550" y="3876675"/>
            <a:ext cx="0" cy="5207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6" name="Line 20"/>
          <p:cNvSpPr>
            <a:spLocks noChangeShapeType="1"/>
          </p:cNvSpPr>
          <p:nvPr/>
        </p:nvSpPr>
        <p:spPr bwMode="auto">
          <a:xfrm>
            <a:off x="4651375" y="2825750"/>
            <a:ext cx="0" cy="30956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7" name="Line 21"/>
          <p:cNvSpPr>
            <a:spLocks noChangeShapeType="1"/>
          </p:cNvSpPr>
          <p:nvPr/>
        </p:nvSpPr>
        <p:spPr bwMode="auto">
          <a:xfrm>
            <a:off x="2647950" y="2776538"/>
            <a:ext cx="0" cy="3095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8" name="Line 22"/>
          <p:cNvSpPr>
            <a:spLocks noChangeShapeType="1"/>
          </p:cNvSpPr>
          <p:nvPr/>
        </p:nvSpPr>
        <p:spPr bwMode="auto">
          <a:xfrm>
            <a:off x="3343275" y="3500438"/>
            <a:ext cx="285750" cy="31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9" name="Line 23"/>
          <p:cNvSpPr>
            <a:spLocks noChangeShapeType="1"/>
          </p:cNvSpPr>
          <p:nvPr/>
        </p:nvSpPr>
        <p:spPr bwMode="auto">
          <a:xfrm flipV="1">
            <a:off x="1792288" y="5043488"/>
            <a:ext cx="0" cy="39211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0" name="Line 24"/>
          <p:cNvSpPr>
            <a:spLocks noChangeShapeType="1"/>
          </p:cNvSpPr>
          <p:nvPr/>
        </p:nvSpPr>
        <p:spPr bwMode="auto">
          <a:xfrm>
            <a:off x="1344613" y="3873500"/>
            <a:ext cx="1587" cy="48895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1" name="Line 25"/>
          <p:cNvSpPr>
            <a:spLocks noChangeShapeType="1"/>
          </p:cNvSpPr>
          <p:nvPr/>
        </p:nvSpPr>
        <p:spPr bwMode="auto">
          <a:xfrm flipH="1" flipV="1">
            <a:off x="2255838" y="3851275"/>
            <a:ext cx="0" cy="57626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2" name="Rectangle 26"/>
          <p:cNvSpPr>
            <a:spLocks noChangeArrowheads="1"/>
          </p:cNvSpPr>
          <p:nvPr/>
        </p:nvSpPr>
        <p:spPr bwMode="auto">
          <a:xfrm>
            <a:off x="6145213" y="4114800"/>
            <a:ext cx="1246187" cy="755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18811" name="Rectangle 27"/>
          <p:cNvSpPr>
            <a:spLocks noChangeArrowheads="1"/>
          </p:cNvSpPr>
          <p:nvPr/>
        </p:nvSpPr>
        <p:spPr bwMode="auto">
          <a:xfrm>
            <a:off x="7667625" y="4144963"/>
            <a:ext cx="1174750" cy="577850"/>
          </a:xfrm>
          <a:prstGeom prst="rect">
            <a:avLst/>
          </a:prstGeom>
          <a:noFill/>
          <a:ln w="12700">
            <a:noFill/>
            <a:miter lim="800000"/>
            <a:headEnd/>
            <a:tailEnd/>
          </a:ln>
          <a:effectLst/>
        </p:spPr>
        <p:txBody>
          <a:bodyPr wrap="none" lIns="90488" tIns="44450" rIns="90488" bIns="44450">
            <a:spAutoFit/>
          </a:bodyPr>
          <a:lstStyle/>
          <a:p>
            <a:pPr algn="ctr" eaLnBrk="0" hangingPunct="0">
              <a:defRPr/>
            </a:pPr>
            <a:r>
              <a:rPr lang="en-US" sz="1600">
                <a:effectLst>
                  <a:outerShdw blurRad="38100" dist="38100" dir="2700000" algn="tl">
                    <a:srgbClr val="C0C0C0"/>
                  </a:outerShdw>
                </a:effectLst>
                <a:latin typeface="Arial Unicode MS" pitchFamily="1" charset="0"/>
              </a:rPr>
              <a:t>Gaussian </a:t>
            </a:r>
          </a:p>
          <a:p>
            <a:pPr algn="ctr" eaLnBrk="0" hangingPunct="0">
              <a:defRPr/>
            </a:pPr>
            <a:r>
              <a:rPr lang="en-US" sz="1600">
                <a:effectLst>
                  <a:outerShdw blurRad="38100" dist="38100" dir="2700000" algn="tl">
                    <a:srgbClr val="C0C0C0"/>
                  </a:outerShdw>
                </a:effectLst>
                <a:latin typeface="Arial Unicode MS" pitchFamily="1" charset="0"/>
              </a:rPr>
              <a:t>field theory</a:t>
            </a:r>
          </a:p>
        </p:txBody>
      </p:sp>
      <p:sp>
        <p:nvSpPr>
          <p:cNvPr id="24604" name="Line 28"/>
          <p:cNvSpPr>
            <a:spLocks noChangeShapeType="1"/>
          </p:cNvSpPr>
          <p:nvPr/>
        </p:nvSpPr>
        <p:spPr bwMode="auto">
          <a:xfrm>
            <a:off x="6792913" y="3776663"/>
            <a:ext cx="0" cy="31908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4605" name="Picture 29"/>
          <p:cNvPicPr>
            <a:picLocks noChangeArrowheads="1"/>
          </p:cNvPicPr>
          <p:nvPr/>
        </p:nvPicPr>
        <p:blipFill>
          <a:blip r:embed="rId4">
            <a:extLst>
              <a:ext uri="{28A0092B-C50C-407E-A947-70E740481C1C}">
                <a14:useLocalDpi xmlns:a14="http://schemas.microsoft.com/office/drawing/2010/main" val="0"/>
              </a:ext>
            </a:extLst>
          </a:blip>
          <a:srcRect l="5832" t="60948" r="69249" b="6488"/>
          <a:stretch>
            <a:fillRect/>
          </a:stretch>
        </p:blipFill>
        <p:spPr bwMode="auto">
          <a:xfrm>
            <a:off x="6318250" y="5410200"/>
            <a:ext cx="9763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4606" name="Line 30"/>
          <p:cNvSpPr>
            <a:spLocks noChangeShapeType="1"/>
          </p:cNvSpPr>
          <p:nvPr/>
        </p:nvSpPr>
        <p:spPr bwMode="auto">
          <a:xfrm flipH="1">
            <a:off x="6783388" y="4900613"/>
            <a:ext cx="0" cy="4730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8815" name="Rectangle 31"/>
          <p:cNvSpPr>
            <a:spLocks noChangeArrowheads="1"/>
          </p:cNvSpPr>
          <p:nvPr/>
        </p:nvSpPr>
        <p:spPr bwMode="auto">
          <a:xfrm>
            <a:off x="6764338" y="4894263"/>
            <a:ext cx="865187"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p &lt;0.05</a:t>
            </a:r>
          </a:p>
        </p:txBody>
      </p:sp>
      <p:sp>
        <p:nvSpPr>
          <p:cNvPr id="118816" name="Rectangle 32"/>
          <p:cNvSpPr>
            <a:spLocks noChangeArrowheads="1"/>
          </p:cNvSpPr>
          <p:nvPr/>
        </p:nvSpPr>
        <p:spPr bwMode="auto">
          <a:xfrm>
            <a:off x="6230938" y="4194175"/>
            <a:ext cx="1017587" cy="577850"/>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statistical</a:t>
            </a:r>
          </a:p>
          <a:p>
            <a:pPr eaLnBrk="0" hangingPunct="0">
              <a:defRPr/>
            </a:pPr>
            <a:r>
              <a:rPr lang="en-US" sz="1600">
                <a:effectLst>
                  <a:outerShdw blurRad="38100" dist="38100" dir="2700000" algn="tl">
                    <a:srgbClr val="C0C0C0"/>
                  </a:outerShdw>
                </a:effectLst>
                <a:latin typeface="Arial Unicode MS" pitchFamily="1" charset="0"/>
              </a:rPr>
              <a:t>inference</a:t>
            </a:r>
          </a:p>
        </p:txBody>
      </p:sp>
      <p:sp>
        <p:nvSpPr>
          <p:cNvPr id="24609" name="Line 33"/>
          <p:cNvSpPr>
            <a:spLocks noChangeShapeType="1"/>
          </p:cNvSpPr>
          <p:nvPr/>
        </p:nvSpPr>
        <p:spPr bwMode="auto">
          <a:xfrm flipH="1">
            <a:off x="7375525" y="4465638"/>
            <a:ext cx="3302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4610" name="Group 34"/>
          <p:cNvGrpSpPr>
            <a:grpSpLocks/>
          </p:cNvGrpSpPr>
          <p:nvPr/>
        </p:nvGrpSpPr>
        <p:grpSpPr bwMode="auto">
          <a:xfrm>
            <a:off x="317500" y="1341438"/>
            <a:ext cx="1392238" cy="1412875"/>
            <a:chOff x="197" y="764"/>
            <a:chExt cx="987" cy="890"/>
          </a:xfrm>
        </p:grpSpPr>
        <p:pic>
          <p:nvPicPr>
            <p:cNvPr id="24619" name="Picture 3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7" y="764"/>
              <a:ext cx="796" cy="698"/>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pic>
          <p:nvPicPr>
            <p:cNvPr id="24620" name="Picture 3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3" y="860"/>
              <a:ext cx="795" cy="698"/>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pic>
          <p:nvPicPr>
            <p:cNvPr id="24621" name="Picture 3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 y="956"/>
              <a:ext cx="795" cy="698"/>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3" name="Group 38"/>
          <p:cNvGrpSpPr>
            <a:grpSpLocks/>
          </p:cNvGrpSpPr>
          <p:nvPr/>
        </p:nvGrpSpPr>
        <p:grpSpPr bwMode="auto">
          <a:xfrm>
            <a:off x="534988" y="249238"/>
            <a:ext cx="1790700" cy="4167187"/>
            <a:chOff x="337" y="157"/>
            <a:chExt cx="1128" cy="2625"/>
          </a:xfrm>
        </p:grpSpPr>
        <p:sp>
          <p:nvSpPr>
            <p:cNvPr id="118823" name="Text Box 39"/>
            <p:cNvSpPr txBox="1">
              <a:spLocks noChangeArrowheads="1"/>
            </p:cNvSpPr>
            <p:nvPr/>
          </p:nvSpPr>
          <p:spPr bwMode="auto">
            <a:xfrm>
              <a:off x="337" y="157"/>
              <a:ext cx="1128" cy="366"/>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algn="ctr" eaLnBrk="0" hangingPunct="0">
                <a:spcBef>
                  <a:spcPct val="50000"/>
                </a:spcBef>
                <a:defRPr/>
              </a:pPr>
              <a:r>
                <a:rPr lang="en-GB" sz="1600" b="1">
                  <a:solidFill>
                    <a:schemeClr val="bg1"/>
                  </a:solidFill>
                  <a:latin typeface="Arial Unicode MS" pitchFamily="1" charset="0"/>
                </a:rPr>
                <a:t>segmentation</a:t>
              </a:r>
            </a:p>
            <a:p>
              <a:pPr algn="ctr" eaLnBrk="0" hangingPunct="0">
                <a:defRPr/>
              </a:pPr>
              <a:r>
                <a:rPr lang="en-GB" sz="1600" b="1">
                  <a:solidFill>
                    <a:schemeClr val="bg1"/>
                  </a:solidFill>
                  <a:latin typeface="Arial Unicode MS" pitchFamily="1" charset="0"/>
                </a:rPr>
                <a:t>and normalisation</a:t>
              </a:r>
              <a:endParaRPr lang="en-US" sz="1600" b="1">
                <a:solidFill>
                  <a:schemeClr val="bg1"/>
                </a:solidFill>
                <a:latin typeface="Arial Unicode MS" pitchFamily="1" charset="0"/>
              </a:endParaRPr>
            </a:p>
          </p:txBody>
        </p:sp>
        <p:cxnSp>
          <p:nvCxnSpPr>
            <p:cNvPr id="24618" name="AutoShape 40"/>
            <p:cNvCxnSpPr>
              <a:cxnSpLocks noChangeShapeType="1"/>
              <a:stCxn id="118823" idx="2"/>
              <a:endCxn id="24580" idx="0"/>
            </p:cNvCxnSpPr>
            <p:nvPr/>
          </p:nvCxnSpPr>
          <p:spPr bwMode="auto">
            <a:xfrm>
              <a:off x="902" y="523"/>
              <a:ext cx="236" cy="2259"/>
            </a:xfrm>
            <a:prstGeom prst="straightConnector1">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grpSp>
      <p:sp>
        <p:nvSpPr>
          <p:cNvPr id="118828" name="Text Box 44"/>
          <p:cNvSpPr txBox="1">
            <a:spLocks noChangeArrowheads="1"/>
          </p:cNvSpPr>
          <p:nvPr/>
        </p:nvSpPr>
        <p:spPr bwMode="auto">
          <a:xfrm>
            <a:off x="5394325" y="250825"/>
            <a:ext cx="1585913" cy="581025"/>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algn="ctr" eaLnBrk="0" hangingPunct="0">
              <a:defRPr/>
            </a:pPr>
            <a:r>
              <a:rPr lang="en-GB" sz="1600" b="1">
                <a:solidFill>
                  <a:schemeClr val="bg1"/>
                </a:solidFill>
                <a:latin typeface="Arial Unicode MS" pitchFamily="1" charset="0"/>
              </a:rPr>
              <a:t>dynamic causal</a:t>
            </a:r>
          </a:p>
          <a:p>
            <a:pPr algn="ctr" eaLnBrk="0" hangingPunct="0">
              <a:defRPr/>
            </a:pPr>
            <a:r>
              <a:rPr lang="en-GB" sz="1600" b="1">
                <a:solidFill>
                  <a:schemeClr val="bg1"/>
                </a:solidFill>
                <a:latin typeface="Arial Unicode MS" pitchFamily="1" charset="0"/>
              </a:rPr>
              <a:t>modelling</a:t>
            </a:r>
            <a:endParaRPr lang="en-US" sz="1600" b="1">
              <a:solidFill>
                <a:schemeClr val="bg1"/>
              </a:solidFill>
              <a:latin typeface="Arial Unicode MS" pitchFamily="1" charset="0"/>
            </a:endParaRPr>
          </a:p>
        </p:txBody>
      </p:sp>
      <p:grpSp>
        <p:nvGrpSpPr>
          <p:cNvPr id="24613" name="Group 48"/>
          <p:cNvGrpSpPr>
            <a:grpSpLocks/>
          </p:cNvGrpSpPr>
          <p:nvPr/>
        </p:nvGrpSpPr>
        <p:grpSpPr bwMode="auto">
          <a:xfrm>
            <a:off x="2854325" y="244475"/>
            <a:ext cx="3938588" cy="3863975"/>
            <a:chOff x="1798" y="154"/>
            <a:chExt cx="2481" cy="2434"/>
          </a:xfrm>
        </p:grpSpPr>
        <p:sp>
          <p:nvSpPr>
            <p:cNvPr id="118830" name="Text Box 46"/>
            <p:cNvSpPr txBox="1">
              <a:spLocks noChangeArrowheads="1"/>
            </p:cNvSpPr>
            <p:nvPr/>
          </p:nvSpPr>
          <p:spPr bwMode="auto">
            <a:xfrm>
              <a:off x="1798" y="154"/>
              <a:ext cx="1236" cy="366"/>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algn="ctr" eaLnBrk="0" hangingPunct="0">
                <a:defRPr/>
              </a:pPr>
              <a:r>
                <a:rPr lang="en-GB" sz="1600" b="1">
                  <a:solidFill>
                    <a:schemeClr val="bg1"/>
                  </a:solidFill>
                  <a:latin typeface="Arial Unicode MS" pitchFamily="1" charset="0"/>
                </a:rPr>
                <a:t>posterior probability</a:t>
              </a:r>
            </a:p>
            <a:p>
              <a:pPr algn="ctr" eaLnBrk="0" hangingPunct="0">
                <a:defRPr/>
              </a:pPr>
              <a:r>
                <a:rPr lang="en-GB" sz="1600" b="1">
                  <a:solidFill>
                    <a:schemeClr val="bg1"/>
                  </a:solidFill>
                  <a:latin typeface="Arial Unicode MS" pitchFamily="1" charset="0"/>
                </a:rPr>
                <a:t>maps (PPMs)</a:t>
              </a:r>
              <a:endParaRPr lang="en-US" sz="1600" b="1">
                <a:solidFill>
                  <a:schemeClr val="bg1"/>
                </a:solidFill>
                <a:latin typeface="Arial Unicode MS" pitchFamily="1" charset="0"/>
              </a:endParaRPr>
            </a:p>
          </p:txBody>
        </p:sp>
        <p:cxnSp>
          <p:nvCxnSpPr>
            <p:cNvPr id="24616" name="AutoShape 47"/>
            <p:cNvCxnSpPr>
              <a:cxnSpLocks noChangeShapeType="1"/>
              <a:stCxn id="118830" idx="2"/>
              <a:endCxn id="24604" idx="1"/>
            </p:cNvCxnSpPr>
            <p:nvPr/>
          </p:nvCxnSpPr>
          <p:spPr bwMode="auto">
            <a:xfrm>
              <a:off x="2416" y="520"/>
              <a:ext cx="1863" cy="2068"/>
            </a:xfrm>
            <a:prstGeom prst="straightConnector1">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grpSp>
      <p:sp>
        <p:nvSpPr>
          <p:cNvPr id="118833" name="Text Box 49"/>
          <p:cNvSpPr txBox="1">
            <a:spLocks noChangeArrowheads="1"/>
          </p:cNvSpPr>
          <p:nvPr/>
        </p:nvSpPr>
        <p:spPr bwMode="auto">
          <a:xfrm>
            <a:off x="7448550" y="260350"/>
            <a:ext cx="1227138" cy="581025"/>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algn="ctr" eaLnBrk="0" hangingPunct="0">
              <a:defRPr/>
            </a:pPr>
            <a:r>
              <a:rPr lang="en-GB" sz="1600" b="1">
                <a:solidFill>
                  <a:schemeClr val="bg1"/>
                </a:solidFill>
                <a:latin typeface="Arial Unicode MS" pitchFamily="1" charset="0"/>
              </a:rPr>
              <a:t>multivariate</a:t>
            </a:r>
          </a:p>
          <a:p>
            <a:pPr algn="ctr" eaLnBrk="0" hangingPunct="0">
              <a:defRPr/>
            </a:pPr>
            <a:r>
              <a:rPr lang="en-GB" sz="1600" b="1">
                <a:solidFill>
                  <a:schemeClr val="bg1"/>
                </a:solidFill>
                <a:latin typeface="Arial Unicode MS" pitchFamily="1" charset="0"/>
              </a:rPr>
              <a:t>decoding</a:t>
            </a:r>
            <a:endParaRPr lang="en-US" sz="1600" b="1">
              <a:solidFill>
                <a:schemeClr val="bg1"/>
              </a:solidFill>
              <a:latin typeface="Arial Unicode MS" pitchFamily="1" charset="0"/>
            </a:endParaRPr>
          </a:p>
        </p:txBody>
      </p:sp>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27</a:t>
            </a:fld>
            <a:endParaRPr lang="en-US"/>
          </a:p>
        </p:txBody>
      </p:sp>
      <p:sp>
        <p:nvSpPr>
          <p:cNvPr id="5" name="Date Placeholder 4"/>
          <p:cNvSpPr>
            <a:spLocks noGrp="1"/>
          </p:cNvSpPr>
          <p:nvPr>
            <p:ph type="dt" sz="half" idx="10"/>
          </p:nvPr>
        </p:nvSpPr>
        <p:spPr/>
        <p:txBody>
          <a:bodyPr/>
          <a:lstStyle/>
          <a:p>
            <a:pPr>
              <a:defRPr/>
            </a:pPr>
            <a:r>
              <a:rPr lang="en-US" smtClean="0"/>
              <a:t>Oct 25, 2013</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8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88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28" grpId="0" animBg="1"/>
      <p:bldP spid="11883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9" name="Rectangle 27"/>
          <p:cNvSpPr>
            <a:spLocks noChangeArrowheads="1"/>
          </p:cNvSpPr>
          <p:nvPr/>
        </p:nvSpPr>
        <p:spPr bwMode="auto">
          <a:xfrm>
            <a:off x="0" y="2271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0" name="Rectangle 29"/>
          <p:cNvSpPr>
            <a:spLocks noChangeArrowheads="1"/>
          </p:cNvSpPr>
          <p:nvPr/>
        </p:nvSpPr>
        <p:spPr bwMode="auto">
          <a:xfrm>
            <a:off x="0" y="3252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1" name="Rectangle 32"/>
          <p:cNvSpPr>
            <a:spLocks noChangeArrowheads="1"/>
          </p:cNvSpPr>
          <p:nvPr/>
        </p:nvSpPr>
        <p:spPr bwMode="auto">
          <a:xfrm>
            <a:off x="0" y="4662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2" name="Rectangle 33"/>
          <p:cNvSpPr>
            <a:spLocks noChangeArrowheads="1"/>
          </p:cNvSpPr>
          <p:nvPr/>
        </p:nvSpPr>
        <p:spPr bwMode="auto">
          <a:xfrm>
            <a:off x="0" y="5138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3" name="Rectangle 60"/>
          <p:cNvSpPr>
            <a:spLocks noChangeArrowheads="1"/>
          </p:cNvSpPr>
          <p:nvPr/>
        </p:nvSpPr>
        <p:spPr bwMode="auto">
          <a:xfrm>
            <a:off x="0" y="2419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4" name="Rectangle 62"/>
          <p:cNvSpPr>
            <a:spLocks noChangeArrowheads="1"/>
          </p:cNvSpPr>
          <p:nvPr/>
        </p:nvSpPr>
        <p:spPr bwMode="auto">
          <a:xfrm>
            <a:off x="0" y="3343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5" name="Rectangle 63"/>
          <p:cNvSpPr>
            <a:spLocks noChangeArrowheads="1"/>
          </p:cNvSpPr>
          <p:nvPr/>
        </p:nvSpPr>
        <p:spPr bwMode="auto">
          <a:xfrm>
            <a:off x="0" y="3848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grpSp>
        <p:nvGrpSpPr>
          <p:cNvPr id="7186" name="Group 87"/>
          <p:cNvGrpSpPr>
            <a:grpSpLocks/>
          </p:cNvGrpSpPr>
          <p:nvPr/>
        </p:nvGrpSpPr>
        <p:grpSpPr bwMode="auto">
          <a:xfrm>
            <a:off x="684213" y="4235450"/>
            <a:ext cx="8027987" cy="2447925"/>
            <a:chOff x="431" y="2668"/>
            <a:chExt cx="5057" cy="1542"/>
          </a:xfrm>
        </p:grpSpPr>
        <p:sp>
          <p:nvSpPr>
            <p:cNvPr id="7214" name="Text Box 82"/>
            <p:cNvSpPr txBox="1">
              <a:spLocks noChangeArrowheads="1"/>
            </p:cNvSpPr>
            <p:nvPr/>
          </p:nvSpPr>
          <p:spPr bwMode="auto">
            <a:xfrm>
              <a:off x="2064" y="3979"/>
              <a:ext cx="8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t>grey matter</a:t>
              </a:r>
              <a:endParaRPr lang="en-US" dirty="0"/>
            </a:p>
          </p:txBody>
        </p:sp>
        <p:grpSp>
          <p:nvGrpSpPr>
            <p:cNvPr id="7215" name="Group 81"/>
            <p:cNvGrpSpPr>
              <a:grpSpLocks/>
            </p:cNvGrpSpPr>
            <p:nvPr/>
          </p:nvGrpSpPr>
          <p:grpSpPr bwMode="auto">
            <a:xfrm>
              <a:off x="1565" y="2668"/>
              <a:ext cx="3923" cy="1352"/>
              <a:chOff x="1819" y="2849"/>
              <a:chExt cx="3923" cy="1352"/>
            </a:xfrm>
          </p:grpSpPr>
          <p:pic>
            <p:nvPicPr>
              <p:cNvPr id="7219" name="Picture 5"/>
              <p:cNvPicPr>
                <a:picLocks noChangeArrowheads="1"/>
              </p:cNvPicPr>
              <p:nvPr/>
            </p:nvPicPr>
            <p:blipFill>
              <a:blip r:embed="rId4">
                <a:extLst>
                  <a:ext uri="{28A0092B-C50C-407E-A947-70E740481C1C}">
                    <a14:useLocalDpi xmlns:a14="http://schemas.microsoft.com/office/drawing/2010/main" val="0"/>
                  </a:ext>
                </a:extLst>
              </a:blip>
              <a:srcRect t="47693"/>
              <a:stretch>
                <a:fillRect/>
              </a:stretch>
            </p:blipFill>
            <p:spPr bwMode="auto">
              <a:xfrm>
                <a:off x="2064" y="2886"/>
                <a:ext cx="3674" cy="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pic>
          <p:sp>
            <p:nvSpPr>
              <p:cNvPr id="7220" name="Rectangle 80"/>
              <p:cNvSpPr>
                <a:spLocks noChangeArrowheads="1"/>
              </p:cNvSpPr>
              <p:nvPr/>
            </p:nvSpPr>
            <p:spPr bwMode="auto">
              <a:xfrm>
                <a:off x="1819" y="2849"/>
                <a:ext cx="3923" cy="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grpSp>
        <p:sp>
          <p:nvSpPr>
            <p:cNvPr id="7216" name="Text Box 83"/>
            <p:cNvSpPr txBox="1">
              <a:spLocks noChangeArrowheads="1"/>
            </p:cNvSpPr>
            <p:nvPr/>
          </p:nvSpPr>
          <p:spPr bwMode="auto">
            <a:xfrm>
              <a:off x="431" y="3979"/>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endParaRPr lang="en-GB"/>
            </a:p>
          </p:txBody>
        </p:sp>
        <p:sp>
          <p:nvSpPr>
            <p:cNvPr id="7217" name="Text Box 84"/>
            <p:cNvSpPr txBox="1">
              <a:spLocks noChangeArrowheads="1"/>
            </p:cNvSpPr>
            <p:nvPr/>
          </p:nvSpPr>
          <p:spPr bwMode="auto">
            <a:xfrm>
              <a:off x="4717" y="3979"/>
              <a:ext cx="4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a:t>CSF</a:t>
              </a:r>
              <a:endParaRPr lang="en-US" sz="1400"/>
            </a:p>
          </p:txBody>
        </p:sp>
        <p:sp>
          <p:nvSpPr>
            <p:cNvPr id="7218" name="Text Box 85"/>
            <p:cNvSpPr txBox="1">
              <a:spLocks noChangeArrowheads="1"/>
            </p:cNvSpPr>
            <p:nvPr/>
          </p:nvSpPr>
          <p:spPr bwMode="auto">
            <a:xfrm>
              <a:off x="3288" y="3979"/>
              <a:ext cx="9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a:t>white matter</a:t>
              </a:r>
              <a:endParaRPr lang="en-US"/>
            </a:p>
          </p:txBody>
        </p:sp>
      </p:grpSp>
      <p:pic>
        <p:nvPicPr>
          <p:cNvPr id="7187" name="Picture 89" descr="Picture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1313" y="1150938"/>
            <a:ext cx="484028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88" name="Group 983"/>
          <p:cNvGrpSpPr>
            <a:grpSpLocks/>
          </p:cNvGrpSpPr>
          <p:nvPr/>
        </p:nvGrpSpPr>
        <p:grpSpPr bwMode="auto">
          <a:xfrm>
            <a:off x="342900" y="863600"/>
            <a:ext cx="3919538" cy="4443413"/>
            <a:chOff x="216" y="544"/>
            <a:chExt cx="2469" cy="2799"/>
          </a:xfrm>
        </p:grpSpPr>
        <p:sp>
          <p:nvSpPr>
            <p:cNvPr id="7190" name="Oval 950"/>
            <p:cNvSpPr>
              <a:spLocks noChangeArrowheads="1"/>
            </p:cNvSpPr>
            <p:nvPr/>
          </p:nvSpPr>
          <p:spPr bwMode="auto">
            <a:xfrm>
              <a:off x="960" y="1753"/>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1" name="Oval 951"/>
            <p:cNvSpPr>
              <a:spLocks noChangeArrowheads="1"/>
            </p:cNvSpPr>
            <p:nvPr/>
          </p:nvSpPr>
          <p:spPr bwMode="auto">
            <a:xfrm>
              <a:off x="1584" y="1753"/>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2" name="Oval 952"/>
            <p:cNvSpPr>
              <a:spLocks noChangeArrowheads="1"/>
            </p:cNvSpPr>
            <p:nvPr/>
          </p:nvSpPr>
          <p:spPr bwMode="auto">
            <a:xfrm>
              <a:off x="2160" y="1753"/>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3" name="Oval 953"/>
            <p:cNvSpPr>
              <a:spLocks noChangeArrowheads="1"/>
            </p:cNvSpPr>
            <p:nvPr/>
          </p:nvSpPr>
          <p:spPr bwMode="auto">
            <a:xfrm>
              <a:off x="240" y="1225"/>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4" name="Oval 954"/>
            <p:cNvSpPr>
              <a:spLocks noChangeArrowheads="1"/>
            </p:cNvSpPr>
            <p:nvPr/>
          </p:nvSpPr>
          <p:spPr bwMode="auto">
            <a:xfrm>
              <a:off x="240" y="1757"/>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5" name="Oval 955"/>
            <p:cNvSpPr>
              <a:spLocks noChangeArrowheads="1"/>
            </p:cNvSpPr>
            <p:nvPr/>
          </p:nvSpPr>
          <p:spPr bwMode="auto">
            <a:xfrm>
              <a:off x="240" y="2521"/>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6" name="Oval 956"/>
            <p:cNvSpPr>
              <a:spLocks noChangeArrowheads="1"/>
            </p:cNvSpPr>
            <p:nvPr/>
          </p:nvSpPr>
          <p:spPr bwMode="auto">
            <a:xfrm>
              <a:off x="576" y="778"/>
              <a:ext cx="33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7" name="Oval 957"/>
            <p:cNvSpPr>
              <a:spLocks noChangeArrowheads="1"/>
            </p:cNvSpPr>
            <p:nvPr/>
          </p:nvSpPr>
          <p:spPr bwMode="auto">
            <a:xfrm>
              <a:off x="1023" y="767"/>
              <a:ext cx="33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8" name="Oval 958"/>
            <p:cNvSpPr>
              <a:spLocks noChangeArrowheads="1"/>
            </p:cNvSpPr>
            <p:nvPr/>
          </p:nvSpPr>
          <p:spPr bwMode="auto">
            <a:xfrm>
              <a:off x="1584" y="767"/>
              <a:ext cx="33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cxnSp>
          <p:nvCxnSpPr>
            <p:cNvPr id="7199" name="AutoShape 959"/>
            <p:cNvCxnSpPr>
              <a:cxnSpLocks noChangeShapeType="1"/>
              <a:stCxn id="7193" idx="5"/>
              <a:endCxn id="7190" idx="1"/>
            </p:cNvCxnSpPr>
            <p:nvPr/>
          </p:nvCxnSpPr>
          <p:spPr bwMode="auto">
            <a:xfrm>
              <a:off x="609" y="1594"/>
              <a:ext cx="414" cy="22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0" name="AutoShape 960"/>
            <p:cNvCxnSpPr>
              <a:cxnSpLocks noChangeShapeType="1"/>
              <a:stCxn id="7194" idx="6"/>
              <a:endCxn id="7190" idx="2"/>
            </p:cNvCxnSpPr>
            <p:nvPr/>
          </p:nvCxnSpPr>
          <p:spPr bwMode="auto">
            <a:xfrm flipV="1">
              <a:off x="672" y="1969"/>
              <a:ext cx="288" cy="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1" name="AutoShape 961"/>
            <p:cNvCxnSpPr>
              <a:cxnSpLocks noChangeShapeType="1"/>
              <a:stCxn id="7195" idx="7"/>
              <a:endCxn id="7190" idx="3"/>
            </p:cNvCxnSpPr>
            <p:nvPr/>
          </p:nvCxnSpPr>
          <p:spPr bwMode="auto">
            <a:xfrm flipV="1">
              <a:off x="609" y="2122"/>
              <a:ext cx="414" cy="4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2" name="AutoShape 962"/>
            <p:cNvCxnSpPr>
              <a:cxnSpLocks noChangeShapeType="1"/>
            </p:cNvCxnSpPr>
            <p:nvPr/>
          </p:nvCxnSpPr>
          <p:spPr bwMode="auto">
            <a:xfrm>
              <a:off x="768" y="1114"/>
              <a:ext cx="336" cy="62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3" name="AutoShape 963"/>
            <p:cNvCxnSpPr>
              <a:cxnSpLocks noChangeShapeType="1"/>
            </p:cNvCxnSpPr>
            <p:nvPr/>
          </p:nvCxnSpPr>
          <p:spPr bwMode="auto">
            <a:xfrm flipH="1">
              <a:off x="1145" y="1103"/>
              <a:ext cx="48" cy="62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4" name="AutoShape 964"/>
            <p:cNvCxnSpPr>
              <a:cxnSpLocks noChangeShapeType="1"/>
            </p:cNvCxnSpPr>
            <p:nvPr/>
          </p:nvCxnSpPr>
          <p:spPr bwMode="auto">
            <a:xfrm flipH="1">
              <a:off x="1296" y="1054"/>
              <a:ext cx="361" cy="67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5" name="AutoShape 965"/>
            <p:cNvCxnSpPr>
              <a:cxnSpLocks noChangeShapeType="1"/>
              <a:stCxn id="7191" idx="2"/>
              <a:endCxn id="7190" idx="6"/>
            </p:cNvCxnSpPr>
            <p:nvPr/>
          </p:nvCxnSpPr>
          <p:spPr bwMode="auto">
            <a:xfrm flipH="1">
              <a:off x="1392" y="1969"/>
              <a:ext cx="192"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6" name="AutoShape 966"/>
            <p:cNvCxnSpPr>
              <a:cxnSpLocks noChangeShapeType="1"/>
              <a:stCxn id="7192" idx="2"/>
              <a:endCxn id="7191" idx="6"/>
            </p:cNvCxnSpPr>
            <p:nvPr/>
          </p:nvCxnSpPr>
          <p:spPr bwMode="auto">
            <a:xfrm flipH="1">
              <a:off x="2016" y="1969"/>
              <a:ext cx="144"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207" name="Text Box 967"/>
            <p:cNvSpPr txBox="1">
              <a:spLocks noChangeArrowheads="1"/>
            </p:cNvSpPr>
            <p:nvPr/>
          </p:nvSpPr>
          <p:spPr bwMode="auto">
            <a:xfrm>
              <a:off x="1344" y="793"/>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a:latin typeface="Times New Roman" pitchFamily="18" charset="0"/>
                </a:rPr>
                <a:t>…</a:t>
              </a:r>
              <a:endParaRPr lang="en-US"/>
            </a:p>
          </p:txBody>
        </p:sp>
        <p:sp>
          <p:nvSpPr>
            <p:cNvPr id="7208" name="Text Box 968"/>
            <p:cNvSpPr txBox="1">
              <a:spLocks noChangeArrowheads="1"/>
            </p:cNvSpPr>
            <p:nvPr/>
          </p:nvSpPr>
          <p:spPr bwMode="auto">
            <a:xfrm rot="-5400000">
              <a:off x="288" y="2268"/>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a:latin typeface="Times New Roman" pitchFamily="18" charset="0"/>
                </a:rPr>
                <a:t>…</a:t>
              </a:r>
              <a:endParaRPr lang="en-US"/>
            </a:p>
          </p:txBody>
        </p:sp>
        <p:graphicFrame>
          <p:nvGraphicFramePr>
            <p:cNvPr id="7170" name="Object 969"/>
            <p:cNvGraphicFramePr>
              <a:graphicFrameLocks noChangeAspect="1"/>
            </p:cNvGraphicFramePr>
            <p:nvPr/>
          </p:nvGraphicFramePr>
          <p:xfrm>
            <a:off x="1093" y="1834"/>
            <a:ext cx="188" cy="250"/>
          </p:xfrm>
          <a:graphic>
            <a:graphicData uri="http://schemas.openxmlformats.org/presentationml/2006/ole">
              <mc:AlternateContent xmlns:mc="http://schemas.openxmlformats.org/markup-compatibility/2006">
                <mc:Choice xmlns:v="urn:schemas-microsoft-com:vml" Requires="v">
                  <p:oleObj spid="_x0000_s8139" name="Equation" r:id="rId6" imgW="152400" imgH="203200" progId="Equation.DSMT4">
                    <p:embed/>
                  </p:oleObj>
                </mc:Choice>
                <mc:Fallback>
                  <p:oleObj name="Equation" r:id="rId6" imgW="152400" imgH="203200" progId="Equation.DSMT4">
                    <p:embed/>
                    <p:pic>
                      <p:nvPicPr>
                        <p:cNvPr id="0" name="Object 9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3" y="1834"/>
                          <a:ext cx="188"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1" name="Object 970"/>
            <p:cNvGraphicFramePr>
              <a:graphicFrameLocks noChangeAspect="1"/>
            </p:cNvGraphicFramePr>
            <p:nvPr/>
          </p:nvGraphicFramePr>
          <p:xfrm>
            <a:off x="1717" y="1823"/>
            <a:ext cx="172" cy="250"/>
          </p:xfrm>
          <a:graphic>
            <a:graphicData uri="http://schemas.openxmlformats.org/presentationml/2006/ole">
              <mc:AlternateContent xmlns:mc="http://schemas.openxmlformats.org/markup-compatibility/2006">
                <mc:Choice xmlns:v="urn:schemas-microsoft-com:vml" Requires="v">
                  <p:oleObj spid="_x0000_s8140" name="Equation" r:id="rId8" imgW="139700" imgH="203200" progId="Equation.DSMT4">
                    <p:embed/>
                  </p:oleObj>
                </mc:Choice>
                <mc:Fallback>
                  <p:oleObj name="Equation" r:id="rId8" imgW="139700" imgH="203200" progId="Equation.DSMT4">
                    <p:embed/>
                    <p:pic>
                      <p:nvPicPr>
                        <p:cNvPr id="0" name="Object 97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17" y="1823"/>
                          <a:ext cx="172"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2" name="Object 971"/>
            <p:cNvGraphicFramePr>
              <a:graphicFrameLocks noChangeAspect="1"/>
            </p:cNvGraphicFramePr>
            <p:nvPr/>
          </p:nvGraphicFramePr>
          <p:xfrm>
            <a:off x="2282" y="1849"/>
            <a:ext cx="172" cy="219"/>
          </p:xfrm>
          <a:graphic>
            <a:graphicData uri="http://schemas.openxmlformats.org/presentationml/2006/ole">
              <mc:AlternateContent xmlns:mc="http://schemas.openxmlformats.org/markup-compatibility/2006">
                <mc:Choice xmlns:v="urn:schemas-microsoft-com:vml" Requires="v">
                  <p:oleObj spid="_x0000_s8141" name="Equation" r:id="rId10" imgW="139700" imgH="177800" progId="Equation.DSMT4">
                    <p:embed/>
                  </p:oleObj>
                </mc:Choice>
                <mc:Fallback>
                  <p:oleObj name="Equation" r:id="rId10" imgW="139700" imgH="177800" progId="Equation.DSMT4">
                    <p:embed/>
                    <p:pic>
                      <p:nvPicPr>
                        <p:cNvPr id="0" name="Object 97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2" y="1849"/>
                          <a:ext cx="172" cy="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3" name="Object 972"/>
            <p:cNvGraphicFramePr>
              <a:graphicFrameLocks noChangeAspect="1"/>
            </p:cNvGraphicFramePr>
            <p:nvPr/>
          </p:nvGraphicFramePr>
          <p:xfrm>
            <a:off x="353" y="2602"/>
            <a:ext cx="234" cy="250"/>
          </p:xfrm>
          <a:graphic>
            <a:graphicData uri="http://schemas.openxmlformats.org/presentationml/2006/ole">
              <mc:AlternateContent xmlns:mc="http://schemas.openxmlformats.org/markup-compatibility/2006">
                <mc:Choice xmlns:v="urn:schemas-microsoft-com:vml" Requires="v">
                  <p:oleObj spid="_x0000_s8142" name="Equation" r:id="rId12" imgW="190500" imgH="203200" progId="Equation.DSMT4">
                    <p:embed/>
                  </p:oleObj>
                </mc:Choice>
                <mc:Fallback>
                  <p:oleObj name="Equation" r:id="rId12" imgW="190500" imgH="203200" progId="Equation.DSMT4">
                    <p:embed/>
                    <p:pic>
                      <p:nvPicPr>
                        <p:cNvPr id="0" name="Object 97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3" y="2602"/>
                          <a:ext cx="23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4" name="Object 973"/>
            <p:cNvGraphicFramePr>
              <a:graphicFrameLocks noChangeAspect="1"/>
            </p:cNvGraphicFramePr>
            <p:nvPr/>
          </p:nvGraphicFramePr>
          <p:xfrm>
            <a:off x="336" y="1849"/>
            <a:ext cx="234" cy="250"/>
          </p:xfrm>
          <a:graphic>
            <a:graphicData uri="http://schemas.openxmlformats.org/presentationml/2006/ole">
              <mc:AlternateContent xmlns:mc="http://schemas.openxmlformats.org/markup-compatibility/2006">
                <mc:Choice xmlns:v="urn:schemas-microsoft-com:vml" Requires="v">
                  <p:oleObj spid="_x0000_s8143" name="Equation" r:id="rId14" imgW="190500" imgH="203200" progId="Equation.DSMT4">
                    <p:embed/>
                  </p:oleObj>
                </mc:Choice>
                <mc:Fallback>
                  <p:oleObj name="Equation" r:id="rId14" imgW="190500" imgH="203200" progId="Equation.DSMT4">
                    <p:embed/>
                    <p:pic>
                      <p:nvPicPr>
                        <p:cNvPr id="0" name="Object 97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6" y="1849"/>
                          <a:ext cx="23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5" name="Object 974"/>
            <p:cNvGraphicFramePr>
              <a:graphicFrameLocks noChangeAspect="1"/>
            </p:cNvGraphicFramePr>
            <p:nvPr/>
          </p:nvGraphicFramePr>
          <p:xfrm>
            <a:off x="344" y="1295"/>
            <a:ext cx="218" cy="250"/>
          </p:xfrm>
          <a:graphic>
            <a:graphicData uri="http://schemas.openxmlformats.org/presentationml/2006/ole">
              <mc:AlternateContent xmlns:mc="http://schemas.openxmlformats.org/markup-compatibility/2006">
                <mc:Choice xmlns:v="urn:schemas-microsoft-com:vml" Requires="v">
                  <p:oleObj spid="_x0000_s8144" name="Equation" r:id="rId16" imgW="177800" imgH="203200" progId="Equation.DSMT4">
                    <p:embed/>
                  </p:oleObj>
                </mc:Choice>
                <mc:Fallback>
                  <p:oleObj name="Equation" r:id="rId16" imgW="177800" imgH="203200" progId="Equation.DSMT4">
                    <p:embed/>
                    <p:pic>
                      <p:nvPicPr>
                        <p:cNvPr id="0" name="Object 97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4" y="1295"/>
                          <a:ext cx="218"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6" name="Object 975"/>
            <p:cNvGraphicFramePr>
              <a:graphicFrameLocks noChangeAspect="1"/>
            </p:cNvGraphicFramePr>
            <p:nvPr/>
          </p:nvGraphicFramePr>
          <p:xfrm>
            <a:off x="624" y="815"/>
            <a:ext cx="218" cy="250"/>
          </p:xfrm>
          <a:graphic>
            <a:graphicData uri="http://schemas.openxmlformats.org/presentationml/2006/ole">
              <mc:AlternateContent xmlns:mc="http://schemas.openxmlformats.org/markup-compatibility/2006">
                <mc:Choice xmlns:v="urn:schemas-microsoft-com:vml" Requires="v">
                  <p:oleObj spid="_x0000_s8145" name="Equation" r:id="rId18" imgW="177800" imgH="203200" progId="Equation.DSMT4">
                    <p:embed/>
                  </p:oleObj>
                </mc:Choice>
                <mc:Fallback>
                  <p:oleObj name="Equation" r:id="rId18" imgW="177800" imgH="203200" progId="Equation.DSMT4">
                    <p:embed/>
                    <p:pic>
                      <p:nvPicPr>
                        <p:cNvPr id="0" name="Object 97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24" y="815"/>
                          <a:ext cx="218"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7" name="Object 976"/>
            <p:cNvGraphicFramePr>
              <a:graphicFrameLocks noChangeAspect="1"/>
            </p:cNvGraphicFramePr>
            <p:nvPr/>
          </p:nvGraphicFramePr>
          <p:xfrm>
            <a:off x="1067" y="793"/>
            <a:ext cx="249" cy="250"/>
          </p:xfrm>
          <a:graphic>
            <a:graphicData uri="http://schemas.openxmlformats.org/presentationml/2006/ole">
              <mc:AlternateContent xmlns:mc="http://schemas.openxmlformats.org/markup-compatibility/2006">
                <mc:Choice xmlns:v="urn:schemas-microsoft-com:vml" Requires="v">
                  <p:oleObj spid="_x0000_s8146" name="Equation" r:id="rId20" imgW="203200" imgH="203200" progId="Equation.DSMT4">
                    <p:embed/>
                  </p:oleObj>
                </mc:Choice>
                <mc:Fallback>
                  <p:oleObj name="Equation" r:id="rId20" imgW="203200" imgH="203200" progId="Equation.DSMT4">
                    <p:embed/>
                    <p:pic>
                      <p:nvPicPr>
                        <p:cNvPr id="0" name="Object 97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67" y="793"/>
                          <a:ext cx="24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8" name="Object 977"/>
            <p:cNvGraphicFramePr>
              <a:graphicFrameLocks noChangeAspect="1"/>
            </p:cNvGraphicFramePr>
            <p:nvPr/>
          </p:nvGraphicFramePr>
          <p:xfrm>
            <a:off x="1643" y="797"/>
            <a:ext cx="249" cy="250"/>
          </p:xfrm>
          <a:graphic>
            <a:graphicData uri="http://schemas.openxmlformats.org/presentationml/2006/ole">
              <mc:AlternateContent xmlns:mc="http://schemas.openxmlformats.org/markup-compatibility/2006">
                <mc:Choice xmlns:v="urn:schemas-microsoft-com:vml" Requires="v">
                  <p:oleObj spid="_x0000_s8147" name="Equation" r:id="rId22" imgW="203200" imgH="203200" progId="Equation.DSMT4">
                    <p:embed/>
                  </p:oleObj>
                </mc:Choice>
                <mc:Fallback>
                  <p:oleObj name="Equation" r:id="rId22" imgW="203200" imgH="203200" progId="Equation.DSMT4">
                    <p:embed/>
                    <p:pic>
                      <p:nvPicPr>
                        <p:cNvPr id="0" name="Object 97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643" y="797"/>
                          <a:ext cx="24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09" name="Text Box 978"/>
            <p:cNvSpPr txBox="1">
              <a:spLocks noChangeArrowheads="1"/>
            </p:cNvSpPr>
            <p:nvPr/>
          </p:nvSpPr>
          <p:spPr bwMode="auto">
            <a:xfrm>
              <a:off x="672" y="544"/>
              <a:ext cx="88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400">
                  <a:solidFill>
                    <a:srgbClr val="CC6600"/>
                  </a:solidFill>
                </a:rPr>
                <a:t>class variances</a:t>
              </a:r>
            </a:p>
          </p:txBody>
        </p:sp>
        <p:sp>
          <p:nvSpPr>
            <p:cNvPr id="7210" name="Text Box 979"/>
            <p:cNvSpPr txBox="1">
              <a:spLocks noChangeArrowheads="1"/>
            </p:cNvSpPr>
            <p:nvPr/>
          </p:nvSpPr>
          <p:spPr bwMode="auto">
            <a:xfrm>
              <a:off x="216" y="3017"/>
              <a:ext cx="45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1400">
                  <a:solidFill>
                    <a:srgbClr val="CC6600"/>
                  </a:solidFill>
                </a:rPr>
                <a:t>class</a:t>
              </a:r>
            </a:p>
            <a:p>
              <a:pPr algn="ctr" eaLnBrk="1" hangingPunct="1"/>
              <a:r>
                <a:rPr lang="en-US" sz="1400">
                  <a:solidFill>
                    <a:srgbClr val="CC6600"/>
                  </a:solidFill>
                </a:rPr>
                <a:t>means</a:t>
              </a:r>
              <a:endParaRPr lang="en-US" sz="1600">
                <a:solidFill>
                  <a:srgbClr val="A50021"/>
                </a:solidFill>
              </a:endParaRPr>
            </a:p>
          </p:txBody>
        </p:sp>
        <p:sp>
          <p:nvSpPr>
            <p:cNvPr id="7211" name="Text Box 980"/>
            <p:cNvSpPr txBox="1">
              <a:spLocks noChangeArrowheads="1"/>
            </p:cNvSpPr>
            <p:nvPr/>
          </p:nvSpPr>
          <p:spPr bwMode="auto">
            <a:xfrm>
              <a:off x="917" y="2239"/>
              <a:ext cx="49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1400" i="1">
                  <a:solidFill>
                    <a:srgbClr val="CC6600"/>
                  </a:solidFill>
                </a:rPr>
                <a:t>i</a:t>
              </a:r>
              <a:r>
                <a:rPr lang="en-US" sz="1400" baseline="30000">
                  <a:solidFill>
                    <a:srgbClr val="CC6600"/>
                  </a:solidFill>
                </a:rPr>
                <a:t>th</a:t>
              </a:r>
              <a:r>
                <a:rPr lang="en-US" sz="1400">
                  <a:solidFill>
                    <a:srgbClr val="CC6600"/>
                  </a:solidFill>
                </a:rPr>
                <a:t> voxel</a:t>
              </a:r>
            </a:p>
            <a:p>
              <a:pPr algn="ctr" eaLnBrk="1" hangingPunct="1"/>
              <a:r>
                <a:rPr lang="en-US" sz="1400">
                  <a:solidFill>
                    <a:srgbClr val="CC6600"/>
                  </a:solidFill>
                </a:rPr>
                <a:t>value</a:t>
              </a:r>
              <a:endParaRPr lang="en-US" sz="1600">
                <a:solidFill>
                  <a:srgbClr val="A50021"/>
                </a:solidFill>
              </a:endParaRPr>
            </a:p>
          </p:txBody>
        </p:sp>
        <p:sp>
          <p:nvSpPr>
            <p:cNvPr id="7212" name="Text Box 981"/>
            <p:cNvSpPr txBox="1">
              <a:spLocks noChangeArrowheads="1"/>
            </p:cNvSpPr>
            <p:nvPr/>
          </p:nvSpPr>
          <p:spPr bwMode="auto">
            <a:xfrm>
              <a:off x="1552" y="1411"/>
              <a:ext cx="49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1400" i="1">
                  <a:solidFill>
                    <a:srgbClr val="CC6600"/>
                  </a:solidFill>
                </a:rPr>
                <a:t>i</a:t>
              </a:r>
              <a:r>
                <a:rPr lang="en-US" sz="1400" baseline="30000">
                  <a:solidFill>
                    <a:srgbClr val="CC6600"/>
                  </a:solidFill>
                </a:rPr>
                <a:t>th</a:t>
              </a:r>
              <a:r>
                <a:rPr lang="en-US" sz="1400">
                  <a:solidFill>
                    <a:srgbClr val="CC6600"/>
                  </a:solidFill>
                </a:rPr>
                <a:t> voxel</a:t>
              </a:r>
            </a:p>
            <a:p>
              <a:pPr algn="ctr" eaLnBrk="1" hangingPunct="1"/>
              <a:r>
                <a:rPr lang="en-US" sz="1400">
                  <a:solidFill>
                    <a:srgbClr val="CC6600"/>
                  </a:solidFill>
                </a:rPr>
                <a:t>label</a:t>
              </a:r>
              <a:endParaRPr lang="en-US" sz="1600">
                <a:solidFill>
                  <a:srgbClr val="A50021"/>
                </a:solidFill>
              </a:endParaRPr>
            </a:p>
          </p:txBody>
        </p:sp>
        <p:sp>
          <p:nvSpPr>
            <p:cNvPr id="7213" name="Text Box 982"/>
            <p:cNvSpPr txBox="1">
              <a:spLocks noChangeArrowheads="1"/>
            </p:cNvSpPr>
            <p:nvPr/>
          </p:nvSpPr>
          <p:spPr bwMode="auto">
            <a:xfrm>
              <a:off x="1990" y="2239"/>
              <a:ext cx="695"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1400">
                  <a:solidFill>
                    <a:srgbClr val="CC6600"/>
                  </a:solidFill>
                </a:rPr>
                <a:t>class</a:t>
              </a:r>
            </a:p>
            <a:p>
              <a:pPr algn="ctr" eaLnBrk="1" hangingPunct="1"/>
              <a:r>
                <a:rPr lang="en-US" sz="1400">
                  <a:solidFill>
                    <a:srgbClr val="CC6600"/>
                  </a:solidFill>
                </a:rPr>
                <a:t>frequencies</a:t>
              </a:r>
            </a:p>
          </p:txBody>
        </p:sp>
      </p:grpSp>
      <p:sp>
        <p:nvSpPr>
          <p:cNvPr id="54"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Segmentation (mixture of Gaussians-model)</a:t>
            </a:r>
            <a:endParaRPr lang="en-US" dirty="0"/>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28</a:t>
            </a:fld>
            <a:endParaRPr lang="en-US"/>
          </a:p>
        </p:txBody>
      </p:sp>
      <p:sp>
        <p:nvSpPr>
          <p:cNvPr id="4" name="Date Placeholder 3"/>
          <p:cNvSpPr>
            <a:spLocks noGrp="1"/>
          </p:cNvSpPr>
          <p:nvPr>
            <p:ph type="dt" sz="half" idx="10"/>
          </p:nvPr>
        </p:nvSpPr>
        <p:spPr/>
        <p:txBody>
          <a:bodyPr/>
          <a:lstStyle/>
          <a:p>
            <a:pPr>
              <a:defRPr/>
            </a:pPr>
            <a:r>
              <a:rPr lang="en-US" smtClean="0"/>
              <a:t>Oct 25, 2013</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
          <p:cNvSpPr>
            <a:spLocks noChangeArrowheads="1"/>
          </p:cNvSpPr>
          <p:nvPr/>
        </p:nvSpPr>
        <p:spPr bwMode="auto">
          <a:xfrm>
            <a:off x="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pic>
        <p:nvPicPr>
          <p:cNvPr id="26628" name="Picture 16" descr="onsets_exp_1_10_1best"/>
          <p:cNvPicPr>
            <a:picLocks noChangeAspect="1" noChangeArrowheads="1"/>
          </p:cNvPicPr>
          <p:nvPr/>
        </p:nvPicPr>
        <p:blipFill>
          <a:blip r:embed="rId3">
            <a:extLst>
              <a:ext uri="{28A0092B-C50C-407E-A947-70E740481C1C}">
                <a14:useLocalDpi xmlns:a14="http://schemas.microsoft.com/office/drawing/2010/main" val="0"/>
              </a:ext>
            </a:extLst>
          </a:blip>
          <a:srcRect l="15314" t="52106" r="15314" b="4927"/>
          <a:stretch>
            <a:fillRect/>
          </a:stretch>
        </p:blipFill>
        <p:spPr bwMode="auto">
          <a:xfrm>
            <a:off x="6491288" y="1511300"/>
            <a:ext cx="24225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7" descr="onsets_exp_1_10_10best"/>
          <p:cNvPicPr>
            <a:picLocks noChangeAspect="1" noChangeArrowheads="1"/>
          </p:cNvPicPr>
          <p:nvPr/>
        </p:nvPicPr>
        <p:blipFill>
          <a:blip r:embed="rId4">
            <a:extLst>
              <a:ext uri="{28A0092B-C50C-407E-A947-70E740481C1C}">
                <a14:useLocalDpi xmlns:a14="http://schemas.microsoft.com/office/drawing/2010/main" val="0"/>
              </a:ext>
            </a:extLst>
          </a:blip>
          <a:srcRect l="15088" t="53102" r="15541" b="3932"/>
          <a:stretch>
            <a:fillRect/>
          </a:stretch>
        </p:blipFill>
        <p:spPr bwMode="auto">
          <a:xfrm>
            <a:off x="6491288" y="4578350"/>
            <a:ext cx="24225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19"/>
          <p:cNvSpPr txBox="1">
            <a:spLocks noChangeArrowheads="1"/>
          </p:cNvSpPr>
          <p:nvPr/>
        </p:nvSpPr>
        <p:spPr bwMode="auto">
          <a:xfrm>
            <a:off x="6491288" y="1052513"/>
            <a:ext cx="2449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200"/>
              <a:t>PPM: regions best explained</a:t>
            </a:r>
          </a:p>
          <a:p>
            <a:pPr algn="ctr" eaLnBrk="1" hangingPunct="1"/>
            <a:r>
              <a:rPr lang="en-GB" sz="1200"/>
              <a:t>by short-term memory model</a:t>
            </a:r>
            <a:endParaRPr lang="en-US" sz="1200"/>
          </a:p>
        </p:txBody>
      </p:sp>
      <p:sp>
        <p:nvSpPr>
          <p:cNvPr id="26631" name="Text Box 20"/>
          <p:cNvSpPr txBox="1">
            <a:spLocks noChangeArrowheads="1"/>
          </p:cNvSpPr>
          <p:nvPr/>
        </p:nvSpPr>
        <p:spPr bwMode="auto">
          <a:xfrm>
            <a:off x="6629400" y="4076700"/>
            <a:ext cx="2238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200"/>
              <a:t>PPM: regions best explained by long-term memory model</a:t>
            </a:r>
            <a:endParaRPr lang="en-US" sz="1200"/>
          </a:p>
        </p:txBody>
      </p:sp>
      <p:grpSp>
        <p:nvGrpSpPr>
          <p:cNvPr id="26632" name="Group 40"/>
          <p:cNvGrpSpPr>
            <a:grpSpLocks/>
          </p:cNvGrpSpPr>
          <p:nvPr/>
        </p:nvGrpSpPr>
        <p:grpSpPr bwMode="auto">
          <a:xfrm>
            <a:off x="503238" y="2241196"/>
            <a:ext cx="3787775" cy="2578100"/>
            <a:chOff x="113" y="2296"/>
            <a:chExt cx="2386" cy="1624"/>
          </a:xfrm>
        </p:grpSpPr>
        <p:pic>
          <p:nvPicPr>
            <p:cNvPr id="26640" name="Picture 27" descr="graf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3879" t="30922" r="12469" b="7657"/>
            <a:stretch>
              <a:fillRect/>
            </a:stretch>
          </p:blipFill>
          <p:spPr bwMode="auto">
            <a:xfrm>
              <a:off x="235" y="2535"/>
              <a:ext cx="2150" cy="1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1" name="Text Box 28"/>
            <p:cNvSpPr txBox="1">
              <a:spLocks noChangeArrowheads="1"/>
            </p:cNvSpPr>
            <p:nvPr/>
          </p:nvSpPr>
          <p:spPr bwMode="auto">
            <a:xfrm>
              <a:off x="867" y="3728"/>
              <a:ext cx="92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solidFill>
                    <a:srgbClr val="CC6600"/>
                  </a:solidFill>
                </a:rPr>
                <a:t>fMRI time series</a:t>
              </a:r>
              <a:endParaRPr lang="en-US" sz="1400">
                <a:solidFill>
                  <a:srgbClr val="CC6600"/>
                </a:solidFill>
              </a:endParaRPr>
            </a:p>
          </p:txBody>
        </p:sp>
        <p:sp>
          <p:nvSpPr>
            <p:cNvPr id="26642" name="Text Box 29"/>
            <p:cNvSpPr txBox="1">
              <a:spLocks noChangeArrowheads="1"/>
            </p:cNvSpPr>
            <p:nvPr/>
          </p:nvSpPr>
          <p:spPr bwMode="auto">
            <a:xfrm>
              <a:off x="572" y="3057"/>
              <a:ext cx="6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solidFill>
                    <a:srgbClr val="CC6600"/>
                  </a:solidFill>
                </a:rPr>
                <a:t>GLM coeff</a:t>
              </a:r>
              <a:endParaRPr lang="en-US" sz="1400">
                <a:solidFill>
                  <a:srgbClr val="CC6600"/>
                </a:solidFill>
              </a:endParaRPr>
            </a:p>
          </p:txBody>
        </p:sp>
        <p:sp>
          <p:nvSpPr>
            <p:cNvPr id="26643" name="Text Box 30"/>
            <p:cNvSpPr txBox="1">
              <a:spLocks noChangeArrowheads="1"/>
            </p:cNvSpPr>
            <p:nvPr/>
          </p:nvSpPr>
          <p:spPr bwMode="auto">
            <a:xfrm>
              <a:off x="1128" y="2296"/>
              <a:ext cx="79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solidFill>
                    <a:srgbClr val="CC6600"/>
                  </a:solidFill>
                </a:rPr>
                <a:t>prior variance</a:t>
              </a:r>
            </a:p>
            <a:p>
              <a:pPr eaLnBrk="1" hangingPunct="1"/>
              <a:r>
                <a:rPr lang="en-GB" sz="1400">
                  <a:solidFill>
                    <a:srgbClr val="CC6600"/>
                  </a:solidFill>
                </a:rPr>
                <a:t>of GLM coeff</a:t>
              </a:r>
              <a:endParaRPr lang="en-US" sz="1400">
                <a:solidFill>
                  <a:srgbClr val="CC6600"/>
                </a:solidFill>
              </a:endParaRPr>
            </a:p>
          </p:txBody>
        </p:sp>
        <p:sp>
          <p:nvSpPr>
            <p:cNvPr id="26644" name="Text Box 31"/>
            <p:cNvSpPr txBox="1">
              <a:spLocks noChangeArrowheads="1"/>
            </p:cNvSpPr>
            <p:nvPr/>
          </p:nvSpPr>
          <p:spPr bwMode="auto">
            <a:xfrm>
              <a:off x="113" y="2694"/>
              <a:ext cx="79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solidFill>
                    <a:srgbClr val="CC6600"/>
                  </a:solidFill>
                </a:rPr>
                <a:t>prior variance</a:t>
              </a:r>
            </a:p>
            <a:p>
              <a:pPr eaLnBrk="1" hangingPunct="1"/>
              <a:r>
                <a:rPr lang="en-GB" sz="1400">
                  <a:solidFill>
                    <a:srgbClr val="CC6600"/>
                  </a:solidFill>
                </a:rPr>
                <a:t>of data noise</a:t>
              </a:r>
              <a:endParaRPr lang="en-US" sz="1400">
                <a:solidFill>
                  <a:srgbClr val="A50021"/>
                </a:solidFill>
              </a:endParaRPr>
            </a:p>
          </p:txBody>
        </p:sp>
        <p:sp>
          <p:nvSpPr>
            <p:cNvPr id="26645" name="Text Box 32"/>
            <p:cNvSpPr txBox="1">
              <a:spLocks noChangeArrowheads="1"/>
            </p:cNvSpPr>
            <p:nvPr/>
          </p:nvSpPr>
          <p:spPr bwMode="auto">
            <a:xfrm>
              <a:off x="1515" y="2704"/>
              <a:ext cx="98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eaLnBrk="1" hangingPunct="1"/>
              <a:r>
                <a:rPr lang="en-GB" sz="1400">
                  <a:solidFill>
                    <a:srgbClr val="CC6600"/>
                  </a:solidFill>
                </a:rPr>
                <a:t>AR coeff</a:t>
              </a:r>
            </a:p>
            <a:p>
              <a:pPr algn="r" eaLnBrk="1" hangingPunct="1"/>
              <a:r>
                <a:rPr lang="en-GB" sz="1400">
                  <a:solidFill>
                    <a:srgbClr val="CC6600"/>
                  </a:solidFill>
                </a:rPr>
                <a:t>(correlated noise)</a:t>
              </a:r>
              <a:endParaRPr lang="en-US" sz="1400">
                <a:solidFill>
                  <a:srgbClr val="A50021"/>
                </a:solidFill>
              </a:endParaRPr>
            </a:p>
          </p:txBody>
        </p:sp>
      </p:grpSp>
      <p:pic>
        <p:nvPicPr>
          <p:cNvPr id="26634" name="Picture 38" descr="onsets_exp_1_10_exp_10_design"/>
          <p:cNvPicPr>
            <a:picLocks noChangeAspect="1" noChangeArrowheads="1"/>
          </p:cNvPicPr>
          <p:nvPr/>
        </p:nvPicPr>
        <p:blipFill>
          <a:blip r:embed="rId6">
            <a:extLst>
              <a:ext uri="{28A0092B-C50C-407E-A947-70E740481C1C}">
                <a14:useLocalDpi xmlns:a14="http://schemas.microsoft.com/office/drawing/2010/main" val="0"/>
              </a:ext>
            </a:extLst>
          </a:blip>
          <a:srcRect t="19920" r="32062" b="37953"/>
          <a:stretch>
            <a:fillRect/>
          </a:stretch>
        </p:blipFill>
        <p:spPr bwMode="auto">
          <a:xfrm>
            <a:off x="4606925" y="4967288"/>
            <a:ext cx="16129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39" descr="onsets_exp_1_10_exp_1_design"/>
          <p:cNvPicPr>
            <a:picLocks noChangeAspect="1" noChangeArrowheads="1"/>
          </p:cNvPicPr>
          <p:nvPr/>
        </p:nvPicPr>
        <p:blipFill>
          <a:blip r:embed="rId7">
            <a:extLst>
              <a:ext uri="{28A0092B-C50C-407E-A947-70E740481C1C}">
                <a14:useLocalDpi xmlns:a14="http://schemas.microsoft.com/office/drawing/2010/main" val="0"/>
              </a:ext>
            </a:extLst>
          </a:blip>
          <a:srcRect l="226" t="19606" r="31911" b="38477"/>
          <a:stretch>
            <a:fillRect/>
          </a:stretch>
        </p:blipFill>
        <p:spPr bwMode="auto">
          <a:xfrm>
            <a:off x="4603750" y="1871663"/>
            <a:ext cx="161925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6" name="Text Box 41"/>
          <p:cNvSpPr txBox="1">
            <a:spLocks noChangeArrowheads="1"/>
          </p:cNvSpPr>
          <p:nvPr/>
        </p:nvSpPr>
        <p:spPr bwMode="auto">
          <a:xfrm>
            <a:off x="4298950" y="1412875"/>
            <a:ext cx="2449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200"/>
              <a:t>short-term memory</a:t>
            </a:r>
          </a:p>
          <a:p>
            <a:pPr algn="ctr" eaLnBrk="1" hangingPunct="1"/>
            <a:r>
              <a:rPr lang="en-GB" sz="1200"/>
              <a:t>design matrix (X)</a:t>
            </a:r>
            <a:endParaRPr lang="en-US" sz="1200"/>
          </a:p>
        </p:txBody>
      </p:sp>
      <p:sp>
        <p:nvSpPr>
          <p:cNvPr id="26637" name="Text Box 42"/>
          <p:cNvSpPr txBox="1">
            <a:spLocks noChangeArrowheads="1"/>
          </p:cNvSpPr>
          <p:nvPr/>
        </p:nvSpPr>
        <p:spPr bwMode="auto">
          <a:xfrm>
            <a:off x="4300538" y="4484688"/>
            <a:ext cx="2449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200"/>
              <a:t>long-term memory</a:t>
            </a:r>
          </a:p>
          <a:p>
            <a:pPr algn="ctr" eaLnBrk="1" hangingPunct="1"/>
            <a:r>
              <a:rPr lang="en-GB" sz="1200"/>
              <a:t>design matrix (X)</a:t>
            </a:r>
            <a:endParaRPr lang="en-US" sz="1200"/>
          </a:p>
        </p:txBody>
      </p:sp>
      <p:sp>
        <p:nvSpPr>
          <p:cNvPr id="23"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fMRI time series analysis</a:t>
            </a:r>
            <a:endParaRPr lang="en-US" dirty="0"/>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29</a:t>
            </a:fld>
            <a:endParaRPr lang="en-US"/>
          </a:p>
        </p:txBody>
      </p:sp>
      <p:sp>
        <p:nvSpPr>
          <p:cNvPr id="4" name="Date Placeholder 3"/>
          <p:cNvSpPr>
            <a:spLocks noGrp="1"/>
          </p:cNvSpPr>
          <p:nvPr>
            <p:ph type="dt" sz="half" idx="10"/>
          </p:nvPr>
        </p:nvSpPr>
        <p:spPr/>
        <p:txBody>
          <a:bodyPr/>
          <a:lstStyle/>
          <a:p>
            <a:pPr>
              <a:defRPr/>
            </a:pPr>
            <a:r>
              <a:rPr lang="en-US" smtClean="0"/>
              <a:t>Oct 25, 2013</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100" y="188640"/>
            <a:ext cx="7343775" cy="405683"/>
          </a:xfrm>
        </p:spPr>
        <p:txBody>
          <a:bodyPr>
            <a:spAutoFit/>
          </a:bodyPr>
          <a:lstStyle/>
          <a:p>
            <a:pPr algn="ctr"/>
            <a:r>
              <a:rPr lang="de-CH" dirty="0" smtClean="0"/>
              <a:t>A spectacular piece of information</a:t>
            </a:r>
            <a:endParaRPr lang="en-US" dirty="0">
              <a:latin typeface="Cambria" pitchFamily="18" charset="0"/>
            </a:endParaRPr>
          </a:p>
        </p:txBody>
      </p:sp>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340768"/>
            <a:ext cx="5962262"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a:spLocks noGrp="1"/>
          </p:cNvSpPr>
          <p:nvPr>
            <p:ph idx="1"/>
          </p:nvPr>
        </p:nvSpPr>
        <p:spPr>
          <a:xfrm>
            <a:off x="1749169" y="764704"/>
            <a:ext cx="5847168" cy="553998"/>
          </a:xfrm>
        </p:spPr>
        <p:txBody>
          <a:bodyPr wrap="square">
            <a:spAutoFit/>
          </a:bodyPr>
          <a:lstStyle/>
          <a:p>
            <a:pPr>
              <a:lnSpc>
                <a:spcPct val="150000"/>
              </a:lnSpc>
            </a:pPr>
            <a:r>
              <a:rPr lang="en-US" sz="1200" dirty="0" err="1"/>
              <a:t>Messerli</a:t>
            </a:r>
            <a:r>
              <a:rPr lang="en-US" sz="1200" dirty="0"/>
              <a:t>, F. H. (2012). Chocolate Consumption, Cognitive Function, and Nobel Laureates. </a:t>
            </a:r>
            <a:r>
              <a:rPr lang="en-US" sz="1200" i="1" dirty="0"/>
              <a:t>New England Journal of Medicine</a:t>
            </a:r>
            <a:r>
              <a:rPr lang="en-US" sz="1200" dirty="0"/>
              <a:t>, </a:t>
            </a:r>
            <a:r>
              <a:rPr lang="en-US" sz="1200" i="1" dirty="0"/>
              <a:t>367</a:t>
            </a:r>
            <a:r>
              <a:rPr lang="en-US" sz="1200" dirty="0"/>
              <a:t>(16), 1562–1564</a:t>
            </a:r>
            <a:r>
              <a:rPr lang="en-US" sz="1200" dirty="0" smtClean="0"/>
              <a:t>.</a:t>
            </a:r>
            <a:endParaRPr lang="en-US" sz="1200" dirty="0"/>
          </a:p>
        </p:txBody>
      </p:sp>
      <p:sp>
        <p:nvSpPr>
          <p:cNvPr id="6" name="Oval 5"/>
          <p:cNvSpPr/>
          <p:nvPr/>
        </p:nvSpPr>
        <p:spPr bwMode="auto">
          <a:xfrm>
            <a:off x="2555776" y="2060848"/>
            <a:ext cx="792088" cy="432048"/>
          </a:xfrm>
          <a:prstGeom prst="ellipse">
            <a:avLst/>
          </a:prstGeom>
          <a:noFill/>
          <a:ln w="31750" cap="flat" cmpd="sng" algn="ctr">
            <a:solidFill>
              <a:srgbClr val="FF0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7" name="Slide Number Placeholder 6"/>
          <p:cNvSpPr>
            <a:spLocks noGrp="1"/>
          </p:cNvSpPr>
          <p:nvPr>
            <p:ph type="sldNum" sz="quarter" idx="12"/>
          </p:nvPr>
        </p:nvSpPr>
        <p:spPr/>
        <p:txBody>
          <a:bodyPr/>
          <a:lstStyle/>
          <a:p>
            <a:pPr>
              <a:defRPr/>
            </a:pPr>
            <a:fld id="{C9D60223-0653-49FD-856D-E442484557A6}" type="slidenum">
              <a:rPr lang="en-US" smtClean="0"/>
              <a:pPr>
                <a:defRPr/>
              </a:pPr>
              <a:t>3</a:t>
            </a:fld>
            <a:endParaRPr lang="en-US"/>
          </a:p>
        </p:txBody>
      </p:sp>
      <p:sp>
        <p:nvSpPr>
          <p:cNvPr id="8" name="Date Placeholder 7"/>
          <p:cNvSpPr>
            <a:spLocks noGrp="1"/>
          </p:cNvSpPr>
          <p:nvPr>
            <p:ph type="dt" sz="half" idx="10"/>
          </p:nvPr>
        </p:nvSpPr>
        <p:spPr/>
        <p:txBody>
          <a:bodyPr/>
          <a:lstStyle/>
          <a:p>
            <a:pPr>
              <a:defRPr/>
            </a:pPr>
            <a:r>
              <a:rPr lang="en-US" smtClean="0"/>
              <a:t>Oct 25, 2013</a:t>
            </a:r>
            <a:endParaRPr lang="en-US"/>
          </a:p>
        </p:txBody>
      </p:sp>
    </p:spTree>
    <p:extLst>
      <p:ext uri="{BB962C8B-B14F-4D97-AF65-F5344CB8AC3E}">
        <p14:creationId xmlns:p14="http://schemas.microsoft.com/office/powerpoint/2010/main" val="256957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11"/>
          <p:cNvSpPr txBox="1">
            <a:spLocks noChangeArrowheads="1"/>
          </p:cNvSpPr>
          <p:nvPr/>
        </p:nvSpPr>
        <p:spPr bwMode="auto">
          <a:xfrm>
            <a:off x="3228975" y="1143000"/>
            <a:ext cx="458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GB">
                <a:solidFill>
                  <a:srgbClr val="CC6600"/>
                </a:solidFill>
                <a:latin typeface="Arial Unicode MS" pitchFamily="34" charset="-128"/>
                <a:ea typeface="Arial Unicode MS" pitchFamily="34" charset="-128"/>
                <a:cs typeface="Arial Unicode MS" pitchFamily="34" charset="-128"/>
              </a:rPr>
              <a:t>m</a:t>
            </a:r>
            <a:r>
              <a:rPr lang="en-GB" baseline="-25000">
                <a:solidFill>
                  <a:srgbClr val="CC6600"/>
                </a:solidFill>
                <a:latin typeface="Arial Unicode MS" pitchFamily="34" charset="-128"/>
                <a:ea typeface="Arial Unicode MS" pitchFamily="34" charset="-128"/>
                <a:cs typeface="Arial Unicode MS" pitchFamily="34" charset="-128"/>
              </a:rPr>
              <a:t>2</a:t>
            </a:r>
            <a:endParaRPr lang="en-US">
              <a:solidFill>
                <a:srgbClr val="CC6600"/>
              </a:solidFill>
              <a:latin typeface="Arial Unicode MS" pitchFamily="34" charset="-128"/>
              <a:ea typeface="Arial Unicode MS" pitchFamily="34" charset="-128"/>
              <a:cs typeface="Arial Unicode MS" pitchFamily="34" charset="-128"/>
            </a:endParaRPr>
          </a:p>
        </p:txBody>
      </p:sp>
      <p:sp>
        <p:nvSpPr>
          <p:cNvPr id="8196" name="Text Box 12"/>
          <p:cNvSpPr txBox="1">
            <a:spLocks noChangeArrowheads="1"/>
          </p:cNvSpPr>
          <p:nvPr/>
        </p:nvSpPr>
        <p:spPr bwMode="auto">
          <a:xfrm>
            <a:off x="852488" y="1143000"/>
            <a:ext cx="4587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GB">
                <a:solidFill>
                  <a:srgbClr val="CC6600"/>
                </a:solidFill>
                <a:latin typeface="Arial Unicode MS" pitchFamily="34" charset="-128"/>
                <a:ea typeface="Arial Unicode MS" pitchFamily="34" charset="-128"/>
                <a:cs typeface="Arial Unicode MS" pitchFamily="34" charset="-128"/>
              </a:rPr>
              <a:t>m</a:t>
            </a:r>
            <a:r>
              <a:rPr lang="en-GB" baseline="-25000">
                <a:solidFill>
                  <a:srgbClr val="CC6600"/>
                </a:solidFill>
                <a:latin typeface="Arial Unicode MS" pitchFamily="34" charset="-128"/>
                <a:ea typeface="Arial Unicode MS" pitchFamily="34" charset="-128"/>
                <a:cs typeface="Arial Unicode MS" pitchFamily="34" charset="-128"/>
              </a:rPr>
              <a:t>1</a:t>
            </a:r>
            <a:endParaRPr lang="en-US">
              <a:solidFill>
                <a:srgbClr val="CC6600"/>
              </a:solidFill>
              <a:latin typeface="Arial Unicode MS" pitchFamily="34" charset="-128"/>
              <a:ea typeface="Arial Unicode MS" pitchFamily="34" charset="-128"/>
              <a:cs typeface="Arial Unicode MS" pitchFamily="34" charset="-128"/>
            </a:endParaRPr>
          </a:p>
        </p:txBody>
      </p:sp>
      <p:sp>
        <p:nvSpPr>
          <p:cNvPr id="8197" name="Text Box 13"/>
          <p:cNvSpPr txBox="1">
            <a:spLocks noChangeArrowheads="1"/>
          </p:cNvSpPr>
          <p:nvPr/>
        </p:nvSpPr>
        <p:spPr bwMode="auto">
          <a:xfrm>
            <a:off x="5426075" y="1143000"/>
            <a:ext cx="458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GB">
                <a:solidFill>
                  <a:srgbClr val="CC6600"/>
                </a:solidFill>
                <a:latin typeface="Arial Unicode MS" pitchFamily="34" charset="-128"/>
                <a:ea typeface="Arial Unicode MS" pitchFamily="34" charset="-128"/>
                <a:cs typeface="Arial Unicode MS" pitchFamily="34" charset="-128"/>
              </a:rPr>
              <a:t>m</a:t>
            </a:r>
            <a:r>
              <a:rPr lang="en-GB" baseline="-25000">
                <a:solidFill>
                  <a:srgbClr val="CC6600"/>
                </a:solidFill>
                <a:latin typeface="Arial Unicode MS" pitchFamily="34" charset="-128"/>
                <a:ea typeface="Arial Unicode MS" pitchFamily="34" charset="-128"/>
                <a:cs typeface="Arial Unicode MS" pitchFamily="34" charset="-128"/>
              </a:rPr>
              <a:t>3</a:t>
            </a:r>
            <a:endParaRPr lang="en-US" b="1">
              <a:solidFill>
                <a:srgbClr val="CC6600"/>
              </a:solidFill>
              <a:latin typeface="Arial Unicode MS" pitchFamily="34" charset="-128"/>
              <a:ea typeface="Arial Unicode MS" pitchFamily="34" charset="-128"/>
              <a:cs typeface="Arial Unicode MS" pitchFamily="34" charset="-128"/>
            </a:endParaRPr>
          </a:p>
        </p:txBody>
      </p:sp>
      <p:sp>
        <p:nvSpPr>
          <p:cNvPr id="8198" name="Text Box 14"/>
          <p:cNvSpPr txBox="1">
            <a:spLocks noChangeArrowheads="1"/>
          </p:cNvSpPr>
          <p:nvPr/>
        </p:nvSpPr>
        <p:spPr bwMode="auto">
          <a:xfrm>
            <a:off x="7712075" y="1143000"/>
            <a:ext cx="458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GB">
                <a:solidFill>
                  <a:srgbClr val="CC6600"/>
                </a:solidFill>
                <a:latin typeface="Arial Unicode MS" pitchFamily="34" charset="-128"/>
                <a:ea typeface="Arial Unicode MS" pitchFamily="34" charset="-128"/>
                <a:cs typeface="Arial Unicode MS" pitchFamily="34" charset="-128"/>
              </a:rPr>
              <a:t>m</a:t>
            </a:r>
            <a:r>
              <a:rPr lang="en-GB" baseline="-25000">
                <a:solidFill>
                  <a:srgbClr val="CC6600"/>
                </a:solidFill>
                <a:latin typeface="Arial Unicode MS" pitchFamily="34" charset="-128"/>
                <a:ea typeface="Arial Unicode MS" pitchFamily="34" charset="-128"/>
                <a:cs typeface="Arial Unicode MS" pitchFamily="34" charset="-128"/>
              </a:rPr>
              <a:t>4</a:t>
            </a:r>
            <a:endParaRPr lang="en-US" b="1">
              <a:solidFill>
                <a:srgbClr val="CC6600"/>
              </a:solidFill>
              <a:latin typeface="Arial Unicode MS" pitchFamily="34" charset="-128"/>
              <a:ea typeface="Arial Unicode MS" pitchFamily="34" charset="-128"/>
              <a:cs typeface="Arial Unicode MS" pitchFamily="34" charset="-128"/>
            </a:endParaRPr>
          </a:p>
        </p:txBody>
      </p:sp>
      <p:sp>
        <p:nvSpPr>
          <p:cNvPr id="8199" name="Rectangle 15"/>
          <p:cNvSpPr>
            <a:spLocks noChangeArrowheads="1"/>
          </p:cNvSpPr>
          <p:nvPr/>
        </p:nvSpPr>
        <p:spPr bwMode="auto">
          <a:xfrm>
            <a:off x="2360613" y="1651000"/>
            <a:ext cx="2501900"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GB"/>
          </a:p>
        </p:txBody>
      </p:sp>
      <p:sp>
        <p:nvSpPr>
          <p:cNvPr id="8200" name="Rectangle 16"/>
          <p:cNvSpPr>
            <a:spLocks noChangeArrowheads="1"/>
          </p:cNvSpPr>
          <p:nvPr/>
        </p:nvSpPr>
        <p:spPr bwMode="auto">
          <a:xfrm>
            <a:off x="6010275" y="1657350"/>
            <a:ext cx="2503488"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GB"/>
          </a:p>
        </p:txBody>
      </p:sp>
      <p:cxnSp>
        <p:nvCxnSpPr>
          <p:cNvPr id="8201" name="AutoShape 17"/>
          <p:cNvCxnSpPr>
            <a:cxnSpLocks noChangeShapeType="1"/>
            <a:stCxn id="8202" idx="2"/>
            <a:endCxn id="8207" idx="3"/>
          </p:cNvCxnSpPr>
          <p:nvPr/>
        </p:nvCxnSpPr>
        <p:spPr bwMode="auto">
          <a:xfrm flipH="1" flipV="1">
            <a:off x="2960688" y="2979738"/>
            <a:ext cx="269875" cy="4762"/>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02" name="Oval 18"/>
          <p:cNvSpPr>
            <a:spLocks noChangeAspect="1" noChangeArrowheads="1"/>
          </p:cNvSpPr>
          <p:nvPr/>
        </p:nvSpPr>
        <p:spPr bwMode="auto">
          <a:xfrm>
            <a:off x="3230563"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03" name="Text Box 19"/>
          <p:cNvSpPr txBox="1">
            <a:spLocks noChangeArrowheads="1"/>
          </p:cNvSpPr>
          <p:nvPr/>
        </p:nvSpPr>
        <p:spPr bwMode="auto">
          <a:xfrm>
            <a:off x="3259138" y="2841625"/>
            <a:ext cx="401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V1</a:t>
            </a:r>
            <a:endParaRPr lang="de-DE" sz="1400" b="1" baseline="-25000">
              <a:solidFill>
                <a:srgbClr val="000000"/>
              </a:solidFill>
              <a:latin typeface="Arial Unicode MS" pitchFamily="34" charset="-128"/>
            </a:endParaRPr>
          </a:p>
        </p:txBody>
      </p:sp>
      <p:sp>
        <p:nvSpPr>
          <p:cNvPr id="8204" name="Oval 20"/>
          <p:cNvSpPr>
            <a:spLocks noChangeAspect="1" noChangeArrowheads="1"/>
          </p:cNvSpPr>
          <p:nvPr/>
        </p:nvSpPr>
        <p:spPr bwMode="auto">
          <a:xfrm>
            <a:off x="4021138"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05" name="Text Box 21"/>
          <p:cNvSpPr txBox="1">
            <a:spLocks noChangeArrowheads="1"/>
          </p:cNvSpPr>
          <p:nvPr/>
        </p:nvSpPr>
        <p:spPr bwMode="auto">
          <a:xfrm>
            <a:off x="4048125" y="2846388"/>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V5</a:t>
            </a:r>
            <a:endParaRPr lang="de-DE" sz="1400" b="1" baseline="-25000">
              <a:solidFill>
                <a:srgbClr val="000000"/>
              </a:solidFill>
              <a:latin typeface="Arial Unicode MS" pitchFamily="34" charset="-128"/>
            </a:endParaRPr>
          </a:p>
        </p:txBody>
      </p:sp>
      <p:cxnSp>
        <p:nvCxnSpPr>
          <p:cNvPr id="8206" name="AutoShape 22"/>
          <p:cNvCxnSpPr>
            <a:cxnSpLocks noChangeShapeType="1"/>
            <a:stCxn id="8202" idx="5"/>
            <a:endCxn id="8204" idx="3"/>
          </p:cNvCxnSpPr>
          <p:nvPr/>
        </p:nvCxnSpPr>
        <p:spPr bwMode="auto">
          <a:xfrm>
            <a:off x="3598863" y="31369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07" name="Text Box 23"/>
          <p:cNvSpPr txBox="1">
            <a:spLocks noChangeArrowheads="1"/>
          </p:cNvSpPr>
          <p:nvPr/>
        </p:nvSpPr>
        <p:spPr bwMode="auto">
          <a:xfrm>
            <a:off x="2451100" y="2841625"/>
            <a:ext cx="509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p>
        </p:txBody>
      </p:sp>
      <p:sp>
        <p:nvSpPr>
          <p:cNvPr id="8208" name="Oval 24"/>
          <p:cNvSpPr>
            <a:spLocks noChangeAspect="1" noChangeArrowheads="1"/>
          </p:cNvSpPr>
          <p:nvPr/>
        </p:nvSpPr>
        <p:spPr bwMode="auto">
          <a:xfrm>
            <a:off x="4021138" y="1976438"/>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09" name="Text Box 25"/>
          <p:cNvSpPr txBox="1">
            <a:spLocks noChangeArrowheads="1"/>
          </p:cNvSpPr>
          <p:nvPr/>
        </p:nvSpPr>
        <p:spPr bwMode="auto">
          <a:xfrm>
            <a:off x="3960813" y="2060575"/>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PPC</a:t>
            </a:r>
            <a:endParaRPr lang="de-DE" sz="1400" b="1" baseline="-25000">
              <a:solidFill>
                <a:srgbClr val="000000"/>
              </a:solidFill>
              <a:latin typeface="Arial Unicode MS" pitchFamily="34" charset="-128"/>
            </a:endParaRPr>
          </a:p>
        </p:txBody>
      </p:sp>
      <p:cxnSp>
        <p:nvCxnSpPr>
          <p:cNvPr id="8210" name="AutoShape 26"/>
          <p:cNvCxnSpPr>
            <a:cxnSpLocks noChangeShapeType="1"/>
            <a:stCxn id="8204" idx="1"/>
            <a:endCxn id="8202" idx="7"/>
          </p:cNvCxnSpPr>
          <p:nvPr/>
        </p:nvCxnSpPr>
        <p:spPr bwMode="auto">
          <a:xfrm flipH="1">
            <a:off x="3598863" y="28321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11" name="AutoShape 27"/>
          <p:cNvCxnSpPr>
            <a:cxnSpLocks noChangeShapeType="1"/>
            <a:stCxn id="8208" idx="5"/>
            <a:endCxn id="8204" idx="7"/>
          </p:cNvCxnSpPr>
          <p:nvPr/>
        </p:nvCxnSpPr>
        <p:spPr bwMode="auto">
          <a:xfrm>
            <a:off x="4389438"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12" name="Text Box 28"/>
          <p:cNvSpPr txBox="1">
            <a:spLocks noChangeArrowheads="1"/>
          </p:cNvSpPr>
          <p:nvPr/>
        </p:nvSpPr>
        <p:spPr bwMode="auto">
          <a:xfrm>
            <a:off x="2984500" y="1600200"/>
            <a:ext cx="86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sp>
        <p:nvSpPr>
          <p:cNvPr id="8213" name="Oval 29"/>
          <p:cNvSpPr>
            <a:spLocks noChangeArrowheads="1"/>
          </p:cNvSpPr>
          <p:nvPr/>
        </p:nvSpPr>
        <p:spPr bwMode="auto">
          <a:xfrm>
            <a:off x="4238625" y="2490788"/>
            <a:ext cx="144463" cy="1444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GB"/>
          </a:p>
        </p:txBody>
      </p:sp>
      <p:cxnSp>
        <p:nvCxnSpPr>
          <p:cNvPr id="8214" name="AutoShape 30"/>
          <p:cNvCxnSpPr>
            <a:cxnSpLocks noChangeShapeType="1"/>
            <a:stCxn id="8204" idx="1"/>
            <a:endCxn id="8208" idx="3"/>
          </p:cNvCxnSpPr>
          <p:nvPr/>
        </p:nvCxnSpPr>
        <p:spPr bwMode="auto">
          <a:xfrm flipV="1">
            <a:off x="4084638"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15" name="Line 31"/>
          <p:cNvSpPr>
            <a:spLocks noChangeShapeType="1"/>
          </p:cNvSpPr>
          <p:nvPr/>
        </p:nvSpPr>
        <p:spPr bwMode="auto">
          <a:xfrm>
            <a:off x="3427413" y="1908175"/>
            <a:ext cx="381000" cy="914400"/>
          </a:xfrm>
          <a:prstGeom prst="line">
            <a:avLst/>
          </a:prstGeom>
          <a:noFill/>
          <a:ln w="9525">
            <a:solidFill>
              <a:srgbClr val="CC6600"/>
            </a:solidFill>
            <a:round/>
            <a:headEnd/>
            <a:tailEnd type="oval" w="med" len="med"/>
          </a:ln>
          <a:extLst>
            <a:ext uri="{909E8E84-426E-40DD-AFC4-6F175D3DCCD1}">
              <a14:hiddenFill xmlns:a14="http://schemas.microsoft.com/office/drawing/2010/main">
                <a:noFill/>
              </a14:hiddenFill>
            </a:ext>
          </a:extLst>
        </p:spPr>
        <p:txBody>
          <a:bodyPr wrap="none" anchor="ctr">
            <a:spAutoFit/>
          </a:bodyPr>
          <a:lstStyle/>
          <a:p>
            <a:endParaRPr lang="en-US"/>
          </a:p>
        </p:txBody>
      </p:sp>
      <p:cxnSp>
        <p:nvCxnSpPr>
          <p:cNvPr id="8216" name="AutoShape 32"/>
          <p:cNvCxnSpPr>
            <a:cxnSpLocks noChangeShapeType="1"/>
            <a:stCxn id="8217" idx="2"/>
            <a:endCxn id="8222" idx="3"/>
          </p:cNvCxnSpPr>
          <p:nvPr/>
        </p:nvCxnSpPr>
        <p:spPr bwMode="auto">
          <a:xfrm flipH="1" flipV="1">
            <a:off x="584200" y="2979738"/>
            <a:ext cx="269875" cy="4762"/>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17" name="Oval 33"/>
          <p:cNvSpPr>
            <a:spLocks noChangeAspect="1" noChangeArrowheads="1"/>
          </p:cNvSpPr>
          <p:nvPr/>
        </p:nvSpPr>
        <p:spPr bwMode="auto">
          <a:xfrm>
            <a:off x="854075"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18" name="Text Box 34"/>
          <p:cNvSpPr txBox="1">
            <a:spLocks noChangeArrowheads="1"/>
          </p:cNvSpPr>
          <p:nvPr/>
        </p:nvSpPr>
        <p:spPr bwMode="auto">
          <a:xfrm>
            <a:off x="882650" y="2841625"/>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V1</a:t>
            </a:r>
            <a:endParaRPr lang="de-DE" sz="1400" b="1" baseline="-25000">
              <a:solidFill>
                <a:srgbClr val="000000"/>
              </a:solidFill>
              <a:latin typeface="Arial Unicode MS" pitchFamily="34" charset="-128"/>
            </a:endParaRPr>
          </a:p>
        </p:txBody>
      </p:sp>
      <p:sp>
        <p:nvSpPr>
          <p:cNvPr id="8219" name="Oval 35"/>
          <p:cNvSpPr>
            <a:spLocks noChangeAspect="1" noChangeArrowheads="1"/>
          </p:cNvSpPr>
          <p:nvPr/>
        </p:nvSpPr>
        <p:spPr bwMode="auto">
          <a:xfrm>
            <a:off x="1644650"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20" name="Text Box 36"/>
          <p:cNvSpPr txBox="1">
            <a:spLocks noChangeArrowheads="1"/>
          </p:cNvSpPr>
          <p:nvPr/>
        </p:nvSpPr>
        <p:spPr bwMode="auto">
          <a:xfrm>
            <a:off x="1671638" y="2846388"/>
            <a:ext cx="401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V5</a:t>
            </a:r>
            <a:endParaRPr lang="de-DE" sz="1400" b="1" baseline="-25000">
              <a:solidFill>
                <a:srgbClr val="000000"/>
              </a:solidFill>
              <a:latin typeface="Arial Unicode MS" pitchFamily="34" charset="-128"/>
            </a:endParaRPr>
          </a:p>
        </p:txBody>
      </p:sp>
      <p:cxnSp>
        <p:nvCxnSpPr>
          <p:cNvPr id="8221" name="AutoShape 37"/>
          <p:cNvCxnSpPr>
            <a:cxnSpLocks noChangeShapeType="1"/>
            <a:stCxn id="8217" idx="5"/>
            <a:endCxn id="8219" idx="3"/>
          </p:cNvCxnSpPr>
          <p:nvPr/>
        </p:nvCxnSpPr>
        <p:spPr bwMode="auto">
          <a:xfrm>
            <a:off x="1222375" y="31369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22" name="Text Box 38"/>
          <p:cNvSpPr txBox="1">
            <a:spLocks noChangeArrowheads="1"/>
          </p:cNvSpPr>
          <p:nvPr/>
        </p:nvSpPr>
        <p:spPr bwMode="auto">
          <a:xfrm>
            <a:off x="74613" y="2841625"/>
            <a:ext cx="509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p>
        </p:txBody>
      </p:sp>
      <p:sp>
        <p:nvSpPr>
          <p:cNvPr id="8223" name="Oval 39"/>
          <p:cNvSpPr>
            <a:spLocks noChangeAspect="1" noChangeArrowheads="1"/>
          </p:cNvSpPr>
          <p:nvPr/>
        </p:nvSpPr>
        <p:spPr bwMode="auto">
          <a:xfrm>
            <a:off x="1644650" y="1976438"/>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24" name="Text Box 40"/>
          <p:cNvSpPr txBox="1">
            <a:spLocks noChangeArrowheads="1"/>
          </p:cNvSpPr>
          <p:nvPr/>
        </p:nvSpPr>
        <p:spPr bwMode="auto">
          <a:xfrm>
            <a:off x="1584325" y="2060575"/>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PPC</a:t>
            </a:r>
            <a:endParaRPr lang="de-DE" sz="1400" b="1" baseline="-25000">
              <a:solidFill>
                <a:srgbClr val="000000"/>
              </a:solidFill>
              <a:latin typeface="Arial Unicode MS" pitchFamily="34" charset="-128"/>
            </a:endParaRPr>
          </a:p>
        </p:txBody>
      </p:sp>
      <p:cxnSp>
        <p:nvCxnSpPr>
          <p:cNvPr id="8225" name="AutoShape 41"/>
          <p:cNvCxnSpPr>
            <a:cxnSpLocks noChangeShapeType="1"/>
            <a:stCxn id="8219" idx="1"/>
            <a:endCxn id="8217" idx="7"/>
          </p:cNvCxnSpPr>
          <p:nvPr/>
        </p:nvCxnSpPr>
        <p:spPr bwMode="auto">
          <a:xfrm flipH="1">
            <a:off x="1222375" y="28321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26" name="AutoShape 42"/>
          <p:cNvCxnSpPr>
            <a:cxnSpLocks noChangeShapeType="1"/>
            <a:stCxn id="8223" idx="5"/>
            <a:endCxn id="8219" idx="7"/>
          </p:cNvCxnSpPr>
          <p:nvPr/>
        </p:nvCxnSpPr>
        <p:spPr bwMode="auto">
          <a:xfrm>
            <a:off x="2012950"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27" name="Text Box 43"/>
          <p:cNvSpPr txBox="1">
            <a:spLocks noChangeArrowheads="1"/>
          </p:cNvSpPr>
          <p:nvPr/>
        </p:nvSpPr>
        <p:spPr bwMode="auto">
          <a:xfrm>
            <a:off x="608013" y="1600200"/>
            <a:ext cx="86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sp>
        <p:nvSpPr>
          <p:cNvPr id="8228" name="Oval 44"/>
          <p:cNvSpPr>
            <a:spLocks noChangeArrowheads="1"/>
          </p:cNvSpPr>
          <p:nvPr/>
        </p:nvSpPr>
        <p:spPr bwMode="auto">
          <a:xfrm>
            <a:off x="1862138" y="2490788"/>
            <a:ext cx="144462" cy="1444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GB"/>
          </a:p>
        </p:txBody>
      </p:sp>
      <p:cxnSp>
        <p:nvCxnSpPr>
          <p:cNvPr id="8229" name="AutoShape 45"/>
          <p:cNvCxnSpPr>
            <a:cxnSpLocks noChangeShapeType="1"/>
            <a:stCxn id="8219" idx="1"/>
            <a:endCxn id="8223" idx="3"/>
          </p:cNvCxnSpPr>
          <p:nvPr/>
        </p:nvCxnSpPr>
        <p:spPr bwMode="auto">
          <a:xfrm flipV="1">
            <a:off x="1708150"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30" name="AutoShape 46"/>
          <p:cNvCxnSpPr>
            <a:cxnSpLocks noChangeShapeType="1"/>
          </p:cNvCxnSpPr>
          <p:nvPr/>
        </p:nvCxnSpPr>
        <p:spPr bwMode="auto">
          <a:xfrm>
            <a:off x="1557338" y="1752600"/>
            <a:ext cx="457200" cy="800100"/>
          </a:xfrm>
          <a:prstGeom prst="curvedConnector3">
            <a:avLst>
              <a:gd name="adj1" fmla="val 150000"/>
            </a:avLst>
          </a:prstGeom>
          <a:noFill/>
          <a:ln w="9525">
            <a:solidFill>
              <a:srgbClr val="CC6600"/>
            </a:solidFill>
            <a:round/>
            <a:headEnd/>
            <a:tailEnd type="oval" w="med" len="med"/>
          </a:ln>
          <a:extLst>
            <a:ext uri="{909E8E84-426E-40DD-AFC4-6F175D3DCCD1}">
              <a14:hiddenFill xmlns:a14="http://schemas.microsoft.com/office/drawing/2010/main">
                <a:noFill/>
              </a14:hiddenFill>
            </a:ext>
          </a:extLst>
        </p:spPr>
      </p:cxnSp>
      <p:cxnSp>
        <p:nvCxnSpPr>
          <p:cNvPr id="8231" name="AutoShape 47"/>
          <p:cNvCxnSpPr>
            <a:cxnSpLocks noChangeShapeType="1"/>
            <a:stCxn id="8232" idx="2"/>
            <a:endCxn id="8237" idx="3"/>
          </p:cNvCxnSpPr>
          <p:nvPr/>
        </p:nvCxnSpPr>
        <p:spPr bwMode="auto">
          <a:xfrm flipH="1" flipV="1">
            <a:off x="5156200" y="2979738"/>
            <a:ext cx="269875" cy="4762"/>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32" name="Oval 48"/>
          <p:cNvSpPr>
            <a:spLocks noChangeAspect="1" noChangeArrowheads="1"/>
          </p:cNvSpPr>
          <p:nvPr/>
        </p:nvSpPr>
        <p:spPr bwMode="auto">
          <a:xfrm>
            <a:off x="5426075"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33" name="Text Box 49"/>
          <p:cNvSpPr txBox="1">
            <a:spLocks noChangeArrowheads="1"/>
          </p:cNvSpPr>
          <p:nvPr/>
        </p:nvSpPr>
        <p:spPr bwMode="auto">
          <a:xfrm>
            <a:off x="5454650" y="2841625"/>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V1</a:t>
            </a:r>
            <a:endParaRPr lang="de-DE" sz="1400" b="1" baseline="-25000">
              <a:solidFill>
                <a:srgbClr val="000000"/>
              </a:solidFill>
              <a:latin typeface="Arial Unicode MS" pitchFamily="34" charset="-128"/>
            </a:endParaRPr>
          </a:p>
        </p:txBody>
      </p:sp>
      <p:sp>
        <p:nvSpPr>
          <p:cNvPr id="8234" name="Oval 50"/>
          <p:cNvSpPr>
            <a:spLocks noChangeAspect="1" noChangeArrowheads="1"/>
          </p:cNvSpPr>
          <p:nvPr/>
        </p:nvSpPr>
        <p:spPr bwMode="auto">
          <a:xfrm>
            <a:off x="6216650"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35" name="Text Box 51"/>
          <p:cNvSpPr txBox="1">
            <a:spLocks noChangeArrowheads="1"/>
          </p:cNvSpPr>
          <p:nvPr/>
        </p:nvSpPr>
        <p:spPr bwMode="auto">
          <a:xfrm>
            <a:off x="6243638" y="2846388"/>
            <a:ext cx="401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V5</a:t>
            </a:r>
            <a:endParaRPr lang="de-DE" sz="1400" b="1" baseline="-25000">
              <a:solidFill>
                <a:srgbClr val="000000"/>
              </a:solidFill>
              <a:latin typeface="Arial Unicode MS" pitchFamily="34" charset="-128"/>
            </a:endParaRPr>
          </a:p>
        </p:txBody>
      </p:sp>
      <p:cxnSp>
        <p:nvCxnSpPr>
          <p:cNvPr id="8236" name="AutoShape 52"/>
          <p:cNvCxnSpPr>
            <a:cxnSpLocks noChangeShapeType="1"/>
            <a:stCxn id="8232" idx="5"/>
            <a:endCxn id="8234" idx="3"/>
          </p:cNvCxnSpPr>
          <p:nvPr/>
        </p:nvCxnSpPr>
        <p:spPr bwMode="auto">
          <a:xfrm>
            <a:off x="5794375" y="31369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37" name="Text Box 53"/>
          <p:cNvSpPr txBox="1">
            <a:spLocks noChangeArrowheads="1"/>
          </p:cNvSpPr>
          <p:nvPr/>
        </p:nvSpPr>
        <p:spPr bwMode="auto">
          <a:xfrm>
            <a:off x="4646613" y="2841625"/>
            <a:ext cx="509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p>
        </p:txBody>
      </p:sp>
      <p:sp>
        <p:nvSpPr>
          <p:cNvPr id="8238" name="Oval 54"/>
          <p:cNvSpPr>
            <a:spLocks noChangeAspect="1" noChangeArrowheads="1"/>
          </p:cNvSpPr>
          <p:nvPr/>
        </p:nvSpPr>
        <p:spPr bwMode="auto">
          <a:xfrm>
            <a:off x="6216650" y="1976438"/>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39" name="Text Box 55"/>
          <p:cNvSpPr txBox="1">
            <a:spLocks noChangeArrowheads="1"/>
          </p:cNvSpPr>
          <p:nvPr/>
        </p:nvSpPr>
        <p:spPr bwMode="auto">
          <a:xfrm>
            <a:off x="6156325" y="2060575"/>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PPC</a:t>
            </a:r>
            <a:endParaRPr lang="de-DE" sz="1400" b="1" baseline="-25000">
              <a:solidFill>
                <a:srgbClr val="000000"/>
              </a:solidFill>
              <a:latin typeface="Arial Unicode MS" pitchFamily="34" charset="-128"/>
            </a:endParaRPr>
          </a:p>
        </p:txBody>
      </p:sp>
      <p:cxnSp>
        <p:nvCxnSpPr>
          <p:cNvPr id="8240" name="AutoShape 56"/>
          <p:cNvCxnSpPr>
            <a:cxnSpLocks noChangeShapeType="1"/>
            <a:stCxn id="8234" idx="1"/>
            <a:endCxn id="8232" idx="7"/>
          </p:cNvCxnSpPr>
          <p:nvPr/>
        </p:nvCxnSpPr>
        <p:spPr bwMode="auto">
          <a:xfrm flipH="1">
            <a:off x="5794375" y="28321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41" name="AutoShape 57"/>
          <p:cNvCxnSpPr>
            <a:cxnSpLocks noChangeShapeType="1"/>
            <a:stCxn id="8238" idx="5"/>
            <a:endCxn id="8234" idx="7"/>
          </p:cNvCxnSpPr>
          <p:nvPr/>
        </p:nvCxnSpPr>
        <p:spPr bwMode="auto">
          <a:xfrm>
            <a:off x="6584950"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42" name="Text Box 58"/>
          <p:cNvSpPr txBox="1">
            <a:spLocks noChangeArrowheads="1"/>
          </p:cNvSpPr>
          <p:nvPr/>
        </p:nvSpPr>
        <p:spPr bwMode="auto">
          <a:xfrm>
            <a:off x="5180013" y="1600200"/>
            <a:ext cx="86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sp>
        <p:nvSpPr>
          <p:cNvPr id="8243" name="Oval 59"/>
          <p:cNvSpPr>
            <a:spLocks noChangeArrowheads="1"/>
          </p:cNvSpPr>
          <p:nvPr/>
        </p:nvSpPr>
        <p:spPr bwMode="auto">
          <a:xfrm>
            <a:off x="6434138" y="2490788"/>
            <a:ext cx="144462" cy="1444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GB"/>
          </a:p>
        </p:txBody>
      </p:sp>
      <p:cxnSp>
        <p:nvCxnSpPr>
          <p:cNvPr id="8244" name="AutoShape 60"/>
          <p:cNvCxnSpPr>
            <a:cxnSpLocks noChangeShapeType="1"/>
            <a:stCxn id="8234" idx="1"/>
            <a:endCxn id="8238" idx="3"/>
          </p:cNvCxnSpPr>
          <p:nvPr/>
        </p:nvCxnSpPr>
        <p:spPr bwMode="auto">
          <a:xfrm flipV="1">
            <a:off x="6280150"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45" name="Line 61"/>
          <p:cNvSpPr>
            <a:spLocks noChangeShapeType="1"/>
          </p:cNvSpPr>
          <p:nvPr/>
        </p:nvSpPr>
        <p:spPr bwMode="auto">
          <a:xfrm>
            <a:off x="5637213" y="1905000"/>
            <a:ext cx="381000" cy="914400"/>
          </a:xfrm>
          <a:prstGeom prst="line">
            <a:avLst/>
          </a:prstGeom>
          <a:noFill/>
          <a:ln w="9525">
            <a:solidFill>
              <a:srgbClr val="CC6600"/>
            </a:solidFill>
            <a:round/>
            <a:headEnd/>
            <a:tailEnd type="oval"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246" name="Line 62"/>
          <p:cNvSpPr>
            <a:spLocks noChangeShapeType="1"/>
          </p:cNvSpPr>
          <p:nvPr/>
        </p:nvSpPr>
        <p:spPr bwMode="auto">
          <a:xfrm>
            <a:off x="6043613" y="1866900"/>
            <a:ext cx="228600" cy="152400"/>
          </a:xfrm>
          <a:prstGeom prst="line">
            <a:avLst/>
          </a:prstGeom>
          <a:noFill/>
          <a:ln w="9525">
            <a:solidFill>
              <a:srgbClr val="CC66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cxnSp>
        <p:nvCxnSpPr>
          <p:cNvPr id="8247" name="AutoShape 63"/>
          <p:cNvCxnSpPr>
            <a:cxnSpLocks noChangeShapeType="1"/>
            <a:stCxn id="8248" idx="2"/>
            <a:endCxn id="8253" idx="3"/>
          </p:cNvCxnSpPr>
          <p:nvPr/>
        </p:nvCxnSpPr>
        <p:spPr bwMode="auto">
          <a:xfrm flipH="1" flipV="1">
            <a:off x="7443788" y="2979738"/>
            <a:ext cx="269875" cy="4762"/>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48" name="Oval 64"/>
          <p:cNvSpPr>
            <a:spLocks noChangeAspect="1" noChangeArrowheads="1"/>
          </p:cNvSpPr>
          <p:nvPr/>
        </p:nvSpPr>
        <p:spPr bwMode="auto">
          <a:xfrm>
            <a:off x="7713663"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49" name="Text Box 65"/>
          <p:cNvSpPr txBox="1">
            <a:spLocks noChangeArrowheads="1"/>
          </p:cNvSpPr>
          <p:nvPr/>
        </p:nvSpPr>
        <p:spPr bwMode="auto">
          <a:xfrm>
            <a:off x="7742238" y="2841625"/>
            <a:ext cx="401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V1</a:t>
            </a:r>
            <a:endParaRPr lang="de-DE" sz="1400" b="1" baseline="-25000">
              <a:solidFill>
                <a:srgbClr val="000000"/>
              </a:solidFill>
              <a:latin typeface="Arial Unicode MS" pitchFamily="34" charset="-128"/>
            </a:endParaRPr>
          </a:p>
        </p:txBody>
      </p:sp>
      <p:sp>
        <p:nvSpPr>
          <p:cNvPr id="8250" name="Oval 66"/>
          <p:cNvSpPr>
            <a:spLocks noChangeAspect="1" noChangeArrowheads="1"/>
          </p:cNvSpPr>
          <p:nvPr/>
        </p:nvSpPr>
        <p:spPr bwMode="auto">
          <a:xfrm>
            <a:off x="8504238"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51" name="Text Box 67"/>
          <p:cNvSpPr txBox="1">
            <a:spLocks noChangeArrowheads="1"/>
          </p:cNvSpPr>
          <p:nvPr/>
        </p:nvSpPr>
        <p:spPr bwMode="auto">
          <a:xfrm>
            <a:off x="8531225" y="2846388"/>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V5</a:t>
            </a:r>
            <a:endParaRPr lang="de-DE" sz="1400" b="1" baseline="-25000">
              <a:solidFill>
                <a:srgbClr val="000000"/>
              </a:solidFill>
              <a:latin typeface="Arial Unicode MS" pitchFamily="34" charset="-128"/>
            </a:endParaRPr>
          </a:p>
        </p:txBody>
      </p:sp>
      <p:cxnSp>
        <p:nvCxnSpPr>
          <p:cNvPr id="8252" name="AutoShape 68"/>
          <p:cNvCxnSpPr>
            <a:cxnSpLocks noChangeShapeType="1"/>
            <a:stCxn id="8248" idx="5"/>
            <a:endCxn id="8250" idx="3"/>
          </p:cNvCxnSpPr>
          <p:nvPr/>
        </p:nvCxnSpPr>
        <p:spPr bwMode="auto">
          <a:xfrm>
            <a:off x="8081963" y="31369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53" name="Text Box 69"/>
          <p:cNvSpPr txBox="1">
            <a:spLocks noChangeArrowheads="1"/>
          </p:cNvSpPr>
          <p:nvPr/>
        </p:nvSpPr>
        <p:spPr bwMode="auto">
          <a:xfrm>
            <a:off x="6934200" y="2841625"/>
            <a:ext cx="509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p>
        </p:txBody>
      </p:sp>
      <p:sp>
        <p:nvSpPr>
          <p:cNvPr id="8254" name="Oval 70"/>
          <p:cNvSpPr>
            <a:spLocks noChangeAspect="1" noChangeArrowheads="1"/>
          </p:cNvSpPr>
          <p:nvPr/>
        </p:nvSpPr>
        <p:spPr bwMode="auto">
          <a:xfrm>
            <a:off x="8504238" y="1976438"/>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55" name="Text Box 71"/>
          <p:cNvSpPr txBox="1">
            <a:spLocks noChangeArrowheads="1"/>
          </p:cNvSpPr>
          <p:nvPr/>
        </p:nvSpPr>
        <p:spPr bwMode="auto">
          <a:xfrm>
            <a:off x="8443913" y="2060575"/>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PPC</a:t>
            </a:r>
            <a:endParaRPr lang="de-DE" sz="1400" b="1" baseline="-25000">
              <a:solidFill>
                <a:srgbClr val="000000"/>
              </a:solidFill>
              <a:latin typeface="Arial Unicode MS" pitchFamily="34" charset="-128"/>
            </a:endParaRPr>
          </a:p>
        </p:txBody>
      </p:sp>
      <p:cxnSp>
        <p:nvCxnSpPr>
          <p:cNvPr id="8256" name="AutoShape 72"/>
          <p:cNvCxnSpPr>
            <a:cxnSpLocks noChangeShapeType="1"/>
            <a:stCxn id="8250" idx="1"/>
            <a:endCxn id="8248" idx="7"/>
          </p:cNvCxnSpPr>
          <p:nvPr/>
        </p:nvCxnSpPr>
        <p:spPr bwMode="auto">
          <a:xfrm flipH="1">
            <a:off x="8081963" y="28321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57" name="AutoShape 73"/>
          <p:cNvCxnSpPr>
            <a:cxnSpLocks noChangeShapeType="1"/>
            <a:stCxn id="8254" idx="5"/>
            <a:endCxn id="8250" idx="7"/>
          </p:cNvCxnSpPr>
          <p:nvPr/>
        </p:nvCxnSpPr>
        <p:spPr bwMode="auto">
          <a:xfrm>
            <a:off x="8872538"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58" name="Text Box 74"/>
          <p:cNvSpPr txBox="1">
            <a:spLocks noChangeArrowheads="1"/>
          </p:cNvSpPr>
          <p:nvPr/>
        </p:nvSpPr>
        <p:spPr bwMode="auto">
          <a:xfrm>
            <a:off x="7467600" y="1600200"/>
            <a:ext cx="86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sp>
        <p:nvSpPr>
          <p:cNvPr id="8259" name="Oval 75"/>
          <p:cNvSpPr>
            <a:spLocks noChangeArrowheads="1"/>
          </p:cNvSpPr>
          <p:nvPr/>
        </p:nvSpPr>
        <p:spPr bwMode="auto">
          <a:xfrm>
            <a:off x="8721725" y="2490788"/>
            <a:ext cx="144463" cy="1444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GB"/>
          </a:p>
        </p:txBody>
      </p:sp>
      <p:cxnSp>
        <p:nvCxnSpPr>
          <p:cNvPr id="8260" name="AutoShape 76"/>
          <p:cNvCxnSpPr>
            <a:cxnSpLocks noChangeShapeType="1"/>
            <a:stCxn id="8250" idx="1"/>
            <a:endCxn id="8254" idx="3"/>
          </p:cNvCxnSpPr>
          <p:nvPr/>
        </p:nvCxnSpPr>
        <p:spPr bwMode="auto">
          <a:xfrm flipV="1">
            <a:off x="8567738"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61" name="AutoShape 77"/>
          <p:cNvCxnSpPr>
            <a:cxnSpLocks noChangeShapeType="1"/>
          </p:cNvCxnSpPr>
          <p:nvPr/>
        </p:nvCxnSpPr>
        <p:spPr bwMode="auto">
          <a:xfrm rot="10800000" flipV="1">
            <a:off x="8242300" y="2247900"/>
            <a:ext cx="266700" cy="571500"/>
          </a:xfrm>
          <a:prstGeom prst="curvedConnector2">
            <a:avLst/>
          </a:prstGeom>
          <a:noFill/>
          <a:ln w="9525">
            <a:solidFill>
              <a:srgbClr val="CC6600"/>
            </a:solidFill>
            <a:round/>
            <a:headEnd/>
            <a:tailEnd type="oval" w="med" len="med"/>
          </a:ln>
          <a:extLst>
            <a:ext uri="{909E8E84-426E-40DD-AFC4-6F175D3DCCD1}">
              <a14:hiddenFill xmlns:a14="http://schemas.microsoft.com/office/drawing/2010/main">
                <a:noFill/>
              </a14:hiddenFill>
            </a:ext>
          </a:extLst>
        </p:spPr>
      </p:cxnSp>
      <p:sp>
        <p:nvSpPr>
          <p:cNvPr id="8262" name="Line 78"/>
          <p:cNvSpPr>
            <a:spLocks noChangeShapeType="1"/>
          </p:cNvSpPr>
          <p:nvPr/>
        </p:nvSpPr>
        <p:spPr bwMode="auto">
          <a:xfrm>
            <a:off x="8331200" y="1866900"/>
            <a:ext cx="228600" cy="152400"/>
          </a:xfrm>
          <a:prstGeom prst="line">
            <a:avLst/>
          </a:prstGeom>
          <a:noFill/>
          <a:ln w="9525">
            <a:solidFill>
              <a:srgbClr val="CC66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grpSp>
        <p:nvGrpSpPr>
          <p:cNvPr id="8263" name="Group 107"/>
          <p:cNvGrpSpPr>
            <a:grpSpLocks noChangeAspect="1"/>
          </p:cNvGrpSpPr>
          <p:nvPr/>
        </p:nvGrpSpPr>
        <p:grpSpPr bwMode="auto">
          <a:xfrm>
            <a:off x="609600" y="4178300"/>
            <a:ext cx="1660525" cy="1957388"/>
            <a:chOff x="3935" y="2544"/>
            <a:chExt cx="1297" cy="1528"/>
          </a:xfrm>
        </p:grpSpPr>
        <p:pic>
          <p:nvPicPr>
            <p:cNvPr id="8298" name="Picture 108" descr="bmcKla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 y="2544"/>
              <a:ext cx="1248"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9" name="Rectangle 109"/>
            <p:cNvSpPr>
              <a:spLocks noChangeAspect="1" noChangeArrowheads="1"/>
            </p:cNvSpPr>
            <p:nvPr/>
          </p:nvSpPr>
          <p:spPr bwMode="auto">
            <a:xfrm>
              <a:off x="4128" y="3888"/>
              <a:ext cx="1008"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8300" name="Text Box 110"/>
            <p:cNvSpPr txBox="1">
              <a:spLocks noChangeAspect="1" noChangeArrowheads="1"/>
            </p:cNvSpPr>
            <p:nvPr/>
          </p:nvSpPr>
          <p:spPr bwMode="auto">
            <a:xfrm>
              <a:off x="4233" y="3881"/>
              <a:ext cx="26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solidFill>
                    <a:srgbClr val="CC6600"/>
                  </a:solidFill>
                  <a:latin typeface="Arial Unicode MS" pitchFamily="34" charset="-128"/>
                  <a:ea typeface="Arial Unicode MS" pitchFamily="34" charset="-128"/>
                  <a:cs typeface="Arial Unicode MS" pitchFamily="34" charset="-128"/>
                </a:rPr>
                <a:t>m</a:t>
              </a:r>
              <a:r>
                <a:rPr lang="en-US" sz="1000" baseline="-25000">
                  <a:solidFill>
                    <a:srgbClr val="CC6600"/>
                  </a:solidFill>
                  <a:latin typeface="Arial Unicode MS" pitchFamily="34" charset="-128"/>
                  <a:ea typeface="Arial Unicode MS" pitchFamily="34" charset="-128"/>
                  <a:cs typeface="Arial Unicode MS" pitchFamily="34" charset="-128"/>
                </a:rPr>
                <a:t>1</a:t>
              </a:r>
              <a:endParaRPr lang="en-US" sz="1000">
                <a:solidFill>
                  <a:srgbClr val="CC6600"/>
                </a:solidFill>
                <a:latin typeface="Arial Unicode MS" pitchFamily="34" charset="-128"/>
                <a:ea typeface="Arial Unicode MS" pitchFamily="34" charset="-128"/>
                <a:cs typeface="Arial Unicode MS" pitchFamily="34" charset="-128"/>
              </a:endParaRPr>
            </a:p>
          </p:txBody>
        </p:sp>
        <p:sp>
          <p:nvSpPr>
            <p:cNvPr id="8301" name="Text Box 111"/>
            <p:cNvSpPr txBox="1">
              <a:spLocks noChangeAspect="1" noChangeArrowheads="1"/>
            </p:cNvSpPr>
            <p:nvPr/>
          </p:nvSpPr>
          <p:spPr bwMode="auto">
            <a:xfrm>
              <a:off x="4425" y="3881"/>
              <a:ext cx="26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solidFill>
                    <a:srgbClr val="CC6600"/>
                  </a:solidFill>
                  <a:latin typeface="Arial Unicode MS" pitchFamily="34" charset="-128"/>
                  <a:ea typeface="Arial Unicode MS" pitchFamily="34" charset="-128"/>
                  <a:cs typeface="Arial Unicode MS" pitchFamily="34" charset="-128"/>
                </a:rPr>
                <a:t>m</a:t>
              </a:r>
              <a:r>
                <a:rPr lang="en-US" sz="1000" baseline="-25000">
                  <a:solidFill>
                    <a:srgbClr val="CC6600"/>
                  </a:solidFill>
                  <a:latin typeface="Arial Unicode MS" pitchFamily="34" charset="-128"/>
                  <a:ea typeface="Arial Unicode MS" pitchFamily="34" charset="-128"/>
                  <a:cs typeface="Arial Unicode MS" pitchFamily="34" charset="-128"/>
                </a:rPr>
                <a:t>2</a:t>
              </a:r>
              <a:endParaRPr lang="en-US" sz="1000">
                <a:solidFill>
                  <a:srgbClr val="CC6600"/>
                </a:solidFill>
                <a:latin typeface="Arial Unicode MS" pitchFamily="34" charset="-128"/>
                <a:ea typeface="Arial Unicode MS" pitchFamily="34" charset="-128"/>
                <a:cs typeface="Arial Unicode MS" pitchFamily="34" charset="-128"/>
              </a:endParaRPr>
            </a:p>
          </p:txBody>
        </p:sp>
        <p:sp>
          <p:nvSpPr>
            <p:cNvPr id="8302" name="Text Box 112"/>
            <p:cNvSpPr txBox="1">
              <a:spLocks noChangeAspect="1" noChangeArrowheads="1"/>
            </p:cNvSpPr>
            <p:nvPr/>
          </p:nvSpPr>
          <p:spPr bwMode="auto">
            <a:xfrm>
              <a:off x="4617" y="3881"/>
              <a:ext cx="26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solidFill>
                    <a:srgbClr val="CC6600"/>
                  </a:solidFill>
                  <a:latin typeface="Arial Unicode MS" pitchFamily="34" charset="-128"/>
                  <a:ea typeface="Arial Unicode MS" pitchFamily="34" charset="-128"/>
                  <a:cs typeface="Arial Unicode MS" pitchFamily="34" charset="-128"/>
                </a:rPr>
                <a:t>m</a:t>
              </a:r>
              <a:r>
                <a:rPr lang="en-US" sz="1000" baseline="-25000">
                  <a:solidFill>
                    <a:srgbClr val="CC6600"/>
                  </a:solidFill>
                  <a:latin typeface="Arial Unicode MS" pitchFamily="34" charset="-128"/>
                  <a:ea typeface="Arial Unicode MS" pitchFamily="34" charset="-128"/>
                  <a:cs typeface="Arial Unicode MS" pitchFamily="34" charset="-128"/>
                </a:rPr>
                <a:t>3</a:t>
              </a:r>
              <a:endParaRPr lang="en-US" sz="1000">
                <a:solidFill>
                  <a:srgbClr val="CC6600"/>
                </a:solidFill>
                <a:latin typeface="Arial Unicode MS" pitchFamily="34" charset="-128"/>
                <a:ea typeface="Arial Unicode MS" pitchFamily="34" charset="-128"/>
                <a:cs typeface="Arial Unicode MS" pitchFamily="34" charset="-128"/>
              </a:endParaRPr>
            </a:p>
          </p:txBody>
        </p:sp>
        <p:sp>
          <p:nvSpPr>
            <p:cNvPr id="8303" name="Text Box 113"/>
            <p:cNvSpPr txBox="1">
              <a:spLocks noChangeAspect="1" noChangeArrowheads="1"/>
            </p:cNvSpPr>
            <p:nvPr/>
          </p:nvSpPr>
          <p:spPr bwMode="auto">
            <a:xfrm>
              <a:off x="4810" y="3881"/>
              <a:ext cx="266"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solidFill>
                    <a:srgbClr val="CC6600"/>
                  </a:solidFill>
                  <a:latin typeface="Arial Unicode MS" pitchFamily="34" charset="-128"/>
                  <a:ea typeface="Arial Unicode MS" pitchFamily="34" charset="-128"/>
                  <a:cs typeface="Arial Unicode MS" pitchFamily="34" charset="-128"/>
                </a:rPr>
                <a:t>m</a:t>
              </a:r>
              <a:r>
                <a:rPr lang="en-US" sz="1000" baseline="-25000">
                  <a:solidFill>
                    <a:srgbClr val="CC6600"/>
                  </a:solidFill>
                  <a:latin typeface="Arial Unicode MS" pitchFamily="34" charset="-128"/>
                  <a:ea typeface="Arial Unicode MS" pitchFamily="34" charset="-128"/>
                  <a:cs typeface="Arial Unicode MS" pitchFamily="34" charset="-128"/>
                </a:rPr>
                <a:t>4</a:t>
              </a:r>
              <a:endParaRPr lang="en-US" sz="1000">
                <a:solidFill>
                  <a:srgbClr val="CC6600"/>
                </a:solidFill>
                <a:latin typeface="Arial Unicode MS" pitchFamily="34" charset="-128"/>
                <a:ea typeface="Arial Unicode MS" pitchFamily="34" charset="-128"/>
                <a:cs typeface="Arial Unicode MS" pitchFamily="34" charset="-128"/>
              </a:endParaRPr>
            </a:p>
          </p:txBody>
        </p:sp>
        <p:sp>
          <p:nvSpPr>
            <p:cNvPr id="8304" name="Rectangle 114"/>
            <p:cNvSpPr>
              <a:spLocks noChangeAspect="1" noChangeArrowheads="1"/>
            </p:cNvSpPr>
            <p:nvPr/>
          </p:nvSpPr>
          <p:spPr bwMode="auto">
            <a:xfrm>
              <a:off x="3999" y="2592"/>
              <a:ext cx="144" cy="13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8305" name="Text Box 115"/>
            <p:cNvSpPr txBox="1">
              <a:spLocks noChangeAspect="1" noChangeArrowheads="1"/>
            </p:cNvSpPr>
            <p:nvPr/>
          </p:nvSpPr>
          <p:spPr bwMode="auto">
            <a:xfrm>
              <a:off x="3935" y="2577"/>
              <a:ext cx="254"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latin typeface="Arial Unicode MS" pitchFamily="34" charset="-128"/>
                  <a:ea typeface="Arial Unicode MS" pitchFamily="34" charset="-128"/>
                  <a:cs typeface="Arial Unicode MS" pitchFamily="34" charset="-128"/>
                </a:rPr>
                <a:t>15</a:t>
              </a:r>
            </a:p>
          </p:txBody>
        </p:sp>
        <p:sp>
          <p:nvSpPr>
            <p:cNvPr id="8306" name="Text Box 116"/>
            <p:cNvSpPr txBox="1">
              <a:spLocks noChangeAspect="1" noChangeArrowheads="1"/>
            </p:cNvSpPr>
            <p:nvPr/>
          </p:nvSpPr>
          <p:spPr bwMode="auto">
            <a:xfrm>
              <a:off x="3936" y="2977"/>
              <a:ext cx="25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latin typeface="Arial Unicode MS" pitchFamily="34" charset="-128"/>
                  <a:ea typeface="Arial Unicode MS" pitchFamily="34" charset="-128"/>
                  <a:cs typeface="Arial Unicode MS" pitchFamily="34" charset="-128"/>
                </a:rPr>
                <a:t>10</a:t>
              </a:r>
            </a:p>
          </p:txBody>
        </p:sp>
        <p:sp>
          <p:nvSpPr>
            <p:cNvPr id="8307" name="Text Box 117"/>
            <p:cNvSpPr txBox="1">
              <a:spLocks noChangeAspect="1" noChangeArrowheads="1"/>
            </p:cNvSpPr>
            <p:nvPr/>
          </p:nvSpPr>
          <p:spPr bwMode="auto">
            <a:xfrm>
              <a:off x="3980" y="3387"/>
              <a:ext cx="19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latin typeface="Arial Unicode MS" pitchFamily="34" charset="-128"/>
                  <a:ea typeface="Arial Unicode MS" pitchFamily="34" charset="-128"/>
                  <a:cs typeface="Arial Unicode MS" pitchFamily="34" charset="-128"/>
                </a:rPr>
                <a:t>5</a:t>
              </a:r>
            </a:p>
          </p:txBody>
        </p:sp>
        <p:sp>
          <p:nvSpPr>
            <p:cNvPr id="8308" name="Text Box 118"/>
            <p:cNvSpPr txBox="1">
              <a:spLocks noChangeAspect="1" noChangeArrowheads="1"/>
            </p:cNvSpPr>
            <p:nvPr/>
          </p:nvSpPr>
          <p:spPr bwMode="auto">
            <a:xfrm>
              <a:off x="3980" y="3792"/>
              <a:ext cx="19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latin typeface="Arial Unicode MS" pitchFamily="34" charset="-128"/>
                  <a:ea typeface="Arial Unicode MS" pitchFamily="34" charset="-128"/>
                  <a:cs typeface="Arial Unicode MS" pitchFamily="34" charset="-128"/>
                </a:rPr>
                <a:t>0</a:t>
              </a:r>
            </a:p>
          </p:txBody>
        </p:sp>
      </p:grpSp>
      <p:grpSp>
        <p:nvGrpSpPr>
          <p:cNvPr id="8264" name="Group 126"/>
          <p:cNvGrpSpPr>
            <a:grpSpLocks/>
          </p:cNvGrpSpPr>
          <p:nvPr/>
        </p:nvGrpSpPr>
        <p:grpSpPr bwMode="auto">
          <a:xfrm>
            <a:off x="3810000" y="3797300"/>
            <a:ext cx="4876800" cy="2755900"/>
            <a:chOff x="2400" y="2392"/>
            <a:chExt cx="3072" cy="1736"/>
          </a:xfrm>
        </p:grpSpPr>
        <p:pic>
          <p:nvPicPr>
            <p:cNvPr id="8269" name="Picture 80" descr="cortex"/>
            <p:cNvPicPr>
              <a:picLocks noChangeAspect="1" noChangeArrowheads="1"/>
            </p:cNvPicPr>
            <p:nvPr/>
          </p:nvPicPr>
          <p:blipFill>
            <a:blip r:embed="rId5">
              <a:extLst>
                <a:ext uri="{28A0092B-C50C-407E-A947-70E740481C1C}">
                  <a14:useLocalDpi xmlns:a14="http://schemas.microsoft.com/office/drawing/2010/main" val="0"/>
                </a:ext>
              </a:extLst>
            </a:blip>
            <a:srcRect l="15842" t="10330" r="16165" b="7809"/>
            <a:stretch>
              <a:fillRect/>
            </a:stretch>
          </p:blipFill>
          <p:spPr bwMode="auto">
            <a:xfrm>
              <a:off x="3216" y="2560"/>
              <a:ext cx="1736" cy="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70" name="AutoShape 81"/>
            <p:cNvCxnSpPr>
              <a:cxnSpLocks noChangeAspect="1" noChangeShapeType="1"/>
              <a:stCxn id="8271" idx="2"/>
              <a:endCxn id="8276" idx="3"/>
            </p:cNvCxnSpPr>
            <p:nvPr/>
          </p:nvCxnSpPr>
          <p:spPr bwMode="auto">
            <a:xfrm flipH="1" flipV="1">
              <a:off x="2721" y="3319"/>
              <a:ext cx="519" cy="1"/>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71" name="Oval 82"/>
            <p:cNvSpPr>
              <a:spLocks noChangeAspect="1" noChangeArrowheads="1"/>
            </p:cNvSpPr>
            <p:nvPr/>
          </p:nvSpPr>
          <p:spPr bwMode="auto">
            <a:xfrm>
              <a:off x="3240" y="3191"/>
              <a:ext cx="257" cy="257"/>
            </a:xfrm>
            <a:prstGeom prst="ellipse">
              <a:avLst/>
            </a:prstGeom>
            <a:gradFill rotWithShape="1">
              <a:gsLst>
                <a:gs pos="0">
                  <a:srgbClr val="FFFFFF"/>
                </a:gs>
                <a:gs pos="100000">
                  <a:srgbClr val="3366FF"/>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72" name="Text Box 83"/>
            <p:cNvSpPr txBox="1">
              <a:spLocks noChangeAspect="1" noChangeArrowheads="1"/>
            </p:cNvSpPr>
            <p:nvPr/>
          </p:nvSpPr>
          <p:spPr bwMode="auto">
            <a:xfrm>
              <a:off x="3264" y="3243"/>
              <a:ext cx="2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200" b="1">
                  <a:solidFill>
                    <a:srgbClr val="000000"/>
                  </a:solidFill>
                  <a:latin typeface="Arial Unicode MS" pitchFamily="34" charset="-128"/>
                </a:rPr>
                <a:t>V1</a:t>
              </a:r>
              <a:endParaRPr lang="de-DE" sz="1200" b="1" baseline="-25000">
                <a:solidFill>
                  <a:srgbClr val="000000"/>
                </a:solidFill>
                <a:latin typeface="Arial Unicode MS" pitchFamily="34" charset="-128"/>
              </a:endParaRPr>
            </a:p>
          </p:txBody>
        </p:sp>
        <p:sp>
          <p:nvSpPr>
            <p:cNvPr id="8273" name="Oval 84"/>
            <p:cNvSpPr>
              <a:spLocks noChangeAspect="1" noChangeArrowheads="1"/>
            </p:cNvSpPr>
            <p:nvPr/>
          </p:nvSpPr>
          <p:spPr bwMode="auto">
            <a:xfrm>
              <a:off x="3835" y="3242"/>
              <a:ext cx="237" cy="237"/>
            </a:xfrm>
            <a:prstGeom prst="ellipse">
              <a:avLst/>
            </a:prstGeom>
            <a:gradFill rotWithShape="1">
              <a:gsLst>
                <a:gs pos="0">
                  <a:srgbClr val="FFFFFF"/>
                </a:gs>
                <a:gs pos="100000">
                  <a:srgbClr val="33CC33"/>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74" name="Text Box 85"/>
            <p:cNvSpPr txBox="1">
              <a:spLocks noChangeAspect="1" noChangeArrowheads="1"/>
            </p:cNvSpPr>
            <p:nvPr/>
          </p:nvSpPr>
          <p:spPr bwMode="auto">
            <a:xfrm>
              <a:off x="3826" y="3271"/>
              <a:ext cx="2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200" b="1">
                  <a:solidFill>
                    <a:srgbClr val="000000"/>
                  </a:solidFill>
                  <a:latin typeface="Arial Unicode MS" pitchFamily="34" charset="-128"/>
                </a:rPr>
                <a:t>V5</a:t>
              </a:r>
              <a:endParaRPr lang="de-DE" sz="1200" b="1" baseline="-25000">
                <a:solidFill>
                  <a:srgbClr val="000000"/>
                </a:solidFill>
                <a:latin typeface="Arial Unicode MS" pitchFamily="34" charset="-128"/>
              </a:endParaRPr>
            </a:p>
          </p:txBody>
        </p:sp>
        <p:cxnSp>
          <p:nvCxnSpPr>
            <p:cNvPr id="8275" name="AutoShape 86"/>
            <p:cNvCxnSpPr>
              <a:cxnSpLocks noChangeAspect="1" noChangeShapeType="1"/>
              <a:stCxn id="8271" idx="5"/>
              <a:endCxn id="8273" idx="3"/>
            </p:cNvCxnSpPr>
            <p:nvPr/>
          </p:nvCxnSpPr>
          <p:spPr bwMode="auto">
            <a:xfrm>
              <a:off x="3459" y="3410"/>
              <a:ext cx="411" cy="34"/>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76" name="Text Box 87"/>
            <p:cNvSpPr txBox="1">
              <a:spLocks noChangeAspect="1" noChangeArrowheads="1"/>
            </p:cNvSpPr>
            <p:nvPr/>
          </p:nvSpPr>
          <p:spPr bwMode="auto">
            <a:xfrm>
              <a:off x="2400" y="3232"/>
              <a:ext cx="3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endParaRPr lang="de-DE" sz="2000">
                <a:latin typeface="Arial Unicode MS" pitchFamily="34" charset="-128"/>
              </a:endParaRPr>
            </a:p>
          </p:txBody>
        </p:sp>
        <p:sp>
          <p:nvSpPr>
            <p:cNvPr id="8277" name="Oval 88"/>
            <p:cNvSpPr>
              <a:spLocks noChangeAspect="1" noChangeArrowheads="1"/>
            </p:cNvSpPr>
            <p:nvPr/>
          </p:nvSpPr>
          <p:spPr bwMode="auto">
            <a:xfrm>
              <a:off x="3436" y="2737"/>
              <a:ext cx="244" cy="244"/>
            </a:xfrm>
            <a:prstGeom prst="ellipse">
              <a:avLst/>
            </a:prstGeom>
            <a:gradFill rotWithShape="1">
              <a:gsLst>
                <a:gs pos="0">
                  <a:srgbClr val="FFFFFF"/>
                </a:gs>
                <a:gs pos="100000">
                  <a:srgbClr val="FF33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78" name="Text Box 89"/>
            <p:cNvSpPr txBox="1">
              <a:spLocks noChangeAspect="1" noChangeArrowheads="1"/>
            </p:cNvSpPr>
            <p:nvPr/>
          </p:nvSpPr>
          <p:spPr bwMode="auto">
            <a:xfrm>
              <a:off x="3399" y="2774"/>
              <a:ext cx="31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200" b="1">
                  <a:solidFill>
                    <a:srgbClr val="000000"/>
                  </a:solidFill>
                  <a:latin typeface="Arial Unicode MS" pitchFamily="34" charset="-128"/>
                </a:rPr>
                <a:t>PPC</a:t>
              </a:r>
              <a:endParaRPr lang="de-DE" sz="1200" b="1" baseline="-25000">
                <a:solidFill>
                  <a:srgbClr val="000000"/>
                </a:solidFill>
                <a:latin typeface="Arial Unicode MS" pitchFamily="34" charset="-128"/>
              </a:endParaRPr>
            </a:p>
          </p:txBody>
        </p:sp>
        <p:cxnSp>
          <p:nvCxnSpPr>
            <p:cNvPr id="8279" name="AutoShape 90"/>
            <p:cNvCxnSpPr>
              <a:cxnSpLocks noChangeAspect="1" noChangeShapeType="1"/>
              <a:stCxn id="8273" idx="1"/>
              <a:endCxn id="8271" idx="7"/>
            </p:cNvCxnSpPr>
            <p:nvPr/>
          </p:nvCxnSpPr>
          <p:spPr bwMode="auto">
            <a:xfrm flipH="1" flipV="1">
              <a:off x="3459" y="3229"/>
              <a:ext cx="411" cy="48"/>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80" name="Oval 91"/>
            <p:cNvSpPr>
              <a:spLocks noChangeAspect="1" noChangeArrowheads="1"/>
            </p:cNvSpPr>
            <p:nvPr/>
          </p:nvSpPr>
          <p:spPr bwMode="auto">
            <a:xfrm>
              <a:off x="3701" y="3226"/>
              <a:ext cx="61" cy="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wrap="none" anchor="ctr">
              <a:spAutoFit/>
            </a:bodyPr>
            <a:lstStyle/>
            <a:p>
              <a:endParaRPr lang="en-GB"/>
            </a:p>
          </p:txBody>
        </p:sp>
        <p:cxnSp>
          <p:nvCxnSpPr>
            <p:cNvPr id="8281" name="AutoShape 92"/>
            <p:cNvCxnSpPr>
              <a:cxnSpLocks noChangeAspect="1" noChangeShapeType="1"/>
              <a:stCxn id="8277" idx="4"/>
            </p:cNvCxnSpPr>
            <p:nvPr/>
          </p:nvCxnSpPr>
          <p:spPr bwMode="auto">
            <a:xfrm>
              <a:off x="3558" y="2981"/>
              <a:ext cx="181" cy="281"/>
            </a:xfrm>
            <a:prstGeom prst="straightConnector1">
              <a:avLst/>
            </a:prstGeom>
            <a:noFill/>
            <a:ln w="9525">
              <a:solidFill>
                <a:srgbClr val="FF3300"/>
              </a:solidFill>
              <a:round/>
              <a:headEnd/>
              <a:tailEnd type="oval" w="med" len="med"/>
            </a:ln>
            <a:extLst>
              <a:ext uri="{909E8E84-426E-40DD-AFC4-6F175D3DCCD1}">
                <a14:hiddenFill xmlns:a14="http://schemas.microsoft.com/office/drawing/2010/main">
                  <a:noFill/>
                </a14:hiddenFill>
              </a:ext>
            </a:extLst>
          </p:spPr>
        </p:cxnSp>
        <p:cxnSp>
          <p:nvCxnSpPr>
            <p:cNvPr id="8282" name="AutoShape 93"/>
            <p:cNvCxnSpPr>
              <a:cxnSpLocks noChangeAspect="1" noChangeShapeType="1"/>
              <a:stCxn id="8277" idx="1"/>
              <a:endCxn id="8283" idx="2"/>
            </p:cNvCxnSpPr>
            <p:nvPr/>
          </p:nvCxnSpPr>
          <p:spPr bwMode="auto">
            <a:xfrm flipH="1" flipV="1">
              <a:off x="3305" y="2566"/>
              <a:ext cx="167" cy="207"/>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83" name="Text Box 94"/>
            <p:cNvSpPr txBox="1">
              <a:spLocks noChangeAspect="1" noChangeArrowheads="1"/>
            </p:cNvSpPr>
            <p:nvPr/>
          </p:nvSpPr>
          <p:spPr bwMode="auto">
            <a:xfrm>
              <a:off x="3032" y="2392"/>
              <a:ext cx="54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cxnSp>
          <p:nvCxnSpPr>
            <p:cNvPr id="8284" name="AutoShape 95"/>
            <p:cNvCxnSpPr>
              <a:cxnSpLocks noChangeAspect="1" noChangeShapeType="1"/>
              <a:stCxn id="8277" idx="5"/>
              <a:endCxn id="8273" idx="0"/>
            </p:cNvCxnSpPr>
            <p:nvPr/>
          </p:nvCxnSpPr>
          <p:spPr bwMode="auto">
            <a:xfrm>
              <a:off x="3644" y="2945"/>
              <a:ext cx="310" cy="297"/>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85" name="AutoShape 96"/>
            <p:cNvCxnSpPr>
              <a:cxnSpLocks noChangeAspect="1" noChangeShapeType="1"/>
              <a:stCxn id="8277" idx="6"/>
              <a:endCxn id="8273" idx="7"/>
            </p:cNvCxnSpPr>
            <p:nvPr/>
          </p:nvCxnSpPr>
          <p:spPr bwMode="auto">
            <a:xfrm>
              <a:off x="3680" y="2859"/>
              <a:ext cx="357" cy="418"/>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86" name="Oval 97"/>
            <p:cNvSpPr>
              <a:spLocks noChangeAspect="1" noChangeArrowheads="1"/>
            </p:cNvSpPr>
            <p:nvPr/>
          </p:nvSpPr>
          <p:spPr bwMode="auto">
            <a:xfrm>
              <a:off x="3611" y="3214"/>
              <a:ext cx="62" cy="61"/>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anchor="ctr">
              <a:spAutoFit/>
            </a:bodyPr>
            <a:lstStyle/>
            <a:p>
              <a:endParaRPr lang="en-GB"/>
            </a:p>
          </p:txBody>
        </p:sp>
        <p:sp>
          <p:nvSpPr>
            <p:cNvPr id="8287" name="Oval 98"/>
            <p:cNvSpPr>
              <a:spLocks noChangeAspect="1" noChangeArrowheads="1"/>
            </p:cNvSpPr>
            <p:nvPr/>
          </p:nvSpPr>
          <p:spPr bwMode="auto">
            <a:xfrm>
              <a:off x="3979" y="2969"/>
              <a:ext cx="61" cy="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wrap="none" anchor="ctr">
              <a:spAutoFit/>
            </a:bodyPr>
            <a:lstStyle/>
            <a:p>
              <a:endParaRPr lang="en-GB"/>
            </a:p>
          </p:txBody>
        </p:sp>
        <p:sp>
          <p:nvSpPr>
            <p:cNvPr id="8288" name="Text Box 99"/>
            <p:cNvSpPr txBox="1">
              <a:spLocks noChangeAspect="1" noChangeArrowheads="1"/>
            </p:cNvSpPr>
            <p:nvPr/>
          </p:nvSpPr>
          <p:spPr bwMode="auto">
            <a:xfrm>
              <a:off x="3360" y="3026"/>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solidFill>
                    <a:srgbClr val="FF0000"/>
                  </a:solidFill>
                  <a:latin typeface="Arial Unicode MS" pitchFamily="34" charset="-128"/>
                </a:rPr>
                <a:t>1.25</a:t>
              </a:r>
            </a:p>
          </p:txBody>
        </p:sp>
        <p:sp>
          <p:nvSpPr>
            <p:cNvPr id="8289" name="Text Box 100"/>
            <p:cNvSpPr txBox="1">
              <a:spLocks noChangeAspect="1" noChangeArrowheads="1"/>
            </p:cNvSpPr>
            <p:nvPr/>
          </p:nvSpPr>
          <p:spPr bwMode="auto">
            <a:xfrm>
              <a:off x="3480" y="3272"/>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0.13</a:t>
              </a:r>
            </a:p>
          </p:txBody>
        </p:sp>
        <p:sp>
          <p:nvSpPr>
            <p:cNvPr id="8290" name="Text Box 101"/>
            <p:cNvSpPr txBox="1">
              <a:spLocks noChangeAspect="1" noChangeArrowheads="1"/>
            </p:cNvSpPr>
            <p:nvPr/>
          </p:nvSpPr>
          <p:spPr bwMode="auto">
            <a:xfrm>
              <a:off x="3552" y="3448"/>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0.46</a:t>
              </a:r>
            </a:p>
          </p:txBody>
        </p:sp>
        <p:sp>
          <p:nvSpPr>
            <p:cNvPr id="8291" name="Text Box 102"/>
            <p:cNvSpPr txBox="1">
              <a:spLocks noChangeAspect="1" noChangeArrowheads="1"/>
            </p:cNvSpPr>
            <p:nvPr/>
          </p:nvSpPr>
          <p:spPr bwMode="auto">
            <a:xfrm>
              <a:off x="3840" y="2840"/>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0.39</a:t>
              </a:r>
            </a:p>
          </p:txBody>
        </p:sp>
        <p:sp>
          <p:nvSpPr>
            <p:cNvPr id="8292" name="Text Box 103"/>
            <p:cNvSpPr txBox="1">
              <a:spLocks noChangeAspect="1" noChangeArrowheads="1"/>
            </p:cNvSpPr>
            <p:nvPr/>
          </p:nvSpPr>
          <p:spPr bwMode="auto">
            <a:xfrm>
              <a:off x="3665" y="2946"/>
              <a:ext cx="29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 0.26</a:t>
              </a:r>
            </a:p>
          </p:txBody>
        </p:sp>
        <p:sp>
          <p:nvSpPr>
            <p:cNvPr id="8293" name="Text Box 104"/>
            <p:cNvSpPr txBox="1">
              <a:spLocks noChangeAspect="1" noChangeArrowheads="1"/>
            </p:cNvSpPr>
            <p:nvPr/>
          </p:nvSpPr>
          <p:spPr bwMode="auto">
            <a:xfrm>
              <a:off x="2848" y="3201"/>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0.26</a:t>
              </a:r>
            </a:p>
          </p:txBody>
        </p:sp>
        <p:sp>
          <p:nvSpPr>
            <p:cNvPr id="8294" name="Text Box 105"/>
            <p:cNvSpPr txBox="1">
              <a:spLocks noChangeAspect="1" noChangeArrowheads="1"/>
            </p:cNvSpPr>
            <p:nvPr/>
          </p:nvSpPr>
          <p:spPr bwMode="auto">
            <a:xfrm>
              <a:off x="3096" y="2600"/>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0.10</a:t>
              </a:r>
            </a:p>
          </p:txBody>
        </p:sp>
        <p:grpSp>
          <p:nvGrpSpPr>
            <p:cNvPr id="8295" name="Group 119"/>
            <p:cNvGrpSpPr>
              <a:grpSpLocks/>
            </p:cNvGrpSpPr>
            <p:nvPr/>
          </p:nvGrpSpPr>
          <p:grpSpPr bwMode="auto">
            <a:xfrm>
              <a:off x="4368" y="2488"/>
              <a:ext cx="1104" cy="432"/>
              <a:chOff x="2448" y="2448"/>
              <a:chExt cx="1104" cy="432"/>
            </a:xfrm>
          </p:grpSpPr>
          <p:sp>
            <p:nvSpPr>
              <p:cNvPr id="46200" name="Rectangle 120"/>
              <p:cNvSpPr>
                <a:spLocks noChangeArrowheads="1"/>
              </p:cNvSpPr>
              <p:nvPr/>
            </p:nvSpPr>
            <p:spPr bwMode="auto">
              <a:xfrm>
                <a:off x="2448" y="2448"/>
                <a:ext cx="1104" cy="432"/>
              </a:xfrm>
              <a:prstGeom prst="rect">
                <a:avLst/>
              </a:prstGeom>
              <a:solidFill>
                <a:schemeClr val="bg1"/>
              </a:solidFill>
              <a:ln w="9525">
                <a:solidFill>
                  <a:schemeClr val="tx1"/>
                </a:solidFill>
                <a:miter lim="800000"/>
                <a:headEnd/>
                <a:tailEnd/>
              </a:ln>
              <a:effectLst>
                <a:outerShdw dist="35921" dir="2700000" algn="ctr" rotWithShape="0">
                  <a:srgbClr val="808080"/>
                </a:outerShdw>
              </a:effectLst>
            </p:spPr>
            <p:txBody>
              <a:bodyPr anchor="ctr">
                <a:spAutoFit/>
              </a:bodyPr>
              <a:lstStyle/>
              <a:p>
                <a:pPr>
                  <a:defRPr/>
                </a:pPr>
                <a:endParaRPr lang="en-GB"/>
              </a:p>
            </p:txBody>
          </p:sp>
          <p:sp>
            <p:nvSpPr>
              <p:cNvPr id="8297" name="Text Box 121"/>
              <p:cNvSpPr txBox="1">
                <a:spLocks noChangeArrowheads="1"/>
              </p:cNvSpPr>
              <p:nvPr/>
            </p:nvSpPr>
            <p:spPr bwMode="auto">
              <a:xfrm>
                <a:off x="2461" y="2515"/>
                <a:ext cx="1081"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lnSpc>
                    <a:spcPct val="50000"/>
                  </a:lnSpc>
                  <a:spcBef>
                    <a:spcPct val="50000"/>
                  </a:spcBef>
                </a:pPr>
                <a:r>
                  <a:rPr lang="en-US" sz="1000">
                    <a:latin typeface="Arial Unicode MS" pitchFamily="34" charset="-128"/>
                    <a:ea typeface="Arial Unicode MS" pitchFamily="34" charset="-128"/>
                    <a:cs typeface="Arial Unicode MS" pitchFamily="34" charset="-128"/>
                  </a:rPr>
                  <a:t>estimated</a:t>
                </a:r>
              </a:p>
              <a:p>
                <a:pPr algn="ctr">
                  <a:lnSpc>
                    <a:spcPct val="50000"/>
                  </a:lnSpc>
                  <a:spcBef>
                    <a:spcPct val="50000"/>
                  </a:spcBef>
                </a:pPr>
                <a:r>
                  <a:rPr lang="en-US" sz="1000">
                    <a:latin typeface="Arial Unicode MS" pitchFamily="34" charset="-128"/>
                    <a:ea typeface="Arial Unicode MS" pitchFamily="34" charset="-128"/>
                    <a:cs typeface="Arial Unicode MS" pitchFamily="34" charset="-128"/>
                  </a:rPr>
                  <a:t>effective synaptic strengths</a:t>
                </a:r>
              </a:p>
              <a:p>
                <a:pPr algn="ctr">
                  <a:lnSpc>
                    <a:spcPct val="50000"/>
                  </a:lnSpc>
                  <a:spcBef>
                    <a:spcPct val="50000"/>
                  </a:spcBef>
                </a:pPr>
                <a:r>
                  <a:rPr lang="en-US" sz="1000">
                    <a:latin typeface="Arial Unicode MS" pitchFamily="34" charset="-128"/>
                    <a:ea typeface="Arial Unicode MS" pitchFamily="34" charset="-128"/>
                    <a:cs typeface="Arial Unicode MS" pitchFamily="34" charset="-128"/>
                  </a:rPr>
                  <a:t>for best model (m</a:t>
                </a:r>
                <a:r>
                  <a:rPr lang="en-US" sz="1000" baseline="-25000">
                    <a:latin typeface="Arial Unicode MS" pitchFamily="34" charset="-128"/>
                    <a:ea typeface="Arial Unicode MS" pitchFamily="34" charset="-128"/>
                    <a:cs typeface="Arial Unicode MS" pitchFamily="34" charset="-128"/>
                  </a:rPr>
                  <a:t>4</a:t>
                </a:r>
                <a:r>
                  <a:rPr lang="en-US" sz="1000">
                    <a:latin typeface="Arial Unicode MS" pitchFamily="34" charset="-128"/>
                    <a:ea typeface="Arial Unicode MS" pitchFamily="34" charset="-128"/>
                    <a:cs typeface="Arial Unicode MS" pitchFamily="34" charset="-128"/>
                  </a:rPr>
                  <a:t>)</a:t>
                </a:r>
              </a:p>
            </p:txBody>
          </p:sp>
        </p:grpSp>
      </p:grpSp>
      <p:grpSp>
        <p:nvGrpSpPr>
          <p:cNvPr id="8265" name="Group 122"/>
          <p:cNvGrpSpPr>
            <a:grpSpLocks/>
          </p:cNvGrpSpPr>
          <p:nvPr/>
        </p:nvGrpSpPr>
        <p:grpSpPr bwMode="auto">
          <a:xfrm>
            <a:off x="1981200" y="3949700"/>
            <a:ext cx="1752600" cy="563563"/>
            <a:chOff x="2868" y="3341"/>
            <a:chExt cx="1104" cy="355"/>
          </a:xfrm>
        </p:grpSpPr>
        <p:sp>
          <p:nvSpPr>
            <p:cNvPr id="46203" name="Rectangle 123"/>
            <p:cNvSpPr>
              <a:spLocks noChangeArrowheads="1"/>
            </p:cNvSpPr>
            <p:nvPr/>
          </p:nvSpPr>
          <p:spPr bwMode="auto">
            <a:xfrm>
              <a:off x="2868" y="3341"/>
              <a:ext cx="1104" cy="355"/>
            </a:xfrm>
            <a:prstGeom prst="rect">
              <a:avLst/>
            </a:prstGeom>
            <a:solidFill>
              <a:schemeClr val="bg1"/>
            </a:solidFill>
            <a:ln w="9525">
              <a:solidFill>
                <a:schemeClr val="tx1"/>
              </a:solidFill>
              <a:miter lim="800000"/>
              <a:headEnd/>
              <a:tailEnd/>
            </a:ln>
            <a:effectLst>
              <a:outerShdw dist="35921" dir="2700000" algn="ctr" rotWithShape="0">
                <a:srgbClr val="808080"/>
              </a:outerShdw>
            </a:effectLst>
          </p:spPr>
          <p:txBody>
            <a:bodyPr anchor="ctr">
              <a:spAutoFit/>
            </a:bodyPr>
            <a:lstStyle/>
            <a:p>
              <a:pPr>
                <a:defRPr/>
              </a:pPr>
              <a:endParaRPr lang="en-GB"/>
            </a:p>
          </p:txBody>
        </p:sp>
        <p:sp>
          <p:nvSpPr>
            <p:cNvPr id="8268" name="Text Box 124"/>
            <p:cNvSpPr txBox="1">
              <a:spLocks noChangeArrowheads="1"/>
            </p:cNvSpPr>
            <p:nvPr/>
          </p:nvSpPr>
          <p:spPr bwMode="auto">
            <a:xfrm>
              <a:off x="2890" y="3408"/>
              <a:ext cx="105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lnSpc>
                  <a:spcPct val="50000"/>
                </a:lnSpc>
                <a:spcBef>
                  <a:spcPct val="50000"/>
                </a:spcBef>
              </a:pPr>
              <a:r>
                <a:rPr lang="en-US" sz="1000">
                  <a:latin typeface="Arial Unicode MS" pitchFamily="34" charset="-128"/>
                  <a:ea typeface="Arial Unicode MS" pitchFamily="34" charset="-128"/>
                  <a:cs typeface="Arial Unicode MS" pitchFamily="34" charset="-128"/>
                </a:rPr>
                <a:t>models marginal likelihood</a:t>
              </a:r>
            </a:p>
          </p:txBody>
        </p:sp>
        <p:graphicFrame>
          <p:nvGraphicFramePr>
            <p:cNvPr id="8194" name="Object 125"/>
            <p:cNvGraphicFramePr>
              <a:graphicFrameLocks noChangeAspect="1"/>
            </p:cNvGraphicFramePr>
            <p:nvPr/>
          </p:nvGraphicFramePr>
          <p:xfrm>
            <a:off x="3197" y="3504"/>
            <a:ext cx="446" cy="170"/>
          </p:xfrm>
          <a:graphic>
            <a:graphicData uri="http://schemas.openxmlformats.org/presentationml/2006/ole">
              <mc:AlternateContent xmlns:mc="http://schemas.openxmlformats.org/markup-compatibility/2006">
                <mc:Choice xmlns:v="urn:schemas-microsoft-com:vml" Requires="v">
                  <p:oleObj spid="_x0000_s8411" name="Equation" r:id="rId6" imgW="660400" imgH="254000" progId="Equation.DSMT4">
                    <p:embed/>
                  </p:oleObj>
                </mc:Choice>
                <mc:Fallback>
                  <p:oleObj name="Equation" r:id="rId6" imgW="660400" imgH="254000" progId="Equation.DSMT4">
                    <p:embed/>
                    <p:pic>
                      <p:nvPicPr>
                        <p:cNvPr id="0" name="Object 1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7" y="3504"/>
                          <a:ext cx="446" cy="1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18"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Dynamic causal modeling (DCM)</a:t>
            </a:r>
            <a:endParaRPr lang="en-US" dirty="0"/>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30</a:t>
            </a:fld>
            <a:endParaRPr lang="en-US"/>
          </a:p>
        </p:txBody>
      </p:sp>
      <p:sp>
        <p:nvSpPr>
          <p:cNvPr id="4" name="Date Placeholder 3"/>
          <p:cNvSpPr>
            <a:spLocks noGrp="1"/>
          </p:cNvSpPr>
          <p:nvPr>
            <p:ph type="dt" sz="half" idx="10"/>
          </p:nvPr>
        </p:nvSpPr>
        <p:spPr/>
        <p:txBody>
          <a:bodyPr/>
          <a:lstStyle/>
          <a:p>
            <a:pPr>
              <a:defRPr/>
            </a:pPr>
            <a:r>
              <a:rPr lang="en-US" smtClean="0"/>
              <a:t>Oct 25, 2013</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09" descr="modeEv.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6625" y="1763713"/>
            <a:ext cx="4064000"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56"/>
          <p:cNvSpPr txBox="1">
            <a:spLocks noChangeArrowheads="1"/>
          </p:cNvSpPr>
          <p:nvPr/>
        </p:nvSpPr>
        <p:spPr bwMode="auto">
          <a:xfrm>
            <a:off x="5297488" y="1560513"/>
            <a:ext cx="506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2400" i="1">
                <a:latin typeface="Times New Roman" pitchFamily="18" charset="0"/>
                <a:cs typeface="Arial" charset="0"/>
              </a:rPr>
              <a:t>m</a:t>
            </a:r>
            <a:r>
              <a:rPr lang="en-GB" sz="2400" baseline="-25000">
                <a:latin typeface="Times New Roman" pitchFamily="18" charset="0"/>
                <a:cs typeface="Arial" charset="0"/>
              </a:rPr>
              <a:t>1</a:t>
            </a:r>
            <a:endParaRPr lang="en-US" sz="2400" baseline="-25000">
              <a:latin typeface="Times New Roman" pitchFamily="18" charset="0"/>
              <a:cs typeface="Arial" charset="0"/>
            </a:endParaRPr>
          </a:p>
        </p:txBody>
      </p:sp>
      <p:sp>
        <p:nvSpPr>
          <p:cNvPr id="10245" name="Text Box 57"/>
          <p:cNvSpPr txBox="1">
            <a:spLocks noChangeArrowheads="1"/>
          </p:cNvSpPr>
          <p:nvPr/>
        </p:nvSpPr>
        <p:spPr bwMode="auto">
          <a:xfrm>
            <a:off x="5368925" y="3275013"/>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2400" i="1">
                <a:latin typeface="Times New Roman" pitchFamily="18" charset="0"/>
                <a:cs typeface="Arial" charset="0"/>
              </a:rPr>
              <a:t>m</a:t>
            </a:r>
            <a:r>
              <a:rPr lang="en-GB" sz="2400" baseline="-25000">
                <a:latin typeface="Times New Roman" pitchFamily="18" charset="0"/>
                <a:cs typeface="Arial" charset="0"/>
              </a:rPr>
              <a:t>2</a:t>
            </a:r>
            <a:endParaRPr lang="en-US" sz="2400" baseline="-25000">
              <a:latin typeface="Times New Roman" pitchFamily="18" charset="0"/>
              <a:cs typeface="Arial" charset="0"/>
            </a:endParaRPr>
          </a:p>
        </p:txBody>
      </p:sp>
      <p:sp>
        <p:nvSpPr>
          <p:cNvPr id="10246" name="Text Box 18"/>
          <p:cNvSpPr txBox="1">
            <a:spLocks noChangeArrowheads="1"/>
          </p:cNvSpPr>
          <p:nvPr/>
        </p:nvSpPr>
        <p:spPr bwMode="auto">
          <a:xfrm rot="-5400000">
            <a:off x="-547687" y="2905125"/>
            <a:ext cx="297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cs typeface="Arial" charset="0"/>
              </a:rPr>
              <a:t>differences in log- model evidences</a:t>
            </a:r>
            <a:endParaRPr lang="en-US" sz="1400">
              <a:cs typeface="Arial" charset="0"/>
            </a:endParaRPr>
          </a:p>
        </p:txBody>
      </p:sp>
      <p:graphicFrame>
        <p:nvGraphicFramePr>
          <p:cNvPr id="10242" name="Object 16"/>
          <p:cNvGraphicFramePr>
            <a:graphicFrameLocks noChangeAspect="1"/>
          </p:cNvGraphicFramePr>
          <p:nvPr/>
        </p:nvGraphicFramePr>
        <p:xfrm>
          <a:off x="1644650" y="1274763"/>
          <a:ext cx="1998663" cy="373062"/>
        </p:xfrm>
        <a:graphic>
          <a:graphicData uri="http://schemas.openxmlformats.org/presentationml/2006/ole">
            <mc:AlternateContent xmlns:mc="http://schemas.openxmlformats.org/markup-compatibility/2006">
              <mc:Choice xmlns:v="urn:schemas-microsoft-com:vml" Requires="v">
                <p:oleObj spid="_x0000_s10357" name="Equation" r:id="rId5" imgW="1511280" imgH="279360" progId="Equation.DSMT4">
                  <p:embed/>
                </p:oleObj>
              </mc:Choice>
              <mc:Fallback>
                <p:oleObj name="Equation" r:id="rId5" imgW="1511280" imgH="279360" progId="Equation.DSMT4">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4650" y="1274763"/>
                        <a:ext cx="1998663" cy="37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7" name="Text Box 18"/>
          <p:cNvSpPr txBox="1">
            <a:spLocks noChangeArrowheads="1"/>
          </p:cNvSpPr>
          <p:nvPr/>
        </p:nvSpPr>
        <p:spPr bwMode="auto">
          <a:xfrm>
            <a:off x="2428875" y="4621213"/>
            <a:ext cx="836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cs typeface="Arial" charset="0"/>
              </a:rPr>
              <a:t>subjects</a:t>
            </a:r>
            <a:endParaRPr lang="en-US" sz="1400">
              <a:cs typeface="Arial" charset="0"/>
            </a:endParaRPr>
          </a:p>
        </p:txBody>
      </p:sp>
      <p:pic>
        <p:nvPicPr>
          <p:cNvPr id="10248" name="Picture 110" descr="m1.t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4738" y="1489075"/>
            <a:ext cx="148907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11" descr="m2.t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6175" y="3275013"/>
            <a:ext cx="14890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 Box 18"/>
          <p:cNvSpPr txBox="1">
            <a:spLocks noChangeArrowheads="1"/>
          </p:cNvSpPr>
          <p:nvPr/>
        </p:nvSpPr>
        <p:spPr bwMode="auto">
          <a:xfrm>
            <a:off x="1071563" y="5273675"/>
            <a:ext cx="13133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smtClean="0">
                <a:solidFill>
                  <a:srgbClr val="CC6600"/>
                </a:solidFill>
                <a:latin typeface="Cambria" pitchFamily="18" charset="0"/>
                <a:cs typeface="Arial" charset="0"/>
              </a:rPr>
              <a:t>Fixed </a:t>
            </a:r>
            <a:r>
              <a:rPr lang="en-GB" dirty="0">
                <a:solidFill>
                  <a:srgbClr val="CC6600"/>
                </a:solidFill>
                <a:latin typeface="Cambria" pitchFamily="18" charset="0"/>
                <a:cs typeface="Arial" charset="0"/>
              </a:rPr>
              <a:t>effect</a:t>
            </a:r>
            <a:endParaRPr lang="en-US" dirty="0">
              <a:latin typeface="Cambria" pitchFamily="18" charset="0"/>
              <a:cs typeface="Arial" charset="0"/>
            </a:endParaRPr>
          </a:p>
        </p:txBody>
      </p:sp>
      <p:sp>
        <p:nvSpPr>
          <p:cNvPr id="10251" name="Text Box 18"/>
          <p:cNvSpPr txBox="1">
            <a:spLocks noChangeArrowheads="1"/>
          </p:cNvSpPr>
          <p:nvPr/>
        </p:nvSpPr>
        <p:spPr bwMode="auto">
          <a:xfrm>
            <a:off x="1071563" y="5988050"/>
            <a:ext cx="1601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smtClean="0">
                <a:solidFill>
                  <a:srgbClr val="CC6600"/>
                </a:solidFill>
                <a:latin typeface="Cambria" pitchFamily="18" charset="0"/>
                <a:cs typeface="Arial" charset="0"/>
              </a:rPr>
              <a:t>Random </a:t>
            </a:r>
            <a:r>
              <a:rPr lang="en-GB" dirty="0">
                <a:solidFill>
                  <a:srgbClr val="CC6600"/>
                </a:solidFill>
                <a:latin typeface="Cambria" pitchFamily="18" charset="0"/>
                <a:cs typeface="Arial" charset="0"/>
              </a:rPr>
              <a:t>effect</a:t>
            </a:r>
            <a:endParaRPr lang="en-US" dirty="0">
              <a:latin typeface="Cambria" pitchFamily="18" charset="0"/>
              <a:cs typeface="Arial" charset="0"/>
            </a:endParaRPr>
          </a:p>
        </p:txBody>
      </p:sp>
      <p:sp>
        <p:nvSpPr>
          <p:cNvPr id="10252" name="Text Box 18"/>
          <p:cNvSpPr txBox="1">
            <a:spLocks noChangeArrowheads="1"/>
          </p:cNvSpPr>
          <p:nvPr/>
        </p:nvSpPr>
        <p:spPr bwMode="auto">
          <a:xfrm>
            <a:off x="3286125" y="5273675"/>
            <a:ext cx="40164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dirty="0" smtClean="0">
                <a:latin typeface="Cambria" pitchFamily="18" charset="0"/>
                <a:cs typeface="Arial" charset="0"/>
              </a:rPr>
              <a:t>Assume </a:t>
            </a:r>
            <a:r>
              <a:rPr lang="en-GB" sz="1400" dirty="0">
                <a:latin typeface="Cambria" pitchFamily="18" charset="0"/>
                <a:cs typeface="Arial" charset="0"/>
              </a:rPr>
              <a:t>all subjects correspond to the same model</a:t>
            </a:r>
            <a:endParaRPr lang="en-US" sz="1400" dirty="0">
              <a:latin typeface="Cambria" pitchFamily="18" charset="0"/>
              <a:cs typeface="Arial" charset="0"/>
            </a:endParaRPr>
          </a:p>
        </p:txBody>
      </p:sp>
      <p:sp>
        <p:nvSpPr>
          <p:cNvPr id="10253" name="Text Box 18"/>
          <p:cNvSpPr txBox="1">
            <a:spLocks noChangeArrowheads="1"/>
          </p:cNvSpPr>
          <p:nvPr/>
        </p:nvSpPr>
        <p:spPr bwMode="auto">
          <a:xfrm>
            <a:off x="3313113" y="6003925"/>
            <a:ext cx="51355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dirty="0" smtClean="0">
                <a:latin typeface="Cambria" pitchFamily="18" charset="0"/>
                <a:cs typeface="Arial" charset="0"/>
              </a:rPr>
              <a:t>Assume </a:t>
            </a:r>
            <a:r>
              <a:rPr lang="en-GB" sz="1400" dirty="0">
                <a:latin typeface="Cambria" pitchFamily="18" charset="0"/>
                <a:cs typeface="Arial" charset="0"/>
              </a:rPr>
              <a:t>different subjects might correspond to different models</a:t>
            </a:r>
            <a:endParaRPr lang="en-US" sz="1400" dirty="0">
              <a:latin typeface="Cambria" pitchFamily="18" charset="0"/>
              <a:cs typeface="Arial" charset="0"/>
            </a:endParaRPr>
          </a:p>
        </p:txBody>
      </p:sp>
      <p:sp>
        <p:nvSpPr>
          <p:cNvPr id="1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Model comparison for group studies</a:t>
            </a:r>
            <a:endParaRPr lang="en-US" dirty="0"/>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31</a:t>
            </a:fld>
            <a:endParaRPr lang="en-US"/>
          </a:p>
        </p:txBody>
      </p:sp>
      <p:sp>
        <p:nvSpPr>
          <p:cNvPr id="4" name="Date Placeholder 3"/>
          <p:cNvSpPr>
            <a:spLocks noGrp="1"/>
          </p:cNvSpPr>
          <p:nvPr>
            <p:ph type="dt" sz="half" idx="10"/>
          </p:nvPr>
        </p:nvSpPr>
        <p:spPr/>
        <p:txBody>
          <a:bodyPr/>
          <a:lstStyle/>
          <a:p>
            <a:pPr>
              <a:defRPr/>
            </a:pPr>
            <a:r>
              <a:rPr lang="en-US" smtClean="0"/>
              <a:t>Oct 25, 2013</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865981" y="270892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Thanks</a:t>
            </a:r>
            <a:endParaRPr lang="en-US" dirty="0"/>
          </a:p>
        </p:txBody>
      </p:sp>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32</a:t>
            </a:fld>
            <a:endParaRPr lang="en-US"/>
          </a:p>
        </p:txBody>
      </p:sp>
      <p:sp>
        <p:nvSpPr>
          <p:cNvPr id="5" name="Date Placeholder 4"/>
          <p:cNvSpPr>
            <a:spLocks noGrp="1"/>
          </p:cNvSpPr>
          <p:nvPr>
            <p:ph type="dt" sz="half" idx="10"/>
          </p:nvPr>
        </p:nvSpPr>
        <p:spPr/>
        <p:txBody>
          <a:bodyPr/>
          <a:lstStyle/>
          <a:p>
            <a:pPr>
              <a:defRPr/>
            </a:pPr>
            <a:r>
              <a:rPr lang="en-US" smtClean="0"/>
              <a:t>Oct 25, 2013</a:t>
            </a:r>
            <a:endParaRPr lang="en-US"/>
          </a:p>
        </p:txBody>
      </p:sp>
    </p:spTree>
    <p:extLst>
      <p:ext uri="{BB962C8B-B14F-4D97-AF65-F5344CB8AC3E}">
        <p14:creationId xmlns:p14="http://schemas.microsoft.com/office/powerpoint/2010/main" val="1703966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Content Placeholder 2"/>
              <p:cNvSpPr>
                <a:spLocks noGrp="1"/>
              </p:cNvSpPr>
              <p:nvPr>
                <p:ph idx="1"/>
              </p:nvPr>
            </p:nvSpPr>
            <p:spPr>
              <a:xfrm>
                <a:off x="971600" y="1556792"/>
                <a:ext cx="7343775" cy="4054956"/>
              </a:xfrm>
            </p:spPr>
            <p:txBody>
              <a:bodyPr>
                <a:spAutoFit/>
              </a:bodyPr>
              <a:lstStyle/>
              <a:p>
                <a:pPr algn="just">
                  <a:lnSpc>
                    <a:spcPct val="150000"/>
                  </a:lnSpc>
                </a:pPr>
                <a:r>
                  <a:rPr lang="de-CH" dirty="0" smtClean="0"/>
                  <a:t>This is a question referring to uncertain quantities. Like almost all scientific questions, it cannot be answered by deductive logic. Nonetheless, quantitative answers can be given – but they can only be given in terms of probabilities.</a:t>
                </a:r>
              </a:p>
              <a:p>
                <a:pPr algn="just">
                  <a:lnSpc>
                    <a:spcPct val="150000"/>
                  </a:lnSpc>
                </a:pPr>
                <a:endParaRPr lang="de-CH" dirty="0" smtClean="0"/>
              </a:p>
              <a:p>
                <a:pPr algn="just">
                  <a:lnSpc>
                    <a:spcPct val="150000"/>
                  </a:lnSpc>
                </a:pPr>
                <a:r>
                  <a:rPr lang="de-CH" dirty="0" smtClean="0"/>
                  <a:t>Our question here can be rephrased </a:t>
                </a:r>
                <a:r>
                  <a:rPr lang="de-CH" dirty="0"/>
                  <a:t> </a:t>
                </a:r>
                <a:r>
                  <a:rPr lang="de-CH" dirty="0" smtClean="0"/>
                  <a:t>in terms of a conditional probability:</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𝑁𝑜𝑏𝑒𝑙</m:t>
                          </m:r>
                          <m:r>
                            <a:rPr lang="de-CH" b="0" i="1" smtClean="0">
                              <a:latin typeface="Cambria Math"/>
                            </a:rPr>
                            <m:t> </m:t>
                          </m:r>
                        </m:e>
                        <m:e>
                          <m:r>
                            <a:rPr lang="de-CH" b="0" i="1" smtClean="0">
                              <a:latin typeface="Cambria Math"/>
                            </a:rPr>
                            <m:t> </m:t>
                          </m:r>
                          <m:r>
                            <a:rPr lang="de-CH" b="0" i="1" smtClean="0">
                              <a:latin typeface="Cambria Math"/>
                            </a:rPr>
                            <m:t>𝑙𝑜𝑡𝑠</m:t>
                          </m:r>
                          <m:r>
                            <a:rPr lang="de-CH" b="0" i="1" smtClean="0">
                              <a:latin typeface="Cambria Math"/>
                            </a:rPr>
                            <m:t> </m:t>
                          </m:r>
                          <m:r>
                            <a:rPr lang="de-CH" b="0" i="1" smtClean="0">
                              <a:latin typeface="Cambria Math"/>
                            </a:rPr>
                            <m:t>𝑜𝑓</m:t>
                          </m:r>
                          <m:r>
                            <a:rPr lang="de-CH" b="0" i="1" smtClean="0">
                              <a:latin typeface="Cambria Math"/>
                            </a:rPr>
                            <m:t> </m:t>
                          </m:r>
                          <m:r>
                            <a:rPr lang="de-CH" b="0" i="1" smtClean="0">
                              <a:latin typeface="Cambria Math"/>
                            </a:rPr>
                            <m:t>𝑐h𝑜𝑐𝑜𝑙𝑎𝑡𝑒</m:t>
                          </m:r>
                        </m:e>
                      </m:d>
                      <m:r>
                        <a:rPr lang="de-CH" b="0" i="1" smtClean="0">
                          <a:latin typeface="Cambria Math"/>
                        </a:rPr>
                        <m:t>= ?</m:t>
                      </m:r>
                    </m:oMath>
                  </m:oMathPara>
                </a14:m>
                <a:endParaRPr lang="de-CH" dirty="0" smtClean="0">
                  <a:latin typeface="Cambria" pitchFamily="18" charset="0"/>
                </a:endParaRPr>
              </a:p>
              <a:p>
                <a:pPr algn="just">
                  <a:lnSpc>
                    <a:spcPct val="150000"/>
                  </a:lnSpc>
                </a:pPr>
                <a:endParaRPr lang="de-CH" dirty="0" smtClean="0">
                  <a:latin typeface="Cambria" pitchFamily="18" charset="0"/>
                </a:endParaRPr>
              </a:p>
              <a:p>
                <a:pPr algn="just">
                  <a:lnSpc>
                    <a:spcPct val="150000"/>
                  </a:lnSpc>
                </a:pPr>
                <a:r>
                  <a:rPr lang="de-CH" dirty="0" smtClean="0"/>
                  <a:t>To answer it, we have to learn to calculate such quantities. The tool for this is Bayesian inference.</a:t>
                </a:r>
                <a:endParaRPr lang="de-CH" dirty="0"/>
              </a:p>
            </p:txBody>
          </p:sp>
        </mc:Choice>
        <mc:Fallback xmlns="">
          <p:sp>
            <p:nvSpPr>
              <p:cNvPr id="68" name="Content Placeholder 2"/>
              <p:cNvSpPr>
                <a:spLocks noGrp="1" noRot="1" noChangeAspect="1" noMove="1" noResize="1" noEditPoints="1" noAdjustHandles="1" noChangeArrowheads="1" noChangeShapeType="1" noTextEdit="1"/>
              </p:cNvSpPr>
              <p:nvPr>
                <p:ph idx="1"/>
              </p:nvPr>
            </p:nvSpPr>
            <p:spPr>
              <a:xfrm>
                <a:off x="971600" y="1556792"/>
                <a:ext cx="7343775" cy="4054956"/>
              </a:xfrm>
              <a:blipFill rotWithShape="1">
                <a:blip r:embed="rId3"/>
                <a:stretch>
                  <a:fillRect l="-1743" r="-1826"/>
                </a:stretch>
              </a:blipFill>
            </p:spPr>
            <p:txBody>
              <a:bodyPr/>
              <a:lstStyle/>
              <a:p>
                <a:r>
                  <a:rPr lang="en-US">
                    <a:noFill/>
                  </a:rPr>
                  <a:t> </a:t>
                </a:r>
              </a:p>
            </p:txBody>
          </p:sp>
        </mc:Fallback>
      </mc:AlternateContent>
      <p:sp>
        <p:nvSpPr>
          <p:cNvPr id="2" name="Title 1"/>
          <p:cNvSpPr>
            <a:spLocks noGrp="1"/>
          </p:cNvSpPr>
          <p:nvPr>
            <p:ph type="title"/>
          </p:nvPr>
        </p:nvSpPr>
        <p:spPr>
          <a:xfrm>
            <a:off x="899592" y="548680"/>
            <a:ext cx="7343775" cy="405683"/>
          </a:xfrm>
        </p:spPr>
        <p:txBody>
          <a:bodyPr>
            <a:spAutoFit/>
          </a:bodyPr>
          <a:lstStyle/>
          <a:p>
            <a:pPr algn="ctr"/>
            <a:r>
              <a:rPr lang="de-CH" dirty="0" smtClean="0"/>
              <a:t>So will I win the Nobel prize if I eat lots of chocolate?</a:t>
            </a:r>
            <a:endParaRPr lang="en-US" dirty="0">
              <a:latin typeface="Cambria" pitchFamily="18" charset="0"/>
            </a:endParaRPr>
          </a:p>
        </p:txBody>
      </p:sp>
      <p:sp>
        <p:nvSpPr>
          <p:cNvPr id="6" name="Slide Number Placeholder 5"/>
          <p:cNvSpPr>
            <a:spLocks noGrp="1"/>
          </p:cNvSpPr>
          <p:nvPr>
            <p:ph type="sldNum" sz="quarter" idx="12"/>
          </p:nvPr>
        </p:nvSpPr>
        <p:spPr/>
        <p:txBody>
          <a:bodyPr/>
          <a:lstStyle/>
          <a:p>
            <a:pPr>
              <a:defRPr/>
            </a:pPr>
            <a:fld id="{C9D60223-0653-49FD-856D-E442484557A6}" type="slidenum">
              <a:rPr lang="en-US" smtClean="0"/>
              <a:pPr>
                <a:defRPr/>
              </a:pPr>
              <a:t>4</a:t>
            </a:fld>
            <a:endParaRPr lang="en-US"/>
          </a:p>
        </p:txBody>
      </p:sp>
      <p:sp>
        <p:nvSpPr>
          <p:cNvPr id="9" name="Date Placeholder 8"/>
          <p:cNvSpPr>
            <a:spLocks noGrp="1"/>
          </p:cNvSpPr>
          <p:nvPr>
            <p:ph type="dt" sz="half" idx="10"/>
          </p:nvPr>
        </p:nvSpPr>
        <p:spPr/>
        <p:txBody>
          <a:bodyPr/>
          <a:lstStyle/>
          <a:p>
            <a:pPr>
              <a:defRPr/>
            </a:pPr>
            <a:r>
              <a:rPr lang="en-US" smtClean="0"/>
              <a:t>Oct 25, 2013</a:t>
            </a:r>
            <a:endParaRPr lang="en-US" dirty="0"/>
          </a:p>
        </p:txBody>
      </p:sp>
    </p:spTree>
    <p:extLst>
      <p:ext uri="{BB962C8B-B14F-4D97-AF65-F5344CB8AC3E}">
        <p14:creationId xmlns:p14="http://schemas.microsoft.com/office/powerpoint/2010/main" val="1841280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03848" y="3455777"/>
            <a:ext cx="5184576" cy="288032"/>
          </a:xfrm>
          <a:prstGeom prst="rect">
            <a:avLst/>
          </a:prstGeom>
          <a:solidFill>
            <a:srgbClr val="FF0000">
              <a:alpha val="33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rgbClr val="FFFF00"/>
              </a:solidFill>
              <a:effectLst/>
              <a:latin typeface="Arial" charset="0"/>
              <a:cs typeface="Arial" charset="0"/>
            </a:endParaRPr>
          </a:p>
        </p:txBody>
      </p:sp>
      <p:sp>
        <p:nvSpPr>
          <p:cNvPr id="4" name="Rectangle 3"/>
          <p:cNvSpPr/>
          <p:nvPr/>
        </p:nvSpPr>
        <p:spPr bwMode="auto">
          <a:xfrm>
            <a:off x="2915816" y="3068960"/>
            <a:ext cx="5472608" cy="288032"/>
          </a:xfrm>
          <a:prstGeom prst="rect">
            <a:avLst/>
          </a:prstGeom>
          <a:solidFill>
            <a:srgbClr val="FFFF00">
              <a:alpha val="50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rgbClr val="FFFF00"/>
              </a:solidFill>
              <a:effectLst/>
              <a:latin typeface="Arial" charset="0"/>
              <a:cs typeface="Arial" charset="0"/>
            </a:endParaRPr>
          </a:p>
        </p:txBody>
      </p:sp>
      <p:sp>
        <p:nvSpPr>
          <p:cNvPr id="8" name="Rectangle 7"/>
          <p:cNvSpPr/>
          <p:nvPr/>
        </p:nvSpPr>
        <p:spPr bwMode="auto">
          <a:xfrm>
            <a:off x="899592" y="3867807"/>
            <a:ext cx="2952328" cy="288032"/>
          </a:xfrm>
          <a:prstGeom prst="rect">
            <a:avLst/>
          </a:prstGeom>
          <a:solidFill>
            <a:srgbClr val="FF0000">
              <a:alpha val="33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rgbClr val="FFFF00"/>
              </a:solidFill>
              <a:effectLst/>
              <a:latin typeface="Arial" charset="0"/>
              <a:cs typeface="Arial" charset="0"/>
            </a:endParaRPr>
          </a:p>
        </p:txBody>
      </p:sp>
      <p:sp>
        <p:nvSpPr>
          <p:cNvPr id="2" name="Title 1"/>
          <p:cNvSpPr>
            <a:spLocks noGrp="1"/>
          </p:cNvSpPr>
          <p:nvPr>
            <p:ph type="title"/>
          </p:nvPr>
        </p:nvSpPr>
        <p:spPr>
          <a:xfrm>
            <a:off x="899592" y="548680"/>
            <a:ext cx="7343775" cy="1144347"/>
          </a:xfrm>
        </p:spPr>
        <p:txBody>
          <a:bodyPr>
            <a:spAutoFit/>
          </a:bodyPr>
          <a:lstStyle/>
          <a:p>
            <a:pPr algn="ctr"/>
            <a:r>
              <a:rPr lang="de-CH" dirty="0" smtClean="0">
                <a:latin typeface="Cambria" pitchFamily="18" charset="0"/>
              </a:rPr>
              <a:t>«Bayesian» = logical</a:t>
            </a:r>
            <a:br>
              <a:rPr lang="de-CH" dirty="0" smtClean="0">
                <a:latin typeface="Cambria" pitchFamily="18" charset="0"/>
              </a:rPr>
            </a:br>
            <a:r>
              <a:rPr lang="de-CH" dirty="0" smtClean="0">
                <a:latin typeface="Cambria" pitchFamily="18" charset="0"/>
              </a:rPr>
              <a:t>and</a:t>
            </a:r>
            <a:br>
              <a:rPr lang="de-CH" dirty="0" smtClean="0">
                <a:latin typeface="Cambria" pitchFamily="18" charset="0"/>
              </a:rPr>
            </a:br>
            <a:r>
              <a:rPr lang="de-CH" dirty="0" smtClean="0">
                <a:latin typeface="Cambria" pitchFamily="18" charset="0"/>
              </a:rPr>
              <a:t>logical = probabilistic</a:t>
            </a:r>
            <a:endParaRPr lang="en-US" dirty="0">
              <a:latin typeface="Cambria" pitchFamily="18" charset="0"/>
            </a:endParaRPr>
          </a:p>
        </p:txBody>
      </p:sp>
      <p:sp>
        <p:nvSpPr>
          <p:cNvPr id="68" name="Content Placeholder 2"/>
          <p:cNvSpPr>
            <a:spLocks noGrp="1"/>
          </p:cNvSpPr>
          <p:nvPr>
            <p:ph idx="1"/>
          </p:nvPr>
        </p:nvSpPr>
        <p:spPr>
          <a:xfrm>
            <a:off x="971600" y="2204864"/>
            <a:ext cx="7343775" cy="2459135"/>
          </a:xfrm>
        </p:spPr>
        <p:txBody>
          <a:bodyPr>
            <a:spAutoFit/>
          </a:bodyPr>
          <a:lstStyle/>
          <a:p>
            <a:pPr algn="just">
              <a:lnSpc>
                <a:spcPct val="150000"/>
              </a:lnSpc>
            </a:pPr>
            <a:r>
              <a:rPr lang="de-CH" dirty="0">
                <a:latin typeface="Cambria" pitchFamily="18" charset="0"/>
              </a:rPr>
              <a:t>«T</a:t>
            </a:r>
            <a:r>
              <a:rPr lang="en-US" dirty="0">
                <a:latin typeface="Cambria" pitchFamily="18" charset="0"/>
              </a:rPr>
              <a:t>he actual science of logic is conversant at present only with things either certain, impossible, or entirely doubtful, none of which (fortunately) we have to reason on. Therefore the true logic for this world is the calculus of </a:t>
            </a:r>
            <a:r>
              <a:rPr lang="en-US" dirty="0" smtClean="0">
                <a:latin typeface="Cambria" pitchFamily="18" charset="0"/>
              </a:rPr>
              <a:t>probabilities</a:t>
            </a:r>
            <a:r>
              <a:rPr lang="en-US" dirty="0">
                <a:latin typeface="Cambria" pitchFamily="18" charset="0"/>
              </a:rPr>
              <a:t>, which takes account of the magnitude of the probability which is, or ought to be, in a reasonable man's mind</a:t>
            </a:r>
            <a:r>
              <a:rPr lang="en-US" dirty="0" smtClean="0">
                <a:latin typeface="Cambria" pitchFamily="18" charset="0"/>
              </a:rPr>
              <a:t>.</a:t>
            </a:r>
            <a:r>
              <a:rPr lang="de-CH" dirty="0" smtClean="0">
                <a:latin typeface="Cambria" pitchFamily="18" charset="0"/>
              </a:rPr>
              <a:t>»</a:t>
            </a:r>
          </a:p>
          <a:p>
            <a:pPr algn="r">
              <a:lnSpc>
                <a:spcPct val="150000"/>
              </a:lnSpc>
            </a:pPr>
            <a:r>
              <a:rPr lang="de-CH" dirty="0" smtClean="0"/>
              <a:t> — James Clerk Maxwell, 1850</a:t>
            </a:r>
            <a:endParaRPr lang="en-US" dirty="0">
              <a:latin typeface="Cambria" pitchFamily="18" charset="0"/>
            </a:endParaRPr>
          </a:p>
        </p:txBody>
      </p:sp>
      <p:sp>
        <p:nvSpPr>
          <p:cNvPr id="6" name="Slide Number Placeholder 5"/>
          <p:cNvSpPr>
            <a:spLocks noGrp="1"/>
          </p:cNvSpPr>
          <p:nvPr>
            <p:ph type="sldNum" sz="quarter" idx="12"/>
          </p:nvPr>
        </p:nvSpPr>
        <p:spPr/>
        <p:txBody>
          <a:bodyPr/>
          <a:lstStyle/>
          <a:p>
            <a:pPr>
              <a:defRPr/>
            </a:pPr>
            <a:fld id="{C9D60223-0653-49FD-856D-E442484557A6}" type="slidenum">
              <a:rPr lang="en-US" smtClean="0"/>
              <a:pPr>
                <a:defRPr/>
              </a:pPr>
              <a:t>5</a:t>
            </a:fld>
            <a:endParaRPr lang="en-US"/>
          </a:p>
        </p:txBody>
      </p:sp>
      <p:sp>
        <p:nvSpPr>
          <p:cNvPr id="9" name="Date Placeholder 8"/>
          <p:cNvSpPr>
            <a:spLocks noGrp="1"/>
          </p:cNvSpPr>
          <p:nvPr>
            <p:ph type="dt" sz="half" idx="10"/>
          </p:nvPr>
        </p:nvSpPr>
        <p:spPr/>
        <p:txBody>
          <a:bodyPr/>
          <a:lstStyle/>
          <a:p>
            <a:pPr>
              <a:defRPr/>
            </a:pPr>
            <a:r>
              <a:rPr lang="en-US" smtClean="0"/>
              <a:t>Oct 25, 2013</a:t>
            </a:r>
            <a:endParaRPr lang="en-US"/>
          </a:p>
        </p:txBody>
      </p:sp>
    </p:spTree>
    <p:extLst>
      <p:ext uri="{BB962C8B-B14F-4D97-AF65-F5344CB8AC3E}">
        <p14:creationId xmlns:p14="http://schemas.microsoft.com/office/powerpoint/2010/main" val="239825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Content Placeholder 2"/>
          <p:cNvSpPr>
            <a:spLocks noGrp="1"/>
          </p:cNvSpPr>
          <p:nvPr>
            <p:ph idx="1"/>
          </p:nvPr>
        </p:nvSpPr>
        <p:spPr>
          <a:xfrm>
            <a:off x="971600" y="2060848"/>
            <a:ext cx="7343775" cy="3662541"/>
          </a:xfrm>
        </p:spPr>
        <p:txBody>
          <a:bodyPr>
            <a:spAutoFit/>
          </a:bodyPr>
          <a:lstStyle/>
          <a:p>
            <a:pPr algn="just">
              <a:lnSpc>
                <a:spcPct val="150000"/>
              </a:lnSpc>
            </a:pPr>
            <a:r>
              <a:rPr lang="de-CH" dirty="0" smtClean="0"/>
              <a:t>But in what sense is probabilistic reasoning (i.e., reasoning about uncertain quantities according to the rules of probability theory) «logical»?</a:t>
            </a:r>
          </a:p>
          <a:p>
            <a:pPr algn="just">
              <a:lnSpc>
                <a:spcPct val="150000"/>
              </a:lnSpc>
            </a:pPr>
            <a:endParaRPr lang="de-CH" dirty="0">
              <a:latin typeface="Cambria" pitchFamily="18" charset="0"/>
            </a:endParaRPr>
          </a:p>
          <a:p>
            <a:pPr algn="just">
              <a:lnSpc>
                <a:spcPct val="150000"/>
              </a:lnSpc>
            </a:pPr>
            <a:r>
              <a:rPr lang="de-CH" dirty="0" smtClean="0"/>
              <a:t>R. T. Cox showed in 1946 that the rules of probability theory can be derived from three basic desiderata:</a:t>
            </a:r>
          </a:p>
          <a:p>
            <a:pPr marL="342900" indent="-342900" algn="just">
              <a:lnSpc>
                <a:spcPct val="150000"/>
              </a:lnSpc>
              <a:buFont typeface="+mj-lt"/>
              <a:buAutoNum type="arabicPeriod"/>
            </a:pPr>
            <a:r>
              <a:rPr lang="de-CH" dirty="0" smtClean="0">
                <a:latin typeface="Cambria" pitchFamily="18" charset="0"/>
              </a:rPr>
              <a:t>Representation of degrees of plausibility by real numbers</a:t>
            </a:r>
          </a:p>
          <a:p>
            <a:pPr marL="342900" indent="-342900" algn="just">
              <a:lnSpc>
                <a:spcPct val="150000"/>
              </a:lnSpc>
              <a:buFont typeface="+mj-lt"/>
              <a:buAutoNum type="arabicPeriod"/>
            </a:pPr>
            <a:r>
              <a:rPr lang="de-CH" dirty="0" smtClean="0"/>
              <a:t>Qualitative correspondence with common sense (in a well-defined sense)</a:t>
            </a:r>
          </a:p>
          <a:p>
            <a:pPr marL="342900" indent="-342900" algn="just">
              <a:lnSpc>
                <a:spcPct val="150000"/>
              </a:lnSpc>
              <a:buFont typeface="+mj-lt"/>
              <a:buAutoNum type="arabicPeriod"/>
            </a:pPr>
            <a:r>
              <a:rPr lang="de-CH" dirty="0" smtClean="0">
                <a:latin typeface="Cambria" pitchFamily="18" charset="0"/>
              </a:rPr>
              <a:t>Consistency</a:t>
            </a:r>
            <a:endParaRPr lang="en-US" dirty="0">
              <a:latin typeface="Cambria" pitchFamily="18" charset="0"/>
            </a:endParaRPr>
          </a:p>
        </p:txBody>
      </p:sp>
      <p:sp>
        <p:nvSpPr>
          <p:cNvPr id="2" name="Title 1"/>
          <p:cNvSpPr>
            <a:spLocks noGrp="1"/>
          </p:cNvSpPr>
          <p:nvPr>
            <p:ph type="title"/>
          </p:nvPr>
        </p:nvSpPr>
        <p:spPr>
          <a:xfrm>
            <a:off x="899592" y="332656"/>
            <a:ext cx="7343775" cy="1144347"/>
          </a:xfrm>
        </p:spPr>
        <p:txBody>
          <a:bodyPr>
            <a:spAutoFit/>
          </a:bodyPr>
          <a:lstStyle/>
          <a:p>
            <a:pPr algn="ctr"/>
            <a:r>
              <a:rPr lang="de-CH" dirty="0" smtClean="0">
                <a:latin typeface="Cambria" pitchFamily="18" charset="0"/>
              </a:rPr>
              <a:t>«Bayesian» = logical</a:t>
            </a:r>
            <a:br>
              <a:rPr lang="de-CH" dirty="0" smtClean="0">
                <a:latin typeface="Cambria" pitchFamily="18" charset="0"/>
              </a:rPr>
            </a:br>
            <a:r>
              <a:rPr lang="de-CH" dirty="0" smtClean="0">
                <a:latin typeface="Cambria" pitchFamily="18" charset="0"/>
              </a:rPr>
              <a:t>and</a:t>
            </a:r>
            <a:br>
              <a:rPr lang="de-CH" dirty="0" smtClean="0">
                <a:latin typeface="Cambria" pitchFamily="18" charset="0"/>
              </a:rPr>
            </a:br>
            <a:r>
              <a:rPr lang="de-CH" dirty="0" smtClean="0">
                <a:latin typeface="Cambria" pitchFamily="18" charset="0"/>
              </a:rPr>
              <a:t>logical = probabilistic</a:t>
            </a:r>
            <a:endParaRPr lang="en-US" dirty="0">
              <a:latin typeface="Cambria" pitchFamily="18" charset="0"/>
            </a:endParaRPr>
          </a:p>
        </p:txBody>
      </p:sp>
      <p:sp>
        <p:nvSpPr>
          <p:cNvPr id="6" name="Slide Number Placeholder 5"/>
          <p:cNvSpPr>
            <a:spLocks noGrp="1"/>
          </p:cNvSpPr>
          <p:nvPr>
            <p:ph type="sldNum" sz="quarter" idx="12"/>
          </p:nvPr>
        </p:nvSpPr>
        <p:spPr/>
        <p:txBody>
          <a:bodyPr/>
          <a:lstStyle/>
          <a:p>
            <a:pPr>
              <a:defRPr/>
            </a:pPr>
            <a:fld id="{C9D60223-0653-49FD-856D-E442484557A6}" type="slidenum">
              <a:rPr lang="en-US" smtClean="0"/>
              <a:pPr>
                <a:defRPr/>
              </a:pPr>
              <a:t>6</a:t>
            </a:fld>
            <a:endParaRPr lang="en-US"/>
          </a:p>
        </p:txBody>
      </p:sp>
      <p:sp>
        <p:nvSpPr>
          <p:cNvPr id="9" name="Date Placeholder 8"/>
          <p:cNvSpPr>
            <a:spLocks noGrp="1"/>
          </p:cNvSpPr>
          <p:nvPr>
            <p:ph type="dt" sz="half" idx="10"/>
          </p:nvPr>
        </p:nvSpPr>
        <p:spPr/>
        <p:txBody>
          <a:bodyPr/>
          <a:lstStyle/>
          <a:p>
            <a:pPr>
              <a:defRPr/>
            </a:pPr>
            <a:r>
              <a:rPr lang="en-US" smtClean="0"/>
              <a:t>Oct 25, 2013</a:t>
            </a:r>
            <a:endParaRPr lang="en-US"/>
          </a:p>
        </p:txBody>
      </p:sp>
    </p:spTree>
    <p:extLst>
      <p:ext uri="{BB962C8B-B14F-4D97-AF65-F5344CB8AC3E}">
        <p14:creationId xmlns:p14="http://schemas.microsoft.com/office/powerpoint/2010/main" val="40924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Content Placeholder 2"/>
              <p:cNvSpPr>
                <a:spLocks noGrp="1"/>
              </p:cNvSpPr>
              <p:nvPr>
                <p:ph idx="1"/>
              </p:nvPr>
            </p:nvSpPr>
            <p:spPr>
              <a:xfrm>
                <a:off x="611560" y="1052736"/>
                <a:ext cx="8064896" cy="4735142"/>
              </a:xfrm>
            </p:spPr>
            <p:txBody>
              <a:bodyPr wrap="square">
                <a:spAutoFit/>
              </a:bodyPr>
              <a:lstStyle/>
              <a:p>
                <a:pPr algn="just">
                  <a:lnSpc>
                    <a:spcPct val="150000"/>
                  </a:lnSpc>
                </a:pPr>
                <a:r>
                  <a:rPr lang="de-CH" dirty="0" smtClean="0"/>
                  <a:t>By mathematical proof (i.e., by deductive reasoning) the three desiderata as set out by Cox imply the rules of probability (i.e., the rules of inductive reasoning).</a:t>
                </a:r>
                <a:endParaRPr lang="de-CH" dirty="0"/>
              </a:p>
              <a:p>
                <a:pPr algn="just">
                  <a:lnSpc>
                    <a:spcPct val="150000"/>
                  </a:lnSpc>
                </a:pPr>
                <a:r>
                  <a:rPr lang="de-CH" dirty="0" smtClean="0"/>
                  <a:t>This means that anyone who accepts the desiderata must accept the following rules:</a:t>
                </a:r>
              </a:p>
              <a:p>
                <a:pPr algn="just">
                  <a:lnSpc>
                    <a:spcPct val="150000"/>
                  </a:lnSpc>
                </a:pPr>
                <a:endParaRPr lang="de-CH" dirty="0"/>
              </a:p>
              <a:p>
                <a:pPr marL="342900" indent="-342900" algn="just">
                  <a:lnSpc>
                    <a:spcPct val="150000"/>
                  </a:lnSpc>
                  <a:buFont typeface="+mj-lt"/>
                  <a:buAutoNum type="arabicPeriod"/>
                </a:pPr>
                <a:r>
                  <a:rPr lang="de-CH" dirty="0" smtClean="0"/>
                  <a:t> </a:t>
                </a:r>
                <a14:m>
                  <m:oMath xmlns:m="http://schemas.openxmlformats.org/officeDocument/2006/math">
                    <m:nary>
                      <m:naryPr>
                        <m:chr m:val="∑"/>
                        <m:supHide m:val="on"/>
                        <m:ctrlPr>
                          <a:rPr lang="de-CH" i="1" smtClean="0">
                            <a:latin typeface="Cambria Math"/>
                          </a:rPr>
                        </m:ctrlPr>
                      </m:naryPr>
                      <m:sub>
                        <m:r>
                          <m:rPr>
                            <m:brk m:alnAt="7"/>
                          </m:rPr>
                          <a:rPr lang="de-CH" b="0" i="1" smtClean="0">
                            <a:latin typeface="Cambria Math"/>
                          </a:rPr>
                          <m:t>𝑎</m:t>
                        </m:r>
                      </m:sub>
                      <m:sup/>
                      <m:e>
                        <m:r>
                          <a:rPr lang="de-CH" b="0" i="1" smtClean="0">
                            <a:latin typeface="Cambria Math"/>
                          </a:rPr>
                          <m:t>𝑝</m:t>
                        </m:r>
                        <m:d>
                          <m:dPr>
                            <m:ctrlPr>
                              <a:rPr lang="de-CH" b="0" i="1" smtClean="0">
                                <a:latin typeface="Cambria Math"/>
                              </a:rPr>
                            </m:ctrlPr>
                          </m:dPr>
                          <m:e>
                            <m:r>
                              <a:rPr lang="de-CH" b="0" i="1" smtClean="0">
                                <a:latin typeface="Cambria Math"/>
                              </a:rPr>
                              <m:t>𝑎</m:t>
                            </m:r>
                          </m:e>
                        </m:d>
                        <m:r>
                          <a:rPr lang="de-CH" b="0" i="1" smtClean="0">
                            <a:latin typeface="Cambria Math"/>
                          </a:rPr>
                          <m:t>=1</m:t>
                        </m:r>
                      </m:e>
                    </m:nary>
                  </m:oMath>
                </a14:m>
                <a:r>
                  <a:rPr lang="de-CH" dirty="0" smtClean="0"/>
                  <a:t>                                                   </a:t>
                </a:r>
                <a:r>
                  <a:rPr lang="de-CH" sz="1600" dirty="0" smtClean="0"/>
                  <a:t>(Normalization)</a:t>
                </a:r>
              </a:p>
              <a:p>
                <a:pPr marL="342900" indent="-342900" algn="just">
                  <a:lnSpc>
                    <a:spcPct val="150000"/>
                  </a:lnSpc>
                  <a:buFont typeface="+mj-lt"/>
                  <a:buAutoNum type="arabicPeriod"/>
                </a:pPr>
                <a:r>
                  <a:rPr lang="de-CH" b="0" dirty="0" smtClean="0"/>
                  <a:t> </a:t>
                </a:r>
                <a14:m>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𝑏</m:t>
                        </m:r>
                      </m:e>
                    </m:d>
                    <m:r>
                      <a:rPr lang="de-CH" b="0" i="1" smtClean="0">
                        <a:latin typeface="Cambria Math"/>
                      </a:rPr>
                      <m:t>=</m:t>
                    </m:r>
                    <m:nary>
                      <m:naryPr>
                        <m:chr m:val="∑"/>
                        <m:supHide m:val="on"/>
                        <m:ctrlPr>
                          <a:rPr lang="de-CH" i="1" smtClean="0">
                            <a:latin typeface="Cambria Math"/>
                          </a:rPr>
                        </m:ctrlPr>
                      </m:naryPr>
                      <m:sub>
                        <m:r>
                          <m:rPr>
                            <m:brk m:alnAt="7"/>
                          </m:rPr>
                          <a:rPr lang="de-CH" i="1">
                            <a:latin typeface="Cambria Math"/>
                          </a:rPr>
                          <m:t>𝑎</m:t>
                        </m:r>
                      </m:sub>
                      <m:sup/>
                      <m:e>
                        <m:r>
                          <a:rPr lang="de-CH" b="0" i="1" smtClean="0">
                            <a:latin typeface="Cambria Math"/>
                          </a:rPr>
                          <m:t>𝑝</m:t>
                        </m:r>
                        <m:d>
                          <m:dPr>
                            <m:ctrlPr>
                              <a:rPr lang="de-CH" i="1">
                                <a:latin typeface="Cambria Math"/>
                              </a:rPr>
                            </m:ctrlPr>
                          </m:dPr>
                          <m:e>
                            <m:r>
                              <a:rPr lang="de-CH" i="1">
                                <a:latin typeface="Cambria Math"/>
                              </a:rPr>
                              <m:t>𝑎</m:t>
                            </m:r>
                            <m:r>
                              <a:rPr lang="de-CH" b="0" i="1" smtClean="0">
                                <a:latin typeface="Cambria Math"/>
                              </a:rPr>
                              <m:t>,</m:t>
                            </m:r>
                            <m:r>
                              <a:rPr lang="de-CH" b="0" i="1" smtClean="0">
                                <a:latin typeface="Cambria Math"/>
                              </a:rPr>
                              <m:t>𝑏</m:t>
                            </m:r>
                          </m:e>
                        </m:d>
                      </m:e>
                    </m:nary>
                  </m:oMath>
                </a14:m>
                <a:r>
                  <a:rPr lang="de-CH" dirty="0"/>
                  <a:t>          </a:t>
                </a:r>
                <a:r>
                  <a:rPr lang="de-CH" dirty="0" smtClean="0"/>
                  <a:t>                              </a:t>
                </a:r>
                <a:r>
                  <a:rPr lang="de-CH" sz="1600" dirty="0" smtClean="0"/>
                  <a:t>(Marginalization – also called the </a:t>
                </a:r>
                <a:r>
                  <a:rPr lang="de-CH" sz="1600" b="1" dirty="0" smtClean="0"/>
                  <a:t>sum rule</a:t>
                </a:r>
                <a:r>
                  <a:rPr lang="de-CH" sz="1600" dirty="0" smtClean="0"/>
                  <a:t>)</a:t>
                </a:r>
              </a:p>
              <a:p>
                <a:pPr marL="342900" indent="-342900" algn="just">
                  <a:lnSpc>
                    <a:spcPct val="150000"/>
                  </a:lnSpc>
                  <a:buFont typeface="+mj-lt"/>
                  <a:buAutoNum type="arabicPeriod"/>
                </a:pPr>
                <a:r>
                  <a:rPr lang="de-CH" dirty="0"/>
                  <a:t> </a:t>
                </a:r>
                <a14:m>
                  <m:oMath xmlns:m="http://schemas.openxmlformats.org/officeDocument/2006/math">
                    <m:r>
                      <a:rPr lang="de-CH" b="0" i="1" smtClean="0">
                        <a:latin typeface="Cambria Math"/>
                      </a:rPr>
                      <m:t>𝑝</m:t>
                    </m:r>
                    <m:d>
                      <m:dPr>
                        <m:ctrlPr>
                          <a:rPr lang="de-CH" i="1">
                            <a:latin typeface="Cambria Math"/>
                          </a:rPr>
                        </m:ctrlPr>
                      </m:dPr>
                      <m:e>
                        <m:r>
                          <a:rPr lang="de-CH" b="0" i="1" smtClean="0">
                            <a:latin typeface="Cambria Math"/>
                          </a:rPr>
                          <m:t>𝑎</m:t>
                        </m:r>
                        <m:r>
                          <a:rPr lang="de-CH" b="0" i="1" smtClean="0">
                            <a:latin typeface="Cambria Math"/>
                          </a:rPr>
                          <m:t>,</m:t>
                        </m:r>
                        <m:r>
                          <a:rPr lang="de-CH" i="1">
                            <a:latin typeface="Cambria Math"/>
                          </a:rPr>
                          <m:t>𝑏</m:t>
                        </m:r>
                      </m:e>
                    </m:d>
                    <m:r>
                      <a:rPr lang="de-CH" i="1">
                        <a:latin typeface="Cambria Math"/>
                      </a:rPr>
                      <m:t>=</m:t>
                    </m:r>
                    <m:r>
                      <a:rPr lang="de-CH" b="0" i="1" smtClean="0">
                        <a:latin typeface="Cambria Math"/>
                      </a:rPr>
                      <m:t>𝑝</m:t>
                    </m:r>
                    <m:d>
                      <m:dPr>
                        <m:ctrlPr>
                          <a:rPr lang="de-CH" b="0" i="1" smtClean="0">
                            <a:latin typeface="Cambria Math"/>
                          </a:rPr>
                        </m:ctrlPr>
                      </m:dPr>
                      <m:e>
                        <m:r>
                          <a:rPr lang="de-CH" b="0" i="1" smtClean="0">
                            <a:latin typeface="Cambria Math"/>
                          </a:rPr>
                          <m:t>𝑎</m:t>
                        </m:r>
                      </m:e>
                      <m:e>
                        <m:r>
                          <a:rPr lang="de-CH" b="0" i="1" smtClean="0">
                            <a:latin typeface="Cambria Math"/>
                          </a:rPr>
                          <m:t>𝑏</m:t>
                        </m:r>
                      </m:e>
                    </m:d>
                    <m:r>
                      <a:rPr lang="de-CH" b="0" i="1" smtClean="0">
                        <a:latin typeface="Cambria Math"/>
                      </a:rPr>
                      <m:t>𝑝</m:t>
                    </m:r>
                    <m:d>
                      <m:dPr>
                        <m:ctrlPr>
                          <a:rPr lang="de-CH" b="0" i="1" smtClean="0">
                            <a:latin typeface="Cambria Math"/>
                          </a:rPr>
                        </m:ctrlPr>
                      </m:dPr>
                      <m:e>
                        <m:r>
                          <a:rPr lang="de-CH" b="0" i="1" smtClean="0">
                            <a:latin typeface="Cambria Math"/>
                          </a:rPr>
                          <m:t>𝑏</m:t>
                        </m:r>
                      </m:e>
                    </m:d>
                    <m:r>
                      <a:rPr lang="de-CH" i="1">
                        <a:latin typeface="Cambria Math"/>
                      </a:rPr>
                      <m:t>=</m:t>
                    </m:r>
                    <m:r>
                      <a:rPr lang="de-CH" b="0" i="1" smtClean="0">
                        <a:latin typeface="Cambria Math"/>
                      </a:rPr>
                      <m:t>𝑝</m:t>
                    </m:r>
                    <m:d>
                      <m:dPr>
                        <m:ctrlPr>
                          <a:rPr lang="de-CH" i="1">
                            <a:latin typeface="Cambria Math"/>
                          </a:rPr>
                        </m:ctrlPr>
                      </m:dPr>
                      <m:e>
                        <m:r>
                          <a:rPr lang="de-CH" b="0" i="1" smtClean="0">
                            <a:latin typeface="Cambria Math"/>
                          </a:rPr>
                          <m:t>𝑏</m:t>
                        </m:r>
                      </m:e>
                      <m:e>
                        <m:r>
                          <a:rPr lang="de-CH" b="0" i="1" smtClean="0">
                            <a:latin typeface="Cambria Math"/>
                          </a:rPr>
                          <m:t>𝑎</m:t>
                        </m:r>
                      </m:e>
                    </m:d>
                    <m:r>
                      <a:rPr lang="de-CH" b="0" i="1" smtClean="0">
                        <a:latin typeface="Cambria Math"/>
                      </a:rPr>
                      <m:t>𝑝</m:t>
                    </m:r>
                    <m:d>
                      <m:dPr>
                        <m:ctrlPr>
                          <a:rPr lang="de-CH" i="1">
                            <a:latin typeface="Cambria Math"/>
                          </a:rPr>
                        </m:ctrlPr>
                      </m:dPr>
                      <m:e>
                        <m:r>
                          <a:rPr lang="de-CH" b="0" i="1" smtClean="0">
                            <a:latin typeface="Cambria Math"/>
                          </a:rPr>
                          <m:t>𝑎</m:t>
                        </m:r>
                      </m:e>
                    </m:d>
                  </m:oMath>
                </a14:m>
                <a:r>
                  <a:rPr lang="de-CH" sz="1400" dirty="0" smtClean="0"/>
                  <a:t>      </a:t>
                </a:r>
                <a:r>
                  <a:rPr lang="de-CH" sz="1600" dirty="0" smtClean="0"/>
                  <a:t>(Conditioning </a:t>
                </a:r>
                <a:r>
                  <a:rPr lang="de-CH" sz="1600" dirty="0"/>
                  <a:t>– also called the </a:t>
                </a:r>
                <a:r>
                  <a:rPr lang="de-CH" sz="1600" b="1" dirty="0" smtClean="0"/>
                  <a:t>product rule</a:t>
                </a:r>
                <a:r>
                  <a:rPr lang="de-CH" sz="1600" dirty="0" smtClean="0"/>
                  <a:t>)</a:t>
                </a:r>
                <a:endParaRPr lang="de-CH" sz="1600" dirty="0"/>
              </a:p>
              <a:p>
                <a:endParaRPr lang="de-CH" dirty="0" smtClean="0"/>
              </a:p>
              <a:p>
                <a:endParaRPr lang="de-CH" dirty="0" smtClean="0"/>
              </a:p>
              <a:p>
                <a:r>
                  <a:rPr lang="de-CH" dirty="0" smtClean="0"/>
                  <a:t>«</a:t>
                </a:r>
                <a:r>
                  <a:rPr lang="en-US" dirty="0"/>
                  <a:t>Probability theory is nothing but common sense reduced to calculation.</a:t>
                </a:r>
                <a:r>
                  <a:rPr lang="de-CH" dirty="0" smtClean="0"/>
                  <a:t>»</a:t>
                </a:r>
                <a:endParaRPr lang="en-US" dirty="0"/>
              </a:p>
              <a:p>
                <a:pPr algn="r"/>
                <a:r>
                  <a:rPr lang="en-US" dirty="0" smtClean="0"/>
                  <a:t>— Pierre-Simon Laplace, 1819</a:t>
                </a:r>
                <a:endParaRPr lang="en-US" dirty="0"/>
              </a:p>
            </p:txBody>
          </p:sp>
        </mc:Choice>
        <mc:Fallback xmlns="">
          <p:sp>
            <p:nvSpPr>
              <p:cNvPr id="68" name="Content Placeholder 2"/>
              <p:cNvSpPr>
                <a:spLocks noGrp="1" noRot="1" noChangeAspect="1" noMove="1" noResize="1" noEditPoints="1" noAdjustHandles="1" noChangeArrowheads="1" noChangeShapeType="1" noTextEdit="1"/>
              </p:cNvSpPr>
              <p:nvPr>
                <p:ph idx="1"/>
              </p:nvPr>
            </p:nvSpPr>
            <p:spPr>
              <a:xfrm>
                <a:off x="611560" y="1052736"/>
                <a:ext cx="8064896" cy="4735142"/>
              </a:xfrm>
              <a:blipFill rotWithShape="1">
                <a:blip r:embed="rId3"/>
                <a:stretch>
                  <a:fillRect l="-1587" r="-1663" b="-1804"/>
                </a:stretch>
              </a:blipFill>
            </p:spPr>
            <p:txBody>
              <a:bodyPr/>
              <a:lstStyle/>
              <a:p>
                <a:r>
                  <a:rPr lang="en-US">
                    <a:noFill/>
                  </a:rPr>
                  <a:t> </a:t>
                </a:r>
              </a:p>
            </p:txBody>
          </p:sp>
        </mc:Fallback>
      </mc:AlternateContent>
      <p:sp>
        <p:nvSpPr>
          <p:cNvPr id="2" name="Title 1"/>
          <p:cNvSpPr>
            <a:spLocks noGrp="1"/>
          </p:cNvSpPr>
          <p:nvPr>
            <p:ph type="title"/>
          </p:nvPr>
        </p:nvSpPr>
        <p:spPr>
          <a:xfrm>
            <a:off x="899592" y="332656"/>
            <a:ext cx="7343775" cy="405683"/>
          </a:xfrm>
        </p:spPr>
        <p:txBody>
          <a:bodyPr>
            <a:spAutoFit/>
          </a:bodyPr>
          <a:lstStyle/>
          <a:p>
            <a:pPr algn="ctr"/>
            <a:r>
              <a:rPr lang="de-CH" dirty="0" smtClean="0"/>
              <a:t>The rules of probability</a:t>
            </a:r>
            <a:endParaRPr lang="en-US" dirty="0">
              <a:latin typeface="Cambria" pitchFamily="18" charset="0"/>
            </a:endParaRPr>
          </a:p>
        </p:txBody>
      </p:sp>
      <p:sp>
        <p:nvSpPr>
          <p:cNvPr id="4" name="Slide Number Placeholder 3"/>
          <p:cNvSpPr>
            <a:spLocks noGrp="1"/>
          </p:cNvSpPr>
          <p:nvPr>
            <p:ph type="sldNum" sz="quarter" idx="12"/>
          </p:nvPr>
        </p:nvSpPr>
        <p:spPr/>
        <p:txBody>
          <a:bodyPr/>
          <a:lstStyle/>
          <a:p>
            <a:pPr>
              <a:defRPr/>
            </a:pPr>
            <a:fld id="{C9D60223-0653-49FD-856D-E442484557A6}" type="slidenum">
              <a:rPr lang="en-US" smtClean="0"/>
              <a:pPr>
                <a:defRPr/>
              </a:pPr>
              <a:t>7</a:t>
            </a:fld>
            <a:endParaRPr lang="en-US"/>
          </a:p>
        </p:txBody>
      </p:sp>
      <p:sp>
        <p:nvSpPr>
          <p:cNvPr id="6" name="Date Placeholder 5"/>
          <p:cNvSpPr>
            <a:spLocks noGrp="1"/>
          </p:cNvSpPr>
          <p:nvPr>
            <p:ph type="dt" sz="half" idx="10"/>
          </p:nvPr>
        </p:nvSpPr>
        <p:spPr/>
        <p:txBody>
          <a:bodyPr/>
          <a:lstStyle/>
          <a:p>
            <a:pPr>
              <a:defRPr/>
            </a:pPr>
            <a:r>
              <a:rPr lang="en-US" smtClean="0"/>
              <a:t>Oct 25, 2013</a:t>
            </a:r>
            <a:endParaRPr lang="en-US"/>
          </a:p>
        </p:txBody>
      </p:sp>
    </p:spTree>
    <p:extLst>
      <p:ext uri="{BB962C8B-B14F-4D97-AF65-F5344CB8AC3E}">
        <p14:creationId xmlns:p14="http://schemas.microsoft.com/office/powerpoint/2010/main" val="2096338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Content Placeholder 2"/>
              <p:cNvSpPr>
                <a:spLocks noGrp="1"/>
              </p:cNvSpPr>
              <p:nvPr>
                <p:ph idx="1"/>
              </p:nvPr>
            </p:nvSpPr>
            <p:spPr>
              <a:xfrm>
                <a:off x="611560" y="1052736"/>
                <a:ext cx="8064896" cy="4333046"/>
              </a:xfrm>
            </p:spPr>
            <p:txBody>
              <a:bodyPr wrap="square">
                <a:spAutoFit/>
              </a:bodyPr>
              <a:lstStyle/>
              <a:p>
                <a:pPr algn="just">
                  <a:lnSpc>
                    <a:spcPct val="150000"/>
                  </a:lnSpc>
                </a:pPr>
                <a:r>
                  <a:rPr lang="de-CH" dirty="0" smtClean="0"/>
                  <a:t>The probability of </a:t>
                </a:r>
                <a14:m>
                  <m:oMath xmlns:m="http://schemas.openxmlformats.org/officeDocument/2006/math">
                    <m:r>
                      <a:rPr lang="de-CH" b="1" i="1" smtClean="0">
                        <a:latin typeface="Cambria Math"/>
                      </a:rPr>
                      <m:t>𝒂</m:t>
                    </m:r>
                  </m:oMath>
                </a14:m>
                <a:r>
                  <a:rPr lang="en-US" b="1" dirty="0" smtClean="0"/>
                  <a:t> given </a:t>
                </a:r>
                <a14:m>
                  <m:oMath xmlns:m="http://schemas.openxmlformats.org/officeDocument/2006/math">
                    <m:r>
                      <a:rPr lang="de-CH" b="1" i="1" smtClean="0">
                        <a:latin typeface="Cambria Math"/>
                      </a:rPr>
                      <m:t>𝒃</m:t>
                    </m:r>
                  </m:oMath>
                </a14:m>
                <a:r>
                  <a:rPr lang="en-US" b="1" dirty="0" smtClean="0"/>
                  <a:t> </a:t>
                </a:r>
                <a:r>
                  <a:rPr lang="en-US" dirty="0" smtClean="0"/>
                  <a:t>is denoted by</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𝑎</m:t>
                          </m:r>
                        </m:e>
                        <m:e>
                          <m:r>
                            <a:rPr lang="de-CH" b="0" i="1" smtClean="0">
                              <a:latin typeface="Cambria Math"/>
                            </a:rPr>
                            <m:t>𝑏</m:t>
                          </m:r>
                        </m:e>
                      </m:d>
                      <m:r>
                        <a:rPr lang="de-CH" b="0" i="1" smtClean="0">
                          <a:latin typeface="Cambria Math"/>
                        </a:rPr>
                        <m:t>.</m:t>
                      </m:r>
                    </m:oMath>
                  </m:oMathPara>
                </a14:m>
                <a:endParaRPr lang="en-US" dirty="0" smtClean="0"/>
              </a:p>
              <a:p>
                <a:pPr algn="just">
                  <a:lnSpc>
                    <a:spcPct val="150000"/>
                  </a:lnSpc>
                </a:pPr>
                <a:r>
                  <a:rPr lang="de-CH" dirty="0" smtClean="0"/>
                  <a:t>In general, this is different from the probability of </a:t>
                </a:r>
                <a14:m>
                  <m:oMath xmlns:m="http://schemas.openxmlformats.org/officeDocument/2006/math">
                    <m:r>
                      <a:rPr lang="de-CH" b="0" i="1" smtClean="0">
                        <a:latin typeface="Cambria Math"/>
                      </a:rPr>
                      <m:t>𝑎</m:t>
                    </m:r>
                  </m:oMath>
                </a14:m>
                <a:r>
                  <a:rPr lang="de-CH" dirty="0" smtClean="0"/>
                  <a:t> alone (the </a:t>
                </a:r>
                <a:r>
                  <a:rPr lang="de-CH" i="1" dirty="0" smtClean="0"/>
                  <a:t>marginal</a:t>
                </a:r>
                <a:r>
                  <a:rPr lang="de-CH" dirty="0" smtClean="0"/>
                  <a:t> probability of </a:t>
                </a:r>
                <a14:m>
                  <m:oMath xmlns:m="http://schemas.openxmlformats.org/officeDocument/2006/math">
                    <m:r>
                      <a:rPr lang="de-CH" b="0" i="1" smtClean="0">
                        <a:latin typeface="Cambria Math"/>
                      </a:rPr>
                      <m:t>𝑎</m:t>
                    </m:r>
                  </m:oMath>
                </a14:m>
                <a:r>
                  <a:rPr lang="de-CH" dirty="0" smtClean="0"/>
                  <a:t>), as we can see by applying the sum and product rules:</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𝑎</m:t>
                          </m:r>
                        </m:e>
                      </m:d>
                      <m:r>
                        <a:rPr lang="de-CH" b="0" i="1" smtClean="0">
                          <a:latin typeface="Cambria Math"/>
                        </a:rPr>
                        <m:t>=</m:t>
                      </m:r>
                      <m:nary>
                        <m:naryPr>
                          <m:chr m:val="∑"/>
                          <m:supHide m:val="on"/>
                          <m:ctrlPr>
                            <a:rPr lang="de-CH" b="0" i="1" smtClean="0">
                              <a:latin typeface="Cambria Math"/>
                            </a:rPr>
                          </m:ctrlPr>
                        </m:naryPr>
                        <m:sub>
                          <m:r>
                            <m:rPr>
                              <m:brk m:alnAt="7"/>
                            </m:rPr>
                            <a:rPr lang="de-CH" b="0" i="1" smtClean="0">
                              <a:latin typeface="Cambria Math"/>
                            </a:rPr>
                            <m:t>𝑏</m:t>
                          </m:r>
                        </m:sub>
                        <m:sup/>
                        <m:e>
                          <m:r>
                            <a:rPr lang="de-CH" b="0" i="1" smtClean="0">
                              <a:latin typeface="Cambria Math"/>
                            </a:rPr>
                            <m:t>𝑝</m:t>
                          </m:r>
                          <m:d>
                            <m:dPr>
                              <m:ctrlPr>
                                <a:rPr lang="de-CH" b="0" i="1" smtClean="0">
                                  <a:latin typeface="Cambria Math"/>
                                </a:rPr>
                              </m:ctrlPr>
                            </m:dPr>
                            <m:e>
                              <m:r>
                                <a:rPr lang="de-CH" b="0" i="1" smtClean="0">
                                  <a:latin typeface="Cambria Math"/>
                                </a:rPr>
                                <m:t>𝑎</m:t>
                              </m:r>
                              <m:r>
                                <a:rPr lang="de-CH" b="0" i="1" smtClean="0">
                                  <a:latin typeface="Cambria Math"/>
                                </a:rPr>
                                <m:t>,</m:t>
                              </m:r>
                              <m:r>
                                <a:rPr lang="de-CH" b="0" i="1" smtClean="0">
                                  <a:latin typeface="Cambria Math"/>
                                </a:rPr>
                                <m:t>𝑏</m:t>
                              </m:r>
                            </m:e>
                          </m:d>
                          <m:r>
                            <a:rPr lang="de-CH" b="0" i="1" smtClean="0">
                              <a:latin typeface="Cambria Math"/>
                            </a:rPr>
                            <m:t>=</m:t>
                          </m:r>
                          <m:nary>
                            <m:naryPr>
                              <m:chr m:val="∑"/>
                              <m:supHide m:val="on"/>
                              <m:ctrlPr>
                                <a:rPr lang="de-CH" b="0" i="1" smtClean="0">
                                  <a:latin typeface="Cambria Math"/>
                                </a:rPr>
                              </m:ctrlPr>
                            </m:naryPr>
                            <m:sub>
                              <m:r>
                                <m:rPr>
                                  <m:brk m:alnAt="7"/>
                                </m:rPr>
                                <a:rPr lang="de-CH" b="0" i="1" smtClean="0">
                                  <a:latin typeface="Cambria Math"/>
                                </a:rPr>
                                <m:t>𝑏</m:t>
                              </m:r>
                            </m:sub>
                            <m:sup/>
                            <m:e>
                              <m:r>
                                <a:rPr lang="de-CH" b="0" i="1" smtClean="0">
                                  <a:latin typeface="Cambria Math"/>
                                </a:rPr>
                                <m:t>𝑝</m:t>
                              </m:r>
                              <m:d>
                                <m:dPr>
                                  <m:ctrlPr>
                                    <a:rPr lang="de-CH" b="0" i="1" smtClean="0">
                                      <a:latin typeface="Cambria Math"/>
                                    </a:rPr>
                                  </m:ctrlPr>
                                </m:dPr>
                                <m:e>
                                  <m:r>
                                    <a:rPr lang="de-CH" b="0" i="1" smtClean="0">
                                      <a:latin typeface="Cambria Math"/>
                                    </a:rPr>
                                    <m:t>𝑎</m:t>
                                  </m:r>
                                </m:e>
                                <m:e>
                                  <m:r>
                                    <a:rPr lang="de-CH" b="0" i="1" smtClean="0">
                                      <a:latin typeface="Cambria Math"/>
                                    </a:rPr>
                                    <m:t>𝑏</m:t>
                                  </m:r>
                                </m:e>
                              </m:d>
                              <m:r>
                                <a:rPr lang="de-CH" b="0" i="1" smtClean="0">
                                  <a:latin typeface="Cambria Math"/>
                                </a:rPr>
                                <m:t>𝑝</m:t>
                              </m:r>
                              <m:d>
                                <m:dPr>
                                  <m:ctrlPr>
                                    <a:rPr lang="de-CH" b="0" i="1" smtClean="0">
                                      <a:latin typeface="Cambria Math"/>
                                    </a:rPr>
                                  </m:ctrlPr>
                                </m:dPr>
                                <m:e>
                                  <m:r>
                                    <a:rPr lang="de-CH" b="0" i="1" smtClean="0">
                                      <a:latin typeface="Cambria Math"/>
                                    </a:rPr>
                                    <m:t>𝑏</m:t>
                                  </m:r>
                                </m:e>
                              </m:d>
                            </m:e>
                          </m:nary>
                        </m:e>
                      </m:nary>
                    </m:oMath>
                  </m:oMathPara>
                </a14:m>
                <a:endParaRPr lang="de-CH" dirty="0" smtClean="0"/>
              </a:p>
              <a:p>
                <a:pPr algn="just">
                  <a:lnSpc>
                    <a:spcPct val="150000"/>
                  </a:lnSpc>
                </a:pPr>
                <a:r>
                  <a:rPr lang="de-CH" dirty="0" smtClean="0"/>
                  <a:t>Because of the product rule, we also have the following rule (</a:t>
                </a:r>
                <a:r>
                  <a:rPr lang="de-CH" b="1" dirty="0" smtClean="0">
                    <a:solidFill>
                      <a:srgbClr val="FF0000"/>
                    </a:solidFill>
                  </a:rPr>
                  <a:t>Bayes’ theorem</a:t>
                </a:r>
                <a:r>
                  <a:rPr lang="de-CH" dirty="0" smtClean="0"/>
                  <a:t>) for going from </a:t>
                </a:r>
                <a14:m>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𝑎</m:t>
                        </m:r>
                      </m:e>
                      <m:e>
                        <m:r>
                          <a:rPr lang="de-CH" b="0" i="1" smtClean="0">
                            <a:latin typeface="Cambria Math"/>
                          </a:rPr>
                          <m:t>𝑏</m:t>
                        </m:r>
                      </m:e>
                    </m:d>
                  </m:oMath>
                </a14:m>
                <a:r>
                  <a:rPr lang="de-CH" dirty="0" smtClean="0"/>
                  <a:t> to </a:t>
                </a:r>
                <a14:m>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𝑏</m:t>
                        </m:r>
                      </m:e>
                      <m:e>
                        <m:r>
                          <a:rPr lang="de-CH" b="0" i="1" smtClean="0">
                            <a:latin typeface="Cambria Math"/>
                          </a:rPr>
                          <m:t>𝑎</m:t>
                        </m:r>
                      </m:e>
                    </m:d>
                  </m:oMath>
                </a14:m>
                <a:r>
                  <a:rPr lang="de-CH" dirty="0" smtClean="0"/>
                  <a:t>:</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i="1">
                              <a:latin typeface="Cambria Math"/>
                            </a:rPr>
                          </m:ctrlPr>
                        </m:dPr>
                        <m:e>
                          <m:r>
                            <a:rPr lang="de-CH" i="1">
                              <a:latin typeface="Cambria Math"/>
                            </a:rPr>
                            <m:t>𝑏</m:t>
                          </m:r>
                        </m:e>
                        <m:e>
                          <m:r>
                            <a:rPr lang="de-CH" i="1">
                              <a:latin typeface="Cambria Math"/>
                            </a:rPr>
                            <m:t>𝑎</m:t>
                          </m:r>
                        </m:e>
                      </m:d>
                      <m:r>
                        <a:rPr lang="de-CH" b="0" i="1" smtClean="0">
                          <a:latin typeface="Cambria Math"/>
                        </a:rPr>
                        <m:t>=</m:t>
                      </m:r>
                      <m:f>
                        <m:fPr>
                          <m:ctrlPr>
                            <a:rPr lang="de-CH" b="0" i="1" smtClean="0">
                              <a:latin typeface="Cambria Math"/>
                            </a:rPr>
                          </m:ctrlPr>
                        </m:fPr>
                        <m:num>
                          <m:r>
                            <a:rPr lang="de-CH" b="0" i="1" smtClean="0">
                              <a:latin typeface="Cambria Math"/>
                            </a:rPr>
                            <m:t>𝑝</m:t>
                          </m:r>
                          <m:d>
                            <m:dPr>
                              <m:ctrlPr>
                                <a:rPr lang="de-CH" i="1">
                                  <a:latin typeface="Cambria Math"/>
                                </a:rPr>
                              </m:ctrlPr>
                            </m:dPr>
                            <m:e>
                              <m:r>
                                <a:rPr lang="de-CH" b="0" i="1" smtClean="0">
                                  <a:latin typeface="Cambria Math"/>
                                </a:rPr>
                                <m:t>𝑎</m:t>
                              </m:r>
                            </m:e>
                            <m:e>
                              <m:r>
                                <a:rPr lang="de-CH" b="0" i="1" smtClean="0">
                                  <a:latin typeface="Cambria Math"/>
                                </a:rPr>
                                <m:t>𝑏</m:t>
                              </m:r>
                            </m:e>
                          </m:d>
                          <m:r>
                            <a:rPr lang="de-CH" b="0" i="1" smtClean="0">
                              <a:latin typeface="Cambria Math"/>
                            </a:rPr>
                            <m:t>𝑝</m:t>
                          </m:r>
                          <m:d>
                            <m:dPr>
                              <m:ctrlPr>
                                <a:rPr lang="de-CH" i="1">
                                  <a:latin typeface="Cambria Math"/>
                                </a:rPr>
                              </m:ctrlPr>
                            </m:dPr>
                            <m:e>
                              <m:r>
                                <a:rPr lang="de-CH" b="0" i="1" smtClean="0">
                                  <a:latin typeface="Cambria Math"/>
                                </a:rPr>
                                <m:t>𝑏</m:t>
                              </m:r>
                            </m:e>
                          </m:d>
                        </m:num>
                        <m:den>
                          <m:r>
                            <a:rPr lang="de-CH" b="0" i="1" smtClean="0">
                              <a:latin typeface="Cambria Math"/>
                            </a:rPr>
                            <m:t>𝑝</m:t>
                          </m:r>
                          <m:d>
                            <m:dPr>
                              <m:ctrlPr>
                                <a:rPr lang="de-CH" i="1">
                                  <a:latin typeface="Cambria Math"/>
                                </a:rPr>
                              </m:ctrlPr>
                            </m:dPr>
                            <m:e>
                              <m:r>
                                <a:rPr lang="de-CH" i="1">
                                  <a:latin typeface="Cambria Math"/>
                                </a:rPr>
                                <m:t>𝑎</m:t>
                              </m:r>
                            </m:e>
                          </m:d>
                        </m:den>
                      </m:f>
                      <m:r>
                        <a:rPr lang="de-CH" b="0" i="1" smtClean="0">
                          <a:latin typeface="Cambria Math"/>
                        </a:rPr>
                        <m:t>=</m:t>
                      </m:r>
                      <m:f>
                        <m:fPr>
                          <m:ctrlPr>
                            <a:rPr lang="de-CH" i="1">
                              <a:latin typeface="Cambria Math"/>
                            </a:rPr>
                          </m:ctrlPr>
                        </m:fPr>
                        <m:num>
                          <m:r>
                            <a:rPr lang="de-CH" b="0" i="1" smtClean="0">
                              <a:latin typeface="Cambria Math"/>
                            </a:rPr>
                            <m:t>𝑝</m:t>
                          </m:r>
                          <m:d>
                            <m:dPr>
                              <m:ctrlPr>
                                <a:rPr lang="de-CH" i="1">
                                  <a:latin typeface="Cambria Math"/>
                                </a:rPr>
                              </m:ctrlPr>
                            </m:dPr>
                            <m:e>
                              <m:r>
                                <a:rPr lang="de-CH" i="1">
                                  <a:latin typeface="Cambria Math"/>
                                </a:rPr>
                                <m:t>𝑎</m:t>
                              </m:r>
                            </m:e>
                            <m:e>
                              <m:r>
                                <a:rPr lang="de-CH" i="1">
                                  <a:latin typeface="Cambria Math"/>
                                </a:rPr>
                                <m:t>𝑏</m:t>
                              </m:r>
                            </m:e>
                          </m:d>
                          <m:r>
                            <a:rPr lang="de-CH" b="0" i="1" smtClean="0">
                              <a:latin typeface="Cambria Math"/>
                            </a:rPr>
                            <m:t>𝑝</m:t>
                          </m:r>
                          <m:d>
                            <m:dPr>
                              <m:ctrlPr>
                                <a:rPr lang="de-CH" i="1">
                                  <a:latin typeface="Cambria Math"/>
                                </a:rPr>
                              </m:ctrlPr>
                            </m:dPr>
                            <m:e>
                              <m:r>
                                <a:rPr lang="de-CH" i="1">
                                  <a:latin typeface="Cambria Math"/>
                                </a:rPr>
                                <m:t>𝑏</m:t>
                              </m:r>
                            </m:e>
                          </m:d>
                        </m:num>
                        <m:den>
                          <m:nary>
                            <m:naryPr>
                              <m:chr m:val="∑"/>
                              <m:supHide m:val="on"/>
                              <m:ctrlPr>
                                <a:rPr lang="de-CH" i="1">
                                  <a:latin typeface="Cambria Math"/>
                                </a:rPr>
                              </m:ctrlPr>
                            </m:naryPr>
                            <m:sub>
                              <m:r>
                                <m:rPr>
                                  <m:brk m:alnAt="7"/>
                                </m:rPr>
                                <a:rPr lang="de-CH" i="1">
                                  <a:latin typeface="Cambria Math"/>
                                </a:rPr>
                                <m:t>𝑏</m:t>
                              </m:r>
                              <m:r>
                                <a:rPr lang="de-CH" b="0" i="1" smtClean="0">
                                  <a:latin typeface="Cambria Math"/>
                                </a:rPr>
                                <m:t>′</m:t>
                              </m:r>
                            </m:sub>
                            <m:sup/>
                            <m:e>
                              <m:r>
                                <a:rPr lang="de-CH" b="0" i="1" smtClean="0">
                                  <a:latin typeface="Cambria Math"/>
                                </a:rPr>
                                <m:t>𝑝</m:t>
                              </m:r>
                              <m:d>
                                <m:dPr>
                                  <m:ctrlPr>
                                    <a:rPr lang="de-CH" i="1">
                                      <a:latin typeface="Cambria Math"/>
                                    </a:rPr>
                                  </m:ctrlPr>
                                </m:dPr>
                                <m:e>
                                  <m:r>
                                    <a:rPr lang="de-CH" i="1">
                                      <a:latin typeface="Cambria Math"/>
                                    </a:rPr>
                                    <m:t>𝑎</m:t>
                                  </m:r>
                                </m:e>
                                <m:e>
                                  <m:r>
                                    <a:rPr lang="de-CH" i="1">
                                      <a:latin typeface="Cambria Math"/>
                                    </a:rPr>
                                    <m:t>𝑏</m:t>
                                  </m:r>
                                  <m:r>
                                    <a:rPr lang="de-CH" b="0" i="1" smtClean="0">
                                      <a:latin typeface="Cambria Math"/>
                                    </a:rPr>
                                    <m:t>′</m:t>
                                  </m:r>
                                </m:e>
                              </m:d>
                              <m:r>
                                <a:rPr lang="de-CH" b="0" i="1" smtClean="0">
                                  <a:latin typeface="Cambria Math"/>
                                </a:rPr>
                                <m:t>𝑝</m:t>
                              </m:r>
                              <m:d>
                                <m:dPr>
                                  <m:ctrlPr>
                                    <a:rPr lang="de-CH" i="1">
                                      <a:latin typeface="Cambria Math"/>
                                    </a:rPr>
                                  </m:ctrlPr>
                                </m:dPr>
                                <m:e>
                                  <m:r>
                                    <a:rPr lang="de-CH" i="1">
                                      <a:latin typeface="Cambria Math"/>
                                    </a:rPr>
                                    <m:t>𝑏</m:t>
                                  </m:r>
                                  <m:r>
                                    <a:rPr lang="de-CH" b="0" i="1" smtClean="0">
                                      <a:latin typeface="Cambria Math"/>
                                    </a:rPr>
                                    <m:t>′</m:t>
                                  </m:r>
                                </m:e>
                              </m:d>
                            </m:e>
                          </m:nary>
                        </m:den>
                      </m:f>
                    </m:oMath>
                  </m:oMathPara>
                </a14:m>
                <a:endParaRPr lang="de-CH" dirty="0"/>
              </a:p>
            </p:txBody>
          </p:sp>
        </mc:Choice>
        <mc:Fallback xmlns="">
          <p:sp>
            <p:nvSpPr>
              <p:cNvPr id="68" name="Content Placeholder 2"/>
              <p:cNvSpPr>
                <a:spLocks noGrp="1" noRot="1" noChangeAspect="1" noMove="1" noResize="1" noEditPoints="1" noAdjustHandles="1" noChangeArrowheads="1" noChangeShapeType="1" noTextEdit="1"/>
              </p:cNvSpPr>
              <p:nvPr>
                <p:ph idx="1"/>
              </p:nvPr>
            </p:nvSpPr>
            <p:spPr>
              <a:xfrm>
                <a:off x="611560" y="1052736"/>
                <a:ext cx="8064896" cy="4333046"/>
              </a:xfrm>
              <a:blipFill rotWithShape="1">
                <a:blip r:embed="rId3"/>
                <a:stretch>
                  <a:fillRect l="-1587" r="-1663"/>
                </a:stretch>
              </a:blipFill>
            </p:spPr>
            <p:txBody>
              <a:bodyPr/>
              <a:lstStyle/>
              <a:p>
                <a:r>
                  <a:rPr lang="en-US">
                    <a:noFill/>
                  </a:rPr>
                  <a:t> </a:t>
                </a:r>
              </a:p>
            </p:txBody>
          </p:sp>
        </mc:Fallback>
      </mc:AlternateContent>
      <p:sp>
        <p:nvSpPr>
          <p:cNvPr id="2" name="Title 1"/>
          <p:cNvSpPr>
            <a:spLocks noGrp="1"/>
          </p:cNvSpPr>
          <p:nvPr>
            <p:ph type="title"/>
          </p:nvPr>
        </p:nvSpPr>
        <p:spPr>
          <a:xfrm>
            <a:off x="899592" y="332656"/>
            <a:ext cx="7343775" cy="405683"/>
          </a:xfrm>
        </p:spPr>
        <p:txBody>
          <a:bodyPr>
            <a:spAutoFit/>
          </a:bodyPr>
          <a:lstStyle/>
          <a:p>
            <a:pPr algn="ctr"/>
            <a:r>
              <a:rPr lang="de-CH" dirty="0" smtClean="0"/>
              <a:t>Conditional probabilities</a:t>
            </a:r>
            <a:endParaRPr lang="en-US" dirty="0">
              <a:latin typeface="Cambria" pitchFamily="18" charset="0"/>
            </a:endParaRPr>
          </a:p>
        </p:txBody>
      </p:sp>
      <p:sp>
        <p:nvSpPr>
          <p:cNvPr id="4" name="Slide Number Placeholder 3"/>
          <p:cNvSpPr>
            <a:spLocks noGrp="1"/>
          </p:cNvSpPr>
          <p:nvPr>
            <p:ph type="sldNum" sz="quarter" idx="12"/>
          </p:nvPr>
        </p:nvSpPr>
        <p:spPr/>
        <p:txBody>
          <a:bodyPr/>
          <a:lstStyle/>
          <a:p>
            <a:pPr>
              <a:defRPr/>
            </a:pPr>
            <a:fld id="{C9D60223-0653-49FD-856D-E442484557A6}" type="slidenum">
              <a:rPr lang="en-US" smtClean="0"/>
              <a:pPr>
                <a:defRPr/>
              </a:pPr>
              <a:t>8</a:t>
            </a:fld>
            <a:endParaRPr lang="en-US"/>
          </a:p>
        </p:txBody>
      </p:sp>
      <p:sp>
        <p:nvSpPr>
          <p:cNvPr id="6" name="Date Placeholder 5"/>
          <p:cNvSpPr>
            <a:spLocks noGrp="1"/>
          </p:cNvSpPr>
          <p:nvPr>
            <p:ph type="dt" sz="half" idx="10"/>
          </p:nvPr>
        </p:nvSpPr>
        <p:spPr/>
        <p:txBody>
          <a:bodyPr/>
          <a:lstStyle/>
          <a:p>
            <a:pPr>
              <a:defRPr/>
            </a:pPr>
            <a:r>
              <a:rPr lang="en-US" smtClean="0"/>
              <a:t>Oct 25, 2013</a:t>
            </a:r>
            <a:endParaRPr lang="en-US"/>
          </a:p>
        </p:txBody>
      </p:sp>
    </p:spTree>
    <p:extLst>
      <p:ext uri="{BB962C8B-B14F-4D97-AF65-F5344CB8AC3E}">
        <p14:creationId xmlns:p14="http://schemas.microsoft.com/office/powerpoint/2010/main" val="148756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Content Placeholder 2"/>
              <p:cNvSpPr>
                <a:spLocks noGrp="1"/>
              </p:cNvSpPr>
              <p:nvPr>
                <p:ph idx="1"/>
              </p:nvPr>
            </p:nvSpPr>
            <p:spPr>
              <a:xfrm>
                <a:off x="611560" y="1340768"/>
                <a:ext cx="8064896" cy="3783728"/>
              </a:xfrm>
            </p:spPr>
            <p:txBody>
              <a:bodyPr wrap="square">
                <a:spAutoFit/>
              </a:bodyPr>
              <a:lstStyle/>
              <a:p>
                <a:pPr algn="just">
                  <a:lnSpc>
                    <a:spcPct val="150000"/>
                  </a:lnSpc>
                </a:pPr>
                <a:r>
                  <a:rPr lang="de-CH" dirty="0" smtClean="0"/>
                  <a:t>In our example, it is immediately clear that </a:t>
                </a:r>
                <a14:m>
                  <m:oMath xmlns:m="http://schemas.openxmlformats.org/officeDocument/2006/math">
                    <m:r>
                      <a:rPr lang="de-CH" i="1">
                        <a:latin typeface="Cambria Math"/>
                      </a:rPr>
                      <m:t>𝑃</m:t>
                    </m:r>
                    <m:d>
                      <m:dPr>
                        <m:ctrlPr>
                          <a:rPr lang="de-CH" i="1">
                            <a:latin typeface="Cambria Math"/>
                          </a:rPr>
                        </m:ctrlPr>
                      </m:dPr>
                      <m:e>
                        <m:r>
                          <a:rPr lang="de-CH" b="0" i="1" smtClean="0">
                            <a:latin typeface="Cambria Math"/>
                          </a:rPr>
                          <m:t>𝑁𝑜𝑏𝑒𝑙</m:t>
                        </m:r>
                      </m:e>
                      <m:e>
                        <m:r>
                          <a:rPr lang="de-CH" b="0" i="1" smtClean="0">
                            <a:latin typeface="Cambria Math"/>
                          </a:rPr>
                          <m:t>𝑐h𝑜𝑐𝑜𝑙𝑎𝑡𝑒</m:t>
                        </m:r>
                      </m:e>
                    </m:d>
                  </m:oMath>
                </a14:m>
                <a:r>
                  <a:rPr lang="en-US" dirty="0" smtClean="0"/>
                  <a:t> is very different from </a:t>
                </a:r>
                <a14:m>
                  <m:oMath xmlns:m="http://schemas.openxmlformats.org/officeDocument/2006/math">
                    <m:r>
                      <a:rPr lang="de-CH" i="1">
                        <a:latin typeface="Cambria Math"/>
                      </a:rPr>
                      <m:t>𝑃</m:t>
                    </m:r>
                    <m:d>
                      <m:dPr>
                        <m:ctrlPr>
                          <a:rPr lang="de-CH" i="1">
                            <a:latin typeface="Cambria Math"/>
                          </a:rPr>
                        </m:ctrlPr>
                      </m:dPr>
                      <m:e>
                        <m:r>
                          <a:rPr lang="de-CH" b="0" i="1" smtClean="0">
                            <a:latin typeface="Cambria Math"/>
                          </a:rPr>
                          <m:t>𝑐h𝑜𝑐𝑜𝑙𝑎𝑡𝑒</m:t>
                        </m:r>
                      </m:e>
                      <m:e>
                        <m:r>
                          <a:rPr lang="de-CH" b="0" i="1" smtClean="0">
                            <a:latin typeface="Cambria Math"/>
                          </a:rPr>
                          <m:t>𝑁𝑜𝑏𝑒𝑙</m:t>
                        </m:r>
                      </m:e>
                    </m:d>
                  </m:oMath>
                </a14:m>
                <a:r>
                  <a:rPr lang="en-US" dirty="0" smtClean="0"/>
                  <a:t>. While the first is hopeless to determine directly, the second is much easier to find out: ask Nobel laureates how much chocolate they eat. Once we know that, we can use Bayes’ theorem:</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i="1">
                              <a:latin typeface="Cambria Math"/>
                            </a:rPr>
                          </m:ctrlPr>
                        </m:dPr>
                        <m:e>
                          <m:r>
                            <a:rPr lang="de-CH" b="0" i="1" smtClean="0">
                              <a:latin typeface="Cambria Math"/>
                            </a:rPr>
                            <m:t>𝑁𝑜𝑏𝑒𝑙</m:t>
                          </m:r>
                        </m:e>
                        <m:e>
                          <m:r>
                            <a:rPr lang="de-CH" b="0" i="1" smtClean="0">
                              <a:latin typeface="Cambria Math"/>
                            </a:rPr>
                            <m:t>𝑐h𝑜𝑐𝑜𝑙𝑎𝑡𝑒</m:t>
                          </m:r>
                        </m:e>
                      </m:d>
                      <m:r>
                        <a:rPr lang="de-CH" b="0" i="1" smtClean="0">
                          <a:latin typeface="Cambria Math"/>
                        </a:rPr>
                        <m:t>=</m:t>
                      </m:r>
                      <m:f>
                        <m:fPr>
                          <m:ctrlPr>
                            <a:rPr lang="de-CH" b="0" i="1" smtClean="0">
                              <a:latin typeface="Cambria Math"/>
                            </a:rPr>
                          </m:ctrlPr>
                        </m:fPr>
                        <m:num>
                          <m:r>
                            <a:rPr lang="de-CH" b="0" i="1" smtClean="0">
                              <a:latin typeface="Cambria Math"/>
                            </a:rPr>
                            <m:t>𝑝</m:t>
                          </m:r>
                          <m:d>
                            <m:dPr>
                              <m:ctrlPr>
                                <a:rPr lang="de-CH" i="1">
                                  <a:latin typeface="Cambria Math"/>
                                </a:rPr>
                              </m:ctrlPr>
                            </m:dPr>
                            <m:e>
                              <m:r>
                                <a:rPr lang="de-CH" b="0" i="1" smtClean="0">
                                  <a:latin typeface="Cambria Math"/>
                                </a:rPr>
                                <m:t>𝑐h𝑜𝑐𝑜𝑙𝑎𝑡𝑒</m:t>
                              </m:r>
                            </m:e>
                            <m:e>
                              <m:r>
                                <a:rPr lang="de-CH" b="0" i="1" smtClean="0">
                                  <a:latin typeface="Cambria Math"/>
                                </a:rPr>
                                <m:t>𝑁𝑜𝑏𝑒𝑙</m:t>
                              </m:r>
                            </m:e>
                          </m:d>
                          <m:r>
                            <a:rPr lang="de-CH" i="1">
                              <a:latin typeface="Cambria Math"/>
                            </a:rPr>
                            <m:t>𝑃</m:t>
                          </m:r>
                          <m:d>
                            <m:dPr>
                              <m:ctrlPr>
                                <a:rPr lang="de-CH" i="1">
                                  <a:latin typeface="Cambria Math"/>
                                </a:rPr>
                              </m:ctrlPr>
                            </m:dPr>
                            <m:e>
                              <m:r>
                                <a:rPr lang="de-CH" b="0" i="1" smtClean="0">
                                  <a:latin typeface="Cambria Math"/>
                                </a:rPr>
                                <m:t>𝑁𝑜𝑏𝑒𝑙</m:t>
                              </m:r>
                            </m:e>
                          </m:d>
                        </m:num>
                        <m:den>
                          <m:r>
                            <a:rPr lang="de-CH" b="0" i="1" smtClean="0">
                              <a:latin typeface="Cambria Math"/>
                            </a:rPr>
                            <m:t>𝑝</m:t>
                          </m:r>
                          <m:d>
                            <m:dPr>
                              <m:ctrlPr>
                                <a:rPr lang="de-CH" i="1">
                                  <a:latin typeface="Cambria Math"/>
                                </a:rPr>
                              </m:ctrlPr>
                            </m:dPr>
                            <m:e>
                              <m:r>
                                <a:rPr lang="de-CH" b="0" i="1" smtClean="0">
                                  <a:latin typeface="Cambria Math"/>
                                </a:rPr>
                                <m:t>𝑐h𝑜𝑐𝑜𝑙𝑎𝑡𝑒</m:t>
                              </m:r>
                            </m:e>
                          </m:d>
                        </m:den>
                      </m:f>
                    </m:oMath>
                  </m:oMathPara>
                </a14:m>
                <a:endParaRPr lang="de-CH" dirty="0" smtClean="0"/>
              </a:p>
              <a:p>
                <a:pPr algn="just">
                  <a:lnSpc>
                    <a:spcPct val="150000"/>
                  </a:lnSpc>
                </a:pPr>
                <a:endParaRPr lang="de-CH" dirty="0"/>
              </a:p>
              <a:p>
                <a:pPr algn="just">
                  <a:lnSpc>
                    <a:spcPct val="150000"/>
                  </a:lnSpc>
                </a:pPr>
                <a:r>
                  <a:rPr lang="de-CH" dirty="0" smtClean="0"/>
                  <a:t>Inference on the quantities of interest in fMRI/DCM studies has exactly the same general structure.</a:t>
                </a:r>
                <a:endParaRPr lang="de-CH" dirty="0"/>
              </a:p>
            </p:txBody>
          </p:sp>
        </mc:Choice>
        <mc:Fallback xmlns="">
          <p:sp>
            <p:nvSpPr>
              <p:cNvPr id="68" name="Content Placeholder 2"/>
              <p:cNvSpPr>
                <a:spLocks noGrp="1" noRot="1" noChangeAspect="1" noMove="1" noResize="1" noEditPoints="1" noAdjustHandles="1" noChangeArrowheads="1" noChangeShapeType="1" noTextEdit="1"/>
              </p:cNvSpPr>
              <p:nvPr>
                <p:ph idx="1"/>
              </p:nvPr>
            </p:nvSpPr>
            <p:spPr>
              <a:xfrm>
                <a:off x="611560" y="1340768"/>
                <a:ext cx="8064896" cy="3783728"/>
              </a:xfrm>
              <a:blipFill rotWithShape="1">
                <a:blip r:embed="rId3"/>
                <a:stretch>
                  <a:fillRect l="-1587" r="-1663" b="-1127"/>
                </a:stretch>
              </a:blipFill>
            </p:spPr>
            <p:txBody>
              <a:bodyPr/>
              <a:lstStyle/>
              <a:p>
                <a:r>
                  <a:rPr lang="en-US">
                    <a:noFill/>
                  </a:rPr>
                  <a:t> </a:t>
                </a:r>
              </a:p>
            </p:txBody>
          </p:sp>
        </mc:Fallback>
      </mc:AlternateContent>
      <p:sp>
        <p:nvSpPr>
          <p:cNvPr id="2" name="Title 1"/>
          <p:cNvSpPr>
            <a:spLocks noGrp="1"/>
          </p:cNvSpPr>
          <p:nvPr>
            <p:ph type="title"/>
          </p:nvPr>
        </p:nvSpPr>
        <p:spPr>
          <a:xfrm>
            <a:off x="899592" y="332656"/>
            <a:ext cx="7343775" cy="405683"/>
          </a:xfrm>
        </p:spPr>
        <p:txBody>
          <a:bodyPr>
            <a:spAutoFit/>
          </a:bodyPr>
          <a:lstStyle/>
          <a:p>
            <a:pPr algn="ctr"/>
            <a:r>
              <a:rPr lang="de-CH" dirty="0" smtClean="0"/>
              <a:t>The chocolate example</a:t>
            </a:r>
            <a:endParaRPr lang="en-US" dirty="0">
              <a:latin typeface="Cambria" pitchFamily="18" charset="0"/>
            </a:endParaRPr>
          </a:p>
        </p:txBody>
      </p:sp>
      <p:sp>
        <p:nvSpPr>
          <p:cNvPr id="4" name="Slide Number Placeholder 3"/>
          <p:cNvSpPr>
            <a:spLocks noGrp="1"/>
          </p:cNvSpPr>
          <p:nvPr>
            <p:ph type="sldNum" sz="quarter" idx="12"/>
          </p:nvPr>
        </p:nvSpPr>
        <p:spPr/>
        <p:txBody>
          <a:bodyPr/>
          <a:lstStyle/>
          <a:p>
            <a:pPr>
              <a:defRPr/>
            </a:pPr>
            <a:fld id="{C9D60223-0653-49FD-856D-E442484557A6}" type="slidenum">
              <a:rPr lang="en-US" smtClean="0"/>
              <a:pPr>
                <a:defRPr/>
              </a:pPr>
              <a:t>9</a:t>
            </a:fld>
            <a:endParaRPr lang="en-US"/>
          </a:p>
        </p:txBody>
      </p:sp>
      <p:sp>
        <p:nvSpPr>
          <p:cNvPr id="6" name="Date Placeholder 5"/>
          <p:cNvSpPr>
            <a:spLocks noGrp="1"/>
          </p:cNvSpPr>
          <p:nvPr>
            <p:ph type="dt" sz="half" idx="10"/>
          </p:nvPr>
        </p:nvSpPr>
        <p:spPr/>
        <p:txBody>
          <a:bodyPr/>
          <a:lstStyle/>
          <a:p>
            <a:pPr>
              <a:defRPr/>
            </a:pPr>
            <a:r>
              <a:rPr lang="en-US" smtClean="0"/>
              <a:t>Oct 25, 2013</a:t>
            </a:r>
            <a:endParaRPr lang="en-US"/>
          </a:p>
        </p:txBody>
      </p:sp>
      <p:sp>
        <p:nvSpPr>
          <p:cNvPr id="7" name="Oval 6"/>
          <p:cNvSpPr/>
          <p:nvPr/>
        </p:nvSpPr>
        <p:spPr bwMode="auto">
          <a:xfrm>
            <a:off x="4211960" y="2917502"/>
            <a:ext cx="2016224" cy="576064"/>
          </a:xfrm>
          <a:prstGeom prst="ellipse">
            <a:avLst/>
          </a:prstGeom>
          <a:noFill/>
          <a:ln w="28575" cap="flat" cmpd="sng" algn="ctr">
            <a:solidFill>
              <a:srgbClr val="FF0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9" name="Oval 8"/>
          <p:cNvSpPr/>
          <p:nvPr/>
        </p:nvSpPr>
        <p:spPr bwMode="auto">
          <a:xfrm>
            <a:off x="5004048" y="3205534"/>
            <a:ext cx="1440160" cy="576064"/>
          </a:xfrm>
          <a:prstGeom prst="ellipse">
            <a:avLst/>
          </a:prstGeom>
          <a:noFill/>
          <a:ln w="28575" cap="flat" cmpd="sng" algn="ctr">
            <a:solidFill>
              <a:srgbClr val="0070C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10" name="Oval 9"/>
          <p:cNvSpPr/>
          <p:nvPr/>
        </p:nvSpPr>
        <p:spPr bwMode="auto">
          <a:xfrm>
            <a:off x="6156176" y="2959422"/>
            <a:ext cx="1008112" cy="576064"/>
          </a:xfrm>
          <a:prstGeom prst="ellipse">
            <a:avLst/>
          </a:prstGeom>
          <a:noFill/>
          <a:ln w="28575" cap="flat" cmpd="sng" algn="ctr">
            <a:solidFill>
              <a:srgbClr val="008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11" name="Oval 10"/>
          <p:cNvSpPr/>
          <p:nvPr/>
        </p:nvSpPr>
        <p:spPr bwMode="auto">
          <a:xfrm>
            <a:off x="2051720" y="3069902"/>
            <a:ext cx="2088232" cy="576064"/>
          </a:xfrm>
          <a:prstGeom prst="ellipse">
            <a:avLst/>
          </a:prstGeom>
          <a:noFill/>
          <a:ln w="28575" cap="flat" cmpd="sng" algn="ctr">
            <a:solidFill>
              <a:srgbClr val="008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8" name="TextBox 7"/>
          <p:cNvSpPr txBox="1"/>
          <p:nvPr/>
        </p:nvSpPr>
        <p:spPr>
          <a:xfrm>
            <a:off x="7164288" y="2959422"/>
            <a:ext cx="691215" cy="369332"/>
          </a:xfrm>
          <a:prstGeom prst="rect">
            <a:avLst/>
          </a:prstGeom>
          <a:noFill/>
        </p:spPr>
        <p:txBody>
          <a:bodyPr wrap="none" rtlCol="0">
            <a:spAutoFit/>
          </a:bodyPr>
          <a:lstStyle/>
          <a:p>
            <a:r>
              <a:rPr lang="de-CH" dirty="0">
                <a:solidFill>
                  <a:srgbClr val="008000"/>
                </a:solidFill>
                <a:latin typeface="Cambria" pitchFamily="18" charset="0"/>
              </a:rPr>
              <a:t>p</a:t>
            </a:r>
            <a:r>
              <a:rPr lang="de-CH" dirty="0" smtClean="0">
                <a:solidFill>
                  <a:srgbClr val="008000"/>
                </a:solidFill>
                <a:latin typeface="Cambria" pitchFamily="18" charset="0"/>
              </a:rPr>
              <a:t>rior</a:t>
            </a:r>
            <a:endParaRPr lang="en-US" dirty="0">
              <a:solidFill>
                <a:srgbClr val="008000"/>
              </a:solidFill>
              <a:latin typeface="Cambria" pitchFamily="18" charset="0"/>
            </a:endParaRPr>
          </a:p>
        </p:txBody>
      </p:sp>
      <p:sp>
        <p:nvSpPr>
          <p:cNvPr id="13" name="TextBox 12"/>
          <p:cNvSpPr txBox="1"/>
          <p:nvPr/>
        </p:nvSpPr>
        <p:spPr>
          <a:xfrm>
            <a:off x="1115616" y="3494326"/>
            <a:ext cx="1101135" cy="369332"/>
          </a:xfrm>
          <a:prstGeom prst="rect">
            <a:avLst/>
          </a:prstGeom>
          <a:noFill/>
        </p:spPr>
        <p:txBody>
          <a:bodyPr wrap="none" rtlCol="0">
            <a:spAutoFit/>
          </a:bodyPr>
          <a:lstStyle/>
          <a:p>
            <a:r>
              <a:rPr lang="de-CH" dirty="0">
                <a:solidFill>
                  <a:srgbClr val="008000"/>
                </a:solidFill>
                <a:latin typeface="Cambria" pitchFamily="18" charset="0"/>
              </a:rPr>
              <a:t>p</a:t>
            </a:r>
            <a:r>
              <a:rPr lang="de-CH" dirty="0" smtClean="0">
                <a:solidFill>
                  <a:srgbClr val="008000"/>
                </a:solidFill>
                <a:latin typeface="Cambria" pitchFamily="18" charset="0"/>
              </a:rPr>
              <a:t>osterior</a:t>
            </a:r>
            <a:endParaRPr lang="en-US" dirty="0">
              <a:solidFill>
                <a:srgbClr val="008000"/>
              </a:solidFill>
              <a:latin typeface="Cambria" pitchFamily="18" charset="0"/>
            </a:endParaRPr>
          </a:p>
        </p:txBody>
      </p:sp>
      <p:sp>
        <p:nvSpPr>
          <p:cNvPr id="14" name="TextBox 13"/>
          <p:cNvSpPr txBox="1"/>
          <p:nvPr/>
        </p:nvSpPr>
        <p:spPr>
          <a:xfrm>
            <a:off x="4355976" y="2590090"/>
            <a:ext cx="1166538" cy="369332"/>
          </a:xfrm>
          <a:prstGeom prst="rect">
            <a:avLst/>
          </a:prstGeom>
          <a:noFill/>
        </p:spPr>
        <p:txBody>
          <a:bodyPr wrap="none" rtlCol="0">
            <a:spAutoFit/>
          </a:bodyPr>
          <a:lstStyle/>
          <a:p>
            <a:r>
              <a:rPr lang="de-CH" dirty="0" smtClean="0">
                <a:solidFill>
                  <a:srgbClr val="FF0000"/>
                </a:solidFill>
                <a:latin typeface="Cambria" pitchFamily="18" charset="0"/>
              </a:rPr>
              <a:t>likelihood</a:t>
            </a:r>
            <a:endParaRPr lang="en-US" dirty="0">
              <a:solidFill>
                <a:srgbClr val="FF0000"/>
              </a:solidFill>
              <a:latin typeface="Cambria" pitchFamily="18" charset="0"/>
            </a:endParaRPr>
          </a:p>
        </p:txBody>
      </p:sp>
      <p:sp>
        <p:nvSpPr>
          <p:cNvPr id="15" name="TextBox 14"/>
          <p:cNvSpPr txBox="1"/>
          <p:nvPr/>
        </p:nvSpPr>
        <p:spPr>
          <a:xfrm>
            <a:off x="5122102" y="3781598"/>
            <a:ext cx="1057662" cy="369332"/>
          </a:xfrm>
          <a:prstGeom prst="rect">
            <a:avLst/>
          </a:prstGeom>
          <a:noFill/>
        </p:spPr>
        <p:txBody>
          <a:bodyPr wrap="none" rtlCol="0">
            <a:spAutoFit/>
          </a:bodyPr>
          <a:lstStyle/>
          <a:p>
            <a:r>
              <a:rPr lang="de-CH" dirty="0" smtClean="0">
                <a:solidFill>
                  <a:srgbClr val="0070C0"/>
                </a:solidFill>
                <a:latin typeface="Cambria" pitchFamily="18" charset="0"/>
              </a:rPr>
              <a:t>evidence</a:t>
            </a:r>
            <a:endParaRPr lang="en-US" dirty="0">
              <a:solidFill>
                <a:srgbClr val="0070C0"/>
              </a:solidFill>
              <a:latin typeface="Cambria" pitchFamily="18" charset="0"/>
            </a:endParaRPr>
          </a:p>
        </p:txBody>
      </p:sp>
      <p:sp>
        <p:nvSpPr>
          <p:cNvPr id="16" name="Oval 15"/>
          <p:cNvSpPr/>
          <p:nvPr/>
        </p:nvSpPr>
        <p:spPr bwMode="auto">
          <a:xfrm>
            <a:off x="4186124" y="2856056"/>
            <a:ext cx="2978163" cy="637510"/>
          </a:xfrm>
          <a:prstGeom prst="ellipse">
            <a:avLst/>
          </a:prstGeom>
          <a:noFill/>
          <a:ln w="28575" cap="flat" cmpd="sng" algn="ctr">
            <a:solidFill>
              <a:srgbClr val="FFC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17" name="TextBox 16"/>
          <p:cNvSpPr txBox="1"/>
          <p:nvPr/>
        </p:nvSpPr>
        <p:spPr>
          <a:xfrm>
            <a:off x="6362464" y="2557824"/>
            <a:ext cx="801823" cy="369332"/>
          </a:xfrm>
          <a:prstGeom prst="rect">
            <a:avLst/>
          </a:prstGeom>
          <a:noFill/>
        </p:spPr>
        <p:txBody>
          <a:bodyPr wrap="none" rtlCol="0">
            <a:spAutoFit/>
          </a:bodyPr>
          <a:lstStyle/>
          <a:p>
            <a:r>
              <a:rPr lang="de-CH" dirty="0" smtClean="0">
                <a:solidFill>
                  <a:srgbClr val="FFC000"/>
                </a:solidFill>
                <a:latin typeface="Cambria" pitchFamily="18" charset="0"/>
              </a:rPr>
              <a:t>model</a:t>
            </a:r>
            <a:endParaRPr lang="en-US" dirty="0">
              <a:solidFill>
                <a:srgbClr val="FFC000"/>
              </a:solidFill>
              <a:latin typeface="Cambria" pitchFamily="18" charset="0"/>
            </a:endParaRPr>
          </a:p>
        </p:txBody>
      </p:sp>
    </p:spTree>
    <p:extLst>
      <p:ext uri="{BB962C8B-B14F-4D97-AF65-F5344CB8AC3E}">
        <p14:creationId xmlns:p14="http://schemas.microsoft.com/office/powerpoint/2010/main" val="415499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4"/>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10" grpId="0" animBg="1"/>
      <p:bldP spid="10" grpId="1" animBg="1"/>
      <p:bldP spid="11" grpId="0" animBg="1"/>
      <p:bldP spid="8" grpId="0"/>
      <p:bldP spid="8" grpId="1"/>
      <p:bldP spid="13" grpId="0"/>
      <p:bldP spid="14" grpId="0"/>
      <p:bldP spid="14" grpId="1"/>
      <p:bldP spid="15" grpId="0"/>
      <p:bldP spid="16" grpId="0" animBg="1"/>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5|0.1|0.5|1.2"/>
</p:tagLst>
</file>

<file path=ppt/theme/theme1.xml><?xml version="1.0" encoding="utf-8"?>
<a:theme xmlns:a="http://schemas.openxmlformats.org/drawingml/2006/main" name="uzh_praesentation_informell_e">
  <a:themeElements>
    <a:clrScheme name="Uni ZH">
      <a:dk1>
        <a:srgbClr val="000000"/>
      </a:dk1>
      <a:lt1>
        <a:srgbClr val="FFFFFF"/>
      </a:lt1>
      <a:dk2>
        <a:srgbClr val="0028A5"/>
      </a:dk2>
      <a:lt2>
        <a:srgbClr val="808080"/>
      </a:lt2>
      <a:accent1>
        <a:srgbClr val="0028A5"/>
      </a:accent1>
      <a:accent2>
        <a:srgbClr val="A3ADB7"/>
      </a:accent2>
      <a:accent3>
        <a:srgbClr val="DC6027"/>
      </a:accent3>
      <a:accent4>
        <a:srgbClr val="000000"/>
      </a:accent4>
      <a:accent5>
        <a:srgbClr val="AAACCF"/>
      </a:accent5>
      <a:accent6>
        <a:srgbClr val="939CA6"/>
      </a:accent6>
      <a:hlink>
        <a:srgbClr val="DC6027"/>
      </a:hlink>
      <a:folHlink>
        <a:srgbClr val="00000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17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17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Uni ZH">
        <a:dk1>
          <a:srgbClr val="000000"/>
        </a:dk1>
        <a:lt1>
          <a:srgbClr val="FFFFFF"/>
        </a:lt1>
        <a:dk2>
          <a:srgbClr val="0028A5"/>
        </a:dk2>
        <a:lt2>
          <a:srgbClr val="808080"/>
        </a:lt2>
        <a:accent1>
          <a:srgbClr val="0028A5"/>
        </a:accent1>
        <a:accent2>
          <a:srgbClr val="A3ADB7"/>
        </a:accent2>
        <a:accent3>
          <a:srgbClr val="DC6027"/>
        </a:accent3>
        <a:accent4>
          <a:srgbClr val="000000"/>
        </a:accent4>
        <a:accent5>
          <a:srgbClr val="AAACCF"/>
        </a:accent5>
        <a:accent6>
          <a:srgbClr val="939CA6"/>
        </a:accent6>
        <a:hlink>
          <a:srgbClr val="DC6027"/>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Brain_meetin_London_Feb13</Template>
  <TotalTime>17170</TotalTime>
  <Words>2553</Words>
  <Application>Microsoft Office PowerPoint</Application>
  <PresentationFormat>On-screen Show (4:3)</PresentationFormat>
  <Paragraphs>454</Paragraphs>
  <Slides>32</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uzh_praesentation_informell_e</vt:lpstr>
      <vt:lpstr>Equation</vt:lpstr>
      <vt:lpstr>Bayesian Inference</vt:lpstr>
      <vt:lpstr>A spectacular piece of information</vt:lpstr>
      <vt:lpstr>A spectacular piece of information</vt:lpstr>
      <vt:lpstr>So will I win the Nobel prize if I eat lots of chocolate?</vt:lpstr>
      <vt:lpstr>«Bayesian» = logical and logical = probabilistic</vt:lpstr>
      <vt:lpstr>«Bayesian» = logical and logical = probabilistic</vt:lpstr>
      <vt:lpstr>The rules of probability</vt:lpstr>
      <vt:lpstr>Conditional probabilities</vt:lpstr>
      <vt:lpstr>The chocolate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Systems Manager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Systems Manager</dc:creator>
  <cp:lastModifiedBy>Christoph Mathys</cp:lastModifiedBy>
  <cp:revision>214</cp:revision>
  <dcterms:created xsi:type="dcterms:W3CDTF">2010-02-18T00:45:43Z</dcterms:created>
  <dcterms:modified xsi:type="dcterms:W3CDTF">2013-10-30T15:26:47Z</dcterms:modified>
</cp:coreProperties>
</file>