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 id="2147483652" r:id="rId2"/>
    <p:sldMasterId id="2147483739" r:id="rId3"/>
    <p:sldMasterId id="2147483791" r:id="rId4"/>
    <p:sldMasterId id="2147483829" r:id="rId5"/>
    <p:sldMasterId id="2147483855" r:id="rId6"/>
  </p:sldMasterIdLst>
  <p:notesMasterIdLst>
    <p:notesMasterId r:id="rId33"/>
  </p:notesMasterIdLst>
  <p:handoutMasterIdLst>
    <p:handoutMasterId r:id="rId34"/>
  </p:handoutMasterIdLst>
  <p:sldIdLst>
    <p:sldId id="1620" r:id="rId7"/>
    <p:sldId id="1283" r:id="rId8"/>
    <p:sldId id="1717" r:id="rId9"/>
    <p:sldId id="1688" r:id="rId10"/>
    <p:sldId id="1539" r:id="rId11"/>
    <p:sldId id="1564" r:id="rId12"/>
    <p:sldId id="1571" r:id="rId13"/>
    <p:sldId id="1569" r:id="rId14"/>
    <p:sldId id="1697" r:id="rId15"/>
    <p:sldId id="1698" r:id="rId16"/>
    <p:sldId id="1722" r:id="rId17"/>
    <p:sldId id="1719" r:id="rId18"/>
    <p:sldId id="1689" r:id="rId19"/>
    <p:sldId id="1703" r:id="rId20"/>
    <p:sldId id="1690" r:id="rId21"/>
    <p:sldId id="1692" r:id="rId22"/>
    <p:sldId id="1704" r:id="rId23"/>
    <p:sldId id="1694" r:id="rId24"/>
    <p:sldId id="1720" r:id="rId25"/>
    <p:sldId id="1707" r:id="rId26"/>
    <p:sldId id="1708" r:id="rId27"/>
    <p:sldId id="1709" r:id="rId28"/>
    <p:sldId id="1712" r:id="rId29"/>
    <p:sldId id="1718" r:id="rId30"/>
    <p:sldId id="1715" r:id="rId31"/>
    <p:sldId id="1721" r:id="rId32"/>
  </p:sldIdLst>
  <p:sldSz cx="10287000" cy="6858000" type="35mm"/>
  <p:notesSz cx="6794500" cy="9931400"/>
  <p:defaultTextStyle>
    <a:defPPr>
      <a:defRPr lang="de-DE"/>
    </a:defPPr>
    <a:lvl1pPr algn="l" rtl="0" fontAlgn="base">
      <a:spcBef>
        <a:spcPct val="0"/>
      </a:spcBef>
      <a:spcAft>
        <a:spcPct val="0"/>
      </a:spcAft>
      <a:defRPr sz="1400" b="1" kern="1200">
        <a:solidFill>
          <a:schemeClr val="tx1"/>
        </a:solidFill>
        <a:latin typeface="Arial" charset="0"/>
        <a:ea typeface="+mn-ea"/>
        <a:cs typeface="+mn-cs"/>
      </a:defRPr>
    </a:lvl1pPr>
    <a:lvl2pPr marL="457200" algn="l" rtl="0" fontAlgn="base">
      <a:spcBef>
        <a:spcPct val="0"/>
      </a:spcBef>
      <a:spcAft>
        <a:spcPct val="0"/>
      </a:spcAft>
      <a:defRPr sz="1400" b="1" kern="1200">
        <a:solidFill>
          <a:schemeClr val="tx1"/>
        </a:solidFill>
        <a:latin typeface="Arial" charset="0"/>
        <a:ea typeface="+mn-ea"/>
        <a:cs typeface="+mn-cs"/>
      </a:defRPr>
    </a:lvl2pPr>
    <a:lvl3pPr marL="914400" algn="l" rtl="0" fontAlgn="base">
      <a:spcBef>
        <a:spcPct val="0"/>
      </a:spcBef>
      <a:spcAft>
        <a:spcPct val="0"/>
      </a:spcAft>
      <a:defRPr sz="1400" b="1" kern="1200">
        <a:solidFill>
          <a:schemeClr val="tx1"/>
        </a:solidFill>
        <a:latin typeface="Arial" charset="0"/>
        <a:ea typeface="+mn-ea"/>
        <a:cs typeface="+mn-cs"/>
      </a:defRPr>
    </a:lvl3pPr>
    <a:lvl4pPr marL="1371600" algn="l" rtl="0" fontAlgn="base">
      <a:spcBef>
        <a:spcPct val="0"/>
      </a:spcBef>
      <a:spcAft>
        <a:spcPct val="0"/>
      </a:spcAft>
      <a:defRPr sz="1400" b="1" kern="1200">
        <a:solidFill>
          <a:schemeClr val="tx1"/>
        </a:solidFill>
        <a:latin typeface="Arial" charset="0"/>
        <a:ea typeface="+mn-ea"/>
        <a:cs typeface="+mn-cs"/>
      </a:defRPr>
    </a:lvl4pPr>
    <a:lvl5pPr marL="1828800" algn="l" rtl="0" fontAlgn="base">
      <a:spcBef>
        <a:spcPct val="0"/>
      </a:spcBef>
      <a:spcAft>
        <a:spcPct val="0"/>
      </a:spcAft>
      <a:defRPr sz="1400" b="1" kern="1200">
        <a:solidFill>
          <a:schemeClr val="tx1"/>
        </a:solidFill>
        <a:latin typeface="Arial" charset="0"/>
        <a:ea typeface="+mn-ea"/>
        <a:cs typeface="+mn-cs"/>
      </a:defRPr>
    </a:lvl5pPr>
    <a:lvl6pPr marL="2286000" algn="l" defTabSz="914400" rtl="0" eaLnBrk="1" latinLnBrk="0" hangingPunct="1">
      <a:defRPr sz="1400" b="1" kern="1200">
        <a:solidFill>
          <a:schemeClr val="tx1"/>
        </a:solidFill>
        <a:latin typeface="Arial" charset="0"/>
        <a:ea typeface="+mn-ea"/>
        <a:cs typeface="+mn-cs"/>
      </a:defRPr>
    </a:lvl6pPr>
    <a:lvl7pPr marL="2743200" algn="l" defTabSz="914400" rtl="0" eaLnBrk="1" latinLnBrk="0" hangingPunct="1">
      <a:defRPr sz="1400" b="1" kern="1200">
        <a:solidFill>
          <a:schemeClr val="tx1"/>
        </a:solidFill>
        <a:latin typeface="Arial" charset="0"/>
        <a:ea typeface="+mn-ea"/>
        <a:cs typeface="+mn-cs"/>
      </a:defRPr>
    </a:lvl7pPr>
    <a:lvl8pPr marL="3200400" algn="l" defTabSz="914400" rtl="0" eaLnBrk="1" latinLnBrk="0" hangingPunct="1">
      <a:defRPr sz="1400" b="1" kern="1200">
        <a:solidFill>
          <a:schemeClr val="tx1"/>
        </a:solidFill>
        <a:latin typeface="Arial" charset="0"/>
        <a:ea typeface="+mn-ea"/>
        <a:cs typeface="+mn-cs"/>
      </a:defRPr>
    </a:lvl8pPr>
    <a:lvl9pPr marL="3657600" algn="l" defTabSz="914400" rtl="0" eaLnBrk="1" latinLnBrk="0" hangingPunct="1">
      <a:defRPr sz="14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C0C0C0"/>
    <a:srgbClr val="EAEAEA"/>
    <a:srgbClr val="3333FF"/>
    <a:srgbClr val="FFFF00"/>
    <a:srgbClr val="33CC33"/>
    <a:srgbClr val="008000"/>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09" autoAdjust="0"/>
    <p:restoredTop sz="97007" autoAdjust="0"/>
  </p:normalViewPr>
  <p:slideViewPr>
    <p:cSldViewPr snapToGrid="0">
      <p:cViewPr>
        <p:scale>
          <a:sx n="70" d="100"/>
          <a:sy n="70" d="100"/>
        </p:scale>
        <p:origin x="-2520" y="-1416"/>
      </p:cViewPr>
      <p:guideLst>
        <p:guide orient="horz" pos="2295"/>
        <p:guide pos="32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2" d="100"/>
          <a:sy n="82" d="100"/>
        </p:scale>
        <p:origin x="-2172" y="-96"/>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4"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image" Target="../media/image24.wmf"/><Relationship Id="rId7" Type="http://schemas.openxmlformats.org/officeDocument/2006/relationships/image" Target="../media/image28.wmf"/><Relationship Id="rId2" Type="http://schemas.openxmlformats.org/officeDocument/2006/relationships/image" Target="../media/image23.wmf"/><Relationship Id="rId1" Type="http://schemas.openxmlformats.org/officeDocument/2006/relationships/image" Target="../media/image22.png"/><Relationship Id="rId6" Type="http://schemas.openxmlformats.org/officeDocument/2006/relationships/image" Target="../media/image27.wmf"/><Relationship Id="rId5" Type="http://schemas.openxmlformats.org/officeDocument/2006/relationships/image" Target="../media/image26.wmf"/><Relationship Id="rId4" Type="http://schemas.openxmlformats.org/officeDocument/2006/relationships/image" Target="../media/image2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3225" cy="495300"/>
          </a:xfrm>
          <a:prstGeom prst="rect">
            <a:avLst/>
          </a:prstGeom>
          <a:noFill/>
          <a:ln w="9525">
            <a:noFill/>
            <a:miter lim="800000"/>
            <a:headEnd/>
            <a:tailEnd/>
          </a:ln>
          <a:effectLst/>
        </p:spPr>
        <p:txBody>
          <a:bodyPr vert="horz" wrap="square" lIns="89474" tIns="44737" rIns="89474" bIns="44737" numCol="1" anchor="t" anchorCtr="0" compatLnSpc="1">
            <a:prstTxWarp prst="textNoShape">
              <a:avLst/>
            </a:prstTxWarp>
          </a:bodyPr>
          <a:lstStyle>
            <a:lvl1pPr defTabSz="895350" eaLnBrk="0" hangingPunct="0">
              <a:defRPr sz="1200" b="0">
                <a:latin typeface="Times New Roman" pitchFamily="18" charset="0"/>
              </a:defRPr>
            </a:lvl1pPr>
          </a:lstStyle>
          <a:p>
            <a:pPr>
              <a:defRPr/>
            </a:pPr>
            <a:endParaRPr lang="en-GB"/>
          </a:p>
        </p:txBody>
      </p:sp>
      <p:sp>
        <p:nvSpPr>
          <p:cNvPr id="36867" name="Rectangle 3"/>
          <p:cNvSpPr>
            <a:spLocks noGrp="1" noChangeArrowheads="1"/>
          </p:cNvSpPr>
          <p:nvPr>
            <p:ph type="dt" sz="quarter" idx="1"/>
          </p:nvPr>
        </p:nvSpPr>
        <p:spPr bwMode="auto">
          <a:xfrm>
            <a:off x="3851275" y="0"/>
            <a:ext cx="2943225" cy="495300"/>
          </a:xfrm>
          <a:prstGeom prst="rect">
            <a:avLst/>
          </a:prstGeom>
          <a:noFill/>
          <a:ln w="9525">
            <a:noFill/>
            <a:miter lim="800000"/>
            <a:headEnd/>
            <a:tailEnd/>
          </a:ln>
          <a:effectLst/>
        </p:spPr>
        <p:txBody>
          <a:bodyPr vert="horz" wrap="square" lIns="89474" tIns="44737" rIns="89474" bIns="44737" numCol="1" anchor="t" anchorCtr="0" compatLnSpc="1">
            <a:prstTxWarp prst="textNoShape">
              <a:avLst/>
            </a:prstTxWarp>
          </a:bodyPr>
          <a:lstStyle>
            <a:lvl1pPr algn="r" defTabSz="895350" eaLnBrk="0" hangingPunct="0">
              <a:defRPr sz="1200" b="0">
                <a:latin typeface="Times New Roman" pitchFamily="18" charset="0"/>
              </a:defRPr>
            </a:lvl1pPr>
          </a:lstStyle>
          <a:p>
            <a:pPr>
              <a:defRPr/>
            </a:pPr>
            <a:endParaRPr lang="en-GB"/>
          </a:p>
        </p:txBody>
      </p:sp>
      <p:sp>
        <p:nvSpPr>
          <p:cNvPr id="36868" name="Rectangle 4"/>
          <p:cNvSpPr>
            <a:spLocks noGrp="1" noChangeArrowheads="1"/>
          </p:cNvSpPr>
          <p:nvPr>
            <p:ph type="ftr" sz="quarter" idx="2"/>
          </p:nvPr>
        </p:nvSpPr>
        <p:spPr bwMode="auto">
          <a:xfrm>
            <a:off x="0" y="9436100"/>
            <a:ext cx="2943225" cy="495300"/>
          </a:xfrm>
          <a:prstGeom prst="rect">
            <a:avLst/>
          </a:prstGeom>
          <a:noFill/>
          <a:ln w="9525">
            <a:noFill/>
            <a:miter lim="800000"/>
            <a:headEnd/>
            <a:tailEnd/>
          </a:ln>
          <a:effectLst/>
        </p:spPr>
        <p:txBody>
          <a:bodyPr vert="horz" wrap="square" lIns="89474" tIns="44737" rIns="89474" bIns="44737" numCol="1" anchor="b" anchorCtr="0" compatLnSpc="1">
            <a:prstTxWarp prst="textNoShape">
              <a:avLst/>
            </a:prstTxWarp>
          </a:bodyPr>
          <a:lstStyle>
            <a:lvl1pPr defTabSz="895350" eaLnBrk="0" hangingPunct="0">
              <a:defRPr sz="1200" b="0">
                <a:latin typeface="Times New Roman" pitchFamily="18" charset="0"/>
              </a:defRPr>
            </a:lvl1pPr>
          </a:lstStyle>
          <a:p>
            <a:pPr>
              <a:defRPr/>
            </a:pPr>
            <a:endParaRPr lang="en-GB"/>
          </a:p>
        </p:txBody>
      </p:sp>
      <p:sp>
        <p:nvSpPr>
          <p:cNvPr id="36869" name="Rectangle 5"/>
          <p:cNvSpPr>
            <a:spLocks noGrp="1" noChangeArrowheads="1"/>
          </p:cNvSpPr>
          <p:nvPr>
            <p:ph type="sldNum" sz="quarter" idx="3"/>
          </p:nvPr>
        </p:nvSpPr>
        <p:spPr bwMode="auto">
          <a:xfrm>
            <a:off x="3851275" y="9436100"/>
            <a:ext cx="2943225" cy="495300"/>
          </a:xfrm>
          <a:prstGeom prst="rect">
            <a:avLst/>
          </a:prstGeom>
          <a:noFill/>
          <a:ln w="9525">
            <a:noFill/>
            <a:miter lim="800000"/>
            <a:headEnd/>
            <a:tailEnd/>
          </a:ln>
          <a:effectLst/>
        </p:spPr>
        <p:txBody>
          <a:bodyPr vert="horz" wrap="square" lIns="89474" tIns="44737" rIns="89474" bIns="44737" numCol="1" anchor="b" anchorCtr="0" compatLnSpc="1">
            <a:prstTxWarp prst="textNoShape">
              <a:avLst/>
            </a:prstTxWarp>
          </a:bodyPr>
          <a:lstStyle>
            <a:lvl1pPr algn="r" defTabSz="895350" eaLnBrk="0" hangingPunct="0">
              <a:defRPr sz="1200" b="0">
                <a:latin typeface="Times New Roman" pitchFamily="18" charset="0"/>
              </a:defRPr>
            </a:lvl1pPr>
          </a:lstStyle>
          <a:p>
            <a:pPr>
              <a:defRPr/>
            </a:pPr>
            <a:fld id="{A3436729-222B-4A86-B55F-6DA897591E05}" type="slidenum">
              <a:rPr lang="en-GB"/>
              <a:pPr>
                <a:defRPr/>
              </a:pPr>
              <a:t>‹#›</a:t>
            </a:fld>
            <a:endParaRPr lang="en-GB"/>
          </a:p>
        </p:txBody>
      </p:sp>
    </p:spTree>
    <p:extLst>
      <p:ext uri="{BB962C8B-B14F-4D97-AF65-F5344CB8AC3E}">
        <p14:creationId xmlns:p14="http://schemas.microsoft.com/office/powerpoint/2010/main" val="1306390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43225" cy="495300"/>
          </a:xfrm>
          <a:prstGeom prst="rect">
            <a:avLst/>
          </a:prstGeom>
          <a:noFill/>
          <a:ln w="9525">
            <a:noFill/>
            <a:miter lim="800000"/>
            <a:headEnd/>
            <a:tailEnd/>
          </a:ln>
          <a:effectLst/>
        </p:spPr>
        <p:txBody>
          <a:bodyPr vert="horz" wrap="square" lIns="89474" tIns="44737" rIns="89474" bIns="44737" numCol="1" anchor="t" anchorCtr="0" compatLnSpc="1">
            <a:prstTxWarp prst="textNoShape">
              <a:avLst/>
            </a:prstTxWarp>
          </a:bodyPr>
          <a:lstStyle>
            <a:lvl1pPr defTabSz="895350" eaLnBrk="0" hangingPunct="0">
              <a:defRPr sz="1200" b="0">
                <a:latin typeface="Times New Roman" pitchFamily="18" charset="0"/>
              </a:defRPr>
            </a:lvl1pPr>
          </a:lstStyle>
          <a:p>
            <a:pPr>
              <a:defRPr/>
            </a:pPr>
            <a:endParaRPr lang="en-GB"/>
          </a:p>
        </p:txBody>
      </p:sp>
      <p:sp>
        <p:nvSpPr>
          <p:cNvPr id="34819" name="Rectangle 3"/>
          <p:cNvSpPr>
            <a:spLocks noGrp="1" noChangeArrowheads="1"/>
          </p:cNvSpPr>
          <p:nvPr>
            <p:ph type="dt" idx="1"/>
          </p:nvPr>
        </p:nvSpPr>
        <p:spPr bwMode="auto">
          <a:xfrm>
            <a:off x="3851275" y="0"/>
            <a:ext cx="2943225" cy="495300"/>
          </a:xfrm>
          <a:prstGeom prst="rect">
            <a:avLst/>
          </a:prstGeom>
          <a:noFill/>
          <a:ln w="9525">
            <a:noFill/>
            <a:miter lim="800000"/>
            <a:headEnd/>
            <a:tailEnd/>
          </a:ln>
          <a:effectLst/>
        </p:spPr>
        <p:txBody>
          <a:bodyPr vert="horz" wrap="square" lIns="89474" tIns="44737" rIns="89474" bIns="44737" numCol="1" anchor="t" anchorCtr="0" compatLnSpc="1">
            <a:prstTxWarp prst="textNoShape">
              <a:avLst/>
            </a:prstTxWarp>
          </a:bodyPr>
          <a:lstStyle>
            <a:lvl1pPr algn="r" defTabSz="895350" eaLnBrk="0" hangingPunct="0">
              <a:defRPr sz="1200" b="0">
                <a:latin typeface="Times New Roman" pitchFamily="18" charset="0"/>
              </a:defRPr>
            </a:lvl1pPr>
          </a:lstStyle>
          <a:p>
            <a:pPr>
              <a:defRPr/>
            </a:pPr>
            <a:endParaRPr lang="en-GB"/>
          </a:p>
        </p:txBody>
      </p:sp>
      <p:sp>
        <p:nvSpPr>
          <p:cNvPr id="68612" name="Rectangle 4"/>
          <p:cNvSpPr>
            <a:spLocks noGrp="1" noRot="1" noChangeAspect="1" noChangeArrowheads="1" noTextEdit="1"/>
          </p:cNvSpPr>
          <p:nvPr>
            <p:ph type="sldImg" idx="2"/>
          </p:nvPr>
        </p:nvSpPr>
        <p:spPr bwMode="auto">
          <a:xfrm>
            <a:off x="603250" y="746125"/>
            <a:ext cx="5588000" cy="3724275"/>
          </a:xfrm>
          <a:prstGeom prst="rect">
            <a:avLst/>
          </a:prstGeom>
          <a:noFill/>
          <a:ln w="9525">
            <a:solidFill>
              <a:srgbClr val="000000"/>
            </a:solidFill>
            <a:miter lim="800000"/>
            <a:headEnd/>
            <a:tailEnd/>
          </a:ln>
        </p:spPr>
      </p:sp>
      <p:sp>
        <p:nvSpPr>
          <p:cNvPr id="34821" name="Rectangle 5"/>
          <p:cNvSpPr>
            <a:spLocks noGrp="1" noChangeArrowheads="1"/>
          </p:cNvSpPr>
          <p:nvPr>
            <p:ph type="body" sz="quarter" idx="3"/>
          </p:nvPr>
        </p:nvSpPr>
        <p:spPr bwMode="auto">
          <a:xfrm>
            <a:off x="904875" y="4718050"/>
            <a:ext cx="4984750" cy="4467225"/>
          </a:xfrm>
          <a:prstGeom prst="rect">
            <a:avLst/>
          </a:prstGeom>
          <a:noFill/>
          <a:ln w="9525">
            <a:noFill/>
            <a:miter lim="800000"/>
            <a:headEnd/>
            <a:tailEnd/>
          </a:ln>
          <a:effectLst/>
        </p:spPr>
        <p:txBody>
          <a:bodyPr vert="horz" wrap="square" lIns="89474" tIns="44737" rIns="89474" bIns="44737"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4822" name="Rectangle 6"/>
          <p:cNvSpPr>
            <a:spLocks noGrp="1" noChangeArrowheads="1"/>
          </p:cNvSpPr>
          <p:nvPr>
            <p:ph type="ftr" sz="quarter" idx="4"/>
          </p:nvPr>
        </p:nvSpPr>
        <p:spPr bwMode="auto">
          <a:xfrm>
            <a:off x="0" y="9436100"/>
            <a:ext cx="2943225" cy="495300"/>
          </a:xfrm>
          <a:prstGeom prst="rect">
            <a:avLst/>
          </a:prstGeom>
          <a:noFill/>
          <a:ln w="9525">
            <a:noFill/>
            <a:miter lim="800000"/>
            <a:headEnd/>
            <a:tailEnd/>
          </a:ln>
          <a:effectLst/>
        </p:spPr>
        <p:txBody>
          <a:bodyPr vert="horz" wrap="square" lIns="89474" tIns="44737" rIns="89474" bIns="44737" numCol="1" anchor="b" anchorCtr="0" compatLnSpc="1">
            <a:prstTxWarp prst="textNoShape">
              <a:avLst/>
            </a:prstTxWarp>
          </a:bodyPr>
          <a:lstStyle>
            <a:lvl1pPr defTabSz="895350" eaLnBrk="0" hangingPunct="0">
              <a:defRPr sz="1200" b="0">
                <a:latin typeface="Times New Roman" pitchFamily="18" charset="0"/>
              </a:defRPr>
            </a:lvl1pPr>
          </a:lstStyle>
          <a:p>
            <a:pPr>
              <a:defRPr/>
            </a:pPr>
            <a:endParaRPr lang="en-GB"/>
          </a:p>
        </p:txBody>
      </p:sp>
      <p:sp>
        <p:nvSpPr>
          <p:cNvPr id="34823" name="Rectangle 7"/>
          <p:cNvSpPr>
            <a:spLocks noGrp="1" noChangeArrowheads="1"/>
          </p:cNvSpPr>
          <p:nvPr>
            <p:ph type="sldNum" sz="quarter" idx="5"/>
          </p:nvPr>
        </p:nvSpPr>
        <p:spPr bwMode="auto">
          <a:xfrm>
            <a:off x="3851275" y="9436100"/>
            <a:ext cx="2943225" cy="495300"/>
          </a:xfrm>
          <a:prstGeom prst="rect">
            <a:avLst/>
          </a:prstGeom>
          <a:noFill/>
          <a:ln w="9525">
            <a:noFill/>
            <a:miter lim="800000"/>
            <a:headEnd/>
            <a:tailEnd/>
          </a:ln>
          <a:effectLst/>
        </p:spPr>
        <p:txBody>
          <a:bodyPr vert="horz" wrap="square" lIns="89474" tIns="44737" rIns="89474" bIns="44737" numCol="1" anchor="b" anchorCtr="0" compatLnSpc="1">
            <a:prstTxWarp prst="textNoShape">
              <a:avLst/>
            </a:prstTxWarp>
          </a:bodyPr>
          <a:lstStyle>
            <a:lvl1pPr algn="r" defTabSz="895350" eaLnBrk="0" hangingPunct="0">
              <a:defRPr sz="1200" b="0">
                <a:latin typeface="Times New Roman" pitchFamily="18" charset="0"/>
              </a:defRPr>
            </a:lvl1pPr>
          </a:lstStyle>
          <a:p>
            <a:pPr>
              <a:defRPr/>
            </a:pPr>
            <a:fld id="{FC485346-FB56-4583-A442-E1C6B6FC4990}" type="slidenum">
              <a:rPr lang="en-GB"/>
              <a:pPr>
                <a:defRPr/>
              </a:pPr>
              <a:t>‹#›</a:t>
            </a:fld>
            <a:endParaRPr lang="en-GB"/>
          </a:p>
        </p:txBody>
      </p:sp>
    </p:spTree>
    <p:extLst>
      <p:ext uri="{BB962C8B-B14F-4D97-AF65-F5344CB8AC3E}">
        <p14:creationId xmlns:p14="http://schemas.microsoft.com/office/powerpoint/2010/main" val="29165970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Times New Roman" pitchFamily="18" charset="0"/>
                <a:ea typeface="+mn-ea"/>
                <a:cs typeface="+mn-cs"/>
              </a:rPr>
              <a:t>How I intend to study these questions in the future is perhaps best illustrated using a previously published study.  Subjects performed a simple discrimination task on faces and houses.  They could speed up their responses by learning the predictive strength of immediately preceding auditory cues.  To enforce ongoing learning, the associative strength of the auditory cues were changing unpredictably over time.</a:t>
            </a:r>
            <a:endParaRPr lang="de-CH" dirty="0"/>
          </a:p>
        </p:txBody>
      </p:sp>
      <p:sp>
        <p:nvSpPr>
          <p:cNvPr id="4" name="Slide Number Placeholder 3"/>
          <p:cNvSpPr>
            <a:spLocks noGrp="1"/>
          </p:cNvSpPr>
          <p:nvPr>
            <p:ph type="sldNum" sz="quarter" idx="10"/>
          </p:nvPr>
        </p:nvSpPr>
        <p:spPr/>
        <p:txBody>
          <a:bodyPr/>
          <a:lstStyle/>
          <a:p>
            <a:fld id="{82E16689-634A-4D92-ABE2-004896F54388}" type="slidenum">
              <a:rPr lang="en-GB" smtClean="0">
                <a:solidFill>
                  <a:prstClr val="black"/>
                </a:solidFill>
              </a:rPr>
              <a:pPr/>
              <a:t>13</a:t>
            </a:fld>
            <a:endParaRPr lang="en-GB">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8" charset="0"/>
                <a:ea typeface="+mn-ea"/>
                <a:cs typeface="+mn-cs"/>
              </a:rPr>
              <a:t>The behavioral data showed a very nice learning effect: responses accelerated significantly with increasing predictive strengths of the cues.  Using Bayesian model selection, we tested which of five commonly used learning models best explained the trial-by-trial reaction times.  We found that a hierarchical Bayesian model performed best across the group.</a:t>
            </a:r>
            <a:endParaRPr lang="de-CH" sz="1200" kern="1200" dirty="0" smtClean="0">
              <a:solidFill>
                <a:schemeClr val="tx1"/>
              </a:solidFill>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fld id="{82E16689-634A-4D92-ABE2-004896F54388}" type="slidenum">
              <a:rPr lang="en-GB" smtClean="0">
                <a:solidFill>
                  <a:prstClr val="black"/>
                </a:solidFill>
              </a:rPr>
              <a:pPr/>
              <a:t>15</a:t>
            </a:fld>
            <a:endParaRPr lang="en-GB">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Times New Roman" pitchFamily="18" charset="0"/>
                <a:ea typeface="+mn-ea"/>
                <a:cs typeface="+mn-cs"/>
              </a:rPr>
              <a:t>There is a longstanding hypothesis by several learning theories that synaptic plasticity should be determined by prediction errors.  We tested this hypothesis by embedding the computational learning model into a DCM of interactions between visual and motor cortex. Specifically, we used the Bayesian model to represent how trial-by-trial prediction error activity in the </a:t>
            </a:r>
            <a:r>
              <a:rPr lang="en-US" sz="1200" kern="1200" dirty="0" err="1" smtClean="0">
                <a:solidFill>
                  <a:schemeClr val="tx1"/>
                </a:solidFill>
                <a:latin typeface="Times New Roman" pitchFamily="18" charset="0"/>
                <a:ea typeface="+mn-ea"/>
                <a:cs typeface="+mn-cs"/>
              </a:rPr>
              <a:t>putamen</a:t>
            </a:r>
            <a:r>
              <a:rPr lang="en-US" sz="1200" kern="1200" dirty="0" smtClean="0">
                <a:solidFill>
                  <a:schemeClr val="tx1"/>
                </a:solidFill>
                <a:latin typeface="Times New Roman" pitchFamily="18" charset="0"/>
                <a:ea typeface="+mn-ea"/>
                <a:cs typeface="+mn-cs"/>
              </a:rPr>
              <a:t> gated the information flow from stimulus-specific visual areas to the </a:t>
            </a:r>
            <a:r>
              <a:rPr lang="en-US" sz="1200" kern="1200" dirty="0" err="1" smtClean="0">
                <a:solidFill>
                  <a:schemeClr val="tx1"/>
                </a:solidFill>
                <a:latin typeface="Times New Roman" pitchFamily="18" charset="0"/>
                <a:ea typeface="+mn-ea"/>
                <a:cs typeface="+mn-cs"/>
              </a:rPr>
              <a:t>premotor</a:t>
            </a:r>
            <a:r>
              <a:rPr lang="en-US" sz="1200" kern="1200" dirty="0" smtClean="0">
                <a:solidFill>
                  <a:schemeClr val="tx1"/>
                </a:solidFill>
                <a:latin typeface="Times New Roman" pitchFamily="18" charset="0"/>
                <a:ea typeface="+mn-ea"/>
                <a:cs typeface="+mn-cs"/>
              </a:rPr>
              <a:t> cortex.  Indeed, we found that the strength of the </a:t>
            </a:r>
            <a:r>
              <a:rPr lang="en-US" sz="1200" kern="1200" dirty="0" err="1" smtClean="0">
                <a:solidFill>
                  <a:schemeClr val="tx1"/>
                </a:solidFill>
                <a:latin typeface="Times New Roman" pitchFamily="18" charset="0"/>
                <a:ea typeface="+mn-ea"/>
                <a:cs typeface="+mn-cs"/>
              </a:rPr>
              <a:t>visuo</a:t>
            </a:r>
            <a:r>
              <a:rPr lang="en-US" sz="1200" kern="1200" dirty="0" smtClean="0">
                <a:solidFill>
                  <a:schemeClr val="tx1"/>
                </a:solidFill>
                <a:latin typeface="Times New Roman" pitchFamily="18" charset="0"/>
                <a:ea typeface="+mn-ea"/>
                <a:cs typeface="+mn-cs"/>
              </a:rPr>
              <a:t>-motor connections increased with trial-specific prediction error.</a:t>
            </a:r>
            <a:endParaRPr lang="en-US" sz="1200" kern="1200" dirty="0">
              <a:solidFill>
                <a:schemeClr val="tx1"/>
              </a:solidFill>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fld id="{82E16689-634A-4D92-ABE2-004896F54388}" type="slidenum">
              <a:rPr lang="en-GB" smtClean="0">
                <a:solidFill>
                  <a:prstClr val="black"/>
                </a:solidFill>
              </a:rPr>
              <a:pPr/>
              <a:t>18</a:t>
            </a:fld>
            <a:endParaRPr lang="en-GB">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8" charset="0"/>
                <a:ea typeface="+mn-ea"/>
                <a:cs typeface="+mn-cs"/>
              </a:rPr>
              <a:t>Overall, Bayesian model selection is a generic and powerful procedure that has found widespread application in machine learning and </a:t>
            </a:r>
            <a:r>
              <a:rPr lang="en-US" sz="1200" kern="1200" dirty="0" err="1" smtClean="0">
                <a:solidFill>
                  <a:schemeClr val="tx1"/>
                </a:solidFill>
                <a:latin typeface="Times New Roman" pitchFamily="18" charset="0"/>
                <a:ea typeface="+mn-ea"/>
                <a:cs typeface="+mn-cs"/>
              </a:rPr>
              <a:t>neuroimaging</a:t>
            </a:r>
            <a:r>
              <a:rPr lang="en-US" sz="1200" kern="1200" dirty="0" smtClean="0">
                <a:solidFill>
                  <a:schemeClr val="tx1"/>
                </a:solidFill>
                <a:latin typeface="Times New Roman" pitchFamily="18" charset="0"/>
                <a:ea typeface="+mn-ea"/>
                <a:cs typeface="+mn-cs"/>
              </a:rPr>
              <a:t>.  However, as every method, it has limitations and there are cases when it cannot be used at all.  For these cases, we have been developing a new approach which we colloquially refer to as “model-based decoding”. This approach rests on using a model for theory-guided dimensionality reduction and selecting those data features which are used subsequently for classification.  Here, different models can be compared, by cross-validation, in terms of how well their parameters preserve information about the relevant class labels.</a:t>
            </a:r>
            <a:endParaRPr lang="de-CH" sz="1200" kern="1200" dirty="0" smtClean="0">
              <a:solidFill>
                <a:schemeClr val="tx1"/>
              </a:solidFill>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fld id="{82E16689-634A-4D92-ABE2-004896F54388}" type="slidenum">
              <a:rPr lang="en-GB" smtClean="0">
                <a:solidFill>
                  <a:prstClr val="black"/>
                </a:solidFill>
              </a:rPr>
              <a:pPr/>
              <a:t>20</a:t>
            </a:fld>
            <a:endParaRPr lang="en-GB">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A6A361-05EB-41D1-8C8C-0CE74B2001F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54B52C-4CAA-4376-A923-B1D8318E75C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8" y="609600"/>
            <a:ext cx="2185987"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5" y="609600"/>
            <a:ext cx="6405563"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83ECB76-6079-460B-A4BB-98EB9153C96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ECC5E537-3C5E-450B-BC89-06B800E8CD7B}" type="slidenum">
              <a:rPr lang="pt-PT"/>
              <a:pPr>
                <a:defRPr/>
              </a:pPr>
              <a:t>‹#›</a:t>
            </a:fld>
            <a:endParaRPr lang="pt-P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1D6373EE-1E2A-4FF2-A6CF-AA324D8D25EF}" type="slidenum">
              <a:rPr lang="pt-PT"/>
              <a:pPr>
                <a:defRPr/>
              </a:pPr>
              <a:t>‹#›</a:t>
            </a:fld>
            <a:endParaRPr lang="pt-P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34089335-21EA-4613-976B-332CC1DD33A2}" type="slidenum">
              <a:rPr lang="pt-PT"/>
              <a:pPr>
                <a:defRPr/>
              </a:pPr>
              <a:t>‹#›</a:t>
            </a:fld>
            <a:endParaRPr lang="pt-PT"/>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pt-PT"/>
          </a:p>
        </p:txBody>
      </p:sp>
      <p:sp>
        <p:nvSpPr>
          <p:cNvPr id="6" name="Rectangle 5"/>
          <p:cNvSpPr>
            <a:spLocks noGrp="1" noChangeArrowheads="1"/>
          </p:cNvSpPr>
          <p:nvPr>
            <p:ph type="ftr" sz="quarter" idx="11"/>
          </p:nvPr>
        </p:nvSpPr>
        <p:spPr>
          <a:ln/>
        </p:spPr>
        <p:txBody>
          <a:bodyPr/>
          <a:lstStyle>
            <a:lvl1pPr>
              <a:defRPr/>
            </a:lvl1pPr>
          </a:lstStyle>
          <a:p>
            <a:pPr>
              <a:defRPr/>
            </a:pPr>
            <a:endParaRPr lang="pt-PT"/>
          </a:p>
        </p:txBody>
      </p:sp>
      <p:sp>
        <p:nvSpPr>
          <p:cNvPr id="7" name="Rectangle 6"/>
          <p:cNvSpPr>
            <a:spLocks noGrp="1" noChangeArrowheads="1"/>
          </p:cNvSpPr>
          <p:nvPr>
            <p:ph type="sldNum" sz="quarter" idx="12"/>
          </p:nvPr>
        </p:nvSpPr>
        <p:spPr>
          <a:ln/>
        </p:spPr>
        <p:txBody>
          <a:bodyPr/>
          <a:lstStyle>
            <a:lvl1pPr>
              <a:defRPr/>
            </a:lvl1pPr>
          </a:lstStyle>
          <a:p>
            <a:pPr>
              <a:defRPr/>
            </a:pPr>
            <a:fld id="{8BDDFA88-4D79-4942-B811-A4289879DBAC}" type="slidenum">
              <a:rPr lang="pt-PT"/>
              <a:pPr>
                <a:defRPr/>
              </a:pPr>
              <a:t>‹#›</a:t>
            </a:fld>
            <a:endParaRPr lang="pt-PT"/>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pt-PT"/>
          </a:p>
        </p:txBody>
      </p:sp>
      <p:sp>
        <p:nvSpPr>
          <p:cNvPr id="8" name="Rectangle 5"/>
          <p:cNvSpPr>
            <a:spLocks noGrp="1" noChangeArrowheads="1"/>
          </p:cNvSpPr>
          <p:nvPr>
            <p:ph type="ftr" sz="quarter" idx="11"/>
          </p:nvPr>
        </p:nvSpPr>
        <p:spPr>
          <a:ln/>
        </p:spPr>
        <p:txBody>
          <a:bodyPr/>
          <a:lstStyle>
            <a:lvl1pPr>
              <a:defRPr/>
            </a:lvl1pPr>
          </a:lstStyle>
          <a:p>
            <a:pPr>
              <a:defRPr/>
            </a:pPr>
            <a:endParaRPr lang="pt-PT"/>
          </a:p>
        </p:txBody>
      </p:sp>
      <p:sp>
        <p:nvSpPr>
          <p:cNvPr id="9" name="Rectangle 6"/>
          <p:cNvSpPr>
            <a:spLocks noGrp="1" noChangeArrowheads="1"/>
          </p:cNvSpPr>
          <p:nvPr>
            <p:ph type="sldNum" sz="quarter" idx="12"/>
          </p:nvPr>
        </p:nvSpPr>
        <p:spPr>
          <a:ln/>
        </p:spPr>
        <p:txBody>
          <a:bodyPr/>
          <a:lstStyle>
            <a:lvl1pPr>
              <a:defRPr/>
            </a:lvl1pPr>
          </a:lstStyle>
          <a:p>
            <a:pPr>
              <a:defRPr/>
            </a:pPr>
            <a:fld id="{1DBC70A4-C5C4-4133-BAB2-1351FE75AC05}" type="slidenum">
              <a:rPr lang="pt-PT"/>
              <a:pPr>
                <a:defRPr/>
              </a:pPr>
              <a:t>‹#›</a:t>
            </a:fld>
            <a:endParaRPr lang="pt-PT"/>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pt-PT"/>
          </a:p>
        </p:txBody>
      </p:sp>
      <p:sp>
        <p:nvSpPr>
          <p:cNvPr id="4" name="Rectangle 5"/>
          <p:cNvSpPr>
            <a:spLocks noGrp="1" noChangeArrowheads="1"/>
          </p:cNvSpPr>
          <p:nvPr>
            <p:ph type="ftr" sz="quarter" idx="11"/>
          </p:nvPr>
        </p:nvSpPr>
        <p:spPr>
          <a:ln/>
        </p:spPr>
        <p:txBody>
          <a:bodyPr/>
          <a:lstStyle>
            <a:lvl1pPr>
              <a:defRPr/>
            </a:lvl1pPr>
          </a:lstStyle>
          <a:p>
            <a:pPr>
              <a:defRPr/>
            </a:pPr>
            <a:endParaRPr lang="pt-PT"/>
          </a:p>
        </p:txBody>
      </p:sp>
      <p:sp>
        <p:nvSpPr>
          <p:cNvPr id="5" name="Rectangle 6"/>
          <p:cNvSpPr>
            <a:spLocks noGrp="1" noChangeArrowheads="1"/>
          </p:cNvSpPr>
          <p:nvPr>
            <p:ph type="sldNum" sz="quarter" idx="12"/>
          </p:nvPr>
        </p:nvSpPr>
        <p:spPr>
          <a:ln/>
        </p:spPr>
        <p:txBody>
          <a:bodyPr/>
          <a:lstStyle>
            <a:lvl1pPr>
              <a:defRPr/>
            </a:lvl1pPr>
          </a:lstStyle>
          <a:p>
            <a:pPr>
              <a:defRPr/>
            </a:pPr>
            <a:fld id="{C5D0DC9F-6685-4830-9517-D8C9F3C38E53}" type="slidenum">
              <a:rPr lang="pt-PT"/>
              <a:pPr>
                <a:defRPr/>
              </a:pPr>
              <a:t>‹#›</a:t>
            </a:fld>
            <a:endParaRPr lang="pt-PT"/>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PT"/>
          </a:p>
        </p:txBody>
      </p:sp>
      <p:sp>
        <p:nvSpPr>
          <p:cNvPr id="3" name="Rectangle 5"/>
          <p:cNvSpPr>
            <a:spLocks noGrp="1" noChangeArrowheads="1"/>
          </p:cNvSpPr>
          <p:nvPr>
            <p:ph type="ftr" sz="quarter" idx="11"/>
          </p:nvPr>
        </p:nvSpPr>
        <p:spPr>
          <a:ln/>
        </p:spPr>
        <p:txBody>
          <a:bodyPr/>
          <a:lstStyle>
            <a:lvl1pPr>
              <a:defRPr/>
            </a:lvl1pPr>
          </a:lstStyle>
          <a:p>
            <a:pPr>
              <a:defRPr/>
            </a:pPr>
            <a:endParaRPr lang="pt-PT"/>
          </a:p>
        </p:txBody>
      </p:sp>
      <p:sp>
        <p:nvSpPr>
          <p:cNvPr id="4" name="Rectangle 6"/>
          <p:cNvSpPr>
            <a:spLocks noGrp="1" noChangeArrowheads="1"/>
          </p:cNvSpPr>
          <p:nvPr>
            <p:ph type="sldNum" sz="quarter" idx="12"/>
          </p:nvPr>
        </p:nvSpPr>
        <p:spPr>
          <a:ln/>
        </p:spPr>
        <p:txBody>
          <a:bodyPr/>
          <a:lstStyle>
            <a:lvl1pPr>
              <a:defRPr/>
            </a:lvl1pPr>
          </a:lstStyle>
          <a:p>
            <a:pPr>
              <a:defRPr/>
            </a:pPr>
            <a:fld id="{D8EAC658-CB3D-460E-ACBC-9336F2AB8E59}" type="slidenum">
              <a:rPr lang="pt-PT"/>
              <a:pPr>
                <a:defRPr/>
              </a:pPr>
              <a:t>‹#›</a:t>
            </a:fld>
            <a:endParaRPr lang="pt-PT"/>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pt-PT"/>
          </a:p>
        </p:txBody>
      </p:sp>
      <p:sp>
        <p:nvSpPr>
          <p:cNvPr id="6" name="Rectangle 5"/>
          <p:cNvSpPr>
            <a:spLocks noGrp="1" noChangeArrowheads="1"/>
          </p:cNvSpPr>
          <p:nvPr>
            <p:ph type="ftr" sz="quarter" idx="11"/>
          </p:nvPr>
        </p:nvSpPr>
        <p:spPr>
          <a:ln/>
        </p:spPr>
        <p:txBody>
          <a:bodyPr/>
          <a:lstStyle>
            <a:lvl1pPr>
              <a:defRPr/>
            </a:lvl1pPr>
          </a:lstStyle>
          <a:p>
            <a:pPr>
              <a:defRPr/>
            </a:pPr>
            <a:endParaRPr lang="pt-PT"/>
          </a:p>
        </p:txBody>
      </p:sp>
      <p:sp>
        <p:nvSpPr>
          <p:cNvPr id="7" name="Rectangle 6"/>
          <p:cNvSpPr>
            <a:spLocks noGrp="1" noChangeArrowheads="1"/>
          </p:cNvSpPr>
          <p:nvPr>
            <p:ph type="sldNum" sz="quarter" idx="12"/>
          </p:nvPr>
        </p:nvSpPr>
        <p:spPr>
          <a:ln/>
        </p:spPr>
        <p:txBody>
          <a:bodyPr/>
          <a:lstStyle>
            <a:lvl1pPr>
              <a:defRPr/>
            </a:lvl1pPr>
          </a:lstStyle>
          <a:p>
            <a:pPr>
              <a:defRPr/>
            </a:pPr>
            <a:fld id="{646A495E-224D-4908-BE9A-D790D78E2FD6}" type="slidenum">
              <a:rPr lang="pt-PT"/>
              <a:pPr>
                <a:defRPr/>
              </a:pPr>
              <a:t>‹#›</a:t>
            </a:fld>
            <a:endParaRPr lang="pt-P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60474D-4185-42D1-9EB8-699917F3CAAD}"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pt-PT"/>
          </a:p>
        </p:txBody>
      </p:sp>
      <p:sp>
        <p:nvSpPr>
          <p:cNvPr id="6" name="Rectangle 5"/>
          <p:cNvSpPr>
            <a:spLocks noGrp="1" noChangeArrowheads="1"/>
          </p:cNvSpPr>
          <p:nvPr>
            <p:ph type="ftr" sz="quarter" idx="11"/>
          </p:nvPr>
        </p:nvSpPr>
        <p:spPr>
          <a:ln/>
        </p:spPr>
        <p:txBody>
          <a:bodyPr/>
          <a:lstStyle>
            <a:lvl1pPr>
              <a:defRPr/>
            </a:lvl1pPr>
          </a:lstStyle>
          <a:p>
            <a:pPr>
              <a:defRPr/>
            </a:pPr>
            <a:endParaRPr lang="pt-PT"/>
          </a:p>
        </p:txBody>
      </p:sp>
      <p:sp>
        <p:nvSpPr>
          <p:cNvPr id="7" name="Rectangle 6"/>
          <p:cNvSpPr>
            <a:spLocks noGrp="1" noChangeArrowheads="1"/>
          </p:cNvSpPr>
          <p:nvPr>
            <p:ph type="sldNum" sz="quarter" idx="12"/>
          </p:nvPr>
        </p:nvSpPr>
        <p:spPr>
          <a:ln/>
        </p:spPr>
        <p:txBody>
          <a:bodyPr/>
          <a:lstStyle>
            <a:lvl1pPr>
              <a:defRPr/>
            </a:lvl1pPr>
          </a:lstStyle>
          <a:p>
            <a:pPr>
              <a:defRPr/>
            </a:pPr>
            <a:fld id="{7632BD3C-BC42-4EAD-B163-244D00BF1EFC}" type="slidenum">
              <a:rPr lang="pt-PT"/>
              <a:pPr>
                <a:defRPr/>
              </a:pPr>
              <a:t>‹#›</a:t>
            </a:fld>
            <a:endParaRPr lang="pt-PT"/>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FEA88605-CF00-463B-B902-71BDBEE38172}" type="slidenum">
              <a:rPr lang="pt-PT"/>
              <a:pPr>
                <a:defRPr/>
              </a:pPr>
              <a:t>‹#›</a:t>
            </a:fld>
            <a:endParaRPr lang="pt-PT"/>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274638"/>
            <a:ext cx="2314575"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4350" y="274638"/>
            <a:ext cx="679132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30F247DF-8D82-4F3E-ADB2-E114734D2267}" type="slidenum">
              <a:rPr lang="pt-PT"/>
              <a:pPr>
                <a:defRPr/>
              </a:pPr>
              <a:t>‹#›</a:t>
            </a:fld>
            <a:endParaRPr lang="pt-PT"/>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14350" y="1600200"/>
            <a:ext cx="92583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FE431069-36FE-486C-8180-89D0C8878872}" type="slidenum">
              <a:rPr lang="pt-PT"/>
              <a:pPr>
                <a:defRPr/>
              </a:pPr>
              <a:t>‹#›</a:t>
            </a:fld>
            <a:endParaRPr lang="pt-PT"/>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pt-P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pt-P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EAA778E-5EA3-4BB6-A79B-07B815F6BCBD}"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pt-P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pt-P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6C5DBD2-6DB4-41DA-866F-8753E86E6628}"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pt-P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pt-P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0FBCD6B-49BB-48EA-9158-83218B3B3A5F}"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pt-PT">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pt-PT">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7561BE7-AD41-481B-96CA-E8CEFDD96E7E}"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pt-PT">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pt-PT">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35096A1-3180-41F1-9906-295B2F6F73F9}"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pt-PT">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pt-PT">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D4CE33C-F4E6-4BF4-BFA1-40516A2027E5}"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2A6AC74-B98A-4683-9BFE-344F28C2D443}"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pt-PT">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pt-PT">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B41334C7-6A39-4081-89DC-78387012FEEB}"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pt-PT">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pt-PT">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EC8F4E3-7061-4BAE-A78B-2AFE69D392C2}"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pt-PT">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pt-PT">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B8963EF-06DA-4B49-8C9E-BB3A903AC047}"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pt-P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pt-P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C3D2562-58C0-4904-A720-4B27A489AFAB}"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274638"/>
            <a:ext cx="2314575"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4350" y="274638"/>
            <a:ext cx="679132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pt-P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pt-P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4E5CBD7-9C49-4900-9AAF-A1B6D34646C0}"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14350" y="1600200"/>
            <a:ext cx="9258300" cy="4525963"/>
          </a:xfrm>
        </p:spPr>
        <p:txBody>
          <a:bodyPr/>
          <a:lstStyle/>
          <a:p>
            <a:endParaRPr lang="en-US"/>
          </a:p>
        </p:txBody>
      </p:sp>
      <p:sp>
        <p:nvSpPr>
          <p:cNvPr id="4" name="Date Placeholder 3"/>
          <p:cNvSpPr>
            <a:spLocks noGrp="1"/>
          </p:cNvSpPr>
          <p:nvPr>
            <p:ph type="dt" sz="half" idx="10"/>
          </p:nvPr>
        </p:nvSpPr>
        <p:spPr>
          <a:xfrm>
            <a:off x="514350" y="6245225"/>
            <a:ext cx="2400300" cy="476250"/>
          </a:xfrm>
        </p:spPr>
        <p:txBody>
          <a:bodyPr/>
          <a:lstStyle>
            <a:lvl1pPr>
              <a:defRPr/>
            </a:lvl1pPr>
          </a:lstStyle>
          <a:p>
            <a:endParaRPr lang="pt-PT">
              <a:solidFill>
                <a:srgbClr val="000000"/>
              </a:solidFill>
            </a:endParaRPr>
          </a:p>
        </p:txBody>
      </p:sp>
      <p:sp>
        <p:nvSpPr>
          <p:cNvPr id="5" name="Footer Placeholder 4"/>
          <p:cNvSpPr>
            <a:spLocks noGrp="1"/>
          </p:cNvSpPr>
          <p:nvPr>
            <p:ph type="ftr" sz="quarter" idx="11"/>
          </p:nvPr>
        </p:nvSpPr>
        <p:spPr>
          <a:xfrm>
            <a:off x="3514725" y="6245225"/>
            <a:ext cx="3257550" cy="476250"/>
          </a:xfrm>
        </p:spPr>
        <p:txBody>
          <a:bodyPr/>
          <a:lstStyle>
            <a:lvl1pPr>
              <a:defRPr/>
            </a:lvl1pPr>
          </a:lstStyle>
          <a:p>
            <a:endParaRPr lang="pt-PT">
              <a:solidFill>
                <a:srgbClr val="000000"/>
              </a:solidFill>
            </a:endParaRPr>
          </a:p>
        </p:txBody>
      </p:sp>
      <p:sp>
        <p:nvSpPr>
          <p:cNvPr id="6" name="Slide Number Placeholder 5"/>
          <p:cNvSpPr>
            <a:spLocks noGrp="1"/>
          </p:cNvSpPr>
          <p:nvPr>
            <p:ph type="sldNum" sz="quarter" idx="12"/>
          </p:nvPr>
        </p:nvSpPr>
        <p:spPr>
          <a:xfrm>
            <a:off x="7372350" y="6245225"/>
            <a:ext cx="2400300" cy="476250"/>
          </a:xfrm>
        </p:spPr>
        <p:txBody>
          <a:bodyPr/>
          <a:lstStyle>
            <a:lvl1pPr>
              <a:defRPr/>
            </a:lvl1pPr>
          </a:lstStyle>
          <a:p>
            <a:fld id="{DBF8ED80-6494-46ED-B474-F8FC49BE22B9}"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pt-P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pt-P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EAA778E-5EA3-4BB6-A79B-07B815F6BCBD}"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pt-P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pt-P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6C5DBD2-6DB4-41DA-866F-8753E86E6628}"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pt-P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pt-P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0FBCD6B-49BB-48EA-9158-83218B3B3A5F}"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pt-PT">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pt-PT">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7561BE7-AD41-481B-96CA-E8CEFDD96E7E}"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9812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9812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2703643-AD34-4C6D-8672-C0C961FE47A9}"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pt-PT">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pt-PT">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35096A1-3180-41F1-9906-295B2F6F73F9}"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pt-PT">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pt-PT">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D4CE33C-F4E6-4BF4-BFA1-40516A2027E5}"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pt-PT">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pt-PT">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B41334C7-6A39-4081-89DC-78387012FEEB}"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pt-PT">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pt-PT">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EC8F4E3-7061-4BAE-A78B-2AFE69D392C2}"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pt-PT">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pt-PT">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B8963EF-06DA-4B49-8C9E-BB3A903AC047}"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pt-P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pt-P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C3D2562-58C0-4904-A720-4B27A489AFAB}"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274638"/>
            <a:ext cx="2314575"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4350" y="274638"/>
            <a:ext cx="679132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pt-P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pt-P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4E5CBD7-9C49-4900-9AAF-A1B6D34646C0}"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14350" y="1600200"/>
            <a:ext cx="9258300" cy="4525963"/>
          </a:xfrm>
        </p:spPr>
        <p:txBody>
          <a:bodyPr/>
          <a:lstStyle/>
          <a:p>
            <a:endParaRPr lang="en-US"/>
          </a:p>
        </p:txBody>
      </p:sp>
      <p:sp>
        <p:nvSpPr>
          <p:cNvPr id="4" name="Date Placeholder 3"/>
          <p:cNvSpPr>
            <a:spLocks noGrp="1"/>
          </p:cNvSpPr>
          <p:nvPr>
            <p:ph type="dt" sz="half" idx="10"/>
          </p:nvPr>
        </p:nvSpPr>
        <p:spPr>
          <a:xfrm>
            <a:off x="514350" y="6245225"/>
            <a:ext cx="2400300" cy="476250"/>
          </a:xfrm>
        </p:spPr>
        <p:txBody>
          <a:bodyPr/>
          <a:lstStyle>
            <a:lvl1pPr>
              <a:defRPr/>
            </a:lvl1pPr>
          </a:lstStyle>
          <a:p>
            <a:endParaRPr lang="pt-PT">
              <a:solidFill>
                <a:srgbClr val="000000"/>
              </a:solidFill>
            </a:endParaRPr>
          </a:p>
        </p:txBody>
      </p:sp>
      <p:sp>
        <p:nvSpPr>
          <p:cNvPr id="5" name="Footer Placeholder 4"/>
          <p:cNvSpPr>
            <a:spLocks noGrp="1"/>
          </p:cNvSpPr>
          <p:nvPr>
            <p:ph type="ftr" sz="quarter" idx="11"/>
          </p:nvPr>
        </p:nvSpPr>
        <p:spPr>
          <a:xfrm>
            <a:off x="3514725" y="6245225"/>
            <a:ext cx="3257550" cy="476250"/>
          </a:xfrm>
        </p:spPr>
        <p:txBody>
          <a:bodyPr/>
          <a:lstStyle>
            <a:lvl1pPr>
              <a:defRPr/>
            </a:lvl1pPr>
          </a:lstStyle>
          <a:p>
            <a:endParaRPr lang="pt-PT">
              <a:solidFill>
                <a:srgbClr val="000000"/>
              </a:solidFill>
            </a:endParaRPr>
          </a:p>
        </p:txBody>
      </p:sp>
      <p:sp>
        <p:nvSpPr>
          <p:cNvPr id="6" name="Slide Number Placeholder 5"/>
          <p:cNvSpPr>
            <a:spLocks noGrp="1"/>
          </p:cNvSpPr>
          <p:nvPr>
            <p:ph type="sldNum" sz="quarter" idx="12"/>
          </p:nvPr>
        </p:nvSpPr>
        <p:spPr>
          <a:xfrm>
            <a:off x="7372350" y="6245225"/>
            <a:ext cx="2400300" cy="476250"/>
          </a:xfrm>
        </p:spPr>
        <p:txBody>
          <a:bodyPr/>
          <a:lstStyle>
            <a:lvl1pPr>
              <a:defRPr/>
            </a:lvl1pPr>
          </a:lstStyle>
          <a:p>
            <a:fld id="{DBF8ED80-6494-46ED-B474-F8FC49BE22B9}" type="slidenum">
              <a:rPr lang="pt-PT">
                <a:solidFill>
                  <a:srgbClr val="000000"/>
                </a:solidFill>
              </a:rPr>
              <a:pPr/>
              <a:t>‹#›</a:t>
            </a:fld>
            <a:endParaRPr lang="pt-PT">
              <a:solidFill>
                <a:srgbClr val="000000"/>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pt-P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pt-P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4CFC132-2EAB-4862-B1B2-6E827B1EE28E}" type="slidenum">
              <a:rPr lang="pt-PT">
                <a:solidFill>
                  <a:srgbClr val="000000"/>
                </a:solidFill>
              </a:rPr>
              <a:pPr/>
              <a:t>‹#›</a:t>
            </a:fld>
            <a:endParaRPr lang="pt-PT">
              <a:solidFill>
                <a:srgbClr val="000000"/>
              </a:solidFill>
            </a:endParaRPr>
          </a:p>
        </p:txBody>
      </p:sp>
    </p:spTree>
    <p:extLst>
      <p:ext uri="{BB962C8B-B14F-4D97-AF65-F5344CB8AC3E}">
        <p14:creationId xmlns:p14="http://schemas.microsoft.com/office/powerpoint/2010/main" val="219157705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pt-P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pt-P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415B679-1469-4EBC-9A97-154467612581}" type="slidenum">
              <a:rPr lang="pt-PT">
                <a:solidFill>
                  <a:srgbClr val="000000"/>
                </a:solidFill>
              </a:rPr>
              <a:pPr/>
              <a:t>‹#›</a:t>
            </a:fld>
            <a:endParaRPr lang="pt-PT">
              <a:solidFill>
                <a:srgbClr val="000000"/>
              </a:solidFill>
            </a:endParaRPr>
          </a:p>
        </p:txBody>
      </p:sp>
    </p:spTree>
    <p:extLst>
      <p:ext uri="{BB962C8B-B14F-4D97-AF65-F5344CB8AC3E}">
        <p14:creationId xmlns:p14="http://schemas.microsoft.com/office/powerpoint/2010/main" val="177999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E4D1252-6D0B-430C-8B6C-62F551D61C33}"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pt-P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pt-P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88863E0-030C-4306-A3F7-F2692FA76678}" type="slidenum">
              <a:rPr lang="pt-PT">
                <a:solidFill>
                  <a:srgbClr val="000000"/>
                </a:solidFill>
              </a:rPr>
              <a:pPr/>
              <a:t>‹#›</a:t>
            </a:fld>
            <a:endParaRPr lang="pt-PT">
              <a:solidFill>
                <a:srgbClr val="000000"/>
              </a:solidFill>
            </a:endParaRPr>
          </a:p>
        </p:txBody>
      </p:sp>
    </p:spTree>
    <p:extLst>
      <p:ext uri="{BB962C8B-B14F-4D97-AF65-F5344CB8AC3E}">
        <p14:creationId xmlns:p14="http://schemas.microsoft.com/office/powerpoint/2010/main" val="14743539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pt-PT">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pt-PT">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B70ECDD-11FE-48CD-828B-3F697F5DD93C}" type="slidenum">
              <a:rPr lang="pt-PT">
                <a:solidFill>
                  <a:srgbClr val="000000"/>
                </a:solidFill>
              </a:rPr>
              <a:pPr/>
              <a:t>‹#›</a:t>
            </a:fld>
            <a:endParaRPr lang="pt-PT">
              <a:solidFill>
                <a:srgbClr val="000000"/>
              </a:solidFill>
            </a:endParaRPr>
          </a:p>
        </p:txBody>
      </p:sp>
    </p:spTree>
    <p:extLst>
      <p:ext uri="{BB962C8B-B14F-4D97-AF65-F5344CB8AC3E}">
        <p14:creationId xmlns:p14="http://schemas.microsoft.com/office/powerpoint/2010/main" val="31621058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pt-PT">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pt-PT">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44A7804-708C-468E-9BF5-C9E62BC8C830}" type="slidenum">
              <a:rPr lang="pt-PT">
                <a:solidFill>
                  <a:srgbClr val="000000"/>
                </a:solidFill>
              </a:rPr>
              <a:pPr/>
              <a:t>‹#›</a:t>
            </a:fld>
            <a:endParaRPr lang="pt-PT">
              <a:solidFill>
                <a:srgbClr val="000000"/>
              </a:solidFill>
            </a:endParaRPr>
          </a:p>
        </p:txBody>
      </p:sp>
    </p:spTree>
    <p:extLst>
      <p:ext uri="{BB962C8B-B14F-4D97-AF65-F5344CB8AC3E}">
        <p14:creationId xmlns:p14="http://schemas.microsoft.com/office/powerpoint/2010/main" val="35036363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pt-PT">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pt-PT">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95DA4C0-CA95-42F2-896A-AEB220E94F19}" type="slidenum">
              <a:rPr lang="pt-PT">
                <a:solidFill>
                  <a:srgbClr val="000000"/>
                </a:solidFill>
              </a:rPr>
              <a:pPr/>
              <a:t>‹#›</a:t>
            </a:fld>
            <a:endParaRPr lang="pt-PT">
              <a:solidFill>
                <a:srgbClr val="000000"/>
              </a:solidFill>
            </a:endParaRPr>
          </a:p>
        </p:txBody>
      </p:sp>
    </p:spTree>
    <p:extLst>
      <p:ext uri="{BB962C8B-B14F-4D97-AF65-F5344CB8AC3E}">
        <p14:creationId xmlns:p14="http://schemas.microsoft.com/office/powerpoint/2010/main" val="3400505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pt-PT">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pt-PT">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B9F674AB-226F-4C9A-83C9-622092277A46}" type="slidenum">
              <a:rPr lang="pt-PT">
                <a:solidFill>
                  <a:srgbClr val="000000"/>
                </a:solidFill>
              </a:rPr>
              <a:pPr/>
              <a:t>‹#›</a:t>
            </a:fld>
            <a:endParaRPr lang="pt-PT">
              <a:solidFill>
                <a:srgbClr val="000000"/>
              </a:solidFill>
            </a:endParaRPr>
          </a:p>
        </p:txBody>
      </p:sp>
    </p:spTree>
    <p:extLst>
      <p:ext uri="{BB962C8B-B14F-4D97-AF65-F5344CB8AC3E}">
        <p14:creationId xmlns:p14="http://schemas.microsoft.com/office/powerpoint/2010/main" val="33519831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pt-PT">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pt-PT">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68EB22C-7764-40BF-AFAF-66573F279EB3}" type="slidenum">
              <a:rPr lang="pt-PT">
                <a:solidFill>
                  <a:srgbClr val="000000"/>
                </a:solidFill>
              </a:rPr>
              <a:pPr/>
              <a:t>‹#›</a:t>
            </a:fld>
            <a:endParaRPr lang="pt-PT">
              <a:solidFill>
                <a:srgbClr val="000000"/>
              </a:solidFill>
            </a:endParaRPr>
          </a:p>
        </p:txBody>
      </p:sp>
    </p:spTree>
    <p:extLst>
      <p:ext uri="{BB962C8B-B14F-4D97-AF65-F5344CB8AC3E}">
        <p14:creationId xmlns:p14="http://schemas.microsoft.com/office/powerpoint/2010/main" val="14382389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pt-PT">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pt-PT">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CA45A74-FB41-4BEF-A8EE-0FC574C6C1C2}" type="slidenum">
              <a:rPr lang="pt-PT">
                <a:solidFill>
                  <a:srgbClr val="000000"/>
                </a:solidFill>
              </a:rPr>
              <a:pPr/>
              <a:t>‹#›</a:t>
            </a:fld>
            <a:endParaRPr lang="pt-PT">
              <a:solidFill>
                <a:srgbClr val="000000"/>
              </a:solidFill>
            </a:endParaRPr>
          </a:p>
        </p:txBody>
      </p:sp>
    </p:spTree>
    <p:extLst>
      <p:ext uri="{BB962C8B-B14F-4D97-AF65-F5344CB8AC3E}">
        <p14:creationId xmlns:p14="http://schemas.microsoft.com/office/powerpoint/2010/main" val="37818492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pt-P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pt-P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4C7D85F-4B0A-4CD7-B25C-AC37B6C12C28}" type="slidenum">
              <a:rPr lang="pt-PT">
                <a:solidFill>
                  <a:srgbClr val="000000"/>
                </a:solidFill>
              </a:rPr>
              <a:pPr/>
              <a:t>‹#›</a:t>
            </a:fld>
            <a:endParaRPr lang="pt-PT">
              <a:solidFill>
                <a:srgbClr val="000000"/>
              </a:solidFill>
            </a:endParaRPr>
          </a:p>
        </p:txBody>
      </p:sp>
    </p:spTree>
    <p:extLst>
      <p:ext uri="{BB962C8B-B14F-4D97-AF65-F5344CB8AC3E}">
        <p14:creationId xmlns:p14="http://schemas.microsoft.com/office/powerpoint/2010/main" val="277109139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274638"/>
            <a:ext cx="2314575"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4350" y="274638"/>
            <a:ext cx="679132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pt-P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pt-P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79D86AF-1238-480B-9A9E-898D0CA049F2}" type="slidenum">
              <a:rPr lang="pt-PT">
                <a:solidFill>
                  <a:srgbClr val="000000"/>
                </a:solidFill>
              </a:rPr>
              <a:pPr/>
              <a:t>‹#›</a:t>
            </a:fld>
            <a:endParaRPr lang="pt-PT">
              <a:solidFill>
                <a:srgbClr val="000000"/>
              </a:solidFill>
            </a:endParaRPr>
          </a:p>
        </p:txBody>
      </p:sp>
    </p:spTree>
    <p:extLst>
      <p:ext uri="{BB962C8B-B14F-4D97-AF65-F5344CB8AC3E}">
        <p14:creationId xmlns:p14="http://schemas.microsoft.com/office/powerpoint/2010/main" val="341610465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14350" y="1600200"/>
            <a:ext cx="9258300" cy="4525963"/>
          </a:xfrm>
        </p:spPr>
        <p:txBody>
          <a:bodyPr/>
          <a:lstStyle/>
          <a:p>
            <a:endParaRPr lang="en-US"/>
          </a:p>
        </p:txBody>
      </p:sp>
      <p:sp>
        <p:nvSpPr>
          <p:cNvPr id="4" name="Date Placeholder 3"/>
          <p:cNvSpPr>
            <a:spLocks noGrp="1"/>
          </p:cNvSpPr>
          <p:nvPr>
            <p:ph type="dt" sz="half" idx="10"/>
          </p:nvPr>
        </p:nvSpPr>
        <p:spPr>
          <a:xfrm>
            <a:off x="514350" y="6245225"/>
            <a:ext cx="2400300" cy="476250"/>
          </a:xfrm>
        </p:spPr>
        <p:txBody>
          <a:bodyPr/>
          <a:lstStyle>
            <a:lvl1pPr>
              <a:defRPr/>
            </a:lvl1pPr>
          </a:lstStyle>
          <a:p>
            <a:endParaRPr lang="pt-PT">
              <a:solidFill>
                <a:srgbClr val="000000"/>
              </a:solidFill>
            </a:endParaRPr>
          </a:p>
        </p:txBody>
      </p:sp>
      <p:sp>
        <p:nvSpPr>
          <p:cNvPr id="5" name="Footer Placeholder 4"/>
          <p:cNvSpPr>
            <a:spLocks noGrp="1"/>
          </p:cNvSpPr>
          <p:nvPr>
            <p:ph type="ftr" sz="quarter" idx="11"/>
          </p:nvPr>
        </p:nvSpPr>
        <p:spPr>
          <a:xfrm>
            <a:off x="3514725" y="6245225"/>
            <a:ext cx="3257550" cy="476250"/>
          </a:xfrm>
        </p:spPr>
        <p:txBody>
          <a:bodyPr/>
          <a:lstStyle>
            <a:lvl1pPr>
              <a:defRPr/>
            </a:lvl1pPr>
          </a:lstStyle>
          <a:p>
            <a:endParaRPr lang="pt-PT">
              <a:solidFill>
                <a:srgbClr val="000000"/>
              </a:solidFill>
            </a:endParaRPr>
          </a:p>
        </p:txBody>
      </p:sp>
      <p:sp>
        <p:nvSpPr>
          <p:cNvPr id="6" name="Slide Number Placeholder 5"/>
          <p:cNvSpPr>
            <a:spLocks noGrp="1"/>
          </p:cNvSpPr>
          <p:nvPr>
            <p:ph type="sldNum" sz="quarter" idx="12"/>
          </p:nvPr>
        </p:nvSpPr>
        <p:spPr>
          <a:xfrm>
            <a:off x="7372350" y="6245225"/>
            <a:ext cx="2400300" cy="476250"/>
          </a:xfrm>
        </p:spPr>
        <p:txBody>
          <a:bodyPr/>
          <a:lstStyle>
            <a:lvl1pPr>
              <a:defRPr/>
            </a:lvl1pPr>
          </a:lstStyle>
          <a:p>
            <a:fld id="{4F286C05-015C-4D29-8E08-D5E8E160A02F}" type="slidenum">
              <a:rPr lang="pt-PT">
                <a:solidFill>
                  <a:srgbClr val="000000"/>
                </a:solidFill>
              </a:rPr>
              <a:pPr/>
              <a:t>‹#›</a:t>
            </a:fld>
            <a:endParaRPr lang="pt-PT">
              <a:solidFill>
                <a:srgbClr val="000000"/>
              </a:solidFill>
            </a:endParaRPr>
          </a:p>
        </p:txBody>
      </p:sp>
    </p:spTree>
    <p:extLst>
      <p:ext uri="{BB962C8B-B14F-4D97-AF65-F5344CB8AC3E}">
        <p14:creationId xmlns:p14="http://schemas.microsoft.com/office/powerpoint/2010/main" val="2495734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A22CF7E-33AB-4FA4-9861-CFE2F8AFE3CA}"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3EF4C58-8064-4ACA-807D-F3470766237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1878307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07FA68-EDC1-457D-89C9-C6C481B8D84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21464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255298D-0D3D-4DB6-A2A0-9256D5EAC5F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311727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9812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9812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89D6EBB-5BBB-41EC-A4E6-A33799FCE6B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1775196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35E6FBE-6E5B-4610-B07A-4FAF5764282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5833346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08AEF98-42E9-4475-99AF-678FE880D6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167988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6261EB3-9EB2-46AD-B52A-C26C97F895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142707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769037A-4867-40C7-9C32-71E6AA56E8F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9312564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900BA5C-E3E5-450E-B4BE-2A9DBAEBC1C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7706810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E052049-FDAC-4DE6-BB6A-62AC23FB53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93711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D7E2F46-3840-4272-A6E3-7DF5D5D25349}"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8" y="609600"/>
            <a:ext cx="2185987"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5" y="609600"/>
            <a:ext cx="6405563"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775AEE6-A456-4459-90D9-A5EB7BF0B6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85986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E7BFBAA-7E27-4DAF-A8F8-146B046B2FA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826EE17-429A-42D2-AF02-AD35C763F1F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771525" y="609600"/>
            <a:ext cx="87439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603" name="Rectangle 3"/>
          <p:cNvSpPr>
            <a:spLocks noGrp="1" noChangeArrowheads="1"/>
          </p:cNvSpPr>
          <p:nvPr>
            <p:ph type="body" idx="1"/>
          </p:nvPr>
        </p:nvSpPr>
        <p:spPr bwMode="auto">
          <a:xfrm>
            <a:off x="771525" y="1981200"/>
            <a:ext cx="874395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31524" name="Rectangle 4"/>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b="0">
                <a:latin typeface="+mn-lt"/>
              </a:defRPr>
            </a:lvl1pPr>
          </a:lstStyle>
          <a:p>
            <a:pPr>
              <a:defRPr/>
            </a:pPr>
            <a:endParaRPr lang="en-US"/>
          </a:p>
        </p:txBody>
      </p:sp>
      <p:sp>
        <p:nvSpPr>
          <p:cNvPr id="1131525" name="Rectangle 5"/>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b="0">
                <a:latin typeface="+mn-lt"/>
              </a:defRPr>
            </a:lvl1pPr>
          </a:lstStyle>
          <a:p>
            <a:pPr>
              <a:defRPr/>
            </a:pPr>
            <a:endParaRPr lang="en-US"/>
          </a:p>
        </p:txBody>
      </p:sp>
      <p:sp>
        <p:nvSpPr>
          <p:cNvPr id="1131526" name="Rectangle 6"/>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b="0">
                <a:latin typeface="+mn-lt"/>
              </a:defRPr>
            </a:lvl1pPr>
          </a:lstStyle>
          <a:p>
            <a:pPr>
              <a:defRPr/>
            </a:pPr>
            <a:fld id="{FA152D36-731C-4485-8F23-76FB82323D8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514350" y="274638"/>
            <a:ext cx="9258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PT" smtClean="0"/>
              <a:t>Click to edit Master title style</a:t>
            </a:r>
          </a:p>
        </p:txBody>
      </p:sp>
      <p:sp>
        <p:nvSpPr>
          <p:cNvPr id="27651" name="Rectangle 3"/>
          <p:cNvSpPr>
            <a:spLocks noGrp="1" noChangeArrowheads="1"/>
          </p:cNvSpPr>
          <p:nvPr>
            <p:ph type="body" idx="1"/>
          </p:nvPr>
        </p:nvSpPr>
        <p:spPr bwMode="auto">
          <a:xfrm>
            <a:off x="514350" y="1600200"/>
            <a:ext cx="92583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p>
        </p:txBody>
      </p:sp>
      <p:sp>
        <p:nvSpPr>
          <p:cNvPr id="1338372" name="Rectangle 4"/>
          <p:cNvSpPr>
            <a:spLocks noGrp="1" noChangeArrowheads="1"/>
          </p:cNvSpPr>
          <p:nvPr>
            <p:ph type="dt" sz="half" idx="2"/>
          </p:nvPr>
        </p:nvSpPr>
        <p:spPr bwMode="auto">
          <a:xfrm>
            <a:off x="514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b="0"/>
            </a:lvl1pPr>
          </a:lstStyle>
          <a:p>
            <a:pPr>
              <a:defRPr/>
            </a:pPr>
            <a:endParaRPr lang="pt-PT"/>
          </a:p>
        </p:txBody>
      </p:sp>
      <p:sp>
        <p:nvSpPr>
          <p:cNvPr id="1338373" name="Rectangle 5"/>
          <p:cNvSpPr>
            <a:spLocks noGrp="1" noChangeArrowheads="1"/>
          </p:cNvSpPr>
          <p:nvPr>
            <p:ph type="ftr" sz="quarter" idx="3"/>
          </p:nvPr>
        </p:nvSpPr>
        <p:spPr bwMode="auto">
          <a:xfrm>
            <a:off x="3514725" y="6245225"/>
            <a:ext cx="32575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b="0"/>
            </a:lvl1pPr>
          </a:lstStyle>
          <a:p>
            <a:pPr>
              <a:defRPr/>
            </a:pPr>
            <a:endParaRPr lang="pt-PT"/>
          </a:p>
        </p:txBody>
      </p:sp>
      <p:sp>
        <p:nvSpPr>
          <p:cNvPr id="1338374" name="Rectangle 6"/>
          <p:cNvSpPr>
            <a:spLocks noGrp="1" noChangeArrowheads="1"/>
          </p:cNvSpPr>
          <p:nvPr>
            <p:ph type="sldNum" sz="quarter" idx="4"/>
          </p:nvPr>
        </p:nvSpPr>
        <p:spPr bwMode="auto">
          <a:xfrm>
            <a:off x="7372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b="0"/>
            </a:lvl1pPr>
          </a:lstStyle>
          <a:p>
            <a:pPr>
              <a:defRPr/>
            </a:pPr>
            <a:fld id="{60DDC57F-42EA-4C52-8E00-C61D787F9374}" type="slidenum">
              <a:rPr lang="pt-PT"/>
              <a:pPr>
                <a:defRPr/>
              </a:pPr>
              <a:t>‹#›</a:t>
            </a:fld>
            <a:endParaRPr lang="pt-PT"/>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8370" name="Rectangle 2"/>
          <p:cNvSpPr>
            <a:spLocks noGrp="1" noChangeArrowheads="1"/>
          </p:cNvSpPr>
          <p:nvPr>
            <p:ph type="title"/>
          </p:nvPr>
        </p:nvSpPr>
        <p:spPr bwMode="auto">
          <a:xfrm>
            <a:off x="514350" y="274638"/>
            <a:ext cx="92583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pt-PT" smtClean="0"/>
              <a:t>Click to edit Master title style</a:t>
            </a:r>
          </a:p>
        </p:txBody>
      </p:sp>
      <p:sp>
        <p:nvSpPr>
          <p:cNvPr id="1338371" name="Rectangle 3"/>
          <p:cNvSpPr>
            <a:spLocks noGrp="1" noChangeArrowheads="1"/>
          </p:cNvSpPr>
          <p:nvPr>
            <p:ph type="body" idx="1"/>
          </p:nvPr>
        </p:nvSpPr>
        <p:spPr bwMode="auto">
          <a:xfrm>
            <a:off x="514350" y="1600200"/>
            <a:ext cx="92583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p>
        </p:txBody>
      </p:sp>
      <p:sp>
        <p:nvSpPr>
          <p:cNvPr id="1338372" name="Rectangle 4"/>
          <p:cNvSpPr>
            <a:spLocks noGrp="1" noChangeArrowheads="1"/>
          </p:cNvSpPr>
          <p:nvPr>
            <p:ph type="dt" sz="half" idx="2"/>
          </p:nvPr>
        </p:nvSpPr>
        <p:spPr bwMode="auto">
          <a:xfrm>
            <a:off x="514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b="0"/>
            </a:lvl1pPr>
          </a:lstStyle>
          <a:p>
            <a:endParaRPr lang="pt-PT">
              <a:solidFill>
                <a:srgbClr val="000000"/>
              </a:solidFill>
            </a:endParaRPr>
          </a:p>
        </p:txBody>
      </p:sp>
      <p:sp>
        <p:nvSpPr>
          <p:cNvPr id="1338373" name="Rectangle 5"/>
          <p:cNvSpPr>
            <a:spLocks noGrp="1" noChangeArrowheads="1"/>
          </p:cNvSpPr>
          <p:nvPr>
            <p:ph type="ftr" sz="quarter" idx="3"/>
          </p:nvPr>
        </p:nvSpPr>
        <p:spPr bwMode="auto">
          <a:xfrm>
            <a:off x="3514725" y="6245225"/>
            <a:ext cx="32575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b="0"/>
            </a:lvl1pPr>
          </a:lstStyle>
          <a:p>
            <a:endParaRPr lang="pt-PT">
              <a:solidFill>
                <a:srgbClr val="000000"/>
              </a:solidFill>
            </a:endParaRPr>
          </a:p>
        </p:txBody>
      </p:sp>
      <p:sp>
        <p:nvSpPr>
          <p:cNvPr id="1338374" name="Rectangle 6"/>
          <p:cNvSpPr>
            <a:spLocks noGrp="1" noChangeArrowheads="1"/>
          </p:cNvSpPr>
          <p:nvPr>
            <p:ph type="sldNum" sz="quarter" idx="4"/>
          </p:nvPr>
        </p:nvSpPr>
        <p:spPr bwMode="auto">
          <a:xfrm>
            <a:off x="7372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b="0"/>
            </a:lvl1pPr>
          </a:lstStyle>
          <a:p>
            <a:fld id="{D5D1423D-8A89-4E4A-8714-629DD75AECA4}" type="slidenum">
              <a:rPr lang="pt-PT">
                <a:solidFill>
                  <a:srgbClr val="000000"/>
                </a:solidFill>
              </a:rPr>
              <a:pPr/>
              <a:t>‹#›</a:t>
            </a:fld>
            <a:endParaRPr lang="pt-PT">
              <a:solidFill>
                <a:srgbClr val="000000"/>
              </a:solidFill>
            </a:endParaRPr>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8370" name="Rectangle 2"/>
          <p:cNvSpPr>
            <a:spLocks noGrp="1" noChangeArrowheads="1"/>
          </p:cNvSpPr>
          <p:nvPr>
            <p:ph type="title"/>
          </p:nvPr>
        </p:nvSpPr>
        <p:spPr bwMode="auto">
          <a:xfrm>
            <a:off x="514350" y="274638"/>
            <a:ext cx="92583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pt-PT" smtClean="0"/>
              <a:t>Click to edit Master title style</a:t>
            </a:r>
          </a:p>
        </p:txBody>
      </p:sp>
      <p:sp>
        <p:nvSpPr>
          <p:cNvPr id="1338371" name="Rectangle 3"/>
          <p:cNvSpPr>
            <a:spLocks noGrp="1" noChangeArrowheads="1"/>
          </p:cNvSpPr>
          <p:nvPr>
            <p:ph type="body" idx="1"/>
          </p:nvPr>
        </p:nvSpPr>
        <p:spPr bwMode="auto">
          <a:xfrm>
            <a:off x="514350" y="1600200"/>
            <a:ext cx="92583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p>
        </p:txBody>
      </p:sp>
      <p:sp>
        <p:nvSpPr>
          <p:cNvPr id="1338372" name="Rectangle 4"/>
          <p:cNvSpPr>
            <a:spLocks noGrp="1" noChangeArrowheads="1"/>
          </p:cNvSpPr>
          <p:nvPr>
            <p:ph type="dt" sz="half" idx="2"/>
          </p:nvPr>
        </p:nvSpPr>
        <p:spPr bwMode="auto">
          <a:xfrm>
            <a:off x="514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b="0"/>
            </a:lvl1pPr>
          </a:lstStyle>
          <a:p>
            <a:endParaRPr lang="pt-PT">
              <a:solidFill>
                <a:srgbClr val="000000"/>
              </a:solidFill>
            </a:endParaRPr>
          </a:p>
        </p:txBody>
      </p:sp>
      <p:sp>
        <p:nvSpPr>
          <p:cNvPr id="1338373" name="Rectangle 5"/>
          <p:cNvSpPr>
            <a:spLocks noGrp="1" noChangeArrowheads="1"/>
          </p:cNvSpPr>
          <p:nvPr>
            <p:ph type="ftr" sz="quarter" idx="3"/>
          </p:nvPr>
        </p:nvSpPr>
        <p:spPr bwMode="auto">
          <a:xfrm>
            <a:off x="3514725" y="6245225"/>
            <a:ext cx="32575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b="0"/>
            </a:lvl1pPr>
          </a:lstStyle>
          <a:p>
            <a:endParaRPr lang="pt-PT">
              <a:solidFill>
                <a:srgbClr val="000000"/>
              </a:solidFill>
            </a:endParaRPr>
          </a:p>
        </p:txBody>
      </p:sp>
      <p:sp>
        <p:nvSpPr>
          <p:cNvPr id="1338374" name="Rectangle 6"/>
          <p:cNvSpPr>
            <a:spLocks noGrp="1" noChangeArrowheads="1"/>
          </p:cNvSpPr>
          <p:nvPr>
            <p:ph type="sldNum" sz="quarter" idx="4"/>
          </p:nvPr>
        </p:nvSpPr>
        <p:spPr bwMode="auto">
          <a:xfrm>
            <a:off x="7372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b="0"/>
            </a:lvl1pPr>
          </a:lstStyle>
          <a:p>
            <a:fld id="{D5D1423D-8A89-4E4A-8714-629DD75AECA4}" type="slidenum">
              <a:rPr lang="pt-PT">
                <a:solidFill>
                  <a:srgbClr val="000000"/>
                </a:solidFill>
              </a:rPr>
              <a:pPr/>
              <a:t>‹#›</a:t>
            </a:fld>
            <a:endParaRPr lang="pt-PT">
              <a:solidFill>
                <a:srgbClr val="000000"/>
              </a:solidFill>
            </a:endParaRPr>
          </a:p>
        </p:txBody>
      </p:sp>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8370" name="Rectangle 2"/>
          <p:cNvSpPr>
            <a:spLocks noGrp="1" noChangeArrowheads="1"/>
          </p:cNvSpPr>
          <p:nvPr>
            <p:ph type="title"/>
          </p:nvPr>
        </p:nvSpPr>
        <p:spPr bwMode="auto">
          <a:xfrm>
            <a:off x="514350" y="274638"/>
            <a:ext cx="92583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pt-PT" dirty="0" smtClean="0"/>
              <a:t>Click to edit Master title style</a:t>
            </a:r>
          </a:p>
        </p:txBody>
      </p:sp>
      <p:sp>
        <p:nvSpPr>
          <p:cNvPr id="1338371" name="Rectangle 3"/>
          <p:cNvSpPr>
            <a:spLocks noGrp="1" noChangeArrowheads="1"/>
          </p:cNvSpPr>
          <p:nvPr>
            <p:ph type="body" idx="1"/>
          </p:nvPr>
        </p:nvSpPr>
        <p:spPr bwMode="auto">
          <a:xfrm>
            <a:off x="514350" y="1600200"/>
            <a:ext cx="92583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t-PT" dirty="0" smtClean="0"/>
              <a:t>Click to edit Master text styles</a:t>
            </a:r>
          </a:p>
          <a:p>
            <a:pPr lvl="1"/>
            <a:r>
              <a:rPr lang="pt-PT" dirty="0" smtClean="0"/>
              <a:t>Second level</a:t>
            </a:r>
          </a:p>
          <a:p>
            <a:pPr lvl="2"/>
            <a:r>
              <a:rPr lang="pt-PT" dirty="0" smtClean="0"/>
              <a:t>Third level</a:t>
            </a:r>
          </a:p>
          <a:p>
            <a:pPr lvl="3"/>
            <a:r>
              <a:rPr lang="pt-PT" dirty="0" smtClean="0"/>
              <a:t>Fourth level</a:t>
            </a:r>
          </a:p>
          <a:p>
            <a:pPr lvl="4"/>
            <a:r>
              <a:rPr lang="pt-PT" dirty="0" smtClean="0"/>
              <a:t>Fifth level</a:t>
            </a:r>
          </a:p>
        </p:txBody>
      </p:sp>
      <p:sp>
        <p:nvSpPr>
          <p:cNvPr id="1338372" name="Rectangle 4"/>
          <p:cNvSpPr>
            <a:spLocks noGrp="1" noChangeArrowheads="1"/>
          </p:cNvSpPr>
          <p:nvPr>
            <p:ph type="dt" sz="half" idx="2"/>
          </p:nvPr>
        </p:nvSpPr>
        <p:spPr bwMode="auto">
          <a:xfrm>
            <a:off x="514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b="0"/>
            </a:lvl1pPr>
          </a:lstStyle>
          <a:p>
            <a:endParaRPr lang="pt-PT">
              <a:solidFill>
                <a:srgbClr val="000000"/>
              </a:solidFill>
            </a:endParaRPr>
          </a:p>
        </p:txBody>
      </p:sp>
      <p:sp>
        <p:nvSpPr>
          <p:cNvPr id="1338373" name="Rectangle 5"/>
          <p:cNvSpPr>
            <a:spLocks noGrp="1" noChangeArrowheads="1"/>
          </p:cNvSpPr>
          <p:nvPr>
            <p:ph type="ftr" sz="quarter" idx="3"/>
          </p:nvPr>
        </p:nvSpPr>
        <p:spPr bwMode="auto">
          <a:xfrm>
            <a:off x="3514725" y="6245225"/>
            <a:ext cx="32575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b="0"/>
            </a:lvl1pPr>
          </a:lstStyle>
          <a:p>
            <a:endParaRPr lang="pt-PT">
              <a:solidFill>
                <a:srgbClr val="000000"/>
              </a:solidFill>
            </a:endParaRPr>
          </a:p>
        </p:txBody>
      </p:sp>
      <p:sp>
        <p:nvSpPr>
          <p:cNvPr id="1338374" name="Rectangle 6"/>
          <p:cNvSpPr>
            <a:spLocks noGrp="1" noChangeArrowheads="1"/>
          </p:cNvSpPr>
          <p:nvPr>
            <p:ph type="sldNum" sz="quarter" idx="4"/>
          </p:nvPr>
        </p:nvSpPr>
        <p:spPr bwMode="auto">
          <a:xfrm>
            <a:off x="7372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b="0"/>
            </a:lvl1pPr>
          </a:lstStyle>
          <a:p>
            <a:fld id="{57FC7DD8-C419-4FA8-AC95-8039371EA07C}" type="slidenum">
              <a:rPr lang="pt-PT">
                <a:solidFill>
                  <a:srgbClr val="000000"/>
                </a:solidFill>
              </a:rPr>
              <a:pPr/>
              <a:t>‹#›</a:t>
            </a:fld>
            <a:endParaRPr lang="pt-PT">
              <a:solidFill>
                <a:srgbClr val="000000"/>
              </a:solidFill>
            </a:endParaRPr>
          </a:p>
        </p:txBody>
      </p:sp>
    </p:spTree>
    <p:extLst>
      <p:ext uri="{BB962C8B-B14F-4D97-AF65-F5344CB8AC3E}">
        <p14:creationId xmlns:p14="http://schemas.microsoft.com/office/powerpoint/2010/main" val="3294644118"/>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bwMode="auto">
          <a:xfrm>
            <a:off x="771525" y="609600"/>
            <a:ext cx="87439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987" name="Rectangle 3"/>
          <p:cNvSpPr>
            <a:spLocks noGrp="1" noChangeArrowheads="1"/>
          </p:cNvSpPr>
          <p:nvPr>
            <p:ph type="body" idx="1"/>
          </p:nvPr>
        </p:nvSpPr>
        <p:spPr bwMode="auto">
          <a:xfrm>
            <a:off x="771525" y="1981200"/>
            <a:ext cx="874395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66692" name="Rectangle 4"/>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b="0" smtClean="0">
                <a:latin typeface="+mn-lt"/>
              </a:defRPr>
            </a:lvl1pPr>
          </a:lstStyle>
          <a:p>
            <a:pPr>
              <a:defRPr/>
            </a:pPr>
            <a:endParaRPr lang="en-US">
              <a:solidFill>
                <a:srgbClr val="000000"/>
              </a:solidFill>
            </a:endParaRPr>
          </a:p>
        </p:txBody>
      </p:sp>
      <p:sp>
        <p:nvSpPr>
          <p:cNvPr id="1266693" name="Rectangle 5"/>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b="0" smtClean="0">
                <a:latin typeface="+mn-lt"/>
              </a:defRPr>
            </a:lvl1pPr>
          </a:lstStyle>
          <a:p>
            <a:pPr>
              <a:defRPr/>
            </a:pPr>
            <a:endParaRPr lang="en-US">
              <a:solidFill>
                <a:srgbClr val="000000"/>
              </a:solidFill>
            </a:endParaRPr>
          </a:p>
        </p:txBody>
      </p:sp>
      <p:sp>
        <p:nvSpPr>
          <p:cNvPr id="1266694" name="Rectangle 6"/>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b="0" smtClean="0">
                <a:latin typeface="+mn-lt"/>
              </a:defRPr>
            </a:lvl1pPr>
          </a:lstStyle>
          <a:p>
            <a:pPr>
              <a:defRPr/>
            </a:pPr>
            <a:fld id="{EA205257-67C9-441B-A22E-549FDF9A723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59323189"/>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30.wmf"/><Relationship Id="rId4" Type="http://schemas.openxmlformats.org/officeDocument/2006/relationships/oleObject" Target="../embeddings/oleObject18.bin"/></Relationships>
</file>

<file path=ppt/slides/_rels/slide1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30.wmf"/><Relationship Id="rId4" Type="http://schemas.openxmlformats.org/officeDocument/2006/relationships/oleObject" Target="../embeddings/oleObject19.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4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oleObject" Target="../embeddings/oleObject20.bin"/><Relationship Id="rId7" Type="http://schemas.openxmlformats.org/officeDocument/2006/relationships/oleObject" Target="../embeddings/oleObject22.bin"/><Relationship Id="rId2" Type="http://schemas.openxmlformats.org/officeDocument/2006/relationships/slideLayout" Target="../slideLayouts/slideLayout41.xml"/><Relationship Id="rId1" Type="http://schemas.openxmlformats.org/officeDocument/2006/relationships/vmlDrawing" Target="../drawings/vmlDrawing8.vml"/><Relationship Id="rId6" Type="http://schemas.openxmlformats.org/officeDocument/2006/relationships/image" Target="../media/image37.wmf"/><Relationship Id="rId5" Type="http://schemas.openxmlformats.org/officeDocument/2006/relationships/oleObject" Target="../embeddings/oleObject21.bin"/><Relationship Id="rId4" Type="http://schemas.openxmlformats.org/officeDocument/2006/relationships/image" Target="../media/image36.wmf"/><Relationship Id="rId9" Type="http://schemas.openxmlformats.org/officeDocument/2006/relationships/image" Target="../media/image39.jpeg"/></Relationships>
</file>

<file path=ppt/slides/_rels/slide15.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2.xml"/><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slideLayout" Target="../slideLayouts/slideLayout41.xml"/><Relationship Id="rId5" Type="http://schemas.openxmlformats.org/officeDocument/2006/relationships/image" Target="../media/image44.wmf"/><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slideLayout" Target="../slideLayouts/slideLayout53.xml"/><Relationship Id="rId1" Type="http://schemas.openxmlformats.org/officeDocument/2006/relationships/tags" Target="../tags/tag3.xml"/><Relationship Id="rId6" Type="http://schemas.openxmlformats.org/officeDocument/2006/relationships/image" Target="../media/image42.wmf"/><Relationship Id="rId5" Type="http://schemas.openxmlformats.org/officeDocument/2006/relationships/image" Target="../media/image41.wmf"/><Relationship Id="rId4" Type="http://schemas.openxmlformats.org/officeDocument/2006/relationships/image" Target="../media/image46.wmf"/></Relationships>
</file>

<file path=ppt/slides/_rels/slide18.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3.xml"/><Relationship Id="rId1" Type="http://schemas.openxmlformats.org/officeDocument/2006/relationships/slideLayout" Target="../slideLayouts/slideLayout41.xml"/><Relationship Id="rId5" Type="http://schemas.openxmlformats.org/officeDocument/2006/relationships/image" Target="../media/image49.png"/><Relationship Id="rId4" Type="http://schemas.openxmlformats.org/officeDocument/2006/relationships/image" Target="../media/image4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30.xml"/><Relationship Id="rId4" Type="http://schemas.openxmlformats.org/officeDocument/2006/relationships/image" Target="../media/image50.tiff"/></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30.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2.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56.png"/><Relationship Id="rId1" Type="http://schemas.openxmlformats.org/officeDocument/2006/relationships/slideLayout" Target="../slideLayouts/slideLayout29.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3.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3.emf"/><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oleObject" Target="../embeddings/oleObject1.bin"/><Relationship Id="rId7" Type="http://schemas.openxmlformats.org/officeDocument/2006/relationships/image" Target="../media/image3.png"/><Relationship Id="rId2" Type="http://schemas.openxmlformats.org/officeDocument/2006/relationships/slideLayout" Target="../slideLayouts/slideLayout66.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2.bin"/><Relationship Id="rId4" Type="http://schemas.openxmlformats.org/officeDocument/2006/relationships/image" Target="../media/image1.wmf"/></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13.xml"/><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slideLayout" Target="../slideLayouts/slideLayout18.xml"/><Relationship Id="rId7" Type="http://schemas.openxmlformats.org/officeDocument/2006/relationships/oleObject" Target="../embeddings/oleObject4.bin"/><Relationship Id="rId12" Type="http://schemas.openxmlformats.org/officeDocument/2006/relationships/image" Target="../media/image11.wmf"/><Relationship Id="rId2" Type="http://schemas.openxmlformats.org/officeDocument/2006/relationships/tags" Target="../tags/tag1.xml"/><Relationship Id="rId1" Type="http://schemas.openxmlformats.org/officeDocument/2006/relationships/vmlDrawing" Target="../drawings/vmlDrawing2.vml"/><Relationship Id="rId6" Type="http://schemas.openxmlformats.org/officeDocument/2006/relationships/image" Target="../media/image8.wmf"/><Relationship Id="rId11" Type="http://schemas.openxmlformats.org/officeDocument/2006/relationships/oleObject" Target="../embeddings/oleObject6.bin"/><Relationship Id="rId5" Type="http://schemas.openxmlformats.org/officeDocument/2006/relationships/oleObject" Target="../embeddings/oleObject3.bin"/><Relationship Id="rId10" Type="http://schemas.openxmlformats.org/officeDocument/2006/relationships/image" Target="../media/image10.wmf"/><Relationship Id="rId4" Type="http://schemas.openxmlformats.org/officeDocument/2006/relationships/image" Target="../media/image12.jpeg"/><Relationship Id="rId9"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slideLayout" Target="../slideLayouts/slideLayout18.xml"/><Relationship Id="rId7" Type="http://schemas.openxmlformats.org/officeDocument/2006/relationships/image" Target="../media/image13.wmf"/><Relationship Id="rId2" Type="http://schemas.openxmlformats.org/officeDocument/2006/relationships/tags" Target="../tags/tag2.xml"/><Relationship Id="rId1" Type="http://schemas.openxmlformats.org/officeDocument/2006/relationships/vmlDrawing" Target="../drawings/vmlDrawing3.vml"/><Relationship Id="rId6" Type="http://schemas.openxmlformats.org/officeDocument/2006/relationships/oleObject" Target="../embeddings/oleObject7.bin"/><Relationship Id="rId5" Type="http://schemas.openxmlformats.org/officeDocument/2006/relationships/image" Target="../media/image15.emf"/><Relationship Id="rId10" Type="http://schemas.openxmlformats.org/officeDocument/2006/relationships/image" Target="../media/image18.png"/><Relationship Id="rId4" Type="http://schemas.openxmlformats.org/officeDocument/2006/relationships/image" Target="../media/image14.emf"/><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9.wmf"/><Relationship Id="rId5" Type="http://schemas.openxmlformats.org/officeDocument/2006/relationships/oleObject" Target="../embeddings/oleObject8.bin"/><Relationship Id="rId4" Type="http://schemas.openxmlformats.org/officeDocument/2006/relationships/image" Target="../media/image20.emf"/></Relationships>
</file>

<file path=ppt/slides/_rels/slide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image" Target="../media/image26.wmf"/><Relationship Id="rId18" Type="http://schemas.openxmlformats.org/officeDocument/2006/relationships/oleObject" Target="../embeddings/oleObject17.bin"/><Relationship Id="rId3" Type="http://schemas.openxmlformats.org/officeDocument/2006/relationships/oleObject" Target="../embeddings/oleObject9.bin"/><Relationship Id="rId7" Type="http://schemas.openxmlformats.org/officeDocument/2006/relationships/image" Target="../media/image23.wmf"/><Relationship Id="rId12" Type="http://schemas.openxmlformats.org/officeDocument/2006/relationships/oleObject" Target="../embeddings/oleObject14.bin"/><Relationship Id="rId17" Type="http://schemas.openxmlformats.org/officeDocument/2006/relationships/image" Target="../media/image28.wmf"/><Relationship Id="rId2" Type="http://schemas.openxmlformats.org/officeDocument/2006/relationships/slideLayout" Target="../slideLayouts/slideLayout7.xml"/><Relationship Id="rId16" Type="http://schemas.openxmlformats.org/officeDocument/2006/relationships/oleObject" Target="../embeddings/oleObject16.bin"/><Relationship Id="rId1" Type="http://schemas.openxmlformats.org/officeDocument/2006/relationships/vmlDrawing" Target="../drawings/vmlDrawing5.vml"/><Relationship Id="rId6" Type="http://schemas.openxmlformats.org/officeDocument/2006/relationships/oleObject" Target="../embeddings/oleObject11.bin"/><Relationship Id="rId11" Type="http://schemas.openxmlformats.org/officeDocument/2006/relationships/image" Target="../media/image25.wmf"/><Relationship Id="rId5" Type="http://schemas.openxmlformats.org/officeDocument/2006/relationships/oleObject" Target="../embeddings/oleObject10.bin"/><Relationship Id="rId15" Type="http://schemas.openxmlformats.org/officeDocument/2006/relationships/image" Target="../media/image27.wmf"/><Relationship Id="rId10" Type="http://schemas.openxmlformats.org/officeDocument/2006/relationships/oleObject" Target="../embeddings/oleObject13.bin"/><Relationship Id="rId19" Type="http://schemas.openxmlformats.org/officeDocument/2006/relationships/image" Target="../media/image29.wmf"/><Relationship Id="rId4" Type="http://schemas.openxmlformats.org/officeDocument/2006/relationships/image" Target="../media/image22.png"/><Relationship Id="rId9" Type="http://schemas.openxmlformats.org/officeDocument/2006/relationships/image" Target="../media/image24.wmf"/><Relationship Id="rId14" Type="http://schemas.openxmlformats.org/officeDocument/2006/relationships/oleObject" Target="../embeddings/oleObject1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209550" y="188913"/>
            <a:ext cx="9829800" cy="1295400"/>
          </a:xfrm>
          <a:prstGeom prst="rect">
            <a:avLst/>
          </a:prstGeom>
          <a:noFill/>
          <a:ln w="9525">
            <a:noFill/>
            <a:miter lim="800000"/>
            <a:headEnd/>
            <a:tailEnd/>
          </a:ln>
        </p:spPr>
        <p:txBody>
          <a:bodyPr anchor="ctr"/>
          <a:lstStyle/>
          <a:p>
            <a:pPr algn="ctr"/>
            <a:r>
              <a:rPr lang="en-US" sz="3200" dirty="0" smtClean="0">
                <a:solidFill>
                  <a:schemeClr val="tx2"/>
                </a:solidFill>
                <a:latin typeface="Arial Unicode MS" pitchFamily="34" charset="-128"/>
                <a:ea typeface="Arial Unicode MS" pitchFamily="34" charset="-128"/>
                <a:cs typeface="Arial Unicode MS" pitchFamily="34" charset="-128"/>
              </a:rPr>
              <a:t>DCM  Advanced, Part II</a:t>
            </a:r>
            <a:endParaRPr lang="en-US" sz="3200" dirty="0">
              <a:solidFill>
                <a:schemeClr val="tx2"/>
              </a:solidFill>
              <a:latin typeface="Arial Unicode MS" pitchFamily="34" charset="-128"/>
              <a:ea typeface="Arial Unicode MS" pitchFamily="34" charset="-128"/>
              <a:cs typeface="Arial Unicode MS" pitchFamily="34" charset="-128"/>
            </a:endParaRPr>
          </a:p>
        </p:txBody>
      </p:sp>
      <p:sp>
        <p:nvSpPr>
          <p:cNvPr id="30723" name="Rectangle 3"/>
          <p:cNvSpPr>
            <a:spLocks noChangeArrowheads="1"/>
          </p:cNvSpPr>
          <p:nvPr/>
        </p:nvSpPr>
        <p:spPr bwMode="auto">
          <a:xfrm>
            <a:off x="2745234" y="2039938"/>
            <a:ext cx="4876799" cy="2735262"/>
          </a:xfrm>
          <a:prstGeom prst="rect">
            <a:avLst/>
          </a:prstGeom>
          <a:noFill/>
          <a:ln w="9525">
            <a:noFill/>
            <a:miter lim="800000"/>
            <a:headEnd/>
            <a:tailEnd/>
          </a:ln>
        </p:spPr>
        <p:txBody>
          <a:bodyPr/>
          <a:lstStyle/>
          <a:p>
            <a:pPr marL="377825">
              <a:lnSpc>
                <a:spcPct val="80000"/>
              </a:lnSpc>
              <a:spcBef>
                <a:spcPct val="100000"/>
              </a:spcBef>
            </a:pPr>
            <a:r>
              <a:rPr lang="en-US" sz="2400" b="0" dirty="0" smtClean="0">
                <a:latin typeface="Arial Unicode MS" pitchFamily="34" charset="-128"/>
              </a:rPr>
              <a:t>Will Penny (Klaas Stephan)</a:t>
            </a:r>
            <a:r>
              <a:rPr lang="en-US" sz="2000" b="0" dirty="0">
                <a:latin typeface="Arial Unicode MS" pitchFamily="34" charset="-128"/>
              </a:rPr>
              <a:t/>
            </a:r>
            <a:br>
              <a:rPr lang="en-US" sz="2000" b="0" dirty="0">
                <a:latin typeface="Arial Unicode MS" pitchFamily="34" charset="-128"/>
              </a:rPr>
            </a:br>
            <a:r>
              <a:rPr lang="en-US" sz="2400" dirty="0">
                <a:latin typeface="Arial Unicode MS" pitchFamily="34" charset="-128"/>
              </a:rPr>
              <a:t/>
            </a:r>
            <a:br>
              <a:rPr lang="en-US" sz="2400" dirty="0">
                <a:latin typeface="Arial Unicode MS" pitchFamily="34" charset="-128"/>
              </a:rPr>
            </a:br>
            <a:endParaRPr lang="en-US" sz="1800" b="0" dirty="0">
              <a:latin typeface="Arial Unicode MS" pitchFamily="34" charset="-128"/>
            </a:endParaRPr>
          </a:p>
          <a:p>
            <a:pPr marL="377825">
              <a:lnSpc>
                <a:spcPct val="80000"/>
              </a:lnSpc>
              <a:spcBef>
                <a:spcPct val="30000"/>
              </a:spcBef>
            </a:pPr>
            <a:r>
              <a:rPr lang="en-US" sz="1800" b="0" dirty="0" err="1" smtClean="0">
                <a:latin typeface="Arial Unicode MS" pitchFamily="34" charset="-128"/>
              </a:rPr>
              <a:t>Wellcome</a:t>
            </a:r>
            <a:r>
              <a:rPr lang="en-US" sz="1800" b="0" dirty="0" smtClean="0">
                <a:latin typeface="Arial Unicode MS" pitchFamily="34" charset="-128"/>
              </a:rPr>
              <a:t> </a:t>
            </a:r>
            <a:r>
              <a:rPr lang="en-US" sz="1800" b="0" dirty="0">
                <a:latin typeface="Arial Unicode MS" pitchFamily="34" charset="-128"/>
              </a:rPr>
              <a:t>Trust Centre for Neuroimaging</a:t>
            </a:r>
          </a:p>
          <a:p>
            <a:pPr marL="377825">
              <a:lnSpc>
                <a:spcPct val="80000"/>
              </a:lnSpc>
              <a:spcBef>
                <a:spcPct val="30000"/>
              </a:spcBef>
            </a:pPr>
            <a:r>
              <a:rPr lang="de-CH" sz="1800" b="0" dirty="0" smtClean="0">
                <a:latin typeface="Arial Unicode MS" pitchFamily="34" charset="-128"/>
              </a:rPr>
              <a:t>Institute </a:t>
            </a:r>
            <a:r>
              <a:rPr lang="de-CH" sz="1800" b="0" dirty="0" err="1">
                <a:latin typeface="Arial Unicode MS" pitchFamily="34" charset="-128"/>
              </a:rPr>
              <a:t>of</a:t>
            </a:r>
            <a:r>
              <a:rPr lang="de-CH" sz="1800" b="0" dirty="0">
                <a:latin typeface="Arial Unicode MS" pitchFamily="34" charset="-128"/>
              </a:rPr>
              <a:t> </a:t>
            </a:r>
            <a:r>
              <a:rPr lang="de-CH" sz="1800" b="0" dirty="0" err="1" smtClean="0">
                <a:latin typeface="Arial Unicode MS" pitchFamily="34" charset="-128"/>
              </a:rPr>
              <a:t>Neurology</a:t>
            </a:r>
            <a:endParaRPr lang="de-CH" sz="1800" b="0" dirty="0" smtClean="0">
              <a:latin typeface="Arial Unicode MS" pitchFamily="34" charset="-128"/>
            </a:endParaRPr>
          </a:p>
          <a:p>
            <a:pPr marL="377825">
              <a:lnSpc>
                <a:spcPct val="80000"/>
              </a:lnSpc>
              <a:spcBef>
                <a:spcPct val="30000"/>
              </a:spcBef>
            </a:pPr>
            <a:r>
              <a:rPr lang="en-US" sz="1800" b="0" dirty="0" smtClean="0">
                <a:latin typeface="Arial Unicode MS" pitchFamily="34" charset="-128"/>
              </a:rPr>
              <a:t>University </a:t>
            </a:r>
            <a:r>
              <a:rPr lang="en-US" sz="1800" b="0" dirty="0">
                <a:latin typeface="Arial Unicode MS" pitchFamily="34" charset="-128"/>
              </a:rPr>
              <a:t>College London</a:t>
            </a:r>
            <a:endParaRPr lang="en-GB" sz="1800" b="0" dirty="0">
              <a:latin typeface="Arial Unicode MS" pitchFamily="34" charset="-128"/>
            </a:endParaRPr>
          </a:p>
        </p:txBody>
      </p:sp>
      <p:sp>
        <p:nvSpPr>
          <p:cNvPr id="30724" name="Rectangle 4"/>
          <p:cNvSpPr>
            <a:spLocks noChangeArrowheads="1"/>
          </p:cNvSpPr>
          <p:nvPr/>
        </p:nvSpPr>
        <p:spPr bwMode="auto">
          <a:xfrm>
            <a:off x="222250" y="5789613"/>
            <a:ext cx="9829800" cy="935037"/>
          </a:xfrm>
          <a:prstGeom prst="rect">
            <a:avLst/>
          </a:prstGeom>
          <a:noFill/>
          <a:ln w="9525">
            <a:noFill/>
            <a:miter lim="800000"/>
            <a:headEnd/>
            <a:tailEnd/>
          </a:ln>
        </p:spPr>
        <p:txBody>
          <a:bodyPr anchor="ctr"/>
          <a:lstStyle/>
          <a:p>
            <a:pPr algn="ctr"/>
            <a:r>
              <a:rPr lang="en-US" sz="2000" b="0" dirty="0" smtClean="0">
                <a:latin typeface="Arial Unicode MS" pitchFamily="34" charset="-128"/>
              </a:rPr>
              <a:t>SPM Course 2014 @ FIL</a:t>
            </a:r>
            <a:endParaRPr lang="en-US" sz="2000" b="0" dirty="0">
              <a:latin typeface="Arial Unicode MS" pitchFamily="34"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6098920" y="91647"/>
            <a:ext cx="3672800" cy="646331"/>
          </a:xfrm>
          <a:prstGeom prst="rect">
            <a:avLst/>
          </a:prstGeom>
          <a:noFill/>
          <a:ln w="9525">
            <a:noFill/>
            <a:miter lim="800000"/>
            <a:headEnd/>
            <a:tailEnd/>
          </a:ln>
        </p:spPr>
        <p:txBody>
          <a:bodyPr wrap="none">
            <a:spAutoFit/>
          </a:bodyPr>
          <a:lstStyle/>
          <a:p>
            <a:pPr algn="ctr"/>
            <a:r>
              <a:rPr lang="en-GB" sz="1800" dirty="0">
                <a:latin typeface="Arial Narrow" pitchFamily="34" charset="0"/>
              </a:rPr>
              <a:t>Estimates of hidden causes and states</a:t>
            </a:r>
          </a:p>
          <a:p>
            <a:pPr algn="ctr"/>
            <a:r>
              <a:rPr lang="en-GB" sz="1800" dirty="0">
                <a:latin typeface="Arial Narrow" pitchFamily="34" charset="0"/>
              </a:rPr>
              <a:t>(Generalised filtering)</a:t>
            </a:r>
          </a:p>
        </p:txBody>
      </p:sp>
      <p:pic>
        <p:nvPicPr>
          <p:cNvPr id="3" name="Picture 9"/>
          <p:cNvPicPr>
            <a:picLocks noChangeAspect="1" noChangeArrowheads="1"/>
          </p:cNvPicPr>
          <p:nvPr/>
        </p:nvPicPr>
        <p:blipFill>
          <a:blip r:embed="rId3" cstate="print"/>
          <a:srcRect/>
          <a:stretch>
            <a:fillRect/>
          </a:stretch>
        </p:blipFill>
        <p:spPr bwMode="auto">
          <a:xfrm>
            <a:off x="5500048" y="438782"/>
            <a:ext cx="4705064" cy="6774066"/>
          </a:xfrm>
          <a:prstGeom prst="rect">
            <a:avLst/>
          </a:prstGeom>
          <a:noFill/>
          <a:ln w="9525">
            <a:noFill/>
            <a:miter lim="800000"/>
            <a:headEnd/>
            <a:tailEnd/>
          </a:ln>
        </p:spPr>
      </p:pic>
      <p:sp>
        <p:nvSpPr>
          <p:cNvPr id="4" name="Title 1"/>
          <p:cNvSpPr txBox="1">
            <a:spLocks/>
          </p:cNvSpPr>
          <p:nvPr/>
        </p:nvSpPr>
        <p:spPr>
          <a:xfrm>
            <a:off x="514350" y="411118"/>
            <a:ext cx="9258300" cy="114300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CH" sz="2800" b="1"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rPr>
              <a:t>Stochastic </a:t>
            </a:r>
            <a:r>
              <a:rPr kumimoji="0" lang="de-CH" sz="2800" b="1" i="0" u="none" strike="noStrike" kern="0" cap="none" spc="0" normalizeH="0" noProof="0" dirty="0" smtClean="0">
                <a:ln>
                  <a:noFill/>
                </a:ln>
                <a:solidFill>
                  <a:srgbClr val="000000"/>
                </a:solidFill>
                <a:effectLst/>
                <a:uLnTx/>
                <a:uFillTx/>
                <a:latin typeface="Arial Unicode MS" pitchFamily="34" charset="-128"/>
                <a:ea typeface="Arial Unicode MS" pitchFamily="34" charset="-128"/>
                <a:cs typeface="Arial Unicode MS" pitchFamily="34" charset="-128"/>
              </a:rPr>
              <a:t>DCM</a:t>
            </a:r>
            <a:endParaRPr kumimoji="0" lang="en-US" sz="4000" b="0" i="0" u="none" strike="noStrike" kern="0" cap="none" spc="0" normalizeH="0" baseline="0" noProof="0" dirty="0">
              <a:ln>
                <a:noFill/>
              </a:ln>
              <a:solidFill>
                <a:schemeClr val="tx2"/>
              </a:solidFill>
              <a:effectLst/>
              <a:uLnTx/>
              <a:uFillTx/>
              <a:latin typeface="+mj-lt"/>
              <a:ea typeface="+mj-ea"/>
              <a:cs typeface="+mj-cs"/>
            </a:endParaRPr>
          </a:p>
        </p:txBody>
      </p:sp>
      <p:sp>
        <p:nvSpPr>
          <p:cNvPr id="208898" name="Rectangle 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8897" name="Object 1"/>
          <p:cNvGraphicFramePr>
            <a:graphicFrameLocks noChangeAspect="1"/>
          </p:cNvGraphicFramePr>
          <p:nvPr/>
        </p:nvGraphicFramePr>
        <p:xfrm>
          <a:off x="692150" y="1154113"/>
          <a:ext cx="4652963" cy="1377950"/>
        </p:xfrm>
        <a:graphic>
          <a:graphicData uri="http://schemas.openxmlformats.org/presentationml/2006/ole">
            <mc:AlternateContent xmlns:mc="http://schemas.openxmlformats.org/markup-compatibility/2006">
              <mc:Choice xmlns:v="urn:schemas-microsoft-com:vml" Requires="v">
                <p:oleObj spid="_x0000_s208941" name="Equation" r:id="rId4" imgW="2070000" imgH="609480" progId="Equation.DSMT4">
                  <p:embed/>
                </p:oleObj>
              </mc:Choice>
              <mc:Fallback>
                <p:oleObj name="Equation" r:id="rId4" imgW="2070000" imgH="609480" progId="Equation.DSMT4">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150" y="1154113"/>
                        <a:ext cx="4652963" cy="1377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 Box 35"/>
          <p:cNvSpPr txBox="1">
            <a:spLocks noChangeArrowheads="1"/>
          </p:cNvSpPr>
          <p:nvPr/>
        </p:nvSpPr>
        <p:spPr bwMode="auto">
          <a:xfrm>
            <a:off x="820558" y="6111634"/>
            <a:ext cx="3703637" cy="369332"/>
          </a:xfrm>
          <a:prstGeom prst="rect">
            <a:avLst/>
          </a:prstGeom>
          <a:noFill/>
          <a:ln w="9525">
            <a:noFill/>
            <a:miter lim="800000"/>
            <a:headEnd/>
            <a:tailEnd/>
          </a:ln>
        </p:spPr>
        <p:txBody>
          <a:bodyPr>
            <a:spAutoFit/>
          </a:bodyPr>
          <a:lstStyle/>
          <a:p>
            <a:pPr eaLnBrk="0" hangingPunct="0"/>
            <a:r>
              <a:rPr lang="de-DE" sz="1800" b="0" dirty="0" smtClean="0">
                <a:latin typeface="Times New Roman" pitchFamily="18" charset="0"/>
              </a:rPr>
              <a:t>Li et </a:t>
            </a:r>
            <a:r>
              <a:rPr lang="de-DE" sz="1800" b="0" dirty="0">
                <a:latin typeface="Times New Roman" pitchFamily="18" charset="0"/>
              </a:rPr>
              <a:t>al</a:t>
            </a:r>
            <a:r>
              <a:rPr lang="de-DE" sz="1800" b="0" dirty="0" smtClean="0">
                <a:latin typeface="Times New Roman" pitchFamily="18" charset="0"/>
              </a:rPr>
              <a:t>. 2011, </a:t>
            </a:r>
            <a:r>
              <a:rPr lang="de-DE" sz="1800" b="0" i="1" dirty="0" err="1" smtClean="0">
                <a:latin typeface="Times New Roman" pitchFamily="18" charset="0"/>
              </a:rPr>
              <a:t>NeuroImage</a:t>
            </a:r>
            <a:endParaRPr lang="en-US" sz="1800" b="0" i="1" dirty="0">
              <a:latin typeface="Times New Roman" pitchFamily="18" charset="0"/>
            </a:endParaRPr>
          </a:p>
        </p:txBody>
      </p:sp>
      <p:sp>
        <p:nvSpPr>
          <p:cNvPr id="8" name="TextBox 7"/>
          <p:cNvSpPr txBox="1"/>
          <p:nvPr/>
        </p:nvSpPr>
        <p:spPr>
          <a:xfrm>
            <a:off x="614149" y="3411948"/>
            <a:ext cx="4640239" cy="1785104"/>
          </a:xfrm>
          <a:prstGeom prst="rect">
            <a:avLst/>
          </a:prstGeom>
          <a:noFill/>
        </p:spPr>
        <p:txBody>
          <a:bodyPr wrap="square" rtlCol="0">
            <a:spAutoFit/>
          </a:bodyPr>
          <a:lstStyle/>
          <a:p>
            <a:pPr marL="177800" indent="-177800">
              <a:spcBef>
                <a:spcPts val="1200"/>
              </a:spcBef>
              <a:buFont typeface="Arial" pitchFamily="34" charset="0"/>
              <a:buChar char="•"/>
            </a:pPr>
            <a:r>
              <a:rPr lang="en-GB" sz="1800" b="0" dirty="0" smtClean="0">
                <a:latin typeface="Arial" pitchFamily="34" charset="0"/>
                <a:ea typeface="SimSun"/>
                <a:cs typeface="Arial" pitchFamily="34" charset="0"/>
              </a:rPr>
              <a:t>random </a:t>
            </a:r>
            <a:r>
              <a:rPr lang="en-GB" sz="1800" b="0" dirty="0" smtClean="0">
                <a:latin typeface="Arial" pitchFamily="34" charset="0"/>
                <a:ea typeface="SimSun"/>
                <a:cs typeface="Arial" pitchFamily="34" charset="0"/>
              </a:rPr>
              <a:t>state fluctuations </a:t>
            </a:r>
            <a:r>
              <a:rPr lang="en-GB" sz="1800" b="0" i="1" dirty="0" smtClean="0">
                <a:latin typeface="+mn-lt"/>
                <a:ea typeface="SimSun"/>
                <a:cs typeface="Arial" pitchFamily="34" charset="0"/>
              </a:rPr>
              <a:t>w</a:t>
            </a:r>
            <a:r>
              <a:rPr lang="en-GB" sz="1800" b="0" baseline="30000" dirty="0" smtClean="0">
                <a:latin typeface="+mn-lt"/>
                <a:ea typeface="SimSun"/>
                <a:cs typeface="Arial" pitchFamily="34" charset="0"/>
              </a:rPr>
              <a:t>(</a:t>
            </a:r>
            <a:r>
              <a:rPr lang="en-GB" sz="1800" b="0" i="1" baseline="30000" dirty="0" smtClean="0">
                <a:latin typeface="+mn-lt"/>
                <a:ea typeface="SimSun"/>
                <a:cs typeface="Arial" pitchFamily="34" charset="0"/>
              </a:rPr>
              <a:t>x</a:t>
            </a:r>
            <a:r>
              <a:rPr lang="en-GB" sz="1800" b="0" baseline="30000" dirty="0" smtClean="0">
                <a:latin typeface="+mn-lt"/>
                <a:ea typeface="SimSun"/>
                <a:cs typeface="Arial" pitchFamily="34" charset="0"/>
              </a:rPr>
              <a:t>)</a:t>
            </a:r>
            <a:r>
              <a:rPr lang="en-GB" sz="1800" b="0" dirty="0" smtClean="0">
                <a:latin typeface="+mn-lt"/>
                <a:ea typeface="SimSun"/>
                <a:cs typeface="Arial" pitchFamily="34" charset="0"/>
              </a:rPr>
              <a:t> </a:t>
            </a:r>
            <a:r>
              <a:rPr lang="en-GB" sz="1800" b="0" dirty="0" smtClean="0">
                <a:latin typeface="Arial" pitchFamily="34" charset="0"/>
                <a:ea typeface="SimSun"/>
                <a:cs typeface="Arial" pitchFamily="34" charset="0"/>
              </a:rPr>
              <a:t>account </a:t>
            </a:r>
            <a:r>
              <a:rPr lang="en-GB" sz="1800" b="0" dirty="0">
                <a:latin typeface="Arial" pitchFamily="34" charset="0"/>
                <a:ea typeface="SimSun"/>
                <a:cs typeface="Arial" pitchFamily="34" charset="0"/>
              </a:rPr>
              <a:t>for endogenous </a:t>
            </a:r>
            <a:r>
              <a:rPr lang="en-GB" sz="1800" b="0" dirty="0" smtClean="0">
                <a:latin typeface="Arial" pitchFamily="34" charset="0"/>
                <a:ea typeface="SimSun"/>
                <a:cs typeface="Arial" pitchFamily="34" charset="0"/>
              </a:rPr>
              <a:t>fluctuations</a:t>
            </a:r>
            <a:r>
              <a:rPr lang="en-GB" sz="1800" b="0" dirty="0" smtClean="0">
                <a:latin typeface="Arial" pitchFamily="34" charset="0"/>
                <a:ea typeface="SimSun"/>
                <a:cs typeface="Arial" pitchFamily="34" charset="0"/>
              </a:rPr>
              <a:t>,</a:t>
            </a:r>
          </a:p>
          <a:p>
            <a:pPr marL="177800" indent="-177800">
              <a:spcBef>
                <a:spcPts val="1200"/>
              </a:spcBef>
              <a:buFont typeface="Arial" pitchFamily="34" charset="0"/>
              <a:buChar char="•"/>
            </a:pPr>
            <a:r>
              <a:rPr lang="en-GB" sz="1800" b="0" dirty="0" smtClean="0">
                <a:latin typeface="Arial" pitchFamily="34" charset="0"/>
                <a:ea typeface="SimSun"/>
                <a:cs typeface="Arial" pitchFamily="34" charset="0"/>
              </a:rPr>
              <a:t>fluctuations </a:t>
            </a:r>
            <a:r>
              <a:rPr lang="en-GB" sz="1800" b="0" i="1" dirty="0" smtClean="0">
                <a:latin typeface="+mj-lt"/>
                <a:ea typeface="SimSun"/>
                <a:cs typeface="Arial" pitchFamily="34" charset="0"/>
              </a:rPr>
              <a:t>w</a:t>
            </a:r>
            <a:r>
              <a:rPr lang="en-GB" sz="1800" b="0" baseline="30000" dirty="0" smtClean="0">
                <a:latin typeface="+mj-lt"/>
                <a:ea typeface="SimSun"/>
                <a:cs typeface="Arial" pitchFamily="34" charset="0"/>
              </a:rPr>
              <a:t>(</a:t>
            </a:r>
            <a:r>
              <a:rPr lang="en-GB" sz="1800" b="0" i="1" baseline="30000" dirty="0" smtClean="0">
                <a:latin typeface="+mj-lt"/>
                <a:ea typeface="SimSun"/>
                <a:cs typeface="Arial" pitchFamily="34" charset="0"/>
              </a:rPr>
              <a:t>v</a:t>
            </a:r>
            <a:r>
              <a:rPr lang="en-GB" sz="1800" b="0" baseline="30000" dirty="0" smtClean="0">
                <a:latin typeface="+mj-lt"/>
                <a:ea typeface="SimSun"/>
                <a:cs typeface="Arial" pitchFamily="34" charset="0"/>
              </a:rPr>
              <a:t>)</a:t>
            </a:r>
            <a:r>
              <a:rPr lang="en-GB" sz="1800" b="0" dirty="0" smtClean="0">
                <a:latin typeface="Arial" pitchFamily="34" charset="0"/>
                <a:ea typeface="SimSun"/>
                <a:cs typeface="Arial" pitchFamily="34" charset="0"/>
              </a:rPr>
              <a:t> induce uncertainty about how inputs influence neuronal activity</a:t>
            </a:r>
          </a:p>
          <a:p>
            <a:pPr marL="177800" indent="-177800">
              <a:spcBef>
                <a:spcPts val="1200"/>
              </a:spcBef>
              <a:buFont typeface="Arial" pitchFamily="34" charset="0"/>
              <a:buChar char="•"/>
            </a:pPr>
            <a:r>
              <a:rPr lang="en-GB" sz="1800" b="0" dirty="0" smtClean="0">
                <a:latin typeface="Arial" pitchFamily="34" charset="0"/>
                <a:ea typeface="SimSun"/>
                <a:cs typeface="Arial" pitchFamily="34" charset="0"/>
              </a:rPr>
              <a:t>can be fitted to resting state data</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6098920" y="91647"/>
            <a:ext cx="3672800" cy="646331"/>
          </a:xfrm>
          <a:prstGeom prst="rect">
            <a:avLst/>
          </a:prstGeom>
          <a:noFill/>
          <a:ln w="9525">
            <a:noFill/>
            <a:miter lim="800000"/>
            <a:headEnd/>
            <a:tailEnd/>
          </a:ln>
        </p:spPr>
        <p:txBody>
          <a:bodyPr wrap="none">
            <a:spAutoFit/>
          </a:bodyPr>
          <a:lstStyle/>
          <a:p>
            <a:pPr algn="ctr"/>
            <a:r>
              <a:rPr lang="en-GB" sz="1800" dirty="0">
                <a:latin typeface="Arial Narrow" pitchFamily="34" charset="0"/>
              </a:rPr>
              <a:t>Estimates of hidden causes and states</a:t>
            </a:r>
          </a:p>
          <a:p>
            <a:pPr algn="ctr"/>
            <a:r>
              <a:rPr lang="en-GB" sz="1800" dirty="0">
                <a:latin typeface="Arial Narrow" pitchFamily="34" charset="0"/>
              </a:rPr>
              <a:t>(Generalised filtering)</a:t>
            </a:r>
          </a:p>
        </p:txBody>
      </p:sp>
      <p:pic>
        <p:nvPicPr>
          <p:cNvPr id="3" name="Picture 9"/>
          <p:cNvPicPr>
            <a:picLocks noChangeAspect="1" noChangeArrowheads="1"/>
          </p:cNvPicPr>
          <p:nvPr/>
        </p:nvPicPr>
        <p:blipFill>
          <a:blip r:embed="rId3" cstate="print"/>
          <a:srcRect/>
          <a:stretch>
            <a:fillRect/>
          </a:stretch>
        </p:blipFill>
        <p:spPr bwMode="auto">
          <a:xfrm>
            <a:off x="5500048" y="438782"/>
            <a:ext cx="4705064" cy="6774066"/>
          </a:xfrm>
          <a:prstGeom prst="rect">
            <a:avLst/>
          </a:prstGeom>
          <a:noFill/>
          <a:ln w="9525">
            <a:noFill/>
            <a:miter lim="800000"/>
            <a:headEnd/>
            <a:tailEnd/>
          </a:ln>
        </p:spPr>
      </p:pic>
      <p:sp>
        <p:nvSpPr>
          <p:cNvPr id="4" name="Title 1"/>
          <p:cNvSpPr txBox="1">
            <a:spLocks/>
          </p:cNvSpPr>
          <p:nvPr/>
        </p:nvSpPr>
        <p:spPr>
          <a:xfrm>
            <a:off x="514350" y="411118"/>
            <a:ext cx="9258300" cy="114300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CH" sz="2800" b="1"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rPr>
              <a:t>Stochastic </a:t>
            </a:r>
            <a:r>
              <a:rPr kumimoji="0" lang="de-CH" sz="2800" b="1" i="0" u="none" strike="noStrike" kern="0" cap="none" spc="0" normalizeH="0" noProof="0" dirty="0" smtClean="0">
                <a:ln>
                  <a:noFill/>
                </a:ln>
                <a:solidFill>
                  <a:srgbClr val="000000"/>
                </a:solidFill>
                <a:effectLst/>
                <a:uLnTx/>
                <a:uFillTx/>
                <a:latin typeface="Arial Unicode MS" pitchFamily="34" charset="-128"/>
                <a:ea typeface="Arial Unicode MS" pitchFamily="34" charset="-128"/>
                <a:cs typeface="Arial Unicode MS" pitchFamily="34" charset="-128"/>
              </a:rPr>
              <a:t>DCM</a:t>
            </a:r>
            <a:endParaRPr kumimoji="0" lang="en-US" sz="4000" b="0" i="0" u="none" strike="noStrike" kern="0" cap="none" spc="0" normalizeH="0" baseline="0" noProof="0" dirty="0">
              <a:ln>
                <a:noFill/>
              </a:ln>
              <a:solidFill>
                <a:schemeClr val="tx2"/>
              </a:solidFill>
              <a:effectLst/>
              <a:uLnTx/>
              <a:uFillTx/>
              <a:latin typeface="+mj-lt"/>
              <a:ea typeface="+mj-ea"/>
              <a:cs typeface="+mj-cs"/>
            </a:endParaRPr>
          </a:p>
        </p:txBody>
      </p:sp>
      <p:sp>
        <p:nvSpPr>
          <p:cNvPr id="208898" name="Rectangle 2"/>
          <p:cNvSpPr>
            <a:spLocks noChangeArrowheads="1"/>
          </p:cNvSpPr>
          <p:nvPr/>
        </p:nvSpPr>
        <p:spPr bwMode="auto">
          <a:xfrm>
            <a:off x="0" y="0"/>
            <a:ext cx="10287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8897" name="Object 1"/>
          <p:cNvGraphicFramePr>
            <a:graphicFrameLocks noChangeAspect="1"/>
          </p:cNvGraphicFramePr>
          <p:nvPr/>
        </p:nvGraphicFramePr>
        <p:xfrm>
          <a:off x="692150" y="1154113"/>
          <a:ext cx="4652963" cy="1377950"/>
        </p:xfrm>
        <a:graphic>
          <a:graphicData uri="http://schemas.openxmlformats.org/presentationml/2006/ole">
            <mc:AlternateContent xmlns:mc="http://schemas.openxmlformats.org/markup-compatibility/2006">
              <mc:Choice xmlns:v="urn:schemas-microsoft-com:vml" Requires="v">
                <p:oleObj spid="_x0000_s212999" name="Equation" r:id="rId4" imgW="2070000" imgH="609480" progId="Equation.DSMT4">
                  <p:embed/>
                </p:oleObj>
              </mc:Choice>
              <mc:Fallback>
                <p:oleObj name="Equation" r:id="rId4" imgW="2070000" imgH="6094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150" y="1154113"/>
                        <a:ext cx="4652963" cy="1377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614148" y="3207223"/>
            <a:ext cx="4640239" cy="2769989"/>
          </a:xfrm>
          <a:prstGeom prst="rect">
            <a:avLst/>
          </a:prstGeom>
          <a:noFill/>
        </p:spPr>
        <p:txBody>
          <a:bodyPr wrap="square" rtlCol="0">
            <a:spAutoFit/>
          </a:bodyPr>
          <a:lstStyle/>
          <a:p>
            <a:pPr marL="177800" indent="-177800">
              <a:spcBef>
                <a:spcPts val="1200"/>
              </a:spcBef>
              <a:buFont typeface="Arial" pitchFamily="34" charset="0"/>
              <a:buChar char="•"/>
            </a:pPr>
            <a:r>
              <a:rPr lang="en-GB" sz="1800" b="0" dirty="0" smtClean="0">
                <a:latin typeface="Arial" pitchFamily="34" charset="0"/>
                <a:ea typeface="SimSun"/>
                <a:cs typeface="Arial" pitchFamily="34" charset="0"/>
              </a:rPr>
              <a:t>Good working knowledge of </a:t>
            </a:r>
            <a:r>
              <a:rPr lang="en-GB" sz="1800" b="0" dirty="0" err="1" smtClean="0">
                <a:latin typeface="Arial" pitchFamily="34" charset="0"/>
                <a:ea typeface="SimSun"/>
                <a:cs typeface="Arial" pitchFamily="34" charset="0"/>
              </a:rPr>
              <a:t>dDCM</a:t>
            </a:r>
            <a:endParaRPr lang="en-GB" sz="1800" b="0" dirty="0" smtClean="0">
              <a:latin typeface="Arial" pitchFamily="34" charset="0"/>
              <a:ea typeface="SimSun"/>
              <a:cs typeface="Arial" pitchFamily="34" charset="0"/>
            </a:endParaRPr>
          </a:p>
          <a:p>
            <a:pPr marL="177800" indent="-177800">
              <a:spcBef>
                <a:spcPts val="1200"/>
              </a:spcBef>
              <a:buFont typeface="Arial" pitchFamily="34" charset="0"/>
              <a:buChar char="•"/>
            </a:pPr>
            <a:r>
              <a:rPr lang="en-GB" sz="1800" b="0" dirty="0" err="1" smtClean="0">
                <a:latin typeface="Arial" pitchFamily="34" charset="0"/>
                <a:ea typeface="SimSun"/>
                <a:cs typeface="Arial" pitchFamily="34" charset="0"/>
              </a:rPr>
              <a:t>sDCM</a:t>
            </a:r>
            <a:r>
              <a:rPr lang="en-GB" sz="1800" b="0" dirty="0" err="1" smtClean="0">
                <a:latin typeface="Arial" pitchFamily="34" charset="0"/>
                <a:ea typeface="SimSun"/>
                <a:cs typeface="Arial" pitchFamily="34" charset="0"/>
              </a:rPr>
              <a:t>s</a:t>
            </a:r>
            <a:r>
              <a:rPr lang="en-GB" sz="1800" b="0" dirty="0" smtClean="0">
                <a:latin typeface="Arial" pitchFamily="34" charset="0"/>
                <a:ea typeface="SimSun"/>
                <a:cs typeface="Arial" pitchFamily="34" charset="0"/>
              </a:rPr>
              <a:t> (esp. for nonlinear models) can have richer dynamics than </a:t>
            </a:r>
            <a:r>
              <a:rPr lang="en-GB" sz="1800" b="0" dirty="0" err="1" smtClean="0">
                <a:latin typeface="Arial" pitchFamily="34" charset="0"/>
                <a:ea typeface="SimSun"/>
                <a:cs typeface="Arial" pitchFamily="34" charset="0"/>
              </a:rPr>
              <a:t>dDCM</a:t>
            </a:r>
            <a:endParaRPr lang="en-GB" sz="1800" b="0" dirty="0" smtClean="0">
              <a:latin typeface="Arial" pitchFamily="34" charset="0"/>
              <a:ea typeface="SimSun"/>
              <a:cs typeface="Arial" pitchFamily="34" charset="0"/>
            </a:endParaRPr>
          </a:p>
          <a:p>
            <a:pPr marL="177800" indent="-177800">
              <a:spcBef>
                <a:spcPts val="1200"/>
              </a:spcBef>
              <a:buFont typeface="Arial" pitchFamily="34" charset="0"/>
              <a:buChar char="•"/>
            </a:pPr>
            <a:r>
              <a:rPr lang="en-GB" sz="1800" b="0" dirty="0" smtClean="0">
                <a:latin typeface="Arial" pitchFamily="34" charset="0"/>
                <a:ea typeface="SimSun"/>
                <a:cs typeface="Arial" pitchFamily="34" charset="0"/>
              </a:rPr>
              <a:t>Model selection may be easier than with </a:t>
            </a:r>
            <a:r>
              <a:rPr lang="en-GB" sz="1800" b="0" dirty="0" err="1" smtClean="0">
                <a:latin typeface="Arial" pitchFamily="34" charset="0"/>
                <a:ea typeface="SimSun"/>
                <a:cs typeface="Arial" pitchFamily="34" charset="0"/>
              </a:rPr>
              <a:t>dDCM</a:t>
            </a:r>
            <a:endParaRPr lang="en-GB" sz="1800" b="0" dirty="0" smtClean="0">
              <a:latin typeface="Arial" pitchFamily="34" charset="0"/>
              <a:ea typeface="SimSun"/>
              <a:cs typeface="Arial" pitchFamily="34" charset="0"/>
            </a:endParaRPr>
          </a:p>
          <a:p>
            <a:pPr marL="177800" indent="-177800">
              <a:spcBef>
                <a:spcPts val="1200"/>
              </a:spcBef>
              <a:buFont typeface="Arial" pitchFamily="34" charset="0"/>
              <a:buChar char="•"/>
            </a:pPr>
            <a:r>
              <a:rPr lang="en-GB" sz="1800" b="0" dirty="0" smtClean="0">
                <a:latin typeface="Arial" pitchFamily="34" charset="0"/>
                <a:ea typeface="SimSun"/>
                <a:cs typeface="Arial" pitchFamily="34" charset="0"/>
              </a:rPr>
              <a:t>See Daunizeau et al. ‘</a:t>
            </a:r>
            <a:r>
              <a:rPr lang="en-GB" sz="1800" b="0" dirty="0" err="1" smtClean="0">
                <a:latin typeface="Arial" pitchFamily="34" charset="0"/>
                <a:ea typeface="SimSun"/>
                <a:cs typeface="Arial" pitchFamily="34" charset="0"/>
              </a:rPr>
              <a:t>sDCM</a:t>
            </a:r>
            <a:r>
              <a:rPr lang="en-GB" sz="1800" b="0" dirty="0" smtClean="0">
                <a:latin typeface="Arial" pitchFamily="34" charset="0"/>
                <a:ea typeface="SimSun"/>
                <a:cs typeface="Arial" pitchFamily="34" charset="0"/>
              </a:rPr>
              <a:t>: Should we care about neuronal noise ?’, </a:t>
            </a:r>
            <a:r>
              <a:rPr lang="en-GB" sz="1800" b="0" i="1" dirty="0" err="1" smtClean="0">
                <a:latin typeface="Arial" pitchFamily="34" charset="0"/>
                <a:ea typeface="SimSun"/>
                <a:cs typeface="Arial" pitchFamily="34" charset="0"/>
              </a:rPr>
              <a:t>Neuroimage</a:t>
            </a:r>
            <a:r>
              <a:rPr lang="en-GB" sz="1800" b="0" i="1" dirty="0" smtClean="0">
                <a:latin typeface="Arial" pitchFamily="34" charset="0"/>
                <a:ea typeface="SimSun"/>
                <a:cs typeface="Arial" pitchFamily="34" charset="0"/>
              </a:rPr>
              <a:t>, 2012</a:t>
            </a:r>
            <a:endParaRPr lang="en-GB" sz="1800" b="0" i="1" dirty="0" smtClean="0">
              <a:latin typeface="Arial" pitchFamily="34" charset="0"/>
              <a:ea typeface="SimSun"/>
              <a:cs typeface="Arial" pitchFamily="34" charset="0"/>
            </a:endParaRPr>
          </a:p>
        </p:txBody>
      </p:sp>
    </p:spTree>
    <p:extLst>
      <p:ext uri="{BB962C8B-B14F-4D97-AF65-F5344CB8AC3E}">
        <p14:creationId xmlns:p14="http://schemas.microsoft.com/office/powerpoint/2010/main" val="41971984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0"/>
          <p:cNvSpPr>
            <a:spLocks noChangeArrowheads="1"/>
          </p:cNvSpPr>
          <p:nvPr/>
        </p:nvSpPr>
        <p:spPr bwMode="auto">
          <a:xfrm>
            <a:off x="769938" y="446088"/>
            <a:ext cx="8743950" cy="868362"/>
          </a:xfrm>
          <a:prstGeom prst="rect">
            <a:avLst/>
          </a:prstGeom>
          <a:noFill/>
          <a:ln w="9525">
            <a:noFill/>
            <a:miter lim="800000"/>
            <a:headEnd/>
            <a:tailEnd/>
          </a:ln>
        </p:spPr>
        <p:txBody>
          <a:bodyPr lIns="0" tIns="0" rIns="0" bIns="0" anchor="ctr"/>
          <a:lstStyle/>
          <a:p>
            <a:pPr algn="ctr"/>
            <a:r>
              <a:rPr lang="de-DE" sz="2800" dirty="0">
                <a:latin typeface="Arial Unicode MS" pitchFamily="34" charset="-128"/>
              </a:rPr>
              <a:t>Overview</a:t>
            </a:r>
          </a:p>
        </p:txBody>
      </p:sp>
      <p:sp>
        <p:nvSpPr>
          <p:cNvPr id="31747" name="Rectangle 11"/>
          <p:cNvSpPr>
            <a:spLocks noChangeArrowheads="1"/>
          </p:cNvSpPr>
          <p:nvPr/>
        </p:nvSpPr>
        <p:spPr bwMode="auto">
          <a:xfrm>
            <a:off x="822325" y="1781175"/>
            <a:ext cx="9136063" cy="3983038"/>
          </a:xfrm>
          <a:prstGeom prst="rect">
            <a:avLst/>
          </a:prstGeom>
          <a:noFill/>
          <a:ln w="9525">
            <a:noFill/>
            <a:miter lim="800000"/>
            <a:headEnd/>
            <a:tailEnd/>
          </a:ln>
        </p:spPr>
        <p:txBody>
          <a:bodyPr/>
          <a:lstStyle/>
          <a:p>
            <a:pPr marL="342900" indent="-342900">
              <a:spcBef>
                <a:spcPct val="100000"/>
              </a:spcBef>
              <a:buFontTx/>
              <a:buChar char="•"/>
            </a:pPr>
            <a:r>
              <a:rPr lang="de-DE" sz="2400" b="0" dirty="0" smtClean="0">
                <a:solidFill>
                  <a:srgbClr val="000000"/>
                </a:solidFill>
                <a:latin typeface="Arial Unicode MS" pitchFamily="34" charset="-128"/>
              </a:rPr>
              <a:t>Extended </a:t>
            </a:r>
            <a:r>
              <a:rPr lang="de-DE" sz="2400" b="0" dirty="0">
                <a:solidFill>
                  <a:srgbClr val="000000"/>
                </a:solidFill>
                <a:latin typeface="Arial Unicode MS" pitchFamily="34" charset="-128"/>
              </a:rPr>
              <a:t>DCM for fMRI: nonlinear, two-state, stochastic </a:t>
            </a:r>
          </a:p>
          <a:p>
            <a:pPr marL="342900" indent="-342900">
              <a:spcBef>
                <a:spcPct val="100000"/>
              </a:spcBef>
              <a:buFontTx/>
              <a:buChar char="•"/>
            </a:pPr>
            <a:r>
              <a:rPr lang="en-US" sz="2400" b="0" dirty="0">
                <a:solidFill>
                  <a:srgbClr val="000000"/>
                </a:solidFill>
                <a:latin typeface="Arial Unicode MS" pitchFamily="34" charset="-128"/>
              </a:rPr>
              <a:t>Embedding computational models in DCMs</a:t>
            </a:r>
          </a:p>
          <a:p>
            <a:pPr marL="342900" indent="-342900">
              <a:spcBef>
                <a:spcPct val="100000"/>
              </a:spcBef>
              <a:buFontTx/>
              <a:buChar char="•"/>
            </a:pPr>
            <a:r>
              <a:rPr lang="de-DE" sz="2400" b="0" dirty="0" smtClean="0">
                <a:solidFill>
                  <a:srgbClr val="000000"/>
                </a:solidFill>
                <a:latin typeface="Arial Unicode MS" pitchFamily="34" charset="-128"/>
              </a:rPr>
              <a:t>Clinical Applications</a:t>
            </a:r>
            <a:endParaRPr lang="de-DE" sz="2400" b="0" dirty="0">
              <a:solidFill>
                <a:srgbClr val="000000"/>
              </a:solidFill>
              <a:latin typeface="Arial Unicode MS" pitchFamily="34" charset="-128"/>
            </a:endParaRPr>
          </a:p>
        </p:txBody>
      </p:sp>
      <p:sp>
        <p:nvSpPr>
          <p:cNvPr id="1412108" name="Rectangle 12"/>
          <p:cNvSpPr>
            <a:spLocks noChangeArrowheads="1"/>
          </p:cNvSpPr>
          <p:nvPr/>
        </p:nvSpPr>
        <p:spPr bwMode="auto">
          <a:xfrm>
            <a:off x="741363" y="2457842"/>
            <a:ext cx="9001125" cy="565150"/>
          </a:xfrm>
          <a:prstGeom prst="rect">
            <a:avLst/>
          </a:prstGeom>
          <a:noFill/>
          <a:ln w="38100">
            <a:solidFill>
              <a:srgbClr val="006699"/>
            </a:solidFill>
            <a:miter lim="800000"/>
            <a:headEnd/>
            <a:tailEnd/>
          </a:ln>
        </p:spPr>
        <p:txBody>
          <a:bodyPr wrap="none" anchor="ctr"/>
          <a:lstStyle/>
          <a:p>
            <a:endParaRPr lang="en-US"/>
          </a:p>
        </p:txBody>
      </p:sp>
    </p:spTree>
    <p:extLst>
      <p:ext uri="{BB962C8B-B14F-4D97-AF65-F5344CB8AC3E}">
        <p14:creationId xmlns:p14="http://schemas.microsoft.com/office/powerpoint/2010/main" val="3452244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12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210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0338" name="Rectangle 2"/>
          <p:cNvSpPr>
            <a:spLocks noGrp="1" noChangeArrowheads="1"/>
          </p:cNvSpPr>
          <p:nvPr>
            <p:ph type="title"/>
          </p:nvPr>
        </p:nvSpPr>
        <p:spPr/>
        <p:txBody>
          <a:bodyPr/>
          <a:lstStyle/>
          <a:p>
            <a:pPr algn="l"/>
            <a:r>
              <a:rPr lang="de-CH" sz="2800" b="1" dirty="0">
                <a:latin typeface="Arial Unicode MS" pitchFamily="34" charset="-128"/>
              </a:rPr>
              <a:t>Learning </a:t>
            </a:r>
            <a:r>
              <a:rPr lang="de-CH" sz="2800" b="1" dirty="0" err="1">
                <a:latin typeface="Arial Unicode MS" pitchFamily="34" charset="-128"/>
              </a:rPr>
              <a:t>of</a:t>
            </a:r>
            <a:r>
              <a:rPr lang="de-CH" sz="2800" b="1" dirty="0">
                <a:latin typeface="Arial Unicode MS" pitchFamily="34" charset="-128"/>
              </a:rPr>
              <a:t> </a:t>
            </a:r>
            <a:r>
              <a:rPr lang="de-CH" sz="2800" b="1" dirty="0" err="1">
                <a:latin typeface="Arial Unicode MS" pitchFamily="34" charset="-128"/>
              </a:rPr>
              <a:t>dynamic</a:t>
            </a:r>
            <a:r>
              <a:rPr lang="de-CH" sz="2800" b="1" dirty="0">
                <a:latin typeface="Arial Unicode MS" pitchFamily="34" charset="-128"/>
              </a:rPr>
              <a:t> audio-</a:t>
            </a:r>
            <a:r>
              <a:rPr lang="de-CH" sz="2800" b="1" dirty="0" err="1">
                <a:latin typeface="Arial Unicode MS" pitchFamily="34" charset="-128"/>
              </a:rPr>
              <a:t>visual</a:t>
            </a:r>
            <a:r>
              <a:rPr lang="de-CH" sz="2800" b="1" dirty="0">
                <a:latin typeface="Arial Unicode MS" pitchFamily="34" charset="-128"/>
              </a:rPr>
              <a:t> </a:t>
            </a:r>
            <a:r>
              <a:rPr lang="de-CH" sz="2800" b="1" dirty="0" err="1">
                <a:latin typeface="Arial Unicode MS" pitchFamily="34" charset="-128"/>
              </a:rPr>
              <a:t>associations</a:t>
            </a:r>
            <a:endParaRPr lang="en-US" sz="2800" b="1" dirty="0">
              <a:latin typeface="Arial Unicode MS" pitchFamily="34" charset="-128"/>
            </a:endParaRPr>
          </a:p>
        </p:txBody>
      </p:sp>
      <p:grpSp>
        <p:nvGrpSpPr>
          <p:cNvPr id="2" name="Group 3"/>
          <p:cNvGrpSpPr>
            <a:grpSpLocks/>
          </p:cNvGrpSpPr>
          <p:nvPr/>
        </p:nvGrpSpPr>
        <p:grpSpPr bwMode="auto">
          <a:xfrm>
            <a:off x="541338" y="2328863"/>
            <a:ext cx="4362450" cy="2843212"/>
            <a:chOff x="308" y="1104"/>
            <a:chExt cx="2748" cy="1791"/>
          </a:xfrm>
        </p:grpSpPr>
        <p:sp>
          <p:nvSpPr>
            <p:cNvPr id="2190340" name="Text Box 4"/>
            <p:cNvSpPr txBox="1">
              <a:spLocks noChangeArrowheads="1"/>
            </p:cNvSpPr>
            <p:nvPr/>
          </p:nvSpPr>
          <p:spPr bwMode="auto">
            <a:xfrm>
              <a:off x="374" y="2198"/>
              <a:ext cx="681" cy="227"/>
            </a:xfrm>
            <a:prstGeom prst="rect">
              <a:avLst/>
            </a:prstGeom>
            <a:solidFill>
              <a:srgbClr val="FFE5FF"/>
            </a:solidFill>
            <a:ln w="28575">
              <a:solidFill>
                <a:srgbClr val="800080"/>
              </a:solidFill>
              <a:prstDash val="dash"/>
              <a:miter lim="800000"/>
              <a:headEnd/>
              <a:tailEnd/>
            </a:ln>
            <a:effectLst/>
          </p:spPr>
          <p:txBody>
            <a:bodyPr/>
            <a:lstStyle/>
            <a:p>
              <a:pPr>
                <a:spcBef>
                  <a:spcPct val="50000"/>
                </a:spcBef>
              </a:pPr>
              <a:r>
                <a:rPr lang="en-GB" sz="1600">
                  <a:solidFill>
                    <a:srgbClr val="000000"/>
                  </a:solidFill>
                </a:rPr>
                <a:t>CS</a:t>
              </a:r>
              <a:endParaRPr lang="en-US" sz="1600">
                <a:solidFill>
                  <a:srgbClr val="000000"/>
                </a:solidFill>
              </a:endParaRPr>
            </a:p>
          </p:txBody>
        </p:sp>
        <p:sp>
          <p:nvSpPr>
            <p:cNvPr id="2190341" name="Text Box 5"/>
            <p:cNvSpPr txBox="1">
              <a:spLocks noChangeArrowheads="1"/>
            </p:cNvSpPr>
            <p:nvPr/>
          </p:nvSpPr>
          <p:spPr bwMode="auto">
            <a:xfrm>
              <a:off x="1406" y="2198"/>
              <a:ext cx="226" cy="227"/>
            </a:xfrm>
            <a:prstGeom prst="rect">
              <a:avLst/>
            </a:prstGeom>
            <a:solidFill>
              <a:srgbClr val="00FF00">
                <a:alpha val="20000"/>
              </a:srgbClr>
            </a:solidFill>
            <a:ln w="28575">
              <a:solidFill>
                <a:srgbClr val="00FF00"/>
              </a:solidFill>
              <a:prstDash val="dash"/>
              <a:miter lim="800000"/>
              <a:headEnd/>
              <a:tailEnd/>
            </a:ln>
            <a:effectLst/>
          </p:spPr>
          <p:txBody>
            <a:bodyPr/>
            <a:lstStyle/>
            <a:p>
              <a:pPr algn="r">
                <a:spcBef>
                  <a:spcPct val="50000"/>
                </a:spcBef>
              </a:pPr>
              <a:endParaRPr lang="en-US" sz="1600">
                <a:solidFill>
                  <a:srgbClr val="000000"/>
                </a:solidFill>
              </a:endParaRPr>
            </a:p>
          </p:txBody>
        </p:sp>
        <p:sp>
          <p:nvSpPr>
            <p:cNvPr id="2190342" name="Text Box 6"/>
            <p:cNvSpPr txBox="1">
              <a:spLocks noChangeArrowheads="1"/>
            </p:cNvSpPr>
            <p:nvPr/>
          </p:nvSpPr>
          <p:spPr bwMode="auto">
            <a:xfrm>
              <a:off x="1784" y="2198"/>
              <a:ext cx="674" cy="192"/>
            </a:xfrm>
            <a:prstGeom prst="rect">
              <a:avLst/>
            </a:prstGeom>
            <a:noFill/>
            <a:ln w="19050">
              <a:noFill/>
              <a:prstDash val="dash"/>
              <a:miter lim="800000"/>
              <a:headEnd/>
              <a:tailEnd/>
            </a:ln>
            <a:effectLst/>
          </p:spPr>
          <p:txBody>
            <a:bodyPr>
              <a:spAutoFit/>
            </a:bodyPr>
            <a:lstStyle/>
            <a:p>
              <a:pPr algn="ctr">
                <a:spcBef>
                  <a:spcPct val="50000"/>
                </a:spcBef>
              </a:pPr>
              <a:r>
                <a:rPr lang="en-GB">
                  <a:solidFill>
                    <a:srgbClr val="000000"/>
                  </a:solidFill>
                </a:rPr>
                <a:t>Response</a:t>
              </a:r>
              <a:endParaRPr lang="en-US">
                <a:solidFill>
                  <a:srgbClr val="000000"/>
                </a:solidFill>
              </a:endParaRPr>
            </a:p>
          </p:txBody>
        </p:sp>
        <p:sp>
          <p:nvSpPr>
            <p:cNvPr id="2190343" name="Line 7"/>
            <p:cNvSpPr>
              <a:spLocks noChangeShapeType="1"/>
            </p:cNvSpPr>
            <p:nvPr/>
          </p:nvSpPr>
          <p:spPr bwMode="auto">
            <a:xfrm flipV="1">
              <a:off x="377" y="2426"/>
              <a:ext cx="2499" cy="0"/>
            </a:xfrm>
            <a:prstGeom prst="line">
              <a:avLst/>
            </a:prstGeom>
            <a:noFill/>
            <a:ln w="12700">
              <a:solidFill>
                <a:srgbClr val="000000"/>
              </a:solidFill>
              <a:round/>
              <a:headEnd/>
              <a:tailEnd/>
            </a:ln>
            <a:effectLst/>
          </p:spPr>
          <p:txBody>
            <a:bodyPr/>
            <a:lstStyle/>
            <a:p>
              <a:endParaRPr lang="en-US">
                <a:solidFill>
                  <a:srgbClr val="000000"/>
                </a:solidFill>
              </a:endParaRPr>
            </a:p>
          </p:txBody>
        </p:sp>
        <p:sp>
          <p:nvSpPr>
            <p:cNvPr id="2190344" name="Line 8"/>
            <p:cNvSpPr>
              <a:spLocks noChangeShapeType="1"/>
            </p:cNvSpPr>
            <p:nvPr/>
          </p:nvSpPr>
          <p:spPr bwMode="auto">
            <a:xfrm>
              <a:off x="377" y="2373"/>
              <a:ext cx="0" cy="113"/>
            </a:xfrm>
            <a:prstGeom prst="line">
              <a:avLst/>
            </a:prstGeom>
            <a:noFill/>
            <a:ln w="12700">
              <a:solidFill>
                <a:srgbClr val="000000"/>
              </a:solidFill>
              <a:round/>
              <a:headEnd/>
              <a:tailEnd/>
            </a:ln>
            <a:effectLst/>
          </p:spPr>
          <p:txBody>
            <a:bodyPr/>
            <a:lstStyle/>
            <a:p>
              <a:endParaRPr lang="en-US">
                <a:solidFill>
                  <a:srgbClr val="000000"/>
                </a:solidFill>
              </a:endParaRPr>
            </a:p>
          </p:txBody>
        </p:sp>
        <p:sp>
          <p:nvSpPr>
            <p:cNvPr id="2190345" name="Line 9"/>
            <p:cNvSpPr>
              <a:spLocks noChangeShapeType="1"/>
            </p:cNvSpPr>
            <p:nvPr/>
          </p:nvSpPr>
          <p:spPr bwMode="auto">
            <a:xfrm>
              <a:off x="831" y="2414"/>
              <a:ext cx="0" cy="72"/>
            </a:xfrm>
            <a:prstGeom prst="line">
              <a:avLst/>
            </a:prstGeom>
            <a:noFill/>
            <a:ln w="12700">
              <a:solidFill>
                <a:srgbClr val="000000"/>
              </a:solidFill>
              <a:round/>
              <a:headEnd/>
              <a:tailEnd/>
            </a:ln>
            <a:effectLst/>
          </p:spPr>
          <p:txBody>
            <a:bodyPr/>
            <a:lstStyle/>
            <a:p>
              <a:endParaRPr lang="en-US">
                <a:solidFill>
                  <a:srgbClr val="000000"/>
                </a:solidFill>
              </a:endParaRPr>
            </a:p>
          </p:txBody>
        </p:sp>
        <p:sp>
          <p:nvSpPr>
            <p:cNvPr id="2190346" name="Text Box 10"/>
            <p:cNvSpPr txBox="1">
              <a:spLocks noChangeArrowheads="1"/>
            </p:cNvSpPr>
            <p:nvPr/>
          </p:nvSpPr>
          <p:spPr bwMode="auto">
            <a:xfrm>
              <a:off x="1423" y="2683"/>
              <a:ext cx="752" cy="212"/>
            </a:xfrm>
            <a:prstGeom prst="rect">
              <a:avLst/>
            </a:prstGeom>
            <a:noFill/>
            <a:ln w="9525">
              <a:noFill/>
              <a:miter lim="800000"/>
              <a:headEnd/>
              <a:tailEnd/>
            </a:ln>
            <a:effectLst/>
          </p:spPr>
          <p:txBody>
            <a:bodyPr>
              <a:spAutoFit/>
            </a:bodyPr>
            <a:lstStyle/>
            <a:p>
              <a:pPr>
                <a:spcBef>
                  <a:spcPct val="50000"/>
                </a:spcBef>
              </a:pPr>
              <a:r>
                <a:rPr lang="en-GB" sz="1600">
                  <a:solidFill>
                    <a:srgbClr val="000000"/>
                  </a:solidFill>
                </a:rPr>
                <a:t>Time (ms)</a:t>
              </a:r>
              <a:endParaRPr lang="en-US" sz="1600">
                <a:solidFill>
                  <a:srgbClr val="000000"/>
                </a:solidFill>
              </a:endParaRPr>
            </a:p>
          </p:txBody>
        </p:sp>
        <p:sp>
          <p:nvSpPr>
            <p:cNvPr id="2190347" name="Text Box 11"/>
            <p:cNvSpPr txBox="1">
              <a:spLocks noChangeArrowheads="1"/>
            </p:cNvSpPr>
            <p:nvPr/>
          </p:nvSpPr>
          <p:spPr bwMode="auto">
            <a:xfrm>
              <a:off x="320" y="2486"/>
              <a:ext cx="170" cy="173"/>
            </a:xfrm>
            <a:prstGeom prst="rect">
              <a:avLst/>
            </a:prstGeom>
            <a:noFill/>
            <a:ln w="9525">
              <a:noFill/>
              <a:miter lim="800000"/>
              <a:headEnd/>
              <a:tailEnd/>
            </a:ln>
            <a:effectLst/>
          </p:spPr>
          <p:txBody>
            <a:bodyPr>
              <a:spAutoFit/>
            </a:bodyPr>
            <a:lstStyle/>
            <a:p>
              <a:pPr>
                <a:spcBef>
                  <a:spcPct val="50000"/>
                </a:spcBef>
              </a:pPr>
              <a:r>
                <a:rPr lang="en-GB" sz="1200">
                  <a:solidFill>
                    <a:srgbClr val="000000"/>
                  </a:solidFill>
                </a:rPr>
                <a:t>0</a:t>
              </a:r>
              <a:endParaRPr lang="en-US" sz="1200">
                <a:solidFill>
                  <a:srgbClr val="000000"/>
                </a:solidFill>
              </a:endParaRPr>
            </a:p>
          </p:txBody>
        </p:sp>
        <p:sp>
          <p:nvSpPr>
            <p:cNvPr id="2190348" name="Text Box 12"/>
            <p:cNvSpPr txBox="1">
              <a:spLocks noChangeArrowheads="1"/>
            </p:cNvSpPr>
            <p:nvPr/>
          </p:nvSpPr>
          <p:spPr bwMode="auto">
            <a:xfrm>
              <a:off x="717" y="2486"/>
              <a:ext cx="284" cy="173"/>
            </a:xfrm>
            <a:prstGeom prst="rect">
              <a:avLst/>
            </a:prstGeom>
            <a:noFill/>
            <a:ln w="9525">
              <a:noFill/>
              <a:miter lim="800000"/>
              <a:headEnd/>
              <a:tailEnd/>
            </a:ln>
            <a:effectLst/>
          </p:spPr>
          <p:txBody>
            <a:bodyPr>
              <a:spAutoFit/>
            </a:bodyPr>
            <a:lstStyle/>
            <a:p>
              <a:pPr>
                <a:spcBef>
                  <a:spcPct val="50000"/>
                </a:spcBef>
              </a:pPr>
              <a:r>
                <a:rPr lang="en-GB" sz="1200">
                  <a:solidFill>
                    <a:srgbClr val="000000"/>
                  </a:solidFill>
                </a:rPr>
                <a:t>200</a:t>
              </a:r>
              <a:endParaRPr lang="en-US" sz="1200">
                <a:solidFill>
                  <a:srgbClr val="000000"/>
                </a:solidFill>
              </a:endParaRPr>
            </a:p>
          </p:txBody>
        </p:sp>
        <p:sp>
          <p:nvSpPr>
            <p:cNvPr id="2190349" name="Text Box 13"/>
            <p:cNvSpPr txBox="1">
              <a:spLocks noChangeArrowheads="1"/>
            </p:cNvSpPr>
            <p:nvPr/>
          </p:nvSpPr>
          <p:spPr bwMode="auto">
            <a:xfrm>
              <a:off x="1171" y="2486"/>
              <a:ext cx="284" cy="173"/>
            </a:xfrm>
            <a:prstGeom prst="rect">
              <a:avLst/>
            </a:prstGeom>
            <a:noFill/>
            <a:ln w="9525">
              <a:noFill/>
              <a:miter lim="800000"/>
              <a:headEnd/>
              <a:tailEnd/>
            </a:ln>
            <a:effectLst/>
          </p:spPr>
          <p:txBody>
            <a:bodyPr>
              <a:spAutoFit/>
            </a:bodyPr>
            <a:lstStyle/>
            <a:p>
              <a:pPr>
                <a:spcBef>
                  <a:spcPct val="50000"/>
                </a:spcBef>
              </a:pPr>
              <a:r>
                <a:rPr lang="en-GB" sz="1200">
                  <a:solidFill>
                    <a:srgbClr val="000000"/>
                  </a:solidFill>
                </a:rPr>
                <a:t>400</a:t>
              </a:r>
              <a:endParaRPr lang="en-US" sz="1200">
                <a:solidFill>
                  <a:srgbClr val="000000"/>
                </a:solidFill>
              </a:endParaRPr>
            </a:p>
          </p:txBody>
        </p:sp>
        <p:sp>
          <p:nvSpPr>
            <p:cNvPr id="2190350" name="Text Box 14"/>
            <p:cNvSpPr txBox="1">
              <a:spLocks noChangeArrowheads="1"/>
            </p:cNvSpPr>
            <p:nvPr/>
          </p:nvSpPr>
          <p:spPr bwMode="auto">
            <a:xfrm>
              <a:off x="1624" y="2486"/>
              <a:ext cx="284" cy="173"/>
            </a:xfrm>
            <a:prstGeom prst="rect">
              <a:avLst/>
            </a:prstGeom>
            <a:noFill/>
            <a:ln w="9525">
              <a:noFill/>
              <a:miter lim="800000"/>
              <a:headEnd/>
              <a:tailEnd/>
            </a:ln>
            <a:effectLst/>
          </p:spPr>
          <p:txBody>
            <a:bodyPr>
              <a:spAutoFit/>
            </a:bodyPr>
            <a:lstStyle/>
            <a:p>
              <a:pPr>
                <a:spcBef>
                  <a:spcPct val="50000"/>
                </a:spcBef>
              </a:pPr>
              <a:r>
                <a:rPr lang="en-GB" sz="1200">
                  <a:solidFill>
                    <a:srgbClr val="000000"/>
                  </a:solidFill>
                </a:rPr>
                <a:t>600</a:t>
              </a:r>
              <a:endParaRPr lang="en-US" sz="1200">
                <a:solidFill>
                  <a:srgbClr val="000000"/>
                </a:solidFill>
              </a:endParaRPr>
            </a:p>
          </p:txBody>
        </p:sp>
        <p:sp>
          <p:nvSpPr>
            <p:cNvPr id="2190351" name="Text Box 15"/>
            <p:cNvSpPr txBox="1">
              <a:spLocks noChangeArrowheads="1"/>
            </p:cNvSpPr>
            <p:nvPr/>
          </p:nvSpPr>
          <p:spPr bwMode="auto">
            <a:xfrm>
              <a:off x="2077" y="2486"/>
              <a:ext cx="284" cy="173"/>
            </a:xfrm>
            <a:prstGeom prst="rect">
              <a:avLst/>
            </a:prstGeom>
            <a:noFill/>
            <a:ln w="9525">
              <a:noFill/>
              <a:miter lim="800000"/>
              <a:headEnd/>
              <a:tailEnd/>
            </a:ln>
            <a:effectLst/>
          </p:spPr>
          <p:txBody>
            <a:bodyPr>
              <a:spAutoFit/>
            </a:bodyPr>
            <a:lstStyle/>
            <a:p>
              <a:pPr>
                <a:spcBef>
                  <a:spcPct val="50000"/>
                </a:spcBef>
              </a:pPr>
              <a:r>
                <a:rPr lang="en-GB" sz="1200">
                  <a:solidFill>
                    <a:srgbClr val="000000"/>
                  </a:solidFill>
                </a:rPr>
                <a:t>800</a:t>
              </a:r>
              <a:endParaRPr lang="en-US" sz="1200">
                <a:solidFill>
                  <a:srgbClr val="000000"/>
                </a:solidFill>
              </a:endParaRPr>
            </a:p>
          </p:txBody>
        </p:sp>
        <p:sp>
          <p:nvSpPr>
            <p:cNvPr id="2190352" name="Text Box 16"/>
            <p:cNvSpPr txBox="1">
              <a:spLocks noChangeArrowheads="1"/>
            </p:cNvSpPr>
            <p:nvPr/>
          </p:nvSpPr>
          <p:spPr bwMode="auto">
            <a:xfrm>
              <a:off x="2714" y="2486"/>
              <a:ext cx="342" cy="403"/>
            </a:xfrm>
            <a:prstGeom prst="rect">
              <a:avLst/>
            </a:prstGeom>
            <a:noFill/>
            <a:ln w="9525">
              <a:noFill/>
              <a:miter lim="800000"/>
              <a:headEnd/>
              <a:tailEnd/>
            </a:ln>
            <a:effectLst/>
          </p:spPr>
          <p:txBody>
            <a:bodyPr>
              <a:spAutoFit/>
            </a:bodyPr>
            <a:lstStyle/>
            <a:p>
              <a:pPr>
                <a:spcBef>
                  <a:spcPct val="50000"/>
                </a:spcBef>
              </a:pPr>
              <a:r>
                <a:rPr lang="en-GB" sz="1200">
                  <a:solidFill>
                    <a:srgbClr val="000000"/>
                  </a:solidFill>
                </a:rPr>
                <a:t>2000 </a:t>
              </a:r>
              <a:r>
                <a:rPr lang="en-US" sz="1200">
                  <a:solidFill>
                    <a:srgbClr val="000000"/>
                  </a:solidFill>
                </a:rPr>
                <a:t>± 650</a:t>
              </a:r>
            </a:p>
          </p:txBody>
        </p:sp>
        <p:sp>
          <p:nvSpPr>
            <p:cNvPr id="2190353" name="Line 17"/>
            <p:cNvSpPr>
              <a:spLocks noChangeShapeType="1"/>
            </p:cNvSpPr>
            <p:nvPr/>
          </p:nvSpPr>
          <p:spPr bwMode="auto">
            <a:xfrm flipH="1">
              <a:off x="2492" y="2379"/>
              <a:ext cx="56" cy="113"/>
            </a:xfrm>
            <a:prstGeom prst="line">
              <a:avLst/>
            </a:prstGeom>
            <a:noFill/>
            <a:ln w="12700">
              <a:solidFill>
                <a:srgbClr val="000000"/>
              </a:solidFill>
              <a:round/>
              <a:headEnd/>
              <a:tailEnd/>
            </a:ln>
            <a:effectLst/>
          </p:spPr>
          <p:txBody>
            <a:bodyPr/>
            <a:lstStyle/>
            <a:p>
              <a:endParaRPr lang="en-US">
                <a:solidFill>
                  <a:srgbClr val="000000"/>
                </a:solidFill>
              </a:endParaRPr>
            </a:p>
          </p:txBody>
        </p:sp>
        <p:sp>
          <p:nvSpPr>
            <p:cNvPr id="2190354" name="Line 18"/>
            <p:cNvSpPr>
              <a:spLocks noChangeShapeType="1"/>
            </p:cNvSpPr>
            <p:nvPr/>
          </p:nvSpPr>
          <p:spPr bwMode="auto">
            <a:xfrm flipH="1">
              <a:off x="2548" y="2379"/>
              <a:ext cx="56" cy="113"/>
            </a:xfrm>
            <a:prstGeom prst="line">
              <a:avLst/>
            </a:prstGeom>
            <a:noFill/>
            <a:ln w="12700">
              <a:solidFill>
                <a:srgbClr val="000000"/>
              </a:solidFill>
              <a:round/>
              <a:headEnd/>
              <a:tailEnd/>
            </a:ln>
            <a:effectLst/>
          </p:spPr>
          <p:txBody>
            <a:bodyPr/>
            <a:lstStyle/>
            <a:p>
              <a:endParaRPr lang="en-US">
                <a:solidFill>
                  <a:srgbClr val="000000"/>
                </a:solidFill>
              </a:endParaRPr>
            </a:p>
          </p:txBody>
        </p:sp>
        <p:grpSp>
          <p:nvGrpSpPr>
            <p:cNvPr id="3" name="Group 19"/>
            <p:cNvGrpSpPr>
              <a:grpSpLocks/>
            </p:cNvGrpSpPr>
            <p:nvPr/>
          </p:nvGrpSpPr>
          <p:grpSpPr bwMode="auto">
            <a:xfrm>
              <a:off x="374" y="1323"/>
              <a:ext cx="1209" cy="498"/>
              <a:chOff x="664" y="1110"/>
              <a:chExt cx="1209" cy="498"/>
            </a:xfrm>
          </p:grpSpPr>
          <p:sp>
            <p:nvSpPr>
              <p:cNvPr id="2190356" name="Text Box 20"/>
              <p:cNvSpPr txBox="1">
                <a:spLocks noChangeArrowheads="1"/>
              </p:cNvSpPr>
              <p:nvPr/>
            </p:nvSpPr>
            <p:spPr bwMode="auto">
              <a:xfrm>
                <a:off x="664" y="1110"/>
                <a:ext cx="1209" cy="498"/>
              </a:xfrm>
              <a:prstGeom prst="rect">
                <a:avLst/>
              </a:prstGeom>
              <a:noFill/>
              <a:ln w="28575">
                <a:solidFill>
                  <a:srgbClr val="800080"/>
                </a:solidFill>
                <a:prstDash val="dash"/>
                <a:miter lim="800000"/>
                <a:headEnd/>
                <a:tailEnd/>
              </a:ln>
              <a:effectLst/>
            </p:spPr>
            <p:txBody>
              <a:bodyPr/>
              <a:lstStyle/>
              <a:p>
                <a:pPr algn="r">
                  <a:spcBef>
                    <a:spcPct val="50000"/>
                  </a:spcBef>
                </a:pPr>
                <a:endParaRPr lang="en-GB" sz="1800" b="0">
                  <a:solidFill>
                    <a:srgbClr val="000000"/>
                  </a:solidFill>
                </a:endParaRPr>
              </a:p>
              <a:p>
                <a:pPr algn="r">
                  <a:spcBef>
                    <a:spcPct val="50000"/>
                  </a:spcBef>
                </a:pPr>
                <a:endParaRPr lang="en-US" sz="1000" b="0">
                  <a:solidFill>
                    <a:srgbClr val="000000"/>
                  </a:solidFill>
                </a:endParaRPr>
              </a:p>
            </p:txBody>
          </p:sp>
          <p:pic>
            <p:nvPicPr>
              <p:cNvPr id="2190357" name="Picture 21" descr="high tone"/>
              <p:cNvPicPr>
                <a:picLocks noChangeAspect="1" noChangeArrowheads="1"/>
              </p:cNvPicPr>
              <p:nvPr/>
            </p:nvPicPr>
            <p:blipFill>
              <a:blip r:embed="rId3" cstate="print"/>
              <a:srcRect/>
              <a:stretch>
                <a:fillRect/>
              </a:stretch>
            </p:blipFill>
            <p:spPr bwMode="auto">
              <a:xfrm>
                <a:off x="808" y="1200"/>
                <a:ext cx="341" cy="298"/>
              </a:xfrm>
              <a:prstGeom prst="rect">
                <a:avLst/>
              </a:prstGeom>
              <a:noFill/>
            </p:spPr>
          </p:pic>
          <p:pic>
            <p:nvPicPr>
              <p:cNvPr id="2190358" name="Picture 22" descr="low tone"/>
              <p:cNvPicPr>
                <a:picLocks noChangeAspect="1" noChangeArrowheads="1"/>
              </p:cNvPicPr>
              <p:nvPr/>
            </p:nvPicPr>
            <p:blipFill>
              <a:blip r:embed="rId4" cstate="print"/>
              <a:srcRect/>
              <a:stretch>
                <a:fillRect/>
              </a:stretch>
            </p:blipFill>
            <p:spPr bwMode="auto">
              <a:xfrm>
                <a:off x="1379" y="1200"/>
                <a:ext cx="328" cy="340"/>
              </a:xfrm>
              <a:prstGeom prst="rect">
                <a:avLst/>
              </a:prstGeom>
              <a:noFill/>
            </p:spPr>
          </p:pic>
          <p:sp>
            <p:nvSpPr>
              <p:cNvPr id="2190359" name="Text Box 23"/>
              <p:cNvSpPr txBox="1">
                <a:spLocks noChangeArrowheads="1"/>
              </p:cNvSpPr>
              <p:nvPr/>
            </p:nvSpPr>
            <p:spPr bwMode="auto">
              <a:xfrm>
                <a:off x="1135" y="1240"/>
                <a:ext cx="387" cy="231"/>
              </a:xfrm>
              <a:prstGeom prst="rect">
                <a:avLst/>
              </a:prstGeom>
              <a:noFill/>
              <a:ln w="9525">
                <a:noFill/>
                <a:miter lim="800000"/>
                <a:headEnd/>
                <a:tailEnd/>
              </a:ln>
              <a:effectLst/>
            </p:spPr>
            <p:txBody>
              <a:bodyPr>
                <a:spAutoFit/>
              </a:bodyPr>
              <a:lstStyle/>
              <a:p>
                <a:pPr>
                  <a:spcBef>
                    <a:spcPct val="50000"/>
                  </a:spcBef>
                </a:pPr>
                <a:r>
                  <a:rPr lang="en-GB" sz="1800">
                    <a:solidFill>
                      <a:srgbClr val="000000"/>
                    </a:solidFill>
                  </a:rPr>
                  <a:t>or</a:t>
                </a:r>
                <a:endParaRPr lang="en-US" sz="1800">
                  <a:solidFill>
                    <a:srgbClr val="000000"/>
                  </a:solidFill>
                </a:endParaRPr>
              </a:p>
            </p:txBody>
          </p:sp>
        </p:grpSp>
        <p:sp>
          <p:nvSpPr>
            <p:cNvPr id="2190360" name="Line 24"/>
            <p:cNvSpPr>
              <a:spLocks noChangeShapeType="1"/>
            </p:cNvSpPr>
            <p:nvPr/>
          </p:nvSpPr>
          <p:spPr bwMode="auto">
            <a:xfrm>
              <a:off x="1284" y="2414"/>
              <a:ext cx="0" cy="72"/>
            </a:xfrm>
            <a:prstGeom prst="line">
              <a:avLst/>
            </a:prstGeom>
            <a:noFill/>
            <a:ln w="28575">
              <a:solidFill>
                <a:srgbClr val="000000"/>
              </a:solidFill>
              <a:prstDash val="dash"/>
              <a:round/>
              <a:headEnd/>
              <a:tailEnd/>
            </a:ln>
            <a:effectLst/>
          </p:spPr>
          <p:txBody>
            <a:bodyPr/>
            <a:lstStyle/>
            <a:p>
              <a:endParaRPr lang="en-US">
                <a:solidFill>
                  <a:srgbClr val="000000"/>
                </a:solidFill>
              </a:endParaRPr>
            </a:p>
          </p:txBody>
        </p:sp>
        <p:sp>
          <p:nvSpPr>
            <p:cNvPr id="2190361" name="Line 25"/>
            <p:cNvSpPr>
              <a:spLocks noChangeShapeType="1"/>
            </p:cNvSpPr>
            <p:nvPr/>
          </p:nvSpPr>
          <p:spPr bwMode="auto">
            <a:xfrm>
              <a:off x="1738" y="2414"/>
              <a:ext cx="0" cy="72"/>
            </a:xfrm>
            <a:prstGeom prst="line">
              <a:avLst/>
            </a:prstGeom>
            <a:noFill/>
            <a:ln w="28575">
              <a:solidFill>
                <a:srgbClr val="000000"/>
              </a:solidFill>
              <a:prstDash val="dash"/>
              <a:round/>
              <a:headEnd/>
              <a:tailEnd/>
            </a:ln>
            <a:effectLst/>
          </p:spPr>
          <p:txBody>
            <a:bodyPr/>
            <a:lstStyle/>
            <a:p>
              <a:endParaRPr lang="en-US">
                <a:solidFill>
                  <a:srgbClr val="000000"/>
                </a:solidFill>
              </a:endParaRPr>
            </a:p>
          </p:txBody>
        </p:sp>
        <p:sp>
          <p:nvSpPr>
            <p:cNvPr id="2190362" name="Line 26"/>
            <p:cNvSpPr>
              <a:spLocks noChangeShapeType="1"/>
            </p:cNvSpPr>
            <p:nvPr/>
          </p:nvSpPr>
          <p:spPr bwMode="auto">
            <a:xfrm>
              <a:off x="2191" y="2414"/>
              <a:ext cx="0" cy="72"/>
            </a:xfrm>
            <a:prstGeom prst="line">
              <a:avLst/>
            </a:prstGeom>
            <a:noFill/>
            <a:ln w="12700">
              <a:solidFill>
                <a:srgbClr val="000000"/>
              </a:solidFill>
              <a:round/>
              <a:headEnd/>
              <a:tailEnd/>
            </a:ln>
            <a:effectLst/>
          </p:spPr>
          <p:txBody>
            <a:bodyPr/>
            <a:lstStyle/>
            <a:p>
              <a:endParaRPr lang="en-US">
                <a:solidFill>
                  <a:srgbClr val="000000"/>
                </a:solidFill>
              </a:endParaRPr>
            </a:p>
          </p:txBody>
        </p:sp>
        <p:sp>
          <p:nvSpPr>
            <p:cNvPr id="2190363" name="Line 27"/>
            <p:cNvSpPr>
              <a:spLocks noChangeShapeType="1"/>
            </p:cNvSpPr>
            <p:nvPr/>
          </p:nvSpPr>
          <p:spPr bwMode="auto">
            <a:xfrm>
              <a:off x="2880" y="2414"/>
              <a:ext cx="0" cy="72"/>
            </a:xfrm>
            <a:prstGeom prst="line">
              <a:avLst/>
            </a:prstGeom>
            <a:noFill/>
            <a:ln w="12700">
              <a:solidFill>
                <a:srgbClr val="000000"/>
              </a:solidFill>
              <a:round/>
              <a:headEnd/>
              <a:tailEnd/>
            </a:ln>
            <a:effectLst/>
          </p:spPr>
          <p:txBody>
            <a:bodyPr/>
            <a:lstStyle/>
            <a:p>
              <a:endParaRPr lang="en-US">
                <a:solidFill>
                  <a:srgbClr val="000000"/>
                </a:solidFill>
              </a:endParaRPr>
            </a:p>
          </p:txBody>
        </p:sp>
        <p:sp>
          <p:nvSpPr>
            <p:cNvPr id="2190364" name="Text Box 28"/>
            <p:cNvSpPr txBox="1">
              <a:spLocks noChangeArrowheads="1"/>
            </p:cNvSpPr>
            <p:nvPr/>
          </p:nvSpPr>
          <p:spPr bwMode="auto">
            <a:xfrm>
              <a:off x="1595" y="1104"/>
              <a:ext cx="1025" cy="173"/>
            </a:xfrm>
            <a:prstGeom prst="rect">
              <a:avLst/>
            </a:prstGeom>
            <a:noFill/>
            <a:ln w="9525">
              <a:noFill/>
              <a:miter lim="800000"/>
              <a:headEnd/>
              <a:tailEnd/>
            </a:ln>
            <a:effectLst/>
          </p:spPr>
          <p:txBody>
            <a:bodyPr>
              <a:spAutoFit/>
            </a:bodyPr>
            <a:lstStyle/>
            <a:p>
              <a:pPr>
                <a:spcBef>
                  <a:spcPct val="50000"/>
                </a:spcBef>
              </a:pPr>
              <a:r>
                <a:rPr lang="en-GB" sz="1200">
                  <a:solidFill>
                    <a:srgbClr val="000000"/>
                  </a:solidFill>
                </a:rPr>
                <a:t>Target Stimulus</a:t>
              </a:r>
              <a:endParaRPr lang="en-US" sz="1200">
                <a:solidFill>
                  <a:srgbClr val="000000"/>
                </a:solidFill>
              </a:endParaRPr>
            </a:p>
          </p:txBody>
        </p:sp>
        <p:sp>
          <p:nvSpPr>
            <p:cNvPr id="2190365" name="Text Box 29"/>
            <p:cNvSpPr txBox="1">
              <a:spLocks noChangeArrowheads="1"/>
            </p:cNvSpPr>
            <p:nvPr/>
          </p:nvSpPr>
          <p:spPr bwMode="auto">
            <a:xfrm>
              <a:off x="308" y="1104"/>
              <a:ext cx="1224" cy="173"/>
            </a:xfrm>
            <a:prstGeom prst="rect">
              <a:avLst/>
            </a:prstGeom>
            <a:noFill/>
            <a:ln w="9525">
              <a:noFill/>
              <a:miter lim="800000"/>
              <a:headEnd/>
              <a:tailEnd/>
            </a:ln>
            <a:effectLst/>
          </p:spPr>
          <p:txBody>
            <a:bodyPr>
              <a:spAutoFit/>
            </a:bodyPr>
            <a:lstStyle/>
            <a:p>
              <a:pPr>
                <a:spcBef>
                  <a:spcPct val="50000"/>
                </a:spcBef>
              </a:pPr>
              <a:r>
                <a:rPr lang="en-GB" sz="1200">
                  <a:solidFill>
                    <a:srgbClr val="000000"/>
                  </a:solidFill>
                </a:rPr>
                <a:t>Conditioning Stimulus</a:t>
              </a:r>
              <a:endParaRPr lang="en-US" sz="1200">
                <a:solidFill>
                  <a:srgbClr val="000000"/>
                </a:solidFill>
              </a:endParaRPr>
            </a:p>
          </p:txBody>
        </p:sp>
        <p:grpSp>
          <p:nvGrpSpPr>
            <p:cNvPr id="4" name="Group 30"/>
            <p:cNvGrpSpPr>
              <a:grpSpLocks/>
            </p:cNvGrpSpPr>
            <p:nvPr/>
          </p:nvGrpSpPr>
          <p:grpSpPr bwMode="auto">
            <a:xfrm>
              <a:off x="1662" y="1323"/>
              <a:ext cx="1208" cy="499"/>
              <a:chOff x="664" y="1654"/>
              <a:chExt cx="1208" cy="499"/>
            </a:xfrm>
          </p:grpSpPr>
          <p:sp>
            <p:nvSpPr>
              <p:cNvPr id="2190367" name="Text Box 31"/>
              <p:cNvSpPr txBox="1">
                <a:spLocks noChangeArrowheads="1"/>
              </p:cNvSpPr>
              <p:nvPr/>
            </p:nvSpPr>
            <p:spPr bwMode="auto">
              <a:xfrm>
                <a:off x="664" y="1654"/>
                <a:ext cx="1208" cy="499"/>
              </a:xfrm>
              <a:prstGeom prst="rect">
                <a:avLst/>
              </a:prstGeom>
              <a:noFill/>
              <a:ln w="28575">
                <a:solidFill>
                  <a:srgbClr val="00FF00"/>
                </a:solidFill>
                <a:prstDash val="dash"/>
                <a:miter lim="800000"/>
                <a:headEnd/>
                <a:tailEnd/>
              </a:ln>
              <a:effectLst/>
            </p:spPr>
            <p:txBody>
              <a:bodyPr/>
              <a:lstStyle/>
              <a:p>
                <a:pPr algn="r">
                  <a:spcBef>
                    <a:spcPct val="50000"/>
                  </a:spcBef>
                </a:pPr>
                <a:endParaRPr lang="en-GB" sz="1800" b="0">
                  <a:solidFill>
                    <a:srgbClr val="000000"/>
                  </a:solidFill>
                </a:endParaRPr>
              </a:p>
              <a:p>
                <a:pPr algn="r">
                  <a:spcBef>
                    <a:spcPct val="50000"/>
                  </a:spcBef>
                </a:pPr>
                <a:endParaRPr lang="en-US" sz="1200" b="0">
                  <a:solidFill>
                    <a:srgbClr val="000000"/>
                  </a:solidFill>
                </a:endParaRPr>
              </a:p>
            </p:txBody>
          </p:sp>
          <p:pic>
            <p:nvPicPr>
              <p:cNvPr id="2190368" name="Picture 32" descr="gray_h5"/>
              <p:cNvPicPr>
                <a:picLocks noChangeAspect="1" noChangeArrowheads="1"/>
              </p:cNvPicPr>
              <p:nvPr/>
            </p:nvPicPr>
            <p:blipFill>
              <a:blip r:embed="rId5" cstate="print"/>
              <a:srcRect/>
              <a:stretch>
                <a:fillRect/>
              </a:stretch>
            </p:blipFill>
            <p:spPr bwMode="auto">
              <a:xfrm>
                <a:off x="1411" y="1742"/>
                <a:ext cx="340" cy="340"/>
              </a:xfrm>
              <a:prstGeom prst="rect">
                <a:avLst/>
              </a:prstGeom>
              <a:noFill/>
            </p:spPr>
          </p:pic>
          <p:pic>
            <p:nvPicPr>
              <p:cNvPr id="2190369" name="Picture 33" descr="gray_f1"/>
              <p:cNvPicPr>
                <a:picLocks noChangeAspect="1" noChangeArrowheads="1"/>
              </p:cNvPicPr>
              <p:nvPr/>
            </p:nvPicPr>
            <p:blipFill>
              <a:blip r:embed="rId6" cstate="print"/>
              <a:srcRect/>
              <a:stretch>
                <a:fillRect/>
              </a:stretch>
            </p:blipFill>
            <p:spPr bwMode="auto">
              <a:xfrm>
                <a:off x="813" y="1732"/>
                <a:ext cx="340" cy="340"/>
              </a:xfrm>
              <a:prstGeom prst="rect">
                <a:avLst/>
              </a:prstGeom>
              <a:noFill/>
            </p:spPr>
          </p:pic>
          <p:sp>
            <p:nvSpPr>
              <p:cNvPr id="2190370" name="Text Box 34"/>
              <p:cNvSpPr txBox="1">
                <a:spLocks noChangeArrowheads="1"/>
              </p:cNvSpPr>
              <p:nvPr/>
            </p:nvSpPr>
            <p:spPr bwMode="auto">
              <a:xfrm>
                <a:off x="1136" y="1791"/>
                <a:ext cx="387" cy="231"/>
              </a:xfrm>
              <a:prstGeom prst="rect">
                <a:avLst/>
              </a:prstGeom>
              <a:noFill/>
              <a:ln w="9525">
                <a:noFill/>
                <a:miter lim="800000"/>
                <a:headEnd/>
                <a:tailEnd/>
              </a:ln>
              <a:effectLst/>
            </p:spPr>
            <p:txBody>
              <a:bodyPr>
                <a:spAutoFit/>
              </a:bodyPr>
              <a:lstStyle/>
              <a:p>
                <a:pPr>
                  <a:spcBef>
                    <a:spcPct val="50000"/>
                  </a:spcBef>
                </a:pPr>
                <a:r>
                  <a:rPr lang="en-GB" sz="1800">
                    <a:solidFill>
                      <a:srgbClr val="000000"/>
                    </a:solidFill>
                  </a:rPr>
                  <a:t>or</a:t>
                </a:r>
                <a:endParaRPr lang="en-US" sz="1800">
                  <a:solidFill>
                    <a:srgbClr val="000000"/>
                  </a:solidFill>
                </a:endParaRPr>
              </a:p>
            </p:txBody>
          </p:sp>
        </p:grpSp>
        <p:sp>
          <p:nvSpPr>
            <p:cNvPr id="2190371" name="Text Box 35"/>
            <p:cNvSpPr txBox="1">
              <a:spLocks noChangeArrowheads="1"/>
            </p:cNvSpPr>
            <p:nvPr/>
          </p:nvSpPr>
          <p:spPr bwMode="auto">
            <a:xfrm>
              <a:off x="1290" y="2198"/>
              <a:ext cx="453" cy="227"/>
            </a:xfrm>
            <a:prstGeom prst="rect">
              <a:avLst/>
            </a:prstGeom>
            <a:solidFill>
              <a:srgbClr val="00FF00">
                <a:alpha val="20000"/>
              </a:srgbClr>
            </a:solidFill>
            <a:ln w="28575">
              <a:solidFill>
                <a:srgbClr val="00FF00"/>
              </a:solidFill>
              <a:prstDash val="dash"/>
              <a:miter lim="800000"/>
              <a:headEnd/>
              <a:tailEnd/>
            </a:ln>
            <a:effectLst/>
          </p:spPr>
          <p:txBody>
            <a:bodyPr/>
            <a:lstStyle/>
            <a:p>
              <a:pPr algn="ctr">
                <a:spcBef>
                  <a:spcPct val="50000"/>
                </a:spcBef>
              </a:pPr>
              <a:r>
                <a:rPr lang="en-US" sz="1600">
                  <a:solidFill>
                    <a:srgbClr val="000000"/>
                  </a:solidFill>
                </a:rPr>
                <a:t>TS</a:t>
              </a:r>
            </a:p>
          </p:txBody>
        </p:sp>
        <p:sp>
          <p:nvSpPr>
            <p:cNvPr id="2190372" name="Line 36"/>
            <p:cNvSpPr>
              <a:spLocks noChangeShapeType="1"/>
            </p:cNvSpPr>
            <p:nvPr/>
          </p:nvSpPr>
          <p:spPr bwMode="auto">
            <a:xfrm>
              <a:off x="375" y="1831"/>
              <a:ext cx="5" cy="355"/>
            </a:xfrm>
            <a:prstGeom prst="line">
              <a:avLst/>
            </a:prstGeom>
            <a:noFill/>
            <a:ln w="12700">
              <a:solidFill>
                <a:srgbClr val="990099"/>
              </a:solidFill>
              <a:prstDash val="dash"/>
              <a:round/>
              <a:headEnd/>
              <a:tailEnd/>
            </a:ln>
            <a:effectLst/>
          </p:spPr>
          <p:txBody>
            <a:bodyPr/>
            <a:lstStyle/>
            <a:p>
              <a:endParaRPr lang="en-US">
                <a:solidFill>
                  <a:srgbClr val="000000"/>
                </a:solidFill>
              </a:endParaRPr>
            </a:p>
          </p:txBody>
        </p:sp>
        <p:sp>
          <p:nvSpPr>
            <p:cNvPr id="2190373" name="Line 37"/>
            <p:cNvSpPr>
              <a:spLocks noChangeShapeType="1"/>
            </p:cNvSpPr>
            <p:nvPr/>
          </p:nvSpPr>
          <p:spPr bwMode="auto">
            <a:xfrm flipH="1">
              <a:off x="1066" y="1831"/>
              <a:ext cx="524" cy="355"/>
            </a:xfrm>
            <a:prstGeom prst="line">
              <a:avLst/>
            </a:prstGeom>
            <a:noFill/>
            <a:ln w="12700">
              <a:solidFill>
                <a:srgbClr val="990099"/>
              </a:solidFill>
              <a:prstDash val="dash"/>
              <a:round/>
              <a:headEnd/>
              <a:tailEnd/>
            </a:ln>
            <a:effectLst/>
          </p:spPr>
          <p:txBody>
            <a:bodyPr/>
            <a:lstStyle/>
            <a:p>
              <a:endParaRPr lang="en-US">
                <a:solidFill>
                  <a:srgbClr val="000000"/>
                </a:solidFill>
              </a:endParaRPr>
            </a:p>
          </p:txBody>
        </p:sp>
        <p:sp>
          <p:nvSpPr>
            <p:cNvPr id="2190374" name="Line 38"/>
            <p:cNvSpPr>
              <a:spLocks noChangeShapeType="1"/>
            </p:cNvSpPr>
            <p:nvPr/>
          </p:nvSpPr>
          <p:spPr bwMode="auto">
            <a:xfrm flipH="1">
              <a:off x="1280" y="1831"/>
              <a:ext cx="377" cy="361"/>
            </a:xfrm>
            <a:prstGeom prst="line">
              <a:avLst/>
            </a:prstGeom>
            <a:noFill/>
            <a:ln w="12700">
              <a:solidFill>
                <a:srgbClr val="00FF00"/>
              </a:solidFill>
              <a:prstDash val="dash"/>
              <a:round/>
              <a:headEnd/>
              <a:tailEnd/>
            </a:ln>
            <a:effectLst/>
          </p:spPr>
          <p:txBody>
            <a:bodyPr/>
            <a:lstStyle/>
            <a:p>
              <a:endParaRPr lang="en-US">
                <a:solidFill>
                  <a:srgbClr val="000000"/>
                </a:solidFill>
              </a:endParaRPr>
            </a:p>
          </p:txBody>
        </p:sp>
        <p:sp>
          <p:nvSpPr>
            <p:cNvPr id="2190375" name="Line 39"/>
            <p:cNvSpPr>
              <a:spLocks noChangeShapeType="1"/>
            </p:cNvSpPr>
            <p:nvPr/>
          </p:nvSpPr>
          <p:spPr bwMode="auto">
            <a:xfrm flipH="1">
              <a:off x="1752" y="1835"/>
              <a:ext cx="1125" cy="345"/>
            </a:xfrm>
            <a:prstGeom prst="line">
              <a:avLst/>
            </a:prstGeom>
            <a:noFill/>
            <a:ln w="12700">
              <a:solidFill>
                <a:srgbClr val="00FF00"/>
              </a:solidFill>
              <a:prstDash val="dash"/>
              <a:round/>
              <a:headEnd/>
              <a:tailEnd/>
            </a:ln>
            <a:effectLst/>
          </p:spPr>
          <p:txBody>
            <a:bodyPr/>
            <a:lstStyle/>
            <a:p>
              <a:endParaRPr lang="en-US">
                <a:solidFill>
                  <a:srgbClr val="000000"/>
                </a:solidFill>
              </a:endParaRPr>
            </a:p>
          </p:txBody>
        </p:sp>
      </p:grpSp>
      <p:sp>
        <p:nvSpPr>
          <p:cNvPr id="2190376" name="AutoShape 40"/>
          <p:cNvSpPr>
            <a:spLocks noChangeAspect="1" noChangeArrowheads="1" noTextEdit="1"/>
          </p:cNvSpPr>
          <p:nvPr/>
        </p:nvSpPr>
        <p:spPr bwMode="auto">
          <a:xfrm>
            <a:off x="5219700" y="2025650"/>
            <a:ext cx="4264025" cy="3197225"/>
          </a:xfrm>
          <a:prstGeom prst="rect">
            <a:avLst/>
          </a:prstGeom>
          <a:noFill/>
          <a:ln w="9525">
            <a:noFill/>
            <a:miter lim="800000"/>
            <a:headEnd/>
            <a:tailEnd/>
          </a:ln>
        </p:spPr>
        <p:txBody>
          <a:bodyPr/>
          <a:lstStyle/>
          <a:p>
            <a:endParaRPr lang="en-US">
              <a:solidFill>
                <a:srgbClr val="000000"/>
              </a:solidFill>
            </a:endParaRPr>
          </a:p>
        </p:txBody>
      </p:sp>
      <p:sp>
        <p:nvSpPr>
          <p:cNvPr id="2190377" name="Rectangle 41"/>
          <p:cNvSpPr>
            <a:spLocks noChangeAspect="1" noChangeArrowheads="1"/>
          </p:cNvSpPr>
          <p:nvPr/>
        </p:nvSpPr>
        <p:spPr bwMode="auto">
          <a:xfrm>
            <a:off x="5219700" y="2025650"/>
            <a:ext cx="4271963" cy="3205163"/>
          </a:xfrm>
          <a:prstGeom prst="rect">
            <a:avLst/>
          </a:prstGeom>
          <a:solidFill>
            <a:srgbClr val="FFFFFF"/>
          </a:solidFill>
          <a:ln w="9525">
            <a:noFill/>
            <a:miter lim="800000"/>
            <a:headEnd/>
            <a:tailEnd/>
          </a:ln>
        </p:spPr>
        <p:txBody>
          <a:bodyPr/>
          <a:lstStyle/>
          <a:p>
            <a:endParaRPr lang="en-US">
              <a:solidFill>
                <a:srgbClr val="000000"/>
              </a:solidFill>
            </a:endParaRPr>
          </a:p>
        </p:txBody>
      </p:sp>
      <p:grpSp>
        <p:nvGrpSpPr>
          <p:cNvPr id="5" name="Group 42"/>
          <p:cNvGrpSpPr>
            <a:grpSpLocks/>
          </p:cNvGrpSpPr>
          <p:nvPr/>
        </p:nvGrpSpPr>
        <p:grpSpPr bwMode="auto">
          <a:xfrm>
            <a:off x="5576888" y="2200275"/>
            <a:ext cx="3703637" cy="2878138"/>
            <a:chOff x="3513" y="1386"/>
            <a:chExt cx="2333" cy="1813"/>
          </a:xfrm>
        </p:grpSpPr>
        <p:sp>
          <p:nvSpPr>
            <p:cNvPr id="2190379" name="Rectangle 43"/>
            <p:cNvSpPr>
              <a:spLocks noChangeAspect="1" noChangeArrowheads="1"/>
            </p:cNvSpPr>
            <p:nvPr/>
          </p:nvSpPr>
          <p:spPr bwMode="auto">
            <a:xfrm>
              <a:off x="3638" y="1429"/>
              <a:ext cx="2082" cy="1640"/>
            </a:xfrm>
            <a:prstGeom prst="rect">
              <a:avLst/>
            </a:prstGeom>
            <a:solidFill>
              <a:srgbClr val="FFFFFF"/>
            </a:solidFill>
            <a:ln w="9525">
              <a:noFill/>
              <a:miter lim="800000"/>
              <a:headEnd/>
              <a:tailEnd/>
            </a:ln>
          </p:spPr>
          <p:txBody>
            <a:bodyPr/>
            <a:lstStyle/>
            <a:p>
              <a:endParaRPr lang="en-US">
                <a:solidFill>
                  <a:srgbClr val="000000"/>
                </a:solidFill>
              </a:endParaRPr>
            </a:p>
          </p:txBody>
        </p:sp>
        <p:sp>
          <p:nvSpPr>
            <p:cNvPr id="2190380" name="Rectangle 44"/>
            <p:cNvSpPr>
              <a:spLocks noChangeAspect="1" noChangeArrowheads="1"/>
            </p:cNvSpPr>
            <p:nvPr/>
          </p:nvSpPr>
          <p:spPr bwMode="auto">
            <a:xfrm>
              <a:off x="3638" y="1429"/>
              <a:ext cx="2082" cy="1640"/>
            </a:xfrm>
            <a:prstGeom prst="rect">
              <a:avLst/>
            </a:prstGeom>
            <a:noFill/>
            <a:ln w="0">
              <a:solidFill>
                <a:srgbClr val="FFFFFF"/>
              </a:solidFill>
              <a:miter lim="800000"/>
              <a:headEnd/>
              <a:tailEnd/>
            </a:ln>
          </p:spPr>
          <p:txBody>
            <a:bodyPr/>
            <a:lstStyle/>
            <a:p>
              <a:endParaRPr lang="en-US">
                <a:solidFill>
                  <a:srgbClr val="000000"/>
                </a:solidFill>
              </a:endParaRPr>
            </a:p>
          </p:txBody>
        </p:sp>
        <p:sp>
          <p:nvSpPr>
            <p:cNvPr id="2190381" name="Line 45"/>
            <p:cNvSpPr>
              <a:spLocks noChangeAspect="1" noChangeShapeType="1"/>
            </p:cNvSpPr>
            <p:nvPr/>
          </p:nvSpPr>
          <p:spPr bwMode="auto">
            <a:xfrm>
              <a:off x="3638" y="3069"/>
              <a:ext cx="2082" cy="0"/>
            </a:xfrm>
            <a:prstGeom prst="line">
              <a:avLst/>
            </a:prstGeom>
            <a:noFill/>
            <a:ln w="0">
              <a:solidFill>
                <a:srgbClr val="000000"/>
              </a:solidFill>
              <a:round/>
              <a:headEnd/>
              <a:tailEnd/>
            </a:ln>
          </p:spPr>
          <p:txBody>
            <a:bodyPr/>
            <a:lstStyle/>
            <a:p>
              <a:endParaRPr lang="en-US">
                <a:solidFill>
                  <a:srgbClr val="000000"/>
                </a:solidFill>
              </a:endParaRPr>
            </a:p>
          </p:txBody>
        </p:sp>
        <p:sp>
          <p:nvSpPr>
            <p:cNvPr id="2190382" name="Line 46"/>
            <p:cNvSpPr>
              <a:spLocks noChangeAspect="1" noChangeShapeType="1"/>
            </p:cNvSpPr>
            <p:nvPr/>
          </p:nvSpPr>
          <p:spPr bwMode="auto">
            <a:xfrm flipV="1">
              <a:off x="3638" y="1429"/>
              <a:ext cx="0" cy="1640"/>
            </a:xfrm>
            <a:prstGeom prst="line">
              <a:avLst/>
            </a:prstGeom>
            <a:noFill/>
            <a:ln w="0">
              <a:solidFill>
                <a:srgbClr val="000000"/>
              </a:solidFill>
              <a:round/>
              <a:headEnd/>
              <a:tailEnd/>
            </a:ln>
          </p:spPr>
          <p:txBody>
            <a:bodyPr/>
            <a:lstStyle/>
            <a:p>
              <a:endParaRPr lang="en-US">
                <a:solidFill>
                  <a:srgbClr val="000000"/>
                </a:solidFill>
              </a:endParaRPr>
            </a:p>
          </p:txBody>
        </p:sp>
        <p:sp>
          <p:nvSpPr>
            <p:cNvPr id="2190383" name="Line 47"/>
            <p:cNvSpPr>
              <a:spLocks noChangeAspect="1" noChangeShapeType="1"/>
            </p:cNvSpPr>
            <p:nvPr/>
          </p:nvSpPr>
          <p:spPr bwMode="auto">
            <a:xfrm flipV="1">
              <a:off x="3638" y="3045"/>
              <a:ext cx="0" cy="24"/>
            </a:xfrm>
            <a:prstGeom prst="line">
              <a:avLst/>
            </a:prstGeom>
            <a:noFill/>
            <a:ln w="0">
              <a:solidFill>
                <a:srgbClr val="000000"/>
              </a:solidFill>
              <a:round/>
              <a:headEnd/>
              <a:tailEnd/>
            </a:ln>
          </p:spPr>
          <p:txBody>
            <a:bodyPr/>
            <a:lstStyle/>
            <a:p>
              <a:endParaRPr lang="en-US">
                <a:solidFill>
                  <a:srgbClr val="000000"/>
                </a:solidFill>
              </a:endParaRPr>
            </a:p>
          </p:txBody>
        </p:sp>
        <p:sp>
          <p:nvSpPr>
            <p:cNvPr id="2190384" name="Rectangle 48"/>
            <p:cNvSpPr>
              <a:spLocks noChangeAspect="1" noChangeArrowheads="1"/>
            </p:cNvSpPr>
            <p:nvPr/>
          </p:nvSpPr>
          <p:spPr bwMode="auto">
            <a:xfrm>
              <a:off x="3619" y="3084"/>
              <a:ext cx="53" cy="115"/>
            </a:xfrm>
            <a:prstGeom prst="rect">
              <a:avLst/>
            </a:prstGeom>
            <a:noFill/>
            <a:ln w="9525">
              <a:noFill/>
              <a:miter lim="800000"/>
              <a:headEnd/>
              <a:tailEnd/>
            </a:ln>
          </p:spPr>
          <p:txBody>
            <a:bodyPr wrap="none" lIns="0" tIns="0" rIns="0" bIns="0">
              <a:spAutoFit/>
            </a:bodyPr>
            <a:lstStyle/>
            <a:p>
              <a:r>
                <a:rPr lang="en-GB" sz="1200">
                  <a:solidFill>
                    <a:srgbClr val="000000"/>
                  </a:solidFill>
                  <a:latin typeface="Helvetica" pitchFamily="34" charset="0"/>
                </a:rPr>
                <a:t>0</a:t>
              </a:r>
              <a:endParaRPr lang="en-GB" sz="1800" b="0" i="1">
                <a:solidFill>
                  <a:srgbClr val="000000"/>
                </a:solidFill>
              </a:endParaRPr>
            </a:p>
          </p:txBody>
        </p:sp>
        <p:sp>
          <p:nvSpPr>
            <p:cNvPr id="2190385" name="Line 49"/>
            <p:cNvSpPr>
              <a:spLocks noChangeAspect="1" noChangeShapeType="1"/>
            </p:cNvSpPr>
            <p:nvPr/>
          </p:nvSpPr>
          <p:spPr bwMode="auto">
            <a:xfrm flipV="1">
              <a:off x="4051" y="3045"/>
              <a:ext cx="0" cy="24"/>
            </a:xfrm>
            <a:prstGeom prst="line">
              <a:avLst/>
            </a:prstGeom>
            <a:noFill/>
            <a:ln w="0">
              <a:solidFill>
                <a:srgbClr val="000000"/>
              </a:solidFill>
              <a:round/>
              <a:headEnd/>
              <a:tailEnd/>
            </a:ln>
          </p:spPr>
          <p:txBody>
            <a:bodyPr/>
            <a:lstStyle/>
            <a:p>
              <a:endParaRPr lang="en-US">
                <a:solidFill>
                  <a:srgbClr val="000000"/>
                </a:solidFill>
              </a:endParaRPr>
            </a:p>
          </p:txBody>
        </p:sp>
        <p:sp>
          <p:nvSpPr>
            <p:cNvPr id="2190386" name="Rectangle 50"/>
            <p:cNvSpPr>
              <a:spLocks noChangeAspect="1" noChangeArrowheads="1"/>
            </p:cNvSpPr>
            <p:nvPr/>
          </p:nvSpPr>
          <p:spPr bwMode="auto">
            <a:xfrm>
              <a:off x="3988" y="3084"/>
              <a:ext cx="159" cy="115"/>
            </a:xfrm>
            <a:prstGeom prst="rect">
              <a:avLst/>
            </a:prstGeom>
            <a:noFill/>
            <a:ln w="9525">
              <a:noFill/>
              <a:miter lim="800000"/>
              <a:headEnd/>
              <a:tailEnd/>
            </a:ln>
          </p:spPr>
          <p:txBody>
            <a:bodyPr wrap="none" lIns="0" tIns="0" rIns="0" bIns="0">
              <a:spAutoFit/>
            </a:bodyPr>
            <a:lstStyle/>
            <a:p>
              <a:r>
                <a:rPr lang="en-GB" sz="1200">
                  <a:solidFill>
                    <a:srgbClr val="000000"/>
                  </a:solidFill>
                  <a:latin typeface="Helvetica" pitchFamily="34" charset="0"/>
                </a:rPr>
                <a:t>200</a:t>
              </a:r>
              <a:endParaRPr lang="en-GB" sz="1800" b="0" i="1">
                <a:solidFill>
                  <a:srgbClr val="000000"/>
                </a:solidFill>
              </a:endParaRPr>
            </a:p>
          </p:txBody>
        </p:sp>
        <p:sp>
          <p:nvSpPr>
            <p:cNvPr id="2190387" name="Line 51"/>
            <p:cNvSpPr>
              <a:spLocks noChangeAspect="1" noChangeShapeType="1"/>
            </p:cNvSpPr>
            <p:nvPr/>
          </p:nvSpPr>
          <p:spPr bwMode="auto">
            <a:xfrm flipV="1">
              <a:off x="4468" y="3045"/>
              <a:ext cx="0" cy="24"/>
            </a:xfrm>
            <a:prstGeom prst="line">
              <a:avLst/>
            </a:prstGeom>
            <a:noFill/>
            <a:ln w="0">
              <a:solidFill>
                <a:srgbClr val="000000"/>
              </a:solidFill>
              <a:round/>
              <a:headEnd/>
              <a:tailEnd/>
            </a:ln>
          </p:spPr>
          <p:txBody>
            <a:bodyPr/>
            <a:lstStyle/>
            <a:p>
              <a:endParaRPr lang="en-US">
                <a:solidFill>
                  <a:srgbClr val="000000"/>
                </a:solidFill>
              </a:endParaRPr>
            </a:p>
          </p:txBody>
        </p:sp>
        <p:sp>
          <p:nvSpPr>
            <p:cNvPr id="2190388" name="Rectangle 52"/>
            <p:cNvSpPr>
              <a:spLocks noChangeAspect="1" noChangeArrowheads="1"/>
            </p:cNvSpPr>
            <p:nvPr/>
          </p:nvSpPr>
          <p:spPr bwMode="auto">
            <a:xfrm>
              <a:off x="4406" y="3084"/>
              <a:ext cx="159" cy="115"/>
            </a:xfrm>
            <a:prstGeom prst="rect">
              <a:avLst/>
            </a:prstGeom>
            <a:noFill/>
            <a:ln w="9525">
              <a:noFill/>
              <a:miter lim="800000"/>
              <a:headEnd/>
              <a:tailEnd/>
            </a:ln>
          </p:spPr>
          <p:txBody>
            <a:bodyPr wrap="none" lIns="0" tIns="0" rIns="0" bIns="0">
              <a:spAutoFit/>
            </a:bodyPr>
            <a:lstStyle/>
            <a:p>
              <a:r>
                <a:rPr lang="en-GB" sz="1200">
                  <a:solidFill>
                    <a:srgbClr val="000000"/>
                  </a:solidFill>
                  <a:latin typeface="Helvetica" pitchFamily="34" charset="0"/>
                </a:rPr>
                <a:t>400</a:t>
              </a:r>
              <a:endParaRPr lang="en-GB" sz="1800" b="0" i="1">
                <a:solidFill>
                  <a:srgbClr val="000000"/>
                </a:solidFill>
              </a:endParaRPr>
            </a:p>
          </p:txBody>
        </p:sp>
        <p:sp>
          <p:nvSpPr>
            <p:cNvPr id="2190389" name="Line 53"/>
            <p:cNvSpPr>
              <a:spLocks noChangeAspect="1" noChangeShapeType="1"/>
            </p:cNvSpPr>
            <p:nvPr/>
          </p:nvSpPr>
          <p:spPr bwMode="auto">
            <a:xfrm flipV="1">
              <a:off x="4885" y="3045"/>
              <a:ext cx="0" cy="24"/>
            </a:xfrm>
            <a:prstGeom prst="line">
              <a:avLst/>
            </a:prstGeom>
            <a:noFill/>
            <a:ln w="0">
              <a:solidFill>
                <a:srgbClr val="000000"/>
              </a:solidFill>
              <a:round/>
              <a:headEnd/>
              <a:tailEnd/>
            </a:ln>
          </p:spPr>
          <p:txBody>
            <a:bodyPr/>
            <a:lstStyle/>
            <a:p>
              <a:endParaRPr lang="en-US">
                <a:solidFill>
                  <a:srgbClr val="000000"/>
                </a:solidFill>
              </a:endParaRPr>
            </a:p>
          </p:txBody>
        </p:sp>
        <p:sp>
          <p:nvSpPr>
            <p:cNvPr id="2190390" name="Rectangle 54"/>
            <p:cNvSpPr>
              <a:spLocks noChangeAspect="1" noChangeArrowheads="1"/>
            </p:cNvSpPr>
            <p:nvPr/>
          </p:nvSpPr>
          <p:spPr bwMode="auto">
            <a:xfrm>
              <a:off x="4823" y="3084"/>
              <a:ext cx="159" cy="115"/>
            </a:xfrm>
            <a:prstGeom prst="rect">
              <a:avLst/>
            </a:prstGeom>
            <a:noFill/>
            <a:ln w="9525">
              <a:noFill/>
              <a:miter lim="800000"/>
              <a:headEnd/>
              <a:tailEnd/>
            </a:ln>
          </p:spPr>
          <p:txBody>
            <a:bodyPr wrap="none" lIns="0" tIns="0" rIns="0" bIns="0">
              <a:spAutoFit/>
            </a:bodyPr>
            <a:lstStyle/>
            <a:p>
              <a:r>
                <a:rPr lang="en-GB" sz="1200">
                  <a:solidFill>
                    <a:srgbClr val="000000"/>
                  </a:solidFill>
                  <a:latin typeface="Helvetica" pitchFamily="34" charset="0"/>
                </a:rPr>
                <a:t>600</a:t>
              </a:r>
              <a:endParaRPr lang="en-GB" sz="1800" b="0" i="1">
                <a:solidFill>
                  <a:srgbClr val="000000"/>
                </a:solidFill>
              </a:endParaRPr>
            </a:p>
          </p:txBody>
        </p:sp>
        <p:sp>
          <p:nvSpPr>
            <p:cNvPr id="2190391" name="Line 55"/>
            <p:cNvSpPr>
              <a:spLocks noChangeAspect="1" noChangeShapeType="1"/>
            </p:cNvSpPr>
            <p:nvPr/>
          </p:nvSpPr>
          <p:spPr bwMode="auto">
            <a:xfrm flipV="1">
              <a:off x="5303" y="3045"/>
              <a:ext cx="0" cy="24"/>
            </a:xfrm>
            <a:prstGeom prst="line">
              <a:avLst/>
            </a:prstGeom>
            <a:noFill/>
            <a:ln w="0">
              <a:solidFill>
                <a:srgbClr val="000000"/>
              </a:solidFill>
              <a:round/>
              <a:headEnd/>
              <a:tailEnd/>
            </a:ln>
          </p:spPr>
          <p:txBody>
            <a:bodyPr/>
            <a:lstStyle/>
            <a:p>
              <a:endParaRPr lang="en-US">
                <a:solidFill>
                  <a:srgbClr val="000000"/>
                </a:solidFill>
              </a:endParaRPr>
            </a:p>
          </p:txBody>
        </p:sp>
        <p:sp>
          <p:nvSpPr>
            <p:cNvPr id="2190392" name="Rectangle 56"/>
            <p:cNvSpPr>
              <a:spLocks noChangeAspect="1" noChangeArrowheads="1"/>
            </p:cNvSpPr>
            <p:nvPr/>
          </p:nvSpPr>
          <p:spPr bwMode="auto">
            <a:xfrm>
              <a:off x="5240" y="3084"/>
              <a:ext cx="159" cy="115"/>
            </a:xfrm>
            <a:prstGeom prst="rect">
              <a:avLst/>
            </a:prstGeom>
            <a:noFill/>
            <a:ln w="9525">
              <a:noFill/>
              <a:miter lim="800000"/>
              <a:headEnd/>
              <a:tailEnd/>
            </a:ln>
          </p:spPr>
          <p:txBody>
            <a:bodyPr wrap="none" lIns="0" tIns="0" rIns="0" bIns="0">
              <a:spAutoFit/>
            </a:bodyPr>
            <a:lstStyle/>
            <a:p>
              <a:r>
                <a:rPr lang="en-GB" sz="1200">
                  <a:solidFill>
                    <a:srgbClr val="000000"/>
                  </a:solidFill>
                  <a:latin typeface="Helvetica" pitchFamily="34" charset="0"/>
                </a:rPr>
                <a:t>800</a:t>
              </a:r>
              <a:endParaRPr lang="en-GB" sz="1800" b="0" i="1">
                <a:solidFill>
                  <a:srgbClr val="000000"/>
                </a:solidFill>
              </a:endParaRPr>
            </a:p>
          </p:txBody>
        </p:sp>
        <p:sp>
          <p:nvSpPr>
            <p:cNvPr id="2190393" name="Line 57"/>
            <p:cNvSpPr>
              <a:spLocks noChangeAspect="1" noChangeShapeType="1"/>
            </p:cNvSpPr>
            <p:nvPr/>
          </p:nvSpPr>
          <p:spPr bwMode="auto">
            <a:xfrm flipV="1">
              <a:off x="5720" y="3045"/>
              <a:ext cx="0" cy="24"/>
            </a:xfrm>
            <a:prstGeom prst="line">
              <a:avLst/>
            </a:prstGeom>
            <a:noFill/>
            <a:ln w="0">
              <a:solidFill>
                <a:srgbClr val="000000"/>
              </a:solidFill>
              <a:round/>
              <a:headEnd/>
              <a:tailEnd/>
            </a:ln>
          </p:spPr>
          <p:txBody>
            <a:bodyPr/>
            <a:lstStyle/>
            <a:p>
              <a:endParaRPr lang="en-US">
                <a:solidFill>
                  <a:srgbClr val="000000"/>
                </a:solidFill>
              </a:endParaRPr>
            </a:p>
          </p:txBody>
        </p:sp>
        <p:sp>
          <p:nvSpPr>
            <p:cNvPr id="2190394" name="Rectangle 58"/>
            <p:cNvSpPr>
              <a:spLocks noChangeAspect="1" noChangeArrowheads="1"/>
            </p:cNvSpPr>
            <p:nvPr/>
          </p:nvSpPr>
          <p:spPr bwMode="auto">
            <a:xfrm>
              <a:off x="5634" y="3084"/>
              <a:ext cx="212" cy="115"/>
            </a:xfrm>
            <a:prstGeom prst="rect">
              <a:avLst/>
            </a:prstGeom>
            <a:noFill/>
            <a:ln w="9525">
              <a:noFill/>
              <a:miter lim="800000"/>
              <a:headEnd/>
              <a:tailEnd/>
            </a:ln>
          </p:spPr>
          <p:txBody>
            <a:bodyPr wrap="none" lIns="0" tIns="0" rIns="0" bIns="0">
              <a:spAutoFit/>
            </a:bodyPr>
            <a:lstStyle/>
            <a:p>
              <a:r>
                <a:rPr lang="en-GB" sz="1200">
                  <a:solidFill>
                    <a:srgbClr val="000000"/>
                  </a:solidFill>
                  <a:latin typeface="Helvetica" pitchFamily="34" charset="0"/>
                </a:rPr>
                <a:t>1000</a:t>
              </a:r>
              <a:endParaRPr lang="en-GB" sz="1800" b="0" i="1">
                <a:solidFill>
                  <a:srgbClr val="000000"/>
                </a:solidFill>
              </a:endParaRPr>
            </a:p>
          </p:txBody>
        </p:sp>
        <p:sp>
          <p:nvSpPr>
            <p:cNvPr id="2190395" name="Line 59"/>
            <p:cNvSpPr>
              <a:spLocks noChangeAspect="1" noChangeShapeType="1"/>
            </p:cNvSpPr>
            <p:nvPr/>
          </p:nvSpPr>
          <p:spPr bwMode="auto">
            <a:xfrm>
              <a:off x="3638" y="3069"/>
              <a:ext cx="19" cy="0"/>
            </a:xfrm>
            <a:prstGeom prst="line">
              <a:avLst/>
            </a:prstGeom>
            <a:noFill/>
            <a:ln w="0">
              <a:solidFill>
                <a:srgbClr val="000000"/>
              </a:solidFill>
              <a:round/>
              <a:headEnd/>
              <a:tailEnd/>
            </a:ln>
          </p:spPr>
          <p:txBody>
            <a:bodyPr/>
            <a:lstStyle/>
            <a:p>
              <a:endParaRPr lang="en-US">
                <a:solidFill>
                  <a:srgbClr val="000000"/>
                </a:solidFill>
              </a:endParaRPr>
            </a:p>
          </p:txBody>
        </p:sp>
        <p:sp>
          <p:nvSpPr>
            <p:cNvPr id="2190396" name="Rectangle 60"/>
            <p:cNvSpPr>
              <a:spLocks noChangeAspect="1" noChangeArrowheads="1"/>
            </p:cNvSpPr>
            <p:nvPr/>
          </p:nvSpPr>
          <p:spPr bwMode="auto">
            <a:xfrm>
              <a:off x="3576" y="3026"/>
              <a:ext cx="53" cy="115"/>
            </a:xfrm>
            <a:prstGeom prst="rect">
              <a:avLst/>
            </a:prstGeom>
            <a:noFill/>
            <a:ln w="9525">
              <a:noFill/>
              <a:miter lim="800000"/>
              <a:headEnd/>
              <a:tailEnd/>
            </a:ln>
          </p:spPr>
          <p:txBody>
            <a:bodyPr wrap="none" lIns="0" tIns="0" rIns="0" bIns="0">
              <a:spAutoFit/>
            </a:bodyPr>
            <a:lstStyle/>
            <a:p>
              <a:r>
                <a:rPr lang="en-GB" sz="1200">
                  <a:solidFill>
                    <a:srgbClr val="000000"/>
                  </a:solidFill>
                  <a:latin typeface="Helvetica" pitchFamily="34" charset="0"/>
                </a:rPr>
                <a:t>0</a:t>
              </a:r>
              <a:endParaRPr lang="en-GB" sz="1800" b="0" i="1">
                <a:solidFill>
                  <a:srgbClr val="000000"/>
                </a:solidFill>
              </a:endParaRPr>
            </a:p>
          </p:txBody>
        </p:sp>
        <p:sp>
          <p:nvSpPr>
            <p:cNvPr id="2190397" name="Line 61"/>
            <p:cNvSpPr>
              <a:spLocks noChangeAspect="1" noChangeShapeType="1"/>
            </p:cNvSpPr>
            <p:nvPr/>
          </p:nvSpPr>
          <p:spPr bwMode="auto">
            <a:xfrm>
              <a:off x="3638" y="2738"/>
              <a:ext cx="19" cy="0"/>
            </a:xfrm>
            <a:prstGeom prst="line">
              <a:avLst/>
            </a:prstGeom>
            <a:noFill/>
            <a:ln w="0">
              <a:solidFill>
                <a:srgbClr val="000000"/>
              </a:solidFill>
              <a:round/>
              <a:headEnd/>
              <a:tailEnd/>
            </a:ln>
          </p:spPr>
          <p:txBody>
            <a:bodyPr/>
            <a:lstStyle/>
            <a:p>
              <a:endParaRPr lang="en-US">
                <a:solidFill>
                  <a:srgbClr val="000000"/>
                </a:solidFill>
              </a:endParaRPr>
            </a:p>
          </p:txBody>
        </p:sp>
        <p:sp>
          <p:nvSpPr>
            <p:cNvPr id="2190398" name="Rectangle 62"/>
            <p:cNvSpPr>
              <a:spLocks noChangeAspect="1" noChangeArrowheads="1"/>
            </p:cNvSpPr>
            <p:nvPr/>
          </p:nvSpPr>
          <p:spPr bwMode="auto">
            <a:xfrm>
              <a:off x="3513" y="2695"/>
              <a:ext cx="133" cy="115"/>
            </a:xfrm>
            <a:prstGeom prst="rect">
              <a:avLst/>
            </a:prstGeom>
            <a:noFill/>
            <a:ln w="9525">
              <a:noFill/>
              <a:miter lim="800000"/>
              <a:headEnd/>
              <a:tailEnd/>
            </a:ln>
          </p:spPr>
          <p:txBody>
            <a:bodyPr wrap="none" lIns="0" tIns="0" rIns="0" bIns="0">
              <a:spAutoFit/>
            </a:bodyPr>
            <a:lstStyle/>
            <a:p>
              <a:r>
                <a:rPr lang="en-GB" sz="1200">
                  <a:solidFill>
                    <a:srgbClr val="000000"/>
                  </a:solidFill>
                  <a:latin typeface="Helvetica" pitchFamily="34" charset="0"/>
                </a:rPr>
                <a:t>0.2</a:t>
              </a:r>
              <a:endParaRPr lang="en-GB" sz="1800" b="0" i="1">
                <a:solidFill>
                  <a:srgbClr val="000000"/>
                </a:solidFill>
              </a:endParaRPr>
            </a:p>
          </p:txBody>
        </p:sp>
        <p:sp>
          <p:nvSpPr>
            <p:cNvPr id="2190399" name="Line 63"/>
            <p:cNvSpPr>
              <a:spLocks noChangeAspect="1" noChangeShapeType="1"/>
            </p:cNvSpPr>
            <p:nvPr/>
          </p:nvSpPr>
          <p:spPr bwMode="auto">
            <a:xfrm>
              <a:off x="3638" y="2412"/>
              <a:ext cx="19" cy="0"/>
            </a:xfrm>
            <a:prstGeom prst="line">
              <a:avLst/>
            </a:prstGeom>
            <a:noFill/>
            <a:ln w="0">
              <a:solidFill>
                <a:srgbClr val="000000"/>
              </a:solidFill>
              <a:round/>
              <a:headEnd/>
              <a:tailEnd/>
            </a:ln>
          </p:spPr>
          <p:txBody>
            <a:bodyPr/>
            <a:lstStyle/>
            <a:p>
              <a:endParaRPr lang="en-US">
                <a:solidFill>
                  <a:srgbClr val="000000"/>
                </a:solidFill>
              </a:endParaRPr>
            </a:p>
          </p:txBody>
        </p:sp>
        <p:sp>
          <p:nvSpPr>
            <p:cNvPr id="2190400" name="Rectangle 64"/>
            <p:cNvSpPr>
              <a:spLocks noChangeAspect="1" noChangeArrowheads="1"/>
            </p:cNvSpPr>
            <p:nvPr/>
          </p:nvSpPr>
          <p:spPr bwMode="auto">
            <a:xfrm>
              <a:off x="3513" y="2369"/>
              <a:ext cx="133" cy="115"/>
            </a:xfrm>
            <a:prstGeom prst="rect">
              <a:avLst/>
            </a:prstGeom>
            <a:noFill/>
            <a:ln w="9525">
              <a:noFill/>
              <a:miter lim="800000"/>
              <a:headEnd/>
              <a:tailEnd/>
            </a:ln>
          </p:spPr>
          <p:txBody>
            <a:bodyPr wrap="none" lIns="0" tIns="0" rIns="0" bIns="0">
              <a:spAutoFit/>
            </a:bodyPr>
            <a:lstStyle/>
            <a:p>
              <a:r>
                <a:rPr lang="en-GB" sz="1200">
                  <a:solidFill>
                    <a:srgbClr val="000000"/>
                  </a:solidFill>
                  <a:latin typeface="Helvetica" pitchFamily="34" charset="0"/>
                </a:rPr>
                <a:t>0.4</a:t>
              </a:r>
              <a:endParaRPr lang="en-GB" sz="1800" b="0" i="1">
                <a:solidFill>
                  <a:srgbClr val="000000"/>
                </a:solidFill>
              </a:endParaRPr>
            </a:p>
          </p:txBody>
        </p:sp>
        <p:sp>
          <p:nvSpPr>
            <p:cNvPr id="2190401" name="Line 65"/>
            <p:cNvSpPr>
              <a:spLocks noChangeAspect="1" noChangeShapeType="1"/>
            </p:cNvSpPr>
            <p:nvPr/>
          </p:nvSpPr>
          <p:spPr bwMode="auto">
            <a:xfrm>
              <a:off x="3638" y="2082"/>
              <a:ext cx="19" cy="0"/>
            </a:xfrm>
            <a:prstGeom prst="line">
              <a:avLst/>
            </a:prstGeom>
            <a:noFill/>
            <a:ln w="0">
              <a:solidFill>
                <a:srgbClr val="000000"/>
              </a:solidFill>
              <a:round/>
              <a:headEnd/>
              <a:tailEnd/>
            </a:ln>
          </p:spPr>
          <p:txBody>
            <a:bodyPr/>
            <a:lstStyle/>
            <a:p>
              <a:endParaRPr lang="en-US">
                <a:solidFill>
                  <a:srgbClr val="000000"/>
                </a:solidFill>
              </a:endParaRPr>
            </a:p>
          </p:txBody>
        </p:sp>
        <p:sp>
          <p:nvSpPr>
            <p:cNvPr id="2190402" name="Rectangle 66"/>
            <p:cNvSpPr>
              <a:spLocks noChangeAspect="1" noChangeArrowheads="1"/>
            </p:cNvSpPr>
            <p:nvPr/>
          </p:nvSpPr>
          <p:spPr bwMode="auto">
            <a:xfrm>
              <a:off x="3513" y="2038"/>
              <a:ext cx="133" cy="115"/>
            </a:xfrm>
            <a:prstGeom prst="rect">
              <a:avLst/>
            </a:prstGeom>
            <a:noFill/>
            <a:ln w="9525">
              <a:noFill/>
              <a:miter lim="800000"/>
              <a:headEnd/>
              <a:tailEnd/>
            </a:ln>
          </p:spPr>
          <p:txBody>
            <a:bodyPr wrap="none" lIns="0" tIns="0" rIns="0" bIns="0">
              <a:spAutoFit/>
            </a:bodyPr>
            <a:lstStyle/>
            <a:p>
              <a:r>
                <a:rPr lang="en-GB" sz="1200">
                  <a:solidFill>
                    <a:srgbClr val="000000"/>
                  </a:solidFill>
                  <a:latin typeface="Helvetica" pitchFamily="34" charset="0"/>
                </a:rPr>
                <a:t>0.6</a:t>
              </a:r>
              <a:endParaRPr lang="en-GB" sz="1800" b="0" i="1">
                <a:solidFill>
                  <a:srgbClr val="000000"/>
                </a:solidFill>
              </a:endParaRPr>
            </a:p>
          </p:txBody>
        </p:sp>
        <p:sp>
          <p:nvSpPr>
            <p:cNvPr id="2190403" name="Line 67"/>
            <p:cNvSpPr>
              <a:spLocks noChangeAspect="1" noChangeShapeType="1"/>
            </p:cNvSpPr>
            <p:nvPr/>
          </p:nvSpPr>
          <p:spPr bwMode="auto">
            <a:xfrm>
              <a:off x="3638" y="1755"/>
              <a:ext cx="19" cy="0"/>
            </a:xfrm>
            <a:prstGeom prst="line">
              <a:avLst/>
            </a:prstGeom>
            <a:noFill/>
            <a:ln w="0">
              <a:solidFill>
                <a:srgbClr val="000000"/>
              </a:solidFill>
              <a:round/>
              <a:headEnd/>
              <a:tailEnd/>
            </a:ln>
          </p:spPr>
          <p:txBody>
            <a:bodyPr/>
            <a:lstStyle/>
            <a:p>
              <a:endParaRPr lang="en-US">
                <a:solidFill>
                  <a:srgbClr val="000000"/>
                </a:solidFill>
              </a:endParaRPr>
            </a:p>
          </p:txBody>
        </p:sp>
        <p:sp>
          <p:nvSpPr>
            <p:cNvPr id="2190404" name="Rectangle 68"/>
            <p:cNvSpPr>
              <a:spLocks noChangeAspect="1" noChangeArrowheads="1"/>
            </p:cNvSpPr>
            <p:nvPr/>
          </p:nvSpPr>
          <p:spPr bwMode="auto">
            <a:xfrm>
              <a:off x="3513" y="1712"/>
              <a:ext cx="133" cy="115"/>
            </a:xfrm>
            <a:prstGeom prst="rect">
              <a:avLst/>
            </a:prstGeom>
            <a:noFill/>
            <a:ln w="9525">
              <a:noFill/>
              <a:miter lim="800000"/>
              <a:headEnd/>
              <a:tailEnd/>
            </a:ln>
          </p:spPr>
          <p:txBody>
            <a:bodyPr wrap="none" lIns="0" tIns="0" rIns="0" bIns="0">
              <a:spAutoFit/>
            </a:bodyPr>
            <a:lstStyle/>
            <a:p>
              <a:r>
                <a:rPr lang="en-GB" sz="1200">
                  <a:solidFill>
                    <a:srgbClr val="000000"/>
                  </a:solidFill>
                  <a:latin typeface="Helvetica" pitchFamily="34" charset="0"/>
                </a:rPr>
                <a:t>0.8</a:t>
              </a:r>
              <a:endParaRPr lang="en-GB" sz="1800" b="0" i="1">
                <a:solidFill>
                  <a:srgbClr val="000000"/>
                </a:solidFill>
              </a:endParaRPr>
            </a:p>
          </p:txBody>
        </p:sp>
        <p:sp>
          <p:nvSpPr>
            <p:cNvPr id="2190405" name="Line 69"/>
            <p:cNvSpPr>
              <a:spLocks noChangeAspect="1" noChangeShapeType="1"/>
            </p:cNvSpPr>
            <p:nvPr/>
          </p:nvSpPr>
          <p:spPr bwMode="auto">
            <a:xfrm>
              <a:off x="3638" y="1429"/>
              <a:ext cx="19" cy="0"/>
            </a:xfrm>
            <a:prstGeom prst="line">
              <a:avLst/>
            </a:prstGeom>
            <a:noFill/>
            <a:ln w="0">
              <a:solidFill>
                <a:srgbClr val="000000"/>
              </a:solidFill>
              <a:round/>
              <a:headEnd/>
              <a:tailEnd/>
            </a:ln>
          </p:spPr>
          <p:txBody>
            <a:bodyPr/>
            <a:lstStyle/>
            <a:p>
              <a:endParaRPr lang="en-US">
                <a:solidFill>
                  <a:srgbClr val="000000"/>
                </a:solidFill>
              </a:endParaRPr>
            </a:p>
          </p:txBody>
        </p:sp>
        <p:sp>
          <p:nvSpPr>
            <p:cNvPr id="2190406" name="Rectangle 70"/>
            <p:cNvSpPr>
              <a:spLocks noChangeAspect="1" noChangeArrowheads="1"/>
            </p:cNvSpPr>
            <p:nvPr/>
          </p:nvSpPr>
          <p:spPr bwMode="auto">
            <a:xfrm>
              <a:off x="3576" y="1386"/>
              <a:ext cx="53" cy="115"/>
            </a:xfrm>
            <a:prstGeom prst="rect">
              <a:avLst/>
            </a:prstGeom>
            <a:noFill/>
            <a:ln w="9525">
              <a:noFill/>
              <a:miter lim="800000"/>
              <a:headEnd/>
              <a:tailEnd/>
            </a:ln>
          </p:spPr>
          <p:txBody>
            <a:bodyPr wrap="none" lIns="0" tIns="0" rIns="0" bIns="0">
              <a:spAutoFit/>
            </a:bodyPr>
            <a:lstStyle/>
            <a:p>
              <a:r>
                <a:rPr lang="en-GB" sz="1200">
                  <a:solidFill>
                    <a:srgbClr val="000000"/>
                  </a:solidFill>
                  <a:latin typeface="Helvetica" pitchFamily="34" charset="0"/>
                </a:rPr>
                <a:t>1</a:t>
              </a:r>
              <a:endParaRPr lang="en-GB" sz="1800" b="0" i="1">
                <a:solidFill>
                  <a:srgbClr val="000000"/>
                </a:solidFill>
              </a:endParaRPr>
            </a:p>
          </p:txBody>
        </p:sp>
        <p:sp>
          <p:nvSpPr>
            <p:cNvPr id="2190407" name="Freeform 71"/>
            <p:cNvSpPr>
              <a:spLocks noChangeAspect="1"/>
            </p:cNvSpPr>
            <p:nvPr/>
          </p:nvSpPr>
          <p:spPr bwMode="auto">
            <a:xfrm>
              <a:off x="3638" y="1592"/>
              <a:ext cx="600" cy="1309"/>
            </a:xfrm>
            <a:custGeom>
              <a:avLst/>
              <a:gdLst/>
              <a:ahLst/>
              <a:cxnLst>
                <a:cxn ang="0">
                  <a:pos x="12" y="822"/>
                </a:cxn>
                <a:cxn ang="0">
                  <a:pos x="30" y="822"/>
                </a:cxn>
                <a:cxn ang="0">
                  <a:pos x="48" y="1230"/>
                </a:cxn>
                <a:cxn ang="0">
                  <a:pos x="66" y="1230"/>
                </a:cxn>
                <a:cxn ang="0">
                  <a:pos x="84" y="1230"/>
                </a:cxn>
                <a:cxn ang="0">
                  <a:pos x="102" y="1230"/>
                </a:cxn>
                <a:cxn ang="0">
                  <a:pos x="120" y="1230"/>
                </a:cxn>
                <a:cxn ang="0">
                  <a:pos x="138" y="822"/>
                </a:cxn>
                <a:cxn ang="0">
                  <a:pos x="156" y="822"/>
                </a:cxn>
                <a:cxn ang="0">
                  <a:pos x="174" y="822"/>
                </a:cxn>
                <a:cxn ang="0">
                  <a:pos x="192" y="408"/>
                </a:cxn>
                <a:cxn ang="0">
                  <a:pos x="210" y="408"/>
                </a:cxn>
                <a:cxn ang="0">
                  <a:pos x="228" y="408"/>
                </a:cxn>
                <a:cxn ang="0">
                  <a:pos x="246" y="408"/>
                </a:cxn>
                <a:cxn ang="0">
                  <a:pos x="264" y="408"/>
                </a:cxn>
                <a:cxn ang="0">
                  <a:pos x="282" y="822"/>
                </a:cxn>
                <a:cxn ang="0">
                  <a:pos x="300" y="822"/>
                </a:cxn>
                <a:cxn ang="0">
                  <a:pos x="318" y="822"/>
                </a:cxn>
                <a:cxn ang="0">
                  <a:pos x="336" y="1638"/>
                </a:cxn>
                <a:cxn ang="0">
                  <a:pos x="354" y="1638"/>
                </a:cxn>
                <a:cxn ang="0">
                  <a:pos x="372" y="1638"/>
                </a:cxn>
                <a:cxn ang="0">
                  <a:pos x="390" y="1638"/>
                </a:cxn>
                <a:cxn ang="0">
                  <a:pos x="408" y="822"/>
                </a:cxn>
                <a:cxn ang="0">
                  <a:pos x="426" y="822"/>
                </a:cxn>
                <a:cxn ang="0">
                  <a:pos x="444" y="0"/>
                </a:cxn>
                <a:cxn ang="0">
                  <a:pos x="462" y="0"/>
                </a:cxn>
                <a:cxn ang="0">
                  <a:pos x="480" y="0"/>
                </a:cxn>
                <a:cxn ang="0">
                  <a:pos x="498" y="0"/>
                </a:cxn>
                <a:cxn ang="0">
                  <a:pos x="516" y="0"/>
                </a:cxn>
                <a:cxn ang="0">
                  <a:pos x="534" y="822"/>
                </a:cxn>
                <a:cxn ang="0">
                  <a:pos x="552" y="822"/>
                </a:cxn>
                <a:cxn ang="0">
                  <a:pos x="564" y="408"/>
                </a:cxn>
                <a:cxn ang="0">
                  <a:pos x="582" y="408"/>
                </a:cxn>
                <a:cxn ang="0">
                  <a:pos x="600" y="408"/>
                </a:cxn>
                <a:cxn ang="0">
                  <a:pos x="618" y="408"/>
                </a:cxn>
                <a:cxn ang="0">
                  <a:pos x="636" y="408"/>
                </a:cxn>
                <a:cxn ang="0">
                  <a:pos x="654" y="408"/>
                </a:cxn>
                <a:cxn ang="0">
                  <a:pos x="672" y="822"/>
                </a:cxn>
                <a:cxn ang="0">
                  <a:pos x="690" y="822"/>
                </a:cxn>
                <a:cxn ang="0">
                  <a:pos x="708" y="822"/>
                </a:cxn>
                <a:cxn ang="0">
                  <a:pos x="720" y="1638"/>
                </a:cxn>
                <a:cxn ang="0">
                  <a:pos x="738" y="1638"/>
                </a:cxn>
              </a:cxnLst>
              <a:rect l="0" t="0" r="r" b="b"/>
              <a:pathLst>
                <a:path w="750" h="1638">
                  <a:moveTo>
                    <a:pt x="0" y="822"/>
                  </a:moveTo>
                  <a:lnTo>
                    <a:pt x="6" y="822"/>
                  </a:lnTo>
                  <a:lnTo>
                    <a:pt x="12" y="822"/>
                  </a:lnTo>
                  <a:lnTo>
                    <a:pt x="18" y="822"/>
                  </a:lnTo>
                  <a:lnTo>
                    <a:pt x="24" y="822"/>
                  </a:lnTo>
                  <a:lnTo>
                    <a:pt x="30" y="822"/>
                  </a:lnTo>
                  <a:lnTo>
                    <a:pt x="36" y="1230"/>
                  </a:lnTo>
                  <a:lnTo>
                    <a:pt x="42" y="1230"/>
                  </a:lnTo>
                  <a:lnTo>
                    <a:pt x="48" y="1230"/>
                  </a:lnTo>
                  <a:lnTo>
                    <a:pt x="54" y="1230"/>
                  </a:lnTo>
                  <a:lnTo>
                    <a:pt x="60" y="1230"/>
                  </a:lnTo>
                  <a:lnTo>
                    <a:pt x="66" y="1230"/>
                  </a:lnTo>
                  <a:lnTo>
                    <a:pt x="72" y="1230"/>
                  </a:lnTo>
                  <a:lnTo>
                    <a:pt x="78" y="1230"/>
                  </a:lnTo>
                  <a:lnTo>
                    <a:pt x="84" y="1230"/>
                  </a:lnTo>
                  <a:lnTo>
                    <a:pt x="90" y="1230"/>
                  </a:lnTo>
                  <a:lnTo>
                    <a:pt x="96" y="1230"/>
                  </a:lnTo>
                  <a:lnTo>
                    <a:pt x="102" y="1230"/>
                  </a:lnTo>
                  <a:lnTo>
                    <a:pt x="108" y="1230"/>
                  </a:lnTo>
                  <a:lnTo>
                    <a:pt x="114" y="1230"/>
                  </a:lnTo>
                  <a:lnTo>
                    <a:pt x="120" y="1230"/>
                  </a:lnTo>
                  <a:lnTo>
                    <a:pt x="126" y="1230"/>
                  </a:lnTo>
                  <a:lnTo>
                    <a:pt x="132" y="1230"/>
                  </a:lnTo>
                  <a:lnTo>
                    <a:pt x="138" y="822"/>
                  </a:lnTo>
                  <a:lnTo>
                    <a:pt x="144" y="822"/>
                  </a:lnTo>
                  <a:lnTo>
                    <a:pt x="150" y="822"/>
                  </a:lnTo>
                  <a:lnTo>
                    <a:pt x="156" y="822"/>
                  </a:lnTo>
                  <a:lnTo>
                    <a:pt x="162" y="822"/>
                  </a:lnTo>
                  <a:lnTo>
                    <a:pt x="168" y="822"/>
                  </a:lnTo>
                  <a:lnTo>
                    <a:pt x="174" y="822"/>
                  </a:lnTo>
                  <a:lnTo>
                    <a:pt x="180" y="822"/>
                  </a:lnTo>
                  <a:lnTo>
                    <a:pt x="186" y="822"/>
                  </a:lnTo>
                  <a:lnTo>
                    <a:pt x="192" y="408"/>
                  </a:lnTo>
                  <a:lnTo>
                    <a:pt x="198" y="408"/>
                  </a:lnTo>
                  <a:lnTo>
                    <a:pt x="204" y="408"/>
                  </a:lnTo>
                  <a:lnTo>
                    <a:pt x="210" y="408"/>
                  </a:lnTo>
                  <a:lnTo>
                    <a:pt x="216" y="408"/>
                  </a:lnTo>
                  <a:lnTo>
                    <a:pt x="222" y="408"/>
                  </a:lnTo>
                  <a:lnTo>
                    <a:pt x="228" y="408"/>
                  </a:lnTo>
                  <a:lnTo>
                    <a:pt x="234" y="408"/>
                  </a:lnTo>
                  <a:lnTo>
                    <a:pt x="240" y="408"/>
                  </a:lnTo>
                  <a:lnTo>
                    <a:pt x="246" y="408"/>
                  </a:lnTo>
                  <a:lnTo>
                    <a:pt x="252" y="408"/>
                  </a:lnTo>
                  <a:lnTo>
                    <a:pt x="258" y="408"/>
                  </a:lnTo>
                  <a:lnTo>
                    <a:pt x="264" y="408"/>
                  </a:lnTo>
                  <a:lnTo>
                    <a:pt x="270" y="408"/>
                  </a:lnTo>
                  <a:lnTo>
                    <a:pt x="276" y="408"/>
                  </a:lnTo>
                  <a:lnTo>
                    <a:pt x="282" y="822"/>
                  </a:lnTo>
                  <a:lnTo>
                    <a:pt x="288" y="822"/>
                  </a:lnTo>
                  <a:lnTo>
                    <a:pt x="294" y="822"/>
                  </a:lnTo>
                  <a:lnTo>
                    <a:pt x="300" y="822"/>
                  </a:lnTo>
                  <a:lnTo>
                    <a:pt x="306" y="822"/>
                  </a:lnTo>
                  <a:lnTo>
                    <a:pt x="312" y="822"/>
                  </a:lnTo>
                  <a:lnTo>
                    <a:pt x="318" y="822"/>
                  </a:lnTo>
                  <a:lnTo>
                    <a:pt x="324" y="1638"/>
                  </a:lnTo>
                  <a:lnTo>
                    <a:pt x="330" y="1638"/>
                  </a:lnTo>
                  <a:lnTo>
                    <a:pt x="336" y="1638"/>
                  </a:lnTo>
                  <a:lnTo>
                    <a:pt x="342" y="1638"/>
                  </a:lnTo>
                  <a:lnTo>
                    <a:pt x="348" y="1638"/>
                  </a:lnTo>
                  <a:lnTo>
                    <a:pt x="354" y="1638"/>
                  </a:lnTo>
                  <a:lnTo>
                    <a:pt x="360" y="1638"/>
                  </a:lnTo>
                  <a:lnTo>
                    <a:pt x="366" y="1638"/>
                  </a:lnTo>
                  <a:lnTo>
                    <a:pt x="372" y="1638"/>
                  </a:lnTo>
                  <a:lnTo>
                    <a:pt x="378" y="1638"/>
                  </a:lnTo>
                  <a:lnTo>
                    <a:pt x="384" y="1638"/>
                  </a:lnTo>
                  <a:lnTo>
                    <a:pt x="390" y="1638"/>
                  </a:lnTo>
                  <a:lnTo>
                    <a:pt x="396" y="822"/>
                  </a:lnTo>
                  <a:lnTo>
                    <a:pt x="402" y="822"/>
                  </a:lnTo>
                  <a:lnTo>
                    <a:pt x="408" y="822"/>
                  </a:lnTo>
                  <a:lnTo>
                    <a:pt x="414" y="822"/>
                  </a:lnTo>
                  <a:lnTo>
                    <a:pt x="420" y="822"/>
                  </a:lnTo>
                  <a:lnTo>
                    <a:pt x="426" y="822"/>
                  </a:lnTo>
                  <a:lnTo>
                    <a:pt x="432" y="822"/>
                  </a:lnTo>
                  <a:lnTo>
                    <a:pt x="438" y="0"/>
                  </a:lnTo>
                  <a:lnTo>
                    <a:pt x="444" y="0"/>
                  </a:lnTo>
                  <a:lnTo>
                    <a:pt x="450" y="0"/>
                  </a:lnTo>
                  <a:lnTo>
                    <a:pt x="456" y="0"/>
                  </a:lnTo>
                  <a:lnTo>
                    <a:pt x="462" y="0"/>
                  </a:lnTo>
                  <a:lnTo>
                    <a:pt x="468" y="0"/>
                  </a:lnTo>
                  <a:lnTo>
                    <a:pt x="474" y="0"/>
                  </a:lnTo>
                  <a:lnTo>
                    <a:pt x="480" y="0"/>
                  </a:lnTo>
                  <a:lnTo>
                    <a:pt x="486" y="0"/>
                  </a:lnTo>
                  <a:lnTo>
                    <a:pt x="492" y="0"/>
                  </a:lnTo>
                  <a:lnTo>
                    <a:pt x="498" y="0"/>
                  </a:lnTo>
                  <a:lnTo>
                    <a:pt x="504" y="0"/>
                  </a:lnTo>
                  <a:lnTo>
                    <a:pt x="510" y="0"/>
                  </a:lnTo>
                  <a:lnTo>
                    <a:pt x="516" y="0"/>
                  </a:lnTo>
                  <a:lnTo>
                    <a:pt x="522" y="822"/>
                  </a:lnTo>
                  <a:lnTo>
                    <a:pt x="528" y="822"/>
                  </a:lnTo>
                  <a:lnTo>
                    <a:pt x="534" y="822"/>
                  </a:lnTo>
                  <a:lnTo>
                    <a:pt x="540" y="822"/>
                  </a:lnTo>
                  <a:lnTo>
                    <a:pt x="546" y="822"/>
                  </a:lnTo>
                  <a:lnTo>
                    <a:pt x="552" y="822"/>
                  </a:lnTo>
                  <a:lnTo>
                    <a:pt x="552" y="408"/>
                  </a:lnTo>
                  <a:lnTo>
                    <a:pt x="558" y="408"/>
                  </a:lnTo>
                  <a:lnTo>
                    <a:pt x="564" y="408"/>
                  </a:lnTo>
                  <a:lnTo>
                    <a:pt x="570" y="408"/>
                  </a:lnTo>
                  <a:lnTo>
                    <a:pt x="576" y="408"/>
                  </a:lnTo>
                  <a:lnTo>
                    <a:pt x="582" y="408"/>
                  </a:lnTo>
                  <a:lnTo>
                    <a:pt x="588" y="408"/>
                  </a:lnTo>
                  <a:lnTo>
                    <a:pt x="594" y="408"/>
                  </a:lnTo>
                  <a:lnTo>
                    <a:pt x="600" y="408"/>
                  </a:lnTo>
                  <a:lnTo>
                    <a:pt x="606" y="408"/>
                  </a:lnTo>
                  <a:lnTo>
                    <a:pt x="612" y="408"/>
                  </a:lnTo>
                  <a:lnTo>
                    <a:pt x="618" y="408"/>
                  </a:lnTo>
                  <a:lnTo>
                    <a:pt x="624" y="408"/>
                  </a:lnTo>
                  <a:lnTo>
                    <a:pt x="630" y="408"/>
                  </a:lnTo>
                  <a:lnTo>
                    <a:pt x="636" y="408"/>
                  </a:lnTo>
                  <a:lnTo>
                    <a:pt x="642" y="408"/>
                  </a:lnTo>
                  <a:lnTo>
                    <a:pt x="648" y="408"/>
                  </a:lnTo>
                  <a:lnTo>
                    <a:pt x="654" y="408"/>
                  </a:lnTo>
                  <a:lnTo>
                    <a:pt x="660" y="822"/>
                  </a:lnTo>
                  <a:lnTo>
                    <a:pt x="666" y="822"/>
                  </a:lnTo>
                  <a:lnTo>
                    <a:pt x="672" y="822"/>
                  </a:lnTo>
                  <a:lnTo>
                    <a:pt x="678" y="822"/>
                  </a:lnTo>
                  <a:lnTo>
                    <a:pt x="684" y="822"/>
                  </a:lnTo>
                  <a:lnTo>
                    <a:pt x="690" y="822"/>
                  </a:lnTo>
                  <a:lnTo>
                    <a:pt x="696" y="822"/>
                  </a:lnTo>
                  <a:lnTo>
                    <a:pt x="702" y="822"/>
                  </a:lnTo>
                  <a:lnTo>
                    <a:pt x="708" y="822"/>
                  </a:lnTo>
                  <a:lnTo>
                    <a:pt x="708" y="1638"/>
                  </a:lnTo>
                  <a:lnTo>
                    <a:pt x="714" y="1638"/>
                  </a:lnTo>
                  <a:lnTo>
                    <a:pt x="720" y="1638"/>
                  </a:lnTo>
                  <a:lnTo>
                    <a:pt x="726" y="1638"/>
                  </a:lnTo>
                  <a:lnTo>
                    <a:pt x="732" y="1638"/>
                  </a:lnTo>
                  <a:lnTo>
                    <a:pt x="738" y="1638"/>
                  </a:lnTo>
                  <a:lnTo>
                    <a:pt x="744" y="1638"/>
                  </a:lnTo>
                  <a:lnTo>
                    <a:pt x="750" y="1638"/>
                  </a:lnTo>
                </a:path>
              </a:pathLst>
            </a:custGeom>
            <a:noFill/>
            <a:ln w="19050" cap="flat">
              <a:solidFill>
                <a:srgbClr val="FF0000"/>
              </a:solidFill>
              <a:prstDash val="solid"/>
              <a:round/>
              <a:headEnd/>
              <a:tailEnd/>
            </a:ln>
          </p:spPr>
          <p:txBody>
            <a:bodyPr/>
            <a:lstStyle/>
            <a:p>
              <a:endParaRPr lang="en-US">
                <a:solidFill>
                  <a:srgbClr val="000000"/>
                </a:solidFill>
              </a:endParaRPr>
            </a:p>
          </p:txBody>
        </p:sp>
        <p:sp>
          <p:nvSpPr>
            <p:cNvPr id="2190408" name="Freeform 72"/>
            <p:cNvSpPr>
              <a:spLocks noChangeAspect="1"/>
            </p:cNvSpPr>
            <p:nvPr/>
          </p:nvSpPr>
          <p:spPr bwMode="auto">
            <a:xfrm>
              <a:off x="4238" y="1592"/>
              <a:ext cx="595" cy="1309"/>
            </a:xfrm>
            <a:custGeom>
              <a:avLst/>
              <a:gdLst/>
              <a:ahLst/>
              <a:cxnLst>
                <a:cxn ang="0">
                  <a:pos x="12" y="1638"/>
                </a:cxn>
                <a:cxn ang="0">
                  <a:pos x="30" y="1638"/>
                </a:cxn>
                <a:cxn ang="0">
                  <a:pos x="48" y="822"/>
                </a:cxn>
                <a:cxn ang="0">
                  <a:pos x="66" y="822"/>
                </a:cxn>
                <a:cxn ang="0">
                  <a:pos x="84" y="0"/>
                </a:cxn>
                <a:cxn ang="0">
                  <a:pos x="102" y="0"/>
                </a:cxn>
                <a:cxn ang="0">
                  <a:pos x="120" y="0"/>
                </a:cxn>
                <a:cxn ang="0">
                  <a:pos x="138" y="0"/>
                </a:cxn>
                <a:cxn ang="0">
                  <a:pos x="156" y="0"/>
                </a:cxn>
                <a:cxn ang="0">
                  <a:pos x="174" y="0"/>
                </a:cxn>
                <a:cxn ang="0">
                  <a:pos x="192" y="822"/>
                </a:cxn>
                <a:cxn ang="0">
                  <a:pos x="210" y="822"/>
                </a:cxn>
                <a:cxn ang="0">
                  <a:pos x="228" y="1230"/>
                </a:cxn>
                <a:cxn ang="0">
                  <a:pos x="246" y="1230"/>
                </a:cxn>
                <a:cxn ang="0">
                  <a:pos x="264" y="1230"/>
                </a:cxn>
                <a:cxn ang="0">
                  <a:pos x="282" y="1230"/>
                </a:cxn>
                <a:cxn ang="0">
                  <a:pos x="300" y="822"/>
                </a:cxn>
                <a:cxn ang="0">
                  <a:pos x="318" y="822"/>
                </a:cxn>
                <a:cxn ang="0">
                  <a:pos x="336" y="1638"/>
                </a:cxn>
                <a:cxn ang="0">
                  <a:pos x="354" y="1638"/>
                </a:cxn>
                <a:cxn ang="0">
                  <a:pos x="372" y="1638"/>
                </a:cxn>
                <a:cxn ang="0">
                  <a:pos x="390" y="1638"/>
                </a:cxn>
                <a:cxn ang="0">
                  <a:pos x="408" y="1638"/>
                </a:cxn>
                <a:cxn ang="0">
                  <a:pos x="426" y="822"/>
                </a:cxn>
                <a:cxn ang="0">
                  <a:pos x="444" y="822"/>
                </a:cxn>
                <a:cxn ang="0">
                  <a:pos x="462" y="822"/>
                </a:cxn>
                <a:cxn ang="0">
                  <a:pos x="474" y="408"/>
                </a:cxn>
                <a:cxn ang="0">
                  <a:pos x="492" y="408"/>
                </a:cxn>
                <a:cxn ang="0">
                  <a:pos x="510" y="408"/>
                </a:cxn>
                <a:cxn ang="0">
                  <a:pos x="528" y="408"/>
                </a:cxn>
                <a:cxn ang="0">
                  <a:pos x="546" y="822"/>
                </a:cxn>
                <a:cxn ang="0">
                  <a:pos x="564" y="822"/>
                </a:cxn>
                <a:cxn ang="0">
                  <a:pos x="582" y="822"/>
                </a:cxn>
                <a:cxn ang="0">
                  <a:pos x="600" y="1230"/>
                </a:cxn>
                <a:cxn ang="0">
                  <a:pos x="618" y="1230"/>
                </a:cxn>
                <a:cxn ang="0">
                  <a:pos x="636" y="1230"/>
                </a:cxn>
                <a:cxn ang="0">
                  <a:pos x="654" y="1230"/>
                </a:cxn>
                <a:cxn ang="0">
                  <a:pos x="666" y="822"/>
                </a:cxn>
                <a:cxn ang="0">
                  <a:pos x="684" y="822"/>
                </a:cxn>
                <a:cxn ang="0">
                  <a:pos x="702" y="822"/>
                </a:cxn>
                <a:cxn ang="0">
                  <a:pos x="714" y="0"/>
                </a:cxn>
                <a:cxn ang="0">
                  <a:pos x="732" y="0"/>
                </a:cxn>
              </a:cxnLst>
              <a:rect l="0" t="0" r="r" b="b"/>
              <a:pathLst>
                <a:path w="744" h="1638">
                  <a:moveTo>
                    <a:pt x="0" y="1638"/>
                  </a:moveTo>
                  <a:lnTo>
                    <a:pt x="6" y="1638"/>
                  </a:lnTo>
                  <a:lnTo>
                    <a:pt x="12" y="1638"/>
                  </a:lnTo>
                  <a:lnTo>
                    <a:pt x="18" y="1638"/>
                  </a:lnTo>
                  <a:lnTo>
                    <a:pt x="24" y="1638"/>
                  </a:lnTo>
                  <a:lnTo>
                    <a:pt x="30" y="1638"/>
                  </a:lnTo>
                  <a:lnTo>
                    <a:pt x="36" y="1638"/>
                  </a:lnTo>
                  <a:lnTo>
                    <a:pt x="42" y="822"/>
                  </a:lnTo>
                  <a:lnTo>
                    <a:pt x="48" y="822"/>
                  </a:lnTo>
                  <a:lnTo>
                    <a:pt x="54" y="822"/>
                  </a:lnTo>
                  <a:lnTo>
                    <a:pt x="60" y="822"/>
                  </a:lnTo>
                  <a:lnTo>
                    <a:pt x="66" y="822"/>
                  </a:lnTo>
                  <a:lnTo>
                    <a:pt x="72" y="822"/>
                  </a:lnTo>
                  <a:lnTo>
                    <a:pt x="78" y="822"/>
                  </a:lnTo>
                  <a:lnTo>
                    <a:pt x="84" y="0"/>
                  </a:lnTo>
                  <a:lnTo>
                    <a:pt x="90" y="0"/>
                  </a:lnTo>
                  <a:lnTo>
                    <a:pt x="96" y="0"/>
                  </a:lnTo>
                  <a:lnTo>
                    <a:pt x="102" y="0"/>
                  </a:lnTo>
                  <a:lnTo>
                    <a:pt x="108" y="0"/>
                  </a:lnTo>
                  <a:lnTo>
                    <a:pt x="114" y="0"/>
                  </a:lnTo>
                  <a:lnTo>
                    <a:pt x="120" y="0"/>
                  </a:lnTo>
                  <a:lnTo>
                    <a:pt x="126" y="0"/>
                  </a:lnTo>
                  <a:lnTo>
                    <a:pt x="132" y="0"/>
                  </a:lnTo>
                  <a:lnTo>
                    <a:pt x="138" y="0"/>
                  </a:lnTo>
                  <a:lnTo>
                    <a:pt x="144" y="0"/>
                  </a:lnTo>
                  <a:lnTo>
                    <a:pt x="150" y="0"/>
                  </a:lnTo>
                  <a:lnTo>
                    <a:pt x="156" y="0"/>
                  </a:lnTo>
                  <a:lnTo>
                    <a:pt x="162" y="0"/>
                  </a:lnTo>
                  <a:lnTo>
                    <a:pt x="168" y="0"/>
                  </a:lnTo>
                  <a:lnTo>
                    <a:pt x="174" y="0"/>
                  </a:lnTo>
                  <a:lnTo>
                    <a:pt x="180" y="822"/>
                  </a:lnTo>
                  <a:lnTo>
                    <a:pt x="186" y="822"/>
                  </a:lnTo>
                  <a:lnTo>
                    <a:pt x="192" y="822"/>
                  </a:lnTo>
                  <a:lnTo>
                    <a:pt x="198" y="822"/>
                  </a:lnTo>
                  <a:lnTo>
                    <a:pt x="204" y="822"/>
                  </a:lnTo>
                  <a:lnTo>
                    <a:pt x="210" y="822"/>
                  </a:lnTo>
                  <a:lnTo>
                    <a:pt x="216" y="822"/>
                  </a:lnTo>
                  <a:lnTo>
                    <a:pt x="222" y="1230"/>
                  </a:lnTo>
                  <a:lnTo>
                    <a:pt x="228" y="1230"/>
                  </a:lnTo>
                  <a:lnTo>
                    <a:pt x="234" y="1230"/>
                  </a:lnTo>
                  <a:lnTo>
                    <a:pt x="240" y="1230"/>
                  </a:lnTo>
                  <a:lnTo>
                    <a:pt x="246" y="1230"/>
                  </a:lnTo>
                  <a:lnTo>
                    <a:pt x="252" y="1230"/>
                  </a:lnTo>
                  <a:lnTo>
                    <a:pt x="258" y="1230"/>
                  </a:lnTo>
                  <a:lnTo>
                    <a:pt x="264" y="1230"/>
                  </a:lnTo>
                  <a:lnTo>
                    <a:pt x="270" y="1230"/>
                  </a:lnTo>
                  <a:lnTo>
                    <a:pt x="276" y="1230"/>
                  </a:lnTo>
                  <a:lnTo>
                    <a:pt x="282" y="1230"/>
                  </a:lnTo>
                  <a:lnTo>
                    <a:pt x="288" y="1230"/>
                  </a:lnTo>
                  <a:lnTo>
                    <a:pt x="294" y="822"/>
                  </a:lnTo>
                  <a:lnTo>
                    <a:pt x="300" y="822"/>
                  </a:lnTo>
                  <a:lnTo>
                    <a:pt x="306" y="822"/>
                  </a:lnTo>
                  <a:lnTo>
                    <a:pt x="312" y="822"/>
                  </a:lnTo>
                  <a:lnTo>
                    <a:pt x="318" y="822"/>
                  </a:lnTo>
                  <a:lnTo>
                    <a:pt x="324" y="1638"/>
                  </a:lnTo>
                  <a:lnTo>
                    <a:pt x="330" y="1638"/>
                  </a:lnTo>
                  <a:lnTo>
                    <a:pt x="336" y="1638"/>
                  </a:lnTo>
                  <a:lnTo>
                    <a:pt x="342" y="1638"/>
                  </a:lnTo>
                  <a:lnTo>
                    <a:pt x="348" y="1638"/>
                  </a:lnTo>
                  <a:lnTo>
                    <a:pt x="354" y="1638"/>
                  </a:lnTo>
                  <a:lnTo>
                    <a:pt x="360" y="1638"/>
                  </a:lnTo>
                  <a:lnTo>
                    <a:pt x="366" y="1638"/>
                  </a:lnTo>
                  <a:lnTo>
                    <a:pt x="372" y="1638"/>
                  </a:lnTo>
                  <a:lnTo>
                    <a:pt x="378" y="1638"/>
                  </a:lnTo>
                  <a:lnTo>
                    <a:pt x="384" y="1638"/>
                  </a:lnTo>
                  <a:lnTo>
                    <a:pt x="390" y="1638"/>
                  </a:lnTo>
                  <a:lnTo>
                    <a:pt x="396" y="1638"/>
                  </a:lnTo>
                  <a:lnTo>
                    <a:pt x="402" y="1638"/>
                  </a:lnTo>
                  <a:lnTo>
                    <a:pt x="408" y="1638"/>
                  </a:lnTo>
                  <a:lnTo>
                    <a:pt x="414" y="1638"/>
                  </a:lnTo>
                  <a:lnTo>
                    <a:pt x="420" y="822"/>
                  </a:lnTo>
                  <a:lnTo>
                    <a:pt x="426" y="822"/>
                  </a:lnTo>
                  <a:lnTo>
                    <a:pt x="432" y="822"/>
                  </a:lnTo>
                  <a:lnTo>
                    <a:pt x="438" y="822"/>
                  </a:lnTo>
                  <a:lnTo>
                    <a:pt x="444" y="822"/>
                  </a:lnTo>
                  <a:lnTo>
                    <a:pt x="450" y="822"/>
                  </a:lnTo>
                  <a:lnTo>
                    <a:pt x="456" y="822"/>
                  </a:lnTo>
                  <a:lnTo>
                    <a:pt x="462" y="822"/>
                  </a:lnTo>
                  <a:lnTo>
                    <a:pt x="468" y="822"/>
                  </a:lnTo>
                  <a:lnTo>
                    <a:pt x="468" y="408"/>
                  </a:lnTo>
                  <a:lnTo>
                    <a:pt x="474" y="408"/>
                  </a:lnTo>
                  <a:lnTo>
                    <a:pt x="480" y="408"/>
                  </a:lnTo>
                  <a:lnTo>
                    <a:pt x="486" y="408"/>
                  </a:lnTo>
                  <a:lnTo>
                    <a:pt x="492" y="408"/>
                  </a:lnTo>
                  <a:lnTo>
                    <a:pt x="498" y="408"/>
                  </a:lnTo>
                  <a:lnTo>
                    <a:pt x="504" y="408"/>
                  </a:lnTo>
                  <a:lnTo>
                    <a:pt x="510" y="408"/>
                  </a:lnTo>
                  <a:lnTo>
                    <a:pt x="516" y="408"/>
                  </a:lnTo>
                  <a:lnTo>
                    <a:pt x="522" y="408"/>
                  </a:lnTo>
                  <a:lnTo>
                    <a:pt x="528" y="408"/>
                  </a:lnTo>
                  <a:lnTo>
                    <a:pt x="534" y="408"/>
                  </a:lnTo>
                  <a:lnTo>
                    <a:pt x="540" y="408"/>
                  </a:lnTo>
                  <a:lnTo>
                    <a:pt x="546" y="822"/>
                  </a:lnTo>
                  <a:lnTo>
                    <a:pt x="552" y="822"/>
                  </a:lnTo>
                  <a:lnTo>
                    <a:pt x="558" y="822"/>
                  </a:lnTo>
                  <a:lnTo>
                    <a:pt x="564" y="822"/>
                  </a:lnTo>
                  <a:lnTo>
                    <a:pt x="570" y="822"/>
                  </a:lnTo>
                  <a:lnTo>
                    <a:pt x="576" y="822"/>
                  </a:lnTo>
                  <a:lnTo>
                    <a:pt x="582" y="822"/>
                  </a:lnTo>
                  <a:lnTo>
                    <a:pt x="588" y="1230"/>
                  </a:lnTo>
                  <a:lnTo>
                    <a:pt x="594" y="1230"/>
                  </a:lnTo>
                  <a:lnTo>
                    <a:pt x="600" y="1230"/>
                  </a:lnTo>
                  <a:lnTo>
                    <a:pt x="606" y="1230"/>
                  </a:lnTo>
                  <a:lnTo>
                    <a:pt x="612" y="1230"/>
                  </a:lnTo>
                  <a:lnTo>
                    <a:pt x="618" y="1230"/>
                  </a:lnTo>
                  <a:lnTo>
                    <a:pt x="624" y="1230"/>
                  </a:lnTo>
                  <a:lnTo>
                    <a:pt x="630" y="1230"/>
                  </a:lnTo>
                  <a:lnTo>
                    <a:pt x="636" y="1230"/>
                  </a:lnTo>
                  <a:lnTo>
                    <a:pt x="642" y="1230"/>
                  </a:lnTo>
                  <a:lnTo>
                    <a:pt x="648" y="1230"/>
                  </a:lnTo>
                  <a:lnTo>
                    <a:pt x="654" y="1230"/>
                  </a:lnTo>
                  <a:lnTo>
                    <a:pt x="660" y="1230"/>
                  </a:lnTo>
                  <a:lnTo>
                    <a:pt x="666" y="1230"/>
                  </a:lnTo>
                  <a:lnTo>
                    <a:pt x="666" y="822"/>
                  </a:lnTo>
                  <a:lnTo>
                    <a:pt x="672" y="822"/>
                  </a:lnTo>
                  <a:lnTo>
                    <a:pt x="678" y="822"/>
                  </a:lnTo>
                  <a:lnTo>
                    <a:pt x="684" y="822"/>
                  </a:lnTo>
                  <a:lnTo>
                    <a:pt x="690" y="822"/>
                  </a:lnTo>
                  <a:lnTo>
                    <a:pt x="696" y="822"/>
                  </a:lnTo>
                  <a:lnTo>
                    <a:pt x="702" y="822"/>
                  </a:lnTo>
                  <a:lnTo>
                    <a:pt x="708" y="822"/>
                  </a:lnTo>
                  <a:lnTo>
                    <a:pt x="708" y="0"/>
                  </a:lnTo>
                  <a:lnTo>
                    <a:pt x="714" y="0"/>
                  </a:lnTo>
                  <a:lnTo>
                    <a:pt x="720" y="0"/>
                  </a:lnTo>
                  <a:lnTo>
                    <a:pt x="726" y="0"/>
                  </a:lnTo>
                  <a:lnTo>
                    <a:pt x="732" y="0"/>
                  </a:lnTo>
                  <a:lnTo>
                    <a:pt x="738" y="0"/>
                  </a:lnTo>
                  <a:lnTo>
                    <a:pt x="744" y="0"/>
                  </a:lnTo>
                </a:path>
              </a:pathLst>
            </a:custGeom>
            <a:noFill/>
            <a:ln w="19050" cap="flat">
              <a:solidFill>
                <a:srgbClr val="FF0000"/>
              </a:solidFill>
              <a:prstDash val="solid"/>
              <a:round/>
              <a:headEnd/>
              <a:tailEnd/>
            </a:ln>
          </p:spPr>
          <p:txBody>
            <a:bodyPr/>
            <a:lstStyle/>
            <a:p>
              <a:endParaRPr lang="en-US">
                <a:solidFill>
                  <a:srgbClr val="000000"/>
                </a:solidFill>
              </a:endParaRPr>
            </a:p>
          </p:txBody>
        </p:sp>
        <p:sp>
          <p:nvSpPr>
            <p:cNvPr id="2190409" name="Freeform 73"/>
            <p:cNvSpPr>
              <a:spLocks noChangeAspect="1"/>
            </p:cNvSpPr>
            <p:nvPr/>
          </p:nvSpPr>
          <p:spPr bwMode="auto">
            <a:xfrm>
              <a:off x="4833" y="1592"/>
              <a:ext cx="599" cy="1309"/>
            </a:xfrm>
            <a:custGeom>
              <a:avLst/>
              <a:gdLst/>
              <a:ahLst/>
              <a:cxnLst>
                <a:cxn ang="0">
                  <a:pos x="12" y="0"/>
                </a:cxn>
                <a:cxn ang="0">
                  <a:pos x="30" y="0"/>
                </a:cxn>
                <a:cxn ang="0">
                  <a:pos x="48" y="0"/>
                </a:cxn>
                <a:cxn ang="0">
                  <a:pos x="66" y="0"/>
                </a:cxn>
                <a:cxn ang="0">
                  <a:pos x="84" y="822"/>
                </a:cxn>
                <a:cxn ang="0">
                  <a:pos x="102" y="1230"/>
                </a:cxn>
                <a:cxn ang="0">
                  <a:pos x="120" y="1230"/>
                </a:cxn>
                <a:cxn ang="0">
                  <a:pos x="138" y="1230"/>
                </a:cxn>
                <a:cxn ang="0">
                  <a:pos x="156" y="1230"/>
                </a:cxn>
                <a:cxn ang="0">
                  <a:pos x="174" y="1230"/>
                </a:cxn>
                <a:cxn ang="0">
                  <a:pos x="192" y="1230"/>
                </a:cxn>
                <a:cxn ang="0">
                  <a:pos x="210" y="822"/>
                </a:cxn>
                <a:cxn ang="0">
                  <a:pos x="228" y="822"/>
                </a:cxn>
                <a:cxn ang="0">
                  <a:pos x="246" y="0"/>
                </a:cxn>
                <a:cxn ang="0">
                  <a:pos x="264" y="0"/>
                </a:cxn>
                <a:cxn ang="0">
                  <a:pos x="282" y="0"/>
                </a:cxn>
                <a:cxn ang="0">
                  <a:pos x="300" y="0"/>
                </a:cxn>
                <a:cxn ang="0">
                  <a:pos x="318" y="0"/>
                </a:cxn>
                <a:cxn ang="0">
                  <a:pos x="330" y="822"/>
                </a:cxn>
                <a:cxn ang="0">
                  <a:pos x="348" y="822"/>
                </a:cxn>
                <a:cxn ang="0">
                  <a:pos x="360" y="408"/>
                </a:cxn>
                <a:cxn ang="0">
                  <a:pos x="378" y="408"/>
                </a:cxn>
                <a:cxn ang="0">
                  <a:pos x="396" y="408"/>
                </a:cxn>
                <a:cxn ang="0">
                  <a:pos x="414" y="408"/>
                </a:cxn>
                <a:cxn ang="0">
                  <a:pos x="432" y="408"/>
                </a:cxn>
                <a:cxn ang="0">
                  <a:pos x="450" y="822"/>
                </a:cxn>
                <a:cxn ang="0">
                  <a:pos x="468" y="822"/>
                </a:cxn>
                <a:cxn ang="0">
                  <a:pos x="486" y="1638"/>
                </a:cxn>
                <a:cxn ang="0">
                  <a:pos x="504" y="1638"/>
                </a:cxn>
                <a:cxn ang="0">
                  <a:pos x="522" y="1638"/>
                </a:cxn>
                <a:cxn ang="0">
                  <a:pos x="540" y="1638"/>
                </a:cxn>
                <a:cxn ang="0">
                  <a:pos x="558" y="1638"/>
                </a:cxn>
                <a:cxn ang="0">
                  <a:pos x="576" y="1638"/>
                </a:cxn>
                <a:cxn ang="0">
                  <a:pos x="594" y="822"/>
                </a:cxn>
                <a:cxn ang="0">
                  <a:pos x="612" y="822"/>
                </a:cxn>
                <a:cxn ang="0">
                  <a:pos x="630" y="0"/>
                </a:cxn>
                <a:cxn ang="0">
                  <a:pos x="648" y="0"/>
                </a:cxn>
                <a:cxn ang="0">
                  <a:pos x="666" y="0"/>
                </a:cxn>
                <a:cxn ang="0">
                  <a:pos x="684" y="0"/>
                </a:cxn>
                <a:cxn ang="0">
                  <a:pos x="702" y="0"/>
                </a:cxn>
                <a:cxn ang="0">
                  <a:pos x="720" y="0"/>
                </a:cxn>
                <a:cxn ang="0">
                  <a:pos x="738" y="822"/>
                </a:cxn>
              </a:cxnLst>
              <a:rect l="0" t="0" r="r" b="b"/>
              <a:pathLst>
                <a:path w="750" h="1638">
                  <a:moveTo>
                    <a:pt x="0" y="0"/>
                  </a:moveTo>
                  <a:lnTo>
                    <a:pt x="6" y="0"/>
                  </a:lnTo>
                  <a:lnTo>
                    <a:pt x="12" y="0"/>
                  </a:lnTo>
                  <a:lnTo>
                    <a:pt x="18" y="0"/>
                  </a:lnTo>
                  <a:lnTo>
                    <a:pt x="24" y="0"/>
                  </a:lnTo>
                  <a:lnTo>
                    <a:pt x="30" y="0"/>
                  </a:lnTo>
                  <a:lnTo>
                    <a:pt x="36" y="0"/>
                  </a:lnTo>
                  <a:lnTo>
                    <a:pt x="42" y="0"/>
                  </a:lnTo>
                  <a:lnTo>
                    <a:pt x="48" y="0"/>
                  </a:lnTo>
                  <a:lnTo>
                    <a:pt x="54" y="0"/>
                  </a:lnTo>
                  <a:lnTo>
                    <a:pt x="60" y="0"/>
                  </a:lnTo>
                  <a:lnTo>
                    <a:pt x="66" y="0"/>
                  </a:lnTo>
                  <a:lnTo>
                    <a:pt x="72" y="822"/>
                  </a:lnTo>
                  <a:lnTo>
                    <a:pt x="78" y="822"/>
                  </a:lnTo>
                  <a:lnTo>
                    <a:pt x="84" y="822"/>
                  </a:lnTo>
                  <a:lnTo>
                    <a:pt x="90" y="822"/>
                  </a:lnTo>
                  <a:lnTo>
                    <a:pt x="96" y="822"/>
                  </a:lnTo>
                  <a:lnTo>
                    <a:pt x="102" y="1230"/>
                  </a:lnTo>
                  <a:lnTo>
                    <a:pt x="108" y="1230"/>
                  </a:lnTo>
                  <a:lnTo>
                    <a:pt x="114" y="1230"/>
                  </a:lnTo>
                  <a:lnTo>
                    <a:pt x="120" y="1230"/>
                  </a:lnTo>
                  <a:lnTo>
                    <a:pt x="126" y="1230"/>
                  </a:lnTo>
                  <a:lnTo>
                    <a:pt x="132" y="1230"/>
                  </a:lnTo>
                  <a:lnTo>
                    <a:pt x="138" y="1230"/>
                  </a:lnTo>
                  <a:lnTo>
                    <a:pt x="144" y="1230"/>
                  </a:lnTo>
                  <a:lnTo>
                    <a:pt x="150" y="1230"/>
                  </a:lnTo>
                  <a:lnTo>
                    <a:pt x="156" y="1230"/>
                  </a:lnTo>
                  <a:lnTo>
                    <a:pt x="162" y="1230"/>
                  </a:lnTo>
                  <a:lnTo>
                    <a:pt x="168" y="1230"/>
                  </a:lnTo>
                  <a:lnTo>
                    <a:pt x="174" y="1230"/>
                  </a:lnTo>
                  <a:lnTo>
                    <a:pt x="180" y="1230"/>
                  </a:lnTo>
                  <a:lnTo>
                    <a:pt x="186" y="1230"/>
                  </a:lnTo>
                  <a:lnTo>
                    <a:pt x="192" y="1230"/>
                  </a:lnTo>
                  <a:lnTo>
                    <a:pt x="198" y="822"/>
                  </a:lnTo>
                  <a:lnTo>
                    <a:pt x="204" y="822"/>
                  </a:lnTo>
                  <a:lnTo>
                    <a:pt x="210" y="822"/>
                  </a:lnTo>
                  <a:lnTo>
                    <a:pt x="216" y="822"/>
                  </a:lnTo>
                  <a:lnTo>
                    <a:pt x="222" y="822"/>
                  </a:lnTo>
                  <a:lnTo>
                    <a:pt x="228" y="822"/>
                  </a:lnTo>
                  <a:lnTo>
                    <a:pt x="234" y="822"/>
                  </a:lnTo>
                  <a:lnTo>
                    <a:pt x="240" y="822"/>
                  </a:lnTo>
                  <a:lnTo>
                    <a:pt x="246" y="0"/>
                  </a:lnTo>
                  <a:lnTo>
                    <a:pt x="252" y="0"/>
                  </a:lnTo>
                  <a:lnTo>
                    <a:pt x="258" y="0"/>
                  </a:lnTo>
                  <a:lnTo>
                    <a:pt x="264" y="0"/>
                  </a:lnTo>
                  <a:lnTo>
                    <a:pt x="270" y="0"/>
                  </a:lnTo>
                  <a:lnTo>
                    <a:pt x="276" y="0"/>
                  </a:lnTo>
                  <a:lnTo>
                    <a:pt x="282" y="0"/>
                  </a:lnTo>
                  <a:lnTo>
                    <a:pt x="288" y="0"/>
                  </a:lnTo>
                  <a:lnTo>
                    <a:pt x="294" y="0"/>
                  </a:lnTo>
                  <a:lnTo>
                    <a:pt x="300" y="0"/>
                  </a:lnTo>
                  <a:lnTo>
                    <a:pt x="306" y="0"/>
                  </a:lnTo>
                  <a:lnTo>
                    <a:pt x="312" y="0"/>
                  </a:lnTo>
                  <a:lnTo>
                    <a:pt x="318" y="0"/>
                  </a:lnTo>
                  <a:lnTo>
                    <a:pt x="318" y="822"/>
                  </a:lnTo>
                  <a:lnTo>
                    <a:pt x="324" y="822"/>
                  </a:lnTo>
                  <a:lnTo>
                    <a:pt x="330" y="822"/>
                  </a:lnTo>
                  <a:lnTo>
                    <a:pt x="336" y="822"/>
                  </a:lnTo>
                  <a:lnTo>
                    <a:pt x="342" y="822"/>
                  </a:lnTo>
                  <a:lnTo>
                    <a:pt x="348" y="822"/>
                  </a:lnTo>
                  <a:lnTo>
                    <a:pt x="354" y="822"/>
                  </a:lnTo>
                  <a:lnTo>
                    <a:pt x="360" y="822"/>
                  </a:lnTo>
                  <a:lnTo>
                    <a:pt x="360" y="408"/>
                  </a:lnTo>
                  <a:lnTo>
                    <a:pt x="366" y="408"/>
                  </a:lnTo>
                  <a:lnTo>
                    <a:pt x="372" y="408"/>
                  </a:lnTo>
                  <a:lnTo>
                    <a:pt x="378" y="408"/>
                  </a:lnTo>
                  <a:lnTo>
                    <a:pt x="384" y="408"/>
                  </a:lnTo>
                  <a:lnTo>
                    <a:pt x="390" y="408"/>
                  </a:lnTo>
                  <a:lnTo>
                    <a:pt x="396" y="408"/>
                  </a:lnTo>
                  <a:lnTo>
                    <a:pt x="402" y="408"/>
                  </a:lnTo>
                  <a:lnTo>
                    <a:pt x="408" y="408"/>
                  </a:lnTo>
                  <a:lnTo>
                    <a:pt x="414" y="408"/>
                  </a:lnTo>
                  <a:lnTo>
                    <a:pt x="420" y="408"/>
                  </a:lnTo>
                  <a:lnTo>
                    <a:pt x="426" y="408"/>
                  </a:lnTo>
                  <a:lnTo>
                    <a:pt x="432" y="408"/>
                  </a:lnTo>
                  <a:lnTo>
                    <a:pt x="438" y="408"/>
                  </a:lnTo>
                  <a:lnTo>
                    <a:pt x="444" y="822"/>
                  </a:lnTo>
                  <a:lnTo>
                    <a:pt x="450" y="822"/>
                  </a:lnTo>
                  <a:lnTo>
                    <a:pt x="456" y="822"/>
                  </a:lnTo>
                  <a:lnTo>
                    <a:pt x="462" y="822"/>
                  </a:lnTo>
                  <a:lnTo>
                    <a:pt x="468" y="822"/>
                  </a:lnTo>
                  <a:lnTo>
                    <a:pt x="474" y="822"/>
                  </a:lnTo>
                  <a:lnTo>
                    <a:pt x="480" y="822"/>
                  </a:lnTo>
                  <a:lnTo>
                    <a:pt x="486" y="1638"/>
                  </a:lnTo>
                  <a:lnTo>
                    <a:pt x="492" y="1638"/>
                  </a:lnTo>
                  <a:lnTo>
                    <a:pt x="498" y="1638"/>
                  </a:lnTo>
                  <a:lnTo>
                    <a:pt x="504" y="1638"/>
                  </a:lnTo>
                  <a:lnTo>
                    <a:pt x="510" y="1638"/>
                  </a:lnTo>
                  <a:lnTo>
                    <a:pt x="516" y="1638"/>
                  </a:lnTo>
                  <a:lnTo>
                    <a:pt x="522" y="1638"/>
                  </a:lnTo>
                  <a:lnTo>
                    <a:pt x="528" y="1638"/>
                  </a:lnTo>
                  <a:lnTo>
                    <a:pt x="534" y="1638"/>
                  </a:lnTo>
                  <a:lnTo>
                    <a:pt x="540" y="1638"/>
                  </a:lnTo>
                  <a:lnTo>
                    <a:pt x="546" y="1638"/>
                  </a:lnTo>
                  <a:lnTo>
                    <a:pt x="552" y="1638"/>
                  </a:lnTo>
                  <a:lnTo>
                    <a:pt x="558" y="1638"/>
                  </a:lnTo>
                  <a:lnTo>
                    <a:pt x="564" y="1638"/>
                  </a:lnTo>
                  <a:lnTo>
                    <a:pt x="570" y="1638"/>
                  </a:lnTo>
                  <a:lnTo>
                    <a:pt x="576" y="1638"/>
                  </a:lnTo>
                  <a:lnTo>
                    <a:pt x="582" y="1638"/>
                  </a:lnTo>
                  <a:lnTo>
                    <a:pt x="588" y="1638"/>
                  </a:lnTo>
                  <a:lnTo>
                    <a:pt x="594" y="822"/>
                  </a:lnTo>
                  <a:lnTo>
                    <a:pt x="600" y="822"/>
                  </a:lnTo>
                  <a:lnTo>
                    <a:pt x="606" y="822"/>
                  </a:lnTo>
                  <a:lnTo>
                    <a:pt x="612" y="822"/>
                  </a:lnTo>
                  <a:lnTo>
                    <a:pt x="618" y="822"/>
                  </a:lnTo>
                  <a:lnTo>
                    <a:pt x="624" y="0"/>
                  </a:lnTo>
                  <a:lnTo>
                    <a:pt x="630" y="0"/>
                  </a:lnTo>
                  <a:lnTo>
                    <a:pt x="636" y="0"/>
                  </a:lnTo>
                  <a:lnTo>
                    <a:pt x="642" y="0"/>
                  </a:lnTo>
                  <a:lnTo>
                    <a:pt x="648" y="0"/>
                  </a:lnTo>
                  <a:lnTo>
                    <a:pt x="654" y="0"/>
                  </a:lnTo>
                  <a:lnTo>
                    <a:pt x="660" y="0"/>
                  </a:lnTo>
                  <a:lnTo>
                    <a:pt x="666" y="0"/>
                  </a:lnTo>
                  <a:lnTo>
                    <a:pt x="672" y="0"/>
                  </a:lnTo>
                  <a:lnTo>
                    <a:pt x="678" y="0"/>
                  </a:lnTo>
                  <a:lnTo>
                    <a:pt x="684" y="0"/>
                  </a:lnTo>
                  <a:lnTo>
                    <a:pt x="690" y="0"/>
                  </a:lnTo>
                  <a:lnTo>
                    <a:pt x="696" y="0"/>
                  </a:lnTo>
                  <a:lnTo>
                    <a:pt x="702" y="0"/>
                  </a:lnTo>
                  <a:lnTo>
                    <a:pt x="708" y="0"/>
                  </a:lnTo>
                  <a:lnTo>
                    <a:pt x="714" y="0"/>
                  </a:lnTo>
                  <a:lnTo>
                    <a:pt x="720" y="0"/>
                  </a:lnTo>
                  <a:lnTo>
                    <a:pt x="726" y="822"/>
                  </a:lnTo>
                  <a:lnTo>
                    <a:pt x="732" y="822"/>
                  </a:lnTo>
                  <a:lnTo>
                    <a:pt x="738" y="822"/>
                  </a:lnTo>
                  <a:lnTo>
                    <a:pt x="744" y="822"/>
                  </a:lnTo>
                  <a:lnTo>
                    <a:pt x="750" y="822"/>
                  </a:lnTo>
                </a:path>
              </a:pathLst>
            </a:custGeom>
            <a:noFill/>
            <a:ln w="19050" cap="flat">
              <a:solidFill>
                <a:srgbClr val="FF0000"/>
              </a:solidFill>
              <a:prstDash val="solid"/>
              <a:round/>
              <a:headEnd/>
              <a:tailEnd/>
            </a:ln>
          </p:spPr>
          <p:txBody>
            <a:bodyPr/>
            <a:lstStyle/>
            <a:p>
              <a:endParaRPr lang="en-US">
                <a:solidFill>
                  <a:srgbClr val="000000"/>
                </a:solidFill>
              </a:endParaRPr>
            </a:p>
          </p:txBody>
        </p:sp>
        <p:sp>
          <p:nvSpPr>
            <p:cNvPr id="2190410" name="Freeform 74"/>
            <p:cNvSpPr>
              <a:spLocks noChangeAspect="1"/>
            </p:cNvSpPr>
            <p:nvPr/>
          </p:nvSpPr>
          <p:spPr bwMode="auto">
            <a:xfrm>
              <a:off x="5432" y="1919"/>
              <a:ext cx="288" cy="982"/>
            </a:xfrm>
            <a:custGeom>
              <a:avLst/>
              <a:gdLst/>
              <a:ahLst/>
              <a:cxnLst>
                <a:cxn ang="0">
                  <a:pos x="0" y="414"/>
                </a:cxn>
                <a:cxn ang="0">
                  <a:pos x="6" y="414"/>
                </a:cxn>
                <a:cxn ang="0">
                  <a:pos x="12" y="414"/>
                </a:cxn>
                <a:cxn ang="0">
                  <a:pos x="18" y="414"/>
                </a:cxn>
                <a:cxn ang="0">
                  <a:pos x="24" y="414"/>
                </a:cxn>
                <a:cxn ang="0">
                  <a:pos x="30" y="1230"/>
                </a:cxn>
                <a:cxn ang="0">
                  <a:pos x="36" y="1230"/>
                </a:cxn>
                <a:cxn ang="0">
                  <a:pos x="42" y="1230"/>
                </a:cxn>
                <a:cxn ang="0">
                  <a:pos x="48" y="1230"/>
                </a:cxn>
                <a:cxn ang="0">
                  <a:pos x="54" y="1230"/>
                </a:cxn>
                <a:cxn ang="0">
                  <a:pos x="60" y="1230"/>
                </a:cxn>
                <a:cxn ang="0">
                  <a:pos x="66" y="1230"/>
                </a:cxn>
                <a:cxn ang="0">
                  <a:pos x="72" y="1230"/>
                </a:cxn>
                <a:cxn ang="0">
                  <a:pos x="78" y="1230"/>
                </a:cxn>
                <a:cxn ang="0">
                  <a:pos x="84" y="1230"/>
                </a:cxn>
                <a:cxn ang="0">
                  <a:pos x="90" y="1230"/>
                </a:cxn>
                <a:cxn ang="0">
                  <a:pos x="96" y="1230"/>
                </a:cxn>
                <a:cxn ang="0">
                  <a:pos x="102" y="1230"/>
                </a:cxn>
                <a:cxn ang="0">
                  <a:pos x="108" y="1230"/>
                </a:cxn>
                <a:cxn ang="0">
                  <a:pos x="114" y="414"/>
                </a:cxn>
                <a:cxn ang="0">
                  <a:pos x="120" y="414"/>
                </a:cxn>
                <a:cxn ang="0">
                  <a:pos x="126" y="414"/>
                </a:cxn>
                <a:cxn ang="0">
                  <a:pos x="132" y="414"/>
                </a:cxn>
                <a:cxn ang="0">
                  <a:pos x="138" y="414"/>
                </a:cxn>
                <a:cxn ang="0">
                  <a:pos x="144" y="414"/>
                </a:cxn>
                <a:cxn ang="0">
                  <a:pos x="150" y="414"/>
                </a:cxn>
                <a:cxn ang="0">
                  <a:pos x="156" y="822"/>
                </a:cxn>
                <a:cxn ang="0">
                  <a:pos x="162" y="822"/>
                </a:cxn>
                <a:cxn ang="0">
                  <a:pos x="168" y="822"/>
                </a:cxn>
                <a:cxn ang="0">
                  <a:pos x="174" y="822"/>
                </a:cxn>
                <a:cxn ang="0">
                  <a:pos x="180" y="822"/>
                </a:cxn>
                <a:cxn ang="0">
                  <a:pos x="186" y="822"/>
                </a:cxn>
                <a:cxn ang="0">
                  <a:pos x="192" y="822"/>
                </a:cxn>
                <a:cxn ang="0">
                  <a:pos x="198" y="822"/>
                </a:cxn>
                <a:cxn ang="0">
                  <a:pos x="204" y="822"/>
                </a:cxn>
                <a:cxn ang="0">
                  <a:pos x="210" y="822"/>
                </a:cxn>
                <a:cxn ang="0">
                  <a:pos x="216" y="822"/>
                </a:cxn>
                <a:cxn ang="0">
                  <a:pos x="222" y="822"/>
                </a:cxn>
                <a:cxn ang="0">
                  <a:pos x="228" y="822"/>
                </a:cxn>
                <a:cxn ang="0">
                  <a:pos x="234" y="822"/>
                </a:cxn>
                <a:cxn ang="0">
                  <a:pos x="240" y="822"/>
                </a:cxn>
                <a:cxn ang="0">
                  <a:pos x="246" y="414"/>
                </a:cxn>
                <a:cxn ang="0">
                  <a:pos x="252" y="414"/>
                </a:cxn>
                <a:cxn ang="0">
                  <a:pos x="258" y="414"/>
                </a:cxn>
                <a:cxn ang="0">
                  <a:pos x="264" y="414"/>
                </a:cxn>
                <a:cxn ang="0">
                  <a:pos x="270" y="414"/>
                </a:cxn>
                <a:cxn ang="0">
                  <a:pos x="276" y="414"/>
                </a:cxn>
                <a:cxn ang="0">
                  <a:pos x="282" y="414"/>
                </a:cxn>
                <a:cxn ang="0">
                  <a:pos x="288" y="0"/>
                </a:cxn>
                <a:cxn ang="0">
                  <a:pos x="294" y="0"/>
                </a:cxn>
                <a:cxn ang="0">
                  <a:pos x="300" y="0"/>
                </a:cxn>
                <a:cxn ang="0">
                  <a:pos x="306" y="0"/>
                </a:cxn>
                <a:cxn ang="0">
                  <a:pos x="312" y="0"/>
                </a:cxn>
                <a:cxn ang="0">
                  <a:pos x="318" y="0"/>
                </a:cxn>
                <a:cxn ang="0">
                  <a:pos x="324" y="0"/>
                </a:cxn>
                <a:cxn ang="0">
                  <a:pos x="330" y="0"/>
                </a:cxn>
                <a:cxn ang="0">
                  <a:pos x="336" y="0"/>
                </a:cxn>
                <a:cxn ang="0">
                  <a:pos x="342" y="0"/>
                </a:cxn>
                <a:cxn ang="0">
                  <a:pos x="348" y="0"/>
                </a:cxn>
                <a:cxn ang="0">
                  <a:pos x="354" y="0"/>
                </a:cxn>
                <a:cxn ang="0">
                  <a:pos x="360" y="0"/>
                </a:cxn>
              </a:cxnLst>
              <a:rect l="0" t="0" r="r" b="b"/>
              <a:pathLst>
                <a:path w="360" h="1230">
                  <a:moveTo>
                    <a:pt x="0" y="414"/>
                  </a:moveTo>
                  <a:lnTo>
                    <a:pt x="6" y="414"/>
                  </a:lnTo>
                  <a:lnTo>
                    <a:pt x="12" y="414"/>
                  </a:lnTo>
                  <a:lnTo>
                    <a:pt x="18" y="414"/>
                  </a:lnTo>
                  <a:lnTo>
                    <a:pt x="24" y="414"/>
                  </a:lnTo>
                  <a:lnTo>
                    <a:pt x="30" y="1230"/>
                  </a:lnTo>
                  <a:lnTo>
                    <a:pt x="36" y="1230"/>
                  </a:lnTo>
                  <a:lnTo>
                    <a:pt x="42" y="1230"/>
                  </a:lnTo>
                  <a:lnTo>
                    <a:pt x="48" y="1230"/>
                  </a:lnTo>
                  <a:lnTo>
                    <a:pt x="54" y="1230"/>
                  </a:lnTo>
                  <a:lnTo>
                    <a:pt x="60" y="1230"/>
                  </a:lnTo>
                  <a:lnTo>
                    <a:pt x="66" y="1230"/>
                  </a:lnTo>
                  <a:lnTo>
                    <a:pt x="72" y="1230"/>
                  </a:lnTo>
                  <a:lnTo>
                    <a:pt x="78" y="1230"/>
                  </a:lnTo>
                  <a:lnTo>
                    <a:pt x="84" y="1230"/>
                  </a:lnTo>
                  <a:lnTo>
                    <a:pt x="90" y="1230"/>
                  </a:lnTo>
                  <a:lnTo>
                    <a:pt x="96" y="1230"/>
                  </a:lnTo>
                  <a:lnTo>
                    <a:pt x="102" y="1230"/>
                  </a:lnTo>
                  <a:lnTo>
                    <a:pt x="108" y="1230"/>
                  </a:lnTo>
                  <a:lnTo>
                    <a:pt x="114" y="414"/>
                  </a:lnTo>
                  <a:lnTo>
                    <a:pt x="120" y="414"/>
                  </a:lnTo>
                  <a:lnTo>
                    <a:pt x="126" y="414"/>
                  </a:lnTo>
                  <a:lnTo>
                    <a:pt x="132" y="414"/>
                  </a:lnTo>
                  <a:lnTo>
                    <a:pt x="138" y="414"/>
                  </a:lnTo>
                  <a:lnTo>
                    <a:pt x="144" y="414"/>
                  </a:lnTo>
                  <a:lnTo>
                    <a:pt x="150" y="414"/>
                  </a:lnTo>
                  <a:lnTo>
                    <a:pt x="156" y="822"/>
                  </a:lnTo>
                  <a:lnTo>
                    <a:pt x="162" y="822"/>
                  </a:lnTo>
                  <a:lnTo>
                    <a:pt x="168" y="822"/>
                  </a:lnTo>
                  <a:lnTo>
                    <a:pt x="174" y="822"/>
                  </a:lnTo>
                  <a:lnTo>
                    <a:pt x="180" y="822"/>
                  </a:lnTo>
                  <a:lnTo>
                    <a:pt x="186" y="822"/>
                  </a:lnTo>
                  <a:lnTo>
                    <a:pt x="192" y="822"/>
                  </a:lnTo>
                  <a:lnTo>
                    <a:pt x="198" y="822"/>
                  </a:lnTo>
                  <a:lnTo>
                    <a:pt x="204" y="822"/>
                  </a:lnTo>
                  <a:lnTo>
                    <a:pt x="210" y="822"/>
                  </a:lnTo>
                  <a:lnTo>
                    <a:pt x="216" y="822"/>
                  </a:lnTo>
                  <a:lnTo>
                    <a:pt x="222" y="822"/>
                  </a:lnTo>
                  <a:lnTo>
                    <a:pt x="228" y="822"/>
                  </a:lnTo>
                  <a:lnTo>
                    <a:pt x="234" y="822"/>
                  </a:lnTo>
                  <a:lnTo>
                    <a:pt x="240" y="822"/>
                  </a:lnTo>
                  <a:lnTo>
                    <a:pt x="246" y="414"/>
                  </a:lnTo>
                  <a:lnTo>
                    <a:pt x="252" y="414"/>
                  </a:lnTo>
                  <a:lnTo>
                    <a:pt x="258" y="414"/>
                  </a:lnTo>
                  <a:lnTo>
                    <a:pt x="264" y="414"/>
                  </a:lnTo>
                  <a:lnTo>
                    <a:pt x="270" y="414"/>
                  </a:lnTo>
                  <a:lnTo>
                    <a:pt x="276" y="414"/>
                  </a:lnTo>
                  <a:lnTo>
                    <a:pt x="282" y="414"/>
                  </a:lnTo>
                  <a:lnTo>
                    <a:pt x="288" y="0"/>
                  </a:lnTo>
                  <a:lnTo>
                    <a:pt x="294" y="0"/>
                  </a:lnTo>
                  <a:lnTo>
                    <a:pt x="300" y="0"/>
                  </a:lnTo>
                  <a:lnTo>
                    <a:pt x="306" y="0"/>
                  </a:lnTo>
                  <a:lnTo>
                    <a:pt x="312" y="0"/>
                  </a:lnTo>
                  <a:lnTo>
                    <a:pt x="318" y="0"/>
                  </a:lnTo>
                  <a:lnTo>
                    <a:pt x="324" y="0"/>
                  </a:lnTo>
                  <a:lnTo>
                    <a:pt x="330" y="0"/>
                  </a:lnTo>
                  <a:lnTo>
                    <a:pt x="336" y="0"/>
                  </a:lnTo>
                  <a:lnTo>
                    <a:pt x="342" y="0"/>
                  </a:lnTo>
                  <a:lnTo>
                    <a:pt x="348" y="0"/>
                  </a:lnTo>
                  <a:lnTo>
                    <a:pt x="354" y="0"/>
                  </a:lnTo>
                  <a:lnTo>
                    <a:pt x="360" y="0"/>
                  </a:lnTo>
                </a:path>
              </a:pathLst>
            </a:custGeom>
            <a:noFill/>
            <a:ln w="19050" cap="flat">
              <a:solidFill>
                <a:srgbClr val="FF0000"/>
              </a:solidFill>
              <a:prstDash val="solid"/>
              <a:round/>
              <a:headEnd/>
              <a:tailEnd/>
            </a:ln>
          </p:spPr>
          <p:txBody>
            <a:bodyPr/>
            <a:lstStyle/>
            <a:p>
              <a:endParaRPr lang="en-US">
                <a:solidFill>
                  <a:srgbClr val="000000"/>
                </a:solidFill>
              </a:endParaRPr>
            </a:p>
          </p:txBody>
        </p:sp>
        <p:sp>
          <p:nvSpPr>
            <p:cNvPr id="2190411" name="Freeform 75"/>
            <p:cNvSpPr>
              <a:spLocks noChangeAspect="1"/>
            </p:cNvSpPr>
            <p:nvPr/>
          </p:nvSpPr>
          <p:spPr bwMode="auto">
            <a:xfrm>
              <a:off x="3638" y="1592"/>
              <a:ext cx="600" cy="1309"/>
            </a:xfrm>
            <a:custGeom>
              <a:avLst/>
              <a:gdLst/>
              <a:ahLst/>
              <a:cxnLst>
                <a:cxn ang="0">
                  <a:pos x="12" y="822"/>
                </a:cxn>
                <a:cxn ang="0">
                  <a:pos x="30" y="822"/>
                </a:cxn>
                <a:cxn ang="0">
                  <a:pos x="48" y="408"/>
                </a:cxn>
                <a:cxn ang="0">
                  <a:pos x="66" y="408"/>
                </a:cxn>
                <a:cxn ang="0">
                  <a:pos x="84" y="408"/>
                </a:cxn>
                <a:cxn ang="0">
                  <a:pos x="102" y="408"/>
                </a:cxn>
                <a:cxn ang="0">
                  <a:pos x="120" y="408"/>
                </a:cxn>
                <a:cxn ang="0">
                  <a:pos x="138" y="822"/>
                </a:cxn>
                <a:cxn ang="0">
                  <a:pos x="156" y="822"/>
                </a:cxn>
                <a:cxn ang="0">
                  <a:pos x="174" y="822"/>
                </a:cxn>
                <a:cxn ang="0">
                  <a:pos x="192" y="1230"/>
                </a:cxn>
                <a:cxn ang="0">
                  <a:pos x="210" y="1230"/>
                </a:cxn>
                <a:cxn ang="0">
                  <a:pos x="228" y="1230"/>
                </a:cxn>
                <a:cxn ang="0">
                  <a:pos x="246" y="1230"/>
                </a:cxn>
                <a:cxn ang="0">
                  <a:pos x="264" y="1230"/>
                </a:cxn>
                <a:cxn ang="0">
                  <a:pos x="282" y="822"/>
                </a:cxn>
                <a:cxn ang="0">
                  <a:pos x="300" y="822"/>
                </a:cxn>
                <a:cxn ang="0">
                  <a:pos x="318" y="822"/>
                </a:cxn>
                <a:cxn ang="0">
                  <a:pos x="336" y="0"/>
                </a:cxn>
                <a:cxn ang="0">
                  <a:pos x="354" y="0"/>
                </a:cxn>
                <a:cxn ang="0">
                  <a:pos x="372" y="0"/>
                </a:cxn>
                <a:cxn ang="0">
                  <a:pos x="390" y="0"/>
                </a:cxn>
                <a:cxn ang="0">
                  <a:pos x="408" y="822"/>
                </a:cxn>
                <a:cxn ang="0">
                  <a:pos x="426" y="822"/>
                </a:cxn>
                <a:cxn ang="0">
                  <a:pos x="444" y="1638"/>
                </a:cxn>
                <a:cxn ang="0">
                  <a:pos x="462" y="1638"/>
                </a:cxn>
                <a:cxn ang="0">
                  <a:pos x="480" y="1638"/>
                </a:cxn>
                <a:cxn ang="0">
                  <a:pos x="498" y="1638"/>
                </a:cxn>
                <a:cxn ang="0">
                  <a:pos x="516" y="1638"/>
                </a:cxn>
                <a:cxn ang="0">
                  <a:pos x="534" y="822"/>
                </a:cxn>
                <a:cxn ang="0">
                  <a:pos x="552" y="822"/>
                </a:cxn>
                <a:cxn ang="0">
                  <a:pos x="564" y="1230"/>
                </a:cxn>
                <a:cxn ang="0">
                  <a:pos x="582" y="1230"/>
                </a:cxn>
                <a:cxn ang="0">
                  <a:pos x="600" y="1230"/>
                </a:cxn>
                <a:cxn ang="0">
                  <a:pos x="618" y="1230"/>
                </a:cxn>
                <a:cxn ang="0">
                  <a:pos x="636" y="1230"/>
                </a:cxn>
                <a:cxn ang="0">
                  <a:pos x="654" y="1230"/>
                </a:cxn>
                <a:cxn ang="0">
                  <a:pos x="672" y="822"/>
                </a:cxn>
                <a:cxn ang="0">
                  <a:pos x="690" y="822"/>
                </a:cxn>
                <a:cxn ang="0">
                  <a:pos x="708" y="822"/>
                </a:cxn>
                <a:cxn ang="0">
                  <a:pos x="720" y="0"/>
                </a:cxn>
                <a:cxn ang="0">
                  <a:pos x="738" y="0"/>
                </a:cxn>
              </a:cxnLst>
              <a:rect l="0" t="0" r="r" b="b"/>
              <a:pathLst>
                <a:path w="750" h="1638">
                  <a:moveTo>
                    <a:pt x="0" y="822"/>
                  </a:moveTo>
                  <a:lnTo>
                    <a:pt x="6" y="822"/>
                  </a:lnTo>
                  <a:lnTo>
                    <a:pt x="12" y="822"/>
                  </a:lnTo>
                  <a:lnTo>
                    <a:pt x="18" y="822"/>
                  </a:lnTo>
                  <a:lnTo>
                    <a:pt x="24" y="822"/>
                  </a:lnTo>
                  <a:lnTo>
                    <a:pt x="30" y="822"/>
                  </a:lnTo>
                  <a:lnTo>
                    <a:pt x="36" y="408"/>
                  </a:lnTo>
                  <a:lnTo>
                    <a:pt x="42" y="408"/>
                  </a:lnTo>
                  <a:lnTo>
                    <a:pt x="48" y="408"/>
                  </a:lnTo>
                  <a:lnTo>
                    <a:pt x="54" y="408"/>
                  </a:lnTo>
                  <a:lnTo>
                    <a:pt x="60" y="408"/>
                  </a:lnTo>
                  <a:lnTo>
                    <a:pt x="66" y="408"/>
                  </a:lnTo>
                  <a:lnTo>
                    <a:pt x="72" y="408"/>
                  </a:lnTo>
                  <a:lnTo>
                    <a:pt x="78" y="408"/>
                  </a:lnTo>
                  <a:lnTo>
                    <a:pt x="84" y="408"/>
                  </a:lnTo>
                  <a:lnTo>
                    <a:pt x="90" y="408"/>
                  </a:lnTo>
                  <a:lnTo>
                    <a:pt x="96" y="408"/>
                  </a:lnTo>
                  <a:lnTo>
                    <a:pt x="102" y="408"/>
                  </a:lnTo>
                  <a:lnTo>
                    <a:pt x="108" y="408"/>
                  </a:lnTo>
                  <a:lnTo>
                    <a:pt x="114" y="408"/>
                  </a:lnTo>
                  <a:lnTo>
                    <a:pt x="120" y="408"/>
                  </a:lnTo>
                  <a:lnTo>
                    <a:pt x="126" y="408"/>
                  </a:lnTo>
                  <a:lnTo>
                    <a:pt x="132" y="408"/>
                  </a:lnTo>
                  <a:lnTo>
                    <a:pt x="138" y="822"/>
                  </a:lnTo>
                  <a:lnTo>
                    <a:pt x="144" y="822"/>
                  </a:lnTo>
                  <a:lnTo>
                    <a:pt x="150" y="822"/>
                  </a:lnTo>
                  <a:lnTo>
                    <a:pt x="156" y="822"/>
                  </a:lnTo>
                  <a:lnTo>
                    <a:pt x="162" y="822"/>
                  </a:lnTo>
                  <a:lnTo>
                    <a:pt x="168" y="822"/>
                  </a:lnTo>
                  <a:lnTo>
                    <a:pt x="174" y="822"/>
                  </a:lnTo>
                  <a:lnTo>
                    <a:pt x="180" y="822"/>
                  </a:lnTo>
                  <a:lnTo>
                    <a:pt x="186" y="822"/>
                  </a:lnTo>
                  <a:lnTo>
                    <a:pt x="192" y="1230"/>
                  </a:lnTo>
                  <a:lnTo>
                    <a:pt x="198" y="1230"/>
                  </a:lnTo>
                  <a:lnTo>
                    <a:pt x="204" y="1230"/>
                  </a:lnTo>
                  <a:lnTo>
                    <a:pt x="210" y="1230"/>
                  </a:lnTo>
                  <a:lnTo>
                    <a:pt x="216" y="1230"/>
                  </a:lnTo>
                  <a:lnTo>
                    <a:pt x="222" y="1230"/>
                  </a:lnTo>
                  <a:lnTo>
                    <a:pt x="228" y="1230"/>
                  </a:lnTo>
                  <a:lnTo>
                    <a:pt x="234" y="1230"/>
                  </a:lnTo>
                  <a:lnTo>
                    <a:pt x="240" y="1230"/>
                  </a:lnTo>
                  <a:lnTo>
                    <a:pt x="246" y="1230"/>
                  </a:lnTo>
                  <a:lnTo>
                    <a:pt x="252" y="1230"/>
                  </a:lnTo>
                  <a:lnTo>
                    <a:pt x="258" y="1230"/>
                  </a:lnTo>
                  <a:lnTo>
                    <a:pt x="264" y="1230"/>
                  </a:lnTo>
                  <a:lnTo>
                    <a:pt x="270" y="1230"/>
                  </a:lnTo>
                  <a:lnTo>
                    <a:pt x="276" y="1230"/>
                  </a:lnTo>
                  <a:lnTo>
                    <a:pt x="282" y="822"/>
                  </a:lnTo>
                  <a:lnTo>
                    <a:pt x="288" y="822"/>
                  </a:lnTo>
                  <a:lnTo>
                    <a:pt x="294" y="822"/>
                  </a:lnTo>
                  <a:lnTo>
                    <a:pt x="300" y="822"/>
                  </a:lnTo>
                  <a:lnTo>
                    <a:pt x="306" y="822"/>
                  </a:lnTo>
                  <a:lnTo>
                    <a:pt x="312" y="822"/>
                  </a:lnTo>
                  <a:lnTo>
                    <a:pt x="318" y="822"/>
                  </a:lnTo>
                  <a:lnTo>
                    <a:pt x="324" y="0"/>
                  </a:lnTo>
                  <a:lnTo>
                    <a:pt x="330" y="0"/>
                  </a:lnTo>
                  <a:lnTo>
                    <a:pt x="336" y="0"/>
                  </a:lnTo>
                  <a:lnTo>
                    <a:pt x="342" y="0"/>
                  </a:lnTo>
                  <a:lnTo>
                    <a:pt x="348" y="0"/>
                  </a:lnTo>
                  <a:lnTo>
                    <a:pt x="354" y="0"/>
                  </a:lnTo>
                  <a:lnTo>
                    <a:pt x="360" y="0"/>
                  </a:lnTo>
                  <a:lnTo>
                    <a:pt x="366" y="0"/>
                  </a:lnTo>
                  <a:lnTo>
                    <a:pt x="372" y="0"/>
                  </a:lnTo>
                  <a:lnTo>
                    <a:pt x="378" y="0"/>
                  </a:lnTo>
                  <a:lnTo>
                    <a:pt x="384" y="0"/>
                  </a:lnTo>
                  <a:lnTo>
                    <a:pt x="390" y="0"/>
                  </a:lnTo>
                  <a:lnTo>
                    <a:pt x="396" y="822"/>
                  </a:lnTo>
                  <a:lnTo>
                    <a:pt x="402" y="822"/>
                  </a:lnTo>
                  <a:lnTo>
                    <a:pt x="408" y="822"/>
                  </a:lnTo>
                  <a:lnTo>
                    <a:pt x="414" y="822"/>
                  </a:lnTo>
                  <a:lnTo>
                    <a:pt x="420" y="822"/>
                  </a:lnTo>
                  <a:lnTo>
                    <a:pt x="426" y="822"/>
                  </a:lnTo>
                  <a:lnTo>
                    <a:pt x="432" y="822"/>
                  </a:lnTo>
                  <a:lnTo>
                    <a:pt x="438" y="1638"/>
                  </a:lnTo>
                  <a:lnTo>
                    <a:pt x="444" y="1638"/>
                  </a:lnTo>
                  <a:lnTo>
                    <a:pt x="450" y="1638"/>
                  </a:lnTo>
                  <a:lnTo>
                    <a:pt x="456" y="1638"/>
                  </a:lnTo>
                  <a:lnTo>
                    <a:pt x="462" y="1638"/>
                  </a:lnTo>
                  <a:lnTo>
                    <a:pt x="468" y="1638"/>
                  </a:lnTo>
                  <a:lnTo>
                    <a:pt x="474" y="1638"/>
                  </a:lnTo>
                  <a:lnTo>
                    <a:pt x="480" y="1638"/>
                  </a:lnTo>
                  <a:lnTo>
                    <a:pt x="486" y="1638"/>
                  </a:lnTo>
                  <a:lnTo>
                    <a:pt x="492" y="1638"/>
                  </a:lnTo>
                  <a:lnTo>
                    <a:pt x="498" y="1638"/>
                  </a:lnTo>
                  <a:lnTo>
                    <a:pt x="504" y="1638"/>
                  </a:lnTo>
                  <a:lnTo>
                    <a:pt x="510" y="1638"/>
                  </a:lnTo>
                  <a:lnTo>
                    <a:pt x="516" y="1638"/>
                  </a:lnTo>
                  <a:lnTo>
                    <a:pt x="522" y="822"/>
                  </a:lnTo>
                  <a:lnTo>
                    <a:pt x="528" y="822"/>
                  </a:lnTo>
                  <a:lnTo>
                    <a:pt x="534" y="822"/>
                  </a:lnTo>
                  <a:lnTo>
                    <a:pt x="540" y="822"/>
                  </a:lnTo>
                  <a:lnTo>
                    <a:pt x="546" y="822"/>
                  </a:lnTo>
                  <a:lnTo>
                    <a:pt x="552" y="822"/>
                  </a:lnTo>
                  <a:lnTo>
                    <a:pt x="552" y="1230"/>
                  </a:lnTo>
                  <a:lnTo>
                    <a:pt x="558" y="1230"/>
                  </a:lnTo>
                  <a:lnTo>
                    <a:pt x="564" y="1230"/>
                  </a:lnTo>
                  <a:lnTo>
                    <a:pt x="570" y="1230"/>
                  </a:lnTo>
                  <a:lnTo>
                    <a:pt x="576" y="1230"/>
                  </a:lnTo>
                  <a:lnTo>
                    <a:pt x="582" y="1230"/>
                  </a:lnTo>
                  <a:lnTo>
                    <a:pt x="588" y="1230"/>
                  </a:lnTo>
                  <a:lnTo>
                    <a:pt x="594" y="1230"/>
                  </a:lnTo>
                  <a:lnTo>
                    <a:pt x="600" y="1230"/>
                  </a:lnTo>
                  <a:lnTo>
                    <a:pt x="606" y="1230"/>
                  </a:lnTo>
                  <a:lnTo>
                    <a:pt x="612" y="1230"/>
                  </a:lnTo>
                  <a:lnTo>
                    <a:pt x="618" y="1230"/>
                  </a:lnTo>
                  <a:lnTo>
                    <a:pt x="624" y="1230"/>
                  </a:lnTo>
                  <a:lnTo>
                    <a:pt x="630" y="1230"/>
                  </a:lnTo>
                  <a:lnTo>
                    <a:pt x="636" y="1230"/>
                  </a:lnTo>
                  <a:lnTo>
                    <a:pt x="642" y="1230"/>
                  </a:lnTo>
                  <a:lnTo>
                    <a:pt x="648" y="1230"/>
                  </a:lnTo>
                  <a:lnTo>
                    <a:pt x="654" y="1230"/>
                  </a:lnTo>
                  <a:lnTo>
                    <a:pt x="660" y="822"/>
                  </a:lnTo>
                  <a:lnTo>
                    <a:pt x="666" y="822"/>
                  </a:lnTo>
                  <a:lnTo>
                    <a:pt x="672" y="822"/>
                  </a:lnTo>
                  <a:lnTo>
                    <a:pt x="678" y="822"/>
                  </a:lnTo>
                  <a:lnTo>
                    <a:pt x="684" y="822"/>
                  </a:lnTo>
                  <a:lnTo>
                    <a:pt x="690" y="822"/>
                  </a:lnTo>
                  <a:lnTo>
                    <a:pt x="696" y="822"/>
                  </a:lnTo>
                  <a:lnTo>
                    <a:pt x="702" y="822"/>
                  </a:lnTo>
                  <a:lnTo>
                    <a:pt x="708" y="822"/>
                  </a:lnTo>
                  <a:lnTo>
                    <a:pt x="708" y="0"/>
                  </a:lnTo>
                  <a:lnTo>
                    <a:pt x="714" y="0"/>
                  </a:lnTo>
                  <a:lnTo>
                    <a:pt x="720" y="0"/>
                  </a:lnTo>
                  <a:lnTo>
                    <a:pt x="726" y="0"/>
                  </a:lnTo>
                  <a:lnTo>
                    <a:pt x="732" y="0"/>
                  </a:lnTo>
                  <a:lnTo>
                    <a:pt x="738" y="0"/>
                  </a:lnTo>
                  <a:lnTo>
                    <a:pt x="744" y="0"/>
                  </a:lnTo>
                  <a:lnTo>
                    <a:pt x="750" y="0"/>
                  </a:lnTo>
                </a:path>
              </a:pathLst>
            </a:custGeom>
            <a:noFill/>
            <a:ln w="19050" cap="flat">
              <a:solidFill>
                <a:srgbClr val="0000FF"/>
              </a:solidFill>
              <a:prstDash val="solid"/>
              <a:round/>
              <a:headEnd/>
              <a:tailEnd/>
            </a:ln>
          </p:spPr>
          <p:txBody>
            <a:bodyPr/>
            <a:lstStyle/>
            <a:p>
              <a:endParaRPr lang="en-US">
                <a:solidFill>
                  <a:srgbClr val="000000"/>
                </a:solidFill>
              </a:endParaRPr>
            </a:p>
          </p:txBody>
        </p:sp>
        <p:sp>
          <p:nvSpPr>
            <p:cNvPr id="2190412" name="Freeform 76"/>
            <p:cNvSpPr>
              <a:spLocks noChangeAspect="1"/>
            </p:cNvSpPr>
            <p:nvPr/>
          </p:nvSpPr>
          <p:spPr bwMode="auto">
            <a:xfrm>
              <a:off x="4238" y="1592"/>
              <a:ext cx="595" cy="1309"/>
            </a:xfrm>
            <a:custGeom>
              <a:avLst/>
              <a:gdLst/>
              <a:ahLst/>
              <a:cxnLst>
                <a:cxn ang="0">
                  <a:pos x="12" y="0"/>
                </a:cxn>
                <a:cxn ang="0">
                  <a:pos x="30" y="0"/>
                </a:cxn>
                <a:cxn ang="0">
                  <a:pos x="48" y="822"/>
                </a:cxn>
                <a:cxn ang="0">
                  <a:pos x="66" y="822"/>
                </a:cxn>
                <a:cxn ang="0">
                  <a:pos x="84" y="1638"/>
                </a:cxn>
                <a:cxn ang="0">
                  <a:pos x="102" y="1638"/>
                </a:cxn>
                <a:cxn ang="0">
                  <a:pos x="120" y="1638"/>
                </a:cxn>
                <a:cxn ang="0">
                  <a:pos x="138" y="1638"/>
                </a:cxn>
                <a:cxn ang="0">
                  <a:pos x="156" y="1638"/>
                </a:cxn>
                <a:cxn ang="0">
                  <a:pos x="174" y="1638"/>
                </a:cxn>
                <a:cxn ang="0">
                  <a:pos x="192" y="822"/>
                </a:cxn>
                <a:cxn ang="0">
                  <a:pos x="210" y="822"/>
                </a:cxn>
                <a:cxn ang="0">
                  <a:pos x="228" y="408"/>
                </a:cxn>
                <a:cxn ang="0">
                  <a:pos x="246" y="408"/>
                </a:cxn>
                <a:cxn ang="0">
                  <a:pos x="264" y="408"/>
                </a:cxn>
                <a:cxn ang="0">
                  <a:pos x="282" y="408"/>
                </a:cxn>
                <a:cxn ang="0">
                  <a:pos x="300" y="822"/>
                </a:cxn>
                <a:cxn ang="0">
                  <a:pos x="318" y="822"/>
                </a:cxn>
                <a:cxn ang="0">
                  <a:pos x="336" y="0"/>
                </a:cxn>
                <a:cxn ang="0">
                  <a:pos x="354" y="0"/>
                </a:cxn>
                <a:cxn ang="0">
                  <a:pos x="372" y="0"/>
                </a:cxn>
                <a:cxn ang="0">
                  <a:pos x="390" y="0"/>
                </a:cxn>
                <a:cxn ang="0">
                  <a:pos x="408" y="0"/>
                </a:cxn>
                <a:cxn ang="0">
                  <a:pos x="426" y="822"/>
                </a:cxn>
                <a:cxn ang="0">
                  <a:pos x="444" y="822"/>
                </a:cxn>
                <a:cxn ang="0">
                  <a:pos x="462" y="822"/>
                </a:cxn>
                <a:cxn ang="0">
                  <a:pos x="474" y="1230"/>
                </a:cxn>
                <a:cxn ang="0">
                  <a:pos x="492" y="1230"/>
                </a:cxn>
                <a:cxn ang="0">
                  <a:pos x="510" y="1230"/>
                </a:cxn>
                <a:cxn ang="0">
                  <a:pos x="528" y="1230"/>
                </a:cxn>
                <a:cxn ang="0">
                  <a:pos x="546" y="822"/>
                </a:cxn>
                <a:cxn ang="0">
                  <a:pos x="564" y="822"/>
                </a:cxn>
                <a:cxn ang="0">
                  <a:pos x="582" y="822"/>
                </a:cxn>
                <a:cxn ang="0">
                  <a:pos x="600" y="408"/>
                </a:cxn>
                <a:cxn ang="0">
                  <a:pos x="618" y="408"/>
                </a:cxn>
                <a:cxn ang="0">
                  <a:pos x="636" y="408"/>
                </a:cxn>
                <a:cxn ang="0">
                  <a:pos x="654" y="408"/>
                </a:cxn>
                <a:cxn ang="0">
                  <a:pos x="666" y="822"/>
                </a:cxn>
                <a:cxn ang="0">
                  <a:pos x="684" y="822"/>
                </a:cxn>
                <a:cxn ang="0">
                  <a:pos x="702" y="822"/>
                </a:cxn>
                <a:cxn ang="0">
                  <a:pos x="714" y="1638"/>
                </a:cxn>
                <a:cxn ang="0">
                  <a:pos x="732" y="1638"/>
                </a:cxn>
              </a:cxnLst>
              <a:rect l="0" t="0" r="r" b="b"/>
              <a:pathLst>
                <a:path w="744" h="1638">
                  <a:moveTo>
                    <a:pt x="0" y="0"/>
                  </a:moveTo>
                  <a:lnTo>
                    <a:pt x="6" y="0"/>
                  </a:lnTo>
                  <a:lnTo>
                    <a:pt x="12" y="0"/>
                  </a:lnTo>
                  <a:lnTo>
                    <a:pt x="18" y="0"/>
                  </a:lnTo>
                  <a:lnTo>
                    <a:pt x="24" y="0"/>
                  </a:lnTo>
                  <a:lnTo>
                    <a:pt x="30" y="0"/>
                  </a:lnTo>
                  <a:lnTo>
                    <a:pt x="36" y="0"/>
                  </a:lnTo>
                  <a:lnTo>
                    <a:pt x="42" y="822"/>
                  </a:lnTo>
                  <a:lnTo>
                    <a:pt x="48" y="822"/>
                  </a:lnTo>
                  <a:lnTo>
                    <a:pt x="54" y="822"/>
                  </a:lnTo>
                  <a:lnTo>
                    <a:pt x="60" y="822"/>
                  </a:lnTo>
                  <a:lnTo>
                    <a:pt x="66" y="822"/>
                  </a:lnTo>
                  <a:lnTo>
                    <a:pt x="72" y="822"/>
                  </a:lnTo>
                  <a:lnTo>
                    <a:pt x="78" y="822"/>
                  </a:lnTo>
                  <a:lnTo>
                    <a:pt x="84" y="1638"/>
                  </a:lnTo>
                  <a:lnTo>
                    <a:pt x="90" y="1638"/>
                  </a:lnTo>
                  <a:lnTo>
                    <a:pt x="96" y="1638"/>
                  </a:lnTo>
                  <a:lnTo>
                    <a:pt x="102" y="1638"/>
                  </a:lnTo>
                  <a:lnTo>
                    <a:pt x="108" y="1638"/>
                  </a:lnTo>
                  <a:lnTo>
                    <a:pt x="114" y="1638"/>
                  </a:lnTo>
                  <a:lnTo>
                    <a:pt x="120" y="1638"/>
                  </a:lnTo>
                  <a:lnTo>
                    <a:pt x="126" y="1638"/>
                  </a:lnTo>
                  <a:lnTo>
                    <a:pt x="132" y="1638"/>
                  </a:lnTo>
                  <a:lnTo>
                    <a:pt x="138" y="1638"/>
                  </a:lnTo>
                  <a:lnTo>
                    <a:pt x="144" y="1638"/>
                  </a:lnTo>
                  <a:lnTo>
                    <a:pt x="150" y="1638"/>
                  </a:lnTo>
                  <a:lnTo>
                    <a:pt x="156" y="1638"/>
                  </a:lnTo>
                  <a:lnTo>
                    <a:pt x="162" y="1638"/>
                  </a:lnTo>
                  <a:lnTo>
                    <a:pt x="168" y="1638"/>
                  </a:lnTo>
                  <a:lnTo>
                    <a:pt x="174" y="1638"/>
                  </a:lnTo>
                  <a:lnTo>
                    <a:pt x="180" y="822"/>
                  </a:lnTo>
                  <a:lnTo>
                    <a:pt x="186" y="822"/>
                  </a:lnTo>
                  <a:lnTo>
                    <a:pt x="192" y="822"/>
                  </a:lnTo>
                  <a:lnTo>
                    <a:pt x="198" y="822"/>
                  </a:lnTo>
                  <a:lnTo>
                    <a:pt x="204" y="822"/>
                  </a:lnTo>
                  <a:lnTo>
                    <a:pt x="210" y="822"/>
                  </a:lnTo>
                  <a:lnTo>
                    <a:pt x="216" y="822"/>
                  </a:lnTo>
                  <a:lnTo>
                    <a:pt x="222" y="408"/>
                  </a:lnTo>
                  <a:lnTo>
                    <a:pt x="228" y="408"/>
                  </a:lnTo>
                  <a:lnTo>
                    <a:pt x="234" y="408"/>
                  </a:lnTo>
                  <a:lnTo>
                    <a:pt x="240" y="408"/>
                  </a:lnTo>
                  <a:lnTo>
                    <a:pt x="246" y="408"/>
                  </a:lnTo>
                  <a:lnTo>
                    <a:pt x="252" y="408"/>
                  </a:lnTo>
                  <a:lnTo>
                    <a:pt x="258" y="408"/>
                  </a:lnTo>
                  <a:lnTo>
                    <a:pt x="264" y="408"/>
                  </a:lnTo>
                  <a:lnTo>
                    <a:pt x="270" y="408"/>
                  </a:lnTo>
                  <a:lnTo>
                    <a:pt x="276" y="408"/>
                  </a:lnTo>
                  <a:lnTo>
                    <a:pt x="282" y="408"/>
                  </a:lnTo>
                  <a:lnTo>
                    <a:pt x="288" y="408"/>
                  </a:lnTo>
                  <a:lnTo>
                    <a:pt x="294" y="822"/>
                  </a:lnTo>
                  <a:lnTo>
                    <a:pt x="300" y="822"/>
                  </a:lnTo>
                  <a:lnTo>
                    <a:pt x="306" y="822"/>
                  </a:lnTo>
                  <a:lnTo>
                    <a:pt x="312" y="822"/>
                  </a:lnTo>
                  <a:lnTo>
                    <a:pt x="318" y="822"/>
                  </a:lnTo>
                  <a:lnTo>
                    <a:pt x="324" y="0"/>
                  </a:lnTo>
                  <a:lnTo>
                    <a:pt x="330" y="0"/>
                  </a:lnTo>
                  <a:lnTo>
                    <a:pt x="336" y="0"/>
                  </a:lnTo>
                  <a:lnTo>
                    <a:pt x="342" y="0"/>
                  </a:lnTo>
                  <a:lnTo>
                    <a:pt x="348" y="0"/>
                  </a:lnTo>
                  <a:lnTo>
                    <a:pt x="354" y="0"/>
                  </a:lnTo>
                  <a:lnTo>
                    <a:pt x="360" y="0"/>
                  </a:lnTo>
                  <a:lnTo>
                    <a:pt x="366" y="0"/>
                  </a:lnTo>
                  <a:lnTo>
                    <a:pt x="372" y="0"/>
                  </a:lnTo>
                  <a:lnTo>
                    <a:pt x="378" y="0"/>
                  </a:lnTo>
                  <a:lnTo>
                    <a:pt x="384" y="0"/>
                  </a:lnTo>
                  <a:lnTo>
                    <a:pt x="390" y="0"/>
                  </a:lnTo>
                  <a:lnTo>
                    <a:pt x="396" y="0"/>
                  </a:lnTo>
                  <a:lnTo>
                    <a:pt x="402" y="0"/>
                  </a:lnTo>
                  <a:lnTo>
                    <a:pt x="408" y="0"/>
                  </a:lnTo>
                  <a:lnTo>
                    <a:pt x="414" y="0"/>
                  </a:lnTo>
                  <a:lnTo>
                    <a:pt x="420" y="822"/>
                  </a:lnTo>
                  <a:lnTo>
                    <a:pt x="426" y="822"/>
                  </a:lnTo>
                  <a:lnTo>
                    <a:pt x="432" y="822"/>
                  </a:lnTo>
                  <a:lnTo>
                    <a:pt x="438" y="822"/>
                  </a:lnTo>
                  <a:lnTo>
                    <a:pt x="444" y="822"/>
                  </a:lnTo>
                  <a:lnTo>
                    <a:pt x="450" y="822"/>
                  </a:lnTo>
                  <a:lnTo>
                    <a:pt x="456" y="822"/>
                  </a:lnTo>
                  <a:lnTo>
                    <a:pt x="462" y="822"/>
                  </a:lnTo>
                  <a:lnTo>
                    <a:pt x="468" y="822"/>
                  </a:lnTo>
                  <a:lnTo>
                    <a:pt x="468" y="1230"/>
                  </a:lnTo>
                  <a:lnTo>
                    <a:pt x="474" y="1230"/>
                  </a:lnTo>
                  <a:lnTo>
                    <a:pt x="480" y="1230"/>
                  </a:lnTo>
                  <a:lnTo>
                    <a:pt x="486" y="1230"/>
                  </a:lnTo>
                  <a:lnTo>
                    <a:pt x="492" y="1230"/>
                  </a:lnTo>
                  <a:lnTo>
                    <a:pt x="498" y="1230"/>
                  </a:lnTo>
                  <a:lnTo>
                    <a:pt x="504" y="1230"/>
                  </a:lnTo>
                  <a:lnTo>
                    <a:pt x="510" y="1230"/>
                  </a:lnTo>
                  <a:lnTo>
                    <a:pt x="516" y="1230"/>
                  </a:lnTo>
                  <a:lnTo>
                    <a:pt x="522" y="1230"/>
                  </a:lnTo>
                  <a:lnTo>
                    <a:pt x="528" y="1230"/>
                  </a:lnTo>
                  <a:lnTo>
                    <a:pt x="534" y="1230"/>
                  </a:lnTo>
                  <a:lnTo>
                    <a:pt x="540" y="1230"/>
                  </a:lnTo>
                  <a:lnTo>
                    <a:pt x="546" y="822"/>
                  </a:lnTo>
                  <a:lnTo>
                    <a:pt x="552" y="822"/>
                  </a:lnTo>
                  <a:lnTo>
                    <a:pt x="558" y="822"/>
                  </a:lnTo>
                  <a:lnTo>
                    <a:pt x="564" y="822"/>
                  </a:lnTo>
                  <a:lnTo>
                    <a:pt x="570" y="822"/>
                  </a:lnTo>
                  <a:lnTo>
                    <a:pt x="576" y="822"/>
                  </a:lnTo>
                  <a:lnTo>
                    <a:pt x="582" y="822"/>
                  </a:lnTo>
                  <a:lnTo>
                    <a:pt x="588" y="408"/>
                  </a:lnTo>
                  <a:lnTo>
                    <a:pt x="594" y="408"/>
                  </a:lnTo>
                  <a:lnTo>
                    <a:pt x="600" y="408"/>
                  </a:lnTo>
                  <a:lnTo>
                    <a:pt x="606" y="408"/>
                  </a:lnTo>
                  <a:lnTo>
                    <a:pt x="612" y="408"/>
                  </a:lnTo>
                  <a:lnTo>
                    <a:pt x="618" y="408"/>
                  </a:lnTo>
                  <a:lnTo>
                    <a:pt x="624" y="408"/>
                  </a:lnTo>
                  <a:lnTo>
                    <a:pt x="630" y="408"/>
                  </a:lnTo>
                  <a:lnTo>
                    <a:pt x="636" y="408"/>
                  </a:lnTo>
                  <a:lnTo>
                    <a:pt x="642" y="408"/>
                  </a:lnTo>
                  <a:lnTo>
                    <a:pt x="648" y="408"/>
                  </a:lnTo>
                  <a:lnTo>
                    <a:pt x="654" y="408"/>
                  </a:lnTo>
                  <a:lnTo>
                    <a:pt x="660" y="408"/>
                  </a:lnTo>
                  <a:lnTo>
                    <a:pt x="666" y="408"/>
                  </a:lnTo>
                  <a:lnTo>
                    <a:pt x="666" y="822"/>
                  </a:lnTo>
                  <a:lnTo>
                    <a:pt x="672" y="822"/>
                  </a:lnTo>
                  <a:lnTo>
                    <a:pt x="678" y="822"/>
                  </a:lnTo>
                  <a:lnTo>
                    <a:pt x="684" y="822"/>
                  </a:lnTo>
                  <a:lnTo>
                    <a:pt x="690" y="822"/>
                  </a:lnTo>
                  <a:lnTo>
                    <a:pt x="696" y="822"/>
                  </a:lnTo>
                  <a:lnTo>
                    <a:pt x="702" y="822"/>
                  </a:lnTo>
                  <a:lnTo>
                    <a:pt x="708" y="822"/>
                  </a:lnTo>
                  <a:lnTo>
                    <a:pt x="708" y="1638"/>
                  </a:lnTo>
                  <a:lnTo>
                    <a:pt x="714" y="1638"/>
                  </a:lnTo>
                  <a:lnTo>
                    <a:pt x="720" y="1638"/>
                  </a:lnTo>
                  <a:lnTo>
                    <a:pt x="726" y="1638"/>
                  </a:lnTo>
                  <a:lnTo>
                    <a:pt x="732" y="1638"/>
                  </a:lnTo>
                  <a:lnTo>
                    <a:pt x="738" y="1638"/>
                  </a:lnTo>
                  <a:lnTo>
                    <a:pt x="744" y="1638"/>
                  </a:lnTo>
                </a:path>
              </a:pathLst>
            </a:custGeom>
            <a:noFill/>
            <a:ln w="19050" cap="flat">
              <a:solidFill>
                <a:srgbClr val="0000FF"/>
              </a:solidFill>
              <a:prstDash val="solid"/>
              <a:round/>
              <a:headEnd/>
              <a:tailEnd/>
            </a:ln>
          </p:spPr>
          <p:txBody>
            <a:bodyPr/>
            <a:lstStyle/>
            <a:p>
              <a:endParaRPr lang="en-US">
                <a:solidFill>
                  <a:srgbClr val="000000"/>
                </a:solidFill>
              </a:endParaRPr>
            </a:p>
          </p:txBody>
        </p:sp>
        <p:sp>
          <p:nvSpPr>
            <p:cNvPr id="2190413" name="Freeform 77"/>
            <p:cNvSpPr>
              <a:spLocks noChangeAspect="1"/>
            </p:cNvSpPr>
            <p:nvPr/>
          </p:nvSpPr>
          <p:spPr bwMode="auto">
            <a:xfrm>
              <a:off x="4833" y="1592"/>
              <a:ext cx="599" cy="1309"/>
            </a:xfrm>
            <a:custGeom>
              <a:avLst/>
              <a:gdLst/>
              <a:ahLst/>
              <a:cxnLst>
                <a:cxn ang="0">
                  <a:pos x="12" y="1638"/>
                </a:cxn>
                <a:cxn ang="0">
                  <a:pos x="30" y="1638"/>
                </a:cxn>
                <a:cxn ang="0">
                  <a:pos x="48" y="1638"/>
                </a:cxn>
                <a:cxn ang="0">
                  <a:pos x="66" y="1638"/>
                </a:cxn>
                <a:cxn ang="0">
                  <a:pos x="84" y="822"/>
                </a:cxn>
                <a:cxn ang="0">
                  <a:pos x="102" y="408"/>
                </a:cxn>
                <a:cxn ang="0">
                  <a:pos x="120" y="408"/>
                </a:cxn>
                <a:cxn ang="0">
                  <a:pos x="138" y="408"/>
                </a:cxn>
                <a:cxn ang="0">
                  <a:pos x="156" y="408"/>
                </a:cxn>
                <a:cxn ang="0">
                  <a:pos x="174" y="408"/>
                </a:cxn>
                <a:cxn ang="0">
                  <a:pos x="192" y="408"/>
                </a:cxn>
                <a:cxn ang="0">
                  <a:pos x="210" y="822"/>
                </a:cxn>
                <a:cxn ang="0">
                  <a:pos x="228" y="822"/>
                </a:cxn>
                <a:cxn ang="0">
                  <a:pos x="246" y="1638"/>
                </a:cxn>
                <a:cxn ang="0">
                  <a:pos x="264" y="1638"/>
                </a:cxn>
                <a:cxn ang="0">
                  <a:pos x="282" y="1638"/>
                </a:cxn>
                <a:cxn ang="0">
                  <a:pos x="300" y="1638"/>
                </a:cxn>
                <a:cxn ang="0">
                  <a:pos x="318" y="1638"/>
                </a:cxn>
                <a:cxn ang="0">
                  <a:pos x="330" y="822"/>
                </a:cxn>
                <a:cxn ang="0">
                  <a:pos x="348" y="822"/>
                </a:cxn>
                <a:cxn ang="0">
                  <a:pos x="360" y="1230"/>
                </a:cxn>
                <a:cxn ang="0">
                  <a:pos x="378" y="1230"/>
                </a:cxn>
                <a:cxn ang="0">
                  <a:pos x="396" y="1230"/>
                </a:cxn>
                <a:cxn ang="0">
                  <a:pos x="414" y="1230"/>
                </a:cxn>
                <a:cxn ang="0">
                  <a:pos x="432" y="1230"/>
                </a:cxn>
                <a:cxn ang="0">
                  <a:pos x="450" y="822"/>
                </a:cxn>
                <a:cxn ang="0">
                  <a:pos x="468" y="822"/>
                </a:cxn>
                <a:cxn ang="0">
                  <a:pos x="486" y="0"/>
                </a:cxn>
                <a:cxn ang="0">
                  <a:pos x="504" y="0"/>
                </a:cxn>
                <a:cxn ang="0">
                  <a:pos x="522" y="0"/>
                </a:cxn>
                <a:cxn ang="0">
                  <a:pos x="540" y="0"/>
                </a:cxn>
                <a:cxn ang="0">
                  <a:pos x="558" y="0"/>
                </a:cxn>
                <a:cxn ang="0">
                  <a:pos x="576" y="0"/>
                </a:cxn>
                <a:cxn ang="0">
                  <a:pos x="594" y="822"/>
                </a:cxn>
                <a:cxn ang="0">
                  <a:pos x="612" y="822"/>
                </a:cxn>
                <a:cxn ang="0">
                  <a:pos x="630" y="1638"/>
                </a:cxn>
                <a:cxn ang="0">
                  <a:pos x="648" y="1638"/>
                </a:cxn>
                <a:cxn ang="0">
                  <a:pos x="666" y="1638"/>
                </a:cxn>
                <a:cxn ang="0">
                  <a:pos x="684" y="1638"/>
                </a:cxn>
                <a:cxn ang="0">
                  <a:pos x="702" y="1638"/>
                </a:cxn>
                <a:cxn ang="0">
                  <a:pos x="720" y="1638"/>
                </a:cxn>
                <a:cxn ang="0">
                  <a:pos x="738" y="822"/>
                </a:cxn>
              </a:cxnLst>
              <a:rect l="0" t="0" r="r" b="b"/>
              <a:pathLst>
                <a:path w="750" h="1638">
                  <a:moveTo>
                    <a:pt x="0" y="1638"/>
                  </a:moveTo>
                  <a:lnTo>
                    <a:pt x="6" y="1638"/>
                  </a:lnTo>
                  <a:lnTo>
                    <a:pt x="12" y="1638"/>
                  </a:lnTo>
                  <a:lnTo>
                    <a:pt x="18" y="1638"/>
                  </a:lnTo>
                  <a:lnTo>
                    <a:pt x="24" y="1638"/>
                  </a:lnTo>
                  <a:lnTo>
                    <a:pt x="30" y="1638"/>
                  </a:lnTo>
                  <a:lnTo>
                    <a:pt x="36" y="1638"/>
                  </a:lnTo>
                  <a:lnTo>
                    <a:pt x="42" y="1638"/>
                  </a:lnTo>
                  <a:lnTo>
                    <a:pt x="48" y="1638"/>
                  </a:lnTo>
                  <a:lnTo>
                    <a:pt x="54" y="1638"/>
                  </a:lnTo>
                  <a:lnTo>
                    <a:pt x="60" y="1638"/>
                  </a:lnTo>
                  <a:lnTo>
                    <a:pt x="66" y="1638"/>
                  </a:lnTo>
                  <a:lnTo>
                    <a:pt x="72" y="822"/>
                  </a:lnTo>
                  <a:lnTo>
                    <a:pt x="78" y="822"/>
                  </a:lnTo>
                  <a:lnTo>
                    <a:pt x="84" y="822"/>
                  </a:lnTo>
                  <a:lnTo>
                    <a:pt x="90" y="822"/>
                  </a:lnTo>
                  <a:lnTo>
                    <a:pt x="96" y="822"/>
                  </a:lnTo>
                  <a:lnTo>
                    <a:pt x="102" y="408"/>
                  </a:lnTo>
                  <a:lnTo>
                    <a:pt x="108" y="408"/>
                  </a:lnTo>
                  <a:lnTo>
                    <a:pt x="114" y="408"/>
                  </a:lnTo>
                  <a:lnTo>
                    <a:pt x="120" y="408"/>
                  </a:lnTo>
                  <a:lnTo>
                    <a:pt x="126" y="408"/>
                  </a:lnTo>
                  <a:lnTo>
                    <a:pt x="132" y="408"/>
                  </a:lnTo>
                  <a:lnTo>
                    <a:pt x="138" y="408"/>
                  </a:lnTo>
                  <a:lnTo>
                    <a:pt x="144" y="408"/>
                  </a:lnTo>
                  <a:lnTo>
                    <a:pt x="150" y="408"/>
                  </a:lnTo>
                  <a:lnTo>
                    <a:pt x="156" y="408"/>
                  </a:lnTo>
                  <a:lnTo>
                    <a:pt x="162" y="408"/>
                  </a:lnTo>
                  <a:lnTo>
                    <a:pt x="168" y="408"/>
                  </a:lnTo>
                  <a:lnTo>
                    <a:pt x="174" y="408"/>
                  </a:lnTo>
                  <a:lnTo>
                    <a:pt x="180" y="408"/>
                  </a:lnTo>
                  <a:lnTo>
                    <a:pt x="186" y="408"/>
                  </a:lnTo>
                  <a:lnTo>
                    <a:pt x="192" y="408"/>
                  </a:lnTo>
                  <a:lnTo>
                    <a:pt x="198" y="822"/>
                  </a:lnTo>
                  <a:lnTo>
                    <a:pt x="204" y="822"/>
                  </a:lnTo>
                  <a:lnTo>
                    <a:pt x="210" y="822"/>
                  </a:lnTo>
                  <a:lnTo>
                    <a:pt x="216" y="822"/>
                  </a:lnTo>
                  <a:lnTo>
                    <a:pt x="222" y="822"/>
                  </a:lnTo>
                  <a:lnTo>
                    <a:pt x="228" y="822"/>
                  </a:lnTo>
                  <a:lnTo>
                    <a:pt x="234" y="822"/>
                  </a:lnTo>
                  <a:lnTo>
                    <a:pt x="240" y="822"/>
                  </a:lnTo>
                  <a:lnTo>
                    <a:pt x="246" y="1638"/>
                  </a:lnTo>
                  <a:lnTo>
                    <a:pt x="252" y="1638"/>
                  </a:lnTo>
                  <a:lnTo>
                    <a:pt x="258" y="1638"/>
                  </a:lnTo>
                  <a:lnTo>
                    <a:pt x="264" y="1638"/>
                  </a:lnTo>
                  <a:lnTo>
                    <a:pt x="270" y="1638"/>
                  </a:lnTo>
                  <a:lnTo>
                    <a:pt x="276" y="1638"/>
                  </a:lnTo>
                  <a:lnTo>
                    <a:pt x="282" y="1638"/>
                  </a:lnTo>
                  <a:lnTo>
                    <a:pt x="288" y="1638"/>
                  </a:lnTo>
                  <a:lnTo>
                    <a:pt x="294" y="1638"/>
                  </a:lnTo>
                  <a:lnTo>
                    <a:pt x="300" y="1638"/>
                  </a:lnTo>
                  <a:lnTo>
                    <a:pt x="306" y="1638"/>
                  </a:lnTo>
                  <a:lnTo>
                    <a:pt x="312" y="1638"/>
                  </a:lnTo>
                  <a:lnTo>
                    <a:pt x="318" y="1638"/>
                  </a:lnTo>
                  <a:lnTo>
                    <a:pt x="318" y="822"/>
                  </a:lnTo>
                  <a:lnTo>
                    <a:pt x="324" y="822"/>
                  </a:lnTo>
                  <a:lnTo>
                    <a:pt x="330" y="822"/>
                  </a:lnTo>
                  <a:lnTo>
                    <a:pt x="336" y="822"/>
                  </a:lnTo>
                  <a:lnTo>
                    <a:pt x="342" y="822"/>
                  </a:lnTo>
                  <a:lnTo>
                    <a:pt x="348" y="822"/>
                  </a:lnTo>
                  <a:lnTo>
                    <a:pt x="354" y="822"/>
                  </a:lnTo>
                  <a:lnTo>
                    <a:pt x="360" y="822"/>
                  </a:lnTo>
                  <a:lnTo>
                    <a:pt x="360" y="1230"/>
                  </a:lnTo>
                  <a:lnTo>
                    <a:pt x="366" y="1230"/>
                  </a:lnTo>
                  <a:lnTo>
                    <a:pt x="372" y="1230"/>
                  </a:lnTo>
                  <a:lnTo>
                    <a:pt x="378" y="1230"/>
                  </a:lnTo>
                  <a:lnTo>
                    <a:pt x="384" y="1230"/>
                  </a:lnTo>
                  <a:lnTo>
                    <a:pt x="390" y="1230"/>
                  </a:lnTo>
                  <a:lnTo>
                    <a:pt x="396" y="1230"/>
                  </a:lnTo>
                  <a:lnTo>
                    <a:pt x="402" y="1230"/>
                  </a:lnTo>
                  <a:lnTo>
                    <a:pt x="408" y="1230"/>
                  </a:lnTo>
                  <a:lnTo>
                    <a:pt x="414" y="1230"/>
                  </a:lnTo>
                  <a:lnTo>
                    <a:pt x="420" y="1230"/>
                  </a:lnTo>
                  <a:lnTo>
                    <a:pt x="426" y="1230"/>
                  </a:lnTo>
                  <a:lnTo>
                    <a:pt x="432" y="1230"/>
                  </a:lnTo>
                  <a:lnTo>
                    <a:pt x="438" y="1230"/>
                  </a:lnTo>
                  <a:lnTo>
                    <a:pt x="444" y="822"/>
                  </a:lnTo>
                  <a:lnTo>
                    <a:pt x="450" y="822"/>
                  </a:lnTo>
                  <a:lnTo>
                    <a:pt x="456" y="822"/>
                  </a:lnTo>
                  <a:lnTo>
                    <a:pt x="462" y="822"/>
                  </a:lnTo>
                  <a:lnTo>
                    <a:pt x="468" y="822"/>
                  </a:lnTo>
                  <a:lnTo>
                    <a:pt x="474" y="822"/>
                  </a:lnTo>
                  <a:lnTo>
                    <a:pt x="480" y="822"/>
                  </a:lnTo>
                  <a:lnTo>
                    <a:pt x="486" y="0"/>
                  </a:lnTo>
                  <a:lnTo>
                    <a:pt x="492" y="0"/>
                  </a:lnTo>
                  <a:lnTo>
                    <a:pt x="498" y="0"/>
                  </a:lnTo>
                  <a:lnTo>
                    <a:pt x="504" y="0"/>
                  </a:lnTo>
                  <a:lnTo>
                    <a:pt x="510" y="0"/>
                  </a:lnTo>
                  <a:lnTo>
                    <a:pt x="516" y="0"/>
                  </a:lnTo>
                  <a:lnTo>
                    <a:pt x="522" y="0"/>
                  </a:lnTo>
                  <a:lnTo>
                    <a:pt x="528" y="0"/>
                  </a:lnTo>
                  <a:lnTo>
                    <a:pt x="534" y="0"/>
                  </a:lnTo>
                  <a:lnTo>
                    <a:pt x="540" y="0"/>
                  </a:lnTo>
                  <a:lnTo>
                    <a:pt x="546" y="0"/>
                  </a:lnTo>
                  <a:lnTo>
                    <a:pt x="552" y="0"/>
                  </a:lnTo>
                  <a:lnTo>
                    <a:pt x="558" y="0"/>
                  </a:lnTo>
                  <a:lnTo>
                    <a:pt x="564" y="0"/>
                  </a:lnTo>
                  <a:lnTo>
                    <a:pt x="570" y="0"/>
                  </a:lnTo>
                  <a:lnTo>
                    <a:pt x="576" y="0"/>
                  </a:lnTo>
                  <a:lnTo>
                    <a:pt x="582" y="0"/>
                  </a:lnTo>
                  <a:lnTo>
                    <a:pt x="588" y="0"/>
                  </a:lnTo>
                  <a:lnTo>
                    <a:pt x="594" y="822"/>
                  </a:lnTo>
                  <a:lnTo>
                    <a:pt x="600" y="822"/>
                  </a:lnTo>
                  <a:lnTo>
                    <a:pt x="606" y="822"/>
                  </a:lnTo>
                  <a:lnTo>
                    <a:pt x="612" y="822"/>
                  </a:lnTo>
                  <a:lnTo>
                    <a:pt x="618" y="822"/>
                  </a:lnTo>
                  <a:lnTo>
                    <a:pt x="624" y="1638"/>
                  </a:lnTo>
                  <a:lnTo>
                    <a:pt x="630" y="1638"/>
                  </a:lnTo>
                  <a:lnTo>
                    <a:pt x="636" y="1638"/>
                  </a:lnTo>
                  <a:lnTo>
                    <a:pt x="642" y="1638"/>
                  </a:lnTo>
                  <a:lnTo>
                    <a:pt x="648" y="1638"/>
                  </a:lnTo>
                  <a:lnTo>
                    <a:pt x="654" y="1638"/>
                  </a:lnTo>
                  <a:lnTo>
                    <a:pt x="660" y="1638"/>
                  </a:lnTo>
                  <a:lnTo>
                    <a:pt x="666" y="1638"/>
                  </a:lnTo>
                  <a:lnTo>
                    <a:pt x="672" y="1638"/>
                  </a:lnTo>
                  <a:lnTo>
                    <a:pt x="678" y="1638"/>
                  </a:lnTo>
                  <a:lnTo>
                    <a:pt x="684" y="1638"/>
                  </a:lnTo>
                  <a:lnTo>
                    <a:pt x="690" y="1638"/>
                  </a:lnTo>
                  <a:lnTo>
                    <a:pt x="696" y="1638"/>
                  </a:lnTo>
                  <a:lnTo>
                    <a:pt x="702" y="1638"/>
                  </a:lnTo>
                  <a:lnTo>
                    <a:pt x="708" y="1638"/>
                  </a:lnTo>
                  <a:lnTo>
                    <a:pt x="714" y="1638"/>
                  </a:lnTo>
                  <a:lnTo>
                    <a:pt x="720" y="1638"/>
                  </a:lnTo>
                  <a:lnTo>
                    <a:pt x="726" y="822"/>
                  </a:lnTo>
                  <a:lnTo>
                    <a:pt x="732" y="822"/>
                  </a:lnTo>
                  <a:lnTo>
                    <a:pt x="738" y="822"/>
                  </a:lnTo>
                  <a:lnTo>
                    <a:pt x="744" y="822"/>
                  </a:lnTo>
                  <a:lnTo>
                    <a:pt x="750" y="822"/>
                  </a:lnTo>
                </a:path>
              </a:pathLst>
            </a:custGeom>
            <a:noFill/>
            <a:ln w="19050" cap="flat">
              <a:solidFill>
                <a:srgbClr val="0000FF"/>
              </a:solidFill>
              <a:prstDash val="solid"/>
              <a:round/>
              <a:headEnd/>
              <a:tailEnd/>
            </a:ln>
          </p:spPr>
          <p:txBody>
            <a:bodyPr/>
            <a:lstStyle/>
            <a:p>
              <a:endParaRPr lang="en-US">
                <a:solidFill>
                  <a:srgbClr val="000000"/>
                </a:solidFill>
              </a:endParaRPr>
            </a:p>
          </p:txBody>
        </p:sp>
        <p:sp>
          <p:nvSpPr>
            <p:cNvPr id="2190414" name="Freeform 78"/>
            <p:cNvSpPr>
              <a:spLocks noChangeAspect="1"/>
            </p:cNvSpPr>
            <p:nvPr/>
          </p:nvSpPr>
          <p:spPr bwMode="auto">
            <a:xfrm>
              <a:off x="5432" y="1592"/>
              <a:ext cx="288" cy="983"/>
            </a:xfrm>
            <a:custGeom>
              <a:avLst/>
              <a:gdLst/>
              <a:ahLst/>
              <a:cxnLst>
                <a:cxn ang="0">
                  <a:pos x="0" y="822"/>
                </a:cxn>
                <a:cxn ang="0">
                  <a:pos x="6" y="822"/>
                </a:cxn>
                <a:cxn ang="0">
                  <a:pos x="12" y="822"/>
                </a:cxn>
                <a:cxn ang="0">
                  <a:pos x="18" y="822"/>
                </a:cxn>
                <a:cxn ang="0">
                  <a:pos x="24" y="822"/>
                </a:cxn>
                <a:cxn ang="0">
                  <a:pos x="30" y="0"/>
                </a:cxn>
                <a:cxn ang="0">
                  <a:pos x="36" y="0"/>
                </a:cxn>
                <a:cxn ang="0">
                  <a:pos x="42" y="0"/>
                </a:cxn>
                <a:cxn ang="0">
                  <a:pos x="48" y="0"/>
                </a:cxn>
                <a:cxn ang="0">
                  <a:pos x="54" y="0"/>
                </a:cxn>
                <a:cxn ang="0">
                  <a:pos x="60" y="0"/>
                </a:cxn>
                <a:cxn ang="0">
                  <a:pos x="66" y="0"/>
                </a:cxn>
                <a:cxn ang="0">
                  <a:pos x="72" y="0"/>
                </a:cxn>
                <a:cxn ang="0">
                  <a:pos x="78" y="0"/>
                </a:cxn>
                <a:cxn ang="0">
                  <a:pos x="84" y="0"/>
                </a:cxn>
                <a:cxn ang="0">
                  <a:pos x="90" y="0"/>
                </a:cxn>
                <a:cxn ang="0">
                  <a:pos x="96" y="0"/>
                </a:cxn>
                <a:cxn ang="0">
                  <a:pos x="102" y="0"/>
                </a:cxn>
                <a:cxn ang="0">
                  <a:pos x="108" y="0"/>
                </a:cxn>
                <a:cxn ang="0">
                  <a:pos x="114" y="822"/>
                </a:cxn>
                <a:cxn ang="0">
                  <a:pos x="120" y="822"/>
                </a:cxn>
                <a:cxn ang="0">
                  <a:pos x="126" y="822"/>
                </a:cxn>
                <a:cxn ang="0">
                  <a:pos x="132" y="822"/>
                </a:cxn>
                <a:cxn ang="0">
                  <a:pos x="138" y="822"/>
                </a:cxn>
                <a:cxn ang="0">
                  <a:pos x="144" y="822"/>
                </a:cxn>
                <a:cxn ang="0">
                  <a:pos x="150" y="822"/>
                </a:cxn>
                <a:cxn ang="0">
                  <a:pos x="156" y="408"/>
                </a:cxn>
                <a:cxn ang="0">
                  <a:pos x="162" y="408"/>
                </a:cxn>
                <a:cxn ang="0">
                  <a:pos x="168" y="408"/>
                </a:cxn>
                <a:cxn ang="0">
                  <a:pos x="174" y="408"/>
                </a:cxn>
                <a:cxn ang="0">
                  <a:pos x="180" y="408"/>
                </a:cxn>
                <a:cxn ang="0">
                  <a:pos x="186" y="408"/>
                </a:cxn>
                <a:cxn ang="0">
                  <a:pos x="192" y="408"/>
                </a:cxn>
                <a:cxn ang="0">
                  <a:pos x="198" y="408"/>
                </a:cxn>
                <a:cxn ang="0">
                  <a:pos x="204" y="408"/>
                </a:cxn>
                <a:cxn ang="0">
                  <a:pos x="210" y="408"/>
                </a:cxn>
                <a:cxn ang="0">
                  <a:pos x="216" y="408"/>
                </a:cxn>
                <a:cxn ang="0">
                  <a:pos x="222" y="408"/>
                </a:cxn>
                <a:cxn ang="0">
                  <a:pos x="228" y="408"/>
                </a:cxn>
                <a:cxn ang="0">
                  <a:pos x="234" y="408"/>
                </a:cxn>
                <a:cxn ang="0">
                  <a:pos x="240" y="408"/>
                </a:cxn>
                <a:cxn ang="0">
                  <a:pos x="246" y="822"/>
                </a:cxn>
                <a:cxn ang="0">
                  <a:pos x="252" y="822"/>
                </a:cxn>
                <a:cxn ang="0">
                  <a:pos x="258" y="822"/>
                </a:cxn>
                <a:cxn ang="0">
                  <a:pos x="264" y="822"/>
                </a:cxn>
                <a:cxn ang="0">
                  <a:pos x="270" y="822"/>
                </a:cxn>
                <a:cxn ang="0">
                  <a:pos x="276" y="822"/>
                </a:cxn>
                <a:cxn ang="0">
                  <a:pos x="282" y="822"/>
                </a:cxn>
                <a:cxn ang="0">
                  <a:pos x="288" y="1230"/>
                </a:cxn>
                <a:cxn ang="0">
                  <a:pos x="294" y="1230"/>
                </a:cxn>
                <a:cxn ang="0">
                  <a:pos x="300" y="1230"/>
                </a:cxn>
                <a:cxn ang="0">
                  <a:pos x="306" y="1230"/>
                </a:cxn>
                <a:cxn ang="0">
                  <a:pos x="312" y="1230"/>
                </a:cxn>
                <a:cxn ang="0">
                  <a:pos x="318" y="1230"/>
                </a:cxn>
                <a:cxn ang="0">
                  <a:pos x="324" y="1230"/>
                </a:cxn>
                <a:cxn ang="0">
                  <a:pos x="330" y="1230"/>
                </a:cxn>
                <a:cxn ang="0">
                  <a:pos x="336" y="1230"/>
                </a:cxn>
                <a:cxn ang="0">
                  <a:pos x="342" y="1230"/>
                </a:cxn>
                <a:cxn ang="0">
                  <a:pos x="348" y="1230"/>
                </a:cxn>
                <a:cxn ang="0">
                  <a:pos x="354" y="1230"/>
                </a:cxn>
                <a:cxn ang="0">
                  <a:pos x="360" y="1230"/>
                </a:cxn>
              </a:cxnLst>
              <a:rect l="0" t="0" r="r" b="b"/>
              <a:pathLst>
                <a:path w="360" h="1230">
                  <a:moveTo>
                    <a:pt x="0" y="822"/>
                  </a:moveTo>
                  <a:lnTo>
                    <a:pt x="6" y="822"/>
                  </a:lnTo>
                  <a:lnTo>
                    <a:pt x="12" y="822"/>
                  </a:lnTo>
                  <a:lnTo>
                    <a:pt x="18" y="822"/>
                  </a:lnTo>
                  <a:lnTo>
                    <a:pt x="24" y="822"/>
                  </a:lnTo>
                  <a:lnTo>
                    <a:pt x="30" y="0"/>
                  </a:lnTo>
                  <a:lnTo>
                    <a:pt x="36" y="0"/>
                  </a:lnTo>
                  <a:lnTo>
                    <a:pt x="42" y="0"/>
                  </a:lnTo>
                  <a:lnTo>
                    <a:pt x="48" y="0"/>
                  </a:lnTo>
                  <a:lnTo>
                    <a:pt x="54" y="0"/>
                  </a:lnTo>
                  <a:lnTo>
                    <a:pt x="60" y="0"/>
                  </a:lnTo>
                  <a:lnTo>
                    <a:pt x="66" y="0"/>
                  </a:lnTo>
                  <a:lnTo>
                    <a:pt x="72" y="0"/>
                  </a:lnTo>
                  <a:lnTo>
                    <a:pt x="78" y="0"/>
                  </a:lnTo>
                  <a:lnTo>
                    <a:pt x="84" y="0"/>
                  </a:lnTo>
                  <a:lnTo>
                    <a:pt x="90" y="0"/>
                  </a:lnTo>
                  <a:lnTo>
                    <a:pt x="96" y="0"/>
                  </a:lnTo>
                  <a:lnTo>
                    <a:pt x="102" y="0"/>
                  </a:lnTo>
                  <a:lnTo>
                    <a:pt x="108" y="0"/>
                  </a:lnTo>
                  <a:lnTo>
                    <a:pt x="114" y="822"/>
                  </a:lnTo>
                  <a:lnTo>
                    <a:pt x="120" y="822"/>
                  </a:lnTo>
                  <a:lnTo>
                    <a:pt x="126" y="822"/>
                  </a:lnTo>
                  <a:lnTo>
                    <a:pt x="132" y="822"/>
                  </a:lnTo>
                  <a:lnTo>
                    <a:pt x="138" y="822"/>
                  </a:lnTo>
                  <a:lnTo>
                    <a:pt x="144" y="822"/>
                  </a:lnTo>
                  <a:lnTo>
                    <a:pt x="150" y="822"/>
                  </a:lnTo>
                  <a:lnTo>
                    <a:pt x="156" y="408"/>
                  </a:lnTo>
                  <a:lnTo>
                    <a:pt x="162" y="408"/>
                  </a:lnTo>
                  <a:lnTo>
                    <a:pt x="168" y="408"/>
                  </a:lnTo>
                  <a:lnTo>
                    <a:pt x="174" y="408"/>
                  </a:lnTo>
                  <a:lnTo>
                    <a:pt x="180" y="408"/>
                  </a:lnTo>
                  <a:lnTo>
                    <a:pt x="186" y="408"/>
                  </a:lnTo>
                  <a:lnTo>
                    <a:pt x="192" y="408"/>
                  </a:lnTo>
                  <a:lnTo>
                    <a:pt x="198" y="408"/>
                  </a:lnTo>
                  <a:lnTo>
                    <a:pt x="204" y="408"/>
                  </a:lnTo>
                  <a:lnTo>
                    <a:pt x="210" y="408"/>
                  </a:lnTo>
                  <a:lnTo>
                    <a:pt x="216" y="408"/>
                  </a:lnTo>
                  <a:lnTo>
                    <a:pt x="222" y="408"/>
                  </a:lnTo>
                  <a:lnTo>
                    <a:pt x="228" y="408"/>
                  </a:lnTo>
                  <a:lnTo>
                    <a:pt x="234" y="408"/>
                  </a:lnTo>
                  <a:lnTo>
                    <a:pt x="240" y="408"/>
                  </a:lnTo>
                  <a:lnTo>
                    <a:pt x="246" y="822"/>
                  </a:lnTo>
                  <a:lnTo>
                    <a:pt x="252" y="822"/>
                  </a:lnTo>
                  <a:lnTo>
                    <a:pt x="258" y="822"/>
                  </a:lnTo>
                  <a:lnTo>
                    <a:pt x="264" y="822"/>
                  </a:lnTo>
                  <a:lnTo>
                    <a:pt x="270" y="822"/>
                  </a:lnTo>
                  <a:lnTo>
                    <a:pt x="276" y="822"/>
                  </a:lnTo>
                  <a:lnTo>
                    <a:pt x="282" y="822"/>
                  </a:lnTo>
                  <a:lnTo>
                    <a:pt x="288" y="1230"/>
                  </a:lnTo>
                  <a:lnTo>
                    <a:pt x="294" y="1230"/>
                  </a:lnTo>
                  <a:lnTo>
                    <a:pt x="300" y="1230"/>
                  </a:lnTo>
                  <a:lnTo>
                    <a:pt x="306" y="1230"/>
                  </a:lnTo>
                  <a:lnTo>
                    <a:pt x="312" y="1230"/>
                  </a:lnTo>
                  <a:lnTo>
                    <a:pt x="318" y="1230"/>
                  </a:lnTo>
                  <a:lnTo>
                    <a:pt x="324" y="1230"/>
                  </a:lnTo>
                  <a:lnTo>
                    <a:pt x="330" y="1230"/>
                  </a:lnTo>
                  <a:lnTo>
                    <a:pt x="336" y="1230"/>
                  </a:lnTo>
                  <a:lnTo>
                    <a:pt x="342" y="1230"/>
                  </a:lnTo>
                  <a:lnTo>
                    <a:pt x="348" y="1230"/>
                  </a:lnTo>
                  <a:lnTo>
                    <a:pt x="354" y="1230"/>
                  </a:lnTo>
                  <a:lnTo>
                    <a:pt x="360" y="1230"/>
                  </a:lnTo>
                </a:path>
              </a:pathLst>
            </a:custGeom>
            <a:noFill/>
            <a:ln w="19050" cap="flat">
              <a:solidFill>
                <a:srgbClr val="0000FF"/>
              </a:solidFill>
              <a:prstDash val="solid"/>
              <a:round/>
              <a:headEnd/>
              <a:tailEnd/>
            </a:ln>
          </p:spPr>
          <p:txBody>
            <a:bodyPr/>
            <a:lstStyle/>
            <a:p>
              <a:endParaRPr lang="en-US">
                <a:solidFill>
                  <a:srgbClr val="000000"/>
                </a:solidFill>
              </a:endParaRPr>
            </a:p>
          </p:txBody>
        </p:sp>
      </p:grpSp>
      <p:sp>
        <p:nvSpPr>
          <p:cNvPr id="2190415" name="Rectangle 79"/>
          <p:cNvSpPr>
            <a:spLocks noChangeAspect="1" noChangeArrowheads="1"/>
          </p:cNvSpPr>
          <p:nvPr/>
        </p:nvSpPr>
        <p:spPr bwMode="auto">
          <a:xfrm rot="16200000">
            <a:off x="5039519" y="3426619"/>
            <a:ext cx="666750" cy="242888"/>
          </a:xfrm>
          <a:prstGeom prst="rect">
            <a:avLst/>
          </a:prstGeom>
          <a:noFill/>
          <a:ln w="9525">
            <a:noFill/>
            <a:miter lim="800000"/>
            <a:headEnd/>
            <a:tailEnd/>
          </a:ln>
        </p:spPr>
        <p:txBody>
          <a:bodyPr wrap="none" lIns="0" tIns="0" rIns="0" bIns="0">
            <a:spAutoFit/>
          </a:bodyPr>
          <a:lstStyle/>
          <a:p>
            <a:r>
              <a:rPr lang="en-GB" sz="1600">
                <a:solidFill>
                  <a:srgbClr val="000000"/>
                </a:solidFill>
                <a:latin typeface="Helvetica" pitchFamily="34" charset="0"/>
              </a:rPr>
              <a:t>p(face)</a:t>
            </a:r>
            <a:endParaRPr lang="en-GB" sz="2000" b="0" i="1" baseline="-25000">
              <a:solidFill>
                <a:srgbClr val="000000"/>
              </a:solidFill>
            </a:endParaRPr>
          </a:p>
        </p:txBody>
      </p:sp>
      <p:sp>
        <p:nvSpPr>
          <p:cNvPr id="2190416" name="Rectangle 80"/>
          <p:cNvSpPr>
            <a:spLocks noChangeAspect="1" noChangeArrowheads="1"/>
          </p:cNvSpPr>
          <p:nvPr/>
        </p:nvSpPr>
        <p:spPr bwMode="auto">
          <a:xfrm>
            <a:off x="7272338" y="5087938"/>
            <a:ext cx="374650" cy="244475"/>
          </a:xfrm>
          <a:prstGeom prst="rect">
            <a:avLst/>
          </a:prstGeom>
          <a:noFill/>
          <a:ln w="9525">
            <a:noFill/>
            <a:miter lim="800000"/>
            <a:headEnd/>
            <a:tailEnd/>
          </a:ln>
        </p:spPr>
        <p:txBody>
          <a:bodyPr wrap="none" lIns="0" tIns="0" rIns="0" bIns="0">
            <a:spAutoFit/>
          </a:bodyPr>
          <a:lstStyle/>
          <a:p>
            <a:r>
              <a:rPr lang="en-GB" sz="1600">
                <a:solidFill>
                  <a:srgbClr val="000000"/>
                </a:solidFill>
                <a:latin typeface="Helvetica" pitchFamily="34" charset="0"/>
              </a:rPr>
              <a:t>trial</a:t>
            </a:r>
            <a:endParaRPr lang="en-GB" sz="2000" b="0" i="1">
              <a:solidFill>
                <a:srgbClr val="000000"/>
              </a:solidFill>
            </a:endParaRPr>
          </a:p>
        </p:txBody>
      </p:sp>
      <p:grpSp>
        <p:nvGrpSpPr>
          <p:cNvPr id="6" name="Group 81"/>
          <p:cNvGrpSpPr>
            <a:grpSpLocks/>
          </p:cNvGrpSpPr>
          <p:nvPr/>
        </p:nvGrpSpPr>
        <p:grpSpPr bwMode="auto">
          <a:xfrm>
            <a:off x="8977313" y="2266950"/>
            <a:ext cx="812800" cy="576263"/>
            <a:chOff x="2238" y="2490"/>
            <a:chExt cx="512" cy="363"/>
          </a:xfrm>
        </p:grpSpPr>
        <p:sp>
          <p:nvSpPr>
            <p:cNvPr id="2190418" name="Rectangle 82"/>
            <p:cNvSpPr>
              <a:spLocks noChangeArrowheads="1"/>
            </p:cNvSpPr>
            <p:nvPr/>
          </p:nvSpPr>
          <p:spPr bwMode="auto">
            <a:xfrm>
              <a:off x="2238" y="2490"/>
              <a:ext cx="512" cy="363"/>
            </a:xfrm>
            <a:prstGeom prst="rect">
              <a:avLst/>
            </a:prstGeom>
            <a:solidFill>
              <a:srgbClr val="FFFFFF"/>
            </a:solidFill>
            <a:ln w="9525">
              <a:noFill/>
              <a:miter lim="800000"/>
              <a:headEnd/>
              <a:tailEnd/>
            </a:ln>
          </p:spPr>
          <p:txBody>
            <a:bodyPr/>
            <a:lstStyle/>
            <a:p>
              <a:endParaRPr lang="en-US">
                <a:solidFill>
                  <a:srgbClr val="000000"/>
                </a:solidFill>
              </a:endParaRPr>
            </a:p>
          </p:txBody>
        </p:sp>
        <p:sp>
          <p:nvSpPr>
            <p:cNvPr id="2190419" name="Rectangle 83"/>
            <p:cNvSpPr>
              <a:spLocks noChangeArrowheads="1"/>
            </p:cNvSpPr>
            <p:nvPr/>
          </p:nvSpPr>
          <p:spPr bwMode="auto">
            <a:xfrm>
              <a:off x="2238" y="2490"/>
              <a:ext cx="512" cy="363"/>
            </a:xfrm>
            <a:prstGeom prst="rect">
              <a:avLst/>
            </a:prstGeom>
            <a:noFill/>
            <a:ln w="0">
              <a:solidFill>
                <a:srgbClr val="FFFFFF"/>
              </a:solidFill>
              <a:miter lim="800000"/>
              <a:headEnd/>
              <a:tailEnd/>
            </a:ln>
          </p:spPr>
          <p:txBody>
            <a:bodyPr/>
            <a:lstStyle/>
            <a:p>
              <a:endParaRPr lang="en-US">
                <a:solidFill>
                  <a:srgbClr val="000000"/>
                </a:solidFill>
              </a:endParaRPr>
            </a:p>
          </p:txBody>
        </p:sp>
        <p:sp>
          <p:nvSpPr>
            <p:cNvPr id="2190420" name="Line 84"/>
            <p:cNvSpPr>
              <a:spLocks noChangeShapeType="1"/>
            </p:cNvSpPr>
            <p:nvPr/>
          </p:nvSpPr>
          <p:spPr bwMode="auto">
            <a:xfrm>
              <a:off x="2238" y="2490"/>
              <a:ext cx="512" cy="0"/>
            </a:xfrm>
            <a:prstGeom prst="line">
              <a:avLst/>
            </a:prstGeom>
            <a:noFill/>
            <a:ln w="0">
              <a:solidFill>
                <a:srgbClr val="FFFFFF"/>
              </a:solidFill>
              <a:round/>
              <a:headEnd/>
              <a:tailEnd/>
            </a:ln>
          </p:spPr>
          <p:txBody>
            <a:bodyPr/>
            <a:lstStyle/>
            <a:p>
              <a:endParaRPr lang="en-US">
                <a:solidFill>
                  <a:srgbClr val="000000"/>
                </a:solidFill>
              </a:endParaRPr>
            </a:p>
          </p:txBody>
        </p:sp>
        <p:sp>
          <p:nvSpPr>
            <p:cNvPr id="2190421" name="Freeform 85"/>
            <p:cNvSpPr>
              <a:spLocks/>
            </p:cNvSpPr>
            <p:nvPr/>
          </p:nvSpPr>
          <p:spPr bwMode="auto">
            <a:xfrm>
              <a:off x="2238" y="2490"/>
              <a:ext cx="512" cy="363"/>
            </a:xfrm>
            <a:custGeom>
              <a:avLst/>
              <a:gdLst/>
              <a:ahLst/>
              <a:cxnLst>
                <a:cxn ang="0">
                  <a:pos x="0" y="62"/>
                </a:cxn>
                <a:cxn ang="0">
                  <a:pos x="88" y="62"/>
                </a:cxn>
                <a:cxn ang="0">
                  <a:pos x="88" y="0"/>
                </a:cxn>
              </a:cxnLst>
              <a:rect l="0" t="0" r="r" b="b"/>
              <a:pathLst>
                <a:path w="88" h="62">
                  <a:moveTo>
                    <a:pt x="0" y="62"/>
                  </a:moveTo>
                  <a:lnTo>
                    <a:pt x="88" y="62"/>
                  </a:lnTo>
                  <a:lnTo>
                    <a:pt x="88" y="0"/>
                  </a:lnTo>
                </a:path>
              </a:pathLst>
            </a:custGeom>
            <a:noFill/>
            <a:ln w="0">
              <a:solidFill>
                <a:srgbClr val="FFFFFF"/>
              </a:solidFill>
              <a:prstDash val="solid"/>
              <a:round/>
              <a:headEnd/>
              <a:tailEnd/>
            </a:ln>
          </p:spPr>
          <p:txBody>
            <a:bodyPr/>
            <a:lstStyle/>
            <a:p>
              <a:endParaRPr lang="en-US">
                <a:solidFill>
                  <a:srgbClr val="000000"/>
                </a:solidFill>
              </a:endParaRPr>
            </a:p>
          </p:txBody>
        </p:sp>
        <p:sp>
          <p:nvSpPr>
            <p:cNvPr id="2190422" name="Line 86"/>
            <p:cNvSpPr>
              <a:spLocks noChangeShapeType="1"/>
            </p:cNvSpPr>
            <p:nvPr/>
          </p:nvSpPr>
          <p:spPr bwMode="auto">
            <a:xfrm flipV="1">
              <a:off x="2238" y="2490"/>
              <a:ext cx="0" cy="363"/>
            </a:xfrm>
            <a:prstGeom prst="line">
              <a:avLst/>
            </a:prstGeom>
            <a:noFill/>
            <a:ln w="0">
              <a:solidFill>
                <a:srgbClr val="FFFFFF"/>
              </a:solidFill>
              <a:round/>
              <a:headEnd/>
              <a:tailEnd/>
            </a:ln>
          </p:spPr>
          <p:txBody>
            <a:bodyPr/>
            <a:lstStyle/>
            <a:p>
              <a:endParaRPr lang="en-US">
                <a:solidFill>
                  <a:srgbClr val="000000"/>
                </a:solidFill>
              </a:endParaRPr>
            </a:p>
          </p:txBody>
        </p:sp>
        <p:sp>
          <p:nvSpPr>
            <p:cNvPr id="2190423" name="Line 87"/>
            <p:cNvSpPr>
              <a:spLocks noChangeShapeType="1"/>
            </p:cNvSpPr>
            <p:nvPr/>
          </p:nvSpPr>
          <p:spPr bwMode="auto">
            <a:xfrm>
              <a:off x="2238" y="2853"/>
              <a:ext cx="512" cy="0"/>
            </a:xfrm>
            <a:prstGeom prst="line">
              <a:avLst/>
            </a:prstGeom>
            <a:noFill/>
            <a:ln w="0">
              <a:solidFill>
                <a:srgbClr val="FFFFFF"/>
              </a:solidFill>
              <a:round/>
              <a:headEnd/>
              <a:tailEnd/>
            </a:ln>
          </p:spPr>
          <p:txBody>
            <a:bodyPr/>
            <a:lstStyle/>
            <a:p>
              <a:endParaRPr lang="en-US">
                <a:solidFill>
                  <a:srgbClr val="000000"/>
                </a:solidFill>
              </a:endParaRPr>
            </a:p>
          </p:txBody>
        </p:sp>
        <p:sp>
          <p:nvSpPr>
            <p:cNvPr id="2190424" name="Freeform 88"/>
            <p:cNvSpPr>
              <a:spLocks/>
            </p:cNvSpPr>
            <p:nvPr/>
          </p:nvSpPr>
          <p:spPr bwMode="auto">
            <a:xfrm>
              <a:off x="2238" y="2490"/>
              <a:ext cx="512" cy="363"/>
            </a:xfrm>
            <a:custGeom>
              <a:avLst/>
              <a:gdLst/>
              <a:ahLst/>
              <a:cxnLst>
                <a:cxn ang="0">
                  <a:pos x="0" y="62"/>
                </a:cxn>
                <a:cxn ang="0">
                  <a:pos x="0" y="0"/>
                </a:cxn>
                <a:cxn ang="0">
                  <a:pos x="88" y="0"/>
                </a:cxn>
              </a:cxnLst>
              <a:rect l="0" t="0" r="r" b="b"/>
              <a:pathLst>
                <a:path w="88" h="62">
                  <a:moveTo>
                    <a:pt x="0" y="62"/>
                  </a:moveTo>
                  <a:lnTo>
                    <a:pt x="0" y="0"/>
                  </a:lnTo>
                  <a:lnTo>
                    <a:pt x="88" y="0"/>
                  </a:lnTo>
                </a:path>
              </a:pathLst>
            </a:custGeom>
            <a:noFill/>
            <a:ln w="0">
              <a:solidFill>
                <a:srgbClr val="FFFFFF"/>
              </a:solidFill>
              <a:prstDash val="solid"/>
              <a:round/>
              <a:headEnd/>
              <a:tailEnd/>
            </a:ln>
          </p:spPr>
          <p:txBody>
            <a:bodyPr/>
            <a:lstStyle/>
            <a:p>
              <a:endParaRPr lang="en-US">
                <a:solidFill>
                  <a:srgbClr val="000000"/>
                </a:solidFill>
              </a:endParaRPr>
            </a:p>
          </p:txBody>
        </p:sp>
        <p:sp>
          <p:nvSpPr>
            <p:cNvPr id="2190425" name="Freeform 89"/>
            <p:cNvSpPr>
              <a:spLocks/>
            </p:cNvSpPr>
            <p:nvPr/>
          </p:nvSpPr>
          <p:spPr bwMode="auto">
            <a:xfrm>
              <a:off x="2238" y="2490"/>
              <a:ext cx="512" cy="363"/>
            </a:xfrm>
            <a:custGeom>
              <a:avLst/>
              <a:gdLst/>
              <a:ahLst/>
              <a:cxnLst>
                <a:cxn ang="0">
                  <a:pos x="0" y="62"/>
                </a:cxn>
                <a:cxn ang="0">
                  <a:pos x="88" y="62"/>
                </a:cxn>
                <a:cxn ang="0">
                  <a:pos x="88" y="0"/>
                </a:cxn>
              </a:cxnLst>
              <a:rect l="0" t="0" r="r" b="b"/>
              <a:pathLst>
                <a:path w="88" h="62">
                  <a:moveTo>
                    <a:pt x="0" y="62"/>
                  </a:moveTo>
                  <a:lnTo>
                    <a:pt x="88" y="62"/>
                  </a:lnTo>
                  <a:lnTo>
                    <a:pt x="88" y="0"/>
                  </a:lnTo>
                </a:path>
              </a:pathLst>
            </a:custGeom>
            <a:noFill/>
            <a:ln w="0">
              <a:solidFill>
                <a:srgbClr val="FFFFFF"/>
              </a:solidFill>
              <a:prstDash val="solid"/>
              <a:round/>
              <a:headEnd/>
              <a:tailEnd/>
            </a:ln>
          </p:spPr>
          <p:txBody>
            <a:bodyPr/>
            <a:lstStyle/>
            <a:p>
              <a:endParaRPr lang="en-US">
                <a:solidFill>
                  <a:srgbClr val="000000"/>
                </a:solidFill>
              </a:endParaRPr>
            </a:p>
          </p:txBody>
        </p:sp>
        <p:sp>
          <p:nvSpPr>
            <p:cNvPr id="2190426" name="Line 90"/>
            <p:cNvSpPr>
              <a:spLocks noChangeShapeType="1"/>
            </p:cNvSpPr>
            <p:nvPr/>
          </p:nvSpPr>
          <p:spPr bwMode="auto">
            <a:xfrm flipV="1">
              <a:off x="2238" y="2490"/>
              <a:ext cx="0" cy="363"/>
            </a:xfrm>
            <a:prstGeom prst="line">
              <a:avLst/>
            </a:prstGeom>
            <a:noFill/>
            <a:ln w="0">
              <a:solidFill>
                <a:srgbClr val="FFFFFF"/>
              </a:solidFill>
              <a:round/>
              <a:headEnd/>
              <a:tailEnd/>
            </a:ln>
          </p:spPr>
          <p:txBody>
            <a:bodyPr/>
            <a:lstStyle/>
            <a:p>
              <a:endParaRPr lang="en-US">
                <a:solidFill>
                  <a:srgbClr val="000000"/>
                </a:solidFill>
              </a:endParaRPr>
            </a:p>
          </p:txBody>
        </p:sp>
        <p:sp>
          <p:nvSpPr>
            <p:cNvPr id="2190427" name="Rectangle 91"/>
            <p:cNvSpPr>
              <a:spLocks noChangeArrowheads="1"/>
            </p:cNvSpPr>
            <p:nvPr/>
          </p:nvSpPr>
          <p:spPr bwMode="auto">
            <a:xfrm>
              <a:off x="2547" y="2514"/>
              <a:ext cx="133" cy="115"/>
            </a:xfrm>
            <a:prstGeom prst="rect">
              <a:avLst/>
            </a:prstGeom>
            <a:noFill/>
            <a:ln w="9525">
              <a:noFill/>
              <a:miter lim="800000"/>
              <a:headEnd/>
              <a:tailEnd/>
            </a:ln>
          </p:spPr>
          <p:txBody>
            <a:bodyPr wrap="none" lIns="0" tIns="0" rIns="0" bIns="0">
              <a:spAutoFit/>
            </a:bodyPr>
            <a:lstStyle/>
            <a:p>
              <a:r>
                <a:rPr lang="en-GB" sz="1200">
                  <a:solidFill>
                    <a:srgbClr val="000000"/>
                  </a:solidFill>
                  <a:latin typeface="Helvetica" pitchFamily="34" charset="0"/>
                </a:rPr>
                <a:t>CS</a:t>
              </a:r>
              <a:endParaRPr lang="en-GB" sz="1800" b="0" i="1">
                <a:solidFill>
                  <a:srgbClr val="000000"/>
                </a:solidFill>
              </a:endParaRPr>
            </a:p>
          </p:txBody>
        </p:sp>
        <p:sp>
          <p:nvSpPr>
            <p:cNvPr id="2190428" name="Rectangle 92"/>
            <p:cNvSpPr>
              <a:spLocks noChangeArrowheads="1"/>
            </p:cNvSpPr>
            <p:nvPr/>
          </p:nvSpPr>
          <p:spPr bwMode="auto">
            <a:xfrm>
              <a:off x="2680" y="2578"/>
              <a:ext cx="40" cy="86"/>
            </a:xfrm>
            <a:prstGeom prst="rect">
              <a:avLst/>
            </a:prstGeom>
            <a:noFill/>
            <a:ln w="9525">
              <a:noFill/>
              <a:miter lim="800000"/>
              <a:headEnd/>
              <a:tailEnd/>
            </a:ln>
          </p:spPr>
          <p:txBody>
            <a:bodyPr wrap="none" lIns="0" tIns="0" rIns="0" bIns="0">
              <a:spAutoFit/>
            </a:bodyPr>
            <a:lstStyle/>
            <a:p>
              <a:r>
                <a:rPr lang="en-GB" sz="900">
                  <a:solidFill>
                    <a:srgbClr val="000000"/>
                  </a:solidFill>
                  <a:latin typeface="Helvetica" pitchFamily="34" charset="0"/>
                </a:rPr>
                <a:t>1</a:t>
              </a:r>
              <a:endParaRPr lang="en-GB" sz="1800" b="0" i="1">
                <a:solidFill>
                  <a:srgbClr val="000000"/>
                </a:solidFill>
              </a:endParaRPr>
            </a:p>
          </p:txBody>
        </p:sp>
        <p:sp>
          <p:nvSpPr>
            <p:cNvPr id="2190429" name="Line 93"/>
            <p:cNvSpPr>
              <a:spLocks noChangeShapeType="1"/>
            </p:cNvSpPr>
            <p:nvPr/>
          </p:nvSpPr>
          <p:spPr bwMode="auto">
            <a:xfrm>
              <a:off x="2285" y="2584"/>
              <a:ext cx="232" cy="0"/>
            </a:xfrm>
            <a:prstGeom prst="line">
              <a:avLst/>
            </a:prstGeom>
            <a:noFill/>
            <a:ln w="19050">
              <a:solidFill>
                <a:srgbClr val="FF0000"/>
              </a:solidFill>
              <a:round/>
              <a:headEnd/>
              <a:tailEnd/>
            </a:ln>
          </p:spPr>
          <p:txBody>
            <a:bodyPr/>
            <a:lstStyle/>
            <a:p>
              <a:endParaRPr lang="en-US">
                <a:solidFill>
                  <a:srgbClr val="000000"/>
                </a:solidFill>
              </a:endParaRPr>
            </a:p>
          </p:txBody>
        </p:sp>
        <p:sp>
          <p:nvSpPr>
            <p:cNvPr id="2190430" name="Rectangle 94"/>
            <p:cNvSpPr>
              <a:spLocks noChangeArrowheads="1"/>
            </p:cNvSpPr>
            <p:nvPr/>
          </p:nvSpPr>
          <p:spPr bwMode="auto">
            <a:xfrm>
              <a:off x="2547" y="2684"/>
              <a:ext cx="133" cy="115"/>
            </a:xfrm>
            <a:prstGeom prst="rect">
              <a:avLst/>
            </a:prstGeom>
            <a:noFill/>
            <a:ln w="9525">
              <a:noFill/>
              <a:miter lim="800000"/>
              <a:headEnd/>
              <a:tailEnd/>
            </a:ln>
          </p:spPr>
          <p:txBody>
            <a:bodyPr wrap="none" lIns="0" tIns="0" rIns="0" bIns="0">
              <a:spAutoFit/>
            </a:bodyPr>
            <a:lstStyle/>
            <a:p>
              <a:r>
                <a:rPr lang="en-GB" sz="1200">
                  <a:solidFill>
                    <a:srgbClr val="000000"/>
                  </a:solidFill>
                  <a:latin typeface="Helvetica" pitchFamily="34" charset="0"/>
                </a:rPr>
                <a:t>CS</a:t>
              </a:r>
              <a:endParaRPr lang="en-GB" sz="1800" b="0" i="1">
                <a:solidFill>
                  <a:srgbClr val="000000"/>
                </a:solidFill>
              </a:endParaRPr>
            </a:p>
          </p:txBody>
        </p:sp>
        <p:sp>
          <p:nvSpPr>
            <p:cNvPr id="2190431" name="Rectangle 95"/>
            <p:cNvSpPr>
              <a:spLocks noChangeArrowheads="1"/>
            </p:cNvSpPr>
            <p:nvPr/>
          </p:nvSpPr>
          <p:spPr bwMode="auto">
            <a:xfrm>
              <a:off x="2680" y="2748"/>
              <a:ext cx="40" cy="86"/>
            </a:xfrm>
            <a:prstGeom prst="rect">
              <a:avLst/>
            </a:prstGeom>
            <a:noFill/>
            <a:ln w="9525">
              <a:noFill/>
              <a:miter lim="800000"/>
              <a:headEnd/>
              <a:tailEnd/>
            </a:ln>
          </p:spPr>
          <p:txBody>
            <a:bodyPr wrap="none" lIns="0" tIns="0" rIns="0" bIns="0">
              <a:spAutoFit/>
            </a:bodyPr>
            <a:lstStyle/>
            <a:p>
              <a:r>
                <a:rPr lang="en-GB" sz="900">
                  <a:solidFill>
                    <a:srgbClr val="000000"/>
                  </a:solidFill>
                  <a:latin typeface="Helvetica" pitchFamily="34" charset="0"/>
                </a:rPr>
                <a:t>2</a:t>
              </a:r>
              <a:endParaRPr lang="en-GB" sz="1800" b="0" i="1">
                <a:solidFill>
                  <a:srgbClr val="000000"/>
                </a:solidFill>
              </a:endParaRPr>
            </a:p>
          </p:txBody>
        </p:sp>
        <p:sp>
          <p:nvSpPr>
            <p:cNvPr id="2190432" name="Line 96"/>
            <p:cNvSpPr>
              <a:spLocks noChangeShapeType="1"/>
            </p:cNvSpPr>
            <p:nvPr/>
          </p:nvSpPr>
          <p:spPr bwMode="auto">
            <a:xfrm>
              <a:off x="2285" y="2754"/>
              <a:ext cx="232" cy="0"/>
            </a:xfrm>
            <a:prstGeom prst="line">
              <a:avLst/>
            </a:prstGeom>
            <a:noFill/>
            <a:ln w="19050">
              <a:solidFill>
                <a:srgbClr val="0000FF"/>
              </a:solidFill>
              <a:round/>
              <a:headEnd/>
              <a:tailEnd/>
            </a:ln>
          </p:spPr>
          <p:txBody>
            <a:bodyPr/>
            <a:lstStyle/>
            <a:p>
              <a:endParaRPr lang="en-US">
                <a:solidFill>
                  <a:srgbClr val="000000"/>
                </a:solidFill>
              </a:endParaRPr>
            </a:p>
          </p:txBody>
        </p:sp>
      </p:grpSp>
      <p:sp>
        <p:nvSpPr>
          <p:cNvPr id="2190433" name="Text Box 97"/>
          <p:cNvSpPr txBox="1">
            <a:spLocks noChangeArrowheads="1"/>
          </p:cNvSpPr>
          <p:nvPr/>
        </p:nvSpPr>
        <p:spPr bwMode="auto">
          <a:xfrm>
            <a:off x="319088" y="6380163"/>
            <a:ext cx="3927475" cy="304800"/>
          </a:xfrm>
          <a:prstGeom prst="rect">
            <a:avLst/>
          </a:prstGeom>
          <a:noFill/>
          <a:ln w="9525">
            <a:noFill/>
            <a:miter lim="800000"/>
            <a:headEnd/>
            <a:tailEnd/>
          </a:ln>
          <a:effectLst/>
        </p:spPr>
        <p:txBody>
          <a:bodyPr>
            <a:spAutoFit/>
          </a:bodyPr>
          <a:lstStyle/>
          <a:p>
            <a:pPr>
              <a:spcBef>
                <a:spcPct val="50000"/>
              </a:spcBef>
            </a:pPr>
            <a:r>
              <a:rPr lang="en-US" b="0" dirty="0">
                <a:solidFill>
                  <a:srgbClr val="000000"/>
                </a:solidFill>
                <a:latin typeface="Times New Roman" pitchFamily="18" charset="0"/>
              </a:rPr>
              <a:t>den </a:t>
            </a:r>
            <a:r>
              <a:rPr lang="en-US" b="0" dirty="0" err="1">
                <a:solidFill>
                  <a:srgbClr val="000000"/>
                </a:solidFill>
                <a:latin typeface="Times New Roman" pitchFamily="18" charset="0"/>
              </a:rPr>
              <a:t>Ouden</a:t>
            </a:r>
            <a:r>
              <a:rPr lang="en-US" b="0" dirty="0">
                <a:solidFill>
                  <a:srgbClr val="000000"/>
                </a:solidFill>
                <a:latin typeface="Times New Roman" pitchFamily="18" charset="0"/>
              </a:rPr>
              <a:t> et al. </a:t>
            </a:r>
            <a:r>
              <a:rPr lang="en-US" b="0" dirty="0" smtClean="0">
                <a:solidFill>
                  <a:srgbClr val="000000"/>
                </a:solidFill>
                <a:latin typeface="Times New Roman" pitchFamily="18" charset="0"/>
              </a:rPr>
              <a:t>2010, </a:t>
            </a:r>
            <a:r>
              <a:rPr lang="en-US" b="0" i="1" dirty="0">
                <a:solidFill>
                  <a:srgbClr val="000000"/>
                </a:solidFill>
                <a:latin typeface="Times New Roman" pitchFamily="18" charset="0"/>
              </a:rPr>
              <a:t>J. </a:t>
            </a:r>
            <a:r>
              <a:rPr lang="en-US" b="0" i="1" dirty="0" err="1" smtClean="0">
                <a:solidFill>
                  <a:srgbClr val="000000"/>
                </a:solidFill>
                <a:latin typeface="Times New Roman" pitchFamily="18" charset="0"/>
              </a:rPr>
              <a:t>Neurosci</a:t>
            </a:r>
            <a:r>
              <a:rPr lang="en-US" b="0" i="1" dirty="0" smtClean="0">
                <a:solidFill>
                  <a:srgbClr val="000000"/>
                </a:solidFill>
                <a:latin typeface="Times New Roman" pitchFamily="18" charset="0"/>
              </a:rPr>
              <a:t>.</a:t>
            </a:r>
            <a:endParaRPr lang="de-DE" b="0" i="1" dirty="0">
              <a:solidFill>
                <a:srgbClr val="000000"/>
              </a:solidFill>
              <a:latin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62" name="Rectangle 2"/>
          <p:cNvSpPr>
            <a:spLocks noGrp="1" noChangeArrowheads="1"/>
          </p:cNvSpPr>
          <p:nvPr>
            <p:ph type="title"/>
          </p:nvPr>
        </p:nvSpPr>
        <p:spPr>
          <a:xfrm>
            <a:off x="514350" y="88900"/>
            <a:ext cx="9258300" cy="1143000"/>
          </a:xfrm>
        </p:spPr>
        <p:txBody>
          <a:bodyPr/>
          <a:lstStyle/>
          <a:p>
            <a:pPr algn="l"/>
            <a:r>
              <a:rPr lang="de-CH" sz="2800" b="1" dirty="0" smtClean="0">
                <a:latin typeface="Arial Unicode MS" pitchFamily="34" charset="-128"/>
              </a:rPr>
              <a:t>Hierarchical Bayesian </a:t>
            </a:r>
            <a:r>
              <a:rPr lang="de-CH" sz="2800" b="1" dirty="0">
                <a:latin typeface="Arial Unicode MS" pitchFamily="34" charset="-128"/>
              </a:rPr>
              <a:t>learning model</a:t>
            </a:r>
            <a:endParaRPr lang="en-US" sz="2800" b="1" dirty="0">
              <a:latin typeface="Arial Unicode MS" pitchFamily="34" charset="-128"/>
            </a:endParaRPr>
          </a:p>
        </p:txBody>
      </p:sp>
      <p:sp>
        <p:nvSpPr>
          <p:cNvPr id="2191363" name="Rectangle 3"/>
          <p:cNvSpPr>
            <a:spLocks noChangeArrowheads="1"/>
          </p:cNvSpPr>
          <p:nvPr/>
        </p:nvSpPr>
        <p:spPr bwMode="auto">
          <a:xfrm>
            <a:off x="547308" y="4505097"/>
            <a:ext cx="3125787" cy="396875"/>
          </a:xfrm>
          <a:prstGeom prst="rect">
            <a:avLst/>
          </a:prstGeom>
          <a:noFill/>
          <a:ln w="9525">
            <a:noFill/>
            <a:miter lim="800000"/>
            <a:headEnd/>
            <a:tailEnd/>
          </a:ln>
          <a:effectLst/>
        </p:spPr>
        <p:txBody>
          <a:bodyPr>
            <a:spAutoFit/>
          </a:bodyPr>
          <a:lstStyle/>
          <a:p>
            <a:pPr>
              <a:spcBef>
                <a:spcPct val="30000"/>
              </a:spcBef>
            </a:pPr>
            <a:r>
              <a:rPr lang="en-GB" sz="2000" b="0">
                <a:solidFill>
                  <a:srgbClr val="000000"/>
                </a:solidFill>
              </a:rPr>
              <a:t>observed events</a:t>
            </a:r>
          </a:p>
        </p:txBody>
      </p:sp>
      <p:sp>
        <p:nvSpPr>
          <p:cNvPr id="2191364" name="Rectangle 4"/>
          <p:cNvSpPr>
            <a:spLocks noChangeArrowheads="1"/>
          </p:cNvSpPr>
          <p:nvPr/>
        </p:nvSpPr>
        <p:spPr bwMode="auto">
          <a:xfrm>
            <a:off x="533020" y="3711347"/>
            <a:ext cx="2868613" cy="396875"/>
          </a:xfrm>
          <a:prstGeom prst="rect">
            <a:avLst/>
          </a:prstGeom>
          <a:noFill/>
          <a:ln w="9525">
            <a:noFill/>
            <a:miter lim="800000"/>
            <a:headEnd/>
            <a:tailEnd/>
          </a:ln>
          <a:effectLst/>
        </p:spPr>
        <p:txBody>
          <a:bodyPr>
            <a:spAutoFit/>
          </a:bodyPr>
          <a:lstStyle/>
          <a:p>
            <a:pPr>
              <a:spcBef>
                <a:spcPct val="30000"/>
              </a:spcBef>
            </a:pPr>
            <a:r>
              <a:rPr lang="en-GB" sz="2000" b="0">
                <a:solidFill>
                  <a:srgbClr val="000000"/>
                </a:solidFill>
              </a:rPr>
              <a:t>probabilistic association</a:t>
            </a:r>
          </a:p>
        </p:txBody>
      </p:sp>
      <p:sp>
        <p:nvSpPr>
          <p:cNvPr id="2191365" name="Rectangle 5"/>
          <p:cNvSpPr>
            <a:spLocks noChangeArrowheads="1"/>
          </p:cNvSpPr>
          <p:nvPr/>
        </p:nvSpPr>
        <p:spPr bwMode="auto">
          <a:xfrm>
            <a:off x="547308" y="3049359"/>
            <a:ext cx="1460500" cy="396875"/>
          </a:xfrm>
          <a:prstGeom prst="rect">
            <a:avLst/>
          </a:prstGeom>
          <a:noFill/>
          <a:ln w="9525">
            <a:noFill/>
            <a:miter lim="800000"/>
            <a:headEnd/>
            <a:tailEnd/>
          </a:ln>
          <a:effectLst/>
        </p:spPr>
        <p:txBody>
          <a:bodyPr>
            <a:spAutoFit/>
          </a:bodyPr>
          <a:lstStyle/>
          <a:p>
            <a:pPr>
              <a:spcBef>
                <a:spcPct val="30000"/>
              </a:spcBef>
            </a:pPr>
            <a:r>
              <a:rPr lang="en-GB" sz="2000" b="0">
                <a:solidFill>
                  <a:srgbClr val="000000"/>
                </a:solidFill>
              </a:rPr>
              <a:t>volatility</a:t>
            </a:r>
            <a:endParaRPr lang="en-US" sz="2000" b="0">
              <a:solidFill>
                <a:srgbClr val="000000"/>
              </a:solidFill>
            </a:endParaRPr>
          </a:p>
        </p:txBody>
      </p:sp>
      <p:grpSp>
        <p:nvGrpSpPr>
          <p:cNvPr id="2" name="Group 6"/>
          <p:cNvGrpSpPr>
            <a:grpSpLocks/>
          </p:cNvGrpSpPr>
          <p:nvPr/>
        </p:nvGrpSpPr>
        <p:grpSpPr bwMode="auto">
          <a:xfrm>
            <a:off x="3293683" y="2319109"/>
            <a:ext cx="2586037" cy="2665413"/>
            <a:chOff x="586" y="1463"/>
            <a:chExt cx="1628" cy="1679"/>
          </a:xfrm>
        </p:grpSpPr>
        <p:sp>
          <p:nvSpPr>
            <p:cNvPr id="2191367" name="AutoShape 7"/>
            <p:cNvSpPr>
              <a:spLocks noChangeAspect="1" noChangeArrowheads="1" noTextEdit="1"/>
            </p:cNvSpPr>
            <p:nvPr/>
          </p:nvSpPr>
          <p:spPr bwMode="auto">
            <a:xfrm>
              <a:off x="586" y="1463"/>
              <a:ext cx="1628" cy="1679"/>
            </a:xfrm>
            <a:prstGeom prst="rect">
              <a:avLst/>
            </a:prstGeom>
            <a:noFill/>
            <a:ln w="9525">
              <a:noFill/>
              <a:miter lim="800000"/>
              <a:headEnd/>
              <a:tailEnd/>
            </a:ln>
          </p:spPr>
          <p:txBody>
            <a:bodyPr/>
            <a:lstStyle/>
            <a:p>
              <a:endParaRPr lang="en-US">
                <a:solidFill>
                  <a:srgbClr val="000000"/>
                </a:solidFill>
              </a:endParaRPr>
            </a:p>
          </p:txBody>
        </p:sp>
        <p:sp>
          <p:nvSpPr>
            <p:cNvPr id="2191368" name="Oval 8"/>
            <p:cNvSpPr>
              <a:spLocks noChangeArrowheads="1"/>
            </p:cNvSpPr>
            <p:nvPr/>
          </p:nvSpPr>
          <p:spPr bwMode="auto">
            <a:xfrm>
              <a:off x="1064" y="1470"/>
              <a:ext cx="353" cy="353"/>
            </a:xfrm>
            <a:prstGeom prst="ellipse">
              <a:avLst/>
            </a:prstGeom>
            <a:noFill/>
            <a:ln w="22225" cap="rnd">
              <a:solidFill>
                <a:srgbClr val="000000"/>
              </a:solidFill>
              <a:round/>
              <a:headEnd/>
              <a:tailEnd/>
            </a:ln>
          </p:spPr>
          <p:txBody>
            <a:bodyPr/>
            <a:lstStyle/>
            <a:p>
              <a:endParaRPr lang="en-US">
                <a:solidFill>
                  <a:srgbClr val="000000"/>
                </a:solidFill>
              </a:endParaRPr>
            </a:p>
          </p:txBody>
        </p:sp>
        <p:sp>
          <p:nvSpPr>
            <p:cNvPr id="2191369" name="Rectangle 9"/>
            <p:cNvSpPr>
              <a:spLocks noChangeArrowheads="1"/>
            </p:cNvSpPr>
            <p:nvPr/>
          </p:nvSpPr>
          <p:spPr bwMode="auto">
            <a:xfrm>
              <a:off x="1210" y="1559"/>
              <a:ext cx="80" cy="173"/>
            </a:xfrm>
            <a:prstGeom prst="rect">
              <a:avLst/>
            </a:prstGeom>
            <a:noFill/>
            <a:ln w="9525">
              <a:noFill/>
              <a:miter lim="800000"/>
              <a:headEnd/>
              <a:tailEnd/>
            </a:ln>
          </p:spPr>
          <p:txBody>
            <a:bodyPr wrap="none" lIns="0" tIns="0" rIns="0" bIns="0">
              <a:spAutoFit/>
            </a:bodyPr>
            <a:lstStyle/>
            <a:p>
              <a:r>
                <a:rPr lang="en-US" sz="1800">
                  <a:solidFill>
                    <a:srgbClr val="000000"/>
                  </a:solidFill>
                </a:rPr>
                <a:t>k</a:t>
              </a:r>
            </a:p>
          </p:txBody>
        </p:sp>
        <p:sp>
          <p:nvSpPr>
            <p:cNvPr id="2191370" name="Oval 10"/>
            <p:cNvSpPr>
              <a:spLocks noChangeArrowheads="1"/>
            </p:cNvSpPr>
            <p:nvPr/>
          </p:nvSpPr>
          <p:spPr bwMode="auto">
            <a:xfrm>
              <a:off x="1084" y="2300"/>
              <a:ext cx="353" cy="353"/>
            </a:xfrm>
            <a:prstGeom prst="ellipse">
              <a:avLst/>
            </a:prstGeom>
            <a:noFill/>
            <a:ln w="22225" cap="rnd">
              <a:solidFill>
                <a:srgbClr val="000000"/>
              </a:solidFill>
              <a:round/>
              <a:headEnd/>
              <a:tailEnd/>
            </a:ln>
          </p:spPr>
          <p:txBody>
            <a:bodyPr/>
            <a:lstStyle/>
            <a:p>
              <a:endParaRPr lang="en-US">
                <a:solidFill>
                  <a:srgbClr val="000000"/>
                </a:solidFill>
              </a:endParaRPr>
            </a:p>
          </p:txBody>
        </p:sp>
        <p:sp>
          <p:nvSpPr>
            <p:cNvPr id="2191371" name="Oval 11"/>
            <p:cNvSpPr>
              <a:spLocks noChangeArrowheads="1"/>
            </p:cNvSpPr>
            <p:nvPr/>
          </p:nvSpPr>
          <p:spPr bwMode="auto">
            <a:xfrm>
              <a:off x="1639" y="2300"/>
              <a:ext cx="353" cy="353"/>
            </a:xfrm>
            <a:prstGeom prst="ellipse">
              <a:avLst/>
            </a:prstGeom>
            <a:noFill/>
            <a:ln w="22225" cap="rnd">
              <a:solidFill>
                <a:srgbClr val="000000"/>
              </a:solidFill>
              <a:round/>
              <a:headEnd/>
              <a:tailEnd/>
            </a:ln>
          </p:spPr>
          <p:txBody>
            <a:bodyPr/>
            <a:lstStyle/>
            <a:p>
              <a:endParaRPr lang="en-US">
                <a:solidFill>
                  <a:srgbClr val="000000"/>
                </a:solidFill>
              </a:endParaRPr>
            </a:p>
          </p:txBody>
        </p:sp>
        <p:grpSp>
          <p:nvGrpSpPr>
            <p:cNvPr id="3" name="Group 12"/>
            <p:cNvGrpSpPr>
              <a:grpSpLocks/>
            </p:cNvGrpSpPr>
            <p:nvPr/>
          </p:nvGrpSpPr>
          <p:grpSpPr bwMode="auto">
            <a:xfrm>
              <a:off x="1031" y="1771"/>
              <a:ext cx="414" cy="123"/>
              <a:chOff x="1288" y="2068"/>
              <a:chExt cx="414" cy="123"/>
            </a:xfrm>
          </p:grpSpPr>
          <p:sp>
            <p:nvSpPr>
              <p:cNvPr id="2191373" name="Freeform 13"/>
              <p:cNvSpPr>
                <a:spLocks noEditPoints="1"/>
              </p:cNvSpPr>
              <p:nvPr/>
            </p:nvSpPr>
            <p:spPr bwMode="auto">
              <a:xfrm>
                <a:off x="1288" y="2068"/>
                <a:ext cx="97" cy="123"/>
              </a:xfrm>
              <a:custGeom>
                <a:avLst/>
                <a:gdLst/>
                <a:ahLst/>
                <a:cxnLst>
                  <a:cxn ang="0">
                    <a:pos x="97" y="12"/>
                  </a:cxn>
                  <a:cxn ang="0">
                    <a:pos x="36" y="92"/>
                  </a:cxn>
                  <a:cxn ang="0">
                    <a:pos x="21" y="80"/>
                  </a:cxn>
                  <a:cxn ang="0">
                    <a:pos x="82" y="0"/>
                  </a:cxn>
                  <a:cxn ang="0">
                    <a:pos x="97" y="12"/>
                  </a:cxn>
                  <a:cxn ang="0">
                    <a:pos x="57" y="95"/>
                  </a:cxn>
                  <a:cxn ang="0">
                    <a:pos x="0" y="123"/>
                  </a:cxn>
                  <a:cxn ang="0">
                    <a:pos x="12" y="61"/>
                  </a:cxn>
                  <a:cxn ang="0">
                    <a:pos x="57" y="95"/>
                  </a:cxn>
                </a:cxnLst>
                <a:rect l="0" t="0" r="r" b="b"/>
                <a:pathLst>
                  <a:path w="97" h="123">
                    <a:moveTo>
                      <a:pt x="97" y="12"/>
                    </a:moveTo>
                    <a:lnTo>
                      <a:pt x="36" y="92"/>
                    </a:lnTo>
                    <a:lnTo>
                      <a:pt x="21" y="80"/>
                    </a:lnTo>
                    <a:lnTo>
                      <a:pt x="82" y="0"/>
                    </a:lnTo>
                    <a:lnTo>
                      <a:pt x="97" y="12"/>
                    </a:lnTo>
                    <a:close/>
                    <a:moveTo>
                      <a:pt x="57" y="95"/>
                    </a:moveTo>
                    <a:lnTo>
                      <a:pt x="0" y="123"/>
                    </a:lnTo>
                    <a:lnTo>
                      <a:pt x="12" y="61"/>
                    </a:lnTo>
                    <a:lnTo>
                      <a:pt x="57" y="95"/>
                    </a:lnTo>
                    <a:close/>
                  </a:path>
                </a:pathLst>
              </a:custGeom>
              <a:solidFill>
                <a:srgbClr val="000000"/>
              </a:solidFill>
              <a:ln w="1588" cap="flat">
                <a:solidFill>
                  <a:srgbClr val="000000"/>
                </a:solidFill>
                <a:prstDash val="solid"/>
                <a:bevel/>
                <a:headEnd/>
                <a:tailEnd/>
              </a:ln>
            </p:spPr>
            <p:txBody>
              <a:bodyPr/>
              <a:lstStyle/>
              <a:p>
                <a:endParaRPr lang="en-US">
                  <a:solidFill>
                    <a:srgbClr val="000000"/>
                  </a:solidFill>
                </a:endParaRPr>
              </a:p>
            </p:txBody>
          </p:sp>
          <p:sp>
            <p:nvSpPr>
              <p:cNvPr id="2191374" name="Freeform 14"/>
              <p:cNvSpPr>
                <a:spLocks noEditPoints="1"/>
              </p:cNvSpPr>
              <p:nvPr/>
            </p:nvSpPr>
            <p:spPr bwMode="auto">
              <a:xfrm>
                <a:off x="1607" y="2069"/>
                <a:ext cx="95" cy="122"/>
              </a:xfrm>
              <a:custGeom>
                <a:avLst/>
                <a:gdLst/>
                <a:ahLst/>
                <a:cxnLst>
                  <a:cxn ang="0">
                    <a:pos x="15" y="0"/>
                  </a:cxn>
                  <a:cxn ang="0">
                    <a:pos x="75" y="79"/>
                  </a:cxn>
                  <a:cxn ang="0">
                    <a:pos x="60" y="91"/>
                  </a:cxn>
                  <a:cxn ang="0">
                    <a:pos x="0" y="11"/>
                  </a:cxn>
                  <a:cxn ang="0">
                    <a:pos x="15" y="0"/>
                  </a:cxn>
                  <a:cxn ang="0">
                    <a:pos x="84" y="60"/>
                  </a:cxn>
                  <a:cxn ang="0">
                    <a:pos x="95" y="122"/>
                  </a:cxn>
                  <a:cxn ang="0">
                    <a:pos x="39" y="94"/>
                  </a:cxn>
                  <a:cxn ang="0">
                    <a:pos x="84" y="60"/>
                  </a:cxn>
                </a:cxnLst>
                <a:rect l="0" t="0" r="r" b="b"/>
                <a:pathLst>
                  <a:path w="95" h="122">
                    <a:moveTo>
                      <a:pt x="15" y="0"/>
                    </a:moveTo>
                    <a:lnTo>
                      <a:pt x="75" y="79"/>
                    </a:lnTo>
                    <a:lnTo>
                      <a:pt x="60" y="91"/>
                    </a:lnTo>
                    <a:lnTo>
                      <a:pt x="0" y="11"/>
                    </a:lnTo>
                    <a:lnTo>
                      <a:pt x="15" y="0"/>
                    </a:lnTo>
                    <a:close/>
                    <a:moveTo>
                      <a:pt x="84" y="60"/>
                    </a:moveTo>
                    <a:lnTo>
                      <a:pt x="95" y="122"/>
                    </a:lnTo>
                    <a:lnTo>
                      <a:pt x="39" y="94"/>
                    </a:lnTo>
                    <a:lnTo>
                      <a:pt x="84" y="60"/>
                    </a:lnTo>
                    <a:close/>
                  </a:path>
                </a:pathLst>
              </a:custGeom>
              <a:solidFill>
                <a:srgbClr val="000000"/>
              </a:solidFill>
              <a:ln w="1588" cap="flat">
                <a:solidFill>
                  <a:srgbClr val="000000"/>
                </a:solidFill>
                <a:prstDash val="solid"/>
                <a:bevel/>
                <a:headEnd/>
                <a:tailEnd/>
              </a:ln>
            </p:spPr>
            <p:txBody>
              <a:bodyPr/>
              <a:lstStyle/>
              <a:p>
                <a:endParaRPr lang="en-US">
                  <a:solidFill>
                    <a:srgbClr val="000000"/>
                  </a:solidFill>
                </a:endParaRPr>
              </a:p>
            </p:txBody>
          </p:sp>
        </p:grpSp>
        <p:sp>
          <p:nvSpPr>
            <p:cNvPr id="2191375" name="Freeform 15"/>
            <p:cNvSpPr>
              <a:spLocks noEditPoints="1"/>
            </p:cNvSpPr>
            <p:nvPr/>
          </p:nvSpPr>
          <p:spPr bwMode="auto">
            <a:xfrm>
              <a:off x="1148" y="2006"/>
              <a:ext cx="201" cy="57"/>
            </a:xfrm>
            <a:custGeom>
              <a:avLst/>
              <a:gdLst/>
              <a:ahLst/>
              <a:cxnLst>
                <a:cxn ang="0">
                  <a:pos x="0" y="19"/>
                </a:cxn>
                <a:cxn ang="0">
                  <a:pos x="155" y="19"/>
                </a:cxn>
                <a:cxn ang="0">
                  <a:pos x="155" y="38"/>
                </a:cxn>
                <a:cxn ang="0">
                  <a:pos x="0" y="38"/>
                </a:cxn>
                <a:cxn ang="0">
                  <a:pos x="0" y="19"/>
                </a:cxn>
                <a:cxn ang="0">
                  <a:pos x="145" y="0"/>
                </a:cxn>
                <a:cxn ang="0">
                  <a:pos x="201" y="29"/>
                </a:cxn>
                <a:cxn ang="0">
                  <a:pos x="145" y="57"/>
                </a:cxn>
                <a:cxn ang="0">
                  <a:pos x="145" y="0"/>
                </a:cxn>
              </a:cxnLst>
              <a:rect l="0" t="0" r="r" b="b"/>
              <a:pathLst>
                <a:path w="201" h="57">
                  <a:moveTo>
                    <a:pt x="0" y="19"/>
                  </a:moveTo>
                  <a:lnTo>
                    <a:pt x="155" y="19"/>
                  </a:lnTo>
                  <a:lnTo>
                    <a:pt x="155" y="38"/>
                  </a:lnTo>
                  <a:lnTo>
                    <a:pt x="0" y="38"/>
                  </a:lnTo>
                  <a:lnTo>
                    <a:pt x="0" y="19"/>
                  </a:lnTo>
                  <a:close/>
                  <a:moveTo>
                    <a:pt x="145" y="0"/>
                  </a:moveTo>
                  <a:lnTo>
                    <a:pt x="201" y="29"/>
                  </a:lnTo>
                  <a:lnTo>
                    <a:pt x="145" y="57"/>
                  </a:lnTo>
                  <a:lnTo>
                    <a:pt x="145" y="0"/>
                  </a:lnTo>
                  <a:close/>
                </a:path>
              </a:pathLst>
            </a:custGeom>
            <a:solidFill>
              <a:srgbClr val="000000"/>
            </a:solidFill>
            <a:ln w="1588" cap="flat">
              <a:solidFill>
                <a:srgbClr val="000000"/>
              </a:solidFill>
              <a:prstDash val="solid"/>
              <a:bevel/>
              <a:headEnd/>
              <a:tailEnd/>
            </a:ln>
          </p:spPr>
          <p:txBody>
            <a:bodyPr/>
            <a:lstStyle/>
            <a:p>
              <a:endParaRPr lang="en-US">
                <a:solidFill>
                  <a:srgbClr val="000000"/>
                </a:solidFill>
              </a:endParaRPr>
            </a:p>
          </p:txBody>
        </p:sp>
        <p:sp>
          <p:nvSpPr>
            <p:cNvPr id="2191376" name="Freeform 16"/>
            <p:cNvSpPr>
              <a:spLocks noEditPoints="1"/>
            </p:cNvSpPr>
            <p:nvPr/>
          </p:nvSpPr>
          <p:spPr bwMode="auto">
            <a:xfrm>
              <a:off x="1703" y="2005"/>
              <a:ext cx="201" cy="56"/>
            </a:xfrm>
            <a:custGeom>
              <a:avLst/>
              <a:gdLst/>
              <a:ahLst/>
              <a:cxnLst>
                <a:cxn ang="0">
                  <a:pos x="0" y="19"/>
                </a:cxn>
                <a:cxn ang="0">
                  <a:pos x="154" y="19"/>
                </a:cxn>
                <a:cxn ang="0">
                  <a:pos x="154" y="37"/>
                </a:cxn>
                <a:cxn ang="0">
                  <a:pos x="0" y="37"/>
                </a:cxn>
                <a:cxn ang="0">
                  <a:pos x="0" y="19"/>
                </a:cxn>
                <a:cxn ang="0">
                  <a:pos x="145" y="0"/>
                </a:cxn>
                <a:cxn ang="0">
                  <a:pos x="201" y="28"/>
                </a:cxn>
                <a:cxn ang="0">
                  <a:pos x="145" y="56"/>
                </a:cxn>
                <a:cxn ang="0">
                  <a:pos x="145" y="0"/>
                </a:cxn>
              </a:cxnLst>
              <a:rect l="0" t="0" r="r" b="b"/>
              <a:pathLst>
                <a:path w="201" h="56">
                  <a:moveTo>
                    <a:pt x="0" y="19"/>
                  </a:moveTo>
                  <a:lnTo>
                    <a:pt x="154" y="19"/>
                  </a:lnTo>
                  <a:lnTo>
                    <a:pt x="154" y="37"/>
                  </a:lnTo>
                  <a:lnTo>
                    <a:pt x="0" y="37"/>
                  </a:lnTo>
                  <a:lnTo>
                    <a:pt x="0" y="19"/>
                  </a:lnTo>
                  <a:close/>
                  <a:moveTo>
                    <a:pt x="145" y="0"/>
                  </a:moveTo>
                  <a:lnTo>
                    <a:pt x="201" y="28"/>
                  </a:lnTo>
                  <a:lnTo>
                    <a:pt x="145" y="56"/>
                  </a:lnTo>
                  <a:lnTo>
                    <a:pt x="145" y="0"/>
                  </a:lnTo>
                  <a:close/>
                </a:path>
              </a:pathLst>
            </a:custGeom>
            <a:solidFill>
              <a:srgbClr val="000000"/>
            </a:solidFill>
            <a:ln w="1588" cap="flat">
              <a:solidFill>
                <a:srgbClr val="000000"/>
              </a:solidFill>
              <a:prstDash val="solid"/>
              <a:bevel/>
              <a:headEnd/>
              <a:tailEnd/>
            </a:ln>
          </p:spPr>
          <p:txBody>
            <a:bodyPr/>
            <a:lstStyle/>
            <a:p>
              <a:endParaRPr lang="en-US">
                <a:solidFill>
                  <a:srgbClr val="000000"/>
                </a:solidFill>
              </a:endParaRPr>
            </a:p>
          </p:txBody>
        </p:sp>
        <p:sp>
          <p:nvSpPr>
            <p:cNvPr id="2191377" name="Freeform 17"/>
            <p:cNvSpPr>
              <a:spLocks noEditPoints="1"/>
            </p:cNvSpPr>
            <p:nvPr/>
          </p:nvSpPr>
          <p:spPr bwMode="auto">
            <a:xfrm>
              <a:off x="595" y="2005"/>
              <a:ext cx="201" cy="56"/>
            </a:xfrm>
            <a:custGeom>
              <a:avLst/>
              <a:gdLst/>
              <a:ahLst/>
              <a:cxnLst>
                <a:cxn ang="0">
                  <a:pos x="0" y="19"/>
                </a:cxn>
                <a:cxn ang="0">
                  <a:pos x="154" y="19"/>
                </a:cxn>
                <a:cxn ang="0">
                  <a:pos x="154" y="37"/>
                </a:cxn>
                <a:cxn ang="0">
                  <a:pos x="0" y="37"/>
                </a:cxn>
                <a:cxn ang="0">
                  <a:pos x="0" y="19"/>
                </a:cxn>
                <a:cxn ang="0">
                  <a:pos x="145" y="0"/>
                </a:cxn>
                <a:cxn ang="0">
                  <a:pos x="201" y="28"/>
                </a:cxn>
                <a:cxn ang="0">
                  <a:pos x="145" y="56"/>
                </a:cxn>
                <a:cxn ang="0">
                  <a:pos x="145" y="0"/>
                </a:cxn>
              </a:cxnLst>
              <a:rect l="0" t="0" r="r" b="b"/>
              <a:pathLst>
                <a:path w="201" h="56">
                  <a:moveTo>
                    <a:pt x="0" y="19"/>
                  </a:moveTo>
                  <a:lnTo>
                    <a:pt x="154" y="19"/>
                  </a:lnTo>
                  <a:lnTo>
                    <a:pt x="154" y="37"/>
                  </a:lnTo>
                  <a:lnTo>
                    <a:pt x="0" y="37"/>
                  </a:lnTo>
                  <a:lnTo>
                    <a:pt x="0" y="19"/>
                  </a:lnTo>
                  <a:close/>
                  <a:moveTo>
                    <a:pt x="145" y="0"/>
                  </a:moveTo>
                  <a:lnTo>
                    <a:pt x="201" y="28"/>
                  </a:lnTo>
                  <a:lnTo>
                    <a:pt x="145" y="56"/>
                  </a:lnTo>
                  <a:lnTo>
                    <a:pt x="145" y="0"/>
                  </a:lnTo>
                  <a:close/>
                </a:path>
              </a:pathLst>
            </a:custGeom>
            <a:solidFill>
              <a:srgbClr val="000000"/>
            </a:solidFill>
            <a:ln w="1588" cap="flat">
              <a:solidFill>
                <a:srgbClr val="000000"/>
              </a:solidFill>
              <a:prstDash val="solid"/>
              <a:bevel/>
              <a:headEnd/>
              <a:tailEnd/>
            </a:ln>
          </p:spPr>
          <p:txBody>
            <a:bodyPr/>
            <a:lstStyle/>
            <a:p>
              <a:endParaRPr lang="en-US">
                <a:solidFill>
                  <a:srgbClr val="000000"/>
                </a:solidFill>
              </a:endParaRPr>
            </a:p>
          </p:txBody>
        </p:sp>
        <p:sp>
          <p:nvSpPr>
            <p:cNvPr id="2191378" name="Freeform 18"/>
            <p:cNvSpPr>
              <a:spLocks noEditPoints="1"/>
            </p:cNvSpPr>
            <p:nvPr/>
          </p:nvSpPr>
          <p:spPr bwMode="auto">
            <a:xfrm>
              <a:off x="1441" y="2445"/>
              <a:ext cx="201" cy="56"/>
            </a:xfrm>
            <a:custGeom>
              <a:avLst/>
              <a:gdLst/>
              <a:ahLst/>
              <a:cxnLst>
                <a:cxn ang="0">
                  <a:pos x="0" y="18"/>
                </a:cxn>
                <a:cxn ang="0">
                  <a:pos x="155" y="18"/>
                </a:cxn>
                <a:cxn ang="0">
                  <a:pos x="155" y="37"/>
                </a:cxn>
                <a:cxn ang="0">
                  <a:pos x="0" y="37"/>
                </a:cxn>
                <a:cxn ang="0">
                  <a:pos x="0" y="18"/>
                </a:cxn>
                <a:cxn ang="0">
                  <a:pos x="145" y="0"/>
                </a:cxn>
                <a:cxn ang="0">
                  <a:pos x="201" y="28"/>
                </a:cxn>
                <a:cxn ang="0">
                  <a:pos x="145" y="56"/>
                </a:cxn>
                <a:cxn ang="0">
                  <a:pos x="145" y="0"/>
                </a:cxn>
              </a:cxnLst>
              <a:rect l="0" t="0" r="r" b="b"/>
              <a:pathLst>
                <a:path w="201" h="56">
                  <a:moveTo>
                    <a:pt x="0" y="18"/>
                  </a:moveTo>
                  <a:lnTo>
                    <a:pt x="155" y="18"/>
                  </a:lnTo>
                  <a:lnTo>
                    <a:pt x="155" y="37"/>
                  </a:lnTo>
                  <a:lnTo>
                    <a:pt x="0" y="37"/>
                  </a:lnTo>
                  <a:lnTo>
                    <a:pt x="0" y="18"/>
                  </a:lnTo>
                  <a:close/>
                  <a:moveTo>
                    <a:pt x="145" y="0"/>
                  </a:moveTo>
                  <a:lnTo>
                    <a:pt x="201" y="28"/>
                  </a:lnTo>
                  <a:lnTo>
                    <a:pt x="145" y="56"/>
                  </a:lnTo>
                  <a:lnTo>
                    <a:pt x="145" y="0"/>
                  </a:lnTo>
                  <a:close/>
                </a:path>
              </a:pathLst>
            </a:custGeom>
            <a:solidFill>
              <a:srgbClr val="000000"/>
            </a:solidFill>
            <a:ln w="1588" cap="flat">
              <a:solidFill>
                <a:srgbClr val="000000"/>
              </a:solidFill>
              <a:prstDash val="solid"/>
              <a:bevel/>
              <a:headEnd/>
              <a:tailEnd/>
            </a:ln>
          </p:spPr>
          <p:txBody>
            <a:bodyPr/>
            <a:lstStyle/>
            <a:p>
              <a:endParaRPr lang="en-US">
                <a:solidFill>
                  <a:srgbClr val="000000"/>
                </a:solidFill>
              </a:endParaRPr>
            </a:p>
          </p:txBody>
        </p:sp>
        <p:sp>
          <p:nvSpPr>
            <p:cNvPr id="2191379" name="Freeform 19"/>
            <p:cNvSpPr>
              <a:spLocks noEditPoints="1"/>
            </p:cNvSpPr>
            <p:nvPr/>
          </p:nvSpPr>
          <p:spPr bwMode="auto">
            <a:xfrm>
              <a:off x="1996" y="2443"/>
              <a:ext cx="201" cy="56"/>
            </a:xfrm>
            <a:custGeom>
              <a:avLst/>
              <a:gdLst/>
              <a:ahLst/>
              <a:cxnLst>
                <a:cxn ang="0">
                  <a:pos x="0" y="19"/>
                </a:cxn>
                <a:cxn ang="0">
                  <a:pos x="155" y="19"/>
                </a:cxn>
                <a:cxn ang="0">
                  <a:pos x="155" y="37"/>
                </a:cxn>
                <a:cxn ang="0">
                  <a:pos x="0" y="37"/>
                </a:cxn>
                <a:cxn ang="0">
                  <a:pos x="0" y="19"/>
                </a:cxn>
                <a:cxn ang="0">
                  <a:pos x="145" y="0"/>
                </a:cxn>
                <a:cxn ang="0">
                  <a:pos x="201" y="28"/>
                </a:cxn>
                <a:cxn ang="0">
                  <a:pos x="145" y="56"/>
                </a:cxn>
                <a:cxn ang="0">
                  <a:pos x="145" y="0"/>
                </a:cxn>
              </a:cxnLst>
              <a:rect l="0" t="0" r="r" b="b"/>
              <a:pathLst>
                <a:path w="201" h="56">
                  <a:moveTo>
                    <a:pt x="0" y="19"/>
                  </a:moveTo>
                  <a:lnTo>
                    <a:pt x="155" y="19"/>
                  </a:lnTo>
                  <a:lnTo>
                    <a:pt x="155" y="37"/>
                  </a:lnTo>
                  <a:lnTo>
                    <a:pt x="0" y="37"/>
                  </a:lnTo>
                  <a:lnTo>
                    <a:pt x="0" y="19"/>
                  </a:lnTo>
                  <a:close/>
                  <a:moveTo>
                    <a:pt x="145" y="0"/>
                  </a:moveTo>
                  <a:lnTo>
                    <a:pt x="201" y="28"/>
                  </a:lnTo>
                  <a:lnTo>
                    <a:pt x="145" y="56"/>
                  </a:lnTo>
                  <a:lnTo>
                    <a:pt x="145" y="0"/>
                  </a:lnTo>
                  <a:close/>
                </a:path>
              </a:pathLst>
            </a:custGeom>
            <a:solidFill>
              <a:srgbClr val="000000"/>
            </a:solidFill>
            <a:ln w="1588" cap="flat">
              <a:solidFill>
                <a:srgbClr val="000000"/>
              </a:solidFill>
              <a:prstDash val="solid"/>
              <a:bevel/>
              <a:headEnd/>
              <a:tailEnd/>
            </a:ln>
          </p:spPr>
          <p:txBody>
            <a:bodyPr/>
            <a:lstStyle/>
            <a:p>
              <a:endParaRPr lang="en-US">
                <a:solidFill>
                  <a:srgbClr val="000000"/>
                </a:solidFill>
              </a:endParaRPr>
            </a:p>
          </p:txBody>
        </p:sp>
        <p:sp>
          <p:nvSpPr>
            <p:cNvPr id="2191380" name="Freeform 20"/>
            <p:cNvSpPr>
              <a:spLocks noEditPoints="1"/>
            </p:cNvSpPr>
            <p:nvPr/>
          </p:nvSpPr>
          <p:spPr bwMode="auto">
            <a:xfrm>
              <a:off x="888" y="2443"/>
              <a:ext cx="201" cy="56"/>
            </a:xfrm>
            <a:custGeom>
              <a:avLst/>
              <a:gdLst/>
              <a:ahLst/>
              <a:cxnLst>
                <a:cxn ang="0">
                  <a:pos x="0" y="19"/>
                </a:cxn>
                <a:cxn ang="0">
                  <a:pos x="154" y="19"/>
                </a:cxn>
                <a:cxn ang="0">
                  <a:pos x="154" y="37"/>
                </a:cxn>
                <a:cxn ang="0">
                  <a:pos x="0" y="37"/>
                </a:cxn>
                <a:cxn ang="0">
                  <a:pos x="0" y="19"/>
                </a:cxn>
                <a:cxn ang="0">
                  <a:pos x="145" y="0"/>
                </a:cxn>
                <a:cxn ang="0">
                  <a:pos x="201" y="28"/>
                </a:cxn>
                <a:cxn ang="0">
                  <a:pos x="145" y="56"/>
                </a:cxn>
                <a:cxn ang="0">
                  <a:pos x="145" y="0"/>
                </a:cxn>
              </a:cxnLst>
              <a:rect l="0" t="0" r="r" b="b"/>
              <a:pathLst>
                <a:path w="201" h="56">
                  <a:moveTo>
                    <a:pt x="0" y="19"/>
                  </a:moveTo>
                  <a:lnTo>
                    <a:pt x="154" y="19"/>
                  </a:lnTo>
                  <a:lnTo>
                    <a:pt x="154" y="37"/>
                  </a:lnTo>
                  <a:lnTo>
                    <a:pt x="0" y="37"/>
                  </a:lnTo>
                  <a:lnTo>
                    <a:pt x="0" y="19"/>
                  </a:lnTo>
                  <a:close/>
                  <a:moveTo>
                    <a:pt x="145" y="0"/>
                  </a:moveTo>
                  <a:lnTo>
                    <a:pt x="201" y="28"/>
                  </a:lnTo>
                  <a:lnTo>
                    <a:pt x="145" y="56"/>
                  </a:lnTo>
                  <a:lnTo>
                    <a:pt x="145" y="0"/>
                  </a:lnTo>
                  <a:close/>
                </a:path>
              </a:pathLst>
            </a:custGeom>
            <a:solidFill>
              <a:srgbClr val="000000"/>
            </a:solidFill>
            <a:ln w="1588" cap="flat">
              <a:solidFill>
                <a:srgbClr val="000000"/>
              </a:solidFill>
              <a:prstDash val="solid"/>
              <a:bevel/>
              <a:headEnd/>
              <a:tailEnd/>
            </a:ln>
          </p:spPr>
          <p:txBody>
            <a:bodyPr/>
            <a:lstStyle/>
            <a:p>
              <a:endParaRPr lang="en-US">
                <a:solidFill>
                  <a:srgbClr val="000000"/>
                </a:solidFill>
              </a:endParaRPr>
            </a:p>
          </p:txBody>
        </p:sp>
        <p:sp>
          <p:nvSpPr>
            <p:cNvPr id="2191381" name="Oval 21"/>
            <p:cNvSpPr>
              <a:spLocks noChangeArrowheads="1"/>
            </p:cNvSpPr>
            <p:nvPr/>
          </p:nvSpPr>
          <p:spPr bwMode="auto">
            <a:xfrm>
              <a:off x="1088" y="2775"/>
              <a:ext cx="353" cy="354"/>
            </a:xfrm>
            <a:prstGeom prst="ellipse">
              <a:avLst/>
            </a:prstGeom>
            <a:noFill/>
            <a:ln w="22225" cap="rnd">
              <a:solidFill>
                <a:srgbClr val="000000"/>
              </a:solidFill>
              <a:round/>
              <a:headEnd/>
              <a:tailEnd/>
            </a:ln>
          </p:spPr>
          <p:txBody>
            <a:bodyPr/>
            <a:lstStyle/>
            <a:p>
              <a:endParaRPr lang="en-US">
                <a:solidFill>
                  <a:srgbClr val="000000"/>
                </a:solidFill>
              </a:endParaRPr>
            </a:p>
          </p:txBody>
        </p:sp>
        <p:sp>
          <p:nvSpPr>
            <p:cNvPr id="2191382" name="Oval 22"/>
            <p:cNvSpPr>
              <a:spLocks noChangeArrowheads="1"/>
            </p:cNvSpPr>
            <p:nvPr/>
          </p:nvSpPr>
          <p:spPr bwMode="auto">
            <a:xfrm>
              <a:off x="1642" y="2775"/>
              <a:ext cx="353" cy="354"/>
            </a:xfrm>
            <a:prstGeom prst="ellipse">
              <a:avLst/>
            </a:prstGeom>
            <a:noFill/>
            <a:ln w="22225" cap="rnd">
              <a:solidFill>
                <a:srgbClr val="000000"/>
              </a:solidFill>
              <a:round/>
              <a:headEnd/>
              <a:tailEnd/>
            </a:ln>
          </p:spPr>
          <p:txBody>
            <a:bodyPr/>
            <a:lstStyle/>
            <a:p>
              <a:endParaRPr lang="en-US">
                <a:solidFill>
                  <a:srgbClr val="000000"/>
                </a:solidFill>
              </a:endParaRPr>
            </a:p>
          </p:txBody>
        </p:sp>
        <p:sp>
          <p:nvSpPr>
            <p:cNvPr id="2191383" name="Freeform 23"/>
            <p:cNvSpPr>
              <a:spLocks noEditPoints="1"/>
            </p:cNvSpPr>
            <p:nvPr/>
          </p:nvSpPr>
          <p:spPr bwMode="auto">
            <a:xfrm>
              <a:off x="1228" y="2661"/>
              <a:ext cx="56" cy="108"/>
            </a:xfrm>
            <a:custGeom>
              <a:avLst/>
              <a:gdLst/>
              <a:ahLst/>
              <a:cxnLst>
                <a:cxn ang="0">
                  <a:pos x="37" y="0"/>
                </a:cxn>
                <a:cxn ang="0">
                  <a:pos x="37" y="61"/>
                </a:cxn>
                <a:cxn ang="0">
                  <a:pos x="19" y="61"/>
                </a:cxn>
                <a:cxn ang="0">
                  <a:pos x="19" y="0"/>
                </a:cxn>
                <a:cxn ang="0">
                  <a:pos x="37" y="0"/>
                </a:cxn>
                <a:cxn ang="0">
                  <a:pos x="56" y="52"/>
                </a:cxn>
                <a:cxn ang="0">
                  <a:pos x="28" y="108"/>
                </a:cxn>
                <a:cxn ang="0">
                  <a:pos x="0" y="52"/>
                </a:cxn>
                <a:cxn ang="0">
                  <a:pos x="56" y="52"/>
                </a:cxn>
              </a:cxnLst>
              <a:rect l="0" t="0" r="r" b="b"/>
              <a:pathLst>
                <a:path w="56" h="108">
                  <a:moveTo>
                    <a:pt x="37" y="0"/>
                  </a:moveTo>
                  <a:lnTo>
                    <a:pt x="37" y="61"/>
                  </a:lnTo>
                  <a:lnTo>
                    <a:pt x="19" y="61"/>
                  </a:lnTo>
                  <a:lnTo>
                    <a:pt x="19" y="0"/>
                  </a:lnTo>
                  <a:lnTo>
                    <a:pt x="37" y="0"/>
                  </a:lnTo>
                  <a:close/>
                  <a:moveTo>
                    <a:pt x="56" y="52"/>
                  </a:moveTo>
                  <a:lnTo>
                    <a:pt x="28" y="108"/>
                  </a:lnTo>
                  <a:lnTo>
                    <a:pt x="0" y="52"/>
                  </a:lnTo>
                  <a:lnTo>
                    <a:pt x="56" y="52"/>
                  </a:lnTo>
                  <a:close/>
                </a:path>
              </a:pathLst>
            </a:custGeom>
            <a:solidFill>
              <a:srgbClr val="000000"/>
            </a:solidFill>
            <a:ln w="1588" cap="flat">
              <a:solidFill>
                <a:srgbClr val="000000"/>
              </a:solidFill>
              <a:prstDash val="solid"/>
              <a:bevel/>
              <a:headEnd/>
              <a:tailEnd/>
            </a:ln>
          </p:spPr>
          <p:txBody>
            <a:bodyPr/>
            <a:lstStyle/>
            <a:p>
              <a:endParaRPr lang="en-US">
                <a:solidFill>
                  <a:srgbClr val="000000"/>
                </a:solidFill>
              </a:endParaRPr>
            </a:p>
          </p:txBody>
        </p:sp>
        <p:sp>
          <p:nvSpPr>
            <p:cNvPr id="2191384" name="Freeform 24"/>
            <p:cNvSpPr>
              <a:spLocks noEditPoints="1"/>
            </p:cNvSpPr>
            <p:nvPr/>
          </p:nvSpPr>
          <p:spPr bwMode="auto">
            <a:xfrm>
              <a:off x="1801" y="2660"/>
              <a:ext cx="56" cy="108"/>
            </a:xfrm>
            <a:custGeom>
              <a:avLst/>
              <a:gdLst/>
              <a:ahLst/>
              <a:cxnLst>
                <a:cxn ang="0">
                  <a:pos x="38" y="0"/>
                </a:cxn>
                <a:cxn ang="0">
                  <a:pos x="38" y="61"/>
                </a:cxn>
                <a:cxn ang="0">
                  <a:pos x="19" y="61"/>
                </a:cxn>
                <a:cxn ang="0">
                  <a:pos x="19" y="0"/>
                </a:cxn>
                <a:cxn ang="0">
                  <a:pos x="38" y="0"/>
                </a:cxn>
                <a:cxn ang="0">
                  <a:pos x="56" y="51"/>
                </a:cxn>
                <a:cxn ang="0">
                  <a:pos x="28" y="108"/>
                </a:cxn>
                <a:cxn ang="0">
                  <a:pos x="0" y="51"/>
                </a:cxn>
                <a:cxn ang="0">
                  <a:pos x="56" y="51"/>
                </a:cxn>
              </a:cxnLst>
              <a:rect l="0" t="0" r="r" b="b"/>
              <a:pathLst>
                <a:path w="56" h="108">
                  <a:moveTo>
                    <a:pt x="38" y="0"/>
                  </a:moveTo>
                  <a:lnTo>
                    <a:pt x="38" y="61"/>
                  </a:lnTo>
                  <a:lnTo>
                    <a:pt x="19" y="61"/>
                  </a:lnTo>
                  <a:lnTo>
                    <a:pt x="19" y="0"/>
                  </a:lnTo>
                  <a:lnTo>
                    <a:pt x="38" y="0"/>
                  </a:lnTo>
                  <a:close/>
                  <a:moveTo>
                    <a:pt x="56" y="51"/>
                  </a:moveTo>
                  <a:lnTo>
                    <a:pt x="28" y="108"/>
                  </a:lnTo>
                  <a:lnTo>
                    <a:pt x="0" y="51"/>
                  </a:lnTo>
                  <a:lnTo>
                    <a:pt x="56" y="51"/>
                  </a:lnTo>
                  <a:close/>
                </a:path>
              </a:pathLst>
            </a:custGeom>
            <a:solidFill>
              <a:srgbClr val="000000"/>
            </a:solidFill>
            <a:ln w="1588" cap="flat">
              <a:solidFill>
                <a:srgbClr val="000000"/>
              </a:solidFill>
              <a:prstDash val="solid"/>
              <a:bevel/>
              <a:headEnd/>
              <a:tailEnd/>
            </a:ln>
          </p:spPr>
          <p:txBody>
            <a:bodyPr/>
            <a:lstStyle/>
            <a:p>
              <a:endParaRPr lang="en-US">
                <a:solidFill>
                  <a:srgbClr val="000000"/>
                </a:solidFill>
              </a:endParaRPr>
            </a:p>
          </p:txBody>
        </p:sp>
        <p:sp>
          <p:nvSpPr>
            <p:cNvPr id="2191385" name="Oval 25"/>
            <p:cNvSpPr>
              <a:spLocks noChangeArrowheads="1"/>
            </p:cNvSpPr>
            <p:nvPr/>
          </p:nvSpPr>
          <p:spPr bwMode="auto">
            <a:xfrm>
              <a:off x="791" y="1875"/>
              <a:ext cx="353" cy="354"/>
            </a:xfrm>
            <a:prstGeom prst="ellipse">
              <a:avLst/>
            </a:prstGeom>
            <a:noFill/>
            <a:ln w="22225" cap="rnd">
              <a:solidFill>
                <a:srgbClr val="000000"/>
              </a:solidFill>
              <a:round/>
              <a:headEnd/>
              <a:tailEnd/>
            </a:ln>
          </p:spPr>
          <p:txBody>
            <a:bodyPr/>
            <a:lstStyle/>
            <a:p>
              <a:endParaRPr lang="en-US">
                <a:solidFill>
                  <a:srgbClr val="000000"/>
                </a:solidFill>
              </a:endParaRPr>
            </a:p>
          </p:txBody>
        </p:sp>
        <p:sp>
          <p:nvSpPr>
            <p:cNvPr id="2191386" name="Oval 26"/>
            <p:cNvSpPr>
              <a:spLocks noChangeArrowheads="1"/>
            </p:cNvSpPr>
            <p:nvPr/>
          </p:nvSpPr>
          <p:spPr bwMode="auto">
            <a:xfrm>
              <a:off x="791" y="1875"/>
              <a:ext cx="353" cy="354"/>
            </a:xfrm>
            <a:prstGeom prst="ellipse">
              <a:avLst/>
            </a:prstGeom>
            <a:noFill/>
            <a:ln w="22225" cap="rnd">
              <a:solidFill>
                <a:srgbClr val="000000"/>
              </a:solidFill>
              <a:round/>
              <a:headEnd/>
              <a:tailEnd/>
            </a:ln>
          </p:spPr>
          <p:txBody>
            <a:bodyPr/>
            <a:lstStyle/>
            <a:p>
              <a:endParaRPr lang="en-US">
                <a:solidFill>
                  <a:srgbClr val="000000"/>
                </a:solidFill>
              </a:endParaRPr>
            </a:p>
          </p:txBody>
        </p:sp>
        <p:sp>
          <p:nvSpPr>
            <p:cNvPr id="2191387" name="Oval 27"/>
            <p:cNvSpPr>
              <a:spLocks noChangeArrowheads="1"/>
            </p:cNvSpPr>
            <p:nvPr/>
          </p:nvSpPr>
          <p:spPr bwMode="auto">
            <a:xfrm>
              <a:off x="1356" y="1875"/>
              <a:ext cx="353" cy="354"/>
            </a:xfrm>
            <a:prstGeom prst="ellipse">
              <a:avLst/>
            </a:prstGeom>
            <a:noFill/>
            <a:ln w="22225" cap="rnd">
              <a:solidFill>
                <a:srgbClr val="000000"/>
              </a:solidFill>
              <a:round/>
              <a:headEnd/>
              <a:tailEnd/>
            </a:ln>
          </p:spPr>
          <p:txBody>
            <a:bodyPr/>
            <a:lstStyle/>
            <a:p>
              <a:endParaRPr lang="en-US">
                <a:solidFill>
                  <a:srgbClr val="000000"/>
                </a:solidFill>
              </a:endParaRPr>
            </a:p>
          </p:txBody>
        </p:sp>
        <p:sp>
          <p:nvSpPr>
            <p:cNvPr id="2191388" name="Freeform 28"/>
            <p:cNvSpPr>
              <a:spLocks noEditPoints="1"/>
            </p:cNvSpPr>
            <p:nvPr/>
          </p:nvSpPr>
          <p:spPr bwMode="auto">
            <a:xfrm>
              <a:off x="1031" y="1771"/>
              <a:ext cx="97" cy="123"/>
            </a:xfrm>
            <a:custGeom>
              <a:avLst/>
              <a:gdLst/>
              <a:ahLst/>
              <a:cxnLst>
                <a:cxn ang="0">
                  <a:pos x="97" y="12"/>
                </a:cxn>
                <a:cxn ang="0">
                  <a:pos x="36" y="92"/>
                </a:cxn>
                <a:cxn ang="0">
                  <a:pos x="21" y="80"/>
                </a:cxn>
                <a:cxn ang="0">
                  <a:pos x="82" y="0"/>
                </a:cxn>
                <a:cxn ang="0">
                  <a:pos x="97" y="12"/>
                </a:cxn>
                <a:cxn ang="0">
                  <a:pos x="57" y="95"/>
                </a:cxn>
                <a:cxn ang="0">
                  <a:pos x="0" y="123"/>
                </a:cxn>
                <a:cxn ang="0">
                  <a:pos x="12" y="61"/>
                </a:cxn>
                <a:cxn ang="0">
                  <a:pos x="57" y="95"/>
                </a:cxn>
              </a:cxnLst>
              <a:rect l="0" t="0" r="r" b="b"/>
              <a:pathLst>
                <a:path w="97" h="123">
                  <a:moveTo>
                    <a:pt x="97" y="12"/>
                  </a:moveTo>
                  <a:lnTo>
                    <a:pt x="36" y="92"/>
                  </a:lnTo>
                  <a:lnTo>
                    <a:pt x="21" y="80"/>
                  </a:lnTo>
                  <a:lnTo>
                    <a:pt x="82" y="0"/>
                  </a:lnTo>
                  <a:lnTo>
                    <a:pt x="97" y="12"/>
                  </a:lnTo>
                  <a:close/>
                  <a:moveTo>
                    <a:pt x="57" y="95"/>
                  </a:moveTo>
                  <a:lnTo>
                    <a:pt x="0" y="123"/>
                  </a:lnTo>
                  <a:lnTo>
                    <a:pt x="12" y="61"/>
                  </a:lnTo>
                  <a:lnTo>
                    <a:pt x="57" y="95"/>
                  </a:lnTo>
                  <a:close/>
                </a:path>
              </a:pathLst>
            </a:custGeom>
            <a:solidFill>
              <a:srgbClr val="000000"/>
            </a:solidFill>
            <a:ln w="1588" cap="flat">
              <a:solidFill>
                <a:srgbClr val="000000"/>
              </a:solidFill>
              <a:prstDash val="solid"/>
              <a:bevel/>
              <a:headEnd/>
              <a:tailEnd/>
            </a:ln>
          </p:spPr>
          <p:txBody>
            <a:bodyPr/>
            <a:lstStyle/>
            <a:p>
              <a:endParaRPr lang="en-US">
                <a:solidFill>
                  <a:srgbClr val="000000"/>
                </a:solidFill>
              </a:endParaRPr>
            </a:p>
          </p:txBody>
        </p:sp>
        <p:sp>
          <p:nvSpPr>
            <p:cNvPr id="2191389" name="Freeform 29"/>
            <p:cNvSpPr>
              <a:spLocks noEditPoints="1"/>
            </p:cNvSpPr>
            <p:nvPr/>
          </p:nvSpPr>
          <p:spPr bwMode="auto">
            <a:xfrm>
              <a:off x="1350" y="1772"/>
              <a:ext cx="95" cy="122"/>
            </a:xfrm>
            <a:custGeom>
              <a:avLst/>
              <a:gdLst/>
              <a:ahLst/>
              <a:cxnLst>
                <a:cxn ang="0">
                  <a:pos x="15" y="0"/>
                </a:cxn>
                <a:cxn ang="0">
                  <a:pos x="75" y="79"/>
                </a:cxn>
                <a:cxn ang="0">
                  <a:pos x="60" y="91"/>
                </a:cxn>
                <a:cxn ang="0">
                  <a:pos x="0" y="11"/>
                </a:cxn>
                <a:cxn ang="0">
                  <a:pos x="15" y="0"/>
                </a:cxn>
                <a:cxn ang="0">
                  <a:pos x="84" y="60"/>
                </a:cxn>
                <a:cxn ang="0">
                  <a:pos x="95" y="122"/>
                </a:cxn>
                <a:cxn ang="0">
                  <a:pos x="39" y="94"/>
                </a:cxn>
                <a:cxn ang="0">
                  <a:pos x="84" y="60"/>
                </a:cxn>
              </a:cxnLst>
              <a:rect l="0" t="0" r="r" b="b"/>
              <a:pathLst>
                <a:path w="95" h="122">
                  <a:moveTo>
                    <a:pt x="15" y="0"/>
                  </a:moveTo>
                  <a:lnTo>
                    <a:pt x="75" y="79"/>
                  </a:lnTo>
                  <a:lnTo>
                    <a:pt x="60" y="91"/>
                  </a:lnTo>
                  <a:lnTo>
                    <a:pt x="0" y="11"/>
                  </a:lnTo>
                  <a:lnTo>
                    <a:pt x="15" y="0"/>
                  </a:lnTo>
                  <a:close/>
                  <a:moveTo>
                    <a:pt x="84" y="60"/>
                  </a:moveTo>
                  <a:lnTo>
                    <a:pt x="95" y="122"/>
                  </a:lnTo>
                  <a:lnTo>
                    <a:pt x="39" y="94"/>
                  </a:lnTo>
                  <a:lnTo>
                    <a:pt x="84" y="60"/>
                  </a:lnTo>
                  <a:close/>
                </a:path>
              </a:pathLst>
            </a:custGeom>
            <a:solidFill>
              <a:srgbClr val="000000"/>
            </a:solidFill>
            <a:ln w="1588" cap="flat">
              <a:solidFill>
                <a:srgbClr val="000000"/>
              </a:solidFill>
              <a:prstDash val="solid"/>
              <a:bevel/>
              <a:headEnd/>
              <a:tailEnd/>
            </a:ln>
          </p:spPr>
          <p:txBody>
            <a:bodyPr/>
            <a:lstStyle/>
            <a:p>
              <a:endParaRPr lang="en-US">
                <a:solidFill>
                  <a:srgbClr val="000000"/>
                </a:solidFill>
              </a:endParaRPr>
            </a:p>
          </p:txBody>
        </p:sp>
        <p:sp>
          <p:nvSpPr>
            <p:cNvPr id="2191390" name="Freeform 30"/>
            <p:cNvSpPr>
              <a:spLocks noEditPoints="1"/>
            </p:cNvSpPr>
            <p:nvPr/>
          </p:nvSpPr>
          <p:spPr bwMode="auto">
            <a:xfrm>
              <a:off x="1643" y="2186"/>
              <a:ext cx="95" cy="123"/>
            </a:xfrm>
            <a:custGeom>
              <a:avLst/>
              <a:gdLst/>
              <a:ahLst/>
              <a:cxnLst>
                <a:cxn ang="0">
                  <a:pos x="15" y="0"/>
                </a:cxn>
                <a:cxn ang="0">
                  <a:pos x="75" y="80"/>
                </a:cxn>
                <a:cxn ang="0">
                  <a:pos x="60" y="91"/>
                </a:cxn>
                <a:cxn ang="0">
                  <a:pos x="0" y="12"/>
                </a:cxn>
                <a:cxn ang="0">
                  <a:pos x="15" y="0"/>
                </a:cxn>
                <a:cxn ang="0">
                  <a:pos x="84" y="61"/>
                </a:cxn>
                <a:cxn ang="0">
                  <a:pos x="95" y="123"/>
                </a:cxn>
                <a:cxn ang="0">
                  <a:pos x="39" y="95"/>
                </a:cxn>
                <a:cxn ang="0">
                  <a:pos x="84" y="61"/>
                </a:cxn>
              </a:cxnLst>
              <a:rect l="0" t="0" r="r" b="b"/>
              <a:pathLst>
                <a:path w="95" h="123">
                  <a:moveTo>
                    <a:pt x="15" y="0"/>
                  </a:moveTo>
                  <a:lnTo>
                    <a:pt x="75" y="80"/>
                  </a:lnTo>
                  <a:lnTo>
                    <a:pt x="60" y="91"/>
                  </a:lnTo>
                  <a:lnTo>
                    <a:pt x="0" y="12"/>
                  </a:lnTo>
                  <a:lnTo>
                    <a:pt x="15" y="0"/>
                  </a:lnTo>
                  <a:close/>
                  <a:moveTo>
                    <a:pt x="84" y="61"/>
                  </a:moveTo>
                  <a:lnTo>
                    <a:pt x="95" y="123"/>
                  </a:lnTo>
                  <a:lnTo>
                    <a:pt x="39" y="95"/>
                  </a:lnTo>
                  <a:lnTo>
                    <a:pt x="84" y="61"/>
                  </a:lnTo>
                  <a:close/>
                </a:path>
              </a:pathLst>
            </a:custGeom>
            <a:solidFill>
              <a:srgbClr val="000000"/>
            </a:solidFill>
            <a:ln w="1588" cap="flat">
              <a:solidFill>
                <a:srgbClr val="000000"/>
              </a:solidFill>
              <a:prstDash val="solid"/>
              <a:bevel/>
              <a:headEnd/>
              <a:tailEnd/>
            </a:ln>
          </p:spPr>
          <p:txBody>
            <a:bodyPr/>
            <a:lstStyle/>
            <a:p>
              <a:endParaRPr lang="en-US">
                <a:solidFill>
                  <a:srgbClr val="000000"/>
                </a:solidFill>
              </a:endParaRPr>
            </a:p>
          </p:txBody>
        </p:sp>
        <p:sp>
          <p:nvSpPr>
            <p:cNvPr id="2191391" name="Freeform 31"/>
            <p:cNvSpPr>
              <a:spLocks noEditPoints="1"/>
            </p:cNvSpPr>
            <p:nvPr/>
          </p:nvSpPr>
          <p:spPr bwMode="auto">
            <a:xfrm>
              <a:off x="1086" y="2187"/>
              <a:ext cx="95" cy="123"/>
            </a:xfrm>
            <a:custGeom>
              <a:avLst/>
              <a:gdLst/>
              <a:ahLst/>
              <a:cxnLst>
                <a:cxn ang="0">
                  <a:pos x="15" y="0"/>
                </a:cxn>
                <a:cxn ang="0">
                  <a:pos x="75" y="80"/>
                </a:cxn>
                <a:cxn ang="0">
                  <a:pos x="60" y="91"/>
                </a:cxn>
                <a:cxn ang="0">
                  <a:pos x="0" y="12"/>
                </a:cxn>
                <a:cxn ang="0">
                  <a:pos x="15" y="0"/>
                </a:cxn>
                <a:cxn ang="0">
                  <a:pos x="84" y="61"/>
                </a:cxn>
                <a:cxn ang="0">
                  <a:pos x="95" y="123"/>
                </a:cxn>
                <a:cxn ang="0">
                  <a:pos x="39" y="95"/>
                </a:cxn>
                <a:cxn ang="0">
                  <a:pos x="84" y="61"/>
                </a:cxn>
              </a:cxnLst>
              <a:rect l="0" t="0" r="r" b="b"/>
              <a:pathLst>
                <a:path w="95" h="123">
                  <a:moveTo>
                    <a:pt x="15" y="0"/>
                  </a:moveTo>
                  <a:lnTo>
                    <a:pt x="75" y="80"/>
                  </a:lnTo>
                  <a:lnTo>
                    <a:pt x="60" y="91"/>
                  </a:lnTo>
                  <a:lnTo>
                    <a:pt x="0" y="12"/>
                  </a:lnTo>
                  <a:lnTo>
                    <a:pt x="15" y="0"/>
                  </a:lnTo>
                  <a:close/>
                  <a:moveTo>
                    <a:pt x="84" y="61"/>
                  </a:moveTo>
                  <a:lnTo>
                    <a:pt x="95" y="123"/>
                  </a:lnTo>
                  <a:lnTo>
                    <a:pt x="39" y="95"/>
                  </a:lnTo>
                  <a:lnTo>
                    <a:pt x="84" y="61"/>
                  </a:lnTo>
                  <a:close/>
                </a:path>
              </a:pathLst>
            </a:custGeom>
            <a:solidFill>
              <a:srgbClr val="000000"/>
            </a:solidFill>
            <a:ln w="1588" cap="flat">
              <a:solidFill>
                <a:srgbClr val="000000"/>
              </a:solidFill>
              <a:prstDash val="solid"/>
              <a:bevel/>
              <a:headEnd/>
              <a:tailEnd/>
            </a:ln>
          </p:spPr>
          <p:txBody>
            <a:bodyPr/>
            <a:lstStyle/>
            <a:p>
              <a:endParaRPr lang="en-US">
                <a:solidFill>
                  <a:srgbClr val="000000"/>
                </a:solidFill>
              </a:endParaRPr>
            </a:p>
          </p:txBody>
        </p:sp>
        <p:sp>
          <p:nvSpPr>
            <p:cNvPr id="2191392" name="Rectangle 32"/>
            <p:cNvSpPr>
              <a:spLocks noChangeArrowheads="1"/>
            </p:cNvSpPr>
            <p:nvPr/>
          </p:nvSpPr>
          <p:spPr bwMode="auto">
            <a:xfrm>
              <a:off x="871" y="1960"/>
              <a:ext cx="197" cy="173"/>
            </a:xfrm>
            <a:prstGeom prst="rect">
              <a:avLst/>
            </a:prstGeom>
            <a:noFill/>
            <a:ln w="9525">
              <a:noFill/>
              <a:miter lim="800000"/>
              <a:headEnd/>
              <a:tailEnd/>
            </a:ln>
          </p:spPr>
          <p:txBody>
            <a:bodyPr wrap="none" lIns="0" tIns="0" rIns="0" bIns="0">
              <a:spAutoFit/>
            </a:bodyPr>
            <a:lstStyle/>
            <a:p>
              <a:r>
                <a:rPr lang="de-CH" sz="1800">
                  <a:solidFill>
                    <a:srgbClr val="000000"/>
                  </a:solidFill>
                </a:rPr>
                <a:t>v</a:t>
              </a:r>
              <a:r>
                <a:rPr lang="de-CH" sz="1800" baseline="-25000">
                  <a:solidFill>
                    <a:srgbClr val="000000"/>
                  </a:solidFill>
                </a:rPr>
                <a:t>t-1</a:t>
              </a:r>
              <a:endParaRPr lang="en-US" sz="1800" baseline="-25000">
                <a:solidFill>
                  <a:srgbClr val="000000"/>
                </a:solidFill>
              </a:endParaRPr>
            </a:p>
          </p:txBody>
        </p:sp>
        <p:sp>
          <p:nvSpPr>
            <p:cNvPr id="2191393" name="Rectangle 33"/>
            <p:cNvSpPr>
              <a:spLocks noChangeArrowheads="1"/>
            </p:cNvSpPr>
            <p:nvPr/>
          </p:nvSpPr>
          <p:spPr bwMode="auto">
            <a:xfrm>
              <a:off x="1463" y="1961"/>
              <a:ext cx="112" cy="173"/>
            </a:xfrm>
            <a:prstGeom prst="rect">
              <a:avLst/>
            </a:prstGeom>
            <a:noFill/>
            <a:ln w="9525">
              <a:noFill/>
              <a:miter lim="800000"/>
              <a:headEnd/>
              <a:tailEnd/>
            </a:ln>
          </p:spPr>
          <p:txBody>
            <a:bodyPr wrap="none" lIns="0" tIns="0" rIns="0" bIns="0">
              <a:spAutoFit/>
            </a:bodyPr>
            <a:lstStyle/>
            <a:p>
              <a:r>
                <a:rPr lang="de-CH" sz="1800">
                  <a:solidFill>
                    <a:srgbClr val="000000"/>
                  </a:solidFill>
                </a:rPr>
                <a:t>v</a:t>
              </a:r>
              <a:r>
                <a:rPr lang="de-CH" sz="1800" baseline="-25000">
                  <a:solidFill>
                    <a:srgbClr val="000000"/>
                  </a:solidFill>
                </a:rPr>
                <a:t>t</a:t>
              </a:r>
              <a:endParaRPr lang="en-US" sz="1800" baseline="-25000">
                <a:solidFill>
                  <a:srgbClr val="000000"/>
                </a:solidFill>
              </a:endParaRPr>
            </a:p>
          </p:txBody>
        </p:sp>
        <p:sp>
          <p:nvSpPr>
            <p:cNvPr id="2191394" name="Rectangle 34"/>
            <p:cNvSpPr>
              <a:spLocks noChangeArrowheads="1"/>
            </p:cNvSpPr>
            <p:nvPr/>
          </p:nvSpPr>
          <p:spPr bwMode="auto">
            <a:xfrm>
              <a:off x="1197" y="2380"/>
              <a:ext cx="88" cy="173"/>
            </a:xfrm>
            <a:prstGeom prst="rect">
              <a:avLst/>
            </a:prstGeom>
            <a:noFill/>
            <a:ln w="9525">
              <a:noFill/>
              <a:miter lim="800000"/>
              <a:headEnd/>
              <a:tailEnd/>
            </a:ln>
          </p:spPr>
          <p:txBody>
            <a:bodyPr wrap="none" lIns="0" tIns="0" rIns="0" bIns="0">
              <a:spAutoFit/>
            </a:bodyPr>
            <a:lstStyle/>
            <a:p>
              <a:r>
                <a:rPr lang="de-CH" sz="1800">
                  <a:solidFill>
                    <a:srgbClr val="000000"/>
                  </a:solidFill>
                </a:rPr>
                <a:t>r</a:t>
              </a:r>
              <a:r>
                <a:rPr lang="de-CH" sz="1800" baseline="-25000">
                  <a:solidFill>
                    <a:srgbClr val="000000"/>
                  </a:solidFill>
                </a:rPr>
                <a:t>t</a:t>
              </a:r>
              <a:endParaRPr lang="en-US" sz="1800" baseline="-25000">
                <a:solidFill>
                  <a:srgbClr val="000000"/>
                </a:solidFill>
              </a:endParaRPr>
            </a:p>
          </p:txBody>
        </p:sp>
        <p:sp>
          <p:nvSpPr>
            <p:cNvPr id="2191395" name="Rectangle 35"/>
            <p:cNvSpPr>
              <a:spLocks noChangeArrowheads="1"/>
            </p:cNvSpPr>
            <p:nvPr/>
          </p:nvSpPr>
          <p:spPr bwMode="auto">
            <a:xfrm>
              <a:off x="1693" y="2381"/>
              <a:ext cx="197" cy="173"/>
            </a:xfrm>
            <a:prstGeom prst="rect">
              <a:avLst/>
            </a:prstGeom>
            <a:noFill/>
            <a:ln w="9525">
              <a:noFill/>
              <a:miter lim="800000"/>
              <a:headEnd/>
              <a:tailEnd/>
            </a:ln>
          </p:spPr>
          <p:txBody>
            <a:bodyPr wrap="none" lIns="0" tIns="0" rIns="0" bIns="0">
              <a:spAutoFit/>
            </a:bodyPr>
            <a:lstStyle/>
            <a:p>
              <a:r>
                <a:rPr lang="de-CH" sz="1800">
                  <a:solidFill>
                    <a:srgbClr val="000000"/>
                  </a:solidFill>
                </a:rPr>
                <a:t>r</a:t>
              </a:r>
              <a:r>
                <a:rPr lang="de-CH" sz="1800" baseline="-25000">
                  <a:solidFill>
                    <a:srgbClr val="000000"/>
                  </a:solidFill>
                </a:rPr>
                <a:t>t+1</a:t>
              </a:r>
              <a:endParaRPr lang="en-US" sz="1800" baseline="-25000">
                <a:solidFill>
                  <a:srgbClr val="000000"/>
                </a:solidFill>
              </a:endParaRPr>
            </a:p>
          </p:txBody>
        </p:sp>
        <p:sp>
          <p:nvSpPr>
            <p:cNvPr id="2191396" name="Rectangle 36"/>
            <p:cNvSpPr>
              <a:spLocks noChangeArrowheads="1"/>
            </p:cNvSpPr>
            <p:nvPr/>
          </p:nvSpPr>
          <p:spPr bwMode="auto">
            <a:xfrm>
              <a:off x="1216" y="2867"/>
              <a:ext cx="120" cy="173"/>
            </a:xfrm>
            <a:prstGeom prst="rect">
              <a:avLst/>
            </a:prstGeom>
            <a:noFill/>
            <a:ln w="9525">
              <a:noFill/>
              <a:miter lim="800000"/>
              <a:headEnd/>
              <a:tailEnd/>
            </a:ln>
          </p:spPr>
          <p:txBody>
            <a:bodyPr wrap="none" lIns="0" tIns="0" rIns="0" bIns="0">
              <a:spAutoFit/>
            </a:bodyPr>
            <a:lstStyle/>
            <a:p>
              <a:r>
                <a:rPr lang="de-CH" sz="1800">
                  <a:solidFill>
                    <a:srgbClr val="000000"/>
                  </a:solidFill>
                </a:rPr>
                <a:t>u</a:t>
              </a:r>
              <a:r>
                <a:rPr lang="de-CH" sz="1800" baseline="-25000">
                  <a:solidFill>
                    <a:srgbClr val="000000"/>
                  </a:solidFill>
                </a:rPr>
                <a:t>t</a:t>
              </a:r>
              <a:endParaRPr lang="en-US" sz="1800" baseline="-25000">
                <a:solidFill>
                  <a:srgbClr val="000000"/>
                </a:solidFill>
              </a:endParaRPr>
            </a:p>
          </p:txBody>
        </p:sp>
        <p:sp>
          <p:nvSpPr>
            <p:cNvPr id="2191397" name="Rectangle 37"/>
            <p:cNvSpPr>
              <a:spLocks noChangeArrowheads="1"/>
            </p:cNvSpPr>
            <p:nvPr/>
          </p:nvSpPr>
          <p:spPr bwMode="auto">
            <a:xfrm>
              <a:off x="1703" y="2868"/>
              <a:ext cx="229" cy="173"/>
            </a:xfrm>
            <a:prstGeom prst="rect">
              <a:avLst/>
            </a:prstGeom>
            <a:noFill/>
            <a:ln w="9525">
              <a:noFill/>
              <a:miter lim="800000"/>
              <a:headEnd/>
              <a:tailEnd/>
            </a:ln>
          </p:spPr>
          <p:txBody>
            <a:bodyPr wrap="none" lIns="0" tIns="0" rIns="0" bIns="0">
              <a:spAutoFit/>
            </a:bodyPr>
            <a:lstStyle/>
            <a:p>
              <a:r>
                <a:rPr lang="de-CH" sz="1800">
                  <a:solidFill>
                    <a:srgbClr val="000000"/>
                  </a:solidFill>
                </a:rPr>
                <a:t>u</a:t>
              </a:r>
              <a:r>
                <a:rPr lang="de-CH" sz="1800" baseline="-25000">
                  <a:solidFill>
                    <a:srgbClr val="000000"/>
                  </a:solidFill>
                </a:rPr>
                <a:t>t+1</a:t>
              </a:r>
              <a:endParaRPr lang="en-US" sz="1800" baseline="-25000">
                <a:solidFill>
                  <a:srgbClr val="000000"/>
                </a:solidFill>
              </a:endParaRPr>
            </a:p>
          </p:txBody>
        </p:sp>
      </p:grpSp>
      <p:graphicFrame>
        <p:nvGraphicFramePr>
          <p:cNvPr id="2191398" name="Object 38"/>
          <p:cNvGraphicFramePr>
            <a:graphicFrameLocks noChangeAspect="1"/>
          </p:cNvGraphicFramePr>
          <p:nvPr/>
        </p:nvGraphicFramePr>
        <p:xfrm>
          <a:off x="6122608" y="3651022"/>
          <a:ext cx="3943350" cy="495300"/>
        </p:xfrm>
        <a:graphic>
          <a:graphicData uri="http://schemas.openxmlformats.org/presentationml/2006/ole">
            <mc:AlternateContent xmlns:mc="http://schemas.openxmlformats.org/markup-compatibility/2006">
              <mc:Choice xmlns:v="urn:schemas-microsoft-com:vml" Requires="v">
                <p:oleObj spid="_x0000_s210024" name="Equation" r:id="rId3" imgW="1815840" imgH="228600" progId="Equation.3">
                  <p:embed/>
                </p:oleObj>
              </mc:Choice>
              <mc:Fallback>
                <p:oleObj name="Equation" r:id="rId3" imgW="181584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2608" y="3651022"/>
                        <a:ext cx="3943350"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91399" name="Object 39"/>
          <p:cNvGraphicFramePr>
            <a:graphicFrameLocks noChangeAspect="1"/>
          </p:cNvGraphicFramePr>
          <p:nvPr/>
        </p:nvGraphicFramePr>
        <p:xfrm>
          <a:off x="6133720" y="3009672"/>
          <a:ext cx="3722688" cy="495300"/>
        </p:xfrm>
        <a:graphic>
          <a:graphicData uri="http://schemas.openxmlformats.org/presentationml/2006/ole">
            <mc:AlternateContent xmlns:mc="http://schemas.openxmlformats.org/markup-compatibility/2006">
              <mc:Choice xmlns:v="urn:schemas-microsoft-com:vml" Requires="v">
                <p:oleObj spid="_x0000_s210025" name="Equation" r:id="rId5" imgW="1714320" imgH="228600" progId="Equation.3">
                  <p:embed/>
                </p:oleObj>
              </mc:Choice>
              <mc:Fallback>
                <p:oleObj name="Equation" r:id="rId5" imgW="171432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33720" y="3009672"/>
                        <a:ext cx="3722688"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91400" name="Object 40"/>
          <p:cNvGraphicFramePr>
            <a:graphicFrameLocks noChangeAspect="1"/>
          </p:cNvGraphicFramePr>
          <p:nvPr/>
        </p:nvGraphicFramePr>
        <p:xfrm>
          <a:off x="6186108" y="2438172"/>
          <a:ext cx="1157287" cy="468312"/>
        </p:xfrm>
        <a:graphic>
          <a:graphicData uri="http://schemas.openxmlformats.org/presentationml/2006/ole">
            <mc:AlternateContent xmlns:mc="http://schemas.openxmlformats.org/markup-compatibility/2006">
              <mc:Choice xmlns:v="urn:schemas-microsoft-com:vml" Requires="v">
                <p:oleObj spid="_x0000_s210026" name="Equation" r:id="rId7" imgW="533160" imgH="215640" progId="Equation.3">
                  <p:embed/>
                </p:oleObj>
              </mc:Choice>
              <mc:Fallback>
                <p:oleObj name="Equation" r:id="rId7" imgW="533160" imgH="215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86108" y="2438172"/>
                        <a:ext cx="1157287" cy="468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91401" name="Rectangle 41"/>
          <p:cNvSpPr>
            <a:spLocks noChangeArrowheads="1"/>
          </p:cNvSpPr>
          <p:nvPr/>
        </p:nvSpPr>
        <p:spPr bwMode="auto">
          <a:xfrm>
            <a:off x="28195" y="3216859"/>
            <a:ext cx="10287000" cy="0"/>
          </a:xfrm>
          <a:prstGeom prst="rect">
            <a:avLst/>
          </a:prstGeom>
          <a:noFill/>
          <a:ln w="9525" algn="ctr">
            <a:noFill/>
            <a:miter lim="800000"/>
            <a:headEnd/>
            <a:tailEnd/>
          </a:ln>
          <a:effectLst/>
        </p:spPr>
        <p:txBody>
          <a:bodyPr wrap="none" anchor="ctr">
            <a:spAutoFit/>
          </a:bodyPr>
          <a:lstStyle/>
          <a:p>
            <a:endParaRPr lang="en-US">
              <a:solidFill>
                <a:srgbClr val="000000"/>
              </a:solidFill>
            </a:endParaRPr>
          </a:p>
        </p:txBody>
      </p:sp>
      <p:sp>
        <p:nvSpPr>
          <p:cNvPr id="2191403" name="Text Box 43"/>
          <p:cNvSpPr txBox="1">
            <a:spLocks noChangeArrowheads="1"/>
          </p:cNvSpPr>
          <p:nvPr/>
        </p:nvSpPr>
        <p:spPr bwMode="auto">
          <a:xfrm>
            <a:off x="453558" y="6380163"/>
            <a:ext cx="3927475" cy="304800"/>
          </a:xfrm>
          <a:prstGeom prst="rect">
            <a:avLst/>
          </a:prstGeom>
          <a:noFill/>
          <a:ln w="9525">
            <a:noFill/>
            <a:miter lim="800000"/>
            <a:headEnd/>
            <a:tailEnd/>
          </a:ln>
          <a:effectLst/>
        </p:spPr>
        <p:txBody>
          <a:bodyPr>
            <a:spAutoFit/>
          </a:bodyPr>
          <a:lstStyle/>
          <a:p>
            <a:pPr>
              <a:spcBef>
                <a:spcPct val="50000"/>
              </a:spcBef>
            </a:pPr>
            <a:r>
              <a:rPr lang="en-US" b="0">
                <a:solidFill>
                  <a:srgbClr val="000000"/>
                </a:solidFill>
                <a:latin typeface="Times New Roman" pitchFamily="18" charset="0"/>
              </a:rPr>
              <a:t>Behrens et al. 2007, </a:t>
            </a:r>
            <a:r>
              <a:rPr lang="en-US" b="0" i="1">
                <a:solidFill>
                  <a:srgbClr val="000000"/>
                </a:solidFill>
                <a:latin typeface="Times New Roman" pitchFamily="18" charset="0"/>
              </a:rPr>
              <a:t>Nat. Neurosci.</a:t>
            </a:r>
            <a:endParaRPr lang="de-DE" b="0" i="1">
              <a:solidFill>
                <a:srgbClr val="000000"/>
              </a:solidFill>
              <a:latin typeface="Times New Roman" pitchFamily="18" charset="0"/>
            </a:endParaRPr>
          </a:p>
        </p:txBody>
      </p:sp>
      <p:pic>
        <p:nvPicPr>
          <p:cNvPr id="43" name="Picture 12" descr="Thomas_Bayes"/>
          <p:cNvPicPr>
            <a:picLocks noChangeAspect="1" noChangeArrowheads="1"/>
          </p:cNvPicPr>
          <p:nvPr/>
        </p:nvPicPr>
        <p:blipFill>
          <a:blip r:embed="rId9" cstate="print"/>
          <a:srcRect/>
          <a:stretch>
            <a:fillRect/>
          </a:stretch>
        </p:blipFill>
        <p:spPr bwMode="auto">
          <a:xfrm>
            <a:off x="8467735" y="268080"/>
            <a:ext cx="1205030" cy="1292236"/>
          </a:xfrm>
          <a:prstGeom prst="rect">
            <a:avLst/>
          </a:prstGeom>
          <a:noFill/>
          <a:ln>
            <a:solidFill>
              <a:schemeClr val="bg2"/>
            </a:solidFill>
          </a:ln>
        </p:spPr>
      </p:pic>
      <p:pic>
        <p:nvPicPr>
          <p:cNvPr id="44" name="Picture 12" descr="Thomas_Bayes"/>
          <p:cNvPicPr>
            <a:picLocks noChangeAspect="1" noChangeArrowheads="1"/>
          </p:cNvPicPr>
          <p:nvPr/>
        </p:nvPicPr>
        <p:blipFill>
          <a:blip r:embed="rId9" cstate="print"/>
          <a:srcRect/>
          <a:stretch>
            <a:fillRect/>
          </a:stretch>
        </p:blipFill>
        <p:spPr bwMode="auto">
          <a:xfrm>
            <a:off x="8127077" y="586325"/>
            <a:ext cx="1205030" cy="1292236"/>
          </a:xfrm>
          <a:prstGeom prst="rect">
            <a:avLst/>
          </a:prstGeom>
          <a:noFill/>
          <a:ln>
            <a:solidFill>
              <a:schemeClr val="bg2"/>
            </a:solidFill>
          </a:ln>
        </p:spPr>
      </p:pic>
      <p:pic>
        <p:nvPicPr>
          <p:cNvPr id="45" name="Picture 12" descr="Thomas_Bayes"/>
          <p:cNvPicPr>
            <a:picLocks noChangeAspect="1" noChangeArrowheads="1"/>
          </p:cNvPicPr>
          <p:nvPr/>
        </p:nvPicPr>
        <p:blipFill>
          <a:blip r:embed="rId9" cstate="print"/>
          <a:srcRect/>
          <a:stretch>
            <a:fillRect/>
          </a:stretch>
        </p:blipFill>
        <p:spPr bwMode="auto">
          <a:xfrm>
            <a:off x="7772972" y="931464"/>
            <a:ext cx="1205030" cy="1292236"/>
          </a:xfrm>
          <a:prstGeom prst="rect">
            <a:avLst/>
          </a:prstGeom>
          <a:noFill/>
          <a:ln>
            <a:solidFill>
              <a:schemeClr val="bg2"/>
            </a:solidFill>
          </a:ln>
        </p:spPr>
      </p:pic>
      <p:sp>
        <p:nvSpPr>
          <p:cNvPr id="47" name="Rectangle 5"/>
          <p:cNvSpPr>
            <a:spLocks noChangeArrowheads="1"/>
          </p:cNvSpPr>
          <p:nvPr/>
        </p:nvSpPr>
        <p:spPr bwMode="auto">
          <a:xfrm>
            <a:off x="535740" y="2379316"/>
            <a:ext cx="2259947" cy="400110"/>
          </a:xfrm>
          <a:prstGeom prst="rect">
            <a:avLst/>
          </a:prstGeom>
          <a:noFill/>
          <a:ln w="9525">
            <a:noFill/>
            <a:miter lim="800000"/>
            <a:headEnd/>
            <a:tailEnd/>
          </a:ln>
          <a:effectLst/>
        </p:spPr>
        <p:txBody>
          <a:bodyPr wrap="square">
            <a:spAutoFit/>
          </a:bodyPr>
          <a:lstStyle/>
          <a:p>
            <a:pPr>
              <a:spcBef>
                <a:spcPct val="30000"/>
              </a:spcBef>
            </a:pPr>
            <a:r>
              <a:rPr lang="en-GB" sz="2000" b="0" dirty="0" smtClean="0">
                <a:solidFill>
                  <a:srgbClr val="000000"/>
                </a:solidFill>
              </a:rPr>
              <a:t>prior on volatility</a:t>
            </a:r>
            <a:endParaRPr lang="en-US" sz="2000" b="0" dirty="0">
              <a:solidFill>
                <a:srgbClr val="000000"/>
              </a:solidFill>
            </a:endParaRPr>
          </a:p>
        </p:txBody>
      </p:sp>
    </p:spTree>
    <p:extLst>
      <p:ext uri="{BB962C8B-B14F-4D97-AF65-F5344CB8AC3E}">
        <p14:creationId xmlns:p14="http://schemas.microsoft.com/office/powerpoint/2010/main" val="8845781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3444" name="Rectangle 4"/>
          <p:cNvSpPr>
            <a:spLocks noGrp="1" noChangeArrowheads="1"/>
          </p:cNvSpPr>
          <p:nvPr>
            <p:ph type="title"/>
          </p:nvPr>
        </p:nvSpPr>
        <p:spPr>
          <a:xfrm>
            <a:off x="514350" y="274638"/>
            <a:ext cx="9258300" cy="776287"/>
          </a:xfrm>
        </p:spPr>
        <p:txBody>
          <a:bodyPr/>
          <a:lstStyle/>
          <a:p>
            <a:pPr algn="l"/>
            <a:r>
              <a:rPr lang="de-CH" sz="2800" b="1" dirty="0" err="1" smtClean="0">
                <a:latin typeface="Arial Unicode MS" pitchFamily="34" charset="-128"/>
              </a:rPr>
              <a:t>Explaining</a:t>
            </a:r>
            <a:r>
              <a:rPr lang="de-CH" sz="2800" b="1" dirty="0" smtClean="0">
                <a:latin typeface="Arial Unicode MS" pitchFamily="34" charset="-128"/>
              </a:rPr>
              <a:t> RTs by different learning </a:t>
            </a:r>
            <a:r>
              <a:rPr lang="de-CH" sz="2800" b="1" dirty="0">
                <a:latin typeface="Arial Unicode MS" pitchFamily="34" charset="-128"/>
              </a:rPr>
              <a:t>models</a:t>
            </a:r>
            <a:endParaRPr lang="en-US" sz="2800" b="1" dirty="0">
              <a:latin typeface="Arial Unicode MS" pitchFamily="34" charset="-128"/>
            </a:endParaRPr>
          </a:p>
        </p:txBody>
      </p:sp>
      <p:grpSp>
        <p:nvGrpSpPr>
          <p:cNvPr id="2" name="Group 5"/>
          <p:cNvGrpSpPr>
            <a:grpSpLocks/>
          </p:cNvGrpSpPr>
          <p:nvPr/>
        </p:nvGrpSpPr>
        <p:grpSpPr bwMode="auto">
          <a:xfrm>
            <a:off x="4195763" y="1306513"/>
            <a:ext cx="5303837" cy="2366962"/>
            <a:chOff x="461" y="1045"/>
            <a:chExt cx="3341" cy="1491"/>
          </a:xfrm>
        </p:grpSpPr>
        <p:sp>
          <p:nvSpPr>
            <p:cNvPr id="2493446" name="Rectangle 6"/>
            <p:cNvSpPr>
              <a:spLocks noChangeArrowheads="1"/>
            </p:cNvSpPr>
            <p:nvPr/>
          </p:nvSpPr>
          <p:spPr bwMode="auto">
            <a:xfrm>
              <a:off x="741" y="1078"/>
              <a:ext cx="2990" cy="1266"/>
            </a:xfrm>
            <a:prstGeom prst="rect">
              <a:avLst/>
            </a:prstGeom>
            <a:solidFill>
              <a:srgbClr val="FFFFFF"/>
            </a:solidFill>
            <a:ln w="9525">
              <a:noFill/>
              <a:miter lim="800000"/>
              <a:headEnd/>
              <a:tailEnd/>
            </a:ln>
          </p:spPr>
          <p:txBody>
            <a:bodyPr/>
            <a:lstStyle/>
            <a:p>
              <a:endParaRPr lang="en-US">
                <a:solidFill>
                  <a:srgbClr val="000000"/>
                </a:solidFill>
              </a:endParaRPr>
            </a:p>
          </p:txBody>
        </p:sp>
        <p:sp>
          <p:nvSpPr>
            <p:cNvPr id="2493447" name="Rectangle 7"/>
            <p:cNvSpPr>
              <a:spLocks noChangeArrowheads="1"/>
            </p:cNvSpPr>
            <p:nvPr/>
          </p:nvSpPr>
          <p:spPr bwMode="auto">
            <a:xfrm>
              <a:off x="741" y="1078"/>
              <a:ext cx="2990" cy="1266"/>
            </a:xfrm>
            <a:prstGeom prst="rect">
              <a:avLst/>
            </a:prstGeom>
            <a:noFill/>
            <a:ln w="0">
              <a:solidFill>
                <a:srgbClr val="FFFFFF"/>
              </a:solidFill>
              <a:miter lim="800000"/>
              <a:headEnd/>
              <a:tailEnd/>
            </a:ln>
          </p:spPr>
          <p:txBody>
            <a:bodyPr/>
            <a:lstStyle/>
            <a:p>
              <a:endParaRPr lang="en-US">
                <a:solidFill>
                  <a:srgbClr val="000000"/>
                </a:solidFill>
              </a:endParaRPr>
            </a:p>
          </p:txBody>
        </p:sp>
        <p:sp>
          <p:nvSpPr>
            <p:cNvPr id="2493448" name="Line 8"/>
            <p:cNvSpPr>
              <a:spLocks noChangeShapeType="1"/>
            </p:cNvSpPr>
            <p:nvPr/>
          </p:nvSpPr>
          <p:spPr bwMode="auto">
            <a:xfrm>
              <a:off x="741" y="2344"/>
              <a:ext cx="2990" cy="1"/>
            </a:xfrm>
            <a:prstGeom prst="line">
              <a:avLst/>
            </a:prstGeom>
            <a:noFill/>
            <a:ln w="0">
              <a:solidFill>
                <a:srgbClr val="000000"/>
              </a:solidFill>
              <a:round/>
              <a:headEnd/>
              <a:tailEnd/>
            </a:ln>
          </p:spPr>
          <p:txBody>
            <a:bodyPr/>
            <a:lstStyle/>
            <a:p>
              <a:endParaRPr lang="en-US">
                <a:solidFill>
                  <a:srgbClr val="000000"/>
                </a:solidFill>
              </a:endParaRPr>
            </a:p>
          </p:txBody>
        </p:sp>
        <p:sp>
          <p:nvSpPr>
            <p:cNvPr id="2493449" name="Line 9"/>
            <p:cNvSpPr>
              <a:spLocks noChangeShapeType="1"/>
            </p:cNvSpPr>
            <p:nvPr/>
          </p:nvSpPr>
          <p:spPr bwMode="auto">
            <a:xfrm flipV="1">
              <a:off x="741" y="1078"/>
              <a:ext cx="1" cy="1266"/>
            </a:xfrm>
            <a:prstGeom prst="line">
              <a:avLst/>
            </a:prstGeom>
            <a:noFill/>
            <a:ln w="0">
              <a:solidFill>
                <a:srgbClr val="000000"/>
              </a:solidFill>
              <a:round/>
              <a:headEnd/>
              <a:tailEnd/>
            </a:ln>
          </p:spPr>
          <p:txBody>
            <a:bodyPr/>
            <a:lstStyle/>
            <a:p>
              <a:endParaRPr lang="en-US">
                <a:solidFill>
                  <a:srgbClr val="000000"/>
                </a:solidFill>
              </a:endParaRPr>
            </a:p>
          </p:txBody>
        </p:sp>
        <p:sp>
          <p:nvSpPr>
            <p:cNvPr id="2493450" name="Line 10"/>
            <p:cNvSpPr>
              <a:spLocks noChangeShapeType="1"/>
            </p:cNvSpPr>
            <p:nvPr/>
          </p:nvSpPr>
          <p:spPr bwMode="auto">
            <a:xfrm flipV="1">
              <a:off x="741" y="2311"/>
              <a:ext cx="1" cy="33"/>
            </a:xfrm>
            <a:prstGeom prst="line">
              <a:avLst/>
            </a:prstGeom>
            <a:noFill/>
            <a:ln w="0">
              <a:solidFill>
                <a:srgbClr val="000000"/>
              </a:solidFill>
              <a:round/>
              <a:headEnd/>
              <a:tailEnd/>
            </a:ln>
          </p:spPr>
          <p:txBody>
            <a:bodyPr/>
            <a:lstStyle/>
            <a:p>
              <a:endParaRPr lang="en-US">
                <a:solidFill>
                  <a:srgbClr val="000000"/>
                </a:solidFill>
              </a:endParaRPr>
            </a:p>
          </p:txBody>
        </p:sp>
        <p:sp>
          <p:nvSpPr>
            <p:cNvPr id="2493451" name="Rectangle 11"/>
            <p:cNvSpPr>
              <a:spLocks noChangeArrowheads="1"/>
            </p:cNvSpPr>
            <p:nvPr/>
          </p:nvSpPr>
          <p:spPr bwMode="auto">
            <a:xfrm>
              <a:off x="692" y="2355"/>
              <a:ext cx="120" cy="86"/>
            </a:xfrm>
            <a:prstGeom prst="rect">
              <a:avLst/>
            </a:prstGeom>
            <a:noFill/>
            <a:ln w="9525">
              <a:noFill/>
              <a:miter lim="800000"/>
              <a:headEnd/>
              <a:tailEnd/>
            </a:ln>
          </p:spPr>
          <p:txBody>
            <a:bodyPr wrap="none" lIns="0" tIns="0" rIns="0" bIns="0">
              <a:spAutoFit/>
            </a:bodyPr>
            <a:lstStyle/>
            <a:p>
              <a:r>
                <a:rPr lang="en-US" sz="900">
                  <a:solidFill>
                    <a:srgbClr val="000000"/>
                  </a:solidFill>
                  <a:latin typeface="Helvetica" pitchFamily="34" charset="0"/>
                </a:rPr>
                <a:t>400</a:t>
              </a:r>
              <a:endParaRPr lang="en-US" b="0">
                <a:solidFill>
                  <a:srgbClr val="000000"/>
                </a:solidFill>
              </a:endParaRPr>
            </a:p>
          </p:txBody>
        </p:sp>
        <p:sp>
          <p:nvSpPr>
            <p:cNvPr id="2493452" name="Line 12"/>
            <p:cNvSpPr>
              <a:spLocks noChangeShapeType="1"/>
            </p:cNvSpPr>
            <p:nvPr/>
          </p:nvSpPr>
          <p:spPr bwMode="auto">
            <a:xfrm flipV="1">
              <a:off x="1338" y="2311"/>
              <a:ext cx="1" cy="33"/>
            </a:xfrm>
            <a:prstGeom prst="line">
              <a:avLst/>
            </a:prstGeom>
            <a:noFill/>
            <a:ln w="0">
              <a:solidFill>
                <a:srgbClr val="000000"/>
              </a:solidFill>
              <a:round/>
              <a:headEnd/>
              <a:tailEnd/>
            </a:ln>
          </p:spPr>
          <p:txBody>
            <a:bodyPr/>
            <a:lstStyle/>
            <a:p>
              <a:endParaRPr lang="en-US">
                <a:solidFill>
                  <a:srgbClr val="000000"/>
                </a:solidFill>
              </a:endParaRPr>
            </a:p>
          </p:txBody>
        </p:sp>
        <p:sp>
          <p:nvSpPr>
            <p:cNvPr id="2493453" name="Rectangle 13"/>
            <p:cNvSpPr>
              <a:spLocks noChangeArrowheads="1"/>
            </p:cNvSpPr>
            <p:nvPr/>
          </p:nvSpPr>
          <p:spPr bwMode="auto">
            <a:xfrm>
              <a:off x="1290" y="2355"/>
              <a:ext cx="120" cy="86"/>
            </a:xfrm>
            <a:prstGeom prst="rect">
              <a:avLst/>
            </a:prstGeom>
            <a:noFill/>
            <a:ln w="9525">
              <a:noFill/>
              <a:miter lim="800000"/>
              <a:headEnd/>
              <a:tailEnd/>
            </a:ln>
          </p:spPr>
          <p:txBody>
            <a:bodyPr wrap="none" lIns="0" tIns="0" rIns="0" bIns="0">
              <a:spAutoFit/>
            </a:bodyPr>
            <a:lstStyle/>
            <a:p>
              <a:r>
                <a:rPr lang="en-US" sz="900">
                  <a:solidFill>
                    <a:srgbClr val="000000"/>
                  </a:solidFill>
                  <a:latin typeface="Helvetica" pitchFamily="34" charset="0"/>
                </a:rPr>
                <a:t>440</a:t>
              </a:r>
              <a:endParaRPr lang="en-US" b="0">
                <a:solidFill>
                  <a:srgbClr val="000000"/>
                </a:solidFill>
              </a:endParaRPr>
            </a:p>
          </p:txBody>
        </p:sp>
        <p:sp>
          <p:nvSpPr>
            <p:cNvPr id="2493454" name="Line 14"/>
            <p:cNvSpPr>
              <a:spLocks noChangeShapeType="1"/>
            </p:cNvSpPr>
            <p:nvPr/>
          </p:nvSpPr>
          <p:spPr bwMode="auto">
            <a:xfrm flipV="1">
              <a:off x="1935" y="2311"/>
              <a:ext cx="1" cy="33"/>
            </a:xfrm>
            <a:prstGeom prst="line">
              <a:avLst/>
            </a:prstGeom>
            <a:noFill/>
            <a:ln w="0">
              <a:solidFill>
                <a:srgbClr val="000000"/>
              </a:solidFill>
              <a:round/>
              <a:headEnd/>
              <a:tailEnd/>
            </a:ln>
          </p:spPr>
          <p:txBody>
            <a:bodyPr/>
            <a:lstStyle/>
            <a:p>
              <a:endParaRPr lang="en-US">
                <a:solidFill>
                  <a:srgbClr val="000000"/>
                </a:solidFill>
              </a:endParaRPr>
            </a:p>
          </p:txBody>
        </p:sp>
        <p:sp>
          <p:nvSpPr>
            <p:cNvPr id="2493455" name="Rectangle 15"/>
            <p:cNvSpPr>
              <a:spLocks noChangeArrowheads="1"/>
            </p:cNvSpPr>
            <p:nvPr/>
          </p:nvSpPr>
          <p:spPr bwMode="auto">
            <a:xfrm>
              <a:off x="1887" y="2355"/>
              <a:ext cx="120" cy="86"/>
            </a:xfrm>
            <a:prstGeom prst="rect">
              <a:avLst/>
            </a:prstGeom>
            <a:noFill/>
            <a:ln w="9525">
              <a:noFill/>
              <a:miter lim="800000"/>
              <a:headEnd/>
              <a:tailEnd/>
            </a:ln>
          </p:spPr>
          <p:txBody>
            <a:bodyPr wrap="none" lIns="0" tIns="0" rIns="0" bIns="0">
              <a:spAutoFit/>
            </a:bodyPr>
            <a:lstStyle/>
            <a:p>
              <a:r>
                <a:rPr lang="en-US" sz="900">
                  <a:solidFill>
                    <a:srgbClr val="000000"/>
                  </a:solidFill>
                  <a:latin typeface="Helvetica" pitchFamily="34" charset="0"/>
                </a:rPr>
                <a:t>480</a:t>
              </a:r>
              <a:endParaRPr lang="en-US" b="0">
                <a:solidFill>
                  <a:srgbClr val="000000"/>
                </a:solidFill>
              </a:endParaRPr>
            </a:p>
          </p:txBody>
        </p:sp>
        <p:sp>
          <p:nvSpPr>
            <p:cNvPr id="2493456" name="Line 16"/>
            <p:cNvSpPr>
              <a:spLocks noChangeShapeType="1"/>
            </p:cNvSpPr>
            <p:nvPr/>
          </p:nvSpPr>
          <p:spPr bwMode="auto">
            <a:xfrm flipV="1">
              <a:off x="2532" y="2311"/>
              <a:ext cx="1" cy="33"/>
            </a:xfrm>
            <a:prstGeom prst="line">
              <a:avLst/>
            </a:prstGeom>
            <a:noFill/>
            <a:ln w="0">
              <a:solidFill>
                <a:srgbClr val="000000"/>
              </a:solidFill>
              <a:round/>
              <a:headEnd/>
              <a:tailEnd/>
            </a:ln>
          </p:spPr>
          <p:txBody>
            <a:bodyPr/>
            <a:lstStyle/>
            <a:p>
              <a:endParaRPr lang="en-US">
                <a:solidFill>
                  <a:srgbClr val="000000"/>
                </a:solidFill>
              </a:endParaRPr>
            </a:p>
          </p:txBody>
        </p:sp>
        <p:sp>
          <p:nvSpPr>
            <p:cNvPr id="2493457" name="Rectangle 17"/>
            <p:cNvSpPr>
              <a:spLocks noChangeArrowheads="1"/>
            </p:cNvSpPr>
            <p:nvPr/>
          </p:nvSpPr>
          <p:spPr bwMode="auto">
            <a:xfrm>
              <a:off x="2484" y="2355"/>
              <a:ext cx="120" cy="86"/>
            </a:xfrm>
            <a:prstGeom prst="rect">
              <a:avLst/>
            </a:prstGeom>
            <a:noFill/>
            <a:ln w="9525">
              <a:noFill/>
              <a:miter lim="800000"/>
              <a:headEnd/>
              <a:tailEnd/>
            </a:ln>
          </p:spPr>
          <p:txBody>
            <a:bodyPr wrap="none" lIns="0" tIns="0" rIns="0" bIns="0">
              <a:spAutoFit/>
            </a:bodyPr>
            <a:lstStyle/>
            <a:p>
              <a:r>
                <a:rPr lang="en-US" sz="900">
                  <a:solidFill>
                    <a:srgbClr val="000000"/>
                  </a:solidFill>
                  <a:latin typeface="Helvetica" pitchFamily="34" charset="0"/>
                </a:rPr>
                <a:t>520</a:t>
              </a:r>
              <a:endParaRPr lang="en-US" b="0">
                <a:solidFill>
                  <a:srgbClr val="000000"/>
                </a:solidFill>
              </a:endParaRPr>
            </a:p>
          </p:txBody>
        </p:sp>
        <p:sp>
          <p:nvSpPr>
            <p:cNvPr id="2493458" name="Line 18"/>
            <p:cNvSpPr>
              <a:spLocks noChangeShapeType="1"/>
            </p:cNvSpPr>
            <p:nvPr/>
          </p:nvSpPr>
          <p:spPr bwMode="auto">
            <a:xfrm flipV="1">
              <a:off x="3130" y="2311"/>
              <a:ext cx="0" cy="33"/>
            </a:xfrm>
            <a:prstGeom prst="line">
              <a:avLst/>
            </a:prstGeom>
            <a:noFill/>
            <a:ln w="0">
              <a:solidFill>
                <a:srgbClr val="000000"/>
              </a:solidFill>
              <a:round/>
              <a:headEnd/>
              <a:tailEnd/>
            </a:ln>
          </p:spPr>
          <p:txBody>
            <a:bodyPr/>
            <a:lstStyle/>
            <a:p>
              <a:endParaRPr lang="en-US">
                <a:solidFill>
                  <a:srgbClr val="000000"/>
                </a:solidFill>
              </a:endParaRPr>
            </a:p>
          </p:txBody>
        </p:sp>
        <p:sp>
          <p:nvSpPr>
            <p:cNvPr id="2493459" name="Rectangle 19"/>
            <p:cNvSpPr>
              <a:spLocks noChangeArrowheads="1"/>
            </p:cNvSpPr>
            <p:nvPr/>
          </p:nvSpPr>
          <p:spPr bwMode="auto">
            <a:xfrm>
              <a:off x="3081" y="2355"/>
              <a:ext cx="120" cy="86"/>
            </a:xfrm>
            <a:prstGeom prst="rect">
              <a:avLst/>
            </a:prstGeom>
            <a:noFill/>
            <a:ln w="9525">
              <a:noFill/>
              <a:miter lim="800000"/>
              <a:headEnd/>
              <a:tailEnd/>
            </a:ln>
          </p:spPr>
          <p:txBody>
            <a:bodyPr wrap="none" lIns="0" tIns="0" rIns="0" bIns="0">
              <a:spAutoFit/>
            </a:bodyPr>
            <a:lstStyle/>
            <a:p>
              <a:r>
                <a:rPr lang="en-US" sz="900">
                  <a:solidFill>
                    <a:srgbClr val="000000"/>
                  </a:solidFill>
                  <a:latin typeface="Helvetica" pitchFamily="34" charset="0"/>
                </a:rPr>
                <a:t>560</a:t>
              </a:r>
              <a:endParaRPr lang="en-US" b="0">
                <a:solidFill>
                  <a:srgbClr val="000000"/>
                </a:solidFill>
              </a:endParaRPr>
            </a:p>
          </p:txBody>
        </p:sp>
        <p:sp>
          <p:nvSpPr>
            <p:cNvPr id="2493460" name="Line 20"/>
            <p:cNvSpPr>
              <a:spLocks noChangeShapeType="1"/>
            </p:cNvSpPr>
            <p:nvPr/>
          </p:nvSpPr>
          <p:spPr bwMode="auto">
            <a:xfrm flipV="1">
              <a:off x="3731" y="2311"/>
              <a:ext cx="0" cy="33"/>
            </a:xfrm>
            <a:prstGeom prst="line">
              <a:avLst/>
            </a:prstGeom>
            <a:noFill/>
            <a:ln w="0">
              <a:solidFill>
                <a:srgbClr val="000000"/>
              </a:solidFill>
              <a:round/>
              <a:headEnd/>
              <a:tailEnd/>
            </a:ln>
          </p:spPr>
          <p:txBody>
            <a:bodyPr/>
            <a:lstStyle/>
            <a:p>
              <a:endParaRPr lang="en-US">
                <a:solidFill>
                  <a:srgbClr val="000000"/>
                </a:solidFill>
              </a:endParaRPr>
            </a:p>
          </p:txBody>
        </p:sp>
        <p:sp>
          <p:nvSpPr>
            <p:cNvPr id="2493461" name="Rectangle 21"/>
            <p:cNvSpPr>
              <a:spLocks noChangeArrowheads="1"/>
            </p:cNvSpPr>
            <p:nvPr/>
          </p:nvSpPr>
          <p:spPr bwMode="auto">
            <a:xfrm>
              <a:off x="3682" y="2355"/>
              <a:ext cx="120" cy="86"/>
            </a:xfrm>
            <a:prstGeom prst="rect">
              <a:avLst/>
            </a:prstGeom>
            <a:noFill/>
            <a:ln w="9525">
              <a:noFill/>
              <a:miter lim="800000"/>
              <a:headEnd/>
              <a:tailEnd/>
            </a:ln>
          </p:spPr>
          <p:txBody>
            <a:bodyPr wrap="none" lIns="0" tIns="0" rIns="0" bIns="0">
              <a:spAutoFit/>
            </a:bodyPr>
            <a:lstStyle/>
            <a:p>
              <a:r>
                <a:rPr lang="en-US" sz="900">
                  <a:solidFill>
                    <a:srgbClr val="000000"/>
                  </a:solidFill>
                  <a:latin typeface="Helvetica" pitchFamily="34" charset="0"/>
                </a:rPr>
                <a:t>600</a:t>
              </a:r>
              <a:endParaRPr lang="en-US" b="0">
                <a:solidFill>
                  <a:srgbClr val="000000"/>
                </a:solidFill>
              </a:endParaRPr>
            </a:p>
          </p:txBody>
        </p:sp>
        <p:sp>
          <p:nvSpPr>
            <p:cNvPr id="2493462" name="Line 22"/>
            <p:cNvSpPr>
              <a:spLocks noChangeShapeType="1"/>
            </p:cNvSpPr>
            <p:nvPr/>
          </p:nvSpPr>
          <p:spPr bwMode="auto">
            <a:xfrm>
              <a:off x="741" y="2344"/>
              <a:ext cx="29" cy="1"/>
            </a:xfrm>
            <a:prstGeom prst="line">
              <a:avLst/>
            </a:prstGeom>
            <a:noFill/>
            <a:ln w="0">
              <a:solidFill>
                <a:srgbClr val="000000"/>
              </a:solidFill>
              <a:round/>
              <a:headEnd/>
              <a:tailEnd/>
            </a:ln>
          </p:spPr>
          <p:txBody>
            <a:bodyPr/>
            <a:lstStyle/>
            <a:p>
              <a:endParaRPr lang="en-US">
                <a:solidFill>
                  <a:srgbClr val="000000"/>
                </a:solidFill>
              </a:endParaRPr>
            </a:p>
          </p:txBody>
        </p:sp>
        <p:sp>
          <p:nvSpPr>
            <p:cNvPr id="2493463" name="Rectangle 23"/>
            <p:cNvSpPr>
              <a:spLocks noChangeArrowheads="1"/>
            </p:cNvSpPr>
            <p:nvPr/>
          </p:nvSpPr>
          <p:spPr bwMode="auto">
            <a:xfrm>
              <a:off x="680" y="2304"/>
              <a:ext cx="40" cy="86"/>
            </a:xfrm>
            <a:prstGeom prst="rect">
              <a:avLst/>
            </a:prstGeom>
            <a:noFill/>
            <a:ln w="9525">
              <a:noFill/>
              <a:miter lim="800000"/>
              <a:headEnd/>
              <a:tailEnd/>
            </a:ln>
          </p:spPr>
          <p:txBody>
            <a:bodyPr wrap="none" lIns="0" tIns="0" rIns="0" bIns="0">
              <a:spAutoFit/>
            </a:bodyPr>
            <a:lstStyle/>
            <a:p>
              <a:r>
                <a:rPr lang="en-US" sz="900">
                  <a:solidFill>
                    <a:srgbClr val="000000"/>
                  </a:solidFill>
                  <a:latin typeface="Helvetica" pitchFamily="34" charset="0"/>
                </a:rPr>
                <a:t>0</a:t>
              </a:r>
              <a:endParaRPr lang="en-US" b="0">
                <a:solidFill>
                  <a:srgbClr val="000000"/>
                </a:solidFill>
              </a:endParaRPr>
            </a:p>
          </p:txBody>
        </p:sp>
        <p:sp>
          <p:nvSpPr>
            <p:cNvPr id="2493464" name="Line 24"/>
            <p:cNvSpPr>
              <a:spLocks noChangeShapeType="1"/>
            </p:cNvSpPr>
            <p:nvPr/>
          </p:nvSpPr>
          <p:spPr bwMode="auto">
            <a:xfrm>
              <a:off x="741" y="2214"/>
              <a:ext cx="29" cy="1"/>
            </a:xfrm>
            <a:prstGeom prst="line">
              <a:avLst/>
            </a:prstGeom>
            <a:noFill/>
            <a:ln w="0">
              <a:solidFill>
                <a:srgbClr val="000000"/>
              </a:solidFill>
              <a:round/>
              <a:headEnd/>
              <a:tailEnd/>
            </a:ln>
          </p:spPr>
          <p:txBody>
            <a:bodyPr/>
            <a:lstStyle/>
            <a:p>
              <a:endParaRPr lang="en-US">
                <a:solidFill>
                  <a:srgbClr val="000000"/>
                </a:solidFill>
              </a:endParaRPr>
            </a:p>
          </p:txBody>
        </p:sp>
        <p:sp>
          <p:nvSpPr>
            <p:cNvPr id="2493465" name="Line 25"/>
            <p:cNvSpPr>
              <a:spLocks noChangeShapeType="1"/>
            </p:cNvSpPr>
            <p:nvPr/>
          </p:nvSpPr>
          <p:spPr bwMode="auto">
            <a:xfrm>
              <a:off x="741" y="2088"/>
              <a:ext cx="29" cy="1"/>
            </a:xfrm>
            <a:prstGeom prst="line">
              <a:avLst/>
            </a:prstGeom>
            <a:noFill/>
            <a:ln w="0">
              <a:solidFill>
                <a:srgbClr val="000000"/>
              </a:solidFill>
              <a:round/>
              <a:headEnd/>
              <a:tailEnd/>
            </a:ln>
          </p:spPr>
          <p:txBody>
            <a:bodyPr/>
            <a:lstStyle/>
            <a:p>
              <a:endParaRPr lang="en-US">
                <a:solidFill>
                  <a:srgbClr val="000000"/>
                </a:solidFill>
              </a:endParaRPr>
            </a:p>
          </p:txBody>
        </p:sp>
        <p:sp>
          <p:nvSpPr>
            <p:cNvPr id="2493466" name="Rectangle 26"/>
            <p:cNvSpPr>
              <a:spLocks noChangeArrowheads="1"/>
            </p:cNvSpPr>
            <p:nvPr/>
          </p:nvSpPr>
          <p:spPr bwMode="auto">
            <a:xfrm>
              <a:off x="620" y="2055"/>
              <a:ext cx="100" cy="86"/>
            </a:xfrm>
            <a:prstGeom prst="rect">
              <a:avLst/>
            </a:prstGeom>
            <a:noFill/>
            <a:ln w="9525">
              <a:noFill/>
              <a:miter lim="800000"/>
              <a:headEnd/>
              <a:tailEnd/>
            </a:ln>
          </p:spPr>
          <p:txBody>
            <a:bodyPr wrap="none" lIns="0" tIns="0" rIns="0" bIns="0">
              <a:spAutoFit/>
            </a:bodyPr>
            <a:lstStyle/>
            <a:p>
              <a:r>
                <a:rPr lang="en-US" sz="900">
                  <a:solidFill>
                    <a:srgbClr val="000000"/>
                  </a:solidFill>
                  <a:latin typeface="Helvetica" pitchFamily="34" charset="0"/>
                </a:rPr>
                <a:t>0.2</a:t>
              </a:r>
              <a:endParaRPr lang="en-US" b="0">
                <a:solidFill>
                  <a:srgbClr val="000000"/>
                </a:solidFill>
              </a:endParaRPr>
            </a:p>
          </p:txBody>
        </p:sp>
        <p:sp>
          <p:nvSpPr>
            <p:cNvPr id="2493467" name="Line 27"/>
            <p:cNvSpPr>
              <a:spLocks noChangeShapeType="1"/>
            </p:cNvSpPr>
            <p:nvPr/>
          </p:nvSpPr>
          <p:spPr bwMode="auto">
            <a:xfrm>
              <a:off x="741" y="1963"/>
              <a:ext cx="29" cy="1"/>
            </a:xfrm>
            <a:prstGeom prst="line">
              <a:avLst/>
            </a:prstGeom>
            <a:noFill/>
            <a:ln w="0">
              <a:solidFill>
                <a:srgbClr val="000000"/>
              </a:solidFill>
              <a:round/>
              <a:headEnd/>
              <a:tailEnd/>
            </a:ln>
          </p:spPr>
          <p:txBody>
            <a:bodyPr/>
            <a:lstStyle/>
            <a:p>
              <a:endParaRPr lang="en-US">
                <a:solidFill>
                  <a:srgbClr val="000000"/>
                </a:solidFill>
              </a:endParaRPr>
            </a:p>
          </p:txBody>
        </p:sp>
        <p:sp>
          <p:nvSpPr>
            <p:cNvPr id="2493468" name="Line 28"/>
            <p:cNvSpPr>
              <a:spLocks noChangeShapeType="1"/>
            </p:cNvSpPr>
            <p:nvPr/>
          </p:nvSpPr>
          <p:spPr bwMode="auto">
            <a:xfrm>
              <a:off x="741" y="1837"/>
              <a:ext cx="29" cy="1"/>
            </a:xfrm>
            <a:prstGeom prst="line">
              <a:avLst/>
            </a:prstGeom>
            <a:noFill/>
            <a:ln w="0">
              <a:solidFill>
                <a:srgbClr val="000000"/>
              </a:solidFill>
              <a:round/>
              <a:headEnd/>
              <a:tailEnd/>
            </a:ln>
          </p:spPr>
          <p:txBody>
            <a:bodyPr/>
            <a:lstStyle/>
            <a:p>
              <a:endParaRPr lang="en-US">
                <a:solidFill>
                  <a:srgbClr val="000000"/>
                </a:solidFill>
              </a:endParaRPr>
            </a:p>
          </p:txBody>
        </p:sp>
        <p:sp>
          <p:nvSpPr>
            <p:cNvPr id="2493469" name="Rectangle 29"/>
            <p:cNvSpPr>
              <a:spLocks noChangeArrowheads="1"/>
            </p:cNvSpPr>
            <p:nvPr/>
          </p:nvSpPr>
          <p:spPr bwMode="auto">
            <a:xfrm>
              <a:off x="620" y="1804"/>
              <a:ext cx="100" cy="86"/>
            </a:xfrm>
            <a:prstGeom prst="rect">
              <a:avLst/>
            </a:prstGeom>
            <a:noFill/>
            <a:ln w="9525">
              <a:noFill/>
              <a:miter lim="800000"/>
              <a:headEnd/>
              <a:tailEnd/>
            </a:ln>
          </p:spPr>
          <p:txBody>
            <a:bodyPr wrap="none" lIns="0" tIns="0" rIns="0" bIns="0">
              <a:spAutoFit/>
            </a:bodyPr>
            <a:lstStyle/>
            <a:p>
              <a:r>
                <a:rPr lang="en-US" sz="900">
                  <a:solidFill>
                    <a:srgbClr val="000000"/>
                  </a:solidFill>
                  <a:latin typeface="Helvetica" pitchFamily="34" charset="0"/>
                </a:rPr>
                <a:t>0.4</a:t>
              </a:r>
              <a:endParaRPr lang="en-US" b="0">
                <a:solidFill>
                  <a:srgbClr val="000000"/>
                </a:solidFill>
              </a:endParaRPr>
            </a:p>
          </p:txBody>
        </p:sp>
        <p:sp>
          <p:nvSpPr>
            <p:cNvPr id="2493470" name="Line 30"/>
            <p:cNvSpPr>
              <a:spLocks noChangeShapeType="1"/>
            </p:cNvSpPr>
            <p:nvPr/>
          </p:nvSpPr>
          <p:spPr bwMode="auto">
            <a:xfrm>
              <a:off x="741" y="1711"/>
              <a:ext cx="29" cy="1"/>
            </a:xfrm>
            <a:prstGeom prst="line">
              <a:avLst/>
            </a:prstGeom>
            <a:noFill/>
            <a:ln w="0">
              <a:solidFill>
                <a:srgbClr val="000000"/>
              </a:solidFill>
              <a:round/>
              <a:headEnd/>
              <a:tailEnd/>
            </a:ln>
          </p:spPr>
          <p:txBody>
            <a:bodyPr/>
            <a:lstStyle/>
            <a:p>
              <a:endParaRPr lang="en-US">
                <a:solidFill>
                  <a:srgbClr val="000000"/>
                </a:solidFill>
              </a:endParaRPr>
            </a:p>
          </p:txBody>
        </p:sp>
        <p:sp>
          <p:nvSpPr>
            <p:cNvPr id="2493471" name="Line 31"/>
            <p:cNvSpPr>
              <a:spLocks noChangeShapeType="1"/>
            </p:cNvSpPr>
            <p:nvPr/>
          </p:nvSpPr>
          <p:spPr bwMode="auto">
            <a:xfrm>
              <a:off x="741" y="1581"/>
              <a:ext cx="29" cy="1"/>
            </a:xfrm>
            <a:prstGeom prst="line">
              <a:avLst/>
            </a:prstGeom>
            <a:noFill/>
            <a:ln w="0">
              <a:solidFill>
                <a:srgbClr val="000000"/>
              </a:solidFill>
              <a:round/>
              <a:headEnd/>
              <a:tailEnd/>
            </a:ln>
          </p:spPr>
          <p:txBody>
            <a:bodyPr/>
            <a:lstStyle/>
            <a:p>
              <a:endParaRPr lang="en-US">
                <a:solidFill>
                  <a:srgbClr val="000000"/>
                </a:solidFill>
              </a:endParaRPr>
            </a:p>
          </p:txBody>
        </p:sp>
        <p:sp>
          <p:nvSpPr>
            <p:cNvPr id="2493472" name="Rectangle 32"/>
            <p:cNvSpPr>
              <a:spLocks noChangeArrowheads="1"/>
            </p:cNvSpPr>
            <p:nvPr/>
          </p:nvSpPr>
          <p:spPr bwMode="auto">
            <a:xfrm>
              <a:off x="620" y="1548"/>
              <a:ext cx="100" cy="86"/>
            </a:xfrm>
            <a:prstGeom prst="rect">
              <a:avLst/>
            </a:prstGeom>
            <a:noFill/>
            <a:ln w="9525">
              <a:noFill/>
              <a:miter lim="800000"/>
              <a:headEnd/>
              <a:tailEnd/>
            </a:ln>
          </p:spPr>
          <p:txBody>
            <a:bodyPr wrap="none" lIns="0" tIns="0" rIns="0" bIns="0">
              <a:spAutoFit/>
            </a:bodyPr>
            <a:lstStyle/>
            <a:p>
              <a:r>
                <a:rPr lang="en-US" sz="900">
                  <a:solidFill>
                    <a:srgbClr val="000000"/>
                  </a:solidFill>
                  <a:latin typeface="Helvetica" pitchFamily="34" charset="0"/>
                </a:rPr>
                <a:t>0.6</a:t>
              </a:r>
              <a:endParaRPr lang="en-US" b="0">
                <a:solidFill>
                  <a:srgbClr val="000000"/>
                </a:solidFill>
              </a:endParaRPr>
            </a:p>
          </p:txBody>
        </p:sp>
        <p:sp>
          <p:nvSpPr>
            <p:cNvPr id="2493473" name="Line 33"/>
            <p:cNvSpPr>
              <a:spLocks noChangeShapeType="1"/>
            </p:cNvSpPr>
            <p:nvPr/>
          </p:nvSpPr>
          <p:spPr bwMode="auto">
            <a:xfrm>
              <a:off x="741" y="1456"/>
              <a:ext cx="29" cy="1"/>
            </a:xfrm>
            <a:prstGeom prst="line">
              <a:avLst/>
            </a:prstGeom>
            <a:noFill/>
            <a:ln w="0">
              <a:solidFill>
                <a:srgbClr val="000000"/>
              </a:solidFill>
              <a:round/>
              <a:headEnd/>
              <a:tailEnd/>
            </a:ln>
          </p:spPr>
          <p:txBody>
            <a:bodyPr/>
            <a:lstStyle/>
            <a:p>
              <a:endParaRPr lang="en-US">
                <a:solidFill>
                  <a:srgbClr val="000000"/>
                </a:solidFill>
              </a:endParaRPr>
            </a:p>
          </p:txBody>
        </p:sp>
        <p:sp>
          <p:nvSpPr>
            <p:cNvPr id="2493474" name="Line 34"/>
            <p:cNvSpPr>
              <a:spLocks noChangeShapeType="1"/>
            </p:cNvSpPr>
            <p:nvPr/>
          </p:nvSpPr>
          <p:spPr bwMode="auto">
            <a:xfrm>
              <a:off x="741" y="1330"/>
              <a:ext cx="29" cy="1"/>
            </a:xfrm>
            <a:prstGeom prst="line">
              <a:avLst/>
            </a:prstGeom>
            <a:noFill/>
            <a:ln w="0">
              <a:solidFill>
                <a:srgbClr val="000000"/>
              </a:solidFill>
              <a:round/>
              <a:headEnd/>
              <a:tailEnd/>
            </a:ln>
          </p:spPr>
          <p:txBody>
            <a:bodyPr/>
            <a:lstStyle/>
            <a:p>
              <a:endParaRPr lang="en-US">
                <a:solidFill>
                  <a:srgbClr val="000000"/>
                </a:solidFill>
              </a:endParaRPr>
            </a:p>
          </p:txBody>
        </p:sp>
        <p:sp>
          <p:nvSpPr>
            <p:cNvPr id="2493475" name="Rectangle 35"/>
            <p:cNvSpPr>
              <a:spLocks noChangeArrowheads="1"/>
            </p:cNvSpPr>
            <p:nvPr/>
          </p:nvSpPr>
          <p:spPr bwMode="auto">
            <a:xfrm>
              <a:off x="620" y="1297"/>
              <a:ext cx="100" cy="86"/>
            </a:xfrm>
            <a:prstGeom prst="rect">
              <a:avLst/>
            </a:prstGeom>
            <a:noFill/>
            <a:ln w="9525">
              <a:noFill/>
              <a:miter lim="800000"/>
              <a:headEnd/>
              <a:tailEnd/>
            </a:ln>
          </p:spPr>
          <p:txBody>
            <a:bodyPr wrap="none" lIns="0" tIns="0" rIns="0" bIns="0">
              <a:spAutoFit/>
            </a:bodyPr>
            <a:lstStyle/>
            <a:p>
              <a:r>
                <a:rPr lang="en-US" sz="900">
                  <a:solidFill>
                    <a:srgbClr val="000000"/>
                  </a:solidFill>
                  <a:latin typeface="Helvetica" pitchFamily="34" charset="0"/>
                </a:rPr>
                <a:t>0.8</a:t>
              </a:r>
              <a:endParaRPr lang="en-US" b="0">
                <a:solidFill>
                  <a:srgbClr val="000000"/>
                </a:solidFill>
              </a:endParaRPr>
            </a:p>
          </p:txBody>
        </p:sp>
        <p:sp>
          <p:nvSpPr>
            <p:cNvPr id="2493476" name="Line 36"/>
            <p:cNvSpPr>
              <a:spLocks noChangeShapeType="1"/>
            </p:cNvSpPr>
            <p:nvPr/>
          </p:nvSpPr>
          <p:spPr bwMode="auto">
            <a:xfrm>
              <a:off x="741" y="1204"/>
              <a:ext cx="29" cy="1"/>
            </a:xfrm>
            <a:prstGeom prst="line">
              <a:avLst/>
            </a:prstGeom>
            <a:noFill/>
            <a:ln w="0">
              <a:solidFill>
                <a:srgbClr val="000000"/>
              </a:solidFill>
              <a:round/>
              <a:headEnd/>
              <a:tailEnd/>
            </a:ln>
          </p:spPr>
          <p:txBody>
            <a:bodyPr/>
            <a:lstStyle/>
            <a:p>
              <a:endParaRPr lang="en-US">
                <a:solidFill>
                  <a:srgbClr val="000000"/>
                </a:solidFill>
              </a:endParaRPr>
            </a:p>
          </p:txBody>
        </p:sp>
        <p:sp>
          <p:nvSpPr>
            <p:cNvPr id="2493477" name="Line 37"/>
            <p:cNvSpPr>
              <a:spLocks noChangeShapeType="1"/>
            </p:cNvSpPr>
            <p:nvPr/>
          </p:nvSpPr>
          <p:spPr bwMode="auto">
            <a:xfrm>
              <a:off x="741" y="1078"/>
              <a:ext cx="29" cy="1"/>
            </a:xfrm>
            <a:prstGeom prst="line">
              <a:avLst/>
            </a:prstGeom>
            <a:noFill/>
            <a:ln w="0">
              <a:solidFill>
                <a:srgbClr val="000000"/>
              </a:solidFill>
              <a:round/>
              <a:headEnd/>
              <a:tailEnd/>
            </a:ln>
          </p:spPr>
          <p:txBody>
            <a:bodyPr/>
            <a:lstStyle/>
            <a:p>
              <a:endParaRPr lang="en-US">
                <a:solidFill>
                  <a:srgbClr val="000000"/>
                </a:solidFill>
              </a:endParaRPr>
            </a:p>
          </p:txBody>
        </p:sp>
        <p:sp>
          <p:nvSpPr>
            <p:cNvPr id="2493478" name="Rectangle 38"/>
            <p:cNvSpPr>
              <a:spLocks noChangeArrowheads="1"/>
            </p:cNvSpPr>
            <p:nvPr/>
          </p:nvSpPr>
          <p:spPr bwMode="auto">
            <a:xfrm>
              <a:off x="671" y="1045"/>
              <a:ext cx="40" cy="86"/>
            </a:xfrm>
            <a:prstGeom prst="rect">
              <a:avLst/>
            </a:prstGeom>
            <a:noFill/>
            <a:ln w="9525">
              <a:noFill/>
              <a:miter lim="800000"/>
              <a:headEnd/>
              <a:tailEnd/>
            </a:ln>
          </p:spPr>
          <p:txBody>
            <a:bodyPr wrap="none" lIns="0" tIns="0" rIns="0" bIns="0">
              <a:spAutoFit/>
            </a:bodyPr>
            <a:lstStyle/>
            <a:p>
              <a:r>
                <a:rPr lang="en-US" sz="900">
                  <a:solidFill>
                    <a:srgbClr val="000000"/>
                  </a:solidFill>
                  <a:latin typeface="Helvetica" pitchFamily="34" charset="0"/>
                </a:rPr>
                <a:t>1</a:t>
              </a:r>
              <a:endParaRPr lang="en-US" b="0">
                <a:solidFill>
                  <a:srgbClr val="000000"/>
                </a:solidFill>
              </a:endParaRPr>
            </a:p>
          </p:txBody>
        </p:sp>
        <p:sp>
          <p:nvSpPr>
            <p:cNvPr id="2493479" name="Freeform 39"/>
            <p:cNvSpPr>
              <a:spLocks/>
            </p:cNvSpPr>
            <p:nvPr/>
          </p:nvSpPr>
          <p:spPr bwMode="auto">
            <a:xfrm>
              <a:off x="770" y="1204"/>
              <a:ext cx="2961" cy="1010"/>
            </a:xfrm>
            <a:custGeom>
              <a:avLst/>
              <a:gdLst/>
              <a:ahLst/>
              <a:cxnLst>
                <a:cxn ang="0">
                  <a:pos x="47" y="793"/>
                </a:cxn>
                <a:cxn ang="0">
                  <a:pos x="139" y="793"/>
                </a:cxn>
                <a:cxn ang="0">
                  <a:pos x="232" y="793"/>
                </a:cxn>
                <a:cxn ang="0">
                  <a:pos x="325" y="793"/>
                </a:cxn>
                <a:cxn ang="0">
                  <a:pos x="418" y="0"/>
                </a:cxn>
                <a:cxn ang="0">
                  <a:pos x="511" y="0"/>
                </a:cxn>
                <a:cxn ang="0">
                  <a:pos x="604" y="0"/>
                </a:cxn>
                <a:cxn ang="0">
                  <a:pos x="697" y="0"/>
                </a:cxn>
                <a:cxn ang="0">
                  <a:pos x="795" y="0"/>
                </a:cxn>
                <a:cxn ang="0">
                  <a:pos x="888" y="0"/>
                </a:cxn>
                <a:cxn ang="0">
                  <a:pos x="981" y="0"/>
                </a:cxn>
                <a:cxn ang="0">
                  <a:pos x="1074" y="0"/>
                </a:cxn>
                <a:cxn ang="0">
                  <a:pos x="1167" y="0"/>
                </a:cxn>
                <a:cxn ang="0">
                  <a:pos x="1260" y="793"/>
                </a:cxn>
                <a:cxn ang="0">
                  <a:pos x="1353" y="793"/>
                </a:cxn>
                <a:cxn ang="0">
                  <a:pos x="1445" y="793"/>
                </a:cxn>
                <a:cxn ang="0">
                  <a:pos x="1544" y="1187"/>
                </a:cxn>
                <a:cxn ang="0">
                  <a:pos x="1637" y="1187"/>
                </a:cxn>
                <a:cxn ang="0">
                  <a:pos x="1730" y="1187"/>
                </a:cxn>
                <a:cxn ang="0">
                  <a:pos x="1823" y="1187"/>
                </a:cxn>
                <a:cxn ang="0">
                  <a:pos x="1916" y="1187"/>
                </a:cxn>
                <a:cxn ang="0">
                  <a:pos x="2009" y="1187"/>
                </a:cxn>
                <a:cxn ang="0">
                  <a:pos x="2101" y="1187"/>
                </a:cxn>
                <a:cxn ang="0">
                  <a:pos x="2194" y="793"/>
                </a:cxn>
                <a:cxn ang="0">
                  <a:pos x="2293" y="793"/>
                </a:cxn>
                <a:cxn ang="0">
                  <a:pos x="2386" y="793"/>
                </a:cxn>
                <a:cxn ang="0">
                  <a:pos x="2479" y="793"/>
                </a:cxn>
                <a:cxn ang="0">
                  <a:pos x="2572" y="793"/>
                </a:cxn>
                <a:cxn ang="0">
                  <a:pos x="2664" y="394"/>
                </a:cxn>
                <a:cxn ang="0">
                  <a:pos x="2757" y="394"/>
                </a:cxn>
                <a:cxn ang="0">
                  <a:pos x="2850" y="394"/>
                </a:cxn>
                <a:cxn ang="0">
                  <a:pos x="2943" y="394"/>
                </a:cxn>
                <a:cxn ang="0">
                  <a:pos x="3036" y="394"/>
                </a:cxn>
                <a:cxn ang="0">
                  <a:pos x="3135" y="394"/>
                </a:cxn>
                <a:cxn ang="0">
                  <a:pos x="3228" y="394"/>
                </a:cxn>
                <a:cxn ang="0">
                  <a:pos x="3320" y="394"/>
                </a:cxn>
                <a:cxn ang="0">
                  <a:pos x="3413" y="793"/>
                </a:cxn>
                <a:cxn ang="0">
                  <a:pos x="3506" y="793"/>
                </a:cxn>
                <a:cxn ang="0">
                  <a:pos x="3599" y="793"/>
                </a:cxn>
                <a:cxn ang="0">
                  <a:pos x="3692" y="793"/>
                </a:cxn>
                <a:cxn ang="0">
                  <a:pos x="3785" y="1580"/>
                </a:cxn>
                <a:cxn ang="0">
                  <a:pos x="3884" y="1580"/>
                </a:cxn>
                <a:cxn ang="0">
                  <a:pos x="3976" y="1580"/>
                </a:cxn>
                <a:cxn ang="0">
                  <a:pos x="4069" y="1580"/>
                </a:cxn>
                <a:cxn ang="0">
                  <a:pos x="4162" y="1580"/>
                </a:cxn>
                <a:cxn ang="0">
                  <a:pos x="4255" y="1580"/>
                </a:cxn>
                <a:cxn ang="0">
                  <a:pos x="4348" y="1580"/>
                </a:cxn>
                <a:cxn ang="0">
                  <a:pos x="4441" y="1580"/>
                </a:cxn>
                <a:cxn ang="0">
                  <a:pos x="4534" y="1580"/>
                </a:cxn>
                <a:cxn ang="0">
                  <a:pos x="4632" y="1580"/>
                </a:cxn>
              </a:cxnLst>
              <a:rect l="0" t="0" r="r" b="b"/>
              <a:pathLst>
                <a:path w="4632" h="1580">
                  <a:moveTo>
                    <a:pt x="0" y="793"/>
                  </a:moveTo>
                  <a:lnTo>
                    <a:pt x="47" y="793"/>
                  </a:lnTo>
                  <a:lnTo>
                    <a:pt x="93" y="793"/>
                  </a:lnTo>
                  <a:lnTo>
                    <a:pt x="139" y="793"/>
                  </a:lnTo>
                  <a:lnTo>
                    <a:pt x="186" y="793"/>
                  </a:lnTo>
                  <a:lnTo>
                    <a:pt x="232" y="793"/>
                  </a:lnTo>
                  <a:lnTo>
                    <a:pt x="279" y="793"/>
                  </a:lnTo>
                  <a:lnTo>
                    <a:pt x="325" y="793"/>
                  </a:lnTo>
                  <a:lnTo>
                    <a:pt x="372" y="0"/>
                  </a:lnTo>
                  <a:lnTo>
                    <a:pt x="418" y="0"/>
                  </a:lnTo>
                  <a:lnTo>
                    <a:pt x="464" y="0"/>
                  </a:lnTo>
                  <a:lnTo>
                    <a:pt x="511" y="0"/>
                  </a:lnTo>
                  <a:lnTo>
                    <a:pt x="557" y="0"/>
                  </a:lnTo>
                  <a:lnTo>
                    <a:pt x="604" y="0"/>
                  </a:lnTo>
                  <a:lnTo>
                    <a:pt x="650" y="0"/>
                  </a:lnTo>
                  <a:lnTo>
                    <a:pt x="697" y="0"/>
                  </a:lnTo>
                  <a:lnTo>
                    <a:pt x="749" y="0"/>
                  </a:lnTo>
                  <a:lnTo>
                    <a:pt x="795" y="0"/>
                  </a:lnTo>
                  <a:lnTo>
                    <a:pt x="842" y="0"/>
                  </a:lnTo>
                  <a:lnTo>
                    <a:pt x="888" y="0"/>
                  </a:lnTo>
                  <a:lnTo>
                    <a:pt x="935" y="0"/>
                  </a:lnTo>
                  <a:lnTo>
                    <a:pt x="981" y="0"/>
                  </a:lnTo>
                  <a:lnTo>
                    <a:pt x="1028" y="0"/>
                  </a:lnTo>
                  <a:lnTo>
                    <a:pt x="1074" y="0"/>
                  </a:lnTo>
                  <a:lnTo>
                    <a:pt x="1120" y="0"/>
                  </a:lnTo>
                  <a:lnTo>
                    <a:pt x="1167" y="0"/>
                  </a:lnTo>
                  <a:lnTo>
                    <a:pt x="1213" y="793"/>
                  </a:lnTo>
                  <a:lnTo>
                    <a:pt x="1260" y="793"/>
                  </a:lnTo>
                  <a:lnTo>
                    <a:pt x="1306" y="793"/>
                  </a:lnTo>
                  <a:lnTo>
                    <a:pt x="1353" y="793"/>
                  </a:lnTo>
                  <a:lnTo>
                    <a:pt x="1399" y="793"/>
                  </a:lnTo>
                  <a:lnTo>
                    <a:pt x="1445" y="793"/>
                  </a:lnTo>
                  <a:lnTo>
                    <a:pt x="1492" y="1187"/>
                  </a:lnTo>
                  <a:lnTo>
                    <a:pt x="1544" y="1187"/>
                  </a:lnTo>
                  <a:lnTo>
                    <a:pt x="1591" y="1187"/>
                  </a:lnTo>
                  <a:lnTo>
                    <a:pt x="1637" y="1187"/>
                  </a:lnTo>
                  <a:lnTo>
                    <a:pt x="1683" y="1187"/>
                  </a:lnTo>
                  <a:lnTo>
                    <a:pt x="1730" y="1187"/>
                  </a:lnTo>
                  <a:lnTo>
                    <a:pt x="1776" y="1187"/>
                  </a:lnTo>
                  <a:lnTo>
                    <a:pt x="1823" y="1187"/>
                  </a:lnTo>
                  <a:lnTo>
                    <a:pt x="1869" y="1187"/>
                  </a:lnTo>
                  <a:lnTo>
                    <a:pt x="1916" y="1187"/>
                  </a:lnTo>
                  <a:lnTo>
                    <a:pt x="1962" y="1187"/>
                  </a:lnTo>
                  <a:lnTo>
                    <a:pt x="2009" y="1187"/>
                  </a:lnTo>
                  <a:lnTo>
                    <a:pt x="2055" y="1187"/>
                  </a:lnTo>
                  <a:lnTo>
                    <a:pt x="2101" y="1187"/>
                  </a:lnTo>
                  <a:lnTo>
                    <a:pt x="2148" y="793"/>
                  </a:lnTo>
                  <a:lnTo>
                    <a:pt x="2194" y="793"/>
                  </a:lnTo>
                  <a:lnTo>
                    <a:pt x="2241" y="793"/>
                  </a:lnTo>
                  <a:lnTo>
                    <a:pt x="2293" y="793"/>
                  </a:lnTo>
                  <a:lnTo>
                    <a:pt x="2339" y="793"/>
                  </a:lnTo>
                  <a:lnTo>
                    <a:pt x="2386" y="793"/>
                  </a:lnTo>
                  <a:lnTo>
                    <a:pt x="2432" y="793"/>
                  </a:lnTo>
                  <a:lnTo>
                    <a:pt x="2479" y="793"/>
                  </a:lnTo>
                  <a:lnTo>
                    <a:pt x="2525" y="793"/>
                  </a:lnTo>
                  <a:lnTo>
                    <a:pt x="2572" y="793"/>
                  </a:lnTo>
                  <a:lnTo>
                    <a:pt x="2618" y="394"/>
                  </a:lnTo>
                  <a:lnTo>
                    <a:pt x="2664" y="394"/>
                  </a:lnTo>
                  <a:lnTo>
                    <a:pt x="2711" y="394"/>
                  </a:lnTo>
                  <a:lnTo>
                    <a:pt x="2757" y="394"/>
                  </a:lnTo>
                  <a:lnTo>
                    <a:pt x="2804" y="394"/>
                  </a:lnTo>
                  <a:lnTo>
                    <a:pt x="2850" y="394"/>
                  </a:lnTo>
                  <a:lnTo>
                    <a:pt x="2897" y="394"/>
                  </a:lnTo>
                  <a:lnTo>
                    <a:pt x="2943" y="394"/>
                  </a:lnTo>
                  <a:lnTo>
                    <a:pt x="2990" y="394"/>
                  </a:lnTo>
                  <a:lnTo>
                    <a:pt x="3036" y="394"/>
                  </a:lnTo>
                  <a:lnTo>
                    <a:pt x="3088" y="394"/>
                  </a:lnTo>
                  <a:lnTo>
                    <a:pt x="3135" y="394"/>
                  </a:lnTo>
                  <a:lnTo>
                    <a:pt x="3181" y="394"/>
                  </a:lnTo>
                  <a:lnTo>
                    <a:pt x="3228" y="394"/>
                  </a:lnTo>
                  <a:lnTo>
                    <a:pt x="3274" y="394"/>
                  </a:lnTo>
                  <a:lnTo>
                    <a:pt x="3320" y="394"/>
                  </a:lnTo>
                  <a:lnTo>
                    <a:pt x="3367" y="793"/>
                  </a:lnTo>
                  <a:lnTo>
                    <a:pt x="3413" y="793"/>
                  </a:lnTo>
                  <a:lnTo>
                    <a:pt x="3460" y="793"/>
                  </a:lnTo>
                  <a:lnTo>
                    <a:pt x="3506" y="793"/>
                  </a:lnTo>
                  <a:lnTo>
                    <a:pt x="3553" y="793"/>
                  </a:lnTo>
                  <a:lnTo>
                    <a:pt x="3599" y="793"/>
                  </a:lnTo>
                  <a:lnTo>
                    <a:pt x="3646" y="793"/>
                  </a:lnTo>
                  <a:lnTo>
                    <a:pt x="3692" y="793"/>
                  </a:lnTo>
                  <a:lnTo>
                    <a:pt x="3738" y="1580"/>
                  </a:lnTo>
                  <a:lnTo>
                    <a:pt x="3785" y="1580"/>
                  </a:lnTo>
                  <a:lnTo>
                    <a:pt x="3831" y="1580"/>
                  </a:lnTo>
                  <a:lnTo>
                    <a:pt x="3884" y="1580"/>
                  </a:lnTo>
                  <a:lnTo>
                    <a:pt x="3930" y="1580"/>
                  </a:lnTo>
                  <a:lnTo>
                    <a:pt x="3976" y="1580"/>
                  </a:lnTo>
                  <a:lnTo>
                    <a:pt x="4023" y="1580"/>
                  </a:lnTo>
                  <a:lnTo>
                    <a:pt x="4069" y="1580"/>
                  </a:lnTo>
                  <a:lnTo>
                    <a:pt x="4116" y="1580"/>
                  </a:lnTo>
                  <a:lnTo>
                    <a:pt x="4162" y="1580"/>
                  </a:lnTo>
                  <a:lnTo>
                    <a:pt x="4209" y="1580"/>
                  </a:lnTo>
                  <a:lnTo>
                    <a:pt x="4255" y="1580"/>
                  </a:lnTo>
                  <a:lnTo>
                    <a:pt x="4301" y="1580"/>
                  </a:lnTo>
                  <a:lnTo>
                    <a:pt x="4348" y="1580"/>
                  </a:lnTo>
                  <a:lnTo>
                    <a:pt x="4394" y="1580"/>
                  </a:lnTo>
                  <a:lnTo>
                    <a:pt x="4441" y="1580"/>
                  </a:lnTo>
                  <a:lnTo>
                    <a:pt x="4487" y="1580"/>
                  </a:lnTo>
                  <a:lnTo>
                    <a:pt x="4534" y="1580"/>
                  </a:lnTo>
                  <a:lnTo>
                    <a:pt x="4580" y="1580"/>
                  </a:lnTo>
                  <a:lnTo>
                    <a:pt x="4632" y="1580"/>
                  </a:lnTo>
                </a:path>
              </a:pathLst>
            </a:custGeom>
            <a:noFill/>
            <a:ln w="19050">
              <a:solidFill>
                <a:srgbClr val="0000FF"/>
              </a:solidFill>
              <a:prstDash val="solid"/>
              <a:round/>
              <a:headEnd/>
              <a:tailEnd/>
            </a:ln>
          </p:spPr>
          <p:txBody>
            <a:bodyPr/>
            <a:lstStyle/>
            <a:p>
              <a:endParaRPr lang="en-US">
                <a:solidFill>
                  <a:srgbClr val="000000"/>
                </a:solidFill>
              </a:endParaRPr>
            </a:p>
          </p:txBody>
        </p:sp>
        <p:sp>
          <p:nvSpPr>
            <p:cNvPr id="2493480" name="Freeform 40"/>
            <p:cNvSpPr>
              <a:spLocks/>
            </p:cNvSpPr>
            <p:nvPr/>
          </p:nvSpPr>
          <p:spPr bwMode="auto">
            <a:xfrm>
              <a:off x="770" y="1389"/>
              <a:ext cx="2961" cy="659"/>
            </a:xfrm>
            <a:custGeom>
              <a:avLst/>
              <a:gdLst/>
              <a:ahLst/>
              <a:cxnLst>
                <a:cxn ang="0">
                  <a:pos x="47" y="683"/>
                </a:cxn>
                <a:cxn ang="0">
                  <a:pos x="139" y="319"/>
                </a:cxn>
                <a:cxn ang="0">
                  <a:pos x="232" y="678"/>
                </a:cxn>
                <a:cxn ang="0">
                  <a:pos x="325" y="319"/>
                </a:cxn>
                <a:cxn ang="0">
                  <a:pos x="418" y="122"/>
                </a:cxn>
                <a:cxn ang="0">
                  <a:pos x="511" y="64"/>
                </a:cxn>
                <a:cxn ang="0">
                  <a:pos x="604" y="35"/>
                </a:cxn>
                <a:cxn ang="0">
                  <a:pos x="697" y="12"/>
                </a:cxn>
                <a:cxn ang="0">
                  <a:pos x="795" y="585"/>
                </a:cxn>
                <a:cxn ang="0">
                  <a:pos x="888" y="116"/>
                </a:cxn>
                <a:cxn ang="0">
                  <a:pos x="981" y="608"/>
                </a:cxn>
                <a:cxn ang="0">
                  <a:pos x="1074" y="134"/>
                </a:cxn>
                <a:cxn ang="0">
                  <a:pos x="1167" y="58"/>
                </a:cxn>
                <a:cxn ang="0">
                  <a:pos x="1260" y="220"/>
                </a:cxn>
                <a:cxn ang="0">
                  <a:pos x="1353" y="255"/>
                </a:cxn>
                <a:cxn ang="0">
                  <a:pos x="1445" y="643"/>
                </a:cxn>
                <a:cxn ang="0">
                  <a:pos x="1544" y="857"/>
                </a:cxn>
                <a:cxn ang="0">
                  <a:pos x="1637" y="741"/>
                </a:cxn>
                <a:cxn ang="0">
                  <a:pos x="1730" y="724"/>
                </a:cxn>
                <a:cxn ang="0">
                  <a:pos x="1823" y="880"/>
                </a:cxn>
                <a:cxn ang="0">
                  <a:pos x="1916" y="753"/>
                </a:cxn>
                <a:cxn ang="0">
                  <a:pos x="2009" y="892"/>
                </a:cxn>
                <a:cxn ang="0">
                  <a:pos x="2101" y="388"/>
                </a:cxn>
                <a:cxn ang="0">
                  <a:pos x="2194" y="701"/>
                </a:cxn>
                <a:cxn ang="0">
                  <a:pos x="2293" y="718"/>
                </a:cxn>
                <a:cxn ang="0">
                  <a:pos x="2386" y="718"/>
                </a:cxn>
                <a:cxn ang="0">
                  <a:pos x="2479" y="718"/>
                </a:cxn>
                <a:cxn ang="0">
                  <a:pos x="2572" y="718"/>
                </a:cxn>
                <a:cxn ang="0">
                  <a:pos x="2664" y="325"/>
                </a:cxn>
                <a:cxn ang="0">
                  <a:pos x="2757" y="689"/>
                </a:cxn>
                <a:cxn ang="0">
                  <a:pos x="2850" y="319"/>
                </a:cxn>
                <a:cxn ang="0">
                  <a:pos x="2943" y="296"/>
                </a:cxn>
                <a:cxn ang="0">
                  <a:pos x="3036" y="290"/>
                </a:cxn>
                <a:cxn ang="0">
                  <a:pos x="3135" y="134"/>
                </a:cxn>
                <a:cxn ang="0">
                  <a:pos x="3228" y="70"/>
                </a:cxn>
                <a:cxn ang="0">
                  <a:pos x="3320" y="29"/>
                </a:cxn>
                <a:cxn ang="0">
                  <a:pos x="3413" y="573"/>
                </a:cxn>
                <a:cxn ang="0">
                  <a:pos x="3506" y="660"/>
                </a:cxn>
                <a:cxn ang="0">
                  <a:pos x="3599" y="307"/>
                </a:cxn>
                <a:cxn ang="0">
                  <a:pos x="3692" y="290"/>
                </a:cxn>
                <a:cxn ang="0">
                  <a:pos x="3785" y="817"/>
                </a:cxn>
                <a:cxn ang="0">
                  <a:pos x="3884" y="909"/>
                </a:cxn>
                <a:cxn ang="0">
                  <a:pos x="3976" y="961"/>
                </a:cxn>
                <a:cxn ang="0">
                  <a:pos x="4069" y="788"/>
                </a:cxn>
                <a:cxn ang="0">
                  <a:pos x="4162" y="915"/>
                </a:cxn>
                <a:cxn ang="0">
                  <a:pos x="4255" y="782"/>
                </a:cxn>
                <a:cxn ang="0">
                  <a:pos x="4348" y="903"/>
                </a:cxn>
                <a:cxn ang="0">
                  <a:pos x="4441" y="961"/>
                </a:cxn>
                <a:cxn ang="0">
                  <a:pos x="4534" y="1002"/>
                </a:cxn>
                <a:cxn ang="0">
                  <a:pos x="4632" y="1031"/>
                </a:cxn>
              </a:cxnLst>
              <a:rect l="0" t="0" r="r" b="b"/>
              <a:pathLst>
                <a:path w="4632" h="1031">
                  <a:moveTo>
                    <a:pt x="0" y="232"/>
                  </a:moveTo>
                  <a:lnTo>
                    <a:pt x="47" y="683"/>
                  </a:lnTo>
                  <a:lnTo>
                    <a:pt x="93" y="817"/>
                  </a:lnTo>
                  <a:lnTo>
                    <a:pt x="139" y="319"/>
                  </a:lnTo>
                  <a:lnTo>
                    <a:pt x="186" y="186"/>
                  </a:lnTo>
                  <a:lnTo>
                    <a:pt x="232" y="678"/>
                  </a:lnTo>
                  <a:lnTo>
                    <a:pt x="279" y="811"/>
                  </a:lnTo>
                  <a:lnTo>
                    <a:pt x="325" y="319"/>
                  </a:lnTo>
                  <a:lnTo>
                    <a:pt x="372" y="186"/>
                  </a:lnTo>
                  <a:lnTo>
                    <a:pt x="418" y="122"/>
                  </a:lnTo>
                  <a:lnTo>
                    <a:pt x="464" y="87"/>
                  </a:lnTo>
                  <a:lnTo>
                    <a:pt x="511" y="64"/>
                  </a:lnTo>
                  <a:lnTo>
                    <a:pt x="557" y="47"/>
                  </a:lnTo>
                  <a:lnTo>
                    <a:pt x="604" y="35"/>
                  </a:lnTo>
                  <a:lnTo>
                    <a:pt x="650" y="24"/>
                  </a:lnTo>
                  <a:lnTo>
                    <a:pt x="697" y="12"/>
                  </a:lnTo>
                  <a:lnTo>
                    <a:pt x="749" y="0"/>
                  </a:lnTo>
                  <a:lnTo>
                    <a:pt x="795" y="585"/>
                  </a:lnTo>
                  <a:lnTo>
                    <a:pt x="842" y="209"/>
                  </a:lnTo>
                  <a:lnTo>
                    <a:pt x="888" y="116"/>
                  </a:lnTo>
                  <a:lnTo>
                    <a:pt x="935" y="76"/>
                  </a:lnTo>
                  <a:lnTo>
                    <a:pt x="981" y="608"/>
                  </a:lnTo>
                  <a:lnTo>
                    <a:pt x="1028" y="226"/>
                  </a:lnTo>
                  <a:lnTo>
                    <a:pt x="1074" y="134"/>
                  </a:lnTo>
                  <a:lnTo>
                    <a:pt x="1120" y="87"/>
                  </a:lnTo>
                  <a:lnTo>
                    <a:pt x="1167" y="58"/>
                  </a:lnTo>
                  <a:lnTo>
                    <a:pt x="1213" y="591"/>
                  </a:lnTo>
                  <a:lnTo>
                    <a:pt x="1260" y="220"/>
                  </a:lnTo>
                  <a:lnTo>
                    <a:pt x="1306" y="660"/>
                  </a:lnTo>
                  <a:lnTo>
                    <a:pt x="1353" y="255"/>
                  </a:lnTo>
                  <a:lnTo>
                    <a:pt x="1399" y="157"/>
                  </a:lnTo>
                  <a:lnTo>
                    <a:pt x="1445" y="643"/>
                  </a:lnTo>
                  <a:lnTo>
                    <a:pt x="1492" y="788"/>
                  </a:lnTo>
                  <a:lnTo>
                    <a:pt x="1544" y="857"/>
                  </a:lnTo>
                  <a:lnTo>
                    <a:pt x="1591" y="342"/>
                  </a:lnTo>
                  <a:lnTo>
                    <a:pt x="1637" y="741"/>
                  </a:lnTo>
                  <a:lnTo>
                    <a:pt x="1683" y="301"/>
                  </a:lnTo>
                  <a:lnTo>
                    <a:pt x="1730" y="724"/>
                  </a:lnTo>
                  <a:lnTo>
                    <a:pt x="1776" y="822"/>
                  </a:lnTo>
                  <a:lnTo>
                    <a:pt x="1823" y="880"/>
                  </a:lnTo>
                  <a:lnTo>
                    <a:pt x="1869" y="353"/>
                  </a:lnTo>
                  <a:lnTo>
                    <a:pt x="1916" y="753"/>
                  </a:lnTo>
                  <a:lnTo>
                    <a:pt x="1962" y="845"/>
                  </a:lnTo>
                  <a:lnTo>
                    <a:pt x="2009" y="892"/>
                  </a:lnTo>
                  <a:lnTo>
                    <a:pt x="2055" y="927"/>
                  </a:lnTo>
                  <a:lnTo>
                    <a:pt x="2101" y="388"/>
                  </a:lnTo>
                  <a:lnTo>
                    <a:pt x="2148" y="220"/>
                  </a:lnTo>
                  <a:lnTo>
                    <a:pt x="2194" y="701"/>
                  </a:lnTo>
                  <a:lnTo>
                    <a:pt x="2241" y="284"/>
                  </a:lnTo>
                  <a:lnTo>
                    <a:pt x="2293" y="718"/>
                  </a:lnTo>
                  <a:lnTo>
                    <a:pt x="2339" y="290"/>
                  </a:lnTo>
                  <a:lnTo>
                    <a:pt x="2386" y="718"/>
                  </a:lnTo>
                  <a:lnTo>
                    <a:pt x="2432" y="290"/>
                  </a:lnTo>
                  <a:lnTo>
                    <a:pt x="2479" y="718"/>
                  </a:lnTo>
                  <a:lnTo>
                    <a:pt x="2525" y="290"/>
                  </a:lnTo>
                  <a:lnTo>
                    <a:pt x="2572" y="718"/>
                  </a:lnTo>
                  <a:lnTo>
                    <a:pt x="2618" y="817"/>
                  </a:lnTo>
                  <a:lnTo>
                    <a:pt x="2664" y="325"/>
                  </a:lnTo>
                  <a:lnTo>
                    <a:pt x="2711" y="203"/>
                  </a:lnTo>
                  <a:lnTo>
                    <a:pt x="2757" y="689"/>
                  </a:lnTo>
                  <a:lnTo>
                    <a:pt x="2804" y="805"/>
                  </a:lnTo>
                  <a:lnTo>
                    <a:pt x="2850" y="319"/>
                  </a:lnTo>
                  <a:lnTo>
                    <a:pt x="2897" y="736"/>
                  </a:lnTo>
                  <a:lnTo>
                    <a:pt x="2943" y="296"/>
                  </a:lnTo>
                  <a:lnTo>
                    <a:pt x="2990" y="724"/>
                  </a:lnTo>
                  <a:lnTo>
                    <a:pt x="3036" y="290"/>
                  </a:lnTo>
                  <a:lnTo>
                    <a:pt x="3088" y="191"/>
                  </a:lnTo>
                  <a:lnTo>
                    <a:pt x="3135" y="134"/>
                  </a:lnTo>
                  <a:lnTo>
                    <a:pt x="3181" y="99"/>
                  </a:lnTo>
                  <a:lnTo>
                    <a:pt x="3228" y="70"/>
                  </a:lnTo>
                  <a:lnTo>
                    <a:pt x="3274" y="47"/>
                  </a:lnTo>
                  <a:lnTo>
                    <a:pt x="3320" y="29"/>
                  </a:lnTo>
                  <a:lnTo>
                    <a:pt x="3367" y="12"/>
                  </a:lnTo>
                  <a:lnTo>
                    <a:pt x="3413" y="573"/>
                  </a:lnTo>
                  <a:lnTo>
                    <a:pt x="3460" y="197"/>
                  </a:lnTo>
                  <a:lnTo>
                    <a:pt x="3506" y="660"/>
                  </a:lnTo>
                  <a:lnTo>
                    <a:pt x="3553" y="793"/>
                  </a:lnTo>
                  <a:lnTo>
                    <a:pt x="3599" y="307"/>
                  </a:lnTo>
                  <a:lnTo>
                    <a:pt x="3646" y="724"/>
                  </a:lnTo>
                  <a:lnTo>
                    <a:pt x="3692" y="290"/>
                  </a:lnTo>
                  <a:lnTo>
                    <a:pt x="3738" y="718"/>
                  </a:lnTo>
                  <a:lnTo>
                    <a:pt x="3785" y="817"/>
                  </a:lnTo>
                  <a:lnTo>
                    <a:pt x="3831" y="869"/>
                  </a:lnTo>
                  <a:lnTo>
                    <a:pt x="3884" y="909"/>
                  </a:lnTo>
                  <a:lnTo>
                    <a:pt x="3930" y="938"/>
                  </a:lnTo>
                  <a:lnTo>
                    <a:pt x="3976" y="961"/>
                  </a:lnTo>
                  <a:lnTo>
                    <a:pt x="4023" y="406"/>
                  </a:lnTo>
                  <a:lnTo>
                    <a:pt x="4069" y="788"/>
                  </a:lnTo>
                  <a:lnTo>
                    <a:pt x="4116" y="869"/>
                  </a:lnTo>
                  <a:lnTo>
                    <a:pt x="4162" y="915"/>
                  </a:lnTo>
                  <a:lnTo>
                    <a:pt x="4209" y="394"/>
                  </a:lnTo>
                  <a:lnTo>
                    <a:pt x="4255" y="782"/>
                  </a:lnTo>
                  <a:lnTo>
                    <a:pt x="4301" y="863"/>
                  </a:lnTo>
                  <a:lnTo>
                    <a:pt x="4348" y="903"/>
                  </a:lnTo>
                  <a:lnTo>
                    <a:pt x="4394" y="938"/>
                  </a:lnTo>
                  <a:lnTo>
                    <a:pt x="4441" y="961"/>
                  </a:lnTo>
                  <a:lnTo>
                    <a:pt x="4487" y="984"/>
                  </a:lnTo>
                  <a:lnTo>
                    <a:pt x="4534" y="1002"/>
                  </a:lnTo>
                  <a:lnTo>
                    <a:pt x="4580" y="1019"/>
                  </a:lnTo>
                  <a:lnTo>
                    <a:pt x="4632" y="1031"/>
                  </a:lnTo>
                </a:path>
              </a:pathLst>
            </a:custGeom>
            <a:noFill/>
            <a:ln w="19050">
              <a:solidFill>
                <a:srgbClr val="007F00"/>
              </a:solidFill>
              <a:prstDash val="solid"/>
              <a:round/>
              <a:headEnd/>
              <a:tailEnd/>
            </a:ln>
          </p:spPr>
          <p:txBody>
            <a:bodyPr/>
            <a:lstStyle/>
            <a:p>
              <a:endParaRPr lang="en-US">
                <a:solidFill>
                  <a:srgbClr val="000000"/>
                </a:solidFill>
              </a:endParaRPr>
            </a:p>
          </p:txBody>
        </p:sp>
        <p:sp>
          <p:nvSpPr>
            <p:cNvPr id="2493481" name="Freeform 41"/>
            <p:cNvSpPr>
              <a:spLocks/>
            </p:cNvSpPr>
            <p:nvPr/>
          </p:nvSpPr>
          <p:spPr bwMode="auto">
            <a:xfrm>
              <a:off x="770" y="1267"/>
              <a:ext cx="2961" cy="914"/>
            </a:xfrm>
            <a:custGeom>
              <a:avLst/>
              <a:gdLst/>
              <a:ahLst/>
              <a:cxnLst>
                <a:cxn ang="0">
                  <a:pos x="47" y="683"/>
                </a:cxn>
                <a:cxn ang="0">
                  <a:pos x="139" y="649"/>
                </a:cxn>
                <a:cxn ang="0">
                  <a:pos x="232" y="845"/>
                </a:cxn>
                <a:cxn ang="0">
                  <a:pos x="325" y="701"/>
                </a:cxn>
                <a:cxn ang="0">
                  <a:pos x="418" y="105"/>
                </a:cxn>
                <a:cxn ang="0">
                  <a:pos x="511" y="18"/>
                </a:cxn>
                <a:cxn ang="0">
                  <a:pos x="604" y="134"/>
                </a:cxn>
                <a:cxn ang="0">
                  <a:pos x="697" y="53"/>
                </a:cxn>
                <a:cxn ang="0">
                  <a:pos x="795" y="325"/>
                </a:cxn>
                <a:cxn ang="0">
                  <a:pos x="888" y="134"/>
                </a:cxn>
                <a:cxn ang="0">
                  <a:pos x="981" y="678"/>
                </a:cxn>
                <a:cxn ang="0">
                  <a:pos x="1074" y="261"/>
                </a:cxn>
                <a:cxn ang="0">
                  <a:pos x="1167" y="35"/>
                </a:cxn>
                <a:cxn ang="0">
                  <a:pos x="1260" y="180"/>
                </a:cxn>
                <a:cxn ang="0">
                  <a:pos x="1353" y="591"/>
                </a:cxn>
                <a:cxn ang="0">
                  <a:pos x="1445" y="602"/>
                </a:cxn>
                <a:cxn ang="0">
                  <a:pos x="1544" y="938"/>
                </a:cxn>
                <a:cxn ang="0">
                  <a:pos x="1637" y="903"/>
                </a:cxn>
                <a:cxn ang="0">
                  <a:pos x="1730" y="822"/>
                </a:cxn>
                <a:cxn ang="0">
                  <a:pos x="1823" y="1146"/>
                </a:cxn>
                <a:cxn ang="0">
                  <a:pos x="1916" y="950"/>
                </a:cxn>
                <a:cxn ang="0">
                  <a:pos x="2009" y="1106"/>
                </a:cxn>
                <a:cxn ang="0">
                  <a:pos x="2101" y="932"/>
                </a:cxn>
                <a:cxn ang="0">
                  <a:pos x="2194" y="1025"/>
                </a:cxn>
                <a:cxn ang="0">
                  <a:pos x="2293" y="1054"/>
                </a:cxn>
                <a:cxn ang="0">
                  <a:pos x="2386" y="770"/>
                </a:cxn>
                <a:cxn ang="0">
                  <a:pos x="2479" y="689"/>
                </a:cxn>
                <a:cxn ang="0">
                  <a:pos x="2572" y="718"/>
                </a:cxn>
                <a:cxn ang="0">
                  <a:pos x="2664" y="695"/>
                </a:cxn>
                <a:cxn ang="0">
                  <a:pos x="2757" y="788"/>
                </a:cxn>
                <a:cxn ang="0">
                  <a:pos x="2850" y="614"/>
                </a:cxn>
                <a:cxn ang="0">
                  <a:pos x="2943" y="533"/>
                </a:cxn>
                <a:cxn ang="0">
                  <a:pos x="3036" y="510"/>
                </a:cxn>
                <a:cxn ang="0">
                  <a:pos x="3135" y="290"/>
                </a:cxn>
                <a:cxn ang="0">
                  <a:pos x="3228" y="128"/>
                </a:cxn>
                <a:cxn ang="0">
                  <a:pos x="3320" y="64"/>
                </a:cxn>
                <a:cxn ang="0">
                  <a:pos x="3413" y="417"/>
                </a:cxn>
                <a:cxn ang="0">
                  <a:pos x="3506" y="811"/>
                </a:cxn>
                <a:cxn ang="0">
                  <a:pos x="3599" y="730"/>
                </a:cxn>
                <a:cxn ang="0">
                  <a:pos x="3692" y="573"/>
                </a:cxn>
                <a:cxn ang="0">
                  <a:pos x="3785" y="1008"/>
                </a:cxn>
                <a:cxn ang="0">
                  <a:pos x="3884" y="1210"/>
                </a:cxn>
                <a:cxn ang="0">
                  <a:pos x="3976" y="1297"/>
                </a:cxn>
                <a:cxn ang="0">
                  <a:pos x="4069" y="1106"/>
                </a:cxn>
                <a:cxn ang="0">
                  <a:pos x="4162" y="1233"/>
                </a:cxn>
                <a:cxn ang="0">
                  <a:pos x="4255" y="1193"/>
                </a:cxn>
                <a:cxn ang="0">
                  <a:pos x="4348" y="1314"/>
                </a:cxn>
                <a:cxn ang="0">
                  <a:pos x="4441" y="1384"/>
                </a:cxn>
                <a:cxn ang="0">
                  <a:pos x="4534" y="1413"/>
                </a:cxn>
                <a:cxn ang="0">
                  <a:pos x="4632" y="1430"/>
                </a:cxn>
              </a:cxnLst>
              <a:rect l="0" t="0" r="r" b="b"/>
              <a:pathLst>
                <a:path w="4632" h="1430">
                  <a:moveTo>
                    <a:pt x="0" y="371"/>
                  </a:moveTo>
                  <a:lnTo>
                    <a:pt x="47" y="683"/>
                  </a:lnTo>
                  <a:lnTo>
                    <a:pt x="93" y="886"/>
                  </a:lnTo>
                  <a:lnTo>
                    <a:pt x="139" y="649"/>
                  </a:lnTo>
                  <a:lnTo>
                    <a:pt x="186" y="406"/>
                  </a:lnTo>
                  <a:lnTo>
                    <a:pt x="232" y="845"/>
                  </a:lnTo>
                  <a:lnTo>
                    <a:pt x="279" y="990"/>
                  </a:lnTo>
                  <a:lnTo>
                    <a:pt x="325" y="701"/>
                  </a:lnTo>
                  <a:lnTo>
                    <a:pt x="372" y="244"/>
                  </a:lnTo>
                  <a:lnTo>
                    <a:pt x="418" y="105"/>
                  </a:lnTo>
                  <a:lnTo>
                    <a:pt x="464" y="70"/>
                  </a:lnTo>
                  <a:lnTo>
                    <a:pt x="511" y="18"/>
                  </a:lnTo>
                  <a:lnTo>
                    <a:pt x="557" y="0"/>
                  </a:lnTo>
                  <a:lnTo>
                    <a:pt x="604" y="134"/>
                  </a:lnTo>
                  <a:lnTo>
                    <a:pt x="650" y="87"/>
                  </a:lnTo>
                  <a:lnTo>
                    <a:pt x="697" y="53"/>
                  </a:lnTo>
                  <a:lnTo>
                    <a:pt x="749" y="24"/>
                  </a:lnTo>
                  <a:lnTo>
                    <a:pt x="795" y="325"/>
                  </a:lnTo>
                  <a:lnTo>
                    <a:pt x="842" y="203"/>
                  </a:lnTo>
                  <a:lnTo>
                    <a:pt x="888" y="134"/>
                  </a:lnTo>
                  <a:lnTo>
                    <a:pt x="935" y="41"/>
                  </a:lnTo>
                  <a:lnTo>
                    <a:pt x="981" y="678"/>
                  </a:lnTo>
                  <a:lnTo>
                    <a:pt x="1028" y="296"/>
                  </a:lnTo>
                  <a:lnTo>
                    <a:pt x="1074" y="261"/>
                  </a:lnTo>
                  <a:lnTo>
                    <a:pt x="1120" y="70"/>
                  </a:lnTo>
                  <a:lnTo>
                    <a:pt x="1167" y="35"/>
                  </a:lnTo>
                  <a:lnTo>
                    <a:pt x="1213" y="284"/>
                  </a:lnTo>
                  <a:lnTo>
                    <a:pt x="1260" y="180"/>
                  </a:lnTo>
                  <a:lnTo>
                    <a:pt x="1306" y="377"/>
                  </a:lnTo>
                  <a:lnTo>
                    <a:pt x="1353" y="591"/>
                  </a:lnTo>
                  <a:lnTo>
                    <a:pt x="1399" y="446"/>
                  </a:lnTo>
                  <a:lnTo>
                    <a:pt x="1445" y="602"/>
                  </a:lnTo>
                  <a:lnTo>
                    <a:pt x="1492" y="788"/>
                  </a:lnTo>
                  <a:lnTo>
                    <a:pt x="1544" y="938"/>
                  </a:lnTo>
                  <a:lnTo>
                    <a:pt x="1591" y="718"/>
                  </a:lnTo>
                  <a:lnTo>
                    <a:pt x="1637" y="903"/>
                  </a:lnTo>
                  <a:lnTo>
                    <a:pt x="1683" y="637"/>
                  </a:lnTo>
                  <a:lnTo>
                    <a:pt x="1730" y="822"/>
                  </a:lnTo>
                  <a:lnTo>
                    <a:pt x="1776" y="1170"/>
                  </a:lnTo>
                  <a:lnTo>
                    <a:pt x="1823" y="1146"/>
                  </a:lnTo>
                  <a:lnTo>
                    <a:pt x="1869" y="903"/>
                  </a:lnTo>
                  <a:lnTo>
                    <a:pt x="1916" y="950"/>
                  </a:lnTo>
                  <a:lnTo>
                    <a:pt x="1962" y="1002"/>
                  </a:lnTo>
                  <a:lnTo>
                    <a:pt x="2009" y="1106"/>
                  </a:lnTo>
                  <a:lnTo>
                    <a:pt x="2055" y="1164"/>
                  </a:lnTo>
                  <a:lnTo>
                    <a:pt x="2101" y="932"/>
                  </a:lnTo>
                  <a:lnTo>
                    <a:pt x="2148" y="915"/>
                  </a:lnTo>
                  <a:lnTo>
                    <a:pt x="2194" y="1025"/>
                  </a:lnTo>
                  <a:lnTo>
                    <a:pt x="2241" y="840"/>
                  </a:lnTo>
                  <a:lnTo>
                    <a:pt x="2293" y="1054"/>
                  </a:lnTo>
                  <a:lnTo>
                    <a:pt x="2339" y="683"/>
                  </a:lnTo>
                  <a:lnTo>
                    <a:pt x="2386" y="770"/>
                  </a:lnTo>
                  <a:lnTo>
                    <a:pt x="2432" y="481"/>
                  </a:lnTo>
                  <a:lnTo>
                    <a:pt x="2479" y="689"/>
                  </a:lnTo>
                  <a:lnTo>
                    <a:pt x="2525" y="672"/>
                  </a:lnTo>
                  <a:lnTo>
                    <a:pt x="2572" y="718"/>
                  </a:lnTo>
                  <a:lnTo>
                    <a:pt x="2618" y="845"/>
                  </a:lnTo>
                  <a:lnTo>
                    <a:pt x="2664" y="695"/>
                  </a:lnTo>
                  <a:lnTo>
                    <a:pt x="2711" y="759"/>
                  </a:lnTo>
                  <a:lnTo>
                    <a:pt x="2757" y="788"/>
                  </a:lnTo>
                  <a:lnTo>
                    <a:pt x="2804" y="886"/>
                  </a:lnTo>
                  <a:lnTo>
                    <a:pt x="2850" y="614"/>
                  </a:lnTo>
                  <a:lnTo>
                    <a:pt x="2897" y="764"/>
                  </a:lnTo>
                  <a:lnTo>
                    <a:pt x="2943" y="533"/>
                  </a:lnTo>
                  <a:lnTo>
                    <a:pt x="2990" y="626"/>
                  </a:lnTo>
                  <a:lnTo>
                    <a:pt x="3036" y="510"/>
                  </a:lnTo>
                  <a:lnTo>
                    <a:pt x="3088" y="371"/>
                  </a:lnTo>
                  <a:lnTo>
                    <a:pt x="3135" y="290"/>
                  </a:lnTo>
                  <a:lnTo>
                    <a:pt x="3181" y="168"/>
                  </a:lnTo>
                  <a:lnTo>
                    <a:pt x="3228" y="128"/>
                  </a:lnTo>
                  <a:lnTo>
                    <a:pt x="3274" y="87"/>
                  </a:lnTo>
                  <a:lnTo>
                    <a:pt x="3320" y="64"/>
                  </a:lnTo>
                  <a:lnTo>
                    <a:pt x="3367" y="12"/>
                  </a:lnTo>
                  <a:lnTo>
                    <a:pt x="3413" y="417"/>
                  </a:lnTo>
                  <a:lnTo>
                    <a:pt x="3460" y="481"/>
                  </a:lnTo>
                  <a:lnTo>
                    <a:pt x="3506" y="811"/>
                  </a:lnTo>
                  <a:lnTo>
                    <a:pt x="3553" y="927"/>
                  </a:lnTo>
                  <a:lnTo>
                    <a:pt x="3599" y="730"/>
                  </a:lnTo>
                  <a:lnTo>
                    <a:pt x="3646" y="747"/>
                  </a:lnTo>
                  <a:lnTo>
                    <a:pt x="3692" y="573"/>
                  </a:lnTo>
                  <a:lnTo>
                    <a:pt x="3738" y="927"/>
                  </a:lnTo>
                  <a:lnTo>
                    <a:pt x="3785" y="1008"/>
                  </a:lnTo>
                  <a:lnTo>
                    <a:pt x="3831" y="1083"/>
                  </a:lnTo>
                  <a:lnTo>
                    <a:pt x="3884" y="1210"/>
                  </a:lnTo>
                  <a:lnTo>
                    <a:pt x="3930" y="1256"/>
                  </a:lnTo>
                  <a:lnTo>
                    <a:pt x="3976" y="1297"/>
                  </a:lnTo>
                  <a:lnTo>
                    <a:pt x="4023" y="1008"/>
                  </a:lnTo>
                  <a:lnTo>
                    <a:pt x="4069" y="1106"/>
                  </a:lnTo>
                  <a:lnTo>
                    <a:pt x="4116" y="1175"/>
                  </a:lnTo>
                  <a:lnTo>
                    <a:pt x="4162" y="1233"/>
                  </a:lnTo>
                  <a:lnTo>
                    <a:pt x="4209" y="967"/>
                  </a:lnTo>
                  <a:lnTo>
                    <a:pt x="4255" y="1193"/>
                  </a:lnTo>
                  <a:lnTo>
                    <a:pt x="4301" y="1239"/>
                  </a:lnTo>
                  <a:lnTo>
                    <a:pt x="4348" y="1314"/>
                  </a:lnTo>
                  <a:lnTo>
                    <a:pt x="4394" y="1366"/>
                  </a:lnTo>
                  <a:lnTo>
                    <a:pt x="4441" y="1384"/>
                  </a:lnTo>
                  <a:lnTo>
                    <a:pt x="4487" y="1401"/>
                  </a:lnTo>
                  <a:lnTo>
                    <a:pt x="4534" y="1413"/>
                  </a:lnTo>
                  <a:lnTo>
                    <a:pt x="4580" y="1424"/>
                  </a:lnTo>
                  <a:lnTo>
                    <a:pt x="4632" y="1430"/>
                  </a:lnTo>
                </a:path>
              </a:pathLst>
            </a:custGeom>
            <a:noFill/>
            <a:ln w="19050">
              <a:solidFill>
                <a:srgbClr val="FF0000"/>
              </a:solidFill>
              <a:prstDash val="solid"/>
              <a:round/>
              <a:headEnd/>
              <a:tailEnd/>
            </a:ln>
          </p:spPr>
          <p:txBody>
            <a:bodyPr/>
            <a:lstStyle/>
            <a:p>
              <a:endParaRPr lang="en-US">
                <a:solidFill>
                  <a:srgbClr val="000000"/>
                </a:solidFill>
              </a:endParaRPr>
            </a:p>
          </p:txBody>
        </p:sp>
        <p:sp>
          <p:nvSpPr>
            <p:cNvPr id="2493482" name="Freeform 42"/>
            <p:cNvSpPr>
              <a:spLocks/>
            </p:cNvSpPr>
            <p:nvPr/>
          </p:nvSpPr>
          <p:spPr bwMode="auto">
            <a:xfrm>
              <a:off x="770" y="1289"/>
              <a:ext cx="2961" cy="877"/>
            </a:xfrm>
            <a:custGeom>
              <a:avLst/>
              <a:gdLst/>
              <a:ahLst/>
              <a:cxnLst>
                <a:cxn ang="0">
                  <a:pos x="47" y="585"/>
                </a:cxn>
                <a:cxn ang="0">
                  <a:pos x="139" y="596"/>
                </a:cxn>
                <a:cxn ang="0">
                  <a:pos x="232" y="747"/>
                </a:cxn>
                <a:cxn ang="0">
                  <a:pos x="325" y="677"/>
                </a:cxn>
                <a:cxn ang="0">
                  <a:pos x="418" y="93"/>
                </a:cxn>
                <a:cxn ang="0">
                  <a:pos x="511" y="12"/>
                </a:cxn>
                <a:cxn ang="0">
                  <a:pos x="604" y="116"/>
                </a:cxn>
                <a:cxn ang="0">
                  <a:pos x="697" y="58"/>
                </a:cxn>
                <a:cxn ang="0">
                  <a:pos x="795" y="243"/>
                </a:cxn>
                <a:cxn ang="0">
                  <a:pos x="888" y="133"/>
                </a:cxn>
                <a:cxn ang="0">
                  <a:pos x="981" y="492"/>
                </a:cxn>
                <a:cxn ang="0">
                  <a:pos x="1074" y="185"/>
                </a:cxn>
                <a:cxn ang="0">
                  <a:pos x="1167" y="52"/>
                </a:cxn>
                <a:cxn ang="0">
                  <a:pos x="1260" y="174"/>
                </a:cxn>
                <a:cxn ang="0">
                  <a:pos x="1353" y="544"/>
                </a:cxn>
                <a:cxn ang="0">
                  <a:pos x="1445" y="538"/>
                </a:cxn>
                <a:cxn ang="0">
                  <a:pos x="1544" y="816"/>
                </a:cxn>
                <a:cxn ang="0">
                  <a:pos x="1637" y="839"/>
                </a:cxn>
                <a:cxn ang="0">
                  <a:pos x="1730" y="787"/>
                </a:cxn>
                <a:cxn ang="0">
                  <a:pos x="1823" y="1094"/>
                </a:cxn>
                <a:cxn ang="0">
                  <a:pos x="1916" y="892"/>
                </a:cxn>
                <a:cxn ang="0">
                  <a:pos x="2009" y="1042"/>
                </a:cxn>
                <a:cxn ang="0">
                  <a:pos x="2101" y="863"/>
                </a:cxn>
                <a:cxn ang="0">
                  <a:pos x="2194" y="938"/>
                </a:cxn>
                <a:cxn ang="0">
                  <a:pos x="2293" y="955"/>
                </a:cxn>
                <a:cxn ang="0">
                  <a:pos x="2386" y="683"/>
                </a:cxn>
                <a:cxn ang="0">
                  <a:pos x="2479" y="619"/>
                </a:cxn>
                <a:cxn ang="0">
                  <a:pos x="2572" y="648"/>
                </a:cxn>
                <a:cxn ang="0">
                  <a:pos x="2664" y="619"/>
                </a:cxn>
                <a:cxn ang="0">
                  <a:pos x="2757" y="706"/>
                </a:cxn>
                <a:cxn ang="0">
                  <a:pos x="2850" y="538"/>
                </a:cxn>
                <a:cxn ang="0">
                  <a:pos x="2943" y="463"/>
                </a:cxn>
                <a:cxn ang="0">
                  <a:pos x="3036" y="446"/>
                </a:cxn>
                <a:cxn ang="0">
                  <a:pos x="3135" y="249"/>
                </a:cxn>
                <a:cxn ang="0">
                  <a:pos x="3228" y="99"/>
                </a:cxn>
                <a:cxn ang="0">
                  <a:pos x="3320" y="46"/>
                </a:cxn>
                <a:cxn ang="0">
                  <a:pos x="3413" y="382"/>
                </a:cxn>
                <a:cxn ang="0">
                  <a:pos x="3506" y="753"/>
                </a:cxn>
                <a:cxn ang="0">
                  <a:pos x="3599" y="672"/>
                </a:cxn>
                <a:cxn ang="0">
                  <a:pos x="3692" y="527"/>
                </a:cxn>
                <a:cxn ang="0">
                  <a:pos x="3785" y="1007"/>
                </a:cxn>
                <a:cxn ang="0">
                  <a:pos x="3884" y="1233"/>
                </a:cxn>
                <a:cxn ang="0">
                  <a:pos x="3976" y="1302"/>
                </a:cxn>
                <a:cxn ang="0">
                  <a:pos x="4069" y="1129"/>
                </a:cxn>
                <a:cxn ang="0">
                  <a:pos x="4162" y="1256"/>
                </a:cxn>
                <a:cxn ang="0">
                  <a:pos x="4255" y="1227"/>
                </a:cxn>
                <a:cxn ang="0">
                  <a:pos x="4348" y="1326"/>
                </a:cxn>
                <a:cxn ang="0">
                  <a:pos x="4441" y="1360"/>
                </a:cxn>
                <a:cxn ang="0">
                  <a:pos x="4534" y="1366"/>
                </a:cxn>
                <a:cxn ang="0">
                  <a:pos x="4632" y="1372"/>
                </a:cxn>
              </a:cxnLst>
              <a:rect l="0" t="0" r="r" b="b"/>
              <a:pathLst>
                <a:path w="4632" h="1372">
                  <a:moveTo>
                    <a:pt x="0" y="359"/>
                  </a:moveTo>
                  <a:lnTo>
                    <a:pt x="47" y="585"/>
                  </a:lnTo>
                  <a:lnTo>
                    <a:pt x="93" y="753"/>
                  </a:lnTo>
                  <a:lnTo>
                    <a:pt x="139" y="596"/>
                  </a:lnTo>
                  <a:lnTo>
                    <a:pt x="186" y="388"/>
                  </a:lnTo>
                  <a:lnTo>
                    <a:pt x="232" y="747"/>
                  </a:lnTo>
                  <a:lnTo>
                    <a:pt x="279" y="868"/>
                  </a:lnTo>
                  <a:lnTo>
                    <a:pt x="325" y="677"/>
                  </a:lnTo>
                  <a:lnTo>
                    <a:pt x="372" y="261"/>
                  </a:lnTo>
                  <a:lnTo>
                    <a:pt x="418" y="93"/>
                  </a:lnTo>
                  <a:lnTo>
                    <a:pt x="464" y="64"/>
                  </a:lnTo>
                  <a:lnTo>
                    <a:pt x="511" y="12"/>
                  </a:lnTo>
                  <a:lnTo>
                    <a:pt x="557" y="0"/>
                  </a:lnTo>
                  <a:lnTo>
                    <a:pt x="604" y="116"/>
                  </a:lnTo>
                  <a:lnTo>
                    <a:pt x="650" y="81"/>
                  </a:lnTo>
                  <a:lnTo>
                    <a:pt x="697" y="58"/>
                  </a:lnTo>
                  <a:lnTo>
                    <a:pt x="749" y="41"/>
                  </a:lnTo>
                  <a:lnTo>
                    <a:pt x="795" y="243"/>
                  </a:lnTo>
                  <a:lnTo>
                    <a:pt x="842" y="180"/>
                  </a:lnTo>
                  <a:lnTo>
                    <a:pt x="888" y="133"/>
                  </a:lnTo>
                  <a:lnTo>
                    <a:pt x="935" y="70"/>
                  </a:lnTo>
                  <a:lnTo>
                    <a:pt x="981" y="492"/>
                  </a:lnTo>
                  <a:lnTo>
                    <a:pt x="1028" y="237"/>
                  </a:lnTo>
                  <a:lnTo>
                    <a:pt x="1074" y="185"/>
                  </a:lnTo>
                  <a:lnTo>
                    <a:pt x="1120" y="75"/>
                  </a:lnTo>
                  <a:lnTo>
                    <a:pt x="1167" y="52"/>
                  </a:lnTo>
                  <a:lnTo>
                    <a:pt x="1213" y="237"/>
                  </a:lnTo>
                  <a:lnTo>
                    <a:pt x="1260" y="174"/>
                  </a:lnTo>
                  <a:lnTo>
                    <a:pt x="1306" y="347"/>
                  </a:lnTo>
                  <a:lnTo>
                    <a:pt x="1353" y="544"/>
                  </a:lnTo>
                  <a:lnTo>
                    <a:pt x="1399" y="440"/>
                  </a:lnTo>
                  <a:lnTo>
                    <a:pt x="1445" y="538"/>
                  </a:lnTo>
                  <a:lnTo>
                    <a:pt x="1492" y="683"/>
                  </a:lnTo>
                  <a:lnTo>
                    <a:pt x="1544" y="816"/>
                  </a:lnTo>
                  <a:lnTo>
                    <a:pt x="1591" y="712"/>
                  </a:lnTo>
                  <a:lnTo>
                    <a:pt x="1637" y="839"/>
                  </a:lnTo>
                  <a:lnTo>
                    <a:pt x="1683" y="666"/>
                  </a:lnTo>
                  <a:lnTo>
                    <a:pt x="1730" y="787"/>
                  </a:lnTo>
                  <a:lnTo>
                    <a:pt x="1776" y="1088"/>
                  </a:lnTo>
                  <a:lnTo>
                    <a:pt x="1823" y="1094"/>
                  </a:lnTo>
                  <a:lnTo>
                    <a:pt x="1869" y="897"/>
                  </a:lnTo>
                  <a:lnTo>
                    <a:pt x="1916" y="892"/>
                  </a:lnTo>
                  <a:lnTo>
                    <a:pt x="1962" y="932"/>
                  </a:lnTo>
                  <a:lnTo>
                    <a:pt x="2009" y="1042"/>
                  </a:lnTo>
                  <a:lnTo>
                    <a:pt x="2055" y="1123"/>
                  </a:lnTo>
                  <a:lnTo>
                    <a:pt x="2101" y="863"/>
                  </a:lnTo>
                  <a:lnTo>
                    <a:pt x="2148" y="816"/>
                  </a:lnTo>
                  <a:lnTo>
                    <a:pt x="2194" y="938"/>
                  </a:lnTo>
                  <a:lnTo>
                    <a:pt x="2241" y="729"/>
                  </a:lnTo>
                  <a:lnTo>
                    <a:pt x="2293" y="955"/>
                  </a:lnTo>
                  <a:lnTo>
                    <a:pt x="2339" y="602"/>
                  </a:lnTo>
                  <a:lnTo>
                    <a:pt x="2386" y="683"/>
                  </a:lnTo>
                  <a:lnTo>
                    <a:pt x="2432" y="457"/>
                  </a:lnTo>
                  <a:lnTo>
                    <a:pt x="2479" y="619"/>
                  </a:lnTo>
                  <a:lnTo>
                    <a:pt x="2525" y="602"/>
                  </a:lnTo>
                  <a:lnTo>
                    <a:pt x="2572" y="648"/>
                  </a:lnTo>
                  <a:lnTo>
                    <a:pt x="2618" y="770"/>
                  </a:lnTo>
                  <a:lnTo>
                    <a:pt x="2664" y="619"/>
                  </a:lnTo>
                  <a:lnTo>
                    <a:pt x="2711" y="677"/>
                  </a:lnTo>
                  <a:lnTo>
                    <a:pt x="2757" y="706"/>
                  </a:lnTo>
                  <a:lnTo>
                    <a:pt x="2804" y="816"/>
                  </a:lnTo>
                  <a:lnTo>
                    <a:pt x="2850" y="538"/>
                  </a:lnTo>
                  <a:lnTo>
                    <a:pt x="2897" y="683"/>
                  </a:lnTo>
                  <a:lnTo>
                    <a:pt x="2943" y="463"/>
                  </a:lnTo>
                  <a:lnTo>
                    <a:pt x="2990" y="550"/>
                  </a:lnTo>
                  <a:lnTo>
                    <a:pt x="3036" y="446"/>
                  </a:lnTo>
                  <a:lnTo>
                    <a:pt x="3088" y="318"/>
                  </a:lnTo>
                  <a:lnTo>
                    <a:pt x="3135" y="249"/>
                  </a:lnTo>
                  <a:lnTo>
                    <a:pt x="3181" y="139"/>
                  </a:lnTo>
                  <a:lnTo>
                    <a:pt x="3228" y="99"/>
                  </a:lnTo>
                  <a:lnTo>
                    <a:pt x="3274" y="70"/>
                  </a:lnTo>
                  <a:lnTo>
                    <a:pt x="3320" y="46"/>
                  </a:lnTo>
                  <a:lnTo>
                    <a:pt x="3367" y="6"/>
                  </a:lnTo>
                  <a:lnTo>
                    <a:pt x="3413" y="382"/>
                  </a:lnTo>
                  <a:lnTo>
                    <a:pt x="3460" y="440"/>
                  </a:lnTo>
                  <a:lnTo>
                    <a:pt x="3506" y="753"/>
                  </a:lnTo>
                  <a:lnTo>
                    <a:pt x="3553" y="886"/>
                  </a:lnTo>
                  <a:lnTo>
                    <a:pt x="3599" y="672"/>
                  </a:lnTo>
                  <a:lnTo>
                    <a:pt x="3646" y="689"/>
                  </a:lnTo>
                  <a:lnTo>
                    <a:pt x="3692" y="527"/>
                  </a:lnTo>
                  <a:lnTo>
                    <a:pt x="3738" y="903"/>
                  </a:lnTo>
                  <a:lnTo>
                    <a:pt x="3785" y="1007"/>
                  </a:lnTo>
                  <a:lnTo>
                    <a:pt x="3831" y="1100"/>
                  </a:lnTo>
                  <a:lnTo>
                    <a:pt x="3884" y="1233"/>
                  </a:lnTo>
                  <a:lnTo>
                    <a:pt x="3930" y="1274"/>
                  </a:lnTo>
                  <a:lnTo>
                    <a:pt x="3976" y="1302"/>
                  </a:lnTo>
                  <a:lnTo>
                    <a:pt x="4023" y="1030"/>
                  </a:lnTo>
                  <a:lnTo>
                    <a:pt x="4069" y="1129"/>
                  </a:lnTo>
                  <a:lnTo>
                    <a:pt x="4116" y="1204"/>
                  </a:lnTo>
                  <a:lnTo>
                    <a:pt x="4162" y="1256"/>
                  </a:lnTo>
                  <a:lnTo>
                    <a:pt x="4209" y="973"/>
                  </a:lnTo>
                  <a:lnTo>
                    <a:pt x="4255" y="1227"/>
                  </a:lnTo>
                  <a:lnTo>
                    <a:pt x="4301" y="1274"/>
                  </a:lnTo>
                  <a:lnTo>
                    <a:pt x="4348" y="1326"/>
                  </a:lnTo>
                  <a:lnTo>
                    <a:pt x="4394" y="1355"/>
                  </a:lnTo>
                  <a:lnTo>
                    <a:pt x="4441" y="1360"/>
                  </a:lnTo>
                  <a:lnTo>
                    <a:pt x="4487" y="1366"/>
                  </a:lnTo>
                  <a:lnTo>
                    <a:pt x="4534" y="1366"/>
                  </a:lnTo>
                  <a:lnTo>
                    <a:pt x="4580" y="1372"/>
                  </a:lnTo>
                  <a:lnTo>
                    <a:pt x="4632" y="1372"/>
                  </a:lnTo>
                </a:path>
              </a:pathLst>
            </a:custGeom>
            <a:noFill/>
            <a:ln w="19050">
              <a:solidFill>
                <a:srgbClr val="00BFBF"/>
              </a:solidFill>
              <a:prstDash val="solid"/>
              <a:round/>
              <a:headEnd/>
              <a:tailEnd/>
            </a:ln>
          </p:spPr>
          <p:txBody>
            <a:bodyPr/>
            <a:lstStyle/>
            <a:p>
              <a:endParaRPr lang="en-US">
                <a:solidFill>
                  <a:srgbClr val="000000"/>
                </a:solidFill>
              </a:endParaRPr>
            </a:p>
          </p:txBody>
        </p:sp>
        <p:sp>
          <p:nvSpPr>
            <p:cNvPr id="2493483" name="Freeform 43"/>
            <p:cNvSpPr>
              <a:spLocks/>
            </p:cNvSpPr>
            <p:nvPr/>
          </p:nvSpPr>
          <p:spPr bwMode="auto">
            <a:xfrm>
              <a:off x="770" y="1104"/>
              <a:ext cx="2961" cy="1233"/>
            </a:xfrm>
            <a:custGeom>
              <a:avLst/>
              <a:gdLst/>
              <a:ahLst/>
              <a:cxnLst>
                <a:cxn ang="0">
                  <a:pos x="47" y="689"/>
                </a:cxn>
                <a:cxn ang="0">
                  <a:pos x="139" y="1262"/>
                </a:cxn>
                <a:cxn ang="0">
                  <a:pos x="232" y="961"/>
                </a:cxn>
                <a:cxn ang="0">
                  <a:pos x="325" y="1389"/>
                </a:cxn>
                <a:cxn ang="0">
                  <a:pos x="418" y="144"/>
                </a:cxn>
                <a:cxn ang="0">
                  <a:pos x="511" y="17"/>
                </a:cxn>
                <a:cxn ang="0">
                  <a:pos x="604" y="347"/>
                </a:cxn>
                <a:cxn ang="0">
                  <a:pos x="697" y="173"/>
                </a:cxn>
                <a:cxn ang="0">
                  <a:pos x="795" y="46"/>
                </a:cxn>
                <a:cxn ang="0">
                  <a:pos x="888" y="382"/>
                </a:cxn>
                <a:cxn ang="0">
                  <a:pos x="981" y="584"/>
                </a:cxn>
                <a:cxn ang="0">
                  <a:pos x="1074" y="364"/>
                </a:cxn>
                <a:cxn ang="0">
                  <a:pos x="1167" y="87"/>
                </a:cxn>
                <a:cxn ang="0">
                  <a:pos x="1260" y="492"/>
                </a:cxn>
                <a:cxn ang="0">
                  <a:pos x="1353" y="1169"/>
                </a:cxn>
                <a:cxn ang="0">
                  <a:pos x="1445" y="469"/>
                </a:cxn>
                <a:cxn ang="0">
                  <a:pos x="1544" y="1111"/>
                </a:cxn>
                <a:cxn ang="0">
                  <a:pos x="1637" y="1094"/>
                </a:cxn>
                <a:cxn ang="0">
                  <a:pos x="1730" y="966"/>
                </a:cxn>
                <a:cxn ang="0">
                  <a:pos x="1823" y="1435"/>
                </a:cxn>
                <a:cxn ang="0">
                  <a:pos x="1916" y="1042"/>
                </a:cxn>
                <a:cxn ang="0">
                  <a:pos x="2009" y="1424"/>
                </a:cxn>
                <a:cxn ang="0">
                  <a:pos x="2101" y="1649"/>
                </a:cxn>
                <a:cxn ang="0">
                  <a:pos x="2194" y="1140"/>
                </a:cxn>
                <a:cxn ang="0">
                  <a:pos x="2293" y="1227"/>
                </a:cxn>
                <a:cxn ang="0">
                  <a:pos x="2386" y="671"/>
                </a:cxn>
                <a:cxn ang="0">
                  <a:pos x="2479" y="538"/>
                </a:cxn>
                <a:cxn ang="0">
                  <a:pos x="2572" y="625"/>
                </a:cxn>
                <a:cxn ang="0">
                  <a:pos x="2664" y="1198"/>
                </a:cxn>
                <a:cxn ang="0">
                  <a:pos x="2757" y="770"/>
                </a:cxn>
                <a:cxn ang="0">
                  <a:pos x="2850" y="949"/>
                </a:cxn>
                <a:cxn ang="0">
                  <a:pos x="2943" y="746"/>
                </a:cxn>
                <a:cxn ang="0">
                  <a:pos x="3036" y="798"/>
                </a:cxn>
                <a:cxn ang="0">
                  <a:pos x="3135" y="364"/>
                </a:cxn>
                <a:cxn ang="0">
                  <a:pos x="3228" y="127"/>
                </a:cxn>
                <a:cxn ang="0">
                  <a:pos x="3320" y="52"/>
                </a:cxn>
                <a:cxn ang="0">
                  <a:pos x="3413" y="347"/>
                </a:cxn>
                <a:cxn ang="0">
                  <a:pos x="3506" y="1059"/>
                </a:cxn>
                <a:cxn ang="0">
                  <a:pos x="3599" y="1447"/>
                </a:cxn>
                <a:cxn ang="0">
                  <a:pos x="3692" y="961"/>
                </a:cxn>
                <a:cxn ang="0">
                  <a:pos x="3785" y="1418"/>
                </a:cxn>
                <a:cxn ang="0">
                  <a:pos x="3884" y="1719"/>
                </a:cxn>
                <a:cxn ang="0">
                  <a:pos x="3976" y="1811"/>
                </a:cxn>
                <a:cxn ang="0">
                  <a:pos x="4069" y="1372"/>
                </a:cxn>
                <a:cxn ang="0">
                  <a:pos x="4162" y="1620"/>
                </a:cxn>
                <a:cxn ang="0">
                  <a:pos x="4255" y="1557"/>
                </a:cxn>
                <a:cxn ang="0">
                  <a:pos x="4348" y="1777"/>
                </a:cxn>
                <a:cxn ang="0">
                  <a:pos x="4441" y="1858"/>
                </a:cxn>
                <a:cxn ang="0">
                  <a:pos x="4534" y="1904"/>
                </a:cxn>
                <a:cxn ang="0">
                  <a:pos x="4632" y="1927"/>
                </a:cxn>
              </a:cxnLst>
              <a:rect l="0" t="0" r="r" b="b"/>
              <a:pathLst>
                <a:path w="4632" h="1927">
                  <a:moveTo>
                    <a:pt x="0" y="810"/>
                  </a:moveTo>
                  <a:lnTo>
                    <a:pt x="47" y="689"/>
                  </a:lnTo>
                  <a:lnTo>
                    <a:pt x="93" y="1036"/>
                  </a:lnTo>
                  <a:lnTo>
                    <a:pt x="139" y="1262"/>
                  </a:lnTo>
                  <a:lnTo>
                    <a:pt x="186" y="689"/>
                  </a:lnTo>
                  <a:lnTo>
                    <a:pt x="232" y="961"/>
                  </a:lnTo>
                  <a:lnTo>
                    <a:pt x="279" y="1204"/>
                  </a:lnTo>
                  <a:lnTo>
                    <a:pt x="325" y="1389"/>
                  </a:lnTo>
                  <a:lnTo>
                    <a:pt x="372" y="411"/>
                  </a:lnTo>
                  <a:lnTo>
                    <a:pt x="418" y="144"/>
                  </a:lnTo>
                  <a:lnTo>
                    <a:pt x="464" y="98"/>
                  </a:lnTo>
                  <a:lnTo>
                    <a:pt x="511" y="17"/>
                  </a:lnTo>
                  <a:lnTo>
                    <a:pt x="557" y="0"/>
                  </a:lnTo>
                  <a:lnTo>
                    <a:pt x="604" y="347"/>
                  </a:lnTo>
                  <a:lnTo>
                    <a:pt x="650" y="249"/>
                  </a:lnTo>
                  <a:lnTo>
                    <a:pt x="697" y="173"/>
                  </a:lnTo>
                  <a:lnTo>
                    <a:pt x="749" y="121"/>
                  </a:lnTo>
                  <a:lnTo>
                    <a:pt x="795" y="46"/>
                  </a:lnTo>
                  <a:lnTo>
                    <a:pt x="842" y="521"/>
                  </a:lnTo>
                  <a:lnTo>
                    <a:pt x="888" y="382"/>
                  </a:lnTo>
                  <a:lnTo>
                    <a:pt x="935" y="197"/>
                  </a:lnTo>
                  <a:lnTo>
                    <a:pt x="981" y="584"/>
                  </a:lnTo>
                  <a:lnTo>
                    <a:pt x="1028" y="498"/>
                  </a:lnTo>
                  <a:lnTo>
                    <a:pt x="1074" y="364"/>
                  </a:lnTo>
                  <a:lnTo>
                    <a:pt x="1120" y="127"/>
                  </a:lnTo>
                  <a:lnTo>
                    <a:pt x="1167" y="87"/>
                  </a:lnTo>
                  <a:lnTo>
                    <a:pt x="1213" y="11"/>
                  </a:lnTo>
                  <a:lnTo>
                    <a:pt x="1260" y="492"/>
                  </a:lnTo>
                  <a:lnTo>
                    <a:pt x="1306" y="260"/>
                  </a:lnTo>
                  <a:lnTo>
                    <a:pt x="1353" y="1169"/>
                  </a:lnTo>
                  <a:lnTo>
                    <a:pt x="1399" y="862"/>
                  </a:lnTo>
                  <a:lnTo>
                    <a:pt x="1445" y="469"/>
                  </a:lnTo>
                  <a:lnTo>
                    <a:pt x="1492" y="833"/>
                  </a:lnTo>
                  <a:lnTo>
                    <a:pt x="1544" y="1111"/>
                  </a:lnTo>
                  <a:lnTo>
                    <a:pt x="1591" y="1470"/>
                  </a:lnTo>
                  <a:lnTo>
                    <a:pt x="1637" y="1094"/>
                  </a:lnTo>
                  <a:lnTo>
                    <a:pt x="1683" y="1302"/>
                  </a:lnTo>
                  <a:lnTo>
                    <a:pt x="1730" y="966"/>
                  </a:lnTo>
                  <a:lnTo>
                    <a:pt x="1776" y="1528"/>
                  </a:lnTo>
                  <a:lnTo>
                    <a:pt x="1823" y="1435"/>
                  </a:lnTo>
                  <a:lnTo>
                    <a:pt x="1869" y="1655"/>
                  </a:lnTo>
                  <a:lnTo>
                    <a:pt x="1916" y="1042"/>
                  </a:lnTo>
                  <a:lnTo>
                    <a:pt x="1962" y="1186"/>
                  </a:lnTo>
                  <a:lnTo>
                    <a:pt x="2009" y="1424"/>
                  </a:lnTo>
                  <a:lnTo>
                    <a:pt x="2055" y="1551"/>
                  </a:lnTo>
                  <a:lnTo>
                    <a:pt x="2101" y="1649"/>
                  </a:lnTo>
                  <a:lnTo>
                    <a:pt x="2148" y="1534"/>
                  </a:lnTo>
                  <a:lnTo>
                    <a:pt x="2194" y="1140"/>
                  </a:lnTo>
                  <a:lnTo>
                    <a:pt x="2241" y="1337"/>
                  </a:lnTo>
                  <a:lnTo>
                    <a:pt x="2293" y="1227"/>
                  </a:lnTo>
                  <a:lnTo>
                    <a:pt x="2339" y="1042"/>
                  </a:lnTo>
                  <a:lnTo>
                    <a:pt x="2386" y="671"/>
                  </a:lnTo>
                  <a:lnTo>
                    <a:pt x="2432" y="729"/>
                  </a:lnTo>
                  <a:lnTo>
                    <a:pt x="2479" y="538"/>
                  </a:lnTo>
                  <a:lnTo>
                    <a:pt x="2525" y="1152"/>
                  </a:lnTo>
                  <a:lnTo>
                    <a:pt x="2572" y="625"/>
                  </a:lnTo>
                  <a:lnTo>
                    <a:pt x="2618" y="955"/>
                  </a:lnTo>
                  <a:lnTo>
                    <a:pt x="2664" y="1198"/>
                  </a:lnTo>
                  <a:lnTo>
                    <a:pt x="2711" y="1348"/>
                  </a:lnTo>
                  <a:lnTo>
                    <a:pt x="2757" y="770"/>
                  </a:lnTo>
                  <a:lnTo>
                    <a:pt x="2804" y="1059"/>
                  </a:lnTo>
                  <a:lnTo>
                    <a:pt x="2850" y="949"/>
                  </a:lnTo>
                  <a:lnTo>
                    <a:pt x="2897" y="700"/>
                  </a:lnTo>
                  <a:lnTo>
                    <a:pt x="2943" y="746"/>
                  </a:lnTo>
                  <a:lnTo>
                    <a:pt x="2990" y="422"/>
                  </a:lnTo>
                  <a:lnTo>
                    <a:pt x="3036" y="798"/>
                  </a:lnTo>
                  <a:lnTo>
                    <a:pt x="3088" y="503"/>
                  </a:lnTo>
                  <a:lnTo>
                    <a:pt x="3135" y="364"/>
                  </a:lnTo>
                  <a:lnTo>
                    <a:pt x="3181" y="185"/>
                  </a:lnTo>
                  <a:lnTo>
                    <a:pt x="3228" y="127"/>
                  </a:lnTo>
                  <a:lnTo>
                    <a:pt x="3274" y="87"/>
                  </a:lnTo>
                  <a:lnTo>
                    <a:pt x="3320" y="52"/>
                  </a:lnTo>
                  <a:lnTo>
                    <a:pt x="3367" y="0"/>
                  </a:lnTo>
                  <a:lnTo>
                    <a:pt x="3413" y="347"/>
                  </a:lnTo>
                  <a:lnTo>
                    <a:pt x="3460" y="1042"/>
                  </a:lnTo>
                  <a:lnTo>
                    <a:pt x="3506" y="1059"/>
                  </a:lnTo>
                  <a:lnTo>
                    <a:pt x="3553" y="1279"/>
                  </a:lnTo>
                  <a:lnTo>
                    <a:pt x="3599" y="1447"/>
                  </a:lnTo>
                  <a:lnTo>
                    <a:pt x="3646" y="793"/>
                  </a:lnTo>
                  <a:lnTo>
                    <a:pt x="3692" y="961"/>
                  </a:lnTo>
                  <a:lnTo>
                    <a:pt x="3738" y="1244"/>
                  </a:lnTo>
                  <a:lnTo>
                    <a:pt x="3785" y="1418"/>
                  </a:lnTo>
                  <a:lnTo>
                    <a:pt x="3831" y="1545"/>
                  </a:lnTo>
                  <a:lnTo>
                    <a:pt x="3884" y="1719"/>
                  </a:lnTo>
                  <a:lnTo>
                    <a:pt x="3930" y="1771"/>
                  </a:lnTo>
                  <a:lnTo>
                    <a:pt x="3976" y="1811"/>
                  </a:lnTo>
                  <a:lnTo>
                    <a:pt x="4023" y="1846"/>
                  </a:lnTo>
                  <a:lnTo>
                    <a:pt x="4069" y="1372"/>
                  </a:lnTo>
                  <a:lnTo>
                    <a:pt x="4116" y="1510"/>
                  </a:lnTo>
                  <a:lnTo>
                    <a:pt x="4162" y="1620"/>
                  </a:lnTo>
                  <a:lnTo>
                    <a:pt x="4209" y="1696"/>
                  </a:lnTo>
                  <a:lnTo>
                    <a:pt x="4255" y="1557"/>
                  </a:lnTo>
                  <a:lnTo>
                    <a:pt x="4301" y="1649"/>
                  </a:lnTo>
                  <a:lnTo>
                    <a:pt x="4348" y="1777"/>
                  </a:lnTo>
                  <a:lnTo>
                    <a:pt x="4394" y="1835"/>
                  </a:lnTo>
                  <a:lnTo>
                    <a:pt x="4441" y="1858"/>
                  </a:lnTo>
                  <a:lnTo>
                    <a:pt x="4487" y="1892"/>
                  </a:lnTo>
                  <a:lnTo>
                    <a:pt x="4534" y="1904"/>
                  </a:lnTo>
                  <a:lnTo>
                    <a:pt x="4580" y="1927"/>
                  </a:lnTo>
                  <a:lnTo>
                    <a:pt x="4632" y="1927"/>
                  </a:lnTo>
                </a:path>
              </a:pathLst>
            </a:custGeom>
            <a:noFill/>
            <a:ln w="19050">
              <a:solidFill>
                <a:srgbClr val="BF00BF"/>
              </a:solidFill>
              <a:prstDash val="solid"/>
              <a:round/>
              <a:headEnd/>
              <a:tailEnd/>
            </a:ln>
          </p:spPr>
          <p:txBody>
            <a:bodyPr/>
            <a:lstStyle/>
            <a:p>
              <a:endParaRPr lang="en-US">
                <a:solidFill>
                  <a:srgbClr val="000000"/>
                </a:solidFill>
              </a:endParaRPr>
            </a:p>
          </p:txBody>
        </p:sp>
        <p:sp>
          <p:nvSpPr>
            <p:cNvPr id="2493484" name="Rectangle 44"/>
            <p:cNvSpPr>
              <a:spLocks noChangeArrowheads="1"/>
            </p:cNvSpPr>
            <p:nvPr/>
          </p:nvSpPr>
          <p:spPr bwMode="auto">
            <a:xfrm>
              <a:off x="2169" y="2421"/>
              <a:ext cx="201" cy="115"/>
            </a:xfrm>
            <a:prstGeom prst="rect">
              <a:avLst/>
            </a:prstGeom>
            <a:noFill/>
            <a:ln w="9525">
              <a:noFill/>
              <a:miter lim="800000"/>
              <a:headEnd/>
              <a:tailEnd/>
            </a:ln>
          </p:spPr>
          <p:txBody>
            <a:bodyPr wrap="none" lIns="0" tIns="0" rIns="0" bIns="0">
              <a:spAutoFit/>
            </a:bodyPr>
            <a:lstStyle/>
            <a:p>
              <a:r>
                <a:rPr lang="en-US" sz="1200">
                  <a:solidFill>
                    <a:srgbClr val="000000"/>
                  </a:solidFill>
                  <a:latin typeface="Helvetica" pitchFamily="34" charset="0"/>
                </a:rPr>
                <a:t>Trial</a:t>
              </a:r>
              <a:endParaRPr lang="en-US" sz="1600" b="0">
                <a:solidFill>
                  <a:srgbClr val="000000"/>
                </a:solidFill>
              </a:endParaRPr>
            </a:p>
          </p:txBody>
        </p:sp>
        <p:sp>
          <p:nvSpPr>
            <p:cNvPr id="2493485" name="Rectangle 45"/>
            <p:cNvSpPr>
              <a:spLocks noChangeArrowheads="1"/>
            </p:cNvSpPr>
            <p:nvPr/>
          </p:nvSpPr>
          <p:spPr bwMode="auto">
            <a:xfrm rot="16200000">
              <a:off x="428" y="1617"/>
              <a:ext cx="182" cy="115"/>
            </a:xfrm>
            <a:prstGeom prst="rect">
              <a:avLst/>
            </a:prstGeom>
            <a:noFill/>
            <a:ln w="9525">
              <a:noFill/>
              <a:miter lim="800000"/>
              <a:headEnd/>
              <a:tailEnd/>
            </a:ln>
          </p:spPr>
          <p:txBody>
            <a:bodyPr wrap="none" lIns="0" tIns="0" rIns="0" bIns="0">
              <a:spAutoFit/>
            </a:bodyPr>
            <a:lstStyle/>
            <a:p>
              <a:r>
                <a:rPr lang="en-US" sz="1200">
                  <a:solidFill>
                    <a:srgbClr val="000000"/>
                  </a:solidFill>
                  <a:latin typeface="Helvetica" pitchFamily="34" charset="0"/>
                </a:rPr>
                <a:t>p(F)</a:t>
              </a:r>
              <a:endParaRPr lang="en-US" sz="1600" b="0">
                <a:solidFill>
                  <a:srgbClr val="000000"/>
                </a:solidFill>
              </a:endParaRPr>
            </a:p>
          </p:txBody>
        </p:sp>
        <p:sp>
          <p:nvSpPr>
            <p:cNvPr id="2493486" name="Rectangle 46"/>
            <p:cNvSpPr>
              <a:spLocks noChangeArrowheads="1"/>
            </p:cNvSpPr>
            <p:nvPr/>
          </p:nvSpPr>
          <p:spPr bwMode="auto">
            <a:xfrm>
              <a:off x="733" y="2317"/>
              <a:ext cx="16" cy="67"/>
            </a:xfrm>
            <a:prstGeom prst="rect">
              <a:avLst/>
            </a:prstGeom>
            <a:noFill/>
            <a:ln w="9525">
              <a:noFill/>
              <a:miter lim="800000"/>
              <a:headEnd/>
              <a:tailEnd/>
            </a:ln>
          </p:spPr>
          <p:txBody>
            <a:bodyPr wrap="none" lIns="0" tIns="0" rIns="0" bIns="0">
              <a:spAutoFit/>
            </a:bodyPr>
            <a:lstStyle/>
            <a:p>
              <a:r>
                <a:rPr lang="en-US" sz="700" b="0">
                  <a:solidFill>
                    <a:srgbClr val="000000"/>
                  </a:solidFill>
                  <a:latin typeface="Helvetica" pitchFamily="34" charset="0"/>
                </a:rPr>
                <a:t> </a:t>
              </a:r>
              <a:endParaRPr lang="en-US" b="0">
                <a:solidFill>
                  <a:srgbClr val="000000"/>
                </a:solidFill>
              </a:endParaRPr>
            </a:p>
          </p:txBody>
        </p:sp>
        <p:sp>
          <p:nvSpPr>
            <p:cNvPr id="2493487" name="Rectangle 47"/>
            <p:cNvSpPr>
              <a:spLocks noChangeArrowheads="1"/>
            </p:cNvSpPr>
            <p:nvPr/>
          </p:nvSpPr>
          <p:spPr bwMode="auto">
            <a:xfrm>
              <a:off x="3727" y="1049"/>
              <a:ext cx="16" cy="67"/>
            </a:xfrm>
            <a:prstGeom prst="rect">
              <a:avLst/>
            </a:prstGeom>
            <a:noFill/>
            <a:ln w="9525">
              <a:noFill/>
              <a:miter lim="800000"/>
              <a:headEnd/>
              <a:tailEnd/>
            </a:ln>
          </p:spPr>
          <p:txBody>
            <a:bodyPr wrap="none" lIns="0" tIns="0" rIns="0" bIns="0">
              <a:spAutoFit/>
            </a:bodyPr>
            <a:lstStyle/>
            <a:p>
              <a:r>
                <a:rPr lang="en-US" sz="700" b="0">
                  <a:solidFill>
                    <a:srgbClr val="000000"/>
                  </a:solidFill>
                  <a:latin typeface="Helvetica" pitchFamily="34" charset="0"/>
                </a:rPr>
                <a:t> </a:t>
              </a:r>
              <a:endParaRPr lang="en-US" b="0">
                <a:solidFill>
                  <a:srgbClr val="000000"/>
                </a:solidFill>
              </a:endParaRPr>
            </a:p>
          </p:txBody>
        </p:sp>
        <p:sp>
          <p:nvSpPr>
            <p:cNvPr id="2493488" name="Rectangle 48"/>
            <p:cNvSpPr>
              <a:spLocks noChangeArrowheads="1"/>
            </p:cNvSpPr>
            <p:nvPr/>
          </p:nvSpPr>
          <p:spPr bwMode="auto">
            <a:xfrm>
              <a:off x="3423" y="1093"/>
              <a:ext cx="156" cy="86"/>
            </a:xfrm>
            <a:prstGeom prst="rect">
              <a:avLst/>
            </a:prstGeom>
            <a:noFill/>
            <a:ln w="9525">
              <a:noFill/>
              <a:miter lim="800000"/>
              <a:headEnd/>
              <a:tailEnd/>
            </a:ln>
          </p:spPr>
          <p:txBody>
            <a:bodyPr wrap="none" lIns="0" tIns="0" rIns="0" bIns="0">
              <a:spAutoFit/>
            </a:bodyPr>
            <a:lstStyle/>
            <a:p>
              <a:r>
                <a:rPr lang="en-US" sz="900">
                  <a:solidFill>
                    <a:srgbClr val="000000"/>
                  </a:solidFill>
                  <a:latin typeface="Helvetica" pitchFamily="34" charset="0"/>
                </a:rPr>
                <a:t>True</a:t>
              </a:r>
              <a:endParaRPr lang="en-US" b="0">
                <a:solidFill>
                  <a:srgbClr val="000000"/>
                </a:solidFill>
              </a:endParaRPr>
            </a:p>
          </p:txBody>
        </p:sp>
        <p:sp>
          <p:nvSpPr>
            <p:cNvPr id="2493489" name="Line 49"/>
            <p:cNvSpPr>
              <a:spLocks noChangeShapeType="1"/>
            </p:cNvSpPr>
            <p:nvPr/>
          </p:nvSpPr>
          <p:spPr bwMode="auto">
            <a:xfrm>
              <a:off x="3260" y="1123"/>
              <a:ext cx="148" cy="1"/>
            </a:xfrm>
            <a:prstGeom prst="line">
              <a:avLst/>
            </a:prstGeom>
            <a:noFill/>
            <a:ln w="19050">
              <a:solidFill>
                <a:srgbClr val="0000FF"/>
              </a:solidFill>
              <a:round/>
              <a:headEnd/>
              <a:tailEnd/>
            </a:ln>
          </p:spPr>
          <p:txBody>
            <a:bodyPr/>
            <a:lstStyle/>
            <a:p>
              <a:endParaRPr lang="en-US">
                <a:solidFill>
                  <a:srgbClr val="000000"/>
                </a:solidFill>
              </a:endParaRPr>
            </a:p>
          </p:txBody>
        </p:sp>
        <p:sp>
          <p:nvSpPr>
            <p:cNvPr id="2493490" name="Rectangle 50"/>
            <p:cNvSpPr>
              <a:spLocks noChangeArrowheads="1"/>
            </p:cNvSpPr>
            <p:nvPr/>
          </p:nvSpPr>
          <p:spPr bwMode="auto">
            <a:xfrm>
              <a:off x="3423" y="1167"/>
              <a:ext cx="342" cy="86"/>
            </a:xfrm>
            <a:prstGeom prst="rect">
              <a:avLst/>
            </a:prstGeom>
            <a:noFill/>
            <a:ln w="9525">
              <a:noFill/>
              <a:miter lim="800000"/>
              <a:headEnd/>
              <a:tailEnd/>
            </a:ln>
          </p:spPr>
          <p:txBody>
            <a:bodyPr wrap="none" lIns="0" tIns="0" rIns="0" bIns="0">
              <a:spAutoFit/>
            </a:bodyPr>
            <a:lstStyle/>
            <a:p>
              <a:r>
                <a:rPr lang="en-US" sz="900">
                  <a:solidFill>
                    <a:srgbClr val="000000"/>
                  </a:solidFill>
                  <a:latin typeface="Helvetica" pitchFamily="34" charset="0"/>
                </a:rPr>
                <a:t>Bayes Vol</a:t>
              </a:r>
              <a:endParaRPr lang="en-US" b="0">
                <a:solidFill>
                  <a:srgbClr val="000000"/>
                </a:solidFill>
              </a:endParaRPr>
            </a:p>
          </p:txBody>
        </p:sp>
        <p:sp>
          <p:nvSpPr>
            <p:cNvPr id="2493491" name="Line 51"/>
            <p:cNvSpPr>
              <a:spLocks noChangeShapeType="1"/>
            </p:cNvSpPr>
            <p:nvPr/>
          </p:nvSpPr>
          <p:spPr bwMode="auto">
            <a:xfrm>
              <a:off x="3260" y="1193"/>
              <a:ext cx="148" cy="1"/>
            </a:xfrm>
            <a:prstGeom prst="line">
              <a:avLst/>
            </a:prstGeom>
            <a:noFill/>
            <a:ln w="19050">
              <a:solidFill>
                <a:srgbClr val="007F00"/>
              </a:solidFill>
              <a:round/>
              <a:headEnd/>
              <a:tailEnd/>
            </a:ln>
          </p:spPr>
          <p:txBody>
            <a:bodyPr/>
            <a:lstStyle/>
            <a:p>
              <a:endParaRPr lang="en-US">
                <a:solidFill>
                  <a:srgbClr val="000000"/>
                </a:solidFill>
              </a:endParaRPr>
            </a:p>
          </p:txBody>
        </p:sp>
        <p:sp>
          <p:nvSpPr>
            <p:cNvPr id="2493492" name="Rectangle 52"/>
            <p:cNvSpPr>
              <a:spLocks noChangeArrowheads="1"/>
            </p:cNvSpPr>
            <p:nvPr/>
          </p:nvSpPr>
          <p:spPr bwMode="auto">
            <a:xfrm>
              <a:off x="3423" y="1241"/>
              <a:ext cx="362" cy="86"/>
            </a:xfrm>
            <a:prstGeom prst="rect">
              <a:avLst/>
            </a:prstGeom>
            <a:noFill/>
            <a:ln w="9525">
              <a:noFill/>
              <a:miter lim="800000"/>
              <a:headEnd/>
              <a:tailEnd/>
            </a:ln>
          </p:spPr>
          <p:txBody>
            <a:bodyPr wrap="none" lIns="0" tIns="0" rIns="0" bIns="0">
              <a:spAutoFit/>
            </a:bodyPr>
            <a:lstStyle/>
            <a:p>
              <a:r>
                <a:rPr lang="en-US" sz="900">
                  <a:solidFill>
                    <a:srgbClr val="000000"/>
                  </a:solidFill>
                  <a:latin typeface="Helvetica" pitchFamily="34" charset="0"/>
                </a:rPr>
                <a:t>HMM fixed</a:t>
              </a:r>
              <a:endParaRPr lang="en-US" b="0">
                <a:solidFill>
                  <a:srgbClr val="000000"/>
                </a:solidFill>
              </a:endParaRPr>
            </a:p>
          </p:txBody>
        </p:sp>
        <p:sp>
          <p:nvSpPr>
            <p:cNvPr id="2493493" name="Line 53"/>
            <p:cNvSpPr>
              <a:spLocks noChangeShapeType="1"/>
            </p:cNvSpPr>
            <p:nvPr/>
          </p:nvSpPr>
          <p:spPr bwMode="auto">
            <a:xfrm>
              <a:off x="3260" y="1267"/>
              <a:ext cx="148" cy="1"/>
            </a:xfrm>
            <a:prstGeom prst="line">
              <a:avLst/>
            </a:prstGeom>
            <a:noFill/>
            <a:ln w="19050">
              <a:solidFill>
                <a:srgbClr val="FF0000"/>
              </a:solidFill>
              <a:round/>
              <a:headEnd/>
              <a:tailEnd/>
            </a:ln>
          </p:spPr>
          <p:txBody>
            <a:bodyPr/>
            <a:lstStyle/>
            <a:p>
              <a:endParaRPr lang="en-US">
                <a:solidFill>
                  <a:srgbClr val="000000"/>
                </a:solidFill>
              </a:endParaRPr>
            </a:p>
          </p:txBody>
        </p:sp>
        <p:sp>
          <p:nvSpPr>
            <p:cNvPr id="2493494" name="Rectangle 54"/>
            <p:cNvSpPr>
              <a:spLocks noChangeArrowheads="1"/>
            </p:cNvSpPr>
            <p:nvPr/>
          </p:nvSpPr>
          <p:spPr bwMode="auto">
            <a:xfrm>
              <a:off x="3423" y="1315"/>
              <a:ext cx="366" cy="86"/>
            </a:xfrm>
            <a:prstGeom prst="rect">
              <a:avLst/>
            </a:prstGeom>
            <a:noFill/>
            <a:ln w="9525">
              <a:noFill/>
              <a:miter lim="800000"/>
              <a:headEnd/>
              <a:tailEnd/>
            </a:ln>
          </p:spPr>
          <p:txBody>
            <a:bodyPr wrap="none" lIns="0" tIns="0" rIns="0" bIns="0">
              <a:spAutoFit/>
            </a:bodyPr>
            <a:lstStyle/>
            <a:p>
              <a:r>
                <a:rPr lang="en-US" sz="900">
                  <a:solidFill>
                    <a:srgbClr val="000000"/>
                  </a:solidFill>
                  <a:latin typeface="Helvetica" pitchFamily="34" charset="0"/>
                </a:rPr>
                <a:t>HMM learn</a:t>
              </a:r>
              <a:endParaRPr lang="en-US" b="0">
                <a:solidFill>
                  <a:srgbClr val="000000"/>
                </a:solidFill>
              </a:endParaRPr>
            </a:p>
          </p:txBody>
        </p:sp>
        <p:sp>
          <p:nvSpPr>
            <p:cNvPr id="2493495" name="Line 55"/>
            <p:cNvSpPr>
              <a:spLocks noChangeShapeType="1"/>
            </p:cNvSpPr>
            <p:nvPr/>
          </p:nvSpPr>
          <p:spPr bwMode="auto">
            <a:xfrm>
              <a:off x="3260" y="1341"/>
              <a:ext cx="148" cy="1"/>
            </a:xfrm>
            <a:prstGeom prst="line">
              <a:avLst/>
            </a:prstGeom>
            <a:noFill/>
            <a:ln w="19050">
              <a:solidFill>
                <a:srgbClr val="00BFBF"/>
              </a:solidFill>
              <a:round/>
              <a:headEnd/>
              <a:tailEnd/>
            </a:ln>
          </p:spPr>
          <p:txBody>
            <a:bodyPr/>
            <a:lstStyle/>
            <a:p>
              <a:endParaRPr lang="en-US">
                <a:solidFill>
                  <a:srgbClr val="000000"/>
                </a:solidFill>
              </a:endParaRPr>
            </a:p>
          </p:txBody>
        </p:sp>
        <p:sp>
          <p:nvSpPr>
            <p:cNvPr id="2493496" name="Rectangle 56"/>
            <p:cNvSpPr>
              <a:spLocks noChangeArrowheads="1"/>
            </p:cNvSpPr>
            <p:nvPr/>
          </p:nvSpPr>
          <p:spPr bwMode="auto">
            <a:xfrm>
              <a:off x="3423" y="1389"/>
              <a:ext cx="121" cy="86"/>
            </a:xfrm>
            <a:prstGeom prst="rect">
              <a:avLst/>
            </a:prstGeom>
            <a:noFill/>
            <a:ln w="9525">
              <a:noFill/>
              <a:miter lim="800000"/>
              <a:headEnd/>
              <a:tailEnd/>
            </a:ln>
          </p:spPr>
          <p:txBody>
            <a:bodyPr wrap="none" lIns="0" tIns="0" rIns="0" bIns="0">
              <a:spAutoFit/>
            </a:bodyPr>
            <a:lstStyle/>
            <a:p>
              <a:r>
                <a:rPr lang="en-US" sz="900">
                  <a:solidFill>
                    <a:srgbClr val="000000"/>
                  </a:solidFill>
                  <a:latin typeface="Helvetica" pitchFamily="34" charset="0"/>
                </a:rPr>
                <a:t>RW</a:t>
              </a:r>
              <a:endParaRPr lang="en-US" b="0">
                <a:solidFill>
                  <a:srgbClr val="000000"/>
                </a:solidFill>
              </a:endParaRPr>
            </a:p>
          </p:txBody>
        </p:sp>
        <p:sp>
          <p:nvSpPr>
            <p:cNvPr id="2493497" name="Line 57"/>
            <p:cNvSpPr>
              <a:spLocks noChangeShapeType="1"/>
            </p:cNvSpPr>
            <p:nvPr/>
          </p:nvSpPr>
          <p:spPr bwMode="auto">
            <a:xfrm>
              <a:off x="3260" y="1411"/>
              <a:ext cx="148" cy="1"/>
            </a:xfrm>
            <a:prstGeom prst="line">
              <a:avLst/>
            </a:prstGeom>
            <a:noFill/>
            <a:ln w="19050">
              <a:solidFill>
                <a:srgbClr val="BF00BF"/>
              </a:solidFill>
              <a:round/>
              <a:headEnd/>
              <a:tailEnd/>
            </a:ln>
          </p:spPr>
          <p:txBody>
            <a:bodyPr/>
            <a:lstStyle/>
            <a:p>
              <a:endParaRPr lang="en-US">
                <a:solidFill>
                  <a:srgbClr val="000000"/>
                </a:solidFill>
              </a:endParaRPr>
            </a:p>
          </p:txBody>
        </p:sp>
      </p:grpSp>
      <p:pic>
        <p:nvPicPr>
          <p:cNvPr id="2493499" name="Picture 59"/>
          <p:cNvPicPr>
            <a:picLocks noChangeAspect="1" noChangeArrowheads="1"/>
          </p:cNvPicPr>
          <p:nvPr/>
        </p:nvPicPr>
        <p:blipFill>
          <a:blip r:embed="rId3" cstate="print"/>
          <a:srcRect/>
          <a:stretch>
            <a:fillRect/>
          </a:stretch>
        </p:blipFill>
        <p:spPr bwMode="auto">
          <a:xfrm>
            <a:off x="4316413" y="3732213"/>
            <a:ext cx="5108575" cy="2990850"/>
          </a:xfrm>
          <a:prstGeom prst="rect">
            <a:avLst/>
          </a:prstGeom>
          <a:noFill/>
          <a:ln w="9525">
            <a:noFill/>
            <a:miter lim="800000"/>
            <a:headEnd/>
            <a:tailEnd/>
          </a:ln>
          <a:effectLst/>
        </p:spPr>
      </p:pic>
      <p:sp>
        <p:nvSpPr>
          <p:cNvPr id="2493500" name="Text Box 60"/>
          <p:cNvSpPr txBox="1">
            <a:spLocks noChangeArrowheads="1"/>
          </p:cNvSpPr>
          <p:nvPr/>
        </p:nvSpPr>
        <p:spPr bwMode="auto">
          <a:xfrm>
            <a:off x="6820367" y="3871908"/>
            <a:ext cx="3117009" cy="1034129"/>
          </a:xfrm>
          <a:prstGeom prst="rect">
            <a:avLst/>
          </a:prstGeom>
          <a:noFill/>
          <a:ln w="9525" algn="ctr">
            <a:noFill/>
            <a:miter lim="800000"/>
            <a:headEnd/>
            <a:tailEnd/>
          </a:ln>
          <a:effectLst/>
        </p:spPr>
        <p:txBody>
          <a:bodyPr wrap="square">
            <a:spAutoFit/>
          </a:bodyPr>
          <a:lstStyle/>
          <a:p>
            <a:r>
              <a:rPr lang="de-CH" sz="1800" dirty="0" smtClean="0">
                <a:solidFill>
                  <a:srgbClr val="000000"/>
                </a:solidFill>
              </a:rPr>
              <a:t>Bayesian model selection: </a:t>
            </a:r>
            <a:endParaRPr lang="de-CH" sz="1800" dirty="0">
              <a:solidFill>
                <a:srgbClr val="000000"/>
              </a:solidFill>
            </a:endParaRPr>
          </a:p>
          <a:p>
            <a:pPr>
              <a:spcBef>
                <a:spcPct val="40000"/>
              </a:spcBef>
            </a:pPr>
            <a:r>
              <a:rPr lang="de-CH" sz="1800" b="0" dirty="0">
                <a:solidFill>
                  <a:srgbClr val="000000"/>
                </a:solidFill>
              </a:rPr>
              <a:t>hierarchical </a:t>
            </a:r>
            <a:r>
              <a:rPr lang="de-CH" sz="1800" b="0" dirty="0" err="1">
                <a:solidFill>
                  <a:srgbClr val="000000"/>
                </a:solidFill>
              </a:rPr>
              <a:t>Bayesian</a:t>
            </a:r>
            <a:r>
              <a:rPr lang="de-CH" sz="1800" b="0" dirty="0">
                <a:solidFill>
                  <a:srgbClr val="000000"/>
                </a:solidFill>
              </a:rPr>
              <a:t> </a:t>
            </a:r>
            <a:r>
              <a:rPr lang="de-CH" sz="1800" b="0" dirty="0" smtClean="0">
                <a:solidFill>
                  <a:srgbClr val="000000"/>
                </a:solidFill>
              </a:rPr>
              <a:t>model </a:t>
            </a:r>
            <a:r>
              <a:rPr lang="de-CH" sz="1800" b="0" dirty="0" err="1" smtClean="0">
                <a:solidFill>
                  <a:srgbClr val="000000"/>
                </a:solidFill>
              </a:rPr>
              <a:t>performs</a:t>
            </a:r>
            <a:r>
              <a:rPr lang="de-CH" sz="1800" b="0" dirty="0" smtClean="0">
                <a:solidFill>
                  <a:srgbClr val="000000"/>
                </a:solidFill>
              </a:rPr>
              <a:t> </a:t>
            </a:r>
            <a:r>
              <a:rPr lang="de-CH" sz="1800" b="0" dirty="0">
                <a:solidFill>
                  <a:srgbClr val="000000"/>
                </a:solidFill>
              </a:rPr>
              <a:t>best</a:t>
            </a:r>
            <a:endParaRPr lang="en-US" sz="1800" b="0" dirty="0">
              <a:solidFill>
                <a:srgbClr val="000000"/>
              </a:solidFill>
            </a:endParaRPr>
          </a:p>
        </p:txBody>
      </p:sp>
      <p:sp>
        <p:nvSpPr>
          <p:cNvPr id="2493501" name="Text Box 61"/>
          <p:cNvSpPr txBox="1">
            <a:spLocks noChangeArrowheads="1"/>
          </p:cNvSpPr>
          <p:nvPr/>
        </p:nvSpPr>
        <p:spPr bwMode="auto">
          <a:xfrm>
            <a:off x="784225" y="3904726"/>
            <a:ext cx="3412332" cy="2062103"/>
          </a:xfrm>
          <a:prstGeom prst="rect">
            <a:avLst/>
          </a:prstGeom>
          <a:noFill/>
          <a:ln w="9525" algn="ctr">
            <a:noFill/>
            <a:miter lim="800000"/>
            <a:headEnd/>
            <a:tailEnd/>
          </a:ln>
          <a:effectLst/>
        </p:spPr>
        <p:txBody>
          <a:bodyPr wrap="square">
            <a:spAutoFit/>
          </a:bodyPr>
          <a:lstStyle/>
          <a:p>
            <a:r>
              <a:rPr lang="de-CH" sz="1800" dirty="0" smtClean="0">
                <a:solidFill>
                  <a:srgbClr val="000000"/>
                </a:solidFill>
              </a:rPr>
              <a:t>5 alternative </a:t>
            </a:r>
            <a:r>
              <a:rPr lang="de-CH" sz="1800" dirty="0">
                <a:solidFill>
                  <a:srgbClr val="000000"/>
                </a:solidFill>
              </a:rPr>
              <a:t>learning models: </a:t>
            </a:r>
          </a:p>
          <a:p>
            <a:pPr marL="176213" indent="-176213">
              <a:spcBef>
                <a:spcPts val="600"/>
              </a:spcBef>
              <a:buFont typeface="Arial" pitchFamily="34" charset="0"/>
              <a:buChar char="•"/>
            </a:pPr>
            <a:r>
              <a:rPr lang="de-CH" sz="1800" b="0" dirty="0" err="1" smtClean="0">
                <a:solidFill>
                  <a:srgbClr val="000000"/>
                </a:solidFill>
              </a:rPr>
              <a:t>categorical</a:t>
            </a:r>
            <a:r>
              <a:rPr lang="de-CH" sz="1800" b="0" dirty="0" smtClean="0">
                <a:solidFill>
                  <a:srgbClr val="000000"/>
                </a:solidFill>
              </a:rPr>
              <a:t> probabilities</a:t>
            </a:r>
          </a:p>
          <a:p>
            <a:pPr marL="176213" indent="-176213">
              <a:spcBef>
                <a:spcPts val="600"/>
              </a:spcBef>
              <a:buFont typeface="Arial" pitchFamily="34" charset="0"/>
              <a:buChar char="•"/>
            </a:pPr>
            <a:r>
              <a:rPr lang="de-CH" sz="1800" b="0" dirty="0" smtClean="0">
                <a:solidFill>
                  <a:srgbClr val="000000"/>
                </a:solidFill>
              </a:rPr>
              <a:t>hierarchical Bayesian learner</a:t>
            </a:r>
          </a:p>
          <a:p>
            <a:pPr marL="176213" indent="-176213">
              <a:spcBef>
                <a:spcPts val="600"/>
              </a:spcBef>
              <a:buFont typeface="Arial" pitchFamily="34" charset="0"/>
              <a:buChar char="•"/>
            </a:pPr>
            <a:r>
              <a:rPr lang="de-CH" sz="1800" b="0" dirty="0" err="1" smtClean="0">
                <a:solidFill>
                  <a:srgbClr val="000000"/>
                </a:solidFill>
              </a:rPr>
              <a:t>Rescorla</a:t>
            </a:r>
            <a:r>
              <a:rPr lang="de-CH" sz="1800" b="0" dirty="0" smtClean="0">
                <a:solidFill>
                  <a:srgbClr val="000000"/>
                </a:solidFill>
              </a:rPr>
              <a:t>-Wagner</a:t>
            </a:r>
            <a:endParaRPr lang="en-US" sz="1800" b="0" dirty="0">
              <a:solidFill>
                <a:srgbClr val="000000"/>
              </a:solidFill>
            </a:endParaRPr>
          </a:p>
          <a:p>
            <a:pPr marL="176213" indent="-176213">
              <a:spcBef>
                <a:spcPts val="600"/>
              </a:spcBef>
              <a:buFont typeface="Arial" pitchFamily="34" charset="0"/>
              <a:buChar char="•"/>
            </a:pPr>
            <a:r>
              <a:rPr lang="de-CH" sz="1800" b="0" dirty="0" smtClean="0">
                <a:solidFill>
                  <a:srgbClr val="000000"/>
                </a:solidFill>
              </a:rPr>
              <a:t>Hidden Markov models </a:t>
            </a:r>
            <a:br>
              <a:rPr lang="de-CH" sz="1800" b="0" dirty="0" smtClean="0">
                <a:solidFill>
                  <a:srgbClr val="000000"/>
                </a:solidFill>
              </a:rPr>
            </a:br>
            <a:r>
              <a:rPr lang="de-CH" sz="1800" b="0" dirty="0" smtClean="0">
                <a:solidFill>
                  <a:srgbClr val="000000"/>
                </a:solidFill>
              </a:rPr>
              <a:t>(</a:t>
            </a:r>
            <a:r>
              <a:rPr lang="de-CH" sz="1800" b="0" dirty="0">
                <a:solidFill>
                  <a:srgbClr val="000000"/>
                </a:solidFill>
              </a:rPr>
              <a:t>2 variants)</a:t>
            </a:r>
          </a:p>
        </p:txBody>
      </p:sp>
      <p:grpSp>
        <p:nvGrpSpPr>
          <p:cNvPr id="3" name="Group 315"/>
          <p:cNvGrpSpPr>
            <a:grpSpLocks/>
          </p:cNvGrpSpPr>
          <p:nvPr/>
        </p:nvGrpSpPr>
        <p:grpSpPr bwMode="auto">
          <a:xfrm>
            <a:off x="833813" y="1554407"/>
            <a:ext cx="2560640" cy="2017711"/>
            <a:chOff x="449" y="1773"/>
            <a:chExt cx="1613" cy="1271"/>
          </a:xfrm>
        </p:grpSpPr>
        <p:sp>
          <p:nvSpPr>
            <p:cNvPr id="114" name="Rectangle 8"/>
            <p:cNvSpPr>
              <a:spLocks noChangeAspect="1" noChangeArrowheads="1"/>
            </p:cNvSpPr>
            <p:nvPr/>
          </p:nvSpPr>
          <p:spPr bwMode="auto">
            <a:xfrm>
              <a:off x="748" y="1814"/>
              <a:ext cx="1314" cy="1022"/>
            </a:xfrm>
            <a:prstGeom prst="rect">
              <a:avLst/>
            </a:prstGeom>
            <a:noFill/>
            <a:ln w="0">
              <a:solidFill>
                <a:srgbClr val="FFFFFF"/>
              </a:solidFill>
              <a:miter lim="800000"/>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15" name="Line 9"/>
            <p:cNvSpPr>
              <a:spLocks noChangeAspect="1" noChangeShapeType="1"/>
            </p:cNvSpPr>
            <p:nvPr/>
          </p:nvSpPr>
          <p:spPr bwMode="auto">
            <a:xfrm>
              <a:off x="748" y="2836"/>
              <a:ext cx="1314" cy="0"/>
            </a:xfrm>
            <a:prstGeom prst="line">
              <a:avLst/>
            </a:prstGeom>
            <a:noFill/>
            <a:ln w="0">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16" name="Line 10"/>
            <p:cNvSpPr>
              <a:spLocks noChangeAspect="1" noChangeShapeType="1"/>
            </p:cNvSpPr>
            <p:nvPr/>
          </p:nvSpPr>
          <p:spPr bwMode="auto">
            <a:xfrm flipV="1">
              <a:off x="748" y="1814"/>
              <a:ext cx="0" cy="1022"/>
            </a:xfrm>
            <a:prstGeom prst="line">
              <a:avLst/>
            </a:prstGeom>
            <a:noFill/>
            <a:ln w="0">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17" name="Line 11"/>
            <p:cNvSpPr>
              <a:spLocks noChangeAspect="1" noChangeShapeType="1"/>
            </p:cNvSpPr>
            <p:nvPr/>
          </p:nvSpPr>
          <p:spPr bwMode="auto">
            <a:xfrm>
              <a:off x="748" y="2836"/>
              <a:ext cx="1314" cy="0"/>
            </a:xfrm>
            <a:prstGeom prst="line">
              <a:avLst/>
            </a:prstGeom>
            <a:noFill/>
            <a:ln w="0">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18" name="Line 12"/>
            <p:cNvSpPr>
              <a:spLocks noChangeAspect="1" noChangeShapeType="1"/>
            </p:cNvSpPr>
            <p:nvPr/>
          </p:nvSpPr>
          <p:spPr bwMode="auto">
            <a:xfrm flipV="1">
              <a:off x="748" y="1814"/>
              <a:ext cx="0" cy="1022"/>
            </a:xfrm>
            <a:prstGeom prst="line">
              <a:avLst/>
            </a:prstGeom>
            <a:noFill/>
            <a:ln w="0">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19" name="Line 13"/>
            <p:cNvSpPr>
              <a:spLocks noChangeAspect="1" noChangeShapeType="1"/>
            </p:cNvSpPr>
            <p:nvPr/>
          </p:nvSpPr>
          <p:spPr bwMode="auto">
            <a:xfrm flipV="1">
              <a:off x="966" y="2820"/>
              <a:ext cx="0" cy="16"/>
            </a:xfrm>
            <a:prstGeom prst="line">
              <a:avLst/>
            </a:prstGeom>
            <a:noFill/>
            <a:ln w="0">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20" name="Rectangle 14"/>
            <p:cNvSpPr>
              <a:spLocks noChangeAspect="1" noChangeArrowheads="1"/>
            </p:cNvSpPr>
            <p:nvPr/>
          </p:nvSpPr>
          <p:spPr bwMode="auto">
            <a:xfrm>
              <a:off x="916" y="2846"/>
              <a:ext cx="100" cy="86"/>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GB" sz="900" kern="0" smtClean="0">
                  <a:solidFill>
                    <a:srgbClr val="000000"/>
                  </a:solidFill>
                </a:rPr>
                <a:t>0.1</a:t>
              </a:r>
              <a:endParaRPr lang="en-GB" sz="900" kern="0" smtClean="0">
                <a:solidFill>
                  <a:sysClr val="windowText" lastClr="000000"/>
                </a:solidFill>
              </a:endParaRPr>
            </a:p>
          </p:txBody>
        </p:sp>
        <p:sp>
          <p:nvSpPr>
            <p:cNvPr id="121" name="Line 15"/>
            <p:cNvSpPr>
              <a:spLocks noChangeAspect="1" noChangeShapeType="1"/>
            </p:cNvSpPr>
            <p:nvPr/>
          </p:nvSpPr>
          <p:spPr bwMode="auto">
            <a:xfrm flipV="1">
              <a:off x="1186" y="2820"/>
              <a:ext cx="0" cy="16"/>
            </a:xfrm>
            <a:prstGeom prst="line">
              <a:avLst/>
            </a:prstGeom>
            <a:noFill/>
            <a:ln w="0">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22" name="Rectangle 16"/>
            <p:cNvSpPr>
              <a:spLocks noChangeAspect="1" noChangeArrowheads="1"/>
            </p:cNvSpPr>
            <p:nvPr/>
          </p:nvSpPr>
          <p:spPr bwMode="auto">
            <a:xfrm>
              <a:off x="1136" y="2846"/>
              <a:ext cx="100" cy="86"/>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GB" sz="900" kern="0" smtClean="0">
                  <a:solidFill>
                    <a:srgbClr val="000000"/>
                  </a:solidFill>
                </a:rPr>
                <a:t>0.3</a:t>
              </a:r>
              <a:endParaRPr lang="en-GB" sz="900" kern="0" smtClean="0">
                <a:solidFill>
                  <a:sysClr val="windowText" lastClr="000000"/>
                </a:solidFill>
              </a:endParaRPr>
            </a:p>
          </p:txBody>
        </p:sp>
        <p:sp>
          <p:nvSpPr>
            <p:cNvPr id="123" name="Line 17"/>
            <p:cNvSpPr>
              <a:spLocks noChangeAspect="1" noChangeShapeType="1"/>
            </p:cNvSpPr>
            <p:nvPr/>
          </p:nvSpPr>
          <p:spPr bwMode="auto">
            <a:xfrm flipV="1">
              <a:off x="1406" y="2820"/>
              <a:ext cx="0" cy="16"/>
            </a:xfrm>
            <a:prstGeom prst="line">
              <a:avLst/>
            </a:prstGeom>
            <a:noFill/>
            <a:ln w="0">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24" name="Rectangle 18"/>
            <p:cNvSpPr>
              <a:spLocks noChangeAspect="1" noChangeArrowheads="1"/>
            </p:cNvSpPr>
            <p:nvPr/>
          </p:nvSpPr>
          <p:spPr bwMode="auto">
            <a:xfrm>
              <a:off x="1357" y="2846"/>
              <a:ext cx="100" cy="86"/>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GB" sz="900" kern="0" smtClean="0">
                  <a:solidFill>
                    <a:srgbClr val="000000"/>
                  </a:solidFill>
                </a:rPr>
                <a:t>0.5</a:t>
              </a:r>
              <a:endParaRPr lang="en-GB" sz="900" kern="0" smtClean="0">
                <a:solidFill>
                  <a:sysClr val="windowText" lastClr="000000"/>
                </a:solidFill>
              </a:endParaRPr>
            </a:p>
          </p:txBody>
        </p:sp>
        <p:sp>
          <p:nvSpPr>
            <p:cNvPr id="125" name="Line 19"/>
            <p:cNvSpPr>
              <a:spLocks noChangeAspect="1" noChangeShapeType="1"/>
            </p:cNvSpPr>
            <p:nvPr/>
          </p:nvSpPr>
          <p:spPr bwMode="auto">
            <a:xfrm flipV="1">
              <a:off x="1624" y="2820"/>
              <a:ext cx="0" cy="16"/>
            </a:xfrm>
            <a:prstGeom prst="line">
              <a:avLst/>
            </a:prstGeom>
            <a:noFill/>
            <a:ln w="0">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26" name="Rectangle 20"/>
            <p:cNvSpPr>
              <a:spLocks noChangeAspect="1" noChangeArrowheads="1"/>
            </p:cNvSpPr>
            <p:nvPr/>
          </p:nvSpPr>
          <p:spPr bwMode="auto">
            <a:xfrm>
              <a:off x="1575" y="2846"/>
              <a:ext cx="100" cy="86"/>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GB" sz="900" kern="0" smtClean="0">
                  <a:solidFill>
                    <a:srgbClr val="000000"/>
                  </a:solidFill>
                </a:rPr>
                <a:t>0.7</a:t>
              </a:r>
              <a:endParaRPr lang="en-GB" sz="900" kern="0" smtClean="0">
                <a:solidFill>
                  <a:sysClr val="windowText" lastClr="000000"/>
                </a:solidFill>
              </a:endParaRPr>
            </a:p>
          </p:txBody>
        </p:sp>
        <p:sp>
          <p:nvSpPr>
            <p:cNvPr id="127" name="Line 21"/>
            <p:cNvSpPr>
              <a:spLocks noChangeAspect="1" noChangeShapeType="1"/>
            </p:cNvSpPr>
            <p:nvPr/>
          </p:nvSpPr>
          <p:spPr bwMode="auto">
            <a:xfrm flipV="1">
              <a:off x="1844" y="2820"/>
              <a:ext cx="0" cy="16"/>
            </a:xfrm>
            <a:prstGeom prst="line">
              <a:avLst/>
            </a:prstGeom>
            <a:noFill/>
            <a:ln w="0">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28" name="Rectangle 22"/>
            <p:cNvSpPr>
              <a:spLocks noChangeAspect="1" noChangeArrowheads="1"/>
            </p:cNvSpPr>
            <p:nvPr/>
          </p:nvSpPr>
          <p:spPr bwMode="auto">
            <a:xfrm>
              <a:off x="1795" y="2846"/>
              <a:ext cx="100" cy="86"/>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GB" sz="900" kern="0" smtClean="0">
                  <a:solidFill>
                    <a:srgbClr val="000000"/>
                  </a:solidFill>
                </a:rPr>
                <a:t>0.9</a:t>
              </a:r>
              <a:endParaRPr lang="en-GB" sz="900" kern="0" smtClean="0">
                <a:solidFill>
                  <a:sysClr val="windowText" lastClr="000000"/>
                </a:solidFill>
              </a:endParaRPr>
            </a:p>
          </p:txBody>
        </p:sp>
        <p:sp>
          <p:nvSpPr>
            <p:cNvPr id="129" name="Line 23"/>
            <p:cNvSpPr>
              <a:spLocks noChangeAspect="1" noChangeShapeType="1"/>
            </p:cNvSpPr>
            <p:nvPr/>
          </p:nvSpPr>
          <p:spPr bwMode="auto">
            <a:xfrm>
              <a:off x="748" y="2836"/>
              <a:ext cx="13" cy="0"/>
            </a:xfrm>
            <a:prstGeom prst="line">
              <a:avLst/>
            </a:prstGeom>
            <a:noFill/>
            <a:ln w="0">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30" name="Rectangle 24"/>
            <p:cNvSpPr>
              <a:spLocks noChangeAspect="1" noChangeArrowheads="1"/>
            </p:cNvSpPr>
            <p:nvPr/>
          </p:nvSpPr>
          <p:spPr bwMode="auto">
            <a:xfrm>
              <a:off x="614" y="2795"/>
              <a:ext cx="120" cy="86"/>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GB" sz="900" kern="0" smtClean="0">
                  <a:solidFill>
                    <a:srgbClr val="000000"/>
                  </a:solidFill>
                </a:rPr>
                <a:t>390</a:t>
              </a:r>
              <a:endParaRPr lang="en-GB" sz="900" kern="0" smtClean="0">
                <a:solidFill>
                  <a:sysClr val="windowText" lastClr="000000"/>
                </a:solidFill>
              </a:endParaRPr>
            </a:p>
          </p:txBody>
        </p:sp>
        <p:sp>
          <p:nvSpPr>
            <p:cNvPr id="131" name="Line 25"/>
            <p:cNvSpPr>
              <a:spLocks noChangeAspect="1" noChangeShapeType="1"/>
            </p:cNvSpPr>
            <p:nvPr/>
          </p:nvSpPr>
          <p:spPr bwMode="auto">
            <a:xfrm>
              <a:off x="748" y="2665"/>
              <a:ext cx="13" cy="0"/>
            </a:xfrm>
            <a:prstGeom prst="line">
              <a:avLst/>
            </a:prstGeom>
            <a:noFill/>
            <a:ln w="0">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32" name="Rectangle 26"/>
            <p:cNvSpPr>
              <a:spLocks noChangeAspect="1" noChangeArrowheads="1"/>
            </p:cNvSpPr>
            <p:nvPr/>
          </p:nvSpPr>
          <p:spPr bwMode="auto">
            <a:xfrm>
              <a:off x="614" y="2624"/>
              <a:ext cx="120" cy="86"/>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GB" sz="900" kern="0" smtClean="0">
                  <a:solidFill>
                    <a:srgbClr val="000000"/>
                  </a:solidFill>
                </a:rPr>
                <a:t>400</a:t>
              </a:r>
              <a:endParaRPr lang="en-GB" sz="900" kern="0" smtClean="0">
                <a:solidFill>
                  <a:sysClr val="windowText" lastClr="000000"/>
                </a:solidFill>
              </a:endParaRPr>
            </a:p>
          </p:txBody>
        </p:sp>
        <p:sp>
          <p:nvSpPr>
            <p:cNvPr id="133" name="Line 27"/>
            <p:cNvSpPr>
              <a:spLocks noChangeAspect="1" noChangeShapeType="1"/>
            </p:cNvSpPr>
            <p:nvPr/>
          </p:nvSpPr>
          <p:spPr bwMode="auto">
            <a:xfrm>
              <a:off x="748" y="2494"/>
              <a:ext cx="13" cy="0"/>
            </a:xfrm>
            <a:prstGeom prst="line">
              <a:avLst/>
            </a:prstGeom>
            <a:noFill/>
            <a:ln w="0">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34" name="Rectangle 28"/>
            <p:cNvSpPr>
              <a:spLocks noChangeAspect="1" noChangeArrowheads="1"/>
            </p:cNvSpPr>
            <p:nvPr/>
          </p:nvSpPr>
          <p:spPr bwMode="auto">
            <a:xfrm>
              <a:off x="614" y="2453"/>
              <a:ext cx="120" cy="86"/>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GB" sz="900" kern="0" smtClean="0">
                  <a:solidFill>
                    <a:srgbClr val="000000"/>
                  </a:solidFill>
                </a:rPr>
                <a:t>410</a:t>
              </a:r>
              <a:endParaRPr lang="en-GB" sz="900" kern="0" smtClean="0">
                <a:solidFill>
                  <a:sysClr val="windowText" lastClr="000000"/>
                </a:solidFill>
              </a:endParaRPr>
            </a:p>
          </p:txBody>
        </p:sp>
        <p:sp>
          <p:nvSpPr>
            <p:cNvPr id="135" name="Line 29"/>
            <p:cNvSpPr>
              <a:spLocks noChangeAspect="1" noChangeShapeType="1"/>
            </p:cNvSpPr>
            <p:nvPr/>
          </p:nvSpPr>
          <p:spPr bwMode="auto">
            <a:xfrm>
              <a:off x="748" y="2323"/>
              <a:ext cx="13" cy="0"/>
            </a:xfrm>
            <a:prstGeom prst="line">
              <a:avLst/>
            </a:prstGeom>
            <a:noFill/>
            <a:ln w="0">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36" name="Rectangle 30"/>
            <p:cNvSpPr>
              <a:spLocks noChangeAspect="1" noChangeArrowheads="1"/>
            </p:cNvSpPr>
            <p:nvPr/>
          </p:nvSpPr>
          <p:spPr bwMode="auto">
            <a:xfrm>
              <a:off x="614" y="2282"/>
              <a:ext cx="120" cy="86"/>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GB" sz="900" kern="0" smtClean="0">
                  <a:solidFill>
                    <a:srgbClr val="000000"/>
                  </a:solidFill>
                </a:rPr>
                <a:t>420</a:t>
              </a:r>
              <a:endParaRPr lang="en-GB" sz="900" kern="0" smtClean="0">
                <a:solidFill>
                  <a:sysClr val="windowText" lastClr="000000"/>
                </a:solidFill>
              </a:endParaRPr>
            </a:p>
          </p:txBody>
        </p:sp>
        <p:sp>
          <p:nvSpPr>
            <p:cNvPr id="137" name="Line 31"/>
            <p:cNvSpPr>
              <a:spLocks noChangeAspect="1" noChangeShapeType="1"/>
            </p:cNvSpPr>
            <p:nvPr/>
          </p:nvSpPr>
          <p:spPr bwMode="auto">
            <a:xfrm>
              <a:off x="748" y="2152"/>
              <a:ext cx="13" cy="0"/>
            </a:xfrm>
            <a:prstGeom prst="line">
              <a:avLst/>
            </a:prstGeom>
            <a:noFill/>
            <a:ln w="0">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38" name="Rectangle 32"/>
            <p:cNvSpPr>
              <a:spLocks noChangeAspect="1" noChangeArrowheads="1"/>
            </p:cNvSpPr>
            <p:nvPr/>
          </p:nvSpPr>
          <p:spPr bwMode="auto">
            <a:xfrm>
              <a:off x="614" y="2111"/>
              <a:ext cx="120" cy="86"/>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GB" sz="900" kern="0" smtClean="0">
                  <a:solidFill>
                    <a:srgbClr val="000000"/>
                  </a:solidFill>
                </a:rPr>
                <a:t>430</a:t>
              </a:r>
              <a:endParaRPr lang="en-GB" sz="900" kern="0" smtClean="0">
                <a:solidFill>
                  <a:sysClr val="windowText" lastClr="000000"/>
                </a:solidFill>
              </a:endParaRPr>
            </a:p>
          </p:txBody>
        </p:sp>
        <p:sp>
          <p:nvSpPr>
            <p:cNvPr id="139" name="Line 33"/>
            <p:cNvSpPr>
              <a:spLocks noChangeAspect="1" noChangeShapeType="1"/>
            </p:cNvSpPr>
            <p:nvPr/>
          </p:nvSpPr>
          <p:spPr bwMode="auto">
            <a:xfrm>
              <a:off x="748" y="1981"/>
              <a:ext cx="13" cy="0"/>
            </a:xfrm>
            <a:prstGeom prst="line">
              <a:avLst/>
            </a:prstGeom>
            <a:noFill/>
            <a:ln w="0">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40" name="Rectangle 34"/>
            <p:cNvSpPr>
              <a:spLocks noChangeAspect="1" noChangeArrowheads="1"/>
            </p:cNvSpPr>
            <p:nvPr/>
          </p:nvSpPr>
          <p:spPr bwMode="auto">
            <a:xfrm>
              <a:off x="614" y="1941"/>
              <a:ext cx="120" cy="86"/>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GB" sz="900" kern="0" smtClean="0">
                  <a:solidFill>
                    <a:srgbClr val="000000"/>
                  </a:solidFill>
                </a:rPr>
                <a:t>440</a:t>
              </a:r>
              <a:endParaRPr lang="en-GB" sz="900" kern="0" smtClean="0">
                <a:solidFill>
                  <a:sysClr val="windowText" lastClr="000000"/>
                </a:solidFill>
              </a:endParaRPr>
            </a:p>
          </p:txBody>
        </p:sp>
        <p:sp>
          <p:nvSpPr>
            <p:cNvPr id="141" name="Line 35"/>
            <p:cNvSpPr>
              <a:spLocks noChangeAspect="1" noChangeShapeType="1"/>
            </p:cNvSpPr>
            <p:nvPr/>
          </p:nvSpPr>
          <p:spPr bwMode="auto">
            <a:xfrm>
              <a:off x="748" y="1814"/>
              <a:ext cx="13" cy="0"/>
            </a:xfrm>
            <a:prstGeom prst="line">
              <a:avLst/>
            </a:prstGeom>
            <a:noFill/>
            <a:ln w="0">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42" name="Rectangle 36"/>
            <p:cNvSpPr>
              <a:spLocks noChangeAspect="1" noChangeArrowheads="1"/>
            </p:cNvSpPr>
            <p:nvPr/>
          </p:nvSpPr>
          <p:spPr bwMode="auto">
            <a:xfrm>
              <a:off x="614" y="1773"/>
              <a:ext cx="120" cy="86"/>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GB" sz="900" kern="0" smtClean="0">
                  <a:solidFill>
                    <a:srgbClr val="000000"/>
                  </a:solidFill>
                </a:rPr>
                <a:t>450</a:t>
              </a:r>
              <a:endParaRPr lang="en-GB" sz="900" kern="0" smtClean="0">
                <a:solidFill>
                  <a:sysClr val="windowText" lastClr="000000"/>
                </a:solidFill>
              </a:endParaRPr>
            </a:p>
          </p:txBody>
        </p:sp>
        <p:sp>
          <p:nvSpPr>
            <p:cNvPr id="143" name="Line 37"/>
            <p:cNvSpPr>
              <a:spLocks noChangeAspect="1" noChangeShapeType="1"/>
            </p:cNvSpPr>
            <p:nvPr/>
          </p:nvSpPr>
          <p:spPr bwMode="auto">
            <a:xfrm>
              <a:off x="748" y="2836"/>
              <a:ext cx="1314" cy="0"/>
            </a:xfrm>
            <a:prstGeom prst="line">
              <a:avLst/>
            </a:prstGeom>
            <a:noFill/>
            <a:ln w="0">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44" name="Line 38"/>
            <p:cNvSpPr>
              <a:spLocks noChangeAspect="1" noChangeShapeType="1"/>
            </p:cNvSpPr>
            <p:nvPr/>
          </p:nvSpPr>
          <p:spPr bwMode="auto">
            <a:xfrm flipV="1">
              <a:off x="748" y="1814"/>
              <a:ext cx="0" cy="1022"/>
            </a:xfrm>
            <a:prstGeom prst="line">
              <a:avLst/>
            </a:prstGeom>
            <a:noFill/>
            <a:ln w="0">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45" name="Line 39"/>
            <p:cNvSpPr>
              <a:spLocks noChangeAspect="1" noChangeShapeType="1"/>
            </p:cNvSpPr>
            <p:nvPr/>
          </p:nvSpPr>
          <p:spPr bwMode="auto">
            <a:xfrm>
              <a:off x="966" y="1848"/>
              <a:ext cx="0" cy="356"/>
            </a:xfrm>
            <a:prstGeom prst="line">
              <a:avLst/>
            </a:prstGeom>
            <a:noFill/>
            <a:ln w="22225">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46" name="Line 40"/>
            <p:cNvSpPr>
              <a:spLocks noChangeAspect="1" noChangeShapeType="1"/>
            </p:cNvSpPr>
            <p:nvPr/>
          </p:nvSpPr>
          <p:spPr bwMode="auto">
            <a:xfrm>
              <a:off x="956" y="2204"/>
              <a:ext cx="18" cy="0"/>
            </a:xfrm>
            <a:prstGeom prst="line">
              <a:avLst/>
            </a:prstGeom>
            <a:noFill/>
            <a:ln w="22225">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47" name="Line 41"/>
            <p:cNvSpPr>
              <a:spLocks noChangeAspect="1" noChangeShapeType="1"/>
            </p:cNvSpPr>
            <p:nvPr/>
          </p:nvSpPr>
          <p:spPr bwMode="auto">
            <a:xfrm>
              <a:off x="1186" y="1966"/>
              <a:ext cx="0" cy="351"/>
            </a:xfrm>
            <a:prstGeom prst="line">
              <a:avLst/>
            </a:prstGeom>
            <a:noFill/>
            <a:ln w="22225">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48" name="Line 42"/>
            <p:cNvSpPr>
              <a:spLocks noChangeAspect="1" noChangeShapeType="1"/>
            </p:cNvSpPr>
            <p:nvPr/>
          </p:nvSpPr>
          <p:spPr bwMode="auto">
            <a:xfrm>
              <a:off x="1177" y="1966"/>
              <a:ext cx="19" cy="0"/>
            </a:xfrm>
            <a:prstGeom prst="line">
              <a:avLst/>
            </a:prstGeom>
            <a:noFill/>
            <a:ln w="22225">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49" name="Line 43"/>
            <p:cNvSpPr>
              <a:spLocks noChangeAspect="1" noChangeShapeType="1"/>
            </p:cNvSpPr>
            <p:nvPr/>
          </p:nvSpPr>
          <p:spPr bwMode="auto">
            <a:xfrm>
              <a:off x="1177" y="2317"/>
              <a:ext cx="19" cy="0"/>
            </a:xfrm>
            <a:prstGeom prst="line">
              <a:avLst/>
            </a:prstGeom>
            <a:noFill/>
            <a:ln w="22225">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50" name="Line 44"/>
            <p:cNvSpPr>
              <a:spLocks noChangeAspect="1" noChangeShapeType="1"/>
            </p:cNvSpPr>
            <p:nvPr/>
          </p:nvSpPr>
          <p:spPr bwMode="auto">
            <a:xfrm>
              <a:off x="1406" y="2081"/>
              <a:ext cx="0" cy="344"/>
            </a:xfrm>
            <a:prstGeom prst="line">
              <a:avLst/>
            </a:prstGeom>
            <a:noFill/>
            <a:ln w="22225">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51" name="Line 45"/>
            <p:cNvSpPr>
              <a:spLocks noChangeAspect="1" noChangeShapeType="1"/>
            </p:cNvSpPr>
            <p:nvPr/>
          </p:nvSpPr>
          <p:spPr bwMode="auto">
            <a:xfrm>
              <a:off x="1398" y="2081"/>
              <a:ext cx="15" cy="0"/>
            </a:xfrm>
            <a:prstGeom prst="line">
              <a:avLst/>
            </a:prstGeom>
            <a:noFill/>
            <a:ln w="22225">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52" name="Line 46"/>
            <p:cNvSpPr>
              <a:spLocks noChangeAspect="1" noChangeShapeType="1"/>
            </p:cNvSpPr>
            <p:nvPr/>
          </p:nvSpPr>
          <p:spPr bwMode="auto">
            <a:xfrm>
              <a:off x="1398" y="2425"/>
              <a:ext cx="15" cy="0"/>
            </a:xfrm>
            <a:prstGeom prst="line">
              <a:avLst/>
            </a:prstGeom>
            <a:noFill/>
            <a:ln w="22225">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53" name="Line 47"/>
            <p:cNvSpPr>
              <a:spLocks noChangeAspect="1" noChangeShapeType="1"/>
            </p:cNvSpPr>
            <p:nvPr/>
          </p:nvSpPr>
          <p:spPr bwMode="auto">
            <a:xfrm>
              <a:off x="1624" y="2217"/>
              <a:ext cx="0" cy="351"/>
            </a:xfrm>
            <a:prstGeom prst="line">
              <a:avLst/>
            </a:prstGeom>
            <a:noFill/>
            <a:ln w="22225">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54" name="Line 48"/>
            <p:cNvSpPr>
              <a:spLocks noChangeAspect="1" noChangeShapeType="1"/>
            </p:cNvSpPr>
            <p:nvPr/>
          </p:nvSpPr>
          <p:spPr bwMode="auto">
            <a:xfrm>
              <a:off x="1615" y="2217"/>
              <a:ext cx="18" cy="0"/>
            </a:xfrm>
            <a:prstGeom prst="line">
              <a:avLst/>
            </a:prstGeom>
            <a:noFill/>
            <a:ln w="22225">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55" name="Line 49"/>
            <p:cNvSpPr>
              <a:spLocks noChangeAspect="1" noChangeShapeType="1"/>
            </p:cNvSpPr>
            <p:nvPr/>
          </p:nvSpPr>
          <p:spPr bwMode="auto">
            <a:xfrm>
              <a:off x="1615" y="2568"/>
              <a:ext cx="18" cy="0"/>
            </a:xfrm>
            <a:prstGeom prst="line">
              <a:avLst/>
            </a:prstGeom>
            <a:noFill/>
            <a:ln w="22225">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56" name="Line 50"/>
            <p:cNvSpPr>
              <a:spLocks noChangeAspect="1" noChangeShapeType="1"/>
            </p:cNvSpPr>
            <p:nvPr/>
          </p:nvSpPr>
          <p:spPr bwMode="auto">
            <a:xfrm>
              <a:off x="1844" y="2388"/>
              <a:ext cx="0" cy="351"/>
            </a:xfrm>
            <a:prstGeom prst="line">
              <a:avLst/>
            </a:prstGeom>
            <a:noFill/>
            <a:ln w="22225">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57" name="Line 51"/>
            <p:cNvSpPr>
              <a:spLocks noChangeAspect="1" noChangeShapeType="1"/>
            </p:cNvSpPr>
            <p:nvPr/>
          </p:nvSpPr>
          <p:spPr bwMode="auto">
            <a:xfrm>
              <a:off x="1835" y="2388"/>
              <a:ext cx="19" cy="0"/>
            </a:xfrm>
            <a:prstGeom prst="line">
              <a:avLst/>
            </a:prstGeom>
            <a:noFill/>
            <a:ln w="22225">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58" name="Line 52"/>
            <p:cNvSpPr>
              <a:spLocks noChangeAspect="1" noChangeShapeType="1"/>
            </p:cNvSpPr>
            <p:nvPr/>
          </p:nvSpPr>
          <p:spPr bwMode="auto">
            <a:xfrm>
              <a:off x="1835" y="2739"/>
              <a:ext cx="19" cy="0"/>
            </a:xfrm>
            <a:prstGeom prst="line">
              <a:avLst/>
            </a:prstGeom>
            <a:noFill/>
            <a:ln w="22225">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59" name="Oval 53"/>
            <p:cNvSpPr>
              <a:spLocks noChangeAspect="1" noChangeArrowheads="1"/>
            </p:cNvSpPr>
            <p:nvPr/>
          </p:nvSpPr>
          <p:spPr bwMode="auto">
            <a:xfrm>
              <a:off x="953" y="2016"/>
              <a:ext cx="25" cy="25"/>
            </a:xfrm>
            <a:prstGeom prst="ellipse">
              <a:avLst/>
            </a:prstGeom>
            <a:noFill/>
            <a:ln w="22225">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60" name="Oval 54"/>
            <p:cNvSpPr>
              <a:spLocks noChangeAspect="1" noChangeArrowheads="1"/>
            </p:cNvSpPr>
            <p:nvPr/>
          </p:nvSpPr>
          <p:spPr bwMode="auto">
            <a:xfrm>
              <a:off x="1174" y="2127"/>
              <a:ext cx="24" cy="25"/>
            </a:xfrm>
            <a:prstGeom prst="ellipse">
              <a:avLst/>
            </a:prstGeom>
            <a:noFill/>
            <a:ln w="22225">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61" name="Oval 55"/>
            <p:cNvSpPr>
              <a:spLocks noChangeAspect="1" noChangeArrowheads="1"/>
            </p:cNvSpPr>
            <p:nvPr/>
          </p:nvSpPr>
          <p:spPr bwMode="auto">
            <a:xfrm>
              <a:off x="1394" y="2243"/>
              <a:ext cx="25" cy="24"/>
            </a:xfrm>
            <a:prstGeom prst="ellipse">
              <a:avLst/>
            </a:prstGeom>
            <a:noFill/>
            <a:ln w="22225">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62" name="Oval 56"/>
            <p:cNvSpPr>
              <a:spLocks noChangeAspect="1" noChangeArrowheads="1"/>
            </p:cNvSpPr>
            <p:nvPr/>
          </p:nvSpPr>
          <p:spPr bwMode="auto">
            <a:xfrm>
              <a:off x="1612" y="2379"/>
              <a:ext cx="24" cy="25"/>
            </a:xfrm>
            <a:prstGeom prst="ellipse">
              <a:avLst/>
            </a:prstGeom>
            <a:noFill/>
            <a:ln w="22225">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63" name="Oval 57"/>
            <p:cNvSpPr>
              <a:spLocks noChangeAspect="1" noChangeArrowheads="1"/>
            </p:cNvSpPr>
            <p:nvPr/>
          </p:nvSpPr>
          <p:spPr bwMode="auto">
            <a:xfrm>
              <a:off x="1832" y="2553"/>
              <a:ext cx="25" cy="25"/>
            </a:xfrm>
            <a:prstGeom prst="ellipse">
              <a:avLst/>
            </a:prstGeom>
            <a:noFill/>
            <a:ln w="22225">
              <a:solidFill>
                <a:srgbClr val="000000"/>
              </a:solidFill>
              <a:round/>
              <a:headEnd/>
              <a:tailEnd/>
            </a:ln>
          </p:spPr>
          <p:txBody>
            <a:bodyPr/>
            <a:lstStyle/>
            <a:p>
              <a:pPr fontAlgn="auto">
                <a:spcBef>
                  <a:spcPts val="0"/>
                </a:spcBef>
                <a:spcAft>
                  <a:spcPts val="0"/>
                </a:spcAft>
                <a:defRPr/>
              </a:pPr>
              <a:endParaRPr lang="en-US" sz="1800" b="0" kern="0" smtClean="0">
                <a:solidFill>
                  <a:sysClr val="windowText" lastClr="000000"/>
                </a:solidFill>
              </a:endParaRPr>
            </a:p>
          </p:txBody>
        </p:sp>
        <p:sp>
          <p:nvSpPr>
            <p:cNvPr id="164" name="Rectangle 58"/>
            <p:cNvSpPr>
              <a:spLocks noChangeAspect="1" noChangeArrowheads="1"/>
            </p:cNvSpPr>
            <p:nvPr/>
          </p:nvSpPr>
          <p:spPr bwMode="auto">
            <a:xfrm rot="16200000">
              <a:off x="327" y="2270"/>
              <a:ext cx="360" cy="116"/>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GB" sz="1200" kern="0" dirty="0" smtClean="0">
                  <a:solidFill>
                    <a:srgbClr val="000000"/>
                  </a:solidFill>
                </a:rPr>
                <a:t>RT (ms)</a:t>
              </a:r>
              <a:endParaRPr lang="en-GB" sz="2400" b="0" kern="0" dirty="0" smtClean="0">
                <a:solidFill>
                  <a:sysClr val="windowText" lastClr="000000"/>
                </a:solidFill>
              </a:endParaRPr>
            </a:p>
          </p:txBody>
        </p:sp>
        <p:sp>
          <p:nvSpPr>
            <p:cNvPr id="165" name="Rectangle 59"/>
            <p:cNvSpPr>
              <a:spLocks noChangeAspect="1" noChangeArrowheads="1"/>
            </p:cNvSpPr>
            <p:nvPr/>
          </p:nvSpPr>
          <p:spPr bwMode="auto">
            <a:xfrm>
              <a:off x="1159" y="2928"/>
              <a:ext cx="528" cy="116"/>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GB" sz="1200" kern="0" dirty="0" smtClean="0">
                  <a:solidFill>
                    <a:srgbClr val="000000"/>
                  </a:solidFill>
                </a:rPr>
                <a:t>p(outcome)</a:t>
              </a:r>
              <a:endParaRPr lang="en-GB" sz="2400" b="0" kern="0" dirty="0" smtClean="0">
                <a:solidFill>
                  <a:sysClr val="windowText" lastClr="000000"/>
                </a:solidFill>
              </a:endParaRPr>
            </a:p>
          </p:txBody>
        </p:sp>
      </p:grpSp>
      <p:sp>
        <p:nvSpPr>
          <p:cNvPr id="166" name="TextBox 165"/>
          <p:cNvSpPr txBox="1"/>
          <p:nvPr/>
        </p:nvSpPr>
        <p:spPr>
          <a:xfrm>
            <a:off x="1411940" y="1187135"/>
            <a:ext cx="1826141" cy="369332"/>
          </a:xfrm>
          <a:prstGeom prst="rect">
            <a:avLst/>
          </a:prstGeom>
          <a:noFill/>
        </p:spPr>
        <p:txBody>
          <a:bodyPr wrap="none" rtlCol="0">
            <a:spAutoFit/>
          </a:bodyPr>
          <a:lstStyle/>
          <a:p>
            <a:r>
              <a:rPr lang="de-CH" sz="1800" dirty="0" smtClean="0">
                <a:solidFill>
                  <a:srgbClr val="000000"/>
                </a:solidFill>
              </a:rPr>
              <a:t>Reaction times</a:t>
            </a:r>
            <a:endParaRPr lang="en-US" sz="1800" dirty="0">
              <a:solidFill>
                <a:srgbClr val="000000"/>
              </a:solidFill>
            </a:endParaRPr>
          </a:p>
        </p:txBody>
      </p:sp>
      <p:sp>
        <p:nvSpPr>
          <p:cNvPr id="113" name="Text Box 97"/>
          <p:cNvSpPr txBox="1">
            <a:spLocks noChangeArrowheads="1"/>
          </p:cNvSpPr>
          <p:nvPr/>
        </p:nvSpPr>
        <p:spPr bwMode="auto">
          <a:xfrm>
            <a:off x="283919" y="6427055"/>
            <a:ext cx="3927475" cy="304800"/>
          </a:xfrm>
          <a:prstGeom prst="rect">
            <a:avLst/>
          </a:prstGeom>
          <a:noFill/>
          <a:ln w="9525">
            <a:noFill/>
            <a:miter lim="800000"/>
            <a:headEnd/>
            <a:tailEnd/>
          </a:ln>
          <a:effectLst/>
        </p:spPr>
        <p:txBody>
          <a:bodyPr>
            <a:spAutoFit/>
          </a:bodyPr>
          <a:lstStyle/>
          <a:p>
            <a:pPr>
              <a:spcBef>
                <a:spcPct val="50000"/>
              </a:spcBef>
            </a:pPr>
            <a:r>
              <a:rPr lang="en-US" b="0" dirty="0">
                <a:solidFill>
                  <a:srgbClr val="000000"/>
                </a:solidFill>
                <a:latin typeface="Times New Roman" pitchFamily="18" charset="0"/>
              </a:rPr>
              <a:t>den </a:t>
            </a:r>
            <a:r>
              <a:rPr lang="en-US" b="0" dirty="0" err="1">
                <a:solidFill>
                  <a:srgbClr val="000000"/>
                </a:solidFill>
                <a:latin typeface="Times New Roman" pitchFamily="18" charset="0"/>
              </a:rPr>
              <a:t>Ouden</a:t>
            </a:r>
            <a:r>
              <a:rPr lang="en-US" b="0" dirty="0">
                <a:solidFill>
                  <a:srgbClr val="000000"/>
                </a:solidFill>
                <a:latin typeface="Times New Roman" pitchFamily="18" charset="0"/>
              </a:rPr>
              <a:t> et al. </a:t>
            </a:r>
            <a:r>
              <a:rPr lang="en-US" b="0" dirty="0" smtClean="0">
                <a:solidFill>
                  <a:srgbClr val="000000"/>
                </a:solidFill>
                <a:latin typeface="Times New Roman" pitchFamily="18" charset="0"/>
              </a:rPr>
              <a:t>2010, </a:t>
            </a:r>
            <a:r>
              <a:rPr lang="en-US" b="0" i="1" dirty="0">
                <a:solidFill>
                  <a:srgbClr val="000000"/>
                </a:solidFill>
                <a:latin typeface="Times New Roman" pitchFamily="18" charset="0"/>
              </a:rPr>
              <a:t>J. </a:t>
            </a:r>
            <a:r>
              <a:rPr lang="en-US" b="0" i="1" dirty="0" err="1" smtClean="0">
                <a:solidFill>
                  <a:srgbClr val="000000"/>
                </a:solidFill>
                <a:latin typeface="Times New Roman" pitchFamily="18" charset="0"/>
              </a:rPr>
              <a:t>Neurosci</a:t>
            </a:r>
            <a:r>
              <a:rPr lang="en-US" b="0" i="1" dirty="0" smtClean="0">
                <a:solidFill>
                  <a:srgbClr val="000000"/>
                </a:solidFill>
                <a:latin typeface="Times New Roman" pitchFamily="18" charset="0"/>
              </a:rPr>
              <a:t>.</a:t>
            </a:r>
            <a:endParaRPr lang="de-DE" b="0" i="1" dirty="0">
              <a:solidFill>
                <a:srgbClr val="000000"/>
              </a:solidFill>
              <a:latin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4434" name="Text Box 2"/>
          <p:cNvSpPr txBox="1">
            <a:spLocks noChangeArrowheads="1"/>
          </p:cNvSpPr>
          <p:nvPr/>
        </p:nvSpPr>
        <p:spPr bwMode="auto">
          <a:xfrm>
            <a:off x="1822450" y="1698625"/>
            <a:ext cx="1639888" cy="396875"/>
          </a:xfrm>
          <a:prstGeom prst="rect">
            <a:avLst/>
          </a:prstGeom>
          <a:noFill/>
          <a:ln w="9525">
            <a:noFill/>
            <a:miter lim="800000"/>
            <a:headEnd/>
            <a:tailEnd/>
          </a:ln>
          <a:effectLst/>
        </p:spPr>
        <p:txBody>
          <a:bodyPr>
            <a:spAutoFit/>
          </a:bodyPr>
          <a:lstStyle/>
          <a:p>
            <a:pPr algn="ctr">
              <a:spcBef>
                <a:spcPct val="50000"/>
              </a:spcBef>
            </a:pPr>
            <a:r>
              <a:rPr lang="en-GB" sz="2000">
                <a:solidFill>
                  <a:srgbClr val="000000"/>
                </a:solidFill>
              </a:rPr>
              <a:t>Putamen</a:t>
            </a:r>
            <a:endParaRPr lang="en-US" sz="2000">
              <a:solidFill>
                <a:srgbClr val="000000"/>
              </a:solidFill>
            </a:endParaRPr>
          </a:p>
        </p:txBody>
      </p:sp>
      <p:sp>
        <p:nvSpPr>
          <p:cNvPr id="2194435" name="Text Box 3"/>
          <p:cNvSpPr txBox="1">
            <a:spLocks noChangeArrowheads="1"/>
          </p:cNvSpPr>
          <p:nvPr/>
        </p:nvSpPr>
        <p:spPr bwMode="auto">
          <a:xfrm>
            <a:off x="4616450" y="1698625"/>
            <a:ext cx="4221163" cy="396875"/>
          </a:xfrm>
          <a:prstGeom prst="rect">
            <a:avLst/>
          </a:prstGeom>
          <a:noFill/>
          <a:ln w="9525">
            <a:noFill/>
            <a:miter lim="800000"/>
            <a:headEnd/>
            <a:tailEnd/>
          </a:ln>
          <a:effectLst/>
        </p:spPr>
        <p:txBody>
          <a:bodyPr>
            <a:spAutoFit/>
          </a:bodyPr>
          <a:lstStyle/>
          <a:p>
            <a:pPr algn="ctr">
              <a:spcBef>
                <a:spcPct val="50000"/>
              </a:spcBef>
            </a:pPr>
            <a:r>
              <a:rPr lang="en-GB" sz="2000">
                <a:solidFill>
                  <a:srgbClr val="000000"/>
                </a:solidFill>
              </a:rPr>
              <a:t>Premotor cortex</a:t>
            </a:r>
            <a:endParaRPr lang="en-US" sz="2000">
              <a:solidFill>
                <a:srgbClr val="000000"/>
              </a:solidFill>
            </a:endParaRPr>
          </a:p>
        </p:txBody>
      </p:sp>
      <p:sp>
        <p:nvSpPr>
          <p:cNvPr id="2194436" name="Rectangle 4"/>
          <p:cNvSpPr>
            <a:spLocks noChangeArrowheads="1"/>
          </p:cNvSpPr>
          <p:nvPr/>
        </p:nvSpPr>
        <p:spPr bwMode="auto">
          <a:xfrm>
            <a:off x="514350" y="117475"/>
            <a:ext cx="9258300" cy="1143000"/>
          </a:xfrm>
          <a:prstGeom prst="rect">
            <a:avLst/>
          </a:prstGeom>
          <a:noFill/>
          <a:ln w="9525">
            <a:noFill/>
            <a:miter lim="800000"/>
            <a:headEnd/>
            <a:tailEnd/>
          </a:ln>
          <a:effectLst/>
        </p:spPr>
        <p:txBody>
          <a:bodyPr anchor="ctr"/>
          <a:lstStyle/>
          <a:p>
            <a:r>
              <a:rPr lang="en-US" sz="2800" dirty="0">
                <a:solidFill>
                  <a:srgbClr val="000000"/>
                </a:solidFill>
                <a:latin typeface="Arial Unicode MS" pitchFamily="34" charset="-128"/>
              </a:rPr>
              <a:t>Stimulus-independent prediction error</a:t>
            </a:r>
            <a:r>
              <a:rPr lang="en-US" sz="3200" dirty="0">
                <a:solidFill>
                  <a:srgbClr val="000000"/>
                </a:solidFill>
                <a:latin typeface="Arial Unicode MS" pitchFamily="34" charset="-128"/>
              </a:rPr>
              <a:t> </a:t>
            </a:r>
          </a:p>
        </p:txBody>
      </p:sp>
      <p:grpSp>
        <p:nvGrpSpPr>
          <p:cNvPr id="2" name="Group 5"/>
          <p:cNvGrpSpPr>
            <a:grpSpLocks/>
          </p:cNvGrpSpPr>
          <p:nvPr/>
        </p:nvGrpSpPr>
        <p:grpSpPr bwMode="auto">
          <a:xfrm>
            <a:off x="1878013" y="2386013"/>
            <a:ext cx="3201987" cy="1354137"/>
            <a:chOff x="1010" y="2390"/>
            <a:chExt cx="2016" cy="853"/>
          </a:xfrm>
        </p:grpSpPr>
        <p:sp>
          <p:nvSpPr>
            <p:cNvPr id="2194438" name="Text Box 6"/>
            <p:cNvSpPr txBox="1">
              <a:spLocks noChangeArrowheads="1"/>
            </p:cNvSpPr>
            <p:nvPr/>
          </p:nvSpPr>
          <p:spPr bwMode="auto">
            <a:xfrm>
              <a:off x="2275" y="2948"/>
              <a:ext cx="751" cy="288"/>
            </a:xfrm>
            <a:prstGeom prst="rect">
              <a:avLst/>
            </a:prstGeom>
            <a:noFill/>
            <a:ln w="9525">
              <a:noFill/>
              <a:miter lim="800000"/>
              <a:headEnd/>
              <a:tailEnd/>
            </a:ln>
            <a:effectLst/>
          </p:spPr>
          <p:txBody>
            <a:bodyPr>
              <a:spAutoFit/>
            </a:bodyPr>
            <a:lstStyle/>
            <a:p>
              <a:pPr>
                <a:spcBef>
                  <a:spcPct val="50000"/>
                </a:spcBef>
              </a:pPr>
              <a:r>
                <a:rPr lang="en-GB" sz="1200">
                  <a:solidFill>
                    <a:srgbClr val="000000"/>
                  </a:solidFill>
                </a:rPr>
                <a:t>p &lt; 0.05 (SVC</a:t>
              </a:r>
              <a:r>
                <a:rPr lang="en-GB" sz="1000">
                  <a:solidFill>
                    <a:srgbClr val="000000"/>
                  </a:solidFill>
                </a:rPr>
                <a:t>)</a:t>
              </a:r>
            </a:p>
          </p:txBody>
        </p:sp>
        <p:grpSp>
          <p:nvGrpSpPr>
            <p:cNvPr id="3" name="Group 7"/>
            <p:cNvGrpSpPr>
              <a:grpSpLocks/>
            </p:cNvGrpSpPr>
            <p:nvPr/>
          </p:nvGrpSpPr>
          <p:grpSpPr bwMode="auto">
            <a:xfrm>
              <a:off x="1010" y="2390"/>
              <a:ext cx="1276" cy="853"/>
              <a:chOff x="1010" y="2390"/>
              <a:chExt cx="1276" cy="853"/>
            </a:xfrm>
          </p:grpSpPr>
          <p:pic>
            <p:nvPicPr>
              <p:cNvPr id="2194440" name="Picture 8"/>
              <p:cNvPicPr>
                <a:picLocks noChangeAspect="1" noChangeArrowheads="1"/>
              </p:cNvPicPr>
              <p:nvPr/>
            </p:nvPicPr>
            <p:blipFill>
              <a:blip r:embed="rId2" cstate="print"/>
              <a:srcRect/>
              <a:stretch>
                <a:fillRect/>
              </a:stretch>
            </p:blipFill>
            <p:spPr bwMode="auto">
              <a:xfrm>
                <a:off x="1010" y="2390"/>
                <a:ext cx="974" cy="805"/>
              </a:xfrm>
              <a:prstGeom prst="rect">
                <a:avLst/>
              </a:prstGeom>
              <a:noFill/>
              <a:ln w="9525">
                <a:noFill/>
                <a:miter lim="800000"/>
                <a:headEnd/>
                <a:tailEnd/>
              </a:ln>
              <a:effectLst/>
            </p:spPr>
          </p:pic>
          <p:pic>
            <p:nvPicPr>
              <p:cNvPr id="2194441" name="Picture 9"/>
              <p:cNvPicPr>
                <a:picLocks noChangeAspect="1" noChangeArrowheads="1"/>
              </p:cNvPicPr>
              <p:nvPr/>
            </p:nvPicPr>
            <p:blipFill>
              <a:blip r:embed="rId3" cstate="print"/>
              <a:srcRect/>
              <a:stretch>
                <a:fillRect/>
              </a:stretch>
            </p:blipFill>
            <p:spPr bwMode="auto">
              <a:xfrm>
                <a:off x="1984" y="2482"/>
                <a:ext cx="302" cy="761"/>
              </a:xfrm>
              <a:prstGeom prst="rect">
                <a:avLst/>
              </a:prstGeom>
              <a:noFill/>
              <a:ln w="9525">
                <a:noFill/>
                <a:miter lim="800000"/>
                <a:headEnd/>
                <a:tailEnd/>
              </a:ln>
              <a:effectLst/>
            </p:spPr>
          </p:pic>
        </p:grpSp>
      </p:grpSp>
      <p:sp>
        <p:nvSpPr>
          <p:cNvPr id="2194442" name="Text Box 10"/>
          <p:cNvSpPr txBox="1">
            <a:spLocks noChangeArrowheads="1"/>
          </p:cNvSpPr>
          <p:nvPr/>
        </p:nvSpPr>
        <p:spPr bwMode="auto">
          <a:xfrm>
            <a:off x="7724775" y="3089275"/>
            <a:ext cx="1855788" cy="639763"/>
          </a:xfrm>
          <a:prstGeom prst="rect">
            <a:avLst/>
          </a:prstGeom>
          <a:noFill/>
          <a:ln w="9525">
            <a:noFill/>
            <a:miter lim="800000"/>
            <a:headEnd/>
            <a:tailEnd/>
          </a:ln>
          <a:effectLst/>
        </p:spPr>
        <p:txBody>
          <a:bodyPr>
            <a:spAutoFit/>
          </a:bodyPr>
          <a:lstStyle/>
          <a:p>
            <a:pPr>
              <a:spcBef>
                <a:spcPct val="50000"/>
              </a:spcBef>
            </a:pPr>
            <a:r>
              <a:rPr lang="en-GB" sz="1200">
                <a:solidFill>
                  <a:srgbClr val="000000"/>
                </a:solidFill>
              </a:rPr>
              <a:t>p &lt; 0.05 </a:t>
            </a:r>
          </a:p>
          <a:p>
            <a:r>
              <a:rPr lang="en-GB" sz="1200">
                <a:solidFill>
                  <a:srgbClr val="000000"/>
                </a:solidFill>
              </a:rPr>
              <a:t>(cluster-level whole- brain corrected)</a:t>
            </a:r>
          </a:p>
        </p:txBody>
      </p:sp>
      <p:grpSp>
        <p:nvGrpSpPr>
          <p:cNvPr id="4" name="Group 11"/>
          <p:cNvGrpSpPr>
            <a:grpSpLocks noChangeAspect="1"/>
          </p:cNvGrpSpPr>
          <p:nvPr/>
        </p:nvGrpSpPr>
        <p:grpSpPr bwMode="auto">
          <a:xfrm>
            <a:off x="5843588" y="2386013"/>
            <a:ext cx="1901825" cy="1277937"/>
            <a:chOff x="3508" y="2102"/>
            <a:chExt cx="1279" cy="861"/>
          </a:xfrm>
        </p:grpSpPr>
        <p:pic>
          <p:nvPicPr>
            <p:cNvPr id="2194444" name="Picture 12"/>
            <p:cNvPicPr>
              <a:picLocks noChangeAspect="1" noChangeArrowheads="1"/>
            </p:cNvPicPr>
            <p:nvPr/>
          </p:nvPicPr>
          <p:blipFill>
            <a:blip r:embed="rId4" cstate="print"/>
            <a:srcRect/>
            <a:stretch>
              <a:fillRect/>
            </a:stretch>
          </p:blipFill>
          <p:spPr bwMode="auto">
            <a:xfrm>
              <a:off x="4558" y="2183"/>
              <a:ext cx="229" cy="780"/>
            </a:xfrm>
            <a:prstGeom prst="rect">
              <a:avLst/>
            </a:prstGeom>
            <a:noFill/>
            <a:ln w="9525">
              <a:noFill/>
              <a:miter lim="800000"/>
              <a:headEnd/>
              <a:tailEnd/>
            </a:ln>
            <a:effectLst/>
          </p:spPr>
        </p:pic>
        <p:pic>
          <p:nvPicPr>
            <p:cNvPr id="2194445" name="Picture 13"/>
            <p:cNvPicPr>
              <a:picLocks noChangeAspect="1" noChangeArrowheads="1"/>
            </p:cNvPicPr>
            <p:nvPr/>
          </p:nvPicPr>
          <p:blipFill>
            <a:blip r:embed="rId5" cstate="print"/>
            <a:srcRect r="2019"/>
            <a:stretch>
              <a:fillRect/>
            </a:stretch>
          </p:blipFill>
          <p:spPr bwMode="auto">
            <a:xfrm>
              <a:off x="3508" y="2102"/>
              <a:ext cx="1019" cy="861"/>
            </a:xfrm>
            <a:prstGeom prst="rect">
              <a:avLst/>
            </a:prstGeom>
            <a:noFill/>
            <a:ln w="9525">
              <a:noFill/>
              <a:miter lim="800000"/>
              <a:headEnd/>
              <a:tailEnd/>
            </a:ln>
            <a:effectLst/>
          </p:spPr>
        </p:pic>
      </p:grpSp>
      <p:grpSp>
        <p:nvGrpSpPr>
          <p:cNvPr id="5" name="Group 14"/>
          <p:cNvGrpSpPr>
            <a:grpSpLocks noChangeAspect="1"/>
          </p:cNvGrpSpPr>
          <p:nvPr/>
        </p:nvGrpSpPr>
        <p:grpSpPr bwMode="auto">
          <a:xfrm>
            <a:off x="1368425" y="3784600"/>
            <a:ext cx="2165350" cy="1558925"/>
            <a:chOff x="9243" y="17458"/>
            <a:chExt cx="2345" cy="1687"/>
          </a:xfrm>
        </p:grpSpPr>
        <p:sp>
          <p:nvSpPr>
            <p:cNvPr id="2194447" name="AutoShape 15"/>
            <p:cNvSpPr>
              <a:spLocks noChangeAspect="1" noChangeArrowheads="1" noTextEdit="1"/>
            </p:cNvSpPr>
            <p:nvPr/>
          </p:nvSpPr>
          <p:spPr bwMode="auto">
            <a:xfrm>
              <a:off x="9370" y="17458"/>
              <a:ext cx="2218" cy="1661"/>
            </a:xfrm>
            <a:prstGeom prst="rect">
              <a:avLst/>
            </a:prstGeom>
            <a:noFill/>
            <a:ln w="9525">
              <a:noFill/>
              <a:miter lim="800000"/>
              <a:headEnd/>
              <a:tailEnd/>
            </a:ln>
          </p:spPr>
          <p:txBody>
            <a:bodyPr/>
            <a:lstStyle/>
            <a:p>
              <a:endParaRPr lang="en-US">
                <a:solidFill>
                  <a:srgbClr val="000000"/>
                </a:solidFill>
              </a:endParaRPr>
            </a:p>
          </p:txBody>
        </p:sp>
        <p:sp>
          <p:nvSpPr>
            <p:cNvPr id="2194448" name="Rectangle 16"/>
            <p:cNvSpPr>
              <a:spLocks noChangeAspect="1" noChangeArrowheads="1"/>
            </p:cNvSpPr>
            <p:nvPr/>
          </p:nvSpPr>
          <p:spPr bwMode="auto">
            <a:xfrm>
              <a:off x="9793" y="17585"/>
              <a:ext cx="1581" cy="1353"/>
            </a:xfrm>
            <a:prstGeom prst="rect">
              <a:avLst/>
            </a:prstGeom>
            <a:solidFill>
              <a:srgbClr val="FFFFFF"/>
            </a:solidFill>
            <a:ln w="9525">
              <a:noFill/>
              <a:miter lim="800000"/>
              <a:headEnd/>
              <a:tailEnd/>
            </a:ln>
          </p:spPr>
          <p:txBody>
            <a:bodyPr/>
            <a:lstStyle/>
            <a:p>
              <a:endParaRPr lang="en-US">
                <a:solidFill>
                  <a:srgbClr val="000000"/>
                </a:solidFill>
              </a:endParaRPr>
            </a:p>
          </p:txBody>
        </p:sp>
        <p:sp>
          <p:nvSpPr>
            <p:cNvPr id="2194449" name="Rectangle 17"/>
            <p:cNvSpPr>
              <a:spLocks noChangeAspect="1" noChangeArrowheads="1"/>
            </p:cNvSpPr>
            <p:nvPr/>
          </p:nvSpPr>
          <p:spPr bwMode="auto">
            <a:xfrm>
              <a:off x="9793" y="17585"/>
              <a:ext cx="1581" cy="1353"/>
            </a:xfrm>
            <a:prstGeom prst="rect">
              <a:avLst/>
            </a:prstGeom>
            <a:noFill/>
            <a:ln w="0">
              <a:solidFill>
                <a:srgbClr val="FFFFFF"/>
              </a:solidFill>
              <a:miter lim="800000"/>
              <a:headEnd/>
              <a:tailEnd/>
            </a:ln>
          </p:spPr>
          <p:txBody>
            <a:bodyPr/>
            <a:lstStyle/>
            <a:p>
              <a:endParaRPr lang="en-US">
                <a:solidFill>
                  <a:srgbClr val="000000"/>
                </a:solidFill>
              </a:endParaRPr>
            </a:p>
          </p:txBody>
        </p:sp>
        <p:sp>
          <p:nvSpPr>
            <p:cNvPr id="2194450" name="Line 18"/>
            <p:cNvSpPr>
              <a:spLocks noChangeAspect="1" noChangeShapeType="1"/>
            </p:cNvSpPr>
            <p:nvPr/>
          </p:nvSpPr>
          <p:spPr bwMode="auto">
            <a:xfrm>
              <a:off x="9793" y="18938"/>
              <a:ext cx="1581" cy="2"/>
            </a:xfrm>
            <a:prstGeom prst="line">
              <a:avLst/>
            </a:prstGeom>
            <a:noFill/>
            <a:ln w="0">
              <a:solidFill>
                <a:srgbClr val="000000"/>
              </a:solidFill>
              <a:round/>
              <a:headEnd/>
              <a:tailEnd/>
            </a:ln>
          </p:spPr>
          <p:txBody>
            <a:bodyPr/>
            <a:lstStyle/>
            <a:p>
              <a:endParaRPr lang="en-US">
                <a:solidFill>
                  <a:srgbClr val="000000"/>
                </a:solidFill>
              </a:endParaRPr>
            </a:p>
          </p:txBody>
        </p:sp>
        <p:sp>
          <p:nvSpPr>
            <p:cNvPr id="2194451" name="Line 19"/>
            <p:cNvSpPr>
              <a:spLocks noChangeAspect="1" noChangeShapeType="1"/>
            </p:cNvSpPr>
            <p:nvPr/>
          </p:nvSpPr>
          <p:spPr bwMode="auto">
            <a:xfrm flipV="1">
              <a:off x="9793" y="17585"/>
              <a:ext cx="2" cy="1353"/>
            </a:xfrm>
            <a:prstGeom prst="line">
              <a:avLst/>
            </a:prstGeom>
            <a:noFill/>
            <a:ln w="0">
              <a:solidFill>
                <a:srgbClr val="000000"/>
              </a:solidFill>
              <a:round/>
              <a:headEnd/>
              <a:tailEnd/>
            </a:ln>
          </p:spPr>
          <p:txBody>
            <a:bodyPr/>
            <a:lstStyle/>
            <a:p>
              <a:endParaRPr lang="en-US">
                <a:solidFill>
                  <a:srgbClr val="000000"/>
                </a:solidFill>
              </a:endParaRPr>
            </a:p>
          </p:txBody>
        </p:sp>
        <p:sp>
          <p:nvSpPr>
            <p:cNvPr id="2194452" name="Line 20"/>
            <p:cNvSpPr>
              <a:spLocks noChangeAspect="1" noChangeShapeType="1"/>
            </p:cNvSpPr>
            <p:nvPr/>
          </p:nvSpPr>
          <p:spPr bwMode="auto">
            <a:xfrm flipV="1">
              <a:off x="10321" y="18921"/>
              <a:ext cx="1" cy="17"/>
            </a:xfrm>
            <a:prstGeom prst="line">
              <a:avLst/>
            </a:prstGeom>
            <a:noFill/>
            <a:ln w="0">
              <a:solidFill>
                <a:srgbClr val="000000"/>
              </a:solidFill>
              <a:round/>
              <a:headEnd/>
              <a:tailEnd/>
            </a:ln>
          </p:spPr>
          <p:txBody>
            <a:bodyPr/>
            <a:lstStyle/>
            <a:p>
              <a:endParaRPr lang="en-US">
                <a:solidFill>
                  <a:srgbClr val="000000"/>
                </a:solidFill>
              </a:endParaRPr>
            </a:p>
          </p:txBody>
        </p:sp>
        <p:sp>
          <p:nvSpPr>
            <p:cNvPr id="2194453" name="Rectangle 21"/>
            <p:cNvSpPr>
              <a:spLocks noChangeAspect="1" noChangeArrowheads="1"/>
            </p:cNvSpPr>
            <p:nvPr/>
          </p:nvSpPr>
          <p:spPr bwMode="auto">
            <a:xfrm>
              <a:off x="10206" y="18947"/>
              <a:ext cx="313" cy="198"/>
            </a:xfrm>
            <a:prstGeom prst="rect">
              <a:avLst/>
            </a:prstGeom>
            <a:noFill/>
            <a:ln w="9525">
              <a:noFill/>
              <a:miter lim="800000"/>
              <a:headEnd/>
              <a:tailEnd/>
            </a:ln>
          </p:spPr>
          <p:txBody>
            <a:bodyPr wrap="none" lIns="0" tIns="0" rIns="0" bIns="0">
              <a:spAutoFit/>
            </a:bodyPr>
            <a:lstStyle/>
            <a:p>
              <a:r>
                <a:rPr lang="en-US" sz="1200">
                  <a:solidFill>
                    <a:srgbClr val="000000"/>
                  </a:solidFill>
                </a:rPr>
                <a:t>p(F)</a:t>
              </a:r>
              <a:endParaRPr lang="en-US" sz="1200" b="0" i="1">
                <a:solidFill>
                  <a:srgbClr val="000000"/>
                </a:solidFill>
              </a:endParaRPr>
            </a:p>
          </p:txBody>
        </p:sp>
        <p:sp>
          <p:nvSpPr>
            <p:cNvPr id="2194454" name="Line 22"/>
            <p:cNvSpPr>
              <a:spLocks noChangeAspect="1" noChangeShapeType="1"/>
            </p:cNvSpPr>
            <p:nvPr/>
          </p:nvSpPr>
          <p:spPr bwMode="auto">
            <a:xfrm flipV="1">
              <a:off x="10848" y="18921"/>
              <a:ext cx="2" cy="17"/>
            </a:xfrm>
            <a:prstGeom prst="line">
              <a:avLst/>
            </a:prstGeom>
            <a:noFill/>
            <a:ln w="0">
              <a:solidFill>
                <a:srgbClr val="000000"/>
              </a:solidFill>
              <a:round/>
              <a:headEnd/>
              <a:tailEnd/>
            </a:ln>
          </p:spPr>
          <p:txBody>
            <a:bodyPr/>
            <a:lstStyle/>
            <a:p>
              <a:endParaRPr lang="en-US">
                <a:solidFill>
                  <a:srgbClr val="000000"/>
                </a:solidFill>
              </a:endParaRPr>
            </a:p>
          </p:txBody>
        </p:sp>
        <p:sp>
          <p:nvSpPr>
            <p:cNvPr id="2194455" name="Rectangle 23"/>
            <p:cNvSpPr>
              <a:spLocks noChangeAspect="1" noChangeArrowheads="1"/>
            </p:cNvSpPr>
            <p:nvPr/>
          </p:nvSpPr>
          <p:spPr bwMode="auto">
            <a:xfrm>
              <a:off x="10727" y="18948"/>
              <a:ext cx="330" cy="197"/>
            </a:xfrm>
            <a:prstGeom prst="rect">
              <a:avLst/>
            </a:prstGeom>
            <a:noFill/>
            <a:ln w="9525">
              <a:noFill/>
              <a:miter lim="800000"/>
              <a:headEnd/>
              <a:tailEnd/>
            </a:ln>
          </p:spPr>
          <p:txBody>
            <a:bodyPr wrap="none" lIns="0" tIns="0" rIns="0" bIns="0">
              <a:spAutoFit/>
            </a:bodyPr>
            <a:lstStyle/>
            <a:p>
              <a:r>
                <a:rPr lang="en-US" sz="1200">
                  <a:solidFill>
                    <a:srgbClr val="000000"/>
                  </a:solidFill>
                </a:rPr>
                <a:t>p(H)</a:t>
              </a:r>
              <a:endParaRPr lang="en-US" sz="1200" b="0" i="1">
                <a:solidFill>
                  <a:srgbClr val="000000"/>
                </a:solidFill>
              </a:endParaRPr>
            </a:p>
          </p:txBody>
        </p:sp>
        <p:sp>
          <p:nvSpPr>
            <p:cNvPr id="2194456" name="Line 24"/>
            <p:cNvSpPr>
              <a:spLocks noChangeAspect="1" noChangeShapeType="1"/>
            </p:cNvSpPr>
            <p:nvPr/>
          </p:nvSpPr>
          <p:spPr bwMode="auto">
            <a:xfrm>
              <a:off x="9793" y="18938"/>
              <a:ext cx="17" cy="2"/>
            </a:xfrm>
            <a:prstGeom prst="line">
              <a:avLst/>
            </a:prstGeom>
            <a:noFill/>
            <a:ln w="0">
              <a:solidFill>
                <a:srgbClr val="000000"/>
              </a:solidFill>
              <a:round/>
              <a:headEnd/>
              <a:tailEnd/>
            </a:ln>
          </p:spPr>
          <p:txBody>
            <a:bodyPr/>
            <a:lstStyle/>
            <a:p>
              <a:endParaRPr lang="en-US">
                <a:solidFill>
                  <a:srgbClr val="000000"/>
                </a:solidFill>
              </a:endParaRPr>
            </a:p>
          </p:txBody>
        </p:sp>
        <p:sp>
          <p:nvSpPr>
            <p:cNvPr id="2194457" name="Rectangle 25"/>
            <p:cNvSpPr>
              <a:spLocks noChangeAspect="1" noChangeArrowheads="1"/>
            </p:cNvSpPr>
            <p:nvPr/>
          </p:nvSpPr>
          <p:spPr bwMode="auto">
            <a:xfrm>
              <a:off x="9590" y="18867"/>
              <a:ext cx="146" cy="197"/>
            </a:xfrm>
            <a:prstGeom prst="rect">
              <a:avLst/>
            </a:prstGeom>
            <a:noFill/>
            <a:ln w="9525">
              <a:noFill/>
              <a:miter lim="800000"/>
              <a:headEnd/>
              <a:tailEnd/>
            </a:ln>
          </p:spPr>
          <p:txBody>
            <a:bodyPr wrap="none" lIns="0" tIns="0" rIns="0" bIns="0">
              <a:spAutoFit/>
            </a:bodyPr>
            <a:lstStyle/>
            <a:p>
              <a:r>
                <a:rPr lang="en-US" sz="1200">
                  <a:solidFill>
                    <a:srgbClr val="000000"/>
                  </a:solidFill>
                </a:rPr>
                <a:t>-2</a:t>
              </a:r>
              <a:endParaRPr lang="en-US" sz="1200" b="0" i="1">
                <a:solidFill>
                  <a:srgbClr val="000000"/>
                </a:solidFill>
              </a:endParaRPr>
            </a:p>
          </p:txBody>
        </p:sp>
        <p:sp>
          <p:nvSpPr>
            <p:cNvPr id="2194458" name="Line 26"/>
            <p:cNvSpPr>
              <a:spLocks noChangeAspect="1" noChangeShapeType="1"/>
            </p:cNvSpPr>
            <p:nvPr/>
          </p:nvSpPr>
          <p:spPr bwMode="auto">
            <a:xfrm>
              <a:off x="9793" y="18597"/>
              <a:ext cx="17" cy="2"/>
            </a:xfrm>
            <a:prstGeom prst="line">
              <a:avLst/>
            </a:prstGeom>
            <a:noFill/>
            <a:ln w="0">
              <a:solidFill>
                <a:srgbClr val="000000"/>
              </a:solidFill>
              <a:round/>
              <a:headEnd/>
              <a:tailEnd/>
            </a:ln>
          </p:spPr>
          <p:txBody>
            <a:bodyPr/>
            <a:lstStyle/>
            <a:p>
              <a:endParaRPr lang="en-US">
                <a:solidFill>
                  <a:srgbClr val="000000"/>
                </a:solidFill>
              </a:endParaRPr>
            </a:p>
          </p:txBody>
        </p:sp>
        <p:sp>
          <p:nvSpPr>
            <p:cNvPr id="2194459" name="Rectangle 27"/>
            <p:cNvSpPr>
              <a:spLocks noChangeAspect="1" noChangeArrowheads="1"/>
            </p:cNvSpPr>
            <p:nvPr/>
          </p:nvSpPr>
          <p:spPr bwMode="auto">
            <a:xfrm>
              <a:off x="9485" y="18525"/>
              <a:ext cx="284" cy="198"/>
            </a:xfrm>
            <a:prstGeom prst="rect">
              <a:avLst/>
            </a:prstGeom>
            <a:noFill/>
            <a:ln w="9525">
              <a:noFill/>
              <a:miter lim="800000"/>
              <a:headEnd/>
              <a:tailEnd/>
            </a:ln>
          </p:spPr>
          <p:txBody>
            <a:bodyPr wrap="none" lIns="0" tIns="0" rIns="0" bIns="0">
              <a:spAutoFit/>
            </a:bodyPr>
            <a:lstStyle/>
            <a:p>
              <a:r>
                <a:rPr lang="en-US" sz="1200">
                  <a:solidFill>
                    <a:srgbClr val="000000"/>
                  </a:solidFill>
                </a:rPr>
                <a:t>-1.5</a:t>
              </a:r>
              <a:endParaRPr lang="en-US" sz="1200" b="0" i="1">
                <a:solidFill>
                  <a:srgbClr val="000000"/>
                </a:solidFill>
              </a:endParaRPr>
            </a:p>
          </p:txBody>
        </p:sp>
        <p:sp>
          <p:nvSpPr>
            <p:cNvPr id="2194460" name="Line 28"/>
            <p:cNvSpPr>
              <a:spLocks noChangeAspect="1" noChangeShapeType="1"/>
            </p:cNvSpPr>
            <p:nvPr/>
          </p:nvSpPr>
          <p:spPr bwMode="auto">
            <a:xfrm>
              <a:off x="9793" y="18260"/>
              <a:ext cx="17" cy="2"/>
            </a:xfrm>
            <a:prstGeom prst="line">
              <a:avLst/>
            </a:prstGeom>
            <a:noFill/>
            <a:ln w="0">
              <a:solidFill>
                <a:srgbClr val="000000"/>
              </a:solidFill>
              <a:round/>
              <a:headEnd/>
              <a:tailEnd/>
            </a:ln>
          </p:spPr>
          <p:txBody>
            <a:bodyPr/>
            <a:lstStyle/>
            <a:p>
              <a:endParaRPr lang="en-US">
                <a:solidFill>
                  <a:srgbClr val="000000"/>
                </a:solidFill>
              </a:endParaRPr>
            </a:p>
          </p:txBody>
        </p:sp>
        <p:sp>
          <p:nvSpPr>
            <p:cNvPr id="2194461" name="Rectangle 29"/>
            <p:cNvSpPr>
              <a:spLocks noChangeAspect="1" noChangeArrowheads="1"/>
            </p:cNvSpPr>
            <p:nvPr/>
          </p:nvSpPr>
          <p:spPr bwMode="auto">
            <a:xfrm>
              <a:off x="9590" y="18190"/>
              <a:ext cx="146" cy="197"/>
            </a:xfrm>
            <a:prstGeom prst="rect">
              <a:avLst/>
            </a:prstGeom>
            <a:noFill/>
            <a:ln w="9525">
              <a:noFill/>
              <a:miter lim="800000"/>
              <a:headEnd/>
              <a:tailEnd/>
            </a:ln>
          </p:spPr>
          <p:txBody>
            <a:bodyPr wrap="none" lIns="0" tIns="0" rIns="0" bIns="0">
              <a:spAutoFit/>
            </a:bodyPr>
            <a:lstStyle/>
            <a:p>
              <a:r>
                <a:rPr lang="en-US" sz="1200">
                  <a:solidFill>
                    <a:srgbClr val="000000"/>
                  </a:solidFill>
                </a:rPr>
                <a:t>-1</a:t>
              </a:r>
              <a:endParaRPr lang="en-US" sz="1200" b="0" i="1">
                <a:solidFill>
                  <a:srgbClr val="000000"/>
                </a:solidFill>
              </a:endParaRPr>
            </a:p>
          </p:txBody>
        </p:sp>
        <p:sp>
          <p:nvSpPr>
            <p:cNvPr id="2194462" name="Line 30"/>
            <p:cNvSpPr>
              <a:spLocks noChangeAspect="1" noChangeShapeType="1"/>
            </p:cNvSpPr>
            <p:nvPr/>
          </p:nvSpPr>
          <p:spPr bwMode="auto">
            <a:xfrm>
              <a:off x="9793" y="17921"/>
              <a:ext cx="17" cy="2"/>
            </a:xfrm>
            <a:prstGeom prst="line">
              <a:avLst/>
            </a:prstGeom>
            <a:noFill/>
            <a:ln w="0">
              <a:solidFill>
                <a:srgbClr val="000000"/>
              </a:solidFill>
              <a:round/>
              <a:headEnd/>
              <a:tailEnd/>
            </a:ln>
          </p:spPr>
          <p:txBody>
            <a:bodyPr/>
            <a:lstStyle/>
            <a:p>
              <a:endParaRPr lang="en-US">
                <a:solidFill>
                  <a:srgbClr val="000000"/>
                </a:solidFill>
              </a:endParaRPr>
            </a:p>
          </p:txBody>
        </p:sp>
        <p:sp>
          <p:nvSpPr>
            <p:cNvPr id="2194463" name="Rectangle 31"/>
            <p:cNvSpPr>
              <a:spLocks noChangeAspect="1" noChangeArrowheads="1"/>
            </p:cNvSpPr>
            <p:nvPr/>
          </p:nvSpPr>
          <p:spPr bwMode="auto">
            <a:xfrm>
              <a:off x="9485" y="17850"/>
              <a:ext cx="284" cy="197"/>
            </a:xfrm>
            <a:prstGeom prst="rect">
              <a:avLst/>
            </a:prstGeom>
            <a:noFill/>
            <a:ln w="9525">
              <a:noFill/>
              <a:miter lim="800000"/>
              <a:headEnd/>
              <a:tailEnd/>
            </a:ln>
          </p:spPr>
          <p:txBody>
            <a:bodyPr wrap="none" lIns="0" tIns="0" rIns="0" bIns="0">
              <a:spAutoFit/>
            </a:bodyPr>
            <a:lstStyle/>
            <a:p>
              <a:r>
                <a:rPr lang="en-US" sz="1200">
                  <a:solidFill>
                    <a:srgbClr val="000000"/>
                  </a:solidFill>
                </a:rPr>
                <a:t>-0.5</a:t>
              </a:r>
              <a:endParaRPr lang="en-US" sz="1200" b="0" i="1">
                <a:solidFill>
                  <a:srgbClr val="000000"/>
                </a:solidFill>
              </a:endParaRPr>
            </a:p>
          </p:txBody>
        </p:sp>
        <p:sp>
          <p:nvSpPr>
            <p:cNvPr id="2194464" name="Line 32"/>
            <p:cNvSpPr>
              <a:spLocks noChangeAspect="1" noChangeShapeType="1"/>
            </p:cNvSpPr>
            <p:nvPr/>
          </p:nvSpPr>
          <p:spPr bwMode="auto">
            <a:xfrm>
              <a:off x="9793" y="17585"/>
              <a:ext cx="17" cy="1"/>
            </a:xfrm>
            <a:prstGeom prst="line">
              <a:avLst/>
            </a:prstGeom>
            <a:noFill/>
            <a:ln w="0">
              <a:solidFill>
                <a:srgbClr val="000000"/>
              </a:solidFill>
              <a:round/>
              <a:headEnd/>
              <a:tailEnd/>
            </a:ln>
          </p:spPr>
          <p:txBody>
            <a:bodyPr/>
            <a:lstStyle/>
            <a:p>
              <a:endParaRPr lang="en-US">
                <a:solidFill>
                  <a:srgbClr val="000000"/>
                </a:solidFill>
              </a:endParaRPr>
            </a:p>
          </p:txBody>
        </p:sp>
        <p:sp>
          <p:nvSpPr>
            <p:cNvPr id="2194465" name="Rectangle 33"/>
            <p:cNvSpPr>
              <a:spLocks noChangeAspect="1" noChangeArrowheads="1"/>
            </p:cNvSpPr>
            <p:nvPr/>
          </p:nvSpPr>
          <p:spPr bwMode="auto">
            <a:xfrm>
              <a:off x="9635" y="17515"/>
              <a:ext cx="91" cy="197"/>
            </a:xfrm>
            <a:prstGeom prst="rect">
              <a:avLst/>
            </a:prstGeom>
            <a:noFill/>
            <a:ln w="9525">
              <a:noFill/>
              <a:miter lim="800000"/>
              <a:headEnd/>
              <a:tailEnd/>
            </a:ln>
          </p:spPr>
          <p:txBody>
            <a:bodyPr wrap="none" lIns="0" tIns="0" rIns="0" bIns="0">
              <a:spAutoFit/>
            </a:bodyPr>
            <a:lstStyle/>
            <a:p>
              <a:r>
                <a:rPr lang="en-US" sz="1200">
                  <a:solidFill>
                    <a:srgbClr val="000000"/>
                  </a:solidFill>
                </a:rPr>
                <a:t>0</a:t>
              </a:r>
              <a:endParaRPr lang="en-US" sz="1200" b="0" i="1">
                <a:solidFill>
                  <a:srgbClr val="000000"/>
                </a:solidFill>
              </a:endParaRPr>
            </a:p>
          </p:txBody>
        </p:sp>
        <p:sp>
          <p:nvSpPr>
            <p:cNvPr id="2194466" name="Rectangle 34"/>
            <p:cNvSpPr>
              <a:spLocks noChangeAspect="1" noChangeArrowheads="1"/>
            </p:cNvSpPr>
            <p:nvPr/>
          </p:nvSpPr>
          <p:spPr bwMode="auto">
            <a:xfrm>
              <a:off x="10110" y="17585"/>
              <a:ext cx="421" cy="977"/>
            </a:xfrm>
            <a:prstGeom prst="rect">
              <a:avLst/>
            </a:prstGeom>
            <a:solidFill>
              <a:srgbClr val="660033"/>
            </a:solidFill>
            <a:ln w="9525">
              <a:noFill/>
              <a:miter lim="800000"/>
              <a:headEnd/>
              <a:tailEnd/>
            </a:ln>
          </p:spPr>
          <p:txBody>
            <a:bodyPr/>
            <a:lstStyle/>
            <a:p>
              <a:endParaRPr lang="en-US">
                <a:solidFill>
                  <a:srgbClr val="000000"/>
                </a:solidFill>
              </a:endParaRPr>
            </a:p>
          </p:txBody>
        </p:sp>
        <p:sp>
          <p:nvSpPr>
            <p:cNvPr id="2194467" name="Rectangle 35"/>
            <p:cNvSpPr>
              <a:spLocks noChangeAspect="1" noChangeArrowheads="1"/>
            </p:cNvSpPr>
            <p:nvPr/>
          </p:nvSpPr>
          <p:spPr bwMode="auto">
            <a:xfrm>
              <a:off x="10110" y="17585"/>
              <a:ext cx="421" cy="977"/>
            </a:xfrm>
            <a:prstGeom prst="rect">
              <a:avLst/>
            </a:prstGeom>
            <a:noFill/>
            <a:ln w="0">
              <a:solidFill>
                <a:srgbClr val="000000"/>
              </a:solidFill>
              <a:miter lim="800000"/>
              <a:headEnd/>
              <a:tailEnd/>
            </a:ln>
          </p:spPr>
          <p:txBody>
            <a:bodyPr/>
            <a:lstStyle/>
            <a:p>
              <a:endParaRPr lang="en-US">
                <a:solidFill>
                  <a:srgbClr val="000000"/>
                </a:solidFill>
              </a:endParaRPr>
            </a:p>
          </p:txBody>
        </p:sp>
        <p:sp>
          <p:nvSpPr>
            <p:cNvPr id="2194468" name="Rectangle 36"/>
            <p:cNvSpPr>
              <a:spLocks noChangeAspect="1" noChangeArrowheads="1"/>
            </p:cNvSpPr>
            <p:nvPr/>
          </p:nvSpPr>
          <p:spPr bwMode="auto">
            <a:xfrm>
              <a:off x="10637" y="17585"/>
              <a:ext cx="420" cy="716"/>
            </a:xfrm>
            <a:prstGeom prst="rect">
              <a:avLst/>
            </a:prstGeom>
            <a:solidFill>
              <a:srgbClr val="660033"/>
            </a:solidFill>
            <a:ln w="9525">
              <a:noFill/>
              <a:miter lim="800000"/>
              <a:headEnd/>
              <a:tailEnd/>
            </a:ln>
          </p:spPr>
          <p:txBody>
            <a:bodyPr/>
            <a:lstStyle/>
            <a:p>
              <a:endParaRPr lang="en-US">
                <a:solidFill>
                  <a:srgbClr val="000000"/>
                </a:solidFill>
              </a:endParaRPr>
            </a:p>
          </p:txBody>
        </p:sp>
        <p:sp>
          <p:nvSpPr>
            <p:cNvPr id="2194469" name="Rectangle 37"/>
            <p:cNvSpPr>
              <a:spLocks noChangeAspect="1" noChangeArrowheads="1"/>
            </p:cNvSpPr>
            <p:nvPr/>
          </p:nvSpPr>
          <p:spPr bwMode="auto">
            <a:xfrm>
              <a:off x="10637" y="17585"/>
              <a:ext cx="420" cy="716"/>
            </a:xfrm>
            <a:prstGeom prst="rect">
              <a:avLst/>
            </a:prstGeom>
            <a:noFill/>
            <a:ln w="0">
              <a:solidFill>
                <a:srgbClr val="000000"/>
              </a:solidFill>
              <a:miter lim="800000"/>
              <a:headEnd/>
              <a:tailEnd/>
            </a:ln>
          </p:spPr>
          <p:txBody>
            <a:bodyPr/>
            <a:lstStyle/>
            <a:p>
              <a:endParaRPr lang="en-US">
                <a:solidFill>
                  <a:srgbClr val="000000"/>
                </a:solidFill>
              </a:endParaRPr>
            </a:p>
          </p:txBody>
        </p:sp>
        <p:sp>
          <p:nvSpPr>
            <p:cNvPr id="2194470" name="Line 38"/>
            <p:cNvSpPr>
              <a:spLocks noChangeAspect="1" noChangeShapeType="1"/>
            </p:cNvSpPr>
            <p:nvPr/>
          </p:nvSpPr>
          <p:spPr bwMode="auto">
            <a:xfrm>
              <a:off x="9793" y="17585"/>
              <a:ext cx="1581" cy="1"/>
            </a:xfrm>
            <a:prstGeom prst="line">
              <a:avLst/>
            </a:prstGeom>
            <a:noFill/>
            <a:ln w="0">
              <a:solidFill>
                <a:srgbClr val="000000"/>
              </a:solidFill>
              <a:round/>
              <a:headEnd/>
              <a:tailEnd/>
            </a:ln>
          </p:spPr>
          <p:txBody>
            <a:bodyPr/>
            <a:lstStyle/>
            <a:p>
              <a:endParaRPr lang="en-US">
                <a:solidFill>
                  <a:srgbClr val="000000"/>
                </a:solidFill>
              </a:endParaRPr>
            </a:p>
          </p:txBody>
        </p:sp>
        <p:sp>
          <p:nvSpPr>
            <p:cNvPr id="2194471" name="Line 39"/>
            <p:cNvSpPr>
              <a:spLocks noChangeAspect="1" noChangeShapeType="1"/>
            </p:cNvSpPr>
            <p:nvPr/>
          </p:nvSpPr>
          <p:spPr bwMode="auto">
            <a:xfrm>
              <a:off x="10321" y="18198"/>
              <a:ext cx="1" cy="727"/>
            </a:xfrm>
            <a:prstGeom prst="line">
              <a:avLst/>
            </a:prstGeom>
            <a:noFill/>
            <a:ln w="38100">
              <a:solidFill>
                <a:srgbClr val="000000"/>
              </a:solidFill>
              <a:round/>
              <a:headEnd/>
              <a:tailEnd/>
            </a:ln>
          </p:spPr>
          <p:txBody>
            <a:bodyPr/>
            <a:lstStyle/>
            <a:p>
              <a:endParaRPr lang="en-US">
                <a:solidFill>
                  <a:srgbClr val="000000"/>
                </a:solidFill>
              </a:endParaRPr>
            </a:p>
          </p:txBody>
        </p:sp>
        <p:sp>
          <p:nvSpPr>
            <p:cNvPr id="2194472" name="Line 40"/>
            <p:cNvSpPr>
              <a:spLocks noChangeAspect="1" noChangeShapeType="1"/>
            </p:cNvSpPr>
            <p:nvPr/>
          </p:nvSpPr>
          <p:spPr bwMode="auto">
            <a:xfrm>
              <a:off x="10313" y="18198"/>
              <a:ext cx="11" cy="2"/>
            </a:xfrm>
            <a:prstGeom prst="line">
              <a:avLst/>
            </a:prstGeom>
            <a:noFill/>
            <a:ln w="6350">
              <a:solidFill>
                <a:srgbClr val="000000"/>
              </a:solidFill>
              <a:round/>
              <a:headEnd/>
              <a:tailEnd/>
            </a:ln>
          </p:spPr>
          <p:txBody>
            <a:bodyPr/>
            <a:lstStyle/>
            <a:p>
              <a:endParaRPr lang="en-US">
                <a:solidFill>
                  <a:srgbClr val="000000"/>
                </a:solidFill>
              </a:endParaRPr>
            </a:p>
          </p:txBody>
        </p:sp>
        <p:sp>
          <p:nvSpPr>
            <p:cNvPr id="2194473" name="Line 41"/>
            <p:cNvSpPr>
              <a:spLocks noChangeAspect="1" noChangeShapeType="1"/>
            </p:cNvSpPr>
            <p:nvPr/>
          </p:nvSpPr>
          <p:spPr bwMode="auto">
            <a:xfrm>
              <a:off x="10313" y="18925"/>
              <a:ext cx="11" cy="2"/>
            </a:xfrm>
            <a:prstGeom prst="line">
              <a:avLst/>
            </a:prstGeom>
            <a:noFill/>
            <a:ln w="6350">
              <a:solidFill>
                <a:srgbClr val="000000"/>
              </a:solidFill>
              <a:round/>
              <a:headEnd/>
              <a:tailEnd/>
            </a:ln>
          </p:spPr>
          <p:txBody>
            <a:bodyPr/>
            <a:lstStyle/>
            <a:p>
              <a:endParaRPr lang="en-US">
                <a:solidFill>
                  <a:srgbClr val="000000"/>
                </a:solidFill>
              </a:endParaRPr>
            </a:p>
          </p:txBody>
        </p:sp>
        <p:sp>
          <p:nvSpPr>
            <p:cNvPr id="2194474" name="Line 42"/>
            <p:cNvSpPr>
              <a:spLocks noChangeAspect="1" noChangeShapeType="1"/>
            </p:cNvSpPr>
            <p:nvPr/>
          </p:nvSpPr>
          <p:spPr bwMode="auto">
            <a:xfrm>
              <a:off x="10848" y="18024"/>
              <a:ext cx="2" cy="549"/>
            </a:xfrm>
            <a:prstGeom prst="line">
              <a:avLst/>
            </a:prstGeom>
            <a:noFill/>
            <a:ln w="38100">
              <a:solidFill>
                <a:srgbClr val="000000"/>
              </a:solidFill>
              <a:round/>
              <a:headEnd/>
              <a:tailEnd/>
            </a:ln>
          </p:spPr>
          <p:txBody>
            <a:bodyPr/>
            <a:lstStyle/>
            <a:p>
              <a:endParaRPr lang="en-US">
                <a:solidFill>
                  <a:srgbClr val="000000"/>
                </a:solidFill>
              </a:endParaRPr>
            </a:p>
          </p:txBody>
        </p:sp>
        <p:sp>
          <p:nvSpPr>
            <p:cNvPr id="2194475" name="Line 43"/>
            <p:cNvSpPr>
              <a:spLocks noChangeAspect="1" noChangeShapeType="1"/>
            </p:cNvSpPr>
            <p:nvPr/>
          </p:nvSpPr>
          <p:spPr bwMode="auto">
            <a:xfrm>
              <a:off x="10843" y="18024"/>
              <a:ext cx="9" cy="2"/>
            </a:xfrm>
            <a:prstGeom prst="line">
              <a:avLst/>
            </a:prstGeom>
            <a:noFill/>
            <a:ln w="6350">
              <a:solidFill>
                <a:srgbClr val="000000"/>
              </a:solidFill>
              <a:round/>
              <a:headEnd/>
              <a:tailEnd/>
            </a:ln>
          </p:spPr>
          <p:txBody>
            <a:bodyPr/>
            <a:lstStyle/>
            <a:p>
              <a:endParaRPr lang="en-US">
                <a:solidFill>
                  <a:srgbClr val="000000"/>
                </a:solidFill>
              </a:endParaRPr>
            </a:p>
          </p:txBody>
        </p:sp>
        <p:sp>
          <p:nvSpPr>
            <p:cNvPr id="2194476" name="Line 44"/>
            <p:cNvSpPr>
              <a:spLocks noChangeAspect="1" noChangeShapeType="1"/>
            </p:cNvSpPr>
            <p:nvPr/>
          </p:nvSpPr>
          <p:spPr bwMode="auto">
            <a:xfrm>
              <a:off x="10843" y="18573"/>
              <a:ext cx="9" cy="2"/>
            </a:xfrm>
            <a:prstGeom prst="line">
              <a:avLst/>
            </a:prstGeom>
            <a:noFill/>
            <a:ln w="6350">
              <a:solidFill>
                <a:srgbClr val="000000"/>
              </a:solidFill>
              <a:round/>
              <a:headEnd/>
              <a:tailEnd/>
            </a:ln>
          </p:spPr>
          <p:txBody>
            <a:bodyPr/>
            <a:lstStyle/>
            <a:p>
              <a:endParaRPr lang="en-US">
                <a:solidFill>
                  <a:srgbClr val="000000"/>
                </a:solidFill>
              </a:endParaRPr>
            </a:p>
          </p:txBody>
        </p:sp>
        <p:sp>
          <p:nvSpPr>
            <p:cNvPr id="2194477" name="Oval 45"/>
            <p:cNvSpPr>
              <a:spLocks noChangeAspect="1" noChangeArrowheads="1"/>
            </p:cNvSpPr>
            <p:nvPr/>
          </p:nvSpPr>
          <p:spPr bwMode="auto">
            <a:xfrm>
              <a:off x="10313" y="18553"/>
              <a:ext cx="24" cy="24"/>
            </a:xfrm>
            <a:prstGeom prst="ellipse">
              <a:avLst/>
            </a:prstGeom>
            <a:solidFill>
              <a:srgbClr val="000000"/>
            </a:solidFill>
            <a:ln w="9525">
              <a:noFill/>
              <a:round/>
              <a:headEnd/>
              <a:tailEnd/>
            </a:ln>
          </p:spPr>
          <p:txBody>
            <a:bodyPr/>
            <a:lstStyle/>
            <a:p>
              <a:endParaRPr lang="en-US">
                <a:solidFill>
                  <a:srgbClr val="000000"/>
                </a:solidFill>
              </a:endParaRPr>
            </a:p>
          </p:txBody>
        </p:sp>
        <p:sp>
          <p:nvSpPr>
            <p:cNvPr id="2194478" name="Oval 46"/>
            <p:cNvSpPr>
              <a:spLocks noChangeAspect="1" noChangeArrowheads="1"/>
            </p:cNvSpPr>
            <p:nvPr/>
          </p:nvSpPr>
          <p:spPr bwMode="auto">
            <a:xfrm>
              <a:off x="10839" y="18293"/>
              <a:ext cx="24" cy="24"/>
            </a:xfrm>
            <a:prstGeom prst="ellipse">
              <a:avLst/>
            </a:prstGeom>
            <a:solidFill>
              <a:srgbClr val="000000"/>
            </a:solidFill>
            <a:ln w="9525">
              <a:noFill/>
              <a:round/>
              <a:headEnd/>
              <a:tailEnd/>
            </a:ln>
          </p:spPr>
          <p:txBody>
            <a:bodyPr/>
            <a:lstStyle/>
            <a:p>
              <a:endParaRPr lang="en-US">
                <a:solidFill>
                  <a:srgbClr val="000000"/>
                </a:solidFill>
              </a:endParaRPr>
            </a:p>
          </p:txBody>
        </p:sp>
        <p:sp>
          <p:nvSpPr>
            <p:cNvPr id="2194479" name="Rectangle 47"/>
            <p:cNvSpPr>
              <a:spLocks noChangeAspect="1" noChangeArrowheads="1"/>
            </p:cNvSpPr>
            <p:nvPr/>
          </p:nvSpPr>
          <p:spPr bwMode="auto">
            <a:xfrm rot="16200000">
              <a:off x="8574" y="18177"/>
              <a:ext cx="1567" cy="230"/>
            </a:xfrm>
            <a:prstGeom prst="rect">
              <a:avLst/>
            </a:prstGeom>
            <a:noFill/>
            <a:ln w="9525">
              <a:noFill/>
              <a:miter lim="800000"/>
              <a:headEnd/>
              <a:tailEnd/>
            </a:ln>
          </p:spPr>
          <p:txBody>
            <a:bodyPr wrap="none" lIns="0" tIns="0" rIns="0" bIns="0">
              <a:spAutoFit/>
            </a:bodyPr>
            <a:lstStyle/>
            <a:p>
              <a:r>
                <a:rPr lang="en-US">
                  <a:solidFill>
                    <a:srgbClr val="000000"/>
                  </a:solidFill>
                </a:rPr>
                <a:t>BOLD resp. (a.u.)</a:t>
              </a:r>
              <a:endParaRPr lang="en-US" b="0" i="1">
                <a:solidFill>
                  <a:srgbClr val="000000"/>
                </a:solidFill>
              </a:endParaRPr>
            </a:p>
          </p:txBody>
        </p:sp>
      </p:grpSp>
      <p:grpSp>
        <p:nvGrpSpPr>
          <p:cNvPr id="6" name="Group 48"/>
          <p:cNvGrpSpPr>
            <a:grpSpLocks noChangeAspect="1"/>
          </p:cNvGrpSpPr>
          <p:nvPr/>
        </p:nvGrpSpPr>
        <p:grpSpPr bwMode="auto">
          <a:xfrm>
            <a:off x="5359400" y="3849688"/>
            <a:ext cx="2065338" cy="1524000"/>
            <a:chOff x="11651" y="17433"/>
            <a:chExt cx="2337" cy="1724"/>
          </a:xfrm>
        </p:grpSpPr>
        <p:sp>
          <p:nvSpPr>
            <p:cNvPr id="2194481" name="AutoShape 49"/>
            <p:cNvSpPr>
              <a:spLocks noChangeAspect="1" noChangeArrowheads="1" noTextEdit="1"/>
            </p:cNvSpPr>
            <p:nvPr/>
          </p:nvSpPr>
          <p:spPr bwMode="auto">
            <a:xfrm>
              <a:off x="11771" y="17459"/>
              <a:ext cx="2217" cy="1660"/>
            </a:xfrm>
            <a:prstGeom prst="rect">
              <a:avLst/>
            </a:prstGeom>
            <a:noFill/>
            <a:ln w="9525">
              <a:noFill/>
              <a:miter lim="800000"/>
              <a:headEnd/>
              <a:tailEnd/>
            </a:ln>
          </p:spPr>
          <p:txBody>
            <a:bodyPr/>
            <a:lstStyle/>
            <a:p>
              <a:endParaRPr lang="en-US">
                <a:solidFill>
                  <a:srgbClr val="000000"/>
                </a:solidFill>
              </a:endParaRPr>
            </a:p>
          </p:txBody>
        </p:sp>
        <p:sp>
          <p:nvSpPr>
            <p:cNvPr id="2194482" name="Rectangle 50"/>
            <p:cNvSpPr>
              <a:spLocks noChangeAspect="1" noChangeArrowheads="1"/>
            </p:cNvSpPr>
            <p:nvPr/>
          </p:nvSpPr>
          <p:spPr bwMode="auto">
            <a:xfrm>
              <a:off x="12194" y="17585"/>
              <a:ext cx="1580" cy="1353"/>
            </a:xfrm>
            <a:prstGeom prst="rect">
              <a:avLst/>
            </a:prstGeom>
            <a:solidFill>
              <a:srgbClr val="FFFFFF"/>
            </a:solidFill>
            <a:ln w="9525">
              <a:noFill/>
              <a:miter lim="800000"/>
              <a:headEnd/>
              <a:tailEnd/>
            </a:ln>
          </p:spPr>
          <p:txBody>
            <a:bodyPr/>
            <a:lstStyle/>
            <a:p>
              <a:endParaRPr lang="en-US">
                <a:solidFill>
                  <a:srgbClr val="000000"/>
                </a:solidFill>
              </a:endParaRPr>
            </a:p>
          </p:txBody>
        </p:sp>
        <p:sp>
          <p:nvSpPr>
            <p:cNvPr id="2194483" name="Rectangle 51"/>
            <p:cNvSpPr>
              <a:spLocks noChangeAspect="1" noChangeArrowheads="1"/>
            </p:cNvSpPr>
            <p:nvPr/>
          </p:nvSpPr>
          <p:spPr bwMode="auto">
            <a:xfrm>
              <a:off x="12194" y="17585"/>
              <a:ext cx="1580" cy="1353"/>
            </a:xfrm>
            <a:prstGeom prst="rect">
              <a:avLst/>
            </a:prstGeom>
            <a:noFill/>
            <a:ln w="0">
              <a:solidFill>
                <a:srgbClr val="FFFFFF"/>
              </a:solidFill>
              <a:miter lim="800000"/>
              <a:headEnd/>
              <a:tailEnd/>
            </a:ln>
          </p:spPr>
          <p:txBody>
            <a:bodyPr/>
            <a:lstStyle/>
            <a:p>
              <a:endParaRPr lang="en-US">
                <a:solidFill>
                  <a:srgbClr val="000000"/>
                </a:solidFill>
              </a:endParaRPr>
            </a:p>
          </p:txBody>
        </p:sp>
        <p:sp>
          <p:nvSpPr>
            <p:cNvPr id="2194484" name="Line 52"/>
            <p:cNvSpPr>
              <a:spLocks noChangeAspect="1" noChangeShapeType="1"/>
            </p:cNvSpPr>
            <p:nvPr/>
          </p:nvSpPr>
          <p:spPr bwMode="auto">
            <a:xfrm>
              <a:off x="12194" y="18938"/>
              <a:ext cx="1580" cy="2"/>
            </a:xfrm>
            <a:prstGeom prst="line">
              <a:avLst/>
            </a:prstGeom>
            <a:noFill/>
            <a:ln w="0">
              <a:solidFill>
                <a:srgbClr val="000000"/>
              </a:solidFill>
              <a:round/>
              <a:headEnd/>
              <a:tailEnd/>
            </a:ln>
          </p:spPr>
          <p:txBody>
            <a:bodyPr/>
            <a:lstStyle/>
            <a:p>
              <a:endParaRPr lang="en-US">
                <a:solidFill>
                  <a:srgbClr val="000000"/>
                </a:solidFill>
              </a:endParaRPr>
            </a:p>
          </p:txBody>
        </p:sp>
        <p:sp>
          <p:nvSpPr>
            <p:cNvPr id="2194485" name="Line 53"/>
            <p:cNvSpPr>
              <a:spLocks noChangeAspect="1" noChangeShapeType="1"/>
            </p:cNvSpPr>
            <p:nvPr/>
          </p:nvSpPr>
          <p:spPr bwMode="auto">
            <a:xfrm flipV="1">
              <a:off x="12194" y="17585"/>
              <a:ext cx="2" cy="1353"/>
            </a:xfrm>
            <a:prstGeom prst="line">
              <a:avLst/>
            </a:prstGeom>
            <a:noFill/>
            <a:ln w="0">
              <a:solidFill>
                <a:srgbClr val="000000"/>
              </a:solidFill>
              <a:round/>
              <a:headEnd/>
              <a:tailEnd/>
            </a:ln>
          </p:spPr>
          <p:txBody>
            <a:bodyPr/>
            <a:lstStyle/>
            <a:p>
              <a:endParaRPr lang="en-US">
                <a:solidFill>
                  <a:srgbClr val="000000"/>
                </a:solidFill>
              </a:endParaRPr>
            </a:p>
          </p:txBody>
        </p:sp>
        <p:sp>
          <p:nvSpPr>
            <p:cNvPr id="2194486" name="Line 54"/>
            <p:cNvSpPr>
              <a:spLocks noChangeAspect="1" noChangeShapeType="1"/>
            </p:cNvSpPr>
            <p:nvPr/>
          </p:nvSpPr>
          <p:spPr bwMode="auto">
            <a:xfrm flipV="1">
              <a:off x="12721" y="18921"/>
              <a:ext cx="2" cy="17"/>
            </a:xfrm>
            <a:prstGeom prst="line">
              <a:avLst/>
            </a:prstGeom>
            <a:noFill/>
            <a:ln w="0">
              <a:solidFill>
                <a:srgbClr val="000000"/>
              </a:solidFill>
              <a:round/>
              <a:headEnd/>
              <a:tailEnd/>
            </a:ln>
          </p:spPr>
          <p:txBody>
            <a:bodyPr/>
            <a:lstStyle/>
            <a:p>
              <a:endParaRPr lang="en-US">
                <a:solidFill>
                  <a:srgbClr val="000000"/>
                </a:solidFill>
              </a:endParaRPr>
            </a:p>
          </p:txBody>
        </p:sp>
        <p:sp>
          <p:nvSpPr>
            <p:cNvPr id="2194487" name="Rectangle 55"/>
            <p:cNvSpPr>
              <a:spLocks noChangeAspect="1" noChangeArrowheads="1"/>
            </p:cNvSpPr>
            <p:nvPr/>
          </p:nvSpPr>
          <p:spPr bwMode="auto">
            <a:xfrm>
              <a:off x="12603" y="18951"/>
              <a:ext cx="327" cy="206"/>
            </a:xfrm>
            <a:prstGeom prst="rect">
              <a:avLst/>
            </a:prstGeom>
            <a:noFill/>
            <a:ln w="9525">
              <a:noFill/>
              <a:miter lim="800000"/>
              <a:headEnd/>
              <a:tailEnd/>
            </a:ln>
          </p:spPr>
          <p:txBody>
            <a:bodyPr wrap="none" lIns="0" tIns="0" rIns="0" bIns="0">
              <a:spAutoFit/>
            </a:bodyPr>
            <a:lstStyle/>
            <a:p>
              <a:r>
                <a:rPr lang="en-US" sz="1200">
                  <a:solidFill>
                    <a:srgbClr val="000000"/>
                  </a:solidFill>
                </a:rPr>
                <a:t>p(F)</a:t>
              </a:r>
              <a:endParaRPr lang="en-US" sz="1200" b="0" i="1">
                <a:solidFill>
                  <a:srgbClr val="000000"/>
                </a:solidFill>
              </a:endParaRPr>
            </a:p>
          </p:txBody>
        </p:sp>
        <p:sp>
          <p:nvSpPr>
            <p:cNvPr id="2194488" name="Line 56"/>
            <p:cNvSpPr>
              <a:spLocks noChangeAspect="1" noChangeShapeType="1"/>
            </p:cNvSpPr>
            <p:nvPr/>
          </p:nvSpPr>
          <p:spPr bwMode="auto">
            <a:xfrm flipV="1">
              <a:off x="13248" y="18921"/>
              <a:ext cx="2" cy="17"/>
            </a:xfrm>
            <a:prstGeom prst="line">
              <a:avLst/>
            </a:prstGeom>
            <a:noFill/>
            <a:ln w="0">
              <a:solidFill>
                <a:srgbClr val="000000"/>
              </a:solidFill>
              <a:round/>
              <a:headEnd/>
              <a:tailEnd/>
            </a:ln>
          </p:spPr>
          <p:txBody>
            <a:bodyPr/>
            <a:lstStyle/>
            <a:p>
              <a:endParaRPr lang="en-US">
                <a:solidFill>
                  <a:srgbClr val="000000"/>
                </a:solidFill>
              </a:endParaRPr>
            </a:p>
          </p:txBody>
        </p:sp>
        <p:sp>
          <p:nvSpPr>
            <p:cNvPr id="2194489" name="Rectangle 57"/>
            <p:cNvSpPr>
              <a:spLocks noChangeAspect="1" noChangeArrowheads="1"/>
            </p:cNvSpPr>
            <p:nvPr/>
          </p:nvSpPr>
          <p:spPr bwMode="auto">
            <a:xfrm>
              <a:off x="13126" y="18951"/>
              <a:ext cx="345" cy="206"/>
            </a:xfrm>
            <a:prstGeom prst="rect">
              <a:avLst/>
            </a:prstGeom>
            <a:noFill/>
            <a:ln w="9525">
              <a:noFill/>
              <a:miter lim="800000"/>
              <a:headEnd/>
              <a:tailEnd/>
            </a:ln>
          </p:spPr>
          <p:txBody>
            <a:bodyPr wrap="none" lIns="0" tIns="0" rIns="0" bIns="0">
              <a:spAutoFit/>
            </a:bodyPr>
            <a:lstStyle/>
            <a:p>
              <a:r>
                <a:rPr lang="en-US" sz="1200">
                  <a:solidFill>
                    <a:srgbClr val="000000"/>
                  </a:solidFill>
                </a:rPr>
                <a:t>p(H)</a:t>
              </a:r>
              <a:endParaRPr lang="en-US" sz="1200" b="0" i="1">
                <a:solidFill>
                  <a:srgbClr val="000000"/>
                </a:solidFill>
              </a:endParaRPr>
            </a:p>
          </p:txBody>
        </p:sp>
        <p:sp>
          <p:nvSpPr>
            <p:cNvPr id="2194490" name="Line 58"/>
            <p:cNvSpPr>
              <a:spLocks noChangeAspect="1" noChangeShapeType="1"/>
            </p:cNvSpPr>
            <p:nvPr/>
          </p:nvSpPr>
          <p:spPr bwMode="auto">
            <a:xfrm>
              <a:off x="12194" y="18938"/>
              <a:ext cx="16" cy="2"/>
            </a:xfrm>
            <a:prstGeom prst="line">
              <a:avLst/>
            </a:prstGeom>
            <a:noFill/>
            <a:ln w="0">
              <a:solidFill>
                <a:srgbClr val="000000"/>
              </a:solidFill>
              <a:round/>
              <a:headEnd/>
              <a:tailEnd/>
            </a:ln>
          </p:spPr>
          <p:txBody>
            <a:bodyPr/>
            <a:lstStyle/>
            <a:p>
              <a:endParaRPr lang="en-US">
                <a:solidFill>
                  <a:srgbClr val="000000"/>
                </a:solidFill>
              </a:endParaRPr>
            </a:p>
          </p:txBody>
        </p:sp>
        <p:sp>
          <p:nvSpPr>
            <p:cNvPr id="2194491" name="Rectangle 59"/>
            <p:cNvSpPr>
              <a:spLocks noChangeAspect="1" noChangeArrowheads="1"/>
            </p:cNvSpPr>
            <p:nvPr/>
          </p:nvSpPr>
          <p:spPr bwMode="auto">
            <a:xfrm>
              <a:off x="11991" y="18866"/>
              <a:ext cx="152" cy="207"/>
            </a:xfrm>
            <a:prstGeom prst="rect">
              <a:avLst/>
            </a:prstGeom>
            <a:noFill/>
            <a:ln w="9525">
              <a:noFill/>
              <a:miter lim="800000"/>
              <a:headEnd/>
              <a:tailEnd/>
            </a:ln>
          </p:spPr>
          <p:txBody>
            <a:bodyPr wrap="none" lIns="0" tIns="0" rIns="0" bIns="0">
              <a:spAutoFit/>
            </a:bodyPr>
            <a:lstStyle/>
            <a:p>
              <a:r>
                <a:rPr lang="en-US" sz="1200">
                  <a:solidFill>
                    <a:srgbClr val="000000"/>
                  </a:solidFill>
                </a:rPr>
                <a:t>-2</a:t>
              </a:r>
              <a:endParaRPr lang="en-US" sz="1200" b="0" i="1">
                <a:solidFill>
                  <a:srgbClr val="000000"/>
                </a:solidFill>
              </a:endParaRPr>
            </a:p>
          </p:txBody>
        </p:sp>
        <p:sp>
          <p:nvSpPr>
            <p:cNvPr id="2194492" name="Line 60"/>
            <p:cNvSpPr>
              <a:spLocks noChangeAspect="1" noChangeShapeType="1"/>
            </p:cNvSpPr>
            <p:nvPr/>
          </p:nvSpPr>
          <p:spPr bwMode="auto">
            <a:xfrm>
              <a:off x="12194" y="18597"/>
              <a:ext cx="16" cy="2"/>
            </a:xfrm>
            <a:prstGeom prst="line">
              <a:avLst/>
            </a:prstGeom>
            <a:noFill/>
            <a:ln w="0">
              <a:solidFill>
                <a:srgbClr val="000000"/>
              </a:solidFill>
              <a:round/>
              <a:headEnd/>
              <a:tailEnd/>
            </a:ln>
          </p:spPr>
          <p:txBody>
            <a:bodyPr/>
            <a:lstStyle/>
            <a:p>
              <a:endParaRPr lang="en-US">
                <a:solidFill>
                  <a:srgbClr val="000000"/>
                </a:solidFill>
              </a:endParaRPr>
            </a:p>
          </p:txBody>
        </p:sp>
        <p:sp>
          <p:nvSpPr>
            <p:cNvPr id="2194493" name="Rectangle 61"/>
            <p:cNvSpPr>
              <a:spLocks noChangeAspect="1" noChangeArrowheads="1"/>
            </p:cNvSpPr>
            <p:nvPr/>
          </p:nvSpPr>
          <p:spPr bwMode="auto">
            <a:xfrm>
              <a:off x="11885" y="18525"/>
              <a:ext cx="296" cy="207"/>
            </a:xfrm>
            <a:prstGeom prst="rect">
              <a:avLst/>
            </a:prstGeom>
            <a:noFill/>
            <a:ln w="9525">
              <a:noFill/>
              <a:miter lim="800000"/>
              <a:headEnd/>
              <a:tailEnd/>
            </a:ln>
          </p:spPr>
          <p:txBody>
            <a:bodyPr wrap="none" lIns="0" tIns="0" rIns="0" bIns="0">
              <a:spAutoFit/>
            </a:bodyPr>
            <a:lstStyle/>
            <a:p>
              <a:r>
                <a:rPr lang="en-US" sz="1200">
                  <a:solidFill>
                    <a:srgbClr val="000000"/>
                  </a:solidFill>
                </a:rPr>
                <a:t>-1.5</a:t>
              </a:r>
              <a:endParaRPr lang="en-US" sz="1200" b="0" i="1">
                <a:solidFill>
                  <a:srgbClr val="000000"/>
                </a:solidFill>
              </a:endParaRPr>
            </a:p>
          </p:txBody>
        </p:sp>
        <p:sp>
          <p:nvSpPr>
            <p:cNvPr id="2194494" name="Line 62"/>
            <p:cNvSpPr>
              <a:spLocks noChangeAspect="1" noChangeShapeType="1"/>
            </p:cNvSpPr>
            <p:nvPr/>
          </p:nvSpPr>
          <p:spPr bwMode="auto">
            <a:xfrm>
              <a:off x="12194" y="18261"/>
              <a:ext cx="16" cy="2"/>
            </a:xfrm>
            <a:prstGeom prst="line">
              <a:avLst/>
            </a:prstGeom>
            <a:noFill/>
            <a:ln w="0">
              <a:solidFill>
                <a:srgbClr val="000000"/>
              </a:solidFill>
              <a:round/>
              <a:headEnd/>
              <a:tailEnd/>
            </a:ln>
          </p:spPr>
          <p:txBody>
            <a:bodyPr/>
            <a:lstStyle/>
            <a:p>
              <a:endParaRPr lang="en-US">
                <a:solidFill>
                  <a:srgbClr val="000000"/>
                </a:solidFill>
              </a:endParaRPr>
            </a:p>
          </p:txBody>
        </p:sp>
        <p:sp>
          <p:nvSpPr>
            <p:cNvPr id="2194495" name="Rectangle 63"/>
            <p:cNvSpPr>
              <a:spLocks noChangeAspect="1" noChangeArrowheads="1"/>
            </p:cNvSpPr>
            <p:nvPr/>
          </p:nvSpPr>
          <p:spPr bwMode="auto">
            <a:xfrm>
              <a:off x="11991" y="18193"/>
              <a:ext cx="152" cy="206"/>
            </a:xfrm>
            <a:prstGeom prst="rect">
              <a:avLst/>
            </a:prstGeom>
            <a:noFill/>
            <a:ln w="9525">
              <a:noFill/>
              <a:miter lim="800000"/>
              <a:headEnd/>
              <a:tailEnd/>
            </a:ln>
          </p:spPr>
          <p:txBody>
            <a:bodyPr wrap="none" lIns="0" tIns="0" rIns="0" bIns="0">
              <a:spAutoFit/>
            </a:bodyPr>
            <a:lstStyle/>
            <a:p>
              <a:r>
                <a:rPr lang="en-US" sz="1200">
                  <a:solidFill>
                    <a:srgbClr val="000000"/>
                  </a:solidFill>
                </a:rPr>
                <a:t>-1</a:t>
              </a:r>
              <a:endParaRPr lang="en-US" sz="1200" b="0" i="1">
                <a:solidFill>
                  <a:srgbClr val="000000"/>
                </a:solidFill>
              </a:endParaRPr>
            </a:p>
          </p:txBody>
        </p:sp>
        <p:sp>
          <p:nvSpPr>
            <p:cNvPr id="2194496" name="Line 64"/>
            <p:cNvSpPr>
              <a:spLocks noChangeAspect="1" noChangeShapeType="1"/>
            </p:cNvSpPr>
            <p:nvPr/>
          </p:nvSpPr>
          <p:spPr bwMode="auto">
            <a:xfrm>
              <a:off x="12194" y="17922"/>
              <a:ext cx="16" cy="2"/>
            </a:xfrm>
            <a:prstGeom prst="line">
              <a:avLst/>
            </a:prstGeom>
            <a:noFill/>
            <a:ln w="0">
              <a:solidFill>
                <a:srgbClr val="000000"/>
              </a:solidFill>
              <a:round/>
              <a:headEnd/>
              <a:tailEnd/>
            </a:ln>
          </p:spPr>
          <p:txBody>
            <a:bodyPr/>
            <a:lstStyle/>
            <a:p>
              <a:endParaRPr lang="en-US">
                <a:solidFill>
                  <a:srgbClr val="000000"/>
                </a:solidFill>
              </a:endParaRPr>
            </a:p>
          </p:txBody>
        </p:sp>
        <p:sp>
          <p:nvSpPr>
            <p:cNvPr id="2194497" name="Rectangle 65"/>
            <p:cNvSpPr>
              <a:spLocks noChangeAspect="1" noChangeArrowheads="1"/>
            </p:cNvSpPr>
            <p:nvPr/>
          </p:nvSpPr>
          <p:spPr bwMode="auto">
            <a:xfrm>
              <a:off x="11885" y="17852"/>
              <a:ext cx="296" cy="206"/>
            </a:xfrm>
            <a:prstGeom prst="rect">
              <a:avLst/>
            </a:prstGeom>
            <a:noFill/>
            <a:ln w="9525">
              <a:noFill/>
              <a:miter lim="800000"/>
              <a:headEnd/>
              <a:tailEnd/>
            </a:ln>
          </p:spPr>
          <p:txBody>
            <a:bodyPr wrap="none" lIns="0" tIns="0" rIns="0" bIns="0">
              <a:spAutoFit/>
            </a:bodyPr>
            <a:lstStyle/>
            <a:p>
              <a:r>
                <a:rPr lang="en-US" sz="1200">
                  <a:solidFill>
                    <a:srgbClr val="000000"/>
                  </a:solidFill>
                </a:rPr>
                <a:t>-0.5</a:t>
              </a:r>
              <a:endParaRPr lang="en-US" sz="1200" b="0" i="1">
                <a:solidFill>
                  <a:srgbClr val="000000"/>
                </a:solidFill>
              </a:endParaRPr>
            </a:p>
          </p:txBody>
        </p:sp>
        <p:sp>
          <p:nvSpPr>
            <p:cNvPr id="2194498" name="Line 66"/>
            <p:cNvSpPr>
              <a:spLocks noChangeAspect="1" noChangeShapeType="1"/>
            </p:cNvSpPr>
            <p:nvPr/>
          </p:nvSpPr>
          <p:spPr bwMode="auto">
            <a:xfrm>
              <a:off x="12194" y="17585"/>
              <a:ext cx="16" cy="2"/>
            </a:xfrm>
            <a:prstGeom prst="line">
              <a:avLst/>
            </a:prstGeom>
            <a:noFill/>
            <a:ln w="0">
              <a:solidFill>
                <a:srgbClr val="000000"/>
              </a:solidFill>
              <a:round/>
              <a:headEnd/>
              <a:tailEnd/>
            </a:ln>
          </p:spPr>
          <p:txBody>
            <a:bodyPr/>
            <a:lstStyle/>
            <a:p>
              <a:endParaRPr lang="en-US">
                <a:solidFill>
                  <a:srgbClr val="000000"/>
                </a:solidFill>
              </a:endParaRPr>
            </a:p>
          </p:txBody>
        </p:sp>
        <p:sp>
          <p:nvSpPr>
            <p:cNvPr id="2194499" name="Rectangle 67"/>
            <p:cNvSpPr>
              <a:spLocks noChangeAspect="1" noChangeArrowheads="1"/>
            </p:cNvSpPr>
            <p:nvPr/>
          </p:nvSpPr>
          <p:spPr bwMode="auto">
            <a:xfrm>
              <a:off x="12035" y="17514"/>
              <a:ext cx="96" cy="206"/>
            </a:xfrm>
            <a:prstGeom prst="rect">
              <a:avLst/>
            </a:prstGeom>
            <a:noFill/>
            <a:ln w="9525">
              <a:noFill/>
              <a:miter lim="800000"/>
              <a:headEnd/>
              <a:tailEnd/>
            </a:ln>
          </p:spPr>
          <p:txBody>
            <a:bodyPr wrap="none" lIns="0" tIns="0" rIns="0" bIns="0">
              <a:spAutoFit/>
            </a:bodyPr>
            <a:lstStyle/>
            <a:p>
              <a:r>
                <a:rPr lang="en-US" sz="1200">
                  <a:solidFill>
                    <a:srgbClr val="000000"/>
                  </a:solidFill>
                </a:rPr>
                <a:t>0</a:t>
              </a:r>
              <a:endParaRPr lang="en-US" sz="1200" b="0" i="1">
                <a:solidFill>
                  <a:srgbClr val="000000"/>
                </a:solidFill>
              </a:endParaRPr>
            </a:p>
          </p:txBody>
        </p:sp>
        <p:sp>
          <p:nvSpPr>
            <p:cNvPr id="2194500" name="Rectangle 68"/>
            <p:cNvSpPr>
              <a:spLocks noChangeAspect="1" noChangeArrowheads="1"/>
            </p:cNvSpPr>
            <p:nvPr/>
          </p:nvSpPr>
          <p:spPr bwMode="auto">
            <a:xfrm>
              <a:off x="12511" y="17585"/>
              <a:ext cx="421" cy="743"/>
            </a:xfrm>
            <a:prstGeom prst="rect">
              <a:avLst/>
            </a:prstGeom>
            <a:solidFill>
              <a:srgbClr val="808080"/>
            </a:solidFill>
            <a:ln w="9525">
              <a:noFill/>
              <a:miter lim="800000"/>
              <a:headEnd/>
              <a:tailEnd/>
            </a:ln>
          </p:spPr>
          <p:txBody>
            <a:bodyPr/>
            <a:lstStyle/>
            <a:p>
              <a:endParaRPr lang="en-US">
                <a:solidFill>
                  <a:srgbClr val="000000"/>
                </a:solidFill>
              </a:endParaRPr>
            </a:p>
          </p:txBody>
        </p:sp>
        <p:sp>
          <p:nvSpPr>
            <p:cNvPr id="2194501" name="Rectangle 69"/>
            <p:cNvSpPr>
              <a:spLocks noChangeAspect="1" noChangeArrowheads="1"/>
            </p:cNvSpPr>
            <p:nvPr/>
          </p:nvSpPr>
          <p:spPr bwMode="auto">
            <a:xfrm>
              <a:off x="12511" y="17585"/>
              <a:ext cx="421" cy="743"/>
            </a:xfrm>
            <a:prstGeom prst="rect">
              <a:avLst/>
            </a:prstGeom>
            <a:solidFill>
              <a:srgbClr val="660033"/>
            </a:solidFill>
            <a:ln w="0">
              <a:solidFill>
                <a:srgbClr val="000000"/>
              </a:solidFill>
              <a:miter lim="800000"/>
              <a:headEnd/>
              <a:tailEnd/>
            </a:ln>
          </p:spPr>
          <p:txBody>
            <a:bodyPr/>
            <a:lstStyle/>
            <a:p>
              <a:endParaRPr lang="en-US">
                <a:solidFill>
                  <a:srgbClr val="000000"/>
                </a:solidFill>
              </a:endParaRPr>
            </a:p>
          </p:txBody>
        </p:sp>
        <p:sp>
          <p:nvSpPr>
            <p:cNvPr id="2194502" name="Rectangle 70"/>
            <p:cNvSpPr>
              <a:spLocks noChangeAspect="1" noChangeArrowheads="1"/>
            </p:cNvSpPr>
            <p:nvPr/>
          </p:nvSpPr>
          <p:spPr bwMode="auto">
            <a:xfrm>
              <a:off x="13038" y="17585"/>
              <a:ext cx="419" cy="637"/>
            </a:xfrm>
            <a:prstGeom prst="rect">
              <a:avLst/>
            </a:prstGeom>
            <a:solidFill>
              <a:srgbClr val="660033"/>
            </a:solidFill>
            <a:ln w="9525">
              <a:noFill/>
              <a:miter lim="800000"/>
              <a:headEnd/>
              <a:tailEnd/>
            </a:ln>
          </p:spPr>
          <p:txBody>
            <a:bodyPr/>
            <a:lstStyle/>
            <a:p>
              <a:endParaRPr lang="en-US">
                <a:solidFill>
                  <a:srgbClr val="000000"/>
                </a:solidFill>
              </a:endParaRPr>
            </a:p>
          </p:txBody>
        </p:sp>
        <p:sp>
          <p:nvSpPr>
            <p:cNvPr id="2194503" name="Rectangle 71"/>
            <p:cNvSpPr>
              <a:spLocks noChangeAspect="1" noChangeArrowheads="1"/>
            </p:cNvSpPr>
            <p:nvPr/>
          </p:nvSpPr>
          <p:spPr bwMode="auto">
            <a:xfrm>
              <a:off x="13038" y="17585"/>
              <a:ext cx="419" cy="637"/>
            </a:xfrm>
            <a:prstGeom prst="rect">
              <a:avLst/>
            </a:prstGeom>
            <a:noFill/>
            <a:ln w="0">
              <a:solidFill>
                <a:srgbClr val="000000"/>
              </a:solidFill>
              <a:miter lim="800000"/>
              <a:headEnd/>
              <a:tailEnd/>
            </a:ln>
          </p:spPr>
          <p:txBody>
            <a:bodyPr/>
            <a:lstStyle/>
            <a:p>
              <a:endParaRPr lang="en-US">
                <a:solidFill>
                  <a:srgbClr val="000000"/>
                </a:solidFill>
              </a:endParaRPr>
            </a:p>
          </p:txBody>
        </p:sp>
        <p:sp>
          <p:nvSpPr>
            <p:cNvPr id="2194504" name="Line 72"/>
            <p:cNvSpPr>
              <a:spLocks noChangeAspect="1" noChangeShapeType="1"/>
            </p:cNvSpPr>
            <p:nvPr/>
          </p:nvSpPr>
          <p:spPr bwMode="auto">
            <a:xfrm>
              <a:off x="12194" y="17585"/>
              <a:ext cx="1580" cy="2"/>
            </a:xfrm>
            <a:prstGeom prst="line">
              <a:avLst/>
            </a:prstGeom>
            <a:noFill/>
            <a:ln w="0">
              <a:solidFill>
                <a:srgbClr val="000000"/>
              </a:solidFill>
              <a:round/>
              <a:headEnd/>
              <a:tailEnd/>
            </a:ln>
          </p:spPr>
          <p:txBody>
            <a:bodyPr/>
            <a:lstStyle/>
            <a:p>
              <a:endParaRPr lang="en-US">
                <a:solidFill>
                  <a:srgbClr val="000000"/>
                </a:solidFill>
              </a:endParaRPr>
            </a:p>
          </p:txBody>
        </p:sp>
        <p:sp>
          <p:nvSpPr>
            <p:cNvPr id="2194505" name="Line 73"/>
            <p:cNvSpPr>
              <a:spLocks noChangeAspect="1" noChangeShapeType="1"/>
            </p:cNvSpPr>
            <p:nvPr/>
          </p:nvSpPr>
          <p:spPr bwMode="auto">
            <a:xfrm>
              <a:off x="12721" y="18124"/>
              <a:ext cx="2" cy="409"/>
            </a:xfrm>
            <a:prstGeom prst="line">
              <a:avLst/>
            </a:prstGeom>
            <a:noFill/>
            <a:ln w="38100">
              <a:solidFill>
                <a:srgbClr val="000000"/>
              </a:solidFill>
              <a:round/>
              <a:headEnd/>
              <a:tailEnd/>
            </a:ln>
          </p:spPr>
          <p:txBody>
            <a:bodyPr/>
            <a:lstStyle/>
            <a:p>
              <a:endParaRPr lang="en-US">
                <a:solidFill>
                  <a:srgbClr val="000000"/>
                </a:solidFill>
              </a:endParaRPr>
            </a:p>
          </p:txBody>
        </p:sp>
        <p:sp>
          <p:nvSpPr>
            <p:cNvPr id="2194506" name="Line 74"/>
            <p:cNvSpPr>
              <a:spLocks noChangeAspect="1" noChangeShapeType="1"/>
            </p:cNvSpPr>
            <p:nvPr/>
          </p:nvSpPr>
          <p:spPr bwMode="auto">
            <a:xfrm>
              <a:off x="12714" y="18124"/>
              <a:ext cx="11" cy="1"/>
            </a:xfrm>
            <a:prstGeom prst="line">
              <a:avLst/>
            </a:prstGeom>
            <a:noFill/>
            <a:ln w="6350">
              <a:solidFill>
                <a:srgbClr val="000000"/>
              </a:solidFill>
              <a:round/>
              <a:headEnd/>
              <a:tailEnd/>
            </a:ln>
          </p:spPr>
          <p:txBody>
            <a:bodyPr/>
            <a:lstStyle/>
            <a:p>
              <a:endParaRPr lang="en-US">
                <a:solidFill>
                  <a:srgbClr val="000000"/>
                </a:solidFill>
              </a:endParaRPr>
            </a:p>
          </p:txBody>
        </p:sp>
        <p:sp>
          <p:nvSpPr>
            <p:cNvPr id="2194507" name="Line 75"/>
            <p:cNvSpPr>
              <a:spLocks noChangeAspect="1" noChangeShapeType="1"/>
            </p:cNvSpPr>
            <p:nvPr/>
          </p:nvSpPr>
          <p:spPr bwMode="auto">
            <a:xfrm>
              <a:off x="12714" y="18533"/>
              <a:ext cx="11" cy="2"/>
            </a:xfrm>
            <a:prstGeom prst="line">
              <a:avLst/>
            </a:prstGeom>
            <a:noFill/>
            <a:ln w="6350">
              <a:solidFill>
                <a:srgbClr val="000000"/>
              </a:solidFill>
              <a:round/>
              <a:headEnd/>
              <a:tailEnd/>
            </a:ln>
          </p:spPr>
          <p:txBody>
            <a:bodyPr/>
            <a:lstStyle/>
            <a:p>
              <a:endParaRPr lang="en-US">
                <a:solidFill>
                  <a:srgbClr val="000000"/>
                </a:solidFill>
              </a:endParaRPr>
            </a:p>
          </p:txBody>
        </p:sp>
        <p:sp>
          <p:nvSpPr>
            <p:cNvPr id="2194508" name="Line 76"/>
            <p:cNvSpPr>
              <a:spLocks noChangeAspect="1" noChangeShapeType="1"/>
            </p:cNvSpPr>
            <p:nvPr/>
          </p:nvSpPr>
          <p:spPr bwMode="auto">
            <a:xfrm>
              <a:off x="13248" y="18036"/>
              <a:ext cx="2" cy="368"/>
            </a:xfrm>
            <a:prstGeom prst="line">
              <a:avLst/>
            </a:prstGeom>
            <a:noFill/>
            <a:ln w="38100">
              <a:solidFill>
                <a:srgbClr val="000000"/>
              </a:solidFill>
              <a:round/>
              <a:headEnd/>
              <a:tailEnd/>
            </a:ln>
          </p:spPr>
          <p:txBody>
            <a:bodyPr/>
            <a:lstStyle/>
            <a:p>
              <a:endParaRPr lang="en-US">
                <a:solidFill>
                  <a:srgbClr val="000000"/>
                </a:solidFill>
              </a:endParaRPr>
            </a:p>
          </p:txBody>
        </p:sp>
        <p:sp>
          <p:nvSpPr>
            <p:cNvPr id="2194509" name="Line 77"/>
            <p:cNvSpPr>
              <a:spLocks noChangeAspect="1" noChangeShapeType="1"/>
            </p:cNvSpPr>
            <p:nvPr/>
          </p:nvSpPr>
          <p:spPr bwMode="auto">
            <a:xfrm>
              <a:off x="13243" y="18036"/>
              <a:ext cx="9" cy="2"/>
            </a:xfrm>
            <a:prstGeom prst="line">
              <a:avLst/>
            </a:prstGeom>
            <a:noFill/>
            <a:ln w="6350">
              <a:solidFill>
                <a:srgbClr val="000000"/>
              </a:solidFill>
              <a:round/>
              <a:headEnd/>
              <a:tailEnd/>
            </a:ln>
          </p:spPr>
          <p:txBody>
            <a:bodyPr/>
            <a:lstStyle/>
            <a:p>
              <a:endParaRPr lang="en-US">
                <a:solidFill>
                  <a:srgbClr val="000000"/>
                </a:solidFill>
              </a:endParaRPr>
            </a:p>
          </p:txBody>
        </p:sp>
        <p:sp>
          <p:nvSpPr>
            <p:cNvPr id="2194510" name="Line 78"/>
            <p:cNvSpPr>
              <a:spLocks noChangeAspect="1" noChangeShapeType="1"/>
            </p:cNvSpPr>
            <p:nvPr/>
          </p:nvSpPr>
          <p:spPr bwMode="auto">
            <a:xfrm>
              <a:off x="13243" y="18404"/>
              <a:ext cx="9" cy="1"/>
            </a:xfrm>
            <a:prstGeom prst="line">
              <a:avLst/>
            </a:prstGeom>
            <a:noFill/>
            <a:ln w="6350">
              <a:solidFill>
                <a:srgbClr val="000000"/>
              </a:solidFill>
              <a:round/>
              <a:headEnd/>
              <a:tailEnd/>
            </a:ln>
          </p:spPr>
          <p:txBody>
            <a:bodyPr/>
            <a:lstStyle/>
            <a:p>
              <a:endParaRPr lang="en-US">
                <a:solidFill>
                  <a:srgbClr val="000000"/>
                </a:solidFill>
              </a:endParaRPr>
            </a:p>
          </p:txBody>
        </p:sp>
        <p:sp>
          <p:nvSpPr>
            <p:cNvPr id="2194511" name="Oval 79"/>
            <p:cNvSpPr>
              <a:spLocks noChangeAspect="1" noChangeArrowheads="1"/>
            </p:cNvSpPr>
            <p:nvPr/>
          </p:nvSpPr>
          <p:spPr bwMode="auto">
            <a:xfrm>
              <a:off x="12714" y="18321"/>
              <a:ext cx="24" cy="24"/>
            </a:xfrm>
            <a:prstGeom prst="ellipse">
              <a:avLst/>
            </a:prstGeom>
            <a:solidFill>
              <a:srgbClr val="000000"/>
            </a:solidFill>
            <a:ln w="9525">
              <a:noFill/>
              <a:round/>
              <a:headEnd/>
              <a:tailEnd/>
            </a:ln>
          </p:spPr>
          <p:txBody>
            <a:bodyPr/>
            <a:lstStyle/>
            <a:p>
              <a:endParaRPr lang="en-US">
                <a:solidFill>
                  <a:srgbClr val="000000"/>
                </a:solidFill>
              </a:endParaRPr>
            </a:p>
          </p:txBody>
        </p:sp>
        <p:sp>
          <p:nvSpPr>
            <p:cNvPr id="2194512" name="Oval 80"/>
            <p:cNvSpPr>
              <a:spLocks noChangeAspect="1" noChangeArrowheads="1"/>
            </p:cNvSpPr>
            <p:nvPr/>
          </p:nvSpPr>
          <p:spPr bwMode="auto">
            <a:xfrm>
              <a:off x="13239" y="18213"/>
              <a:ext cx="24" cy="24"/>
            </a:xfrm>
            <a:prstGeom prst="ellipse">
              <a:avLst/>
            </a:prstGeom>
            <a:solidFill>
              <a:srgbClr val="000000"/>
            </a:solidFill>
            <a:ln w="9525">
              <a:noFill/>
              <a:round/>
              <a:headEnd/>
              <a:tailEnd/>
            </a:ln>
          </p:spPr>
          <p:txBody>
            <a:bodyPr/>
            <a:lstStyle/>
            <a:p>
              <a:endParaRPr lang="en-US">
                <a:solidFill>
                  <a:srgbClr val="000000"/>
                </a:solidFill>
              </a:endParaRPr>
            </a:p>
          </p:txBody>
        </p:sp>
        <p:sp>
          <p:nvSpPr>
            <p:cNvPr id="2194513" name="Rectangle 81"/>
            <p:cNvSpPr>
              <a:spLocks noChangeAspect="1" noChangeArrowheads="1"/>
            </p:cNvSpPr>
            <p:nvPr/>
          </p:nvSpPr>
          <p:spPr bwMode="auto">
            <a:xfrm rot="16200000">
              <a:off x="10953" y="18131"/>
              <a:ext cx="1638" cy="241"/>
            </a:xfrm>
            <a:prstGeom prst="rect">
              <a:avLst/>
            </a:prstGeom>
            <a:noFill/>
            <a:ln w="9525">
              <a:noFill/>
              <a:miter lim="800000"/>
              <a:headEnd/>
              <a:tailEnd/>
            </a:ln>
          </p:spPr>
          <p:txBody>
            <a:bodyPr wrap="none" lIns="0" tIns="0" rIns="0" bIns="0">
              <a:spAutoFit/>
            </a:bodyPr>
            <a:lstStyle/>
            <a:p>
              <a:r>
                <a:rPr lang="en-US">
                  <a:solidFill>
                    <a:srgbClr val="000000"/>
                  </a:solidFill>
                </a:rPr>
                <a:t>BOLD resp. (a.u.)</a:t>
              </a:r>
              <a:endParaRPr lang="en-US" b="0" i="1">
                <a:solidFill>
                  <a:srgbClr val="000000"/>
                </a:solidFill>
              </a:endParaRPr>
            </a:p>
          </p:txBody>
        </p:sp>
      </p:grpSp>
      <p:sp>
        <p:nvSpPr>
          <p:cNvPr id="82" name="Text Box 97"/>
          <p:cNvSpPr txBox="1">
            <a:spLocks noChangeArrowheads="1"/>
          </p:cNvSpPr>
          <p:nvPr/>
        </p:nvSpPr>
        <p:spPr bwMode="auto">
          <a:xfrm>
            <a:off x="319088" y="6380163"/>
            <a:ext cx="3927475" cy="304800"/>
          </a:xfrm>
          <a:prstGeom prst="rect">
            <a:avLst/>
          </a:prstGeom>
          <a:noFill/>
          <a:ln w="9525">
            <a:noFill/>
            <a:miter lim="800000"/>
            <a:headEnd/>
            <a:tailEnd/>
          </a:ln>
          <a:effectLst/>
        </p:spPr>
        <p:txBody>
          <a:bodyPr>
            <a:spAutoFit/>
          </a:bodyPr>
          <a:lstStyle/>
          <a:p>
            <a:pPr>
              <a:spcBef>
                <a:spcPct val="50000"/>
              </a:spcBef>
            </a:pPr>
            <a:r>
              <a:rPr lang="en-US" b="0" dirty="0">
                <a:solidFill>
                  <a:srgbClr val="000000"/>
                </a:solidFill>
                <a:latin typeface="Times New Roman" pitchFamily="18" charset="0"/>
              </a:rPr>
              <a:t>den </a:t>
            </a:r>
            <a:r>
              <a:rPr lang="en-US" b="0" dirty="0" err="1">
                <a:solidFill>
                  <a:srgbClr val="000000"/>
                </a:solidFill>
                <a:latin typeface="Times New Roman" pitchFamily="18" charset="0"/>
              </a:rPr>
              <a:t>Ouden</a:t>
            </a:r>
            <a:r>
              <a:rPr lang="en-US" b="0" dirty="0">
                <a:solidFill>
                  <a:srgbClr val="000000"/>
                </a:solidFill>
                <a:latin typeface="Times New Roman" pitchFamily="18" charset="0"/>
              </a:rPr>
              <a:t> et al. </a:t>
            </a:r>
            <a:r>
              <a:rPr lang="en-US" b="0" dirty="0" smtClean="0">
                <a:solidFill>
                  <a:srgbClr val="000000"/>
                </a:solidFill>
                <a:latin typeface="Times New Roman" pitchFamily="18" charset="0"/>
              </a:rPr>
              <a:t>2010,  </a:t>
            </a:r>
            <a:r>
              <a:rPr lang="en-US" b="0" i="1" dirty="0" smtClean="0">
                <a:solidFill>
                  <a:srgbClr val="000000"/>
                </a:solidFill>
                <a:latin typeface="Times New Roman" pitchFamily="18" charset="0"/>
              </a:rPr>
              <a:t>J</a:t>
            </a:r>
            <a:r>
              <a:rPr lang="en-US" b="0" i="1" dirty="0">
                <a:solidFill>
                  <a:srgbClr val="000000"/>
                </a:solidFill>
                <a:latin typeface="Times New Roman" pitchFamily="18" charset="0"/>
              </a:rPr>
              <a:t>. </a:t>
            </a:r>
            <a:r>
              <a:rPr lang="en-US" b="0" i="1" dirty="0" err="1">
                <a:solidFill>
                  <a:srgbClr val="000000"/>
                </a:solidFill>
                <a:latin typeface="Times New Roman" pitchFamily="18" charset="0"/>
              </a:rPr>
              <a:t>Neurosci</a:t>
            </a:r>
            <a:r>
              <a:rPr lang="en-US" b="0" i="1" dirty="0">
                <a:solidFill>
                  <a:srgbClr val="000000"/>
                </a:solidFill>
                <a:latin typeface="Times New Roman" pitchFamily="18" charset="0"/>
              </a:rPr>
              <a:t> </a:t>
            </a:r>
            <a:r>
              <a:rPr lang="en-US" b="0" i="1" dirty="0" smtClean="0">
                <a:solidFill>
                  <a:srgbClr val="000000"/>
                </a:solidFill>
                <a:latin typeface="Times New Roman" pitchFamily="18" charset="0"/>
              </a:rPr>
              <a:t>.</a:t>
            </a:r>
            <a:endParaRPr lang="de-DE" b="0" i="1" dirty="0">
              <a:solidFill>
                <a:srgbClr val="00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5746" name="Rectangle 2"/>
          <p:cNvSpPr>
            <a:spLocks noGrp="1" noChangeArrowheads="1"/>
          </p:cNvSpPr>
          <p:nvPr>
            <p:ph type="title"/>
          </p:nvPr>
        </p:nvSpPr>
        <p:spPr>
          <a:xfrm>
            <a:off x="514350" y="131763"/>
            <a:ext cx="9258300" cy="1143000"/>
          </a:xfrm>
        </p:spPr>
        <p:txBody>
          <a:bodyPr/>
          <a:lstStyle/>
          <a:p>
            <a:pPr algn="l"/>
            <a:r>
              <a:rPr lang="de-CH" sz="2800" b="1" dirty="0">
                <a:latin typeface="Arial Unicode MS" pitchFamily="34" charset="-128"/>
              </a:rPr>
              <a:t>Prediction error (PE) activity in the putamen</a:t>
            </a:r>
            <a:endParaRPr lang="en-US" sz="2800" b="1" dirty="0">
              <a:latin typeface="Arial Unicode MS" pitchFamily="34" charset="-128"/>
            </a:endParaRPr>
          </a:p>
        </p:txBody>
      </p:sp>
      <p:pic>
        <p:nvPicPr>
          <p:cNvPr id="2335748" name="Picture 4"/>
          <p:cNvPicPr>
            <a:picLocks noChangeAspect="1" noChangeArrowheads="1"/>
          </p:cNvPicPr>
          <p:nvPr/>
        </p:nvPicPr>
        <p:blipFill>
          <a:blip r:embed="rId3" cstate="print"/>
          <a:srcRect/>
          <a:stretch>
            <a:fillRect/>
          </a:stretch>
        </p:blipFill>
        <p:spPr bwMode="auto">
          <a:xfrm>
            <a:off x="7977809" y="1555892"/>
            <a:ext cx="1814513" cy="1604963"/>
          </a:xfrm>
          <a:prstGeom prst="rect">
            <a:avLst/>
          </a:prstGeom>
          <a:noFill/>
          <a:ln w="9525">
            <a:noFill/>
            <a:miter lim="800000"/>
            <a:headEnd/>
            <a:tailEnd/>
          </a:ln>
          <a:effectLst/>
        </p:spPr>
      </p:pic>
      <p:pic>
        <p:nvPicPr>
          <p:cNvPr id="2335749" name="Picture 5"/>
          <p:cNvPicPr>
            <a:picLocks noChangeAspect="1" noChangeArrowheads="1"/>
          </p:cNvPicPr>
          <p:nvPr/>
        </p:nvPicPr>
        <p:blipFill>
          <a:blip r:embed="rId4" cstate="print"/>
          <a:srcRect/>
          <a:stretch>
            <a:fillRect/>
          </a:stretch>
        </p:blipFill>
        <p:spPr bwMode="auto">
          <a:xfrm>
            <a:off x="3281056" y="3543041"/>
            <a:ext cx="1816100" cy="1722437"/>
          </a:xfrm>
          <a:prstGeom prst="rect">
            <a:avLst/>
          </a:prstGeom>
          <a:noFill/>
          <a:ln w="9525" algn="ctr">
            <a:noFill/>
            <a:miter lim="800000"/>
            <a:headEnd/>
            <a:tailEnd/>
          </a:ln>
          <a:effectLst/>
        </p:spPr>
      </p:pic>
      <p:sp>
        <p:nvSpPr>
          <p:cNvPr id="2335750" name="Text Box 6"/>
          <p:cNvSpPr txBox="1">
            <a:spLocks noChangeArrowheads="1"/>
          </p:cNvSpPr>
          <p:nvPr/>
        </p:nvSpPr>
        <p:spPr bwMode="auto">
          <a:xfrm>
            <a:off x="534194" y="3474778"/>
            <a:ext cx="2735044" cy="707886"/>
          </a:xfrm>
          <a:prstGeom prst="rect">
            <a:avLst/>
          </a:prstGeom>
          <a:noFill/>
          <a:ln w="9525" algn="ctr">
            <a:noFill/>
            <a:miter lim="800000"/>
            <a:headEnd/>
            <a:tailEnd/>
          </a:ln>
          <a:effectLst/>
        </p:spPr>
        <p:txBody>
          <a:bodyPr wrap="none">
            <a:spAutoFit/>
          </a:bodyPr>
          <a:lstStyle/>
          <a:p>
            <a:pPr algn="r"/>
            <a:r>
              <a:rPr lang="de-CH" sz="2000" b="0">
                <a:solidFill>
                  <a:srgbClr val="000000"/>
                </a:solidFill>
              </a:rPr>
              <a:t>PE during </a:t>
            </a:r>
          </a:p>
          <a:p>
            <a:pPr algn="r"/>
            <a:r>
              <a:rPr lang="de-CH" sz="2000" b="0">
                <a:solidFill>
                  <a:srgbClr val="000000"/>
                </a:solidFill>
              </a:rPr>
              <a:t>reinforcement learning</a:t>
            </a:r>
            <a:endParaRPr lang="en-US" sz="2000" b="0">
              <a:solidFill>
                <a:srgbClr val="000000"/>
              </a:solidFill>
            </a:endParaRPr>
          </a:p>
        </p:txBody>
      </p:sp>
      <p:sp>
        <p:nvSpPr>
          <p:cNvPr id="2335751" name="Text Box 7"/>
          <p:cNvSpPr txBox="1">
            <a:spLocks noChangeArrowheads="1"/>
          </p:cNvSpPr>
          <p:nvPr/>
        </p:nvSpPr>
        <p:spPr bwMode="auto">
          <a:xfrm>
            <a:off x="5408464" y="1497155"/>
            <a:ext cx="2537874" cy="707886"/>
          </a:xfrm>
          <a:prstGeom prst="rect">
            <a:avLst/>
          </a:prstGeom>
          <a:noFill/>
          <a:ln w="9525" algn="ctr">
            <a:noFill/>
            <a:miter lim="800000"/>
            <a:headEnd/>
            <a:tailEnd/>
          </a:ln>
          <a:effectLst/>
        </p:spPr>
        <p:txBody>
          <a:bodyPr wrap="none">
            <a:spAutoFit/>
          </a:bodyPr>
          <a:lstStyle/>
          <a:p>
            <a:pPr algn="r"/>
            <a:r>
              <a:rPr lang="de-CH" sz="2000" b="0" dirty="0">
                <a:solidFill>
                  <a:srgbClr val="000000"/>
                </a:solidFill>
              </a:rPr>
              <a:t>PE </a:t>
            </a:r>
            <a:r>
              <a:rPr lang="de-CH" sz="2000" b="0" dirty="0" err="1">
                <a:solidFill>
                  <a:srgbClr val="000000"/>
                </a:solidFill>
              </a:rPr>
              <a:t>during</a:t>
            </a:r>
            <a:r>
              <a:rPr lang="de-CH" sz="2000" b="0" dirty="0">
                <a:solidFill>
                  <a:srgbClr val="000000"/>
                </a:solidFill>
              </a:rPr>
              <a:t> </a:t>
            </a:r>
            <a:r>
              <a:rPr lang="de-CH" sz="2000" b="0" dirty="0" err="1" smtClean="0">
                <a:solidFill>
                  <a:srgbClr val="000000"/>
                </a:solidFill>
              </a:rPr>
              <a:t>incidental</a:t>
            </a:r>
            <a:endParaRPr lang="de-CH" sz="2000" b="0" dirty="0">
              <a:solidFill>
                <a:srgbClr val="000000"/>
              </a:solidFill>
            </a:endParaRPr>
          </a:p>
          <a:p>
            <a:pPr algn="r"/>
            <a:r>
              <a:rPr lang="de-CH" sz="2000" b="0" dirty="0" err="1">
                <a:solidFill>
                  <a:srgbClr val="000000"/>
                </a:solidFill>
              </a:rPr>
              <a:t>sensory</a:t>
            </a:r>
            <a:r>
              <a:rPr lang="de-CH" sz="2000" b="0" dirty="0">
                <a:solidFill>
                  <a:srgbClr val="000000"/>
                </a:solidFill>
              </a:rPr>
              <a:t> </a:t>
            </a:r>
            <a:r>
              <a:rPr lang="de-CH" sz="2000" b="0" dirty="0" err="1">
                <a:solidFill>
                  <a:srgbClr val="000000"/>
                </a:solidFill>
              </a:rPr>
              <a:t>learning</a:t>
            </a:r>
            <a:endParaRPr lang="en-US" sz="2000" b="0" dirty="0">
              <a:solidFill>
                <a:srgbClr val="000000"/>
              </a:solidFill>
            </a:endParaRPr>
          </a:p>
        </p:txBody>
      </p:sp>
      <p:sp>
        <p:nvSpPr>
          <p:cNvPr id="2335754" name="Text Box 10"/>
          <p:cNvSpPr txBox="1">
            <a:spLocks noChangeArrowheads="1"/>
          </p:cNvSpPr>
          <p:nvPr/>
        </p:nvSpPr>
        <p:spPr bwMode="auto">
          <a:xfrm>
            <a:off x="1181329" y="4732010"/>
            <a:ext cx="2035175" cy="523220"/>
          </a:xfrm>
          <a:prstGeom prst="rect">
            <a:avLst/>
          </a:prstGeom>
          <a:noFill/>
          <a:ln w="9525">
            <a:noFill/>
            <a:miter lim="800000"/>
            <a:headEnd/>
            <a:tailEnd/>
          </a:ln>
          <a:effectLst/>
        </p:spPr>
        <p:txBody>
          <a:bodyPr>
            <a:spAutoFit/>
          </a:bodyPr>
          <a:lstStyle/>
          <a:p>
            <a:pPr algn="r">
              <a:spcBef>
                <a:spcPct val="50000"/>
              </a:spcBef>
            </a:pPr>
            <a:r>
              <a:rPr lang="en-US" b="0">
                <a:solidFill>
                  <a:srgbClr val="000000"/>
                </a:solidFill>
                <a:latin typeface="Times New Roman" pitchFamily="18" charset="0"/>
              </a:rPr>
              <a:t>O'Doherty et al.  2004, </a:t>
            </a:r>
            <a:r>
              <a:rPr lang="en-US" b="0" i="1">
                <a:solidFill>
                  <a:srgbClr val="000000"/>
                </a:solidFill>
                <a:latin typeface="Times New Roman" pitchFamily="18" charset="0"/>
              </a:rPr>
              <a:t>Science</a:t>
            </a:r>
            <a:endParaRPr lang="de-DE" b="0" i="1">
              <a:solidFill>
                <a:srgbClr val="000000"/>
              </a:solidFill>
              <a:latin typeface="Times New Roman" pitchFamily="18" charset="0"/>
            </a:endParaRPr>
          </a:p>
        </p:txBody>
      </p:sp>
      <p:sp>
        <p:nvSpPr>
          <p:cNvPr id="2335755" name="Text Box 11"/>
          <p:cNvSpPr txBox="1">
            <a:spLocks noChangeArrowheads="1"/>
          </p:cNvSpPr>
          <p:nvPr/>
        </p:nvSpPr>
        <p:spPr bwMode="auto">
          <a:xfrm>
            <a:off x="5519811" y="2592876"/>
            <a:ext cx="2412014" cy="523220"/>
          </a:xfrm>
          <a:prstGeom prst="rect">
            <a:avLst/>
          </a:prstGeom>
          <a:noFill/>
          <a:ln w="9525">
            <a:noFill/>
            <a:miter lim="800000"/>
            <a:headEnd/>
            <a:tailEnd/>
          </a:ln>
          <a:effectLst/>
        </p:spPr>
        <p:txBody>
          <a:bodyPr wrap="square">
            <a:spAutoFit/>
          </a:bodyPr>
          <a:lstStyle/>
          <a:p>
            <a:pPr algn="r">
              <a:spcBef>
                <a:spcPct val="50000"/>
              </a:spcBef>
            </a:pPr>
            <a:r>
              <a:rPr lang="en-US" b="0" dirty="0">
                <a:solidFill>
                  <a:srgbClr val="000000"/>
                </a:solidFill>
                <a:latin typeface="Times New Roman" pitchFamily="18" charset="0"/>
              </a:rPr>
              <a:t>den </a:t>
            </a:r>
            <a:r>
              <a:rPr lang="en-US" b="0" dirty="0" err="1">
                <a:solidFill>
                  <a:srgbClr val="000000"/>
                </a:solidFill>
                <a:latin typeface="Times New Roman" pitchFamily="18" charset="0"/>
              </a:rPr>
              <a:t>Ouden</a:t>
            </a:r>
            <a:r>
              <a:rPr lang="en-US" b="0" dirty="0">
                <a:solidFill>
                  <a:srgbClr val="000000"/>
                </a:solidFill>
                <a:latin typeface="Times New Roman" pitchFamily="18" charset="0"/>
              </a:rPr>
              <a:t> et al.  2009, </a:t>
            </a:r>
            <a:r>
              <a:rPr lang="en-US" b="0" i="1" dirty="0">
                <a:solidFill>
                  <a:srgbClr val="000000"/>
                </a:solidFill>
                <a:latin typeface="Times New Roman" pitchFamily="18" charset="0"/>
              </a:rPr>
              <a:t>Cerebral Cortex</a:t>
            </a:r>
            <a:endParaRPr lang="de-DE" b="0" i="1" dirty="0">
              <a:solidFill>
                <a:srgbClr val="000000"/>
              </a:solidFill>
              <a:latin typeface="Times New Roman" pitchFamily="18" charset="0"/>
            </a:endParaRPr>
          </a:p>
        </p:txBody>
      </p:sp>
      <p:sp>
        <p:nvSpPr>
          <p:cNvPr id="14" name="Text Box 12"/>
          <p:cNvSpPr txBox="1">
            <a:spLocks noChangeArrowheads="1"/>
          </p:cNvSpPr>
          <p:nvPr/>
        </p:nvSpPr>
        <p:spPr bwMode="auto">
          <a:xfrm>
            <a:off x="671303" y="5665388"/>
            <a:ext cx="9129520" cy="830997"/>
          </a:xfrm>
          <a:prstGeom prst="rect">
            <a:avLst/>
          </a:prstGeom>
          <a:solidFill>
            <a:srgbClr val="EAEAEA"/>
          </a:solidFill>
          <a:ln w="9525" algn="ctr">
            <a:solidFill>
              <a:schemeClr val="tx1"/>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square">
            <a:spAutoFit/>
          </a:bodyPr>
          <a:lstStyle/>
          <a:p>
            <a:pPr algn="ctr">
              <a:spcBef>
                <a:spcPts val="600"/>
              </a:spcBef>
            </a:pPr>
            <a:r>
              <a:rPr lang="en-US" sz="2400" b="0" dirty="0" smtClean="0">
                <a:solidFill>
                  <a:srgbClr val="000000"/>
                </a:solidFill>
              </a:rPr>
              <a:t>Could the putamen be regulating trial-by-trial changes of </a:t>
            </a:r>
            <a:br>
              <a:rPr lang="en-US" sz="2400" b="0" dirty="0" smtClean="0">
                <a:solidFill>
                  <a:srgbClr val="000000"/>
                </a:solidFill>
              </a:rPr>
            </a:br>
            <a:r>
              <a:rPr lang="en-US" sz="2400" b="0" dirty="0" smtClean="0">
                <a:solidFill>
                  <a:srgbClr val="000000"/>
                </a:solidFill>
              </a:rPr>
              <a:t>task-relevant connections?</a:t>
            </a:r>
          </a:p>
        </p:txBody>
      </p:sp>
      <p:sp>
        <p:nvSpPr>
          <p:cNvPr id="2" name="Rounded Rectangle 1"/>
          <p:cNvSpPr/>
          <p:nvPr/>
        </p:nvSpPr>
        <p:spPr bwMode="auto">
          <a:xfrm>
            <a:off x="5422004" y="3656958"/>
            <a:ext cx="4370318" cy="1494605"/>
          </a:xfrm>
          <a:prstGeom prst="roundRect">
            <a:avLst/>
          </a:prstGeom>
          <a:solidFill>
            <a:schemeClr val="tx1">
              <a:lumMod val="50000"/>
              <a:lumOff val="50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1" compatLnSpc="1">
            <a:prstTxWarp prst="textNoShape">
              <a:avLst/>
            </a:prstTxWarp>
          </a:bodyPr>
          <a:lstStyle/>
          <a:p>
            <a:pPr algn="ctr"/>
            <a:r>
              <a:rPr lang="en-US" sz="2400" b="0" dirty="0" smtClean="0">
                <a:solidFill>
                  <a:srgbClr val="FFFFFF"/>
                </a:solidFill>
              </a:rPr>
              <a:t>PE = “teaching signal” for synaptic </a:t>
            </a:r>
            <a:r>
              <a:rPr lang="en-US" sz="2400" b="0" dirty="0">
                <a:solidFill>
                  <a:srgbClr val="FFFFFF"/>
                </a:solidFill>
              </a:rPr>
              <a:t>plasticity during learning </a:t>
            </a:r>
            <a:endParaRPr lang="en-US" sz="2400" b="0" dirty="0" smtClean="0">
              <a:solidFill>
                <a:srgbClr val="FFFFFF"/>
              </a:solidFill>
            </a:endParaRPr>
          </a:p>
        </p:txBody>
      </p:sp>
      <p:pic>
        <p:nvPicPr>
          <p:cNvPr id="15" name="Picture 8"/>
          <p:cNvPicPr>
            <a:picLocks noChangeAspect="1" noChangeArrowheads="1"/>
          </p:cNvPicPr>
          <p:nvPr/>
        </p:nvPicPr>
        <p:blipFill>
          <a:blip r:embed="rId5" cstate="print"/>
          <a:srcRect/>
          <a:stretch>
            <a:fillRect/>
          </a:stretch>
        </p:blipFill>
        <p:spPr bwMode="auto">
          <a:xfrm>
            <a:off x="2525879" y="1540850"/>
            <a:ext cx="1983971" cy="1629294"/>
          </a:xfrm>
          <a:prstGeom prst="rect">
            <a:avLst/>
          </a:prstGeom>
          <a:noFill/>
          <a:ln w="9525">
            <a:noFill/>
            <a:miter lim="800000"/>
            <a:headEnd/>
            <a:tailEnd/>
          </a:ln>
          <a:effectLst/>
        </p:spPr>
      </p:pic>
      <p:pic>
        <p:nvPicPr>
          <p:cNvPr id="16" name="Picture 9"/>
          <p:cNvPicPr>
            <a:picLocks noChangeAspect="1" noChangeArrowheads="1"/>
          </p:cNvPicPr>
          <p:nvPr/>
        </p:nvPicPr>
        <p:blipFill>
          <a:blip r:embed="rId6" cstate="print"/>
          <a:srcRect/>
          <a:stretch>
            <a:fillRect/>
          </a:stretch>
        </p:blipFill>
        <p:spPr bwMode="auto">
          <a:xfrm>
            <a:off x="4555400" y="1503266"/>
            <a:ext cx="701960" cy="1767968"/>
          </a:xfrm>
          <a:prstGeom prst="rect">
            <a:avLst/>
          </a:prstGeom>
          <a:noFill/>
          <a:ln w="9525">
            <a:noFill/>
            <a:miter lim="800000"/>
            <a:headEnd/>
            <a:tailEnd/>
          </a:ln>
          <a:effectLst/>
        </p:spPr>
      </p:pic>
      <p:sp>
        <p:nvSpPr>
          <p:cNvPr id="12" name="Text Box 6"/>
          <p:cNvSpPr txBox="1">
            <a:spLocks noChangeArrowheads="1"/>
          </p:cNvSpPr>
          <p:nvPr/>
        </p:nvSpPr>
        <p:spPr bwMode="auto">
          <a:xfrm>
            <a:off x="3373395" y="2695827"/>
            <a:ext cx="1192804" cy="457200"/>
          </a:xfrm>
          <a:prstGeom prst="rect">
            <a:avLst/>
          </a:prstGeom>
          <a:noFill/>
          <a:ln w="9525">
            <a:noFill/>
            <a:miter lim="800000"/>
            <a:headEnd/>
            <a:tailEnd/>
          </a:ln>
          <a:effectLst/>
        </p:spPr>
        <p:txBody>
          <a:bodyPr>
            <a:spAutoFit/>
          </a:bodyPr>
          <a:lstStyle/>
          <a:p>
            <a:pPr algn="r">
              <a:spcBef>
                <a:spcPct val="50000"/>
              </a:spcBef>
            </a:pPr>
            <a:r>
              <a:rPr lang="en-GB" sz="1200" dirty="0">
                <a:solidFill>
                  <a:srgbClr val="FFFFFF"/>
                </a:solidFill>
              </a:rPr>
              <a:t>p &lt; 0.05 (SVC</a:t>
            </a:r>
            <a:r>
              <a:rPr lang="en-GB" sz="1000" dirty="0">
                <a:solidFill>
                  <a:srgbClr val="FFFFFF"/>
                </a:solidFill>
              </a:rPr>
              <a:t>)</a:t>
            </a:r>
          </a:p>
        </p:txBody>
      </p:sp>
      <p:sp>
        <p:nvSpPr>
          <p:cNvPr id="17" name="Text Box 7"/>
          <p:cNvSpPr txBox="1">
            <a:spLocks noChangeArrowheads="1"/>
          </p:cNvSpPr>
          <p:nvPr/>
        </p:nvSpPr>
        <p:spPr bwMode="auto">
          <a:xfrm>
            <a:off x="422143" y="1417733"/>
            <a:ext cx="2077978" cy="707886"/>
          </a:xfrm>
          <a:prstGeom prst="rect">
            <a:avLst/>
          </a:prstGeom>
          <a:noFill/>
          <a:ln w="9525" algn="ctr">
            <a:noFill/>
            <a:miter lim="800000"/>
            <a:headEnd/>
            <a:tailEnd/>
          </a:ln>
          <a:effectLst/>
        </p:spPr>
        <p:txBody>
          <a:bodyPr wrap="square">
            <a:spAutoFit/>
          </a:bodyPr>
          <a:lstStyle/>
          <a:p>
            <a:pPr algn="r"/>
            <a:r>
              <a:rPr lang="de-CH" sz="2000" b="0" dirty="0">
                <a:solidFill>
                  <a:srgbClr val="000000"/>
                </a:solidFill>
              </a:rPr>
              <a:t>PE </a:t>
            </a:r>
            <a:r>
              <a:rPr lang="de-CH" sz="2000" b="0" dirty="0" err="1">
                <a:solidFill>
                  <a:srgbClr val="000000"/>
                </a:solidFill>
              </a:rPr>
              <a:t>during</a:t>
            </a:r>
            <a:r>
              <a:rPr lang="de-CH" sz="2000" b="0" dirty="0">
                <a:solidFill>
                  <a:srgbClr val="000000"/>
                </a:solidFill>
              </a:rPr>
              <a:t> </a:t>
            </a:r>
            <a:r>
              <a:rPr lang="de-CH" sz="2000" b="0" dirty="0" err="1" smtClean="0">
                <a:solidFill>
                  <a:srgbClr val="000000"/>
                </a:solidFill>
              </a:rPr>
              <a:t>active</a:t>
            </a:r>
            <a:endParaRPr lang="de-CH" sz="2000" b="0" dirty="0">
              <a:solidFill>
                <a:srgbClr val="000000"/>
              </a:solidFill>
            </a:endParaRPr>
          </a:p>
          <a:p>
            <a:pPr algn="r"/>
            <a:r>
              <a:rPr lang="de-CH" sz="2000" b="0" dirty="0" err="1">
                <a:solidFill>
                  <a:srgbClr val="000000"/>
                </a:solidFill>
              </a:rPr>
              <a:t>sensory</a:t>
            </a:r>
            <a:r>
              <a:rPr lang="de-CH" sz="2000" b="0" dirty="0">
                <a:solidFill>
                  <a:srgbClr val="000000"/>
                </a:solidFill>
              </a:rPr>
              <a:t> </a:t>
            </a:r>
            <a:r>
              <a:rPr lang="de-CH" sz="2000" b="0" dirty="0" err="1">
                <a:solidFill>
                  <a:srgbClr val="000000"/>
                </a:solidFill>
              </a:rPr>
              <a:t>learning</a:t>
            </a:r>
            <a:endParaRPr lang="en-US" sz="2000" b="0" dirty="0">
              <a:solidFill>
                <a:srgbClr val="000000"/>
              </a:solidFill>
            </a:endParaRPr>
          </a:p>
        </p:txBody>
      </p:sp>
    </p:spTree>
    <p:custDataLst>
      <p:tags r:id="rId1"/>
    </p:custDataLst>
    <p:extLst>
      <p:ext uri="{BB962C8B-B14F-4D97-AF65-F5344CB8AC3E}">
        <p14:creationId xmlns:p14="http://schemas.microsoft.com/office/powerpoint/2010/main" val="579412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357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3575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357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3574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3575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357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5750" grpId="0"/>
      <p:bldP spid="2335751" grpId="0"/>
      <p:bldP spid="2335754" grpId="0"/>
      <p:bldP spid="2335755" grpId="0"/>
      <p:bldP spid="14"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5482" name="Rectangle 26"/>
          <p:cNvSpPr>
            <a:spLocks noChangeArrowheads="1"/>
          </p:cNvSpPr>
          <p:nvPr/>
        </p:nvSpPr>
        <p:spPr bwMode="auto">
          <a:xfrm>
            <a:off x="514351" y="169234"/>
            <a:ext cx="5321674" cy="1888166"/>
          </a:xfrm>
          <a:prstGeom prst="rect">
            <a:avLst/>
          </a:prstGeom>
          <a:noFill/>
          <a:ln w="9525">
            <a:noFill/>
            <a:miter lim="800000"/>
            <a:headEnd/>
            <a:tailEnd/>
          </a:ln>
          <a:effectLst/>
        </p:spPr>
        <p:txBody>
          <a:bodyPr anchor="ctr"/>
          <a:lstStyle/>
          <a:p>
            <a:r>
              <a:rPr lang="en-US" sz="2800" dirty="0">
                <a:solidFill>
                  <a:srgbClr val="000000"/>
                </a:solidFill>
                <a:latin typeface="Arial Unicode MS" pitchFamily="34" charset="-128"/>
              </a:rPr>
              <a:t>Prediction errors control plasticity during adaptive cognition</a:t>
            </a:r>
          </a:p>
        </p:txBody>
      </p:sp>
      <p:sp>
        <p:nvSpPr>
          <p:cNvPr id="2195488" name="Rectangle 32"/>
          <p:cNvSpPr>
            <a:spLocks noChangeArrowheads="1"/>
          </p:cNvSpPr>
          <p:nvPr/>
        </p:nvSpPr>
        <p:spPr bwMode="auto">
          <a:xfrm>
            <a:off x="596900" y="2175569"/>
            <a:ext cx="3038475" cy="3913187"/>
          </a:xfrm>
          <a:prstGeom prst="rect">
            <a:avLst/>
          </a:prstGeom>
          <a:noFill/>
          <a:ln w="9525">
            <a:noFill/>
            <a:miter lim="800000"/>
            <a:headEnd/>
            <a:tailEnd/>
          </a:ln>
          <a:effectLst/>
        </p:spPr>
        <p:txBody>
          <a:bodyPr/>
          <a:lstStyle/>
          <a:p>
            <a:pPr marL="342900" indent="-342900">
              <a:lnSpc>
                <a:spcPct val="90000"/>
              </a:lnSpc>
              <a:spcBef>
                <a:spcPct val="60000"/>
              </a:spcBef>
              <a:buFontTx/>
              <a:buChar char="•"/>
            </a:pPr>
            <a:r>
              <a:rPr lang="en-GB" sz="2000" b="0" dirty="0">
                <a:solidFill>
                  <a:srgbClr val="000000"/>
                </a:solidFill>
              </a:rPr>
              <a:t>Modulation of </a:t>
            </a:r>
            <a:r>
              <a:rPr lang="en-GB" sz="2000" b="0" dirty="0" err="1">
                <a:solidFill>
                  <a:srgbClr val="000000"/>
                </a:solidFill>
              </a:rPr>
              <a:t>visuo</a:t>
            </a:r>
            <a:r>
              <a:rPr lang="en-GB" sz="2000" b="0" dirty="0">
                <a:solidFill>
                  <a:srgbClr val="000000"/>
                </a:solidFill>
              </a:rPr>
              <a:t>-motor connections by </a:t>
            </a:r>
            <a:r>
              <a:rPr lang="en-GB" sz="2000" b="0" dirty="0" err="1">
                <a:solidFill>
                  <a:srgbClr val="000000"/>
                </a:solidFill>
              </a:rPr>
              <a:t>striatal</a:t>
            </a:r>
            <a:r>
              <a:rPr lang="en-GB" sz="2000" b="0" dirty="0">
                <a:solidFill>
                  <a:srgbClr val="000000"/>
                </a:solidFill>
              </a:rPr>
              <a:t> </a:t>
            </a:r>
            <a:r>
              <a:rPr lang="en-GB" sz="2000" b="0" dirty="0" smtClean="0">
                <a:solidFill>
                  <a:srgbClr val="000000"/>
                </a:solidFill>
              </a:rPr>
              <a:t>prediction error activity</a:t>
            </a:r>
            <a:endParaRPr lang="en-GB" sz="2000" b="0" dirty="0">
              <a:solidFill>
                <a:srgbClr val="000000"/>
              </a:solidFill>
            </a:endParaRPr>
          </a:p>
          <a:p>
            <a:pPr marL="342900" indent="-342900">
              <a:lnSpc>
                <a:spcPct val="90000"/>
              </a:lnSpc>
              <a:spcBef>
                <a:spcPts val="3600"/>
              </a:spcBef>
              <a:buFontTx/>
              <a:buChar char="•"/>
            </a:pPr>
            <a:r>
              <a:rPr lang="en-GB" sz="2000" b="0" dirty="0">
                <a:solidFill>
                  <a:srgbClr val="000000"/>
                </a:solidFill>
              </a:rPr>
              <a:t>Influence of visual areas on </a:t>
            </a:r>
            <a:r>
              <a:rPr lang="en-GB" sz="2000" b="0" dirty="0" err="1">
                <a:solidFill>
                  <a:srgbClr val="000000"/>
                </a:solidFill>
              </a:rPr>
              <a:t>premotor</a:t>
            </a:r>
            <a:r>
              <a:rPr lang="en-GB" sz="2000" b="0" dirty="0">
                <a:solidFill>
                  <a:srgbClr val="000000"/>
                </a:solidFill>
              </a:rPr>
              <a:t> cortex:</a:t>
            </a:r>
          </a:p>
          <a:p>
            <a:pPr marL="742950" lvl="1" indent="-285750">
              <a:lnSpc>
                <a:spcPct val="90000"/>
              </a:lnSpc>
              <a:spcBef>
                <a:spcPct val="30000"/>
              </a:spcBef>
              <a:buFontTx/>
              <a:buChar char="–"/>
            </a:pPr>
            <a:r>
              <a:rPr lang="en-GB" sz="1800" b="0" dirty="0">
                <a:solidFill>
                  <a:srgbClr val="000000"/>
                </a:solidFill>
              </a:rPr>
              <a:t>stronger for surprising stimuli </a:t>
            </a:r>
          </a:p>
          <a:p>
            <a:pPr marL="742950" lvl="1" indent="-285750">
              <a:lnSpc>
                <a:spcPct val="90000"/>
              </a:lnSpc>
              <a:spcBef>
                <a:spcPct val="30000"/>
              </a:spcBef>
              <a:buFontTx/>
              <a:buChar char="–"/>
            </a:pPr>
            <a:r>
              <a:rPr lang="en-GB" sz="1800" b="0" dirty="0">
                <a:solidFill>
                  <a:srgbClr val="000000"/>
                </a:solidFill>
              </a:rPr>
              <a:t>weaker for expected stimuli</a:t>
            </a:r>
            <a:endParaRPr lang="en-US" sz="1600" b="0" dirty="0">
              <a:solidFill>
                <a:srgbClr val="000000"/>
              </a:solidFill>
            </a:endParaRPr>
          </a:p>
        </p:txBody>
      </p:sp>
      <p:sp>
        <p:nvSpPr>
          <p:cNvPr id="33" name="Text Box 97"/>
          <p:cNvSpPr txBox="1">
            <a:spLocks noChangeArrowheads="1"/>
          </p:cNvSpPr>
          <p:nvPr/>
        </p:nvSpPr>
        <p:spPr bwMode="auto">
          <a:xfrm>
            <a:off x="319088" y="6380163"/>
            <a:ext cx="3927475" cy="304800"/>
          </a:xfrm>
          <a:prstGeom prst="rect">
            <a:avLst/>
          </a:prstGeom>
          <a:noFill/>
          <a:ln w="9525">
            <a:noFill/>
            <a:miter lim="800000"/>
            <a:headEnd/>
            <a:tailEnd/>
          </a:ln>
          <a:effectLst/>
        </p:spPr>
        <p:txBody>
          <a:bodyPr>
            <a:spAutoFit/>
          </a:bodyPr>
          <a:lstStyle/>
          <a:p>
            <a:pPr>
              <a:spcBef>
                <a:spcPct val="50000"/>
              </a:spcBef>
            </a:pPr>
            <a:r>
              <a:rPr lang="en-US" b="0" dirty="0">
                <a:solidFill>
                  <a:srgbClr val="000000"/>
                </a:solidFill>
                <a:latin typeface="Times New Roman" pitchFamily="18" charset="0"/>
              </a:rPr>
              <a:t>den </a:t>
            </a:r>
            <a:r>
              <a:rPr lang="en-US" b="0" dirty="0" err="1">
                <a:solidFill>
                  <a:srgbClr val="000000"/>
                </a:solidFill>
                <a:latin typeface="Times New Roman" pitchFamily="18" charset="0"/>
              </a:rPr>
              <a:t>Ouden</a:t>
            </a:r>
            <a:r>
              <a:rPr lang="en-US" b="0" dirty="0">
                <a:solidFill>
                  <a:srgbClr val="000000"/>
                </a:solidFill>
                <a:latin typeface="Times New Roman" pitchFamily="18" charset="0"/>
              </a:rPr>
              <a:t> et al. </a:t>
            </a:r>
            <a:r>
              <a:rPr lang="en-US" b="0" dirty="0" smtClean="0">
                <a:solidFill>
                  <a:srgbClr val="000000"/>
                </a:solidFill>
                <a:latin typeface="Times New Roman" pitchFamily="18" charset="0"/>
              </a:rPr>
              <a:t>2010,  </a:t>
            </a:r>
            <a:r>
              <a:rPr lang="en-US" b="0" i="1" dirty="0" smtClean="0">
                <a:solidFill>
                  <a:srgbClr val="000000"/>
                </a:solidFill>
                <a:latin typeface="Times New Roman" pitchFamily="18" charset="0"/>
              </a:rPr>
              <a:t>J</a:t>
            </a:r>
            <a:r>
              <a:rPr lang="en-US" b="0" i="1" dirty="0">
                <a:solidFill>
                  <a:srgbClr val="000000"/>
                </a:solidFill>
                <a:latin typeface="Times New Roman" pitchFamily="18" charset="0"/>
              </a:rPr>
              <a:t>. </a:t>
            </a:r>
            <a:r>
              <a:rPr lang="en-US" b="0" i="1" dirty="0" err="1">
                <a:solidFill>
                  <a:srgbClr val="000000"/>
                </a:solidFill>
                <a:latin typeface="Times New Roman" pitchFamily="18" charset="0"/>
              </a:rPr>
              <a:t>Neurosci</a:t>
            </a:r>
            <a:r>
              <a:rPr lang="en-US" b="0" i="1" dirty="0">
                <a:solidFill>
                  <a:srgbClr val="000000"/>
                </a:solidFill>
                <a:latin typeface="Times New Roman" pitchFamily="18" charset="0"/>
              </a:rPr>
              <a:t> </a:t>
            </a:r>
            <a:r>
              <a:rPr lang="en-US" b="0" i="1" dirty="0" smtClean="0">
                <a:solidFill>
                  <a:srgbClr val="000000"/>
                </a:solidFill>
                <a:latin typeface="Times New Roman" pitchFamily="18" charset="0"/>
              </a:rPr>
              <a:t>.</a:t>
            </a:r>
            <a:endParaRPr lang="de-DE" b="0" i="1" dirty="0">
              <a:solidFill>
                <a:srgbClr val="000000"/>
              </a:solidFill>
              <a:latin typeface="Times New Roman" pitchFamily="18" charset="0"/>
            </a:endParaRPr>
          </a:p>
        </p:txBody>
      </p:sp>
      <p:sp>
        <p:nvSpPr>
          <p:cNvPr id="63" name="Oval 2"/>
          <p:cNvSpPr>
            <a:spLocks noChangeArrowheads="1"/>
          </p:cNvSpPr>
          <p:nvPr/>
        </p:nvSpPr>
        <p:spPr bwMode="auto">
          <a:xfrm>
            <a:off x="7181850" y="4327620"/>
            <a:ext cx="217488" cy="215900"/>
          </a:xfrm>
          <a:prstGeom prst="ellipse">
            <a:avLst/>
          </a:prstGeom>
          <a:solidFill>
            <a:schemeClr val="bg1"/>
          </a:solidFill>
          <a:ln w="9525" algn="ctr">
            <a:solidFill>
              <a:schemeClr val="bg1"/>
            </a:solidFill>
            <a:round/>
            <a:headEnd/>
            <a:tailEnd/>
          </a:ln>
          <a:effectLst/>
        </p:spPr>
        <p:txBody>
          <a:bodyPr wrap="none" anchor="ctr"/>
          <a:lstStyle/>
          <a:p>
            <a:endParaRPr lang="en-US">
              <a:solidFill>
                <a:srgbClr val="000000"/>
              </a:solidFill>
            </a:endParaRPr>
          </a:p>
        </p:txBody>
      </p:sp>
      <p:sp>
        <p:nvSpPr>
          <p:cNvPr id="64" name="Oval 3"/>
          <p:cNvSpPr>
            <a:spLocks noChangeArrowheads="1"/>
          </p:cNvSpPr>
          <p:nvPr/>
        </p:nvSpPr>
        <p:spPr bwMode="auto">
          <a:xfrm>
            <a:off x="6280150" y="4326032"/>
            <a:ext cx="215900" cy="215900"/>
          </a:xfrm>
          <a:prstGeom prst="ellipse">
            <a:avLst/>
          </a:prstGeom>
          <a:solidFill>
            <a:schemeClr val="bg1"/>
          </a:solidFill>
          <a:ln w="9525" algn="ctr">
            <a:solidFill>
              <a:schemeClr val="bg1"/>
            </a:solidFill>
            <a:round/>
            <a:headEnd/>
            <a:tailEnd/>
          </a:ln>
          <a:effectLst/>
        </p:spPr>
        <p:txBody>
          <a:bodyPr wrap="none" anchor="ctr"/>
          <a:lstStyle/>
          <a:p>
            <a:endParaRPr lang="en-US">
              <a:solidFill>
                <a:srgbClr val="000000"/>
              </a:solidFill>
            </a:endParaRPr>
          </a:p>
        </p:txBody>
      </p:sp>
      <p:cxnSp>
        <p:nvCxnSpPr>
          <p:cNvPr id="65" name="AutoShape 4"/>
          <p:cNvCxnSpPr>
            <a:cxnSpLocks noChangeShapeType="1"/>
          </p:cNvCxnSpPr>
          <p:nvPr/>
        </p:nvCxnSpPr>
        <p:spPr bwMode="auto">
          <a:xfrm>
            <a:off x="7010400" y="4005357"/>
            <a:ext cx="574675" cy="965200"/>
          </a:xfrm>
          <a:prstGeom prst="straightConnector1">
            <a:avLst/>
          </a:prstGeom>
          <a:noFill/>
          <a:ln w="38100">
            <a:solidFill>
              <a:srgbClr val="000000"/>
            </a:solidFill>
            <a:round/>
            <a:headEnd/>
            <a:tailEnd type="triangle" w="med" len="med"/>
          </a:ln>
          <a:effectLst>
            <a:outerShdw blurRad="50800" dist="38100" dir="2700000" algn="tl" rotWithShape="0">
              <a:prstClr val="black">
                <a:alpha val="40000"/>
              </a:prstClr>
            </a:outerShdw>
          </a:effectLst>
        </p:spPr>
      </p:cxnSp>
      <p:cxnSp>
        <p:nvCxnSpPr>
          <p:cNvPr id="66" name="AutoShape 5"/>
          <p:cNvCxnSpPr>
            <a:cxnSpLocks noChangeShapeType="1"/>
          </p:cNvCxnSpPr>
          <p:nvPr/>
        </p:nvCxnSpPr>
        <p:spPr bwMode="auto">
          <a:xfrm>
            <a:off x="7102475" y="3964082"/>
            <a:ext cx="561975" cy="939800"/>
          </a:xfrm>
          <a:prstGeom prst="straightConnector1">
            <a:avLst/>
          </a:prstGeom>
          <a:noFill/>
          <a:ln w="38100">
            <a:solidFill>
              <a:srgbClr val="000000"/>
            </a:solidFill>
            <a:round/>
            <a:headEnd type="triangle" w="med" len="med"/>
            <a:tailEnd/>
          </a:ln>
          <a:effectLst>
            <a:outerShdw blurRad="50800" dist="38100" dir="2700000" algn="tl" rotWithShape="0">
              <a:prstClr val="black">
                <a:alpha val="40000"/>
              </a:prstClr>
            </a:outerShdw>
          </a:effectLst>
        </p:spPr>
      </p:cxnSp>
      <p:sp>
        <p:nvSpPr>
          <p:cNvPr id="67" name="Oval 6"/>
          <p:cNvSpPr>
            <a:spLocks noChangeAspect="1" noChangeArrowheads="1"/>
          </p:cNvSpPr>
          <p:nvPr/>
        </p:nvSpPr>
        <p:spPr bwMode="auto">
          <a:xfrm>
            <a:off x="5473700" y="4927695"/>
            <a:ext cx="720725" cy="719137"/>
          </a:xfrm>
          <a:prstGeom prst="ellipse">
            <a:avLst/>
          </a:prstGeom>
          <a:gradFill rotWithShape="1">
            <a:gsLst>
              <a:gs pos="0">
                <a:srgbClr val="B2B2B2">
                  <a:gamma/>
                  <a:tint val="0"/>
                  <a:invGamma/>
                </a:srgbClr>
              </a:gs>
              <a:gs pos="100000">
                <a:srgbClr val="B2B2B2"/>
              </a:gs>
            </a:gsLst>
            <a:path path="shape">
              <a:fillToRect l="50000" t="50000" r="50000" b="50000"/>
            </a:path>
          </a:gradFill>
          <a:ln w="12700">
            <a:noFill/>
            <a:round/>
            <a:headEnd/>
            <a:tailEnd/>
          </a:ln>
          <a:effectLst>
            <a:outerShdw blurRad="50800" dist="38100" dir="2700000" algn="tl" rotWithShape="0">
              <a:prstClr val="black">
                <a:alpha val="40000"/>
              </a:prstClr>
            </a:outerShdw>
          </a:effectLst>
        </p:spPr>
        <p:txBody>
          <a:bodyPr wrap="none" anchor="ctr"/>
          <a:lstStyle/>
          <a:p>
            <a:endParaRPr lang="en-US">
              <a:solidFill>
                <a:srgbClr val="000000"/>
              </a:solidFill>
            </a:endParaRPr>
          </a:p>
        </p:txBody>
      </p:sp>
      <p:sp>
        <p:nvSpPr>
          <p:cNvPr id="68" name="Text Box 7"/>
          <p:cNvSpPr txBox="1">
            <a:spLocks noChangeArrowheads="1"/>
          </p:cNvSpPr>
          <p:nvPr/>
        </p:nvSpPr>
        <p:spPr bwMode="auto">
          <a:xfrm>
            <a:off x="5537200" y="5118195"/>
            <a:ext cx="600075" cy="336550"/>
          </a:xfrm>
          <a:prstGeom prst="rect">
            <a:avLst/>
          </a:prstGeom>
          <a:noFill/>
          <a:ln w="9525">
            <a:noFill/>
            <a:miter lim="800000"/>
            <a:headEnd/>
            <a:tailEnd/>
          </a:ln>
          <a:effectLst/>
        </p:spPr>
        <p:txBody>
          <a:bodyPr wrap="none" lIns="91413" tIns="45706" rIns="91413" bIns="45706">
            <a:spAutoFit/>
          </a:bodyPr>
          <a:lstStyle/>
          <a:p>
            <a:pPr algn="ctr" eaLnBrk="0" hangingPunct="0"/>
            <a:r>
              <a:rPr lang="de-DE" sz="1600">
                <a:solidFill>
                  <a:srgbClr val="000000"/>
                </a:solidFill>
              </a:rPr>
              <a:t>PPA</a:t>
            </a:r>
          </a:p>
        </p:txBody>
      </p:sp>
      <p:sp>
        <p:nvSpPr>
          <p:cNvPr id="69" name="Oval 8"/>
          <p:cNvSpPr>
            <a:spLocks noChangeAspect="1" noChangeArrowheads="1"/>
          </p:cNvSpPr>
          <p:nvPr/>
        </p:nvSpPr>
        <p:spPr bwMode="auto">
          <a:xfrm>
            <a:off x="7485063" y="4927695"/>
            <a:ext cx="719137" cy="720725"/>
          </a:xfrm>
          <a:prstGeom prst="ellipse">
            <a:avLst/>
          </a:prstGeom>
          <a:gradFill rotWithShape="1">
            <a:gsLst>
              <a:gs pos="0">
                <a:srgbClr val="B2B2B2">
                  <a:gamma/>
                  <a:tint val="0"/>
                  <a:invGamma/>
                </a:srgbClr>
              </a:gs>
              <a:gs pos="100000">
                <a:srgbClr val="B2B2B2"/>
              </a:gs>
            </a:gsLst>
            <a:path path="shape">
              <a:fillToRect l="50000" t="50000" r="50000" b="50000"/>
            </a:path>
          </a:gradFill>
          <a:ln w="12700">
            <a:noFill/>
            <a:round/>
            <a:headEnd/>
            <a:tailEnd/>
          </a:ln>
          <a:effectLst>
            <a:outerShdw blurRad="50800" dist="38100" dir="2700000" algn="tl" rotWithShape="0">
              <a:prstClr val="black">
                <a:alpha val="40000"/>
              </a:prstClr>
            </a:outerShdw>
          </a:effectLst>
        </p:spPr>
        <p:txBody>
          <a:bodyPr wrap="none" anchor="ctr"/>
          <a:lstStyle/>
          <a:p>
            <a:endParaRPr lang="en-US">
              <a:solidFill>
                <a:srgbClr val="000000"/>
              </a:solidFill>
            </a:endParaRPr>
          </a:p>
        </p:txBody>
      </p:sp>
      <p:sp>
        <p:nvSpPr>
          <p:cNvPr id="70" name="Text Box 9"/>
          <p:cNvSpPr txBox="1">
            <a:spLocks noChangeArrowheads="1"/>
          </p:cNvSpPr>
          <p:nvPr/>
        </p:nvSpPr>
        <p:spPr bwMode="auto">
          <a:xfrm>
            <a:off x="7556500" y="5118195"/>
            <a:ext cx="577850" cy="336550"/>
          </a:xfrm>
          <a:prstGeom prst="rect">
            <a:avLst/>
          </a:prstGeom>
          <a:noFill/>
          <a:ln w="9525">
            <a:noFill/>
            <a:miter lim="800000"/>
            <a:headEnd/>
            <a:tailEnd/>
          </a:ln>
          <a:effectLst/>
        </p:spPr>
        <p:txBody>
          <a:bodyPr wrap="none" lIns="91413" tIns="45706" rIns="91413" bIns="45706">
            <a:spAutoFit/>
          </a:bodyPr>
          <a:lstStyle/>
          <a:p>
            <a:pPr algn="ctr" eaLnBrk="0" hangingPunct="0"/>
            <a:r>
              <a:rPr lang="de-DE" sz="1600">
                <a:solidFill>
                  <a:srgbClr val="000000"/>
                </a:solidFill>
              </a:rPr>
              <a:t>FFA</a:t>
            </a:r>
          </a:p>
        </p:txBody>
      </p:sp>
      <p:cxnSp>
        <p:nvCxnSpPr>
          <p:cNvPr id="71" name="AutoShape 10"/>
          <p:cNvCxnSpPr>
            <a:cxnSpLocks noChangeShapeType="1"/>
          </p:cNvCxnSpPr>
          <p:nvPr/>
        </p:nvCxnSpPr>
        <p:spPr bwMode="auto">
          <a:xfrm>
            <a:off x="6202363" y="5351557"/>
            <a:ext cx="1295400" cy="1588"/>
          </a:xfrm>
          <a:prstGeom prst="straightConnector1">
            <a:avLst/>
          </a:prstGeom>
          <a:noFill/>
          <a:ln w="38100">
            <a:solidFill>
              <a:srgbClr val="000000"/>
            </a:solidFill>
            <a:round/>
            <a:headEnd/>
            <a:tailEnd type="triangle" w="med" len="med"/>
          </a:ln>
          <a:effectLst>
            <a:outerShdw blurRad="50800" dist="38100" dir="2700000" algn="tl" rotWithShape="0">
              <a:prstClr val="black">
                <a:alpha val="40000"/>
              </a:prstClr>
            </a:outerShdw>
          </a:effectLst>
        </p:spPr>
      </p:cxnSp>
      <p:cxnSp>
        <p:nvCxnSpPr>
          <p:cNvPr id="72" name="AutoShape 11"/>
          <p:cNvCxnSpPr>
            <a:cxnSpLocks noChangeShapeType="1"/>
          </p:cNvCxnSpPr>
          <p:nvPr/>
        </p:nvCxnSpPr>
        <p:spPr bwMode="auto">
          <a:xfrm>
            <a:off x="6178550" y="5245195"/>
            <a:ext cx="1295400" cy="1587"/>
          </a:xfrm>
          <a:prstGeom prst="straightConnector1">
            <a:avLst/>
          </a:prstGeom>
          <a:noFill/>
          <a:ln w="38100">
            <a:solidFill>
              <a:srgbClr val="000000"/>
            </a:solidFill>
            <a:round/>
            <a:headEnd type="triangle" w="med" len="med"/>
            <a:tailEnd/>
          </a:ln>
          <a:effectLst>
            <a:outerShdw blurRad="50800" dist="38100" dir="2700000" algn="tl" rotWithShape="0">
              <a:prstClr val="black">
                <a:alpha val="40000"/>
              </a:prstClr>
            </a:outerShdw>
          </a:effectLst>
        </p:spPr>
      </p:cxnSp>
      <p:sp>
        <p:nvSpPr>
          <p:cNvPr id="73" name="Oval 12"/>
          <p:cNvSpPr>
            <a:spLocks noChangeAspect="1" noChangeArrowheads="1"/>
          </p:cNvSpPr>
          <p:nvPr/>
        </p:nvSpPr>
        <p:spPr bwMode="auto">
          <a:xfrm>
            <a:off x="6445250" y="3321145"/>
            <a:ext cx="720725" cy="719137"/>
          </a:xfrm>
          <a:prstGeom prst="ellipse">
            <a:avLst/>
          </a:prstGeom>
          <a:gradFill rotWithShape="1">
            <a:gsLst>
              <a:gs pos="0">
                <a:srgbClr val="B2B2B2">
                  <a:gamma/>
                  <a:tint val="0"/>
                  <a:invGamma/>
                </a:srgbClr>
              </a:gs>
              <a:gs pos="100000">
                <a:srgbClr val="B2B2B2"/>
              </a:gs>
            </a:gsLst>
            <a:path path="shape">
              <a:fillToRect l="50000" t="50000" r="50000" b="50000"/>
            </a:path>
          </a:gradFill>
          <a:ln w="12700">
            <a:noFill/>
            <a:round/>
            <a:headEnd/>
            <a:tailEnd/>
          </a:ln>
          <a:effectLst>
            <a:outerShdw blurRad="50800" dist="38100" dir="2700000" algn="tl" rotWithShape="0">
              <a:prstClr val="black">
                <a:alpha val="40000"/>
              </a:prstClr>
            </a:outerShdw>
          </a:effectLst>
        </p:spPr>
        <p:txBody>
          <a:bodyPr wrap="none" anchor="ctr"/>
          <a:lstStyle/>
          <a:p>
            <a:endParaRPr lang="en-US">
              <a:solidFill>
                <a:srgbClr val="000000"/>
              </a:solidFill>
            </a:endParaRPr>
          </a:p>
        </p:txBody>
      </p:sp>
      <p:sp>
        <p:nvSpPr>
          <p:cNvPr id="74" name="Text Box 13"/>
          <p:cNvSpPr txBox="1">
            <a:spLocks noChangeArrowheads="1"/>
          </p:cNvSpPr>
          <p:nvPr/>
        </p:nvSpPr>
        <p:spPr bwMode="auto">
          <a:xfrm>
            <a:off x="6499225" y="3511645"/>
            <a:ext cx="612775" cy="336550"/>
          </a:xfrm>
          <a:prstGeom prst="rect">
            <a:avLst/>
          </a:prstGeom>
          <a:noFill/>
          <a:ln w="9525">
            <a:noFill/>
            <a:miter lim="800000"/>
            <a:headEnd/>
            <a:tailEnd/>
          </a:ln>
          <a:effectLst/>
        </p:spPr>
        <p:txBody>
          <a:bodyPr wrap="none" lIns="91413" tIns="45706" rIns="91413" bIns="45706">
            <a:spAutoFit/>
          </a:bodyPr>
          <a:lstStyle/>
          <a:p>
            <a:pPr algn="ctr" eaLnBrk="0" hangingPunct="0"/>
            <a:r>
              <a:rPr lang="de-DE" sz="1600">
                <a:solidFill>
                  <a:srgbClr val="000000"/>
                </a:solidFill>
              </a:rPr>
              <a:t>PMd</a:t>
            </a:r>
          </a:p>
        </p:txBody>
      </p:sp>
      <p:cxnSp>
        <p:nvCxnSpPr>
          <p:cNvPr id="75" name="AutoShape 14"/>
          <p:cNvCxnSpPr>
            <a:cxnSpLocks noChangeShapeType="1"/>
          </p:cNvCxnSpPr>
          <p:nvPr/>
        </p:nvCxnSpPr>
        <p:spPr bwMode="auto">
          <a:xfrm flipH="1">
            <a:off x="6075363" y="4024407"/>
            <a:ext cx="576262" cy="982663"/>
          </a:xfrm>
          <a:prstGeom prst="straightConnector1">
            <a:avLst/>
          </a:prstGeom>
          <a:noFill/>
          <a:ln w="38100">
            <a:solidFill>
              <a:srgbClr val="000000"/>
            </a:solidFill>
            <a:round/>
            <a:headEnd/>
            <a:tailEnd type="triangle" w="med" len="med"/>
          </a:ln>
          <a:effectLst/>
        </p:spPr>
      </p:cxnSp>
      <p:cxnSp>
        <p:nvCxnSpPr>
          <p:cNvPr id="76" name="AutoShape 15"/>
          <p:cNvCxnSpPr>
            <a:cxnSpLocks noChangeShapeType="1"/>
          </p:cNvCxnSpPr>
          <p:nvPr/>
        </p:nvCxnSpPr>
        <p:spPr bwMode="auto">
          <a:xfrm flipH="1">
            <a:off x="6002338" y="3989482"/>
            <a:ext cx="554037" cy="928688"/>
          </a:xfrm>
          <a:prstGeom prst="straightConnector1">
            <a:avLst/>
          </a:prstGeom>
          <a:noFill/>
          <a:ln w="38100">
            <a:solidFill>
              <a:srgbClr val="000000"/>
            </a:solidFill>
            <a:round/>
            <a:headEnd type="triangle" w="med" len="med"/>
            <a:tailEnd/>
          </a:ln>
          <a:effectLst>
            <a:outerShdw blurRad="50800" dist="38100" dir="2700000" algn="tl" rotWithShape="0">
              <a:prstClr val="black">
                <a:alpha val="40000"/>
              </a:prstClr>
            </a:outerShdw>
          </a:effectLst>
        </p:spPr>
      </p:cxnSp>
      <p:pic>
        <p:nvPicPr>
          <p:cNvPr id="77" name="Picture 16" descr="nakesestprob"/>
          <p:cNvPicPr>
            <a:picLocks noChangeAspect="1" noChangeArrowheads="1"/>
          </p:cNvPicPr>
          <p:nvPr/>
        </p:nvPicPr>
        <p:blipFill>
          <a:blip r:embed="rId3" cstate="print"/>
          <a:srcRect/>
          <a:stretch>
            <a:fillRect/>
          </a:stretch>
        </p:blipFill>
        <p:spPr bwMode="auto">
          <a:xfrm>
            <a:off x="6044066" y="668004"/>
            <a:ext cx="1562100" cy="1266825"/>
          </a:xfrm>
          <a:prstGeom prst="rect">
            <a:avLst/>
          </a:prstGeom>
          <a:noFill/>
          <a:ln>
            <a:solidFill>
              <a:schemeClr val="bg1">
                <a:lumMod val="85000"/>
              </a:schemeClr>
            </a:solidFill>
          </a:ln>
          <a:effectLst>
            <a:outerShdw blurRad="50800" dist="38100" dir="2700000" algn="tl" rotWithShape="0">
              <a:prstClr val="black">
                <a:alpha val="40000"/>
              </a:prstClr>
            </a:outerShdw>
          </a:effectLst>
        </p:spPr>
      </p:pic>
      <p:sp>
        <p:nvSpPr>
          <p:cNvPr id="78" name="Text Box 17"/>
          <p:cNvSpPr txBox="1">
            <a:spLocks noChangeArrowheads="1"/>
          </p:cNvSpPr>
          <p:nvPr/>
        </p:nvSpPr>
        <p:spPr bwMode="auto">
          <a:xfrm>
            <a:off x="7695294" y="844458"/>
            <a:ext cx="1842844" cy="802987"/>
          </a:xfrm>
          <a:prstGeom prst="rect">
            <a:avLst/>
          </a:prstGeom>
          <a:noFill/>
          <a:ln w="9525">
            <a:noFill/>
            <a:miter lim="800000"/>
            <a:headEnd/>
            <a:tailEnd/>
          </a:ln>
          <a:effectLst/>
        </p:spPr>
        <p:txBody>
          <a:bodyPr wrap="square" lIns="91413" tIns="17995" rIns="91413" bIns="45706">
            <a:spAutoFit/>
          </a:bodyPr>
          <a:lstStyle/>
          <a:p>
            <a:r>
              <a:rPr lang="de-DE" sz="1600" dirty="0" smtClean="0">
                <a:solidFill>
                  <a:srgbClr val="000000"/>
                </a:solidFill>
              </a:rPr>
              <a:t>Hierarchical Bayesian learning model</a:t>
            </a:r>
            <a:endParaRPr lang="de-DE" sz="1600" baseline="30000" dirty="0">
              <a:solidFill>
                <a:srgbClr val="000000"/>
              </a:solidFill>
            </a:endParaRPr>
          </a:p>
        </p:txBody>
      </p:sp>
      <p:sp>
        <p:nvSpPr>
          <p:cNvPr id="79" name="Oval 19"/>
          <p:cNvSpPr>
            <a:spLocks noChangeAspect="1" noChangeArrowheads="1"/>
          </p:cNvSpPr>
          <p:nvPr/>
        </p:nvSpPr>
        <p:spPr bwMode="auto">
          <a:xfrm>
            <a:off x="6465888" y="2397220"/>
            <a:ext cx="717550" cy="719137"/>
          </a:xfrm>
          <a:prstGeom prst="ellipse">
            <a:avLst/>
          </a:prstGeom>
          <a:gradFill rotWithShape="1">
            <a:gsLst>
              <a:gs pos="0">
                <a:srgbClr val="B2B2B2">
                  <a:gamma/>
                  <a:tint val="0"/>
                  <a:invGamma/>
                </a:srgbClr>
              </a:gs>
              <a:gs pos="100000">
                <a:srgbClr val="B2B2B2"/>
              </a:gs>
            </a:gsLst>
            <a:path path="shape">
              <a:fillToRect l="50000" t="50000" r="50000" b="50000"/>
            </a:path>
          </a:gradFill>
          <a:ln w="12700">
            <a:noFill/>
            <a:round/>
            <a:headEnd/>
            <a:tailEnd/>
          </a:ln>
          <a:effectLst>
            <a:outerShdw blurRad="50800" dist="38100" dir="2700000" algn="tl" rotWithShape="0">
              <a:prstClr val="black">
                <a:alpha val="40000"/>
              </a:prstClr>
            </a:outerShdw>
          </a:effectLst>
        </p:spPr>
        <p:txBody>
          <a:bodyPr wrap="none" anchor="ctr"/>
          <a:lstStyle/>
          <a:p>
            <a:endParaRPr lang="en-US">
              <a:solidFill>
                <a:srgbClr val="000000"/>
              </a:solidFill>
            </a:endParaRPr>
          </a:p>
        </p:txBody>
      </p:sp>
      <p:sp>
        <p:nvSpPr>
          <p:cNvPr id="80" name="Text Box 20"/>
          <p:cNvSpPr txBox="1">
            <a:spLocks noChangeArrowheads="1"/>
          </p:cNvSpPr>
          <p:nvPr/>
        </p:nvSpPr>
        <p:spPr bwMode="auto">
          <a:xfrm>
            <a:off x="6546850" y="2573432"/>
            <a:ext cx="590550" cy="336550"/>
          </a:xfrm>
          <a:prstGeom prst="rect">
            <a:avLst/>
          </a:prstGeom>
          <a:noFill/>
          <a:ln w="9525">
            <a:noFill/>
            <a:miter lim="800000"/>
            <a:headEnd/>
            <a:tailEnd/>
          </a:ln>
          <a:effectLst/>
        </p:spPr>
        <p:txBody>
          <a:bodyPr wrap="none" lIns="91413" tIns="45706" rIns="91413" bIns="45706">
            <a:spAutoFit/>
          </a:bodyPr>
          <a:lstStyle/>
          <a:p>
            <a:pPr algn="ctr" eaLnBrk="0" hangingPunct="0"/>
            <a:r>
              <a:rPr lang="de-DE" sz="1600">
                <a:solidFill>
                  <a:srgbClr val="000000"/>
                </a:solidFill>
              </a:rPr>
              <a:t>PUT</a:t>
            </a:r>
          </a:p>
        </p:txBody>
      </p:sp>
      <p:sp>
        <p:nvSpPr>
          <p:cNvPr id="81" name="Line 21"/>
          <p:cNvSpPr>
            <a:spLocks noChangeShapeType="1"/>
          </p:cNvSpPr>
          <p:nvPr/>
        </p:nvSpPr>
        <p:spPr bwMode="auto">
          <a:xfrm flipV="1">
            <a:off x="4975225" y="5394420"/>
            <a:ext cx="539750" cy="358775"/>
          </a:xfrm>
          <a:prstGeom prst="line">
            <a:avLst/>
          </a:prstGeom>
          <a:noFill/>
          <a:ln w="38100">
            <a:solidFill>
              <a:srgbClr val="000000"/>
            </a:solidFill>
            <a:round/>
            <a:headEnd/>
            <a:tailEnd type="triangle" w="med" len="med"/>
          </a:ln>
          <a:effectLst/>
        </p:spPr>
        <p:txBody>
          <a:bodyPr/>
          <a:lstStyle/>
          <a:p>
            <a:endParaRPr lang="en-US">
              <a:solidFill>
                <a:srgbClr val="000000"/>
              </a:solidFill>
            </a:endParaRPr>
          </a:p>
        </p:txBody>
      </p:sp>
      <p:sp>
        <p:nvSpPr>
          <p:cNvPr id="82" name="Line 22"/>
          <p:cNvSpPr>
            <a:spLocks noChangeShapeType="1"/>
          </p:cNvSpPr>
          <p:nvPr/>
        </p:nvSpPr>
        <p:spPr bwMode="auto">
          <a:xfrm>
            <a:off x="8188325" y="5396007"/>
            <a:ext cx="527050" cy="360363"/>
          </a:xfrm>
          <a:prstGeom prst="line">
            <a:avLst/>
          </a:prstGeom>
          <a:noFill/>
          <a:ln w="38100">
            <a:solidFill>
              <a:srgbClr val="000000"/>
            </a:solidFill>
            <a:round/>
            <a:headEnd type="triangle" w="med" len="med"/>
            <a:tailEnd/>
          </a:ln>
          <a:effectLst/>
        </p:spPr>
        <p:txBody>
          <a:bodyPr/>
          <a:lstStyle/>
          <a:p>
            <a:endParaRPr lang="en-US">
              <a:solidFill>
                <a:srgbClr val="000000"/>
              </a:solidFill>
            </a:endParaRPr>
          </a:p>
        </p:txBody>
      </p:sp>
      <p:sp>
        <p:nvSpPr>
          <p:cNvPr id="83" name="Text Box 23"/>
          <p:cNvSpPr txBox="1">
            <a:spLocks noChangeArrowheads="1"/>
          </p:cNvSpPr>
          <p:nvPr/>
        </p:nvSpPr>
        <p:spPr bwMode="auto">
          <a:xfrm>
            <a:off x="4176713" y="3178270"/>
            <a:ext cx="1789112" cy="338554"/>
          </a:xfrm>
          <a:prstGeom prst="rect">
            <a:avLst/>
          </a:prstGeom>
          <a:noFill/>
          <a:ln w="9525">
            <a:noFill/>
            <a:miter lim="800000"/>
            <a:headEnd/>
            <a:tailEnd/>
          </a:ln>
          <a:effectLst/>
        </p:spPr>
        <p:txBody>
          <a:bodyPr>
            <a:spAutoFit/>
          </a:bodyPr>
          <a:lstStyle/>
          <a:p>
            <a:pPr algn="r">
              <a:spcBef>
                <a:spcPct val="30000"/>
              </a:spcBef>
            </a:pPr>
            <a:r>
              <a:rPr lang="en-GB" sz="1600" i="1" dirty="0" smtClean="0">
                <a:solidFill>
                  <a:srgbClr val="000000"/>
                </a:solidFill>
                <a:latin typeface="Times New Roman" pitchFamily="18" charset="0"/>
                <a:cs typeface="Times New Roman" pitchFamily="18" charset="0"/>
              </a:rPr>
              <a:t>p</a:t>
            </a:r>
            <a:r>
              <a:rPr lang="en-GB" sz="1600" dirty="0" smtClean="0">
                <a:solidFill>
                  <a:srgbClr val="000000"/>
                </a:solidFill>
                <a:latin typeface="Times New Roman" pitchFamily="18" charset="0"/>
                <a:cs typeface="Times New Roman" pitchFamily="18" charset="0"/>
              </a:rPr>
              <a:t> </a:t>
            </a:r>
            <a:r>
              <a:rPr lang="en-GB" sz="1600" dirty="0">
                <a:solidFill>
                  <a:srgbClr val="000000"/>
                </a:solidFill>
                <a:latin typeface="Times New Roman" pitchFamily="18" charset="0"/>
                <a:cs typeface="Times New Roman" pitchFamily="18" charset="0"/>
              </a:rPr>
              <a:t>= 0.010</a:t>
            </a:r>
            <a:endParaRPr lang="en-GB" sz="1600" dirty="0">
              <a:solidFill>
                <a:srgbClr val="FF0000"/>
              </a:solidFill>
              <a:latin typeface="Times New Roman" pitchFamily="18" charset="0"/>
            </a:endParaRPr>
          </a:p>
        </p:txBody>
      </p:sp>
      <p:pic>
        <p:nvPicPr>
          <p:cNvPr id="84" name="Picture 24" descr="gray_h5"/>
          <p:cNvPicPr>
            <a:picLocks noChangeAspect="1" noChangeArrowheads="1"/>
          </p:cNvPicPr>
          <p:nvPr/>
        </p:nvPicPr>
        <p:blipFill>
          <a:blip r:embed="rId4" cstate="print"/>
          <a:srcRect/>
          <a:stretch>
            <a:fillRect/>
          </a:stretch>
        </p:blipFill>
        <p:spPr bwMode="auto">
          <a:xfrm>
            <a:off x="4238625" y="5349970"/>
            <a:ext cx="941388" cy="939800"/>
          </a:xfrm>
          <a:prstGeom prst="rect">
            <a:avLst/>
          </a:prstGeom>
          <a:noFill/>
          <a:effectLst>
            <a:outerShdw blurRad="50800" dist="38100" dir="2700000" algn="tl" rotWithShape="0">
              <a:prstClr val="black">
                <a:alpha val="40000"/>
              </a:prstClr>
            </a:outerShdw>
          </a:effectLst>
        </p:spPr>
      </p:pic>
      <p:pic>
        <p:nvPicPr>
          <p:cNvPr id="85" name="Picture 25" descr="gray_f1"/>
          <p:cNvPicPr>
            <a:picLocks noChangeAspect="1" noChangeArrowheads="1"/>
          </p:cNvPicPr>
          <p:nvPr/>
        </p:nvPicPr>
        <p:blipFill>
          <a:blip r:embed="rId5" cstate="print"/>
          <a:srcRect/>
          <a:stretch>
            <a:fillRect/>
          </a:stretch>
        </p:blipFill>
        <p:spPr bwMode="auto">
          <a:xfrm>
            <a:off x="8555038" y="5349970"/>
            <a:ext cx="939800" cy="939800"/>
          </a:xfrm>
          <a:prstGeom prst="rect">
            <a:avLst/>
          </a:prstGeom>
          <a:noFill/>
          <a:effectLst>
            <a:outerShdw blurRad="50800" dist="38100" dir="2700000" algn="tl" rotWithShape="0">
              <a:prstClr val="black">
                <a:alpha val="40000"/>
              </a:prstClr>
            </a:outerShdw>
          </a:effectLst>
        </p:spPr>
      </p:pic>
      <p:cxnSp>
        <p:nvCxnSpPr>
          <p:cNvPr id="86" name="AutoShape 27"/>
          <p:cNvCxnSpPr>
            <a:cxnSpLocks noChangeShapeType="1"/>
            <a:stCxn id="79" idx="6"/>
            <a:endCxn id="63" idx="6"/>
          </p:cNvCxnSpPr>
          <p:nvPr/>
        </p:nvCxnSpPr>
        <p:spPr bwMode="auto">
          <a:xfrm>
            <a:off x="7183438" y="2757582"/>
            <a:ext cx="215900" cy="1677988"/>
          </a:xfrm>
          <a:prstGeom prst="curvedConnector3">
            <a:avLst>
              <a:gd name="adj1" fmla="val 205148"/>
            </a:avLst>
          </a:prstGeom>
          <a:noFill/>
          <a:ln w="38100">
            <a:solidFill>
              <a:srgbClr val="FF0000"/>
            </a:solidFill>
            <a:round/>
            <a:headEnd/>
            <a:tailEnd type="oval" w="med" len="med"/>
          </a:ln>
          <a:effectLst>
            <a:outerShdw blurRad="50800" dist="38100" dir="2700000" algn="tl" rotWithShape="0">
              <a:prstClr val="black">
                <a:alpha val="40000"/>
              </a:prstClr>
            </a:outerShdw>
          </a:effectLst>
        </p:spPr>
      </p:cxnSp>
      <p:cxnSp>
        <p:nvCxnSpPr>
          <p:cNvPr id="87" name="AutoShape 28"/>
          <p:cNvCxnSpPr>
            <a:cxnSpLocks noChangeShapeType="1"/>
            <a:stCxn id="79" idx="2"/>
            <a:endCxn id="64" idx="2"/>
          </p:cNvCxnSpPr>
          <p:nvPr/>
        </p:nvCxnSpPr>
        <p:spPr bwMode="auto">
          <a:xfrm rot="10800000" flipV="1">
            <a:off x="6280150" y="2757582"/>
            <a:ext cx="185738" cy="1676400"/>
          </a:xfrm>
          <a:prstGeom prst="curvedConnector3">
            <a:avLst>
              <a:gd name="adj1" fmla="val 223079"/>
            </a:avLst>
          </a:prstGeom>
          <a:noFill/>
          <a:ln w="38100">
            <a:solidFill>
              <a:srgbClr val="FF0000"/>
            </a:solidFill>
            <a:round/>
            <a:headEnd/>
            <a:tailEnd type="oval" w="med" len="med"/>
          </a:ln>
          <a:effectLst>
            <a:outerShdw blurRad="50800" dist="38100" dir="2700000" algn="tl" rotWithShape="0">
              <a:prstClr val="black">
                <a:alpha val="40000"/>
              </a:prstClr>
            </a:outerShdw>
          </a:effectLst>
        </p:spPr>
      </p:cxnSp>
      <p:sp>
        <p:nvSpPr>
          <p:cNvPr id="88" name="Text Box 31"/>
          <p:cNvSpPr txBox="1">
            <a:spLocks noChangeArrowheads="1"/>
          </p:cNvSpPr>
          <p:nvPr/>
        </p:nvSpPr>
        <p:spPr bwMode="auto">
          <a:xfrm>
            <a:off x="7688263" y="3175095"/>
            <a:ext cx="1787525" cy="338554"/>
          </a:xfrm>
          <a:prstGeom prst="rect">
            <a:avLst/>
          </a:prstGeom>
          <a:noFill/>
          <a:ln w="9525">
            <a:noFill/>
            <a:miter lim="800000"/>
            <a:headEnd/>
            <a:tailEnd/>
          </a:ln>
          <a:effectLst/>
        </p:spPr>
        <p:txBody>
          <a:bodyPr>
            <a:spAutoFit/>
          </a:bodyPr>
          <a:lstStyle/>
          <a:p>
            <a:pPr>
              <a:spcBef>
                <a:spcPct val="30000"/>
              </a:spcBef>
            </a:pPr>
            <a:r>
              <a:rPr lang="en-GB" sz="1600" i="1" dirty="0" smtClean="0">
                <a:solidFill>
                  <a:srgbClr val="000000"/>
                </a:solidFill>
                <a:latin typeface="Times New Roman" pitchFamily="18" charset="0"/>
                <a:cs typeface="Times New Roman" pitchFamily="18" charset="0"/>
              </a:rPr>
              <a:t>p</a:t>
            </a:r>
            <a:r>
              <a:rPr lang="en-GB" sz="1600" dirty="0" smtClean="0">
                <a:solidFill>
                  <a:srgbClr val="000000"/>
                </a:solidFill>
                <a:latin typeface="Times New Roman" pitchFamily="18" charset="0"/>
                <a:cs typeface="Times New Roman" pitchFamily="18" charset="0"/>
              </a:rPr>
              <a:t> </a:t>
            </a:r>
            <a:r>
              <a:rPr lang="en-GB" sz="1600" dirty="0">
                <a:solidFill>
                  <a:srgbClr val="000000"/>
                </a:solidFill>
                <a:latin typeface="Times New Roman" pitchFamily="18" charset="0"/>
                <a:cs typeface="Times New Roman" pitchFamily="18" charset="0"/>
              </a:rPr>
              <a:t>= 0.017</a:t>
            </a:r>
            <a:r>
              <a:rPr lang="en-US" sz="1600" dirty="0">
                <a:solidFill>
                  <a:srgbClr val="FF0000"/>
                </a:solidFill>
                <a:latin typeface="Times New Roman" pitchFamily="18" charset="0"/>
              </a:rPr>
              <a:t> </a:t>
            </a:r>
            <a:endParaRPr lang="en-GB" sz="1600" dirty="0">
              <a:solidFill>
                <a:srgbClr val="FF0000"/>
              </a:solidFill>
              <a:latin typeface="Times New Roman" pitchFamily="18" charset="0"/>
            </a:endParaRPr>
          </a:p>
        </p:txBody>
      </p:sp>
      <p:cxnSp>
        <p:nvCxnSpPr>
          <p:cNvPr id="89" name="Shape 33"/>
          <p:cNvCxnSpPr>
            <a:stCxn id="77" idx="2"/>
            <a:endCxn id="79" idx="0"/>
          </p:cNvCxnSpPr>
          <p:nvPr/>
        </p:nvCxnSpPr>
        <p:spPr bwMode="auto">
          <a:xfrm rot="5400000">
            <a:off x="6593695" y="2165798"/>
            <a:ext cx="462391" cy="453"/>
          </a:xfrm>
          <a:prstGeom prst="curvedConnector3">
            <a:avLst>
              <a:gd name="adj1" fmla="val 50000"/>
            </a:avLst>
          </a:prstGeom>
          <a:solidFill>
            <a:schemeClr val="accent1"/>
          </a:solidFill>
          <a:ln w="38100" cap="flat" cmpd="sng" algn="ctr">
            <a:solidFill>
              <a:schemeClr val="tx1"/>
            </a:solidFill>
            <a:prstDash val="sysDot"/>
            <a:round/>
            <a:headEnd type="none" w="med" len="med"/>
            <a:tailEnd type="triangle" w="med" len="med"/>
          </a:ln>
          <a:effectLst/>
        </p:spPr>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0"/>
          <p:cNvSpPr>
            <a:spLocks noChangeArrowheads="1"/>
          </p:cNvSpPr>
          <p:nvPr/>
        </p:nvSpPr>
        <p:spPr bwMode="auto">
          <a:xfrm>
            <a:off x="769938" y="446088"/>
            <a:ext cx="8743950" cy="868362"/>
          </a:xfrm>
          <a:prstGeom prst="rect">
            <a:avLst/>
          </a:prstGeom>
          <a:noFill/>
          <a:ln w="9525">
            <a:noFill/>
            <a:miter lim="800000"/>
            <a:headEnd/>
            <a:tailEnd/>
          </a:ln>
        </p:spPr>
        <p:txBody>
          <a:bodyPr lIns="0" tIns="0" rIns="0" bIns="0" anchor="ctr"/>
          <a:lstStyle/>
          <a:p>
            <a:pPr algn="ctr"/>
            <a:r>
              <a:rPr lang="de-DE" sz="2800" dirty="0">
                <a:latin typeface="Arial Unicode MS" pitchFamily="34" charset="-128"/>
              </a:rPr>
              <a:t>Overview</a:t>
            </a:r>
          </a:p>
        </p:txBody>
      </p:sp>
      <p:sp>
        <p:nvSpPr>
          <p:cNvPr id="31747" name="Rectangle 11"/>
          <p:cNvSpPr>
            <a:spLocks noChangeArrowheads="1"/>
          </p:cNvSpPr>
          <p:nvPr/>
        </p:nvSpPr>
        <p:spPr bwMode="auto">
          <a:xfrm>
            <a:off x="822325" y="1781175"/>
            <a:ext cx="9136063" cy="3983038"/>
          </a:xfrm>
          <a:prstGeom prst="rect">
            <a:avLst/>
          </a:prstGeom>
          <a:noFill/>
          <a:ln w="9525">
            <a:noFill/>
            <a:miter lim="800000"/>
            <a:headEnd/>
            <a:tailEnd/>
          </a:ln>
        </p:spPr>
        <p:txBody>
          <a:bodyPr/>
          <a:lstStyle/>
          <a:p>
            <a:pPr marL="342900" indent="-342900">
              <a:spcBef>
                <a:spcPct val="100000"/>
              </a:spcBef>
              <a:buFontTx/>
              <a:buChar char="•"/>
            </a:pPr>
            <a:r>
              <a:rPr lang="de-DE" sz="2400" b="0" dirty="0" smtClean="0">
                <a:solidFill>
                  <a:srgbClr val="000000"/>
                </a:solidFill>
                <a:latin typeface="Arial Unicode MS" pitchFamily="34" charset="-128"/>
              </a:rPr>
              <a:t>Extended </a:t>
            </a:r>
            <a:r>
              <a:rPr lang="de-DE" sz="2400" b="0" dirty="0">
                <a:solidFill>
                  <a:srgbClr val="000000"/>
                </a:solidFill>
                <a:latin typeface="Arial Unicode MS" pitchFamily="34" charset="-128"/>
              </a:rPr>
              <a:t>DCM for fMRI: nonlinear, two-state, stochastic </a:t>
            </a:r>
          </a:p>
          <a:p>
            <a:pPr marL="342900" indent="-342900">
              <a:spcBef>
                <a:spcPct val="100000"/>
              </a:spcBef>
              <a:buFontTx/>
              <a:buChar char="•"/>
            </a:pPr>
            <a:r>
              <a:rPr lang="en-US" sz="2400" b="0" dirty="0">
                <a:solidFill>
                  <a:srgbClr val="000000"/>
                </a:solidFill>
                <a:latin typeface="Arial Unicode MS" pitchFamily="34" charset="-128"/>
              </a:rPr>
              <a:t>Embedding computational models in DCMs</a:t>
            </a:r>
          </a:p>
          <a:p>
            <a:pPr marL="342900" indent="-342900">
              <a:spcBef>
                <a:spcPct val="100000"/>
              </a:spcBef>
              <a:buFontTx/>
              <a:buChar char="•"/>
            </a:pPr>
            <a:r>
              <a:rPr lang="de-DE" sz="2400" b="0" dirty="0" smtClean="0">
                <a:solidFill>
                  <a:srgbClr val="000000"/>
                </a:solidFill>
                <a:latin typeface="Arial Unicode MS" pitchFamily="34" charset="-128"/>
              </a:rPr>
              <a:t>Clinical Applications</a:t>
            </a:r>
            <a:endParaRPr lang="de-DE" sz="2400" b="0" dirty="0">
              <a:solidFill>
                <a:srgbClr val="000000"/>
              </a:solidFill>
              <a:latin typeface="Arial Unicode MS" pitchFamily="34" charset="-128"/>
            </a:endParaRPr>
          </a:p>
        </p:txBody>
      </p:sp>
      <p:sp>
        <p:nvSpPr>
          <p:cNvPr id="1412108" name="Rectangle 12"/>
          <p:cNvSpPr>
            <a:spLocks noChangeArrowheads="1"/>
          </p:cNvSpPr>
          <p:nvPr/>
        </p:nvSpPr>
        <p:spPr bwMode="auto">
          <a:xfrm>
            <a:off x="741363" y="3181186"/>
            <a:ext cx="9001125" cy="565150"/>
          </a:xfrm>
          <a:prstGeom prst="rect">
            <a:avLst/>
          </a:prstGeom>
          <a:noFill/>
          <a:ln w="38100">
            <a:solidFill>
              <a:srgbClr val="006699"/>
            </a:solidFill>
            <a:miter lim="800000"/>
            <a:headEnd/>
            <a:tailEnd/>
          </a:ln>
        </p:spPr>
        <p:txBody>
          <a:bodyPr wrap="none" anchor="ctr"/>
          <a:lstStyle/>
          <a:p>
            <a:endParaRPr lang="en-US"/>
          </a:p>
        </p:txBody>
      </p:sp>
    </p:spTree>
    <p:extLst>
      <p:ext uri="{BB962C8B-B14F-4D97-AF65-F5344CB8AC3E}">
        <p14:creationId xmlns:p14="http://schemas.microsoft.com/office/powerpoint/2010/main" val="4200176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12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21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0"/>
          <p:cNvSpPr>
            <a:spLocks noChangeArrowheads="1"/>
          </p:cNvSpPr>
          <p:nvPr/>
        </p:nvSpPr>
        <p:spPr bwMode="auto">
          <a:xfrm>
            <a:off x="769938" y="446088"/>
            <a:ext cx="8743950" cy="868362"/>
          </a:xfrm>
          <a:prstGeom prst="rect">
            <a:avLst/>
          </a:prstGeom>
          <a:noFill/>
          <a:ln w="9525">
            <a:noFill/>
            <a:miter lim="800000"/>
            <a:headEnd/>
            <a:tailEnd/>
          </a:ln>
        </p:spPr>
        <p:txBody>
          <a:bodyPr lIns="0" tIns="0" rIns="0" bIns="0" anchor="ctr"/>
          <a:lstStyle/>
          <a:p>
            <a:pPr algn="ctr"/>
            <a:r>
              <a:rPr lang="de-DE" sz="2800" dirty="0">
                <a:latin typeface="Arial Unicode MS" pitchFamily="34" charset="-128"/>
              </a:rPr>
              <a:t>Overview</a:t>
            </a:r>
          </a:p>
        </p:txBody>
      </p:sp>
      <p:sp>
        <p:nvSpPr>
          <p:cNvPr id="31747" name="Rectangle 11"/>
          <p:cNvSpPr>
            <a:spLocks noChangeArrowheads="1"/>
          </p:cNvSpPr>
          <p:nvPr/>
        </p:nvSpPr>
        <p:spPr bwMode="auto">
          <a:xfrm>
            <a:off x="822325" y="1781175"/>
            <a:ext cx="9136063" cy="3983038"/>
          </a:xfrm>
          <a:prstGeom prst="rect">
            <a:avLst/>
          </a:prstGeom>
          <a:noFill/>
          <a:ln w="9525">
            <a:noFill/>
            <a:miter lim="800000"/>
            <a:headEnd/>
            <a:tailEnd/>
          </a:ln>
        </p:spPr>
        <p:txBody>
          <a:bodyPr/>
          <a:lstStyle/>
          <a:p>
            <a:pPr marL="342900" indent="-342900">
              <a:spcBef>
                <a:spcPct val="100000"/>
              </a:spcBef>
              <a:buFontTx/>
              <a:buChar char="•"/>
            </a:pPr>
            <a:r>
              <a:rPr lang="de-DE" sz="2400" b="0" dirty="0" smtClean="0">
                <a:solidFill>
                  <a:srgbClr val="000000"/>
                </a:solidFill>
                <a:latin typeface="Arial Unicode MS" pitchFamily="34" charset="-128"/>
              </a:rPr>
              <a:t>Extended </a:t>
            </a:r>
            <a:r>
              <a:rPr lang="de-DE" sz="2400" b="0" dirty="0">
                <a:solidFill>
                  <a:srgbClr val="000000"/>
                </a:solidFill>
                <a:latin typeface="Arial Unicode MS" pitchFamily="34" charset="-128"/>
              </a:rPr>
              <a:t>DCM for fMRI: nonlinear, two-state, stochastic </a:t>
            </a:r>
          </a:p>
          <a:p>
            <a:pPr marL="342900" indent="-342900">
              <a:spcBef>
                <a:spcPct val="100000"/>
              </a:spcBef>
              <a:buFontTx/>
              <a:buChar char="•"/>
            </a:pPr>
            <a:r>
              <a:rPr lang="en-US" sz="2400" b="0" dirty="0">
                <a:solidFill>
                  <a:srgbClr val="000000"/>
                </a:solidFill>
                <a:latin typeface="Arial Unicode MS" pitchFamily="34" charset="-128"/>
              </a:rPr>
              <a:t>Embedding computational models in DCMs</a:t>
            </a:r>
          </a:p>
          <a:p>
            <a:pPr marL="342900" indent="-342900">
              <a:spcBef>
                <a:spcPct val="100000"/>
              </a:spcBef>
              <a:buFontTx/>
              <a:buChar char="•"/>
            </a:pPr>
            <a:r>
              <a:rPr lang="de-DE" sz="2400" b="0" dirty="0" smtClean="0">
                <a:solidFill>
                  <a:srgbClr val="000000"/>
                </a:solidFill>
                <a:latin typeface="Arial Unicode MS" pitchFamily="34" charset="-128"/>
              </a:rPr>
              <a:t>Clinical Applications</a:t>
            </a:r>
            <a:endParaRPr lang="de-DE" sz="2400" b="0" dirty="0">
              <a:solidFill>
                <a:srgbClr val="000000"/>
              </a:solidFill>
              <a:latin typeface="Arial Unicode MS" pitchFamily="34" charset="-128"/>
            </a:endParaRPr>
          </a:p>
        </p:txBody>
      </p:sp>
      <p:sp>
        <p:nvSpPr>
          <p:cNvPr id="1412108" name="Rectangle 12"/>
          <p:cNvSpPr>
            <a:spLocks noChangeArrowheads="1"/>
          </p:cNvSpPr>
          <p:nvPr/>
        </p:nvSpPr>
        <p:spPr bwMode="auto">
          <a:xfrm>
            <a:off x="741363" y="1720850"/>
            <a:ext cx="9001125" cy="565150"/>
          </a:xfrm>
          <a:prstGeom prst="rect">
            <a:avLst/>
          </a:prstGeom>
          <a:noFill/>
          <a:ln w="38100">
            <a:solidFill>
              <a:srgbClr val="006699"/>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12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210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Picture 3" descr="lateral"/>
          <p:cNvPicPr>
            <a:picLocks noChangeArrowheads="1"/>
          </p:cNvPicPr>
          <p:nvPr/>
        </p:nvPicPr>
        <p:blipFill>
          <a:blip r:embed="rId3" cstate="print"/>
          <a:srcRect/>
          <a:stretch>
            <a:fillRect/>
          </a:stretch>
        </p:blipFill>
        <p:spPr bwMode="auto">
          <a:xfrm>
            <a:off x="5883191" y="1552341"/>
            <a:ext cx="2540000" cy="2540000"/>
          </a:xfrm>
          <a:prstGeom prst="rect">
            <a:avLst/>
          </a:prstGeom>
          <a:solidFill>
            <a:srgbClr val="3366FF"/>
          </a:solidFill>
          <a:ln w="9525">
            <a:noFill/>
            <a:miter lim="800000"/>
            <a:headEnd/>
            <a:tailEnd/>
          </a:ln>
          <a:effectLst/>
        </p:spPr>
      </p:pic>
      <p:sp>
        <p:nvSpPr>
          <p:cNvPr id="2637869" name="Text Box 45"/>
          <p:cNvSpPr txBox="1">
            <a:spLocks noChangeArrowheads="1"/>
          </p:cNvSpPr>
          <p:nvPr/>
        </p:nvSpPr>
        <p:spPr bwMode="auto">
          <a:xfrm>
            <a:off x="1835598" y="2223451"/>
            <a:ext cx="3121652" cy="461665"/>
          </a:xfrm>
          <a:prstGeom prst="rect">
            <a:avLst/>
          </a:prstGeom>
          <a:noFill/>
          <a:ln w="9525" algn="ctr">
            <a:noFill/>
            <a:miter lim="800000"/>
            <a:headEnd/>
            <a:tailEnd/>
          </a:ln>
          <a:effectLst/>
        </p:spPr>
        <p:txBody>
          <a:bodyPr wrap="square">
            <a:spAutoFit/>
          </a:bodyPr>
          <a:lstStyle/>
          <a:p>
            <a:r>
              <a:rPr lang="en-GB" sz="2400" dirty="0">
                <a:solidFill>
                  <a:srgbClr val="000000"/>
                </a:solidFill>
              </a:rPr>
              <a:t>model </a:t>
            </a:r>
            <a:r>
              <a:rPr lang="en-GB" sz="2400" dirty="0" smtClean="0">
                <a:solidFill>
                  <a:srgbClr val="000000"/>
                </a:solidFill>
              </a:rPr>
              <a:t>structure </a:t>
            </a:r>
          </a:p>
        </p:txBody>
      </p:sp>
      <p:sp>
        <p:nvSpPr>
          <p:cNvPr id="2637871" name="Rectangle 47"/>
          <p:cNvSpPr>
            <a:spLocks noChangeArrowheads="1"/>
          </p:cNvSpPr>
          <p:nvPr/>
        </p:nvSpPr>
        <p:spPr bwMode="auto">
          <a:xfrm>
            <a:off x="707201" y="533243"/>
            <a:ext cx="8500099" cy="523220"/>
          </a:xfrm>
          <a:prstGeom prst="rect">
            <a:avLst/>
          </a:prstGeom>
          <a:noFill/>
          <a:ln w="9525" algn="ctr">
            <a:noFill/>
            <a:miter lim="800000"/>
            <a:headEnd/>
            <a:tailEnd/>
          </a:ln>
          <a:effectLst/>
        </p:spPr>
        <p:txBody>
          <a:bodyPr wrap="square">
            <a:spAutoFit/>
          </a:bodyPr>
          <a:lstStyle/>
          <a:p>
            <a:pPr eaLnBrk="0" hangingPunct="0">
              <a:spcBef>
                <a:spcPct val="50000"/>
              </a:spcBef>
            </a:pPr>
            <a:r>
              <a:rPr lang="en-GB" sz="2800" dirty="0">
                <a:solidFill>
                  <a:srgbClr val="000000"/>
                </a:solidFill>
                <a:latin typeface="Arial Unicode MS" pitchFamily="34" charset="-128"/>
                <a:ea typeface="Arial Unicode MS" pitchFamily="34" charset="-128"/>
                <a:cs typeface="Arial Unicode MS" pitchFamily="34" charset="-128"/>
              </a:rPr>
              <a:t>Model-based </a:t>
            </a:r>
            <a:r>
              <a:rPr lang="en-GB" sz="2800" dirty="0" smtClean="0">
                <a:solidFill>
                  <a:srgbClr val="000000"/>
                </a:solidFill>
                <a:latin typeface="Arial Unicode MS" pitchFamily="34" charset="-128"/>
                <a:ea typeface="Arial Unicode MS" pitchFamily="34" charset="-128"/>
                <a:cs typeface="Arial Unicode MS" pitchFamily="34" charset="-128"/>
              </a:rPr>
              <a:t>predictions for single patients</a:t>
            </a:r>
            <a:endParaRPr lang="en-US" sz="2800" dirty="0">
              <a:solidFill>
                <a:srgbClr val="000000"/>
              </a:solidFill>
              <a:latin typeface="Arial Unicode MS" pitchFamily="34" charset="-128"/>
              <a:ea typeface="Arial Unicode MS" pitchFamily="34" charset="-128"/>
              <a:cs typeface="Arial Unicode MS" pitchFamily="34" charset="-128"/>
            </a:endParaRPr>
          </a:p>
        </p:txBody>
      </p:sp>
      <p:sp>
        <p:nvSpPr>
          <p:cNvPr id="79" name="Text Box 45"/>
          <p:cNvSpPr txBox="1">
            <a:spLocks noChangeArrowheads="1"/>
          </p:cNvSpPr>
          <p:nvPr/>
        </p:nvSpPr>
        <p:spPr bwMode="auto">
          <a:xfrm>
            <a:off x="1871885" y="4957112"/>
            <a:ext cx="3367088" cy="830997"/>
          </a:xfrm>
          <a:prstGeom prst="rect">
            <a:avLst/>
          </a:prstGeom>
          <a:noFill/>
          <a:ln w="9525" algn="ctr">
            <a:noFill/>
            <a:miter lim="800000"/>
            <a:headEnd/>
            <a:tailEnd/>
          </a:ln>
          <a:effectLst/>
        </p:spPr>
        <p:txBody>
          <a:bodyPr>
            <a:spAutoFit/>
          </a:bodyPr>
          <a:lstStyle/>
          <a:p>
            <a:r>
              <a:rPr lang="en-GB" sz="2400" dirty="0" smtClean="0">
                <a:solidFill>
                  <a:srgbClr val="000000"/>
                </a:solidFill>
              </a:rPr>
              <a:t>set of </a:t>
            </a:r>
          </a:p>
          <a:p>
            <a:r>
              <a:rPr lang="en-GB" sz="2400" dirty="0" smtClean="0">
                <a:solidFill>
                  <a:srgbClr val="000000"/>
                </a:solidFill>
              </a:rPr>
              <a:t>parameter </a:t>
            </a:r>
            <a:r>
              <a:rPr lang="en-GB" sz="2400" dirty="0">
                <a:solidFill>
                  <a:srgbClr val="000000"/>
                </a:solidFill>
              </a:rPr>
              <a:t>estimates</a:t>
            </a:r>
          </a:p>
        </p:txBody>
      </p:sp>
      <p:pic>
        <p:nvPicPr>
          <p:cNvPr id="41" name="Picture 3" descr="D:\Documents\Studies\Mbfc\Figures\figSeparability.tif"/>
          <p:cNvPicPr>
            <a:picLocks noChangeAspect="1" noChangeArrowheads="1"/>
          </p:cNvPicPr>
          <p:nvPr/>
        </p:nvPicPr>
        <p:blipFill>
          <a:blip r:embed="rId4" cstate="print"/>
          <a:srcRect l="16074" t="14456" r="56509" b="18813"/>
          <a:stretch>
            <a:fillRect/>
          </a:stretch>
        </p:blipFill>
        <p:spPr bwMode="auto">
          <a:xfrm>
            <a:off x="5928970" y="4548485"/>
            <a:ext cx="2380329" cy="1930910"/>
          </a:xfrm>
          <a:prstGeom prst="rect">
            <a:avLst/>
          </a:prstGeom>
          <a:noFill/>
        </p:spPr>
      </p:pic>
      <p:sp>
        <p:nvSpPr>
          <p:cNvPr id="43" name="Right Arrow 42"/>
          <p:cNvSpPr/>
          <p:nvPr/>
        </p:nvSpPr>
        <p:spPr bwMode="auto">
          <a:xfrm>
            <a:off x="791033" y="5940158"/>
            <a:ext cx="899886" cy="272381"/>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600" smtClean="0">
              <a:solidFill>
                <a:srgbClr val="000000"/>
              </a:solidFill>
            </a:endParaRPr>
          </a:p>
        </p:txBody>
      </p:sp>
      <p:sp>
        <p:nvSpPr>
          <p:cNvPr id="90" name="Oval 4"/>
          <p:cNvSpPr>
            <a:spLocks noChangeArrowheads="1"/>
          </p:cNvSpPr>
          <p:nvPr/>
        </p:nvSpPr>
        <p:spPr bwMode="auto">
          <a:xfrm>
            <a:off x="6189229" y="2231765"/>
            <a:ext cx="217488" cy="215900"/>
          </a:xfrm>
          <a:prstGeom prst="ellipse">
            <a:avLst/>
          </a:prstGeom>
          <a:solidFill>
            <a:schemeClr val="tx1"/>
          </a:solidFill>
          <a:ln w="9525">
            <a:solidFill>
              <a:srgbClr val="FFFF66"/>
            </a:solidFill>
            <a:round/>
            <a:headEnd/>
            <a:tailEnd/>
          </a:ln>
          <a:effectLst/>
        </p:spPr>
        <p:txBody>
          <a:bodyPr wrap="none" anchor="ctr"/>
          <a:lstStyle/>
          <a:p>
            <a:endParaRPr lang="en-US">
              <a:solidFill>
                <a:srgbClr val="000000"/>
              </a:solidFill>
            </a:endParaRPr>
          </a:p>
        </p:txBody>
      </p:sp>
      <p:sp>
        <p:nvSpPr>
          <p:cNvPr id="91" name="Oval 5"/>
          <p:cNvSpPr>
            <a:spLocks noChangeArrowheads="1"/>
          </p:cNvSpPr>
          <p:nvPr/>
        </p:nvSpPr>
        <p:spPr bwMode="auto">
          <a:xfrm>
            <a:off x="7775725" y="2164075"/>
            <a:ext cx="217488" cy="215900"/>
          </a:xfrm>
          <a:prstGeom prst="ellipse">
            <a:avLst/>
          </a:prstGeom>
          <a:solidFill>
            <a:schemeClr val="tx1"/>
          </a:solidFill>
          <a:ln w="9525">
            <a:solidFill>
              <a:srgbClr val="FFFF66"/>
            </a:solidFill>
            <a:round/>
            <a:headEnd/>
            <a:tailEnd/>
          </a:ln>
          <a:effectLst/>
        </p:spPr>
        <p:txBody>
          <a:bodyPr wrap="none" anchor="ctr"/>
          <a:lstStyle/>
          <a:p>
            <a:endParaRPr lang="en-US">
              <a:solidFill>
                <a:srgbClr val="000000"/>
              </a:solidFill>
            </a:endParaRPr>
          </a:p>
        </p:txBody>
      </p:sp>
      <p:sp>
        <p:nvSpPr>
          <p:cNvPr id="92" name="Oval 6"/>
          <p:cNvSpPr>
            <a:spLocks noChangeArrowheads="1"/>
          </p:cNvSpPr>
          <p:nvPr/>
        </p:nvSpPr>
        <p:spPr bwMode="auto">
          <a:xfrm>
            <a:off x="7137185" y="2719361"/>
            <a:ext cx="217488" cy="215900"/>
          </a:xfrm>
          <a:prstGeom prst="ellipse">
            <a:avLst/>
          </a:prstGeom>
          <a:solidFill>
            <a:schemeClr val="tx1"/>
          </a:solidFill>
          <a:ln w="9525">
            <a:solidFill>
              <a:srgbClr val="FFFF66"/>
            </a:solidFill>
            <a:round/>
            <a:headEnd/>
            <a:tailEnd/>
          </a:ln>
          <a:effectLst/>
        </p:spPr>
        <p:txBody>
          <a:bodyPr wrap="none" anchor="ctr"/>
          <a:lstStyle/>
          <a:p>
            <a:endParaRPr lang="en-US">
              <a:solidFill>
                <a:srgbClr val="000000"/>
              </a:solidFill>
            </a:endParaRPr>
          </a:p>
        </p:txBody>
      </p:sp>
      <p:cxnSp>
        <p:nvCxnSpPr>
          <p:cNvPr id="93" name="AutoShape 7"/>
          <p:cNvCxnSpPr>
            <a:cxnSpLocks noChangeShapeType="1"/>
            <a:stCxn id="90" idx="4"/>
            <a:endCxn id="92" idx="1"/>
          </p:cNvCxnSpPr>
          <p:nvPr/>
        </p:nvCxnSpPr>
        <p:spPr bwMode="auto">
          <a:xfrm rot="16200000" flipH="1">
            <a:off x="6581847" y="2163791"/>
            <a:ext cx="303314" cy="871062"/>
          </a:xfrm>
          <a:prstGeom prst="straightConnector1">
            <a:avLst/>
          </a:prstGeom>
          <a:noFill/>
          <a:ln w="28575">
            <a:solidFill>
              <a:srgbClr val="FFFF66"/>
            </a:solidFill>
            <a:round/>
            <a:headEnd type="arrow" w="med" len="med"/>
            <a:tailEnd type="arrow" w="med" len="med"/>
          </a:ln>
          <a:effectLst/>
        </p:spPr>
      </p:cxnSp>
      <p:cxnSp>
        <p:nvCxnSpPr>
          <p:cNvPr id="94" name="AutoShape 8"/>
          <p:cNvCxnSpPr>
            <a:cxnSpLocks noChangeShapeType="1"/>
            <a:stCxn id="90" idx="6"/>
            <a:endCxn id="91" idx="1"/>
          </p:cNvCxnSpPr>
          <p:nvPr/>
        </p:nvCxnSpPr>
        <p:spPr bwMode="auto">
          <a:xfrm flipV="1">
            <a:off x="6406717" y="2195693"/>
            <a:ext cx="1400858" cy="144022"/>
          </a:xfrm>
          <a:prstGeom prst="straightConnector1">
            <a:avLst/>
          </a:prstGeom>
          <a:noFill/>
          <a:ln w="28575">
            <a:solidFill>
              <a:srgbClr val="FFFF66"/>
            </a:solidFill>
            <a:round/>
            <a:headEnd type="arrow" w="med" len="med"/>
            <a:tailEnd/>
          </a:ln>
          <a:effectLst/>
        </p:spPr>
      </p:cxnSp>
      <p:cxnSp>
        <p:nvCxnSpPr>
          <p:cNvPr id="95" name="AutoShape 9"/>
          <p:cNvCxnSpPr>
            <a:cxnSpLocks noChangeShapeType="1"/>
            <a:stCxn id="92" idx="6"/>
            <a:endCxn id="91" idx="3"/>
          </p:cNvCxnSpPr>
          <p:nvPr/>
        </p:nvCxnSpPr>
        <p:spPr bwMode="auto">
          <a:xfrm flipV="1">
            <a:off x="7354673" y="2348357"/>
            <a:ext cx="452902" cy="478954"/>
          </a:xfrm>
          <a:prstGeom prst="straightConnector1">
            <a:avLst/>
          </a:prstGeom>
          <a:noFill/>
          <a:ln w="28575">
            <a:solidFill>
              <a:srgbClr val="FFFF66"/>
            </a:solidFill>
            <a:round/>
            <a:headEnd type="arrow" w="med" len="med"/>
            <a:tailEnd type="arrow" w="med" len="med"/>
          </a:ln>
          <a:effectLst/>
        </p:spPr>
      </p:cxnSp>
      <p:sp>
        <p:nvSpPr>
          <p:cNvPr id="96" name="Oval 10"/>
          <p:cNvSpPr>
            <a:spLocks noChangeArrowheads="1"/>
          </p:cNvSpPr>
          <p:nvPr/>
        </p:nvSpPr>
        <p:spPr bwMode="auto">
          <a:xfrm>
            <a:off x="7586470" y="3193770"/>
            <a:ext cx="217488" cy="215900"/>
          </a:xfrm>
          <a:prstGeom prst="ellipse">
            <a:avLst/>
          </a:prstGeom>
          <a:solidFill>
            <a:srgbClr val="33CC33"/>
          </a:solidFill>
          <a:ln w="9525">
            <a:solidFill>
              <a:schemeClr val="tx1"/>
            </a:solidFill>
            <a:round/>
            <a:headEnd/>
            <a:tailEnd/>
          </a:ln>
          <a:effectLst/>
        </p:spPr>
        <p:txBody>
          <a:bodyPr wrap="none" anchor="ctr"/>
          <a:lstStyle/>
          <a:p>
            <a:endParaRPr lang="en-US">
              <a:solidFill>
                <a:srgbClr val="000000"/>
              </a:solidFill>
            </a:endParaRPr>
          </a:p>
        </p:txBody>
      </p:sp>
      <p:sp>
        <p:nvSpPr>
          <p:cNvPr id="97" name="Oval 11"/>
          <p:cNvSpPr>
            <a:spLocks noChangeArrowheads="1"/>
          </p:cNvSpPr>
          <p:nvPr/>
        </p:nvSpPr>
        <p:spPr bwMode="auto">
          <a:xfrm>
            <a:off x="7022183" y="3183984"/>
            <a:ext cx="217487" cy="215900"/>
          </a:xfrm>
          <a:prstGeom prst="ellipse">
            <a:avLst/>
          </a:prstGeom>
          <a:solidFill>
            <a:srgbClr val="FF0000"/>
          </a:solidFill>
          <a:ln w="9525">
            <a:solidFill>
              <a:schemeClr val="tx1"/>
            </a:solidFill>
            <a:round/>
            <a:headEnd/>
            <a:tailEnd/>
          </a:ln>
          <a:effectLst/>
        </p:spPr>
        <p:txBody>
          <a:bodyPr wrap="none" anchor="ctr"/>
          <a:lstStyle/>
          <a:p>
            <a:endParaRPr lang="en-US">
              <a:solidFill>
                <a:srgbClr val="000000"/>
              </a:solidFill>
            </a:endParaRPr>
          </a:p>
        </p:txBody>
      </p:sp>
      <p:sp>
        <p:nvSpPr>
          <p:cNvPr id="98" name="Oval 12"/>
          <p:cNvSpPr>
            <a:spLocks noChangeArrowheads="1"/>
          </p:cNvSpPr>
          <p:nvPr/>
        </p:nvSpPr>
        <p:spPr bwMode="auto">
          <a:xfrm>
            <a:off x="6646158" y="2423696"/>
            <a:ext cx="217488" cy="215900"/>
          </a:xfrm>
          <a:prstGeom prst="ellipse">
            <a:avLst/>
          </a:prstGeom>
          <a:noFill/>
          <a:ln w="9525">
            <a:noFill/>
            <a:round/>
            <a:headEnd/>
            <a:tailEnd/>
          </a:ln>
          <a:effectLst/>
        </p:spPr>
        <p:txBody>
          <a:bodyPr wrap="none" anchor="ctr"/>
          <a:lstStyle/>
          <a:p>
            <a:endParaRPr lang="en-US">
              <a:solidFill>
                <a:srgbClr val="000000"/>
              </a:solidFill>
            </a:endParaRPr>
          </a:p>
        </p:txBody>
      </p:sp>
      <p:sp>
        <p:nvSpPr>
          <p:cNvPr id="99" name="Oval 13"/>
          <p:cNvSpPr>
            <a:spLocks noChangeArrowheads="1"/>
          </p:cNvSpPr>
          <p:nvPr/>
        </p:nvSpPr>
        <p:spPr bwMode="auto">
          <a:xfrm>
            <a:off x="7371436" y="2471531"/>
            <a:ext cx="217487" cy="215900"/>
          </a:xfrm>
          <a:prstGeom prst="ellipse">
            <a:avLst/>
          </a:prstGeom>
          <a:noFill/>
          <a:ln w="9525">
            <a:noFill/>
            <a:round/>
            <a:headEnd/>
            <a:tailEnd/>
          </a:ln>
          <a:effectLst/>
        </p:spPr>
        <p:txBody>
          <a:bodyPr wrap="none" anchor="ctr"/>
          <a:lstStyle/>
          <a:p>
            <a:endParaRPr lang="en-US">
              <a:solidFill>
                <a:srgbClr val="000000"/>
              </a:solidFill>
            </a:endParaRPr>
          </a:p>
        </p:txBody>
      </p:sp>
      <p:cxnSp>
        <p:nvCxnSpPr>
          <p:cNvPr id="100" name="AutoShape 14"/>
          <p:cNvCxnSpPr>
            <a:cxnSpLocks noChangeShapeType="1"/>
            <a:stCxn id="97" idx="0"/>
            <a:endCxn id="98" idx="3"/>
          </p:cNvCxnSpPr>
          <p:nvPr/>
        </p:nvCxnSpPr>
        <p:spPr bwMode="auto">
          <a:xfrm rot="16200000" flipV="1">
            <a:off x="6616465" y="2669521"/>
            <a:ext cx="576006" cy="452919"/>
          </a:xfrm>
          <a:prstGeom prst="curvedConnector3">
            <a:avLst>
              <a:gd name="adj1" fmla="val 50000"/>
            </a:avLst>
          </a:prstGeom>
          <a:noFill/>
          <a:ln w="38100">
            <a:solidFill>
              <a:srgbClr val="FF0000"/>
            </a:solidFill>
            <a:round/>
            <a:headEnd/>
            <a:tailEnd type="oval" w="med" len="med"/>
          </a:ln>
          <a:effectLst/>
        </p:spPr>
      </p:cxnSp>
      <p:cxnSp>
        <p:nvCxnSpPr>
          <p:cNvPr id="101" name="AutoShape 15"/>
          <p:cNvCxnSpPr>
            <a:cxnSpLocks noChangeShapeType="1"/>
            <a:stCxn id="96" idx="0"/>
            <a:endCxn id="99" idx="6"/>
          </p:cNvCxnSpPr>
          <p:nvPr/>
        </p:nvCxnSpPr>
        <p:spPr bwMode="auto">
          <a:xfrm rot="16200000" flipV="1">
            <a:off x="7334925" y="2833480"/>
            <a:ext cx="614289" cy="106291"/>
          </a:xfrm>
          <a:prstGeom prst="curvedConnector2">
            <a:avLst/>
          </a:prstGeom>
          <a:noFill/>
          <a:ln w="38100">
            <a:solidFill>
              <a:srgbClr val="33CC33"/>
            </a:solidFill>
            <a:round/>
            <a:headEnd/>
            <a:tailEnd type="oval" w="med" len="med"/>
          </a:ln>
          <a:effectLst/>
        </p:spPr>
      </p:cxnSp>
      <p:sp>
        <p:nvSpPr>
          <p:cNvPr id="40" name="Right Arrow 39"/>
          <p:cNvSpPr/>
          <p:nvPr/>
        </p:nvSpPr>
        <p:spPr bwMode="auto">
          <a:xfrm>
            <a:off x="808963" y="2945947"/>
            <a:ext cx="899886" cy="272381"/>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600" smtClean="0">
              <a:solidFill>
                <a:srgbClr val="000000"/>
              </a:solidFill>
            </a:endParaRPr>
          </a:p>
        </p:txBody>
      </p:sp>
      <p:sp>
        <p:nvSpPr>
          <p:cNvPr id="42" name="Text Box 45"/>
          <p:cNvSpPr txBox="1">
            <a:spLocks noChangeArrowheads="1"/>
          </p:cNvSpPr>
          <p:nvPr/>
        </p:nvSpPr>
        <p:spPr bwMode="auto">
          <a:xfrm>
            <a:off x="1826634" y="2855319"/>
            <a:ext cx="1696495" cy="461665"/>
          </a:xfrm>
          <a:prstGeom prst="rect">
            <a:avLst/>
          </a:prstGeom>
          <a:noFill/>
          <a:ln w="9525" algn="ctr">
            <a:noFill/>
            <a:miter lim="800000"/>
            <a:headEnd/>
            <a:tailEnd/>
          </a:ln>
          <a:effectLst/>
        </p:spPr>
        <p:txBody>
          <a:bodyPr wrap="square">
            <a:spAutoFit/>
          </a:bodyPr>
          <a:lstStyle/>
          <a:p>
            <a:r>
              <a:rPr lang="en-GB" sz="2400" i="1" dirty="0" smtClean="0">
                <a:solidFill>
                  <a:srgbClr val="000000"/>
                </a:solidFill>
                <a:latin typeface="Calibri" pitchFamily="34" charset="0"/>
              </a:rPr>
              <a:t>BMS</a:t>
            </a:r>
            <a:endParaRPr lang="en-GB" sz="2000" i="1" dirty="0" smtClean="0">
              <a:solidFill>
                <a:srgbClr val="000000"/>
              </a:solidFill>
              <a:latin typeface="Calibri" pitchFamily="34" charset="0"/>
            </a:endParaRPr>
          </a:p>
        </p:txBody>
      </p:sp>
      <p:sp>
        <p:nvSpPr>
          <p:cNvPr id="44" name="Text Box 45"/>
          <p:cNvSpPr txBox="1">
            <a:spLocks noChangeArrowheads="1"/>
          </p:cNvSpPr>
          <p:nvPr/>
        </p:nvSpPr>
        <p:spPr bwMode="auto">
          <a:xfrm>
            <a:off x="1844563" y="5852127"/>
            <a:ext cx="3192949" cy="461665"/>
          </a:xfrm>
          <a:prstGeom prst="rect">
            <a:avLst/>
          </a:prstGeom>
          <a:noFill/>
          <a:ln w="9525" algn="ctr">
            <a:noFill/>
            <a:miter lim="800000"/>
            <a:headEnd/>
            <a:tailEnd/>
          </a:ln>
          <a:effectLst/>
        </p:spPr>
        <p:txBody>
          <a:bodyPr wrap="square">
            <a:spAutoFit/>
          </a:bodyPr>
          <a:lstStyle/>
          <a:p>
            <a:r>
              <a:rPr lang="en-GB" sz="2400" i="1" dirty="0" smtClean="0">
                <a:solidFill>
                  <a:srgbClr val="000000"/>
                </a:solidFill>
                <a:latin typeface="Calibri" pitchFamily="34" charset="0"/>
              </a:rPr>
              <a:t>model-based decoding</a:t>
            </a:r>
          </a:p>
        </p:txBody>
      </p:sp>
    </p:spTree>
    <p:extLst>
      <p:ext uri="{BB962C8B-B14F-4D97-AF65-F5344CB8AC3E}">
        <p14:creationId xmlns:p14="http://schemas.microsoft.com/office/powerpoint/2010/main" val="1709022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99462" name="Picture 6"/>
          <p:cNvPicPr>
            <a:picLocks noChangeAspect="1" noChangeArrowheads="1"/>
          </p:cNvPicPr>
          <p:nvPr/>
        </p:nvPicPr>
        <p:blipFill>
          <a:blip r:embed="rId2" cstate="print"/>
          <a:srcRect/>
          <a:stretch>
            <a:fillRect/>
          </a:stretch>
        </p:blipFill>
        <p:spPr bwMode="auto">
          <a:xfrm>
            <a:off x="989648" y="3405188"/>
            <a:ext cx="2028825" cy="1876425"/>
          </a:xfrm>
          <a:prstGeom prst="rect">
            <a:avLst/>
          </a:prstGeom>
          <a:noFill/>
          <a:ln w="9525">
            <a:noFill/>
            <a:miter lim="800000"/>
            <a:headEnd/>
            <a:tailEnd/>
          </a:ln>
        </p:spPr>
      </p:pic>
      <p:pic>
        <p:nvPicPr>
          <p:cNvPr id="10899463" name="Picture 7"/>
          <p:cNvPicPr>
            <a:picLocks noChangeAspect="1" noChangeArrowheads="1"/>
          </p:cNvPicPr>
          <p:nvPr/>
        </p:nvPicPr>
        <p:blipFill>
          <a:blip r:embed="rId3" cstate="print"/>
          <a:srcRect/>
          <a:stretch>
            <a:fillRect/>
          </a:stretch>
        </p:blipFill>
        <p:spPr bwMode="auto">
          <a:xfrm>
            <a:off x="3184208" y="3415665"/>
            <a:ext cx="2028825" cy="1885950"/>
          </a:xfrm>
          <a:prstGeom prst="rect">
            <a:avLst/>
          </a:prstGeom>
          <a:noFill/>
          <a:ln w="9525">
            <a:noFill/>
            <a:miter lim="800000"/>
            <a:headEnd/>
            <a:tailEnd/>
          </a:ln>
        </p:spPr>
      </p:pic>
      <p:pic>
        <p:nvPicPr>
          <p:cNvPr id="10899464" name="Picture 8"/>
          <p:cNvPicPr>
            <a:picLocks noChangeAspect="1" noChangeArrowheads="1"/>
          </p:cNvPicPr>
          <p:nvPr/>
        </p:nvPicPr>
        <p:blipFill>
          <a:blip r:embed="rId4" cstate="print"/>
          <a:srcRect/>
          <a:stretch>
            <a:fillRect/>
          </a:stretch>
        </p:blipFill>
        <p:spPr bwMode="auto">
          <a:xfrm>
            <a:off x="6670358" y="3390900"/>
            <a:ext cx="2066925" cy="1905000"/>
          </a:xfrm>
          <a:prstGeom prst="rect">
            <a:avLst/>
          </a:prstGeom>
          <a:noFill/>
          <a:ln w="9525">
            <a:noFill/>
            <a:miter lim="800000"/>
            <a:headEnd/>
            <a:tailEnd/>
          </a:ln>
        </p:spPr>
      </p:pic>
      <p:pic>
        <p:nvPicPr>
          <p:cNvPr id="10899466" name="Picture 10"/>
          <p:cNvPicPr>
            <a:picLocks noChangeAspect="1" noChangeArrowheads="1"/>
          </p:cNvPicPr>
          <p:nvPr/>
        </p:nvPicPr>
        <p:blipFill>
          <a:blip r:embed="rId5" cstate="print"/>
          <a:srcRect/>
          <a:stretch>
            <a:fillRect/>
          </a:stretch>
        </p:blipFill>
        <p:spPr bwMode="auto">
          <a:xfrm>
            <a:off x="6492240" y="1497330"/>
            <a:ext cx="2560320" cy="1783080"/>
          </a:xfrm>
          <a:prstGeom prst="rect">
            <a:avLst/>
          </a:prstGeom>
          <a:noFill/>
          <a:ln w="9525">
            <a:noFill/>
            <a:miter lim="800000"/>
            <a:headEnd/>
            <a:tailEnd/>
          </a:ln>
        </p:spPr>
      </p:pic>
      <p:grpSp>
        <p:nvGrpSpPr>
          <p:cNvPr id="2" name="Group 13"/>
          <p:cNvGrpSpPr>
            <a:grpSpLocks noChangeAspect="1"/>
          </p:cNvGrpSpPr>
          <p:nvPr/>
        </p:nvGrpSpPr>
        <p:grpSpPr>
          <a:xfrm>
            <a:off x="1661160" y="1512570"/>
            <a:ext cx="2746630" cy="1783080"/>
            <a:chOff x="1356360" y="3036570"/>
            <a:chExt cx="2288858" cy="1485900"/>
          </a:xfrm>
        </p:grpSpPr>
        <p:pic>
          <p:nvPicPr>
            <p:cNvPr id="10899467" name="Picture 11"/>
            <p:cNvPicPr>
              <a:picLocks noChangeAspect="1" noChangeArrowheads="1"/>
            </p:cNvPicPr>
            <p:nvPr/>
          </p:nvPicPr>
          <p:blipFill>
            <a:blip r:embed="rId6" cstate="print"/>
            <a:srcRect/>
            <a:stretch>
              <a:fillRect/>
            </a:stretch>
          </p:blipFill>
          <p:spPr bwMode="auto">
            <a:xfrm>
              <a:off x="1521143" y="3036570"/>
              <a:ext cx="2124075" cy="1485900"/>
            </a:xfrm>
            <a:prstGeom prst="rect">
              <a:avLst/>
            </a:prstGeom>
            <a:noFill/>
            <a:ln w="9525">
              <a:noFill/>
              <a:miter lim="800000"/>
              <a:headEnd/>
              <a:tailEnd/>
            </a:ln>
          </p:spPr>
        </p:pic>
        <p:sp>
          <p:nvSpPr>
            <p:cNvPr id="13" name="Rectangle 12"/>
            <p:cNvSpPr/>
            <p:nvPr/>
          </p:nvSpPr>
          <p:spPr bwMode="auto">
            <a:xfrm>
              <a:off x="1356360" y="3550920"/>
              <a:ext cx="243840" cy="39624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grpSp>
      <p:sp>
        <p:nvSpPr>
          <p:cNvPr id="15" name="Rectangle 2"/>
          <p:cNvSpPr txBox="1">
            <a:spLocks noChangeArrowheads="1"/>
          </p:cNvSpPr>
          <p:nvPr/>
        </p:nvSpPr>
        <p:spPr>
          <a:xfrm>
            <a:off x="925830" y="553645"/>
            <a:ext cx="9258300" cy="710100"/>
          </a:xfrm>
          <a:prstGeom prst="rect">
            <a:avLst/>
          </a:prstGeom>
        </p:spPr>
        <p:txBody>
          <a:bodyPr/>
          <a:lstStyle/>
          <a:p>
            <a:pPr>
              <a:defRPr/>
            </a:pPr>
            <a:r>
              <a:rPr lang="de-CH" sz="2800" kern="0" dirty="0" smtClean="0">
                <a:solidFill>
                  <a:srgbClr val="000000"/>
                </a:solidFill>
                <a:latin typeface="Arial Unicode MS" pitchFamily="34" charset="-128"/>
              </a:rPr>
              <a:t>BMS: Parkison‘s disease and treatment</a:t>
            </a:r>
            <a:endParaRPr lang="en-US" sz="2800" kern="0" dirty="0">
              <a:solidFill>
                <a:srgbClr val="000000"/>
              </a:solidFill>
              <a:latin typeface="Arial Unicode MS" pitchFamily="34" charset="-128"/>
            </a:endParaRPr>
          </a:p>
        </p:txBody>
      </p:sp>
      <p:sp>
        <p:nvSpPr>
          <p:cNvPr id="16" name="Text Box 18"/>
          <p:cNvSpPr txBox="1">
            <a:spLocks noChangeArrowheads="1"/>
          </p:cNvSpPr>
          <p:nvPr/>
        </p:nvSpPr>
        <p:spPr bwMode="auto">
          <a:xfrm>
            <a:off x="203415" y="6189680"/>
            <a:ext cx="3927475" cy="523220"/>
          </a:xfrm>
          <a:prstGeom prst="rect">
            <a:avLst/>
          </a:prstGeom>
          <a:noFill/>
          <a:ln w="9525">
            <a:noFill/>
            <a:miter lim="800000"/>
            <a:headEnd/>
            <a:tailEnd/>
          </a:ln>
          <a:effectLst/>
        </p:spPr>
        <p:txBody>
          <a:bodyPr>
            <a:spAutoFit/>
          </a:bodyPr>
          <a:lstStyle/>
          <a:p>
            <a:pPr>
              <a:spcBef>
                <a:spcPct val="50000"/>
              </a:spcBef>
            </a:pPr>
            <a:r>
              <a:rPr lang="en-US" b="0" dirty="0" smtClean="0">
                <a:solidFill>
                  <a:srgbClr val="000000"/>
                </a:solidFill>
                <a:latin typeface="Times New Roman" pitchFamily="18" charset="0"/>
              </a:rPr>
              <a:t>Rowe et </a:t>
            </a:r>
            <a:r>
              <a:rPr lang="en-US" b="0" dirty="0">
                <a:solidFill>
                  <a:srgbClr val="000000"/>
                </a:solidFill>
                <a:latin typeface="Times New Roman" pitchFamily="18" charset="0"/>
              </a:rPr>
              <a:t>al</a:t>
            </a:r>
            <a:r>
              <a:rPr lang="en-US" b="0" dirty="0" smtClean="0">
                <a:solidFill>
                  <a:srgbClr val="000000"/>
                </a:solidFill>
                <a:latin typeface="Times New Roman" pitchFamily="18" charset="0"/>
              </a:rPr>
              <a:t>. 2010,</a:t>
            </a:r>
          </a:p>
          <a:p>
            <a:pPr>
              <a:spcBef>
                <a:spcPts val="0"/>
              </a:spcBef>
            </a:pPr>
            <a:r>
              <a:rPr lang="en-US" b="0" i="1" dirty="0" err="1" smtClean="0">
                <a:solidFill>
                  <a:srgbClr val="000000"/>
                </a:solidFill>
                <a:latin typeface="Times New Roman" pitchFamily="18" charset="0"/>
              </a:rPr>
              <a:t>NeuroImage</a:t>
            </a:r>
            <a:endParaRPr lang="de-DE" b="0" i="1" dirty="0">
              <a:solidFill>
                <a:srgbClr val="000000"/>
              </a:solidFill>
              <a:latin typeface="Times New Roman" pitchFamily="18" charset="0"/>
            </a:endParaRPr>
          </a:p>
        </p:txBody>
      </p:sp>
      <p:sp>
        <p:nvSpPr>
          <p:cNvPr id="17" name="TextBox 16"/>
          <p:cNvSpPr txBox="1"/>
          <p:nvPr/>
        </p:nvSpPr>
        <p:spPr>
          <a:xfrm>
            <a:off x="1097281" y="5394960"/>
            <a:ext cx="1767840" cy="584775"/>
          </a:xfrm>
          <a:prstGeom prst="rect">
            <a:avLst/>
          </a:prstGeom>
          <a:noFill/>
        </p:spPr>
        <p:txBody>
          <a:bodyPr wrap="square" rtlCol="0">
            <a:spAutoFit/>
          </a:bodyPr>
          <a:lstStyle/>
          <a:p>
            <a:r>
              <a:rPr lang="de-CH" sz="1600" dirty="0" smtClean="0">
                <a:solidFill>
                  <a:srgbClr val="000000"/>
                </a:solidFill>
              </a:rPr>
              <a:t>Age-matched controls</a:t>
            </a:r>
            <a:endParaRPr lang="en-US" sz="1600" dirty="0">
              <a:solidFill>
                <a:srgbClr val="000000"/>
              </a:solidFill>
            </a:endParaRPr>
          </a:p>
        </p:txBody>
      </p:sp>
      <p:sp>
        <p:nvSpPr>
          <p:cNvPr id="18" name="TextBox 17"/>
          <p:cNvSpPr txBox="1"/>
          <p:nvPr/>
        </p:nvSpPr>
        <p:spPr>
          <a:xfrm>
            <a:off x="3459481" y="5394960"/>
            <a:ext cx="1767840" cy="584775"/>
          </a:xfrm>
          <a:prstGeom prst="rect">
            <a:avLst/>
          </a:prstGeom>
          <a:noFill/>
        </p:spPr>
        <p:txBody>
          <a:bodyPr wrap="square" rtlCol="0">
            <a:spAutoFit/>
          </a:bodyPr>
          <a:lstStyle/>
          <a:p>
            <a:r>
              <a:rPr lang="de-CH" sz="1600" dirty="0" smtClean="0">
                <a:solidFill>
                  <a:srgbClr val="000000"/>
                </a:solidFill>
              </a:rPr>
              <a:t>PD patients</a:t>
            </a:r>
          </a:p>
          <a:p>
            <a:r>
              <a:rPr lang="de-CH" sz="1600" dirty="0" smtClean="0">
                <a:solidFill>
                  <a:srgbClr val="FF0000"/>
                </a:solidFill>
              </a:rPr>
              <a:t>on</a:t>
            </a:r>
            <a:r>
              <a:rPr lang="de-CH" sz="1600" dirty="0" smtClean="0">
                <a:solidFill>
                  <a:srgbClr val="000000"/>
                </a:solidFill>
              </a:rPr>
              <a:t> medication</a:t>
            </a:r>
            <a:endParaRPr lang="en-US" sz="1600" dirty="0">
              <a:solidFill>
                <a:srgbClr val="000000"/>
              </a:solidFill>
            </a:endParaRPr>
          </a:p>
        </p:txBody>
      </p:sp>
      <p:sp>
        <p:nvSpPr>
          <p:cNvPr id="20" name="TextBox 19"/>
          <p:cNvSpPr txBox="1"/>
          <p:nvPr/>
        </p:nvSpPr>
        <p:spPr>
          <a:xfrm>
            <a:off x="7056121" y="5394960"/>
            <a:ext cx="1767840" cy="584775"/>
          </a:xfrm>
          <a:prstGeom prst="rect">
            <a:avLst/>
          </a:prstGeom>
          <a:noFill/>
        </p:spPr>
        <p:txBody>
          <a:bodyPr wrap="square" rtlCol="0">
            <a:spAutoFit/>
          </a:bodyPr>
          <a:lstStyle/>
          <a:p>
            <a:r>
              <a:rPr lang="de-CH" sz="1600" dirty="0" smtClean="0">
                <a:solidFill>
                  <a:srgbClr val="000000"/>
                </a:solidFill>
              </a:rPr>
              <a:t>PD patients</a:t>
            </a:r>
          </a:p>
          <a:p>
            <a:r>
              <a:rPr lang="de-CH" sz="1600" dirty="0" smtClean="0">
                <a:solidFill>
                  <a:srgbClr val="FF0000"/>
                </a:solidFill>
              </a:rPr>
              <a:t>off</a:t>
            </a:r>
            <a:r>
              <a:rPr lang="de-CH" sz="1600" dirty="0" smtClean="0">
                <a:solidFill>
                  <a:srgbClr val="000000"/>
                </a:solidFill>
              </a:rPr>
              <a:t> medication</a:t>
            </a:r>
            <a:endParaRPr lang="en-US" sz="1600" dirty="0">
              <a:solidFill>
                <a:srgbClr val="000000"/>
              </a:solidFill>
            </a:endParaRPr>
          </a:p>
        </p:txBody>
      </p:sp>
      <p:sp>
        <p:nvSpPr>
          <p:cNvPr id="3" name="TextBox 2"/>
          <p:cNvSpPr txBox="1"/>
          <p:nvPr/>
        </p:nvSpPr>
        <p:spPr>
          <a:xfrm>
            <a:off x="6193974" y="6105468"/>
            <a:ext cx="3348994" cy="523220"/>
          </a:xfrm>
          <a:prstGeom prst="rect">
            <a:avLst/>
          </a:prstGeom>
          <a:noFill/>
        </p:spPr>
        <p:txBody>
          <a:bodyPr wrap="none" rtlCol="0">
            <a:spAutoFit/>
          </a:bodyPr>
          <a:lstStyle/>
          <a:p>
            <a:r>
              <a:rPr lang="en-US" b="0" dirty="0" smtClean="0"/>
              <a:t>DA-dependent </a:t>
            </a:r>
            <a:r>
              <a:rPr lang="en-US" b="0" dirty="0"/>
              <a:t>functional disconnection </a:t>
            </a:r>
            <a:endParaRPr lang="en-US" b="0" dirty="0" smtClean="0"/>
          </a:p>
          <a:p>
            <a:r>
              <a:rPr lang="en-US" b="0" dirty="0" smtClean="0"/>
              <a:t>of </a:t>
            </a:r>
            <a:r>
              <a:rPr lang="en-US" b="0" dirty="0"/>
              <a:t>the </a:t>
            </a:r>
            <a:r>
              <a:rPr lang="en-US" b="0" dirty="0" smtClean="0"/>
              <a:t>SMA</a:t>
            </a:r>
            <a:endParaRPr lang="de-CH" dirty="0"/>
          </a:p>
        </p:txBody>
      </p:sp>
      <p:sp>
        <p:nvSpPr>
          <p:cNvPr id="19" name="TextBox 18"/>
          <p:cNvSpPr txBox="1"/>
          <p:nvPr/>
        </p:nvSpPr>
        <p:spPr>
          <a:xfrm>
            <a:off x="2829342" y="6094118"/>
            <a:ext cx="3062057" cy="523220"/>
          </a:xfrm>
          <a:prstGeom prst="rect">
            <a:avLst/>
          </a:prstGeom>
          <a:noFill/>
        </p:spPr>
        <p:txBody>
          <a:bodyPr wrap="none" rtlCol="0">
            <a:spAutoFit/>
          </a:bodyPr>
          <a:lstStyle/>
          <a:p>
            <a:r>
              <a:rPr lang="en-US" b="0" dirty="0" smtClean="0"/>
              <a:t>Selection of action modulates </a:t>
            </a:r>
          </a:p>
          <a:p>
            <a:r>
              <a:rPr lang="en-US" b="0" dirty="0" smtClean="0"/>
              <a:t>connections between PFC and SMA</a:t>
            </a:r>
            <a:endParaRPr lang="de-CH" dirty="0"/>
          </a:p>
        </p:txBody>
      </p:sp>
    </p:spTree>
    <p:extLst>
      <p:ext uri="{BB962C8B-B14F-4D97-AF65-F5344CB8AC3E}">
        <p14:creationId xmlns:p14="http://schemas.microsoft.com/office/powerpoint/2010/main" val="600157116"/>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itle 63"/>
          <p:cNvSpPr>
            <a:spLocks noGrp="1"/>
          </p:cNvSpPr>
          <p:nvPr>
            <p:ph type="title"/>
          </p:nvPr>
        </p:nvSpPr>
        <p:spPr/>
        <p:txBody>
          <a:bodyPr/>
          <a:lstStyle/>
          <a:p>
            <a:pPr algn="l"/>
            <a:r>
              <a:rPr lang="de-CH" sz="2800" b="1" dirty="0" smtClean="0">
                <a:latin typeface="Arial Unicode MS" pitchFamily="34" charset="-128"/>
                <a:ea typeface="Arial Unicode MS" pitchFamily="34" charset="-128"/>
                <a:cs typeface="Arial Unicode MS" pitchFamily="34" charset="-128"/>
              </a:rPr>
              <a:t>Model-based decoding by generative embedding</a:t>
            </a:r>
            <a:endParaRPr lang="en-US" sz="2800" b="1" dirty="0">
              <a:latin typeface="Arial Unicode MS" pitchFamily="34" charset="-128"/>
              <a:ea typeface="Arial Unicode MS" pitchFamily="34" charset="-128"/>
              <a:cs typeface="Arial Unicode MS" pitchFamily="34" charset="-128"/>
            </a:endParaRPr>
          </a:p>
        </p:txBody>
      </p:sp>
      <p:sp>
        <p:nvSpPr>
          <p:cNvPr id="6" name="Text Box 56"/>
          <p:cNvSpPr txBox="1">
            <a:spLocks noChangeArrowheads="1"/>
          </p:cNvSpPr>
          <p:nvPr/>
        </p:nvSpPr>
        <p:spPr bwMode="auto">
          <a:xfrm>
            <a:off x="385016" y="6378185"/>
            <a:ext cx="3239733" cy="307777"/>
          </a:xfrm>
          <a:prstGeom prst="rect">
            <a:avLst/>
          </a:prstGeom>
          <a:noFill/>
          <a:ln w="9525" algn="ctr">
            <a:noFill/>
            <a:miter lim="800000"/>
            <a:headEnd/>
            <a:tailEnd/>
          </a:ln>
          <a:effectLst/>
        </p:spPr>
        <p:txBody>
          <a:bodyPr wrap="none">
            <a:spAutoFit/>
          </a:bodyPr>
          <a:lstStyle/>
          <a:p>
            <a:r>
              <a:rPr lang="de-CH" b="0" dirty="0" smtClean="0">
                <a:solidFill>
                  <a:srgbClr val="000000"/>
                </a:solidFill>
                <a:latin typeface="Times New Roman" pitchFamily="18" charset="0"/>
              </a:rPr>
              <a:t>Brodersen et al. 2011, </a:t>
            </a:r>
            <a:r>
              <a:rPr lang="de-CH" b="0" i="1" dirty="0" smtClean="0">
                <a:solidFill>
                  <a:srgbClr val="000000"/>
                </a:solidFill>
                <a:latin typeface="Times New Roman" pitchFamily="18" charset="0"/>
              </a:rPr>
              <a:t>PLoS Comput. Biol.</a:t>
            </a:r>
            <a:endParaRPr lang="en-US" b="0" dirty="0">
              <a:solidFill>
                <a:srgbClr val="000000"/>
              </a:solidFill>
              <a:latin typeface="Times New Roman" pitchFamily="18"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9900" y="5256067"/>
            <a:ext cx="2326325" cy="584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ight Arrow 7"/>
          <p:cNvSpPr/>
          <p:nvPr/>
        </p:nvSpPr>
        <p:spPr>
          <a:xfrm>
            <a:off x="6099792" y="1836553"/>
            <a:ext cx="1854570" cy="447191"/>
          </a:xfrm>
          <a:prstGeom prst="rightArrow">
            <a:avLst/>
          </a:prstGeom>
          <a:solidFill>
            <a:schemeClr val="bg1">
              <a:lumMod val="8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0">
              <a:solidFill>
                <a:srgbClr val="FFFFFF"/>
              </a:solidFill>
            </a:endParaRPr>
          </a:p>
        </p:txBody>
      </p:sp>
      <p:sp>
        <p:nvSpPr>
          <p:cNvPr id="9" name="Right Arrow 8"/>
          <p:cNvSpPr/>
          <p:nvPr/>
        </p:nvSpPr>
        <p:spPr>
          <a:xfrm>
            <a:off x="2117509" y="1836553"/>
            <a:ext cx="1854570" cy="447191"/>
          </a:xfrm>
          <a:prstGeom prst="rightArrow">
            <a:avLst/>
          </a:prstGeom>
          <a:solidFill>
            <a:schemeClr val="bg1">
              <a:lumMod val="8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0">
              <a:solidFill>
                <a:srgbClr val="FFFFFF"/>
              </a:solidFill>
            </a:endParaRPr>
          </a:p>
        </p:txBody>
      </p:sp>
      <p:sp>
        <p:nvSpPr>
          <p:cNvPr id="10" name="TextBox 9"/>
          <p:cNvSpPr txBox="1"/>
          <p:nvPr/>
        </p:nvSpPr>
        <p:spPr>
          <a:xfrm>
            <a:off x="6096498" y="1480756"/>
            <a:ext cx="1572863" cy="400110"/>
          </a:xfrm>
          <a:prstGeom prst="rect">
            <a:avLst/>
          </a:prstGeom>
          <a:noFill/>
        </p:spPr>
        <p:txBody>
          <a:bodyPr wrap="square" lIns="0" tIns="0" rIns="0" bIns="0" rtlCol="0">
            <a:spAutoFit/>
          </a:bodyPr>
          <a:lstStyle/>
          <a:p>
            <a:r>
              <a:rPr lang="en-GB" sz="1300" smtClean="0">
                <a:solidFill>
                  <a:srgbClr val="000000"/>
                </a:solidFill>
                <a:latin typeface="Arial" pitchFamily="34" charset="0"/>
                <a:cs typeface="Arial" pitchFamily="34" charset="0"/>
              </a:rPr>
              <a:t>step 2 —</a:t>
            </a:r>
          </a:p>
          <a:p>
            <a:r>
              <a:rPr lang="en-GB" sz="1300" smtClean="0">
                <a:solidFill>
                  <a:srgbClr val="000000"/>
                </a:solidFill>
                <a:latin typeface="Arial" pitchFamily="34" charset="0"/>
                <a:cs typeface="Arial" pitchFamily="34" charset="0"/>
              </a:rPr>
              <a:t>kernel construction</a:t>
            </a:r>
            <a:endParaRPr lang="en-GB" sz="1300">
              <a:solidFill>
                <a:srgbClr val="000000"/>
              </a:solidFill>
              <a:latin typeface="Arial" pitchFamily="34" charset="0"/>
              <a:cs typeface="Arial" pitchFamily="34" charset="0"/>
            </a:endParaRPr>
          </a:p>
        </p:txBody>
      </p:sp>
      <p:sp>
        <p:nvSpPr>
          <p:cNvPr id="11" name="TextBox 10"/>
          <p:cNvSpPr txBox="1"/>
          <p:nvPr/>
        </p:nvSpPr>
        <p:spPr>
          <a:xfrm>
            <a:off x="2117510" y="1480756"/>
            <a:ext cx="1572863" cy="400110"/>
          </a:xfrm>
          <a:prstGeom prst="rect">
            <a:avLst/>
          </a:prstGeom>
          <a:noFill/>
        </p:spPr>
        <p:txBody>
          <a:bodyPr wrap="square" lIns="0" tIns="0" rIns="0" bIns="0" rtlCol="0">
            <a:spAutoFit/>
          </a:bodyPr>
          <a:lstStyle/>
          <a:p>
            <a:r>
              <a:rPr lang="en-GB" sz="1300" smtClean="0">
                <a:solidFill>
                  <a:srgbClr val="000000"/>
                </a:solidFill>
                <a:latin typeface="Arial" pitchFamily="34" charset="0"/>
                <a:cs typeface="Arial" pitchFamily="34" charset="0"/>
              </a:rPr>
              <a:t>step 1 —</a:t>
            </a:r>
          </a:p>
          <a:p>
            <a:r>
              <a:rPr lang="en-GB" sz="1300" smtClean="0">
                <a:solidFill>
                  <a:srgbClr val="000000"/>
                </a:solidFill>
                <a:latin typeface="Arial" pitchFamily="34" charset="0"/>
                <a:cs typeface="Arial" pitchFamily="34" charset="0"/>
              </a:rPr>
              <a:t>model inversion</a:t>
            </a:r>
            <a:endParaRPr lang="en-GB" sz="1300">
              <a:solidFill>
                <a:srgbClr val="000000"/>
              </a:solidFill>
              <a:latin typeface="Arial" pitchFamily="34" charset="0"/>
              <a:cs typeface="Arial" pitchFamily="34" charset="0"/>
            </a:endParaRPr>
          </a:p>
        </p:txBody>
      </p:sp>
      <p:sp>
        <p:nvSpPr>
          <p:cNvPr id="12" name="TextBox 11"/>
          <p:cNvSpPr txBox="1"/>
          <p:nvPr/>
        </p:nvSpPr>
        <p:spPr>
          <a:xfrm>
            <a:off x="447426" y="3198658"/>
            <a:ext cx="1554471" cy="400110"/>
          </a:xfrm>
          <a:prstGeom prst="rect">
            <a:avLst/>
          </a:prstGeom>
          <a:noFill/>
        </p:spPr>
        <p:txBody>
          <a:bodyPr wrap="square" lIns="0" tIns="0" rIns="0" bIns="0" rtlCol="0">
            <a:spAutoFit/>
          </a:bodyPr>
          <a:lstStyle/>
          <a:p>
            <a:pPr algn="ctr"/>
            <a:r>
              <a:rPr lang="en-GB" sz="1300" b="0" smtClean="0">
                <a:solidFill>
                  <a:srgbClr val="000000"/>
                </a:solidFill>
                <a:latin typeface="Arial" pitchFamily="34" charset="0"/>
                <a:cs typeface="Arial" pitchFamily="34" charset="0"/>
              </a:rPr>
              <a:t>measurements from an individual subject</a:t>
            </a:r>
            <a:endParaRPr lang="en-GB" sz="1300" b="0">
              <a:solidFill>
                <a:srgbClr val="000000"/>
              </a:solidFill>
              <a:latin typeface="Arial" pitchFamily="34" charset="0"/>
              <a:cs typeface="Arial" pitchFamily="34" charset="0"/>
            </a:endParaRPr>
          </a:p>
        </p:txBody>
      </p:sp>
      <p:sp>
        <p:nvSpPr>
          <p:cNvPr id="13" name="TextBox 12"/>
          <p:cNvSpPr txBox="1"/>
          <p:nvPr/>
        </p:nvSpPr>
        <p:spPr>
          <a:xfrm>
            <a:off x="3778874" y="3198658"/>
            <a:ext cx="2228846" cy="400110"/>
          </a:xfrm>
          <a:prstGeom prst="rect">
            <a:avLst/>
          </a:prstGeom>
          <a:noFill/>
        </p:spPr>
        <p:txBody>
          <a:bodyPr wrap="square" lIns="0" tIns="0" rIns="0" bIns="0" rtlCol="0">
            <a:spAutoFit/>
          </a:bodyPr>
          <a:lstStyle/>
          <a:p>
            <a:pPr algn="ctr"/>
            <a:r>
              <a:rPr lang="en-GB" sz="1300" b="0" smtClean="0">
                <a:solidFill>
                  <a:srgbClr val="000000"/>
                </a:solidFill>
                <a:latin typeface="Arial" pitchFamily="34" charset="0"/>
                <a:cs typeface="Arial" pitchFamily="34" charset="0"/>
              </a:rPr>
              <a:t>subject-specific</a:t>
            </a:r>
            <a:br>
              <a:rPr lang="en-GB" sz="1300" b="0" smtClean="0">
                <a:solidFill>
                  <a:srgbClr val="000000"/>
                </a:solidFill>
                <a:latin typeface="Arial" pitchFamily="34" charset="0"/>
                <a:cs typeface="Arial" pitchFamily="34" charset="0"/>
              </a:rPr>
            </a:br>
            <a:r>
              <a:rPr lang="en-GB" sz="1300" b="0" smtClean="0">
                <a:solidFill>
                  <a:srgbClr val="000000"/>
                </a:solidFill>
                <a:latin typeface="Arial" pitchFamily="34" charset="0"/>
                <a:cs typeface="Arial" pitchFamily="34" charset="0"/>
              </a:rPr>
              <a:t>inverted generative model</a:t>
            </a:r>
            <a:endParaRPr lang="en-GB" sz="1300" b="0">
              <a:solidFill>
                <a:srgbClr val="000000"/>
              </a:solidFill>
              <a:latin typeface="Arial" pitchFamily="34" charset="0"/>
              <a:cs typeface="Arial" pitchFamily="34" charset="0"/>
            </a:endParaRPr>
          </a:p>
        </p:txBody>
      </p:sp>
      <p:sp>
        <p:nvSpPr>
          <p:cNvPr id="14" name="TextBox 13"/>
          <p:cNvSpPr txBox="1"/>
          <p:nvPr/>
        </p:nvSpPr>
        <p:spPr>
          <a:xfrm>
            <a:off x="7749749" y="3198658"/>
            <a:ext cx="2344817" cy="400110"/>
          </a:xfrm>
          <a:prstGeom prst="rect">
            <a:avLst/>
          </a:prstGeom>
          <a:noFill/>
        </p:spPr>
        <p:txBody>
          <a:bodyPr wrap="square" lIns="0" tIns="0" rIns="0" bIns="0" rtlCol="0">
            <a:spAutoFit/>
          </a:bodyPr>
          <a:lstStyle/>
          <a:p>
            <a:pPr algn="ctr"/>
            <a:r>
              <a:rPr lang="en-GB" sz="1300" b="0" smtClean="0">
                <a:solidFill>
                  <a:srgbClr val="000000"/>
                </a:solidFill>
                <a:latin typeface="Arial" pitchFamily="34" charset="0"/>
                <a:cs typeface="Arial" pitchFamily="34" charset="0"/>
              </a:rPr>
              <a:t>subject representation in the generative score space</a:t>
            </a:r>
          </a:p>
        </p:txBody>
      </p:sp>
      <p:grpSp>
        <p:nvGrpSpPr>
          <p:cNvPr id="2" name="Group 14"/>
          <p:cNvGrpSpPr/>
          <p:nvPr/>
        </p:nvGrpSpPr>
        <p:grpSpPr>
          <a:xfrm>
            <a:off x="8918963" y="1554262"/>
            <a:ext cx="751994" cy="1003219"/>
            <a:chOff x="5256633" y="1656531"/>
            <a:chExt cx="366927" cy="319966"/>
          </a:xfrm>
        </p:grpSpPr>
        <p:sp>
          <p:nvSpPr>
            <p:cNvPr id="16" name="Rectangle 15"/>
            <p:cNvSpPr/>
            <p:nvPr/>
          </p:nvSpPr>
          <p:spPr>
            <a:xfrm>
              <a:off x="5256633" y="1656531"/>
              <a:ext cx="308642" cy="6393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0">
                <a:solidFill>
                  <a:srgbClr val="FFFFFF"/>
                </a:solidFill>
              </a:endParaRPr>
            </a:p>
          </p:txBody>
        </p:sp>
        <p:sp>
          <p:nvSpPr>
            <p:cNvPr id="17" name="Rectangle 16"/>
            <p:cNvSpPr/>
            <p:nvPr/>
          </p:nvSpPr>
          <p:spPr>
            <a:xfrm>
              <a:off x="5256634" y="1741874"/>
              <a:ext cx="52601" cy="6393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0">
                <a:solidFill>
                  <a:srgbClr val="FFFFFF"/>
                </a:solidFill>
              </a:endParaRPr>
            </a:p>
          </p:txBody>
        </p:sp>
        <p:sp>
          <p:nvSpPr>
            <p:cNvPr id="18" name="Rectangle 17"/>
            <p:cNvSpPr/>
            <p:nvPr/>
          </p:nvSpPr>
          <p:spPr>
            <a:xfrm>
              <a:off x="5256634" y="1827217"/>
              <a:ext cx="366926" cy="6393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0">
                <a:solidFill>
                  <a:srgbClr val="FFFFFF"/>
                </a:solidFill>
              </a:endParaRPr>
            </a:p>
          </p:txBody>
        </p:sp>
        <p:sp>
          <p:nvSpPr>
            <p:cNvPr id="19" name="Rectangle 18"/>
            <p:cNvSpPr/>
            <p:nvPr/>
          </p:nvSpPr>
          <p:spPr>
            <a:xfrm>
              <a:off x="5256638" y="1912560"/>
              <a:ext cx="78987" cy="6393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0">
                <a:solidFill>
                  <a:srgbClr val="FFFFFF"/>
                </a:solidFill>
              </a:endParaRPr>
            </a:p>
          </p:txBody>
        </p:sp>
      </p:grpSp>
      <p:sp>
        <p:nvSpPr>
          <p:cNvPr id="20" name="TextBox 19"/>
          <p:cNvSpPr txBox="1"/>
          <p:nvPr/>
        </p:nvSpPr>
        <p:spPr>
          <a:xfrm>
            <a:off x="8224155" y="1539940"/>
            <a:ext cx="635266" cy="1015662"/>
          </a:xfrm>
          <a:prstGeom prst="rect">
            <a:avLst/>
          </a:prstGeom>
          <a:noFill/>
        </p:spPr>
        <p:txBody>
          <a:bodyPr wrap="square" lIns="0" tIns="0" rIns="0" bIns="0" rtlCol="0">
            <a:spAutoFit/>
          </a:bodyPr>
          <a:lstStyle/>
          <a:p>
            <a:pPr>
              <a:spcAft>
                <a:spcPts val="400"/>
              </a:spcAft>
            </a:pPr>
            <a:r>
              <a:rPr lang="en-GB" b="0" smtClean="0">
                <a:solidFill>
                  <a:srgbClr val="000000"/>
                </a:solidFill>
                <a:latin typeface="Arial" pitchFamily="34" charset="0"/>
                <a:cs typeface="Arial" pitchFamily="34" charset="0"/>
              </a:rPr>
              <a:t>A </a:t>
            </a:r>
            <a:r>
              <a:rPr lang="en-GB" b="0">
                <a:solidFill>
                  <a:srgbClr val="000000"/>
                </a:solidFill>
                <a:latin typeface="Arial" pitchFamily="34" charset="0"/>
                <a:cs typeface="Arial" pitchFamily="34" charset="0"/>
                <a:sym typeface="WP IconicSymbolsA"/>
              </a:rPr>
              <a:t>→</a:t>
            </a:r>
            <a:r>
              <a:rPr lang="en-GB" b="0" smtClean="0">
                <a:solidFill>
                  <a:srgbClr val="000000"/>
                </a:solidFill>
                <a:latin typeface="Arial" pitchFamily="34" charset="0"/>
                <a:cs typeface="Arial" pitchFamily="34" charset="0"/>
                <a:sym typeface="WP IconicSymbolsA"/>
              </a:rPr>
              <a:t> B</a:t>
            </a:r>
          </a:p>
          <a:p>
            <a:pPr>
              <a:spcAft>
                <a:spcPts val="400"/>
              </a:spcAft>
            </a:pPr>
            <a:r>
              <a:rPr lang="en-GB" b="0" smtClean="0">
                <a:solidFill>
                  <a:srgbClr val="000000"/>
                </a:solidFill>
                <a:latin typeface="Arial" pitchFamily="34" charset="0"/>
                <a:cs typeface="Arial" pitchFamily="34" charset="0"/>
              </a:rPr>
              <a:t>A </a:t>
            </a:r>
            <a:r>
              <a:rPr lang="en-GB" b="0">
                <a:solidFill>
                  <a:srgbClr val="000000"/>
                </a:solidFill>
                <a:latin typeface="Arial" pitchFamily="34" charset="0"/>
                <a:cs typeface="Arial" pitchFamily="34" charset="0"/>
                <a:sym typeface="WP IconicSymbolsA"/>
              </a:rPr>
              <a:t>→ </a:t>
            </a:r>
            <a:r>
              <a:rPr lang="en-GB" b="0" smtClean="0">
                <a:solidFill>
                  <a:srgbClr val="000000"/>
                </a:solidFill>
                <a:latin typeface="Arial" pitchFamily="34" charset="0"/>
                <a:cs typeface="Arial" pitchFamily="34" charset="0"/>
                <a:sym typeface="WP IconicSymbolsA"/>
              </a:rPr>
              <a:t>C</a:t>
            </a:r>
          </a:p>
          <a:p>
            <a:pPr>
              <a:spcAft>
                <a:spcPts val="400"/>
              </a:spcAft>
            </a:pPr>
            <a:r>
              <a:rPr lang="en-GB" b="0" smtClean="0">
                <a:solidFill>
                  <a:srgbClr val="000000"/>
                </a:solidFill>
                <a:latin typeface="Arial" pitchFamily="34" charset="0"/>
                <a:cs typeface="Arial" pitchFamily="34" charset="0"/>
              </a:rPr>
              <a:t>B </a:t>
            </a:r>
            <a:r>
              <a:rPr lang="en-GB" b="0">
                <a:solidFill>
                  <a:srgbClr val="000000"/>
                </a:solidFill>
                <a:latin typeface="Arial" pitchFamily="34" charset="0"/>
                <a:cs typeface="Arial" pitchFamily="34" charset="0"/>
                <a:sym typeface="WP IconicSymbolsA"/>
              </a:rPr>
              <a:t>→ </a:t>
            </a:r>
            <a:r>
              <a:rPr lang="en-GB" b="0" smtClean="0">
                <a:solidFill>
                  <a:srgbClr val="000000"/>
                </a:solidFill>
                <a:latin typeface="Arial" pitchFamily="34" charset="0"/>
                <a:cs typeface="Arial" pitchFamily="34" charset="0"/>
                <a:sym typeface="WP IconicSymbolsA"/>
              </a:rPr>
              <a:t>B</a:t>
            </a:r>
          </a:p>
          <a:p>
            <a:pPr>
              <a:spcAft>
                <a:spcPts val="400"/>
              </a:spcAft>
            </a:pPr>
            <a:r>
              <a:rPr lang="en-GB" b="0" smtClean="0">
                <a:solidFill>
                  <a:srgbClr val="000000"/>
                </a:solidFill>
                <a:latin typeface="Arial" pitchFamily="34" charset="0"/>
                <a:cs typeface="Arial" pitchFamily="34" charset="0"/>
              </a:rPr>
              <a:t>B </a:t>
            </a:r>
            <a:r>
              <a:rPr lang="en-GB" b="0">
                <a:solidFill>
                  <a:srgbClr val="000000"/>
                </a:solidFill>
                <a:latin typeface="Arial" pitchFamily="34" charset="0"/>
                <a:cs typeface="Arial" pitchFamily="34" charset="0"/>
                <a:sym typeface="WP IconicSymbolsA"/>
              </a:rPr>
              <a:t>→ </a:t>
            </a:r>
            <a:r>
              <a:rPr lang="en-GB" b="0" smtClean="0">
                <a:solidFill>
                  <a:srgbClr val="000000"/>
                </a:solidFill>
                <a:latin typeface="Arial" pitchFamily="34" charset="0"/>
                <a:cs typeface="Arial" pitchFamily="34" charset="0"/>
                <a:sym typeface="WP IconicSymbolsA"/>
              </a:rPr>
              <a:t>C</a:t>
            </a:r>
          </a:p>
        </p:txBody>
      </p:sp>
      <p:cxnSp>
        <p:nvCxnSpPr>
          <p:cNvPr id="21" name="Straight Connector 20"/>
          <p:cNvCxnSpPr/>
          <p:nvPr/>
        </p:nvCxnSpPr>
        <p:spPr>
          <a:xfrm rot="5400000">
            <a:off x="8331796" y="2055899"/>
            <a:ext cx="117435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2" name="Left Brace 21"/>
          <p:cNvSpPr/>
          <p:nvPr/>
        </p:nvSpPr>
        <p:spPr>
          <a:xfrm rot="16200000">
            <a:off x="6720693" y="2156242"/>
            <a:ext cx="112218" cy="1357120"/>
          </a:xfrm>
          <a:prstGeom prst="leftBrac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800" b="0">
              <a:solidFill>
                <a:srgbClr val="000000"/>
              </a:solidFill>
            </a:endParaRPr>
          </a:p>
        </p:txBody>
      </p:sp>
      <p:grpSp>
        <p:nvGrpSpPr>
          <p:cNvPr id="3" name="Group 22"/>
          <p:cNvGrpSpPr/>
          <p:nvPr/>
        </p:nvGrpSpPr>
        <p:grpSpPr>
          <a:xfrm>
            <a:off x="4258400" y="1425821"/>
            <a:ext cx="1357363" cy="1299004"/>
            <a:chOff x="2930543" y="1288597"/>
            <a:chExt cx="959526" cy="918272"/>
          </a:xfrm>
        </p:grpSpPr>
        <p:sp>
          <p:nvSpPr>
            <p:cNvPr id="24" name="Oval 23"/>
            <p:cNvSpPr/>
            <p:nvPr/>
          </p:nvSpPr>
          <p:spPr>
            <a:xfrm>
              <a:off x="3089068" y="1288597"/>
              <a:ext cx="284100" cy="284100"/>
            </a:xfrm>
            <a:prstGeom prst="ellipse">
              <a:avLst/>
            </a:prstGeom>
            <a:solidFill>
              <a:schemeClr val="bg1"/>
            </a:solidFill>
            <a:ln w="28575" cap="rnd">
              <a:solidFill>
                <a:schemeClr val="bg1"/>
              </a:solidFill>
              <a:prstDash val="solid"/>
              <a:round/>
              <a:headEnd/>
              <a:tailEnd/>
            </a:ln>
            <a:effectLst>
              <a:glow rad="63500">
                <a:schemeClr val="tx1">
                  <a:alpha val="40000"/>
                </a:schemeClr>
              </a:glow>
            </a:effectLst>
          </p:spPr>
          <p:txBody>
            <a:bodyPr wrap="none" lIns="0" tIns="0" rIns="0" bIns="0" anchor="ctr" anchorCtr="0"/>
            <a:lstStyle/>
            <a:p>
              <a:pPr algn="ctr">
                <a:defRPr/>
              </a:pPr>
              <a:r>
                <a:rPr lang="en-GB" b="0" smtClean="0">
                  <a:solidFill>
                    <a:srgbClr val="000000"/>
                  </a:solidFill>
                  <a:latin typeface="Arial" pitchFamily="34" charset="0"/>
                  <a:cs typeface="Arial" pitchFamily="34" charset="0"/>
                </a:rPr>
                <a:t>A</a:t>
              </a:r>
              <a:endParaRPr lang="en-GB" b="0">
                <a:solidFill>
                  <a:srgbClr val="000000"/>
                </a:solidFill>
                <a:latin typeface="Arial" pitchFamily="34" charset="0"/>
                <a:cs typeface="Arial" pitchFamily="34" charset="0"/>
              </a:endParaRPr>
            </a:p>
          </p:txBody>
        </p:sp>
        <p:sp>
          <p:nvSpPr>
            <p:cNvPr id="25" name="Oval 24"/>
            <p:cNvSpPr/>
            <p:nvPr/>
          </p:nvSpPr>
          <p:spPr>
            <a:xfrm>
              <a:off x="2930543" y="1922769"/>
              <a:ext cx="284100" cy="284100"/>
            </a:xfrm>
            <a:prstGeom prst="ellipse">
              <a:avLst/>
            </a:prstGeom>
            <a:solidFill>
              <a:schemeClr val="bg1"/>
            </a:solidFill>
            <a:ln w="28575" cap="rnd">
              <a:solidFill>
                <a:schemeClr val="bg1"/>
              </a:solidFill>
              <a:prstDash val="solid"/>
              <a:round/>
              <a:headEnd/>
              <a:tailEnd/>
            </a:ln>
            <a:effectLst>
              <a:glow rad="63500">
                <a:schemeClr val="tx1">
                  <a:alpha val="40000"/>
                </a:schemeClr>
              </a:glow>
            </a:effectLst>
          </p:spPr>
          <p:txBody>
            <a:bodyPr wrap="none" lIns="0" tIns="0" rIns="0" bIns="0" anchor="ctr" anchorCtr="0"/>
            <a:lstStyle/>
            <a:p>
              <a:pPr algn="ctr">
                <a:defRPr/>
              </a:pPr>
              <a:r>
                <a:rPr lang="en-GB" b="0" smtClean="0">
                  <a:solidFill>
                    <a:srgbClr val="000000"/>
                  </a:solidFill>
                  <a:latin typeface="Arial" pitchFamily="34" charset="0"/>
                  <a:cs typeface="Arial" pitchFamily="34" charset="0"/>
                </a:rPr>
                <a:t>C</a:t>
              </a:r>
              <a:endParaRPr lang="en-GB" b="0">
                <a:solidFill>
                  <a:srgbClr val="000000"/>
                </a:solidFill>
                <a:latin typeface="Arial" pitchFamily="34" charset="0"/>
                <a:cs typeface="Arial" pitchFamily="34" charset="0"/>
              </a:endParaRPr>
            </a:p>
          </p:txBody>
        </p:sp>
        <p:sp>
          <p:nvSpPr>
            <p:cNvPr id="26" name="Oval 25"/>
            <p:cNvSpPr/>
            <p:nvPr/>
          </p:nvSpPr>
          <p:spPr>
            <a:xfrm>
              <a:off x="3523430" y="1799859"/>
              <a:ext cx="284100" cy="284100"/>
            </a:xfrm>
            <a:prstGeom prst="ellipse">
              <a:avLst/>
            </a:prstGeom>
            <a:solidFill>
              <a:schemeClr val="bg1"/>
            </a:solidFill>
            <a:ln w="28575" cap="rnd">
              <a:solidFill>
                <a:schemeClr val="bg1"/>
              </a:solidFill>
              <a:prstDash val="solid"/>
              <a:round/>
              <a:headEnd/>
              <a:tailEnd/>
            </a:ln>
            <a:effectLst>
              <a:glow rad="63500">
                <a:schemeClr val="tx1">
                  <a:alpha val="40000"/>
                </a:schemeClr>
              </a:glow>
            </a:effectLst>
          </p:spPr>
          <p:txBody>
            <a:bodyPr wrap="none" lIns="0" tIns="0" rIns="0" bIns="0" anchor="ctr" anchorCtr="0"/>
            <a:lstStyle/>
            <a:p>
              <a:pPr algn="ctr">
                <a:defRPr/>
              </a:pPr>
              <a:r>
                <a:rPr lang="en-GB" b="0" smtClean="0">
                  <a:solidFill>
                    <a:srgbClr val="000000"/>
                  </a:solidFill>
                  <a:latin typeface="Arial" pitchFamily="34" charset="0"/>
                  <a:cs typeface="Arial" pitchFamily="34" charset="0"/>
                </a:rPr>
                <a:t>B</a:t>
              </a:r>
              <a:endParaRPr lang="en-GB" b="0">
                <a:solidFill>
                  <a:srgbClr val="000000"/>
                </a:solidFill>
                <a:latin typeface="Arial" pitchFamily="34" charset="0"/>
                <a:cs typeface="Arial" pitchFamily="34" charset="0"/>
              </a:endParaRPr>
            </a:p>
          </p:txBody>
        </p:sp>
        <p:cxnSp>
          <p:nvCxnSpPr>
            <p:cNvPr id="27" name="Straight Arrow Connector 26"/>
            <p:cNvCxnSpPr/>
            <p:nvPr/>
          </p:nvCxnSpPr>
          <p:spPr>
            <a:xfrm rot="18399264" flipV="1">
              <a:off x="3015628" y="1701527"/>
              <a:ext cx="236220" cy="86361"/>
            </a:xfrm>
            <a:prstGeom prst="straightConnector1">
              <a:avLst/>
            </a:prstGeom>
            <a:ln w="28575">
              <a:solidFill>
                <a:schemeClr val="tx1">
                  <a:lumMod val="50000"/>
                  <a:lumOff val="50000"/>
                </a:schemeClr>
              </a:solidFill>
              <a:headEnd type="triangl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7599264" flipH="1" flipV="1">
              <a:off x="3298622" y="1959732"/>
              <a:ext cx="137158" cy="129543"/>
            </a:xfrm>
            <a:prstGeom prst="straightConnector1">
              <a:avLst/>
            </a:prstGeom>
            <a:ln w="28575">
              <a:solidFill>
                <a:schemeClr val="tx1">
                  <a:lumMod val="50000"/>
                  <a:lumOff val="50000"/>
                </a:schemeClr>
              </a:solidFill>
              <a:headEnd type="triangle" w="med" len="sm"/>
              <a:tailEnd type="none" w="med" len="sm"/>
            </a:ln>
          </p:spPr>
          <p:style>
            <a:lnRef idx="1">
              <a:schemeClr val="accent1"/>
            </a:lnRef>
            <a:fillRef idx="0">
              <a:schemeClr val="accent1"/>
            </a:fillRef>
            <a:effectRef idx="0">
              <a:schemeClr val="accent1"/>
            </a:effectRef>
            <a:fontRef idx="minor">
              <a:schemeClr val="tx1"/>
            </a:fontRef>
          </p:style>
        </p:cxnSp>
        <p:sp>
          <p:nvSpPr>
            <p:cNvPr id="29" name="Arc 28"/>
            <p:cNvSpPr/>
            <p:nvPr/>
          </p:nvSpPr>
          <p:spPr>
            <a:xfrm rot="12563608" flipH="1">
              <a:off x="3679729" y="1569503"/>
              <a:ext cx="210340" cy="221051"/>
            </a:xfrm>
            <a:prstGeom prst="arc">
              <a:avLst>
                <a:gd name="adj1" fmla="val 19390645"/>
                <a:gd name="adj2" fmla="val 13759568"/>
              </a:avLst>
            </a:prstGeom>
            <a:ln w="28575">
              <a:solidFill>
                <a:srgbClr val="0070C0"/>
              </a:solidFill>
              <a:headEnd type="triangle" w="med" len="med"/>
              <a:tailEnd type="none" w="med" len="med"/>
            </a:ln>
            <a:effectLst>
              <a:glow rad="63500">
                <a:schemeClr val="tx2">
                  <a:lumMod val="60000"/>
                  <a:lumOff val="40000"/>
                  <a:alpha val="40000"/>
                </a:schemeClr>
              </a:glow>
            </a:effectLst>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200" b="0">
                <a:solidFill>
                  <a:srgbClr val="000000"/>
                </a:solidFill>
                <a:cs typeface="Arial" pitchFamily="34" charset="0"/>
              </a:endParaRPr>
            </a:p>
          </p:txBody>
        </p:sp>
        <p:cxnSp>
          <p:nvCxnSpPr>
            <p:cNvPr id="30" name="Straight Arrow Connector 29"/>
            <p:cNvCxnSpPr/>
            <p:nvPr/>
          </p:nvCxnSpPr>
          <p:spPr>
            <a:xfrm rot="12999264">
              <a:off x="3323759" y="1656647"/>
              <a:ext cx="254000" cy="55880"/>
            </a:xfrm>
            <a:prstGeom prst="straightConnector1">
              <a:avLst/>
            </a:prstGeom>
            <a:ln w="28575">
              <a:solidFill>
                <a:srgbClr val="0070C0"/>
              </a:solidFill>
              <a:headEnd type="triangle" w="med" len="sm"/>
              <a:tailEnd type="none" w="med" len="sm"/>
            </a:ln>
            <a:effectLst>
              <a:glow rad="63500">
                <a:schemeClr val="tx2">
                  <a:lumMod val="60000"/>
                  <a:lumOff val="40000"/>
                  <a:alpha val="40000"/>
                </a:schemeClr>
              </a:glow>
            </a:effectLst>
          </p:spPr>
          <p:style>
            <a:lnRef idx="1">
              <a:schemeClr val="accent1"/>
            </a:lnRef>
            <a:fillRef idx="0">
              <a:schemeClr val="accent1"/>
            </a:fillRef>
            <a:effectRef idx="0">
              <a:schemeClr val="accent1"/>
            </a:effectRef>
            <a:fontRef idx="minor">
              <a:schemeClr val="tx1"/>
            </a:fontRef>
          </p:style>
        </p:cxnSp>
      </p:grpSp>
      <p:pic>
        <p:nvPicPr>
          <p:cNvPr id="31" name="Picture 11"/>
          <p:cNvPicPr>
            <a:picLocks noChangeAspect="1" noChangeArrowheads="1"/>
          </p:cNvPicPr>
          <p:nvPr/>
        </p:nvPicPr>
        <p:blipFill>
          <a:blip r:embed="rId3" cstate="print"/>
          <a:srcRect/>
          <a:stretch>
            <a:fillRect/>
          </a:stretch>
        </p:blipFill>
        <p:spPr bwMode="auto">
          <a:xfrm>
            <a:off x="2086998" y="2266281"/>
            <a:ext cx="780192" cy="188814"/>
          </a:xfrm>
          <a:prstGeom prst="rect">
            <a:avLst/>
          </a:prstGeom>
          <a:noFill/>
          <a:ln w="9525">
            <a:noFill/>
            <a:miter lim="800000"/>
            <a:headEnd/>
            <a:tailEnd/>
          </a:ln>
        </p:spPr>
      </p:pic>
      <p:pic>
        <p:nvPicPr>
          <p:cNvPr id="32" name="Picture 12"/>
          <p:cNvPicPr>
            <a:picLocks noChangeAspect="1" noChangeArrowheads="1"/>
          </p:cNvPicPr>
          <p:nvPr/>
        </p:nvPicPr>
        <p:blipFill>
          <a:blip r:embed="rId4" cstate="print"/>
          <a:srcRect/>
          <a:stretch>
            <a:fillRect/>
          </a:stretch>
        </p:blipFill>
        <p:spPr bwMode="auto">
          <a:xfrm>
            <a:off x="6087735" y="2249064"/>
            <a:ext cx="828286" cy="194157"/>
          </a:xfrm>
          <a:prstGeom prst="rect">
            <a:avLst/>
          </a:prstGeom>
          <a:noFill/>
          <a:ln w="9525">
            <a:noFill/>
            <a:miter lim="800000"/>
            <a:headEnd/>
            <a:tailEnd/>
          </a:ln>
        </p:spPr>
      </p:pic>
      <p:pic>
        <p:nvPicPr>
          <p:cNvPr id="33" name="Picture 14"/>
          <p:cNvPicPr>
            <a:picLocks noChangeAspect="1" noChangeArrowheads="1"/>
          </p:cNvPicPr>
          <p:nvPr/>
        </p:nvPicPr>
        <p:blipFill>
          <a:blip r:embed="rId5" cstate="print"/>
          <a:srcRect/>
          <a:stretch>
            <a:fillRect/>
          </a:stretch>
        </p:blipFill>
        <p:spPr bwMode="auto">
          <a:xfrm>
            <a:off x="6071901" y="2507145"/>
            <a:ext cx="1309226" cy="203064"/>
          </a:xfrm>
          <a:prstGeom prst="rect">
            <a:avLst/>
          </a:prstGeom>
          <a:noFill/>
          <a:ln w="9525">
            <a:noFill/>
            <a:miter lim="800000"/>
            <a:headEnd/>
            <a:tailEnd/>
          </a:ln>
        </p:spPr>
      </p:pic>
      <p:pic>
        <p:nvPicPr>
          <p:cNvPr id="34" name="Picture 15"/>
          <p:cNvPicPr>
            <a:picLocks noChangeAspect="1" noChangeArrowheads="1"/>
          </p:cNvPicPr>
          <p:nvPr/>
        </p:nvPicPr>
        <p:blipFill>
          <a:blip r:embed="rId6" cstate="print"/>
          <a:srcRect/>
          <a:stretch>
            <a:fillRect/>
          </a:stretch>
        </p:blipFill>
        <p:spPr bwMode="auto">
          <a:xfrm>
            <a:off x="6081797" y="2949880"/>
            <a:ext cx="1717134" cy="197720"/>
          </a:xfrm>
          <a:prstGeom prst="rect">
            <a:avLst/>
          </a:prstGeom>
          <a:noFill/>
          <a:ln w="9525">
            <a:noFill/>
            <a:miter lim="800000"/>
            <a:headEnd/>
            <a:tailEnd/>
          </a:ln>
        </p:spPr>
      </p:pic>
      <p:pic>
        <p:nvPicPr>
          <p:cNvPr id="35" name="Picture 16"/>
          <p:cNvPicPr>
            <a:picLocks noChangeAspect="1" noChangeArrowheads="1"/>
          </p:cNvPicPr>
          <p:nvPr/>
        </p:nvPicPr>
        <p:blipFill>
          <a:blip r:embed="rId7" cstate="print"/>
          <a:srcRect/>
          <a:stretch>
            <a:fillRect/>
          </a:stretch>
        </p:blipFill>
        <p:spPr bwMode="auto">
          <a:xfrm>
            <a:off x="4815297" y="2758021"/>
            <a:ext cx="714285" cy="211970"/>
          </a:xfrm>
          <a:prstGeom prst="rect">
            <a:avLst/>
          </a:prstGeom>
          <a:noFill/>
          <a:ln w="9525">
            <a:noFill/>
            <a:miter lim="800000"/>
            <a:headEnd/>
            <a:tailEnd/>
          </a:ln>
        </p:spPr>
      </p:pic>
      <p:pic>
        <p:nvPicPr>
          <p:cNvPr id="36" name="Picture 12"/>
          <p:cNvPicPr>
            <a:picLocks noChangeAspect="1" noChangeArrowheads="1"/>
          </p:cNvPicPr>
          <p:nvPr/>
        </p:nvPicPr>
        <p:blipFill>
          <a:blip r:embed="rId4" cstate="print"/>
          <a:srcRect l="71475"/>
          <a:stretch>
            <a:fillRect/>
          </a:stretch>
        </p:blipFill>
        <p:spPr bwMode="auto">
          <a:xfrm>
            <a:off x="8807186" y="2763243"/>
            <a:ext cx="236272" cy="194157"/>
          </a:xfrm>
          <a:prstGeom prst="rect">
            <a:avLst/>
          </a:prstGeom>
          <a:noFill/>
          <a:ln w="9525">
            <a:noFill/>
            <a:miter lim="800000"/>
            <a:headEnd/>
            <a:tailEnd/>
          </a:ln>
        </p:spPr>
      </p:pic>
      <p:sp>
        <p:nvSpPr>
          <p:cNvPr id="37" name="Bent-Up Arrow 36"/>
          <p:cNvSpPr/>
          <p:nvPr/>
        </p:nvSpPr>
        <p:spPr>
          <a:xfrm rot="5400000" flipV="1">
            <a:off x="6965727" y="3040482"/>
            <a:ext cx="1411116" cy="3009141"/>
          </a:xfrm>
          <a:prstGeom prst="bentUpArrow">
            <a:avLst>
              <a:gd name="adj1" fmla="val 15946"/>
              <a:gd name="adj2" fmla="val 14884"/>
              <a:gd name="adj3" fmla="val 15999"/>
            </a:avLst>
          </a:prstGeom>
          <a:solidFill>
            <a:schemeClr val="bg1">
              <a:lumMod val="8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0">
              <a:solidFill>
                <a:srgbClr val="FFFFFF"/>
              </a:solidFill>
            </a:endParaRPr>
          </a:p>
        </p:txBody>
      </p:sp>
      <p:sp>
        <p:nvSpPr>
          <p:cNvPr id="38" name="TextBox 37"/>
          <p:cNvSpPr txBox="1"/>
          <p:nvPr/>
        </p:nvSpPr>
        <p:spPr>
          <a:xfrm>
            <a:off x="6515034" y="4443262"/>
            <a:ext cx="2483423" cy="400110"/>
          </a:xfrm>
          <a:prstGeom prst="rect">
            <a:avLst/>
          </a:prstGeom>
          <a:noFill/>
        </p:spPr>
        <p:txBody>
          <a:bodyPr wrap="square" lIns="0" tIns="0" rIns="0" bIns="0" rtlCol="0">
            <a:spAutoFit/>
          </a:bodyPr>
          <a:lstStyle/>
          <a:p>
            <a:r>
              <a:rPr lang="en-GB" sz="1300" smtClean="0">
                <a:solidFill>
                  <a:srgbClr val="000000"/>
                </a:solidFill>
                <a:latin typeface="Arial" pitchFamily="34" charset="0"/>
                <a:cs typeface="Arial" pitchFamily="34" charset="0"/>
              </a:rPr>
              <a:t>step 3 —</a:t>
            </a:r>
          </a:p>
          <a:p>
            <a:r>
              <a:rPr lang="en-GB" sz="1300" smtClean="0">
                <a:solidFill>
                  <a:srgbClr val="000000"/>
                </a:solidFill>
                <a:latin typeface="Arial" pitchFamily="34" charset="0"/>
                <a:cs typeface="Arial" pitchFamily="34" charset="0"/>
              </a:rPr>
              <a:t>support vector classification</a:t>
            </a:r>
            <a:endParaRPr lang="en-GB" sz="1300">
              <a:solidFill>
                <a:srgbClr val="000000"/>
              </a:solidFill>
              <a:latin typeface="Arial" pitchFamily="34" charset="0"/>
              <a:cs typeface="Arial" pitchFamily="34" charset="0"/>
            </a:endParaRPr>
          </a:p>
        </p:txBody>
      </p:sp>
      <p:cxnSp>
        <p:nvCxnSpPr>
          <p:cNvPr id="39" name="Straight Connector 38"/>
          <p:cNvCxnSpPr/>
          <p:nvPr/>
        </p:nvCxnSpPr>
        <p:spPr>
          <a:xfrm>
            <a:off x="4321095" y="5521166"/>
            <a:ext cx="1559576"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321095" y="4171600"/>
            <a:ext cx="0" cy="134957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flipV="1">
            <a:off x="4503164" y="4290351"/>
            <a:ext cx="1219173" cy="1010523"/>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4767546" y="5063937"/>
            <a:ext cx="71249" cy="7124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0">
              <a:solidFill>
                <a:srgbClr val="FFFFFF"/>
              </a:solidFill>
            </a:endParaRPr>
          </a:p>
        </p:txBody>
      </p:sp>
      <p:sp>
        <p:nvSpPr>
          <p:cNvPr id="43" name="Oval 42"/>
          <p:cNvSpPr/>
          <p:nvPr/>
        </p:nvSpPr>
        <p:spPr>
          <a:xfrm>
            <a:off x="4741386" y="4836454"/>
            <a:ext cx="71249" cy="7124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0">
              <a:solidFill>
                <a:srgbClr val="FFFFFF"/>
              </a:solidFill>
            </a:endParaRPr>
          </a:p>
        </p:txBody>
      </p:sp>
      <p:sp>
        <p:nvSpPr>
          <p:cNvPr id="44" name="Oval 43"/>
          <p:cNvSpPr/>
          <p:nvPr/>
        </p:nvSpPr>
        <p:spPr>
          <a:xfrm>
            <a:off x="4532218" y="4872080"/>
            <a:ext cx="71249" cy="7124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0">
              <a:solidFill>
                <a:srgbClr val="FFFFFF"/>
              </a:solidFill>
            </a:endParaRPr>
          </a:p>
        </p:txBody>
      </p:sp>
      <p:sp>
        <p:nvSpPr>
          <p:cNvPr id="45" name="Oval 44"/>
          <p:cNvSpPr/>
          <p:nvPr/>
        </p:nvSpPr>
        <p:spPr>
          <a:xfrm>
            <a:off x="5042221" y="5054164"/>
            <a:ext cx="71249" cy="7124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0">
              <a:solidFill>
                <a:srgbClr val="FFFFFF"/>
              </a:solidFill>
            </a:endParaRPr>
          </a:p>
        </p:txBody>
      </p:sp>
      <p:sp>
        <p:nvSpPr>
          <p:cNvPr id="46" name="Oval 45"/>
          <p:cNvSpPr/>
          <p:nvPr/>
        </p:nvSpPr>
        <p:spPr>
          <a:xfrm>
            <a:off x="4931264" y="5311459"/>
            <a:ext cx="71249" cy="7124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0">
              <a:solidFill>
                <a:srgbClr val="FFFFFF"/>
              </a:solidFill>
            </a:endParaRPr>
          </a:p>
        </p:txBody>
      </p:sp>
      <p:sp>
        <p:nvSpPr>
          <p:cNvPr id="47" name="Oval 46"/>
          <p:cNvSpPr/>
          <p:nvPr/>
        </p:nvSpPr>
        <p:spPr>
          <a:xfrm>
            <a:off x="4567844" y="5240208"/>
            <a:ext cx="71249" cy="7124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0">
              <a:solidFill>
                <a:srgbClr val="FFFFFF"/>
              </a:solidFill>
            </a:endParaRPr>
          </a:p>
        </p:txBody>
      </p:sp>
      <p:sp>
        <p:nvSpPr>
          <p:cNvPr id="48" name="Oval 47"/>
          <p:cNvSpPr/>
          <p:nvPr/>
        </p:nvSpPr>
        <p:spPr>
          <a:xfrm>
            <a:off x="5261533" y="4240223"/>
            <a:ext cx="71249" cy="7124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0">
              <a:solidFill>
                <a:srgbClr val="FFFFFF"/>
              </a:solidFill>
            </a:endParaRPr>
          </a:p>
        </p:txBody>
      </p:sp>
      <p:sp>
        <p:nvSpPr>
          <p:cNvPr id="49" name="Oval 48"/>
          <p:cNvSpPr/>
          <p:nvPr/>
        </p:nvSpPr>
        <p:spPr>
          <a:xfrm>
            <a:off x="5360127" y="4398988"/>
            <a:ext cx="71249" cy="7124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0">
              <a:solidFill>
                <a:srgbClr val="FFFFFF"/>
              </a:solidFill>
            </a:endParaRPr>
          </a:p>
        </p:txBody>
      </p:sp>
      <p:sp>
        <p:nvSpPr>
          <p:cNvPr id="50" name="Oval 49"/>
          <p:cNvSpPr/>
          <p:nvPr/>
        </p:nvSpPr>
        <p:spPr>
          <a:xfrm>
            <a:off x="5186442" y="4496514"/>
            <a:ext cx="71249" cy="7124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0">
              <a:solidFill>
                <a:srgbClr val="FFFFFF"/>
              </a:solidFill>
            </a:endParaRPr>
          </a:p>
        </p:txBody>
      </p:sp>
      <p:sp>
        <p:nvSpPr>
          <p:cNvPr id="51" name="Oval 50"/>
          <p:cNvSpPr/>
          <p:nvPr/>
        </p:nvSpPr>
        <p:spPr>
          <a:xfrm>
            <a:off x="5566488" y="4393599"/>
            <a:ext cx="71249" cy="7124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0">
              <a:solidFill>
                <a:srgbClr val="FFFFFF"/>
              </a:solidFill>
            </a:endParaRPr>
          </a:p>
        </p:txBody>
      </p:sp>
      <p:sp>
        <p:nvSpPr>
          <p:cNvPr id="52" name="Oval 51"/>
          <p:cNvSpPr/>
          <p:nvPr/>
        </p:nvSpPr>
        <p:spPr>
          <a:xfrm>
            <a:off x="5299597" y="4722644"/>
            <a:ext cx="71249" cy="7124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0">
              <a:solidFill>
                <a:srgbClr val="FFFFFF"/>
              </a:solidFill>
            </a:endParaRPr>
          </a:p>
        </p:txBody>
      </p:sp>
      <p:sp>
        <p:nvSpPr>
          <p:cNvPr id="53" name="Oval 52"/>
          <p:cNvSpPr/>
          <p:nvPr/>
        </p:nvSpPr>
        <p:spPr>
          <a:xfrm>
            <a:off x="5582320" y="4666724"/>
            <a:ext cx="71249" cy="7124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0">
              <a:solidFill>
                <a:srgbClr val="FFFFFF"/>
              </a:solidFill>
            </a:endParaRPr>
          </a:p>
        </p:txBody>
      </p:sp>
      <p:sp>
        <p:nvSpPr>
          <p:cNvPr id="54" name="Oval 53"/>
          <p:cNvSpPr/>
          <p:nvPr/>
        </p:nvSpPr>
        <p:spPr>
          <a:xfrm>
            <a:off x="4907639" y="4212273"/>
            <a:ext cx="71249" cy="7124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0">
              <a:solidFill>
                <a:srgbClr val="FFFFFF"/>
              </a:solidFill>
            </a:endParaRPr>
          </a:p>
        </p:txBody>
      </p:sp>
      <p:sp>
        <p:nvSpPr>
          <p:cNvPr id="55" name="Oval 54"/>
          <p:cNvSpPr/>
          <p:nvPr/>
        </p:nvSpPr>
        <p:spPr>
          <a:xfrm>
            <a:off x="4977250" y="4413386"/>
            <a:ext cx="71249" cy="7124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0">
              <a:solidFill>
                <a:srgbClr val="FFFFFF"/>
              </a:solidFill>
            </a:endParaRPr>
          </a:p>
        </p:txBody>
      </p:sp>
      <p:sp>
        <p:nvSpPr>
          <p:cNvPr id="56" name="Oval 55"/>
          <p:cNvSpPr/>
          <p:nvPr/>
        </p:nvSpPr>
        <p:spPr>
          <a:xfrm>
            <a:off x="4932012" y="4881664"/>
            <a:ext cx="71249" cy="7124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0">
              <a:solidFill>
                <a:srgbClr val="FFFFFF"/>
              </a:solidFill>
            </a:endParaRPr>
          </a:p>
        </p:txBody>
      </p:sp>
      <p:sp>
        <p:nvSpPr>
          <p:cNvPr id="57" name="Oval 56"/>
          <p:cNvSpPr/>
          <p:nvPr/>
        </p:nvSpPr>
        <p:spPr>
          <a:xfrm flipV="1">
            <a:off x="5188680" y="5121458"/>
            <a:ext cx="71249" cy="7124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0">
              <a:solidFill>
                <a:srgbClr val="FFFFFF"/>
              </a:solidFill>
            </a:endParaRPr>
          </a:p>
        </p:txBody>
      </p:sp>
      <p:sp>
        <p:nvSpPr>
          <p:cNvPr id="58" name="Oval 57"/>
          <p:cNvSpPr/>
          <p:nvPr/>
        </p:nvSpPr>
        <p:spPr>
          <a:xfrm flipV="1">
            <a:off x="4627482" y="4678352"/>
            <a:ext cx="71249" cy="7124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0">
              <a:solidFill>
                <a:srgbClr val="FFFFFF"/>
              </a:solidFill>
            </a:endParaRPr>
          </a:p>
        </p:txBody>
      </p:sp>
      <p:sp>
        <p:nvSpPr>
          <p:cNvPr id="59" name="TextBox 58"/>
          <p:cNvSpPr txBox="1"/>
          <p:nvPr/>
        </p:nvSpPr>
        <p:spPr>
          <a:xfrm>
            <a:off x="3904141" y="5732101"/>
            <a:ext cx="2228846" cy="400110"/>
          </a:xfrm>
          <a:prstGeom prst="rect">
            <a:avLst/>
          </a:prstGeom>
          <a:noFill/>
        </p:spPr>
        <p:txBody>
          <a:bodyPr wrap="square" lIns="0" tIns="0" rIns="0" bIns="0" rtlCol="0">
            <a:spAutoFit/>
          </a:bodyPr>
          <a:lstStyle/>
          <a:p>
            <a:pPr algn="ctr"/>
            <a:r>
              <a:rPr lang="en-GB" sz="1300" b="0" smtClean="0">
                <a:solidFill>
                  <a:srgbClr val="000000"/>
                </a:solidFill>
                <a:latin typeface="Arial" pitchFamily="34" charset="0"/>
                <a:cs typeface="Arial" pitchFamily="34" charset="0"/>
              </a:rPr>
              <a:t>separating hyperplane fitted to discriminate between groups</a:t>
            </a:r>
            <a:endParaRPr lang="en-GB" sz="1300" b="0">
              <a:solidFill>
                <a:srgbClr val="000000"/>
              </a:solidFill>
              <a:latin typeface="Arial" pitchFamily="34" charset="0"/>
              <a:cs typeface="Arial" pitchFamily="34" charset="0"/>
            </a:endParaRPr>
          </a:p>
        </p:txBody>
      </p:sp>
      <p:grpSp>
        <p:nvGrpSpPr>
          <p:cNvPr id="4" name="Group 59"/>
          <p:cNvGrpSpPr/>
          <p:nvPr/>
        </p:nvGrpSpPr>
        <p:grpSpPr>
          <a:xfrm>
            <a:off x="535093" y="4172001"/>
            <a:ext cx="1357363" cy="1299004"/>
            <a:chOff x="2930543" y="1288597"/>
            <a:chExt cx="959526" cy="918272"/>
          </a:xfrm>
        </p:grpSpPr>
        <p:sp>
          <p:nvSpPr>
            <p:cNvPr id="61" name="Oval 60"/>
            <p:cNvSpPr/>
            <p:nvPr/>
          </p:nvSpPr>
          <p:spPr>
            <a:xfrm>
              <a:off x="3089068" y="1288597"/>
              <a:ext cx="284100" cy="284100"/>
            </a:xfrm>
            <a:prstGeom prst="ellipse">
              <a:avLst/>
            </a:prstGeom>
            <a:solidFill>
              <a:schemeClr val="bg1"/>
            </a:solidFill>
            <a:ln w="28575" cap="rnd">
              <a:solidFill>
                <a:schemeClr val="bg1"/>
              </a:solidFill>
              <a:prstDash val="solid"/>
              <a:round/>
              <a:headEnd/>
              <a:tailEnd/>
            </a:ln>
            <a:effectLst>
              <a:glow rad="63500">
                <a:schemeClr val="tx1">
                  <a:alpha val="40000"/>
                </a:schemeClr>
              </a:glow>
            </a:effectLst>
          </p:spPr>
          <p:txBody>
            <a:bodyPr wrap="none" lIns="0" tIns="0" rIns="0" bIns="0" anchor="ctr" anchorCtr="0"/>
            <a:lstStyle/>
            <a:p>
              <a:pPr algn="ctr">
                <a:defRPr/>
              </a:pPr>
              <a:r>
                <a:rPr lang="en-GB" b="0" smtClean="0">
                  <a:solidFill>
                    <a:srgbClr val="000000"/>
                  </a:solidFill>
                  <a:latin typeface="Arial" pitchFamily="34" charset="0"/>
                  <a:cs typeface="Arial" pitchFamily="34" charset="0"/>
                </a:rPr>
                <a:t>A</a:t>
              </a:r>
              <a:endParaRPr lang="en-GB" b="0">
                <a:solidFill>
                  <a:srgbClr val="000000"/>
                </a:solidFill>
                <a:latin typeface="Arial" pitchFamily="34" charset="0"/>
                <a:cs typeface="Arial" pitchFamily="34" charset="0"/>
              </a:endParaRPr>
            </a:p>
          </p:txBody>
        </p:sp>
        <p:sp>
          <p:nvSpPr>
            <p:cNvPr id="62" name="Oval 61"/>
            <p:cNvSpPr/>
            <p:nvPr/>
          </p:nvSpPr>
          <p:spPr>
            <a:xfrm>
              <a:off x="2930543" y="1922769"/>
              <a:ext cx="284100" cy="284100"/>
            </a:xfrm>
            <a:prstGeom prst="ellipse">
              <a:avLst/>
            </a:prstGeom>
            <a:solidFill>
              <a:schemeClr val="bg1"/>
            </a:solidFill>
            <a:ln w="28575" cap="rnd">
              <a:solidFill>
                <a:schemeClr val="bg1"/>
              </a:solidFill>
              <a:prstDash val="solid"/>
              <a:round/>
              <a:headEnd/>
              <a:tailEnd/>
            </a:ln>
            <a:effectLst>
              <a:glow rad="63500">
                <a:schemeClr val="tx1">
                  <a:alpha val="40000"/>
                </a:schemeClr>
              </a:glow>
            </a:effectLst>
          </p:spPr>
          <p:txBody>
            <a:bodyPr wrap="none" lIns="0" tIns="0" rIns="0" bIns="0" anchor="ctr" anchorCtr="0"/>
            <a:lstStyle/>
            <a:p>
              <a:pPr algn="ctr">
                <a:defRPr/>
              </a:pPr>
              <a:r>
                <a:rPr lang="en-GB" b="0" smtClean="0">
                  <a:solidFill>
                    <a:srgbClr val="000000"/>
                  </a:solidFill>
                  <a:latin typeface="Arial" pitchFamily="34" charset="0"/>
                  <a:cs typeface="Arial" pitchFamily="34" charset="0"/>
                </a:rPr>
                <a:t>C</a:t>
              </a:r>
              <a:endParaRPr lang="en-GB" b="0">
                <a:solidFill>
                  <a:srgbClr val="000000"/>
                </a:solidFill>
                <a:latin typeface="Arial" pitchFamily="34" charset="0"/>
                <a:cs typeface="Arial" pitchFamily="34" charset="0"/>
              </a:endParaRPr>
            </a:p>
          </p:txBody>
        </p:sp>
        <p:sp>
          <p:nvSpPr>
            <p:cNvPr id="65" name="Oval 64"/>
            <p:cNvSpPr/>
            <p:nvPr/>
          </p:nvSpPr>
          <p:spPr>
            <a:xfrm>
              <a:off x="3523430" y="1799859"/>
              <a:ext cx="284100" cy="284100"/>
            </a:xfrm>
            <a:prstGeom prst="ellipse">
              <a:avLst/>
            </a:prstGeom>
            <a:solidFill>
              <a:schemeClr val="bg1"/>
            </a:solidFill>
            <a:ln w="28575" cap="rnd">
              <a:solidFill>
                <a:schemeClr val="bg1"/>
              </a:solidFill>
              <a:prstDash val="solid"/>
              <a:round/>
              <a:headEnd/>
              <a:tailEnd/>
            </a:ln>
            <a:effectLst>
              <a:glow rad="63500">
                <a:schemeClr val="tx1">
                  <a:alpha val="40000"/>
                </a:schemeClr>
              </a:glow>
            </a:effectLst>
          </p:spPr>
          <p:txBody>
            <a:bodyPr wrap="none" lIns="0" tIns="0" rIns="0" bIns="0" anchor="ctr" anchorCtr="0"/>
            <a:lstStyle/>
            <a:p>
              <a:pPr algn="ctr">
                <a:defRPr/>
              </a:pPr>
              <a:r>
                <a:rPr lang="en-GB" b="0" smtClean="0">
                  <a:solidFill>
                    <a:srgbClr val="000000"/>
                  </a:solidFill>
                  <a:latin typeface="Arial" pitchFamily="34" charset="0"/>
                  <a:cs typeface="Arial" pitchFamily="34" charset="0"/>
                </a:rPr>
                <a:t>B</a:t>
              </a:r>
              <a:endParaRPr lang="en-GB" b="0">
                <a:solidFill>
                  <a:srgbClr val="000000"/>
                </a:solidFill>
                <a:latin typeface="Arial" pitchFamily="34" charset="0"/>
                <a:cs typeface="Arial" pitchFamily="34" charset="0"/>
              </a:endParaRPr>
            </a:p>
          </p:txBody>
        </p:sp>
        <p:cxnSp>
          <p:nvCxnSpPr>
            <p:cNvPr id="66" name="Straight Arrow Connector 65"/>
            <p:cNvCxnSpPr/>
            <p:nvPr/>
          </p:nvCxnSpPr>
          <p:spPr>
            <a:xfrm rot="18399264" flipV="1">
              <a:off x="3015628" y="1701527"/>
              <a:ext cx="236220" cy="86361"/>
            </a:xfrm>
            <a:prstGeom prst="straightConnector1">
              <a:avLst/>
            </a:prstGeom>
            <a:ln w="28575">
              <a:solidFill>
                <a:srgbClr val="C00000"/>
              </a:solidFill>
              <a:headEnd type="triangle" w="med" len="sm"/>
              <a:tailEnd type="none" w="med" len="sm"/>
            </a:ln>
            <a:effectLst>
              <a:glow rad="63500">
                <a:srgbClr val="C00000">
                  <a:alpha val="40000"/>
                </a:srgbClr>
              </a:glow>
            </a:effectLst>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rot="7599264" flipH="1" flipV="1">
              <a:off x="3298622" y="1959732"/>
              <a:ext cx="137158" cy="129543"/>
            </a:xfrm>
            <a:prstGeom prst="straightConnector1">
              <a:avLst/>
            </a:prstGeom>
            <a:ln w="28575">
              <a:solidFill>
                <a:schemeClr val="tx1">
                  <a:lumMod val="50000"/>
                  <a:lumOff val="50000"/>
                </a:schemeClr>
              </a:solidFill>
              <a:headEnd type="triangle" w="med" len="sm"/>
              <a:tailEnd type="none" w="med" len="sm"/>
            </a:ln>
          </p:spPr>
          <p:style>
            <a:lnRef idx="1">
              <a:schemeClr val="accent1"/>
            </a:lnRef>
            <a:fillRef idx="0">
              <a:schemeClr val="accent1"/>
            </a:fillRef>
            <a:effectRef idx="0">
              <a:schemeClr val="accent1"/>
            </a:effectRef>
            <a:fontRef idx="minor">
              <a:schemeClr val="tx1"/>
            </a:fontRef>
          </p:style>
        </p:cxnSp>
        <p:sp>
          <p:nvSpPr>
            <p:cNvPr id="68" name="Arc 67"/>
            <p:cNvSpPr/>
            <p:nvPr/>
          </p:nvSpPr>
          <p:spPr>
            <a:xfrm rot="12563608" flipH="1">
              <a:off x="3679729" y="1569503"/>
              <a:ext cx="210340" cy="221051"/>
            </a:xfrm>
            <a:prstGeom prst="arc">
              <a:avLst>
                <a:gd name="adj1" fmla="val 19390645"/>
                <a:gd name="adj2" fmla="val 13759568"/>
              </a:avLst>
            </a:prstGeom>
            <a:ln w="28575">
              <a:solidFill>
                <a:schemeClr val="tx1">
                  <a:lumMod val="50000"/>
                  <a:lumOff val="50000"/>
                </a:schemeClr>
              </a:solidFill>
              <a:headEnd type="triangle" w="med" len="sm"/>
              <a:tailEnd type="none" w="med" len="sm"/>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200" b="0">
                <a:solidFill>
                  <a:srgbClr val="000000"/>
                </a:solidFill>
                <a:cs typeface="Arial" pitchFamily="34" charset="0"/>
              </a:endParaRPr>
            </a:p>
          </p:txBody>
        </p:sp>
        <p:cxnSp>
          <p:nvCxnSpPr>
            <p:cNvPr id="69" name="Straight Arrow Connector 68"/>
            <p:cNvCxnSpPr/>
            <p:nvPr/>
          </p:nvCxnSpPr>
          <p:spPr>
            <a:xfrm rot="12999264">
              <a:off x="3323759" y="1656647"/>
              <a:ext cx="254000" cy="55880"/>
            </a:xfrm>
            <a:prstGeom prst="straightConnector1">
              <a:avLst/>
            </a:prstGeom>
            <a:ln w="28575">
              <a:solidFill>
                <a:srgbClr val="C00000"/>
              </a:solidFill>
              <a:headEnd type="triangle" w="med" len="sm"/>
              <a:tailEnd type="none" w="med" len="sm"/>
            </a:ln>
            <a:effectLst>
              <a:glow rad="63500">
                <a:srgbClr val="C00000">
                  <a:alpha val="40000"/>
                </a:srgbClr>
              </a:glow>
            </a:effectLst>
          </p:spPr>
          <p:style>
            <a:lnRef idx="1">
              <a:schemeClr val="accent1"/>
            </a:lnRef>
            <a:fillRef idx="0">
              <a:schemeClr val="accent1"/>
            </a:fillRef>
            <a:effectRef idx="0">
              <a:schemeClr val="accent1"/>
            </a:effectRef>
            <a:fontRef idx="minor">
              <a:schemeClr val="tx1"/>
            </a:fontRef>
          </p:style>
        </p:cxnSp>
      </p:grpSp>
      <p:sp>
        <p:nvSpPr>
          <p:cNvPr id="70" name="TextBox 69"/>
          <p:cNvSpPr txBox="1"/>
          <p:nvPr/>
        </p:nvSpPr>
        <p:spPr>
          <a:xfrm>
            <a:off x="334674" y="5732099"/>
            <a:ext cx="1779975" cy="400110"/>
          </a:xfrm>
          <a:prstGeom prst="rect">
            <a:avLst/>
          </a:prstGeom>
          <a:noFill/>
        </p:spPr>
        <p:txBody>
          <a:bodyPr wrap="square" lIns="0" tIns="0" rIns="0" bIns="0" rtlCol="0">
            <a:spAutoFit/>
          </a:bodyPr>
          <a:lstStyle/>
          <a:p>
            <a:pPr algn="ctr"/>
            <a:r>
              <a:rPr lang="en-GB" sz="1300" b="0" dirty="0" smtClean="0">
                <a:solidFill>
                  <a:srgbClr val="000000"/>
                </a:solidFill>
                <a:latin typeface="Arial" pitchFamily="34" charset="0"/>
                <a:cs typeface="Arial" pitchFamily="34" charset="0"/>
              </a:rPr>
              <a:t>jointly discriminative</a:t>
            </a:r>
          </a:p>
          <a:p>
            <a:pPr algn="ctr"/>
            <a:r>
              <a:rPr lang="en-GB" sz="1300" b="0" dirty="0" smtClean="0">
                <a:solidFill>
                  <a:srgbClr val="000000"/>
                </a:solidFill>
                <a:latin typeface="Arial" pitchFamily="34" charset="0"/>
                <a:cs typeface="Arial" pitchFamily="34" charset="0"/>
              </a:rPr>
              <a:t>model parameters</a:t>
            </a:r>
            <a:endParaRPr lang="en-GB" sz="1300" b="0" dirty="0">
              <a:solidFill>
                <a:srgbClr val="000000"/>
              </a:solidFill>
              <a:latin typeface="Arial" pitchFamily="34" charset="0"/>
              <a:cs typeface="Arial" pitchFamily="34" charset="0"/>
            </a:endParaRPr>
          </a:p>
        </p:txBody>
      </p:sp>
      <p:sp>
        <p:nvSpPr>
          <p:cNvPr id="71" name="Right Arrow 70"/>
          <p:cNvSpPr/>
          <p:nvPr/>
        </p:nvSpPr>
        <p:spPr>
          <a:xfrm rot="10800000">
            <a:off x="2127112" y="4788516"/>
            <a:ext cx="1854570" cy="447191"/>
          </a:xfrm>
          <a:prstGeom prst="rightArrow">
            <a:avLst/>
          </a:prstGeom>
          <a:solidFill>
            <a:schemeClr val="bg1">
              <a:lumMod val="8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0">
              <a:solidFill>
                <a:srgbClr val="FFFFFF"/>
              </a:solidFill>
            </a:endParaRPr>
          </a:p>
        </p:txBody>
      </p:sp>
      <p:sp>
        <p:nvSpPr>
          <p:cNvPr id="72" name="TextBox 71"/>
          <p:cNvSpPr txBox="1"/>
          <p:nvPr/>
        </p:nvSpPr>
        <p:spPr>
          <a:xfrm>
            <a:off x="2474995" y="4445187"/>
            <a:ext cx="1490853" cy="400110"/>
          </a:xfrm>
          <a:prstGeom prst="rect">
            <a:avLst/>
          </a:prstGeom>
          <a:noFill/>
        </p:spPr>
        <p:txBody>
          <a:bodyPr wrap="square" lIns="0" tIns="0" rIns="0" bIns="0" rtlCol="0">
            <a:spAutoFit/>
          </a:bodyPr>
          <a:lstStyle/>
          <a:p>
            <a:r>
              <a:rPr lang="en-GB" sz="1300" smtClean="0">
                <a:solidFill>
                  <a:srgbClr val="000000"/>
                </a:solidFill>
                <a:latin typeface="Arial" pitchFamily="34" charset="0"/>
                <a:cs typeface="Arial" pitchFamily="34" charset="0"/>
              </a:rPr>
              <a:t>step 4 —</a:t>
            </a:r>
          </a:p>
          <a:p>
            <a:r>
              <a:rPr lang="en-GB" sz="1300" smtClean="0">
                <a:solidFill>
                  <a:srgbClr val="000000"/>
                </a:solidFill>
                <a:latin typeface="Arial" pitchFamily="34" charset="0"/>
                <a:cs typeface="Arial" pitchFamily="34" charset="0"/>
              </a:rPr>
              <a:t>interpretation</a:t>
            </a:r>
            <a:endParaRPr lang="en-GB" sz="1300">
              <a:solidFill>
                <a:srgbClr val="000000"/>
              </a:solidFill>
              <a:latin typeface="Arial" pitchFamily="34" charset="0"/>
              <a:cs typeface="Arial" pitchFamily="34" charset="0"/>
            </a:endParaRPr>
          </a:p>
        </p:txBody>
      </p:sp>
      <p:grpSp>
        <p:nvGrpSpPr>
          <p:cNvPr id="5" name="Group 72"/>
          <p:cNvGrpSpPr/>
          <p:nvPr/>
        </p:nvGrpSpPr>
        <p:grpSpPr>
          <a:xfrm>
            <a:off x="592972" y="1452517"/>
            <a:ext cx="1225746" cy="1447570"/>
            <a:chOff x="514134" y="2735754"/>
            <a:chExt cx="1303507" cy="1539402"/>
          </a:xfrm>
        </p:grpSpPr>
        <p:pic>
          <p:nvPicPr>
            <p:cNvPr id="74"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2290" y="2735754"/>
              <a:ext cx="1185351" cy="1398254"/>
            </a:xfrm>
            <a:prstGeom prst="rect">
              <a:avLst/>
            </a:prstGeom>
            <a:solidFill>
              <a:schemeClr val="tx1"/>
            </a:solidFill>
            <a:ln w="6350">
              <a:solidFill>
                <a:schemeClr val="bg1">
                  <a:lumMod val="65000"/>
                </a:schemeClr>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3212" y="2806328"/>
              <a:ext cx="1185351" cy="1398254"/>
            </a:xfrm>
            <a:prstGeom prst="rect">
              <a:avLst/>
            </a:prstGeom>
            <a:solidFill>
              <a:schemeClr val="tx1"/>
            </a:solidFill>
            <a:ln w="6350">
              <a:solidFill>
                <a:schemeClr val="bg1">
                  <a:lumMod val="65000"/>
                </a:schemeClr>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4134" y="2876902"/>
              <a:ext cx="1185351" cy="1398254"/>
            </a:xfrm>
            <a:prstGeom prst="rect">
              <a:avLst/>
            </a:prstGeom>
            <a:solidFill>
              <a:schemeClr val="tx1"/>
            </a:solidFill>
            <a:ln w="6350">
              <a:solidFill>
                <a:schemeClr val="bg1">
                  <a:lumMod val="65000"/>
                </a:schemeClr>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9030344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800" b="1" dirty="0" smtClean="0">
                <a:latin typeface="Arial Unicode MS" pitchFamily="34" charset="-128"/>
                <a:ea typeface="Arial Unicode MS" pitchFamily="34" charset="-128"/>
                <a:cs typeface="Arial Unicode MS" pitchFamily="34" charset="-128"/>
              </a:rPr>
              <a:t>Model-based decoding of disease status: </a:t>
            </a:r>
            <a:br>
              <a:rPr lang="en-US" sz="2800" b="1" dirty="0" smtClean="0">
                <a:latin typeface="Arial Unicode MS" pitchFamily="34" charset="-128"/>
                <a:ea typeface="Arial Unicode MS" pitchFamily="34" charset="-128"/>
                <a:cs typeface="Arial Unicode MS" pitchFamily="34" charset="-128"/>
              </a:rPr>
            </a:br>
            <a:r>
              <a:rPr lang="en-US" sz="2800" b="1" dirty="0" smtClean="0">
                <a:latin typeface="Arial Unicode MS" pitchFamily="34" charset="-128"/>
                <a:ea typeface="Arial Unicode MS" pitchFamily="34" charset="-128"/>
                <a:cs typeface="Arial Unicode MS" pitchFamily="34" charset="-128"/>
              </a:rPr>
              <a:t>mildly aphasic patients (N=11) vs. controls (N=26)</a:t>
            </a:r>
            <a:endParaRPr lang="en-US" sz="2800" b="1" dirty="0">
              <a:latin typeface="Arial Unicode MS" pitchFamily="34" charset="-128"/>
              <a:ea typeface="Arial Unicode MS" pitchFamily="34" charset="-128"/>
              <a:cs typeface="Arial Unicode MS" pitchFamily="34" charset="-128"/>
            </a:endParaRPr>
          </a:p>
        </p:txBody>
      </p:sp>
      <p:sp>
        <p:nvSpPr>
          <p:cNvPr id="3" name="Content Placeholder 2"/>
          <p:cNvSpPr>
            <a:spLocks noGrp="1"/>
          </p:cNvSpPr>
          <p:nvPr>
            <p:ph idx="1"/>
          </p:nvPr>
        </p:nvSpPr>
        <p:spPr>
          <a:xfrm>
            <a:off x="514350" y="1596729"/>
            <a:ext cx="4192732" cy="4525963"/>
          </a:xfrm>
        </p:spPr>
        <p:txBody>
          <a:bodyPr/>
          <a:lstStyle/>
          <a:p>
            <a:pPr marL="0" indent="0">
              <a:buNone/>
            </a:pPr>
            <a:r>
              <a:rPr lang="en-US" sz="2400" dirty="0" smtClean="0"/>
              <a:t>Connectional fingerprints from a 6-region DCM of auditory areas during speech perception</a:t>
            </a:r>
            <a:endParaRPr lang="en-US" sz="2400" dirty="0"/>
          </a:p>
        </p:txBody>
      </p:sp>
      <p:pic>
        <p:nvPicPr>
          <p:cNvPr id="4" name="Picture 3"/>
          <p:cNvPicPr>
            <a:picLocks noChangeAspect="1" noChangeArrowheads="1"/>
          </p:cNvPicPr>
          <p:nvPr/>
        </p:nvPicPr>
        <p:blipFill>
          <a:blip r:embed="rId2" cstate="print"/>
          <a:srcRect/>
          <a:stretch>
            <a:fillRect/>
          </a:stretch>
        </p:blipFill>
        <p:spPr bwMode="auto">
          <a:xfrm>
            <a:off x="2748211" y="1163779"/>
            <a:ext cx="8863437" cy="5285748"/>
          </a:xfrm>
          <a:prstGeom prst="rect">
            <a:avLst/>
          </a:prstGeom>
          <a:noFill/>
          <a:ln w="9525">
            <a:noFill/>
            <a:miter lim="800000"/>
            <a:headEnd/>
            <a:tailEnd/>
          </a:ln>
          <a:effectLst/>
        </p:spPr>
      </p:pic>
      <p:sp>
        <p:nvSpPr>
          <p:cNvPr id="5" name="Text Box 56"/>
          <p:cNvSpPr txBox="1">
            <a:spLocks noChangeArrowheads="1"/>
          </p:cNvSpPr>
          <p:nvPr/>
        </p:nvSpPr>
        <p:spPr bwMode="auto">
          <a:xfrm>
            <a:off x="627063" y="6291881"/>
            <a:ext cx="3239733" cy="307777"/>
          </a:xfrm>
          <a:prstGeom prst="rect">
            <a:avLst/>
          </a:prstGeom>
          <a:noFill/>
          <a:ln w="9525" algn="ctr">
            <a:noFill/>
            <a:miter lim="800000"/>
            <a:headEnd/>
            <a:tailEnd/>
          </a:ln>
          <a:effectLst/>
        </p:spPr>
        <p:txBody>
          <a:bodyPr wrap="none">
            <a:spAutoFit/>
          </a:bodyPr>
          <a:lstStyle/>
          <a:p>
            <a:r>
              <a:rPr lang="de-CH" b="0" dirty="0" smtClean="0">
                <a:solidFill>
                  <a:srgbClr val="000000"/>
                </a:solidFill>
                <a:latin typeface="Times New Roman" pitchFamily="18" charset="0"/>
              </a:rPr>
              <a:t>Brodersen et al. 2011, </a:t>
            </a:r>
            <a:r>
              <a:rPr lang="de-CH" b="0" i="1" dirty="0" smtClean="0">
                <a:solidFill>
                  <a:srgbClr val="000000"/>
                </a:solidFill>
                <a:latin typeface="Times New Roman" pitchFamily="18" charset="0"/>
              </a:rPr>
              <a:t>PLoS Comput. Biol.</a:t>
            </a:r>
            <a:endParaRPr lang="en-US" b="0" dirty="0">
              <a:solidFill>
                <a:srgbClr val="000000"/>
              </a:solidFill>
              <a:latin typeface="Times New Roman" pitchFamily="18" charset="0"/>
            </a:endParaRPr>
          </a:p>
        </p:txBody>
      </p:sp>
      <p:pic>
        <p:nvPicPr>
          <p:cNvPr id="3024897" name="Picture 1"/>
          <p:cNvPicPr>
            <a:picLocks noChangeAspect="1" noChangeArrowheads="1"/>
          </p:cNvPicPr>
          <p:nvPr/>
        </p:nvPicPr>
        <p:blipFill>
          <a:blip r:embed="rId3" cstate="print"/>
          <a:srcRect/>
          <a:stretch>
            <a:fillRect/>
          </a:stretch>
        </p:blipFill>
        <p:spPr bwMode="auto">
          <a:xfrm>
            <a:off x="752552" y="3532909"/>
            <a:ext cx="3485339" cy="2270847"/>
          </a:xfrm>
          <a:prstGeom prst="rect">
            <a:avLst/>
          </a:prstGeom>
          <a:noFill/>
          <a:ln w="9525">
            <a:noFill/>
            <a:miter lim="800000"/>
            <a:headEnd/>
            <a:tailEnd/>
          </a:ln>
          <a:effectLst/>
        </p:spPr>
      </p:pic>
    </p:spTree>
    <p:extLst>
      <p:ext uri="{BB962C8B-B14F-4D97-AF65-F5344CB8AC3E}">
        <p14:creationId xmlns:p14="http://schemas.microsoft.com/office/powerpoint/2010/main" val="12965246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800" b="1" dirty="0" smtClean="0">
                <a:latin typeface="Arial Unicode MS" pitchFamily="34" charset="-128"/>
                <a:ea typeface="Arial Unicode MS" pitchFamily="34" charset="-128"/>
                <a:cs typeface="Arial Unicode MS" pitchFamily="34" charset="-128"/>
              </a:rPr>
              <a:t>Model-based decoding of disease status: </a:t>
            </a:r>
            <a:br>
              <a:rPr lang="en-US" sz="2800" b="1" dirty="0" smtClean="0">
                <a:latin typeface="Arial Unicode MS" pitchFamily="34" charset="-128"/>
                <a:ea typeface="Arial Unicode MS" pitchFamily="34" charset="-128"/>
                <a:cs typeface="Arial Unicode MS" pitchFamily="34" charset="-128"/>
              </a:rPr>
            </a:br>
            <a:r>
              <a:rPr lang="en-US" sz="2800" b="1" dirty="0" smtClean="0">
                <a:latin typeface="Arial Unicode MS" pitchFamily="34" charset="-128"/>
                <a:ea typeface="Arial Unicode MS" pitchFamily="34" charset="-128"/>
                <a:cs typeface="Arial Unicode MS" pitchFamily="34" charset="-128"/>
              </a:rPr>
              <a:t>aphasic patients (N=11) vs. controls (N=26)</a:t>
            </a:r>
            <a:endParaRPr lang="en-US" sz="2800" b="1" dirty="0">
              <a:latin typeface="Arial Unicode MS" pitchFamily="34" charset="-128"/>
              <a:ea typeface="Arial Unicode MS" pitchFamily="34" charset="-128"/>
              <a:cs typeface="Arial Unicode MS" pitchFamily="34" charset="-128"/>
            </a:endParaRPr>
          </a:p>
        </p:txBody>
      </p:sp>
      <p:sp>
        <p:nvSpPr>
          <p:cNvPr id="39" name="TextBox 38"/>
          <p:cNvSpPr txBox="1"/>
          <p:nvPr/>
        </p:nvSpPr>
        <p:spPr>
          <a:xfrm>
            <a:off x="6528927" y="1716769"/>
            <a:ext cx="3150420" cy="369332"/>
          </a:xfrm>
          <a:prstGeom prst="rect">
            <a:avLst/>
          </a:prstGeom>
          <a:noFill/>
        </p:spPr>
        <p:txBody>
          <a:bodyPr wrap="square" rtlCol="0">
            <a:spAutoFit/>
          </a:bodyPr>
          <a:lstStyle/>
          <a:p>
            <a:pPr algn="ctr"/>
            <a:r>
              <a:rPr lang="en-GB" sz="1800" dirty="0" smtClean="0">
                <a:solidFill>
                  <a:srgbClr val="000000"/>
                </a:solidFill>
              </a:rPr>
              <a:t>Classification accuracy</a:t>
            </a:r>
            <a:endParaRPr lang="en-GB" sz="1800" dirty="0">
              <a:solidFill>
                <a:srgbClr val="000000"/>
              </a:solidFill>
            </a:endParaRPr>
          </a:p>
        </p:txBody>
      </p:sp>
      <p:sp>
        <p:nvSpPr>
          <p:cNvPr id="42" name="Text Box 56"/>
          <p:cNvSpPr txBox="1">
            <a:spLocks noChangeArrowheads="1"/>
          </p:cNvSpPr>
          <p:nvPr/>
        </p:nvSpPr>
        <p:spPr bwMode="auto">
          <a:xfrm>
            <a:off x="410938" y="6308506"/>
            <a:ext cx="3239733" cy="307777"/>
          </a:xfrm>
          <a:prstGeom prst="rect">
            <a:avLst/>
          </a:prstGeom>
          <a:noFill/>
          <a:ln w="9525" algn="ctr">
            <a:noFill/>
            <a:miter lim="800000"/>
            <a:headEnd/>
            <a:tailEnd/>
          </a:ln>
          <a:effectLst/>
        </p:spPr>
        <p:txBody>
          <a:bodyPr wrap="none">
            <a:spAutoFit/>
          </a:bodyPr>
          <a:lstStyle/>
          <a:p>
            <a:r>
              <a:rPr lang="de-CH" b="0" dirty="0" smtClean="0">
                <a:solidFill>
                  <a:srgbClr val="000000"/>
                </a:solidFill>
                <a:latin typeface="Times New Roman" pitchFamily="18" charset="0"/>
              </a:rPr>
              <a:t>Brodersen et al. 2011, </a:t>
            </a:r>
            <a:r>
              <a:rPr lang="de-CH" b="0" i="1" dirty="0" smtClean="0">
                <a:solidFill>
                  <a:srgbClr val="000000"/>
                </a:solidFill>
                <a:latin typeface="Times New Roman" pitchFamily="18" charset="0"/>
              </a:rPr>
              <a:t>PLoS Comput. Biol.</a:t>
            </a:r>
            <a:endParaRPr lang="en-US" b="0" dirty="0">
              <a:solidFill>
                <a:srgbClr val="000000"/>
              </a:solidFill>
              <a:latin typeface="Times New Roman" pitchFamily="18" charset="0"/>
            </a:endParaRPr>
          </a:p>
        </p:txBody>
      </p:sp>
      <p:grpSp>
        <p:nvGrpSpPr>
          <p:cNvPr id="3" name="Group 40"/>
          <p:cNvGrpSpPr/>
          <p:nvPr/>
        </p:nvGrpSpPr>
        <p:grpSpPr>
          <a:xfrm>
            <a:off x="259360" y="1573095"/>
            <a:ext cx="5465980" cy="4234203"/>
            <a:chOff x="245913" y="1640330"/>
            <a:chExt cx="5465980" cy="4234203"/>
          </a:xfrm>
        </p:grpSpPr>
        <p:sp>
          <p:nvSpPr>
            <p:cNvPr id="48" name="Oval 5"/>
            <p:cNvSpPr>
              <a:spLocks noChangeArrowheads="1"/>
            </p:cNvSpPr>
            <p:nvPr/>
          </p:nvSpPr>
          <p:spPr bwMode="auto">
            <a:xfrm>
              <a:off x="1863617" y="4411363"/>
              <a:ext cx="648033" cy="656104"/>
            </a:xfrm>
            <a:prstGeom prst="ellipse">
              <a:avLst/>
            </a:prstGeom>
            <a:solidFill>
              <a:schemeClr val="bg1"/>
            </a:solidFill>
            <a:ln w="57150" cap="rnd">
              <a:solidFill>
                <a:schemeClr val="bg1"/>
              </a:solidFill>
              <a:prstDash val="solid"/>
              <a:round/>
              <a:headEnd/>
              <a:tailEnd/>
            </a:ln>
            <a:effectLst>
              <a:glow rad="63500">
                <a:schemeClr val="tx1">
                  <a:alpha val="40000"/>
                </a:schemeClr>
              </a:glow>
            </a:effectLst>
          </p:spPr>
          <p:txBody>
            <a:bodyPr wrap="none" lIns="0" tIns="0" rIns="0" bIns="0" anchor="ctr" anchorCtr="0"/>
            <a:lstStyle/>
            <a:p>
              <a:pPr algn="ctr" fontAlgn="auto">
                <a:spcBef>
                  <a:spcPts val="0"/>
                </a:spcBef>
                <a:spcAft>
                  <a:spcPts val="0"/>
                </a:spcAft>
                <a:defRPr/>
              </a:pPr>
              <a:r>
                <a:rPr lang="en-GB" b="0" dirty="0" smtClean="0">
                  <a:solidFill>
                    <a:srgbClr val="000000"/>
                  </a:solidFill>
                  <a:latin typeface="Arial" pitchFamily="34" charset="0"/>
                  <a:cs typeface="Arial" pitchFamily="34" charset="0"/>
                </a:rPr>
                <a:t>MGB</a:t>
              </a:r>
              <a:endParaRPr lang="en-GB" b="0" dirty="0">
                <a:solidFill>
                  <a:srgbClr val="000000"/>
                </a:solidFill>
                <a:latin typeface="Arial" pitchFamily="34" charset="0"/>
                <a:cs typeface="Arial" pitchFamily="34" charset="0"/>
              </a:endParaRPr>
            </a:p>
          </p:txBody>
        </p:sp>
        <p:sp>
          <p:nvSpPr>
            <p:cNvPr id="60" name="Oval 6"/>
            <p:cNvSpPr>
              <a:spLocks noChangeArrowheads="1"/>
            </p:cNvSpPr>
            <p:nvPr/>
          </p:nvSpPr>
          <p:spPr bwMode="auto">
            <a:xfrm>
              <a:off x="245913" y="2250557"/>
              <a:ext cx="650744" cy="658815"/>
            </a:xfrm>
            <a:prstGeom prst="ellipse">
              <a:avLst/>
            </a:prstGeom>
            <a:solidFill>
              <a:schemeClr val="bg1"/>
            </a:solidFill>
            <a:ln w="57150" cap="rnd">
              <a:solidFill>
                <a:schemeClr val="bg1"/>
              </a:solidFill>
              <a:prstDash val="solid"/>
              <a:round/>
              <a:headEnd/>
              <a:tailEnd/>
            </a:ln>
            <a:effectLst>
              <a:glow rad="63500">
                <a:schemeClr val="tx1">
                  <a:alpha val="40000"/>
                </a:schemeClr>
              </a:glow>
            </a:effectLst>
          </p:spPr>
          <p:txBody>
            <a:bodyPr wrap="none" lIns="0" tIns="0" rIns="0" bIns="0" anchor="ctr" anchorCtr="0"/>
            <a:lstStyle/>
            <a:p>
              <a:pPr algn="ctr" fontAlgn="auto">
                <a:spcBef>
                  <a:spcPts val="0"/>
                </a:spcBef>
                <a:spcAft>
                  <a:spcPts val="0"/>
                </a:spcAft>
                <a:defRPr/>
              </a:pPr>
              <a:r>
                <a:rPr lang="en-GB" b="0" dirty="0" smtClean="0">
                  <a:solidFill>
                    <a:srgbClr val="000000"/>
                  </a:solidFill>
                  <a:latin typeface="Arial" pitchFamily="34" charset="0"/>
                  <a:cs typeface="Arial" pitchFamily="34" charset="0"/>
                </a:rPr>
                <a:t>PT</a:t>
              </a:r>
              <a:endParaRPr lang="en-GB" b="0" dirty="0">
                <a:solidFill>
                  <a:srgbClr val="000000"/>
                </a:solidFill>
                <a:latin typeface="Arial" pitchFamily="34" charset="0"/>
                <a:cs typeface="Arial" pitchFamily="34" charset="0"/>
              </a:endParaRPr>
            </a:p>
          </p:txBody>
        </p:sp>
        <p:sp>
          <p:nvSpPr>
            <p:cNvPr id="66" name="Oval 9"/>
            <p:cNvSpPr>
              <a:spLocks noChangeArrowheads="1"/>
            </p:cNvSpPr>
            <p:nvPr/>
          </p:nvSpPr>
          <p:spPr bwMode="auto">
            <a:xfrm>
              <a:off x="1562921" y="3153378"/>
              <a:ext cx="650744" cy="656104"/>
            </a:xfrm>
            <a:prstGeom prst="ellipse">
              <a:avLst/>
            </a:prstGeom>
            <a:solidFill>
              <a:schemeClr val="bg1"/>
            </a:solidFill>
            <a:ln w="57150" cap="rnd">
              <a:solidFill>
                <a:schemeClr val="bg1"/>
              </a:solidFill>
              <a:prstDash val="solid"/>
              <a:round/>
              <a:headEnd/>
              <a:tailEnd/>
            </a:ln>
            <a:effectLst>
              <a:glow rad="63500">
                <a:schemeClr val="tx1">
                  <a:alpha val="40000"/>
                </a:schemeClr>
              </a:glow>
            </a:effectLst>
          </p:spPr>
          <p:txBody>
            <a:bodyPr wrap="none" lIns="0" tIns="0" rIns="0" bIns="0" anchor="ctr" anchorCtr="0"/>
            <a:lstStyle/>
            <a:p>
              <a:pPr algn="ctr">
                <a:defRPr/>
              </a:pPr>
              <a:r>
                <a:rPr lang="en-GB" b="0" dirty="0" smtClean="0">
                  <a:solidFill>
                    <a:srgbClr val="000000"/>
                  </a:solidFill>
                  <a:latin typeface="Arial" pitchFamily="34" charset="0"/>
                  <a:cs typeface="Arial" pitchFamily="34" charset="0"/>
                </a:rPr>
                <a:t>HG</a:t>
              </a:r>
              <a:br>
                <a:rPr lang="en-GB" b="0" dirty="0" smtClean="0">
                  <a:solidFill>
                    <a:srgbClr val="000000"/>
                  </a:solidFill>
                  <a:latin typeface="Arial" pitchFamily="34" charset="0"/>
                  <a:cs typeface="Arial" pitchFamily="34" charset="0"/>
                </a:rPr>
              </a:br>
              <a:r>
                <a:rPr lang="en-GB" b="0" dirty="0" smtClean="0">
                  <a:solidFill>
                    <a:srgbClr val="000000"/>
                  </a:solidFill>
                  <a:latin typeface="Arial" pitchFamily="34" charset="0"/>
                  <a:cs typeface="Arial" pitchFamily="34" charset="0"/>
                </a:rPr>
                <a:t>(A1)</a:t>
              </a:r>
              <a:endParaRPr lang="en-GB" b="0" dirty="0">
                <a:solidFill>
                  <a:srgbClr val="000000"/>
                </a:solidFill>
                <a:latin typeface="Arial" pitchFamily="34" charset="0"/>
                <a:cs typeface="Arial" pitchFamily="34" charset="0"/>
              </a:endParaRPr>
            </a:p>
          </p:txBody>
        </p:sp>
        <p:cxnSp>
          <p:nvCxnSpPr>
            <p:cNvPr id="67" name="Straight Arrow Connector 66"/>
            <p:cNvCxnSpPr/>
            <p:nvPr/>
          </p:nvCxnSpPr>
          <p:spPr>
            <a:xfrm>
              <a:off x="1084029" y="2429179"/>
              <a:ext cx="3789745" cy="1607"/>
            </a:xfrm>
            <a:prstGeom prst="straightConnector1">
              <a:avLst/>
            </a:prstGeom>
            <a:ln w="38100">
              <a:solidFill>
                <a:schemeClr val="tx1">
                  <a:lumMod val="50000"/>
                  <a:lumOff val="50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917092" y="2917877"/>
              <a:ext cx="507724" cy="395251"/>
            </a:xfrm>
            <a:prstGeom prst="straightConnector1">
              <a:avLst/>
            </a:prstGeom>
            <a:ln w="76200">
              <a:solidFill>
                <a:srgbClr val="C00000"/>
              </a:solidFill>
              <a:headEnd type="triangle" w="med" len="med"/>
              <a:tailEnd type="none" w="med" len="med"/>
            </a:ln>
            <a:effectLst>
              <a:glow rad="88900">
                <a:srgbClr val="C00000">
                  <a:alpha val="40000"/>
                </a:srgbClr>
              </a:glow>
            </a:effectLst>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a:off x="1026602" y="2792298"/>
              <a:ext cx="507724" cy="393646"/>
            </a:xfrm>
            <a:prstGeom prst="straightConnector1">
              <a:avLst/>
            </a:prstGeom>
            <a:ln w="28575">
              <a:solidFill>
                <a:srgbClr val="C00000"/>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sp>
          <p:nvSpPr>
            <p:cNvPr id="80" name="Arc 79"/>
            <p:cNvSpPr/>
            <p:nvPr/>
          </p:nvSpPr>
          <p:spPr>
            <a:xfrm rot="21402222" flipH="1" flipV="1">
              <a:off x="672218" y="1642146"/>
              <a:ext cx="2234368" cy="2894461"/>
            </a:xfrm>
            <a:prstGeom prst="arc">
              <a:avLst>
                <a:gd name="adj1" fmla="val 16604210"/>
                <a:gd name="adj2" fmla="val 201567"/>
              </a:avLst>
            </a:prstGeom>
            <a:ln w="38100">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b="0">
                <a:solidFill>
                  <a:srgbClr val="000000"/>
                </a:solidFill>
                <a:cs typeface="Arial" pitchFamily="34" charset="0"/>
              </a:endParaRPr>
            </a:p>
          </p:txBody>
        </p:sp>
        <p:sp>
          <p:nvSpPr>
            <p:cNvPr id="81" name="Arc 80"/>
            <p:cNvSpPr/>
            <p:nvPr/>
          </p:nvSpPr>
          <p:spPr>
            <a:xfrm rot="21402222" flipH="1" flipV="1">
              <a:off x="511048" y="1746744"/>
              <a:ext cx="2234368" cy="2930223"/>
            </a:xfrm>
            <a:prstGeom prst="arc">
              <a:avLst>
                <a:gd name="adj1" fmla="val 16200000"/>
                <a:gd name="adj2" fmla="val 556838"/>
              </a:avLst>
            </a:prstGeom>
            <a:ln w="38100">
              <a:solidFill>
                <a:schemeClr val="tx1">
                  <a:lumMod val="50000"/>
                  <a:lumOff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b="0">
                <a:solidFill>
                  <a:srgbClr val="000000"/>
                </a:solidFill>
                <a:cs typeface="Arial" pitchFamily="34" charset="0"/>
              </a:endParaRPr>
            </a:p>
          </p:txBody>
        </p:sp>
        <p:sp>
          <p:nvSpPr>
            <p:cNvPr id="82" name="Oval 5"/>
            <p:cNvSpPr>
              <a:spLocks noChangeArrowheads="1"/>
            </p:cNvSpPr>
            <p:nvPr/>
          </p:nvSpPr>
          <p:spPr bwMode="auto">
            <a:xfrm flipH="1">
              <a:off x="3446154" y="4409547"/>
              <a:ext cx="648033" cy="656104"/>
            </a:xfrm>
            <a:prstGeom prst="ellipse">
              <a:avLst/>
            </a:prstGeom>
            <a:solidFill>
              <a:schemeClr val="bg1"/>
            </a:solidFill>
            <a:ln w="57150" cap="rnd">
              <a:solidFill>
                <a:schemeClr val="bg1"/>
              </a:solidFill>
              <a:prstDash val="solid"/>
              <a:round/>
              <a:headEnd/>
              <a:tailEnd/>
            </a:ln>
            <a:effectLst>
              <a:glow rad="63500">
                <a:schemeClr val="tx1">
                  <a:alpha val="40000"/>
                </a:schemeClr>
              </a:glow>
            </a:effectLst>
          </p:spPr>
          <p:txBody>
            <a:bodyPr wrap="none" lIns="0" tIns="0" rIns="0" bIns="0" anchor="ctr" anchorCtr="0"/>
            <a:lstStyle/>
            <a:p>
              <a:pPr algn="ctr">
                <a:defRPr/>
              </a:pPr>
              <a:r>
                <a:rPr lang="en-GB" b="0" dirty="0" smtClean="0">
                  <a:solidFill>
                    <a:srgbClr val="000000"/>
                  </a:solidFill>
                  <a:latin typeface="Arial" pitchFamily="34" charset="0"/>
                  <a:cs typeface="Arial" pitchFamily="34" charset="0"/>
                </a:rPr>
                <a:t>MGB</a:t>
              </a:r>
              <a:endParaRPr lang="en-GB" b="0" dirty="0">
                <a:solidFill>
                  <a:srgbClr val="000000"/>
                </a:solidFill>
                <a:latin typeface="Arial" pitchFamily="34" charset="0"/>
                <a:cs typeface="Arial" pitchFamily="34" charset="0"/>
              </a:endParaRPr>
            </a:p>
          </p:txBody>
        </p:sp>
        <p:sp>
          <p:nvSpPr>
            <p:cNvPr id="83" name="Oval 6"/>
            <p:cNvSpPr>
              <a:spLocks noChangeArrowheads="1"/>
            </p:cNvSpPr>
            <p:nvPr/>
          </p:nvSpPr>
          <p:spPr bwMode="auto">
            <a:xfrm flipH="1">
              <a:off x="5061149" y="2248739"/>
              <a:ext cx="650744" cy="658815"/>
            </a:xfrm>
            <a:prstGeom prst="ellipse">
              <a:avLst/>
            </a:prstGeom>
            <a:solidFill>
              <a:schemeClr val="bg1"/>
            </a:solidFill>
            <a:ln w="57150" cap="rnd">
              <a:solidFill>
                <a:schemeClr val="bg1"/>
              </a:solidFill>
              <a:round/>
              <a:headEnd/>
              <a:tailEnd/>
            </a:ln>
            <a:effectLst>
              <a:glow rad="63500">
                <a:schemeClr val="tx1">
                  <a:alpha val="40000"/>
                </a:schemeClr>
              </a:glow>
            </a:effectLst>
          </p:spPr>
          <p:txBody>
            <a:bodyPr wrap="none" lIns="0" tIns="0" rIns="0" bIns="0" anchor="ctr" anchorCtr="0"/>
            <a:lstStyle/>
            <a:p>
              <a:pPr algn="ctr" fontAlgn="auto">
                <a:spcBef>
                  <a:spcPts val="0"/>
                </a:spcBef>
                <a:spcAft>
                  <a:spcPts val="0"/>
                </a:spcAft>
                <a:defRPr/>
              </a:pPr>
              <a:r>
                <a:rPr lang="en-GB" b="0" dirty="0" smtClean="0">
                  <a:solidFill>
                    <a:srgbClr val="000000"/>
                  </a:solidFill>
                  <a:latin typeface="Arial" pitchFamily="34" charset="0"/>
                  <a:cs typeface="Arial" pitchFamily="34" charset="0"/>
                </a:rPr>
                <a:t>PT</a:t>
              </a:r>
              <a:endParaRPr lang="en-GB" b="0" dirty="0">
                <a:solidFill>
                  <a:srgbClr val="000000"/>
                </a:solidFill>
                <a:latin typeface="Arial" pitchFamily="34" charset="0"/>
                <a:cs typeface="Arial" pitchFamily="34" charset="0"/>
              </a:endParaRPr>
            </a:p>
          </p:txBody>
        </p:sp>
        <p:sp>
          <p:nvSpPr>
            <p:cNvPr id="84" name="Oval 9"/>
            <p:cNvSpPr>
              <a:spLocks noChangeArrowheads="1"/>
            </p:cNvSpPr>
            <p:nvPr/>
          </p:nvSpPr>
          <p:spPr bwMode="auto">
            <a:xfrm flipH="1">
              <a:off x="3744141" y="3151562"/>
              <a:ext cx="650744" cy="656104"/>
            </a:xfrm>
            <a:prstGeom prst="ellipse">
              <a:avLst/>
            </a:prstGeom>
            <a:solidFill>
              <a:schemeClr val="bg1"/>
            </a:solidFill>
            <a:ln w="57150" cap="rnd">
              <a:solidFill>
                <a:schemeClr val="bg1"/>
              </a:solidFill>
              <a:round/>
              <a:headEnd/>
              <a:tailEnd/>
            </a:ln>
            <a:effectLst>
              <a:glow rad="63500">
                <a:schemeClr val="tx1">
                  <a:alpha val="40000"/>
                </a:schemeClr>
              </a:glow>
            </a:effectLst>
          </p:spPr>
          <p:txBody>
            <a:bodyPr wrap="none" lIns="0" tIns="0" rIns="0" bIns="0" anchor="ctr" anchorCtr="0"/>
            <a:lstStyle/>
            <a:p>
              <a:pPr algn="ctr"/>
              <a:r>
                <a:rPr lang="en-GB" b="0" dirty="0" smtClean="0">
                  <a:solidFill>
                    <a:srgbClr val="000000"/>
                  </a:solidFill>
                  <a:latin typeface="Arial" pitchFamily="34" charset="0"/>
                  <a:cs typeface="Arial" pitchFamily="34" charset="0"/>
                </a:rPr>
                <a:t>HG</a:t>
              </a:r>
              <a:br>
                <a:rPr lang="en-GB" b="0" dirty="0" smtClean="0">
                  <a:solidFill>
                    <a:srgbClr val="000000"/>
                  </a:solidFill>
                  <a:latin typeface="Arial" pitchFamily="34" charset="0"/>
                  <a:cs typeface="Arial" pitchFamily="34" charset="0"/>
                </a:rPr>
              </a:br>
              <a:r>
                <a:rPr lang="en-GB" b="0" dirty="0" smtClean="0">
                  <a:solidFill>
                    <a:srgbClr val="000000"/>
                  </a:solidFill>
                  <a:latin typeface="Arial" pitchFamily="34" charset="0"/>
                  <a:cs typeface="Arial" pitchFamily="34" charset="0"/>
                </a:rPr>
                <a:t>(A1)</a:t>
              </a:r>
              <a:endParaRPr lang="en-GB" b="0" dirty="0">
                <a:solidFill>
                  <a:srgbClr val="000000"/>
                </a:solidFill>
                <a:latin typeface="Arial" pitchFamily="34" charset="0"/>
                <a:cs typeface="Arial" pitchFamily="34" charset="0"/>
              </a:endParaRPr>
            </a:p>
          </p:txBody>
        </p:sp>
        <p:cxnSp>
          <p:nvCxnSpPr>
            <p:cNvPr id="85" name="Straight Arrow Connector 84"/>
            <p:cNvCxnSpPr/>
            <p:nvPr/>
          </p:nvCxnSpPr>
          <p:spPr>
            <a:xfrm flipH="1">
              <a:off x="4532993" y="2916061"/>
              <a:ext cx="507724" cy="395251"/>
            </a:xfrm>
            <a:prstGeom prst="straightConnector1">
              <a:avLst/>
            </a:prstGeom>
            <a:ln w="38100">
              <a:solidFill>
                <a:schemeClr val="tx1">
                  <a:lumMod val="50000"/>
                  <a:lumOff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flipH="1">
              <a:off x="4444622" y="2811623"/>
              <a:ext cx="507724" cy="393646"/>
            </a:xfrm>
            <a:prstGeom prst="straightConnector1">
              <a:avLst/>
            </a:prstGeom>
            <a:ln w="28575">
              <a:solidFill>
                <a:srgbClr val="C00000"/>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rot="16440000" flipH="1">
              <a:off x="1831336" y="4046377"/>
              <a:ext cx="365967" cy="126871"/>
            </a:xfrm>
            <a:prstGeom prst="straightConnector1">
              <a:avLst/>
            </a:prstGeom>
            <a:ln w="38100">
              <a:solidFill>
                <a:schemeClr val="tx1">
                  <a:lumMod val="50000"/>
                  <a:lumOff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rot="5160000">
              <a:off x="3760503" y="4044960"/>
              <a:ext cx="365967" cy="126871"/>
            </a:xfrm>
            <a:prstGeom prst="straightConnector1">
              <a:avLst/>
            </a:prstGeom>
            <a:ln w="28575">
              <a:solidFill>
                <a:srgbClr val="C00000"/>
              </a:solidFill>
              <a:headEnd type="triangl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89" name="Arc 88"/>
            <p:cNvSpPr/>
            <p:nvPr/>
          </p:nvSpPr>
          <p:spPr>
            <a:xfrm rot="197778" flipV="1">
              <a:off x="3051220" y="1640330"/>
              <a:ext cx="2234368" cy="2894461"/>
            </a:xfrm>
            <a:prstGeom prst="arc">
              <a:avLst>
                <a:gd name="adj1" fmla="val 16604210"/>
                <a:gd name="adj2" fmla="val 201567"/>
              </a:avLst>
            </a:prstGeom>
            <a:ln w="28575">
              <a:solidFill>
                <a:srgbClr val="C00000"/>
              </a:solidFill>
              <a:headEnd type="none"/>
              <a:tailEnd type="triangle" w="med" len="sm"/>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b="0">
                <a:solidFill>
                  <a:srgbClr val="000000"/>
                </a:solidFill>
                <a:cs typeface="Arial" pitchFamily="34" charset="0"/>
              </a:endParaRPr>
            </a:p>
          </p:txBody>
        </p:sp>
        <p:sp>
          <p:nvSpPr>
            <p:cNvPr id="90" name="Arc 89"/>
            <p:cNvSpPr/>
            <p:nvPr/>
          </p:nvSpPr>
          <p:spPr>
            <a:xfrm rot="197778" flipV="1">
              <a:off x="3212390" y="1744928"/>
              <a:ext cx="2234368" cy="2930223"/>
            </a:xfrm>
            <a:prstGeom prst="arc">
              <a:avLst>
                <a:gd name="adj1" fmla="val 16200000"/>
                <a:gd name="adj2" fmla="val 556838"/>
              </a:avLst>
            </a:prstGeom>
            <a:ln w="28575">
              <a:solidFill>
                <a:srgbClr val="C00000"/>
              </a:solidFill>
              <a:headEnd type="triangl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b="0">
                <a:solidFill>
                  <a:srgbClr val="000000"/>
                </a:solidFill>
                <a:cs typeface="Arial" pitchFamily="34" charset="0"/>
              </a:endParaRPr>
            </a:p>
          </p:txBody>
        </p:sp>
        <p:sp>
          <p:nvSpPr>
            <p:cNvPr id="91" name="Arc 90"/>
            <p:cNvSpPr/>
            <p:nvPr/>
          </p:nvSpPr>
          <p:spPr>
            <a:xfrm rot="1775742" flipH="1" flipV="1">
              <a:off x="2360864" y="4070914"/>
              <a:ext cx="378612" cy="397892"/>
            </a:xfrm>
            <a:prstGeom prst="arc">
              <a:avLst>
                <a:gd name="adj1" fmla="val 19390645"/>
                <a:gd name="adj2" fmla="val 13759568"/>
              </a:avLst>
            </a:prstGeom>
            <a:ln w="28575">
              <a:solidFill>
                <a:srgbClr val="C00000"/>
              </a:solidFill>
              <a:headEnd type="triangle" w="med" len="med"/>
              <a:tailEnd type="none" w="med" len="med"/>
            </a:ln>
            <a:effectLst/>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b="0">
                <a:solidFill>
                  <a:srgbClr val="000000"/>
                </a:solidFill>
                <a:cs typeface="Arial" pitchFamily="34" charset="0"/>
              </a:endParaRPr>
            </a:p>
          </p:txBody>
        </p:sp>
        <p:cxnSp>
          <p:nvCxnSpPr>
            <p:cNvPr id="92" name="Straight Arrow Connector 91"/>
            <p:cNvCxnSpPr/>
            <p:nvPr/>
          </p:nvCxnSpPr>
          <p:spPr>
            <a:xfrm rot="10800000">
              <a:off x="1085415" y="2595977"/>
              <a:ext cx="3765040" cy="2858"/>
            </a:xfrm>
            <a:prstGeom prst="straightConnector1">
              <a:avLst/>
            </a:prstGeom>
            <a:ln w="76200">
              <a:solidFill>
                <a:srgbClr val="C00000"/>
              </a:solidFill>
              <a:headEnd type="none" w="med" len="med"/>
              <a:tailEnd type="triangle" w="med" len="med"/>
            </a:ln>
            <a:effectLst>
              <a:glow rad="88900">
                <a:srgbClr val="C00000">
                  <a:alpha val="40000"/>
                </a:srgbClr>
              </a:glow>
            </a:effectLst>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H="1">
              <a:off x="2354598" y="3389443"/>
              <a:ext cx="1254561" cy="1607"/>
            </a:xfrm>
            <a:prstGeom prst="straightConnector1">
              <a:avLst/>
            </a:prstGeom>
            <a:ln w="38100">
              <a:solidFill>
                <a:schemeClr val="tx1">
                  <a:lumMod val="50000"/>
                  <a:lumOff val="50000"/>
                </a:schemeClr>
              </a:solidFill>
              <a:headEnd type="triangl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2354598" y="3535202"/>
              <a:ext cx="1254561" cy="1607"/>
            </a:xfrm>
            <a:prstGeom prst="straightConnector1">
              <a:avLst/>
            </a:prstGeom>
            <a:ln w="76200">
              <a:solidFill>
                <a:srgbClr val="C00000"/>
              </a:solidFill>
              <a:headEnd type="triangle" w="med" len="med"/>
              <a:tailEnd type="none" w="med" len="med"/>
            </a:ln>
            <a:effectLst>
              <a:glow rad="88900">
                <a:srgbClr val="C00000">
                  <a:alpha val="40000"/>
                </a:srgbClr>
              </a:glow>
            </a:effectLst>
          </p:spPr>
          <p:style>
            <a:lnRef idx="1">
              <a:schemeClr val="accent1"/>
            </a:lnRef>
            <a:fillRef idx="0">
              <a:schemeClr val="accent1"/>
            </a:fillRef>
            <a:effectRef idx="0">
              <a:schemeClr val="accent1"/>
            </a:effectRef>
            <a:fontRef idx="minor">
              <a:schemeClr val="tx1"/>
            </a:fontRef>
          </p:style>
        </p:cxnSp>
        <p:sp>
          <p:nvSpPr>
            <p:cNvPr id="95" name="Arc 94"/>
            <p:cNvSpPr/>
            <p:nvPr/>
          </p:nvSpPr>
          <p:spPr>
            <a:xfrm rot="19118850" flipH="1" flipV="1">
              <a:off x="4867945" y="1924734"/>
              <a:ext cx="378612" cy="397892"/>
            </a:xfrm>
            <a:prstGeom prst="arc">
              <a:avLst>
                <a:gd name="adj1" fmla="val 19390645"/>
                <a:gd name="adj2" fmla="val 13759568"/>
              </a:avLst>
            </a:prstGeom>
            <a:ln w="38100">
              <a:solidFill>
                <a:schemeClr val="tx1">
                  <a:lumMod val="50000"/>
                  <a:lumOff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b="0">
                <a:solidFill>
                  <a:srgbClr val="000000"/>
                </a:solidFill>
                <a:cs typeface="Arial" pitchFamily="34" charset="0"/>
              </a:endParaRPr>
            </a:p>
          </p:txBody>
        </p:sp>
        <p:sp>
          <p:nvSpPr>
            <p:cNvPr id="96" name="Arc 95"/>
            <p:cNvSpPr/>
            <p:nvPr/>
          </p:nvSpPr>
          <p:spPr>
            <a:xfrm rot="1816281" flipH="1" flipV="1">
              <a:off x="748570" y="1929308"/>
              <a:ext cx="378612" cy="397892"/>
            </a:xfrm>
            <a:prstGeom prst="arc">
              <a:avLst>
                <a:gd name="adj1" fmla="val 19390645"/>
                <a:gd name="adj2" fmla="val 13759568"/>
              </a:avLst>
            </a:prstGeom>
            <a:ln w="38100">
              <a:solidFill>
                <a:schemeClr val="tx1">
                  <a:lumMod val="50000"/>
                  <a:lumOff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b="0">
                <a:solidFill>
                  <a:srgbClr val="000000"/>
                </a:solidFill>
                <a:cs typeface="Arial" pitchFamily="34" charset="0"/>
              </a:endParaRPr>
            </a:p>
          </p:txBody>
        </p:sp>
        <p:sp>
          <p:nvSpPr>
            <p:cNvPr id="97" name="Arc 96"/>
            <p:cNvSpPr/>
            <p:nvPr/>
          </p:nvSpPr>
          <p:spPr>
            <a:xfrm rot="1816281" flipH="1" flipV="1">
              <a:off x="2054770" y="2844941"/>
              <a:ext cx="378612" cy="397892"/>
            </a:xfrm>
            <a:prstGeom prst="arc">
              <a:avLst>
                <a:gd name="adj1" fmla="val 19390645"/>
                <a:gd name="adj2" fmla="val 13759568"/>
              </a:avLst>
            </a:prstGeom>
            <a:ln w="38100">
              <a:solidFill>
                <a:schemeClr val="tx1">
                  <a:lumMod val="50000"/>
                  <a:lumOff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b="0">
                <a:solidFill>
                  <a:srgbClr val="000000"/>
                </a:solidFill>
                <a:cs typeface="Arial" pitchFamily="34" charset="0"/>
              </a:endParaRPr>
            </a:p>
          </p:txBody>
        </p:sp>
        <p:sp>
          <p:nvSpPr>
            <p:cNvPr id="98" name="Arc 97"/>
            <p:cNvSpPr/>
            <p:nvPr/>
          </p:nvSpPr>
          <p:spPr>
            <a:xfrm rot="18976586" flipH="1" flipV="1">
              <a:off x="3530893" y="2840367"/>
              <a:ext cx="378612" cy="397892"/>
            </a:xfrm>
            <a:prstGeom prst="arc">
              <a:avLst>
                <a:gd name="adj1" fmla="val 19390645"/>
                <a:gd name="adj2" fmla="val 13759568"/>
              </a:avLst>
            </a:prstGeom>
            <a:ln w="38100">
              <a:solidFill>
                <a:schemeClr val="tx1">
                  <a:lumMod val="50000"/>
                  <a:lumOff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b="0">
                <a:solidFill>
                  <a:srgbClr val="000000"/>
                </a:solidFill>
                <a:cs typeface="Arial" pitchFamily="34" charset="0"/>
              </a:endParaRPr>
            </a:p>
          </p:txBody>
        </p:sp>
        <p:sp>
          <p:nvSpPr>
            <p:cNvPr id="99" name="Arc 98"/>
            <p:cNvSpPr/>
            <p:nvPr/>
          </p:nvSpPr>
          <p:spPr>
            <a:xfrm rot="18976586" flipH="1" flipV="1">
              <a:off x="3227096" y="4089998"/>
              <a:ext cx="378612" cy="397892"/>
            </a:xfrm>
            <a:prstGeom prst="arc">
              <a:avLst>
                <a:gd name="adj1" fmla="val 19390645"/>
                <a:gd name="adj2" fmla="val 13759568"/>
              </a:avLst>
            </a:prstGeom>
            <a:ln w="38100">
              <a:solidFill>
                <a:schemeClr val="tx1">
                  <a:lumMod val="50000"/>
                  <a:lumOff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b="0">
                <a:solidFill>
                  <a:srgbClr val="000000"/>
                </a:solidFill>
                <a:cs typeface="Arial" pitchFamily="34" charset="0"/>
              </a:endParaRPr>
            </a:p>
          </p:txBody>
        </p:sp>
        <p:grpSp>
          <p:nvGrpSpPr>
            <p:cNvPr id="4" name="Group 99"/>
            <p:cNvGrpSpPr/>
            <p:nvPr/>
          </p:nvGrpSpPr>
          <p:grpSpPr>
            <a:xfrm>
              <a:off x="2296537" y="5212891"/>
              <a:ext cx="1367490" cy="336179"/>
              <a:chOff x="3155509" y="2934387"/>
              <a:chExt cx="759716" cy="186766"/>
            </a:xfrm>
          </p:grpSpPr>
          <p:cxnSp>
            <p:nvCxnSpPr>
              <p:cNvPr id="101" name="Straight Arrow Connector 100"/>
              <p:cNvCxnSpPr/>
              <p:nvPr/>
            </p:nvCxnSpPr>
            <p:spPr>
              <a:xfrm>
                <a:off x="3155509" y="2934387"/>
                <a:ext cx="354588" cy="186766"/>
              </a:xfrm>
              <a:prstGeom prst="straightConnector1">
                <a:avLst/>
              </a:prstGeom>
              <a:ln w="38100">
                <a:solidFill>
                  <a:schemeClr val="tx1">
                    <a:lumMod val="50000"/>
                    <a:lumOff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flipH="1">
                <a:off x="3560637" y="2934387"/>
                <a:ext cx="354588" cy="186766"/>
              </a:xfrm>
              <a:prstGeom prst="straightConnector1">
                <a:avLst/>
              </a:prstGeom>
              <a:ln w="38100">
                <a:solidFill>
                  <a:schemeClr val="tx1">
                    <a:lumMod val="50000"/>
                    <a:lumOff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03" name="TextBox 102"/>
            <p:cNvSpPr txBox="1"/>
            <p:nvPr/>
          </p:nvSpPr>
          <p:spPr>
            <a:xfrm>
              <a:off x="1972049" y="5566756"/>
              <a:ext cx="2004078" cy="307777"/>
            </a:xfrm>
            <a:prstGeom prst="rect">
              <a:avLst/>
            </a:prstGeom>
            <a:noFill/>
            <a:ln w="57150">
              <a:noFill/>
            </a:ln>
          </p:spPr>
          <p:txBody>
            <a:bodyPr wrap="square" rtlCol="0">
              <a:spAutoFit/>
            </a:bodyPr>
            <a:lstStyle/>
            <a:p>
              <a:pPr algn="ctr"/>
              <a:r>
                <a:rPr lang="en-GB" b="0" smtClean="0">
                  <a:solidFill>
                    <a:srgbClr val="000000"/>
                  </a:solidFill>
                  <a:latin typeface="Arial" pitchFamily="34" charset="0"/>
                  <a:cs typeface="Arial" pitchFamily="34" charset="0"/>
                </a:rPr>
                <a:t>auditory stimuli</a:t>
              </a:r>
            </a:p>
          </p:txBody>
        </p:sp>
      </p:grpSp>
      <p:grpSp>
        <p:nvGrpSpPr>
          <p:cNvPr id="6" name="Group 5"/>
          <p:cNvGrpSpPr/>
          <p:nvPr/>
        </p:nvGrpSpPr>
        <p:grpSpPr>
          <a:xfrm>
            <a:off x="6231706" y="2237053"/>
            <a:ext cx="3602190" cy="3919049"/>
            <a:chOff x="6231706" y="2237053"/>
            <a:chExt cx="3602190" cy="3919049"/>
          </a:xfrm>
        </p:grpSpPr>
        <p:pic>
          <p:nvPicPr>
            <p:cNvPr id="120064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1706" y="2237053"/>
              <a:ext cx="3602190" cy="3919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bwMode="auto">
            <a:xfrm>
              <a:off x="6231706" y="2237053"/>
              <a:ext cx="426671" cy="29454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CH" smtClean="0">
                <a:solidFill>
                  <a:srgbClr val="000000"/>
                </a:solidFill>
              </a:endParaRPr>
            </a:p>
          </p:txBody>
        </p:sp>
      </p:grpSp>
    </p:spTree>
    <p:extLst>
      <p:ext uri="{BB962C8B-B14F-4D97-AF65-F5344CB8AC3E}">
        <p14:creationId xmlns:p14="http://schemas.microsoft.com/office/powerpoint/2010/main" val="31599103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20547" name="Picture 3"/>
          <p:cNvPicPr>
            <a:picLocks noChangeAspect="1" noChangeArrowheads="1"/>
          </p:cNvPicPr>
          <p:nvPr/>
        </p:nvPicPr>
        <p:blipFill>
          <a:blip r:embed="rId2" cstate="print"/>
          <a:srcRect/>
          <a:stretch>
            <a:fillRect/>
          </a:stretch>
        </p:blipFill>
        <p:spPr bwMode="auto">
          <a:xfrm>
            <a:off x="267301" y="1403393"/>
            <a:ext cx="9732399" cy="4077821"/>
          </a:xfrm>
          <a:prstGeom prst="rect">
            <a:avLst/>
          </a:prstGeom>
          <a:noFill/>
          <a:ln w="9525">
            <a:noFill/>
            <a:miter lim="800000"/>
            <a:headEnd/>
            <a:tailEnd/>
          </a:ln>
          <a:effectLst/>
        </p:spPr>
      </p:pic>
      <p:sp>
        <p:nvSpPr>
          <p:cNvPr id="5" name="TextBox 4"/>
          <p:cNvSpPr txBox="1"/>
          <p:nvPr/>
        </p:nvSpPr>
        <p:spPr>
          <a:xfrm>
            <a:off x="1519516" y="457202"/>
            <a:ext cx="2820644" cy="646331"/>
          </a:xfrm>
          <a:prstGeom prst="rect">
            <a:avLst/>
          </a:prstGeom>
          <a:noFill/>
        </p:spPr>
        <p:txBody>
          <a:bodyPr wrap="none" rtlCol="0">
            <a:spAutoFit/>
          </a:bodyPr>
          <a:lstStyle/>
          <a:p>
            <a:r>
              <a:rPr lang="en-GB" sz="1800" dirty="0" smtClean="0">
                <a:solidFill>
                  <a:srgbClr val="000000"/>
                </a:solidFill>
              </a:rPr>
              <a:t>Multivariate searchlight</a:t>
            </a:r>
          </a:p>
          <a:p>
            <a:pPr algn="ctr"/>
            <a:r>
              <a:rPr lang="en-GB" sz="1800" dirty="0" smtClean="0">
                <a:solidFill>
                  <a:srgbClr val="000000"/>
                </a:solidFill>
              </a:rPr>
              <a:t>classification analysis</a:t>
            </a:r>
            <a:endParaRPr lang="en-US" sz="1800" dirty="0">
              <a:solidFill>
                <a:srgbClr val="000000"/>
              </a:solidFill>
            </a:endParaRPr>
          </a:p>
        </p:txBody>
      </p:sp>
      <p:sp>
        <p:nvSpPr>
          <p:cNvPr id="6" name="TextBox 5"/>
          <p:cNvSpPr txBox="1"/>
          <p:nvPr/>
        </p:nvSpPr>
        <p:spPr>
          <a:xfrm>
            <a:off x="6391833" y="434791"/>
            <a:ext cx="2736647" cy="646331"/>
          </a:xfrm>
          <a:prstGeom prst="rect">
            <a:avLst/>
          </a:prstGeom>
          <a:noFill/>
        </p:spPr>
        <p:txBody>
          <a:bodyPr wrap="none" rtlCol="0">
            <a:spAutoFit/>
          </a:bodyPr>
          <a:lstStyle/>
          <a:p>
            <a:r>
              <a:rPr lang="en-GB" sz="1800" dirty="0" smtClean="0">
                <a:solidFill>
                  <a:srgbClr val="000000"/>
                </a:solidFill>
              </a:rPr>
              <a:t>Generative embedding </a:t>
            </a:r>
          </a:p>
          <a:p>
            <a:pPr algn="ctr"/>
            <a:r>
              <a:rPr lang="en-GB" sz="1800" dirty="0" smtClean="0">
                <a:solidFill>
                  <a:srgbClr val="000000"/>
                </a:solidFill>
              </a:rPr>
              <a:t>using DCM</a:t>
            </a:r>
          </a:p>
        </p:txBody>
      </p:sp>
    </p:spTree>
    <p:extLst>
      <p:ext uri="{BB962C8B-B14F-4D97-AF65-F5344CB8AC3E}">
        <p14:creationId xmlns:p14="http://schemas.microsoft.com/office/powerpoint/2010/main" val="2653041318"/>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0"/>
          <p:cNvSpPr>
            <a:spLocks noChangeArrowheads="1"/>
          </p:cNvSpPr>
          <p:nvPr/>
        </p:nvSpPr>
        <p:spPr bwMode="auto">
          <a:xfrm>
            <a:off x="769938" y="446088"/>
            <a:ext cx="8743950" cy="868362"/>
          </a:xfrm>
          <a:prstGeom prst="rect">
            <a:avLst/>
          </a:prstGeom>
          <a:noFill/>
          <a:ln w="9525">
            <a:noFill/>
            <a:miter lim="800000"/>
            <a:headEnd/>
            <a:tailEnd/>
          </a:ln>
        </p:spPr>
        <p:txBody>
          <a:bodyPr lIns="0" tIns="0" rIns="0" bIns="0" anchor="ctr"/>
          <a:lstStyle/>
          <a:p>
            <a:pPr algn="ctr"/>
            <a:r>
              <a:rPr lang="de-DE" sz="2800" dirty="0" smtClean="0">
                <a:latin typeface="Arial Unicode MS" pitchFamily="34" charset="-128"/>
              </a:rPr>
              <a:t>Summary</a:t>
            </a:r>
            <a:endParaRPr lang="de-DE" sz="2800" dirty="0">
              <a:latin typeface="Arial Unicode MS" pitchFamily="34" charset="-128"/>
            </a:endParaRPr>
          </a:p>
        </p:txBody>
      </p:sp>
      <p:sp>
        <p:nvSpPr>
          <p:cNvPr id="31747" name="Rectangle 11"/>
          <p:cNvSpPr>
            <a:spLocks noChangeArrowheads="1"/>
          </p:cNvSpPr>
          <p:nvPr/>
        </p:nvSpPr>
        <p:spPr bwMode="auto">
          <a:xfrm>
            <a:off x="822325" y="1781175"/>
            <a:ext cx="9136063" cy="3983038"/>
          </a:xfrm>
          <a:prstGeom prst="rect">
            <a:avLst/>
          </a:prstGeom>
          <a:noFill/>
          <a:ln w="9525">
            <a:noFill/>
            <a:miter lim="800000"/>
            <a:headEnd/>
            <a:tailEnd/>
          </a:ln>
        </p:spPr>
        <p:txBody>
          <a:bodyPr/>
          <a:lstStyle/>
          <a:p>
            <a:pPr marL="342900" indent="-342900">
              <a:spcBef>
                <a:spcPct val="100000"/>
              </a:spcBef>
              <a:buFontTx/>
              <a:buChar char="•"/>
            </a:pPr>
            <a:r>
              <a:rPr lang="de-DE" sz="2400" b="0" dirty="0" smtClean="0">
                <a:solidFill>
                  <a:srgbClr val="000000"/>
                </a:solidFill>
                <a:latin typeface="Arial Unicode MS" pitchFamily="34" charset="-128"/>
              </a:rPr>
              <a:t>Model Selection</a:t>
            </a:r>
          </a:p>
          <a:p>
            <a:pPr marL="342900" indent="-342900">
              <a:spcBef>
                <a:spcPct val="100000"/>
              </a:spcBef>
              <a:buFontTx/>
              <a:buChar char="•"/>
            </a:pPr>
            <a:r>
              <a:rPr lang="de-DE" sz="2400" b="0" dirty="0" smtClean="0">
                <a:solidFill>
                  <a:srgbClr val="000000"/>
                </a:solidFill>
                <a:latin typeface="Arial Unicode MS" pitchFamily="34" charset="-128"/>
              </a:rPr>
              <a:t>Extended </a:t>
            </a:r>
            <a:r>
              <a:rPr lang="de-DE" sz="2400" b="0" dirty="0">
                <a:solidFill>
                  <a:srgbClr val="000000"/>
                </a:solidFill>
                <a:latin typeface="Arial Unicode MS" pitchFamily="34" charset="-128"/>
              </a:rPr>
              <a:t>DCM for fMRI: nonlinear, two-state, stochastic </a:t>
            </a:r>
          </a:p>
          <a:p>
            <a:pPr marL="342900" indent="-342900">
              <a:spcBef>
                <a:spcPct val="100000"/>
              </a:spcBef>
              <a:buFontTx/>
              <a:buChar char="•"/>
            </a:pPr>
            <a:r>
              <a:rPr lang="en-US" sz="2400" b="0" dirty="0">
                <a:solidFill>
                  <a:srgbClr val="000000"/>
                </a:solidFill>
                <a:latin typeface="Arial Unicode MS" pitchFamily="34" charset="-128"/>
              </a:rPr>
              <a:t>Embedding computational models in DCMs</a:t>
            </a:r>
          </a:p>
          <a:p>
            <a:pPr marL="342900" indent="-342900">
              <a:spcBef>
                <a:spcPct val="100000"/>
              </a:spcBef>
              <a:buFontTx/>
              <a:buChar char="•"/>
            </a:pPr>
            <a:r>
              <a:rPr lang="de-DE" sz="2400" b="0" dirty="0" smtClean="0">
                <a:solidFill>
                  <a:srgbClr val="000000"/>
                </a:solidFill>
                <a:latin typeface="Arial Unicode MS" pitchFamily="34" charset="-128"/>
              </a:rPr>
              <a:t>Clinical Applications</a:t>
            </a:r>
            <a:endParaRPr lang="de-DE" sz="2400" b="0" dirty="0">
              <a:solidFill>
                <a:srgbClr val="000000"/>
              </a:solidFill>
              <a:latin typeface="Arial Unicode MS" pitchFamily="34" charset="-128"/>
            </a:endParaRPr>
          </a:p>
        </p:txBody>
      </p:sp>
    </p:spTree>
    <p:extLst>
      <p:ext uri="{BB962C8B-B14F-4D97-AF65-F5344CB8AC3E}">
        <p14:creationId xmlns:p14="http://schemas.microsoft.com/office/powerpoint/2010/main" val="13453251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AutoShape 2"/>
          <p:cNvSpPr>
            <a:spLocks noChangeArrowheads="1"/>
          </p:cNvSpPr>
          <p:nvPr/>
        </p:nvSpPr>
        <p:spPr bwMode="auto">
          <a:xfrm>
            <a:off x="390525" y="925513"/>
            <a:ext cx="6264275" cy="1676400"/>
          </a:xfrm>
          <a:prstGeom prst="parallelogram">
            <a:avLst>
              <a:gd name="adj" fmla="val 93419"/>
            </a:avLst>
          </a:prstGeom>
          <a:solidFill>
            <a:schemeClr val="folHlink">
              <a:alpha val="50195"/>
            </a:schemeClr>
          </a:solidFill>
          <a:ln w="12700">
            <a:noFill/>
            <a:miter lim="800000"/>
            <a:headEnd/>
            <a:tailEnd/>
          </a:ln>
        </p:spPr>
        <p:txBody>
          <a:bodyPr wrap="none" anchor="ctr"/>
          <a:lstStyle/>
          <a:p>
            <a:pPr algn="ctr" eaLnBrk="0" hangingPunct="0"/>
            <a:endParaRPr lang="en-US" sz="2400" b="0">
              <a:solidFill>
                <a:srgbClr val="000000"/>
              </a:solidFill>
            </a:endParaRPr>
          </a:p>
        </p:txBody>
      </p:sp>
      <p:grpSp>
        <p:nvGrpSpPr>
          <p:cNvPr id="7173" name="Group 3"/>
          <p:cNvGrpSpPr>
            <a:grpSpLocks/>
          </p:cNvGrpSpPr>
          <p:nvPr/>
        </p:nvGrpSpPr>
        <p:grpSpPr bwMode="auto">
          <a:xfrm>
            <a:off x="4711700" y="3683000"/>
            <a:ext cx="5184775" cy="2806700"/>
            <a:chOff x="2877" y="482"/>
            <a:chExt cx="3266" cy="1768"/>
          </a:xfrm>
        </p:grpSpPr>
        <p:sp>
          <p:nvSpPr>
            <p:cNvPr id="1479684" name="Rectangle 4"/>
            <p:cNvSpPr>
              <a:spLocks noChangeArrowheads="1"/>
            </p:cNvSpPr>
            <p:nvPr/>
          </p:nvSpPr>
          <p:spPr bwMode="auto">
            <a:xfrm>
              <a:off x="2877" y="482"/>
              <a:ext cx="3266" cy="1768"/>
            </a:xfrm>
            <a:prstGeom prst="rect">
              <a:avLst/>
            </a:prstGeom>
            <a:solidFill>
              <a:schemeClr val="folHlink"/>
            </a:solidFill>
            <a:ln w="12700">
              <a:solidFill>
                <a:schemeClr val="tx1"/>
              </a:solidFill>
              <a:miter lim="800000"/>
              <a:headEnd/>
              <a:tailEnd/>
            </a:ln>
            <a:effectLst>
              <a:outerShdw dist="107763" dir="18900000" algn="ctr" rotWithShape="0">
                <a:schemeClr val="bg2">
                  <a:alpha val="50000"/>
                </a:schemeClr>
              </a:outerShdw>
            </a:effectLst>
          </p:spPr>
          <p:txBody>
            <a:bodyPr wrap="none" anchor="ctr"/>
            <a:lstStyle/>
            <a:p>
              <a:pPr>
                <a:defRPr/>
              </a:pPr>
              <a:endParaRPr lang="en-US">
                <a:solidFill>
                  <a:srgbClr val="000000"/>
                </a:solidFill>
              </a:endParaRPr>
            </a:p>
          </p:txBody>
        </p:sp>
        <p:sp>
          <p:nvSpPr>
            <p:cNvPr id="7216" name="Text Box 5"/>
            <p:cNvSpPr txBox="1">
              <a:spLocks noChangeArrowheads="1"/>
            </p:cNvSpPr>
            <p:nvPr/>
          </p:nvSpPr>
          <p:spPr bwMode="auto">
            <a:xfrm>
              <a:off x="3035" y="1021"/>
              <a:ext cx="1439" cy="368"/>
            </a:xfrm>
            <a:prstGeom prst="rect">
              <a:avLst/>
            </a:prstGeom>
            <a:noFill/>
            <a:ln w="12700">
              <a:noFill/>
              <a:miter lim="800000"/>
              <a:headEnd/>
              <a:tailEnd/>
            </a:ln>
          </p:spPr>
          <p:txBody>
            <a:bodyPr>
              <a:spAutoFit/>
            </a:bodyPr>
            <a:lstStyle/>
            <a:p>
              <a:pPr eaLnBrk="0" hangingPunct="0"/>
              <a:r>
                <a:rPr lang="en-GB" sz="1600" dirty="0" smtClean="0">
                  <a:solidFill>
                    <a:srgbClr val="FFFFFF"/>
                  </a:solidFill>
                </a:rPr>
                <a:t>endogenous connectivity</a:t>
              </a:r>
              <a:endParaRPr lang="en-US" sz="1600" dirty="0">
                <a:solidFill>
                  <a:srgbClr val="FFFFFF"/>
                </a:solidFill>
                <a:cs typeface="Arial" charset="0"/>
              </a:endParaRPr>
            </a:p>
          </p:txBody>
        </p:sp>
        <p:sp>
          <p:nvSpPr>
            <p:cNvPr id="7217" name="Text Box 6"/>
            <p:cNvSpPr txBox="1">
              <a:spLocks noChangeArrowheads="1"/>
            </p:cNvSpPr>
            <p:nvPr/>
          </p:nvSpPr>
          <p:spPr bwMode="auto">
            <a:xfrm>
              <a:off x="3035" y="1870"/>
              <a:ext cx="1044" cy="212"/>
            </a:xfrm>
            <a:prstGeom prst="rect">
              <a:avLst/>
            </a:prstGeom>
            <a:noFill/>
            <a:ln w="12700">
              <a:noFill/>
              <a:miter lim="800000"/>
              <a:headEnd/>
              <a:tailEnd/>
            </a:ln>
          </p:spPr>
          <p:txBody>
            <a:bodyPr>
              <a:spAutoFit/>
            </a:bodyPr>
            <a:lstStyle/>
            <a:p>
              <a:pPr eaLnBrk="0" hangingPunct="0"/>
              <a:r>
                <a:rPr lang="en-GB" sz="1600">
                  <a:solidFill>
                    <a:srgbClr val="FFFFFF"/>
                  </a:solidFill>
                </a:rPr>
                <a:t>direct inputs</a:t>
              </a:r>
            </a:p>
          </p:txBody>
        </p:sp>
        <p:sp>
          <p:nvSpPr>
            <p:cNvPr id="7218" name="Text Box 7"/>
            <p:cNvSpPr txBox="1">
              <a:spLocks noChangeArrowheads="1"/>
            </p:cNvSpPr>
            <p:nvPr/>
          </p:nvSpPr>
          <p:spPr bwMode="auto">
            <a:xfrm>
              <a:off x="3035" y="1367"/>
              <a:ext cx="963" cy="366"/>
            </a:xfrm>
            <a:prstGeom prst="rect">
              <a:avLst/>
            </a:prstGeom>
            <a:noFill/>
            <a:ln w="12700">
              <a:noFill/>
              <a:miter lim="800000"/>
              <a:headEnd/>
              <a:tailEnd/>
            </a:ln>
          </p:spPr>
          <p:txBody>
            <a:bodyPr wrap="none">
              <a:spAutoFit/>
            </a:bodyPr>
            <a:lstStyle/>
            <a:p>
              <a:pPr eaLnBrk="0" hangingPunct="0"/>
              <a:r>
                <a:rPr lang="en-GB" sz="1600">
                  <a:solidFill>
                    <a:srgbClr val="FFFFFF"/>
                  </a:solidFill>
                </a:rPr>
                <a:t>modulation of</a:t>
              </a:r>
            </a:p>
            <a:p>
              <a:pPr eaLnBrk="0" hangingPunct="0"/>
              <a:r>
                <a:rPr lang="en-GB" sz="1600">
                  <a:solidFill>
                    <a:srgbClr val="FFFFFF"/>
                  </a:solidFill>
                </a:rPr>
                <a:t>connectivity</a:t>
              </a:r>
            </a:p>
          </p:txBody>
        </p:sp>
        <p:sp>
          <p:nvSpPr>
            <p:cNvPr id="7219" name="Line 8"/>
            <p:cNvSpPr>
              <a:spLocks noChangeShapeType="1"/>
            </p:cNvSpPr>
            <p:nvPr/>
          </p:nvSpPr>
          <p:spPr bwMode="auto">
            <a:xfrm flipH="1">
              <a:off x="3920" y="1978"/>
              <a:ext cx="1134" cy="0"/>
            </a:xfrm>
            <a:prstGeom prst="line">
              <a:avLst/>
            </a:prstGeom>
            <a:noFill/>
            <a:ln w="12700">
              <a:solidFill>
                <a:schemeClr val="bg1"/>
              </a:solidFill>
              <a:round/>
              <a:headEnd type="triangle" w="med" len="med"/>
              <a:tailEnd/>
            </a:ln>
          </p:spPr>
          <p:txBody>
            <a:bodyPr wrap="none" anchor="ctr"/>
            <a:lstStyle/>
            <a:p>
              <a:endParaRPr lang="en-US">
                <a:solidFill>
                  <a:srgbClr val="000000"/>
                </a:solidFill>
              </a:endParaRPr>
            </a:p>
          </p:txBody>
        </p:sp>
        <p:sp>
          <p:nvSpPr>
            <p:cNvPr id="7220" name="Text Box 9"/>
            <p:cNvSpPr txBox="1">
              <a:spLocks noChangeArrowheads="1"/>
            </p:cNvSpPr>
            <p:nvPr/>
          </p:nvSpPr>
          <p:spPr bwMode="auto">
            <a:xfrm>
              <a:off x="3029" y="579"/>
              <a:ext cx="1418" cy="212"/>
            </a:xfrm>
            <a:prstGeom prst="rect">
              <a:avLst/>
            </a:prstGeom>
            <a:noFill/>
            <a:ln w="12700">
              <a:noFill/>
              <a:miter lim="800000"/>
              <a:headEnd/>
              <a:tailEnd/>
            </a:ln>
          </p:spPr>
          <p:txBody>
            <a:bodyPr wrap="none">
              <a:spAutoFit/>
            </a:bodyPr>
            <a:lstStyle/>
            <a:p>
              <a:pPr algn="ctr" eaLnBrk="0" hangingPunct="0"/>
              <a:r>
                <a:rPr lang="en-US" sz="1600">
                  <a:solidFill>
                    <a:srgbClr val="000000"/>
                  </a:solidFill>
                </a:rPr>
                <a:t>Neural state equation</a:t>
              </a:r>
            </a:p>
          </p:txBody>
        </p:sp>
        <p:graphicFrame>
          <p:nvGraphicFramePr>
            <p:cNvPr id="7170" name="Object 10"/>
            <p:cNvGraphicFramePr>
              <a:graphicFrameLocks noChangeAspect="1"/>
            </p:cNvGraphicFramePr>
            <p:nvPr/>
          </p:nvGraphicFramePr>
          <p:xfrm>
            <a:off x="4487" y="545"/>
            <a:ext cx="1528" cy="288"/>
          </p:xfrm>
          <a:graphic>
            <a:graphicData uri="http://schemas.openxmlformats.org/presentationml/2006/ole">
              <mc:AlternateContent xmlns:mc="http://schemas.openxmlformats.org/markup-compatibility/2006">
                <mc:Choice xmlns:v="urn:schemas-microsoft-com:vml" Requires="v">
                  <p:oleObj spid="_x0000_s212022" name="Equation" r:id="rId3" imgW="1574800" imgH="254000" progId="Equation.3">
                    <p:embed/>
                  </p:oleObj>
                </mc:Choice>
                <mc:Fallback>
                  <p:oleObj name="Equation" r:id="rId3" imgW="1574800" imgH="2540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7" y="545"/>
                          <a:ext cx="15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1" name="Object 11"/>
            <p:cNvGraphicFramePr>
              <a:graphicFrameLocks noChangeAspect="1"/>
            </p:cNvGraphicFramePr>
            <p:nvPr/>
          </p:nvGraphicFramePr>
          <p:xfrm>
            <a:off x="5035" y="957"/>
            <a:ext cx="828" cy="1227"/>
          </p:xfrm>
          <a:graphic>
            <a:graphicData uri="http://schemas.openxmlformats.org/presentationml/2006/ole">
              <mc:AlternateContent xmlns:mc="http://schemas.openxmlformats.org/markup-compatibility/2006">
                <mc:Choice xmlns:v="urn:schemas-microsoft-com:vml" Requires="v">
                  <p:oleObj spid="_x0000_s212023" name="Equation" r:id="rId5" imgW="863600" imgH="1282700" progId="Equation.3">
                    <p:embed/>
                  </p:oleObj>
                </mc:Choice>
                <mc:Fallback>
                  <p:oleObj name="Equation" r:id="rId5" imgW="863600" imgH="12827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35" y="957"/>
                          <a:ext cx="828" cy="122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21" name="Line 12"/>
            <p:cNvSpPr>
              <a:spLocks noChangeShapeType="1"/>
            </p:cNvSpPr>
            <p:nvPr/>
          </p:nvSpPr>
          <p:spPr bwMode="auto">
            <a:xfrm flipH="1">
              <a:off x="4057" y="1556"/>
              <a:ext cx="984" cy="0"/>
            </a:xfrm>
            <a:prstGeom prst="line">
              <a:avLst/>
            </a:prstGeom>
            <a:noFill/>
            <a:ln w="12700">
              <a:solidFill>
                <a:schemeClr val="bg1"/>
              </a:solidFill>
              <a:round/>
              <a:headEnd type="triangle" w="med" len="med"/>
              <a:tailEnd/>
            </a:ln>
          </p:spPr>
          <p:txBody>
            <a:bodyPr wrap="none" anchor="ctr"/>
            <a:lstStyle/>
            <a:p>
              <a:endParaRPr lang="en-US">
                <a:solidFill>
                  <a:srgbClr val="000000"/>
                </a:solidFill>
              </a:endParaRPr>
            </a:p>
          </p:txBody>
        </p:sp>
        <p:sp>
          <p:nvSpPr>
            <p:cNvPr id="7222" name="Line 13"/>
            <p:cNvSpPr>
              <a:spLocks noChangeShapeType="1"/>
            </p:cNvSpPr>
            <p:nvPr/>
          </p:nvSpPr>
          <p:spPr bwMode="auto">
            <a:xfrm flipH="1">
              <a:off x="4465" y="1132"/>
              <a:ext cx="577" cy="0"/>
            </a:xfrm>
            <a:prstGeom prst="line">
              <a:avLst/>
            </a:prstGeom>
            <a:noFill/>
            <a:ln w="12700">
              <a:solidFill>
                <a:schemeClr val="bg1"/>
              </a:solidFill>
              <a:round/>
              <a:headEnd type="triangle" w="med" len="med"/>
              <a:tailEnd/>
            </a:ln>
          </p:spPr>
          <p:txBody>
            <a:bodyPr wrap="none" anchor="ctr"/>
            <a:lstStyle/>
            <a:p>
              <a:endParaRPr lang="en-US">
                <a:solidFill>
                  <a:srgbClr val="000000"/>
                </a:solidFill>
              </a:endParaRPr>
            </a:p>
          </p:txBody>
        </p:sp>
      </p:grpSp>
      <p:sp>
        <p:nvSpPr>
          <p:cNvPr id="7174" name="Text Box 14"/>
          <p:cNvSpPr txBox="1">
            <a:spLocks noChangeArrowheads="1"/>
          </p:cNvSpPr>
          <p:nvPr/>
        </p:nvSpPr>
        <p:spPr bwMode="auto">
          <a:xfrm>
            <a:off x="8024813" y="998538"/>
            <a:ext cx="1447800" cy="581025"/>
          </a:xfrm>
          <a:prstGeom prst="rect">
            <a:avLst/>
          </a:prstGeom>
          <a:noFill/>
          <a:ln w="12700">
            <a:noFill/>
            <a:miter lim="800000"/>
            <a:headEnd/>
            <a:tailEnd/>
          </a:ln>
        </p:spPr>
        <p:txBody>
          <a:bodyPr wrap="none">
            <a:spAutoFit/>
          </a:bodyPr>
          <a:lstStyle/>
          <a:p>
            <a:pPr eaLnBrk="0" hangingPunct="0"/>
            <a:r>
              <a:rPr lang="en-US" sz="1600" b="0">
                <a:solidFill>
                  <a:srgbClr val="000000"/>
                </a:solidFill>
              </a:rPr>
              <a:t>hemodynamic</a:t>
            </a:r>
          </a:p>
          <a:p>
            <a:pPr eaLnBrk="0" hangingPunct="0"/>
            <a:r>
              <a:rPr lang="en-GB" sz="1600" b="0">
                <a:solidFill>
                  <a:srgbClr val="000000"/>
                </a:solidFill>
              </a:rPr>
              <a:t>model</a:t>
            </a:r>
            <a:endParaRPr lang="en-US" sz="1600" b="0">
              <a:solidFill>
                <a:srgbClr val="000000"/>
              </a:solidFill>
            </a:endParaRPr>
          </a:p>
        </p:txBody>
      </p:sp>
      <p:sp>
        <p:nvSpPr>
          <p:cNvPr id="7175" name="Line 15"/>
          <p:cNvSpPr>
            <a:spLocks noChangeShapeType="1"/>
          </p:cNvSpPr>
          <p:nvPr/>
        </p:nvSpPr>
        <p:spPr bwMode="auto">
          <a:xfrm flipH="1">
            <a:off x="7377113" y="579438"/>
            <a:ext cx="3175" cy="1511300"/>
          </a:xfrm>
          <a:prstGeom prst="line">
            <a:avLst/>
          </a:prstGeom>
          <a:noFill/>
          <a:ln w="38100">
            <a:solidFill>
              <a:schemeClr val="tx1"/>
            </a:solidFill>
            <a:round/>
            <a:headEnd type="triangle" w="med" len="med"/>
            <a:tailEnd/>
          </a:ln>
        </p:spPr>
        <p:txBody>
          <a:bodyPr/>
          <a:lstStyle/>
          <a:p>
            <a:endParaRPr lang="en-US">
              <a:solidFill>
                <a:srgbClr val="000000"/>
              </a:solidFill>
            </a:endParaRPr>
          </a:p>
        </p:txBody>
      </p:sp>
      <p:sp>
        <p:nvSpPr>
          <p:cNvPr id="7176" name="Rectangle 16"/>
          <p:cNvSpPr>
            <a:spLocks noChangeArrowheads="1"/>
          </p:cNvSpPr>
          <p:nvPr/>
        </p:nvSpPr>
        <p:spPr bwMode="auto">
          <a:xfrm>
            <a:off x="6800850" y="930275"/>
            <a:ext cx="1223963" cy="728663"/>
          </a:xfrm>
          <a:prstGeom prst="rect">
            <a:avLst/>
          </a:prstGeom>
          <a:gradFill rotWithShape="1">
            <a:gsLst>
              <a:gs pos="0">
                <a:srgbClr val="808080"/>
              </a:gs>
              <a:gs pos="100000">
                <a:srgbClr val="3B3B3B"/>
              </a:gs>
            </a:gsLst>
            <a:path path="shape">
              <a:fillToRect l="50000" t="50000" r="50000" b="50000"/>
            </a:path>
          </a:gradFill>
          <a:ln w="9525">
            <a:solidFill>
              <a:srgbClr val="000000"/>
            </a:solidFill>
            <a:miter lim="800000"/>
            <a:headEnd/>
            <a:tailEnd/>
          </a:ln>
        </p:spPr>
        <p:txBody>
          <a:bodyPr wrap="none" anchor="ctr"/>
          <a:lstStyle/>
          <a:p>
            <a:pPr algn="ctr" eaLnBrk="0" hangingPunct="0"/>
            <a:r>
              <a:rPr lang="el-GR" sz="2400" b="0">
                <a:solidFill>
                  <a:srgbClr val="000000"/>
                </a:solidFill>
                <a:cs typeface="Times New Roman" pitchFamily="18" charset="0"/>
              </a:rPr>
              <a:t>λ</a:t>
            </a:r>
          </a:p>
        </p:txBody>
      </p:sp>
      <p:sp>
        <p:nvSpPr>
          <p:cNvPr id="7177" name="Text Box 17"/>
          <p:cNvSpPr txBox="1">
            <a:spLocks noChangeArrowheads="1"/>
          </p:cNvSpPr>
          <p:nvPr/>
        </p:nvSpPr>
        <p:spPr bwMode="auto">
          <a:xfrm>
            <a:off x="7208838" y="2035175"/>
            <a:ext cx="354012" cy="457200"/>
          </a:xfrm>
          <a:prstGeom prst="rect">
            <a:avLst/>
          </a:prstGeom>
          <a:noFill/>
          <a:ln w="9525">
            <a:noFill/>
            <a:miter lim="800000"/>
            <a:headEnd/>
            <a:tailEnd/>
          </a:ln>
        </p:spPr>
        <p:txBody>
          <a:bodyPr wrap="none">
            <a:spAutoFit/>
          </a:bodyPr>
          <a:lstStyle/>
          <a:p>
            <a:pPr eaLnBrk="0" hangingPunct="0"/>
            <a:r>
              <a:rPr lang="de-CH" sz="2400">
                <a:solidFill>
                  <a:srgbClr val="FF9900"/>
                </a:solidFill>
              </a:rPr>
              <a:t>x</a:t>
            </a:r>
            <a:endParaRPr lang="en-US" sz="2400">
              <a:solidFill>
                <a:srgbClr val="FF9900"/>
              </a:solidFill>
            </a:endParaRPr>
          </a:p>
        </p:txBody>
      </p:sp>
      <p:sp>
        <p:nvSpPr>
          <p:cNvPr id="7178" name="Text Box 18"/>
          <p:cNvSpPr txBox="1">
            <a:spLocks noChangeArrowheads="1"/>
          </p:cNvSpPr>
          <p:nvPr/>
        </p:nvSpPr>
        <p:spPr bwMode="auto">
          <a:xfrm>
            <a:off x="7208838" y="120650"/>
            <a:ext cx="354012" cy="457200"/>
          </a:xfrm>
          <a:prstGeom prst="rect">
            <a:avLst/>
          </a:prstGeom>
          <a:noFill/>
          <a:ln w="9525">
            <a:noFill/>
            <a:miter lim="800000"/>
            <a:headEnd/>
            <a:tailEnd/>
          </a:ln>
        </p:spPr>
        <p:txBody>
          <a:bodyPr wrap="none">
            <a:spAutoFit/>
          </a:bodyPr>
          <a:lstStyle/>
          <a:p>
            <a:pPr eaLnBrk="0" hangingPunct="0"/>
            <a:r>
              <a:rPr lang="en-GB" sz="2400">
                <a:solidFill>
                  <a:srgbClr val="037C03"/>
                </a:solidFill>
              </a:rPr>
              <a:t>y</a:t>
            </a:r>
            <a:endParaRPr lang="en-US" sz="2400">
              <a:solidFill>
                <a:srgbClr val="037C03"/>
              </a:solidFill>
            </a:endParaRPr>
          </a:p>
        </p:txBody>
      </p:sp>
      <p:sp>
        <p:nvSpPr>
          <p:cNvPr id="7179" name="Line 19"/>
          <p:cNvSpPr>
            <a:spLocks noChangeShapeType="1"/>
          </p:cNvSpPr>
          <p:nvPr/>
        </p:nvSpPr>
        <p:spPr bwMode="auto">
          <a:xfrm>
            <a:off x="7375525" y="2492375"/>
            <a:ext cx="1588" cy="1117600"/>
          </a:xfrm>
          <a:prstGeom prst="line">
            <a:avLst/>
          </a:prstGeom>
          <a:noFill/>
          <a:ln w="38100">
            <a:solidFill>
              <a:schemeClr val="tx1"/>
            </a:solidFill>
            <a:prstDash val="sysDot"/>
            <a:round/>
            <a:headEnd type="triangle" w="med" len="med"/>
            <a:tailEnd/>
          </a:ln>
        </p:spPr>
        <p:txBody>
          <a:bodyPr wrap="none" anchor="ctr"/>
          <a:lstStyle/>
          <a:p>
            <a:endParaRPr lang="en-US">
              <a:solidFill>
                <a:srgbClr val="000000"/>
              </a:solidFill>
            </a:endParaRPr>
          </a:p>
        </p:txBody>
      </p:sp>
      <p:sp>
        <p:nvSpPr>
          <p:cNvPr id="7180" name="Text Box 20"/>
          <p:cNvSpPr txBox="1">
            <a:spLocks noChangeArrowheads="1"/>
          </p:cNvSpPr>
          <p:nvPr/>
        </p:nvSpPr>
        <p:spPr bwMode="auto">
          <a:xfrm>
            <a:off x="7491413" y="2947988"/>
            <a:ext cx="1131887" cy="336550"/>
          </a:xfrm>
          <a:prstGeom prst="rect">
            <a:avLst/>
          </a:prstGeom>
          <a:noFill/>
          <a:ln w="12700">
            <a:noFill/>
            <a:miter lim="800000"/>
            <a:headEnd/>
            <a:tailEnd/>
          </a:ln>
        </p:spPr>
        <p:txBody>
          <a:bodyPr wrap="none">
            <a:spAutoFit/>
          </a:bodyPr>
          <a:lstStyle/>
          <a:p>
            <a:pPr eaLnBrk="0" hangingPunct="0"/>
            <a:r>
              <a:rPr lang="en-US" sz="1600" b="0">
                <a:solidFill>
                  <a:srgbClr val="000000"/>
                </a:solidFill>
              </a:rPr>
              <a:t>integration</a:t>
            </a:r>
          </a:p>
        </p:txBody>
      </p:sp>
      <p:cxnSp>
        <p:nvCxnSpPr>
          <p:cNvPr id="7181" name="AutoShape 21"/>
          <p:cNvCxnSpPr>
            <a:cxnSpLocks noChangeShapeType="1"/>
            <a:stCxn id="7190" idx="0"/>
            <a:endCxn id="7186" idx="2"/>
          </p:cNvCxnSpPr>
          <p:nvPr/>
        </p:nvCxnSpPr>
        <p:spPr bwMode="auto">
          <a:xfrm flipV="1">
            <a:off x="3475038" y="692150"/>
            <a:ext cx="1587" cy="522288"/>
          </a:xfrm>
          <a:prstGeom prst="straightConnector1">
            <a:avLst/>
          </a:prstGeom>
          <a:noFill/>
          <a:ln w="28575">
            <a:solidFill>
              <a:schemeClr val="tx1"/>
            </a:solidFill>
            <a:prstDash val="sysDot"/>
            <a:round/>
            <a:headEnd/>
            <a:tailEnd type="triangle" w="med" len="med"/>
          </a:ln>
        </p:spPr>
      </p:cxnSp>
      <p:cxnSp>
        <p:nvCxnSpPr>
          <p:cNvPr id="7182" name="AutoShape 22"/>
          <p:cNvCxnSpPr>
            <a:cxnSpLocks noChangeShapeType="1"/>
            <a:stCxn id="7192" idx="0"/>
            <a:endCxn id="7185" idx="2"/>
          </p:cNvCxnSpPr>
          <p:nvPr/>
        </p:nvCxnSpPr>
        <p:spPr bwMode="auto">
          <a:xfrm flipV="1">
            <a:off x="4618038" y="692150"/>
            <a:ext cx="4762" cy="827088"/>
          </a:xfrm>
          <a:prstGeom prst="straightConnector1">
            <a:avLst/>
          </a:prstGeom>
          <a:noFill/>
          <a:ln w="28575">
            <a:solidFill>
              <a:schemeClr val="tx1"/>
            </a:solidFill>
            <a:prstDash val="sysDot"/>
            <a:round/>
            <a:headEnd/>
            <a:tailEnd type="triangle" w="med" len="med"/>
          </a:ln>
        </p:spPr>
      </p:cxnSp>
      <p:cxnSp>
        <p:nvCxnSpPr>
          <p:cNvPr id="7183" name="AutoShape 23"/>
          <p:cNvCxnSpPr>
            <a:cxnSpLocks noChangeShapeType="1"/>
            <a:stCxn id="7189" idx="0"/>
            <a:endCxn id="7187" idx="2"/>
          </p:cNvCxnSpPr>
          <p:nvPr/>
        </p:nvCxnSpPr>
        <p:spPr bwMode="auto">
          <a:xfrm flipV="1">
            <a:off x="1646238" y="682625"/>
            <a:ext cx="4762" cy="1065213"/>
          </a:xfrm>
          <a:prstGeom prst="straightConnector1">
            <a:avLst/>
          </a:prstGeom>
          <a:noFill/>
          <a:ln w="28575">
            <a:solidFill>
              <a:schemeClr val="tx1"/>
            </a:solidFill>
            <a:prstDash val="sysDot"/>
            <a:round/>
            <a:headEnd/>
            <a:tailEnd type="triangle" w="med" len="med"/>
          </a:ln>
        </p:spPr>
      </p:cxnSp>
      <p:sp>
        <p:nvSpPr>
          <p:cNvPr id="7184" name="Text Box 24"/>
          <p:cNvSpPr txBox="1">
            <a:spLocks noChangeArrowheads="1"/>
          </p:cNvSpPr>
          <p:nvPr/>
        </p:nvSpPr>
        <p:spPr bwMode="auto">
          <a:xfrm>
            <a:off x="5235575" y="127000"/>
            <a:ext cx="1047750" cy="457200"/>
          </a:xfrm>
          <a:prstGeom prst="rect">
            <a:avLst/>
          </a:prstGeom>
          <a:noFill/>
          <a:ln w="12700">
            <a:noFill/>
            <a:miter lim="800000"/>
            <a:headEnd/>
            <a:tailEnd/>
          </a:ln>
        </p:spPr>
        <p:txBody>
          <a:bodyPr wrap="none">
            <a:spAutoFit/>
          </a:bodyPr>
          <a:lstStyle/>
          <a:p>
            <a:pPr algn="ctr" eaLnBrk="0" hangingPunct="0"/>
            <a:r>
              <a:rPr lang="en-US" sz="2400">
                <a:solidFill>
                  <a:srgbClr val="037C03"/>
                </a:solidFill>
              </a:rPr>
              <a:t>BOLD</a:t>
            </a:r>
          </a:p>
        </p:txBody>
      </p:sp>
      <p:sp>
        <p:nvSpPr>
          <p:cNvPr id="7185" name="Text Box 25"/>
          <p:cNvSpPr txBox="1">
            <a:spLocks noChangeArrowheads="1"/>
          </p:cNvSpPr>
          <p:nvPr/>
        </p:nvSpPr>
        <p:spPr bwMode="auto">
          <a:xfrm>
            <a:off x="4398963" y="234950"/>
            <a:ext cx="447675" cy="457200"/>
          </a:xfrm>
          <a:prstGeom prst="rect">
            <a:avLst/>
          </a:prstGeom>
          <a:gradFill rotWithShape="1">
            <a:gsLst>
              <a:gs pos="0">
                <a:srgbClr val="037C03"/>
              </a:gs>
              <a:gs pos="100000">
                <a:srgbClr val="013901"/>
              </a:gs>
            </a:gsLst>
            <a:path path="shape">
              <a:fillToRect l="50000" t="50000" r="50000" b="50000"/>
            </a:path>
          </a:gradFill>
          <a:ln w="12700">
            <a:noFill/>
            <a:miter lim="800000"/>
            <a:headEnd/>
            <a:tailEnd/>
          </a:ln>
        </p:spPr>
        <p:txBody>
          <a:bodyPr>
            <a:spAutoFit/>
          </a:bodyPr>
          <a:lstStyle/>
          <a:p>
            <a:pPr algn="ctr" eaLnBrk="0" hangingPunct="0"/>
            <a:r>
              <a:rPr lang="en-GB" sz="2400" b="0" i="1">
                <a:solidFill>
                  <a:srgbClr val="FFFF66"/>
                </a:solidFill>
              </a:rPr>
              <a:t>y</a:t>
            </a:r>
          </a:p>
        </p:txBody>
      </p:sp>
      <p:sp>
        <p:nvSpPr>
          <p:cNvPr id="7186" name="Text Box 26"/>
          <p:cNvSpPr txBox="1">
            <a:spLocks noChangeArrowheads="1"/>
          </p:cNvSpPr>
          <p:nvPr/>
        </p:nvSpPr>
        <p:spPr bwMode="auto">
          <a:xfrm>
            <a:off x="3252788" y="234950"/>
            <a:ext cx="447675" cy="457200"/>
          </a:xfrm>
          <a:prstGeom prst="rect">
            <a:avLst/>
          </a:prstGeom>
          <a:gradFill rotWithShape="1">
            <a:gsLst>
              <a:gs pos="0">
                <a:srgbClr val="037C03"/>
              </a:gs>
              <a:gs pos="100000">
                <a:srgbClr val="013901"/>
              </a:gs>
            </a:gsLst>
            <a:path path="shape">
              <a:fillToRect l="50000" t="50000" r="50000" b="50000"/>
            </a:path>
          </a:gradFill>
          <a:ln w="12700">
            <a:noFill/>
            <a:miter lim="800000"/>
            <a:headEnd/>
            <a:tailEnd/>
          </a:ln>
        </p:spPr>
        <p:txBody>
          <a:bodyPr>
            <a:spAutoFit/>
          </a:bodyPr>
          <a:lstStyle/>
          <a:p>
            <a:pPr algn="ctr" eaLnBrk="0" hangingPunct="0"/>
            <a:r>
              <a:rPr lang="en-GB" sz="2400" b="0" i="1">
                <a:solidFill>
                  <a:srgbClr val="FFFF66"/>
                </a:solidFill>
              </a:rPr>
              <a:t>y</a:t>
            </a:r>
          </a:p>
        </p:txBody>
      </p:sp>
      <p:sp>
        <p:nvSpPr>
          <p:cNvPr id="7187" name="Text Box 27"/>
          <p:cNvSpPr txBox="1">
            <a:spLocks noChangeArrowheads="1"/>
          </p:cNvSpPr>
          <p:nvPr/>
        </p:nvSpPr>
        <p:spPr bwMode="auto">
          <a:xfrm>
            <a:off x="1427163" y="225425"/>
            <a:ext cx="447675" cy="457200"/>
          </a:xfrm>
          <a:prstGeom prst="rect">
            <a:avLst/>
          </a:prstGeom>
          <a:gradFill rotWithShape="1">
            <a:gsLst>
              <a:gs pos="0">
                <a:srgbClr val="037C03"/>
              </a:gs>
              <a:gs pos="100000">
                <a:srgbClr val="013901"/>
              </a:gs>
            </a:gsLst>
            <a:path path="shape">
              <a:fillToRect l="50000" t="50000" r="50000" b="50000"/>
            </a:path>
          </a:gradFill>
          <a:ln w="12700">
            <a:noFill/>
            <a:miter lim="800000"/>
            <a:headEnd/>
            <a:tailEnd/>
          </a:ln>
        </p:spPr>
        <p:txBody>
          <a:bodyPr>
            <a:spAutoFit/>
          </a:bodyPr>
          <a:lstStyle/>
          <a:p>
            <a:pPr algn="ctr" eaLnBrk="0" hangingPunct="0"/>
            <a:r>
              <a:rPr lang="en-GB" sz="2400" b="0" i="1">
                <a:solidFill>
                  <a:srgbClr val="FFFF66"/>
                </a:solidFill>
              </a:rPr>
              <a:t>y</a:t>
            </a:r>
          </a:p>
        </p:txBody>
      </p:sp>
      <p:sp>
        <p:nvSpPr>
          <p:cNvPr id="7188" name="Line 28"/>
          <p:cNvSpPr>
            <a:spLocks noChangeShapeType="1"/>
          </p:cNvSpPr>
          <p:nvPr/>
        </p:nvSpPr>
        <p:spPr bwMode="auto">
          <a:xfrm flipH="1">
            <a:off x="1871663" y="1470025"/>
            <a:ext cx="1295400" cy="457200"/>
          </a:xfrm>
          <a:prstGeom prst="line">
            <a:avLst/>
          </a:prstGeom>
          <a:noFill/>
          <a:ln w="28575">
            <a:solidFill>
              <a:schemeClr val="tx1"/>
            </a:solidFill>
            <a:round/>
            <a:headEnd/>
            <a:tailEnd type="triangle" w="med" len="med"/>
          </a:ln>
        </p:spPr>
        <p:txBody>
          <a:bodyPr wrap="none" anchor="ctr"/>
          <a:lstStyle/>
          <a:p>
            <a:endParaRPr lang="en-US">
              <a:solidFill>
                <a:srgbClr val="000000"/>
              </a:solidFill>
            </a:endParaRPr>
          </a:p>
        </p:txBody>
      </p:sp>
      <p:sp>
        <p:nvSpPr>
          <p:cNvPr id="7189" name="Text Box 29"/>
          <p:cNvSpPr txBox="1">
            <a:spLocks noChangeArrowheads="1"/>
          </p:cNvSpPr>
          <p:nvPr/>
        </p:nvSpPr>
        <p:spPr bwMode="auto">
          <a:xfrm>
            <a:off x="1243013" y="1747838"/>
            <a:ext cx="804862" cy="581025"/>
          </a:xfrm>
          <a:prstGeom prst="rect">
            <a:avLst/>
          </a:prstGeom>
          <a:solidFill>
            <a:srgbClr val="FF9900">
              <a:alpha val="50195"/>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9900"/>
            </a:extrusionClr>
          </a:sp3d>
        </p:spPr>
        <p:txBody>
          <a:bodyPr wrap="none">
            <a:spAutoFit/>
            <a:flatTx/>
          </a:bodyPr>
          <a:lstStyle/>
          <a:p>
            <a:pPr algn="ctr" eaLnBrk="0" hangingPunct="0"/>
            <a:r>
              <a:rPr lang="en-US" sz="1600" b="0">
                <a:solidFill>
                  <a:srgbClr val="000000"/>
                </a:solidFill>
              </a:rPr>
              <a:t>activity</a:t>
            </a:r>
          </a:p>
          <a:p>
            <a:pPr algn="ctr" eaLnBrk="0" hangingPunct="0"/>
            <a:r>
              <a:rPr lang="en-US" sz="1600" b="0" i="1">
                <a:solidFill>
                  <a:srgbClr val="000000"/>
                </a:solidFill>
              </a:rPr>
              <a:t>x</a:t>
            </a:r>
            <a:r>
              <a:rPr lang="en-US" sz="1600" b="0" baseline="-25000">
                <a:solidFill>
                  <a:srgbClr val="000000"/>
                </a:solidFill>
              </a:rPr>
              <a:t>1</a:t>
            </a:r>
            <a:r>
              <a:rPr lang="en-US" sz="1600" b="0">
                <a:solidFill>
                  <a:srgbClr val="000000"/>
                </a:solidFill>
              </a:rPr>
              <a:t>(</a:t>
            </a:r>
            <a:r>
              <a:rPr lang="en-US" sz="1600" b="0" i="1">
                <a:solidFill>
                  <a:srgbClr val="000000"/>
                </a:solidFill>
              </a:rPr>
              <a:t>t</a:t>
            </a:r>
            <a:r>
              <a:rPr lang="en-US" sz="1600" b="0">
                <a:solidFill>
                  <a:srgbClr val="000000"/>
                </a:solidFill>
              </a:rPr>
              <a:t>)</a:t>
            </a:r>
          </a:p>
        </p:txBody>
      </p:sp>
      <p:sp>
        <p:nvSpPr>
          <p:cNvPr id="7190" name="Text Box 30"/>
          <p:cNvSpPr txBox="1">
            <a:spLocks noChangeArrowheads="1"/>
          </p:cNvSpPr>
          <p:nvPr/>
        </p:nvSpPr>
        <p:spPr bwMode="auto">
          <a:xfrm>
            <a:off x="3071813" y="1214438"/>
            <a:ext cx="804862" cy="581025"/>
          </a:xfrm>
          <a:prstGeom prst="rect">
            <a:avLst/>
          </a:prstGeom>
          <a:solidFill>
            <a:srgbClr val="FF9900">
              <a:alpha val="50195"/>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9900"/>
            </a:extrusionClr>
          </a:sp3d>
        </p:spPr>
        <p:txBody>
          <a:bodyPr wrap="none">
            <a:spAutoFit/>
            <a:flatTx/>
          </a:bodyPr>
          <a:lstStyle/>
          <a:p>
            <a:pPr algn="ctr" eaLnBrk="0" hangingPunct="0"/>
            <a:r>
              <a:rPr lang="en-US" sz="1600" b="0">
                <a:solidFill>
                  <a:srgbClr val="000000"/>
                </a:solidFill>
              </a:rPr>
              <a:t>activity</a:t>
            </a:r>
          </a:p>
          <a:p>
            <a:pPr algn="ctr" eaLnBrk="0" hangingPunct="0"/>
            <a:r>
              <a:rPr lang="en-US" sz="1600" b="0" i="1">
                <a:solidFill>
                  <a:srgbClr val="000000"/>
                </a:solidFill>
              </a:rPr>
              <a:t>x</a:t>
            </a:r>
            <a:r>
              <a:rPr lang="en-US" sz="1600" b="0" baseline="-25000">
                <a:solidFill>
                  <a:srgbClr val="000000"/>
                </a:solidFill>
              </a:rPr>
              <a:t>2</a:t>
            </a:r>
            <a:r>
              <a:rPr lang="en-US" sz="1600" b="0">
                <a:solidFill>
                  <a:srgbClr val="000000"/>
                </a:solidFill>
              </a:rPr>
              <a:t>(</a:t>
            </a:r>
            <a:r>
              <a:rPr lang="en-US" sz="1600" b="0" i="1">
                <a:solidFill>
                  <a:srgbClr val="000000"/>
                </a:solidFill>
              </a:rPr>
              <a:t>t</a:t>
            </a:r>
            <a:r>
              <a:rPr lang="en-US" sz="1600" b="0">
                <a:solidFill>
                  <a:srgbClr val="000000"/>
                </a:solidFill>
              </a:rPr>
              <a:t>)</a:t>
            </a:r>
          </a:p>
        </p:txBody>
      </p:sp>
      <p:sp>
        <p:nvSpPr>
          <p:cNvPr id="7191" name="Line 31"/>
          <p:cNvSpPr>
            <a:spLocks noChangeShapeType="1"/>
          </p:cNvSpPr>
          <p:nvPr/>
        </p:nvSpPr>
        <p:spPr bwMode="auto">
          <a:xfrm flipH="1" flipV="1">
            <a:off x="3852863" y="1393825"/>
            <a:ext cx="457200" cy="304800"/>
          </a:xfrm>
          <a:prstGeom prst="line">
            <a:avLst/>
          </a:prstGeom>
          <a:noFill/>
          <a:ln w="28575">
            <a:solidFill>
              <a:schemeClr val="tx1"/>
            </a:solidFill>
            <a:round/>
            <a:headEnd/>
            <a:tailEnd type="triangle" w="med" len="med"/>
          </a:ln>
        </p:spPr>
        <p:txBody>
          <a:bodyPr wrap="none" anchor="ctr"/>
          <a:lstStyle/>
          <a:p>
            <a:endParaRPr lang="en-US">
              <a:solidFill>
                <a:srgbClr val="000000"/>
              </a:solidFill>
            </a:endParaRPr>
          </a:p>
        </p:txBody>
      </p:sp>
      <p:sp>
        <p:nvSpPr>
          <p:cNvPr id="7192" name="Text Box 32"/>
          <p:cNvSpPr txBox="1">
            <a:spLocks noChangeArrowheads="1"/>
          </p:cNvSpPr>
          <p:nvPr/>
        </p:nvSpPr>
        <p:spPr bwMode="auto">
          <a:xfrm>
            <a:off x="4214813" y="1519238"/>
            <a:ext cx="804862" cy="581025"/>
          </a:xfrm>
          <a:prstGeom prst="rect">
            <a:avLst/>
          </a:prstGeom>
          <a:solidFill>
            <a:srgbClr val="FF9900">
              <a:alpha val="50195"/>
            </a:srgb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9900"/>
            </a:extrusionClr>
          </a:sp3d>
        </p:spPr>
        <p:txBody>
          <a:bodyPr wrap="none">
            <a:spAutoFit/>
            <a:flatTx/>
          </a:bodyPr>
          <a:lstStyle/>
          <a:p>
            <a:pPr algn="ctr" eaLnBrk="0" hangingPunct="0"/>
            <a:r>
              <a:rPr lang="en-US" sz="1600" b="0">
                <a:solidFill>
                  <a:srgbClr val="000000"/>
                </a:solidFill>
              </a:rPr>
              <a:t>activity</a:t>
            </a:r>
          </a:p>
          <a:p>
            <a:pPr algn="ctr" eaLnBrk="0" hangingPunct="0"/>
            <a:r>
              <a:rPr lang="en-US" sz="1600" b="0" i="1">
                <a:solidFill>
                  <a:srgbClr val="000000"/>
                </a:solidFill>
              </a:rPr>
              <a:t>x</a:t>
            </a:r>
            <a:r>
              <a:rPr lang="en-US" sz="1600" b="0" baseline="-25000">
                <a:solidFill>
                  <a:srgbClr val="000000"/>
                </a:solidFill>
              </a:rPr>
              <a:t>3</a:t>
            </a:r>
            <a:r>
              <a:rPr lang="en-US" sz="1600" b="0">
                <a:solidFill>
                  <a:srgbClr val="000000"/>
                </a:solidFill>
              </a:rPr>
              <a:t>(</a:t>
            </a:r>
            <a:r>
              <a:rPr lang="en-US" sz="1600" b="0" i="1">
                <a:solidFill>
                  <a:srgbClr val="000000"/>
                </a:solidFill>
              </a:rPr>
              <a:t>t</a:t>
            </a:r>
            <a:r>
              <a:rPr lang="en-US" sz="1600" b="0">
                <a:solidFill>
                  <a:srgbClr val="000000"/>
                </a:solidFill>
              </a:rPr>
              <a:t>)</a:t>
            </a:r>
          </a:p>
        </p:txBody>
      </p:sp>
      <p:sp>
        <p:nvSpPr>
          <p:cNvPr id="7193" name="Text Box 33"/>
          <p:cNvSpPr txBox="1">
            <a:spLocks noChangeArrowheads="1"/>
          </p:cNvSpPr>
          <p:nvPr/>
        </p:nvSpPr>
        <p:spPr bwMode="auto">
          <a:xfrm>
            <a:off x="3919538" y="2098675"/>
            <a:ext cx="1470025" cy="822325"/>
          </a:xfrm>
          <a:prstGeom prst="rect">
            <a:avLst/>
          </a:prstGeom>
          <a:noFill/>
          <a:ln w="12700">
            <a:noFill/>
            <a:miter lim="800000"/>
            <a:headEnd/>
            <a:tailEnd/>
          </a:ln>
        </p:spPr>
        <p:txBody>
          <a:bodyPr wrap="none">
            <a:spAutoFit/>
          </a:bodyPr>
          <a:lstStyle/>
          <a:p>
            <a:pPr eaLnBrk="0" hangingPunct="0"/>
            <a:r>
              <a:rPr lang="en-GB" sz="2400">
                <a:solidFill>
                  <a:srgbClr val="FF9900"/>
                </a:solidFill>
              </a:rPr>
              <a:t>neuronal</a:t>
            </a:r>
          </a:p>
          <a:p>
            <a:pPr eaLnBrk="0" hangingPunct="0"/>
            <a:r>
              <a:rPr lang="en-GB" sz="2400">
                <a:solidFill>
                  <a:srgbClr val="FF9900"/>
                </a:solidFill>
              </a:rPr>
              <a:t>states</a:t>
            </a:r>
            <a:endParaRPr lang="en-US" sz="2400">
              <a:solidFill>
                <a:srgbClr val="FF9900"/>
              </a:solidFill>
              <a:cs typeface="Arial" charset="0"/>
            </a:endParaRPr>
          </a:p>
        </p:txBody>
      </p:sp>
      <p:sp>
        <p:nvSpPr>
          <p:cNvPr id="7194" name="Line 34"/>
          <p:cNvSpPr>
            <a:spLocks noChangeShapeType="1"/>
          </p:cNvSpPr>
          <p:nvPr/>
        </p:nvSpPr>
        <p:spPr bwMode="auto">
          <a:xfrm flipV="1">
            <a:off x="2100263" y="1774825"/>
            <a:ext cx="2133600" cy="152400"/>
          </a:xfrm>
          <a:prstGeom prst="line">
            <a:avLst/>
          </a:prstGeom>
          <a:noFill/>
          <a:ln w="28575">
            <a:solidFill>
              <a:schemeClr val="tx1"/>
            </a:solidFill>
            <a:round/>
            <a:headEnd/>
            <a:tailEnd type="triangle" w="med" len="med"/>
          </a:ln>
        </p:spPr>
        <p:txBody>
          <a:bodyPr wrap="none" anchor="ctr"/>
          <a:lstStyle/>
          <a:p>
            <a:endParaRPr lang="en-US">
              <a:solidFill>
                <a:srgbClr val="000000"/>
              </a:solidFill>
            </a:endParaRPr>
          </a:p>
        </p:txBody>
      </p:sp>
      <p:sp>
        <p:nvSpPr>
          <p:cNvPr id="7195" name="Line 35"/>
          <p:cNvSpPr>
            <a:spLocks noChangeShapeType="1"/>
          </p:cNvSpPr>
          <p:nvPr/>
        </p:nvSpPr>
        <p:spPr bwMode="auto">
          <a:xfrm flipH="1">
            <a:off x="1793875" y="2284413"/>
            <a:ext cx="0" cy="1720850"/>
          </a:xfrm>
          <a:prstGeom prst="line">
            <a:avLst/>
          </a:prstGeom>
          <a:noFill/>
          <a:ln w="28575">
            <a:solidFill>
              <a:schemeClr val="tx1"/>
            </a:solidFill>
            <a:round/>
            <a:headEnd type="triangle" w="med" len="med"/>
            <a:tailEnd type="none" w="lg" len="lg"/>
          </a:ln>
        </p:spPr>
        <p:txBody>
          <a:bodyPr/>
          <a:lstStyle/>
          <a:p>
            <a:endParaRPr lang="en-US">
              <a:solidFill>
                <a:srgbClr val="000000"/>
              </a:solidFill>
            </a:endParaRPr>
          </a:p>
        </p:txBody>
      </p:sp>
      <p:sp>
        <p:nvSpPr>
          <p:cNvPr id="7196" name="Line 36"/>
          <p:cNvSpPr>
            <a:spLocks noChangeShapeType="1"/>
          </p:cNvSpPr>
          <p:nvPr/>
        </p:nvSpPr>
        <p:spPr bwMode="auto">
          <a:xfrm flipV="1">
            <a:off x="2624138" y="1892300"/>
            <a:ext cx="0" cy="1128713"/>
          </a:xfrm>
          <a:prstGeom prst="line">
            <a:avLst/>
          </a:prstGeom>
          <a:noFill/>
          <a:ln w="28575">
            <a:solidFill>
              <a:schemeClr val="tx1"/>
            </a:solidFill>
            <a:round/>
            <a:headEnd/>
            <a:tailEnd type="oval" w="med" len="med"/>
          </a:ln>
        </p:spPr>
        <p:txBody>
          <a:bodyPr/>
          <a:lstStyle/>
          <a:p>
            <a:endParaRPr lang="en-US">
              <a:solidFill>
                <a:srgbClr val="000000"/>
              </a:solidFill>
            </a:endParaRPr>
          </a:p>
        </p:txBody>
      </p:sp>
      <p:grpSp>
        <p:nvGrpSpPr>
          <p:cNvPr id="7197" name="Group 37"/>
          <p:cNvGrpSpPr>
            <a:grpSpLocks/>
          </p:cNvGrpSpPr>
          <p:nvPr/>
        </p:nvGrpSpPr>
        <p:grpSpPr bwMode="auto">
          <a:xfrm>
            <a:off x="542925" y="3857625"/>
            <a:ext cx="2216150" cy="1568450"/>
            <a:chOff x="475" y="2951"/>
            <a:chExt cx="1396" cy="988"/>
          </a:xfrm>
        </p:grpSpPr>
        <p:sp>
          <p:nvSpPr>
            <p:cNvPr id="7211" name="Text Box 38"/>
            <p:cNvSpPr txBox="1">
              <a:spLocks noChangeArrowheads="1"/>
            </p:cNvSpPr>
            <p:nvPr/>
          </p:nvSpPr>
          <p:spPr bwMode="auto">
            <a:xfrm>
              <a:off x="1728" y="3766"/>
              <a:ext cx="143" cy="173"/>
            </a:xfrm>
            <a:prstGeom prst="rect">
              <a:avLst/>
            </a:prstGeom>
            <a:noFill/>
            <a:ln w="12700">
              <a:noFill/>
              <a:miter lim="800000"/>
              <a:headEnd/>
              <a:tailEnd/>
            </a:ln>
          </p:spPr>
          <p:txBody>
            <a:bodyPr wrap="none">
              <a:spAutoFit/>
            </a:bodyPr>
            <a:lstStyle/>
            <a:p>
              <a:pPr eaLnBrk="0" hangingPunct="0"/>
              <a:r>
                <a:rPr lang="en-US" sz="1200" b="0">
                  <a:solidFill>
                    <a:srgbClr val="000000"/>
                  </a:solidFill>
                </a:rPr>
                <a:t>t</a:t>
              </a:r>
            </a:p>
          </p:txBody>
        </p:sp>
        <p:pic>
          <p:nvPicPr>
            <p:cNvPr id="7212" name="Picture 39" descr="inputs_ER"/>
            <p:cNvPicPr>
              <a:picLocks noChangeArrowheads="1"/>
            </p:cNvPicPr>
            <p:nvPr/>
          </p:nvPicPr>
          <p:blipFill>
            <a:blip r:embed="rId7" cstate="print"/>
            <a:srcRect/>
            <a:stretch>
              <a:fillRect/>
            </a:stretch>
          </p:blipFill>
          <p:spPr bwMode="auto">
            <a:xfrm>
              <a:off x="475" y="3317"/>
              <a:ext cx="1315" cy="567"/>
            </a:xfrm>
            <a:prstGeom prst="rect">
              <a:avLst/>
            </a:prstGeom>
            <a:noFill/>
            <a:ln w="9525">
              <a:noFill/>
              <a:miter lim="800000"/>
              <a:headEnd/>
              <a:tailEnd/>
            </a:ln>
          </p:spPr>
        </p:pic>
        <p:sp>
          <p:nvSpPr>
            <p:cNvPr id="7213" name="Text Box 40"/>
            <p:cNvSpPr txBox="1">
              <a:spLocks noChangeArrowheads="1"/>
            </p:cNvSpPr>
            <p:nvPr/>
          </p:nvSpPr>
          <p:spPr bwMode="auto">
            <a:xfrm>
              <a:off x="655" y="2951"/>
              <a:ext cx="671" cy="366"/>
            </a:xfrm>
            <a:prstGeom prst="rect">
              <a:avLst/>
            </a:prstGeom>
            <a:noFill/>
            <a:ln w="12700">
              <a:noFill/>
              <a:miter lim="800000"/>
              <a:headEnd/>
              <a:tailEnd/>
            </a:ln>
          </p:spPr>
          <p:txBody>
            <a:bodyPr wrap="none">
              <a:spAutoFit/>
            </a:bodyPr>
            <a:lstStyle/>
            <a:p>
              <a:pPr eaLnBrk="0" hangingPunct="0"/>
              <a:r>
                <a:rPr lang="en-GB" sz="1600" b="0">
                  <a:solidFill>
                    <a:srgbClr val="000000"/>
                  </a:solidFill>
                </a:rPr>
                <a:t>driving</a:t>
              </a:r>
              <a:endParaRPr lang="en-US" sz="1600" b="0">
                <a:solidFill>
                  <a:srgbClr val="000000"/>
                </a:solidFill>
              </a:endParaRPr>
            </a:p>
            <a:p>
              <a:pPr eaLnBrk="0" hangingPunct="0"/>
              <a:r>
                <a:rPr lang="en-US" sz="1600" b="0">
                  <a:solidFill>
                    <a:srgbClr val="000000"/>
                  </a:solidFill>
                </a:rPr>
                <a:t>input </a:t>
              </a:r>
              <a:r>
                <a:rPr lang="en-US" sz="1600" b="0" i="1">
                  <a:solidFill>
                    <a:srgbClr val="000000"/>
                  </a:solidFill>
                </a:rPr>
                <a:t>u</a:t>
              </a:r>
              <a:r>
                <a:rPr lang="en-US" sz="1600" b="0" baseline="-25000">
                  <a:solidFill>
                    <a:srgbClr val="000000"/>
                  </a:solidFill>
                </a:rPr>
                <a:t>1</a:t>
              </a:r>
              <a:r>
                <a:rPr lang="en-US" sz="1600" b="0">
                  <a:solidFill>
                    <a:srgbClr val="000000"/>
                  </a:solidFill>
                </a:rPr>
                <a:t>(</a:t>
              </a:r>
              <a:r>
                <a:rPr lang="en-US" sz="1600" b="0" i="1">
                  <a:solidFill>
                    <a:srgbClr val="000000"/>
                  </a:solidFill>
                </a:rPr>
                <a:t>t</a:t>
              </a:r>
              <a:r>
                <a:rPr lang="en-US" sz="1600" b="0">
                  <a:solidFill>
                    <a:srgbClr val="000000"/>
                  </a:solidFill>
                </a:rPr>
                <a:t>)</a:t>
              </a:r>
            </a:p>
          </p:txBody>
        </p:sp>
        <p:sp>
          <p:nvSpPr>
            <p:cNvPr id="7214" name="Line 41"/>
            <p:cNvSpPr>
              <a:spLocks noChangeShapeType="1"/>
            </p:cNvSpPr>
            <p:nvPr/>
          </p:nvSpPr>
          <p:spPr bwMode="auto">
            <a:xfrm>
              <a:off x="643" y="3862"/>
              <a:ext cx="1134" cy="0"/>
            </a:xfrm>
            <a:prstGeom prst="line">
              <a:avLst/>
            </a:prstGeom>
            <a:noFill/>
            <a:ln w="12700">
              <a:solidFill>
                <a:schemeClr val="tx1"/>
              </a:solidFill>
              <a:round/>
              <a:headEnd/>
              <a:tailEnd type="triangle" w="med" len="med"/>
            </a:ln>
          </p:spPr>
          <p:txBody>
            <a:bodyPr/>
            <a:lstStyle/>
            <a:p>
              <a:endParaRPr lang="en-US">
                <a:solidFill>
                  <a:srgbClr val="000000"/>
                </a:solidFill>
              </a:endParaRPr>
            </a:p>
          </p:txBody>
        </p:sp>
      </p:grpSp>
      <p:grpSp>
        <p:nvGrpSpPr>
          <p:cNvPr id="7198" name="Group 42"/>
          <p:cNvGrpSpPr>
            <a:grpSpLocks/>
          </p:cNvGrpSpPr>
          <p:nvPr/>
        </p:nvGrpSpPr>
        <p:grpSpPr bwMode="auto">
          <a:xfrm>
            <a:off x="1903413" y="2992438"/>
            <a:ext cx="2193925" cy="1212850"/>
            <a:chOff x="1486" y="2455"/>
            <a:chExt cx="1382" cy="764"/>
          </a:xfrm>
        </p:grpSpPr>
        <p:grpSp>
          <p:nvGrpSpPr>
            <p:cNvPr id="7206" name="Group 43"/>
            <p:cNvGrpSpPr>
              <a:grpSpLocks/>
            </p:cNvGrpSpPr>
            <p:nvPr/>
          </p:nvGrpSpPr>
          <p:grpSpPr bwMode="auto">
            <a:xfrm>
              <a:off x="1486" y="2455"/>
              <a:ext cx="1360" cy="703"/>
              <a:chOff x="1486" y="2455"/>
              <a:chExt cx="1360" cy="703"/>
            </a:xfrm>
          </p:grpSpPr>
          <p:pic>
            <p:nvPicPr>
              <p:cNvPr id="7209" name="Picture 44" descr="inputs_blocked"/>
              <p:cNvPicPr>
                <a:picLocks noChangeArrowheads="1"/>
              </p:cNvPicPr>
              <p:nvPr/>
            </p:nvPicPr>
            <p:blipFill>
              <a:blip r:embed="rId8" cstate="print"/>
              <a:srcRect/>
              <a:stretch>
                <a:fillRect/>
              </a:stretch>
            </p:blipFill>
            <p:spPr bwMode="auto">
              <a:xfrm>
                <a:off x="1486" y="2591"/>
                <a:ext cx="1360" cy="567"/>
              </a:xfrm>
              <a:prstGeom prst="rect">
                <a:avLst/>
              </a:prstGeom>
              <a:noFill/>
              <a:ln w="9525">
                <a:noFill/>
                <a:miter lim="800000"/>
                <a:headEnd/>
                <a:tailEnd/>
              </a:ln>
            </p:spPr>
          </p:pic>
          <p:sp>
            <p:nvSpPr>
              <p:cNvPr id="7210" name="Text Box 45"/>
              <p:cNvSpPr txBox="1">
                <a:spLocks noChangeArrowheads="1"/>
              </p:cNvSpPr>
              <p:nvPr/>
            </p:nvSpPr>
            <p:spPr bwMode="auto">
              <a:xfrm>
                <a:off x="1856" y="2455"/>
                <a:ext cx="749" cy="366"/>
              </a:xfrm>
              <a:prstGeom prst="rect">
                <a:avLst/>
              </a:prstGeom>
              <a:noFill/>
              <a:ln w="12700">
                <a:noFill/>
                <a:miter lim="800000"/>
                <a:headEnd/>
                <a:tailEnd/>
              </a:ln>
            </p:spPr>
            <p:txBody>
              <a:bodyPr wrap="none">
                <a:spAutoFit/>
              </a:bodyPr>
              <a:lstStyle/>
              <a:p>
                <a:pPr eaLnBrk="0" hangingPunct="0"/>
                <a:r>
                  <a:rPr lang="en-GB" sz="1600" b="0">
                    <a:solidFill>
                      <a:srgbClr val="000000"/>
                    </a:solidFill>
                  </a:rPr>
                  <a:t>modulatory</a:t>
                </a:r>
                <a:endParaRPr lang="en-US" sz="1600" b="0">
                  <a:solidFill>
                    <a:srgbClr val="000000"/>
                  </a:solidFill>
                </a:endParaRPr>
              </a:p>
              <a:p>
                <a:pPr eaLnBrk="0" hangingPunct="0"/>
                <a:r>
                  <a:rPr lang="en-US" sz="1600" b="0">
                    <a:solidFill>
                      <a:srgbClr val="000000"/>
                    </a:solidFill>
                  </a:rPr>
                  <a:t>input </a:t>
                </a:r>
                <a:r>
                  <a:rPr lang="en-US" sz="1600" b="0" i="1">
                    <a:solidFill>
                      <a:srgbClr val="000000"/>
                    </a:solidFill>
                  </a:rPr>
                  <a:t>u</a:t>
                </a:r>
                <a:r>
                  <a:rPr lang="en-US" sz="1600" b="0" baseline="-25000">
                    <a:solidFill>
                      <a:srgbClr val="000000"/>
                    </a:solidFill>
                  </a:rPr>
                  <a:t>2</a:t>
                </a:r>
                <a:r>
                  <a:rPr lang="en-US" sz="1600" b="0">
                    <a:solidFill>
                      <a:srgbClr val="000000"/>
                    </a:solidFill>
                  </a:rPr>
                  <a:t>(</a:t>
                </a:r>
                <a:r>
                  <a:rPr lang="en-US" sz="1600" b="0" i="1">
                    <a:solidFill>
                      <a:srgbClr val="000000"/>
                    </a:solidFill>
                  </a:rPr>
                  <a:t>t</a:t>
                </a:r>
                <a:r>
                  <a:rPr lang="en-US" sz="1600" b="0">
                    <a:solidFill>
                      <a:srgbClr val="000000"/>
                    </a:solidFill>
                  </a:rPr>
                  <a:t>)</a:t>
                </a:r>
              </a:p>
            </p:txBody>
          </p:sp>
        </p:grpSp>
        <p:sp>
          <p:nvSpPr>
            <p:cNvPr id="7207" name="Line 46"/>
            <p:cNvSpPr>
              <a:spLocks noChangeShapeType="1"/>
            </p:cNvSpPr>
            <p:nvPr/>
          </p:nvSpPr>
          <p:spPr bwMode="auto">
            <a:xfrm>
              <a:off x="1635" y="3134"/>
              <a:ext cx="1134" cy="0"/>
            </a:xfrm>
            <a:prstGeom prst="line">
              <a:avLst/>
            </a:prstGeom>
            <a:noFill/>
            <a:ln w="12700">
              <a:solidFill>
                <a:schemeClr val="tx1"/>
              </a:solidFill>
              <a:round/>
              <a:headEnd/>
              <a:tailEnd type="triangle" w="med" len="med"/>
            </a:ln>
          </p:spPr>
          <p:txBody>
            <a:bodyPr/>
            <a:lstStyle/>
            <a:p>
              <a:endParaRPr lang="en-US">
                <a:solidFill>
                  <a:srgbClr val="000000"/>
                </a:solidFill>
              </a:endParaRPr>
            </a:p>
          </p:txBody>
        </p:sp>
        <p:sp>
          <p:nvSpPr>
            <p:cNvPr id="7208" name="Text Box 47"/>
            <p:cNvSpPr txBox="1">
              <a:spLocks noChangeArrowheads="1"/>
            </p:cNvSpPr>
            <p:nvPr/>
          </p:nvSpPr>
          <p:spPr bwMode="auto">
            <a:xfrm>
              <a:off x="2725" y="3046"/>
              <a:ext cx="143" cy="173"/>
            </a:xfrm>
            <a:prstGeom prst="rect">
              <a:avLst/>
            </a:prstGeom>
            <a:noFill/>
            <a:ln w="12700">
              <a:noFill/>
              <a:miter lim="800000"/>
              <a:headEnd/>
              <a:tailEnd/>
            </a:ln>
          </p:spPr>
          <p:txBody>
            <a:bodyPr wrap="none">
              <a:spAutoFit/>
            </a:bodyPr>
            <a:lstStyle/>
            <a:p>
              <a:pPr eaLnBrk="0" hangingPunct="0"/>
              <a:r>
                <a:rPr lang="en-US" sz="1200" b="0">
                  <a:solidFill>
                    <a:srgbClr val="000000"/>
                  </a:solidFill>
                </a:rPr>
                <a:t>t</a:t>
              </a:r>
            </a:p>
          </p:txBody>
        </p:sp>
      </p:grpSp>
      <p:cxnSp>
        <p:nvCxnSpPr>
          <p:cNvPr id="7200" name="AutoShape 49"/>
          <p:cNvCxnSpPr>
            <a:cxnSpLocks noChangeShapeType="1"/>
            <a:stCxn id="7189" idx="1"/>
            <a:endCxn id="7189" idx="0"/>
          </p:cNvCxnSpPr>
          <p:nvPr/>
        </p:nvCxnSpPr>
        <p:spPr bwMode="auto">
          <a:xfrm rot="10800000" flipH="1">
            <a:off x="1243013" y="1747838"/>
            <a:ext cx="403225" cy="290512"/>
          </a:xfrm>
          <a:prstGeom prst="curvedConnector4">
            <a:avLst>
              <a:gd name="adj1" fmla="val -56694"/>
              <a:gd name="adj2" fmla="val 178690"/>
            </a:avLst>
          </a:prstGeom>
          <a:noFill/>
          <a:ln w="28575">
            <a:solidFill>
              <a:srgbClr val="FF9900"/>
            </a:solidFill>
            <a:round/>
            <a:headEnd/>
            <a:tailEnd type="triangle" w="med" len="med"/>
          </a:ln>
        </p:spPr>
      </p:cxnSp>
      <p:sp>
        <p:nvSpPr>
          <p:cNvPr id="7201" name="Text Box 50"/>
          <p:cNvSpPr txBox="1">
            <a:spLocks noChangeArrowheads="1"/>
          </p:cNvSpPr>
          <p:nvPr/>
        </p:nvSpPr>
        <p:spPr bwMode="auto">
          <a:xfrm>
            <a:off x="1047750" y="1009650"/>
            <a:ext cx="379413" cy="519113"/>
          </a:xfrm>
          <a:prstGeom prst="rect">
            <a:avLst/>
          </a:prstGeom>
          <a:noFill/>
          <a:ln w="9525" algn="ctr">
            <a:noFill/>
            <a:miter lim="800000"/>
            <a:headEnd/>
            <a:tailEnd/>
          </a:ln>
        </p:spPr>
        <p:txBody>
          <a:bodyPr wrap="none">
            <a:spAutoFit/>
          </a:bodyPr>
          <a:lstStyle/>
          <a:p>
            <a:pPr eaLnBrk="0" hangingPunct="0">
              <a:spcBef>
                <a:spcPct val="50000"/>
              </a:spcBef>
            </a:pPr>
            <a:r>
              <a:rPr lang="en-GB" sz="2800">
                <a:solidFill>
                  <a:srgbClr val="FF9900"/>
                </a:solidFill>
                <a:sym typeface="Symbol" pitchFamily="18" charset="2"/>
              </a:rPr>
              <a:t></a:t>
            </a:r>
          </a:p>
        </p:txBody>
      </p:sp>
      <p:sp>
        <p:nvSpPr>
          <p:cNvPr id="7202" name="Text Box 51"/>
          <p:cNvSpPr txBox="1">
            <a:spLocks noChangeArrowheads="1"/>
          </p:cNvSpPr>
          <p:nvPr/>
        </p:nvSpPr>
        <p:spPr bwMode="auto">
          <a:xfrm>
            <a:off x="4856163" y="860425"/>
            <a:ext cx="379412" cy="519113"/>
          </a:xfrm>
          <a:prstGeom prst="rect">
            <a:avLst/>
          </a:prstGeom>
          <a:noFill/>
          <a:ln w="9525" algn="ctr">
            <a:noFill/>
            <a:miter lim="800000"/>
            <a:headEnd/>
            <a:tailEnd/>
          </a:ln>
        </p:spPr>
        <p:txBody>
          <a:bodyPr wrap="none">
            <a:spAutoFit/>
          </a:bodyPr>
          <a:lstStyle/>
          <a:p>
            <a:pPr eaLnBrk="0" hangingPunct="0">
              <a:spcBef>
                <a:spcPct val="50000"/>
              </a:spcBef>
            </a:pPr>
            <a:r>
              <a:rPr lang="en-GB" sz="2800">
                <a:solidFill>
                  <a:srgbClr val="FF9900"/>
                </a:solidFill>
                <a:sym typeface="Symbol" pitchFamily="18" charset="2"/>
              </a:rPr>
              <a:t></a:t>
            </a:r>
          </a:p>
        </p:txBody>
      </p:sp>
      <p:sp>
        <p:nvSpPr>
          <p:cNvPr id="7203" name="Text Box 52"/>
          <p:cNvSpPr txBox="1">
            <a:spLocks noChangeArrowheads="1"/>
          </p:cNvSpPr>
          <p:nvPr/>
        </p:nvSpPr>
        <p:spPr bwMode="auto">
          <a:xfrm>
            <a:off x="2795588" y="573088"/>
            <a:ext cx="379412" cy="519112"/>
          </a:xfrm>
          <a:prstGeom prst="rect">
            <a:avLst/>
          </a:prstGeom>
          <a:noFill/>
          <a:ln w="9525" algn="ctr">
            <a:noFill/>
            <a:miter lim="800000"/>
            <a:headEnd/>
            <a:tailEnd/>
          </a:ln>
        </p:spPr>
        <p:txBody>
          <a:bodyPr wrap="none">
            <a:spAutoFit/>
          </a:bodyPr>
          <a:lstStyle/>
          <a:p>
            <a:pPr eaLnBrk="0" hangingPunct="0">
              <a:spcBef>
                <a:spcPct val="50000"/>
              </a:spcBef>
            </a:pPr>
            <a:r>
              <a:rPr lang="en-GB" sz="2800">
                <a:solidFill>
                  <a:srgbClr val="FF9900"/>
                </a:solidFill>
                <a:sym typeface="Symbol" pitchFamily="18" charset="2"/>
              </a:rPr>
              <a:t></a:t>
            </a:r>
          </a:p>
        </p:txBody>
      </p:sp>
      <p:cxnSp>
        <p:nvCxnSpPr>
          <p:cNvPr id="7204" name="AutoShape 53"/>
          <p:cNvCxnSpPr>
            <a:cxnSpLocks noChangeShapeType="1"/>
            <a:endCxn id="7192" idx="0"/>
          </p:cNvCxnSpPr>
          <p:nvPr/>
        </p:nvCxnSpPr>
        <p:spPr bwMode="auto">
          <a:xfrm rot="10800000">
            <a:off x="4618038" y="1519238"/>
            <a:ext cx="392112" cy="290512"/>
          </a:xfrm>
          <a:prstGeom prst="curvedConnector4">
            <a:avLst>
              <a:gd name="adj1" fmla="val -57898"/>
              <a:gd name="adj2" fmla="val 178690"/>
            </a:avLst>
          </a:prstGeom>
          <a:noFill/>
          <a:ln w="28575">
            <a:solidFill>
              <a:srgbClr val="FF9900"/>
            </a:solidFill>
            <a:round/>
            <a:headEnd/>
            <a:tailEnd type="triangle" w="med" len="med"/>
          </a:ln>
        </p:spPr>
      </p:cxnSp>
      <p:cxnSp>
        <p:nvCxnSpPr>
          <p:cNvPr id="7205" name="AutoShape 54"/>
          <p:cNvCxnSpPr>
            <a:cxnSpLocks noChangeShapeType="1"/>
            <a:stCxn id="7190" idx="1"/>
            <a:endCxn id="7190" idx="0"/>
          </p:cNvCxnSpPr>
          <p:nvPr/>
        </p:nvCxnSpPr>
        <p:spPr bwMode="auto">
          <a:xfrm rot="10800000" flipH="1">
            <a:off x="3071813" y="1214438"/>
            <a:ext cx="403225" cy="290512"/>
          </a:xfrm>
          <a:prstGeom prst="curvedConnector4">
            <a:avLst>
              <a:gd name="adj1" fmla="val -56694"/>
              <a:gd name="adj2" fmla="val 178690"/>
            </a:avLst>
          </a:prstGeom>
          <a:noFill/>
          <a:ln w="28575">
            <a:solidFill>
              <a:srgbClr val="FF9900"/>
            </a:solidFill>
            <a:round/>
            <a:headEnd/>
            <a:tailEnd type="triangle" w="med" len="med"/>
          </a:ln>
        </p:spPr>
      </p:cxnSp>
      <p:sp>
        <p:nvSpPr>
          <p:cNvPr id="2" name="TextBox 1"/>
          <p:cNvSpPr txBox="1"/>
          <p:nvPr/>
        </p:nvSpPr>
        <p:spPr>
          <a:xfrm>
            <a:off x="704429" y="5572546"/>
            <a:ext cx="3843338" cy="1015663"/>
          </a:xfrm>
          <a:prstGeom prst="rect">
            <a:avLst/>
          </a:prstGeom>
          <a:noFill/>
        </p:spPr>
        <p:txBody>
          <a:bodyPr wrap="square" rtlCol="0">
            <a:spAutoFit/>
          </a:bodyPr>
          <a:lstStyle/>
          <a:p>
            <a:r>
              <a:rPr lang="de-CH" sz="2000" dirty="0" smtClean="0"/>
              <a:t>The </a:t>
            </a:r>
            <a:r>
              <a:rPr lang="de-CH" sz="2000" dirty="0" err="1" smtClean="0"/>
              <a:t>classical</a:t>
            </a:r>
            <a:r>
              <a:rPr lang="de-CH" sz="2000" dirty="0" smtClean="0"/>
              <a:t> DCM:</a:t>
            </a:r>
          </a:p>
          <a:p>
            <a:r>
              <a:rPr lang="de-CH" sz="2000" b="0" dirty="0" smtClean="0"/>
              <a:t>a </a:t>
            </a:r>
            <a:r>
              <a:rPr lang="de-CH" sz="2000" b="0" dirty="0" err="1" smtClean="0"/>
              <a:t>deterministic</a:t>
            </a:r>
            <a:r>
              <a:rPr lang="de-CH" sz="2000" b="0" dirty="0" smtClean="0"/>
              <a:t>, </a:t>
            </a:r>
            <a:r>
              <a:rPr lang="de-CH" sz="2000" b="0" dirty="0" err="1" smtClean="0"/>
              <a:t>one-state</a:t>
            </a:r>
            <a:r>
              <a:rPr lang="de-CH" sz="2000" b="0" dirty="0" smtClean="0"/>
              <a:t>, bilinear </a:t>
            </a:r>
            <a:r>
              <a:rPr lang="de-CH" sz="2000" b="0" dirty="0" err="1" smtClean="0"/>
              <a:t>model</a:t>
            </a:r>
            <a:endParaRPr lang="de-CH" sz="2000" b="0" dirty="0"/>
          </a:p>
        </p:txBody>
      </p:sp>
    </p:spTree>
    <p:extLst>
      <p:ext uri="{BB962C8B-B14F-4D97-AF65-F5344CB8AC3E}">
        <p14:creationId xmlns:p14="http://schemas.microsoft.com/office/powerpoint/2010/main" val="36832819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de-CH" sz="2800" b="1" dirty="0" smtClean="0">
                <a:solidFill>
                  <a:srgbClr val="000000"/>
                </a:solidFill>
                <a:latin typeface="Arial Unicode MS" pitchFamily="34" charset="-128"/>
                <a:ea typeface="Arial Unicode MS" pitchFamily="34" charset="-128"/>
                <a:cs typeface="Arial Unicode MS" pitchFamily="34" charset="-128"/>
              </a:rPr>
              <a:t>Factorial structure of model specification in DCM</a:t>
            </a:r>
            <a:endParaRPr lang="en-US" sz="4000" dirty="0"/>
          </a:p>
        </p:txBody>
      </p:sp>
      <p:sp>
        <p:nvSpPr>
          <p:cNvPr id="3" name="Content Placeholder 2"/>
          <p:cNvSpPr>
            <a:spLocks noGrp="1"/>
          </p:cNvSpPr>
          <p:nvPr>
            <p:ph idx="1"/>
          </p:nvPr>
        </p:nvSpPr>
        <p:spPr>
          <a:xfrm>
            <a:off x="514350" y="1323834"/>
            <a:ext cx="9258300" cy="4802330"/>
          </a:xfrm>
        </p:spPr>
        <p:txBody>
          <a:bodyPr/>
          <a:lstStyle/>
          <a:p>
            <a:pPr>
              <a:spcBef>
                <a:spcPts val="1200"/>
              </a:spcBef>
            </a:pPr>
            <a:r>
              <a:rPr lang="de-CH" sz="2400" dirty="0" smtClean="0"/>
              <a:t>Three dimensions of model specification:</a:t>
            </a:r>
          </a:p>
          <a:p>
            <a:pPr lvl="1">
              <a:spcBef>
                <a:spcPts val="1200"/>
              </a:spcBef>
            </a:pPr>
            <a:r>
              <a:rPr lang="de-CH" sz="2000" dirty="0" smtClean="0"/>
              <a:t>bilinear vs. nonlinear</a:t>
            </a:r>
          </a:p>
          <a:p>
            <a:pPr lvl="1">
              <a:spcBef>
                <a:spcPts val="1200"/>
              </a:spcBef>
            </a:pPr>
            <a:r>
              <a:rPr lang="de-CH" sz="2000" dirty="0" smtClean="0"/>
              <a:t>single-state vs. two-state (per region)</a:t>
            </a:r>
          </a:p>
          <a:p>
            <a:pPr lvl="1">
              <a:spcBef>
                <a:spcPts val="1200"/>
              </a:spcBef>
            </a:pPr>
            <a:r>
              <a:rPr lang="de-CH" sz="2000" dirty="0" smtClean="0"/>
              <a:t>deterministic vs. stochastic</a:t>
            </a:r>
          </a:p>
          <a:p>
            <a:pPr>
              <a:spcBef>
                <a:spcPts val="2400"/>
              </a:spcBef>
            </a:pPr>
            <a:r>
              <a:rPr lang="de-CH" sz="2400" dirty="0" smtClean="0"/>
              <a:t>Specification via GUI. </a:t>
            </a:r>
          </a:p>
        </p:txBody>
      </p:sp>
      <p:pic>
        <p:nvPicPr>
          <p:cNvPr id="173058" name="Picture 2"/>
          <p:cNvPicPr>
            <a:picLocks noChangeAspect="1" noChangeArrowheads="1"/>
          </p:cNvPicPr>
          <p:nvPr/>
        </p:nvPicPr>
        <p:blipFill>
          <a:blip r:embed="rId2" cstate="print"/>
          <a:srcRect/>
          <a:stretch>
            <a:fillRect/>
          </a:stretch>
        </p:blipFill>
        <p:spPr bwMode="auto">
          <a:xfrm>
            <a:off x="6736255" y="1697796"/>
            <a:ext cx="2636838" cy="2757487"/>
          </a:xfrm>
          <a:prstGeom prst="rect">
            <a:avLst/>
          </a:prstGeom>
          <a:noFill/>
          <a:ln w="9525">
            <a:noFill/>
            <a:miter lim="800000"/>
            <a:headEnd/>
            <a:tailEnd/>
          </a:ln>
          <a:effectLst/>
        </p:spPr>
      </p:pic>
      <p:pic>
        <p:nvPicPr>
          <p:cNvPr id="173059" name="Picture 3"/>
          <p:cNvPicPr>
            <a:picLocks noChangeAspect="1" noChangeArrowheads="1"/>
          </p:cNvPicPr>
          <p:nvPr/>
        </p:nvPicPr>
        <p:blipFill>
          <a:blip r:embed="rId3" cstate="print"/>
          <a:srcRect/>
          <a:stretch>
            <a:fillRect/>
          </a:stretch>
        </p:blipFill>
        <p:spPr bwMode="auto">
          <a:xfrm>
            <a:off x="6146225" y="2439537"/>
            <a:ext cx="2644775" cy="2749550"/>
          </a:xfrm>
          <a:prstGeom prst="rect">
            <a:avLst/>
          </a:prstGeom>
          <a:noFill/>
          <a:ln w="9525">
            <a:noFill/>
            <a:miter lim="800000"/>
            <a:headEnd/>
            <a:tailEnd/>
          </a:ln>
          <a:effectLst/>
        </p:spPr>
      </p:pic>
      <p:pic>
        <p:nvPicPr>
          <p:cNvPr id="173060" name="Picture 4"/>
          <p:cNvPicPr>
            <a:picLocks noChangeAspect="1" noChangeArrowheads="1"/>
          </p:cNvPicPr>
          <p:nvPr/>
        </p:nvPicPr>
        <p:blipFill>
          <a:blip r:embed="rId4" cstate="print"/>
          <a:srcRect/>
          <a:stretch>
            <a:fillRect/>
          </a:stretch>
        </p:blipFill>
        <p:spPr bwMode="auto">
          <a:xfrm>
            <a:off x="5535249" y="3349176"/>
            <a:ext cx="2636838" cy="27574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6" name="Picture 2" descr="lateral"/>
          <p:cNvPicPr>
            <a:picLocks noChangeAspect="1" noChangeArrowheads="1"/>
          </p:cNvPicPr>
          <p:nvPr/>
        </p:nvPicPr>
        <p:blipFill>
          <a:blip r:embed="rId4" cstate="print"/>
          <a:srcRect/>
          <a:stretch>
            <a:fillRect/>
          </a:stretch>
        </p:blipFill>
        <p:spPr bwMode="auto">
          <a:xfrm>
            <a:off x="1522413" y="717550"/>
            <a:ext cx="2525712" cy="2530475"/>
          </a:xfrm>
          <a:prstGeom prst="rect">
            <a:avLst/>
          </a:prstGeom>
          <a:noFill/>
          <a:ln w="9525">
            <a:noFill/>
            <a:miter lim="800000"/>
            <a:headEnd/>
            <a:tailEnd/>
          </a:ln>
        </p:spPr>
      </p:pic>
      <p:sp>
        <p:nvSpPr>
          <p:cNvPr id="15367" name="Oval 3"/>
          <p:cNvSpPr>
            <a:spLocks noChangeArrowheads="1"/>
          </p:cNvSpPr>
          <p:nvPr/>
        </p:nvSpPr>
        <p:spPr bwMode="auto">
          <a:xfrm>
            <a:off x="2252663" y="1147763"/>
            <a:ext cx="217487" cy="215900"/>
          </a:xfrm>
          <a:prstGeom prst="ellipse">
            <a:avLst/>
          </a:prstGeom>
          <a:solidFill>
            <a:srgbClr val="3366FF"/>
          </a:solidFill>
          <a:ln w="9525">
            <a:solidFill>
              <a:srgbClr val="FFFF66"/>
            </a:solidFill>
            <a:round/>
            <a:headEnd/>
            <a:tailEnd/>
          </a:ln>
        </p:spPr>
        <p:txBody>
          <a:bodyPr wrap="none" anchor="ctr"/>
          <a:lstStyle/>
          <a:p>
            <a:endParaRPr lang="en-US"/>
          </a:p>
        </p:txBody>
      </p:sp>
      <p:sp>
        <p:nvSpPr>
          <p:cNvPr id="15368" name="Oval 4"/>
          <p:cNvSpPr>
            <a:spLocks noChangeArrowheads="1"/>
          </p:cNvSpPr>
          <p:nvPr/>
        </p:nvSpPr>
        <p:spPr bwMode="auto">
          <a:xfrm>
            <a:off x="1785938" y="1801813"/>
            <a:ext cx="217487" cy="215900"/>
          </a:xfrm>
          <a:prstGeom prst="ellipse">
            <a:avLst/>
          </a:prstGeom>
          <a:solidFill>
            <a:srgbClr val="3366FF"/>
          </a:solidFill>
          <a:ln w="9525">
            <a:solidFill>
              <a:srgbClr val="FFFF66"/>
            </a:solidFill>
            <a:round/>
            <a:headEnd/>
            <a:tailEnd/>
          </a:ln>
        </p:spPr>
        <p:txBody>
          <a:bodyPr wrap="none" anchor="ctr"/>
          <a:lstStyle/>
          <a:p>
            <a:endParaRPr lang="en-US"/>
          </a:p>
        </p:txBody>
      </p:sp>
      <p:sp>
        <p:nvSpPr>
          <p:cNvPr id="15369" name="Oval 5"/>
          <p:cNvSpPr>
            <a:spLocks noChangeArrowheads="1"/>
          </p:cNvSpPr>
          <p:nvPr/>
        </p:nvSpPr>
        <p:spPr bwMode="auto">
          <a:xfrm>
            <a:off x="2443163" y="2028825"/>
            <a:ext cx="219075" cy="215900"/>
          </a:xfrm>
          <a:prstGeom prst="ellipse">
            <a:avLst/>
          </a:prstGeom>
          <a:solidFill>
            <a:srgbClr val="3366FF"/>
          </a:solidFill>
          <a:ln w="9525">
            <a:solidFill>
              <a:srgbClr val="FFFF66"/>
            </a:solidFill>
            <a:round/>
            <a:headEnd/>
            <a:tailEnd/>
          </a:ln>
        </p:spPr>
        <p:txBody>
          <a:bodyPr wrap="none" anchor="ctr"/>
          <a:lstStyle/>
          <a:p>
            <a:endParaRPr lang="en-US"/>
          </a:p>
        </p:txBody>
      </p:sp>
      <p:sp>
        <p:nvSpPr>
          <p:cNvPr id="15370" name="Oval 6"/>
          <p:cNvSpPr>
            <a:spLocks noChangeArrowheads="1"/>
          </p:cNvSpPr>
          <p:nvPr/>
        </p:nvSpPr>
        <p:spPr bwMode="auto">
          <a:xfrm>
            <a:off x="3251200" y="1447800"/>
            <a:ext cx="215900" cy="215900"/>
          </a:xfrm>
          <a:prstGeom prst="ellipse">
            <a:avLst/>
          </a:prstGeom>
          <a:solidFill>
            <a:srgbClr val="3366FF"/>
          </a:solidFill>
          <a:ln w="9525">
            <a:solidFill>
              <a:srgbClr val="FFFF66"/>
            </a:solidFill>
            <a:round/>
            <a:headEnd/>
            <a:tailEnd/>
          </a:ln>
        </p:spPr>
        <p:txBody>
          <a:bodyPr wrap="none" anchor="ctr"/>
          <a:lstStyle/>
          <a:p>
            <a:endParaRPr lang="en-US"/>
          </a:p>
        </p:txBody>
      </p:sp>
      <p:cxnSp>
        <p:nvCxnSpPr>
          <p:cNvPr id="15371" name="AutoShape 7"/>
          <p:cNvCxnSpPr>
            <a:cxnSpLocks noChangeShapeType="1"/>
            <a:stCxn id="15368" idx="5"/>
            <a:endCxn id="15369" idx="2"/>
          </p:cNvCxnSpPr>
          <p:nvPr/>
        </p:nvCxnSpPr>
        <p:spPr bwMode="auto">
          <a:xfrm>
            <a:off x="1971675" y="1985963"/>
            <a:ext cx="471488" cy="150812"/>
          </a:xfrm>
          <a:prstGeom prst="straightConnector1">
            <a:avLst/>
          </a:prstGeom>
          <a:noFill/>
          <a:ln w="28575">
            <a:solidFill>
              <a:srgbClr val="FFFF66"/>
            </a:solidFill>
            <a:round/>
            <a:headEnd type="arrow" w="med" len="med"/>
            <a:tailEnd type="arrow" w="med" len="med"/>
          </a:ln>
        </p:spPr>
      </p:cxnSp>
      <p:cxnSp>
        <p:nvCxnSpPr>
          <p:cNvPr id="15372" name="AutoShape 8"/>
          <p:cNvCxnSpPr>
            <a:cxnSpLocks noChangeShapeType="1"/>
            <a:stCxn id="15368" idx="0"/>
            <a:endCxn id="15367" idx="3"/>
          </p:cNvCxnSpPr>
          <p:nvPr/>
        </p:nvCxnSpPr>
        <p:spPr bwMode="auto">
          <a:xfrm flipV="1">
            <a:off x="1895475" y="1331913"/>
            <a:ext cx="388938" cy="469900"/>
          </a:xfrm>
          <a:prstGeom prst="straightConnector1">
            <a:avLst/>
          </a:prstGeom>
          <a:noFill/>
          <a:ln w="28575">
            <a:solidFill>
              <a:srgbClr val="FFFF66"/>
            </a:solidFill>
            <a:round/>
            <a:headEnd type="arrow" w="med" len="med"/>
            <a:tailEnd type="arrow" w="med" len="med"/>
          </a:ln>
        </p:spPr>
      </p:cxnSp>
      <p:cxnSp>
        <p:nvCxnSpPr>
          <p:cNvPr id="15373" name="AutoShape 9"/>
          <p:cNvCxnSpPr>
            <a:cxnSpLocks noChangeShapeType="1"/>
            <a:stCxn id="15367" idx="5"/>
            <a:endCxn id="15370" idx="2"/>
          </p:cNvCxnSpPr>
          <p:nvPr/>
        </p:nvCxnSpPr>
        <p:spPr bwMode="auto">
          <a:xfrm>
            <a:off x="2438400" y="1331913"/>
            <a:ext cx="812800" cy="223837"/>
          </a:xfrm>
          <a:prstGeom prst="straightConnector1">
            <a:avLst/>
          </a:prstGeom>
          <a:noFill/>
          <a:ln w="28575">
            <a:solidFill>
              <a:srgbClr val="FFFF66"/>
            </a:solidFill>
            <a:round/>
            <a:headEnd type="arrow" w="med" len="med"/>
            <a:tailEnd type="arrow" w="med" len="med"/>
          </a:ln>
        </p:spPr>
      </p:cxnSp>
      <p:cxnSp>
        <p:nvCxnSpPr>
          <p:cNvPr id="15374" name="AutoShape 10"/>
          <p:cNvCxnSpPr>
            <a:cxnSpLocks noChangeShapeType="1"/>
            <a:stCxn id="15370" idx="3"/>
            <a:endCxn id="15369" idx="7"/>
          </p:cNvCxnSpPr>
          <p:nvPr/>
        </p:nvCxnSpPr>
        <p:spPr bwMode="auto">
          <a:xfrm flipH="1">
            <a:off x="2630488" y="1631950"/>
            <a:ext cx="652462" cy="428625"/>
          </a:xfrm>
          <a:prstGeom prst="straightConnector1">
            <a:avLst/>
          </a:prstGeom>
          <a:noFill/>
          <a:ln w="28575">
            <a:solidFill>
              <a:srgbClr val="FFFF66"/>
            </a:solidFill>
            <a:round/>
            <a:headEnd type="arrow" w="med" len="med"/>
            <a:tailEnd type="arrow" w="med" len="med"/>
          </a:ln>
        </p:spPr>
      </p:cxnSp>
      <p:sp>
        <p:nvSpPr>
          <p:cNvPr id="15375" name="Text Box 11"/>
          <p:cNvSpPr txBox="1">
            <a:spLocks noChangeArrowheads="1"/>
          </p:cNvSpPr>
          <p:nvPr/>
        </p:nvSpPr>
        <p:spPr bwMode="auto">
          <a:xfrm>
            <a:off x="1533525" y="379413"/>
            <a:ext cx="2046288" cy="457200"/>
          </a:xfrm>
          <a:prstGeom prst="rect">
            <a:avLst/>
          </a:prstGeom>
          <a:noFill/>
          <a:ln w="9525" algn="ctr">
            <a:noFill/>
            <a:miter lim="800000"/>
            <a:headEnd/>
            <a:tailEnd/>
          </a:ln>
        </p:spPr>
        <p:txBody>
          <a:bodyPr wrap="none">
            <a:spAutoFit/>
          </a:bodyPr>
          <a:lstStyle/>
          <a:p>
            <a:r>
              <a:rPr lang="en-GB" sz="2400"/>
              <a:t>bilinear DCM</a:t>
            </a:r>
            <a:endParaRPr lang="en-US" sz="2400"/>
          </a:p>
        </p:txBody>
      </p:sp>
      <p:graphicFrame>
        <p:nvGraphicFramePr>
          <p:cNvPr id="1781772" name="Object 12"/>
          <p:cNvGraphicFramePr>
            <a:graphicFrameLocks noChangeAspect="1"/>
          </p:cNvGraphicFramePr>
          <p:nvPr/>
        </p:nvGraphicFramePr>
        <p:xfrm>
          <a:off x="5240338" y="5472113"/>
          <a:ext cx="4105275" cy="830262"/>
        </p:xfrm>
        <a:graphic>
          <a:graphicData uri="http://schemas.openxmlformats.org/presentationml/2006/ole">
            <mc:AlternateContent xmlns:mc="http://schemas.openxmlformats.org/markup-compatibility/2006">
              <mc:Choice xmlns:v="urn:schemas-microsoft-com:vml" Requires="v">
                <p:oleObj spid="_x0000_s15538" name="Equation" r:id="rId5" imgW="2374560" imgH="482400" progId="Equation.3">
                  <p:embed/>
                </p:oleObj>
              </mc:Choice>
              <mc:Fallback>
                <p:oleObj name="Equation" r:id="rId5" imgW="2374560" imgH="482400" progId="Equation.3">
                  <p:embed/>
                  <p:pic>
                    <p:nvPicPr>
                      <p:cNvPr id="0"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40338" y="5472113"/>
                        <a:ext cx="4105275" cy="830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81773" name="Object 13"/>
          <p:cNvGraphicFramePr>
            <a:graphicFrameLocks noChangeAspect="1"/>
          </p:cNvGraphicFramePr>
          <p:nvPr/>
        </p:nvGraphicFramePr>
        <p:xfrm>
          <a:off x="1014413" y="5534025"/>
          <a:ext cx="2879725" cy="787400"/>
        </p:xfrm>
        <a:graphic>
          <a:graphicData uri="http://schemas.openxmlformats.org/presentationml/2006/ole">
            <mc:AlternateContent xmlns:mc="http://schemas.openxmlformats.org/markup-compatibility/2006">
              <mc:Choice xmlns:v="urn:schemas-microsoft-com:vml" Requires="v">
                <p:oleObj spid="_x0000_s15539" name="Equation" r:id="rId7" imgW="1663560" imgH="457200" progId="Equation.3">
                  <p:embed/>
                </p:oleObj>
              </mc:Choice>
              <mc:Fallback>
                <p:oleObj name="Equation" r:id="rId7" imgW="1663560" imgH="457200" progId="Equation.3">
                  <p:embed/>
                  <p:pic>
                    <p:nvPicPr>
                      <p:cNvPr id="0"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4413" y="5534025"/>
                        <a:ext cx="2879725" cy="78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81774" name="Text Box 14"/>
          <p:cNvSpPr txBox="1">
            <a:spLocks noChangeArrowheads="1"/>
          </p:cNvSpPr>
          <p:nvPr/>
        </p:nvSpPr>
        <p:spPr bwMode="auto">
          <a:xfrm>
            <a:off x="471488" y="5054600"/>
            <a:ext cx="4457700" cy="366713"/>
          </a:xfrm>
          <a:prstGeom prst="rect">
            <a:avLst/>
          </a:prstGeom>
          <a:noFill/>
          <a:ln w="9525">
            <a:noFill/>
            <a:miter lim="800000"/>
            <a:headEnd/>
            <a:tailEnd/>
          </a:ln>
        </p:spPr>
        <p:txBody>
          <a:bodyPr>
            <a:spAutoFit/>
          </a:bodyPr>
          <a:lstStyle/>
          <a:p>
            <a:pPr eaLnBrk="0" hangingPunct="0"/>
            <a:r>
              <a:rPr lang="de-DE" sz="1800" b="0">
                <a:latin typeface="Arial Unicode MS" pitchFamily="34" charset="-128"/>
              </a:rPr>
              <a:t>Bilinear state equation:</a:t>
            </a:r>
            <a:endParaRPr lang="en-US" sz="1800" b="0" i="1">
              <a:latin typeface="Arial Unicode MS" pitchFamily="34" charset="-128"/>
            </a:endParaRPr>
          </a:p>
        </p:txBody>
      </p:sp>
      <p:cxnSp>
        <p:nvCxnSpPr>
          <p:cNvPr id="15377" name="AutoShape 15"/>
          <p:cNvCxnSpPr>
            <a:cxnSpLocks noChangeShapeType="1"/>
            <a:stCxn id="15368" idx="1"/>
            <a:endCxn id="15378" idx="3"/>
          </p:cNvCxnSpPr>
          <p:nvPr/>
        </p:nvCxnSpPr>
        <p:spPr bwMode="auto">
          <a:xfrm flipH="1" flipV="1">
            <a:off x="1343025" y="1597025"/>
            <a:ext cx="474663" cy="236538"/>
          </a:xfrm>
          <a:prstGeom prst="straightConnector1">
            <a:avLst/>
          </a:prstGeom>
          <a:noFill/>
          <a:ln w="38100">
            <a:solidFill>
              <a:srgbClr val="FF3300"/>
            </a:solidFill>
            <a:round/>
            <a:headEnd type="triangle" w="med" len="med"/>
            <a:tailEnd/>
          </a:ln>
        </p:spPr>
      </p:cxnSp>
      <p:sp>
        <p:nvSpPr>
          <p:cNvPr id="15378" name="Text Box 16"/>
          <p:cNvSpPr txBox="1">
            <a:spLocks noChangeArrowheads="1"/>
          </p:cNvSpPr>
          <p:nvPr/>
        </p:nvSpPr>
        <p:spPr bwMode="auto">
          <a:xfrm>
            <a:off x="587375" y="1352550"/>
            <a:ext cx="755650" cy="488950"/>
          </a:xfrm>
          <a:prstGeom prst="rect">
            <a:avLst/>
          </a:prstGeom>
          <a:noFill/>
          <a:ln w="9525">
            <a:noFill/>
            <a:miter lim="800000"/>
            <a:headEnd/>
            <a:tailEnd/>
          </a:ln>
        </p:spPr>
        <p:txBody>
          <a:bodyPr wrap="none" tIns="18000">
            <a:spAutoFit/>
          </a:bodyPr>
          <a:lstStyle/>
          <a:p>
            <a:r>
              <a:rPr lang="de-DE">
                <a:latin typeface="Arial Unicode MS" pitchFamily="34" charset="-128"/>
              </a:rPr>
              <a:t>driving </a:t>
            </a:r>
          </a:p>
          <a:p>
            <a:r>
              <a:rPr lang="de-DE">
                <a:latin typeface="Arial Unicode MS" pitchFamily="34" charset="-128"/>
              </a:rPr>
              <a:t>input</a:t>
            </a:r>
          </a:p>
        </p:txBody>
      </p:sp>
      <p:sp>
        <p:nvSpPr>
          <p:cNvPr id="15379" name="Oval 17"/>
          <p:cNvSpPr>
            <a:spLocks noChangeArrowheads="1"/>
          </p:cNvSpPr>
          <p:nvPr/>
        </p:nvSpPr>
        <p:spPr bwMode="auto">
          <a:xfrm>
            <a:off x="2136775" y="2065338"/>
            <a:ext cx="149225" cy="149225"/>
          </a:xfrm>
          <a:prstGeom prst="ellipse">
            <a:avLst/>
          </a:prstGeom>
          <a:noFill/>
          <a:ln w="3175" algn="ctr">
            <a:noFill/>
            <a:round/>
            <a:headEnd/>
            <a:tailEnd/>
          </a:ln>
        </p:spPr>
        <p:txBody>
          <a:bodyPr anchor="ctr">
            <a:spAutoFit/>
          </a:bodyPr>
          <a:lstStyle/>
          <a:p>
            <a:endParaRPr lang="en-US"/>
          </a:p>
        </p:txBody>
      </p:sp>
      <p:cxnSp>
        <p:nvCxnSpPr>
          <p:cNvPr id="15380" name="AutoShape 18"/>
          <p:cNvCxnSpPr>
            <a:cxnSpLocks noChangeShapeType="1"/>
            <a:stCxn id="15381" idx="0"/>
            <a:endCxn id="15379" idx="0"/>
          </p:cNvCxnSpPr>
          <p:nvPr/>
        </p:nvCxnSpPr>
        <p:spPr bwMode="auto">
          <a:xfrm flipV="1">
            <a:off x="1897063" y="2065338"/>
            <a:ext cx="314325" cy="914400"/>
          </a:xfrm>
          <a:prstGeom prst="straightConnector1">
            <a:avLst/>
          </a:prstGeom>
          <a:noFill/>
          <a:ln w="38100">
            <a:solidFill>
              <a:srgbClr val="FF3300"/>
            </a:solidFill>
            <a:round/>
            <a:headEnd/>
            <a:tailEnd type="oval" w="med" len="med"/>
          </a:ln>
        </p:spPr>
      </p:cxnSp>
      <p:sp>
        <p:nvSpPr>
          <p:cNvPr id="15381" name="Text Box 19"/>
          <p:cNvSpPr txBox="1">
            <a:spLocks noChangeArrowheads="1"/>
          </p:cNvSpPr>
          <p:nvPr/>
        </p:nvSpPr>
        <p:spPr bwMode="auto">
          <a:xfrm>
            <a:off x="1370013" y="2979738"/>
            <a:ext cx="1052512" cy="276225"/>
          </a:xfrm>
          <a:prstGeom prst="rect">
            <a:avLst/>
          </a:prstGeom>
          <a:noFill/>
          <a:ln w="9525">
            <a:noFill/>
            <a:miter lim="800000"/>
            <a:headEnd/>
            <a:tailEnd/>
          </a:ln>
        </p:spPr>
        <p:txBody>
          <a:bodyPr wrap="none" tIns="18000">
            <a:spAutoFit/>
          </a:bodyPr>
          <a:lstStyle/>
          <a:p>
            <a:r>
              <a:rPr lang="de-DE">
                <a:latin typeface="Arial Unicode MS" pitchFamily="34" charset="-128"/>
              </a:rPr>
              <a:t>modulation</a:t>
            </a:r>
          </a:p>
        </p:txBody>
      </p:sp>
      <p:grpSp>
        <p:nvGrpSpPr>
          <p:cNvPr id="2" name="Group 20"/>
          <p:cNvGrpSpPr>
            <a:grpSpLocks/>
          </p:cNvGrpSpPr>
          <p:nvPr/>
        </p:nvGrpSpPr>
        <p:grpSpPr bwMode="auto">
          <a:xfrm>
            <a:off x="5626100" y="379413"/>
            <a:ext cx="3505200" cy="2867025"/>
            <a:chOff x="3544" y="239"/>
            <a:chExt cx="2208" cy="1806"/>
          </a:xfrm>
        </p:grpSpPr>
        <p:pic>
          <p:nvPicPr>
            <p:cNvPr id="15386" name="Picture 22" descr="lateral"/>
            <p:cNvPicPr>
              <a:picLocks noChangeAspect="1" noChangeArrowheads="1"/>
            </p:cNvPicPr>
            <p:nvPr/>
          </p:nvPicPr>
          <p:blipFill>
            <a:blip r:embed="rId4" cstate="print"/>
            <a:srcRect/>
            <a:stretch>
              <a:fillRect/>
            </a:stretch>
          </p:blipFill>
          <p:spPr bwMode="auto">
            <a:xfrm>
              <a:off x="4133" y="451"/>
              <a:ext cx="1591" cy="1594"/>
            </a:xfrm>
            <a:prstGeom prst="rect">
              <a:avLst/>
            </a:prstGeom>
            <a:noFill/>
            <a:ln w="9525">
              <a:noFill/>
              <a:miter lim="800000"/>
              <a:headEnd/>
              <a:tailEnd/>
            </a:ln>
          </p:spPr>
        </p:pic>
        <p:sp>
          <p:nvSpPr>
            <p:cNvPr id="15387" name="Oval 23"/>
            <p:cNvSpPr>
              <a:spLocks noChangeArrowheads="1"/>
            </p:cNvSpPr>
            <p:nvPr/>
          </p:nvSpPr>
          <p:spPr bwMode="auto">
            <a:xfrm>
              <a:off x="4593" y="719"/>
              <a:ext cx="137" cy="136"/>
            </a:xfrm>
            <a:prstGeom prst="ellipse">
              <a:avLst/>
            </a:prstGeom>
            <a:solidFill>
              <a:srgbClr val="3366FF"/>
            </a:solidFill>
            <a:ln w="9525">
              <a:solidFill>
                <a:srgbClr val="FFFF66"/>
              </a:solidFill>
              <a:round/>
              <a:headEnd/>
              <a:tailEnd/>
            </a:ln>
          </p:spPr>
          <p:txBody>
            <a:bodyPr wrap="none" anchor="ctr"/>
            <a:lstStyle/>
            <a:p>
              <a:endParaRPr lang="en-US"/>
            </a:p>
          </p:txBody>
        </p:sp>
        <p:sp>
          <p:nvSpPr>
            <p:cNvPr id="15388" name="Oval 24"/>
            <p:cNvSpPr>
              <a:spLocks noChangeArrowheads="1"/>
            </p:cNvSpPr>
            <p:nvPr/>
          </p:nvSpPr>
          <p:spPr bwMode="auto">
            <a:xfrm>
              <a:off x="4299" y="1131"/>
              <a:ext cx="137" cy="136"/>
            </a:xfrm>
            <a:prstGeom prst="ellipse">
              <a:avLst/>
            </a:prstGeom>
            <a:solidFill>
              <a:srgbClr val="3366FF"/>
            </a:solidFill>
            <a:ln w="9525">
              <a:solidFill>
                <a:srgbClr val="FFFF66"/>
              </a:solidFill>
              <a:round/>
              <a:headEnd/>
              <a:tailEnd/>
            </a:ln>
          </p:spPr>
          <p:txBody>
            <a:bodyPr wrap="none" anchor="ctr"/>
            <a:lstStyle/>
            <a:p>
              <a:endParaRPr lang="en-US"/>
            </a:p>
          </p:txBody>
        </p:sp>
        <p:sp>
          <p:nvSpPr>
            <p:cNvPr id="15389" name="Oval 25"/>
            <p:cNvSpPr>
              <a:spLocks noChangeArrowheads="1"/>
            </p:cNvSpPr>
            <p:nvPr/>
          </p:nvSpPr>
          <p:spPr bwMode="auto">
            <a:xfrm>
              <a:off x="4713" y="1274"/>
              <a:ext cx="138" cy="136"/>
            </a:xfrm>
            <a:prstGeom prst="ellipse">
              <a:avLst/>
            </a:prstGeom>
            <a:solidFill>
              <a:srgbClr val="3366FF"/>
            </a:solidFill>
            <a:ln w="9525">
              <a:solidFill>
                <a:srgbClr val="FFFF66"/>
              </a:solidFill>
              <a:round/>
              <a:headEnd/>
              <a:tailEnd/>
            </a:ln>
          </p:spPr>
          <p:txBody>
            <a:bodyPr wrap="none" anchor="ctr"/>
            <a:lstStyle/>
            <a:p>
              <a:endParaRPr lang="en-US"/>
            </a:p>
          </p:txBody>
        </p:sp>
        <p:sp>
          <p:nvSpPr>
            <p:cNvPr id="15390" name="Oval 26"/>
            <p:cNvSpPr>
              <a:spLocks noChangeArrowheads="1"/>
            </p:cNvSpPr>
            <p:nvPr/>
          </p:nvSpPr>
          <p:spPr bwMode="auto">
            <a:xfrm>
              <a:off x="5221" y="908"/>
              <a:ext cx="137" cy="136"/>
            </a:xfrm>
            <a:prstGeom prst="ellipse">
              <a:avLst/>
            </a:prstGeom>
            <a:solidFill>
              <a:srgbClr val="3366FF"/>
            </a:solidFill>
            <a:ln w="9525">
              <a:solidFill>
                <a:srgbClr val="FFFF66"/>
              </a:solidFill>
              <a:round/>
              <a:headEnd/>
              <a:tailEnd/>
            </a:ln>
          </p:spPr>
          <p:txBody>
            <a:bodyPr wrap="none" anchor="ctr"/>
            <a:lstStyle/>
            <a:p>
              <a:endParaRPr lang="en-US"/>
            </a:p>
          </p:txBody>
        </p:sp>
        <p:cxnSp>
          <p:nvCxnSpPr>
            <p:cNvPr id="15391" name="AutoShape 27"/>
            <p:cNvCxnSpPr>
              <a:cxnSpLocks noChangeShapeType="1"/>
              <a:stCxn id="15388" idx="5"/>
              <a:endCxn id="15389" idx="2"/>
            </p:cNvCxnSpPr>
            <p:nvPr/>
          </p:nvCxnSpPr>
          <p:spPr bwMode="auto">
            <a:xfrm>
              <a:off x="4416" y="1247"/>
              <a:ext cx="297" cy="95"/>
            </a:xfrm>
            <a:prstGeom prst="straightConnector1">
              <a:avLst/>
            </a:prstGeom>
            <a:noFill/>
            <a:ln w="28575">
              <a:solidFill>
                <a:srgbClr val="FFFF66"/>
              </a:solidFill>
              <a:round/>
              <a:headEnd type="arrow" w="med" len="med"/>
              <a:tailEnd type="arrow" w="med" len="med"/>
            </a:ln>
          </p:spPr>
        </p:cxnSp>
        <p:cxnSp>
          <p:nvCxnSpPr>
            <p:cNvPr id="15392" name="AutoShape 28"/>
            <p:cNvCxnSpPr>
              <a:cxnSpLocks noChangeShapeType="1"/>
              <a:stCxn id="15388" idx="0"/>
              <a:endCxn id="15387" idx="3"/>
            </p:cNvCxnSpPr>
            <p:nvPr/>
          </p:nvCxnSpPr>
          <p:spPr bwMode="auto">
            <a:xfrm flipV="1">
              <a:off x="4368" y="835"/>
              <a:ext cx="245" cy="296"/>
            </a:xfrm>
            <a:prstGeom prst="straightConnector1">
              <a:avLst/>
            </a:prstGeom>
            <a:noFill/>
            <a:ln w="28575">
              <a:solidFill>
                <a:srgbClr val="FFFF66"/>
              </a:solidFill>
              <a:round/>
              <a:headEnd type="arrow" w="med" len="med"/>
              <a:tailEnd type="arrow" w="med" len="med"/>
            </a:ln>
          </p:spPr>
        </p:cxnSp>
        <p:cxnSp>
          <p:nvCxnSpPr>
            <p:cNvPr id="15393" name="AutoShape 29"/>
            <p:cNvCxnSpPr>
              <a:cxnSpLocks noChangeShapeType="1"/>
              <a:stCxn id="15387" idx="5"/>
              <a:endCxn id="15390" idx="2"/>
            </p:cNvCxnSpPr>
            <p:nvPr/>
          </p:nvCxnSpPr>
          <p:spPr bwMode="auto">
            <a:xfrm>
              <a:off x="4710" y="835"/>
              <a:ext cx="511" cy="141"/>
            </a:xfrm>
            <a:prstGeom prst="straightConnector1">
              <a:avLst/>
            </a:prstGeom>
            <a:noFill/>
            <a:ln w="28575">
              <a:solidFill>
                <a:srgbClr val="FFFF66"/>
              </a:solidFill>
              <a:round/>
              <a:headEnd type="arrow" w="med" len="med"/>
              <a:tailEnd type="arrow" w="med" len="med"/>
            </a:ln>
          </p:spPr>
        </p:cxnSp>
        <p:cxnSp>
          <p:nvCxnSpPr>
            <p:cNvPr id="15394" name="AutoShape 30"/>
            <p:cNvCxnSpPr>
              <a:cxnSpLocks noChangeShapeType="1"/>
              <a:stCxn id="15390" idx="3"/>
              <a:endCxn id="15389" idx="7"/>
            </p:cNvCxnSpPr>
            <p:nvPr/>
          </p:nvCxnSpPr>
          <p:spPr bwMode="auto">
            <a:xfrm flipH="1">
              <a:off x="4831" y="1024"/>
              <a:ext cx="410" cy="270"/>
            </a:xfrm>
            <a:prstGeom prst="straightConnector1">
              <a:avLst/>
            </a:prstGeom>
            <a:noFill/>
            <a:ln w="28575">
              <a:solidFill>
                <a:srgbClr val="FFFF66"/>
              </a:solidFill>
              <a:round/>
              <a:headEnd type="arrow" w="med" len="med"/>
              <a:tailEnd type="arrow" w="med" len="med"/>
            </a:ln>
          </p:spPr>
        </p:cxnSp>
        <p:cxnSp>
          <p:nvCxnSpPr>
            <p:cNvPr id="15395" name="AutoShape 31"/>
            <p:cNvCxnSpPr>
              <a:cxnSpLocks noChangeShapeType="1"/>
              <a:stCxn id="15388" idx="1"/>
              <a:endCxn id="15396" idx="3"/>
            </p:cNvCxnSpPr>
            <p:nvPr/>
          </p:nvCxnSpPr>
          <p:spPr bwMode="auto">
            <a:xfrm flipH="1" flipV="1">
              <a:off x="4020" y="1002"/>
              <a:ext cx="299" cy="149"/>
            </a:xfrm>
            <a:prstGeom prst="straightConnector1">
              <a:avLst/>
            </a:prstGeom>
            <a:noFill/>
            <a:ln w="38100">
              <a:solidFill>
                <a:srgbClr val="FF3300"/>
              </a:solidFill>
              <a:round/>
              <a:headEnd type="triangle" w="med" len="med"/>
              <a:tailEnd/>
            </a:ln>
          </p:spPr>
        </p:cxnSp>
        <p:sp>
          <p:nvSpPr>
            <p:cNvPr id="15396" name="Text Box 32"/>
            <p:cNvSpPr txBox="1">
              <a:spLocks noChangeArrowheads="1"/>
            </p:cNvSpPr>
            <p:nvPr/>
          </p:nvSpPr>
          <p:spPr bwMode="auto">
            <a:xfrm>
              <a:off x="3544" y="848"/>
              <a:ext cx="476" cy="308"/>
            </a:xfrm>
            <a:prstGeom prst="rect">
              <a:avLst/>
            </a:prstGeom>
            <a:noFill/>
            <a:ln w="9525">
              <a:noFill/>
              <a:miter lim="800000"/>
              <a:headEnd/>
              <a:tailEnd/>
            </a:ln>
          </p:spPr>
          <p:txBody>
            <a:bodyPr wrap="none" tIns="18000">
              <a:spAutoFit/>
            </a:bodyPr>
            <a:lstStyle/>
            <a:p>
              <a:r>
                <a:rPr lang="de-DE">
                  <a:latin typeface="Arial Unicode MS" pitchFamily="34" charset="-128"/>
                </a:rPr>
                <a:t>driving </a:t>
              </a:r>
            </a:p>
            <a:p>
              <a:r>
                <a:rPr lang="de-DE">
                  <a:latin typeface="Arial Unicode MS" pitchFamily="34" charset="-128"/>
                </a:rPr>
                <a:t>input</a:t>
              </a:r>
            </a:p>
          </p:txBody>
        </p:sp>
        <p:sp>
          <p:nvSpPr>
            <p:cNvPr id="15397" name="Oval 33"/>
            <p:cNvSpPr>
              <a:spLocks noChangeArrowheads="1"/>
            </p:cNvSpPr>
            <p:nvPr/>
          </p:nvSpPr>
          <p:spPr bwMode="auto">
            <a:xfrm>
              <a:off x="4520" y="1297"/>
              <a:ext cx="94" cy="94"/>
            </a:xfrm>
            <a:prstGeom prst="ellipse">
              <a:avLst/>
            </a:prstGeom>
            <a:noFill/>
            <a:ln w="3175" algn="ctr">
              <a:noFill/>
              <a:round/>
              <a:headEnd/>
              <a:tailEnd/>
            </a:ln>
          </p:spPr>
          <p:txBody>
            <a:bodyPr anchor="ctr">
              <a:spAutoFit/>
            </a:bodyPr>
            <a:lstStyle/>
            <a:p>
              <a:endParaRPr lang="en-US"/>
            </a:p>
          </p:txBody>
        </p:sp>
        <p:cxnSp>
          <p:nvCxnSpPr>
            <p:cNvPr id="15398" name="AutoShape 34"/>
            <p:cNvCxnSpPr>
              <a:cxnSpLocks noChangeShapeType="1"/>
              <a:stCxn id="15387" idx="4"/>
              <a:endCxn id="15397" idx="0"/>
            </p:cNvCxnSpPr>
            <p:nvPr/>
          </p:nvCxnSpPr>
          <p:spPr bwMode="auto">
            <a:xfrm flipH="1">
              <a:off x="4567" y="855"/>
              <a:ext cx="95" cy="442"/>
            </a:xfrm>
            <a:prstGeom prst="straightConnector1">
              <a:avLst/>
            </a:prstGeom>
            <a:noFill/>
            <a:ln w="38100">
              <a:solidFill>
                <a:srgbClr val="FF3300"/>
              </a:solidFill>
              <a:round/>
              <a:headEnd/>
              <a:tailEnd type="oval" w="med" len="med"/>
            </a:ln>
          </p:spPr>
        </p:cxnSp>
        <p:sp>
          <p:nvSpPr>
            <p:cNvPr id="15399" name="Text Box 35"/>
            <p:cNvSpPr txBox="1">
              <a:spLocks noChangeArrowheads="1"/>
            </p:cNvSpPr>
            <p:nvPr/>
          </p:nvSpPr>
          <p:spPr bwMode="auto">
            <a:xfrm>
              <a:off x="3580" y="525"/>
              <a:ext cx="662" cy="174"/>
            </a:xfrm>
            <a:prstGeom prst="rect">
              <a:avLst/>
            </a:prstGeom>
            <a:noFill/>
            <a:ln w="9525">
              <a:noFill/>
              <a:miter lim="800000"/>
              <a:headEnd/>
              <a:tailEnd/>
            </a:ln>
          </p:spPr>
          <p:txBody>
            <a:bodyPr wrap="none" tIns="18000">
              <a:spAutoFit/>
            </a:bodyPr>
            <a:lstStyle/>
            <a:p>
              <a:r>
                <a:rPr lang="de-DE">
                  <a:latin typeface="Arial Unicode MS" pitchFamily="34" charset="-128"/>
                </a:rPr>
                <a:t>modulation</a:t>
              </a:r>
            </a:p>
          </p:txBody>
        </p:sp>
        <p:sp>
          <p:nvSpPr>
            <p:cNvPr id="15400" name="Oval 36"/>
            <p:cNvSpPr>
              <a:spLocks noChangeArrowheads="1"/>
            </p:cNvSpPr>
            <p:nvPr/>
          </p:nvSpPr>
          <p:spPr bwMode="auto">
            <a:xfrm>
              <a:off x="4915" y="901"/>
              <a:ext cx="94" cy="94"/>
            </a:xfrm>
            <a:prstGeom prst="ellipse">
              <a:avLst/>
            </a:prstGeom>
            <a:noFill/>
            <a:ln w="3175" algn="ctr">
              <a:noFill/>
              <a:round/>
              <a:headEnd/>
              <a:tailEnd/>
            </a:ln>
          </p:spPr>
          <p:txBody>
            <a:bodyPr anchor="ctr">
              <a:spAutoFit/>
            </a:bodyPr>
            <a:lstStyle/>
            <a:p>
              <a:endParaRPr lang="en-US"/>
            </a:p>
          </p:txBody>
        </p:sp>
        <p:cxnSp>
          <p:nvCxnSpPr>
            <p:cNvPr id="15401" name="AutoShape 37"/>
            <p:cNvCxnSpPr>
              <a:cxnSpLocks noChangeShapeType="1"/>
              <a:stCxn id="15387" idx="2"/>
              <a:endCxn id="15399" idx="3"/>
            </p:cNvCxnSpPr>
            <p:nvPr/>
          </p:nvCxnSpPr>
          <p:spPr bwMode="auto">
            <a:xfrm flipH="1" flipV="1">
              <a:off x="4242" y="612"/>
              <a:ext cx="351" cy="175"/>
            </a:xfrm>
            <a:prstGeom prst="straightConnector1">
              <a:avLst/>
            </a:prstGeom>
            <a:noFill/>
            <a:ln w="38100">
              <a:solidFill>
                <a:srgbClr val="FF3300"/>
              </a:solidFill>
              <a:round/>
              <a:headEnd type="triangle" w="med" len="med"/>
              <a:tailEnd/>
            </a:ln>
          </p:spPr>
        </p:cxnSp>
        <p:sp>
          <p:nvSpPr>
            <p:cNvPr id="15385" name="Text Box 21"/>
            <p:cNvSpPr txBox="1">
              <a:spLocks noChangeArrowheads="1"/>
            </p:cNvSpPr>
            <p:nvPr/>
          </p:nvSpPr>
          <p:spPr bwMode="auto">
            <a:xfrm>
              <a:off x="4218" y="239"/>
              <a:ext cx="1534" cy="288"/>
            </a:xfrm>
            <a:prstGeom prst="rect">
              <a:avLst/>
            </a:prstGeom>
            <a:noFill/>
            <a:ln w="9525" algn="ctr">
              <a:noFill/>
              <a:miter lim="800000"/>
              <a:headEnd/>
              <a:tailEnd/>
            </a:ln>
          </p:spPr>
          <p:txBody>
            <a:bodyPr wrap="none">
              <a:spAutoFit/>
            </a:bodyPr>
            <a:lstStyle/>
            <a:p>
              <a:r>
                <a:rPr lang="en-GB" sz="2400" dirty="0"/>
                <a:t>non-linear DCM</a:t>
              </a:r>
              <a:endParaRPr lang="en-US" sz="2400" dirty="0"/>
            </a:p>
          </p:txBody>
        </p:sp>
      </p:grpSp>
      <p:graphicFrame>
        <p:nvGraphicFramePr>
          <p:cNvPr id="1781798" name="Object 38"/>
          <p:cNvGraphicFramePr>
            <a:graphicFrameLocks noChangeAspect="1"/>
          </p:cNvGraphicFramePr>
          <p:nvPr/>
        </p:nvGraphicFramePr>
        <p:xfrm>
          <a:off x="852488" y="3887788"/>
          <a:ext cx="6350000" cy="847725"/>
        </p:xfrm>
        <a:graphic>
          <a:graphicData uri="http://schemas.openxmlformats.org/presentationml/2006/ole">
            <mc:AlternateContent xmlns:mc="http://schemas.openxmlformats.org/markup-compatibility/2006">
              <mc:Choice xmlns:v="urn:schemas-microsoft-com:vml" Requires="v">
                <p:oleObj spid="_x0000_s15540" name="Equation" r:id="rId9" imgW="3124080" imgH="419040" progId="Equation.3">
                  <p:embed/>
                </p:oleObj>
              </mc:Choice>
              <mc:Fallback>
                <p:oleObj name="Equation" r:id="rId9" imgW="3124080" imgH="419040" progId="Equation.3">
                  <p:embed/>
                  <p:pic>
                    <p:nvPicPr>
                      <p:cNvPr id="0" name="Object 3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3887788"/>
                        <a:ext cx="6350000" cy="847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81799" name="Text Box 39"/>
          <p:cNvSpPr txBox="1">
            <a:spLocks noChangeArrowheads="1"/>
          </p:cNvSpPr>
          <p:nvPr/>
        </p:nvSpPr>
        <p:spPr bwMode="auto">
          <a:xfrm>
            <a:off x="466725" y="3527425"/>
            <a:ext cx="9517063" cy="366713"/>
          </a:xfrm>
          <a:prstGeom prst="rect">
            <a:avLst/>
          </a:prstGeom>
          <a:noFill/>
          <a:ln w="9525">
            <a:noFill/>
            <a:miter lim="800000"/>
            <a:headEnd/>
            <a:tailEnd/>
          </a:ln>
        </p:spPr>
        <p:txBody>
          <a:bodyPr>
            <a:spAutoFit/>
          </a:bodyPr>
          <a:lstStyle/>
          <a:p>
            <a:pPr eaLnBrk="0" hangingPunct="0"/>
            <a:r>
              <a:rPr lang="de-DE" sz="1800" b="0">
                <a:latin typeface="Arial Unicode MS" pitchFamily="34" charset="-128"/>
              </a:rPr>
              <a:t>Two-dimensional Taylor series (around x</a:t>
            </a:r>
            <a:r>
              <a:rPr lang="de-DE" sz="1800" b="0" baseline="-25000">
                <a:latin typeface="Arial Unicode MS" pitchFamily="34" charset="-128"/>
              </a:rPr>
              <a:t>0</a:t>
            </a:r>
            <a:r>
              <a:rPr lang="de-DE" sz="1800" b="0">
                <a:latin typeface="Arial Unicode MS" pitchFamily="34" charset="-128"/>
              </a:rPr>
              <a:t>=0, u</a:t>
            </a:r>
            <a:r>
              <a:rPr lang="de-DE" sz="1800" b="0" baseline="-25000">
                <a:latin typeface="Arial Unicode MS" pitchFamily="34" charset="-128"/>
              </a:rPr>
              <a:t>0</a:t>
            </a:r>
            <a:r>
              <a:rPr lang="de-DE" sz="1800" b="0">
                <a:latin typeface="Arial Unicode MS" pitchFamily="34" charset="-128"/>
              </a:rPr>
              <a:t>=0):</a:t>
            </a:r>
            <a:endParaRPr lang="en-US" sz="1800" b="0">
              <a:latin typeface="Arial Unicode MS" pitchFamily="34" charset="-128"/>
            </a:endParaRPr>
          </a:p>
        </p:txBody>
      </p:sp>
      <p:sp>
        <p:nvSpPr>
          <p:cNvPr id="1781800" name="Text Box 40"/>
          <p:cNvSpPr txBox="1">
            <a:spLocks noChangeArrowheads="1"/>
          </p:cNvSpPr>
          <p:nvPr/>
        </p:nvSpPr>
        <p:spPr bwMode="auto">
          <a:xfrm>
            <a:off x="5232400" y="5048250"/>
            <a:ext cx="4706938" cy="366713"/>
          </a:xfrm>
          <a:prstGeom prst="rect">
            <a:avLst/>
          </a:prstGeom>
          <a:noFill/>
          <a:ln w="9525">
            <a:noFill/>
            <a:miter lim="800000"/>
            <a:headEnd/>
            <a:tailEnd/>
          </a:ln>
        </p:spPr>
        <p:txBody>
          <a:bodyPr>
            <a:spAutoFit/>
          </a:bodyPr>
          <a:lstStyle/>
          <a:p>
            <a:pPr eaLnBrk="0" hangingPunct="0"/>
            <a:r>
              <a:rPr lang="de-DE" sz="1800" b="0">
                <a:latin typeface="Arial Unicode MS" pitchFamily="34" charset="-128"/>
              </a:rPr>
              <a:t>Nonlinear state equation:</a:t>
            </a:r>
            <a:endParaRPr lang="en-US" sz="1800" b="0">
              <a:latin typeface="Arial Unicode MS" pitchFamily="34" charset="-128"/>
            </a:endParaRPr>
          </a:p>
        </p:txBody>
      </p:sp>
      <p:graphicFrame>
        <p:nvGraphicFramePr>
          <p:cNvPr id="1781801" name="Object 41"/>
          <p:cNvGraphicFramePr>
            <a:graphicFrameLocks noChangeAspect="1"/>
          </p:cNvGraphicFramePr>
          <p:nvPr/>
        </p:nvGraphicFramePr>
        <p:xfrm>
          <a:off x="850900" y="3881438"/>
          <a:ext cx="7564438" cy="847725"/>
        </p:xfrm>
        <a:graphic>
          <a:graphicData uri="http://schemas.openxmlformats.org/presentationml/2006/ole">
            <mc:AlternateContent xmlns:mc="http://schemas.openxmlformats.org/markup-compatibility/2006">
              <mc:Choice xmlns:v="urn:schemas-microsoft-com:vml" Requires="v">
                <p:oleObj spid="_x0000_s15541" name="Equation" r:id="rId11" imgW="3720960" imgH="419040" progId="Equation.3">
                  <p:embed/>
                </p:oleObj>
              </mc:Choice>
              <mc:Fallback>
                <p:oleObj name="Equation" r:id="rId11" imgW="3720960" imgH="419040" progId="Equation.3">
                  <p:embed/>
                  <p:pic>
                    <p:nvPicPr>
                      <p:cNvPr id="0" name="Object 4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50900" y="3881438"/>
                        <a:ext cx="7564438" cy="847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8179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8179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8177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817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81801"/>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1781798"/>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78177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818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74" grpId="0"/>
      <p:bldP spid="1781799" grpId="0"/>
      <p:bldP spid="178180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7" name="Group 2"/>
          <p:cNvGrpSpPr>
            <a:grpSpLocks/>
          </p:cNvGrpSpPr>
          <p:nvPr/>
        </p:nvGrpSpPr>
        <p:grpSpPr bwMode="auto">
          <a:xfrm>
            <a:off x="5570538" y="109538"/>
            <a:ext cx="4703762" cy="6743700"/>
            <a:chOff x="3171" y="0"/>
            <a:chExt cx="2963" cy="4248"/>
          </a:xfrm>
        </p:grpSpPr>
        <p:pic>
          <p:nvPicPr>
            <p:cNvPr id="16416" name="Picture 3" descr="NeuralStates_D13"/>
            <p:cNvPicPr>
              <a:picLocks noChangeAspect="1" noChangeArrowheads="1"/>
            </p:cNvPicPr>
            <p:nvPr/>
          </p:nvPicPr>
          <p:blipFill>
            <a:blip r:embed="rId4" cstate="print"/>
            <a:srcRect/>
            <a:stretch>
              <a:fillRect/>
            </a:stretch>
          </p:blipFill>
          <p:spPr bwMode="auto">
            <a:xfrm>
              <a:off x="3171" y="0"/>
              <a:ext cx="2963" cy="2222"/>
            </a:xfrm>
            <a:prstGeom prst="rect">
              <a:avLst/>
            </a:prstGeom>
            <a:noFill/>
            <a:ln w="9525">
              <a:noFill/>
              <a:miter lim="800000"/>
              <a:headEnd/>
              <a:tailEnd/>
            </a:ln>
          </p:spPr>
        </p:pic>
        <p:sp>
          <p:nvSpPr>
            <p:cNvPr id="16417" name="Text Box 4"/>
            <p:cNvSpPr txBox="1">
              <a:spLocks noChangeArrowheads="1"/>
            </p:cNvSpPr>
            <p:nvPr/>
          </p:nvSpPr>
          <p:spPr bwMode="auto">
            <a:xfrm rot="-5400000">
              <a:off x="4574" y="-457"/>
              <a:ext cx="250" cy="1421"/>
            </a:xfrm>
            <a:prstGeom prst="rect">
              <a:avLst/>
            </a:prstGeom>
            <a:noFill/>
            <a:ln w="9525" algn="ctr">
              <a:noFill/>
              <a:miter lim="800000"/>
              <a:headEnd/>
              <a:tailEnd/>
            </a:ln>
          </p:spPr>
          <p:txBody>
            <a:bodyPr vert="eaVert" wrap="none">
              <a:spAutoFit/>
            </a:bodyPr>
            <a:lstStyle/>
            <a:p>
              <a:r>
                <a:rPr lang="en-GB"/>
                <a:t>Neural population activity</a:t>
              </a:r>
              <a:endParaRPr lang="en-US"/>
            </a:p>
          </p:txBody>
        </p:sp>
        <p:sp>
          <p:nvSpPr>
            <p:cNvPr id="16418" name="Rectangle 5"/>
            <p:cNvSpPr>
              <a:spLocks noChangeArrowheads="1"/>
            </p:cNvSpPr>
            <p:nvPr/>
          </p:nvSpPr>
          <p:spPr bwMode="auto">
            <a:xfrm>
              <a:off x="3574" y="183"/>
              <a:ext cx="569" cy="1767"/>
            </a:xfrm>
            <a:prstGeom prst="rect">
              <a:avLst/>
            </a:prstGeom>
            <a:solidFill>
              <a:srgbClr val="C0C0C0">
                <a:alpha val="14902"/>
              </a:srgbClr>
            </a:solidFill>
            <a:ln w="9525" algn="ctr">
              <a:solidFill>
                <a:schemeClr val="tx1"/>
              </a:solidFill>
              <a:prstDash val="dash"/>
              <a:miter lim="800000"/>
              <a:headEnd/>
              <a:tailEnd/>
            </a:ln>
          </p:spPr>
          <p:txBody>
            <a:bodyPr wrap="none" anchor="ctr"/>
            <a:lstStyle/>
            <a:p>
              <a:endParaRPr lang="en-US"/>
            </a:p>
          </p:txBody>
        </p:sp>
        <p:sp>
          <p:nvSpPr>
            <p:cNvPr id="16419" name="Rectangle 6"/>
            <p:cNvSpPr>
              <a:spLocks noChangeArrowheads="1"/>
            </p:cNvSpPr>
            <p:nvPr/>
          </p:nvSpPr>
          <p:spPr bwMode="auto">
            <a:xfrm>
              <a:off x="4732" y="179"/>
              <a:ext cx="569" cy="1767"/>
            </a:xfrm>
            <a:prstGeom prst="rect">
              <a:avLst/>
            </a:prstGeom>
            <a:solidFill>
              <a:srgbClr val="C0C0C0">
                <a:alpha val="14902"/>
              </a:srgbClr>
            </a:solidFill>
            <a:ln w="9525" algn="ctr">
              <a:solidFill>
                <a:schemeClr val="tx1"/>
              </a:solidFill>
              <a:prstDash val="dash"/>
              <a:miter lim="800000"/>
              <a:headEnd/>
              <a:tailEnd/>
            </a:ln>
          </p:spPr>
          <p:txBody>
            <a:bodyPr wrap="none" anchor="ctr"/>
            <a:lstStyle/>
            <a:p>
              <a:endParaRPr lang="en-US"/>
            </a:p>
          </p:txBody>
        </p:sp>
        <p:grpSp>
          <p:nvGrpSpPr>
            <p:cNvPr id="16420" name="Group 7"/>
            <p:cNvGrpSpPr>
              <a:grpSpLocks/>
            </p:cNvGrpSpPr>
            <p:nvPr/>
          </p:nvGrpSpPr>
          <p:grpSpPr bwMode="auto">
            <a:xfrm>
              <a:off x="3171" y="2026"/>
              <a:ext cx="2963" cy="2222"/>
              <a:chOff x="3171" y="2151"/>
              <a:chExt cx="2963" cy="2222"/>
            </a:xfrm>
          </p:grpSpPr>
          <p:pic>
            <p:nvPicPr>
              <p:cNvPr id="16421" name="Picture 8" descr="BOLD_D13"/>
              <p:cNvPicPr>
                <a:picLocks noChangeAspect="1" noChangeArrowheads="1"/>
              </p:cNvPicPr>
              <p:nvPr/>
            </p:nvPicPr>
            <p:blipFill>
              <a:blip r:embed="rId5" cstate="print"/>
              <a:srcRect/>
              <a:stretch>
                <a:fillRect/>
              </a:stretch>
            </p:blipFill>
            <p:spPr bwMode="auto">
              <a:xfrm>
                <a:off x="3171" y="2151"/>
                <a:ext cx="2963" cy="2222"/>
              </a:xfrm>
              <a:prstGeom prst="rect">
                <a:avLst/>
              </a:prstGeom>
              <a:noFill/>
              <a:ln w="9525">
                <a:noFill/>
                <a:miter lim="800000"/>
                <a:headEnd/>
                <a:tailEnd/>
              </a:ln>
            </p:spPr>
          </p:pic>
          <p:sp>
            <p:nvSpPr>
              <p:cNvPr id="16422" name="Text Box 9"/>
              <p:cNvSpPr txBox="1">
                <a:spLocks noChangeArrowheads="1"/>
              </p:cNvSpPr>
              <p:nvPr/>
            </p:nvSpPr>
            <p:spPr bwMode="auto">
              <a:xfrm rot="-5400000">
                <a:off x="4590" y="1771"/>
                <a:ext cx="250" cy="1279"/>
              </a:xfrm>
              <a:prstGeom prst="rect">
                <a:avLst/>
              </a:prstGeom>
              <a:noFill/>
              <a:ln w="9525" algn="ctr">
                <a:noFill/>
                <a:miter lim="800000"/>
                <a:headEnd/>
                <a:tailEnd/>
              </a:ln>
            </p:spPr>
            <p:txBody>
              <a:bodyPr vert="eaVert" wrap="none">
                <a:spAutoFit/>
              </a:bodyPr>
              <a:lstStyle/>
              <a:p>
                <a:r>
                  <a:rPr lang="en-GB"/>
                  <a:t>fMRI signal change (%)</a:t>
                </a:r>
                <a:endParaRPr lang="en-US"/>
              </a:p>
            </p:txBody>
          </p:sp>
          <p:sp>
            <p:nvSpPr>
              <p:cNvPr id="16423" name="Rectangle 10"/>
              <p:cNvSpPr>
                <a:spLocks noChangeArrowheads="1"/>
              </p:cNvSpPr>
              <p:nvPr/>
            </p:nvSpPr>
            <p:spPr bwMode="auto">
              <a:xfrm>
                <a:off x="3578" y="2342"/>
                <a:ext cx="568" cy="1767"/>
              </a:xfrm>
              <a:prstGeom prst="rect">
                <a:avLst/>
              </a:prstGeom>
              <a:solidFill>
                <a:srgbClr val="C0C0C0">
                  <a:alpha val="14902"/>
                </a:srgbClr>
              </a:solidFill>
              <a:ln w="9525" algn="ctr">
                <a:solidFill>
                  <a:schemeClr val="tx1"/>
                </a:solidFill>
                <a:prstDash val="dash"/>
                <a:miter lim="800000"/>
                <a:headEnd/>
                <a:tailEnd/>
              </a:ln>
            </p:spPr>
            <p:txBody>
              <a:bodyPr wrap="none" anchor="ctr"/>
              <a:lstStyle/>
              <a:p>
                <a:endParaRPr lang="en-US"/>
              </a:p>
            </p:txBody>
          </p:sp>
          <p:sp>
            <p:nvSpPr>
              <p:cNvPr id="16424" name="Rectangle 11"/>
              <p:cNvSpPr>
                <a:spLocks noChangeArrowheads="1"/>
              </p:cNvSpPr>
              <p:nvPr/>
            </p:nvSpPr>
            <p:spPr bwMode="auto">
              <a:xfrm>
                <a:off x="4735" y="2338"/>
                <a:ext cx="569" cy="1767"/>
              </a:xfrm>
              <a:prstGeom prst="rect">
                <a:avLst/>
              </a:prstGeom>
              <a:solidFill>
                <a:srgbClr val="C0C0C0">
                  <a:alpha val="14902"/>
                </a:srgbClr>
              </a:solidFill>
              <a:ln w="9525" algn="ctr">
                <a:solidFill>
                  <a:schemeClr val="tx1"/>
                </a:solidFill>
                <a:prstDash val="dash"/>
                <a:miter lim="800000"/>
                <a:headEnd/>
                <a:tailEnd/>
              </a:ln>
            </p:spPr>
            <p:txBody>
              <a:bodyPr wrap="none" anchor="ctr"/>
              <a:lstStyle/>
              <a:p>
                <a:endParaRPr lang="en-US"/>
              </a:p>
            </p:txBody>
          </p:sp>
        </p:grpSp>
      </p:grpSp>
      <p:grpSp>
        <p:nvGrpSpPr>
          <p:cNvPr id="16388" name="Group 12"/>
          <p:cNvGrpSpPr>
            <a:grpSpLocks/>
          </p:cNvGrpSpPr>
          <p:nvPr/>
        </p:nvGrpSpPr>
        <p:grpSpPr bwMode="auto">
          <a:xfrm>
            <a:off x="3586163" y="1612900"/>
            <a:ext cx="2159000" cy="2160588"/>
            <a:chOff x="2303" y="1016"/>
            <a:chExt cx="1360" cy="1361"/>
          </a:xfrm>
        </p:grpSpPr>
        <p:sp>
          <p:nvSpPr>
            <p:cNvPr id="16401" name="Oval 13"/>
            <p:cNvSpPr>
              <a:spLocks noChangeAspect="1" noChangeArrowheads="1"/>
            </p:cNvSpPr>
            <p:nvPr/>
          </p:nvSpPr>
          <p:spPr bwMode="auto">
            <a:xfrm>
              <a:off x="2303" y="1923"/>
              <a:ext cx="453" cy="453"/>
            </a:xfrm>
            <a:prstGeom prst="ellipse">
              <a:avLst/>
            </a:prstGeom>
            <a:gradFill rotWithShape="1">
              <a:gsLst>
                <a:gs pos="0">
                  <a:srgbClr val="FFFFFF"/>
                </a:gs>
                <a:gs pos="100000">
                  <a:srgbClr val="3366FF"/>
                </a:gs>
              </a:gsLst>
              <a:path path="shape">
                <a:fillToRect l="50000" t="50000" r="50000" b="50000"/>
              </a:path>
            </a:gradFill>
            <a:ln w="12700">
              <a:noFill/>
              <a:round/>
              <a:headEnd/>
              <a:tailEnd/>
            </a:ln>
          </p:spPr>
          <p:txBody>
            <a:bodyPr wrap="none" anchor="ctr"/>
            <a:lstStyle/>
            <a:p>
              <a:endParaRPr lang="en-US"/>
            </a:p>
          </p:txBody>
        </p:sp>
        <p:sp>
          <p:nvSpPr>
            <p:cNvPr id="16402" name="Text Box 14"/>
            <p:cNvSpPr txBox="1">
              <a:spLocks noChangeArrowheads="1"/>
            </p:cNvSpPr>
            <p:nvPr/>
          </p:nvSpPr>
          <p:spPr bwMode="auto">
            <a:xfrm>
              <a:off x="2417" y="2006"/>
              <a:ext cx="255" cy="250"/>
            </a:xfrm>
            <a:prstGeom prst="rect">
              <a:avLst/>
            </a:prstGeom>
            <a:noFill/>
            <a:ln w="9525">
              <a:noFill/>
              <a:miter lim="800000"/>
              <a:headEnd/>
              <a:tailEnd/>
            </a:ln>
          </p:spPr>
          <p:txBody>
            <a:bodyPr wrap="none">
              <a:spAutoFit/>
            </a:bodyPr>
            <a:lstStyle/>
            <a:p>
              <a:pPr algn="ctr" eaLnBrk="0" hangingPunct="0"/>
              <a:r>
                <a:rPr lang="de-DE" sz="2000">
                  <a:solidFill>
                    <a:srgbClr val="000000"/>
                  </a:solidFill>
                  <a:latin typeface="Arial Unicode MS" pitchFamily="34" charset="-128"/>
                </a:rPr>
                <a:t>x</a:t>
              </a:r>
              <a:r>
                <a:rPr lang="de-DE" sz="2000" baseline="-25000">
                  <a:solidFill>
                    <a:srgbClr val="000000"/>
                  </a:solidFill>
                  <a:latin typeface="Arial Unicode MS" pitchFamily="34" charset="-128"/>
                </a:rPr>
                <a:t>1</a:t>
              </a:r>
            </a:p>
          </p:txBody>
        </p:sp>
        <p:sp>
          <p:nvSpPr>
            <p:cNvPr id="16403" name="Oval 15"/>
            <p:cNvSpPr>
              <a:spLocks noChangeAspect="1" noChangeArrowheads="1"/>
            </p:cNvSpPr>
            <p:nvPr/>
          </p:nvSpPr>
          <p:spPr bwMode="auto">
            <a:xfrm>
              <a:off x="3210" y="1924"/>
              <a:ext cx="453" cy="453"/>
            </a:xfrm>
            <a:prstGeom prst="ellipse">
              <a:avLst/>
            </a:prstGeom>
            <a:gradFill rotWithShape="1">
              <a:gsLst>
                <a:gs pos="0">
                  <a:srgbClr val="FFFFFF"/>
                </a:gs>
                <a:gs pos="100000">
                  <a:srgbClr val="33CC33"/>
                </a:gs>
              </a:gsLst>
              <a:path path="shape">
                <a:fillToRect l="50000" t="50000" r="50000" b="50000"/>
              </a:path>
            </a:gradFill>
            <a:ln w="12700">
              <a:noFill/>
              <a:round/>
              <a:headEnd/>
              <a:tailEnd/>
            </a:ln>
          </p:spPr>
          <p:txBody>
            <a:bodyPr wrap="none" anchor="ctr"/>
            <a:lstStyle/>
            <a:p>
              <a:pPr algn="ctr" eaLnBrk="0" hangingPunct="0"/>
              <a:endParaRPr lang="en-US" sz="1800" b="0"/>
            </a:p>
          </p:txBody>
        </p:sp>
        <p:sp>
          <p:nvSpPr>
            <p:cNvPr id="16404" name="Text Box 16"/>
            <p:cNvSpPr txBox="1">
              <a:spLocks noChangeArrowheads="1"/>
            </p:cNvSpPr>
            <p:nvPr/>
          </p:nvSpPr>
          <p:spPr bwMode="auto">
            <a:xfrm>
              <a:off x="3320" y="2006"/>
              <a:ext cx="253" cy="250"/>
            </a:xfrm>
            <a:prstGeom prst="rect">
              <a:avLst/>
            </a:prstGeom>
            <a:noFill/>
            <a:ln w="9525">
              <a:noFill/>
              <a:miter lim="800000"/>
              <a:headEnd/>
              <a:tailEnd/>
            </a:ln>
          </p:spPr>
          <p:txBody>
            <a:bodyPr wrap="none">
              <a:spAutoFit/>
            </a:bodyPr>
            <a:lstStyle/>
            <a:p>
              <a:pPr algn="ctr" eaLnBrk="0" hangingPunct="0"/>
              <a:r>
                <a:rPr lang="de-DE" sz="2000">
                  <a:solidFill>
                    <a:srgbClr val="000000"/>
                  </a:solidFill>
                  <a:latin typeface="Arial Unicode MS" pitchFamily="34" charset="-128"/>
                </a:rPr>
                <a:t>x</a:t>
              </a:r>
              <a:r>
                <a:rPr lang="de-DE" sz="2000" baseline="-25000">
                  <a:solidFill>
                    <a:srgbClr val="000000"/>
                  </a:solidFill>
                  <a:latin typeface="Arial Unicode MS" pitchFamily="34" charset="-128"/>
                </a:rPr>
                <a:t>2</a:t>
              </a:r>
            </a:p>
          </p:txBody>
        </p:sp>
        <p:cxnSp>
          <p:nvCxnSpPr>
            <p:cNvPr id="16405" name="AutoShape 17"/>
            <p:cNvCxnSpPr>
              <a:cxnSpLocks noChangeShapeType="1"/>
              <a:stCxn id="16401" idx="5"/>
              <a:endCxn id="16403" idx="3"/>
            </p:cNvCxnSpPr>
            <p:nvPr/>
          </p:nvCxnSpPr>
          <p:spPr bwMode="auto">
            <a:xfrm>
              <a:off x="2690" y="2310"/>
              <a:ext cx="586" cy="1"/>
            </a:xfrm>
            <a:prstGeom prst="straightConnector1">
              <a:avLst/>
            </a:prstGeom>
            <a:noFill/>
            <a:ln w="38100">
              <a:solidFill>
                <a:schemeClr val="tx1"/>
              </a:solidFill>
              <a:round/>
              <a:headEnd type="triangle" w="med" len="med"/>
              <a:tailEnd/>
            </a:ln>
          </p:spPr>
        </p:cxnSp>
        <p:sp>
          <p:nvSpPr>
            <p:cNvPr id="16406" name="Oval 18"/>
            <p:cNvSpPr>
              <a:spLocks noChangeAspect="1" noChangeArrowheads="1"/>
            </p:cNvSpPr>
            <p:nvPr/>
          </p:nvSpPr>
          <p:spPr bwMode="auto">
            <a:xfrm>
              <a:off x="2997" y="1016"/>
              <a:ext cx="453" cy="453"/>
            </a:xfrm>
            <a:prstGeom prst="ellipse">
              <a:avLst/>
            </a:prstGeom>
            <a:gradFill rotWithShape="1">
              <a:gsLst>
                <a:gs pos="0">
                  <a:srgbClr val="FFFFFF"/>
                </a:gs>
                <a:gs pos="100000">
                  <a:srgbClr val="FF3300"/>
                </a:gs>
              </a:gsLst>
              <a:path path="shape">
                <a:fillToRect l="50000" t="50000" r="50000" b="50000"/>
              </a:path>
            </a:gradFill>
            <a:ln w="12700">
              <a:noFill/>
              <a:round/>
              <a:headEnd/>
              <a:tailEnd/>
            </a:ln>
          </p:spPr>
          <p:txBody>
            <a:bodyPr wrap="none" anchor="ctr"/>
            <a:lstStyle/>
            <a:p>
              <a:endParaRPr lang="en-US"/>
            </a:p>
          </p:txBody>
        </p:sp>
        <p:sp>
          <p:nvSpPr>
            <p:cNvPr id="16407" name="Text Box 19"/>
            <p:cNvSpPr txBox="1">
              <a:spLocks noChangeArrowheads="1"/>
            </p:cNvSpPr>
            <p:nvPr/>
          </p:nvSpPr>
          <p:spPr bwMode="auto">
            <a:xfrm>
              <a:off x="3106" y="1094"/>
              <a:ext cx="254" cy="250"/>
            </a:xfrm>
            <a:prstGeom prst="rect">
              <a:avLst/>
            </a:prstGeom>
            <a:noFill/>
            <a:ln w="9525">
              <a:noFill/>
              <a:miter lim="800000"/>
              <a:headEnd/>
              <a:tailEnd/>
            </a:ln>
          </p:spPr>
          <p:txBody>
            <a:bodyPr wrap="none">
              <a:spAutoFit/>
            </a:bodyPr>
            <a:lstStyle/>
            <a:p>
              <a:pPr algn="ctr" eaLnBrk="0" hangingPunct="0"/>
              <a:r>
                <a:rPr lang="de-DE" sz="2000">
                  <a:solidFill>
                    <a:srgbClr val="000000"/>
                  </a:solidFill>
                  <a:latin typeface="Arial Unicode MS" pitchFamily="34" charset="-128"/>
                </a:rPr>
                <a:t>x</a:t>
              </a:r>
              <a:r>
                <a:rPr lang="de-DE" sz="2000" baseline="-25000">
                  <a:solidFill>
                    <a:srgbClr val="000000"/>
                  </a:solidFill>
                  <a:latin typeface="Arial Unicode MS" pitchFamily="34" charset="-128"/>
                </a:rPr>
                <a:t>3</a:t>
              </a:r>
            </a:p>
          </p:txBody>
        </p:sp>
        <p:cxnSp>
          <p:nvCxnSpPr>
            <p:cNvPr id="16408" name="AutoShape 20"/>
            <p:cNvCxnSpPr>
              <a:cxnSpLocks noChangeShapeType="1"/>
              <a:stCxn id="16403" idx="1"/>
              <a:endCxn id="16401" idx="7"/>
            </p:cNvCxnSpPr>
            <p:nvPr/>
          </p:nvCxnSpPr>
          <p:spPr bwMode="auto">
            <a:xfrm flipH="1" flipV="1">
              <a:off x="2690" y="1989"/>
              <a:ext cx="586" cy="1"/>
            </a:xfrm>
            <a:prstGeom prst="straightConnector1">
              <a:avLst/>
            </a:prstGeom>
            <a:noFill/>
            <a:ln w="38100">
              <a:solidFill>
                <a:srgbClr val="3366FF"/>
              </a:solidFill>
              <a:round/>
              <a:headEnd type="triangle" w="med" len="med"/>
              <a:tailEnd/>
            </a:ln>
          </p:spPr>
        </p:cxnSp>
        <p:sp>
          <p:nvSpPr>
            <p:cNvPr id="16409" name="Oval 21"/>
            <p:cNvSpPr>
              <a:spLocks noChangeArrowheads="1"/>
            </p:cNvSpPr>
            <p:nvPr/>
          </p:nvSpPr>
          <p:spPr bwMode="auto">
            <a:xfrm>
              <a:off x="2924" y="1988"/>
              <a:ext cx="94" cy="94"/>
            </a:xfrm>
            <a:prstGeom prst="ellipse">
              <a:avLst/>
            </a:prstGeom>
            <a:noFill/>
            <a:ln w="3175" algn="ctr">
              <a:noFill/>
              <a:round/>
              <a:headEnd/>
              <a:tailEnd/>
            </a:ln>
          </p:spPr>
          <p:txBody>
            <a:bodyPr wrap="none" anchor="ctr">
              <a:spAutoFit/>
            </a:bodyPr>
            <a:lstStyle/>
            <a:p>
              <a:endParaRPr lang="en-US"/>
            </a:p>
          </p:txBody>
        </p:sp>
        <p:cxnSp>
          <p:nvCxnSpPr>
            <p:cNvPr id="16410" name="AutoShape 22"/>
            <p:cNvCxnSpPr>
              <a:cxnSpLocks noChangeShapeType="1"/>
              <a:stCxn id="16406" idx="4"/>
              <a:endCxn id="16409" idx="0"/>
            </p:cNvCxnSpPr>
            <p:nvPr/>
          </p:nvCxnSpPr>
          <p:spPr bwMode="auto">
            <a:xfrm flipH="1">
              <a:off x="2971" y="1469"/>
              <a:ext cx="253" cy="519"/>
            </a:xfrm>
            <a:prstGeom prst="straightConnector1">
              <a:avLst/>
            </a:prstGeom>
            <a:noFill/>
            <a:ln w="38100">
              <a:solidFill>
                <a:srgbClr val="FF3300"/>
              </a:solidFill>
              <a:round/>
              <a:headEnd/>
              <a:tailEnd type="oval" w="med" len="med"/>
            </a:ln>
          </p:spPr>
        </p:cxnSp>
        <p:cxnSp>
          <p:nvCxnSpPr>
            <p:cNvPr id="16411" name="AutoShape 23"/>
            <p:cNvCxnSpPr>
              <a:cxnSpLocks noChangeShapeType="1"/>
              <a:stCxn id="16401" idx="4"/>
              <a:endCxn id="16401" idx="5"/>
            </p:cNvCxnSpPr>
            <p:nvPr/>
          </p:nvCxnSpPr>
          <p:spPr bwMode="auto">
            <a:xfrm rot="5400000" flipH="1" flipV="1">
              <a:off x="2577" y="2263"/>
              <a:ext cx="66" cy="160"/>
            </a:xfrm>
            <a:prstGeom prst="curvedConnector3">
              <a:avLst>
                <a:gd name="adj1" fmla="val -216667"/>
              </a:avLst>
            </a:prstGeom>
            <a:noFill/>
            <a:ln w="38100">
              <a:solidFill>
                <a:srgbClr val="000000"/>
              </a:solidFill>
              <a:round/>
              <a:headEnd/>
              <a:tailEnd type="triangle" w="med" len="med"/>
            </a:ln>
          </p:spPr>
        </p:cxnSp>
        <p:cxnSp>
          <p:nvCxnSpPr>
            <p:cNvPr id="16412" name="AutoShape 24"/>
            <p:cNvCxnSpPr>
              <a:cxnSpLocks noChangeShapeType="1"/>
              <a:stCxn id="16403" idx="4"/>
              <a:endCxn id="16403" idx="5"/>
            </p:cNvCxnSpPr>
            <p:nvPr/>
          </p:nvCxnSpPr>
          <p:spPr bwMode="auto">
            <a:xfrm rot="5400000" flipH="1" flipV="1">
              <a:off x="3484" y="2264"/>
              <a:ext cx="66" cy="160"/>
            </a:xfrm>
            <a:prstGeom prst="curvedConnector3">
              <a:avLst>
                <a:gd name="adj1" fmla="val -216667"/>
              </a:avLst>
            </a:prstGeom>
            <a:noFill/>
            <a:ln w="38100">
              <a:solidFill>
                <a:srgbClr val="000000"/>
              </a:solidFill>
              <a:round/>
              <a:headEnd/>
              <a:tailEnd type="triangle" w="med" len="med"/>
            </a:ln>
          </p:spPr>
        </p:cxnSp>
        <p:cxnSp>
          <p:nvCxnSpPr>
            <p:cNvPr id="16413" name="AutoShape 25"/>
            <p:cNvCxnSpPr>
              <a:cxnSpLocks noChangeShapeType="1"/>
              <a:stCxn id="16406" idx="3"/>
              <a:endCxn id="16406" idx="2"/>
            </p:cNvCxnSpPr>
            <p:nvPr/>
          </p:nvCxnSpPr>
          <p:spPr bwMode="auto">
            <a:xfrm rot="16200000" flipV="1">
              <a:off x="2950" y="1290"/>
              <a:ext cx="160" cy="66"/>
            </a:xfrm>
            <a:prstGeom prst="curvedConnector4">
              <a:avLst>
                <a:gd name="adj1" fmla="val -61875"/>
                <a:gd name="adj2" fmla="val 318181"/>
              </a:avLst>
            </a:prstGeom>
            <a:noFill/>
            <a:ln w="38100">
              <a:solidFill>
                <a:srgbClr val="000000"/>
              </a:solidFill>
              <a:round/>
              <a:headEnd/>
              <a:tailEnd type="triangle" w="med" len="med"/>
            </a:ln>
          </p:spPr>
        </p:cxnSp>
        <p:cxnSp>
          <p:nvCxnSpPr>
            <p:cNvPr id="16414" name="AutoShape 26"/>
            <p:cNvCxnSpPr>
              <a:cxnSpLocks noChangeShapeType="1"/>
              <a:stCxn id="16406" idx="5"/>
              <a:endCxn id="16403" idx="0"/>
            </p:cNvCxnSpPr>
            <p:nvPr/>
          </p:nvCxnSpPr>
          <p:spPr bwMode="auto">
            <a:xfrm>
              <a:off x="3384" y="1403"/>
              <a:ext cx="53" cy="521"/>
            </a:xfrm>
            <a:prstGeom prst="straightConnector1">
              <a:avLst/>
            </a:prstGeom>
            <a:noFill/>
            <a:ln w="38100">
              <a:solidFill>
                <a:schemeClr val="tx1"/>
              </a:solidFill>
              <a:round/>
              <a:headEnd type="triangle" w="med" len="med"/>
              <a:tailEnd/>
            </a:ln>
          </p:spPr>
        </p:cxnSp>
        <p:cxnSp>
          <p:nvCxnSpPr>
            <p:cNvPr id="16415" name="AutoShape 27"/>
            <p:cNvCxnSpPr>
              <a:cxnSpLocks noChangeShapeType="1"/>
              <a:stCxn id="16406" idx="6"/>
              <a:endCxn id="16403" idx="7"/>
            </p:cNvCxnSpPr>
            <p:nvPr/>
          </p:nvCxnSpPr>
          <p:spPr bwMode="auto">
            <a:xfrm>
              <a:off x="3450" y="1243"/>
              <a:ext cx="147" cy="747"/>
            </a:xfrm>
            <a:prstGeom prst="curvedConnector2">
              <a:avLst/>
            </a:prstGeom>
            <a:noFill/>
            <a:ln w="38100">
              <a:solidFill>
                <a:schemeClr val="tx1"/>
              </a:solidFill>
              <a:round/>
              <a:headEnd/>
              <a:tailEnd type="triangle" w="med" len="med"/>
            </a:ln>
          </p:spPr>
        </p:cxnSp>
      </p:grpSp>
      <p:graphicFrame>
        <p:nvGraphicFramePr>
          <p:cNvPr id="16386" name="Object 28"/>
          <p:cNvGraphicFramePr>
            <a:graphicFrameLocks noChangeAspect="1"/>
          </p:cNvGraphicFramePr>
          <p:nvPr/>
        </p:nvGraphicFramePr>
        <p:xfrm>
          <a:off x="430213" y="4897438"/>
          <a:ext cx="5051425" cy="1027112"/>
        </p:xfrm>
        <a:graphic>
          <a:graphicData uri="http://schemas.openxmlformats.org/presentationml/2006/ole">
            <mc:AlternateContent xmlns:mc="http://schemas.openxmlformats.org/markup-compatibility/2006">
              <mc:Choice xmlns:v="urn:schemas-microsoft-com:vml" Requires="v">
                <p:oleObj spid="_x0000_s16430" name="Equation" r:id="rId6" imgW="2362200" imgH="482600" progId="Equation.3">
                  <p:embed/>
                </p:oleObj>
              </mc:Choice>
              <mc:Fallback>
                <p:oleObj name="Equation" r:id="rId6" imgW="2362200" imgH="482600" progId="Equation.3">
                  <p:embed/>
                  <p:pic>
                    <p:nvPicPr>
                      <p:cNvPr id="0" name="Object 2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0213" y="4897438"/>
                        <a:ext cx="5051425" cy="1027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89" name="Text Box 29"/>
          <p:cNvSpPr txBox="1">
            <a:spLocks noChangeArrowheads="1"/>
          </p:cNvSpPr>
          <p:nvPr/>
        </p:nvSpPr>
        <p:spPr bwMode="auto">
          <a:xfrm>
            <a:off x="400050" y="4395810"/>
            <a:ext cx="5083443" cy="400110"/>
          </a:xfrm>
          <a:prstGeom prst="rect">
            <a:avLst/>
          </a:prstGeom>
          <a:noFill/>
          <a:ln w="9525">
            <a:noFill/>
            <a:miter lim="800000"/>
            <a:headEnd/>
            <a:tailEnd/>
          </a:ln>
        </p:spPr>
        <p:txBody>
          <a:bodyPr wrap="none">
            <a:spAutoFit/>
          </a:bodyPr>
          <a:lstStyle/>
          <a:p>
            <a:pPr eaLnBrk="0" hangingPunct="0"/>
            <a:r>
              <a:rPr lang="en-GB" sz="2000" dirty="0"/>
              <a:t>Nonlinear dynamic causal model (DCM</a:t>
            </a:r>
            <a:r>
              <a:rPr lang="en-GB" sz="2000" dirty="0" smtClean="0"/>
              <a:t>)</a:t>
            </a:r>
            <a:endParaRPr lang="en-US" sz="2000" dirty="0"/>
          </a:p>
        </p:txBody>
      </p:sp>
      <p:sp>
        <p:nvSpPr>
          <p:cNvPr id="16390" name="Text Box 30"/>
          <p:cNvSpPr txBox="1">
            <a:spLocks noChangeArrowheads="1"/>
          </p:cNvSpPr>
          <p:nvPr/>
        </p:nvSpPr>
        <p:spPr bwMode="auto">
          <a:xfrm>
            <a:off x="360363" y="6284913"/>
            <a:ext cx="3625850" cy="304800"/>
          </a:xfrm>
          <a:prstGeom prst="rect">
            <a:avLst/>
          </a:prstGeom>
          <a:noFill/>
          <a:ln w="9525">
            <a:noFill/>
            <a:miter lim="800000"/>
            <a:headEnd/>
            <a:tailEnd/>
          </a:ln>
        </p:spPr>
        <p:txBody>
          <a:bodyPr>
            <a:spAutoFit/>
          </a:bodyPr>
          <a:lstStyle/>
          <a:p>
            <a:pPr eaLnBrk="0" hangingPunct="0"/>
            <a:r>
              <a:rPr lang="de-DE" b="0">
                <a:latin typeface="Times New Roman" pitchFamily="18" charset="0"/>
              </a:rPr>
              <a:t>Stephan et al. 2008, </a:t>
            </a:r>
            <a:r>
              <a:rPr lang="de-DE" b="0" i="1">
                <a:latin typeface="Times New Roman" pitchFamily="18" charset="0"/>
              </a:rPr>
              <a:t>NeuroImage</a:t>
            </a:r>
            <a:endParaRPr lang="en-US" b="0">
              <a:latin typeface="Times New Roman" pitchFamily="18" charset="0"/>
            </a:endParaRPr>
          </a:p>
        </p:txBody>
      </p:sp>
      <p:pic>
        <p:nvPicPr>
          <p:cNvPr id="1827871" name="Picture 31" descr="slide1_large"/>
          <p:cNvPicPr>
            <a:picLocks noChangeAspect="1" noChangeArrowheads="1"/>
          </p:cNvPicPr>
          <p:nvPr/>
        </p:nvPicPr>
        <p:blipFill>
          <a:blip r:embed="rId8" cstate="print"/>
          <a:srcRect/>
          <a:stretch>
            <a:fillRect/>
          </a:stretch>
        </p:blipFill>
        <p:spPr bwMode="auto">
          <a:xfrm>
            <a:off x="476250" y="571500"/>
            <a:ext cx="2608263" cy="3375025"/>
          </a:xfrm>
          <a:prstGeom prst="rect">
            <a:avLst/>
          </a:prstGeom>
          <a:noFill/>
          <a:effectLst>
            <a:outerShdw dist="107763" dir="18900000" algn="ctr" rotWithShape="0">
              <a:srgbClr val="808080">
                <a:alpha val="50000"/>
              </a:srgbClr>
            </a:outerShdw>
          </a:effectLst>
        </p:spPr>
      </p:pic>
      <p:sp>
        <p:nvSpPr>
          <p:cNvPr id="16392" name="Line 32"/>
          <p:cNvSpPr>
            <a:spLocks noChangeShapeType="1"/>
          </p:cNvSpPr>
          <p:nvPr/>
        </p:nvSpPr>
        <p:spPr bwMode="auto">
          <a:xfrm>
            <a:off x="252413" y="2319338"/>
            <a:ext cx="652462" cy="363537"/>
          </a:xfrm>
          <a:prstGeom prst="line">
            <a:avLst/>
          </a:prstGeom>
          <a:noFill/>
          <a:ln w="38100">
            <a:solidFill>
              <a:srgbClr val="0099CC"/>
            </a:solidFill>
            <a:round/>
            <a:headEnd/>
            <a:tailEnd type="triangle" w="med" len="med"/>
          </a:ln>
        </p:spPr>
        <p:txBody>
          <a:bodyPr/>
          <a:lstStyle/>
          <a:p>
            <a:endParaRPr lang="en-US"/>
          </a:p>
        </p:txBody>
      </p:sp>
      <p:sp>
        <p:nvSpPr>
          <p:cNvPr id="16393" name="Line 33"/>
          <p:cNvSpPr>
            <a:spLocks noChangeShapeType="1"/>
          </p:cNvSpPr>
          <p:nvPr/>
        </p:nvSpPr>
        <p:spPr bwMode="auto">
          <a:xfrm flipH="1">
            <a:off x="1774825" y="2143125"/>
            <a:ext cx="261938" cy="581025"/>
          </a:xfrm>
          <a:prstGeom prst="line">
            <a:avLst/>
          </a:prstGeom>
          <a:noFill/>
          <a:ln w="38100">
            <a:solidFill>
              <a:srgbClr val="FF0000"/>
            </a:solidFill>
            <a:round/>
            <a:headEnd/>
            <a:tailEnd type="triangle" w="med" len="med"/>
          </a:ln>
        </p:spPr>
        <p:txBody>
          <a:bodyPr/>
          <a:lstStyle/>
          <a:p>
            <a:endParaRPr lang="en-US"/>
          </a:p>
        </p:txBody>
      </p:sp>
      <p:sp>
        <p:nvSpPr>
          <p:cNvPr id="16394" name="Line 34"/>
          <p:cNvSpPr>
            <a:spLocks noChangeShapeType="1"/>
          </p:cNvSpPr>
          <p:nvPr/>
        </p:nvSpPr>
        <p:spPr bwMode="auto">
          <a:xfrm flipH="1">
            <a:off x="2832100" y="2141538"/>
            <a:ext cx="44450" cy="581025"/>
          </a:xfrm>
          <a:prstGeom prst="line">
            <a:avLst/>
          </a:prstGeom>
          <a:noFill/>
          <a:ln w="38100">
            <a:solidFill>
              <a:srgbClr val="00FF00"/>
            </a:solidFill>
            <a:round/>
            <a:headEnd/>
            <a:tailEnd type="triangle" w="med" len="med"/>
          </a:ln>
        </p:spPr>
        <p:txBody>
          <a:bodyPr/>
          <a:lstStyle/>
          <a:p>
            <a:endParaRPr lang="en-US"/>
          </a:p>
        </p:txBody>
      </p:sp>
      <p:pic>
        <p:nvPicPr>
          <p:cNvPr id="16395" name="Picture 35" descr="inputs_blocked"/>
          <p:cNvPicPr>
            <a:picLocks noChangeArrowheads="1"/>
          </p:cNvPicPr>
          <p:nvPr/>
        </p:nvPicPr>
        <p:blipFill>
          <a:blip r:embed="rId9" cstate="print"/>
          <a:srcRect/>
          <a:stretch>
            <a:fillRect/>
          </a:stretch>
        </p:blipFill>
        <p:spPr bwMode="auto">
          <a:xfrm>
            <a:off x="4279900" y="146050"/>
            <a:ext cx="1524000" cy="741363"/>
          </a:xfrm>
          <a:prstGeom prst="rect">
            <a:avLst/>
          </a:prstGeom>
          <a:noFill/>
          <a:ln w="9525">
            <a:noFill/>
            <a:miter lim="800000"/>
            <a:headEnd/>
            <a:tailEnd/>
          </a:ln>
        </p:spPr>
      </p:pic>
      <p:cxnSp>
        <p:nvCxnSpPr>
          <p:cNvPr id="16396" name="AutoShape 36"/>
          <p:cNvCxnSpPr>
            <a:cxnSpLocks noChangeShapeType="1"/>
            <a:endCxn id="16397" idx="2"/>
          </p:cNvCxnSpPr>
          <p:nvPr/>
        </p:nvCxnSpPr>
        <p:spPr bwMode="auto">
          <a:xfrm flipV="1">
            <a:off x="3946525" y="2079625"/>
            <a:ext cx="0" cy="973138"/>
          </a:xfrm>
          <a:prstGeom prst="straightConnector1">
            <a:avLst/>
          </a:prstGeom>
          <a:noFill/>
          <a:ln w="38100">
            <a:solidFill>
              <a:srgbClr val="808080"/>
            </a:solidFill>
            <a:round/>
            <a:headEnd type="triangle" w="med" len="med"/>
            <a:tailEnd/>
          </a:ln>
        </p:spPr>
      </p:cxnSp>
      <p:sp>
        <p:nvSpPr>
          <p:cNvPr id="16397" name="Text Box 37"/>
          <p:cNvSpPr txBox="1">
            <a:spLocks noChangeArrowheads="1"/>
          </p:cNvSpPr>
          <p:nvPr/>
        </p:nvSpPr>
        <p:spPr bwMode="auto">
          <a:xfrm>
            <a:off x="3736975" y="1711325"/>
            <a:ext cx="417513" cy="368300"/>
          </a:xfrm>
          <a:prstGeom prst="rect">
            <a:avLst/>
          </a:prstGeom>
          <a:noFill/>
          <a:ln w="9525">
            <a:noFill/>
            <a:miter lim="800000"/>
            <a:headEnd/>
            <a:tailEnd/>
          </a:ln>
        </p:spPr>
        <p:txBody>
          <a:bodyPr wrap="none" tIns="18000">
            <a:spAutoFit/>
          </a:bodyPr>
          <a:lstStyle/>
          <a:p>
            <a:r>
              <a:rPr lang="de-DE" sz="2000" b="0">
                <a:latin typeface="Arial Unicode MS" pitchFamily="34" charset="-128"/>
              </a:rPr>
              <a:t>u</a:t>
            </a:r>
            <a:r>
              <a:rPr lang="de-DE" sz="2000" b="0" baseline="-25000">
                <a:latin typeface="Arial Unicode MS" pitchFamily="34" charset="-128"/>
              </a:rPr>
              <a:t>1</a:t>
            </a:r>
          </a:p>
        </p:txBody>
      </p:sp>
      <p:pic>
        <p:nvPicPr>
          <p:cNvPr id="16398" name="Picture 38" descr="inputs_ER"/>
          <p:cNvPicPr>
            <a:picLocks noChangeArrowheads="1"/>
          </p:cNvPicPr>
          <p:nvPr/>
        </p:nvPicPr>
        <p:blipFill>
          <a:blip r:embed="rId10" cstate="print"/>
          <a:srcRect/>
          <a:stretch>
            <a:fillRect/>
          </a:stretch>
        </p:blipFill>
        <p:spPr bwMode="auto">
          <a:xfrm>
            <a:off x="3321050" y="1195388"/>
            <a:ext cx="1065213" cy="457200"/>
          </a:xfrm>
          <a:prstGeom prst="rect">
            <a:avLst/>
          </a:prstGeom>
          <a:noFill/>
          <a:ln w="9525">
            <a:noFill/>
            <a:miter lim="800000"/>
            <a:headEnd/>
            <a:tailEnd/>
          </a:ln>
        </p:spPr>
      </p:pic>
      <p:cxnSp>
        <p:nvCxnSpPr>
          <p:cNvPr id="16399" name="AutoShape 39"/>
          <p:cNvCxnSpPr>
            <a:cxnSpLocks noChangeShapeType="1"/>
            <a:endCxn id="16400" idx="2"/>
          </p:cNvCxnSpPr>
          <p:nvPr/>
        </p:nvCxnSpPr>
        <p:spPr bwMode="auto">
          <a:xfrm flipV="1">
            <a:off x="5048250" y="1206500"/>
            <a:ext cx="1588" cy="406400"/>
          </a:xfrm>
          <a:prstGeom prst="straightConnector1">
            <a:avLst/>
          </a:prstGeom>
          <a:noFill/>
          <a:ln w="38100">
            <a:solidFill>
              <a:srgbClr val="808080"/>
            </a:solidFill>
            <a:round/>
            <a:headEnd type="triangle" w="med" len="med"/>
            <a:tailEnd/>
          </a:ln>
        </p:spPr>
      </p:cxnSp>
      <p:sp>
        <p:nvSpPr>
          <p:cNvPr id="16400" name="Text Box 40"/>
          <p:cNvSpPr txBox="1">
            <a:spLocks noChangeArrowheads="1"/>
          </p:cNvSpPr>
          <p:nvPr/>
        </p:nvSpPr>
        <p:spPr bwMode="auto">
          <a:xfrm>
            <a:off x="4840288" y="838200"/>
            <a:ext cx="417512" cy="368300"/>
          </a:xfrm>
          <a:prstGeom prst="rect">
            <a:avLst/>
          </a:prstGeom>
          <a:noFill/>
          <a:ln w="9525">
            <a:noFill/>
            <a:miter lim="800000"/>
            <a:headEnd/>
            <a:tailEnd/>
          </a:ln>
        </p:spPr>
        <p:txBody>
          <a:bodyPr wrap="none" tIns="18000">
            <a:spAutoFit/>
          </a:bodyPr>
          <a:lstStyle/>
          <a:p>
            <a:r>
              <a:rPr lang="de-DE" sz="2000" b="0">
                <a:latin typeface="Arial Unicode MS" pitchFamily="34" charset="-128"/>
              </a:rPr>
              <a:t>u</a:t>
            </a:r>
            <a:r>
              <a:rPr lang="de-DE" sz="2000" b="0" baseline="-25000">
                <a:latin typeface="Arial Unicode MS" pitchFamily="34" charset="-128"/>
              </a:rPr>
              <a:t>2</a:t>
            </a:r>
          </a:p>
        </p:txBody>
      </p:sp>
    </p:spTree>
    <p:custDataLst>
      <p:tags r:id="rId2"/>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2" descr="lateral"/>
          <p:cNvPicPr>
            <a:picLocks noChangeAspect="1" noChangeArrowheads="1"/>
          </p:cNvPicPr>
          <p:nvPr/>
        </p:nvPicPr>
        <p:blipFill>
          <a:blip r:embed="rId3" cstate="print"/>
          <a:srcRect/>
          <a:stretch>
            <a:fillRect/>
          </a:stretch>
        </p:blipFill>
        <p:spPr bwMode="auto">
          <a:xfrm>
            <a:off x="1203325" y="1189038"/>
            <a:ext cx="4319588" cy="4327525"/>
          </a:xfrm>
          <a:prstGeom prst="rect">
            <a:avLst/>
          </a:prstGeom>
          <a:noFill/>
          <a:ln w="9525">
            <a:noFill/>
            <a:miter lim="800000"/>
            <a:headEnd/>
            <a:tailEnd/>
          </a:ln>
        </p:spPr>
      </p:pic>
      <p:cxnSp>
        <p:nvCxnSpPr>
          <p:cNvPr id="17412" name="AutoShape 3"/>
          <p:cNvCxnSpPr>
            <a:cxnSpLocks noChangeShapeType="1"/>
            <a:stCxn id="17413" idx="2"/>
            <a:endCxn id="17418" idx="3"/>
          </p:cNvCxnSpPr>
          <p:nvPr/>
        </p:nvCxnSpPr>
        <p:spPr bwMode="auto">
          <a:xfrm flipH="1">
            <a:off x="938213" y="3413125"/>
            <a:ext cx="471487" cy="6350"/>
          </a:xfrm>
          <a:prstGeom prst="straightConnector1">
            <a:avLst/>
          </a:prstGeom>
          <a:noFill/>
          <a:ln w="38100">
            <a:solidFill>
              <a:schemeClr val="tx1"/>
            </a:solidFill>
            <a:round/>
            <a:headEnd type="triangle" w="med" len="med"/>
            <a:tailEnd/>
          </a:ln>
        </p:spPr>
      </p:cxnSp>
      <p:sp>
        <p:nvSpPr>
          <p:cNvPr id="17413" name="Oval 4"/>
          <p:cNvSpPr>
            <a:spLocks noChangeAspect="1" noChangeArrowheads="1"/>
          </p:cNvSpPr>
          <p:nvPr/>
        </p:nvSpPr>
        <p:spPr bwMode="auto">
          <a:xfrm>
            <a:off x="1409700" y="3052763"/>
            <a:ext cx="719138" cy="719137"/>
          </a:xfrm>
          <a:prstGeom prst="ellipse">
            <a:avLst/>
          </a:prstGeom>
          <a:gradFill rotWithShape="1">
            <a:gsLst>
              <a:gs pos="0">
                <a:srgbClr val="FFFFFF"/>
              </a:gs>
              <a:gs pos="100000">
                <a:srgbClr val="3366FF"/>
              </a:gs>
            </a:gsLst>
            <a:path path="shape">
              <a:fillToRect l="50000" t="50000" r="50000" b="50000"/>
            </a:path>
          </a:gradFill>
          <a:ln w="12700">
            <a:noFill/>
            <a:round/>
            <a:headEnd/>
            <a:tailEnd/>
          </a:ln>
        </p:spPr>
        <p:txBody>
          <a:bodyPr wrap="none" anchor="ctr"/>
          <a:lstStyle/>
          <a:p>
            <a:endParaRPr lang="en-US"/>
          </a:p>
        </p:txBody>
      </p:sp>
      <p:sp>
        <p:nvSpPr>
          <p:cNvPr id="17414" name="Text Box 5"/>
          <p:cNvSpPr txBox="1">
            <a:spLocks noChangeArrowheads="1"/>
          </p:cNvSpPr>
          <p:nvPr/>
        </p:nvSpPr>
        <p:spPr bwMode="auto">
          <a:xfrm>
            <a:off x="1533525" y="3217863"/>
            <a:ext cx="495300" cy="396875"/>
          </a:xfrm>
          <a:prstGeom prst="rect">
            <a:avLst/>
          </a:prstGeom>
          <a:noFill/>
          <a:ln w="9525">
            <a:noFill/>
            <a:miter lim="800000"/>
            <a:headEnd/>
            <a:tailEnd/>
          </a:ln>
        </p:spPr>
        <p:txBody>
          <a:bodyPr wrap="none">
            <a:spAutoFit/>
          </a:bodyPr>
          <a:lstStyle/>
          <a:p>
            <a:pPr algn="ctr" eaLnBrk="0" hangingPunct="0"/>
            <a:r>
              <a:rPr lang="de-DE" sz="2000">
                <a:solidFill>
                  <a:srgbClr val="000000"/>
                </a:solidFill>
                <a:latin typeface="Arial Unicode MS" pitchFamily="34" charset="-128"/>
              </a:rPr>
              <a:t>V1</a:t>
            </a:r>
            <a:endParaRPr lang="de-DE" sz="2000" baseline="-25000">
              <a:solidFill>
                <a:srgbClr val="000000"/>
              </a:solidFill>
              <a:latin typeface="Arial Unicode MS" pitchFamily="34" charset="-128"/>
            </a:endParaRPr>
          </a:p>
        </p:txBody>
      </p:sp>
      <p:sp>
        <p:nvSpPr>
          <p:cNvPr id="17415" name="Oval 6"/>
          <p:cNvSpPr>
            <a:spLocks noChangeAspect="1" noChangeArrowheads="1"/>
          </p:cNvSpPr>
          <p:nvPr/>
        </p:nvSpPr>
        <p:spPr bwMode="auto">
          <a:xfrm>
            <a:off x="2738438" y="3187700"/>
            <a:ext cx="719137" cy="719138"/>
          </a:xfrm>
          <a:prstGeom prst="ellipse">
            <a:avLst/>
          </a:prstGeom>
          <a:gradFill rotWithShape="1">
            <a:gsLst>
              <a:gs pos="0">
                <a:srgbClr val="FFFFFF"/>
              </a:gs>
              <a:gs pos="100000">
                <a:srgbClr val="33CC33"/>
              </a:gs>
            </a:gsLst>
            <a:path path="shape">
              <a:fillToRect l="50000" t="50000" r="50000" b="50000"/>
            </a:path>
          </a:gradFill>
          <a:ln w="12700">
            <a:noFill/>
            <a:round/>
            <a:headEnd/>
            <a:tailEnd/>
          </a:ln>
        </p:spPr>
        <p:txBody>
          <a:bodyPr wrap="none" anchor="ctr"/>
          <a:lstStyle/>
          <a:p>
            <a:endParaRPr lang="en-US"/>
          </a:p>
        </p:txBody>
      </p:sp>
      <p:sp>
        <p:nvSpPr>
          <p:cNvPr id="17416" name="Text Box 7"/>
          <p:cNvSpPr txBox="1">
            <a:spLocks noChangeArrowheads="1"/>
          </p:cNvSpPr>
          <p:nvPr/>
        </p:nvSpPr>
        <p:spPr bwMode="auto">
          <a:xfrm>
            <a:off x="2843213" y="3351213"/>
            <a:ext cx="495300" cy="396875"/>
          </a:xfrm>
          <a:prstGeom prst="rect">
            <a:avLst/>
          </a:prstGeom>
          <a:noFill/>
          <a:ln w="9525">
            <a:noFill/>
            <a:miter lim="800000"/>
            <a:headEnd/>
            <a:tailEnd/>
          </a:ln>
        </p:spPr>
        <p:txBody>
          <a:bodyPr wrap="none">
            <a:spAutoFit/>
          </a:bodyPr>
          <a:lstStyle/>
          <a:p>
            <a:pPr algn="ctr" eaLnBrk="0" hangingPunct="0"/>
            <a:r>
              <a:rPr lang="de-DE" sz="2000">
                <a:solidFill>
                  <a:srgbClr val="000000"/>
                </a:solidFill>
                <a:latin typeface="Arial Unicode MS" pitchFamily="34" charset="-128"/>
              </a:rPr>
              <a:t>V5</a:t>
            </a:r>
            <a:endParaRPr lang="de-DE" sz="2000" baseline="-25000">
              <a:solidFill>
                <a:srgbClr val="000000"/>
              </a:solidFill>
              <a:latin typeface="Arial Unicode MS" pitchFamily="34" charset="-128"/>
            </a:endParaRPr>
          </a:p>
        </p:txBody>
      </p:sp>
      <p:cxnSp>
        <p:nvCxnSpPr>
          <p:cNvPr id="17417" name="AutoShape 8"/>
          <p:cNvCxnSpPr>
            <a:cxnSpLocks noChangeShapeType="1"/>
            <a:stCxn id="17413" idx="5"/>
            <a:endCxn id="17415" idx="3"/>
          </p:cNvCxnSpPr>
          <p:nvPr/>
        </p:nvCxnSpPr>
        <p:spPr bwMode="auto">
          <a:xfrm>
            <a:off x="2024063" y="3667125"/>
            <a:ext cx="819150" cy="134938"/>
          </a:xfrm>
          <a:prstGeom prst="straightConnector1">
            <a:avLst/>
          </a:prstGeom>
          <a:noFill/>
          <a:ln w="38100">
            <a:solidFill>
              <a:schemeClr val="bg1"/>
            </a:solidFill>
            <a:round/>
            <a:headEnd type="triangle" w="med" len="med"/>
            <a:tailEnd/>
          </a:ln>
        </p:spPr>
      </p:cxnSp>
      <p:sp>
        <p:nvSpPr>
          <p:cNvPr id="17418" name="Text Box 9"/>
          <p:cNvSpPr txBox="1">
            <a:spLocks noChangeArrowheads="1"/>
          </p:cNvSpPr>
          <p:nvPr/>
        </p:nvSpPr>
        <p:spPr bwMode="auto">
          <a:xfrm>
            <a:off x="287338" y="3235325"/>
            <a:ext cx="650875" cy="368300"/>
          </a:xfrm>
          <a:prstGeom prst="rect">
            <a:avLst/>
          </a:prstGeom>
          <a:noFill/>
          <a:ln w="9525">
            <a:noFill/>
            <a:miter lim="800000"/>
            <a:headEnd/>
            <a:tailEnd/>
          </a:ln>
        </p:spPr>
        <p:txBody>
          <a:bodyPr wrap="none" tIns="18000">
            <a:spAutoFit/>
          </a:bodyPr>
          <a:lstStyle/>
          <a:p>
            <a:r>
              <a:rPr lang="de-DE" sz="2000" b="0">
                <a:latin typeface="Arial Unicode MS" pitchFamily="34" charset="-128"/>
              </a:rPr>
              <a:t>stim</a:t>
            </a:r>
          </a:p>
        </p:txBody>
      </p:sp>
      <p:sp>
        <p:nvSpPr>
          <p:cNvPr id="17419" name="Oval 10"/>
          <p:cNvSpPr>
            <a:spLocks noChangeAspect="1" noChangeArrowheads="1"/>
          </p:cNvSpPr>
          <p:nvPr/>
        </p:nvSpPr>
        <p:spPr bwMode="auto">
          <a:xfrm>
            <a:off x="1697038" y="1943100"/>
            <a:ext cx="719137" cy="719138"/>
          </a:xfrm>
          <a:prstGeom prst="ellipse">
            <a:avLst/>
          </a:prstGeom>
          <a:gradFill rotWithShape="1">
            <a:gsLst>
              <a:gs pos="0">
                <a:srgbClr val="FFFFFF"/>
              </a:gs>
              <a:gs pos="100000">
                <a:srgbClr val="FF3300"/>
              </a:gs>
            </a:gsLst>
            <a:path path="shape">
              <a:fillToRect l="50000" t="50000" r="50000" b="50000"/>
            </a:path>
          </a:gradFill>
          <a:ln w="12700">
            <a:noFill/>
            <a:round/>
            <a:headEnd/>
            <a:tailEnd/>
          </a:ln>
        </p:spPr>
        <p:txBody>
          <a:bodyPr wrap="none" anchor="ctr"/>
          <a:lstStyle/>
          <a:p>
            <a:endParaRPr lang="en-US"/>
          </a:p>
        </p:txBody>
      </p:sp>
      <p:sp>
        <p:nvSpPr>
          <p:cNvPr id="17420" name="Text Box 11"/>
          <p:cNvSpPr txBox="1">
            <a:spLocks noChangeArrowheads="1"/>
          </p:cNvSpPr>
          <p:nvPr/>
        </p:nvSpPr>
        <p:spPr bwMode="auto">
          <a:xfrm>
            <a:off x="1717675" y="2100263"/>
            <a:ext cx="708025" cy="396875"/>
          </a:xfrm>
          <a:prstGeom prst="rect">
            <a:avLst/>
          </a:prstGeom>
          <a:noFill/>
          <a:ln w="9525">
            <a:noFill/>
            <a:miter lim="800000"/>
            <a:headEnd/>
            <a:tailEnd/>
          </a:ln>
        </p:spPr>
        <p:txBody>
          <a:bodyPr wrap="none">
            <a:spAutoFit/>
          </a:bodyPr>
          <a:lstStyle/>
          <a:p>
            <a:pPr algn="ctr" eaLnBrk="0" hangingPunct="0"/>
            <a:r>
              <a:rPr lang="de-DE" sz="2000">
                <a:solidFill>
                  <a:srgbClr val="000000"/>
                </a:solidFill>
                <a:latin typeface="Arial Unicode MS" pitchFamily="34" charset="-128"/>
              </a:rPr>
              <a:t>PPC</a:t>
            </a:r>
            <a:endParaRPr lang="de-DE" sz="2000" baseline="-25000">
              <a:solidFill>
                <a:srgbClr val="000000"/>
              </a:solidFill>
              <a:latin typeface="Arial Unicode MS" pitchFamily="34" charset="-128"/>
            </a:endParaRPr>
          </a:p>
        </p:txBody>
      </p:sp>
      <p:cxnSp>
        <p:nvCxnSpPr>
          <p:cNvPr id="17421" name="AutoShape 12"/>
          <p:cNvCxnSpPr>
            <a:cxnSpLocks noChangeShapeType="1"/>
            <a:stCxn id="17415" idx="1"/>
            <a:endCxn id="17413" idx="7"/>
          </p:cNvCxnSpPr>
          <p:nvPr/>
        </p:nvCxnSpPr>
        <p:spPr bwMode="auto">
          <a:xfrm flipH="1" flipV="1">
            <a:off x="2024063" y="3157538"/>
            <a:ext cx="819150" cy="134937"/>
          </a:xfrm>
          <a:prstGeom prst="straightConnector1">
            <a:avLst/>
          </a:prstGeom>
          <a:noFill/>
          <a:ln w="38100">
            <a:solidFill>
              <a:schemeClr val="bg1"/>
            </a:solidFill>
            <a:round/>
            <a:headEnd type="triangle" w="med" len="med"/>
            <a:tailEnd/>
          </a:ln>
        </p:spPr>
      </p:cxnSp>
      <p:sp>
        <p:nvSpPr>
          <p:cNvPr id="17422" name="Oval 13"/>
          <p:cNvSpPr>
            <a:spLocks noChangeArrowheads="1"/>
          </p:cNvSpPr>
          <p:nvPr/>
        </p:nvSpPr>
        <p:spPr bwMode="auto">
          <a:xfrm>
            <a:off x="2509838" y="3233738"/>
            <a:ext cx="149225" cy="149225"/>
          </a:xfrm>
          <a:prstGeom prst="ellipse">
            <a:avLst/>
          </a:prstGeom>
          <a:noFill/>
          <a:ln w="3175" algn="ctr">
            <a:noFill/>
            <a:round/>
            <a:headEnd/>
            <a:tailEnd/>
          </a:ln>
        </p:spPr>
        <p:txBody>
          <a:bodyPr wrap="none" anchor="ctr">
            <a:spAutoFit/>
          </a:bodyPr>
          <a:lstStyle/>
          <a:p>
            <a:endParaRPr lang="en-US"/>
          </a:p>
        </p:txBody>
      </p:sp>
      <p:cxnSp>
        <p:nvCxnSpPr>
          <p:cNvPr id="17423" name="AutoShape 14"/>
          <p:cNvCxnSpPr>
            <a:cxnSpLocks noChangeShapeType="1"/>
            <a:stCxn id="17419" idx="4"/>
            <a:endCxn id="17422" idx="0"/>
          </p:cNvCxnSpPr>
          <p:nvPr/>
        </p:nvCxnSpPr>
        <p:spPr bwMode="auto">
          <a:xfrm>
            <a:off x="2057400" y="2662238"/>
            <a:ext cx="527050" cy="571500"/>
          </a:xfrm>
          <a:prstGeom prst="straightConnector1">
            <a:avLst/>
          </a:prstGeom>
          <a:noFill/>
          <a:ln w="38100">
            <a:solidFill>
              <a:srgbClr val="FF3300"/>
            </a:solidFill>
            <a:round/>
            <a:headEnd/>
            <a:tailEnd type="oval" w="med" len="med"/>
          </a:ln>
        </p:spPr>
      </p:cxnSp>
      <p:cxnSp>
        <p:nvCxnSpPr>
          <p:cNvPr id="17424" name="AutoShape 15"/>
          <p:cNvCxnSpPr>
            <a:cxnSpLocks noChangeShapeType="1"/>
            <a:stCxn id="17419" idx="0"/>
            <a:endCxn id="17425" idx="2"/>
          </p:cNvCxnSpPr>
          <p:nvPr/>
        </p:nvCxnSpPr>
        <p:spPr bwMode="auto">
          <a:xfrm flipH="1" flipV="1">
            <a:off x="2051050" y="1384300"/>
            <a:ext cx="6350" cy="558800"/>
          </a:xfrm>
          <a:prstGeom prst="straightConnector1">
            <a:avLst/>
          </a:prstGeom>
          <a:noFill/>
          <a:ln w="38100">
            <a:solidFill>
              <a:schemeClr val="tx1"/>
            </a:solidFill>
            <a:round/>
            <a:headEnd type="triangle" w="med" len="med"/>
            <a:tailEnd/>
          </a:ln>
        </p:spPr>
      </p:cxnSp>
      <p:sp>
        <p:nvSpPr>
          <p:cNvPr id="17425" name="Text Box 16"/>
          <p:cNvSpPr txBox="1">
            <a:spLocks noChangeArrowheads="1"/>
          </p:cNvSpPr>
          <p:nvPr/>
        </p:nvSpPr>
        <p:spPr bwMode="auto">
          <a:xfrm>
            <a:off x="1471613" y="1016000"/>
            <a:ext cx="1157287" cy="368300"/>
          </a:xfrm>
          <a:prstGeom prst="rect">
            <a:avLst/>
          </a:prstGeom>
          <a:noFill/>
          <a:ln w="9525">
            <a:noFill/>
            <a:miter lim="800000"/>
            <a:headEnd/>
            <a:tailEnd/>
          </a:ln>
        </p:spPr>
        <p:txBody>
          <a:bodyPr wrap="none" tIns="18000">
            <a:spAutoFit/>
          </a:bodyPr>
          <a:lstStyle/>
          <a:p>
            <a:r>
              <a:rPr lang="de-DE" sz="2000" b="0">
                <a:latin typeface="Arial Unicode MS" pitchFamily="34" charset="-128"/>
              </a:rPr>
              <a:t>attention</a:t>
            </a:r>
          </a:p>
        </p:txBody>
      </p:sp>
      <p:cxnSp>
        <p:nvCxnSpPr>
          <p:cNvPr id="17426" name="AutoShape 17"/>
          <p:cNvCxnSpPr>
            <a:cxnSpLocks noChangeShapeType="1"/>
            <a:stCxn id="17419" idx="5"/>
            <a:endCxn id="17415" idx="0"/>
          </p:cNvCxnSpPr>
          <p:nvPr/>
        </p:nvCxnSpPr>
        <p:spPr bwMode="auto">
          <a:xfrm>
            <a:off x="2311400" y="2557463"/>
            <a:ext cx="787400" cy="630237"/>
          </a:xfrm>
          <a:prstGeom prst="straightConnector1">
            <a:avLst/>
          </a:prstGeom>
          <a:noFill/>
          <a:ln w="38100">
            <a:solidFill>
              <a:schemeClr val="bg1"/>
            </a:solidFill>
            <a:round/>
            <a:headEnd type="triangle" w="med" len="med"/>
            <a:tailEnd/>
          </a:ln>
        </p:spPr>
      </p:cxnSp>
      <p:cxnSp>
        <p:nvCxnSpPr>
          <p:cNvPr id="17427" name="AutoShape 18"/>
          <p:cNvCxnSpPr>
            <a:cxnSpLocks noChangeShapeType="1"/>
            <a:stCxn id="17419" idx="6"/>
            <a:endCxn id="17415" idx="7"/>
          </p:cNvCxnSpPr>
          <p:nvPr/>
        </p:nvCxnSpPr>
        <p:spPr bwMode="auto">
          <a:xfrm>
            <a:off x="2416175" y="2303463"/>
            <a:ext cx="936625" cy="989012"/>
          </a:xfrm>
          <a:prstGeom prst="curvedConnector2">
            <a:avLst/>
          </a:prstGeom>
          <a:noFill/>
          <a:ln w="38100">
            <a:solidFill>
              <a:schemeClr val="bg1"/>
            </a:solidFill>
            <a:round/>
            <a:headEnd/>
            <a:tailEnd type="triangle" w="med" len="med"/>
          </a:ln>
        </p:spPr>
      </p:cxnSp>
      <p:sp>
        <p:nvSpPr>
          <p:cNvPr id="17428" name="Text Box 19"/>
          <p:cNvSpPr txBox="1">
            <a:spLocks noChangeArrowheads="1"/>
          </p:cNvSpPr>
          <p:nvPr/>
        </p:nvSpPr>
        <p:spPr bwMode="auto">
          <a:xfrm>
            <a:off x="1631950" y="4699000"/>
            <a:ext cx="947738" cy="368300"/>
          </a:xfrm>
          <a:prstGeom prst="rect">
            <a:avLst/>
          </a:prstGeom>
          <a:noFill/>
          <a:ln w="9525">
            <a:noFill/>
            <a:miter lim="800000"/>
            <a:headEnd/>
            <a:tailEnd/>
          </a:ln>
        </p:spPr>
        <p:txBody>
          <a:bodyPr wrap="none" tIns="18000">
            <a:spAutoFit/>
          </a:bodyPr>
          <a:lstStyle/>
          <a:p>
            <a:r>
              <a:rPr lang="de-DE" sz="2000" b="0">
                <a:latin typeface="Arial Unicode MS" pitchFamily="34" charset="-128"/>
              </a:rPr>
              <a:t>motion</a:t>
            </a:r>
          </a:p>
        </p:txBody>
      </p:sp>
      <p:sp>
        <p:nvSpPr>
          <p:cNvPr id="17429" name="Oval 20"/>
          <p:cNvSpPr>
            <a:spLocks noChangeArrowheads="1"/>
          </p:cNvSpPr>
          <p:nvPr/>
        </p:nvSpPr>
        <p:spPr bwMode="auto">
          <a:xfrm>
            <a:off x="2293938" y="3203575"/>
            <a:ext cx="147637" cy="149225"/>
          </a:xfrm>
          <a:prstGeom prst="ellipse">
            <a:avLst/>
          </a:prstGeom>
          <a:noFill/>
          <a:ln w="3175" algn="ctr">
            <a:noFill/>
            <a:round/>
            <a:headEnd/>
            <a:tailEnd/>
          </a:ln>
        </p:spPr>
        <p:txBody>
          <a:bodyPr anchor="ctr">
            <a:spAutoFit/>
          </a:bodyPr>
          <a:lstStyle/>
          <a:p>
            <a:endParaRPr lang="en-US"/>
          </a:p>
        </p:txBody>
      </p:sp>
      <p:cxnSp>
        <p:nvCxnSpPr>
          <p:cNvPr id="17430" name="AutoShape 21"/>
          <p:cNvCxnSpPr>
            <a:cxnSpLocks noChangeShapeType="1"/>
            <a:stCxn id="17428" idx="0"/>
            <a:endCxn id="17429" idx="0"/>
          </p:cNvCxnSpPr>
          <p:nvPr/>
        </p:nvCxnSpPr>
        <p:spPr bwMode="auto">
          <a:xfrm flipV="1">
            <a:off x="2106613" y="3203575"/>
            <a:ext cx="261937" cy="1495425"/>
          </a:xfrm>
          <a:prstGeom prst="straightConnector1">
            <a:avLst/>
          </a:prstGeom>
          <a:noFill/>
          <a:ln w="38100">
            <a:solidFill>
              <a:srgbClr val="33CC33"/>
            </a:solidFill>
            <a:round/>
            <a:headEnd/>
            <a:tailEnd type="oval" w="med" len="med"/>
          </a:ln>
        </p:spPr>
      </p:cxnSp>
      <p:sp>
        <p:nvSpPr>
          <p:cNvPr id="17431" name="Oval 22"/>
          <p:cNvSpPr>
            <a:spLocks noChangeArrowheads="1"/>
          </p:cNvSpPr>
          <p:nvPr/>
        </p:nvSpPr>
        <p:spPr bwMode="auto">
          <a:xfrm>
            <a:off x="3182938" y="2611438"/>
            <a:ext cx="149225" cy="149225"/>
          </a:xfrm>
          <a:prstGeom prst="ellipse">
            <a:avLst/>
          </a:prstGeom>
          <a:noFill/>
          <a:ln w="3175" algn="ctr">
            <a:noFill/>
            <a:round/>
            <a:headEnd/>
            <a:tailEnd/>
          </a:ln>
        </p:spPr>
        <p:txBody>
          <a:bodyPr wrap="none" anchor="ctr">
            <a:spAutoFit/>
          </a:bodyPr>
          <a:lstStyle/>
          <a:p>
            <a:endParaRPr lang="en-US"/>
          </a:p>
        </p:txBody>
      </p:sp>
      <p:pic>
        <p:nvPicPr>
          <p:cNvPr id="17432" name="Picture 23" descr="D"/>
          <p:cNvPicPr>
            <a:picLocks noChangeAspect="1" noChangeArrowheads="1"/>
          </p:cNvPicPr>
          <p:nvPr/>
        </p:nvPicPr>
        <p:blipFill>
          <a:blip r:embed="rId4" cstate="print"/>
          <a:srcRect/>
          <a:stretch>
            <a:fillRect/>
          </a:stretch>
        </p:blipFill>
        <p:spPr bwMode="auto">
          <a:xfrm>
            <a:off x="5865813" y="1544638"/>
            <a:ext cx="4111625" cy="3084512"/>
          </a:xfrm>
          <a:prstGeom prst="rect">
            <a:avLst/>
          </a:prstGeom>
          <a:noFill/>
          <a:ln w="9525">
            <a:noFill/>
            <a:miter lim="800000"/>
            <a:headEnd/>
            <a:tailEnd/>
          </a:ln>
        </p:spPr>
      </p:pic>
      <p:graphicFrame>
        <p:nvGraphicFramePr>
          <p:cNvPr id="17410" name="Object 24"/>
          <p:cNvGraphicFramePr>
            <a:graphicFrameLocks noChangeAspect="1"/>
          </p:cNvGraphicFramePr>
          <p:nvPr/>
        </p:nvGraphicFramePr>
        <p:xfrm>
          <a:off x="6365875" y="4568825"/>
          <a:ext cx="3173413" cy="515938"/>
        </p:xfrm>
        <a:graphic>
          <a:graphicData uri="http://schemas.openxmlformats.org/presentationml/2006/ole">
            <mc:AlternateContent xmlns:mc="http://schemas.openxmlformats.org/markup-compatibility/2006">
              <mc:Choice xmlns:v="urn:schemas-microsoft-com:vml" Requires="v">
                <p:oleObj spid="_x0000_s17454" name="Equation" r:id="rId5" imgW="1562100" imgH="254000" progId="Equation.3">
                  <p:embed/>
                </p:oleObj>
              </mc:Choice>
              <mc:Fallback>
                <p:oleObj name="Equation" r:id="rId5" imgW="1562100" imgH="254000" progId="Equation.3">
                  <p:embed/>
                  <p:pic>
                    <p:nvPicPr>
                      <p:cNvPr id="0" name="Object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65875" y="4568825"/>
                        <a:ext cx="3173413" cy="515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33" name="Text Box 25"/>
          <p:cNvSpPr txBox="1">
            <a:spLocks noChangeArrowheads="1"/>
          </p:cNvSpPr>
          <p:nvPr/>
        </p:nvSpPr>
        <p:spPr bwMode="auto">
          <a:xfrm>
            <a:off x="2330450" y="2909888"/>
            <a:ext cx="479425" cy="246062"/>
          </a:xfrm>
          <a:prstGeom prst="rect">
            <a:avLst/>
          </a:prstGeom>
          <a:noFill/>
          <a:ln w="9525">
            <a:noFill/>
            <a:miter lim="800000"/>
            <a:headEnd/>
            <a:tailEnd/>
          </a:ln>
        </p:spPr>
        <p:txBody>
          <a:bodyPr wrap="none" tIns="18000">
            <a:spAutoFit/>
          </a:bodyPr>
          <a:lstStyle/>
          <a:p>
            <a:r>
              <a:rPr lang="de-DE" sz="1200">
                <a:solidFill>
                  <a:srgbClr val="FF0000"/>
                </a:solidFill>
                <a:latin typeface="Arial Unicode MS" pitchFamily="34" charset="-128"/>
              </a:rPr>
              <a:t>1.25</a:t>
            </a:r>
          </a:p>
        </p:txBody>
      </p:sp>
      <p:sp>
        <p:nvSpPr>
          <p:cNvPr id="17434" name="Text Box 26"/>
          <p:cNvSpPr txBox="1">
            <a:spLocks noChangeArrowheads="1"/>
          </p:cNvSpPr>
          <p:nvPr/>
        </p:nvSpPr>
        <p:spPr bwMode="auto">
          <a:xfrm>
            <a:off x="2311400" y="3284538"/>
            <a:ext cx="479425" cy="246062"/>
          </a:xfrm>
          <a:prstGeom prst="rect">
            <a:avLst/>
          </a:prstGeom>
          <a:noFill/>
          <a:ln w="9525">
            <a:noFill/>
            <a:miter lim="800000"/>
            <a:headEnd/>
            <a:tailEnd/>
          </a:ln>
        </p:spPr>
        <p:txBody>
          <a:bodyPr wrap="none" tIns="18000">
            <a:spAutoFit/>
          </a:bodyPr>
          <a:lstStyle/>
          <a:p>
            <a:r>
              <a:rPr lang="de-DE" sz="1200">
                <a:solidFill>
                  <a:schemeClr val="bg1"/>
                </a:solidFill>
                <a:latin typeface="Arial Unicode MS" pitchFamily="34" charset="-128"/>
              </a:rPr>
              <a:t>0.13</a:t>
            </a:r>
          </a:p>
        </p:txBody>
      </p:sp>
      <p:sp>
        <p:nvSpPr>
          <p:cNvPr id="17435" name="Text Box 27"/>
          <p:cNvSpPr txBox="1">
            <a:spLocks noChangeArrowheads="1"/>
          </p:cNvSpPr>
          <p:nvPr/>
        </p:nvSpPr>
        <p:spPr bwMode="auto">
          <a:xfrm>
            <a:off x="1779588" y="3759200"/>
            <a:ext cx="479425" cy="246063"/>
          </a:xfrm>
          <a:prstGeom prst="rect">
            <a:avLst/>
          </a:prstGeom>
          <a:noFill/>
          <a:ln w="9525">
            <a:noFill/>
            <a:miter lim="800000"/>
            <a:headEnd/>
            <a:tailEnd/>
          </a:ln>
        </p:spPr>
        <p:txBody>
          <a:bodyPr wrap="none" tIns="18000">
            <a:spAutoFit/>
          </a:bodyPr>
          <a:lstStyle/>
          <a:p>
            <a:r>
              <a:rPr lang="de-DE" sz="1200">
                <a:solidFill>
                  <a:schemeClr val="bg1"/>
                </a:solidFill>
                <a:latin typeface="Arial Unicode MS" pitchFamily="34" charset="-128"/>
              </a:rPr>
              <a:t>0.46</a:t>
            </a:r>
          </a:p>
        </p:txBody>
      </p:sp>
      <p:sp>
        <p:nvSpPr>
          <p:cNvPr id="17436" name="Text Box 28"/>
          <p:cNvSpPr txBox="1">
            <a:spLocks noChangeArrowheads="1"/>
          </p:cNvSpPr>
          <p:nvPr/>
        </p:nvSpPr>
        <p:spPr bwMode="auto">
          <a:xfrm>
            <a:off x="3243263" y="2822575"/>
            <a:ext cx="479425" cy="246063"/>
          </a:xfrm>
          <a:prstGeom prst="rect">
            <a:avLst/>
          </a:prstGeom>
          <a:noFill/>
          <a:ln w="9525">
            <a:noFill/>
            <a:miter lim="800000"/>
            <a:headEnd/>
            <a:tailEnd/>
          </a:ln>
        </p:spPr>
        <p:txBody>
          <a:bodyPr wrap="none" tIns="18000">
            <a:spAutoFit/>
          </a:bodyPr>
          <a:lstStyle/>
          <a:p>
            <a:r>
              <a:rPr lang="de-DE" sz="1200">
                <a:solidFill>
                  <a:schemeClr val="bg1"/>
                </a:solidFill>
                <a:latin typeface="Arial Unicode MS" pitchFamily="34" charset="-128"/>
              </a:rPr>
              <a:t>0.39</a:t>
            </a:r>
          </a:p>
        </p:txBody>
      </p:sp>
      <p:sp>
        <p:nvSpPr>
          <p:cNvPr id="17437" name="Text Box 29"/>
          <p:cNvSpPr txBox="1">
            <a:spLocks noChangeArrowheads="1"/>
          </p:cNvSpPr>
          <p:nvPr/>
        </p:nvSpPr>
        <p:spPr bwMode="auto">
          <a:xfrm>
            <a:off x="2465388" y="2565400"/>
            <a:ext cx="479425" cy="246063"/>
          </a:xfrm>
          <a:prstGeom prst="rect">
            <a:avLst/>
          </a:prstGeom>
          <a:noFill/>
          <a:ln w="9525">
            <a:noFill/>
            <a:miter lim="800000"/>
            <a:headEnd/>
            <a:tailEnd/>
          </a:ln>
        </p:spPr>
        <p:txBody>
          <a:bodyPr wrap="none" tIns="18000">
            <a:spAutoFit/>
          </a:bodyPr>
          <a:lstStyle/>
          <a:p>
            <a:r>
              <a:rPr lang="de-DE" sz="1200">
                <a:solidFill>
                  <a:schemeClr val="bg1"/>
                </a:solidFill>
                <a:latin typeface="Arial Unicode MS" pitchFamily="34" charset="-128"/>
              </a:rPr>
              <a:t>0.26</a:t>
            </a:r>
          </a:p>
        </p:txBody>
      </p:sp>
      <p:sp>
        <p:nvSpPr>
          <p:cNvPr id="17438" name="Text Box 30"/>
          <p:cNvSpPr txBox="1">
            <a:spLocks noChangeArrowheads="1"/>
          </p:cNvSpPr>
          <p:nvPr/>
        </p:nvSpPr>
        <p:spPr bwMode="auto">
          <a:xfrm>
            <a:off x="2182813" y="4005263"/>
            <a:ext cx="479425" cy="246062"/>
          </a:xfrm>
          <a:prstGeom prst="rect">
            <a:avLst/>
          </a:prstGeom>
          <a:noFill/>
          <a:ln w="9525">
            <a:noFill/>
            <a:miter lim="800000"/>
            <a:headEnd/>
            <a:tailEnd/>
          </a:ln>
        </p:spPr>
        <p:txBody>
          <a:bodyPr wrap="none" tIns="18000">
            <a:spAutoFit/>
          </a:bodyPr>
          <a:lstStyle/>
          <a:p>
            <a:r>
              <a:rPr lang="de-DE" sz="1200">
                <a:solidFill>
                  <a:srgbClr val="33CC33"/>
                </a:solidFill>
                <a:latin typeface="Arial Unicode MS" pitchFamily="34" charset="-128"/>
              </a:rPr>
              <a:t>0.50</a:t>
            </a:r>
          </a:p>
        </p:txBody>
      </p:sp>
      <p:sp>
        <p:nvSpPr>
          <p:cNvPr id="17439" name="Text Box 31"/>
          <p:cNvSpPr txBox="1">
            <a:spLocks noChangeArrowheads="1"/>
          </p:cNvSpPr>
          <p:nvPr/>
        </p:nvSpPr>
        <p:spPr bwMode="auto">
          <a:xfrm>
            <a:off x="822325" y="3141663"/>
            <a:ext cx="479425" cy="246062"/>
          </a:xfrm>
          <a:prstGeom prst="rect">
            <a:avLst/>
          </a:prstGeom>
          <a:noFill/>
          <a:ln w="9525">
            <a:noFill/>
            <a:miter lim="800000"/>
            <a:headEnd/>
            <a:tailEnd/>
          </a:ln>
        </p:spPr>
        <p:txBody>
          <a:bodyPr wrap="none" tIns="18000">
            <a:spAutoFit/>
          </a:bodyPr>
          <a:lstStyle/>
          <a:p>
            <a:r>
              <a:rPr lang="de-DE" sz="1200">
                <a:latin typeface="Arial Unicode MS" pitchFamily="34" charset="-128"/>
              </a:rPr>
              <a:t>0.26</a:t>
            </a:r>
          </a:p>
        </p:txBody>
      </p:sp>
      <p:sp>
        <p:nvSpPr>
          <p:cNvPr id="17440" name="Text Box 32"/>
          <p:cNvSpPr txBox="1">
            <a:spLocks noChangeArrowheads="1"/>
          </p:cNvSpPr>
          <p:nvPr/>
        </p:nvSpPr>
        <p:spPr bwMode="auto">
          <a:xfrm>
            <a:off x="1573213" y="1484313"/>
            <a:ext cx="479425" cy="246062"/>
          </a:xfrm>
          <a:prstGeom prst="rect">
            <a:avLst/>
          </a:prstGeom>
          <a:noFill/>
          <a:ln w="9525">
            <a:noFill/>
            <a:miter lim="800000"/>
            <a:headEnd/>
            <a:tailEnd/>
          </a:ln>
        </p:spPr>
        <p:txBody>
          <a:bodyPr wrap="none" tIns="18000">
            <a:spAutoFit/>
          </a:bodyPr>
          <a:lstStyle/>
          <a:p>
            <a:r>
              <a:rPr lang="de-DE" sz="1200">
                <a:latin typeface="Arial Unicode MS" pitchFamily="34" charset="-128"/>
              </a:rPr>
              <a:t>0.10</a:t>
            </a:r>
          </a:p>
        </p:txBody>
      </p:sp>
      <p:sp>
        <p:nvSpPr>
          <p:cNvPr id="17441" name="Line 33"/>
          <p:cNvSpPr>
            <a:spLocks noChangeShapeType="1"/>
          </p:cNvSpPr>
          <p:nvPr/>
        </p:nvSpPr>
        <p:spPr bwMode="auto">
          <a:xfrm>
            <a:off x="7880350" y="1557338"/>
            <a:ext cx="0" cy="2735262"/>
          </a:xfrm>
          <a:prstGeom prst="line">
            <a:avLst/>
          </a:prstGeom>
          <a:noFill/>
          <a:ln w="9525">
            <a:solidFill>
              <a:schemeClr val="tx1"/>
            </a:solidFill>
            <a:prstDash val="dash"/>
            <a:round/>
            <a:headEnd/>
            <a:tailEnd/>
          </a:ln>
        </p:spPr>
        <p:txBody>
          <a:bodyPr>
            <a:spAutoFit/>
          </a:bodyPr>
          <a:lstStyle/>
          <a:p>
            <a:endParaRPr lang="en-US"/>
          </a:p>
        </p:txBody>
      </p:sp>
      <p:sp>
        <p:nvSpPr>
          <p:cNvPr id="17442" name="Text Box 34"/>
          <p:cNvSpPr txBox="1">
            <a:spLocks noChangeArrowheads="1"/>
          </p:cNvSpPr>
          <p:nvPr/>
        </p:nvSpPr>
        <p:spPr bwMode="auto">
          <a:xfrm>
            <a:off x="7312025" y="1285875"/>
            <a:ext cx="1116013" cy="304800"/>
          </a:xfrm>
          <a:prstGeom prst="rect">
            <a:avLst/>
          </a:prstGeom>
          <a:noFill/>
          <a:ln w="9525" algn="ctr">
            <a:noFill/>
            <a:miter lim="800000"/>
            <a:headEnd/>
            <a:tailEnd/>
          </a:ln>
        </p:spPr>
        <p:txBody>
          <a:bodyPr wrap="none">
            <a:spAutoFit/>
          </a:bodyPr>
          <a:lstStyle/>
          <a:p>
            <a:pPr eaLnBrk="0" hangingPunct="0">
              <a:spcBef>
                <a:spcPct val="50000"/>
              </a:spcBef>
            </a:pPr>
            <a:r>
              <a:rPr lang="en-GB" b="0">
                <a:latin typeface="Arial Unicode MS" pitchFamily="34" charset="-128"/>
                <a:ea typeface="Arial Unicode MS" pitchFamily="34" charset="-128"/>
                <a:cs typeface="Arial Unicode MS" pitchFamily="34" charset="-128"/>
              </a:rPr>
              <a:t>MAP = 1.25</a:t>
            </a:r>
            <a:endParaRPr lang="en-US" b="0">
              <a:latin typeface="Arial Unicode MS" pitchFamily="34" charset="-128"/>
              <a:ea typeface="Arial Unicode MS" pitchFamily="34" charset="-128"/>
              <a:cs typeface="Arial Unicode MS" pitchFamily="34" charset="-128"/>
            </a:endParaRPr>
          </a:p>
        </p:txBody>
      </p:sp>
      <p:sp>
        <p:nvSpPr>
          <p:cNvPr id="17443" name="Text Box 35"/>
          <p:cNvSpPr txBox="1">
            <a:spLocks noChangeArrowheads="1"/>
          </p:cNvSpPr>
          <p:nvPr/>
        </p:nvSpPr>
        <p:spPr bwMode="auto">
          <a:xfrm>
            <a:off x="274638" y="6343650"/>
            <a:ext cx="3703637" cy="304800"/>
          </a:xfrm>
          <a:prstGeom prst="rect">
            <a:avLst/>
          </a:prstGeom>
          <a:noFill/>
          <a:ln w="9525">
            <a:noFill/>
            <a:miter lim="800000"/>
            <a:headEnd/>
            <a:tailEnd/>
          </a:ln>
        </p:spPr>
        <p:txBody>
          <a:bodyPr>
            <a:spAutoFit/>
          </a:bodyPr>
          <a:lstStyle/>
          <a:p>
            <a:pPr eaLnBrk="0" hangingPunct="0"/>
            <a:r>
              <a:rPr lang="de-DE" b="0">
                <a:latin typeface="Times New Roman" pitchFamily="18" charset="0"/>
              </a:rPr>
              <a:t>Stephan et al. 2008, </a:t>
            </a:r>
            <a:r>
              <a:rPr lang="de-DE" b="0" i="1">
                <a:latin typeface="Times New Roman" pitchFamily="18" charset="0"/>
              </a:rPr>
              <a:t>NeuroImage</a:t>
            </a:r>
            <a:endParaRPr lang="en-US" b="0" i="1">
              <a:latin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cstate="print"/>
          <a:srcRect/>
          <a:stretch>
            <a:fillRect/>
          </a:stretch>
        </p:blipFill>
        <p:spPr bwMode="auto">
          <a:xfrm>
            <a:off x="1612900" y="1089025"/>
            <a:ext cx="7064375" cy="4678363"/>
          </a:xfrm>
          <a:prstGeom prst="rect">
            <a:avLst/>
          </a:prstGeom>
          <a:noFill/>
          <a:ln w="9525" algn="ctr">
            <a:noFill/>
            <a:miter lim="800000"/>
            <a:headEnd/>
            <a:tailEnd/>
          </a:ln>
        </p:spPr>
      </p:pic>
      <p:sp>
        <p:nvSpPr>
          <p:cNvPr id="48131" name="Line 3"/>
          <p:cNvSpPr>
            <a:spLocks noChangeShapeType="1"/>
          </p:cNvSpPr>
          <p:nvPr/>
        </p:nvSpPr>
        <p:spPr bwMode="auto">
          <a:xfrm>
            <a:off x="8799513" y="1784350"/>
            <a:ext cx="228600" cy="0"/>
          </a:xfrm>
          <a:prstGeom prst="line">
            <a:avLst/>
          </a:prstGeom>
          <a:noFill/>
          <a:ln w="38100">
            <a:solidFill>
              <a:srgbClr val="333399"/>
            </a:solidFill>
            <a:round/>
            <a:headEnd/>
            <a:tailEnd/>
          </a:ln>
        </p:spPr>
        <p:txBody>
          <a:bodyPr/>
          <a:lstStyle/>
          <a:p>
            <a:endParaRPr lang="en-US"/>
          </a:p>
        </p:txBody>
      </p:sp>
      <p:sp>
        <p:nvSpPr>
          <p:cNvPr id="48132" name="Line 4"/>
          <p:cNvSpPr>
            <a:spLocks noChangeShapeType="1"/>
          </p:cNvSpPr>
          <p:nvPr/>
        </p:nvSpPr>
        <p:spPr bwMode="auto">
          <a:xfrm>
            <a:off x="8799513" y="2089150"/>
            <a:ext cx="228600" cy="0"/>
          </a:xfrm>
          <a:prstGeom prst="line">
            <a:avLst/>
          </a:prstGeom>
          <a:noFill/>
          <a:ln w="38100">
            <a:solidFill>
              <a:srgbClr val="008000"/>
            </a:solidFill>
            <a:round/>
            <a:headEnd/>
            <a:tailEnd/>
          </a:ln>
        </p:spPr>
        <p:txBody>
          <a:bodyPr/>
          <a:lstStyle/>
          <a:p>
            <a:endParaRPr lang="en-US"/>
          </a:p>
        </p:txBody>
      </p:sp>
      <p:sp>
        <p:nvSpPr>
          <p:cNvPr id="48133" name="Line 5"/>
          <p:cNvSpPr>
            <a:spLocks noChangeShapeType="1"/>
          </p:cNvSpPr>
          <p:nvPr/>
        </p:nvSpPr>
        <p:spPr bwMode="auto">
          <a:xfrm>
            <a:off x="8799513" y="2393950"/>
            <a:ext cx="228600" cy="0"/>
          </a:xfrm>
          <a:prstGeom prst="line">
            <a:avLst/>
          </a:prstGeom>
          <a:noFill/>
          <a:ln w="38100">
            <a:solidFill>
              <a:srgbClr val="FF0000"/>
            </a:solidFill>
            <a:round/>
            <a:headEnd/>
            <a:tailEnd/>
          </a:ln>
        </p:spPr>
        <p:txBody>
          <a:bodyPr/>
          <a:lstStyle/>
          <a:p>
            <a:endParaRPr lang="en-US"/>
          </a:p>
        </p:txBody>
      </p:sp>
      <p:sp>
        <p:nvSpPr>
          <p:cNvPr id="48134" name="Text Box 6"/>
          <p:cNvSpPr txBox="1">
            <a:spLocks noChangeArrowheads="1"/>
          </p:cNvSpPr>
          <p:nvPr/>
        </p:nvSpPr>
        <p:spPr bwMode="auto">
          <a:xfrm>
            <a:off x="9034463" y="1570038"/>
            <a:ext cx="463550" cy="366712"/>
          </a:xfrm>
          <a:prstGeom prst="rect">
            <a:avLst/>
          </a:prstGeom>
          <a:noFill/>
          <a:ln w="9525">
            <a:noFill/>
            <a:miter lim="800000"/>
            <a:headEnd/>
            <a:tailEnd/>
          </a:ln>
        </p:spPr>
        <p:txBody>
          <a:bodyPr wrap="none">
            <a:spAutoFit/>
          </a:bodyPr>
          <a:lstStyle/>
          <a:p>
            <a:pPr eaLnBrk="0" hangingPunct="0"/>
            <a:r>
              <a:rPr lang="en-GB" sz="1800" b="0">
                <a:solidFill>
                  <a:srgbClr val="000000"/>
                </a:solidFill>
              </a:rPr>
              <a:t>V1</a:t>
            </a:r>
            <a:endParaRPr lang="en-US" sz="1800" b="0">
              <a:solidFill>
                <a:srgbClr val="000000"/>
              </a:solidFill>
            </a:endParaRPr>
          </a:p>
        </p:txBody>
      </p:sp>
      <p:sp>
        <p:nvSpPr>
          <p:cNvPr id="48135" name="Text Box 7"/>
          <p:cNvSpPr txBox="1">
            <a:spLocks noChangeArrowheads="1"/>
          </p:cNvSpPr>
          <p:nvPr/>
        </p:nvSpPr>
        <p:spPr bwMode="auto">
          <a:xfrm>
            <a:off x="9028113" y="1908175"/>
            <a:ext cx="463550" cy="366713"/>
          </a:xfrm>
          <a:prstGeom prst="rect">
            <a:avLst/>
          </a:prstGeom>
          <a:noFill/>
          <a:ln w="9525">
            <a:noFill/>
            <a:miter lim="800000"/>
            <a:headEnd/>
            <a:tailEnd/>
          </a:ln>
        </p:spPr>
        <p:txBody>
          <a:bodyPr wrap="none">
            <a:spAutoFit/>
          </a:bodyPr>
          <a:lstStyle/>
          <a:p>
            <a:pPr eaLnBrk="0" hangingPunct="0"/>
            <a:r>
              <a:rPr lang="en-GB" sz="1800" b="0">
                <a:solidFill>
                  <a:srgbClr val="000000"/>
                </a:solidFill>
              </a:rPr>
              <a:t>V5</a:t>
            </a:r>
            <a:endParaRPr lang="en-US" sz="1800" b="0">
              <a:solidFill>
                <a:srgbClr val="000000"/>
              </a:solidFill>
            </a:endParaRPr>
          </a:p>
        </p:txBody>
      </p:sp>
      <p:sp>
        <p:nvSpPr>
          <p:cNvPr id="48136" name="Text Box 8"/>
          <p:cNvSpPr txBox="1">
            <a:spLocks noChangeArrowheads="1"/>
          </p:cNvSpPr>
          <p:nvPr/>
        </p:nvSpPr>
        <p:spPr bwMode="auto">
          <a:xfrm>
            <a:off x="9028113" y="2212975"/>
            <a:ext cx="654050" cy="366713"/>
          </a:xfrm>
          <a:prstGeom prst="rect">
            <a:avLst/>
          </a:prstGeom>
          <a:noFill/>
          <a:ln w="9525">
            <a:noFill/>
            <a:miter lim="800000"/>
            <a:headEnd/>
            <a:tailEnd/>
          </a:ln>
        </p:spPr>
        <p:txBody>
          <a:bodyPr wrap="none">
            <a:spAutoFit/>
          </a:bodyPr>
          <a:lstStyle/>
          <a:p>
            <a:pPr eaLnBrk="0" hangingPunct="0"/>
            <a:r>
              <a:rPr lang="en-GB" sz="1800" b="0">
                <a:solidFill>
                  <a:srgbClr val="000000"/>
                </a:solidFill>
              </a:rPr>
              <a:t>PPC</a:t>
            </a:r>
            <a:endParaRPr lang="en-US" sz="1800" b="0">
              <a:solidFill>
                <a:srgbClr val="000000"/>
              </a:solidFill>
            </a:endParaRPr>
          </a:p>
        </p:txBody>
      </p:sp>
      <p:sp>
        <p:nvSpPr>
          <p:cNvPr id="48137" name="Line 9"/>
          <p:cNvSpPr>
            <a:spLocks noChangeShapeType="1"/>
          </p:cNvSpPr>
          <p:nvPr/>
        </p:nvSpPr>
        <p:spPr bwMode="auto">
          <a:xfrm>
            <a:off x="8799513" y="3170238"/>
            <a:ext cx="228600" cy="0"/>
          </a:xfrm>
          <a:prstGeom prst="line">
            <a:avLst/>
          </a:prstGeom>
          <a:noFill/>
          <a:ln w="28575">
            <a:solidFill>
              <a:srgbClr val="000000"/>
            </a:solidFill>
            <a:prstDash val="sysDot"/>
            <a:round/>
            <a:headEnd/>
            <a:tailEnd/>
          </a:ln>
        </p:spPr>
        <p:txBody>
          <a:bodyPr/>
          <a:lstStyle/>
          <a:p>
            <a:endParaRPr lang="en-US"/>
          </a:p>
        </p:txBody>
      </p:sp>
      <p:sp>
        <p:nvSpPr>
          <p:cNvPr id="48138" name="Text Box 10"/>
          <p:cNvSpPr txBox="1">
            <a:spLocks noChangeArrowheads="1"/>
          </p:cNvSpPr>
          <p:nvPr/>
        </p:nvSpPr>
        <p:spPr bwMode="auto">
          <a:xfrm>
            <a:off x="9028113" y="2978150"/>
            <a:ext cx="1123950" cy="366713"/>
          </a:xfrm>
          <a:prstGeom prst="rect">
            <a:avLst/>
          </a:prstGeom>
          <a:noFill/>
          <a:ln w="9525">
            <a:noFill/>
            <a:miter lim="800000"/>
            <a:headEnd/>
            <a:tailEnd/>
          </a:ln>
        </p:spPr>
        <p:txBody>
          <a:bodyPr wrap="none">
            <a:spAutoFit/>
          </a:bodyPr>
          <a:lstStyle/>
          <a:p>
            <a:pPr eaLnBrk="0" hangingPunct="0"/>
            <a:r>
              <a:rPr lang="en-GB" sz="1800" b="0">
                <a:solidFill>
                  <a:srgbClr val="000000"/>
                </a:solidFill>
              </a:rPr>
              <a:t>observed</a:t>
            </a:r>
            <a:endParaRPr lang="en-US" sz="1800" b="0">
              <a:solidFill>
                <a:srgbClr val="000000"/>
              </a:solidFill>
            </a:endParaRPr>
          </a:p>
        </p:txBody>
      </p:sp>
      <p:sp>
        <p:nvSpPr>
          <p:cNvPr id="48139" name="Line 11"/>
          <p:cNvSpPr>
            <a:spLocks noChangeShapeType="1"/>
          </p:cNvSpPr>
          <p:nvPr/>
        </p:nvSpPr>
        <p:spPr bwMode="auto">
          <a:xfrm>
            <a:off x="8799513" y="3452813"/>
            <a:ext cx="228600" cy="0"/>
          </a:xfrm>
          <a:prstGeom prst="line">
            <a:avLst/>
          </a:prstGeom>
          <a:noFill/>
          <a:ln w="38100">
            <a:solidFill>
              <a:srgbClr val="000000"/>
            </a:solidFill>
            <a:round/>
            <a:headEnd/>
            <a:tailEnd/>
          </a:ln>
        </p:spPr>
        <p:txBody>
          <a:bodyPr/>
          <a:lstStyle/>
          <a:p>
            <a:endParaRPr lang="en-US"/>
          </a:p>
        </p:txBody>
      </p:sp>
      <p:sp>
        <p:nvSpPr>
          <p:cNvPr id="48140" name="Text Box 12"/>
          <p:cNvSpPr txBox="1">
            <a:spLocks noChangeArrowheads="1"/>
          </p:cNvSpPr>
          <p:nvPr/>
        </p:nvSpPr>
        <p:spPr bwMode="auto">
          <a:xfrm>
            <a:off x="9028113" y="3260725"/>
            <a:ext cx="681037" cy="366713"/>
          </a:xfrm>
          <a:prstGeom prst="rect">
            <a:avLst/>
          </a:prstGeom>
          <a:noFill/>
          <a:ln w="9525">
            <a:noFill/>
            <a:miter lim="800000"/>
            <a:headEnd/>
            <a:tailEnd/>
          </a:ln>
        </p:spPr>
        <p:txBody>
          <a:bodyPr wrap="none">
            <a:spAutoFit/>
          </a:bodyPr>
          <a:lstStyle/>
          <a:p>
            <a:pPr eaLnBrk="0" hangingPunct="0"/>
            <a:r>
              <a:rPr lang="en-GB" sz="1800" b="0">
                <a:solidFill>
                  <a:srgbClr val="000000"/>
                </a:solidFill>
              </a:rPr>
              <a:t>fitted</a:t>
            </a:r>
            <a:endParaRPr lang="en-US" sz="1800" b="0">
              <a:solidFill>
                <a:srgbClr val="000000"/>
              </a:solidFill>
            </a:endParaRPr>
          </a:p>
        </p:txBody>
      </p:sp>
      <p:sp>
        <p:nvSpPr>
          <p:cNvPr id="1836045" name="Text Box 13"/>
          <p:cNvSpPr txBox="1">
            <a:spLocks noChangeArrowheads="1"/>
          </p:cNvSpPr>
          <p:nvPr/>
        </p:nvSpPr>
        <p:spPr bwMode="auto">
          <a:xfrm>
            <a:off x="2979738" y="404813"/>
            <a:ext cx="1174750" cy="641350"/>
          </a:xfrm>
          <a:prstGeom prst="rect">
            <a:avLst/>
          </a:prstGeom>
          <a:noFill/>
          <a:ln w="9525">
            <a:noFill/>
            <a:miter lim="800000"/>
            <a:headEnd/>
            <a:tailEnd/>
          </a:ln>
        </p:spPr>
        <p:txBody>
          <a:bodyPr wrap="none">
            <a:spAutoFit/>
          </a:bodyPr>
          <a:lstStyle/>
          <a:p>
            <a:pPr eaLnBrk="0" hangingPunct="0"/>
            <a:r>
              <a:rPr lang="en-GB" sz="1800">
                <a:solidFill>
                  <a:srgbClr val="008000"/>
                </a:solidFill>
              </a:rPr>
              <a:t>motion &amp;</a:t>
            </a:r>
          </a:p>
          <a:p>
            <a:pPr eaLnBrk="0" hangingPunct="0"/>
            <a:r>
              <a:rPr lang="en-GB" sz="1800">
                <a:solidFill>
                  <a:srgbClr val="008000"/>
                </a:solidFill>
              </a:rPr>
              <a:t>attention</a:t>
            </a:r>
            <a:endParaRPr lang="en-US" sz="1800">
              <a:solidFill>
                <a:srgbClr val="008000"/>
              </a:solidFill>
            </a:endParaRPr>
          </a:p>
        </p:txBody>
      </p:sp>
      <p:sp>
        <p:nvSpPr>
          <p:cNvPr id="1836046" name="Text Box 14"/>
          <p:cNvSpPr txBox="1">
            <a:spLocks noChangeArrowheads="1"/>
          </p:cNvSpPr>
          <p:nvPr/>
        </p:nvSpPr>
        <p:spPr bwMode="auto">
          <a:xfrm>
            <a:off x="4270375" y="412750"/>
            <a:ext cx="1492250" cy="641350"/>
          </a:xfrm>
          <a:prstGeom prst="rect">
            <a:avLst/>
          </a:prstGeom>
          <a:noFill/>
          <a:ln w="9525">
            <a:noFill/>
            <a:miter lim="800000"/>
            <a:headEnd/>
            <a:tailEnd/>
          </a:ln>
        </p:spPr>
        <p:txBody>
          <a:bodyPr wrap="none">
            <a:spAutoFit/>
          </a:bodyPr>
          <a:lstStyle/>
          <a:p>
            <a:pPr eaLnBrk="0" hangingPunct="0"/>
            <a:r>
              <a:rPr lang="en-GB" sz="1800">
                <a:solidFill>
                  <a:srgbClr val="008000"/>
                </a:solidFill>
              </a:rPr>
              <a:t>motion &amp;</a:t>
            </a:r>
          </a:p>
          <a:p>
            <a:pPr eaLnBrk="0" hangingPunct="0"/>
            <a:r>
              <a:rPr lang="en-GB" sz="1800">
                <a:solidFill>
                  <a:srgbClr val="008000"/>
                </a:solidFill>
              </a:rPr>
              <a:t>no attention</a:t>
            </a:r>
            <a:endParaRPr lang="en-US" sz="1800">
              <a:solidFill>
                <a:srgbClr val="008000"/>
              </a:solidFill>
            </a:endParaRPr>
          </a:p>
        </p:txBody>
      </p:sp>
      <p:sp>
        <p:nvSpPr>
          <p:cNvPr id="1836047" name="Line 15"/>
          <p:cNvSpPr>
            <a:spLocks noChangeShapeType="1"/>
          </p:cNvSpPr>
          <p:nvPr/>
        </p:nvSpPr>
        <p:spPr bwMode="auto">
          <a:xfrm>
            <a:off x="3625850" y="1052513"/>
            <a:ext cx="908050" cy="852487"/>
          </a:xfrm>
          <a:prstGeom prst="line">
            <a:avLst/>
          </a:prstGeom>
          <a:noFill/>
          <a:ln w="28575">
            <a:solidFill>
              <a:srgbClr val="008000"/>
            </a:solidFill>
            <a:round/>
            <a:headEnd/>
            <a:tailEnd type="triangle" w="med" len="med"/>
          </a:ln>
        </p:spPr>
        <p:txBody>
          <a:bodyPr/>
          <a:lstStyle/>
          <a:p>
            <a:endParaRPr lang="en-US"/>
          </a:p>
        </p:txBody>
      </p:sp>
      <p:sp>
        <p:nvSpPr>
          <p:cNvPr id="1836048" name="Line 16"/>
          <p:cNvSpPr>
            <a:spLocks noChangeShapeType="1"/>
          </p:cNvSpPr>
          <p:nvPr/>
        </p:nvSpPr>
        <p:spPr bwMode="auto">
          <a:xfrm flipH="1">
            <a:off x="4838700" y="1052513"/>
            <a:ext cx="160338" cy="1462087"/>
          </a:xfrm>
          <a:prstGeom prst="line">
            <a:avLst/>
          </a:prstGeom>
          <a:noFill/>
          <a:ln w="28575">
            <a:solidFill>
              <a:srgbClr val="008000"/>
            </a:solidFill>
            <a:round/>
            <a:headEnd/>
            <a:tailEnd type="triangle" w="med" len="med"/>
          </a:ln>
        </p:spPr>
        <p:txBody>
          <a:bodyPr/>
          <a:lstStyle/>
          <a:p>
            <a:endParaRPr lang="en-US"/>
          </a:p>
        </p:txBody>
      </p:sp>
      <p:sp>
        <p:nvSpPr>
          <p:cNvPr id="1836049" name="Text Box 17"/>
          <p:cNvSpPr txBox="1">
            <a:spLocks noChangeArrowheads="1"/>
          </p:cNvSpPr>
          <p:nvPr/>
        </p:nvSpPr>
        <p:spPr bwMode="auto">
          <a:xfrm>
            <a:off x="5676900" y="404813"/>
            <a:ext cx="844550" cy="641350"/>
          </a:xfrm>
          <a:prstGeom prst="rect">
            <a:avLst/>
          </a:prstGeom>
          <a:noFill/>
          <a:ln w="9525">
            <a:noFill/>
            <a:miter lim="800000"/>
            <a:headEnd/>
            <a:tailEnd/>
          </a:ln>
        </p:spPr>
        <p:txBody>
          <a:bodyPr wrap="none">
            <a:spAutoFit/>
          </a:bodyPr>
          <a:lstStyle/>
          <a:p>
            <a:pPr eaLnBrk="0" hangingPunct="0"/>
            <a:r>
              <a:rPr lang="en-GB" sz="1800">
                <a:solidFill>
                  <a:srgbClr val="008000"/>
                </a:solidFill>
              </a:rPr>
              <a:t>static </a:t>
            </a:r>
          </a:p>
          <a:p>
            <a:pPr eaLnBrk="0" hangingPunct="0"/>
            <a:r>
              <a:rPr lang="en-GB" sz="1800">
                <a:solidFill>
                  <a:srgbClr val="008000"/>
                </a:solidFill>
              </a:rPr>
              <a:t>dots</a:t>
            </a:r>
            <a:endParaRPr lang="en-US" sz="1800">
              <a:solidFill>
                <a:srgbClr val="008000"/>
              </a:solidFill>
            </a:endParaRPr>
          </a:p>
        </p:txBody>
      </p:sp>
      <p:sp>
        <p:nvSpPr>
          <p:cNvPr id="1836050" name="Line 18"/>
          <p:cNvSpPr>
            <a:spLocks noChangeShapeType="1"/>
          </p:cNvSpPr>
          <p:nvPr/>
        </p:nvSpPr>
        <p:spPr bwMode="auto">
          <a:xfrm flipH="1">
            <a:off x="4991100" y="990600"/>
            <a:ext cx="762000" cy="2590800"/>
          </a:xfrm>
          <a:prstGeom prst="line">
            <a:avLst/>
          </a:prstGeom>
          <a:noFill/>
          <a:ln w="28575">
            <a:solidFill>
              <a:srgbClr val="008000"/>
            </a:solidFill>
            <a:round/>
            <a:headEnd/>
            <a:tailEnd type="triangle" w="med" len="med"/>
          </a:ln>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360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3604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3604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360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3604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36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6045" grpId="0"/>
      <p:bldP spid="1836046" grpId="0"/>
      <p:bldP spid="1836047" grpId="0" animBg="1"/>
      <p:bldP spid="1836048" grpId="0" animBg="1"/>
      <p:bldP spid="1836049" grpId="0"/>
      <p:bldP spid="183605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 name="Object 8"/>
          <p:cNvGraphicFramePr>
            <a:graphicFrameLocks noChangeAspect="1"/>
          </p:cNvGraphicFramePr>
          <p:nvPr/>
        </p:nvGraphicFramePr>
        <p:xfrm>
          <a:off x="5026025" y="1371578"/>
          <a:ext cx="2016125" cy="1839912"/>
        </p:xfrm>
        <a:graphic>
          <a:graphicData uri="http://schemas.openxmlformats.org/presentationml/2006/ole">
            <mc:AlternateContent xmlns:mc="http://schemas.openxmlformats.org/markup-compatibility/2006">
              <mc:Choice xmlns:v="urn:schemas-microsoft-com:vml" Requires="v">
                <p:oleObj spid="_x0000_s208281" name="Image Photo Editor" r:id="rId3" imgW="5229955" imgH="4933333" progId="">
                  <p:embed/>
                </p:oleObj>
              </mc:Choice>
              <mc:Fallback>
                <p:oleObj name="Image Photo Editor" r:id="rId3" imgW="5229955" imgH="4933333" progId="">
                  <p:embed/>
                  <p:pic>
                    <p:nvPicPr>
                      <p:cNvPr id="0" name="Picture 13"/>
                      <p:cNvPicPr>
                        <a:picLocks noChangeAspect="1" noChangeArrowheads="1"/>
                      </p:cNvPicPr>
                      <p:nvPr/>
                    </p:nvPicPr>
                    <p:blipFill>
                      <a:blip r:embed="rId4">
                        <a:lum bright="70000" contrast="-70000"/>
                        <a:grayscl/>
                        <a:extLst>
                          <a:ext uri="{28A0092B-C50C-407E-A947-70E740481C1C}">
                            <a14:useLocalDpi xmlns:a14="http://schemas.microsoft.com/office/drawing/2010/main" val="0"/>
                          </a:ext>
                        </a:extLst>
                      </a:blip>
                      <a:srcRect/>
                      <a:stretch>
                        <a:fillRect/>
                      </a:stretch>
                    </p:blipFill>
                    <p:spPr bwMode="auto">
                      <a:xfrm>
                        <a:off x="5026025" y="1371578"/>
                        <a:ext cx="2016125" cy="1839912"/>
                      </a:xfrm>
                      <a:prstGeom prst="rect">
                        <a:avLst/>
                      </a:prstGeom>
                      <a:noFill/>
                      <a:ln w="9525">
                        <a:solidFill>
                          <a:srgbClr val="333333"/>
                        </a:solidFill>
                        <a:miter lim="800000"/>
                        <a:headEnd/>
                        <a:tailEnd/>
                      </a:ln>
                      <a:effectLst/>
                      <a:extLst>
                        <a:ext uri="{909E8E84-426E-40DD-AFC4-6F175D3DCCD1}">
                          <a14:hiddenFill xmlns:a14="http://schemas.microsoft.com/office/drawing/2010/main">
                            <a:solidFill>
                              <a:srgbClr val="FFCC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7" name="Oval 9"/>
          <p:cNvSpPr>
            <a:spLocks noChangeArrowheads="1"/>
          </p:cNvSpPr>
          <p:nvPr/>
        </p:nvSpPr>
        <p:spPr bwMode="auto">
          <a:xfrm>
            <a:off x="6964363" y="1411265"/>
            <a:ext cx="1589087" cy="1943100"/>
          </a:xfrm>
          <a:prstGeom prst="ellipse">
            <a:avLst/>
          </a:prstGeom>
          <a:solidFill>
            <a:srgbClr val="FFFFFF"/>
          </a:solidFill>
          <a:ln w="9525">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aphicFrame>
        <p:nvGraphicFramePr>
          <p:cNvPr id="48" name="Object 10"/>
          <p:cNvGraphicFramePr>
            <a:graphicFrameLocks noChangeAspect="1"/>
          </p:cNvGraphicFramePr>
          <p:nvPr/>
        </p:nvGraphicFramePr>
        <p:xfrm>
          <a:off x="1712913" y="1371578"/>
          <a:ext cx="2016125" cy="1839912"/>
        </p:xfrm>
        <a:graphic>
          <a:graphicData uri="http://schemas.openxmlformats.org/presentationml/2006/ole">
            <mc:AlternateContent xmlns:mc="http://schemas.openxmlformats.org/markup-compatibility/2006">
              <mc:Choice xmlns:v="urn:schemas-microsoft-com:vml" Requires="v">
                <p:oleObj spid="_x0000_s208282" name="Image Photo Editor" r:id="rId5" imgW="5229955" imgH="4933333" progId="">
                  <p:embed/>
                </p:oleObj>
              </mc:Choice>
              <mc:Fallback>
                <p:oleObj name="Image Photo Editor" r:id="rId5" imgW="5229955" imgH="4933333" progId="">
                  <p:embed/>
                  <p:pic>
                    <p:nvPicPr>
                      <p:cNvPr id="0" name="Picture 14"/>
                      <p:cNvPicPr>
                        <a:picLocks noChangeAspect="1" noChangeArrowheads="1"/>
                      </p:cNvPicPr>
                      <p:nvPr/>
                    </p:nvPicPr>
                    <p:blipFill>
                      <a:blip r:embed="rId4">
                        <a:lum bright="70000" contrast="-70000"/>
                        <a:grayscl/>
                        <a:extLst>
                          <a:ext uri="{28A0092B-C50C-407E-A947-70E740481C1C}">
                            <a14:useLocalDpi xmlns:a14="http://schemas.microsoft.com/office/drawing/2010/main" val="0"/>
                          </a:ext>
                        </a:extLst>
                      </a:blip>
                      <a:srcRect/>
                      <a:stretch>
                        <a:fillRect/>
                      </a:stretch>
                    </p:blipFill>
                    <p:spPr bwMode="auto">
                      <a:xfrm>
                        <a:off x="1712913" y="1371578"/>
                        <a:ext cx="2016125" cy="1839912"/>
                      </a:xfrm>
                      <a:prstGeom prst="rect">
                        <a:avLst/>
                      </a:prstGeom>
                      <a:noFill/>
                      <a:ln w="9525">
                        <a:solidFill>
                          <a:srgbClr val="333333"/>
                        </a:solidFill>
                        <a:miter lim="800000"/>
                        <a:headEnd/>
                        <a:tailEnd/>
                      </a:ln>
                      <a:effectLst/>
                      <a:extLst>
                        <a:ext uri="{909E8E84-426E-40DD-AFC4-6F175D3DCCD1}">
                          <a14:hiddenFill xmlns:a14="http://schemas.microsoft.com/office/drawing/2010/main">
                            <a:solidFill>
                              <a:srgbClr val="FFCC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9" name="Oval 11"/>
          <p:cNvSpPr>
            <a:spLocks noChangeAspect="1" noChangeArrowheads="1"/>
          </p:cNvSpPr>
          <p:nvPr/>
        </p:nvSpPr>
        <p:spPr bwMode="auto">
          <a:xfrm>
            <a:off x="3186113" y="2030390"/>
            <a:ext cx="444500" cy="460375"/>
          </a:xfrm>
          <a:prstGeom prst="ellipse">
            <a:avLst/>
          </a:prstGeom>
          <a:solidFill>
            <a:srgbClr val="FFFFFF"/>
          </a:solidFill>
          <a:ln w="9525">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0" name="Oval 12"/>
          <p:cNvSpPr>
            <a:spLocks noChangeAspect="1" noChangeArrowheads="1"/>
          </p:cNvSpPr>
          <p:nvPr/>
        </p:nvSpPr>
        <p:spPr bwMode="auto">
          <a:xfrm>
            <a:off x="1849438" y="1951015"/>
            <a:ext cx="227012" cy="228600"/>
          </a:xfrm>
          <a:prstGeom prst="ellipse">
            <a:avLst/>
          </a:prstGeom>
          <a:solidFill>
            <a:srgbClr val="FFFFFF"/>
          </a:solidFill>
          <a:ln w="9525">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1" name="Oval 13"/>
          <p:cNvSpPr>
            <a:spLocks noChangeAspect="1" noChangeArrowheads="1"/>
          </p:cNvSpPr>
          <p:nvPr/>
        </p:nvSpPr>
        <p:spPr bwMode="auto">
          <a:xfrm>
            <a:off x="2759075" y="1609703"/>
            <a:ext cx="228600" cy="228600"/>
          </a:xfrm>
          <a:prstGeom prst="ellipse">
            <a:avLst/>
          </a:prstGeom>
          <a:solidFill>
            <a:srgbClr val="FFFFFF"/>
          </a:solidFill>
          <a:ln w="9525">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2" name="Oval 14"/>
          <p:cNvSpPr>
            <a:spLocks noChangeAspect="1" noChangeArrowheads="1"/>
          </p:cNvSpPr>
          <p:nvPr/>
        </p:nvSpPr>
        <p:spPr bwMode="auto">
          <a:xfrm>
            <a:off x="2532063" y="2293915"/>
            <a:ext cx="227012" cy="227013"/>
          </a:xfrm>
          <a:prstGeom prst="ellipse">
            <a:avLst/>
          </a:prstGeom>
          <a:solidFill>
            <a:srgbClr val="FFFFFF"/>
          </a:solidFill>
          <a:ln w="9525">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cxnSp>
        <p:nvCxnSpPr>
          <p:cNvPr id="53" name="AutoShape 15"/>
          <p:cNvCxnSpPr>
            <a:cxnSpLocks noChangeShapeType="1"/>
            <a:stCxn id="50" idx="4"/>
            <a:endCxn id="52" idx="3"/>
          </p:cNvCxnSpPr>
          <p:nvPr/>
        </p:nvCxnSpPr>
        <p:spPr bwMode="auto">
          <a:xfrm rot="16200000" flipH="1">
            <a:off x="2110581" y="2032772"/>
            <a:ext cx="307975" cy="601662"/>
          </a:xfrm>
          <a:prstGeom prst="curvedConnector3">
            <a:avLst>
              <a:gd name="adj1" fmla="val 184537"/>
            </a:avLst>
          </a:prstGeom>
          <a:noFill/>
          <a:ln w="9525">
            <a:solidFill>
              <a:srgbClr val="000000"/>
            </a:solidFill>
            <a:round/>
            <a:headEnd/>
            <a:tailEnd type="triangle" w="med" len="med"/>
          </a:ln>
          <a:effectLst/>
        </p:spPr>
      </p:cxnSp>
      <p:cxnSp>
        <p:nvCxnSpPr>
          <p:cNvPr id="54" name="AutoShape 16"/>
          <p:cNvCxnSpPr>
            <a:cxnSpLocks noChangeShapeType="1"/>
            <a:stCxn id="50" idx="6"/>
            <a:endCxn id="49" idx="2"/>
          </p:cNvCxnSpPr>
          <p:nvPr/>
        </p:nvCxnSpPr>
        <p:spPr bwMode="auto">
          <a:xfrm>
            <a:off x="2076450" y="2065315"/>
            <a:ext cx="1109663" cy="195263"/>
          </a:xfrm>
          <a:prstGeom prst="curvedConnector3">
            <a:avLst>
              <a:gd name="adj1" fmla="val 49931"/>
            </a:avLst>
          </a:prstGeom>
          <a:noFill/>
          <a:ln w="9525">
            <a:solidFill>
              <a:srgbClr val="000000"/>
            </a:solidFill>
            <a:round/>
            <a:headEnd/>
            <a:tailEnd type="triangle" w="med" len="med"/>
          </a:ln>
          <a:effectLst/>
        </p:spPr>
      </p:cxnSp>
      <p:cxnSp>
        <p:nvCxnSpPr>
          <p:cNvPr id="55" name="AutoShape 17"/>
          <p:cNvCxnSpPr>
            <a:cxnSpLocks noChangeShapeType="1"/>
            <a:stCxn id="52" idx="7"/>
            <a:endCxn id="51" idx="4"/>
          </p:cNvCxnSpPr>
          <p:nvPr/>
        </p:nvCxnSpPr>
        <p:spPr bwMode="auto">
          <a:xfrm rot="16200000">
            <a:off x="2555082" y="2008959"/>
            <a:ext cx="488950" cy="147637"/>
          </a:xfrm>
          <a:prstGeom prst="curvedConnector3">
            <a:avLst>
              <a:gd name="adj1" fmla="val 53245"/>
            </a:avLst>
          </a:prstGeom>
          <a:noFill/>
          <a:ln w="9525">
            <a:solidFill>
              <a:srgbClr val="000000"/>
            </a:solidFill>
            <a:round/>
            <a:headEnd/>
            <a:tailEnd type="triangle" w="med" len="med"/>
          </a:ln>
          <a:effectLst/>
        </p:spPr>
      </p:cxnSp>
      <p:sp>
        <p:nvSpPr>
          <p:cNvPr id="56" name="Line 18"/>
          <p:cNvSpPr>
            <a:spLocks noChangeShapeType="1"/>
          </p:cNvSpPr>
          <p:nvPr/>
        </p:nvSpPr>
        <p:spPr bwMode="auto">
          <a:xfrm flipV="1">
            <a:off x="1497013" y="2058965"/>
            <a:ext cx="361950" cy="0"/>
          </a:xfrm>
          <a:prstGeom prst="line">
            <a:avLst/>
          </a:prstGeom>
          <a:noFill/>
          <a:ln w="9525" cap="rnd">
            <a:solidFill>
              <a:srgbClr val="000000"/>
            </a:solidFill>
            <a:prstDash val="sysDot"/>
            <a:round/>
            <a:headEnd/>
            <a:tailEnd type="triangl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aphicFrame>
        <p:nvGraphicFramePr>
          <p:cNvPr id="57" name="Object 19"/>
          <p:cNvGraphicFramePr>
            <a:graphicFrameLocks noChangeAspect="1"/>
          </p:cNvGraphicFramePr>
          <p:nvPr/>
        </p:nvGraphicFramePr>
        <p:xfrm>
          <a:off x="1292225" y="1960540"/>
          <a:ext cx="179388" cy="196850"/>
        </p:xfrm>
        <a:graphic>
          <a:graphicData uri="http://schemas.openxmlformats.org/presentationml/2006/ole">
            <mc:AlternateContent xmlns:mc="http://schemas.openxmlformats.org/markup-compatibility/2006">
              <mc:Choice xmlns:v="urn:schemas-microsoft-com:vml" Requires="v">
                <p:oleObj spid="_x0000_s208283" name="Equation" r:id="rId6" imgW="126720" imgH="139680" progId="Equation.3">
                  <p:embed/>
                </p:oleObj>
              </mc:Choice>
              <mc:Fallback>
                <p:oleObj name="Equation" r:id="rId6" imgW="126720" imgH="139680" progId="Equation.3">
                  <p:embed/>
                  <p:pic>
                    <p:nvPicPr>
                      <p:cNvPr id="0"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2225" y="1960540"/>
                        <a:ext cx="179388" cy="196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8" name="Text Box 20"/>
          <p:cNvSpPr txBox="1">
            <a:spLocks noChangeArrowheads="1"/>
          </p:cNvSpPr>
          <p:nvPr/>
        </p:nvSpPr>
        <p:spPr bwMode="auto">
          <a:xfrm>
            <a:off x="1016000" y="1577953"/>
            <a:ext cx="623888" cy="336550"/>
          </a:xfrm>
          <a:prstGeom prst="rect">
            <a:avLst/>
          </a:prstGeom>
          <a:noFill/>
          <a:ln w="9525">
            <a:noFill/>
            <a:miter lim="800000"/>
            <a:headEnd/>
            <a:tailEnd/>
          </a:ln>
          <a:effectLst/>
        </p:spPr>
        <p:txBody>
          <a:bodyPr wrap="none">
            <a:spAutoFit/>
          </a:bodyPr>
          <a:lstStyle/>
          <a:p>
            <a:pPr algn="l" eaLnBrk="1" hangingPunct="1"/>
            <a:r>
              <a:rPr lang="en-GB" sz="1600">
                <a:solidFill>
                  <a:srgbClr val="000000"/>
                </a:solidFill>
                <a:latin typeface="Arial" charset="0"/>
              </a:rPr>
              <a:t>input</a:t>
            </a:r>
          </a:p>
        </p:txBody>
      </p:sp>
      <p:sp>
        <p:nvSpPr>
          <p:cNvPr id="59" name="Text Box 21"/>
          <p:cNvSpPr txBox="1">
            <a:spLocks noChangeArrowheads="1"/>
          </p:cNvSpPr>
          <p:nvPr/>
        </p:nvSpPr>
        <p:spPr bwMode="auto">
          <a:xfrm>
            <a:off x="1928813" y="987403"/>
            <a:ext cx="1574800" cy="304800"/>
          </a:xfrm>
          <a:prstGeom prst="rect">
            <a:avLst/>
          </a:prstGeom>
          <a:noFill/>
          <a:ln w="9525">
            <a:noFill/>
            <a:miter lim="800000"/>
            <a:headEnd/>
            <a:tailEnd/>
          </a:ln>
          <a:effectLst/>
        </p:spPr>
        <p:txBody>
          <a:bodyPr wrap="none">
            <a:spAutoFit/>
          </a:bodyPr>
          <a:lstStyle/>
          <a:p>
            <a:pPr algn="l" eaLnBrk="1" hangingPunct="1"/>
            <a:r>
              <a:rPr lang="en-GB" sz="1400">
                <a:latin typeface="Arial" charset="0"/>
              </a:rPr>
              <a:t>Single-state DCM</a:t>
            </a:r>
          </a:p>
        </p:txBody>
      </p:sp>
      <p:graphicFrame>
        <p:nvGraphicFramePr>
          <p:cNvPr id="60" name="Object 22"/>
          <p:cNvGraphicFramePr>
            <a:graphicFrameLocks noChangeAspect="1"/>
          </p:cNvGraphicFramePr>
          <p:nvPr/>
        </p:nvGraphicFramePr>
        <p:xfrm>
          <a:off x="3335338" y="2130403"/>
          <a:ext cx="150812" cy="215900"/>
        </p:xfrm>
        <a:graphic>
          <a:graphicData uri="http://schemas.openxmlformats.org/presentationml/2006/ole">
            <mc:AlternateContent xmlns:mc="http://schemas.openxmlformats.org/markup-compatibility/2006">
              <mc:Choice xmlns:v="urn:schemas-microsoft-com:vml" Requires="v">
                <p:oleObj spid="_x0000_s208284" name="Equation" r:id="rId8" imgW="152280" imgH="215640" progId="Equation.3">
                  <p:embed/>
                </p:oleObj>
              </mc:Choice>
              <mc:Fallback>
                <p:oleObj name="Equation" r:id="rId8" imgW="152280" imgH="215640" progId="Equation.3">
                  <p:embed/>
                  <p:pic>
                    <p:nvPicPr>
                      <p:cNvPr id="0" name="Picture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35338" y="2130403"/>
                        <a:ext cx="150812"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 name="Text Box 23"/>
          <p:cNvSpPr txBox="1">
            <a:spLocks noChangeArrowheads="1"/>
          </p:cNvSpPr>
          <p:nvPr/>
        </p:nvSpPr>
        <p:spPr bwMode="auto">
          <a:xfrm>
            <a:off x="6103938" y="6001345"/>
            <a:ext cx="1352550" cy="457200"/>
          </a:xfrm>
          <a:prstGeom prst="rect">
            <a:avLst/>
          </a:prstGeom>
          <a:noFill/>
          <a:ln w="9525">
            <a:noFill/>
            <a:miter lim="800000"/>
            <a:headEnd/>
            <a:tailEnd/>
          </a:ln>
          <a:effectLst/>
        </p:spPr>
        <p:txBody>
          <a:bodyPr>
            <a:spAutoFit/>
          </a:bodyPr>
          <a:lstStyle/>
          <a:p>
            <a:pPr algn="ctr" eaLnBrk="1" hangingPunct="1"/>
            <a:r>
              <a:rPr lang="en-GB" sz="1200">
                <a:solidFill>
                  <a:srgbClr val="800000"/>
                </a:solidFill>
                <a:latin typeface="Arial" charset="0"/>
              </a:rPr>
              <a:t>Intrinsic (within-region) coupling</a:t>
            </a:r>
          </a:p>
        </p:txBody>
      </p:sp>
      <p:sp>
        <p:nvSpPr>
          <p:cNvPr id="62" name="Text Box 24"/>
          <p:cNvSpPr txBox="1">
            <a:spLocks noChangeArrowheads="1"/>
          </p:cNvSpPr>
          <p:nvPr/>
        </p:nvSpPr>
        <p:spPr bwMode="auto">
          <a:xfrm>
            <a:off x="4448175" y="6001345"/>
            <a:ext cx="1512888" cy="457200"/>
          </a:xfrm>
          <a:prstGeom prst="rect">
            <a:avLst/>
          </a:prstGeom>
          <a:noFill/>
          <a:ln w="9525">
            <a:noFill/>
            <a:miter lim="800000"/>
            <a:headEnd/>
            <a:tailEnd/>
          </a:ln>
          <a:effectLst/>
        </p:spPr>
        <p:txBody>
          <a:bodyPr>
            <a:spAutoFit/>
          </a:bodyPr>
          <a:lstStyle/>
          <a:p>
            <a:pPr algn="ctr" eaLnBrk="1" hangingPunct="1"/>
            <a:r>
              <a:rPr lang="en-GB" sz="1200">
                <a:solidFill>
                  <a:srgbClr val="800000"/>
                </a:solidFill>
                <a:latin typeface="Arial" charset="0"/>
              </a:rPr>
              <a:t>Extrinsic (between-region) coupling</a:t>
            </a:r>
          </a:p>
        </p:txBody>
      </p:sp>
      <p:graphicFrame>
        <p:nvGraphicFramePr>
          <p:cNvPr id="63" name="Object 25"/>
          <p:cNvGraphicFramePr>
            <a:graphicFrameLocks noChangeAspect="1"/>
          </p:cNvGraphicFramePr>
          <p:nvPr/>
        </p:nvGraphicFramePr>
        <p:xfrm>
          <a:off x="1208088" y="3705225"/>
          <a:ext cx="2813050" cy="1957388"/>
        </p:xfrm>
        <a:graphic>
          <a:graphicData uri="http://schemas.openxmlformats.org/presentationml/2006/ole">
            <mc:AlternateContent xmlns:mc="http://schemas.openxmlformats.org/markup-compatibility/2006">
              <mc:Choice xmlns:v="urn:schemas-microsoft-com:vml" Requires="v">
                <p:oleObj spid="_x0000_s208285" name="Equation" r:id="rId10" imgW="2006280" imgH="1396800" progId="Equation.3">
                  <p:embed/>
                </p:oleObj>
              </mc:Choice>
              <mc:Fallback>
                <p:oleObj name="Equation" r:id="rId10" imgW="2006280" imgH="1396800" progId="Equation.3">
                  <p:embed/>
                  <p:pic>
                    <p:nvPicPr>
                      <p:cNvPr id="0" name="Picture 1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08088" y="3705225"/>
                        <a:ext cx="2813050" cy="1957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4" name="Text Box 26"/>
          <p:cNvSpPr txBox="1">
            <a:spLocks noChangeArrowheads="1"/>
          </p:cNvSpPr>
          <p:nvPr/>
        </p:nvSpPr>
        <p:spPr bwMode="auto">
          <a:xfrm>
            <a:off x="5291138" y="1004865"/>
            <a:ext cx="1416050" cy="304800"/>
          </a:xfrm>
          <a:prstGeom prst="rect">
            <a:avLst/>
          </a:prstGeom>
          <a:noFill/>
          <a:ln w="9525">
            <a:noFill/>
            <a:miter lim="800000"/>
            <a:headEnd/>
            <a:tailEnd/>
          </a:ln>
          <a:effectLst/>
        </p:spPr>
        <p:txBody>
          <a:bodyPr wrap="none">
            <a:spAutoFit/>
          </a:bodyPr>
          <a:lstStyle/>
          <a:p>
            <a:pPr algn="l" eaLnBrk="1" hangingPunct="1"/>
            <a:r>
              <a:rPr lang="en-GB" sz="1400">
                <a:latin typeface="Arial" charset="0"/>
              </a:rPr>
              <a:t>Two-state DCM</a:t>
            </a:r>
            <a:endParaRPr lang="en-GB" sz="1000">
              <a:latin typeface="Arial" charset="0"/>
            </a:endParaRPr>
          </a:p>
        </p:txBody>
      </p:sp>
      <p:sp>
        <p:nvSpPr>
          <p:cNvPr id="65" name="Oval 27"/>
          <p:cNvSpPr>
            <a:spLocks noChangeAspect="1" noChangeArrowheads="1"/>
          </p:cNvSpPr>
          <p:nvPr/>
        </p:nvSpPr>
        <p:spPr bwMode="auto">
          <a:xfrm>
            <a:off x="6492875" y="2030390"/>
            <a:ext cx="404813" cy="531813"/>
          </a:xfrm>
          <a:prstGeom prst="ellipse">
            <a:avLst/>
          </a:prstGeom>
          <a:solidFill>
            <a:srgbClr val="FFFFFF"/>
          </a:solidFill>
          <a:ln w="9525">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66" name="Oval 28"/>
          <p:cNvSpPr>
            <a:spLocks noChangeAspect="1" noChangeArrowheads="1"/>
          </p:cNvSpPr>
          <p:nvPr/>
        </p:nvSpPr>
        <p:spPr bwMode="auto">
          <a:xfrm>
            <a:off x="5156200" y="1951015"/>
            <a:ext cx="227013" cy="228600"/>
          </a:xfrm>
          <a:prstGeom prst="ellipse">
            <a:avLst/>
          </a:prstGeom>
          <a:solidFill>
            <a:srgbClr val="FFFFFF"/>
          </a:solidFill>
          <a:ln w="9525">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67" name="Oval 29"/>
          <p:cNvSpPr>
            <a:spLocks noChangeAspect="1" noChangeArrowheads="1"/>
          </p:cNvSpPr>
          <p:nvPr/>
        </p:nvSpPr>
        <p:spPr bwMode="auto">
          <a:xfrm>
            <a:off x="6065838" y="1609703"/>
            <a:ext cx="228600" cy="228600"/>
          </a:xfrm>
          <a:prstGeom prst="ellipse">
            <a:avLst/>
          </a:prstGeom>
          <a:solidFill>
            <a:srgbClr val="FFFFFF"/>
          </a:solidFill>
          <a:ln w="9525">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68" name="Oval 30"/>
          <p:cNvSpPr>
            <a:spLocks noChangeAspect="1" noChangeArrowheads="1"/>
          </p:cNvSpPr>
          <p:nvPr/>
        </p:nvSpPr>
        <p:spPr bwMode="auto">
          <a:xfrm>
            <a:off x="5838825" y="2293915"/>
            <a:ext cx="227013" cy="227013"/>
          </a:xfrm>
          <a:prstGeom prst="ellipse">
            <a:avLst/>
          </a:prstGeom>
          <a:solidFill>
            <a:srgbClr val="FFFFFF"/>
          </a:solidFill>
          <a:ln w="9525">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cxnSp>
        <p:nvCxnSpPr>
          <p:cNvPr id="69" name="AutoShape 31"/>
          <p:cNvCxnSpPr>
            <a:cxnSpLocks noChangeShapeType="1"/>
            <a:stCxn id="66" idx="4"/>
            <a:endCxn id="68" idx="3"/>
          </p:cNvCxnSpPr>
          <p:nvPr/>
        </p:nvCxnSpPr>
        <p:spPr bwMode="auto">
          <a:xfrm rot="16200000" flipH="1">
            <a:off x="5417344" y="2032771"/>
            <a:ext cx="307975" cy="601663"/>
          </a:xfrm>
          <a:prstGeom prst="curvedConnector3">
            <a:avLst>
              <a:gd name="adj1" fmla="val 184537"/>
            </a:avLst>
          </a:prstGeom>
          <a:noFill/>
          <a:ln w="9525">
            <a:solidFill>
              <a:srgbClr val="000000"/>
            </a:solidFill>
            <a:round/>
            <a:headEnd/>
            <a:tailEnd type="triangle" w="med" len="med"/>
          </a:ln>
          <a:effectLst/>
        </p:spPr>
      </p:cxnSp>
      <p:cxnSp>
        <p:nvCxnSpPr>
          <p:cNvPr id="70" name="AutoShape 32"/>
          <p:cNvCxnSpPr>
            <a:cxnSpLocks noChangeShapeType="1"/>
            <a:stCxn id="66" idx="6"/>
            <a:endCxn id="65" idx="2"/>
          </p:cNvCxnSpPr>
          <p:nvPr/>
        </p:nvCxnSpPr>
        <p:spPr bwMode="auto">
          <a:xfrm>
            <a:off x="5383213" y="2065315"/>
            <a:ext cx="1109662" cy="231775"/>
          </a:xfrm>
          <a:prstGeom prst="curvedConnector3">
            <a:avLst>
              <a:gd name="adj1" fmla="val 49931"/>
            </a:avLst>
          </a:prstGeom>
          <a:noFill/>
          <a:ln w="9525">
            <a:solidFill>
              <a:srgbClr val="000000"/>
            </a:solidFill>
            <a:round/>
            <a:headEnd/>
            <a:tailEnd type="triangle" w="med" len="med"/>
          </a:ln>
          <a:effectLst/>
        </p:spPr>
      </p:cxnSp>
      <p:cxnSp>
        <p:nvCxnSpPr>
          <p:cNvPr id="71" name="AutoShape 33"/>
          <p:cNvCxnSpPr>
            <a:cxnSpLocks noChangeShapeType="1"/>
            <a:stCxn id="68" idx="7"/>
            <a:endCxn id="67" idx="4"/>
          </p:cNvCxnSpPr>
          <p:nvPr/>
        </p:nvCxnSpPr>
        <p:spPr bwMode="auto">
          <a:xfrm rot="16200000">
            <a:off x="5861844" y="2008959"/>
            <a:ext cx="488950" cy="147638"/>
          </a:xfrm>
          <a:prstGeom prst="curvedConnector3">
            <a:avLst>
              <a:gd name="adj1" fmla="val 53245"/>
            </a:avLst>
          </a:prstGeom>
          <a:noFill/>
          <a:ln w="9525">
            <a:solidFill>
              <a:srgbClr val="000000"/>
            </a:solidFill>
            <a:round/>
            <a:headEnd/>
            <a:tailEnd type="triangle" w="med" len="med"/>
          </a:ln>
          <a:effectLst/>
        </p:spPr>
      </p:cxnSp>
      <p:graphicFrame>
        <p:nvGraphicFramePr>
          <p:cNvPr id="72" name="Object 34"/>
          <p:cNvGraphicFramePr>
            <a:graphicFrameLocks noChangeAspect="1"/>
          </p:cNvGraphicFramePr>
          <p:nvPr/>
        </p:nvGraphicFramePr>
        <p:xfrm>
          <a:off x="7685088" y="1973240"/>
          <a:ext cx="201612" cy="228600"/>
        </p:xfrm>
        <a:graphic>
          <a:graphicData uri="http://schemas.openxmlformats.org/presentationml/2006/ole">
            <mc:AlternateContent xmlns:mc="http://schemas.openxmlformats.org/markup-compatibility/2006">
              <mc:Choice xmlns:v="urn:schemas-microsoft-com:vml" Requires="v">
                <p:oleObj spid="_x0000_s208286" name="Equation" r:id="rId12" imgW="203040" imgH="228600" progId="Equation.3">
                  <p:embed/>
                </p:oleObj>
              </mc:Choice>
              <mc:Fallback>
                <p:oleObj name="Equation" r:id="rId12" imgW="203040" imgH="228600" progId="Equation.3">
                  <p:embed/>
                  <p:pic>
                    <p:nvPicPr>
                      <p:cNvPr id="0" name="Picture 1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85088" y="1973240"/>
                        <a:ext cx="201612" cy="228600"/>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73" name="Object 35"/>
          <p:cNvGraphicFramePr>
            <a:graphicFrameLocks noChangeAspect="1"/>
          </p:cNvGraphicFramePr>
          <p:nvPr/>
        </p:nvGraphicFramePr>
        <p:xfrm>
          <a:off x="4408488" y="3354365"/>
          <a:ext cx="3875087" cy="2665413"/>
        </p:xfrm>
        <a:graphic>
          <a:graphicData uri="http://schemas.openxmlformats.org/presentationml/2006/ole">
            <mc:AlternateContent xmlns:mc="http://schemas.openxmlformats.org/markup-compatibility/2006">
              <mc:Choice xmlns:v="urn:schemas-microsoft-com:vml" Requires="v">
                <p:oleObj spid="_x0000_s208287" name="Equation" r:id="rId14" imgW="2768400" imgH="1904760" progId="Equation.3">
                  <p:embed/>
                </p:oleObj>
              </mc:Choice>
              <mc:Fallback>
                <p:oleObj name="Equation" r:id="rId14" imgW="2768400" imgH="1904760" progId="Equation.3">
                  <p:embed/>
                  <p:pic>
                    <p:nvPicPr>
                      <p:cNvPr id="0" name="Picture 1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408488" y="3354365"/>
                        <a:ext cx="3875087" cy="2665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74" name="AutoShape 36"/>
          <p:cNvCxnSpPr>
            <a:cxnSpLocks noChangeShapeType="1"/>
            <a:stCxn id="65" idx="0"/>
            <a:endCxn id="47" idx="1"/>
          </p:cNvCxnSpPr>
          <p:nvPr/>
        </p:nvCxnSpPr>
        <p:spPr bwMode="auto">
          <a:xfrm flipV="1">
            <a:off x="6696075" y="1695428"/>
            <a:ext cx="501650" cy="334962"/>
          </a:xfrm>
          <a:prstGeom prst="straightConnector1">
            <a:avLst/>
          </a:prstGeom>
          <a:noFill/>
          <a:ln w="9525" cap="rnd">
            <a:solidFill>
              <a:srgbClr val="000000"/>
            </a:solidFill>
            <a:prstDash val="sysDot"/>
            <a:round/>
            <a:headEnd/>
            <a:tailEnd/>
          </a:ln>
          <a:effectLst/>
        </p:spPr>
      </p:cxnSp>
      <p:cxnSp>
        <p:nvCxnSpPr>
          <p:cNvPr id="75" name="AutoShape 37"/>
          <p:cNvCxnSpPr>
            <a:cxnSpLocks noChangeShapeType="1"/>
            <a:stCxn id="65" idx="4"/>
            <a:endCxn id="47" idx="3"/>
          </p:cNvCxnSpPr>
          <p:nvPr/>
        </p:nvCxnSpPr>
        <p:spPr bwMode="auto">
          <a:xfrm>
            <a:off x="6696075" y="2562203"/>
            <a:ext cx="501650" cy="508000"/>
          </a:xfrm>
          <a:prstGeom prst="straightConnector1">
            <a:avLst/>
          </a:prstGeom>
          <a:noFill/>
          <a:ln w="9525" cap="rnd">
            <a:solidFill>
              <a:srgbClr val="000000"/>
            </a:solidFill>
            <a:prstDash val="sysDot"/>
            <a:round/>
            <a:headEnd/>
            <a:tailEnd/>
          </a:ln>
          <a:effectLst/>
        </p:spPr>
      </p:cxnSp>
      <p:cxnSp>
        <p:nvCxnSpPr>
          <p:cNvPr id="76" name="AutoShape 38"/>
          <p:cNvCxnSpPr>
            <a:cxnSpLocks noChangeShapeType="1"/>
          </p:cNvCxnSpPr>
          <p:nvPr/>
        </p:nvCxnSpPr>
        <p:spPr bwMode="auto">
          <a:xfrm rot="10800000" flipH="1" flipV="1">
            <a:off x="7685088" y="2087540"/>
            <a:ext cx="201612" cy="1588"/>
          </a:xfrm>
          <a:prstGeom prst="curvedConnector5">
            <a:avLst>
              <a:gd name="adj1" fmla="val -113384"/>
              <a:gd name="adj2" fmla="val -21600000"/>
              <a:gd name="adj3" fmla="val 212597"/>
            </a:avLst>
          </a:prstGeom>
          <a:noFill/>
          <a:ln w="9525">
            <a:solidFill>
              <a:srgbClr val="000000"/>
            </a:solidFill>
            <a:prstDash val="sysDot"/>
            <a:round/>
            <a:headEnd type="triangle" w="med" len="med"/>
            <a:tailEnd/>
          </a:ln>
          <a:effectLst/>
        </p:spPr>
      </p:cxnSp>
      <p:graphicFrame>
        <p:nvGraphicFramePr>
          <p:cNvPr id="77" name="Object 39"/>
          <p:cNvGraphicFramePr>
            <a:graphicFrameLocks noChangeAspect="1"/>
          </p:cNvGraphicFramePr>
          <p:nvPr/>
        </p:nvGraphicFramePr>
        <p:xfrm>
          <a:off x="7685088" y="2478065"/>
          <a:ext cx="176212" cy="228600"/>
        </p:xfrm>
        <a:graphic>
          <a:graphicData uri="http://schemas.openxmlformats.org/presentationml/2006/ole">
            <mc:AlternateContent xmlns:mc="http://schemas.openxmlformats.org/markup-compatibility/2006">
              <mc:Choice xmlns:v="urn:schemas-microsoft-com:vml" Requires="v">
                <p:oleObj spid="_x0000_s208288" name="Equation" r:id="rId16" imgW="177480" imgH="228600" progId="Equation.3">
                  <p:embed/>
                </p:oleObj>
              </mc:Choice>
              <mc:Fallback>
                <p:oleObj name="Equation" r:id="rId16" imgW="177480" imgH="228600" progId="Equation.3">
                  <p:embed/>
                  <p:pic>
                    <p:nvPicPr>
                      <p:cNvPr id="0" name="Picture 2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685088" y="2478065"/>
                        <a:ext cx="176212" cy="228600"/>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cxnSp>
        <p:nvCxnSpPr>
          <p:cNvPr id="78" name="AutoShape 40"/>
          <p:cNvCxnSpPr>
            <a:cxnSpLocks noChangeShapeType="1"/>
          </p:cNvCxnSpPr>
          <p:nvPr/>
        </p:nvCxnSpPr>
        <p:spPr bwMode="auto">
          <a:xfrm flipH="1">
            <a:off x="7685088" y="2592365"/>
            <a:ext cx="176212" cy="1588"/>
          </a:xfrm>
          <a:prstGeom prst="curvedConnector5">
            <a:avLst>
              <a:gd name="adj1" fmla="val -128829"/>
              <a:gd name="adj2" fmla="val 23900000"/>
              <a:gd name="adj3" fmla="val 229731"/>
            </a:avLst>
          </a:prstGeom>
          <a:noFill/>
          <a:ln w="9525">
            <a:solidFill>
              <a:srgbClr val="000000"/>
            </a:solidFill>
            <a:prstDash val="sysDot"/>
            <a:round/>
            <a:headEnd type="triangle" w="med" len="med"/>
            <a:tailEnd/>
          </a:ln>
          <a:effectLst/>
        </p:spPr>
      </p:cxnSp>
      <p:cxnSp>
        <p:nvCxnSpPr>
          <p:cNvPr id="79" name="AutoShape 41"/>
          <p:cNvCxnSpPr>
            <a:cxnSpLocks noChangeShapeType="1"/>
          </p:cNvCxnSpPr>
          <p:nvPr/>
        </p:nvCxnSpPr>
        <p:spPr bwMode="auto">
          <a:xfrm rot="10800000" flipH="1">
            <a:off x="7685088" y="2087540"/>
            <a:ext cx="1587" cy="504825"/>
          </a:xfrm>
          <a:prstGeom prst="curvedConnector3">
            <a:avLst>
              <a:gd name="adj1" fmla="val -14400000"/>
            </a:avLst>
          </a:prstGeom>
          <a:noFill/>
          <a:ln w="9525">
            <a:solidFill>
              <a:srgbClr val="000000"/>
            </a:solidFill>
            <a:prstDash val="sysDot"/>
            <a:round/>
            <a:headEnd/>
            <a:tailEnd type="triangle" w="med" len="med"/>
          </a:ln>
          <a:effectLst/>
        </p:spPr>
      </p:cxnSp>
      <p:cxnSp>
        <p:nvCxnSpPr>
          <p:cNvPr id="80" name="AutoShape 42"/>
          <p:cNvCxnSpPr>
            <a:cxnSpLocks noChangeShapeType="1"/>
          </p:cNvCxnSpPr>
          <p:nvPr/>
        </p:nvCxnSpPr>
        <p:spPr bwMode="auto">
          <a:xfrm flipH="1">
            <a:off x="7861300" y="2087540"/>
            <a:ext cx="25400" cy="504825"/>
          </a:xfrm>
          <a:prstGeom prst="curvedConnector3">
            <a:avLst>
              <a:gd name="adj1" fmla="val -893750"/>
            </a:avLst>
          </a:prstGeom>
          <a:noFill/>
          <a:ln w="9525">
            <a:solidFill>
              <a:srgbClr val="000000"/>
            </a:solidFill>
            <a:prstDash val="sysDot"/>
            <a:round/>
            <a:headEnd/>
            <a:tailEnd type="triangle" w="med" len="med"/>
          </a:ln>
          <a:effectLst/>
        </p:spPr>
      </p:cxnSp>
      <p:graphicFrame>
        <p:nvGraphicFramePr>
          <p:cNvPr id="81" name="Object 43"/>
          <p:cNvGraphicFramePr>
            <a:graphicFrameLocks noChangeAspect="1"/>
          </p:cNvGraphicFramePr>
          <p:nvPr/>
        </p:nvGraphicFramePr>
        <p:xfrm>
          <a:off x="6608763" y="2058965"/>
          <a:ext cx="201612" cy="482600"/>
        </p:xfrm>
        <a:graphic>
          <a:graphicData uri="http://schemas.openxmlformats.org/presentationml/2006/ole">
            <mc:AlternateContent xmlns:mc="http://schemas.openxmlformats.org/markup-compatibility/2006">
              <mc:Choice xmlns:v="urn:schemas-microsoft-com:vml" Requires="v">
                <p:oleObj spid="_x0000_s208289" name="Equation" r:id="rId18" imgW="203040" imgH="482400" progId="Equation.3">
                  <p:embed/>
                </p:oleObj>
              </mc:Choice>
              <mc:Fallback>
                <p:oleObj name="Equation" r:id="rId18" imgW="203040" imgH="482400" progId="Equation.3">
                  <p:embed/>
                  <p:pic>
                    <p:nvPicPr>
                      <p:cNvPr id="0" name="Picture 2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608763" y="2058965"/>
                        <a:ext cx="201612"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 name="Oval 44"/>
          <p:cNvSpPr>
            <a:spLocks noChangeArrowheads="1"/>
          </p:cNvSpPr>
          <p:nvPr/>
        </p:nvSpPr>
        <p:spPr bwMode="auto">
          <a:xfrm>
            <a:off x="4592638" y="5280620"/>
            <a:ext cx="1296987" cy="1295400"/>
          </a:xfrm>
          <a:prstGeom prst="ellipse">
            <a:avLst/>
          </a:prstGeom>
          <a:noFill/>
          <a:ln w="9525" cap="rnd">
            <a:solidFill>
              <a:srgbClr val="800000"/>
            </a:solidFill>
            <a:prstDash val="sysDot"/>
            <a:round/>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800000"/>
              </a:solidFill>
              <a:effectLst/>
              <a:uLnTx/>
              <a:uFillTx/>
            </a:endParaRPr>
          </a:p>
        </p:txBody>
      </p:sp>
      <p:sp>
        <p:nvSpPr>
          <p:cNvPr id="83" name="Oval 45"/>
          <p:cNvSpPr>
            <a:spLocks noChangeArrowheads="1"/>
          </p:cNvSpPr>
          <p:nvPr/>
        </p:nvSpPr>
        <p:spPr bwMode="auto">
          <a:xfrm>
            <a:off x="6103938" y="5280620"/>
            <a:ext cx="1296987" cy="1295400"/>
          </a:xfrm>
          <a:prstGeom prst="ellipse">
            <a:avLst/>
          </a:prstGeom>
          <a:noFill/>
          <a:ln w="9525" cap="rnd">
            <a:solidFill>
              <a:srgbClr val="800000"/>
            </a:solidFill>
            <a:prstDash val="sysDot"/>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84" name="Line 46"/>
          <p:cNvSpPr>
            <a:spLocks noChangeShapeType="1"/>
          </p:cNvSpPr>
          <p:nvPr/>
        </p:nvSpPr>
        <p:spPr bwMode="auto">
          <a:xfrm flipV="1">
            <a:off x="4038600" y="2201840"/>
            <a:ext cx="769938" cy="0"/>
          </a:xfrm>
          <a:prstGeom prst="line">
            <a:avLst/>
          </a:prstGeom>
          <a:noFill/>
          <a:ln w="76200">
            <a:solidFill>
              <a:srgbClr val="800000"/>
            </a:solidFill>
            <a:round/>
            <a:headEnd/>
            <a:tailEnd type="triangl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86" name="Title 1"/>
          <p:cNvSpPr txBox="1">
            <a:spLocks/>
          </p:cNvSpPr>
          <p:nvPr/>
        </p:nvSpPr>
        <p:spPr>
          <a:xfrm>
            <a:off x="514350" y="220046"/>
            <a:ext cx="9258300" cy="114300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CH" sz="2800" b="1"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rPr>
              <a:t>Two-state</a:t>
            </a:r>
            <a:r>
              <a:rPr kumimoji="0" lang="de-CH" sz="2800" b="1" i="0" u="none" strike="noStrike" kern="0" cap="none" spc="0" normalizeH="0" noProof="0" dirty="0" smtClean="0">
                <a:ln>
                  <a:noFill/>
                </a:ln>
                <a:solidFill>
                  <a:srgbClr val="000000"/>
                </a:solidFill>
                <a:effectLst/>
                <a:uLnTx/>
                <a:uFillTx/>
                <a:latin typeface="Arial Unicode MS" pitchFamily="34" charset="-128"/>
                <a:ea typeface="Arial Unicode MS" pitchFamily="34" charset="-128"/>
                <a:cs typeface="Arial Unicode MS" pitchFamily="34" charset="-128"/>
              </a:rPr>
              <a:t> DCM</a:t>
            </a:r>
            <a:endParaRPr kumimoji="0" lang="en-US" sz="4000" b="0" i="0" u="none" strike="noStrike" kern="0" cap="none" spc="0" normalizeH="0" baseline="0" noProof="0" dirty="0">
              <a:ln>
                <a:noFill/>
              </a:ln>
              <a:solidFill>
                <a:schemeClr val="tx2"/>
              </a:solidFill>
              <a:effectLst/>
              <a:uLnTx/>
              <a:uFillTx/>
              <a:latin typeface="+mj-lt"/>
              <a:ea typeface="+mj-ea"/>
              <a:cs typeface="+mj-cs"/>
            </a:endParaRPr>
          </a:p>
        </p:txBody>
      </p:sp>
      <p:sp>
        <p:nvSpPr>
          <p:cNvPr id="87" name="Text Box 35"/>
          <p:cNvSpPr txBox="1">
            <a:spLocks noChangeArrowheads="1"/>
          </p:cNvSpPr>
          <p:nvPr/>
        </p:nvSpPr>
        <p:spPr bwMode="auto">
          <a:xfrm>
            <a:off x="274638" y="6343650"/>
            <a:ext cx="3703637" cy="304800"/>
          </a:xfrm>
          <a:prstGeom prst="rect">
            <a:avLst/>
          </a:prstGeom>
          <a:noFill/>
          <a:ln w="9525">
            <a:noFill/>
            <a:miter lim="800000"/>
            <a:headEnd/>
            <a:tailEnd/>
          </a:ln>
        </p:spPr>
        <p:txBody>
          <a:bodyPr>
            <a:spAutoFit/>
          </a:bodyPr>
          <a:lstStyle/>
          <a:p>
            <a:pPr eaLnBrk="0" hangingPunct="0"/>
            <a:r>
              <a:rPr lang="de-DE" b="0" dirty="0" smtClean="0">
                <a:latin typeface="Times New Roman" pitchFamily="18" charset="0"/>
              </a:rPr>
              <a:t>Marreiros et </a:t>
            </a:r>
            <a:r>
              <a:rPr lang="de-DE" b="0" dirty="0">
                <a:latin typeface="Times New Roman" pitchFamily="18" charset="0"/>
              </a:rPr>
              <a:t>al. 2008, </a:t>
            </a:r>
            <a:r>
              <a:rPr lang="de-DE" b="0" i="1" dirty="0">
                <a:latin typeface="Times New Roman" pitchFamily="18" charset="0"/>
              </a:rPr>
              <a:t>NeuroImage</a:t>
            </a:r>
            <a:endParaRPr lang="en-US" b="0" i="1" dirty="0">
              <a:latin typeface="Times New Roman" pitchFamily="18"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0.3|26.5|11.5|38.5|48.7|16.4|17"/>
</p:tagLst>
</file>

<file path=ppt/tags/tag2.xml><?xml version="1.0" encoding="utf-8"?>
<p:tagLst xmlns:a="http://schemas.openxmlformats.org/drawingml/2006/main" xmlns:r="http://schemas.openxmlformats.org/officeDocument/2006/relationships" xmlns:p="http://schemas.openxmlformats.org/presentationml/2006/main">
  <p:tag name="TIMING" val="|6.4|1.3|24.6|3.8|6|5.6|3.5"/>
</p:tagLst>
</file>

<file path=ppt/tags/tag3.xml><?xml version="1.0" encoding="utf-8"?>
<p:tagLst xmlns:a="http://schemas.openxmlformats.org/drawingml/2006/main" xmlns:r="http://schemas.openxmlformats.org/officeDocument/2006/relationships" xmlns:p="http://schemas.openxmlformats.org/presentationml/2006/main">
  <p:tag name="TIMING" val="|4.4|0.7|2.6|7.4|13.1"/>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400" b="1"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400" b="1"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400" b="1"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400" b="1"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0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400" b="1"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S:\vortrag_000523\Ahmet\Power_Point_Vorlagen\csn.pot</Template>
  <TotalTime>159</TotalTime>
  <Words>1277</Words>
  <Application>Microsoft Office PowerPoint</Application>
  <PresentationFormat>35mm Slides</PresentationFormat>
  <Paragraphs>340</Paragraphs>
  <Slides>26</Slides>
  <Notes>4</Notes>
  <HiddenSlides>1</HiddenSlides>
  <MMClips>0</MMClips>
  <ScaleCrop>false</ScaleCrop>
  <HeadingPairs>
    <vt:vector size="6" baseType="variant">
      <vt:variant>
        <vt:lpstr>Theme</vt:lpstr>
      </vt:variant>
      <vt:variant>
        <vt:i4>6</vt:i4>
      </vt:variant>
      <vt:variant>
        <vt:lpstr>Embedded OLE Servers</vt:lpstr>
      </vt:variant>
      <vt:variant>
        <vt:i4>2</vt:i4>
      </vt:variant>
      <vt:variant>
        <vt:lpstr>Slide Titles</vt:lpstr>
      </vt:variant>
      <vt:variant>
        <vt:i4>26</vt:i4>
      </vt:variant>
    </vt:vector>
  </HeadingPairs>
  <TitlesOfParts>
    <vt:vector size="34" baseType="lpstr">
      <vt:lpstr>Blank Presentation</vt:lpstr>
      <vt:lpstr>1_Default Design</vt:lpstr>
      <vt:lpstr>6_Default Design</vt:lpstr>
      <vt:lpstr>3_Default Design</vt:lpstr>
      <vt:lpstr>10_Default Design</vt:lpstr>
      <vt:lpstr>Default Design</vt:lpstr>
      <vt:lpstr>Equation</vt:lpstr>
      <vt:lpstr>Image Photo Editor</vt:lpstr>
      <vt:lpstr>PowerPoint Presentation</vt:lpstr>
      <vt:lpstr>PowerPoint Presentation</vt:lpstr>
      <vt:lpstr>PowerPoint Presentation</vt:lpstr>
      <vt:lpstr>Factorial structure of model specification in DCM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Learning of dynamic audio-visual associations</vt:lpstr>
      <vt:lpstr>Hierarchical Bayesian learning model</vt:lpstr>
      <vt:lpstr>Explaining RTs by different learning models</vt:lpstr>
      <vt:lpstr>PowerPoint Presentation</vt:lpstr>
      <vt:lpstr>Prediction error (PE) activity in the putamen</vt:lpstr>
      <vt:lpstr>PowerPoint Presentation</vt:lpstr>
      <vt:lpstr>PowerPoint Presentation</vt:lpstr>
      <vt:lpstr>PowerPoint Presentation</vt:lpstr>
      <vt:lpstr>PowerPoint Presentation</vt:lpstr>
      <vt:lpstr>Model-based decoding by generative embedding</vt:lpstr>
      <vt:lpstr>Model-based decoding of disease status:  mildly aphasic patients (N=11) vs. controls (N=26)</vt:lpstr>
      <vt:lpstr>Model-based decoding of disease status:  aphasic patients (N=11) vs. controls (N=26)</vt:lpstr>
      <vt:lpstr>PowerPoint Presentation</vt:lpstr>
      <vt:lpstr>PowerPoint Presentation</vt:lpstr>
    </vt:vector>
  </TitlesOfParts>
  <Company>FIL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DCM</dc:title>
  <dc:creator>Klaas Enno Stephan</dc:creator>
  <cp:lastModifiedBy>wpenny</cp:lastModifiedBy>
  <cp:revision>1747</cp:revision>
  <cp:lastPrinted>2000-08-31T18:39:38Z</cp:lastPrinted>
  <dcterms:created xsi:type="dcterms:W3CDTF">2000-05-18T20:05:13Z</dcterms:created>
  <dcterms:modified xsi:type="dcterms:W3CDTF">2014-05-16T11:33:55Z</dcterms:modified>
</cp:coreProperties>
</file>