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84" r:id="rId3"/>
    <p:sldId id="259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2" r:id="rId12"/>
    <p:sldId id="293" r:id="rId13"/>
    <p:sldId id="294" r:id="rId14"/>
    <p:sldId id="295" r:id="rId15"/>
    <p:sldId id="270" r:id="rId16"/>
    <p:sldId id="271" r:id="rId17"/>
    <p:sldId id="272" r:id="rId18"/>
    <p:sldId id="273" r:id="rId19"/>
    <p:sldId id="275" r:id="rId20"/>
    <p:sldId id="276" r:id="rId21"/>
    <p:sldId id="279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2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17/06/2014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10" Type="http://schemas.openxmlformats.org/officeDocument/2006/relationships/image" Target="../media/image98.png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21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38600"/>
            <a:ext cx="8305800" cy="12192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May 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100" y="5562599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400" i="1" dirty="0"/>
              <a:t>Many thanks to Justin </a:t>
            </a:r>
            <a:r>
              <a:rPr lang="en-GB" sz="1400" i="1" dirty="0" err="1" smtClean="0"/>
              <a:t>Chumbley</a:t>
            </a:r>
            <a:r>
              <a:rPr lang="en-GB" sz="1400" i="1" dirty="0" smtClean="0"/>
              <a:t>, Tom Nichols and Gareth Barnes </a:t>
            </a:r>
            <a:r>
              <a:rPr lang="en-GB" sz="1400" i="1" dirty="0"/>
              <a:t>for slides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46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2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69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228600" y="47244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381000" y="48768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533400" y="50292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143000" y="48768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295400" y="50292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447800" y="51816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gflandin\My Documents\spm5\man\multimodal\figures\figure_32_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20502" r="38569" b="19996"/>
          <a:stretch/>
        </p:blipFill>
        <p:spPr bwMode="auto">
          <a:xfrm>
            <a:off x="990600" y="838200"/>
            <a:ext cx="1295400" cy="15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008027" y="48006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160427" y="49530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312827" y="51054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8157471" y="5109747"/>
            <a:ext cx="757929" cy="5591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0" y="4724400"/>
            <a:ext cx="540360" cy="144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3" y="5181600"/>
            <a:ext cx="567697" cy="49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55219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5" y="5776776"/>
            <a:ext cx="1358405" cy="9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705600" y="41910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382000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</a:t>
            </a:r>
            <a:br>
              <a:rPr lang="en-GB" dirty="0" smtClean="0"/>
            </a:br>
            <a:r>
              <a:rPr lang="en-GB" dirty="0" smtClean="0"/>
              <a:t>representation of an underlying continuous stationary </a:t>
            </a:r>
            <a:br>
              <a:rPr lang="en-GB" dirty="0" smtClean="0"/>
            </a:br>
            <a:r>
              <a:rPr lang="en-GB" dirty="0" smtClean="0"/>
              <a:t>random field.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Typically, FWHM &gt; 3 voxels</a:t>
            </a:r>
            <a:br>
              <a:rPr lang="en-GB" dirty="0" smtClean="0"/>
            </a:br>
            <a:r>
              <a:rPr lang="en-GB" dirty="0" smtClean="0"/>
              <a:t>(combination of intrinsic and extrinsic smoothing)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85750" indent="-285750">
              <a:buFont typeface="Wingdings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Smoothness of the data is unknown and estimated: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very precise estimate by pooling over voxels </a:t>
            </a:r>
            <a:r>
              <a:rPr lang="en-GB" dirty="0" smtClean="0">
                <a:sym typeface="Symbol"/>
              </a:rPr>
              <a:t> </a:t>
            </a:r>
            <a:r>
              <a:rPr lang="en-GB" dirty="0" err="1" smtClean="0">
                <a:sym typeface="Symbol"/>
              </a:rPr>
              <a:t>stationarity</a:t>
            </a:r>
            <a:r>
              <a:rPr lang="en-GB" dirty="0" smtClean="0">
                <a:sym typeface="Symbol"/>
              </a:rPr>
              <a:t> </a:t>
            </a:r>
            <a:br>
              <a:rPr lang="en-GB" dirty="0" smtClean="0">
                <a:sym typeface="Symbol"/>
              </a:rPr>
            </a:br>
            <a:r>
              <a:rPr lang="en-GB" dirty="0" smtClean="0">
                <a:sym typeface="Symbol"/>
              </a:rPr>
              <a:t>assumptions (esp. relevant for cluster size results).</a:t>
            </a:r>
            <a:r>
              <a:rPr lang="en-GB" dirty="0">
                <a:sym typeface="Symbol"/>
              </a:rPr>
              <a:t/>
            </a:r>
            <a:br>
              <a:rPr lang="en-GB" dirty="0">
                <a:sym typeface="Symbol"/>
              </a:rPr>
            </a:br>
            <a:endParaRPr lang="de-CH" dirty="0">
              <a:sym typeface="Symbol"/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CH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e-CH" i="1" dirty="0" smtClean="0"/>
              <a:t>A </a:t>
            </a:r>
            <a:r>
              <a:rPr lang="de-CH" i="1" dirty="0"/>
              <a:t>priori </a:t>
            </a:r>
            <a:r>
              <a:rPr lang="de-CH" dirty="0"/>
              <a:t>hypothesis about where an activation should be,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reduce </a:t>
            </a:r>
            <a:r>
              <a:rPr lang="de-CH" dirty="0"/>
              <a:t>search </a:t>
            </a:r>
            <a:r>
              <a:rPr lang="de-CH" dirty="0" smtClean="0"/>
              <a:t>volume </a:t>
            </a:r>
            <a:r>
              <a:rPr lang="de-CH" dirty="0" smtClean="0">
                <a:sym typeface="Symbol"/>
              </a:rPr>
              <a:t> Small Volume Correction</a:t>
            </a:r>
            <a:r>
              <a:rPr lang="de-CH" dirty="0" smtClean="0"/>
              <a:t>:</a:t>
            </a:r>
            <a:endParaRPr lang="de-CH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(spherical) search volume around previously reported coordinates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629400" y="1672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256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dirty="0"/>
              <a:t>Friston KJ, Frith CD, Liddle PF, Frackowiak RS. </a:t>
            </a:r>
            <a:r>
              <a:rPr lang="de-CH" i="1" dirty="0"/>
              <a:t>Comparing functional (PET) images: the assessment of significant change</a:t>
            </a:r>
            <a:r>
              <a:rPr lang="de-CH" dirty="0"/>
              <a:t>. </a:t>
            </a:r>
            <a:r>
              <a:rPr lang="en-GB" dirty="0"/>
              <a:t>Journal of Cerebral Blood Flow and </a:t>
            </a:r>
            <a:r>
              <a:rPr lang="en-GB" dirty="0" smtClean="0"/>
              <a:t>Metabolism</a:t>
            </a:r>
            <a:r>
              <a:rPr lang="de-CH" dirty="0" smtClean="0"/>
              <a:t>, 1991..</a:t>
            </a:r>
            <a:br>
              <a:rPr lang="de-CH" dirty="0" smtClean="0"/>
            </a:br>
            <a:endParaRPr lang="de-CH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dirty="0" smtClean="0"/>
              <a:t>Worsley KJ, Evans AC, </a:t>
            </a:r>
            <a:r>
              <a:rPr lang="en-GB" dirty="0" err="1" smtClean="0"/>
              <a:t>Marrett</a:t>
            </a:r>
            <a:r>
              <a:rPr lang="en-GB" dirty="0" smtClean="0"/>
              <a:t> S, </a:t>
            </a:r>
            <a:r>
              <a:rPr lang="en-GB" dirty="0" err="1" smtClean="0"/>
              <a:t>Neelin</a:t>
            </a:r>
            <a:r>
              <a:rPr lang="en-GB" dirty="0" smtClean="0"/>
              <a:t> </a:t>
            </a:r>
            <a:r>
              <a:rPr lang="en-GB" dirty="0"/>
              <a:t>P. </a:t>
            </a:r>
            <a:r>
              <a:rPr lang="en-GB" i="1" dirty="0" smtClean="0"/>
              <a:t>A </a:t>
            </a:r>
            <a:r>
              <a:rPr lang="en-GB" i="1" dirty="0"/>
              <a:t>three-dimensional statistical analysis for CBF activation studies in human brain</a:t>
            </a:r>
            <a:r>
              <a:rPr lang="en-GB" dirty="0"/>
              <a:t>. Journal of Cerebral Blood Flow and Metabolism. </a:t>
            </a:r>
            <a:r>
              <a:rPr lang="en-GB" dirty="0" smtClean="0"/>
              <a:t>1992.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dirty="0"/>
              <a:t>Worsley </a:t>
            </a:r>
            <a:r>
              <a:rPr lang="de-CH" dirty="0" smtClean="0"/>
              <a:t>KJ, </a:t>
            </a:r>
            <a:r>
              <a:rPr lang="de-CH" dirty="0"/>
              <a:t>Marrett </a:t>
            </a:r>
            <a:r>
              <a:rPr lang="de-CH" dirty="0" smtClean="0"/>
              <a:t>S, </a:t>
            </a:r>
            <a:r>
              <a:rPr lang="de-CH" dirty="0"/>
              <a:t>Neelin </a:t>
            </a:r>
            <a:r>
              <a:rPr lang="de-CH" dirty="0" smtClean="0"/>
              <a:t>P, </a:t>
            </a:r>
            <a:r>
              <a:rPr lang="de-CH" dirty="0"/>
              <a:t>Vandal </a:t>
            </a:r>
            <a:r>
              <a:rPr lang="de-CH" dirty="0" smtClean="0"/>
              <a:t>AC, </a:t>
            </a:r>
            <a:r>
              <a:rPr lang="de-CH" dirty="0"/>
              <a:t>Friston </a:t>
            </a:r>
            <a:r>
              <a:rPr lang="de-CH" dirty="0" smtClean="0"/>
              <a:t>KJ, </a:t>
            </a:r>
            <a:r>
              <a:rPr lang="de-CH" dirty="0"/>
              <a:t>Evans AC. </a:t>
            </a:r>
            <a:r>
              <a:rPr lang="de-CH" i="1" dirty="0"/>
              <a:t>A unified statistical approach for determining significant signals in images of cerebral activation</a:t>
            </a:r>
            <a:r>
              <a:rPr lang="de-CH" dirty="0"/>
              <a:t>. Human Brain </a:t>
            </a:r>
            <a:r>
              <a:rPr lang="de-CH" dirty="0" smtClean="0"/>
              <a:t>Mapping,1996.</a:t>
            </a:r>
            <a:br>
              <a:rPr lang="de-CH" dirty="0" smtClean="0"/>
            </a:br>
            <a:endParaRPr lang="de-CH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dirty="0" err="1" smtClean="0"/>
              <a:t>Chumbley</a:t>
            </a:r>
            <a:r>
              <a:rPr lang="en-GB" dirty="0" smtClean="0"/>
              <a:t> J, </a:t>
            </a:r>
            <a:r>
              <a:rPr lang="en-GB" dirty="0" err="1" smtClean="0"/>
              <a:t>Worsley</a:t>
            </a:r>
            <a:r>
              <a:rPr lang="en-GB" dirty="0" smtClean="0"/>
              <a:t> KJ , Flandin G, </a:t>
            </a:r>
            <a:r>
              <a:rPr lang="en-GB" dirty="0"/>
              <a:t>and </a:t>
            </a:r>
            <a:r>
              <a:rPr lang="en-GB" dirty="0" err="1" smtClean="0"/>
              <a:t>Friston</a:t>
            </a:r>
            <a:r>
              <a:rPr lang="en-GB" dirty="0" smtClean="0"/>
              <a:t> KJ. </a:t>
            </a:r>
            <a:r>
              <a:rPr lang="en-GB" i="1" dirty="0"/>
              <a:t>Topological FDR for neuroimaging</a:t>
            </a:r>
            <a:r>
              <a:rPr lang="en-GB" dirty="0"/>
              <a:t>. </a:t>
            </a:r>
            <a:r>
              <a:rPr lang="en-GB" dirty="0" err="1"/>
              <a:t>NeuroImage</a:t>
            </a:r>
            <a:r>
              <a:rPr lang="en-GB" dirty="0" smtClean="0"/>
              <a:t>, </a:t>
            </a:r>
            <a:r>
              <a:rPr lang="en-GB" dirty="0"/>
              <a:t>2010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dirty="0" err="1" smtClean="0"/>
              <a:t>Kilner</a:t>
            </a:r>
            <a:r>
              <a:rPr lang="en-US" dirty="0" smtClean="0"/>
              <a:t> J and </a:t>
            </a:r>
            <a:r>
              <a:rPr lang="en-US" dirty="0" err="1" smtClean="0"/>
              <a:t>Friston</a:t>
            </a:r>
            <a:r>
              <a:rPr lang="en-US" dirty="0" smtClean="0"/>
              <a:t> KJ. </a:t>
            </a:r>
            <a:r>
              <a:rPr lang="en-US" i="1" dirty="0" smtClean="0"/>
              <a:t>Topological </a:t>
            </a:r>
            <a:r>
              <a:rPr lang="en-US" i="1" dirty="0"/>
              <a:t>inference for EEG and MEG </a:t>
            </a:r>
            <a:r>
              <a:rPr lang="en-US" i="1" dirty="0" smtClean="0"/>
              <a:t>data</a:t>
            </a:r>
            <a:r>
              <a:rPr lang="en-US" dirty="0" smtClean="0"/>
              <a:t>. Annals </a:t>
            </a:r>
            <a:r>
              <a:rPr lang="en-US" dirty="0"/>
              <a:t>of Applied </a:t>
            </a:r>
            <a:r>
              <a:rPr lang="en-US" dirty="0" smtClean="0"/>
              <a:t>Statistics, 2010.</a:t>
            </a:r>
            <a:endParaRPr lang="en-GB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endParaRPr lang="en-GB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dirty="0"/>
              <a:t>Bias in a common EEG and MEG statistical analysis and how to avoid it. </a:t>
            </a:r>
            <a:r>
              <a:rPr lang="en-US" dirty="0" err="1"/>
              <a:t>Kilner</a:t>
            </a:r>
            <a:r>
              <a:rPr lang="en-US" dirty="0"/>
              <a:t> J. Clinical </a:t>
            </a:r>
            <a:r>
              <a:rPr lang="en-US" dirty="0" smtClean="0"/>
              <a:t>Neurophysiology, </a:t>
            </a:r>
            <a:r>
              <a:rPr lang="en-US" dirty="0"/>
              <a:t>2013.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pic>
        <p:nvPicPr>
          <p:cNvPr id="3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2" y="5486400"/>
            <a:ext cx="1943888" cy="132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10344</TotalTime>
  <Words>1059</Words>
  <Application>Microsoft Office PowerPoint</Application>
  <PresentationFormat>On-screen Show (4:3)</PresentationFormat>
  <Paragraphs>260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</cp:lastModifiedBy>
  <cp:revision>135</cp:revision>
  <cp:lastPrinted>1601-01-01T00:00:00Z</cp:lastPrinted>
  <dcterms:created xsi:type="dcterms:W3CDTF">1601-01-01T00:00:00Z</dcterms:created>
  <dcterms:modified xsi:type="dcterms:W3CDTF">2014-06-17T10:22:05Z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