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9" r:id="rId1"/>
  </p:sldMasterIdLst>
  <p:notesMasterIdLst>
    <p:notesMasterId r:id="rId39"/>
  </p:notesMasterIdLst>
  <p:handoutMasterIdLst>
    <p:handoutMasterId r:id="rId40"/>
  </p:handoutMasterIdLst>
  <p:sldIdLst>
    <p:sldId id="476" r:id="rId2"/>
    <p:sldId id="749" r:id="rId3"/>
    <p:sldId id="536" r:id="rId4"/>
    <p:sldId id="946" r:id="rId5"/>
    <p:sldId id="901" r:id="rId6"/>
    <p:sldId id="903" r:id="rId7"/>
    <p:sldId id="821" r:id="rId8"/>
    <p:sldId id="905" r:id="rId9"/>
    <p:sldId id="906" r:id="rId10"/>
    <p:sldId id="907" r:id="rId11"/>
    <p:sldId id="908" r:id="rId12"/>
    <p:sldId id="909" r:id="rId13"/>
    <p:sldId id="911" r:id="rId14"/>
    <p:sldId id="878" r:id="rId15"/>
    <p:sldId id="864" r:id="rId16"/>
    <p:sldId id="947" r:id="rId17"/>
    <p:sldId id="926" r:id="rId18"/>
    <p:sldId id="880" r:id="rId19"/>
    <p:sldId id="917" r:id="rId20"/>
    <p:sldId id="919" r:id="rId21"/>
    <p:sldId id="923" r:id="rId22"/>
    <p:sldId id="924" r:id="rId23"/>
    <p:sldId id="899" r:id="rId24"/>
    <p:sldId id="930" r:id="rId25"/>
    <p:sldId id="941" r:id="rId26"/>
    <p:sldId id="942" r:id="rId27"/>
    <p:sldId id="933" r:id="rId28"/>
    <p:sldId id="936" r:id="rId29"/>
    <p:sldId id="883" r:id="rId30"/>
    <p:sldId id="943" r:id="rId31"/>
    <p:sldId id="938" r:id="rId32"/>
    <p:sldId id="891" r:id="rId33"/>
    <p:sldId id="892" r:id="rId34"/>
    <p:sldId id="939" r:id="rId35"/>
    <p:sldId id="944" r:id="rId36"/>
    <p:sldId id="940" r:id="rId37"/>
    <p:sldId id="948" r:id="rId38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B0BFB"/>
    <a:srgbClr val="66FFFF"/>
    <a:srgbClr val="FF00FF"/>
    <a:srgbClr val="FFFF00"/>
    <a:srgbClr val="E30202"/>
    <a:srgbClr val="E6E6E6"/>
    <a:srgbClr val="FFC300"/>
    <a:srgbClr val="008000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30" autoAdjust="0"/>
    <p:restoredTop sz="95525" autoAdjust="0"/>
  </p:normalViewPr>
  <p:slideViewPr>
    <p:cSldViewPr snapToGrid="0">
      <p:cViewPr>
        <p:scale>
          <a:sx n="66" d="100"/>
          <a:sy n="66" d="100"/>
        </p:scale>
        <p:origin x="-3018" y="-1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88312940224762"/>
          <c:y val="6.24610184540123E-2"/>
          <c:w val="0.58068061023622042"/>
          <c:h val="0.75667470472441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'Sheet1'!$B$1</c:f>
              <c:strCache>
                <c:ptCount val="1"/>
                <c:pt idx="0">
                  <c:v>Model evidence</c:v>
                </c:pt>
              </c:strCache>
            </c:strRef>
          </c:tx>
          <c:invertIfNegative val="0"/>
          <c:cat>
            <c:strRef>
              <c:f>'Sheet1'!$A$2:$A$5</c:f>
              <c:strCache>
                <c:ptCount val="4"/>
                <c:pt idx="0">
                  <c:v>Dip 1</c:v>
                </c:pt>
                <c:pt idx="1">
                  <c:v>Dip 2</c:v>
                </c:pt>
                <c:pt idx="2">
                  <c:v>BMF</c:v>
                </c:pt>
                <c:pt idx="3">
                  <c:v>Min Norm</c:v>
                </c:pt>
              </c:strCache>
            </c:strRef>
          </c:cat>
          <c:val>
            <c:numRef>
              <c:f>'Sheet1'!$B$2:$B$5</c:f>
              <c:numCache>
                <c:formatCode>General</c:formatCode>
                <c:ptCount val="4"/>
                <c:pt idx="0">
                  <c:v>3</c:v>
                </c:pt>
                <c:pt idx="1">
                  <c:v>20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184832"/>
        <c:axId val="58186368"/>
      </c:barChart>
      <c:catAx>
        <c:axId val="58184832"/>
        <c:scaling>
          <c:orientation val="minMax"/>
        </c:scaling>
        <c:delete val="0"/>
        <c:axPos val="b"/>
        <c:majorTickMark val="out"/>
        <c:minorTickMark val="none"/>
        <c:tickLblPos val="nextTo"/>
        <c:crossAx val="58186368"/>
        <c:crosses val="autoZero"/>
        <c:auto val="1"/>
        <c:lblAlgn val="ctr"/>
        <c:lblOffset val="100"/>
        <c:noMultiLvlLbl val="0"/>
      </c:catAx>
      <c:valAx>
        <c:axId val="5818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818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4.wmf"/><Relationship Id="rId1" Type="http://schemas.openxmlformats.org/officeDocument/2006/relationships/image" Target="../media/image9.wmf"/><Relationship Id="rId4" Type="http://schemas.openxmlformats.org/officeDocument/2006/relationships/image" Target="../media/image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7073" y="0"/>
            <a:ext cx="28904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0223"/>
            <a:ext cx="28904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03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7073" y="9430223"/>
            <a:ext cx="28904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9BB49C05-F7DB-4E2C-B1A6-9326A9541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544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8904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631" y="0"/>
            <a:ext cx="2890457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0938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732" y="4715907"/>
            <a:ext cx="4889626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1814"/>
            <a:ext cx="2890458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631" y="9431814"/>
            <a:ext cx="2890457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958" tIns="46479" rIns="92958" bIns="46479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4AD1A4FE-C68E-48AA-AF1F-C45DF24DB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215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ABCF72-83EB-4E93-A95F-368F6ACEA4D4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dirty="0" smtClean="0"/>
          </a:p>
        </p:txBody>
      </p:sp>
      <p:sp>
        <p:nvSpPr>
          <p:cNvPr id="6861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6B7B012-0C85-4453-A5D8-BC7A6EB7E5C1}" type="slidenum">
              <a:rPr lang="fr-F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474DB-6FC8-43F6-8DD1-D179CD674D4D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19DB4-9AC2-497F-97E0-D49691449B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379A-D714-4DEF-A5F2-F1A3BB4EAEE3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75866F-2AC1-41C5-96B4-1785697EA75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3BAB6-E21B-4758-86EA-84F9BF9FCE73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086D-F44B-4E78-83E7-208737AF43A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04863-65B0-4BD4-A53E-45D8088F19CC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4EBE-9779-4AA6-BD50-7B51F9899F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6DBFCE-061B-41FF-AF3B-D810508ECCCC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E5A6E7-3245-4246-A24F-28E484B8C36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5F541-BF28-4083-AB3B-FC03230B5391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4B7DF-61B7-431D-AA0C-1C94060DEB2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6455C-BC0B-46E5-840B-F697EACDDF9C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F7C3-6E7C-4886-ADC8-4E1495B668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7F2C0-085B-4CDB-80FC-592A1F91E87B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504F8-FE71-4577-9D75-894898948D1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704B1-1769-47CE-85D8-77252845D232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2E1FB-46E3-4C8F-904F-32DD1C4E1B2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CE821-0E8A-4EDB-B2D1-F7391C65102A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F52B1-4C0A-443C-8D5C-D12658C2CE7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E6FC52-8DEE-401E-B5F1-8D9A4810EC9E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DB376-0937-4A03-9155-60CBDE9094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BA446B-9A14-4487-B462-7E33440E8042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8257B-9935-4291-A5A8-AD7954789BB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CDC741E-CB5F-4FA8-87B4-3AAAB031EAB7}" type="datetimeFigureOut">
              <a:rPr lang="en-US"/>
              <a:pPr>
                <a:defRPr/>
              </a:pPr>
              <a:t>5/13/2014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BB4D3255-D658-4667-8A0B-1F02362DDF3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6.emf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emf"/><Relationship Id="rId5" Type="http://schemas.openxmlformats.org/officeDocument/2006/relationships/image" Target="../media/image7.emf"/><Relationship Id="rId4" Type="http://schemas.openxmlformats.org/officeDocument/2006/relationships/image" Target="../media/image8.emf"/><Relationship Id="rId9" Type="http://schemas.openxmlformats.org/officeDocument/2006/relationships/image" Target="../media/image4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7.emf"/><Relationship Id="rId7" Type="http://schemas.openxmlformats.org/officeDocument/2006/relationships/image" Target="../media/image1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7.emf"/><Relationship Id="rId5" Type="http://schemas.openxmlformats.org/officeDocument/2006/relationships/image" Target="../media/image8.emf"/><Relationship Id="rId10" Type="http://schemas.openxmlformats.org/officeDocument/2006/relationships/image" Target="../media/image4.wmf"/><Relationship Id="rId4" Type="http://schemas.openxmlformats.org/officeDocument/2006/relationships/image" Target="../media/image16.emf"/><Relationship Id="rId9" Type="http://schemas.openxmlformats.org/officeDocument/2006/relationships/oleObject" Target="../embeddings/oleObject1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23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code.google.com/p/spm-beamforming-toolbox/" TargetMode="External"/><Relationship Id="rId2" Type="http://schemas.openxmlformats.org/officeDocument/2006/relationships/hyperlink" Target="http://www.fil.ion.ucl.ac.uk/spm/software/spm12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artinos.org/mne/stable/index.html" TargetMode="External"/><Relationship Id="rId5" Type="http://schemas.openxmlformats.org/officeDocument/2006/relationships/hyperlink" Target="http://neuroimage.usc.edu/brainstorm/" TargetMode="External"/><Relationship Id="rId4" Type="http://schemas.openxmlformats.org/officeDocument/2006/relationships/hyperlink" Target="http://fieldtrip.fcdonders.nl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8.emf"/><Relationship Id="rId18" Type="http://schemas.openxmlformats.org/officeDocument/2006/relationships/oleObject" Target="../embeddings/oleObject15.bin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12" Type="http://schemas.openxmlformats.org/officeDocument/2006/relationships/image" Target="../media/image17.emf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4.bin"/><Relationship Id="rId1" Type="http://schemas.openxmlformats.org/officeDocument/2006/relationships/vmlDrawing" Target="../drawings/vmlDrawing9.vml"/><Relationship Id="rId6" Type="http://schemas.openxmlformats.org/officeDocument/2006/relationships/image" Target="../media/image12.emf"/><Relationship Id="rId11" Type="http://schemas.openxmlformats.org/officeDocument/2006/relationships/image" Target="../media/image20.emf"/><Relationship Id="rId5" Type="http://schemas.openxmlformats.org/officeDocument/2006/relationships/image" Target="../media/image22.emf"/><Relationship Id="rId15" Type="http://schemas.openxmlformats.org/officeDocument/2006/relationships/image" Target="../media/image8.emf"/><Relationship Id="rId10" Type="http://schemas.openxmlformats.org/officeDocument/2006/relationships/image" Target="../media/image21.emf"/><Relationship Id="rId19" Type="http://schemas.openxmlformats.org/officeDocument/2006/relationships/image" Target="../media/image25.wmf"/><Relationship Id="rId4" Type="http://schemas.openxmlformats.org/officeDocument/2006/relationships/image" Target="../media/image15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1.jpeg"/><Relationship Id="rId3" Type="http://schemas.openxmlformats.org/officeDocument/2006/relationships/image" Target="../media/image7.emf"/><Relationship Id="rId7" Type="http://schemas.openxmlformats.org/officeDocument/2006/relationships/image" Target="../media/image6.wmf"/><Relationship Id="rId12" Type="http://schemas.openxmlformats.org/officeDocument/2006/relationships/image" Target="../media/image3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29.jpeg"/><Relationship Id="rId5" Type="http://schemas.openxmlformats.org/officeDocument/2006/relationships/image" Target="../media/image4.wmf"/><Relationship Id="rId10" Type="http://schemas.openxmlformats.org/officeDocument/2006/relationships/image" Target="../media/image28.jpeg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16.emf"/><Relationship Id="rId3" Type="http://schemas.openxmlformats.org/officeDocument/2006/relationships/image" Target="../media/image28.jpeg"/><Relationship Id="rId7" Type="http://schemas.openxmlformats.org/officeDocument/2006/relationships/image" Target="../media/image7.emf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1.jpeg"/><Relationship Id="rId11" Type="http://schemas.openxmlformats.org/officeDocument/2006/relationships/image" Target="../media/image6.wmf"/><Relationship Id="rId5" Type="http://schemas.openxmlformats.org/officeDocument/2006/relationships/image" Target="../media/image30.jpeg"/><Relationship Id="rId10" Type="http://schemas.openxmlformats.org/officeDocument/2006/relationships/oleObject" Target="../embeddings/oleObject19.bin"/><Relationship Id="rId4" Type="http://schemas.openxmlformats.org/officeDocument/2006/relationships/image" Target="../media/image29.jpeg"/><Relationship Id="rId9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emf"/><Relationship Id="rId7" Type="http://schemas.openxmlformats.org/officeDocument/2006/relationships/image" Target="../media/image36.jpe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16.emf"/><Relationship Id="rId3" Type="http://schemas.openxmlformats.org/officeDocument/2006/relationships/image" Target="../media/image28.jpeg"/><Relationship Id="rId7" Type="http://schemas.openxmlformats.org/officeDocument/2006/relationships/image" Target="../media/image7.emf"/><Relationship Id="rId12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1.jpeg"/><Relationship Id="rId11" Type="http://schemas.openxmlformats.org/officeDocument/2006/relationships/image" Target="../media/image6.wmf"/><Relationship Id="rId5" Type="http://schemas.openxmlformats.org/officeDocument/2006/relationships/image" Target="../media/image30.jpeg"/><Relationship Id="rId15" Type="http://schemas.openxmlformats.org/officeDocument/2006/relationships/image" Target="../media/image19.emf"/><Relationship Id="rId10" Type="http://schemas.openxmlformats.org/officeDocument/2006/relationships/oleObject" Target="../embeddings/oleObject21.bin"/><Relationship Id="rId4" Type="http://schemas.openxmlformats.org/officeDocument/2006/relationships/image" Target="../media/image29.jpeg"/><Relationship Id="rId9" Type="http://schemas.openxmlformats.org/officeDocument/2006/relationships/image" Target="../media/image4.wmf"/><Relationship Id="rId1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16.emf"/><Relationship Id="rId7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2.emf"/><Relationship Id="rId10" Type="http://schemas.openxmlformats.org/officeDocument/2006/relationships/image" Target="../media/image33.jpeg"/><Relationship Id="rId4" Type="http://schemas.openxmlformats.org/officeDocument/2006/relationships/image" Target="../media/image19.emf"/><Relationship Id="rId9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image" Target="../media/image32.emf"/><Relationship Id="rId3" Type="http://schemas.openxmlformats.org/officeDocument/2006/relationships/image" Target="../media/image28.jpeg"/><Relationship Id="rId7" Type="http://schemas.openxmlformats.org/officeDocument/2006/relationships/image" Target="../media/image7.emf"/><Relationship Id="rId12" Type="http://schemas.openxmlformats.org/officeDocument/2006/relationships/image" Target="../media/image16.emf"/><Relationship Id="rId1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0.jpeg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1.jpeg"/><Relationship Id="rId11" Type="http://schemas.openxmlformats.org/officeDocument/2006/relationships/image" Target="../media/image6.wmf"/><Relationship Id="rId5" Type="http://schemas.openxmlformats.org/officeDocument/2006/relationships/image" Target="../media/image30.jpeg"/><Relationship Id="rId15" Type="http://schemas.openxmlformats.org/officeDocument/2006/relationships/image" Target="../media/image39.jpeg"/><Relationship Id="rId10" Type="http://schemas.openxmlformats.org/officeDocument/2006/relationships/oleObject" Target="../embeddings/oleObject23.bin"/><Relationship Id="rId4" Type="http://schemas.openxmlformats.org/officeDocument/2006/relationships/image" Target="../media/image29.jpeg"/><Relationship Id="rId9" Type="http://schemas.openxmlformats.org/officeDocument/2006/relationships/image" Target="../media/image4.wmf"/><Relationship Id="rId14" Type="http://schemas.openxmlformats.org/officeDocument/2006/relationships/image" Target="../media/image19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8.emf"/><Relationship Id="rId4" Type="http://schemas.openxmlformats.org/officeDocument/2006/relationships/image" Target="../media/image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7" Type="http://schemas.openxmlformats.org/officeDocument/2006/relationships/image" Target="../media/image14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image" Target="../media/image18.emf"/><Relationship Id="rId18" Type="http://schemas.openxmlformats.org/officeDocument/2006/relationships/image" Target="../media/image25.wmf"/><Relationship Id="rId3" Type="http://schemas.openxmlformats.org/officeDocument/2006/relationships/image" Target="../media/image13.emf"/><Relationship Id="rId7" Type="http://schemas.openxmlformats.org/officeDocument/2006/relationships/image" Target="../media/image11.emf"/><Relationship Id="rId12" Type="http://schemas.openxmlformats.org/officeDocument/2006/relationships/image" Target="../media/image17.emf"/><Relationship Id="rId1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2.emf"/><Relationship Id="rId11" Type="http://schemas.openxmlformats.org/officeDocument/2006/relationships/image" Target="../media/image20.emf"/><Relationship Id="rId5" Type="http://schemas.openxmlformats.org/officeDocument/2006/relationships/image" Target="../media/image22.emf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21.emf"/><Relationship Id="rId19" Type="http://schemas.openxmlformats.org/officeDocument/2006/relationships/chart" Target="../charts/chart1.xml"/><Relationship Id="rId4" Type="http://schemas.openxmlformats.org/officeDocument/2006/relationships/image" Target="../media/image15.emf"/><Relationship Id="rId9" Type="http://schemas.openxmlformats.org/officeDocument/2006/relationships/image" Target="../media/image14.emf"/><Relationship Id="rId14" Type="http://schemas.openxmlformats.org/officeDocument/2006/relationships/image" Target="../media/image1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5" Type="http://schemas.openxmlformats.org/officeDocument/2006/relationships/image" Target="../media/image57.emf"/><Relationship Id="rId4" Type="http://schemas.openxmlformats.org/officeDocument/2006/relationships/image" Target="../media/image56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iencedirect.com/science/article/pii/S1053811913009361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gif"/><Relationship Id="rId2" Type="http://schemas.openxmlformats.org/officeDocument/2006/relationships/image" Target="../media/image59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7.emf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6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4.bin"/><Relationship Id="rId4" Type="http://schemas.openxmlformats.org/officeDocument/2006/relationships/image" Target="../media/image3.emf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5.wmf"/><Relationship Id="rId3" Type="http://schemas.openxmlformats.org/officeDocument/2006/relationships/image" Target="../media/image7.e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6.wmf"/><Relationship Id="rId5" Type="http://schemas.openxmlformats.org/officeDocument/2006/relationships/image" Target="../media/image8.emf"/><Relationship Id="rId10" Type="http://schemas.openxmlformats.org/officeDocument/2006/relationships/oleObject" Target="../embeddings/oleObject7.bin"/><Relationship Id="rId4" Type="http://schemas.openxmlformats.org/officeDocument/2006/relationships/image" Target="../media/image3.emf"/><Relationship Id="rId9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7.emf"/><Relationship Id="rId5" Type="http://schemas.openxmlformats.org/officeDocument/2006/relationships/image" Target="../media/image11.emf"/><Relationship Id="rId4" Type="http://schemas.openxmlformats.org/officeDocument/2006/relationships/image" Target="../media/image10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image" Target="../media/image8.emf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emf"/><Relationship Id="rId5" Type="http://schemas.openxmlformats.org/officeDocument/2006/relationships/image" Target="../media/image13.emf"/><Relationship Id="rId4" Type="http://schemas.openxmlformats.org/officeDocument/2006/relationships/image" Target="../media/image12.emf"/><Relationship Id="rId9" Type="http://schemas.openxmlformats.org/officeDocument/2006/relationships/image" Target="../media/image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8.emf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7.emf"/><Relationship Id="rId9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04788" y="2452688"/>
            <a:ext cx="8939212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The M/EEG inverse problem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921125" y="5772150"/>
            <a:ext cx="3465513" cy="4397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800" smtClean="0"/>
              <a:t>Gareth R. Barnes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GB" sz="28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800" smtClean="0"/>
          </a:p>
        </p:txBody>
      </p:sp>
      <p:sp>
        <p:nvSpPr>
          <p:cNvPr id="6148" name="Text Box 13"/>
          <p:cNvSpPr txBox="1">
            <a:spLocks noChangeArrowheads="1"/>
          </p:cNvSpPr>
          <p:nvPr/>
        </p:nvSpPr>
        <p:spPr bwMode="auto">
          <a:xfrm>
            <a:off x="7054850" y="925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3" cstate="print"/>
          <a:srcRect l="20612" t="8107" r="17347" b="11349"/>
          <a:stretch>
            <a:fillRect/>
          </a:stretch>
        </p:blipFill>
        <p:spPr bwMode="auto">
          <a:xfrm>
            <a:off x="2728686" y="4354285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4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17219" t="51300" r="47815" b="29532"/>
          <a:stretch>
            <a:fillRect/>
          </a:stretch>
        </p:blipFill>
        <p:spPr bwMode="auto">
          <a:xfrm rot="16200000">
            <a:off x="1079691" y="4379344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11257" y="420914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2365828" y="5094544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2344064" y="511631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>
            <a:stCxn id="19" idx="0"/>
            <a:endCxn id="36" idx="1"/>
          </p:cNvCxnSpPr>
          <p:nvPr/>
        </p:nvCxnSpPr>
        <p:spPr>
          <a:xfrm flipH="1" flipV="1">
            <a:off x="2365828" y="5203402"/>
            <a:ext cx="1836050" cy="529794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107517" y="573319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6" cstate="print"/>
          <a:srcRect l="12535" t="4890" r="21428" b="9260"/>
          <a:stretch>
            <a:fillRect/>
          </a:stretch>
        </p:blipFill>
        <p:spPr bwMode="auto">
          <a:xfrm>
            <a:off x="6226628" y="870859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7" cstate="print"/>
          <a:srcRect l="26755" t="72398" r="45630" b="12433"/>
          <a:stretch>
            <a:fillRect/>
          </a:stretch>
        </p:blipFill>
        <p:spPr bwMode="auto">
          <a:xfrm rot="16200000">
            <a:off x="6284695" y="4397830"/>
            <a:ext cx="2017485" cy="15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Rectangle 24"/>
          <p:cNvSpPr/>
          <p:nvPr/>
        </p:nvSpPr>
        <p:spPr>
          <a:xfrm>
            <a:off x="1349836" y="509454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Connector 28"/>
          <p:cNvCxnSpPr>
            <a:stCxn id="33" idx="0"/>
            <a:endCxn id="25" idx="1"/>
          </p:cNvCxnSpPr>
          <p:nvPr/>
        </p:nvCxnSpPr>
        <p:spPr>
          <a:xfrm flipH="1">
            <a:off x="1349836" y="4550282"/>
            <a:ext cx="1669126" cy="624081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2924601" y="4550282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TextBox 34"/>
          <p:cNvSpPr txBox="1"/>
          <p:nvPr/>
        </p:nvSpPr>
        <p:spPr>
          <a:xfrm>
            <a:off x="3650344" y="181428"/>
            <a:ext cx="1982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Two dipole fit</a:t>
            </a:r>
            <a:endParaRPr lang="en-GB" sz="2400" dirty="0"/>
          </a:p>
        </p:txBody>
      </p:sp>
      <p:graphicFrame>
        <p:nvGraphicFramePr>
          <p:cNvPr id="207873" name="Object 1"/>
          <p:cNvGraphicFramePr>
            <a:graphicFrameLocks noChangeAspect="1"/>
          </p:cNvGraphicFramePr>
          <p:nvPr/>
        </p:nvGraphicFramePr>
        <p:xfrm>
          <a:off x="7009719" y="5466667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03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719" y="5466667"/>
                        <a:ext cx="5524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36"/>
          <p:cNvSpPr/>
          <p:nvPr/>
        </p:nvSpPr>
        <p:spPr>
          <a:xfrm>
            <a:off x="1371599" y="5058258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7219" t="51300" r="47815" b="29532"/>
          <a:stretch>
            <a:fillRect/>
          </a:stretch>
        </p:blipFill>
        <p:spPr bwMode="auto">
          <a:xfrm rot="16200000">
            <a:off x="629747" y="4393858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Freeform 33"/>
          <p:cNvSpPr/>
          <p:nvPr/>
        </p:nvSpPr>
        <p:spPr>
          <a:xfrm>
            <a:off x="829733" y="4223656"/>
            <a:ext cx="1332896" cy="1741715"/>
          </a:xfrm>
          <a:custGeom>
            <a:avLst/>
            <a:gdLst>
              <a:gd name="connsiteX0" fmla="*/ 941010 w 1944914"/>
              <a:gd name="connsiteY0" fmla="*/ 111276 h 2535162"/>
              <a:gd name="connsiteX1" fmla="*/ 1042610 w 1944914"/>
              <a:gd name="connsiteY1" fmla="*/ 38705 h 2535162"/>
              <a:gd name="connsiteX2" fmla="*/ 1419981 w 1944914"/>
              <a:gd name="connsiteY2" fmla="*/ 82248 h 2535162"/>
              <a:gd name="connsiteX3" fmla="*/ 1782838 w 1944914"/>
              <a:gd name="connsiteY3" fmla="*/ 532191 h 2535162"/>
              <a:gd name="connsiteX4" fmla="*/ 1942495 w 1944914"/>
              <a:gd name="connsiteY4" fmla="*/ 1286933 h 2535162"/>
              <a:gd name="connsiteX5" fmla="*/ 1768324 w 1944914"/>
              <a:gd name="connsiteY5" fmla="*/ 2041676 h 2535162"/>
              <a:gd name="connsiteX6" fmla="*/ 1303867 w 1944914"/>
              <a:gd name="connsiteY6" fmla="*/ 2462591 h 2535162"/>
              <a:gd name="connsiteX7" fmla="*/ 1057124 w 1944914"/>
              <a:gd name="connsiteY7" fmla="*/ 2477105 h 2535162"/>
              <a:gd name="connsiteX8" fmla="*/ 970038 w 1944914"/>
              <a:gd name="connsiteY8" fmla="*/ 2419048 h 2535162"/>
              <a:gd name="connsiteX9" fmla="*/ 795867 w 1944914"/>
              <a:gd name="connsiteY9" fmla="*/ 2477105 h 2535162"/>
              <a:gd name="connsiteX10" fmla="*/ 491067 w 1944914"/>
              <a:gd name="connsiteY10" fmla="*/ 2404533 h 2535162"/>
              <a:gd name="connsiteX11" fmla="*/ 273352 w 1944914"/>
              <a:gd name="connsiteY11" fmla="*/ 2143276 h 2535162"/>
              <a:gd name="connsiteX12" fmla="*/ 41124 w 1944914"/>
              <a:gd name="connsiteY12" fmla="*/ 1780419 h 2535162"/>
              <a:gd name="connsiteX13" fmla="*/ 26610 w 1944914"/>
              <a:gd name="connsiteY13" fmla="*/ 1083733 h 2535162"/>
              <a:gd name="connsiteX14" fmla="*/ 157238 w 1944914"/>
              <a:gd name="connsiteY14" fmla="*/ 561219 h 2535162"/>
              <a:gd name="connsiteX15" fmla="*/ 316895 w 1944914"/>
              <a:gd name="connsiteY15" fmla="*/ 227391 h 2535162"/>
              <a:gd name="connsiteX16" fmla="*/ 636210 w 1944914"/>
              <a:gd name="connsiteY16" fmla="*/ 67733 h 2535162"/>
              <a:gd name="connsiteX17" fmla="*/ 941010 w 1944914"/>
              <a:gd name="connsiteY17" fmla="*/ 111276 h 2535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44914" h="2535162">
                <a:moveTo>
                  <a:pt x="941010" y="111276"/>
                </a:moveTo>
                <a:cubicBezTo>
                  <a:pt x="1008743" y="106438"/>
                  <a:pt x="962782" y="43543"/>
                  <a:pt x="1042610" y="38705"/>
                </a:cubicBezTo>
                <a:cubicBezTo>
                  <a:pt x="1122438" y="33867"/>
                  <a:pt x="1296610" y="0"/>
                  <a:pt x="1419981" y="82248"/>
                </a:cubicBezTo>
                <a:cubicBezTo>
                  <a:pt x="1543352" y="164496"/>
                  <a:pt x="1695752" y="331410"/>
                  <a:pt x="1782838" y="532191"/>
                </a:cubicBezTo>
                <a:cubicBezTo>
                  <a:pt x="1869924" y="732972"/>
                  <a:pt x="1944914" y="1035352"/>
                  <a:pt x="1942495" y="1286933"/>
                </a:cubicBezTo>
                <a:cubicBezTo>
                  <a:pt x="1940076" y="1538514"/>
                  <a:pt x="1874762" y="1845733"/>
                  <a:pt x="1768324" y="2041676"/>
                </a:cubicBezTo>
                <a:cubicBezTo>
                  <a:pt x="1661886" y="2237619"/>
                  <a:pt x="1422400" y="2390020"/>
                  <a:pt x="1303867" y="2462591"/>
                </a:cubicBezTo>
                <a:cubicBezTo>
                  <a:pt x="1185334" y="2535162"/>
                  <a:pt x="1112762" y="2484362"/>
                  <a:pt x="1057124" y="2477105"/>
                </a:cubicBezTo>
                <a:cubicBezTo>
                  <a:pt x="1001486" y="2469848"/>
                  <a:pt x="1013581" y="2419048"/>
                  <a:pt x="970038" y="2419048"/>
                </a:cubicBezTo>
                <a:cubicBezTo>
                  <a:pt x="926495" y="2419048"/>
                  <a:pt x="875695" y="2479524"/>
                  <a:pt x="795867" y="2477105"/>
                </a:cubicBezTo>
                <a:cubicBezTo>
                  <a:pt x="716039" y="2474686"/>
                  <a:pt x="578153" y="2460171"/>
                  <a:pt x="491067" y="2404533"/>
                </a:cubicBezTo>
                <a:cubicBezTo>
                  <a:pt x="403981" y="2348895"/>
                  <a:pt x="348342" y="2247295"/>
                  <a:pt x="273352" y="2143276"/>
                </a:cubicBezTo>
                <a:cubicBezTo>
                  <a:pt x="198362" y="2039257"/>
                  <a:pt x="82248" y="1957009"/>
                  <a:pt x="41124" y="1780419"/>
                </a:cubicBezTo>
                <a:cubicBezTo>
                  <a:pt x="0" y="1603829"/>
                  <a:pt x="7258" y="1286933"/>
                  <a:pt x="26610" y="1083733"/>
                </a:cubicBezTo>
                <a:cubicBezTo>
                  <a:pt x="45962" y="880533"/>
                  <a:pt x="108857" y="703943"/>
                  <a:pt x="157238" y="561219"/>
                </a:cubicBezTo>
                <a:cubicBezTo>
                  <a:pt x="205619" y="418495"/>
                  <a:pt x="237066" y="309639"/>
                  <a:pt x="316895" y="227391"/>
                </a:cubicBezTo>
                <a:cubicBezTo>
                  <a:pt x="396724" y="145143"/>
                  <a:pt x="529772" y="91924"/>
                  <a:pt x="636210" y="67733"/>
                </a:cubicBezTo>
                <a:cubicBezTo>
                  <a:pt x="742648" y="43543"/>
                  <a:pt x="873277" y="116114"/>
                  <a:pt x="941010" y="111276"/>
                </a:cubicBezTo>
                <a:close/>
              </a:path>
            </a:pathLst>
          </a:custGeom>
          <a:solidFill>
            <a:srgbClr val="0B0BFB">
              <a:alpha val="5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4" cstate="print"/>
          <a:srcRect l="20612" t="8107" r="17347" b="11349"/>
          <a:stretch>
            <a:fillRect/>
          </a:stretch>
        </p:blipFill>
        <p:spPr bwMode="auto">
          <a:xfrm>
            <a:off x="2699657" y="4397828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56401" y="29028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4093000" y="5733197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899892" y="5109059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1719914" y="545016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/>
          <a:srcRect l="12766" t="1274" r="22012" b="11247"/>
          <a:stretch>
            <a:fillRect/>
          </a:stretch>
        </p:blipFill>
        <p:spPr bwMode="auto">
          <a:xfrm>
            <a:off x="6429829" y="725716"/>
            <a:ext cx="2322286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7" cstate="print"/>
          <a:srcRect l="20994" t="71709" r="46325" b="10778"/>
          <a:stretch>
            <a:fillRect/>
          </a:stretch>
        </p:blipFill>
        <p:spPr bwMode="auto">
          <a:xfrm rot="16200000">
            <a:off x="6360888" y="4423227"/>
            <a:ext cx="2387603" cy="1843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 cstate="print"/>
          <a:srcRect l="20340" t="6655" r="16531" b="9898"/>
          <a:stretch>
            <a:fillRect/>
          </a:stretch>
        </p:blipFill>
        <p:spPr bwMode="auto">
          <a:xfrm>
            <a:off x="2670626" y="4339776"/>
            <a:ext cx="1798216" cy="17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52" name="Straight Connector 51"/>
          <p:cNvCxnSpPr>
            <a:endCxn id="41" idx="3"/>
          </p:cNvCxnSpPr>
          <p:nvPr/>
        </p:nvCxnSpPr>
        <p:spPr>
          <a:xfrm flipH="1" flipV="1">
            <a:off x="2097339" y="5225165"/>
            <a:ext cx="1966661" cy="537006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endCxn id="25" idx="1"/>
          </p:cNvCxnSpPr>
          <p:nvPr/>
        </p:nvCxnSpPr>
        <p:spPr>
          <a:xfrm flipH="1">
            <a:off x="899892" y="4876800"/>
            <a:ext cx="2191651" cy="312077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959429" y="5515430"/>
            <a:ext cx="2206171" cy="406399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1066806" y="473895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/>
          <p:cNvSpPr/>
          <p:nvPr/>
        </p:nvSpPr>
        <p:spPr>
          <a:xfrm>
            <a:off x="1908618" y="5145347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556000" y="188686"/>
            <a:ext cx="22220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Minimum norm</a:t>
            </a:r>
            <a:endParaRPr lang="en-GB" sz="2400" dirty="0"/>
          </a:p>
        </p:txBody>
      </p:sp>
      <p:graphicFrame>
        <p:nvGraphicFramePr>
          <p:cNvPr id="206849" name="Object 1"/>
          <p:cNvGraphicFramePr>
            <a:graphicFrameLocks noChangeAspect="1"/>
          </p:cNvGraphicFramePr>
          <p:nvPr/>
        </p:nvGraphicFramePr>
        <p:xfrm>
          <a:off x="7111317" y="5307013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79" name="Equation" r:id="rId9" imgW="139680" imgH="203040" progId="Equation.DSMT4">
                  <p:embed/>
                </p:oleObj>
              </mc:Choice>
              <mc:Fallback>
                <p:oleObj name="Equation" r:id="rId9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1317" y="5307013"/>
                        <a:ext cx="5524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3" name="Straight Connector 52"/>
          <p:cNvCxnSpPr/>
          <p:nvPr/>
        </p:nvCxnSpPr>
        <p:spPr>
          <a:xfrm flipH="1">
            <a:off x="1153893" y="4557486"/>
            <a:ext cx="1632850" cy="30482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17219" t="51300" r="47815" b="29532"/>
          <a:stretch>
            <a:fillRect/>
          </a:stretch>
        </p:blipFill>
        <p:spPr bwMode="auto">
          <a:xfrm rot="16200000">
            <a:off x="557176" y="4335801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56401" y="406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51" name="Rectangle 50"/>
          <p:cNvSpPr/>
          <p:nvPr/>
        </p:nvSpPr>
        <p:spPr>
          <a:xfrm>
            <a:off x="2605320" y="456477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989949" y="509454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820029" y="4826052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156863" y="4724441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4367" t="8037" r="25352" b="9980"/>
          <a:stretch>
            <a:fillRect/>
          </a:stretch>
        </p:blipFill>
        <p:spPr bwMode="auto">
          <a:xfrm rot="10800000">
            <a:off x="2365860" y="4268684"/>
            <a:ext cx="1741681" cy="1776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42" name="Straight Arrow Connector 41"/>
          <p:cNvCxnSpPr/>
          <p:nvPr/>
        </p:nvCxnSpPr>
        <p:spPr>
          <a:xfrm>
            <a:off x="1045030" y="4949375"/>
            <a:ext cx="1074057" cy="1451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 flipV="1">
            <a:off x="994229" y="5334000"/>
            <a:ext cx="1081314" cy="725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972457" y="4644571"/>
            <a:ext cx="1727200" cy="246743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 l="13173" t="3990" r="23643" b="9073"/>
          <a:stretch>
            <a:fillRect/>
          </a:stretch>
        </p:blipFill>
        <p:spPr bwMode="auto">
          <a:xfrm>
            <a:off x="6342742" y="986971"/>
            <a:ext cx="2249714" cy="23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 l="25762" t="73155" r="45033" b="10364"/>
          <a:stretch>
            <a:fillRect/>
          </a:stretch>
        </p:blipFill>
        <p:spPr bwMode="auto">
          <a:xfrm rot="16200000">
            <a:off x="6512360" y="4378758"/>
            <a:ext cx="2066515" cy="168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Down Arrow 53"/>
          <p:cNvSpPr/>
          <p:nvPr/>
        </p:nvSpPr>
        <p:spPr>
          <a:xfrm rot="10531593" flipV="1">
            <a:off x="1284140" y="3130991"/>
            <a:ext cx="457777" cy="10889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0" y="3265714"/>
            <a:ext cx="12105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Projection</a:t>
            </a:r>
          </a:p>
          <a:p>
            <a:r>
              <a:rPr lang="en-GB" dirty="0" smtClean="0"/>
              <a:t>onto </a:t>
            </a:r>
          </a:p>
          <a:p>
            <a:r>
              <a:rPr lang="en-GB" dirty="0" smtClean="0"/>
              <a:t>lead field*</a:t>
            </a:r>
            <a:endParaRPr lang="en-GB" dirty="0"/>
          </a:p>
        </p:txBody>
      </p:sp>
      <p:sp>
        <p:nvSpPr>
          <p:cNvPr id="56" name="TextBox 55"/>
          <p:cNvSpPr txBox="1"/>
          <p:nvPr/>
        </p:nvSpPr>
        <p:spPr>
          <a:xfrm>
            <a:off x="3410857" y="0"/>
            <a:ext cx="18790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Beamformer</a:t>
            </a:r>
            <a:endParaRPr lang="en-GB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362857" y="6328229"/>
            <a:ext cx="3615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*Assuming no correlated sources</a:t>
            </a:r>
            <a:endParaRPr lang="en-GB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5"/>
          <p:cNvPicPr>
            <a:picLocks noChangeAspect="1" noChangeArrowheads="1"/>
          </p:cNvPicPr>
          <p:nvPr/>
        </p:nvPicPr>
        <p:blipFill>
          <a:blip r:embed="rId2" cstate="print"/>
          <a:srcRect l="20612" t="8107" r="17347" b="11349"/>
          <a:stretch>
            <a:fillRect/>
          </a:stretch>
        </p:blipFill>
        <p:spPr bwMode="auto">
          <a:xfrm>
            <a:off x="812801" y="4281713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83829" y="493486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4005941" y="5094544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/>
          <p:cNvSpPr/>
          <p:nvPr/>
        </p:nvSpPr>
        <p:spPr>
          <a:xfrm>
            <a:off x="3984177" y="5116316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206144" y="5617082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ectangle 24"/>
          <p:cNvSpPr/>
          <p:nvPr/>
        </p:nvSpPr>
        <p:spPr>
          <a:xfrm>
            <a:off x="2989949" y="509454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994201" y="4477710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/>
          <p:cNvSpPr/>
          <p:nvPr/>
        </p:nvSpPr>
        <p:spPr>
          <a:xfrm>
            <a:off x="3156863" y="4724441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/>
          <a:srcRect l="14367" t="8037" r="25352" b="9980"/>
          <a:stretch>
            <a:fillRect/>
          </a:stretch>
        </p:blipFill>
        <p:spPr bwMode="auto">
          <a:xfrm>
            <a:off x="2819503" y="4334579"/>
            <a:ext cx="1897640" cy="193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5" cstate="print"/>
          <a:srcRect l="13173" t="3990" r="23643" b="9073"/>
          <a:stretch>
            <a:fillRect/>
          </a:stretch>
        </p:blipFill>
        <p:spPr bwMode="auto">
          <a:xfrm>
            <a:off x="6342742" y="986971"/>
            <a:ext cx="2249714" cy="2322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6" cstate="print"/>
          <a:srcRect l="25762" t="73155" r="45033" b="10364"/>
          <a:stretch>
            <a:fillRect/>
          </a:stretch>
        </p:blipFill>
        <p:spPr bwMode="auto">
          <a:xfrm rot="16200000">
            <a:off x="6662059" y="4528457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" descr="groupsamFigure4new"/>
          <p:cNvPicPr>
            <a:picLocks noChangeAspect="1" noChangeArrowheads="1"/>
          </p:cNvPicPr>
          <p:nvPr/>
        </p:nvPicPr>
        <p:blipFill>
          <a:blip r:embed="rId7" cstate="print"/>
          <a:srcRect l="51211" t="70726" r="18083" b="114"/>
          <a:stretch>
            <a:fillRect/>
          </a:stretch>
        </p:blipFill>
        <p:spPr bwMode="auto">
          <a:xfrm>
            <a:off x="667657" y="4296228"/>
            <a:ext cx="1901372" cy="175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flipV="1">
            <a:off x="1270001" y="4601029"/>
            <a:ext cx="1807028" cy="326571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1415133" y="5254171"/>
            <a:ext cx="2286010" cy="362912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11200" y="6299200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fMRI</a:t>
            </a:r>
            <a:r>
              <a:rPr lang="en-GB" dirty="0" smtClean="0"/>
              <a:t> data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3367315" y="0"/>
            <a:ext cx="27510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/>
              <a:t>fMRI</a:t>
            </a:r>
            <a:r>
              <a:rPr lang="en-GB" sz="2400" dirty="0" smtClean="0"/>
              <a:t> biased </a:t>
            </a:r>
            <a:r>
              <a:rPr lang="en-GB" sz="2400" dirty="0" err="1" smtClean="0"/>
              <a:t>dSPM</a:t>
            </a:r>
            <a:endParaRPr lang="en-GB" sz="2400" dirty="0" smtClean="0"/>
          </a:p>
          <a:p>
            <a:r>
              <a:rPr lang="en-GB" sz="2400" dirty="0" smtClean="0"/>
              <a:t>(Dale et al. 2000)</a:t>
            </a:r>
            <a:endParaRPr lang="en-GB" sz="2400" dirty="0"/>
          </a:p>
        </p:txBody>
      </p:sp>
      <p:sp>
        <p:nvSpPr>
          <p:cNvPr id="53" name="TextBox 52"/>
          <p:cNvSpPr txBox="1"/>
          <p:nvPr/>
        </p:nvSpPr>
        <p:spPr>
          <a:xfrm>
            <a:off x="7112000" y="640080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Maybe…</a:t>
            </a: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340" t="6655" r="16531" b="9898"/>
          <a:stretch>
            <a:fillRect/>
          </a:stretch>
        </p:blipFill>
        <p:spPr bwMode="auto">
          <a:xfrm>
            <a:off x="827313" y="943431"/>
            <a:ext cx="1798216" cy="17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20254" t="7705" r="18600" b="10792"/>
          <a:stretch>
            <a:fillRect/>
          </a:stretch>
        </p:blipFill>
        <p:spPr bwMode="auto">
          <a:xfrm>
            <a:off x="827313" y="2859314"/>
            <a:ext cx="1741714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 l="14650" t="6346" r="23696" b="9435"/>
          <a:stretch>
            <a:fillRect/>
          </a:stretch>
        </p:blipFill>
        <p:spPr bwMode="auto">
          <a:xfrm>
            <a:off x="5312229" y="2830286"/>
            <a:ext cx="1857829" cy="1903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048000" y="1509485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Minimum norm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3200400" y="346165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Dipole fit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42628" y="3439885"/>
            <a:ext cx="1090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LORETA</a:t>
            </a:r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l="14367" t="8037" r="25352" b="9980"/>
          <a:stretch>
            <a:fillRect/>
          </a:stretch>
        </p:blipFill>
        <p:spPr bwMode="auto">
          <a:xfrm rot="10800000">
            <a:off x="5351396" y="795282"/>
            <a:ext cx="1717091" cy="17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7387771" y="1277257"/>
            <a:ext cx="14542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SAM,DICs</a:t>
            </a:r>
            <a:endParaRPr lang="en-GB" dirty="0" smtClean="0"/>
          </a:p>
          <a:p>
            <a:r>
              <a:rPr lang="en-GB" dirty="0" err="1" smtClean="0"/>
              <a:t>Beamformer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395028" y="559521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?</a:t>
            </a:r>
            <a:endParaRPr lang="en-GB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/>
          <a:srcRect l="14367" t="8037" r="25352" b="9980"/>
          <a:stretch>
            <a:fillRect/>
          </a:stretch>
        </p:blipFill>
        <p:spPr bwMode="auto">
          <a:xfrm>
            <a:off x="873739" y="4764938"/>
            <a:ext cx="1717091" cy="1751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2830286" y="5181600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fMRI</a:t>
            </a:r>
            <a:r>
              <a:rPr lang="en-GB" dirty="0" smtClean="0"/>
              <a:t> biased</a:t>
            </a:r>
          </a:p>
          <a:p>
            <a:r>
              <a:rPr lang="en-GB" dirty="0" err="1" smtClean="0"/>
              <a:t>dSPM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135086" y="0"/>
            <a:ext cx="2959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Some popular priors</a:t>
            </a:r>
            <a:endParaRPr lang="en-GB" sz="2400" dirty="0"/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print"/>
          <a:srcRect l="20340" t="6655" r="16531" b="9898"/>
          <a:stretch>
            <a:fillRect/>
          </a:stretch>
        </p:blipFill>
        <p:spPr bwMode="auto">
          <a:xfrm>
            <a:off x="5371842" y="4764938"/>
            <a:ext cx="1798216" cy="1783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 rotWithShape="1">
          <a:blip r:embed="rId3" cstate="print"/>
          <a:srcRect l="38597" t="33315" r="30829" b="25693"/>
          <a:stretch/>
        </p:blipFill>
        <p:spPr bwMode="auto">
          <a:xfrm>
            <a:off x="6241135" y="5624245"/>
            <a:ext cx="870857" cy="87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3657" y="0"/>
            <a:ext cx="8229600" cy="1143000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2" y="918029"/>
            <a:ext cx="8229600" cy="4525963"/>
          </a:xfrm>
        </p:spPr>
        <p:txBody>
          <a:bodyPr/>
          <a:lstStyle/>
          <a:p>
            <a:r>
              <a:rPr lang="en-GB" dirty="0" smtClean="0"/>
              <a:t>MEG inverse problem requires prior information in the form of a source covariance matrix.</a:t>
            </a:r>
          </a:p>
          <a:p>
            <a:r>
              <a:rPr lang="en-GB" dirty="0" smtClean="0"/>
              <a:t>Different inversion algorithms- SAM, DICS, LORETA, Minimum Norm, </a:t>
            </a:r>
            <a:r>
              <a:rPr lang="en-GB" dirty="0" err="1" smtClean="0"/>
              <a:t>dSPM</a:t>
            </a:r>
            <a:r>
              <a:rPr lang="en-GB" dirty="0" smtClean="0"/>
              <a:t>… just have different prior source covariance structure.</a:t>
            </a:r>
          </a:p>
          <a:p>
            <a:r>
              <a:rPr lang="en-GB" dirty="0" smtClean="0"/>
              <a:t>Historically- different MEG groups have tended to use different algorithms/acronyms.</a:t>
            </a:r>
          </a:p>
          <a:p>
            <a:pPr>
              <a:buNone/>
            </a:pPr>
            <a:endParaRPr lang="en-GB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1358" y="5791199"/>
            <a:ext cx="871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See </a:t>
            </a:r>
          </a:p>
          <a:p>
            <a:r>
              <a:rPr lang="en-GB" dirty="0" smtClean="0"/>
              <a:t>Mosher et al. 2003, Friston et al. 2008, </a:t>
            </a:r>
            <a:r>
              <a:rPr lang="en-GB" dirty="0" err="1" smtClean="0"/>
              <a:t>Wipf</a:t>
            </a:r>
            <a:r>
              <a:rPr lang="en-GB" dirty="0" smtClean="0"/>
              <a:t> and </a:t>
            </a:r>
            <a:r>
              <a:rPr lang="en-GB" dirty="0" err="1" smtClean="0"/>
              <a:t>Nagarajan</a:t>
            </a:r>
            <a:r>
              <a:rPr lang="en-GB" dirty="0" smtClean="0"/>
              <a:t> 2009, Lopez et al. 2013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Software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411029" cy="5148943"/>
          </a:xfrm>
        </p:spPr>
        <p:txBody>
          <a:bodyPr/>
          <a:lstStyle/>
          <a:p>
            <a:endParaRPr lang="en-GB" sz="2000" b="1" i="1" dirty="0" smtClean="0"/>
          </a:p>
          <a:p>
            <a:r>
              <a:rPr lang="en-GB" sz="2000" b="1" i="1" dirty="0" smtClean="0"/>
              <a:t>SPM12: </a:t>
            </a:r>
            <a:r>
              <a:rPr lang="en-GB" sz="2000" b="1" i="1" dirty="0" smtClean="0">
                <a:hlinkClick r:id="rId2"/>
              </a:rPr>
              <a:t>http</a:t>
            </a:r>
            <a:r>
              <a:rPr lang="en-GB" sz="2000" b="1" i="1" dirty="0">
                <a:hlinkClick r:id="rId2"/>
              </a:rPr>
              <a:t>://www.fil.ion.ucl.ac.uk/spm/software/spm12</a:t>
            </a:r>
            <a:r>
              <a:rPr lang="en-GB" sz="2000" b="1" i="1" dirty="0" smtClean="0">
                <a:hlinkClick r:id="rId2"/>
              </a:rPr>
              <a:t>/</a:t>
            </a:r>
            <a:endParaRPr lang="en-GB" sz="2000" b="1" i="1" dirty="0" smtClean="0"/>
          </a:p>
          <a:p>
            <a:endParaRPr lang="en-GB" sz="2000" b="1" i="1" dirty="0" smtClean="0"/>
          </a:p>
          <a:p>
            <a:r>
              <a:rPr lang="en-GB" sz="2000" b="1" i="1" dirty="0" err="1" smtClean="0"/>
              <a:t>DAiSS</a:t>
            </a:r>
            <a:r>
              <a:rPr lang="en-GB" sz="2000" b="1" i="1" dirty="0" smtClean="0"/>
              <a:t>- </a:t>
            </a:r>
            <a:r>
              <a:rPr lang="en-GB" sz="2000" dirty="0" smtClean="0"/>
              <a:t> </a:t>
            </a:r>
            <a:r>
              <a:rPr lang="en-GB" sz="2000" dirty="0"/>
              <a:t>SPM12 toolbox for Data Analysis in Source Space (</a:t>
            </a:r>
            <a:r>
              <a:rPr lang="en-GB" sz="2000" dirty="0" err="1"/>
              <a:t>beamforming</a:t>
            </a:r>
            <a:r>
              <a:rPr lang="en-GB" sz="2000" dirty="0"/>
              <a:t>, minimum norm and related methods), developed by collaboration of UCL, Oxford and other MEG </a:t>
            </a:r>
            <a:r>
              <a:rPr lang="en-GB" sz="2000" dirty="0" err="1" smtClean="0"/>
              <a:t>centres.</a:t>
            </a:r>
            <a:r>
              <a:rPr lang="en-GB" sz="2000" dirty="0" err="1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://code.google.com/p/</a:t>
            </a:r>
            <a:r>
              <a:rPr lang="en-GB" sz="2000" dirty="0" err="1">
                <a:hlinkClick r:id="rId3"/>
              </a:rPr>
              <a:t>spm</a:t>
            </a:r>
            <a:r>
              <a:rPr lang="en-GB" sz="2000" dirty="0">
                <a:hlinkClick r:id="rId3"/>
              </a:rPr>
              <a:t>-</a:t>
            </a:r>
            <a:r>
              <a:rPr lang="en-GB" sz="2000" dirty="0" err="1">
                <a:hlinkClick r:id="rId3"/>
              </a:rPr>
              <a:t>beamforming</a:t>
            </a:r>
            <a:r>
              <a:rPr lang="en-GB" sz="2000" dirty="0">
                <a:hlinkClick r:id="rId3"/>
              </a:rPr>
              <a:t>-toolbox</a:t>
            </a:r>
            <a:r>
              <a:rPr lang="en-GB" sz="2000" dirty="0" smtClean="0">
                <a:hlinkClick r:id="rId3"/>
              </a:rPr>
              <a:t>/</a:t>
            </a:r>
            <a:endParaRPr lang="en-GB" sz="2000" dirty="0" smtClean="0"/>
          </a:p>
          <a:p>
            <a:endParaRPr lang="en-GB" sz="2000" dirty="0"/>
          </a:p>
          <a:p>
            <a:r>
              <a:rPr lang="en-GB" sz="2000" b="1" dirty="0" smtClean="0"/>
              <a:t>Fieldtrip</a:t>
            </a:r>
            <a:r>
              <a:rPr lang="en-GB" sz="2000" dirty="0" smtClean="0"/>
              <a:t> : </a:t>
            </a:r>
            <a:r>
              <a:rPr lang="en-GB" sz="2000" dirty="0" smtClean="0">
                <a:hlinkClick r:id="rId4"/>
              </a:rPr>
              <a:t>http</a:t>
            </a:r>
            <a:r>
              <a:rPr lang="en-GB" sz="2000" dirty="0">
                <a:hlinkClick r:id="rId4"/>
              </a:rPr>
              <a:t>://</a:t>
            </a:r>
            <a:r>
              <a:rPr lang="en-GB" sz="2000" dirty="0" smtClean="0">
                <a:hlinkClick r:id="rId4"/>
              </a:rPr>
              <a:t>fieldtrip.fcdonders.nl/</a:t>
            </a:r>
            <a:endParaRPr lang="en-GB" sz="2000" dirty="0"/>
          </a:p>
          <a:p>
            <a:r>
              <a:rPr lang="en-GB" sz="2000" b="1" dirty="0" err="1" smtClean="0"/>
              <a:t>Brainstorm</a:t>
            </a:r>
            <a:r>
              <a:rPr lang="en-GB" sz="2000" dirty="0" err="1" smtClean="0"/>
              <a:t>:</a:t>
            </a:r>
            <a:r>
              <a:rPr lang="en-GB" sz="2000" dirty="0" err="1" smtClean="0">
                <a:hlinkClick r:id="rId5"/>
              </a:rPr>
              <a:t>http</a:t>
            </a:r>
            <a:r>
              <a:rPr lang="en-GB" sz="2000" dirty="0">
                <a:hlinkClick r:id="rId5"/>
              </a:rPr>
              <a:t>://neuroimage.usc.edu/brainstorm</a:t>
            </a:r>
            <a:r>
              <a:rPr lang="en-GB" sz="2000" dirty="0" smtClean="0">
                <a:hlinkClick r:id="rId5"/>
              </a:rPr>
              <a:t>/</a:t>
            </a:r>
            <a:endParaRPr lang="en-GB" sz="2000" dirty="0" smtClean="0"/>
          </a:p>
          <a:p>
            <a:r>
              <a:rPr lang="en-GB" sz="2000" b="1" dirty="0"/>
              <a:t>MNE</a:t>
            </a:r>
            <a:r>
              <a:rPr lang="en-GB" sz="2000" dirty="0"/>
              <a:t>: </a:t>
            </a:r>
            <a:r>
              <a:rPr lang="en-GB" sz="2000" dirty="0">
                <a:hlinkClick r:id="rId6"/>
              </a:rPr>
              <a:t>http://martinos.org/mne/stable/index.html</a:t>
            </a:r>
            <a:endParaRPr lang="en-GB" sz="2000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8852738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Which priors should I use ?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Compare to other modalities.. 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Use model comparison… rest of the talk.</a:t>
            </a:r>
          </a:p>
          <a:p>
            <a:endParaRPr lang="en-GB" dirty="0"/>
          </a:p>
        </p:txBody>
      </p:sp>
      <p:pic>
        <p:nvPicPr>
          <p:cNvPr id="4" name="Picture 2" descr="groupsamFigure4new"/>
          <p:cNvPicPr>
            <a:picLocks noChangeAspect="1" noChangeArrowheads="1"/>
          </p:cNvPicPr>
          <p:nvPr/>
        </p:nvPicPr>
        <p:blipFill>
          <a:blip r:embed="rId2" cstate="print"/>
          <a:srcRect r="-889" b="28637"/>
          <a:stretch>
            <a:fillRect/>
          </a:stretch>
        </p:blipFill>
        <p:spPr bwMode="auto">
          <a:xfrm>
            <a:off x="1988457" y="2325786"/>
            <a:ext cx="4368778" cy="30009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15049" y="3512943"/>
            <a:ext cx="14516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Singh et al. 2002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88571" y="27722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fMRI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5257" y="4317998"/>
            <a:ext cx="14285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MEG</a:t>
            </a:r>
          </a:p>
          <a:p>
            <a:r>
              <a:rPr lang="en-GB" dirty="0" err="1" smtClean="0"/>
              <a:t>beamformer</a:t>
            </a: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24967" t="72812" r="45232" b="11605"/>
          <a:stretch>
            <a:fillRect/>
          </a:stretch>
        </p:blipFill>
        <p:spPr bwMode="auto">
          <a:xfrm rot="16200000">
            <a:off x="1835770" y="3454110"/>
            <a:ext cx="2061577" cy="15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 l="26755" t="72398" r="45630" b="12433"/>
          <a:stretch>
            <a:fillRect/>
          </a:stretch>
        </p:blipFill>
        <p:spPr bwMode="auto">
          <a:xfrm rot="16200000">
            <a:off x="3769709" y="3399593"/>
            <a:ext cx="1916630" cy="15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25762" t="73155" r="45033" b="10364"/>
          <a:stretch>
            <a:fillRect/>
          </a:stretch>
        </p:blipFill>
        <p:spPr bwMode="auto">
          <a:xfrm rot="16200000">
            <a:off x="5747650" y="3381832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/>
          <a:srcRect l="14396" t="5977" r="23236" b="10347"/>
          <a:stretch>
            <a:fillRect/>
          </a:stretch>
        </p:blipFill>
        <p:spPr bwMode="auto">
          <a:xfrm>
            <a:off x="2264201" y="4971141"/>
            <a:ext cx="1332404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0" y="43563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939142" y="174172"/>
            <a:ext cx="578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we chose between priors ?</a:t>
            </a:r>
            <a:endParaRPr lang="en-GB" sz="28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264202" y="1886891"/>
            <a:ext cx="137885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391886" y="6211669"/>
            <a:ext cx="1172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Variance </a:t>
            </a:r>
          </a:p>
          <a:p>
            <a:r>
              <a:rPr lang="en-GB" dirty="0" smtClean="0"/>
              <a:t>explained</a:t>
            </a:r>
            <a:endParaRPr lang="en-GB" dirty="0"/>
          </a:p>
        </p:txBody>
      </p: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/>
          <a:srcRect l="12535" t="4890" r="21428" b="9260"/>
          <a:stretch>
            <a:fillRect/>
          </a:stretch>
        </p:blipFill>
        <p:spPr bwMode="auto">
          <a:xfrm>
            <a:off x="4165581" y="4971141"/>
            <a:ext cx="1410787" cy="13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 l="20254" t="7705" r="18600" b="10792"/>
          <a:stretch>
            <a:fillRect/>
          </a:stretch>
        </p:blipFill>
        <p:spPr bwMode="auto">
          <a:xfrm>
            <a:off x="4122057" y="1886880"/>
            <a:ext cx="1335295" cy="13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/>
          <a:srcRect l="13173" t="3990" r="23643" b="9073"/>
          <a:stretch>
            <a:fillRect/>
          </a:stretch>
        </p:blipFill>
        <p:spPr bwMode="auto">
          <a:xfrm>
            <a:off x="5921819" y="4971141"/>
            <a:ext cx="1349837" cy="13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l="14367" t="8037" r="25352" b="9980"/>
          <a:stretch>
            <a:fillRect/>
          </a:stretch>
        </p:blipFill>
        <p:spPr bwMode="auto">
          <a:xfrm rot="10800000">
            <a:off x="5890258" y="1894987"/>
            <a:ext cx="1279799" cy="13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 l="12766" t="1274" r="22012" b="11247"/>
          <a:stretch>
            <a:fillRect/>
          </a:stretch>
        </p:blipFill>
        <p:spPr bwMode="auto">
          <a:xfrm>
            <a:off x="7590966" y="4971141"/>
            <a:ext cx="1393376" cy="14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/>
          <a:srcRect l="27981" t="74280" r="46325" b="10778"/>
          <a:stretch>
            <a:fillRect/>
          </a:stretch>
        </p:blipFill>
        <p:spPr bwMode="auto">
          <a:xfrm rot="16200000">
            <a:off x="7561944" y="3454398"/>
            <a:ext cx="1611086" cy="13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7653080" y="1915887"/>
            <a:ext cx="1331879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15" cstate="print"/>
          <a:srcRect l="14573" r="21835" b="10347"/>
          <a:stretch>
            <a:fillRect/>
          </a:stretch>
        </p:blipFill>
        <p:spPr bwMode="auto">
          <a:xfrm>
            <a:off x="200297" y="493507"/>
            <a:ext cx="1701602" cy="1799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9" name="TextBox 38"/>
          <p:cNvSpPr txBox="1"/>
          <p:nvPr/>
        </p:nvSpPr>
        <p:spPr>
          <a:xfrm>
            <a:off x="2540001" y="6387070"/>
            <a:ext cx="6186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11 %		96%		97%		98%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074057" y="2670629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</a:t>
            </a:r>
            <a:endParaRPr lang="en-GB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1088161" y="3759200"/>
          <a:ext cx="549231" cy="55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5" name="Equation" r:id="rId16" imgW="139680" imgH="203040" progId="Equation.DSMT4">
                  <p:embed/>
                </p:oleObj>
              </mc:Choice>
              <mc:Fallback>
                <p:oleObj name="Equation" r:id="rId16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61" y="3759200"/>
                        <a:ext cx="549231" cy="55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1143000" y="5340350"/>
          <a:ext cx="549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66" name="Equation" r:id="rId18" imgW="139680" imgH="190440" progId="Equation.DSMT4">
                  <p:embed/>
                </p:oleObj>
              </mc:Choice>
              <mc:Fallback>
                <p:oleObj name="Equation" r:id="rId18" imgW="139680" imgH="1904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40350"/>
                        <a:ext cx="5492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288094" y="2667943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>
          <a:xfrm>
            <a:off x="827313" y="3868091"/>
            <a:ext cx="1846202" cy="2525454"/>
            <a:chOff x="638628" y="3200435"/>
            <a:chExt cx="2307752" cy="315681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Oval 4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386285" y="2598057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sp>
        <p:nvSpPr>
          <p:cNvPr id="97" name="TextBox 96"/>
          <p:cNvSpPr txBox="1"/>
          <p:nvPr/>
        </p:nvSpPr>
        <p:spPr>
          <a:xfrm>
            <a:off x="290285" y="3715656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Eyes</a:t>
            </a:r>
            <a:endParaRPr lang="en-GB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5225143"/>
          <a:ext cx="879475" cy="62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19" name="Equation" r:id="rId4" imgW="139680" imgH="203040" progId="Equation.DSMT4">
                  <p:embed/>
                </p:oleObj>
              </mc:Choice>
              <mc:Fallback>
                <p:oleObj name="Equation" r:id="rId4" imgW="139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5225143"/>
                        <a:ext cx="879475" cy="620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720" name="Equation" r:id="rId6" imgW="139680" imgH="190440" progId="Equation.DSMT4">
                  <p:embed/>
                </p:oleObj>
              </mc:Choice>
              <mc:Fallback>
                <p:oleObj name="Equation" r:id="rId6" imgW="13968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8664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030513"/>
            <a:ext cx="2745366" cy="1669143"/>
          </a:xfrm>
          <a:prstGeom prst="rect">
            <a:avLst/>
          </a:prstGeom>
          <a:noFill/>
        </p:spPr>
      </p:pic>
      <p:pic>
        <p:nvPicPr>
          <p:cNvPr id="198666" name="Picture 10" descr="http://blogs.prideangel.com/image.axd?picture=cooked-breakfast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22491" y="851127"/>
            <a:ext cx="2688769" cy="1790473"/>
          </a:xfrm>
          <a:prstGeom prst="rect">
            <a:avLst/>
          </a:prstGeom>
          <a:noFill/>
        </p:spPr>
      </p:pic>
      <p:grpSp>
        <p:nvGrpSpPr>
          <p:cNvPr id="102" name="Group 101"/>
          <p:cNvGrpSpPr/>
          <p:nvPr/>
        </p:nvGrpSpPr>
        <p:grpSpPr>
          <a:xfrm>
            <a:off x="3091543" y="647895"/>
            <a:ext cx="2859315" cy="2530280"/>
            <a:chOff x="3091543" y="647895"/>
            <a:chExt cx="2859315" cy="2530280"/>
          </a:xfrm>
        </p:grpSpPr>
        <p:sp>
          <p:nvSpPr>
            <p:cNvPr id="1028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59" name="Picture 6" descr="Gary Green"/>
            <p:cNvPicPr>
              <a:picLocks noChangeAspect="1" noChangeArrowheads="1"/>
            </p:cNvPicPr>
            <p:nvPr/>
          </p:nvPicPr>
          <p:blipFill>
            <a:blip r:embed="rId10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60" name="Picture 6" descr="claire3"/>
            <p:cNvPicPr>
              <a:picLocks noChangeAspect="1" noChangeArrowheads="1"/>
            </p:cNvPicPr>
            <p:nvPr/>
          </p:nvPicPr>
          <p:blipFill>
            <a:blip r:embed="rId11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12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79" name="Picture 78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12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83" name="Picture 8" descr="Ian Holliday"/>
            <p:cNvPicPr>
              <a:picLocks noChangeAspect="1" noChangeArrowheads="1"/>
            </p:cNvPicPr>
            <p:nvPr/>
          </p:nvPicPr>
          <p:blipFill>
            <a:blip r:embed="rId13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84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12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1204686" y="4920343"/>
            <a:ext cx="13430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True recipe</a:t>
            </a:r>
          </a:p>
          <a:p>
            <a:r>
              <a:rPr lang="en-GB" dirty="0" smtClean="0"/>
              <a:t>       J</a:t>
            </a:r>
            <a:endParaRPr lang="en-GB" dirty="0"/>
          </a:p>
        </p:txBody>
      </p:sp>
      <p:sp>
        <p:nvSpPr>
          <p:cNvPr id="101" name="TextBox 100"/>
          <p:cNvSpPr txBox="1"/>
          <p:nvPr/>
        </p:nvSpPr>
        <p:spPr>
          <a:xfrm>
            <a:off x="6611258" y="4695371"/>
            <a:ext cx="1210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Estimated</a:t>
            </a:r>
          </a:p>
          <a:p>
            <a:r>
              <a:rPr lang="en-GB" dirty="0" smtClean="0"/>
              <a:t>recipe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Format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is an inverse problem</a:t>
            </a:r>
          </a:p>
          <a:p>
            <a:pPr eaLnBrk="1" hangingPunct="1"/>
            <a:r>
              <a:rPr lang="en-GB" dirty="0" smtClean="0"/>
              <a:t>Prior knowledge- links to popular algorithms.</a:t>
            </a:r>
          </a:p>
          <a:p>
            <a:pPr eaLnBrk="1" hangingPunct="1"/>
            <a:r>
              <a:rPr lang="en-GB" dirty="0" smtClean="0"/>
              <a:t>Validation of prior knowledge/ Model evidence</a:t>
            </a:r>
          </a:p>
          <a:p>
            <a:pPr eaLnBrk="1" hangingPunct="1">
              <a:buNone/>
            </a:pPr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/>
        </p:nvGrpSpPr>
        <p:grpSpPr>
          <a:xfrm>
            <a:off x="3106057" y="575323"/>
            <a:ext cx="2859315" cy="2530280"/>
            <a:chOff x="3091543" y="647895"/>
            <a:chExt cx="2859315" cy="2530280"/>
          </a:xfrm>
        </p:grpSpPr>
        <p:sp>
          <p:nvSpPr>
            <p:cNvPr id="99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100" name="Picture 6" descr="Gary Green"/>
            <p:cNvPicPr>
              <a:picLocks noChangeAspect="1" noChangeArrowheads="1"/>
            </p:cNvPicPr>
            <p:nvPr/>
          </p:nvPicPr>
          <p:blipFill>
            <a:blip r:embed="rId3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101" name="Picture 6" descr="claire3"/>
            <p:cNvPicPr>
              <a:picLocks noChangeAspect="1" noChangeArrowheads="1"/>
            </p:cNvPicPr>
            <p:nvPr/>
          </p:nvPicPr>
          <p:blipFill>
            <a:blip r:embed="rId4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103" name="Picture 10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104" name="Picture 8" descr="Ian Holliday"/>
            <p:cNvPicPr>
              <a:picLocks noChangeAspect="1" noChangeArrowheads="1"/>
            </p:cNvPicPr>
            <p:nvPr/>
          </p:nvPicPr>
          <p:blipFill>
            <a:blip r:embed="rId6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105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0" y="2667943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154056" y="2627086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7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8664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30513"/>
            <a:ext cx="2745366" cy="1669143"/>
          </a:xfrm>
          <a:prstGeom prst="rect">
            <a:avLst/>
          </a:prstGeom>
          <a:noFill/>
        </p:spPr>
      </p:pic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3" cstate="print"/>
          <a:srcRect l="20612" t="8107" r="17347" b="11349"/>
          <a:stretch>
            <a:fillRect/>
          </a:stretch>
        </p:blipFill>
        <p:spPr bwMode="auto">
          <a:xfrm>
            <a:off x="391895" y="4542965"/>
            <a:ext cx="1767224" cy="17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 rot="1396531">
            <a:off x="1923151" y="399142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cxnSp>
        <p:nvCxnSpPr>
          <p:cNvPr id="89" name="Straight Connector 88"/>
          <p:cNvCxnSpPr>
            <a:stCxn id="91" idx="0"/>
          </p:cNvCxnSpPr>
          <p:nvPr/>
        </p:nvCxnSpPr>
        <p:spPr>
          <a:xfrm flipV="1">
            <a:off x="1879599" y="5863771"/>
            <a:ext cx="791030" cy="14563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Right Arrow 89"/>
          <p:cNvSpPr/>
          <p:nvPr/>
        </p:nvSpPr>
        <p:spPr>
          <a:xfrm rot="17633990" flipV="1">
            <a:off x="3550892" y="3510025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Rectangle 90"/>
          <p:cNvSpPr/>
          <p:nvPr/>
        </p:nvSpPr>
        <p:spPr>
          <a:xfrm>
            <a:off x="1785238" y="5878334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2" name="Straight Connector 91"/>
          <p:cNvCxnSpPr/>
          <p:nvPr/>
        </p:nvCxnSpPr>
        <p:spPr>
          <a:xfrm>
            <a:off x="667656" y="4738962"/>
            <a:ext cx="1901387" cy="696653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6069" name="AutoShape 5" descr="data:image/jpeg;base64,/9j/4AAQSkZJRgABAQAAAQABAAD/2wCEAAkGBhMSEBUUEhQWFRUVGBQUGRgYGBcYFxcUFRQVFBQUFRgXHSYeFxkjGRUUHy8gIycpLCwsFR4xNTAqNSYrLCkBCQoKDgwOGg8PGi0lHyQsLCwsLywsKSwsLCwsLCwpKSwsLCwsLCwsLCwsLCwsLCwsLCwsLCwsLCwsLCwsLCksLP/AABEIALgBEgMBIgACEQEDEQH/xAAbAAABBQEBAAAAAAAAAAAAAAAEAAIDBQYBB//EAD8QAAEDAgQDBgMGBQMEAwEAAAEAAhEDIQQSMUEFBlETImFxgZEyobEHFELB0fAjUmJy4RZDglOSovEXM2MV/8QAGgEAAgMBAQAAAAAAAAAAAAAAAgMAAQQFBv/EAC8RAAICAQIFAwMEAgMBAAAAAAABAhEDEiEEEzFBURQiYTJSkQVxgaGx4SMz8RX/2gAMAwEAAhEDEQA/AMRW5naKrYuAbrYcTq0sRSYaYvA0HgsFhuXsrcz7la3lXizaIgieiRlhHUpSLt17Svdwyqxw7jsvkVY4rhjsgMAGJjdXg406o4DsyGnc6LQV+WKVctfncLfCIi/mFSwY3u1sxb4mS77o8nquLTcEJn3kdV6y7kDCky7P/wB0fki2ck4AC7fdxSpcJG9mOjx+26PHRigpG1idAT6FbzmzD8PwlOW3edBmmfRYJ/NQvFPyuh9NjX1S/o14smbKrhHb9yZoedGn1spqeDqHoPmqSpx+qTaAm/8A9iqfxFDy8K8s08jiH3SNZhcCxt6jvc/kn4nmCgyBGaNtB8lin4p51cU0BGskYKoRoKP6e5O8krNLj+Z+1IysDI0yiFZcN5uexsZbnS6xbHEFW1HFtqQ1xykbq8cm+rGT4bHFUom9w/GasZnAIujxZz7BknyWSwTYImo5zek/or9+PptZ/DN10VCL7HMyQ09CfE8XqNMAXVNjcRiKn4svkpcKx7yXOMovskahHwRNQM+/hlV2tRylwuDrU9Kh9bq7yKKqLK9ERnNb2BX8aqtsbqf7ziHCTTgHckKsfjGtfJVma9Su0EVMjB0iSg0RJP206/kFr1MQDZnzshKuMxTb5R7o13E2taWCpLvzUODwVR9zUnwU0RL+ZJfggo801mnv05C0XBeYcO9wLjkPQ2+qDDKVMTVAKr6raVQ91sBTlIF6Z7UeqUOIU3AZXA+qn7YHcLyQYYt+Fzh5Fd+9YhulRyjxsRyPDPV3OTcy8ercUxrbtqlS4XnzGUjDxmCBpoL07fRo9czpprLM8v8AONPECHdx/Qq9LpQiJQcXTJnVlC+qo3OVfjOMU6fxFWXDHKbqKsN7QpKo/wBT0eq4rH+kzfYzz7FCyqcPWyVROkq5fTlVmJwjblxgD3JSpbsTCN7I9W4ViaXYg20VvwtmGa3M57RvrZeEO49VyBgcQ0e6Bq4t7rFzj5ko8nExa2QOP9Gndyke58X+0HAUcwzNeRsL39F5dzJzu/EkhgyM+fyWWKfTZKyyzNqux08H6biwu+r+RPeSbkk+KULoanOpws7Z1IIaE4BIBPawoRvQ4ApAnMpI/B8Je/4Wn1U0lPJGIGwKelQurjDcuVtwArb/AEtMXhWnGL6iJ509gHh+JZTF1PV45S8EbT5UYRe5VhT5foNF2Ala1xlLZHPkoN2zPjmEAd2TCazmmdGk+i1eE4fRaO7Tv5J/YUh/t38lXrJeAax+DKt4+T+E+yeOKudbKVqzhGOuGD2XGYETIaFPVz8A/wDH4MTiGB5u13sU2XtblaTHRbl74t2fyUIw7Cb0/kp6qXgPWqowlCkGOlwVo3GNIsYK0NTB0DZwQ1XgNMzlsCjjxaXYjal1KSnjm1DDrkI+m1oFlFi+Wst2OgqvqVqtMw4E+S0Q4mEu5UoX9JcJsKvocWaUbTxAO60ppiGmup1zE1uEDjoiaNWmDLzZR8S5nb8GHYPNRtID3N1FFdisKG1IbY6qxwfH61LfMPFVz8HVeQ8gki8x8lc8P4IaoLi4NA6qmk+oUmlHdh+F51Y4Q8FpWfx7DVqEh4M6LvEcAxsw8OgxZAmiRpcIdCH8NneB6od/I77g/wDlKSb27urklWg6X/1pfaiLFYljAZN+gWbxWJLiisa2LIFwXMy5HdITw/DxgrISFyFJlXC1Js2UMhdpgypG0idFKyiB4noEUU2LmkNLOi72ZOqsGYAxL+6Om60PAeWu2gxDfqqk0gHk0q2ZvCcJe891q0XDuSXGC8+i1tPhgpthjb6Il2HdsY8EvU2ZZ8Q30KbC8s0ad4ko3C0BMBseKsHsaG31K60hrQAZVUIc2+oL91dK67Ce6lq48U4DtDonNxA2IU2BtguHoua8EiysH4NhIcCSo/voEgkKXC4hrRM6q9gXZIMHmMNBHin/AAkAiVJSxgP71RFGo2EWwt2BdgM0kiDsmNpsaTcX2RtWrSNnKurYakTOYhS0Wl5CGMYT3SAVxuB7xkqtp4qlRJgTPVTjjhddkAjYqta7l6JdiTF8GY6xF9iLII8OLCRLo67K0w/Ew6O0gEIztB1siTTBeqOxm6+Fc0ayPmhjQaW95snRaHEUR8TI8joVXY6i9xBYANiFGgoyZjOMcstnPTkE6xosweK1KL8tQH9R1Xp7ZDi1zT4mLFZTnrg/8JzmtsIdO8bgI8eSUHVmmM1LZgGE4uyrab9CrXC5GmQF5oyoRoVecN5iLbPuOu66MM33AShfQ3PEedaje5TpiI1hRHEMfRzV6hY52jW2lB4TFNeJEEfNOxHD21IlPq90IUIpVVFbSoUiZbUcTMEH6q4y2UGH4YxhkC6JcVcFQc5X0I8qS7KSMAjdi6LWxTpF7v5iPDVZ7FUO8S6yN4vxZtQtFFpptbaBr6ptDhDy3M9c6dy2ijfiWhapOr/JTGmpqeDtLrBHVKTafiVX4iqXpMcNbyNLy39I2piNmCAtHwrggY1riJc8SCdFScNr0Wtc2oPIp9PmqrSblY6WbA7IJ6pbIVJ0aKjwdz6rc+k3E2K3NKjka0NC8o4RxqvVxDYlx1gL1Lh9aoWfxNR7pMouLpmbK7Q55MgXBRFKj1lMFLvWuDfyR+Gp5W3vKEzt7ALiH2iIsEhw/OIAIhWXD6IeZIgSr2jRaEaje7FyyadkZR3BHEXHuhanA3dFuajAoCW6Qr5UQVnkYqnwJ0+KbW4VVZtIW3+7xo26jNOTdU8cURZpMxtCnUJ7zTCmOArOcMphq21LACPhJP76pow+S7mW9EuUI9Wxqyy7IyDuX6jjOYqQ8sPIu4rY9u0fhI8wuuaXCwRqGN9Bby5O5jH8nAi5KZ/oyLglbmi3qFI6mCEfLj4A5813PN8Tweoz+ofNcocXLHZS2Wm3qt67hwOt1n+P8uB4ltiL2VPF3iHHPe0gek3N3ajQBqEnPDRMW0UYxgpsHaEGIHinNxzLxedtgqTDaBAwOJM+nks9zg8Gk+bEtIhX3EOIFgllImxPd/NYbG8RNb4iJk22johvVJRQ/FCvczzpzEmharF8vtdOXuu+R8lRYrhzqboeCPz8l0J43EuMlLoS8N4g6k6Wm3RbPh+PbVbmZruFgm00dw/Gmk8ObtqOo6KY8jg/gOUNS+TdZkxydRcKjBUZcET+o8wuxvsugnZjTIspSRH38f8ATCSslvwAcE4Xll9QXOybxTigAIaiOKYzKMo6SfJZnEVC4rM6gqRrhF5JapEFetNymisAEqjJUeW8BJptmptJEVUZkTwvgTq1QNA8/AJzKIC3/I/BMrRUcLuv5Db80OVrHG+5llKy45e5bpYZoyNGci53srBj2B1519yiW3gt9z0GqdXouLpEHcCN1g3e7Mze53C0rk5ReSI22uimUSbdFDhzaYiRpO6sMD3hJUirAk6JqFFG0mBRMb0U7xabJlMz2RYmmXC1oQgIZcp2N4jlbdUjahrvicrAsvEcWsNJK5PojVh4Z5N3sizdxsuOVh8JR2AYaZLnnMT8kBVwrGtGQaXncp1PFyPFYlkm53me/aun+zXyoaagtv7Lh/EFW4/GlzmtneVA6uhBUzOnYJPFcQ2tK7/4GYsKTsvqeOtC52g1ByHw09Qqg1/FMdXnyQz45RXyT06NBhsVmBmJGsaHxCmDlQUcQBEK1o1pC6nCcRzYb9TBnw6HsFZkNijZPzofGVYat6ZjozGLoMcTmbadfVQHhbXkloIJEg7HzR1dzjdjfhMEee/ipKLdQSZjNEWHt1Se5qV0VFDh9RkknvD8I0jyKq+J8t06rSWMDavxBwsJnfotHUwbc5c5xa5wyg6WEEGOuyiosILp62OxbFlFs7QWtmFrYQtOV4g9ENiMKMsVBnZ82+Pkr/nQ5Cx+gJyGNLiQfdVOGdPiCuvhyc2FsCcdO6MvxXl11PvM7zDeRePNVLaRlejUD2Rvemdf6Z3/ALVBxPlEP71EgTe+kHYFDPAnuhmPiq2l+QLkZrnCozYAOH93+VZ1qEOjZ1x4dQgOSnOZizSI1JYf+J1C03GMIG9p/wDnUn/i4B30cUeF+2hOZ6cv7lPmZ0KScaSSfRVmax9Uk+dz+QVa0zJ8Ue4ST5/RAVcFc3ssbT6nXi0lRE4zYe6lZTDR+7lSUqHsFJh2Zzm20b5dUSQmcwjheBL6jQdSfYar1bB4UNY1l9jbSehhYzlHhuerm2b7T0legTAAG8+Qg3M9YI9lg4p3OvBncrRA6kAC3MRJuPUSR4ae6Xa1BUa2AW9Qb/NOOItZpcYubfFE/moaVfvAExlEmPGbSswCCKpBJykiLRsT1R3DKh0LvAqHDUTlIJB8dDvKgw2H7N28ePnoijs7AlTVF/pMLtMlxvoog+W2lOo1YF06hBW8w0xFt1nRVI0K2OOw+dqzmJ4aQVxP1Hg5ZZa4nY4LPFR0sjpcSeN1M3FE3BEoM4YhcFMrjPHnjs7Oj7Huiw7ZxsLpoqkBCtBUjKZS5Y8sn0ZPaibtCVM2m6JgpUGO2VjTZA6n9UzF+nZMj3E5M0YguFpElXNIIehShSVK0C3+F6fheGjghRyM+bmPYmqVYF0BUx7TJNo63jxsuVKpHid5EADdQiJkktvJjexi+y0uTfQRGKXUEfXqF4EgMI+IDX02KVVjiCWOII3AJJHToSiqzyTlylwicxsIuo30m5QRBFogkQdUDGIGLcwa58yPMN032BCHxDjsA/dsEXOhCmqF2ZjC4BvekCLx+egUeHfnc5pZcHW0d4B3sLeqteCfJSc10S7D9nEAETvG4IPnZY3hGILHdm70/RbLmWvNpEyA4bwBYn1WH4wSyqxw3ifRdDg/+tv5HNX7X4NZQAITsLX+7Pax/eoVTlaf+m7Zp/pO3RM4e8FoPUK3HC216ZY/4T7g7Fbn0OZJ06Zg8RxA4TiT3svkqH2m4Hot7h3nE0K+IylrazjkB1yMZkB9TmXlOJcO2IkuAcRPUAxPqvWMNzEKuFe0UxTbSpDKAdgCI8NllhL3mziYVCL7lHh2Sxp6gH5LqIo0CGgRoAPYJLYZbRi8I2XuHj+ZSxNBC4XG5Kzj4n6oriOOa4d3fVc+GaKi7Ozkxy1KgWu2waNXn/x/f1R+Gw+gA8AguH1A519dlf8AC8KXVGgCbiR1GhH1TY5UsbyGTKnqUDW8tYPs6QkXJvbxEj/KuzVJkAEARB0sbkid1ylh4AgkCw2gaEj5R6p1OuGACe6bgnLBB0A08QuQ227YL+BYNxAlwuZFzcxAsBYgxKgyZajz8Ai4ixGzj6TZE1agy6TMAQC7S4iPNcc5xOWSXWN22iDZQohp4WpJuSLn+726KfDVg7MBLXA3B/LwUZNQyQ0h2g0iIBte48lK0OIDvhcIkHp5TGvqoiMnbinN1mIuRdT4auSJBzDxsq6tnaSc1zoCBBj8Mjf6rnDsYHg5mFhbAOwnUCCrUmmU4Jou2OgXUVdgcoCwTId6ahdDXDW6PVewvTW41+CaVA/hoR7E4hA4J9UMjlku5Vjh6kbgY1RziBpqoS4lL0R8DedJ9zjKQCkyHYKN0jcfvT80yo8C0yTfWExUkKbciZrnXBEfv5p1R0ROggaWnTVDmroC7LqIMAk6a3CiOF705nEWkSDbx3OyuyqCKgc3RpcOgOs6oejj2QSDeYIAkibCeqeHw2GPIubwSBrIM7fopXVWsuB55bxI1gXKosjfSLwQH6AaWcDqZ9jZA4fh5YWimC0ASZNyZ6HREYmo0ZYkydBAM2ImR0n3UtbvCSLSLm1yAQPGx16qEt9iF4zOGWDGV3kJEgGJB/RDvphkuYwXtAOobJt+9U9vDRnL5cC6JAIygN1bbqTfeyFx+KbSZA7oOYDW0DS+g9t1TdIKKuVIx/GKzXVmuZMOBmd+n6abKg5jHweq5zRxgjEsIIgEutpplMDpqhsfje1qtAu2B87rpcHSxUaJxfMUuxsOXWTSZvZXvEsf2GGe/eMrf7nCB+voheB4CGNG0LNfaDxwGoKLTalr0znX1At7rXOVI5kIc3LSMa5pL4brc+116dwcto4d7qsxUIYBBl0AueR4X18FkuR+EnEVTIHehkn8LT3qjvCGNddbPi2La50s+ADJT/s1L/8Akb+QCTijbs2cVO3oGNqWGWpbawNtr7pKkdh2T8ISWqjLoMnxmjkrHo6HDyN/rKD7c6LT8y8PzMzDVsnzbq4emvusoTZcmeOpOP4O5jyaoJjmVy1wIWx4Bx1jXtzOAmDvJ8PfbwCwr3KZtXK1pmfyM/VIaelxAmotqR7lheYcM9oIqs1E+fp9VJSqUxMVgWme6YP5WEeC8Opk5tbmfpHraVHUx722Djbzjb8krTLsKeGHk96ZiqQFnhpi5aQD1Gm67SLHNtVDoMA2kb32JXgbuP1Ro42/wpsPzLWb/uO97eo9vZXomBy4dLPdatLdjmDSxcQJ9LfVPqAlxyvHzcI10nXVeH/6vrR8XhuiKPPdcauJA08LRYfqq0z8E5UfuPaqFAtbBcHXOoDRr0FwdPZOLXWPdJuN/LVeLf63qiIj5/r5+6kP2hYiNQAZm3h9VSUvBbwr7j2ennG0bRYiRN5b+7qRuJM2aXa36eEaz5Lxinz9XDR3ySTclx1nbZKn9pWJBHeHkBadJV1LwVyPlHtrqu8Efn+ia7GCNHjzBsvG3faVXadb/wCN7ro+0/EhuafMbeYU93gr0/yj2EPcRpc6W28lHVLogdL2+kLyJn2o4gRoQTfWIOo1tuZUo+1CvOgnbUAek9VPd4K5D8o9TfiMzbGCLkOBvAGk6X8F3I4sBY/Kb6gG2kWInSdV5jT+1OobRJJ0J8NBOiX/AMrVG2a3eYcZPlPkor8F8h9mj0yoQ/QDOLgO1A6j/BTTiWtJNwRYtIsQNQDuFgqX2puvLYtsbjwjTwTXfagM4OVwHmJ+lt1VvwTkSPRGVQ4FzSfhkaxfxmLFc+8VCPhMfDZwJ/uMdPMWWEZ9psuFukmAJHWOvqjx9p9IWytI8Tt1iNZnZTUVyJrsalnEoEOLJnKMpufQjum2hKfVxgfAl3ekdLgwW3s4z0nT1WYH2lMIkMaQPiN5B6wBcX8fRTv+0CjlGaGyJETMHykibdFFNAvBPwXDqd8wzgHwkXjQDzMkjfWyzvM2KZ8Dvww5sFt9CZaDLbiI0Kq+K8+5gOzvBIMgRG0b+6ybcWHYmo90kZMzp3NpUa1dB+PG4byKfi1T+NEnugC/U94j5orheIDajC7QET5KoFTM4uO5JRLHQtsHpHVqVHqnEea6VDDF1FwdVcIaP5erz5fVeXVazqjtySfcn6lcdUJEStTydykav8ar3aINuryNm/qnObyOhEMcOGi5Gi5dwYpYcM/mBNXyMEUZ/qOUuH8rAD8RCWOxJcZRWMxAjKwBrRoBp/78VWPMrdGOlGD6nqYxJJdRjAw0w9t7TfxBWJ47wg03FzR3dx0ncf0nb289PwCs+q0fG4AfEbnwvHRWOLwIeIdbWD5666g9FmnBZF8hRyPDNrseV1P/AEmDECIO30Wi43y45klgkawL+revlqPHVZHEUiDIWOS3qXU0z6aobosm1raz+/1QlV23nPndBjEkaprq/iqWOmIlmtUTvK6HSeguf8BCGquir0R6RWtBRf6LrYAtqhjVtKQxCrSXrQSHrrXdUM2uE4V1WkJTQQ8j3/cpwqX0Qvajcp7cSBuq0hKaJw8k3vH0H+F11fbx+SH+8gFcbiGzr76qaScxeSfMZsLJzausmSP3CgbiBO0aJpqDNtf9NlNJesIDyDOsp4cA4DUfvdQGvbZcESDKrSXrCBUuT5fuPVdpOmTt0TKdcm0dVx5gidBFvyKqgtXckGIJsN/y0XS6x8bev76KFtfKPU+gUgeMum9iVVF67H4aoTMTJ/JTisfhnu36ddZQVKsRv+wuurEm/tso4kUwupioaY8r9JEqxoYxkta/ugiJEHuu+v8AhUbqgMDSbHoPHwXAe7HQz52t+aHQgtTbpF1haWFYCKjnOdsW7dD+e6BxAbnimSW7EiCQnYbBOeIA8fQarc8q8Jp4UtrYpjS2A4B57wm4c1kGXR/NCOMXJ7DpPlq2R8pcjgAVsWCGatp6Of0Lt2t+Z+a0uO4hNmgNaLACwA6AIOvzE3EPJph0HSTJ9fFF4fl+tUuAB/c4DXSQuhCMYI52SUpO8m3wVlR6jKNxnC307ugjSRcdNUEE5MpU90NXU6ElZYG7mas4ZaFPKNLSTGmwDW+iK4bhngAvgWjKNAjG1Wx3dFxtTZKSotvakqJuyDhDrj93WV49ycSS+ic03Ld/TqtRF5lPzoZwU1TKxzljdo8hxfDCDcEHxVe/D9QvZMVw+nUBzC5tNvnNj6rP43k1p2I8W3Hq03HoVneKUem5obxZOuzPODQXDRWor8o1bmnFQD+Qy4ebT3h7Knq4NzTDgQfEQUDk11K9Mn0K80yudijSxLIq1g+nQF2K72KM7Jd7NTWX6YC7Fd7FGdkl2Smsv0wH2KXYozskuyVayemA+xS7FGdkudkr1k9OB9iu9kjDTXOyU1lenBAwjcrnZnqjOyXDRU1k9OC5D1K60OGhKKbRkwp8Pw57zDWk+k/RTWRcPZXgO6lOFAnUlaCjyy+e/A8N1d4LlcAWEokpPog1w8V9TMhh+Gk3j1K0fBuX6Tr1akf0tBc/5CG+q0VLhgAgU2A9T3j87D2UR4ECZc4mfQewsjWF3bGqcIqoh+CxWDo2AbliIeA4zrJEkk+yruIuw9V+epiKjwTo2mBA6AF1giKfBaQ/D7ohmDY3Ro9k/Q6oRavVbsM4PgabgPuoqGI+NgbfpMoPmfF47PBbYaQZKh41zFWa0NpNAEQdtNAqLDY3EOfMvk/u6GUq2BhjlKWqVfyXvCODVi0ur1+yadiTeb6BWHY0QCGV2uImxsTG4WfxXCsVVjvE2iJRvBuRnmoDWOUC5A1jxOyibRJV1cl+yC8wSV92+Ab3c7LW9rJJmr4Ea/hlYxkWAXXtU7HMc3O1wLesplQjZQpNkYKadVxn1Tg2SoGdx2MpU2AdvSbUInK/MY9GiL+JCoavFKma2IY4ToGZQR5hEcS5ew73Z6tVrCRZpdBKrhh6TXAAtIB6mISJORowxj+/8IOxIpkyc2YiRlBLv/HZLCYgvOSqA/o2qy5Hg5CcRxmNJljnGlo0bAdAoMIK5dcu8f0U1WxsY7b/AOQ6twTB1HFrmOou6tMt9jKFr/Z20iaVcH+4EfMSp+ICWzN0zhfFHNOU3CjhDwXU6tP87lVX+z/FD4Q1/wDa4fnCr63LGKZrRf8A9pP0XpOG4jOiMGKPVU8C7MVz5LqkePVMBUb8THDzBCjNM9F7N97O6jLmnVjT5tH6IPTvyGuJXeP9njmRLIvZBh6f/TZ/2t/RKnlbOVjB/wAW/op6d+S/UrweN9meilpYCo74WOd5NJ+gXsbsdH4Wnwyt/RMxHM0MFxTM3GgPhbRT0/yC+JfaP9/6PK6XLWKd8NCqf+DvzCNocg413+1l/uc1v1K9Ep8TdU0dJPQyuOrOmDIPijWBeQXnl2SMbQ+zKr/uVqTPIlx+QVhQ+zvDt+Os9/g0Bo9zKucbxMU3BpLW6EvcZMH+Rm581Vv42ztLVC8E7tAEbRl0KtY4IFTyS/8AAwcHwlEdyg0kbvJd9bfJVeMx5mGwB0Fh5QFYVDnFp6jqqPFYUtdJCY0kthuJW/cwzB0p1VvSbZVOEdcK2p6I4gZeo6EoTgE4NRCSMNSLUbhuGveYa0oyvgaVATXeAeg1VWhbmkVNLBlxgCVa0eW8rc9UhjfFU+P55FMEYemB/U79FiOM8x4iuT2lRxHSbeyRPMl0GRw5J9dkehY3nHC4aRThx8Ln32WL4zzzUrSAcrT+Fu/9x3WSfUnxUtHD7nRK1tjI4op+3f5CTxA9AuJdzoUlWlmjQyXhvG6lE2MtOrTof0WhwnEmPvRqZHbsdp6JJIYt3RLvcPp8dLbVWHzFwj6HEabx3XD80kk5ZGpaSnhjKGpbFNxflg1XZmv1UWH5VqAd5wA6ykkjeOPUzrNOOyC34DKP4dbTUGS1Nq43s2iXAk9LrqSH5HJu6YIeKU3WMfT6qbDYZjjLXx5/quJJcZtj5KuhdUMIWawfJFtcupLWjn3q3Z2U5pSSUKOPq7BJqSShOglyvgi5shgdeCTo0dT1XElTAnNxVorOIYZjqv8AD7mWBa3hKKDarGy6o54mAIBPudEklUth10kgTimHwr2zVMVNNZIHogsPhMPRZ2gdmg6a28EkkqVWaccPZd9x+K5rpn4KY0jefPwT6PEhWZBboNTqkkqxzcgpY4w6EFA7QrPC1OpjzSSThU9w+lWpnQyfBdxHFqVLUtB93eySSFydNi+UtVFNj+dqw/8ApBbtmOvoFnqnGHmS+XOP4nGSupLE5ufU0JRgtkVuJx46z4BBvzO/pCSSZGKAjJ5HuOpURo0SVZYTgrnGX2HTdJJaYY09xefK8XtiXLeGsAHdHsupJJ2xg1y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7" name="TextBox 106"/>
          <p:cNvSpPr txBox="1"/>
          <p:nvPr/>
        </p:nvSpPr>
        <p:spPr>
          <a:xfrm>
            <a:off x="2786743" y="5602514"/>
            <a:ext cx="33137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Diagonal elements correspond</a:t>
            </a:r>
          </a:p>
          <a:p>
            <a:r>
              <a:rPr lang="en-GB" dirty="0" smtClean="0"/>
              <a:t>to ingredients</a:t>
            </a:r>
            <a:endParaRPr lang="en-GB" dirty="0"/>
          </a:p>
        </p:txBody>
      </p:sp>
      <p:sp>
        <p:nvSpPr>
          <p:cNvPr id="109" name="TextBox 108"/>
          <p:cNvSpPr txBox="1"/>
          <p:nvPr/>
        </p:nvSpPr>
        <p:spPr>
          <a:xfrm>
            <a:off x="2452914" y="0"/>
            <a:ext cx="5032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Use prior info (possible ingredients)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2687" y="246744"/>
            <a:ext cx="2924628" cy="609600"/>
          </a:xfrm>
        </p:spPr>
        <p:txBody>
          <a:bodyPr/>
          <a:lstStyle/>
          <a:p>
            <a:pPr>
              <a:buNone/>
            </a:pPr>
            <a:r>
              <a:rPr lang="en-GB" dirty="0" smtClean="0"/>
              <a:t>Possible priors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20340" t="6655" r="16531" b="9898"/>
          <a:stretch>
            <a:fillRect/>
          </a:stretch>
        </p:blipFill>
        <p:spPr bwMode="auto">
          <a:xfrm>
            <a:off x="246239" y="4913086"/>
            <a:ext cx="1742218" cy="172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 l="14841" t="7025" r="24013" b="12151"/>
          <a:stretch>
            <a:fillRect/>
          </a:stretch>
        </p:blipFill>
        <p:spPr bwMode="auto">
          <a:xfrm rot="10800000">
            <a:off x="232227" y="3004456"/>
            <a:ext cx="174171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0" name="Picture 2" descr="http://static.hellofresh.com.au/cms/aboutus_ingredients_mai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8628" y="4934771"/>
            <a:ext cx="3077029" cy="1640290"/>
          </a:xfrm>
          <a:prstGeom prst="rect">
            <a:avLst/>
          </a:prstGeom>
          <a:noFill/>
        </p:spPr>
      </p:pic>
      <p:pic>
        <p:nvPicPr>
          <p:cNvPr id="9" name="Picture 14" descr="http://girlalive.com/food/images/beans_on_toast430x300.jpg"/>
          <p:cNvPicPr>
            <a:picLocks noChangeAspect="1" noChangeArrowheads="1"/>
          </p:cNvPicPr>
          <p:nvPr/>
        </p:nvPicPr>
        <p:blipFill>
          <a:blip r:embed="rId5" cstate="print"/>
          <a:srcRect l="24479" t="17869" r="42436" b="53265"/>
          <a:stretch>
            <a:fillRect/>
          </a:stretch>
        </p:blipFill>
        <p:spPr bwMode="auto">
          <a:xfrm rot="5400000">
            <a:off x="3715673" y="3621303"/>
            <a:ext cx="1001486" cy="609600"/>
          </a:xfrm>
          <a:prstGeom prst="rect">
            <a:avLst/>
          </a:prstGeom>
          <a:noFill/>
        </p:spPr>
      </p:pic>
      <p:pic>
        <p:nvPicPr>
          <p:cNvPr id="10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6" cstate="print"/>
          <a:srcRect l="22119" t="3290" r="17651" b="7345"/>
          <a:stretch>
            <a:fillRect/>
          </a:stretch>
        </p:blipFill>
        <p:spPr bwMode="auto">
          <a:xfrm>
            <a:off x="3120585" y="1407712"/>
            <a:ext cx="725714" cy="646062"/>
          </a:xfrm>
          <a:prstGeom prst="rect">
            <a:avLst/>
          </a:prstGeom>
          <a:noFill/>
        </p:spPr>
      </p:pic>
      <p:pic>
        <p:nvPicPr>
          <p:cNvPr id="11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0074" y="1404245"/>
            <a:ext cx="967013" cy="896459"/>
          </a:xfrm>
          <a:prstGeom prst="rect">
            <a:avLst/>
          </a:prstGeom>
          <a:noFill/>
        </p:spPr>
      </p:pic>
      <p:pic>
        <p:nvPicPr>
          <p:cNvPr id="217094" name="Picture 6" descr="http://www.chilefoundry.com/wp-content/uploads/SS-SHS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42971" y="3296783"/>
            <a:ext cx="1347561" cy="1156208"/>
          </a:xfrm>
          <a:prstGeom prst="rect">
            <a:avLst/>
          </a:prstGeom>
          <a:noFill/>
        </p:spPr>
      </p:pic>
      <p:grpSp>
        <p:nvGrpSpPr>
          <p:cNvPr id="18" name="Group 17"/>
          <p:cNvGrpSpPr/>
          <p:nvPr/>
        </p:nvGrpSpPr>
        <p:grpSpPr>
          <a:xfrm>
            <a:off x="224969" y="1139371"/>
            <a:ext cx="1741715" cy="1727200"/>
            <a:chOff x="1008741" y="3490686"/>
            <a:chExt cx="1741715" cy="1727200"/>
          </a:xfrm>
        </p:grpSpPr>
        <p:pic>
          <p:nvPicPr>
            <p:cNvPr id="1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4841" t="7025" r="24013" b="12151"/>
            <a:stretch>
              <a:fillRect/>
            </a:stretch>
          </p:blipFill>
          <p:spPr bwMode="auto">
            <a:xfrm rot="10800000">
              <a:off x="1008741" y="3490686"/>
              <a:ext cx="1741715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l="15605" t="11440" r="48217" b="38979"/>
            <a:stretch>
              <a:fillRect/>
            </a:stretch>
          </p:blipFill>
          <p:spPr bwMode="auto">
            <a:xfrm rot="10800000">
              <a:off x="1357086" y="3780972"/>
              <a:ext cx="1030514" cy="1059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pic>
        <p:nvPicPr>
          <p:cNvPr id="19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6" cstate="print"/>
          <a:srcRect l="22119" t="3290" r="17651" b="7345"/>
          <a:stretch>
            <a:fillRect/>
          </a:stretch>
        </p:blipFill>
        <p:spPr bwMode="auto">
          <a:xfrm>
            <a:off x="3055271" y="3548569"/>
            <a:ext cx="725714" cy="646062"/>
          </a:xfrm>
          <a:prstGeom prst="rect">
            <a:avLst/>
          </a:prstGeom>
          <a:noFill/>
        </p:spPr>
      </p:pic>
      <p:pic>
        <p:nvPicPr>
          <p:cNvPr id="20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53789" y="3516073"/>
            <a:ext cx="967013" cy="896459"/>
          </a:xfrm>
          <a:prstGeom prst="rect">
            <a:avLst/>
          </a:prstGeom>
          <a:noFill/>
        </p:spPr>
      </p:pic>
      <p:pic>
        <p:nvPicPr>
          <p:cNvPr id="21" name="Picture 14" descr="http://girlalive.com/food/images/beans_on_toast430x300.jpg"/>
          <p:cNvPicPr>
            <a:picLocks noChangeAspect="1" noChangeArrowheads="1"/>
          </p:cNvPicPr>
          <p:nvPr/>
        </p:nvPicPr>
        <p:blipFill>
          <a:blip r:embed="rId5" cstate="print"/>
          <a:srcRect l="24479" t="17869" r="42436" b="53265"/>
          <a:stretch>
            <a:fillRect/>
          </a:stretch>
        </p:blipFill>
        <p:spPr bwMode="auto">
          <a:xfrm rot="5400000">
            <a:off x="3606816" y="5413814"/>
            <a:ext cx="1001486" cy="609600"/>
          </a:xfrm>
          <a:prstGeom prst="rect">
            <a:avLst/>
          </a:prstGeom>
          <a:noFill/>
        </p:spPr>
      </p:pic>
      <p:pic>
        <p:nvPicPr>
          <p:cNvPr id="22" name="Picture 6" descr="http://www.chilefoundry.com/wp-content/uploads/SS-SHS0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34114" y="5089294"/>
            <a:ext cx="1347561" cy="1156208"/>
          </a:xfrm>
          <a:prstGeom prst="rect">
            <a:avLst/>
          </a:prstGeom>
          <a:noFill/>
        </p:spPr>
      </p:pic>
      <p:pic>
        <p:nvPicPr>
          <p:cNvPr id="23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6" cstate="print"/>
          <a:srcRect l="22119" t="3290" r="17651" b="7345"/>
          <a:stretch>
            <a:fillRect/>
          </a:stretch>
        </p:blipFill>
        <p:spPr bwMode="auto">
          <a:xfrm>
            <a:off x="2946414" y="5341080"/>
            <a:ext cx="725714" cy="646062"/>
          </a:xfrm>
          <a:prstGeom prst="rect">
            <a:avLst/>
          </a:prstGeom>
          <a:noFill/>
        </p:spPr>
      </p:pic>
      <p:pic>
        <p:nvPicPr>
          <p:cNvPr id="24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44932" y="5308584"/>
            <a:ext cx="967013" cy="896459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914401" y="11756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07143" y="305525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6173" y="50001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/>
          <p:cNvGrpSpPr/>
          <p:nvPr/>
        </p:nvGrpSpPr>
        <p:grpSpPr>
          <a:xfrm>
            <a:off x="3091543" y="647895"/>
            <a:ext cx="2859315" cy="2530280"/>
            <a:chOff x="3091543" y="647895"/>
            <a:chExt cx="2859315" cy="2530280"/>
          </a:xfrm>
        </p:grpSpPr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56" name="Picture 6" descr="Gary Green"/>
            <p:cNvPicPr>
              <a:picLocks noChangeAspect="1" noChangeArrowheads="1"/>
            </p:cNvPicPr>
            <p:nvPr/>
          </p:nvPicPr>
          <p:blipFill>
            <a:blip r:embed="rId3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57" name="Picture 6" descr="claire3"/>
            <p:cNvPicPr>
              <a:picLocks noChangeAspect="1" noChangeArrowheads="1"/>
            </p:cNvPicPr>
            <p:nvPr/>
          </p:nvPicPr>
          <p:blipFill>
            <a:blip r:embed="rId4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87" name="Picture 86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93" name="Picture 8" descr="Ian Holliday"/>
            <p:cNvPicPr>
              <a:picLocks noChangeAspect="1" noChangeArrowheads="1"/>
            </p:cNvPicPr>
            <p:nvPr/>
          </p:nvPicPr>
          <p:blipFill>
            <a:blip r:embed="rId6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94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0" y="2638915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357256" y="2554515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6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47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98664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1030513"/>
            <a:ext cx="2745366" cy="1669143"/>
          </a:xfrm>
          <a:prstGeom prst="rect">
            <a:avLst/>
          </a:prstGeom>
          <a:noFill/>
        </p:spPr>
      </p:pic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3" cstate="print"/>
          <a:srcRect l="20612" t="8107" r="17347" b="11349"/>
          <a:stretch>
            <a:fillRect/>
          </a:stretch>
        </p:blipFill>
        <p:spPr bwMode="auto">
          <a:xfrm>
            <a:off x="420924" y="4122050"/>
            <a:ext cx="1045019" cy="101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 rot="1396531">
            <a:off x="1923151" y="399142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90" name="Right Arrow 89"/>
          <p:cNvSpPr/>
          <p:nvPr/>
        </p:nvSpPr>
        <p:spPr>
          <a:xfrm rot="17633990" flipV="1">
            <a:off x="3550892" y="3510025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069" name="AutoShape 5" descr="data:image/jpeg;base64,/9j/4AAQSkZJRgABAQAAAQABAAD/2wCEAAkGBhMSEBUUEhQWFRUVGBQUGRgYGBcYFxcUFRQVFBQUFRgXHSYeFxkjGRUUHy8gIycpLCwsFR4xNTAqNSYrLCkBCQoKDgwOGg8PGi0lHyQsLCwsLywsKSwsLCwsLCwpKSwsLCwsLCwsLCwsLCwsLCwsLCwsLCwsLCwsLCwsLCksLP/AABEIALgBEgMBIgACEQEDEQH/xAAbAAABBQEBAAAAAAAAAAAAAAAEAAIDBQYBB//EAD8QAAEDAgQDBgMGBQMEAwEAAAEAAhEDIQQSMUEFBlETImFxgZEyobEHFELB0fAjUmJy4RZDglOSovEXM2MV/8QAGgEAAgMBAQAAAAAAAAAAAAAAAgMAAQQFBv/EAC8RAAICAQIFAwMEAgMBAAAAAAABAhEDEiEEEzFBURQiYTJSkQVxgaGx4SMz8RX/2gAMAwEAAhEDEQA/AMRW5naKrYuAbrYcTq0sRSYaYvA0HgsFhuXsrcz7la3lXizaIgieiRlhHUpSLt17Svdwyqxw7jsvkVY4rhjsgMAGJjdXg406o4DsyGnc6LQV+WKVctfncLfCIi/mFSwY3u1sxb4mS77o8nquLTcEJn3kdV6y7kDCky7P/wB0fki2ck4AC7fdxSpcJG9mOjx+26PHRigpG1idAT6FbzmzD8PwlOW3edBmmfRYJ/NQvFPyuh9NjX1S/o14smbKrhHb9yZoedGn1spqeDqHoPmqSpx+qTaAm/8A9iqfxFDy8K8s08jiH3SNZhcCxt6jvc/kn4nmCgyBGaNtB8lin4p51cU0BGskYKoRoKP6e5O8krNLj+Z+1IysDI0yiFZcN5uexsZbnS6xbHEFW1HFtqQ1xykbq8cm+rGT4bHFUom9w/GasZnAIujxZz7BknyWSwTYImo5zek/or9+PptZ/DN10VCL7HMyQ09CfE8XqNMAXVNjcRiKn4svkpcKx7yXOMovskahHwRNQM+/hlV2tRylwuDrU9Kh9bq7yKKqLK9ERnNb2BX8aqtsbqf7ziHCTTgHckKsfjGtfJVma9Su0EVMjB0iSg0RJP206/kFr1MQDZnzshKuMxTb5R7o13E2taWCpLvzUODwVR9zUnwU0RL+ZJfggo801mnv05C0XBeYcO9wLjkPQ2+qDDKVMTVAKr6raVQ91sBTlIF6Z7UeqUOIU3AZXA+qn7YHcLyQYYt+Fzh5Fd+9YhulRyjxsRyPDPV3OTcy8ercUxrbtqlS4XnzGUjDxmCBpoL07fRo9czpprLM8v8AONPECHdx/Qq9LpQiJQcXTJnVlC+qo3OVfjOMU6fxFWXDHKbqKsN7QpKo/wBT0eq4rH+kzfYzz7FCyqcPWyVROkq5fTlVmJwjblxgD3JSpbsTCN7I9W4ViaXYg20VvwtmGa3M57RvrZeEO49VyBgcQ0e6Bq4t7rFzj5ko8nExa2QOP9Gndyke58X+0HAUcwzNeRsL39F5dzJzu/EkhgyM+fyWWKfTZKyyzNqux08H6biwu+r+RPeSbkk+KULoanOpws7Z1IIaE4BIBPawoRvQ4ApAnMpI/B8Je/4Wn1U0lPJGIGwKelQurjDcuVtwArb/AEtMXhWnGL6iJ509gHh+JZTF1PV45S8EbT5UYRe5VhT5foNF2Ala1xlLZHPkoN2zPjmEAd2TCazmmdGk+i1eE4fRaO7Tv5J/YUh/t38lXrJeAax+DKt4+T+E+yeOKudbKVqzhGOuGD2XGYETIaFPVz8A/wDH4MTiGB5u13sU2XtblaTHRbl74t2fyUIw7Cb0/kp6qXgPWqowlCkGOlwVo3GNIsYK0NTB0DZwQ1XgNMzlsCjjxaXYjal1KSnjm1DDrkI+m1oFlFi+Wst2OgqvqVqtMw4E+S0Q4mEu5UoX9JcJsKvocWaUbTxAO60ppiGmup1zE1uEDjoiaNWmDLzZR8S5nb8GHYPNRtID3N1FFdisKG1IbY6qxwfH61LfMPFVz8HVeQ8gki8x8lc8P4IaoLi4NA6qmk+oUmlHdh+F51Y4Q8FpWfx7DVqEh4M6LvEcAxsw8OgxZAmiRpcIdCH8NneB6od/I77g/wDlKSb27urklWg6X/1pfaiLFYljAZN+gWbxWJLiisa2LIFwXMy5HdITw/DxgrISFyFJlXC1Js2UMhdpgypG0idFKyiB4noEUU2LmkNLOi72ZOqsGYAxL+6Om60PAeWu2gxDfqqk0gHk0q2ZvCcJe891q0XDuSXGC8+i1tPhgpthjb6Il2HdsY8EvU2ZZ8Q30KbC8s0ad4ko3C0BMBseKsHsaG31K60hrQAZVUIc2+oL91dK67Ce6lq48U4DtDonNxA2IU2BtguHoua8EiysH4NhIcCSo/voEgkKXC4hrRM6q9gXZIMHmMNBHin/AAkAiVJSxgP71RFGo2EWwt2BdgM0kiDsmNpsaTcX2RtWrSNnKurYakTOYhS0Wl5CGMYT3SAVxuB7xkqtp4qlRJgTPVTjjhddkAjYqta7l6JdiTF8GY6xF9iLII8OLCRLo67K0w/Ew6O0gEIztB1siTTBeqOxm6+Fc0ayPmhjQaW95snRaHEUR8TI8joVXY6i9xBYANiFGgoyZjOMcstnPTkE6xosweK1KL8tQH9R1Xp7ZDi1zT4mLFZTnrg/8JzmtsIdO8bgI8eSUHVmmM1LZgGE4uyrab9CrXC5GmQF5oyoRoVecN5iLbPuOu66MM33AShfQ3PEedaje5TpiI1hRHEMfRzV6hY52jW2lB4TFNeJEEfNOxHD21IlPq90IUIpVVFbSoUiZbUcTMEH6q4y2UGH4YxhkC6JcVcFQc5X0I8qS7KSMAjdi6LWxTpF7v5iPDVZ7FUO8S6yN4vxZtQtFFpptbaBr6ptDhDy3M9c6dy2ijfiWhapOr/JTGmpqeDtLrBHVKTafiVX4iqXpMcNbyNLy39I2piNmCAtHwrggY1riJc8SCdFScNr0Wtc2oPIp9PmqrSblY6WbA7IJ6pbIVJ0aKjwdz6rc+k3E2K3NKjka0NC8o4RxqvVxDYlx1gL1Lh9aoWfxNR7pMouLpmbK7Q55MgXBRFKj1lMFLvWuDfyR+Gp5W3vKEzt7ALiH2iIsEhw/OIAIhWXD6IeZIgSr2jRaEaje7FyyadkZR3BHEXHuhanA3dFuajAoCW6Qr5UQVnkYqnwJ0+KbW4VVZtIW3+7xo26jNOTdU8cURZpMxtCnUJ7zTCmOArOcMphq21LACPhJP76pow+S7mW9EuUI9Wxqyy7IyDuX6jjOYqQ8sPIu4rY9u0fhI8wuuaXCwRqGN9Bby5O5jH8nAi5KZ/oyLglbmi3qFI6mCEfLj4A5813PN8Tweoz+ofNcocXLHZS2Wm3qt67hwOt1n+P8uB4ltiL2VPF3iHHPe0gek3N3ajQBqEnPDRMW0UYxgpsHaEGIHinNxzLxedtgqTDaBAwOJM+nks9zg8Gk+bEtIhX3EOIFgllImxPd/NYbG8RNb4iJk22johvVJRQ/FCvczzpzEmharF8vtdOXuu+R8lRYrhzqboeCPz8l0J43EuMlLoS8N4g6k6Wm3RbPh+PbVbmZruFgm00dw/Gmk8ObtqOo6KY8jg/gOUNS+TdZkxydRcKjBUZcET+o8wuxvsugnZjTIspSRH38f8ATCSslvwAcE4Xll9QXOybxTigAIaiOKYzKMo6SfJZnEVC4rM6gqRrhF5JapEFetNymisAEqjJUeW8BJptmptJEVUZkTwvgTq1QNA8/AJzKIC3/I/BMrRUcLuv5Db80OVrHG+5llKy45e5bpYZoyNGci53srBj2B1519yiW3gt9z0GqdXouLpEHcCN1g3e7Mze53C0rk5ReSI22uimUSbdFDhzaYiRpO6sMD3hJUirAk6JqFFG0mBRMb0U7xabJlMz2RYmmXC1oQgIZcp2N4jlbdUjahrvicrAsvEcWsNJK5PojVh4Z5N3sizdxsuOVh8JR2AYaZLnnMT8kBVwrGtGQaXncp1PFyPFYlkm53me/aun+zXyoaagtv7Lh/EFW4/GlzmtneVA6uhBUzOnYJPFcQ2tK7/4GYsKTsvqeOtC52g1ByHw09Qqg1/FMdXnyQz45RXyT06NBhsVmBmJGsaHxCmDlQUcQBEK1o1pC6nCcRzYb9TBnw6HsFZkNijZPzofGVYat6ZjozGLoMcTmbadfVQHhbXkloIJEg7HzR1dzjdjfhMEee/ipKLdQSZjNEWHt1Se5qV0VFDh9RkknvD8I0jyKq+J8t06rSWMDavxBwsJnfotHUwbc5c5xa5wyg6WEEGOuyiosILp62OxbFlFs7QWtmFrYQtOV4g9ENiMKMsVBnZ82+Pkr/nQ5Cx+gJyGNLiQfdVOGdPiCuvhyc2FsCcdO6MvxXl11PvM7zDeRePNVLaRlejUD2Rvemdf6Z3/ALVBxPlEP71EgTe+kHYFDPAnuhmPiq2l+QLkZrnCozYAOH93+VZ1qEOjZ1x4dQgOSnOZizSI1JYf+J1C03GMIG9p/wDnUn/i4B30cUeF+2hOZ6cv7lPmZ0KScaSSfRVmax9Uk+dz+QVa0zJ8Ue4ST5/RAVcFc3ssbT6nXi0lRE4zYe6lZTDR+7lSUqHsFJh2Zzm20b5dUSQmcwjheBL6jQdSfYar1bB4UNY1l9jbSehhYzlHhuerm2b7T0legTAAG8+Qg3M9YI9lg4p3OvBncrRA6kAC3MRJuPUSR4ae6Xa1BUa2AW9Qb/NOOItZpcYubfFE/moaVfvAExlEmPGbSswCCKpBJykiLRsT1R3DKh0LvAqHDUTlIJB8dDvKgw2H7N28ePnoijs7AlTVF/pMLtMlxvoog+W2lOo1YF06hBW8w0xFt1nRVI0K2OOw+dqzmJ4aQVxP1Hg5ZZa4nY4LPFR0sjpcSeN1M3FE3BEoM4YhcFMrjPHnjs7Oj7Huiw7ZxsLpoqkBCtBUjKZS5Y8sn0ZPaibtCVM2m6JgpUGO2VjTZA6n9UzF+nZMj3E5M0YguFpElXNIIehShSVK0C3+F6fheGjghRyM+bmPYmqVYF0BUx7TJNo63jxsuVKpHid5EADdQiJkktvJjexi+y0uTfQRGKXUEfXqF4EgMI+IDX02KVVjiCWOII3AJJHToSiqzyTlylwicxsIuo30m5QRBFogkQdUDGIGLcwa58yPMN032BCHxDjsA/dsEXOhCmqF2ZjC4BvekCLx+egUeHfnc5pZcHW0d4B3sLeqteCfJSc10S7D9nEAETvG4IPnZY3hGILHdm70/RbLmWvNpEyA4bwBYn1WH4wSyqxw3ifRdDg/+tv5HNX7X4NZQAITsLX+7Pax/eoVTlaf+m7Zp/pO3RM4e8FoPUK3HC216ZY/4T7g7Fbn0OZJ06Zg8RxA4TiT3svkqH2m4Hot7h3nE0K+IylrazjkB1yMZkB9TmXlOJcO2IkuAcRPUAxPqvWMNzEKuFe0UxTbSpDKAdgCI8NllhL3mziYVCL7lHh2Sxp6gH5LqIo0CGgRoAPYJLYZbRi8I2XuHj+ZSxNBC4XG5Kzj4n6oriOOa4d3fVc+GaKi7Ozkxy1KgWu2waNXn/x/f1R+Gw+gA8AguH1A519dlf8AC8KXVGgCbiR1GhH1TY5UsbyGTKnqUDW8tYPs6QkXJvbxEj/KuzVJkAEARB0sbkid1ylh4AgkCw2gaEj5R6p1OuGACe6bgnLBB0A08QuQ227YL+BYNxAlwuZFzcxAsBYgxKgyZajz8Ai4ixGzj6TZE1agy6TMAQC7S4iPNcc5xOWSXWN22iDZQohp4WpJuSLn+726KfDVg7MBLXA3B/LwUZNQyQ0h2g0iIBte48lK0OIDvhcIkHp5TGvqoiMnbinN1mIuRdT4auSJBzDxsq6tnaSc1zoCBBj8Mjf6rnDsYHg5mFhbAOwnUCCrUmmU4Jou2OgXUVdgcoCwTId6ahdDXDW6PVewvTW41+CaVA/hoR7E4hA4J9UMjlku5Vjh6kbgY1RziBpqoS4lL0R8DedJ9zjKQCkyHYKN0jcfvT80yo8C0yTfWExUkKbciZrnXBEfv5p1R0ROggaWnTVDmroC7LqIMAk6a3CiOF705nEWkSDbx3OyuyqCKgc3RpcOgOs6oejj2QSDeYIAkibCeqeHw2GPIubwSBrIM7fopXVWsuB55bxI1gXKosjfSLwQH6AaWcDqZ9jZA4fh5YWimC0ASZNyZ6HREYmo0ZYkydBAM2ImR0n3UtbvCSLSLm1yAQPGx16qEt9iF4zOGWDGV3kJEgGJB/RDvphkuYwXtAOobJt+9U9vDRnL5cC6JAIygN1bbqTfeyFx+KbSZA7oOYDW0DS+g9t1TdIKKuVIx/GKzXVmuZMOBmd+n6abKg5jHweq5zRxgjEsIIgEutpplMDpqhsfje1qtAu2B87rpcHSxUaJxfMUuxsOXWTSZvZXvEsf2GGe/eMrf7nCB+voheB4CGNG0LNfaDxwGoKLTalr0znX1At7rXOVI5kIc3LSMa5pL4brc+116dwcto4d7qsxUIYBBl0AueR4X18FkuR+EnEVTIHehkn8LT3qjvCGNddbPi2La50s+ADJT/s1L/8Akb+QCTijbs2cVO3oGNqWGWpbawNtr7pKkdh2T8ISWqjLoMnxmjkrHo6HDyN/rKD7c6LT8y8PzMzDVsnzbq4emvusoTZcmeOpOP4O5jyaoJjmVy1wIWx4Bx1jXtzOAmDvJ8PfbwCwr3KZtXK1pmfyM/VIaelxAmotqR7lheYcM9oIqs1E+fp9VJSqUxMVgWme6YP5WEeC8Opk5tbmfpHraVHUx722Djbzjb8krTLsKeGHk96ZiqQFnhpi5aQD1Gm67SLHNtVDoMA2kb32JXgbuP1Ro42/wpsPzLWb/uO97eo9vZXomBy4dLPdatLdjmDSxcQJ9LfVPqAlxyvHzcI10nXVeH/6vrR8XhuiKPPdcauJA08LRYfqq0z8E5UfuPaqFAtbBcHXOoDRr0FwdPZOLXWPdJuN/LVeLf63qiIj5/r5+6kP2hYiNQAZm3h9VSUvBbwr7j2ennG0bRYiRN5b+7qRuJM2aXa36eEaz5Lxinz9XDR3ySTclx1nbZKn9pWJBHeHkBadJV1LwVyPlHtrqu8Efn+ia7GCNHjzBsvG3faVXadb/wCN7ro+0/EhuafMbeYU93gr0/yj2EPcRpc6W28lHVLogdL2+kLyJn2o4gRoQTfWIOo1tuZUo+1CvOgnbUAek9VPd4K5D8o9TfiMzbGCLkOBvAGk6X8F3I4sBY/Kb6gG2kWInSdV5jT+1OobRJJ0J8NBOiX/AMrVG2a3eYcZPlPkor8F8h9mj0yoQ/QDOLgO1A6j/BTTiWtJNwRYtIsQNQDuFgqX2puvLYtsbjwjTwTXfagM4OVwHmJ+lt1VvwTkSPRGVQ4FzSfhkaxfxmLFc+8VCPhMfDZwJ/uMdPMWWEZ9psuFukmAJHWOvqjx9p9IWytI8Tt1iNZnZTUVyJrsalnEoEOLJnKMpufQjum2hKfVxgfAl3ekdLgwW3s4z0nT1WYH2lMIkMaQPiN5B6wBcX8fRTv+0CjlGaGyJETMHykibdFFNAvBPwXDqd8wzgHwkXjQDzMkjfWyzvM2KZ8Dvww5sFt9CZaDLbiI0Kq+K8+5gOzvBIMgRG0b+6ybcWHYmo90kZMzp3NpUa1dB+PG4byKfi1T+NEnugC/U94j5orheIDajC7QET5KoFTM4uO5JRLHQtsHpHVqVHqnEea6VDDF1FwdVcIaP5erz5fVeXVazqjtySfcn6lcdUJEStTydykav8ar3aINuryNm/qnObyOhEMcOGi5Gi5dwYpYcM/mBNXyMEUZ/qOUuH8rAD8RCWOxJcZRWMxAjKwBrRoBp/78VWPMrdGOlGD6nqYxJJdRjAw0w9t7TfxBWJ47wg03FzR3dx0ncf0nb289PwCs+q0fG4AfEbnwvHRWOLwIeIdbWD5666g9FmnBZF8hRyPDNrseV1P/AEmDECIO30Wi43y45klgkawL+revlqPHVZHEUiDIWOS3qXU0z6aobosm1raz+/1QlV23nPndBjEkaprq/iqWOmIlmtUTvK6HSeguf8BCGquir0R6RWtBRf6LrYAtqhjVtKQxCrSXrQSHrrXdUM2uE4V1WkJTQQ8j3/cpwqX0Qvajcp7cSBuq0hKaJw8k3vH0H+F11fbx+SH+8gFcbiGzr76qaScxeSfMZsLJzausmSP3CgbiBO0aJpqDNtf9NlNJesIDyDOsp4cA4DUfvdQGvbZcESDKrSXrCBUuT5fuPVdpOmTt0TKdcm0dVx5gidBFvyKqgtXckGIJsN/y0XS6x8bev76KFtfKPU+gUgeMum9iVVF67H4aoTMTJ/JTisfhnu36ddZQVKsRv+wuurEm/tso4kUwupioaY8r9JEqxoYxkta/ugiJEHuu+v8AhUbqgMDSbHoPHwXAe7HQz52t+aHQgtTbpF1haWFYCKjnOdsW7dD+e6BxAbnimSW7EiCQnYbBOeIA8fQarc8q8Jp4UtrYpjS2A4B57wm4c1kGXR/NCOMXJ7DpPlq2R8pcjgAVsWCGatp6Of0Lt2t+Z+a0uO4hNmgNaLACwA6AIOvzE3EPJph0HSTJ9fFF4fl+tUuAB/c4DXSQuhCMYI52SUpO8m3wVlR6jKNxnC307ugjSRcdNUEE5MpU90NXU6ElZYG7mas4ZaFPKNLSTGmwDW+iK4bhngAvgWjKNAjG1Wx3dFxtTZKSotvakqJuyDhDrj93WV49ycSS+ic03Ld/TqtRF5lPzoZwU1TKxzljdo8hxfDCDcEHxVe/D9QvZMVw+nUBzC5tNvnNj6rP43k1p2I8W3Hq03HoVneKUem5obxZOuzPODQXDRWor8o1bmnFQD+Qy4ebT3h7Knq4NzTDgQfEQUDk11K9Mn0K80yudijSxLIq1g+nQF2K72KM7Jd7NTWX6YC7Fd7FGdkl2Smsv0wH2KXYozskuyVayemA+xS7FGdkudkr1k9OB9iu9kjDTXOyU1lenBAwjcrnZnqjOyXDRU1k9OC5D1K60OGhKKbRkwp8Pw57zDWk+k/RTWRcPZXgO6lOFAnUlaCjyy+e/A8N1d4LlcAWEokpPog1w8V9TMhh+Gk3j1K0fBuX6Tr1akf0tBc/5CG+q0VLhgAgU2A9T3j87D2UR4ECZc4mfQewsjWF3bGqcIqoh+CxWDo2AbliIeA4zrJEkk+yruIuw9V+epiKjwTo2mBA6AF1giKfBaQ/D7ohmDY3Ro9k/Q6oRavVbsM4PgabgPuoqGI+NgbfpMoPmfF47PBbYaQZKh41zFWa0NpNAEQdtNAqLDY3EOfMvk/u6GUq2BhjlKWqVfyXvCODVi0ur1+yadiTeb6BWHY0QCGV2uImxsTG4WfxXCsVVjvE2iJRvBuRnmoDWOUC5A1jxOyibRJV1cl+yC8wSV92+Ab3c7LW9rJJmr4Ea/hlYxkWAXXtU7HMc3O1wLesplQjZQpNkYKadVxn1Tg2SoGdx2MpU2AdvSbUInK/MY9GiL+JCoavFKma2IY4ToGZQR5hEcS5ew73Z6tVrCRZpdBKrhh6TXAAtIB6mISJORowxj+/8IOxIpkyc2YiRlBLv/HZLCYgvOSqA/o2qy5Hg5CcRxmNJljnGlo0bAdAoMIK5dcu8f0U1WxsY7b/AOQ6twTB1HFrmOou6tMt9jKFr/Z20iaVcH+4EfMSp+ICWzN0zhfFHNOU3CjhDwXU6tP87lVX+z/FD4Q1/wDa4fnCr63LGKZrRf8A9pP0XpOG4jOiMGKPVU8C7MVz5LqkePVMBUb8THDzBCjNM9F7N97O6jLmnVjT5tH6IPTvyGuJXeP9njmRLIvZBh6f/TZ/2t/RKnlbOVjB/wAW/op6d+S/UrweN9meilpYCo74WOd5NJ+gXsbsdH4Wnwyt/RMxHM0MFxTM3GgPhbRT0/yC+JfaP9/6PK6XLWKd8NCqf+DvzCNocg413+1l/uc1v1K9Ep8TdU0dJPQyuOrOmDIPijWBeQXnl2SMbQ+zKr/uVqTPIlx+QVhQ+zvDt+Os9/g0Bo9zKucbxMU3BpLW6EvcZMH+Rm581Vv42ztLVC8E7tAEbRl0KtY4IFTyS/8AAwcHwlEdyg0kbvJd9bfJVeMx5mGwB0Fh5QFYVDnFp6jqqPFYUtdJCY0kthuJW/cwzB0p1VvSbZVOEdcK2p6I4gZeo6EoTgE4NRCSMNSLUbhuGveYa0oyvgaVATXeAeg1VWhbmkVNLBlxgCVa0eW8rc9UhjfFU+P55FMEYemB/U79FiOM8x4iuT2lRxHSbeyRPMl0GRw5J9dkehY3nHC4aRThx8Ln32WL4zzzUrSAcrT+Fu/9x3WSfUnxUtHD7nRK1tjI4op+3f5CTxA9AuJdzoUlWlmjQyXhvG6lE2MtOrTof0WhwnEmPvRqZHbsdp6JJIYt3RLvcPp8dLbVWHzFwj6HEabx3XD80kk5ZGpaSnhjKGpbFNxflg1XZmv1UWH5VqAd5wA6ykkjeOPUzrNOOyC34DKP4dbTUGS1Nq43s2iXAk9LrqSH5HJu6YIeKU3WMfT6qbDYZjjLXx5/quJJcZtj5KuhdUMIWawfJFtcupLWjn3q3Z2U5pSSUKOPq7BJqSShOglyvgi5shgdeCTo0dT1XElTAnNxVorOIYZjqv8AD7mWBa3hKKDarGy6o54mAIBPudEklUth10kgTimHwr2zVMVNNZIHogsPhMPRZ2gdmg6a28EkkqVWaccPZd9x+K5rpn4KY0jefPwT6PEhWZBboNTqkkqxzcgpY4w6EFA7QrPC1OpjzSSThU9w+lWpnQyfBdxHFqVLUtB93eySSFydNi+UtVFNj+dqw/8ApBbtmOvoFnqnGHmS+XOP4nGSupLE5ufU0JRgtkVuJx46z4BBvzO/pCSSZGKAjJ5HuOpURo0SVZYTgrnGX2HTdJJaYY09xefK8XtiXLeGsAHdHsupJJ2xg1y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9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190343" y="1008741"/>
            <a:ext cx="2745366" cy="1669143"/>
          </a:xfrm>
          <a:prstGeom prst="rect">
            <a:avLst/>
          </a:prstGeom>
          <a:noFill/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4" cstate="print"/>
          <a:srcRect l="14841" t="7025" r="24013" b="12151"/>
          <a:stretch>
            <a:fillRect/>
          </a:stretch>
        </p:blipFill>
        <p:spPr bwMode="auto">
          <a:xfrm rot="10800000">
            <a:off x="1342568" y="5304970"/>
            <a:ext cx="929402" cy="9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15" cstate="print"/>
          <a:srcRect l="20340" t="6655" r="16531" b="9898"/>
          <a:stretch>
            <a:fillRect/>
          </a:stretch>
        </p:blipFill>
        <p:spPr bwMode="auto">
          <a:xfrm>
            <a:off x="2460486" y="5741649"/>
            <a:ext cx="950372" cy="9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2554514" y="46300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449943" y="0"/>
            <a:ext cx="859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Which is most likely prior (which prior has highest evidence) ?</a:t>
            </a:r>
            <a:endParaRPr lang="en-GB" sz="2400" dirty="0"/>
          </a:p>
        </p:txBody>
      </p:sp>
      <p:sp>
        <p:nvSpPr>
          <p:cNvPr id="98" name="TextBox 97"/>
          <p:cNvSpPr txBox="1"/>
          <p:nvPr/>
        </p:nvSpPr>
        <p:spPr>
          <a:xfrm>
            <a:off x="856343" y="41946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763485" y="53775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2837544" y="59145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40137" y="2452916"/>
            <a:ext cx="1538515" cy="2336798"/>
          </a:xfrm>
          <a:prstGeom prst="rect">
            <a:avLst/>
          </a:prstGeom>
          <a:solidFill>
            <a:srgbClr val="0B0BFB">
              <a:alpha val="27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682195" y="1814289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P(Y)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625624" y="4064002"/>
            <a:ext cx="6937805" cy="718454"/>
          </a:xfrm>
          <a:prstGeom prst="rect">
            <a:avLst/>
          </a:prstGeom>
          <a:solidFill>
            <a:srgbClr val="FF0000">
              <a:alpha val="33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4165599" y="6400351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Complexity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830286" y="6299212"/>
            <a:ext cx="4702651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632882" y="3432630"/>
            <a:ext cx="3287486" cy="1357086"/>
          </a:xfrm>
          <a:prstGeom prst="rect">
            <a:avLst/>
          </a:prstGeom>
          <a:solidFill>
            <a:srgbClr val="00FF00">
              <a:alpha val="34000"/>
            </a:srgbClr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>
            <a:off x="1480481" y="4775202"/>
            <a:ext cx="7170033" cy="14528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1596595" y="1828802"/>
            <a:ext cx="58059" cy="2946401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8" descr="http://www.pontis.co.uk/graphics4/6/breakfa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8114" y="2278743"/>
            <a:ext cx="1700338" cy="1033781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6081510" y="3991433"/>
            <a:ext cx="1768433" cy="660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Area under </a:t>
            </a:r>
          </a:p>
          <a:p>
            <a:r>
              <a:rPr lang="en-GB" dirty="0" smtClean="0"/>
              <a:t>each curve=1.0</a:t>
            </a:r>
            <a:endParaRPr lang="en-GB" dirty="0"/>
          </a:p>
        </p:txBody>
      </p:sp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3" cstate="print"/>
          <a:srcRect l="20612" t="8107" r="17347" b="11349"/>
          <a:stretch>
            <a:fillRect/>
          </a:stretch>
        </p:blipFill>
        <p:spPr bwMode="auto">
          <a:xfrm>
            <a:off x="2410929" y="812796"/>
            <a:ext cx="1013353" cy="98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4" cstate="print"/>
          <a:srcRect l="20340" t="6655" r="16531" b="9898"/>
          <a:stretch>
            <a:fillRect/>
          </a:stretch>
        </p:blipFill>
        <p:spPr bwMode="auto">
          <a:xfrm>
            <a:off x="7141028" y="2452920"/>
            <a:ext cx="957966" cy="94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5"/>
          <p:cNvPicPr>
            <a:picLocks noChangeAspect="1" noChangeArrowheads="1"/>
          </p:cNvPicPr>
          <p:nvPr/>
        </p:nvPicPr>
        <p:blipFill>
          <a:blip r:embed="rId5" cstate="print"/>
          <a:srcRect l="14841" t="7025" r="24013" b="12151"/>
          <a:stretch>
            <a:fillRect/>
          </a:stretch>
        </p:blipFill>
        <p:spPr bwMode="auto">
          <a:xfrm rot="10800000">
            <a:off x="4339771" y="972459"/>
            <a:ext cx="1045052" cy="103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7" name="Straight Arrow Connector 26"/>
          <p:cNvCxnSpPr/>
          <p:nvPr/>
        </p:nvCxnSpPr>
        <p:spPr>
          <a:xfrm flipH="1">
            <a:off x="2670653" y="1756231"/>
            <a:ext cx="362857" cy="5805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3962425" y="2046514"/>
            <a:ext cx="624089" cy="126274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3" idx="1"/>
          </p:cNvCxnSpPr>
          <p:nvPr/>
        </p:nvCxnSpPr>
        <p:spPr>
          <a:xfrm flipH="1">
            <a:off x="6451625" y="2927774"/>
            <a:ext cx="689403" cy="1041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14" descr="http://girlalive.com/food/images/beans_on_toast430x300.jpg"/>
          <p:cNvPicPr>
            <a:picLocks noChangeAspect="1" noChangeArrowheads="1"/>
          </p:cNvPicPr>
          <p:nvPr/>
        </p:nvPicPr>
        <p:blipFill>
          <a:blip r:embed="rId6" cstate="print"/>
          <a:srcRect l="24479" t="17869" r="42436" b="53265"/>
          <a:stretch>
            <a:fillRect/>
          </a:stretch>
        </p:blipFill>
        <p:spPr bwMode="auto">
          <a:xfrm>
            <a:off x="3149639" y="5228024"/>
            <a:ext cx="1001486" cy="609600"/>
          </a:xfrm>
          <a:prstGeom prst="rect">
            <a:avLst/>
          </a:prstGeom>
          <a:noFill/>
        </p:spPr>
      </p:pic>
      <p:pic>
        <p:nvPicPr>
          <p:cNvPr id="32" name="Picture 20" descr="https://encrypted-tbn0.gstatic.com/images?q=tbn:ANd9GcTsdLIxvBXiqviXGzgbYXeGD8gvQsguU-AFyaSyHo8cAb1o0epW"/>
          <p:cNvPicPr>
            <a:picLocks noChangeAspect="1" noChangeArrowheads="1"/>
          </p:cNvPicPr>
          <p:nvPr/>
        </p:nvPicPr>
        <p:blipFill>
          <a:blip r:embed="rId7" cstate="print"/>
          <a:srcRect l="22119" t="3290" r="17651" b="7345"/>
          <a:stretch>
            <a:fillRect/>
          </a:stretch>
        </p:blipFill>
        <p:spPr bwMode="auto">
          <a:xfrm>
            <a:off x="2394896" y="5249632"/>
            <a:ext cx="725714" cy="646062"/>
          </a:xfrm>
          <a:prstGeom prst="rect">
            <a:avLst/>
          </a:prstGeom>
          <a:noFill/>
        </p:spPr>
      </p:pic>
      <p:pic>
        <p:nvPicPr>
          <p:cNvPr id="33" name="Picture 22" descr="https://encrypted-tbn2.gstatic.com/images?q=tbn:ANd9GcQ3ttnGqJOTHP3DAF3H1X1KXLRVVO1l7F1Xlt-sRJWpIUVYKIxBrBClg7f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51468" y="5159080"/>
            <a:ext cx="967013" cy="896459"/>
          </a:xfrm>
          <a:prstGeom prst="rect">
            <a:avLst/>
          </a:prstGeom>
          <a:noFill/>
        </p:spPr>
      </p:pic>
      <p:pic>
        <p:nvPicPr>
          <p:cNvPr id="34" name="Picture 6" descr="http://www.chilefoundry.com/wp-content/uploads/SS-SHS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04367" y="5338937"/>
            <a:ext cx="1347561" cy="742563"/>
          </a:xfrm>
          <a:prstGeom prst="rect">
            <a:avLst/>
          </a:prstGeom>
          <a:noFill/>
        </p:spPr>
      </p:pic>
      <p:pic>
        <p:nvPicPr>
          <p:cNvPr id="41" name="Picture 2" descr="http://static.hellofresh.com.au/cms/aboutus_ingredients_main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37612" y="5283110"/>
            <a:ext cx="3458044" cy="885457"/>
          </a:xfrm>
          <a:prstGeom prst="rect">
            <a:avLst/>
          </a:prstGeom>
          <a:noFill/>
        </p:spPr>
      </p:pic>
      <p:cxnSp>
        <p:nvCxnSpPr>
          <p:cNvPr id="44" name="Straight Arrow Connector 43"/>
          <p:cNvCxnSpPr/>
          <p:nvPr/>
        </p:nvCxnSpPr>
        <p:spPr>
          <a:xfrm flipH="1">
            <a:off x="4659085" y="3149600"/>
            <a:ext cx="43544" cy="153850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702032" y="4804230"/>
            <a:ext cx="3441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Space of possible datasets (Y)</a:t>
            </a:r>
            <a:endParaRPr lang="en-GB" dirty="0"/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8302171" y="4775200"/>
            <a:ext cx="44994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873829" y="0"/>
            <a:ext cx="4363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Consider 3 generative models </a:t>
            </a:r>
            <a:endParaRPr lang="en-GB" sz="2400" dirty="0"/>
          </a:p>
        </p:txBody>
      </p:sp>
      <p:sp>
        <p:nvSpPr>
          <p:cNvPr id="55" name="TextBox 54"/>
          <p:cNvSpPr txBox="1"/>
          <p:nvPr/>
        </p:nvSpPr>
        <p:spPr>
          <a:xfrm>
            <a:off x="261257" y="2467429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Evidence</a:t>
            </a: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3"/>
          <p:cNvGrpSpPr/>
          <p:nvPr/>
        </p:nvGrpSpPr>
        <p:grpSpPr>
          <a:xfrm>
            <a:off x="3091543" y="647895"/>
            <a:ext cx="2859315" cy="2530280"/>
            <a:chOff x="3091543" y="647895"/>
            <a:chExt cx="2859315" cy="2530280"/>
          </a:xfrm>
        </p:grpSpPr>
        <p:sp>
          <p:nvSpPr>
            <p:cNvPr id="55" name="Rectangle 3"/>
            <p:cNvSpPr>
              <a:spLocks noChangeArrowheads="1"/>
            </p:cNvSpPr>
            <p:nvPr/>
          </p:nvSpPr>
          <p:spPr bwMode="auto">
            <a:xfrm>
              <a:off x="3708400" y="2644775"/>
              <a:ext cx="76200" cy="533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pic>
          <p:nvPicPr>
            <p:cNvPr id="56" name="Picture 6" descr="Gary Green"/>
            <p:cNvPicPr>
              <a:picLocks noChangeAspect="1" noChangeArrowheads="1"/>
            </p:cNvPicPr>
            <p:nvPr/>
          </p:nvPicPr>
          <p:blipFill>
            <a:blip r:embed="rId3" cstate="print"/>
            <a:srcRect l="12519" b="35153"/>
            <a:stretch>
              <a:fillRect/>
            </a:stretch>
          </p:blipFill>
          <p:spPr bwMode="auto">
            <a:xfrm>
              <a:off x="3091543" y="1011459"/>
              <a:ext cx="1340124" cy="1547010"/>
            </a:xfrm>
            <a:prstGeom prst="rect">
              <a:avLst/>
            </a:prstGeom>
            <a:noFill/>
          </p:spPr>
        </p:pic>
        <p:pic>
          <p:nvPicPr>
            <p:cNvPr id="57" name="Picture 6" descr="claire3"/>
            <p:cNvPicPr>
              <a:picLocks noChangeAspect="1" noChangeArrowheads="1"/>
            </p:cNvPicPr>
            <p:nvPr/>
          </p:nvPicPr>
          <p:blipFill>
            <a:blip r:embed="rId4" cstate="print"/>
            <a:srcRect l="51903" t="25159" r="24525" b="31031"/>
            <a:stretch>
              <a:fillRect/>
            </a:stretch>
          </p:blipFill>
          <p:spPr bwMode="auto">
            <a:xfrm>
              <a:off x="4052912" y="1171012"/>
              <a:ext cx="1195954" cy="1724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988263" y="663780"/>
              <a:ext cx="1086325" cy="1212743"/>
            </a:xfrm>
            <a:prstGeom prst="rect">
              <a:avLst/>
            </a:prstGeom>
            <a:noFill/>
          </p:spPr>
        </p:pic>
        <p:pic>
          <p:nvPicPr>
            <p:cNvPr id="87" name="Picture 86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3268401" y="855404"/>
              <a:ext cx="1011743" cy="757918"/>
            </a:xfrm>
            <a:prstGeom prst="rect">
              <a:avLst/>
            </a:prstGeom>
            <a:noFill/>
          </p:spPr>
        </p:pic>
        <p:pic>
          <p:nvPicPr>
            <p:cNvPr id="93" name="Picture 8" descr="Ian Holliday"/>
            <p:cNvPicPr>
              <a:picLocks noChangeAspect="1" noChangeArrowheads="1"/>
            </p:cNvPicPr>
            <p:nvPr/>
          </p:nvPicPr>
          <p:blipFill>
            <a:blip r:embed="rId6" cstate="print"/>
            <a:srcRect r="-6819" b="17300"/>
            <a:stretch>
              <a:fillRect/>
            </a:stretch>
          </p:blipFill>
          <p:spPr bwMode="auto">
            <a:xfrm>
              <a:off x="4856683" y="1363235"/>
              <a:ext cx="1024153" cy="1239297"/>
            </a:xfrm>
            <a:prstGeom prst="rect">
              <a:avLst/>
            </a:prstGeom>
            <a:noFill/>
          </p:spPr>
        </p:pic>
        <p:pic>
          <p:nvPicPr>
            <p:cNvPr id="94" name="Picture 12" descr="https://encrypted-tbn1.gstatic.com/images?q=tbn:ANd9GcTZdq3noHnt9UXB8yLiKJDWtLjjrhMXvetJVeKNDOhtGywDFNc0xg"/>
            <p:cNvPicPr>
              <a:picLocks noChangeAspect="1" noChangeArrowheads="1"/>
            </p:cNvPicPr>
            <p:nvPr/>
          </p:nvPicPr>
          <p:blipFill>
            <a:blip r:embed="rId5" cstate="print"/>
            <a:srcRect r="553" b="3671"/>
            <a:stretch>
              <a:fillRect/>
            </a:stretch>
          </p:blipFill>
          <p:spPr bwMode="auto">
            <a:xfrm>
              <a:off x="4913207" y="647895"/>
              <a:ext cx="1037651" cy="1143066"/>
            </a:xfrm>
            <a:prstGeom prst="rect">
              <a:avLst/>
            </a:prstGeom>
            <a:noFill/>
          </p:spPr>
        </p:pic>
      </p:grp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0" y="2813087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091543" y="3091543"/>
            <a:ext cx="2569028" cy="1349828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736114" y="3265714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6357256" y="2554515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4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997371" y="2541814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95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97371" y="2541814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8662" name="AutoShape 6" descr="data:image/jpeg;base64,/9j/4AAQSkZJRgABAQAAAQABAAD/2wCEAAkGBxQTEhUUEhQWFhUXGBcYGBcYFxgYHRcYFxUYFxgWFxcYHCggGBwlHBcXITEiJikrLi4uGB8zODMsNygtLisBCgoKDg0OGxAQGy8mICQsLCwtNC8sLCw0LC00LywsLCwsLCwsLCwsLywsLCwsLCwsLCwsLCwsLCwsLCwsLCwsLP/AABEIALcBEwMBIgACEQEDEQH/xAAcAAABBQEBAQAAAAAAAAAAAAAFAAMEBgcCAQj/xABDEAABAwIEAwUFBgQEBAcAAAABAAIRAwQFEiExBkFREyJhcYEHMpGhsRRCUsHR8CNi4fEVM1NyFkOCkggkY3OissL/xAAaAQADAQEBAQAAAAAAAAAAAAACAwQBAAUG/8QALxEAAgICAgIBBAEDAgcAAAAAAAECEQMhEjEEQSITUWFxMoHR4RRCBZGhscHw8f/aAAwDAQACEQMRAD8ACYjxLUqaM0Cewei4d92sqTa8KmlR7W4OUxo1MU7zKB3SvMy/Y9bBG9skspurOy7DmSpn2I0nZZ8fNdYK01O8FOu2TvuDupUldlXJ9ETIXb7KTTYAms8aFdsJ80L2adPpx5KdgtIVK9Njti4T5DU/RQWklSbS47J7ag1yGSPDn8pWxpSVgzvi6HOJKNStXcWNL50aB91o0Hl1VL4yw2jaNb9qql9RwltFm8dXHkEf424wrWNM/ZmN/jHuVzqGtIzANGxMSsbv8Sq3FQ1Kri+o7dztSV7TUHt9nhRc+kOXGIFx7jGsA2A1+JKVeu4sAk81HFMpwgxCW2i3HgnTsj5iOq8bWKdFNNvYUSkhMsM1sfpVjEyrb7PMUdQvaL2nRzwx46teQ3X4g+io5qHZX72S4O+4u2Eg9nRLaj3chlMtb5kgfNc4oXydNM+gXCCR0KZuLcOEFeySSeplPsC85tXos6K4bd9A6S6md29PJS+wDhLdijL6U8l021bGyLFD5Uujp5bW+yvVLfwUWpag8laXWQ6qNWw89JVDxi1kKwbcjYqVb4hWp6nVvjqqp7UsVqWzWU6ctL5k+AQzhH2gvJZb1QMp0zHclCov0G5JraLtjNjbXzctVuV3Jw3B8Cs34k9mtxSBfbntWdBo79CtZo2FOqwOY4B3Tqo2apRdHL5Jkcso6YmWKE9o+cKz3McWvBa4bgiCPMFR675X0XjfD9nftiuwNfyqN0I9fyWP8Z+zu5sZeB2tD/UaNQP52jbzGnkqI5UyeWNxKSkkkmAHBXrUivWBYcSqa7cVw1ekpyYs4Xq8KS402vHcTdXrOYHDI0xHiEJuWkAzsEKs73LcEkbnX1O6O3w+C8GbdNs+iikkkglw+ctH+Y6hSrgkoVw1ch7S0nUSAij3xAOnmhgtHPTPGU5GoXOUjQJNeo91eOadWGOv6oWjVZJNSDqvXPG/VDmYg1yaubyFlWa00TLp9Ds+zuKYqUASY50yd3U/zCpfEHB9OnFWwe65ouBLoEupGdGuA1OnhyUnFcU0KqdO/qU35qb3MPVpIVuGUuPFkkoKE1kQ24QYI9Fw7wRxvF1V3+fTo1//AHKbSf8Au3XbcetT71hTn+V9Rv8A+kdDX5N+gNTp6LjsyTDQSTsAJJ8gFYDxFbD3LCjPV7qj/kXQptrxVVAy0hSoDpSptYf+4DN81jdGrN6SIuDez2tXc11wfs1M/iE1HDoylv6ugLb+HMGpWtBtKi3Iwa6mXOP4nu5u+QVI4Rus78xlx5kmfiVolKpKnn5Dl8fQh4Vy5ex8khO0pXNJsqUyklpWBOSR6xPMC4ChYnfto03Pe4CASB1gJqlx2Irk6QRBBXWVZPw3x52tQ5y5gJ0nnJ0WhW2MCBOx/eytjNPsCWNorntX4e+0WhqNHfpAuHlGoWBgFpDtiCCvqqpdU3McCREEEFfNnGNOmLioKB7jXHbounH2jcc30y5cIcRPkGpUytHzC1TMy4pgtg9D1XzFaXEObroth9n+PUqcjMcpA0OsHwS4v/bIdkiq5RLDcWhaY2PRdWt8W91wzNO7T+SOXLBWbpo4beKDVrfWCIKFpxZikpLZQeOfZcysHXGHAB+76OwPXL+E+GxWMXFFzHFj2lrmmC0iCD0IX1FQqOpukGPHr5oLx5wLSxOmatECneNHkKkfdd+R5J+PJ6YjJjraPnJdMTt7aPpVHU6rSx7CQ5pEEEJumqEIY9K9BXDgvWhMBo9KSRSWmGh43Z9nUJ5gx81OoXcw12726HxCtnEvCtWpcFwpuybzEqqY9gzmNjVpGrZ0IIXhyjTcWfQQmpRTQLt6zrepmEuH3grhbXYqsDxBH0VQwu9bV7lQhtUaEHZ6JCjUtX8+ydrHNv6pVuL2N1JFjqMHguH1xtv1TIqyxpB0Ox33UWqeu6N72CkcVQ0EloAlDL6rIUqrUQ68dKDobFWV29dJQ6rTnzRmvS12UZ9snwyJATw2BXAjdLtEWdaJMsPBO+tElfizvQHzoxhGG1apEaDqfyRPD8IBOyuuBYVtpokZfKVVFBx8XjuTJ/CuG9k0AA/qrzh9udyhFK7oW7ZqOE9BqhGJ8fNYIpN15TqfgFGpK7YbhKWoo0AvDRrA80Cxvi+nQgM/ivOzW/msqxfjCo7/ADqpaPwDVx9Nm+qH4Vi9e4eKVq3sgZzVPeqEc+8dG+ifFTl0qQt4YRfydsuWI+0K5LyxrRTP4Yg/PVUvi3Gb59LNVa9tNxjMQR8FovCfC9OnD6nfdvLtZJ5knUlW2+tLevRfSqBrme6RpofyKbjxJPk9/sTlya4w0fNWDYp2Z1kkbeCuOH8U1O0pl7tAQdOY6Ku8dcL/AGC5FMPD2vbnYRuASRBHUILbViFVJX8kJxy1xkbvTtxeU31KLiM2hGb3T49FmXFPDVxamatMhp2eNWn15eq74V4oqW9QZT3T77eTh+q2X/ELe9pAZpbAzMdAMeXNFGpd9gzUoPXR8z1X5Xabboxg2NvpOBaVbuO+A6bSX25DNCchMzH0WaPY5hhwII5FE4p/syM3H9H0dwXxMy5YO+BUA1BPRW0ZazddHBfKmE4s+i8Ppuykaj+o5rWuFPaAyqaVOs/KWmS490O0IiZ03WVqmY17Rf69sRo4KPTeabhG/IovaEVWgPdPMFpB8teeii3tkQPDqEtxaNUk9FN9qXBbcRoG6t2j7VSb3mj/AJrRu3xcOXwXz8xq+qsMrupvnlsfFZN7a+EBb1xeUGxRrnvgDRlXefAO38weqowzsRlhTMzShILqVUhDGikvSUlhp9dHHWwS0Oc0feiAf9s7p+tQo3FMdoxrmuHMfuE3XwhjwGxDBy8kQbbgNyjYCIUvGXsuyPEq4XZj/Fnsp/8AMU6lBx7EuHaCe8wDXunmDt1CK41Sp0aUZS4NG25jzK0c05bB5iFVOIeG35HOBztjbmP1Ufk45VcVr/sMxZfl8n/kzWo/I3PQMsO7DuOeg5JW9yKrMzTziOY9FErYPVbXLWNqAu0IDT8+SuXD3CtPJkcySfeqbQegK82WVQr7s9S1VlYfaktJynTcjVRqVdlN8uA+q1fDuHaVEQGSTu4mSVxdcG2lQ5jTLXEHYx6gfqteTmqaAXkQizMbuqLqW0KDnOHNrTt6Jmpwnctoms6nDG6kEgOA/Fk3hanYWFO3Ap0mgDfN94nq7xRWpQpx3pOYFp1kEEQQQkxy8f49flhS8hxqkYIyzJ5IjaYXPJWbGsPpW1UtfP4mmPunb4beiC18YaAcqJ5W+kUp8laJ1G1ZSEu8VHxLiSAGs7oHIFAby/c7c5G9Tz8gm7egDqNfE7+gWqDq5AOl2dXN5VqS45o8NTr0HL1Xtlgd1XB7NhaOs94/9XJELOi1uuxO56+atvCN3XfUy03wB1gz5A7pkMqTpIVkb42ip2nsxruPe7p8dfirTwxwNVpPcDUFIt00AdmB5joFZbXHXtdUDxLGzNQNOUnn89FEwSlU7V9UOJD3e44ZSIOhEnn0T55LV7ZIuStaR3etuLd0SHMERAEQB5T1UK4vRVIbThkkOc4cvTmrLilRtWk4Exp6tI2I9VQrDiINqAVNWiGl8DUjSSOSJy5JV7Ax7u+0TMf4EZdtc4vc6sWw1zjAZ0AA5LPMY9m99bgu7MVGjXNTM/8AxOq1Kz4m7zm1AAATkIMhw5GRt6qzWOMMcwFxAHjMbxoYhOxuUULnHd0fMduYOoggweo81YcHxAsMnUePPwWscbcFW12ztWDJV5PpjNm8wPe+qx7iLBKtlW7KrsQC14ByuHrseoRvYUZa2aDg2K29xUDrl5BAYIjeJ7s7RtqU3xZwxb3QcaTB2k+9mjyHSVn9ndQd4KsuC46WnUZgSDETt4bf2XLJRksNq1/yKDjOBVrU/wARvdOzgQRvHJQqNVbZf4hRqVCyuxr6bg0loDYLnDXvNA2kfBVvjL2VPpMNezOZgAJpGZ1EnszzA10MFUKakTSg4U0Mez3jB9B7abnfw55nb56LbcDxunUbo5rg491sj8z5r5PpViCtU9l+I1Xu7NjmFwa54DnETl3EAHl4HZc7idqav2a5iFqfeA06bwOum6YvsLbe2da0q/fach/C4atcPIwUPq8Y0qGcVCN9GwRuNWgnQ/JdYXxhauh7agbOgaSJPgOqW5KLs1wk49HzXdW7qb3U3iHscWuHQtMFMFaf7dsNp07qjXptY0V2Euy7ucCO87lMELMHlWwlyjZE1TGykvJSXGn2aMTpf6jPio9xjlFu9QHwGv0Wf1LsdVCucQAGmq8TJ/xKS0kevDwIvbZe7niqnANPUyZkRlj6krqzxMXAIc7UbCfy5rM8I7et2jQw8y0nST01VzwfDxSZT7QDORqZ5j6KHN5GaU/k9fb0Urx8Mcdrv/qGb5gEaannp0Tlk5hEb9f7IFj19LSGkuIMx0UTBL5h71VxDgfdJyg+P8yneRfU0avHk8VstjIe+Gk909ZBjkVLrsECTHqgNPFcpYZic3r0+qLVszwHNcAOZ/ROjljxlW2SZMcotXpA+5oZnE7CfeJ/LcrihTYNC9x6QNAnK2WYq5x4jQfRSLU02iAfUn9AoePOdul+/wCw9yaj7BPFPDtO4DHVHP7k+7EkOjckHTT5pmxwe0ILDRpAHlkBPSc57wPjKN3d40TImJ+99Qqs2qS+FufNKMlwevsM8fHKcGnqgnYcCWIa4ijnJz96oe0c2e6Mjj7sco1lZDVpupOyuDmno4EH4FbfRun5BBGogN2n9FRfaVw7Vn7Y05hla2o3m2O6HN/l2npv5ejDLzpb6EwuEnyfZSe16onbYyaJzMB9wg+GZsSPXVD8EvcjnB1Nrw9uXvRoeRBO26K/YhU5ZRGUDwWzaxtNlUflaJ/CuMsDcjhEnMJIifyV9wy5pl3eEE/eDuv033WL17V1F3QT6KbSvw6A+ZGzgT+S1/eO0bPDyLvY4XdG6r0albuNPccAJe1zQ4F0k9Y8wVXm+yy7q3FQm4bSpEkg6vLjIgZAQI1OpPLZP4TjT6XdD3GdjM78v6q6YbiRa3U8p1+i2PlrG9R7J8njzrs7s+BbcNa1xqOiCZcJJ5mQJAPQKVV4fqUwBbP7g2p1DIAMkta73gPOV1YXbie8SCeSNULgCAdTMfFFhz/Uf2JsinD8leODXfZvALGPPu5XH5kgCZ6ITjGEXNxbPp3tBtRzBIqMc3UATPIhwVuvb4h5aHEGOmnPSE4CHCHGQ6QdyOhB5f3Vi/kwOT4q0j5WvgKdRzQe7MtPhyTlrdkHQkaQvoe/9neHXDTntWsdydTOQjoRkMfIrP8AEPZAad1SbSrPdbuzGq9waHUg2MoGvfLiYBy6RJnZObio3LRkcny0VS3rvc2ADkBAmDAcdszuRWlcK16rabXi/c+DrRFMOAHNri6Tsd9NwrlTtqAoOt20mNouBBpgZQQRBmIMnruq3xFw7Te0G1ijUbsczy18ADK6SY0AgxyUcfLxJ6Y6XLI6aBvF3A9rfvqPaewuAIzAjK551AezUz5QVjFancWFxldNOtTMgj5OB5grTbPjbsXEV6LWPnJUqNIJdkcQQ7ukEaeKh8Ucf0q9J1Ftux1OIaXgS0Ee6IGgnoeQiFesqaJ5YJxegBf8a9qwTRAqEEOcCA0u/GBEjnp80CZfvcGsc4wHS3nE9AliVOmXsNBuXOO8yTla8Ae4XGQDvBJjrEAW32b4SO3bWqCXMPdHIHaT1P6rWkzebgH/AG02Lm4dhr3iKjWtpv8AM0QTJHi1Y05fQHt3M4ZQP/q0/wD6uXz68qrHpEMuzgr1ckpLrMo1itXuCQ0AEnQaFWLC+FKrS2pcVWzEhsGGn6FE8KtAx+YgZuUxp4gHmpVziIqNAcdWnbYOjkV8nmyVcUfSpN1XR47DzSaaggh0CROnjC4oNqOGYNcWzE7/AAH5o/TxAMDA8w57ZIGwHIQu6D4JOcNkju+H5JE8MW07AWeST0N4XfU2k90AxBgxPxQbHsNZVd2gOUHfSJHKD1Vq7Rr2xDHD96qo3LXZy17S0SQByidII3W5JSjjSu1+qM8Z3kclp/ux+ww3PT94S0DKDzjmT4wjOGUXQWkzqND1Gog81W8LxLs3GWg5SWkEev0j4oicfDJggNOsa6dfFKjw032MzY8sriv6BrEK1QOBAkZe83TXwA67/BD6dJjhnDKjQDr09CVzf4qCWPDu7l1HPNPipNDFhXYWg5XR0nN+n9U18Jzabv7dP/5/5ERhOEE6/f8Akcfbtc0lhAc7Ykkgkbg6aeiF2GHOYXuqNGocQQQRAGsEf3UzB2VO8x7C0GYPTxHVSLWQ51N8ZTvy36QhUFLjJqv7m85Y+UU7/sCaQdUd3d9I6BdYlhz3U3UqlQDtBHXodU4zNTcQJEfl1UbFbyKNVztMgcWuO0gbeuiTiq6/3X/QdNt9dGb45hooVOzf7wgyNid9D0RTC6wMKt4qX1DDM1Rx10Bc7aZgarVOD+EuzpsdWEvgENJ1bpq08plevkwuaQDyRxrYOtOH6b6k1wchGjRIJnqRsoHH3DFOjTp1LdsBujmhsd0yWuPUjYk9VpzKLJEAacv0Qfih4yyS0Ob3hm2kEDWBtqjUPpx/BPHyJSmjLKPCt7mpHs4a8jUuHcnY1BuPgVfcMweoD/GDQ2BLydD/ALOZSq8VMJABGnM7T4BCMRx8vO+nmpfIy42/im6KYRzS/louFW6oNEavMRI0E9U3cOc1s68i0x5EKh/4sQd1Za2NTQpiYcWCW9NSATHkhjNy3LVdf++wJ4HCktk+rfHcuDJ2IJJgjMMwiOfyCfwvEXQWikSySBl1Hjpy/oq1Vv3GAYkbugu9IJGvKdgh11iL/wCXoS4ZtIkED3R8F6X1dilgtUaDZXwa7KcxGwDhEeBJOqcxSoC3ODtA9CVnNniLoBcSII1aYgxM6aK3WF321LKCGkyI21BBl0cufx6ock+eOUPwZLx+ElI7+1aLmnWBICGua/KXZSWjmPOJ6wm2XBAcYPdaXHQ7ASvAhCXJWVtJLRj2NXzXVq5acze0qEGIkZydpQnPPjPNHOK81WuHU6TWDs2AhrQ3WNSYGp21Kbwvh6o4jMF9XBwUUzz5OcnT9HODYX2gAy7EmTPMQtU4MwnLsPvR8AB9ZTXDPD4Y2SNhK0DAsODA0EeJ8zqfmjhcmIySSRn3/iEr5bS2pdas+jabvzIWCOK1D2+4uKt7TpAyKLCT51DP0aPisuKrj0Ry7PEkkkRh9D47ftbULfomrC3NYF2YNpnmdSSOYH5qbiOEzUzPaHNnUHmn7J7BU77RlgANEAegXy3kwX1La7PocWSoUgXVuSHTmENO89OSfF89x0kldYnYNac1JpI315HyT3DoYC7tNS3Qz1OoUlXoqtKPKiZh9WodwYg66mPhsot7WrH+Gaen+o46N/mBH0RplenrkcWHwQDH73LpmLojfmhcIpXdi8b5T6IhYWEtJmfvLig3KZJkJt9R1Qab8uWibDXyARAQNJlKsI37m++wEk/dGwMbjohNElz+87KBzGmp6IxbXES2ARtootC2IdOUwDrzIXJGxlSCGH45UpAMLnGNpk6eqLuvTUY2pnHdMFsaj15+SrdzQe53dDn+IaTp6KHSu30HOzh7S6YBBbt577rUpNP7CZYYSfJVZfTiVNw1ZJGmu8LjE7R1a2eym2k4uEBr/dHnoT+wqRZ4i4E9DuFbeHr9ru4Tlkb/AETMeSSyLl+vsS5vG+nG4gjgvDaduXEh/aatcXNLdWu1a0HcA8xMo9c4qWnTdRcduj3SWkvDshjQ67HbYkDl95CMYtq/Zio1rw2BIc5uYTvAA1H67K2Upz/j0JjFN3P2WIXx0c5w16Kp8fYw4DumWPPzA1CFVcYytyk7azKrWMYwyqMudp9fothyk+NaHRxKL5M6bcuJUoVQB/Ec1skAEu59AOqp9au5xc3N3dNPjzUSpmcA0nQbaKr/AEafug/rv0rL4+/t2APc/MNxBkekITcY06tUz0w5rBlaGjchhLpMbCSUMs7FoGpmeX0R7C6LW0nEDmG7ga6mIneRqR4LIYseNt9v8nT5tJvQcv3FrwXfHfST8PJcm7AGoBDjv6dFHvhII0AJ01nTpKhmo5hDTME6HQ7dAkONsohFUT/tzWu0IA01iCCPEcv6bI3gd3meA06E6zBAkclRXPJIDp21keKtHCjP4gbycDGvOOSOSqJ04qmXvC4zhr3Q0gkHkY2noit5bB9vVawklzHgCdTIMBqptC52E6tkE76z4eiLW167LlmAZnWI0OsqWGdQlwohy4W92VFvD7xUcHNhwMHbp4eCsWFcP9QrFheHNgEQfHefVFezDBMeQ6nkAvXxYEtsiyeQ3pA+2sQCG9IJ+Og+I+SIYleNt6D6jzADSSfACSnralGp8yfH96LHfblxd3RaUjq7V8cmA7ep+QKsSrokbvbMj4gxM3NxVru3qPLh4N2aPQABDl0VynoSxJJJLjj6xxnNlOWJ8lQ61+WFlSJczcbTB29QtDvmTus/4kw0SSPVeN5mLlTPX8SaQZu8f7sOaCI97n8ghlvdZnEt8EHs7oNDWOJHIKSL5rarabpBLZDuUzt5ryZxlZ6UFFLQVp1Tvr0UW7phx7x03K6urpg0LhJGgndeW9cAagfGUji+xidbGqWogHbYjmORkIdimMVacAPnXmJMc9U/iOJU6YkkAnYDn5AJuhQbV1d8d0/HCnya0c5L2TOH8T7QGO64GDPTqPBGn3Qp9+S4cwTGv5hV93D+mZjpjpohrrh7czcxMGCD5Ini3aFtqXTLNaYy+5Be24FJoJBY1uojkDPl8VHqVacd5z3ncOc1pI8piBoqZYYl2dYtDQGvHrMlWrBcLqXT3Bjg1rYzOdOhOwA3JT5Y5RapC+UEnZHvLuPcqkSIdmpzPmWu/JT+HPtFQnLTLg0t77CC3XzghT28Himysazw7bsS0kHc6vbEQdNNdkeoNZbsFOloOZ6mNSUrLGEY/NL+hn171D/ASZhRd3nuBkAFscx/NzXuP2LjSmjuNMvIg6c+a4srslpA33Ch4xc1HWz+zdlMt1idJ1VOLJGlGntEMoT5bfTKaeEwXOFRmYk6gu2kjRsaRr/dD77hK2YSAGtPSc2oOo12+atNs9raWU94tEzMmeuviqg+4lxJ/fVFmnKKSgVYY83cn0SKmAWIbqx5MR/mEfIbBO18BsC0MosdLx7xc5xBjQNnbVCjc79NkQ4frTVawnYyPRIjkyrtlTxxirQDr4I9tMOjUnaDvHlqEIqWrgJ73vQdeat/EmLZKteln1glsnYOGhHx5LPX3jjqXE69d1ZhjOVgrOkvkaNb4C77Ox9P3S0O94E67ghDK5I0cD3dvDkpvCOM1atIsytimBlIBDo1kb6iCpFy01IA0za6x8o29V3FR17AWR3vogU7DtHSD6xz6QPFWPhHDR2sOOrdWzprzHUBR7DAqpOUnUbyZgDmI5KYLJ9F+pJkDvHef2UM00vwLnlT0mC7rEqdKrUa97QQ93P8RnbdHsDxGhUgB2YzyB+WiDv4SdcVX1HNgud19PyV34b4bbbiSBPl8ggx+LylYrNnSVWWC3ADAYyjpEQu2MJMkR08B1PinGs5nl8lWuKOJm0W5WGXFeskorZ5aXJ0iVjOJkubb0D338/wjm8+AC+WuIa7n3NZz3Fx7R4k9GuIHyAX0Bwtc959R8lxY9znHlDSYHgvnO5qZnud+Jzj8SSmY97YOTWkNFcldFcpwkSS9SXHH2LXoA6HQ/vbqgGKYIXbJvA+NWVAG19D+Ll6q004IlhD2nx/P9VG4xyIsUp42Zzc8PO6ITe8Nuc6SNeq1o0mu02PQ7pmphzTyUz8Ndopj5rXZkg4bcTLpJ8/zUS84OcdWlwPmVsJwxvRcusB0WLxmumH/q79GD3PD9amZLZHUbova3ENHgFqdzhLTyQS+4WY7kPol5cE5DIeTH2U51+QNDCq1ziLjWLZ1dqforzecHvnuucPmqxecBVmO7RjwTMkOBE+olDiwqN8hssy1xDvA+Aie3cS4gkNnUN01PmZVzuG06AdVa6JgO8YnKY66kIRw6Sy2YCA0tzAgcyCdfVNYhUL+6dufokTluhbTk79BD/F82yb+0EnVA7YRpKI06iheN3bKKS6LJgbpdCnXYDJa7RpET59VXrC8ggohjOJNNLvEefoqsMkoV7RLki3MomI3TmFzRmc1oPeiGnXLHWfPzQCpc6RMBSMWxYhz6L/AHHw4HoR+uiFUjO6oUbVsqi6HTckDQ6fVTuGqz3VM5GXohbtSrBw03Uzz08l2VJQYd+wT7RqYNRlUaujL6awqpbUCTuPjCv3G2HxQfpMFpaR56/KVQ7drtCNlX4sm8Kv1oknCLya6LrwXgvbNeRUyuZtyBBEHUbLrCsdqWN45lQF9IGHN8CNx46/JOYIfs1MunMXEGPA8o1kqK6wdWqueRq4ykKdzbDyK/0ak23plor29TM12mZrpgmND9CE9QthVy6tMSC3x6xzVc4Uw99GQ1xh27BqD4kcvNW3h+2IdULjADo9dzr6hPUba12QydJ0+gvZWwYIaJP08ypdR7WDM8/vwHJBsV4mpUBDSCf3sFmfEvGT6hIaSfAH6lUOajpCFjlLbLdxTxmBLKJ9f3uqSMz3ZnGSUJsiajpcdVZbKzmIOo8P0Qbe2NpR0gka3Y4fd1SfdouA8zt+a+flt3tLuOxwrID3q1QA+TY/qsSVOLoly9nJSXpXiaKPF6kktMLThuOPpaO7zfHceRV64d4wc2DTqebT+izuvSCimWnQ/wBFHxT2j0eTWns+jsL42pVIFZsHqPrCtFtXa8TTeHDpP57r5dtMeqMie83x3HqrPg/FoBGV5YfHT57LrnHvYDhCXWj6AnqI/fVe5QVm+Fce1G+/Dx1/qFZbHjG3qe9LCiWSLFvFNFgdSTL7dK3vqb/cqtPmpOvSfIo6TF212DqtuhV7aiFY3Rzn4KPUotPRBKFjIzoy/F89N3cJG+nL4ILcYm8uGZo6aSN9Fq93gdN+pbKr2K8INeO6IKhyePK7LseeFUyqMrtYJJTT+IGtOmqm3HBLh4qFU4Ze37pUzw13ZSpxfshXHEFR05RAPooT7yq7qUet+HnHkfgrDh3C34kUcV9RMlljHtmY4sypVyuyxlkdT6ldYZRzDvbjlstZueGacbKrYjwtlJLSnyjJRqhcM0W7RXGNaOSKWty0eCbrYVV/CSf9pUix4buHnp4lTuDkUc41ssmE02Vw7OCcohoM6lwIPnuFVaHAFzT2II8CAr9gWCMod+tX16D+iKXPEltS90Zj1KsxY1GFSdEE8sufwVlNwrgqoYzA+v8AVWUcO06Qmo4Dw/eqG4nx26Dlhg67fNUnFeMZJ7xefDb4rVGC/irMbnL+To0CtjdGgCKYBI/eyqmL8Xlpcc3vmco30AG3JUW7xiq/nlHQb/FQWtRcW+2ckl0EsRxmpVJ1LQfGSfM/om7JnVc0qfVFLS0I15dVtpG8bCWG0tdFccIpyAgeH2+0BXPBbbJTe8/dY4jzWw2xc9IzH214gHVaVAGRTbr5nU/VZlCPcZX/AG91UfAAnQDYc9PSEDhVwXxIsj+RzC8hdwuSEYBxC9XsJLjizlnVRKtP4Io1siDukbfoF58ZnrSxMBub0XjGomLLfRMOsyE5TQlwY3QrvZ7jiPX8kSt+I6jfeAd8ihJcuHBbSfYO10W6z4tZzLmfvwViw7jNw9yv6T+qywMXppofpx9Hc5ezcrXjysNy1yJUePJ9+m0rAKdVw2cR5EqVTxOsP+YfXVdxkumd8H3E+gafGtA+9TI8k6ziy1P4gsBZj1YcwfRPN4kq/hafis+Z3HGb5/xDaH7zv36pf41aficsG/4oqfgb8SvBxU/8A+JXfP8AB3GH5N4ON2Y5lcP4ltRsCfVYUeJ6nJjfiVw7iKqdg35rvn+DeMPybdW4rt+VOfNQavFzfu02/BY27G65+8B5BR3YjWdvUd6afRDU37NXBejWrripx/CPgEFu+LWjeqB4Az9Fm7i53vEnzJK87NZ9P7sLn9kW+74vafdD3fIIRX4gqu92Gj4n4lDG006xi3jFG/JnNWo5xl7i7zK8bTT3Zp6lQJ5LuRvEYa1PMpHkplK01U+jaeCBzDUBmyojmrDZ24JykmeXTUSPJN2ViEcw/Cy4xqhSbZkmkTcKw8yBCf48xD7LZFgMOqaf9I3KseGWGQAz5/BY37WMf7as8NPdb/Db9XFUqFJL7kjnbb+xnVWpmcT1MrgrxJVUSWJIpJFcccrxJJcYXapZunTUqXTtcsZkkl5Uj3UNVqIKhuYQNNfNJJdFmySB9a21lNFi8ST4tk04pM5yrotXiSYKOYSypJLTD1d5V4ksNR4WrksSSXWc0esC7DUklhqOmtTgp6JJIWw4ocbRXXZpJILDpHrWTspNK16pJIJNjIRTJLLQKVSpJJIBlUEqFntCL21iNJSSRxQicmWCwwjMRCs1jYhnLVJJWY4pIhySbYO42xb7LauI958sb4GN184Y1cFz46fUpJLYbyMzJrGvyD0kkk4mEuSUklxpzKSSS44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478667" y="3216505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12" cstate="print"/>
          <a:srcRect l="20612" t="8107" r="17347" b="11349"/>
          <a:stretch>
            <a:fillRect/>
          </a:stretch>
        </p:blipFill>
        <p:spPr bwMode="auto">
          <a:xfrm>
            <a:off x="420924" y="4122050"/>
            <a:ext cx="1045019" cy="1017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" name="TextBox 81"/>
          <p:cNvSpPr txBox="1"/>
          <p:nvPr/>
        </p:nvSpPr>
        <p:spPr>
          <a:xfrm rot="1369147">
            <a:off x="1923151" y="3991423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90" name="Right Arrow 89"/>
          <p:cNvSpPr/>
          <p:nvPr/>
        </p:nvSpPr>
        <p:spPr>
          <a:xfrm rot="17633990" flipV="1">
            <a:off x="3550892" y="3510025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6069" name="AutoShape 5" descr="data:image/jpeg;base64,/9j/4AAQSkZJRgABAQAAAQABAAD/2wCEAAkGBhMSEBUUEhQWFRUVGBQUGRgYGBcYFxcUFRQVFBQUFRgXHSYeFxkjGRUUHy8gIycpLCwsFR4xNTAqNSYrLCkBCQoKDgwOGg8PGi0lHyQsLCwsLywsKSwsLCwsLCwpKSwsLCwsLCwsLCwsLCwsLCwsLCwsLCwsLCwsLCwsLCksLP/AABEIALgBEgMBIgACEQEDEQH/xAAbAAABBQEBAAAAAAAAAAAAAAAEAAIDBQYBB//EAD8QAAEDAgQDBgMGBQMEAwEAAAEAAhEDIQQSMUEFBlETImFxgZEyobEHFELB0fAjUmJy4RZDglOSovEXM2MV/8QAGgEAAgMBAQAAAAAAAAAAAAAAAgMAAQQFBv/EAC8RAAICAQIFAwMEAgMBAAAAAAABAhEDEiEEEzFBURQiYTJSkQVxgaGx4SMz8RX/2gAMAwEAAhEDEQA/AMRW5naKrYuAbrYcTq0sRSYaYvA0HgsFhuXsrcz7la3lXizaIgieiRlhHUpSLt17Svdwyqxw7jsvkVY4rhjsgMAGJjdXg406o4DsyGnc6LQV+WKVctfncLfCIi/mFSwY3u1sxb4mS77o8nquLTcEJn3kdV6y7kDCky7P/wB0fki2ck4AC7fdxSpcJG9mOjx+26PHRigpG1idAT6FbzmzD8PwlOW3edBmmfRYJ/NQvFPyuh9NjX1S/o14smbKrhHb9yZoedGn1spqeDqHoPmqSpx+qTaAm/8A9iqfxFDy8K8s08jiH3SNZhcCxt6jvc/kn4nmCgyBGaNtB8lin4p51cU0BGskYKoRoKP6e5O8krNLj+Z+1IysDI0yiFZcN5uexsZbnS6xbHEFW1HFtqQ1xykbq8cm+rGT4bHFUom9w/GasZnAIujxZz7BknyWSwTYImo5zek/or9+PptZ/DN10VCL7HMyQ09CfE8XqNMAXVNjcRiKn4svkpcKx7yXOMovskahHwRNQM+/hlV2tRylwuDrU9Kh9bq7yKKqLK9ERnNb2BX8aqtsbqf7ziHCTTgHckKsfjGtfJVma9Su0EVMjB0iSg0RJP206/kFr1MQDZnzshKuMxTb5R7o13E2taWCpLvzUODwVR9zUnwU0RL+ZJfggo801mnv05C0XBeYcO9wLjkPQ2+qDDKVMTVAKr6raVQ91sBTlIF6Z7UeqUOIU3AZXA+qn7YHcLyQYYt+Fzh5Fd+9YhulRyjxsRyPDPV3OTcy8ercUxrbtqlS4XnzGUjDxmCBpoL07fRo9czpprLM8v8AONPECHdx/Qq9LpQiJQcXTJnVlC+qo3OVfjOMU6fxFWXDHKbqKsN7QpKo/wBT0eq4rH+kzfYzz7FCyqcPWyVROkq5fTlVmJwjblxgD3JSpbsTCN7I9W4ViaXYg20VvwtmGa3M57RvrZeEO49VyBgcQ0e6Bq4t7rFzj5ko8nExa2QOP9Gndyke58X+0HAUcwzNeRsL39F5dzJzu/EkhgyM+fyWWKfTZKyyzNqux08H6biwu+r+RPeSbkk+KULoanOpws7Z1IIaE4BIBPawoRvQ4ApAnMpI/B8Je/4Wn1U0lPJGIGwKelQurjDcuVtwArb/AEtMXhWnGL6iJ509gHh+JZTF1PV45S8EbT5UYRe5VhT5foNF2Ala1xlLZHPkoN2zPjmEAd2TCazmmdGk+i1eE4fRaO7Tv5J/YUh/t38lXrJeAax+DKt4+T+E+yeOKudbKVqzhGOuGD2XGYETIaFPVz8A/wDH4MTiGB5u13sU2XtblaTHRbl74t2fyUIw7Cb0/kp6qXgPWqowlCkGOlwVo3GNIsYK0NTB0DZwQ1XgNMzlsCjjxaXYjal1KSnjm1DDrkI+m1oFlFi+Wst2OgqvqVqtMw4E+S0Q4mEu5UoX9JcJsKvocWaUbTxAO60ppiGmup1zE1uEDjoiaNWmDLzZR8S5nb8GHYPNRtID3N1FFdisKG1IbY6qxwfH61LfMPFVz8HVeQ8gki8x8lc8P4IaoLi4NA6qmk+oUmlHdh+F51Y4Q8FpWfx7DVqEh4M6LvEcAxsw8OgxZAmiRpcIdCH8NneB6od/I77g/wDlKSb27urklWg6X/1pfaiLFYljAZN+gWbxWJLiisa2LIFwXMy5HdITw/DxgrISFyFJlXC1Js2UMhdpgypG0idFKyiB4noEUU2LmkNLOi72ZOqsGYAxL+6Om60PAeWu2gxDfqqk0gHk0q2ZvCcJe891q0XDuSXGC8+i1tPhgpthjb6Il2HdsY8EvU2ZZ8Q30KbC8s0ad4ko3C0BMBseKsHsaG31K60hrQAZVUIc2+oL91dK67Ce6lq48U4DtDonNxA2IU2BtguHoua8EiysH4NhIcCSo/voEgkKXC4hrRM6q9gXZIMHmMNBHin/AAkAiVJSxgP71RFGo2EWwt2BdgM0kiDsmNpsaTcX2RtWrSNnKurYakTOYhS0Wl5CGMYT3SAVxuB7xkqtp4qlRJgTPVTjjhddkAjYqta7l6JdiTF8GY6xF9iLII8OLCRLo67K0w/Ew6O0gEIztB1siTTBeqOxm6+Fc0ayPmhjQaW95snRaHEUR8TI8joVXY6i9xBYANiFGgoyZjOMcstnPTkE6xosweK1KL8tQH9R1Xp7ZDi1zT4mLFZTnrg/8JzmtsIdO8bgI8eSUHVmmM1LZgGE4uyrab9CrXC5GmQF5oyoRoVecN5iLbPuOu66MM33AShfQ3PEedaje5TpiI1hRHEMfRzV6hY52jW2lB4TFNeJEEfNOxHD21IlPq90IUIpVVFbSoUiZbUcTMEH6q4y2UGH4YxhkC6JcVcFQc5X0I8qS7KSMAjdi6LWxTpF7v5iPDVZ7FUO8S6yN4vxZtQtFFpptbaBr6ptDhDy3M9c6dy2ijfiWhapOr/JTGmpqeDtLrBHVKTafiVX4iqXpMcNbyNLy39I2piNmCAtHwrggY1riJc8SCdFScNr0Wtc2oPIp9PmqrSblY6WbA7IJ6pbIVJ0aKjwdz6rc+k3E2K3NKjka0NC8o4RxqvVxDYlx1gL1Lh9aoWfxNR7pMouLpmbK7Q55MgXBRFKj1lMFLvWuDfyR+Gp5W3vKEzt7ALiH2iIsEhw/OIAIhWXD6IeZIgSr2jRaEaje7FyyadkZR3BHEXHuhanA3dFuajAoCW6Qr5UQVnkYqnwJ0+KbW4VVZtIW3+7xo26jNOTdU8cURZpMxtCnUJ7zTCmOArOcMphq21LACPhJP76pow+S7mW9EuUI9Wxqyy7IyDuX6jjOYqQ8sPIu4rY9u0fhI8wuuaXCwRqGN9Bby5O5jH8nAi5KZ/oyLglbmi3qFI6mCEfLj4A5813PN8Tweoz+ofNcocXLHZS2Wm3qt67hwOt1n+P8uB4ltiL2VPF3iHHPe0gek3N3ajQBqEnPDRMW0UYxgpsHaEGIHinNxzLxedtgqTDaBAwOJM+nks9zg8Gk+bEtIhX3EOIFgllImxPd/NYbG8RNb4iJk22johvVJRQ/FCvczzpzEmharF8vtdOXuu+R8lRYrhzqboeCPz8l0J43EuMlLoS8N4g6k6Wm3RbPh+PbVbmZruFgm00dw/Gmk8ObtqOo6KY8jg/gOUNS+TdZkxydRcKjBUZcET+o8wuxvsugnZjTIspSRH38f8ATCSslvwAcE4Xll9QXOybxTigAIaiOKYzKMo6SfJZnEVC4rM6gqRrhF5JapEFetNymisAEqjJUeW8BJptmptJEVUZkTwvgTq1QNA8/AJzKIC3/I/BMrRUcLuv5Db80OVrHG+5llKy45e5bpYZoyNGci53srBj2B1519yiW3gt9z0GqdXouLpEHcCN1g3e7Mze53C0rk5ReSI22uimUSbdFDhzaYiRpO6sMD3hJUirAk6JqFFG0mBRMb0U7xabJlMz2RYmmXC1oQgIZcp2N4jlbdUjahrvicrAsvEcWsNJK5PojVh4Z5N3sizdxsuOVh8JR2AYaZLnnMT8kBVwrGtGQaXncp1PFyPFYlkm53me/aun+zXyoaagtv7Lh/EFW4/GlzmtneVA6uhBUzOnYJPFcQ2tK7/4GYsKTsvqeOtC52g1ByHw09Qqg1/FMdXnyQz45RXyT06NBhsVmBmJGsaHxCmDlQUcQBEK1o1pC6nCcRzYb9TBnw6HsFZkNijZPzofGVYat6ZjozGLoMcTmbadfVQHhbXkloIJEg7HzR1dzjdjfhMEee/ipKLdQSZjNEWHt1Se5qV0VFDh9RkknvD8I0jyKq+J8t06rSWMDavxBwsJnfotHUwbc5c5xa5wyg6WEEGOuyiosILp62OxbFlFs7QWtmFrYQtOV4g9ENiMKMsVBnZ82+Pkr/nQ5Cx+gJyGNLiQfdVOGdPiCuvhyc2FsCcdO6MvxXl11PvM7zDeRePNVLaRlejUD2Rvemdf6Z3/ALVBxPlEP71EgTe+kHYFDPAnuhmPiq2l+QLkZrnCozYAOH93+VZ1qEOjZ1x4dQgOSnOZizSI1JYf+J1C03GMIG9p/wDnUn/i4B30cUeF+2hOZ6cv7lPmZ0KScaSSfRVmax9Uk+dz+QVa0zJ8Ue4ST5/RAVcFc3ssbT6nXi0lRE4zYe6lZTDR+7lSUqHsFJh2Zzm20b5dUSQmcwjheBL6jQdSfYar1bB4UNY1l9jbSehhYzlHhuerm2b7T0legTAAG8+Qg3M9YI9lg4p3OvBncrRA6kAC3MRJuPUSR4ae6Xa1BUa2AW9Qb/NOOItZpcYubfFE/moaVfvAExlEmPGbSswCCKpBJykiLRsT1R3DKh0LvAqHDUTlIJB8dDvKgw2H7N28ePnoijs7AlTVF/pMLtMlxvoog+W2lOo1YF06hBW8w0xFt1nRVI0K2OOw+dqzmJ4aQVxP1Hg5ZZa4nY4LPFR0sjpcSeN1M3FE3BEoM4YhcFMrjPHnjs7Oj7Huiw7ZxsLpoqkBCtBUjKZS5Y8sn0ZPaibtCVM2m6JgpUGO2VjTZA6n9UzF+nZMj3E5M0YguFpElXNIIehShSVK0C3+F6fheGjghRyM+bmPYmqVYF0BUx7TJNo63jxsuVKpHid5EADdQiJkktvJjexi+y0uTfQRGKXUEfXqF4EgMI+IDX02KVVjiCWOII3AJJHToSiqzyTlylwicxsIuo30m5QRBFogkQdUDGIGLcwa58yPMN032BCHxDjsA/dsEXOhCmqF2ZjC4BvekCLx+egUeHfnc5pZcHW0d4B3sLeqteCfJSc10S7D9nEAETvG4IPnZY3hGILHdm70/RbLmWvNpEyA4bwBYn1WH4wSyqxw3ifRdDg/+tv5HNX7X4NZQAITsLX+7Pax/eoVTlaf+m7Zp/pO3RM4e8FoPUK3HC216ZY/4T7g7Fbn0OZJ06Zg8RxA4TiT3svkqH2m4Hot7h3nE0K+IylrazjkB1yMZkB9TmXlOJcO2IkuAcRPUAxPqvWMNzEKuFe0UxTbSpDKAdgCI8NllhL3mziYVCL7lHh2Sxp6gH5LqIo0CGgRoAPYJLYZbRi8I2XuHj+ZSxNBC4XG5Kzj4n6oriOOa4d3fVc+GaKi7Ozkxy1KgWu2waNXn/x/f1R+Gw+gA8AguH1A519dlf8AC8KXVGgCbiR1GhH1TY5UsbyGTKnqUDW8tYPs6QkXJvbxEj/KuzVJkAEARB0sbkid1ylh4AgkCw2gaEj5R6p1OuGACe6bgnLBB0A08QuQ227YL+BYNxAlwuZFzcxAsBYgxKgyZajz8Ai4ixGzj6TZE1agy6TMAQC7S4iPNcc5xOWSXWN22iDZQohp4WpJuSLn+726KfDVg7MBLXA3B/LwUZNQyQ0h2g0iIBte48lK0OIDvhcIkHp5TGvqoiMnbinN1mIuRdT4auSJBzDxsq6tnaSc1zoCBBj8Mjf6rnDsYHg5mFhbAOwnUCCrUmmU4Jou2OgXUVdgcoCwTId6ahdDXDW6PVewvTW41+CaVA/hoR7E4hA4J9UMjlku5Vjh6kbgY1RziBpqoS4lL0R8DedJ9zjKQCkyHYKN0jcfvT80yo8C0yTfWExUkKbciZrnXBEfv5p1R0ROggaWnTVDmroC7LqIMAk6a3CiOF705nEWkSDbx3OyuyqCKgc3RpcOgOs6oejj2QSDeYIAkibCeqeHw2GPIubwSBrIM7fopXVWsuB55bxI1gXKosjfSLwQH6AaWcDqZ9jZA4fh5YWimC0ASZNyZ6HREYmo0ZYkydBAM2ImR0n3UtbvCSLSLm1yAQPGx16qEt9iF4zOGWDGV3kJEgGJB/RDvphkuYwXtAOobJt+9U9vDRnL5cC6JAIygN1bbqTfeyFx+KbSZA7oOYDW0DS+g9t1TdIKKuVIx/GKzXVmuZMOBmd+n6abKg5jHweq5zRxgjEsIIgEutpplMDpqhsfje1qtAu2B87rpcHSxUaJxfMUuxsOXWTSZvZXvEsf2GGe/eMrf7nCB+voheB4CGNG0LNfaDxwGoKLTalr0znX1At7rXOVI5kIc3LSMa5pL4brc+116dwcto4d7qsxUIYBBl0AueR4X18FkuR+EnEVTIHehkn8LT3qjvCGNddbPi2La50s+ADJT/s1L/8Akb+QCTijbs2cVO3oGNqWGWpbawNtr7pKkdh2T8ISWqjLoMnxmjkrHo6HDyN/rKD7c6LT8y8PzMzDVsnzbq4emvusoTZcmeOpOP4O5jyaoJjmVy1wIWx4Bx1jXtzOAmDvJ8PfbwCwr3KZtXK1pmfyM/VIaelxAmotqR7lheYcM9oIqs1E+fp9VJSqUxMVgWme6YP5WEeC8Opk5tbmfpHraVHUx722Djbzjb8krTLsKeGHk96ZiqQFnhpi5aQD1Gm67SLHNtVDoMA2kb32JXgbuP1Ro42/wpsPzLWb/uO97eo9vZXomBy4dLPdatLdjmDSxcQJ9LfVPqAlxyvHzcI10nXVeH/6vrR8XhuiKPPdcauJA08LRYfqq0z8E5UfuPaqFAtbBcHXOoDRr0FwdPZOLXWPdJuN/LVeLf63qiIj5/r5+6kP2hYiNQAZm3h9VSUvBbwr7j2ennG0bRYiRN5b+7qRuJM2aXa36eEaz5Lxinz9XDR3ySTclx1nbZKn9pWJBHeHkBadJV1LwVyPlHtrqu8Efn+ia7GCNHjzBsvG3faVXadb/wCN7ro+0/EhuafMbeYU93gr0/yj2EPcRpc6W28lHVLogdL2+kLyJn2o4gRoQTfWIOo1tuZUo+1CvOgnbUAek9VPd4K5D8o9TfiMzbGCLkOBvAGk6X8F3I4sBY/Kb6gG2kWInSdV5jT+1OobRJJ0J8NBOiX/AMrVG2a3eYcZPlPkor8F8h9mj0yoQ/QDOLgO1A6j/BTTiWtJNwRYtIsQNQDuFgqX2puvLYtsbjwjTwTXfagM4OVwHmJ+lt1VvwTkSPRGVQ4FzSfhkaxfxmLFc+8VCPhMfDZwJ/uMdPMWWEZ9psuFukmAJHWOvqjx9p9IWytI8Tt1iNZnZTUVyJrsalnEoEOLJnKMpufQjum2hKfVxgfAl3ekdLgwW3s4z0nT1WYH2lMIkMaQPiN5B6wBcX8fRTv+0CjlGaGyJETMHykibdFFNAvBPwXDqd8wzgHwkXjQDzMkjfWyzvM2KZ8Dvww5sFt9CZaDLbiI0Kq+K8+5gOzvBIMgRG0b+6ybcWHYmo90kZMzp3NpUa1dB+PG4byKfi1T+NEnugC/U94j5orheIDajC7QET5KoFTM4uO5JRLHQtsHpHVqVHqnEea6VDDF1FwdVcIaP5erz5fVeXVazqjtySfcn6lcdUJEStTydykav8ar3aINuryNm/qnObyOhEMcOGi5Gi5dwYpYcM/mBNXyMEUZ/qOUuH8rAD8RCWOxJcZRWMxAjKwBrRoBp/78VWPMrdGOlGD6nqYxJJdRjAw0w9t7TfxBWJ47wg03FzR3dx0ncf0nb289PwCs+q0fG4AfEbnwvHRWOLwIeIdbWD5666g9FmnBZF8hRyPDNrseV1P/AEmDECIO30Wi43y45klgkawL+revlqPHVZHEUiDIWOS3qXU0z6aobosm1raz+/1QlV23nPndBjEkaprq/iqWOmIlmtUTvK6HSeguf8BCGquir0R6RWtBRf6LrYAtqhjVtKQxCrSXrQSHrrXdUM2uE4V1WkJTQQ8j3/cpwqX0Qvajcp7cSBuq0hKaJw8k3vH0H+F11fbx+SH+8gFcbiGzr76qaScxeSfMZsLJzausmSP3CgbiBO0aJpqDNtf9NlNJesIDyDOsp4cA4DUfvdQGvbZcESDKrSXrCBUuT5fuPVdpOmTt0TKdcm0dVx5gidBFvyKqgtXckGIJsN/y0XS6x8bev76KFtfKPU+gUgeMum9iVVF67H4aoTMTJ/JTisfhnu36ddZQVKsRv+wuurEm/tso4kUwupioaY8r9JEqxoYxkta/ugiJEHuu+v8AhUbqgMDSbHoPHwXAe7HQz52t+aHQgtTbpF1haWFYCKjnOdsW7dD+e6BxAbnimSW7EiCQnYbBOeIA8fQarc8q8Jp4UtrYpjS2A4B57wm4c1kGXR/NCOMXJ7DpPlq2R8pcjgAVsWCGatp6Of0Lt2t+Z+a0uO4hNmgNaLACwA6AIOvzE3EPJph0HSTJ9fFF4fl+tUuAB/c4DXSQuhCMYI52SUpO8m3wVlR6jKNxnC307ugjSRcdNUEE5MpU90NXU6ElZYG7mas4ZaFPKNLSTGmwDW+iK4bhngAvgWjKNAjG1Wx3dFxtTZKSotvakqJuyDhDrj93WV49ycSS+ic03Ld/TqtRF5lPzoZwU1TKxzljdo8hxfDCDcEHxVe/D9QvZMVw+nUBzC5tNvnNj6rP43k1p2I8W3Hq03HoVneKUem5obxZOuzPODQXDRWor8o1bmnFQD+Qy4ebT3h7Knq4NzTDgQfEQUDk11K9Mn0K80yudijSxLIq1g+nQF2K72KM7Jd7NTWX6YC7Fd7FGdkl2Smsv0wH2KXYozskuyVayemA+xS7FGdkudkr1k9OB9iu9kjDTXOyU1lenBAwjcrnZnqjOyXDRU1k9OC5D1K60OGhKKbRkwp8Pw57zDWk+k/RTWRcPZXgO6lOFAnUlaCjyy+e/A8N1d4LlcAWEokpPog1w8V9TMhh+Gk3j1K0fBuX6Tr1akf0tBc/5CG+q0VLhgAgU2A9T3j87D2UR4ECZc4mfQewsjWF3bGqcIqoh+CxWDo2AbliIeA4zrJEkk+yruIuw9V+epiKjwTo2mBA6AF1giKfBaQ/D7ohmDY3Ro9k/Q6oRavVbsM4PgabgPuoqGI+NgbfpMoPmfF47PBbYaQZKh41zFWa0NpNAEQdtNAqLDY3EOfMvk/u6GUq2BhjlKWqVfyXvCODVi0ur1+yadiTeb6BWHY0QCGV2uImxsTG4WfxXCsVVjvE2iJRvBuRnmoDWOUC5A1jxOyibRJV1cl+yC8wSV92+Ab3c7LW9rJJmr4Ea/hlYxkWAXXtU7HMc3O1wLesplQjZQpNkYKadVxn1Tg2SoGdx2MpU2AdvSbUInK/MY9GiL+JCoavFKma2IY4ToGZQR5hEcS5ew73Z6tVrCRZpdBKrhh6TXAAtIB6mISJORowxj+/8IOxIpkyc2YiRlBLv/HZLCYgvOSqA/o2qy5Hg5CcRxmNJljnGlo0bAdAoMIK5dcu8f0U1WxsY7b/AOQ6twTB1HFrmOou6tMt9jKFr/Z20iaVcH+4EfMSp+ICWzN0zhfFHNOU3CjhDwXU6tP87lVX+z/FD4Q1/wDa4fnCr63LGKZrRf8A9pP0XpOG4jOiMGKPVU8C7MVz5LqkePVMBUb8THDzBCjNM9F7N97O6jLmnVjT5tH6IPTvyGuJXeP9njmRLIvZBh6f/TZ/2t/RKnlbOVjB/wAW/op6d+S/UrweN9meilpYCo74WOd5NJ+gXsbsdH4Wnwyt/RMxHM0MFxTM3GgPhbRT0/yC+JfaP9/6PK6XLWKd8NCqf+DvzCNocg413+1l/uc1v1K9Ep8TdU0dJPQyuOrOmDIPijWBeQXnl2SMbQ+zKr/uVqTPIlx+QVhQ+zvDt+Os9/g0Bo9zKucbxMU3BpLW6EvcZMH+Rm581Vv42ztLVC8E7tAEbRl0KtY4IFTyS/8AAwcHwlEdyg0kbvJd9bfJVeMx5mGwB0Fh5QFYVDnFp6jqqPFYUtdJCY0kthuJW/cwzB0p1VvSbZVOEdcK2p6I4gZeo6EoTgE4NRCSMNSLUbhuGveYa0oyvgaVATXeAeg1VWhbmkVNLBlxgCVa0eW8rc9UhjfFU+P55FMEYemB/U79FiOM8x4iuT2lRxHSbeyRPMl0GRw5J9dkehY3nHC4aRThx8Ln32WL4zzzUrSAcrT+Fu/9x3WSfUnxUtHD7nRK1tjI4op+3f5CTxA9AuJdzoUlWlmjQyXhvG6lE2MtOrTof0WhwnEmPvRqZHbsdp6JJIYt3RLvcPp8dLbVWHzFwj6HEabx3XD80kk5ZGpaSnhjKGpbFNxflg1XZmv1UWH5VqAd5wA6ykkjeOPUzrNOOyC34DKP4dbTUGS1Nq43s2iXAk9LrqSH5HJu6YIeKU3WMfT6qbDYZjjLXx5/quJJcZtj5KuhdUMIWawfJFtcupLWjn3q3Z2U5pSSUKOPq7BJqSShOglyvgi5shgdeCTo0dT1XElTAnNxVorOIYZjqv8AD7mWBa3hKKDarGy6o54mAIBPudEklUth10kgTimHwr2zVMVNNZIHogsPhMPRZ2gdmg6a28EkkqVWaccPZd9x+K5rpn4KY0jefPwT6PEhWZBboNTqkkqxzcgpY4w6EFA7QrPC1OpjzSSThU9w+lWpnQyfBdxHFqVLUtB93eySSFydNi+UtVFNj+dqw/8ApBbtmOvoFnqnGHmS+XOP4nGSupLE5ufU0JRgtkVuJx46z4BBvzO/pCSSZGKAjJ5HuOpURo0SVZYTgrnGX2HTdJJaYY09xefK8XtiXLeGsAHdHsupJJ2xg1y8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13" cstate="print"/>
          <a:srcRect l="14841" t="7025" r="24013" b="12151"/>
          <a:stretch>
            <a:fillRect/>
          </a:stretch>
        </p:blipFill>
        <p:spPr bwMode="auto">
          <a:xfrm rot="10800000">
            <a:off x="1342568" y="5304970"/>
            <a:ext cx="929402" cy="92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2" name="Picture 51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2460486" y="5741649"/>
            <a:ext cx="950372" cy="942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" name="TextBox 52"/>
          <p:cNvSpPr txBox="1"/>
          <p:nvPr/>
        </p:nvSpPr>
        <p:spPr>
          <a:xfrm>
            <a:off x="2554514" y="463005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/>
              <a:t>?</a:t>
            </a:r>
            <a:endParaRPr lang="en-GB" sz="3200" dirty="0"/>
          </a:p>
        </p:txBody>
      </p:sp>
      <p:sp>
        <p:nvSpPr>
          <p:cNvPr id="97" name="TextBox 96"/>
          <p:cNvSpPr txBox="1"/>
          <p:nvPr/>
        </p:nvSpPr>
        <p:spPr>
          <a:xfrm>
            <a:off x="885372" y="0"/>
            <a:ext cx="6503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Cross validation or prediction of unknown data</a:t>
            </a:r>
            <a:endParaRPr lang="en-GB" sz="2400" dirty="0"/>
          </a:p>
        </p:txBody>
      </p:sp>
      <p:pic>
        <p:nvPicPr>
          <p:cNvPr id="51" name="Picture 2" descr="https://encrypted-tbn0.gstatic.com/images?q=tbn:ANd9GcT2js2HPKR6c2VtuArTDvsOqoyrAk5P-q_bwgR4fkz8PiBdp7dg-A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979886" y="896709"/>
            <a:ext cx="1396548" cy="1396548"/>
          </a:xfrm>
          <a:prstGeom prst="rect">
            <a:avLst/>
          </a:prstGeom>
          <a:noFill/>
        </p:spPr>
      </p:pic>
      <p:pic>
        <p:nvPicPr>
          <p:cNvPr id="223237" name="Picture 5" descr="http://www.waxantiques.com/items/4974%20Georgian%20Serving%20Dish%20and%20Cover/images/4974pairdomes3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663813"/>
            <a:ext cx="2772420" cy="2210015"/>
          </a:xfrm>
          <a:prstGeom prst="rect">
            <a:avLst/>
          </a:prstGeom>
          <a:noFill/>
        </p:spPr>
      </p:pic>
      <p:pic>
        <p:nvPicPr>
          <p:cNvPr id="54" name="Picture 7" descr="http://4.bp.blogspot.com/_k4AdgAMpPhI/ST8rF1m7llI/AAAAAAAABWE/2Qjt7VPKLkU/s400/egg+in+toast+2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471684" y="887580"/>
            <a:ext cx="1412347" cy="1391163"/>
          </a:xfrm>
          <a:prstGeom prst="rect">
            <a:avLst/>
          </a:prstGeom>
          <a:noFill/>
        </p:spPr>
      </p:pic>
      <p:sp>
        <p:nvSpPr>
          <p:cNvPr id="59" name="Line 23"/>
          <p:cNvSpPr>
            <a:spLocks noChangeShapeType="1"/>
          </p:cNvSpPr>
          <p:nvPr/>
        </p:nvSpPr>
        <p:spPr bwMode="auto">
          <a:xfrm flipV="1">
            <a:off x="7344228" y="3047999"/>
            <a:ext cx="783771" cy="783773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856343" y="419462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A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1763485" y="5377541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B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2837544" y="5914571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C</a:t>
            </a:r>
            <a:endParaRPr lang="en-GB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177143" y="2249714"/>
            <a:ext cx="58057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228" y="4470400"/>
            <a:ext cx="51816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8" y="2133600"/>
            <a:ext cx="5050972" cy="2540001"/>
          </a:xfrm>
          <a:prstGeom prst="line">
            <a:avLst/>
          </a:prstGeom>
          <a:ln w="38100">
            <a:solidFill>
              <a:srgbClr val="0B0BF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44457" y="2525484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51815" y="356325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53543" y="394062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820229" y="20465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098800" y="41293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51315" y="39769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290456" y="3069769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624115" y="5602513"/>
            <a:ext cx="83118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more parameters in the model the more accurate the fit</a:t>
            </a:r>
          </a:p>
          <a:p>
            <a:r>
              <a:rPr lang="en-GB" sz="2400" dirty="0" smtClean="0"/>
              <a:t>(to training data).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1715" y="19158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016171" y="4492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7371" y="348343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Polynomial fit example</a:t>
            </a:r>
            <a:endParaRPr lang="en-GB" dirty="0"/>
          </a:p>
        </p:txBody>
      </p:sp>
      <p:sp>
        <p:nvSpPr>
          <p:cNvPr id="29" name="Freeform 28"/>
          <p:cNvSpPr/>
          <p:nvPr/>
        </p:nvSpPr>
        <p:spPr>
          <a:xfrm>
            <a:off x="2206171" y="1378857"/>
            <a:ext cx="4267200" cy="3038324"/>
          </a:xfrm>
          <a:custGeom>
            <a:avLst/>
            <a:gdLst>
              <a:gd name="connsiteX0" fmla="*/ 0 w 4267200"/>
              <a:gd name="connsiteY0" fmla="*/ 2467429 h 3038324"/>
              <a:gd name="connsiteX1" fmla="*/ 2191658 w 4267200"/>
              <a:gd name="connsiteY1" fmla="*/ 2627086 h 3038324"/>
              <a:gd name="connsiteX2" fmla="*/ 4267200 w 4267200"/>
              <a:gd name="connsiteY2" fmla="*/ 0 h 30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3038324">
                <a:moveTo>
                  <a:pt x="0" y="2467429"/>
                </a:moveTo>
                <a:cubicBezTo>
                  <a:pt x="740229" y="2752876"/>
                  <a:pt x="1480458" y="3038324"/>
                  <a:pt x="2191658" y="2627086"/>
                </a:cubicBezTo>
                <a:cubicBezTo>
                  <a:pt x="2902858" y="2215848"/>
                  <a:pt x="3585029" y="1107924"/>
                  <a:pt x="4267200" y="0"/>
                </a:cubicBez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691086" y="97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4 parameter fit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7029" y="224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2 parameter fit</a:t>
            </a:r>
            <a:endParaRPr lang="en-GB" dirty="0">
              <a:solidFill>
                <a:srgbClr val="0B0BFB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352800" y="1799771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Training data</a:t>
            </a:r>
            <a:endParaRPr lang="en-GB" dirty="0"/>
          </a:p>
        </p:txBody>
      </p:sp>
      <p:cxnSp>
        <p:nvCxnSpPr>
          <p:cNvPr id="28" name="Straight Arrow Connector 27"/>
          <p:cNvCxnSpPr>
            <a:stCxn id="26" idx="3"/>
          </p:cNvCxnSpPr>
          <p:nvPr/>
        </p:nvCxnSpPr>
        <p:spPr>
          <a:xfrm>
            <a:off x="4875396" y="1984437"/>
            <a:ext cx="741633" cy="1201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4882653" y="2064266"/>
            <a:ext cx="560204" cy="4467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H="1">
            <a:off x="2177143" y="2249714"/>
            <a:ext cx="58057" cy="2743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1756228" y="4470400"/>
            <a:ext cx="5181601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1959428" y="2133600"/>
            <a:ext cx="5050972" cy="2540001"/>
          </a:xfrm>
          <a:prstGeom prst="line">
            <a:avLst/>
          </a:prstGeom>
          <a:ln w="38100">
            <a:solidFill>
              <a:srgbClr val="0B0BF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5544457" y="2525484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Oval 19"/>
          <p:cNvSpPr/>
          <p:nvPr/>
        </p:nvSpPr>
        <p:spPr>
          <a:xfrm>
            <a:off x="4651815" y="356325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3853543" y="3940627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5820229" y="20465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3098800" y="41293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2351315" y="3976912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 24"/>
          <p:cNvSpPr/>
          <p:nvPr/>
        </p:nvSpPr>
        <p:spPr>
          <a:xfrm>
            <a:off x="5290456" y="3069769"/>
            <a:ext cx="203200" cy="15965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TextBox 38"/>
          <p:cNvSpPr txBox="1"/>
          <p:nvPr/>
        </p:nvSpPr>
        <p:spPr>
          <a:xfrm>
            <a:off x="0" y="5529942"/>
            <a:ext cx="88777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The more parameters the more accurate the fit to training data,</a:t>
            </a:r>
          </a:p>
          <a:p>
            <a:r>
              <a:rPr lang="en-GB" sz="2400" dirty="0" smtClean="0"/>
              <a:t> but more complex model may not generalise to new (test) data.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1715" y="1915885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>
            <a:off x="6016171" y="449217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x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2917371" y="348343"/>
            <a:ext cx="3267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Polynomial fit example</a:t>
            </a:r>
            <a:endParaRPr lang="en-GB" sz="2400" dirty="0"/>
          </a:p>
        </p:txBody>
      </p:sp>
      <p:sp>
        <p:nvSpPr>
          <p:cNvPr id="29" name="Freeform 28"/>
          <p:cNvSpPr/>
          <p:nvPr/>
        </p:nvSpPr>
        <p:spPr>
          <a:xfrm>
            <a:off x="2206171" y="1378857"/>
            <a:ext cx="4267200" cy="3038324"/>
          </a:xfrm>
          <a:custGeom>
            <a:avLst/>
            <a:gdLst>
              <a:gd name="connsiteX0" fmla="*/ 0 w 4267200"/>
              <a:gd name="connsiteY0" fmla="*/ 2467429 h 3038324"/>
              <a:gd name="connsiteX1" fmla="*/ 2191658 w 4267200"/>
              <a:gd name="connsiteY1" fmla="*/ 2627086 h 3038324"/>
              <a:gd name="connsiteX2" fmla="*/ 4267200 w 4267200"/>
              <a:gd name="connsiteY2" fmla="*/ 0 h 303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67200" h="3038324">
                <a:moveTo>
                  <a:pt x="0" y="2467429"/>
                </a:moveTo>
                <a:cubicBezTo>
                  <a:pt x="740229" y="2752876"/>
                  <a:pt x="1480458" y="3038324"/>
                  <a:pt x="2191658" y="2627086"/>
                </a:cubicBezTo>
                <a:cubicBezTo>
                  <a:pt x="2902858" y="2215848"/>
                  <a:pt x="3585029" y="1107924"/>
                  <a:pt x="4267200" y="0"/>
                </a:cubicBezTo>
              </a:path>
            </a:pathLst>
          </a:custGeom>
          <a:ln w="38100">
            <a:solidFill>
              <a:srgbClr val="00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/>
          <p:cNvSpPr txBox="1"/>
          <p:nvPr/>
        </p:nvSpPr>
        <p:spPr>
          <a:xfrm>
            <a:off x="6691086" y="97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FF00"/>
                </a:solidFill>
              </a:rPr>
              <a:t>4 parameter fit</a:t>
            </a:r>
            <a:endParaRPr lang="en-GB" dirty="0">
              <a:solidFill>
                <a:srgbClr val="00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887029" y="2242457"/>
            <a:ext cx="16722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2 parameter fit</a:t>
            </a:r>
            <a:endParaRPr lang="en-GB" dirty="0">
              <a:solidFill>
                <a:srgbClr val="0B0BFB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252689" y="3135082"/>
            <a:ext cx="145143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/>
          <p:cNvSpPr/>
          <p:nvPr/>
        </p:nvSpPr>
        <p:spPr>
          <a:xfrm>
            <a:off x="6379031" y="2837539"/>
            <a:ext cx="145143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/>
          <p:cNvSpPr/>
          <p:nvPr/>
        </p:nvSpPr>
        <p:spPr>
          <a:xfrm>
            <a:off x="2663374" y="4158339"/>
            <a:ext cx="145143" cy="130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TextBox 31"/>
          <p:cNvSpPr txBox="1"/>
          <p:nvPr/>
        </p:nvSpPr>
        <p:spPr>
          <a:xfrm>
            <a:off x="3309257" y="2264229"/>
            <a:ext cx="1069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test data</a:t>
            </a:r>
            <a:endParaRPr lang="en-GB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3801817" y="2590019"/>
            <a:ext cx="363786" cy="56683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32" idx="2"/>
          </p:cNvCxnSpPr>
          <p:nvPr/>
        </p:nvCxnSpPr>
        <p:spPr>
          <a:xfrm>
            <a:off x="3844019" y="2633561"/>
            <a:ext cx="2368095" cy="2112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09147" y="986977"/>
            <a:ext cx="1522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Training data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 cstate="print"/>
          <a:srcRect l="20254" t="7705" r="18600" b="10792"/>
          <a:stretch>
            <a:fillRect/>
          </a:stretch>
        </p:blipFill>
        <p:spPr bwMode="auto">
          <a:xfrm>
            <a:off x="7213599" y="3229432"/>
            <a:ext cx="1132114" cy="1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05370" y="34616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B0BFB"/>
                </a:solidFill>
              </a:rPr>
              <a:t>x</a:t>
            </a:r>
            <a:endParaRPr lang="en-GB" sz="3200" dirty="0">
              <a:solidFill>
                <a:srgbClr val="0B0BFB"/>
              </a:solidFill>
            </a:endParaRPr>
          </a:p>
        </p:txBody>
      </p:sp>
      <p:pic>
        <p:nvPicPr>
          <p:cNvPr id="133124" name="Picture 4"/>
          <p:cNvPicPr>
            <a:picLocks noChangeAspect="1" noChangeArrowheads="1"/>
          </p:cNvPicPr>
          <p:nvPr/>
        </p:nvPicPr>
        <p:blipFill>
          <a:blip r:embed="rId3" cstate="print"/>
          <a:srcRect t="1940" r="7117"/>
          <a:stretch>
            <a:fillRect/>
          </a:stretch>
        </p:blipFill>
        <p:spPr bwMode="auto">
          <a:xfrm>
            <a:off x="1538515" y="609611"/>
            <a:ext cx="5384803" cy="426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0" y="1480460"/>
            <a:ext cx="1378857" cy="13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4586514" y="4738916"/>
            <a:ext cx="1436914" cy="15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005944" y="3410859"/>
            <a:ext cx="1654627" cy="2525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35314" y="1436914"/>
            <a:ext cx="4717143" cy="377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2114" y="2452914"/>
            <a:ext cx="2714172" cy="75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 l="20340" t="6655" r="16531" b="9898"/>
          <a:stretch>
            <a:fillRect/>
          </a:stretch>
        </p:blipFill>
        <p:spPr bwMode="auto">
          <a:xfrm>
            <a:off x="7242633" y="1859833"/>
            <a:ext cx="1103085" cy="10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8396518" y="211909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FF00"/>
                </a:solidFill>
              </a:rPr>
              <a:t>O</a:t>
            </a:r>
            <a:endParaRPr lang="en-GB" sz="3200" dirty="0">
              <a:solidFill>
                <a:srgbClr val="00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8285" y="188687"/>
            <a:ext cx="26484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Fit to training data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5065486" y="2743200"/>
            <a:ext cx="1436914" cy="116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114" y="1596571"/>
            <a:ext cx="682172" cy="383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2342" y="6396335"/>
            <a:ext cx="6175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More complex model fits training data better</a:t>
            </a:r>
            <a:endParaRPr lang="en-GB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6663" y="644990"/>
            <a:ext cx="5795502" cy="4347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 l="20254" t="7705" r="18600" b="10792"/>
          <a:stretch>
            <a:fillRect/>
          </a:stretch>
        </p:blipFill>
        <p:spPr bwMode="auto">
          <a:xfrm>
            <a:off x="7213599" y="3229432"/>
            <a:ext cx="1132114" cy="1132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8505370" y="346166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B0BFB"/>
                </a:solidFill>
              </a:rPr>
              <a:t>x</a:t>
            </a:r>
            <a:endParaRPr lang="en-GB" sz="3200" dirty="0">
              <a:solidFill>
                <a:srgbClr val="0B0BFB"/>
              </a:solidFill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0" y="1480460"/>
            <a:ext cx="1378857" cy="1344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4586514" y="4738916"/>
            <a:ext cx="1436914" cy="151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005944" y="3410859"/>
            <a:ext cx="1654627" cy="25254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335314" y="1436914"/>
            <a:ext cx="4717143" cy="3773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132114" y="2452914"/>
            <a:ext cx="2714172" cy="7547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 noChangeArrowheads="1"/>
          </p:cNvPicPr>
          <p:nvPr/>
        </p:nvPicPr>
        <p:blipFill>
          <a:blip r:embed="rId6" cstate="print"/>
          <a:srcRect l="20340" t="6655" r="16531" b="9898"/>
          <a:stretch>
            <a:fillRect/>
          </a:stretch>
        </p:blipFill>
        <p:spPr bwMode="auto">
          <a:xfrm>
            <a:off x="7242633" y="1859833"/>
            <a:ext cx="1103085" cy="1093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8396518" y="2119091"/>
            <a:ext cx="5036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FF00"/>
                </a:solidFill>
              </a:rPr>
              <a:t>O</a:t>
            </a:r>
            <a:endParaRPr lang="en-GB" sz="3200" dirty="0">
              <a:solidFill>
                <a:srgbClr val="00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38285" y="188687"/>
            <a:ext cx="2132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Fit to test data</a:t>
            </a:r>
            <a:endParaRPr lang="en-GB" sz="2400" dirty="0"/>
          </a:p>
        </p:txBody>
      </p:sp>
      <p:sp>
        <p:nvSpPr>
          <p:cNvPr id="39" name="Rectangle 38"/>
          <p:cNvSpPr/>
          <p:nvPr/>
        </p:nvSpPr>
        <p:spPr>
          <a:xfrm>
            <a:off x="5065486" y="2743200"/>
            <a:ext cx="1436914" cy="1161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5704114" y="1596571"/>
            <a:ext cx="682172" cy="38317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1872342" y="6396335"/>
            <a:ext cx="4769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Simpler model fits test data better</a:t>
            </a:r>
            <a:endParaRPr lang="en-GB" sz="24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9000" y="1780268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 l="14140" t="6346" r="23186" b="10793"/>
          <a:stretch>
            <a:fillRect/>
          </a:stretch>
        </p:blipFill>
        <p:spPr bwMode="auto">
          <a:xfrm>
            <a:off x="4325258" y="1088572"/>
            <a:ext cx="1338941" cy="1328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7" name="Picture 3"/>
          <p:cNvPicPr>
            <a:picLocks noChangeAspect="1" noChangeArrowheads="1"/>
          </p:cNvPicPr>
          <p:nvPr/>
        </p:nvPicPr>
        <p:blipFill>
          <a:blip r:embed="rId4" cstate="print"/>
          <a:srcRect l="13630" t="7705" r="23696" b="10792"/>
          <a:stretch>
            <a:fillRect/>
          </a:stretch>
        </p:blipFill>
        <p:spPr bwMode="auto">
          <a:xfrm>
            <a:off x="6066972" y="1683659"/>
            <a:ext cx="1338941" cy="13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5" cstate="print"/>
          <a:srcRect l="14140" t="5253" r="23696" b="10527"/>
          <a:stretch>
            <a:fillRect/>
          </a:stretch>
        </p:blipFill>
        <p:spPr bwMode="auto">
          <a:xfrm>
            <a:off x="6676571" y="4833258"/>
            <a:ext cx="1328046" cy="1349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4149" name="Picture 5"/>
          <p:cNvPicPr>
            <a:picLocks noChangeAspect="1" noChangeArrowheads="1"/>
          </p:cNvPicPr>
          <p:nvPr/>
        </p:nvPicPr>
        <p:blipFill>
          <a:blip r:embed="rId6" cstate="print"/>
          <a:srcRect l="14841" t="7025" r="24013" b="12151"/>
          <a:stretch>
            <a:fillRect/>
          </a:stretch>
        </p:blipFill>
        <p:spPr bwMode="auto">
          <a:xfrm>
            <a:off x="6705599" y="3265715"/>
            <a:ext cx="1306298" cy="1295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78742" y="5500914"/>
            <a:ext cx="323668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Cross validation error</a:t>
            </a:r>
            <a:endParaRPr lang="en-GB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/>
          <a:srcRect l="20254" t="7705" r="18600" b="10792"/>
          <a:stretch>
            <a:fillRect/>
          </a:stretch>
        </p:blipFill>
        <p:spPr bwMode="auto">
          <a:xfrm>
            <a:off x="2554514" y="827315"/>
            <a:ext cx="1306298" cy="130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H="1">
            <a:off x="1785257" y="1393371"/>
            <a:ext cx="711200" cy="6386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889829" y="2510971"/>
            <a:ext cx="1088572" cy="134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513944" y="4963887"/>
            <a:ext cx="2104570" cy="2902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958746" y="0"/>
            <a:ext cx="8185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Relationship between model evidence and cross validation</a:t>
            </a:r>
            <a:endParaRPr lang="en-GB" sz="2400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4296228" y="2982686"/>
            <a:ext cx="1981201" cy="13861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228114" y="1117601"/>
            <a:ext cx="1697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Random priors</a:t>
            </a:r>
            <a:endParaRPr lang="en-GB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474858" y="1567543"/>
            <a:ext cx="304799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50629" y="1494971"/>
            <a:ext cx="87085" cy="841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995887" y="1465943"/>
            <a:ext cx="653142" cy="145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 rot="16200000">
            <a:off x="827311" y="4586506"/>
            <a:ext cx="492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</a:t>
            </a:r>
            <a:endParaRPr lang="en-GB" dirty="0"/>
          </a:p>
        </p:txBody>
      </p:sp>
      <p:cxnSp>
        <p:nvCxnSpPr>
          <p:cNvPr id="31" name="Straight Arrow Connector 30"/>
          <p:cNvCxnSpPr>
            <a:stCxn id="29" idx="0"/>
          </p:cNvCxnSpPr>
          <p:nvPr/>
        </p:nvCxnSpPr>
        <p:spPr>
          <a:xfrm flipH="1">
            <a:off x="754743" y="4771172"/>
            <a:ext cx="134124" cy="13828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66058" y="6226629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Can be approximated analytically…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0" descr="DzlE1A1"/>
          <p:cNvPicPr>
            <a:picLocks noChangeAspect="1" noChangeArrowheads="1"/>
          </p:cNvPicPr>
          <p:nvPr/>
        </p:nvPicPr>
        <p:blipFill>
          <a:blip r:embed="rId2" cstate="print">
            <a:lum bright="42000" contrast="36000"/>
          </a:blip>
          <a:srcRect/>
          <a:stretch>
            <a:fillRect/>
          </a:stretch>
        </p:blipFill>
        <p:spPr bwMode="auto">
          <a:xfrm>
            <a:off x="407988" y="188913"/>
            <a:ext cx="8345487" cy="6254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743199" y="232228"/>
            <a:ext cx="44414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</a:rPr>
              <a:t>Inverse problems aren’t difficult</a:t>
            </a:r>
            <a:endParaRPr lang="en-GB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3" cstate="print"/>
          <a:srcRect l="24967" t="72812" r="45232" b="11605"/>
          <a:stretch>
            <a:fillRect/>
          </a:stretch>
        </p:blipFill>
        <p:spPr bwMode="auto">
          <a:xfrm rot="16200000">
            <a:off x="1835770" y="2263962"/>
            <a:ext cx="2061577" cy="1553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 cstate="print"/>
          <a:srcRect l="26755" t="72398" r="45630" b="12433"/>
          <a:stretch>
            <a:fillRect/>
          </a:stretch>
        </p:blipFill>
        <p:spPr bwMode="auto">
          <a:xfrm rot="16200000">
            <a:off x="3769709" y="2209445"/>
            <a:ext cx="1916630" cy="151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5" cstate="print"/>
          <a:srcRect l="25762" t="73155" r="45033" b="10364"/>
          <a:stretch>
            <a:fillRect/>
          </a:stretch>
        </p:blipFill>
        <p:spPr bwMode="auto">
          <a:xfrm rot="16200000">
            <a:off x="5747650" y="2191684"/>
            <a:ext cx="1901372" cy="1545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6" cstate="print"/>
          <a:srcRect l="14396" t="5977" r="23236" b="10347"/>
          <a:stretch>
            <a:fillRect/>
          </a:stretch>
        </p:blipFill>
        <p:spPr bwMode="auto">
          <a:xfrm>
            <a:off x="2264201" y="3780993"/>
            <a:ext cx="1332404" cy="134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2939142" y="174172"/>
            <a:ext cx="578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/>
              <a:t>How do we chose between priors ?</a:t>
            </a:r>
            <a:endParaRPr lang="en-GB" sz="2800" dirty="0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264202" y="696743"/>
            <a:ext cx="1378857" cy="1356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8" cstate="print"/>
          <a:srcRect l="12535" t="4890" r="21428" b="9260"/>
          <a:stretch>
            <a:fillRect/>
          </a:stretch>
        </p:blipFill>
        <p:spPr bwMode="auto">
          <a:xfrm>
            <a:off x="4165581" y="3780993"/>
            <a:ext cx="1410787" cy="1375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 cstate="print"/>
          <a:srcRect l="20254" t="7705" r="18600" b="10792"/>
          <a:stretch>
            <a:fillRect/>
          </a:stretch>
        </p:blipFill>
        <p:spPr bwMode="auto">
          <a:xfrm>
            <a:off x="4122057" y="696732"/>
            <a:ext cx="1335295" cy="1335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10" cstate="print"/>
          <a:srcRect l="13173" t="3990" r="23643" b="9073"/>
          <a:stretch>
            <a:fillRect/>
          </a:stretch>
        </p:blipFill>
        <p:spPr bwMode="auto">
          <a:xfrm>
            <a:off x="5921819" y="3780993"/>
            <a:ext cx="1349837" cy="139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 l="14367" t="8037" r="25352" b="9980"/>
          <a:stretch>
            <a:fillRect/>
          </a:stretch>
        </p:blipFill>
        <p:spPr bwMode="auto">
          <a:xfrm rot="10800000">
            <a:off x="5890258" y="704839"/>
            <a:ext cx="1279799" cy="13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2" cstate="print"/>
          <a:srcRect l="12766" t="1274" r="22012" b="11247"/>
          <a:stretch>
            <a:fillRect/>
          </a:stretch>
        </p:blipFill>
        <p:spPr bwMode="auto">
          <a:xfrm>
            <a:off x="7590966" y="3780993"/>
            <a:ext cx="1393376" cy="1402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13" cstate="print"/>
          <a:srcRect l="27981" t="74280" r="46325" b="10778"/>
          <a:stretch>
            <a:fillRect/>
          </a:stretch>
        </p:blipFill>
        <p:spPr bwMode="auto">
          <a:xfrm rot="16200000">
            <a:off x="7561944" y="2264250"/>
            <a:ext cx="1611086" cy="1349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14" cstate="print"/>
          <a:srcRect l="20340" t="6655" r="16531" b="9898"/>
          <a:stretch>
            <a:fillRect/>
          </a:stretch>
        </p:blipFill>
        <p:spPr bwMode="auto">
          <a:xfrm>
            <a:off x="7653080" y="725739"/>
            <a:ext cx="1331879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1074057" y="148048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</a:t>
            </a:r>
            <a:endParaRPr lang="en-GB" dirty="0"/>
          </a:p>
        </p:txBody>
      </p:sp>
      <p:graphicFrame>
        <p:nvGraphicFramePr>
          <p:cNvPr id="149505" name="Object 1"/>
          <p:cNvGraphicFramePr>
            <a:graphicFrameLocks noChangeAspect="1"/>
          </p:cNvGraphicFramePr>
          <p:nvPr/>
        </p:nvGraphicFramePr>
        <p:xfrm>
          <a:off x="1088161" y="2569052"/>
          <a:ext cx="549231" cy="550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2" name="Equation" r:id="rId15" imgW="139680" imgH="203040" progId="Equation.DSMT4">
                  <p:embed/>
                </p:oleObj>
              </mc:Choice>
              <mc:Fallback>
                <p:oleObj name="Equation" r:id="rId15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161" y="2569052"/>
                        <a:ext cx="549231" cy="55022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06" name="Object 2"/>
          <p:cNvGraphicFramePr>
            <a:graphicFrameLocks noChangeAspect="1"/>
          </p:cNvGraphicFramePr>
          <p:nvPr/>
        </p:nvGraphicFramePr>
        <p:xfrm>
          <a:off x="1143000" y="4150202"/>
          <a:ext cx="54927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83" name="Equation" r:id="rId17" imgW="139680" imgH="190440" progId="Equation.DSMT4">
                  <p:embed/>
                </p:oleObj>
              </mc:Choice>
              <mc:Fallback>
                <p:oleObj name="Equation" r:id="rId17" imgW="139680" imgH="1904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150202"/>
                        <a:ext cx="549275" cy="517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Chart 22"/>
          <p:cNvGraphicFramePr/>
          <p:nvPr/>
        </p:nvGraphicFramePr>
        <p:xfrm>
          <a:off x="1030513" y="5138057"/>
          <a:ext cx="11698514" cy="171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35429" y="5413829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Log model</a:t>
            </a:r>
          </a:p>
          <a:p>
            <a:r>
              <a:rPr lang="en-GB" dirty="0" smtClean="0"/>
              <a:t>evidence</a:t>
            </a:r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788535" y="0"/>
            <a:ext cx="7772400" cy="1143000"/>
          </a:xfrm>
        </p:spPr>
        <p:txBody>
          <a:bodyPr/>
          <a:lstStyle/>
          <a:p>
            <a:pPr eaLnBrk="1" hangingPunct="1"/>
            <a:r>
              <a:rPr lang="en-GB" sz="2400" b="1" dirty="0" err="1" smtClean="0"/>
              <a:t>Muliple</a:t>
            </a:r>
            <a:r>
              <a:rPr lang="en-GB" sz="2400" b="1" dirty="0" smtClean="0"/>
              <a:t> Sparse Priors (MSP), Champagne</a:t>
            </a:r>
          </a:p>
        </p:txBody>
      </p:sp>
      <p:pic>
        <p:nvPicPr>
          <p:cNvPr id="23555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100000"/>
          </a:blip>
          <a:srcRect l="12529" t="4555" r="3416" b="11134"/>
          <a:stretch>
            <a:fillRect/>
          </a:stretch>
        </p:blipFill>
        <p:spPr bwMode="auto">
          <a:xfrm>
            <a:off x="709613" y="4031999"/>
            <a:ext cx="1757362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0"/>
          </a:blip>
          <a:srcRect l="11923" r="7846" b="11282"/>
          <a:stretch>
            <a:fillRect/>
          </a:stretch>
        </p:blipFill>
        <p:spPr bwMode="auto">
          <a:xfrm>
            <a:off x="725488" y="2680129"/>
            <a:ext cx="1655762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Picture 4"/>
          <p:cNvPicPr preferRelativeResize="0">
            <a:picLocks noChangeAspect="1" noChangeArrowheads="1"/>
          </p:cNvPicPr>
          <p:nvPr/>
        </p:nvPicPr>
        <p:blipFill>
          <a:blip r:embed="rId4" cstate="print">
            <a:lum contrast="100000"/>
          </a:blip>
          <a:srcRect l="12410" b="8708"/>
          <a:stretch>
            <a:fillRect/>
          </a:stretch>
        </p:blipFill>
        <p:spPr bwMode="auto">
          <a:xfrm>
            <a:off x="709613" y="1248204"/>
            <a:ext cx="1816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9" name="Straight Arrow Connector 6"/>
          <p:cNvCxnSpPr>
            <a:cxnSpLocks noChangeShapeType="1"/>
            <a:endCxn id="23568" idx="1"/>
          </p:cNvCxnSpPr>
          <p:nvPr/>
        </p:nvCxnSpPr>
        <p:spPr bwMode="auto">
          <a:xfrm>
            <a:off x="2655888" y="2046288"/>
            <a:ext cx="2263775" cy="20050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0" name="Straight Arrow Connector 7"/>
          <p:cNvCxnSpPr>
            <a:cxnSpLocks noChangeShapeType="1"/>
          </p:cNvCxnSpPr>
          <p:nvPr/>
        </p:nvCxnSpPr>
        <p:spPr bwMode="auto">
          <a:xfrm>
            <a:off x="2452914" y="3512457"/>
            <a:ext cx="2206399" cy="87063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3561" name="Straight Arrow Connector 8"/>
          <p:cNvCxnSpPr>
            <a:cxnSpLocks noChangeShapeType="1"/>
          </p:cNvCxnSpPr>
          <p:nvPr/>
        </p:nvCxnSpPr>
        <p:spPr bwMode="auto">
          <a:xfrm flipV="1">
            <a:off x="2734128" y="4673600"/>
            <a:ext cx="1939472" cy="246516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562" name="Oval 10"/>
          <p:cNvSpPr>
            <a:spLocks noChangeArrowheads="1"/>
          </p:cNvSpPr>
          <p:nvPr/>
        </p:nvSpPr>
        <p:spPr bwMode="auto">
          <a:xfrm>
            <a:off x="3779838" y="3211513"/>
            <a:ext cx="865187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latin typeface="Symbol" pitchFamily="18" charset="2"/>
              </a:rPr>
              <a:t>l1</a:t>
            </a:r>
          </a:p>
        </p:txBody>
      </p:sp>
      <p:pic>
        <p:nvPicPr>
          <p:cNvPr id="23564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/>
          <a:stretch>
            <a:fillRect/>
          </a:stretch>
        </p:blipFill>
        <p:spPr bwMode="auto">
          <a:xfrm>
            <a:off x="5937250" y="2944813"/>
            <a:ext cx="3206750" cy="240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6" name="Oval 10"/>
          <p:cNvSpPr>
            <a:spLocks noChangeArrowheads="1"/>
          </p:cNvSpPr>
          <p:nvPr/>
        </p:nvSpPr>
        <p:spPr bwMode="auto">
          <a:xfrm>
            <a:off x="2980872" y="3600451"/>
            <a:ext cx="792163" cy="579438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smtClean="0">
                <a:latin typeface="Symbol" pitchFamily="18" charset="2"/>
              </a:rPr>
              <a:t>l2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23567" name="Oval 10"/>
          <p:cNvSpPr>
            <a:spLocks noChangeArrowheads="1"/>
          </p:cNvSpPr>
          <p:nvPr/>
        </p:nvSpPr>
        <p:spPr bwMode="auto">
          <a:xfrm>
            <a:off x="3080657" y="4515531"/>
            <a:ext cx="823913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dirty="0" smtClean="0">
                <a:latin typeface="Symbol" pitchFamily="18" charset="2"/>
              </a:rPr>
              <a:t>l</a:t>
            </a:r>
            <a:r>
              <a:rPr lang="en-GB" dirty="0">
                <a:latin typeface="Times New Roman" pitchFamily="18" charset="0"/>
              </a:rPr>
              <a:t>3</a:t>
            </a:r>
            <a:endParaRPr lang="en-GB" dirty="0">
              <a:latin typeface="Symbol" pitchFamily="18" charset="2"/>
            </a:endParaRPr>
          </a:p>
        </p:txBody>
      </p:sp>
      <p:sp>
        <p:nvSpPr>
          <p:cNvPr id="23568" name="Oval 10"/>
          <p:cNvSpPr>
            <a:spLocks noChangeArrowheads="1"/>
          </p:cNvSpPr>
          <p:nvPr/>
        </p:nvSpPr>
        <p:spPr bwMode="auto">
          <a:xfrm>
            <a:off x="4806950" y="3932238"/>
            <a:ext cx="766763" cy="811212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 sz="2400">
                <a:latin typeface="Symbol" pitchFamily="18" charset="2"/>
              </a:rPr>
              <a:t>  +</a:t>
            </a:r>
          </a:p>
        </p:txBody>
      </p:sp>
      <p:sp>
        <p:nvSpPr>
          <p:cNvPr id="23569" name="Line 20"/>
          <p:cNvSpPr>
            <a:spLocks noChangeShapeType="1"/>
          </p:cNvSpPr>
          <p:nvPr/>
        </p:nvSpPr>
        <p:spPr bwMode="auto">
          <a:xfrm>
            <a:off x="5689600" y="4343400"/>
            <a:ext cx="4651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3570" name="Text Box 21"/>
          <p:cNvSpPr txBox="1">
            <a:spLocks noChangeArrowheads="1"/>
          </p:cNvSpPr>
          <p:nvPr/>
        </p:nvSpPr>
        <p:spPr bwMode="auto">
          <a:xfrm>
            <a:off x="5189538" y="2388960"/>
            <a:ext cx="3647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Prior to maximise model evidence</a:t>
            </a:r>
            <a:endParaRPr lang="en-GB" dirty="0"/>
          </a:p>
        </p:txBody>
      </p:sp>
      <p:pic>
        <p:nvPicPr>
          <p:cNvPr id="23577" name="Picture 1"/>
          <p:cNvPicPr>
            <a:picLocks noChangeAspect="1" noChangeArrowheads="1"/>
          </p:cNvPicPr>
          <p:nvPr/>
        </p:nvPicPr>
        <p:blipFill>
          <a:blip r:embed="rId6" cstate="print">
            <a:lum contrast="100000"/>
          </a:blip>
          <a:srcRect l="21092" t="23415" r="58403" b="51576"/>
          <a:stretch>
            <a:fillRect/>
          </a:stretch>
        </p:blipFill>
        <p:spPr bwMode="auto">
          <a:xfrm rot="10800000">
            <a:off x="7115175" y="3490913"/>
            <a:ext cx="7747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8" name="Text Box 31"/>
          <p:cNvSpPr txBox="1">
            <a:spLocks noChangeArrowheads="1"/>
          </p:cNvSpPr>
          <p:nvPr/>
        </p:nvSpPr>
        <p:spPr bwMode="auto">
          <a:xfrm>
            <a:off x="420914" y="791482"/>
            <a:ext cx="19672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dirty="0" smtClean="0"/>
              <a:t>Candidate Priors</a:t>
            </a:r>
            <a:endParaRPr lang="en-GB" dirty="0"/>
          </a:p>
        </p:txBody>
      </p:sp>
      <p:pic>
        <p:nvPicPr>
          <p:cNvPr id="113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 l="48628" t="10024" r="16973" b="70061"/>
          <a:stretch>
            <a:fillRect/>
          </a:stretch>
        </p:blipFill>
        <p:spPr bwMode="auto">
          <a:xfrm>
            <a:off x="7663542" y="3643086"/>
            <a:ext cx="1103086" cy="4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" name="Picture 3"/>
          <p:cNvPicPr>
            <a:picLocks noChangeAspect="1" noChangeArrowheads="1"/>
          </p:cNvPicPr>
          <p:nvPr/>
        </p:nvPicPr>
        <p:blipFill>
          <a:blip r:embed="rId5" cstate="print">
            <a:lum contrast="100000"/>
          </a:blip>
          <a:srcRect l="48628" t="10024" r="16973" b="70061"/>
          <a:stretch>
            <a:fillRect/>
          </a:stretch>
        </p:blipFill>
        <p:spPr bwMode="auto">
          <a:xfrm>
            <a:off x="6640285" y="4390572"/>
            <a:ext cx="1103086" cy="478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5" name="Picture 1"/>
          <p:cNvPicPr>
            <a:picLocks noChangeAspect="1" noChangeArrowheads="1"/>
          </p:cNvPicPr>
          <p:nvPr/>
        </p:nvPicPr>
        <p:blipFill>
          <a:blip r:embed="rId7" cstate="print">
            <a:lum contrast="100000"/>
          </a:blip>
          <a:srcRect/>
          <a:stretch>
            <a:fillRect/>
          </a:stretch>
        </p:blipFill>
        <p:spPr bwMode="auto">
          <a:xfrm>
            <a:off x="829817" y="5346053"/>
            <a:ext cx="2131098" cy="159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6" name="Straight Arrow Connector 8"/>
          <p:cNvCxnSpPr>
            <a:cxnSpLocks noChangeShapeType="1"/>
          </p:cNvCxnSpPr>
          <p:nvPr/>
        </p:nvCxnSpPr>
        <p:spPr bwMode="auto">
          <a:xfrm flipV="1">
            <a:off x="3048000" y="4826000"/>
            <a:ext cx="1778000" cy="102325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17" name="Oval 10"/>
          <p:cNvSpPr>
            <a:spLocks noChangeArrowheads="1"/>
          </p:cNvSpPr>
          <p:nvPr/>
        </p:nvSpPr>
        <p:spPr bwMode="auto">
          <a:xfrm>
            <a:off x="3639457" y="5074331"/>
            <a:ext cx="823913" cy="579437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r>
              <a:rPr lang="en-GB">
                <a:latin typeface="Symbol" pitchFamily="18" charset="2"/>
              </a:rPr>
              <a:t>l</a:t>
            </a:r>
            <a:r>
              <a:rPr lang="en-GB">
                <a:latin typeface="Times New Roman" pitchFamily="18" charset="0"/>
              </a:rPr>
              <a:t>n</a:t>
            </a:r>
            <a:endParaRPr lang="en-GB">
              <a:latin typeface="Symbol" pitchFamily="18" charset="2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 l="26422" t="73088" r="46808" b="11389"/>
          <a:stretch>
            <a:fillRect/>
          </a:stretch>
        </p:blipFill>
        <p:spPr bwMode="auto">
          <a:xfrm>
            <a:off x="0" y="5114454"/>
            <a:ext cx="1955800" cy="163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 cstate="print"/>
          <a:srcRect l="23312" t="73225" r="43112" b="10411"/>
          <a:stretch>
            <a:fillRect/>
          </a:stretch>
        </p:blipFill>
        <p:spPr bwMode="auto">
          <a:xfrm>
            <a:off x="1625600" y="5144617"/>
            <a:ext cx="2452688" cy="172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 l="23975" t="72263" r="41656"/>
          <a:stretch>
            <a:fillRect/>
          </a:stretch>
        </p:blipFill>
        <p:spPr bwMode="auto">
          <a:xfrm>
            <a:off x="3703638" y="5082704"/>
            <a:ext cx="2509837" cy="291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48089" y="1059525"/>
            <a:ext cx="53340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5"/>
          <p:cNvPicPr>
            <a:picLocks noChangeAspect="1" noChangeArrowheads="1"/>
          </p:cNvPicPr>
          <p:nvPr/>
        </p:nvPicPr>
        <p:blipFill>
          <a:blip r:embed="rId6" cstate="print"/>
          <a:srcRect l="27434" t="73570" r="48042" b="12219"/>
          <a:stretch>
            <a:fillRect/>
          </a:stretch>
        </p:blipFill>
        <p:spPr bwMode="auto">
          <a:xfrm>
            <a:off x="6083300" y="5163667"/>
            <a:ext cx="1878013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Line 13"/>
          <p:cNvSpPr>
            <a:spLocks noChangeShapeType="1"/>
          </p:cNvSpPr>
          <p:nvPr/>
        </p:nvSpPr>
        <p:spPr bwMode="auto">
          <a:xfrm flipH="1">
            <a:off x="1582738" y="4396904"/>
            <a:ext cx="1304925" cy="900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4" name="Line 14"/>
          <p:cNvSpPr>
            <a:spLocks noChangeShapeType="1"/>
          </p:cNvSpPr>
          <p:nvPr/>
        </p:nvSpPr>
        <p:spPr bwMode="auto">
          <a:xfrm flipH="1">
            <a:off x="3163888" y="4350867"/>
            <a:ext cx="12700" cy="842962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5" name="Line 15"/>
          <p:cNvSpPr>
            <a:spLocks noChangeShapeType="1"/>
          </p:cNvSpPr>
          <p:nvPr/>
        </p:nvSpPr>
        <p:spPr bwMode="auto">
          <a:xfrm>
            <a:off x="3667125" y="4349279"/>
            <a:ext cx="625475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6" name="Line 16"/>
          <p:cNvSpPr>
            <a:spLocks noChangeShapeType="1"/>
          </p:cNvSpPr>
          <p:nvPr/>
        </p:nvSpPr>
        <p:spPr bwMode="auto">
          <a:xfrm>
            <a:off x="5610225" y="4404842"/>
            <a:ext cx="625475" cy="93027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4587" name="Text Box 17"/>
          <p:cNvSpPr txBox="1">
            <a:spLocks noChangeArrowheads="1"/>
          </p:cNvSpPr>
          <p:nvPr/>
        </p:nvSpPr>
        <p:spPr bwMode="auto">
          <a:xfrm>
            <a:off x="5437868" y="2598058"/>
            <a:ext cx="1441450" cy="92333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dirty="0"/>
              <a:t> Accuracy</a:t>
            </a:r>
          </a:p>
          <a:p>
            <a:r>
              <a:rPr lang="en-GB" dirty="0"/>
              <a:t>Free Energy</a:t>
            </a:r>
          </a:p>
          <a:p>
            <a:r>
              <a:rPr lang="en-GB" dirty="0" err="1"/>
              <a:t>Compexity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844801" y="0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Multiple Sparse priors</a:t>
            </a:r>
            <a:endParaRPr lang="en-GB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74171" y="638629"/>
            <a:ext cx="5955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 now construct the priors to maximise model evidence</a:t>
            </a:r>
          </a:p>
          <a:p>
            <a:r>
              <a:rPr lang="en-GB" dirty="0" smtClean="0"/>
              <a:t>(minimise cross validation error).</a:t>
            </a:r>
            <a:endParaRPr lang="en-GB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Conclusion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MEG inverse problem can be solved.. If you have some prior knowledge.</a:t>
            </a:r>
          </a:p>
          <a:p>
            <a:pPr eaLnBrk="1" hangingPunct="1"/>
            <a:r>
              <a:rPr lang="en-GB" dirty="0" smtClean="0"/>
              <a:t>All prior knowledge encapsulated in a source covariance matrix.</a:t>
            </a:r>
          </a:p>
          <a:p>
            <a:pPr eaLnBrk="1" hangingPunct="1"/>
            <a:r>
              <a:rPr lang="en-GB" dirty="0" smtClean="0"/>
              <a:t>Can test between priors (or develop new priors) using cross validation or Bayesian framework.</a:t>
            </a:r>
          </a:p>
          <a:p>
            <a:pPr eaLnBrk="1" hangingPunct="1"/>
            <a:endParaRPr lang="en-GB" dirty="0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>
                <a:hlinkClick r:id="rId2"/>
              </a:rPr>
              <a:t>Mosher et al., 2003</a:t>
            </a:r>
            <a:endParaRPr lang="en-GB" sz="1800" dirty="0" smtClean="0"/>
          </a:p>
          <a:p>
            <a:r>
              <a:rPr lang="en-GB" sz="1800" dirty="0" smtClean="0"/>
              <a:t>J. Mosher, S. Baillet, R.M. </a:t>
            </a:r>
            <a:r>
              <a:rPr lang="en-GB" sz="1800" dirty="0" err="1" smtClean="0"/>
              <a:t>Leahi</a:t>
            </a:r>
            <a:endParaRPr lang="en-GB" sz="1800" dirty="0" smtClean="0"/>
          </a:p>
          <a:p>
            <a:r>
              <a:rPr lang="en-GB" sz="1800" b="1" dirty="0" smtClean="0"/>
              <a:t>Equivalence of linear approaches in </a:t>
            </a:r>
            <a:r>
              <a:rPr lang="en-GB" sz="1800" b="1" dirty="0" err="1" smtClean="0"/>
              <a:t>bioelectromagnetic</a:t>
            </a:r>
            <a:r>
              <a:rPr lang="en-GB" sz="1800" b="1" dirty="0" smtClean="0"/>
              <a:t> inverse solutions</a:t>
            </a:r>
          </a:p>
          <a:p>
            <a:r>
              <a:rPr lang="en-GB" sz="1800" dirty="0" smtClean="0"/>
              <a:t>IEEE Workshop on Statistical Signal Processing (2003), pp. 294–297</a:t>
            </a:r>
          </a:p>
          <a:p>
            <a:endParaRPr lang="en-GB" sz="1800" dirty="0" smtClean="0"/>
          </a:p>
          <a:p>
            <a:r>
              <a:rPr lang="en-GB" sz="1800" dirty="0" smtClean="0">
                <a:hlinkClick r:id="rId2"/>
              </a:rPr>
              <a:t>Friston et al., 2008</a:t>
            </a:r>
            <a:endParaRPr lang="en-GB" sz="1800" dirty="0" smtClean="0"/>
          </a:p>
          <a:p>
            <a:r>
              <a:rPr lang="en-GB" sz="1800" dirty="0" smtClean="0"/>
              <a:t>K. Friston, L. Harrison, J. Daunizeau, S. Kiebel, C. Phillips, N. Trujillo-</a:t>
            </a:r>
            <a:r>
              <a:rPr lang="en-GB" sz="1800" dirty="0" err="1" smtClean="0"/>
              <a:t>Barreto</a:t>
            </a:r>
            <a:r>
              <a:rPr lang="en-GB" sz="1800" dirty="0" smtClean="0"/>
              <a:t>, R. Henson, G. Flandin, J. Mattout</a:t>
            </a:r>
          </a:p>
          <a:p>
            <a:r>
              <a:rPr lang="en-GB" sz="1800" b="1" dirty="0" smtClean="0"/>
              <a:t>Multiple sparse priors for the M/EEG inverse problem</a:t>
            </a:r>
          </a:p>
          <a:p>
            <a:r>
              <a:rPr lang="en-GB" sz="1800" dirty="0" smtClean="0"/>
              <a:t>NeuroImage, 39 (2008), pp. 1104–1120</a:t>
            </a:r>
          </a:p>
          <a:p>
            <a:pPr>
              <a:buNone/>
            </a:pPr>
            <a:endParaRPr lang="en-GB" sz="1800" dirty="0" smtClean="0"/>
          </a:p>
          <a:p>
            <a:r>
              <a:rPr lang="en-GB" sz="1800" dirty="0" err="1" smtClean="0">
                <a:hlinkClick r:id="rId2"/>
              </a:rPr>
              <a:t>Wipf</a:t>
            </a:r>
            <a:r>
              <a:rPr lang="en-GB" sz="1800" dirty="0" smtClean="0">
                <a:hlinkClick r:id="rId2"/>
              </a:rPr>
              <a:t> and </a:t>
            </a:r>
            <a:r>
              <a:rPr lang="en-GB" sz="1800" dirty="0" err="1" smtClean="0">
                <a:hlinkClick r:id="rId2"/>
              </a:rPr>
              <a:t>Nagarajan</a:t>
            </a:r>
            <a:r>
              <a:rPr lang="en-GB" sz="1800" dirty="0" smtClean="0">
                <a:hlinkClick r:id="rId2"/>
              </a:rPr>
              <a:t>, 2009</a:t>
            </a:r>
            <a:endParaRPr lang="en-GB" sz="1800" dirty="0" smtClean="0"/>
          </a:p>
          <a:p>
            <a:r>
              <a:rPr lang="en-GB" sz="1800" dirty="0" smtClean="0"/>
              <a:t>D. </a:t>
            </a:r>
            <a:r>
              <a:rPr lang="en-GB" sz="1800" dirty="0" err="1" smtClean="0"/>
              <a:t>Wipf</a:t>
            </a:r>
            <a:r>
              <a:rPr lang="en-GB" sz="1800" dirty="0" smtClean="0"/>
              <a:t>, S. </a:t>
            </a:r>
            <a:r>
              <a:rPr lang="en-GB" sz="1800" dirty="0" err="1" smtClean="0"/>
              <a:t>Nagarajan</a:t>
            </a:r>
            <a:endParaRPr lang="en-GB" sz="1800" dirty="0" smtClean="0"/>
          </a:p>
          <a:p>
            <a:r>
              <a:rPr lang="en-GB" sz="1800" b="1" dirty="0" smtClean="0"/>
              <a:t>A unified Bayesian framework for MEG/EEG source imaging</a:t>
            </a:r>
          </a:p>
          <a:p>
            <a:r>
              <a:rPr lang="en-GB" sz="1800" dirty="0" smtClean="0"/>
              <a:t>NeuroImage, 44 (2009), pp. 947–966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245429" cy="4525963"/>
          </a:xfrm>
        </p:spPr>
        <p:txBody>
          <a:bodyPr/>
          <a:lstStyle/>
          <a:p>
            <a:r>
              <a:rPr lang="en-GB" dirty="0" smtClean="0"/>
              <a:t>Karl Friston</a:t>
            </a:r>
          </a:p>
          <a:p>
            <a:r>
              <a:rPr lang="en-GB" dirty="0" smtClean="0"/>
              <a:t>Jose David Lopez</a:t>
            </a:r>
          </a:p>
          <a:p>
            <a:r>
              <a:rPr lang="en-GB" dirty="0" smtClean="0"/>
              <a:t>Vladimir Litvak</a:t>
            </a:r>
          </a:p>
          <a:p>
            <a:r>
              <a:rPr lang="en-GB" dirty="0" smtClean="0"/>
              <a:t>Guillaume Flandin</a:t>
            </a:r>
          </a:p>
          <a:p>
            <a:r>
              <a:rPr lang="en-GB" dirty="0" smtClean="0"/>
              <a:t>Will Penny</a:t>
            </a:r>
          </a:p>
          <a:p>
            <a:r>
              <a:rPr lang="en-GB" dirty="0" smtClean="0"/>
              <a:t>Jean Daunizeau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5080000" y="1592942"/>
            <a:ext cx="4245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354285" y="1592942"/>
            <a:ext cx="424542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Christophe Phillips</a:t>
            </a:r>
          </a:p>
          <a:p>
            <a:r>
              <a:rPr lang="en-GB" dirty="0" smtClean="0"/>
              <a:t>Rik Henson</a:t>
            </a:r>
          </a:p>
          <a:p>
            <a:r>
              <a:rPr lang="en-GB" dirty="0" smtClean="0"/>
              <a:t>Jason Taylor</a:t>
            </a:r>
            <a:endParaRPr lang="en-GB" dirty="0"/>
          </a:p>
          <a:p>
            <a:r>
              <a:rPr lang="en-GB" dirty="0" smtClean="0"/>
              <a:t>Luzia Troebinger</a:t>
            </a:r>
          </a:p>
          <a:p>
            <a:r>
              <a:rPr lang="en-GB" dirty="0" smtClean="0"/>
              <a:t>Chris </a:t>
            </a:r>
            <a:r>
              <a:rPr lang="en-GB" dirty="0" err="1" smtClean="0"/>
              <a:t>Mathys</a:t>
            </a:r>
            <a:endParaRPr lang="en-GB" dirty="0" smtClean="0"/>
          </a:p>
          <a:p>
            <a:r>
              <a:rPr lang="en-GB" dirty="0" err="1" smtClean="0"/>
              <a:t>Saskia</a:t>
            </a:r>
            <a:r>
              <a:rPr lang="en-GB" dirty="0" smtClean="0"/>
              <a:t> </a:t>
            </a:r>
            <a:r>
              <a:rPr lang="en-GB" dirty="0" err="1" smtClean="0"/>
              <a:t>Helbling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2618072" y="5657240"/>
            <a:ext cx="3472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And all SPM developers</a:t>
            </a:r>
            <a:endParaRPr lang="en-GB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Analytical approximation to model evidence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Free energy= accuracy- complexity</a:t>
            </a:r>
            <a:endParaRPr lang="en-GB" dirty="0"/>
          </a:p>
        </p:txBody>
      </p:sp>
      <p:pic>
        <p:nvPicPr>
          <p:cNvPr id="229388" name="Picture 12" descr="View the MathML sour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1005" y="2688089"/>
            <a:ext cx="7244329" cy="1521054"/>
          </a:xfrm>
          <a:prstGeom prst="rect">
            <a:avLst/>
          </a:prstGeom>
          <a:noFill/>
        </p:spPr>
      </p:pic>
      <p:pic>
        <p:nvPicPr>
          <p:cNvPr id="229390" name="Picture 14" descr="View the MathML sour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7750" y="4851398"/>
            <a:ext cx="6688614" cy="1375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1143000" y="1571625"/>
            <a:ext cx="6215063" cy="27860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1143000" y="571500"/>
            <a:ext cx="77866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 l="29823" t="48918" r="28101" b="27283"/>
          <a:stretch>
            <a:fillRect/>
          </a:stretch>
        </p:blipFill>
        <p:spPr bwMode="auto">
          <a:xfrm>
            <a:off x="2143125" y="4572000"/>
            <a:ext cx="47148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21"/>
          <p:cNvSpPr txBox="1">
            <a:spLocks noChangeArrowheads="1"/>
          </p:cNvSpPr>
          <p:nvPr/>
        </p:nvSpPr>
        <p:spPr bwMode="auto">
          <a:xfrm>
            <a:off x="6546850" y="2049463"/>
            <a:ext cx="68897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sng">
                <a:latin typeface="Calibri" pitchFamily="34" charset="0"/>
              </a:rPr>
              <a:t>MEG</a:t>
            </a:r>
            <a:endParaRPr lang="en-US" sz="2000" u="sng">
              <a:latin typeface="Calibri" pitchFamily="34" charset="0"/>
            </a:endParaRPr>
          </a:p>
        </p:txBody>
      </p:sp>
      <p:sp>
        <p:nvSpPr>
          <p:cNvPr id="29702" name="Text Box 20"/>
          <p:cNvSpPr txBox="1">
            <a:spLocks noChangeArrowheads="1"/>
          </p:cNvSpPr>
          <p:nvPr/>
        </p:nvSpPr>
        <p:spPr bwMode="auto">
          <a:xfrm>
            <a:off x="6596063" y="3221038"/>
            <a:ext cx="593725" cy="400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000" u="sng">
                <a:latin typeface="Calibri" pitchFamily="34" charset="0"/>
              </a:rPr>
              <a:t>EEG</a:t>
            </a:r>
            <a:endParaRPr lang="en-US" sz="2000" u="sng">
              <a:latin typeface="Calibri" pitchFamily="34" charset="0"/>
            </a:endParaRPr>
          </a:p>
        </p:txBody>
      </p:sp>
      <p:sp>
        <p:nvSpPr>
          <p:cNvPr id="29703" name="ZoneTexte 16"/>
          <p:cNvSpPr txBox="1">
            <a:spLocks noChangeArrowheads="1"/>
          </p:cNvSpPr>
          <p:nvPr/>
        </p:nvSpPr>
        <p:spPr bwMode="auto">
          <a:xfrm>
            <a:off x="2138363" y="-12700"/>
            <a:ext cx="70056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i="1">
                <a:latin typeface="Calibri" pitchFamily="34" charset="0"/>
              </a:rPr>
              <a:t>What do we measure with EEG &amp; MEG ?</a:t>
            </a:r>
          </a:p>
        </p:txBody>
      </p:sp>
      <p:sp>
        <p:nvSpPr>
          <p:cNvPr id="29704" name="ZoneTexte 4"/>
          <p:cNvSpPr txBox="1">
            <a:spLocks noChangeArrowheads="1"/>
          </p:cNvSpPr>
          <p:nvPr/>
        </p:nvSpPr>
        <p:spPr bwMode="auto">
          <a:xfrm>
            <a:off x="366713" y="1009650"/>
            <a:ext cx="5299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>
                <a:solidFill>
                  <a:schemeClr val="tx2"/>
                </a:solidFill>
                <a:latin typeface="Calibri" pitchFamily="34" charset="0"/>
              </a:rPr>
              <a:t>From a single source to the sensor: MEG</a:t>
            </a:r>
          </a:p>
        </p:txBody>
      </p:sp>
      <p:pic>
        <p:nvPicPr>
          <p:cNvPr id="29705" name="Image 16" descr="EEG1.png"/>
          <p:cNvPicPr>
            <a:picLocks noChangeAspect="1"/>
          </p:cNvPicPr>
          <p:nvPr/>
        </p:nvPicPr>
        <p:blipFill>
          <a:blip r:embed="rId4" cstate="print"/>
          <a:srcRect l="16988" t="5435" r="10818" b="7608"/>
          <a:stretch>
            <a:fillRect/>
          </a:stretch>
        </p:blipFill>
        <p:spPr bwMode="auto">
          <a:xfrm>
            <a:off x="1500188" y="1849438"/>
            <a:ext cx="10715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Image 17" descr="MEG3.png"/>
          <p:cNvPicPr>
            <a:picLocks noChangeAspect="1"/>
          </p:cNvPicPr>
          <p:nvPr/>
        </p:nvPicPr>
        <p:blipFill>
          <a:blip r:embed="rId5" cstate="print"/>
          <a:srcRect l="5640" t="5525" b="6081"/>
          <a:stretch>
            <a:fillRect/>
          </a:stretch>
        </p:blipFill>
        <p:spPr bwMode="auto">
          <a:xfrm>
            <a:off x="5072063" y="3071813"/>
            <a:ext cx="11953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7" name="Image 18" descr="MEG2.png"/>
          <p:cNvPicPr>
            <a:picLocks noChangeAspect="1"/>
          </p:cNvPicPr>
          <p:nvPr/>
        </p:nvPicPr>
        <p:blipFill>
          <a:blip r:embed="rId6" cstate="print"/>
          <a:srcRect l="10526" t="5865" r="10526" b="11075"/>
          <a:stretch>
            <a:fillRect/>
          </a:stretch>
        </p:blipFill>
        <p:spPr bwMode="auto">
          <a:xfrm>
            <a:off x="3286125" y="3143250"/>
            <a:ext cx="1071563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8" name="Image 19" descr="MEG1.png"/>
          <p:cNvPicPr>
            <a:picLocks noChangeAspect="1"/>
          </p:cNvPicPr>
          <p:nvPr/>
        </p:nvPicPr>
        <p:blipFill>
          <a:blip r:embed="rId7" cstate="print"/>
          <a:srcRect l="14282" t="5550" r="14307" b="5647"/>
          <a:stretch>
            <a:fillRect/>
          </a:stretch>
        </p:blipFill>
        <p:spPr bwMode="auto">
          <a:xfrm>
            <a:off x="1571625" y="3071813"/>
            <a:ext cx="10715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9" name="Image 20" descr="EEG3.png"/>
          <p:cNvPicPr>
            <a:picLocks noChangeAspect="1"/>
          </p:cNvPicPr>
          <p:nvPr/>
        </p:nvPicPr>
        <p:blipFill>
          <a:blip r:embed="rId8" cstate="print"/>
          <a:srcRect l="10133" t="5515" r="8797" b="6248"/>
          <a:stretch>
            <a:fillRect/>
          </a:stretch>
        </p:blipFill>
        <p:spPr bwMode="auto">
          <a:xfrm>
            <a:off x="5072063" y="1785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10" name="Image 21" descr="EEG2.png"/>
          <p:cNvPicPr>
            <a:picLocks noChangeAspect="1"/>
          </p:cNvPicPr>
          <p:nvPr/>
        </p:nvPicPr>
        <p:blipFill>
          <a:blip r:embed="rId9" cstate="print"/>
          <a:srcRect l="10426" t="5882" r="11374" b="5882"/>
          <a:stretch>
            <a:fillRect/>
          </a:stretch>
        </p:blipFill>
        <p:spPr bwMode="auto">
          <a:xfrm>
            <a:off x="3214688" y="1785938"/>
            <a:ext cx="1071562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56286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>
            <a:off x="5616544" y="4516404"/>
            <a:ext cx="1268428" cy="1335315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Connecteur droit 5"/>
          <p:cNvCxnSpPr/>
          <p:nvPr/>
        </p:nvCxnSpPr>
        <p:spPr>
          <a:xfrm>
            <a:off x="1143000" y="571500"/>
            <a:ext cx="7786688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6" name="ZoneTexte 4"/>
          <p:cNvSpPr txBox="1">
            <a:spLocks noChangeArrowheads="1"/>
          </p:cNvSpPr>
          <p:nvPr/>
        </p:nvSpPr>
        <p:spPr bwMode="auto">
          <a:xfrm>
            <a:off x="2951876" y="72387"/>
            <a:ext cx="28943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tx2"/>
                </a:solidFill>
                <a:latin typeface="Calibri" pitchFamily="34" charset="0"/>
              </a:rPr>
              <a:t>The 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forward</a:t>
            </a:r>
            <a:r>
              <a:rPr lang="fr-FR" sz="2400" b="1" dirty="0">
                <a:solidFill>
                  <a:schemeClr val="tx2"/>
                </a:solidFill>
                <a:latin typeface="Calibri" pitchFamily="34" charset="0"/>
              </a:rPr>
              <a:t> </a:t>
            </a:r>
            <a:r>
              <a:rPr lang="fr-FR" sz="2400" b="1" dirty="0" err="1" smtClean="0">
                <a:solidFill>
                  <a:schemeClr val="tx2"/>
                </a:solidFill>
                <a:latin typeface="Calibri" pitchFamily="34" charset="0"/>
              </a:rPr>
              <a:t>problem</a:t>
            </a:r>
            <a:endParaRPr lang="fr-FR" sz="2400" b="1" dirty="0">
              <a:solidFill>
                <a:schemeClr val="tx2"/>
              </a:solidFill>
              <a:latin typeface="Calibri" pitchFamily="34" charset="0"/>
            </a:endParaRPr>
          </a:p>
        </p:txBody>
      </p:sp>
      <p:grpSp>
        <p:nvGrpSpPr>
          <p:cNvPr id="3" name="Groupe 35"/>
          <p:cNvGrpSpPr>
            <a:grpSpLocks/>
          </p:cNvGrpSpPr>
          <p:nvPr/>
        </p:nvGrpSpPr>
        <p:grpSpPr bwMode="auto">
          <a:xfrm>
            <a:off x="2265347" y="4296649"/>
            <a:ext cx="4976812" cy="2244725"/>
            <a:chOff x="1506515" y="1928802"/>
            <a:chExt cx="4976813" cy="2244725"/>
          </a:xfrm>
        </p:grpSpPr>
        <p:grpSp>
          <p:nvGrpSpPr>
            <p:cNvPr id="4" name="Groupe 33"/>
            <p:cNvGrpSpPr>
              <a:grpSpLocks/>
            </p:cNvGrpSpPr>
            <p:nvPr/>
          </p:nvGrpSpPr>
          <p:grpSpPr bwMode="auto">
            <a:xfrm>
              <a:off x="1506515" y="1928802"/>
              <a:ext cx="4976813" cy="2244725"/>
              <a:chOff x="4054475" y="1501775"/>
              <a:chExt cx="4976813" cy="2244725"/>
            </a:xfrm>
          </p:grpSpPr>
          <p:grpSp>
            <p:nvGrpSpPr>
              <p:cNvPr id="5" name="Group 58"/>
              <p:cNvGrpSpPr>
                <a:grpSpLocks/>
              </p:cNvGrpSpPr>
              <p:nvPr/>
            </p:nvGrpSpPr>
            <p:grpSpPr bwMode="auto">
              <a:xfrm>
                <a:off x="5973764" y="1501775"/>
                <a:ext cx="3014663" cy="2016125"/>
                <a:chOff x="3788" y="1111"/>
                <a:chExt cx="1899" cy="1270"/>
              </a:xfrm>
            </p:grpSpPr>
            <p:graphicFrame>
              <p:nvGraphicFramePr>
                <p:cNvPr id="3074" name="Object 37"/>
                <p:cNvGraphicFramePr>
                  <a:graphicFrameLocks noChangeAspect="1"/>
                </p:cNvGraphicFramePr>
                <p:nvPr/>
              </p:nvGraphicFramePr>
              <p:xfrm>
                <a:off x="4517" y="1111"/>
                <a:ext cx="1170" cy="127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236573" name="Image Photo Editor" r:id="rId4" imgW="5485714" imgH="5952381" progId="">
                        <p:embed/>
                      </p:oleObj>
                    </mc:Choice>
                    <mc:Fallback>
                      <p:oleObj name="Image Photo Editor" r:id="rId4" imgW="5485714" imgH="5952381" progId="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5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517" y="1111"/>
                              <a:ext cx="1170" cy="1270"/>
                            </a:xfrm>
                            <a:prstGeom prst="rect">
                              <a:avLst/>
                            </a:prstGeom>
                            <a:noFill/>
                            <a:ln>
                              <a:noFill/>
                            </a:ln>
                            <a:effectLst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chemeClr val="accent1"/>
                                  </a:solidFill>
                                </a14:hiddenFill>
                              </a:ext>
                              <a:ext uri="{91240B29-F687-4F45-9708-019B960494DF}">
                                <a14:hiddenLine xmlns:a14="http://schemas.microsoft.com/office/drawing/2010/main" w="9525">
                                  <a:solidFill>
                                    <a:schemeClr val="tx1"/>
                                  </a:solidFill>
                                  <a:miter lim="800000"/>
                                  <a:headEnd/>
                                  <a:tailEnd/>
                                </a14:hiddenLine>
                              </a:ext>
                              <a:ext uri="{AF507438-7753-43E0-B8FC-AC1667EBCBE1}">
                                <a14:hiddenEffects xmlns:a14="http://schemas.microsoft.com/office/drawing/2010/main">
                                  <a:effectLst>
                                    <a:outerShdw dist="35921" dir="2700000" algn="ctr" rotWithShape="0">
                                      <a:schemeClr val="bg2"/>
                                    </a:outerShdw>
                                  </a:effectLst>
                                </a14:hiddenEffects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cxnSp>
              <p:nvCxnSpPr>
                <p:cNvPr id="28" name="AutoShape 48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3788" y="1730"/>
                  <a:ext cx="732" cy="1"/>
                </a:xfrm>
                <a:prstGeom prst="curvedConnector3">
                  <a:avLst>
                    <a:gd name="adj1" fmla="val 50000"/>
                  </a:avLst>
                </a:prstGeom>
                <a:noFill/>
                <a:ln w="76200">
                  <a:noFill/>
                  <a:round/>
                  <a:headEnd type="triangle" w="med" len="med"/>
                  <a:tailEnd/>
                </a:ln>
                <a:effectLst>
                  <a:outerShdw dist="107763" dir="2700000" algn="ctr" rotWithShape="0">
                    <a:schemeClr val="bg2"/>
                  </a:outerShdw>
                </a:effectLst>
              </p:spPr>
            </p:cxnSp>
          </p:grpSp>
          <p:sp>
            <p:nvSpPr>
              <p:cNvPr id="3099" name="Rectangle 60"/>
              <p:cNvSpPr>
                <a:spLocks noChangeArrowheads="1"/>
              </p:cNvSpPr>
              <p:nvPr/>
            </p:nvSpPr>
            <p:spPr bwMode="auto">
              <a:xfrm>
                <a:off x="4054475" y="1520825"/>
                <a:ext cx="4976813" cy="2225675"/>
              </a:xfrm>
              <a:prstGeom prst="rect">
                <a:avLst/>
              </a:prstGeom>
              <a:noFill/>
              <a:ln w="2857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cxnSp>
          <p:nvCxnSpPr>
            <p:cNvPr id="23" name="AutoShape 48"/>
            <p:cNvCxnSpPr>
              <a:cxnSpLocks noChangeShapeType="1"/>
            </p:cNvCxnSpPr>
            <p:nvPr/>
          </p:nvCxnSpPr>
          <p:spPr bwMode="auto">
            <a:xfrm rot="10800000" flipH="1" flipV="1">
              <a:off x="3428977" y="2571740"/>
              <a:ext cx="1162050" cy="1587"/>
            </a:xfrm>
            <a:prstGeom prst="curvedConnector3">
              <a:avLst>
                <a:gd name="adj1" fmla="val 50000"/>
              </a:avLst>
            </a:prstGeom>
            <a:noFill/>
            <a:ln w="76200">
              <a:noFill/>
              <a:round/>
              <a:headEnd type="triangle" w="med" len="med"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cxnSp>
      </p:grpSp>
      <p:cxnSp>
        <p:nvCxnSpPr>
          <p:cNvPr id="21" name="Connecteur droit avec flèche 20"/>
          <p:cNvCxnSpPr/>
          <p:nvPr/>
        </p:nvCxnSpPr>
        <p:spPr bwMode="auto">
          <a:xfrm rot="16200000" flipH="1">
            <a:off x="6742097" y="4898312"/>
            <a:ext cx="142875" cy="142875"/>
          </a:xfrm>
          <a:prstGeom prst="straightConnector1">
            <a:avLst/>
          </a:prstGeom>
          <a:ln w="38100">
            <a:noFill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506179" y="5027805"/>
            <a:ext cx="308488" cy="96344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4" name="Rectangle 50"/>
          <p:cNvSpPr>
            <a:spLocks noChangeArrowheads="1"/>
          </p:cNvSpPr>
          <p:nvPr/>
        </p:nvSpPr>
        <p:spPr bwMode="auto">
          <a:xfrm>
            <a:off x="6433618" y="3335536"/>
            <a:ext cx="14702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i="1" dirty="0" smtClean="0">
                <a:latin typeface="Calibri" pitchFamily="34" charset="0"/>
              </a:rPr>
              <a:t>Lead fields (L)</a:t>
            </a:r>
            <a:endParaRPr lang="en-US" i="1" dirty="0">
              <a:latin typeface="Calibri" pitchFamily="34" charset="0"/>
            </a:endParaRPr>
          </a:p>
        </p:txBody>
      </p:sp>
      <p:cxnSp>
        <p:nvCxnSpPr>
          <p:cNvPr id="42" name="Connecteur droit avec flèche 41"/>
          <p:cNvCxnSpPr/>
          <p:nvPr/>
        </p:nvCxnSpPr>
        <p:spPr>
          <a:xfrm flipV="1">
            <a:off x="6269573" y="2780162"/>
            <a:ext cx="0" cy="1170928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1" name="ZoneTexte 53"/>
          <p:cNvSpPr txBox="1">
            <a:spLocks noChangeArrowheads="1"/>
          </p:cNvSpPr>
          <p:nvPr/>
        </p:nvSpPr>
        <p:spPr bwMode="auto">
          <a:xfrm>
            <a:off x="7410860" y="4177849"/>
            <a:ext cx="126412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400" b="1" dirty="0" err="1">
                <a:latin typeface="Calibri" pitchFamily="34" charset="0"/>
              </a:rPr>
              <a:t>Dipolar</a:t>
            </a:r>
            <a:r>
              <a:rPr lang="fr-FR" sz="1400" b="1" dirty="0">
                <a:latin typeface="Calibri" pitchFamily="34" charset="0"/>
              </a:rPr>
              <a:t> </a:t>
            </a:r>
            <a:r>
              <a:rPr lang="fr-FR" sz="1400" b="1" dirty="0" smtClean="0">
                <a:latin typeface="Calibri" pitchFamily="34" charset="0"/>
              </a:rPr>
              <a:t>source</a:t>
            </a:r>
            <a:endParaRPr lang="fr-FR" sz="1400" b="1" dirty="0">
              <a:latin typeface="Calibri" pitchFamily="34" charset="0"/>
            </a:endParaRPr>
          </a:p>
        </p:txBody>
      </p:sp>
      <p:sp>
        <p:nvSpPr>
          <p:cNvPr id="3092" name="ZoneTexte 53"/>
          <p:cNvSpPr txBox="1">
            <a:spLocks noChangeArrowheads="1"/>
          </p:cNvSpPr>
          <p:nvPr/>
        </p:nvSpPr>
        <p:spPr bwMode="auto">
          <a:xfrm>
            <a:off x="2679172" y="5041187"/>
            <a:ext cx="254646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latin typeface="Calibri" pitchFamily="34" charset="0"/>
              </a:rPr>
              <a:t>Model </a:t>
            </a:r>
            <a:r>
              <a:rPr lang="fr-FR" dirty="0" err="1" smtClean="0">
                <a:latin typeface="Calibri" pitchFamily="34" charset="0"/>
              </a:rPr>
              <a:t>describes</a:t>
            </a:r>
            <a:endParaRPr lang="fr-FR" dirty="0">
              <a:latin typeface="Calibri" pitchFamily="34" charset="0"/>
            </a:endParaRPr>
          </a:p>
          <a:p>
            <a:pPr algn="ctr"/>
            <a:r>
              <a:rPr lang="fr-FR" dirty="0" err="1" smtClean="0">
                <a:latin typeface="Calibri" pitchFamily="34" charset="0"/>
              </a:rPr>
              <a:t>conductivity</a:t>
            </a:r>
            <a:r>
              <a:rPr lang="fr-FR" dirty="0" smtClean="0">
                <a:latin typeface="Calibri" pitchFamily="34" charset="0"/>
              </a:rPr>
              <a:t> </a:t>
            </a:r>
            <a:r>
              <a:rPr lang="fr-FR" dirty="0">
                <a:latin typeface="Calibri" pitchFamily="34" charset="0"/>
              </a:rPr>
              <a:t>&amp; </a:t>
            </a:r>
            <a:r>
              <a:rPr lang="fr-FR" dirty="0" err="1" smtClean="0">
                <a:latin typeface="Calibri" pitchFamily="34" charset="0"/>
              </a:rPr>
              <a:t>geometry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9" name="ZoneTexte 1"/>
          <p:cNvSpPr txBox="1">
            <a:spLocks noChangeArrowheads="1"/>
          </p:cNvSpPr>
          <p:nvPr/>
        </p:nvSpPr>
        <p:spPr bwMode="auto">
          <a:xfrm>
            <a:off x="101600" y="1795966"/>
            <a:ext cx="445588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400" b="1" i="1" dirty="0" smtClean="0">
                <a:latin typeface="+mj-lt"/>
              </a:rPr>
              <a:t>Lead fields (determined by head model) describe the sensitivity of an M/EEG sensor to a dipolar source at a particular location</a:t>
            </a:r>
            <a:endParaRPr lang="en-US" sz="2400" b="1" i="1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42097" y="4485626"/>
            <a:ext cx="668764" cy="5804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97436" y="4147072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Head Model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271981" y="1049048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Prediction</a:t>
            </a:r>
            <a:endParaRPr lang="en-GB" dirty="0"/>
          </a:p>
        </p:txBody>
      </p:sp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6" cstate="print"/>
          <a:srcRect l="12535" t="4890" r="21428" b="9260"/>
          <a:stretch>
            <a:fillRect/>
          </a:stretch>
        </p:blipFill>
        <p:spPr bwMode="auto">
          <a:xfrm>
            <a:off x="5456358" y="757805"/>
            <a:ext cx="1954502" cy="190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" name="TextBox 21"/>
          <p:cNvSpPr txBox="1"/>
          <p:nvPr/>
        </p:nvSpPr>
        <p:spPr>
          <a:xfrm>
            <a:off x="7765143" y="1049048"/>
            <a:ext cx="9925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M/EEG</a:t>
            </a:r>
          </a:p>
          <a:p>
            <a:r>
              <a:rPr lang="en-GB" dirty="0" smtClean="0"/>
              <a:t>sensors</a:t>
            </a:r>
            <a:endParaRPr lang="en-GB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5036344" y="4516404"/>
            <a:ext cx="580200" cy="424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757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827313" y="3868091"/>
            <a:ext cx="1846202" cy="2525454"/>
            <a:chOff x="638628" y="3200435"/>
            <a:chExt cx="2307752" cy="315681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Oval 4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48229" y="4455887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brain</a:t>
            </a:r>
          </a:p>
          <a:p>
            <a:r>
              <a:rPr lang="en-GB" sz="4000" dirty="0" smtClean="0"/>
              <a:t>?</a:t>
            </a:r>
            <a:endParaRPr lang="en-GB" sz="4000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5863771" y="653144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638628" y="65314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910285" y="251097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4368800" y="481874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density</a:t>
            </a:r>
          </a:p>
          <a:p>
            <a:r>
              <a:rPr lang="en-GB" dirty="0" smtClean="0"/>
              <a:t>Estimate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51544" y="1843314"/>
            <a:ext cx="203199" cy="32076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8685" y="336731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M/EEG sensors</a:t>
            </a:r>
            <a:endParaRPr lang="en-GB" dirty="0"/>
          </a:p>
        </p:txBody>
      </p:sp>
      <p:graphicFrame>
        <p:nvGraphicFramePr>
          <p:cNvPr id="195587" name="Object 3"/>
          <p:cNvGraphicFramePr>
            <a:graphicFrameLocks noChangeAspect="1"/>
          </p:cNvGraphicFramePr>
          <p:nvPr/>
        </p:nvGraphicFramePr>
        <p:xfrm>
          <a:off x="6810375" y="4964113"/>
          <a:ext cx="879475" cy="881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79" name="Equation" r:id="rId6" imgW="139680" imgH="203040" progId="Equation.DSMT4">
                  <p:embed/>
                </p:oleObj>
              </mc:Choice>
              <mc:Fallback>
                <p:oleObj name="Equation" r:id="rId6" imgW="139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375" y="4964113"/>
                        <a:ext cx="879475" cy="881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5588" name="Object 4"/>
          <p:cNvGraphicFramePr>
            <a:graphicFrameLocks noChangeAspect="1"/>
          </p:cNvGraphicFramePr>
          <p:nvPr/>
        </p:nvGraphicFramePr>
        <p:xfrm>
          <a:off x="7189073" y="3220358"/>
          <a:ext cx="1954927" cy="5823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0" name="Equation" r:id="rId8" imgW="469800" imgH="203040" progId="Equation.DSMT4">
                  <p:embed/>
                </p:oleObj>
              </mc:Choice>
              <mc:Fallback>
                <p:oleObj name="Equation" r:id="rId8" imgW="469800" imgH="2030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073" y="3220358"/>
                        <a:ext cx="1954927" cy="58238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9" name="Right Arrow 98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TextBox 99"/>
          <p:cNvSpPr txBox="1"/>
          <p:nvPr/>
        </p:nvSpPr>
        <p:spPr>
          <a:xfrm>
            <a:off x="3454400" y="397691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</a:t>
            </a:r>
            <a:endParaRPr lang="en-GB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433237" y="302114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6139542" y="348343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graphicFrame>
        <p:nvGraphicFramePr>
          <p:cNvPr id="103" name="Object 4"/>
          <p:cNvGraphicFramePr>
            <a:graphicFrameLocks noChangeAspect="1"/>
          </p:cNvGraphicFramePr>
          <p:nvPr/>
        </p:nvGraphicFramePr>
        <p:xfrm>
          <a:off x="7866743" y="393700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681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93700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Oval 103"/>
          <p:cNvSpPr/>
          <p:nvPr/>
        </p:nvSpPr>
        <p:spPr>
          <a:xfrm>
            <a:off x="7590971" y="4876800"/>
            <a:ext cx="130629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3708400" y="2644775"/>
            <a:ext cx="76200" cy="533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1040" name="Text Box 17"/>
          <p:cNvSpPr txBox="1">
            <a:spLocks noChangeArrowheads="1"/>
          </p:cNvSpPr>
          <p:nvPr/>
        </p:nvSpPr>
        <p:spPr bwMode="auto">
          <a:xfrm>
            <a:off x="433237" y="287600"/>
            <a:ext cx="26484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GB" sz="2400" dirty="0" smtClean="0"/>
              <a:t> Measurement (Y)</a:t>
            </a:r>
            <a:endParaRPr lang="en-US" sz="2400" dirty="0"/>
          </a:p>
        </p:txBody>
      </p:sp>
      <p:sp>
        <p:nvSpPr>
          <p:cNvPr id="1046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grpSp>
        <p:nvGrpSpPr>
          <p:cNvPr id="2" name="Group 58"/>
          <p:cNvGrpSpPr>
            <a:grpSpLocks noChangeAspect="1"/>
          </p:cNvGrpSpPr>
          <p:nvPr/>
        </p:nvGrpSpPr>
        <p:grpSpPr>
          <a:xfrm>
            <a:off x="827313" y="3868091"/>
            <a:ext cx="1846202" cy="2525454"/>
            <a:chOff x="638628" y="3200435"/>
            <a:chExt cx="2307752" cy="3156817"/>
          </a:xfrm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Oval 4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Oval 4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4" name="Oval 4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Oval 4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6" name="Oval 4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Oval 4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Oval 4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2" name="Oval 5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3" name="Oval 5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4" name="Oval 5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6" name="Oval 5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1248229" y="4455887"/>
            <a:ext cx="1326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dirty="0" smtClean="0"/>
              <a:t>brain</a:t>
            </a:r>
          </a:p>
          <a:p>
            <a:r>
              <a:rPr lang="en-GB" sz="4000" dirty="0" smtClean="0"/>
              <a:t>?</a:t>
            </a:r>
            <a:endParaRPr lang="en-GB" sz="4000" dirty="0"/>
          </a:p>
        </p:txBody>
      </p:sp>
      <p:grpSp>
        <p:nvGrpSpPr>
          <p:cNvPr id="3" name="Group 59"/>
          <p:cNvGrpSpPr>
            <a:grpSpLocks noChangeAspect="1"/>
          </p:cNvGrpSpPr>
          <p:nvPr/>
        </p:nvGrpSpPr>
        <p:grpSpPr>
          <a:xfrm>
            <a:off x="6233885" y="3976951"/>
            <a:ext cx="1846201" cy="2525454"/>
            <a:chOff x="638628" y="3200435"/>
            <a:chExt cx="2307752" cy="3156817"/>
          </a:xfrm>
        </p:grpSpPr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17219" t="51300" r="47815" b="29532"/>
            <a:stretch>
              <a:fillRect/>
            </a:stretch>
          </p:blipFill>
          <p:spPr bwMode="auto">
            <a:xfrm rot="16200000">
              <a:off x="573314" y="3788229"/>
              <a:ext cx="2554514" cy="20174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62" name="Oval 61"/>
            <p:cNvSpPr/>
            <p:nvPr/>
          </p:nvSpPr>
          <p:spPr>
            <a:xfrm>
              <a:off x="638628" y="4601028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3" name="Oval 62"/>
            <p:cNvSpPr/>
            <p:nvPr/>
          </p:nvSpPr>
          <p:spPr>
            <a:xfrm>
              <a:off x="689428" y="401321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4" name="Oval 63"/>
            <p:cNvSpPr/>
            <p:nvPr/>
          </p:nvSpPr>
          <p:spPr>
            <a:xfrm>
              <a:off x="870856" y="351248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5" name="Oval 64"/>
            <p:cNvSpPr/>
            <p:nvPr/>
          </p:nvSpPr>
          <p:spPr>
            <a:xfrm>
              <a:off x="1328057" y="321494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Oval 65"/>
            <p:cNvSpPr/>
            <p:nvPr/>
          </p:nvSpPr>
          <p:spPr>
            <a:xfrm>
              <a:off x="2133587" y="3207689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7" name="Oval 66"/>
            <p:cNvSpPr/>
            <p:nvPr/>
          </p:nvSpPr>
          <p:spPr>
            <a:xfrm>
              <a:off x="2503697" y="34616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8" name="Oval 67"/>
            <p:cNvSpPr/>
            <p:nvPr/>
          </p:nvSpPr>
          <p:spPr>
            <a:xfrm>
              <a:off x="2721407" y="404224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772209" y="463006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Oval 69"/>
            <p:cNvSpPr/>
            <p:nvPr/>
          </p:nvSpPr>
          <p:spPr>
            <a:xfrm>
              <a:off x="2750441" y="52178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1" name="Oval 70"/>
            <p:cNvSpPr/>
            <p:nvPr/>
          </p:nvSpPr>
          <p:spPr>
            <a:xfrm>
              <a:off x="2438393" y="580570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010233" y="601616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3" name="Oval 72"/>
            <p:cNvSpPr/>
            <p:nvPr/>
          </p:nvSpPr>
          <p:spPr>
            <a:xfrm>
              <a:off x="1494989" y="6023423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4" name="Oval 73"/>
            <p:cNvSpPr/>
            <p:nvPr/>
          </p:nvSpPr>
          <p:spPr>
            <a:xfrm>
              <a:off x="921689" y="575491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5" name="Oval 74"/>
            <p:cNvSpPr/>
            <p:nvPr/>
          </p:nvSpPr>
          <p:spPr>
            <a:xfrm>
              <a:off x="667697" y="5254187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6" name="Oval 75"/>
            <p:cNvSpPr/>
            <p:nvPr/>
          </p:nvSpPr>
          <p:spPr>
            <a:xfrm>
              <a:off x="1748969" y="3200435"/>
              <a:ext cx="174171" cy="333829"/>
            </a:xfrm>
            <a:prstGeom prst="ellipse">
              <a:avLst/>
            </a:prstGeom>
            <a:noFill/>
            <a:ln>
              <a:solidFill>
                <a:srgbClr val="0B0BF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1" name="Picture 3"/>
          <p:cNvPicPr>
            <a:picLocks noChangeAspect="1" noChangeArrowheads="1"/>
          </p:cNvPicPr>
          <p:nvPr/>
        </p:nvPicPr>
        <p:blipFill>
          <a:blip r:embed="rId4" cstate="print"/>
          <a:srcRect l="12535" t="4890" r="21428" b="9260"/>
          <a:stretch>
            <a:fillRect/>
          </a:stretch>
        </p:blipFill>
        <p:spPr bwMode="auto">
          <a:xfrm>
            <a:off x="5863771" y="653144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2"/>
          <p:cNvPicPr>
            <a:picLocks noChangeAspect="1" noChangeArrowheads="1"/>
          </p:cNvPicPr>
          <p:nvPr/>
        </p:nvPicPr>
        <p:blipFill>
          <a:blip r:embed="rId5" cstate="print"/>
          <a:srcRect l="14573" r="21835" b="10347"/>
          <a:stretch>
            <a:fillRect/>
          </a:stretch>
        </p:blipFill>
        <p:spPr bwMode="auto">
          <a:xfrm>
            <a:off x="638628" y="65314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5" name="Line 23"/>
          <p:cNvSpPr>
            <a:spLocks noChangeShapeType="1"/>
          </p:cNvSpPr>
          <p:nvPr/>
        </p:nvSpPr>
        <p:spPr bwMode="auto">
          <a:xfrm flipH="1" flipV="1">
            <a:off x="7155542" y="3004458"/>
            <a:ext cx="7258" cy="820058"/>
          </a:xfrm>
          <a:prstGeom prst="line">
            <a:avLst/>
          </a:prstGeom>
          <a:noFill/>
          <a:ln w="76200">
            <a:solidFill>
              <a:srgbClr val="00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86" name="TextBox 85"/>
          <p:cNvSpPr txBox="1"/>
          <p:nvPr/>
        </p:nvSpPr>
        <p:spPr>
          <a:xfrm>
            <a:off x="7692572" y="3425371"/>
            <a:ext cx="10310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Forward</a:t>
            </a:r>
          </a:p>
          <a:p>
            <a:r>
              <a:rPr lang="en-GB" dirty="0" smtClean="0"/>
              <a:t>problem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4426857" y="547188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Current density</a:t>
            </a:r>
          </a:p>
          <a:p>
            <a:r>
              <a:rPr lang="en-GB" dirty="0" smtClean="0"/>
              <a:t>Estimate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6139542" y="333829"/>
            <a:ext cx="2270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 Prediction (    )</a:t>
            </a:r>
            <a:endParaRPr lang="en-GB" sz="2400" dirty="0"/>
          </a:p>
        </p:txBody>
      </p:sp>
      <p:cxnSp>
        <p:nvCxnSpPr>
          <p:cNvPr id="93" name="Straight Arrow Connector 92"/>
          <p:cNvCxnSpPr/>
          <p:nvPr/>
        </p:nvCxnSpPr>
        <p:spPr>
          <a:xfrm>
            <a:off x="551544" y="1843314"/>
            <a:ext cx="203199" cy="320765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/>
          <p:cNvSpPr txBox="1"/>
          <p:nvPr/>
        </p:nvSpPr>
        <p:spPr>
          <a:xfrm>
            <a:off x="188685" y="3367314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M/EEG sensors</a:t>
            </a:r>
            <a:endParaRPr lang="en-GB" dirty="0"/>
          </a:p>
        </p:txBody>
      </p:sp>
      <p:graphicFrame>
        <p:nvGraphicFramePr>
          <p:cNvPr id="196610" name="Object 2"/>
          <p:cNvGraphicFramePr>
            <a:graphicFrameLocks noChangeAspect="1"/>
          </p:cNvGraphicFramePr>
          <p:nvPr/>
        </p:nvGraphicFramePr>
        <p:xfrm>
          <a:off x="3033485" y="3135086"/>
          <a:ext cx="2417535" cy="8089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0" name="Equation" r:id="rId6" imgW="507960" imgH="203040" progId="Equation.DSMT4">
                  <p:embed/>
                </p:oleObj>
              </mc:Choice>
              <mc:Fallback>
                <p:oleObj name="Equation" r:id="rId6" imgW="50796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33485" y="3135086"/>
                        <a:ext cx="2417535" cy="80894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1" name="Object 3"/>
          <p:cNvGraphicFramePr>
            <a:graphicFrameLocks noChangeAspect="1"/>
          </p:cNvGraphicFramePr>
          <p:nvPr/>
        </p:nvGraphicFramePr>
        <p:xfrm>
          <a:off x="6810603" y="4963889"/>
          <a:ext cx="879475" cy="881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1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0603" y="4963889"/>
                        <a:ext cx="879475" cy="88151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2" name="Object 4"/>
          <p:cNvGraphicFramePr>
            <a:graphicFrameLocks noChangeAspect="1"/>
          </p:cNvGraphicFramePr>
          <p:nvPr/>
        </p:nvGraphicFramePr>
        <p:xfrm>
          <a:off x="7866743" y="379186"/>
          <a:ext cx="473756" cy="4439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2" name="Equation" r:id="rId10" imgW="139680" imgH="190440" progId="Equation.DSMT4">
                  <p:embed/>
                </p:oleObj>
              </mc:Choice>
              <mc:Fallback>
                <p:oleObj name="Equation" r:id="rId10" imgW="139680" imgH="19044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6743" y="379186"/>
                        <a:ext cx="473756" cy="4439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6613" name="Object 5"/>
          <p:cNvGraphicFramePr>
            <a:graphicFrameLocks noChangeAspect="1"/>
          </p:cNvGraphicFramePr>
          <p:nvPr/>
        </p:nvGraphicFramePr>
        <p:xfrm>
          <a:off x="7189788" y="2800124"/>
          <a:ext cx="19542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33" name="Equation" r:id="rId12" imgW="469800" imgH="203040" progId="Equation.DSMT4">
                  <p:embed/>
                </p:oleObj>
              </mc:Choice>
              <mc:Fallback>
                <p:oleObj name="Equation" r:id="rId12" imgW="469800" imgH="20304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9788" y="2800124"/>
                        <a:ext cx="19542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Oval 57"/>
          <p:cNvSpPr/>
          <p:nvPr/>
        </p:nvSpPr>
        <p:spPr>
          <a:xfrm>
            <a:off x="7576457" y="4862286"/>
            <a:ext cx="130629" cy="3048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ight Arrow 58"/>
          <p:cNvSpPr/>
          <p:nvPr/>
        </p:nvSpPr>
        <p:spPr>
          <a:xfrm rot="17633990" flipV="1">
            <a:off x="4102426" y="3785800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TextBox 59"/>
          <p:cNvSpPr txBox="1"/>
          <p:nvPr/>
        </p:nvSpPr>
        <p:spPr>
          <a:xfrm>
            <a:off x="3585028" y="451394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706" name="Object 2"/>
          <p:cNvGraphicFramePr>
            <a:graphicFrameLocks noChangeAspect="1"/>
          </p:cNvGraphicFramePr>
          <p:nvPr/>
        </p:nvGraphicFramePr>
        <p:xfrm>
          <a:off x="1001713" y="827088"/>
          <a:ext cx="7215187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60" name="Equation" r:id="rId3" imgW="1269720" imgH="228600" progId="Equation.DSMT4">
                  <p:embed/>
                </p:oleObj>
              </mc:Choice>
              <mc:Fallback>
                <p:oleObj name="Equation" r:id="rId3" imgW="1269720" imgH="2286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713" y="827088"/>
                        <a:ext cx="7215187" cy="1385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965371" y="2496457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Sensor Noise</a:t>
            </a:r>
          </a:p>
          <a:p>
            <a:r>
              <a:rPr lang="en-GB" dirty="0" smtClean="0">
                <a:solidFill>
                  <a:srgbClr val="0B0BFB"/>
                </a:solidFill>
              </a:rPr>
              <a:t>(known)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598227" y="2431142"/>
            <a:ext cx="11849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B0BFB"/>
                </a:solidFill>
              </a:rPr>
              <a:t>Lead field</a:t>
            </a:r>
          </a:p>
          <a:p>
            <a:r>
              <a:rPr lang="en-GB" dirty="0" smtClean="0"/>
              <a:t>(</a:t>
            </a:r>
            <a:r>
              <a:rPr lang="en-GB" dirty="0" smtClean="0">
                <a:solidFill>
                  <a:srgbClr val="0B0BFB"/>
                </a:solidFill>
              </a:rPr>
              <a:t>known</a:t>
            </a:r>
            <a:r>
              <a:rPr lang="en-GB" dirty="0" smtClean="0"/>
              <a:t>)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3280227" y="841827"/>
            <a:ext cx="595086" cy="1393373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/>
          <p:cNvSpPr txBox="1"/>
          <p:nvPr/>
        </p:nvSpPr>
        <p:spPr>
          <a:xfrm rot="16200000">
            <a:off x="2917370" y="3526966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pic>
        <p:nvPicPr>
          <p:cNvPr id="88" name="Picture 5"/>
          <p:cNvPicPr>
            <a:picLocks noChangeAspect="1" noChangeArrowheads="1"/>
          </p:cNvPicPr>
          <p:nvPr/>
        </p:nvPicPr>
        <p:blipFill>
          <a:blip r:embed="rId5" cstate="print"/>
          <a:srcRect l="22245" t="8469" r="17619" b="10986"/>
          <a:stretch>
            <a:fillRect/>
          </a:stretch>
        </p:blipFill>
        <p:spPr bwMode="auto">
          <a:xfrm>
            <a:off x="3628572" y="2844795"/>
            <a:ext cx="1712685" cy="172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0" name="Rectangle 89"/>
          <p:cNvSpPr/>
          <p:nvPr/>
        </p:nvSpPr>
        <p:spPr>
          <a:xfrm>
            <a:off x="3802708" y="3033501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5" name="Picture 2"/>
          <p:cNvPicPr>
            <a:picLocks noChangeAspect="1" noChangeArrowheads="1"/>
          </p:cNvPicPr>
          <p:nvPr/>
        </p:nvPicPr>
        <p:blipFill>
          <a:blip r:embed="rId6" cstate="print"/>
          <a:srcRect l="17219" t="51300" r="47815" b="29532"/>
          <a:stretch>
            <a:fillRect/>
          </a:stretch>
        </p:blipFill>
        <p:spPr bwMode="auto">
          <a:xfrm rot="16200000">
            <a:off x="3439866" y="4789685"/>
            <a:ext cx="2082799" cy="1836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" name="Rectangle 95"/>
          <p:cNvSpPr/>
          <p:nvPr/>
        </p:nvSpPr>
        <p:spPr>
          <a:xfrm>
            <a:off x="3984136" y="322944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7" name="Rectangle 96"/>
          <p:cNvSpPr/>
          <p:nvPr/>
        </p:nvSpPr>
        <p:spPr>
          <a:xfrm>
            <a:off x="5050935" y="429624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8" name="Rectangle 97"/>
          <p:cNvSpPr/>
          <p:nvPr/>
        </p:nvSpPr>
        <p:spPr>
          <a:xfrm>
            <a:off x="4840485" y="408579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9" name="Rectangle 98"/>
          <p:cNvSpPr/>
          <p:nvPr/>
        </p:nvSpPr>
        <p:spPr>
          <a:xfrm>
            <a:off x="4223631" y="348345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0" name="Rectangle 99"/>
          <p:cNvSpPr/>
          <p:nvPr/>
        </p:nvSpPr>
        <p:spPr>
          <a:xfrm>
            <a:off x="5101735" y="5929100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891287" y="544285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3788223" y="5442855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" name="Rectangle 102"/>
          <p:cNvSpPr/>
          <p:nvPr/>
        </p:nvSpPr>
        <p:spPr>
          <a:xfrm>
            <a:off x="3592287" y="5914563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5" name="Straight Connector 104"/>
          <p:cNvCxnSpPr>
            <a:endCxn id="102" idx="0"/>
          </p:cNvCxnSpPr>
          <p:nvPr/>
        </p:nvCxnSpPr>
        <p:spPr>
          <a:xfrm flipH="1">
            <a:off x="3882584" y="3410860"/>
            <a:ext cx="217695" cy="2031995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>
            <a:endCxn id="103" idx="0"/>
          </p:cNvCxnSpPr>
          <p:nvPr/>
        </p:nvCxnSpPr>
        <p:spPr>
          <a:xfrm flipH="1">
            <a:off x="3686648" y="3287488"/>
            <a:ext cx="188657" cy="2627075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4956620" y="4281716"/>
            <a:ext cx="21780" cy="107405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TextBox 110"/>
          <p:cNvSpPr txBox="1"/>
          <p:nvPr/>
        </p:nvSpPr>
        <p:spPr>
          <a:xfrm>
            <a:off x="4027716" y="2518223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sources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555231" y="3730171"/>
            <a:ext cx="22895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Source covariance matrix,</a:t>
            </a:r>
          </a:p>
          <a:p>
            <a:r>
              <a:rPr lang="en-GB" dirty="0" smtClean="0"/>
              <a:t>One diagonal element per source</a:t>
            </a:r>
            <a:endParaRPr lang="en-GB" dirty="0"/>
          </a:p>
        </p:txBody>
      </p:sp>
      <p:sp>
        <p:nvSpPr>
          <p:cNvPr id="33" name="Oval 32"/>
          <p:cNvSpPr/>
          <p:nvPr/>
        </p:nvSpPr>
        <p:spPr>
          <a:xfrm>
            <a:off x="5566227" y="820056"/>
            <a:ext cx="449943" cy="1407886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Oval 33"/>
          <p:cNvSpPr/>
          <p:nvPr/>
        </p:nvSpPr>
        <p:spPr>
          <a:xfrm>
            <a:off x="6654799" y="943428"/>
            <a:ext cx="587828" cy="1371599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Oval 34"/>
          <p:cNvSpPr/>
          <p:nvPr/>
        </p:nvSpPr>
        <p:spPr>
          <a:xfrm>
            <a:off x="4245428" y="892627"/>
            <a:ext cx="449943" cy="1407886"/>
          </a:xfrm>
          <a:prstGeom prst="ellipse">
            <a:avLst/>
          </a:prstGeom>
          <a:solidFill>
            <a:srgbClr val="66FFFF">
              <a:alpha val="64000"/>
            </a:srgbClr>
          </a:solidFill>
          <a:ln>
            <a:solidFill>
              <a:srgbClr val="0B0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278743" y="1857830"/>
            <a:ext cx="740228" cy="16546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2293257" y="3570514"/>
            <a:ext cx="769257" cy="1596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101414" y="0"/>
            <a:ext cx="80425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Inversion depends on choice of source covariance matrix </a:t>
            </a:r>
          </a:p>
          <a:p>
            <a:r>
              <a:rPr lang="en-GB" sz="2400" dirty="0" smtClean="0"/>
              <a:t>					(prior information)</a:t>
            </a:r>
            <a:endParaRPr lang="en-GB" sz="2400" dirty="0"/>
          </a:p>
        </p:txBody>
      </p:sp>
      <p:cxnSp>
        <p:nvCxnSpPr>
          <p:cNvPr id="46" name="Straight Arrow Connector 45"/>
          <p:cNvCxnSpPr>
            <a:endCxn id="35" idx="5"/>
          </p:cNvCxnSpPr>
          <p:nvPr/>
        </p:nvCxnSpPr>
        <p:spPr>
          <a:xfrm flipH="1" flipV="1">
            <a:off x="4629478" y="2094333"/>
            <a:ext cx="1568122" cy="489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17" idx="0"/>
          </p:cNvCxnSpPr>
          <p:nvPr/>
        </p:nvCxnSpPr>
        <p:spPr>
          <a:xfrm flipH="1" flipV="1">
            <a:off x="6988049" y="2116105"/>
            <a:ext cx="1202648" cy="3150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110514" y="4223658"/>
            <a:ext cx="2056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Prior information</a:t>
            </a:r>
            <a:endParaRPr lang="en-GB" b="1" dirty="0"/>
          </a:p>
        </p:txBody>
      </p:sp>
      <p:cxnSp>
        <p:nvCxnSpPr>
          <p:cNvPr id="51" name="Straight Arrow Connector 50"/>
          <p:cNvCxnSpPr>
            <a:stCxn id="49" idx="1"/>
          </p:cNvCxnSpPr>
          <p:nvPr/>
        </p:nvCxnSpPr>
        <p:spPr>
          <a:xfrm flipH="1" flipV="1">
            <a:off x="5500914" y="4078514"/>
            <a:ext cx="609600" cy="3298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4" cstate="print"/>
          <a:srcRect l="14396" t="5977" r="23236" b="10347"/>
          <a:stretch>
            <a:fillRect/>
          </a:stretch>
        </p:blipFill>
        <p:spPr bwMode="auto">
          <a:xfrm>
            <a:off x="6168572" y="878111"/>
            <a:ext cx="2220686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5" cstate="print"/>
          <a:srcRect l="24967" t="72812" r="45232" b="11605"/>
          <a:stretch>
            <a:fillRect/>
          </a:stretch>
        </p:blipFill>
        <p:spPr bwMode="auto">
          <a:xfrm rot="16200000">
            <a:off x="6233883" y="4194628"/>
            <a:ext cx="2177142" cy="164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/>
          <a:srcRect l="17219" t="51300" r="47815" b="29532"/>
          <a:stretch>
            <a:fillRect/>
          </a:stretch>
        </p:blipFill>
        <p:spPr bwMode="auto">
          <a:xfrm rot="16200000">
            <a:off x="803920" y="4335801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640286" y="406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030512" y="5051000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7" cstate="print"/>
          <a:srcRect l="20764" t="7705" r="17581" b="11472"/>
          <a:stretch>
            <a:fillRect/>
          </a:stretch>
        </p:blipFill>
        <p:spPr bwMode="auto">
          <a:xfrm>
            <a:off x="2452915" y="4238201"/>
            <a:ext cx="1756229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Rectangle 50"/>
          <p:cNvSpPr/>
          <p:nvPr/>
        </p:nvSpPr>
        <p:spPr>
          <a:xfrm>
            <a:off x="1066809" y="5058257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1211900" y="4513944"/>
            <a:ext cx="1415185" cy="592310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3497944" y="2902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Single dipole fit</a:t>
            </a:r>
            <a:endParaRPr lang="en-GB" sz="2400" dirty="0"/>
          </a:p>
        </p:txBody>
      </p:sp>
      <p:graphicFrame>
        <p:nvGraphicFramePr>
          <p:cNvPr id="209921" name="Object 1"/>
          <p:cNvGraphicFramePr>
            <a:graphicFrameLocks noChangeAspect="1"/>
          </p:cNvGraphicFramePr>
          <p:nvPr/>
        </p:nvGraphicFramePr>
        <p:xfrm>
          <a:off x="6981371" y="5191037"/>
          <a:ext cx="551544" cy="5525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51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1371" y="5191037"/>
                        <a:ext cx="551544" cy="55253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 cstate="print"/>
          <a:srcRect l="14573" r="21835" b="10347"/>
          <a:stretch>
            <a:fillRect/>
          </a:stretch>
        </p:blipFill>
        <p:spPr bwMode="auto">
          <a:xfrm>
            <a:off x="203200" y="624115"/>
            <a:ext cx="2264228" cy="239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17219" t="51300" r="47815" b="29532"/>
          <a:stretch>
            <a:fillRect/>
          </a:stretch>
        </p:blipFill>
        <p:spPr bwMode="auto">
          <a:xfrm rot="16200000">
            <a:off x="107234" y="4292259"/>
            <a:ext cx="1805321" cy="1424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TextBox 29"/>
          <p:cNvSpPr txBox="1"/>
          <p:nvPr/>
        </p:nvSpPr>
        <p:spPr>
          <a:xfrm>
            <a:off x="377371" y="275771"/>
            <a:ext cx="2065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Y (measured field)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 rot="1396531">
            <a:off x="2344057" y="3730171"/>
            <a:ext cx="3198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Prior info (source covariance)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6712858" y="40640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PREDICTED</a:t>
            </a:r>
            <a:endParaRPr lang="en-GB" dirty="0"/>
          </a:p>
        </p:txBody>
      </p:sp>
      <p:sp>
        <p:nvSpPr>
          <p:cNvPr id="36" name="Rectangle 35"/>
          <p:cNvSpPr/>
          <p:nvPr/>
        </p:nvSpPr>
        <p:spPr>
          <a:xfrm>
            <a:off x="1349827" y="4963915"/>
            <a:ext cx="203200" cy="217715"/>
          </a:xfrm>
          <a:prstGeom prst="rect">
            <a:avLst/>
          </a:prstGeom>
          <a:solidFill>
            <a:srgbClr val="0B0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ight Arrow 19"/>
          <p:cNvSpPr/>
          <p:nvPr/>
        </p:nvSpPr>
        <p:spPr>
          <a:xfrm rot="17633990" flipV="1">
            <a:off x="3971798" y="3248773"/>
            <a:ext cx="403949" cy="5054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 Box 24"/>
          <p:cNvSpPr txBox="1">
            <a:spLocks noChangeArrowheads="1"/>
          </p:cNvSpPr>
          <p:nvPr/>
        </p:nvSpPr>
        <p:spPr bwMode="auto">
          <a:xfrm rot="1643633">
            <a:off x="3565752" y="2708504"/>
            <a:ext cx="1822450" cy="3667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dirty="0">
                <a:solidFill>
                  <a:srgbClr val="E30202"/>
                </a:solidFill>
              </a:rPr>
              <a:t>Inverse problem</a:t>
            </a:r>
            <a:endParaRPr lang="en-US" dirty="0">
              <a:solidFill>
                <a:srgbClr val="E30202"/>
              </a:solidFill>
            </a:endParaRPr>
          </a:p>
        </p:txBody>
      </p:sp>
      <p:sp>
        <p:nvSpPr>
          <p:cNvPr id="22" name="Line 23"/>
          <p:cNvSpPr>
            <a:spLocks noChangeShapeType="1"/>
          </p:cNvSpPr>
          <p:nvPr/>
        </p:nvSpPr>
        <p:spPr bwMode="auto">
          <a:xfrm>
            <a:off x="3178629" y="2656114"/>
            <a:ext cx="2365828" cy="1175657"/>
          </a:xfrm>
          <a:prstGeom prst="line">
            <a:avLst/>
          </a:prstGeom>
          <a:noFill/>
          <a:ln w="76200">
            <a:solidFill>
              <a:srgbClr val="E3020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GB"/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5" cstate="print"/>
          <a:srcRect l="20254" t="7705" r="18600" b="10792"/>
          <a:stretch>
            <a:fillRect/>
          </a:stretch>
        </p:blipFill>
        <p:spPr bwMode="auto">
          <a:xfrm>
            <a:off x="2351313" y="4194629"/>
            <a:ext cx="1741714" cy="1741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3744658" y="5602568"/>
            <a:ext cx="188721" cy="159635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6" cstate="print"/>
          <a:srcRect l="26755" t="72398" r="45630" b="12433"/>
          <a:stretch>
            <a:fillRect/>
          </a:stretch>
        </p:blipFill>
        <p:spPr bwMode="auto">
          <a:xfrm rot="16200000">
            <a:off x="6342751" y="4296226"/>
            <a:ext cx="2017485" cy="1596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" name="Picture 3"/>
          <p:cNvPicPr>
            <a:picLocks noChangeAspect="1" noChangeArrowheads="1"/>
          </p:cNvPicPr>
          <p:nvPr/>
        </p:nvPicPr>
        <p:blipFill>
          <a:blip r:embed="rId7" cstate="print"/>
          <a:srcRect l="12535" t="4890" r="21428" b="9260"/>
          <a:stretch>
            <a:fillRect/>
          </a:stretch>
        </p:blipFill>
        <p:spPr bwMode="auto">
          <a:xfrm>
            <a:off x="6241142" y="827316"/>
            <a:ext cx="2351314" cy="229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" name="TextBox 28"/>
          <p:cNvSpPr txBox="1"/>
          <p:nvPr/>
        </p:nvSpPr>
        <p:spPr>
          <a:xfrm>
            <a:off x="3650344" y="181428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Single dipole fit</a:t>
            </a:r>
            <a:endParaRPr lang="en-GB" sz="2400" dirty="0"/>
          </a:p>
        </p:txBody>
      </p:sp>
      <p:cxnSp>
        <p:nvCxnSpPr>
          <p:cNvPr id="52" name="Straight Connector 51"/>
          <p:cNvCxnSpPr>
            <a:stCxn id="19" idx="0"/>
            <a:endCxn id="36" idx="1"/>
          </p:cNvCxnSpPr>
          <p:nvPr/>
        </p:nvCxnSpPr>
        <p:spPr>
          <a:xfrm flipH="1" flipV="1">
            <a:off x="1349827" y="5072773"/>
            <a:ext cx="2489192" cy="529795"/>
          </a:xfrm>
          <a:prstGeom prst="line">
            <a:avLst/>
          </a:prstGeom>
          <a:ln w="25400">
            <a:solidFill>
              <a:srgbClr val="00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8898" name="Object 2"/>
          <p:cNvGraphicFramePr>
            <a:graphicFrameLocks noChangeAspect="1"/>
          </p:cNvGraphicFramePr>
          <p:nvPr/>
        </p:nvGraphicFramePr>
        <p:xfrm>
          <a:off x="6951663" y="5307013"/>
          <a:ext cx="55245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28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1663" y="5307013"/>
                        <a:ext cx="552450" cy="552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31707</TotalTime>
  <Words>992</Words>
  <Application>Microsoft Office PowerPoint</Application>
  <PresentationFormat>On-screen Show (4:3)</PresentationFormat>
  <Paragraphs>271</Paragraphs>
  <Slides>37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Office Theme</vt:lpstr>
      <vt:lpstr>Image Photo Editor</vt:lpstr>
      <vt:lpstr>Equation</vt:lpstr>
      <vt:lpstr>The M/EEG inverse problem</vt:lpstr>
      <vt:lpstr>Format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Software</vt:lpstr>
      <vt:lpstr>Which priors should I use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Muliple Sparse Priors (MSP), Champagne</vt:lpstr>
      <vt:lpstr>PowerPoint Presentation</vt:lpstr>
      <vt:lpstr>Conclusion</vt:lpstr>
      <vt:lpstr>References</vt:lpstr>
      <vt:lpstr>Thank you</vt:lpstr>
      <vt:lpstr>Analytical approximation to model evidence</vt:lpstr>
      <vt:lpstr>PowerPoint Presentation</vt:lpstr>
    </vt:vector>
  </TitlesOfParts>
  <Company>NRI, Aston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 -  fMRI, Negative BOLD and Alpha</dc:title>
  <dc:creator>Krish Singh</dc:creator>
  <cp:lastModifiedBy>gbarnes</cp:lastModifiedBy>
  <cp:revision>2440</cp:revision>
  <dcterms:created xsi:type="dcterms:W3CDTF">2002-10-29T09:14:57Z</dcterms:created>
  <dcterms:modified xsi:type="dcterms:W3CDTF">2014-05-13T08:04:06Z</dcterms:modified>
</cp:coreProperties>
</file>