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4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notesSlides/notesSlide5.xml" ContentType="application/vnd.openxmlformats-officedocument.presentationml.notesSlide+xml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notesSlides/notesSlide9.xml" ContentType="application/vnd.openxmlformats-officedocument.presentationml.notesSlide+xml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7" r:id="rId2"/>
    <p:sldId id="537" r:id="rId3"/>
    <p:sldId id="586" r:id="rId4"/>
    <p:sldId id="530" r:id="rId5"/>
    <p:sldId id="532" r:id="rId6"/>
    <p:sldId id="587" r:id="rId7"/>
    <p:sldId id="588" r:id="rId8"/>
    <p:sldId id="589" r:id="rId9"/>
    <p:sldId id="590" r:id="rId10"/>
    <p:sldId id="591" r:id="rId11"/>
    <p:sldId id="592" r:id="rId12"/>
    <p:sldId id="607" r:id="rId13"/>
    <p:sldId id="593" r:id="rId14"/>
    <p:sldId id="542" r:id="rId15"/>
    <p:sldId id="543" r:id="rId16"/>
    <p:sldId id="580" r:id="rId17"/>
    <p:sldId id="581" r:id="rId18"/>
    <p:sldId id="582" r:id="rId19"/>
    <p:sldId id="583" r:id="rId20"/>
    <p:sldId id="584" r:id="rId21"/>
    <p:sldId id="612" r:id="rId22"/>
    <p:sldId id="610" r:id="rId23"/>
    <p:sldId id="611" r:id="rId24"/>
    <p:sldId id="544" r:id="rId25"/>
    <p:sldId id="599" r:id="rId26"/>
    <p:sldId id="549" r:id="rId27"/>
    <p:sldId id="609" r:id="rId28"/>
    <p:sldId id="613" r:id="rId29"/>
    <p:sldId id="606" r:id="rId30"/>
    <p:sldId id="602" r:id="rId31"/>
    <p:sldId id="548" r:id="rId32"/>
    <p:sldId id="600" r:id="rId33"/>
    <p:sldId id="594" r:id="rId34"/>
    <p:sldId id="595" r:id="rId35"/>
    <p:sldId id="596" r:id="rId36"/>
    <p:sldId id="608" r:id="rId37"/>
    <p:sldId id="601" r:id="rId38"/>
    <p:sldId id="551" r:id="rId39"/>
    <p:sldId id="552" r:id="rId40"/>
    <p:sldId id="553" r:id="rId41"/>
    <p:sldId id="554" r:id="rId42"/>
    <p:sldId id="555" r:id="rId43"/>
    <p:sldId id="556" r:id="rId44"/>
    <p:sldId id="557" r:id="rId45"/>
    <p:sldId id="558" r:id="rId46"/>
    <p:sldId id="559" r:id="rId47"/>
    <p:sldId id="560" r:id="rId48"/>
    <p:sldId id="603" r:id="rId49"/>
    <p:sldId id="562" r:id="rId50"/>
    <p:sldId id="563" r:id="rId51"/>
    <p:sldId id="564" r:id="rId52"/>
    <p:sldId id="565" r:id="rId53"/>
    <p:sldId id="566" r:id="rId54"/>
    <p:sldId id="567" r:id="rId55"/>
    <p:sldId id="568" r:id="rId56"/>
    <p:sldId id="572" r:id="rId57"/>
    <p:sldId id="571" r:id="rId58"/>
    <p:sldId id="604" r:id="rId59"/>
    <p:sldId id="605" r:id="rId60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D46"/>
    <a:srgbClr val="0000FF"/>
    <a:srgbClr val="666633"/>
    <a:srgbClr val="FCFF89"/>
    <a:srgbClr val="5B5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50" autoAdjust="0"/>
    <p:restoredTop sz="95773" autoAdjust="0"/>
  </p:normalViewPr>
  <p:slideViewPr>
    <p:cSldViewPr snapToGrid="0">
      <p:cViewPr varScale="1">
        <p:scale>
          <a:sx n="89" d="100"/>
          <a:sy n="89" d="100"/>
        </p:scale>
        <p:origin x="-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1" Type="http://schemas.openxmlformats.org/officeDocument/2006/relationships/image" Target="../media/image50.wmf"/><Relationship Id="rId2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emf"/><Relationship Id="rId1" Type="http://schemas.openxmlformats.org/officeDocument/2006/relationships/image" Target="../media/image50.wmf"/><Relationship Id="rId2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Relationship Id="rId2" Type="http://schemas.openxmlformats.org/officeDocument/2006/relationships/image" Target="../media/image64.wmf"/><Relationship Id="rId3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4" Type="http://schemas.openxmlformats.org/officeDocument/2006/relationships/image" Target="../media/image71.wmf"/><Relationship Id="rId1" Type="http://schemas.openxmlformats.org/officeDocument/2006/relationships/image" Target="../media/image68.wmf"/><Relationship Id="rId2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4" Type="http://schemas.openxmlformats.org/officeDocument/2006/relationships/image" Target="../media/image75.wmf"/><Relationship Id="rId5" Type="http://schemas.openxmlformats.org/officeDocument/2006/relationships/image" Target="../media/image70.wmf"/><Relationship Id="rId1" Type="http://schemas.openxmlformats.org/officeDocument/2006/relationships/image" Target="../media/image71.wmf"/><Relationship Id="rId2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4" Type="http://schemas.openxmlformats.org/officeDocument/2006/relationships/image" Target="../media/image88.wmf"/><Relationship Id="rId5" Type="http://schemas.openxmlformats.org/officeDocument/2006/relationships/image" Target="../media/image89.wmf"/><Relationship Id="rId6" Type="http://schemas.openxmlformats.org/officeDocument/2006/relationships/image" Target="../media/image90.wmf"/><Relationship Id="rId1" Type="http://schemas.openxmlformats.org/officeDocument/2006/relationships/image" Target="../media/image85.wmf"/><Relationship Id="rId2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4" Type="http://schemas.openxmlformats.org/officeDocument/2006/relationships/image" Target="../media/image94.wmf"/><Relationship Id="rId5" Type="http://schemas.openxmlformats.org/officeDocument/2006/relationships/image" Target="../media/image89.wmf"/><Relationship Id="rId6" Type="http://schemas.openxmlformats.org/officeDocument/2006/relationships/image" Target="../media/image87.wmf"/><Relationship Id="rId7" Type="http://schemas.openxmlformats.org/officeDocument/2006/relationships/image" Target="../media/image85.wmf"/><Relationship Id="rId8" Type="http://schemas.openxmlformats.org/officeDocument/2006/relationships/image" Target="../media/image88.wmf"/><Relationship Id="rId9" Type="http://schemas.openxmlformats.org/officeDocument/2006/relationships/image" Target="../media/image90.wmf"/><Relationship Id="rId10" Type="http://schemas.openxmlformats.org/officeDocument/2006/relationships/image" Target="../media/image86.wmf"/><Relationship Id="rId1" Type="http://schemas.openxmlformats.org/officeDocument/2006/relationships/image" Target="../media/image91.wmf"/><Relationship Id="rId2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6" Type="http://schemas.openxmlformats.org/officeDocument/2006/relationships/image" Target="../media/image29.wmf"/><Relationship Id="rId7" Type="http://schemas.openxmlformats.org/officeDocument/2006/relationships/image" Target="../media/image30.wmf"/><Relationship Id="rId8" Type="http://schemas.openxmlformats.org/officeDocument/2006/relationships/image" Target="../media/image31.wmf"/><Relationship Id="rId9" Type="http://schemas.openxmlformats.org/officeDocument/2006/relationships/image" Target="../media/image32.wmf"/><Relationship Id="rId10" Type="http://schemas.openxmlformats.org/officeDocument/2006/relationships/image" Target="../media/image33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wmf"/><Relationship Id="rId12" Type="http://schemas.openxmlformats.org/officeDocument/2006/relationships/image" Target="../media/image37.emf"/><Relationship Id="rId13" Type="http://schemas.openxmlformats.org/officeDocument/2006/relationships/image" Target="../media/image38.emf"/><Relationship Id="rId1" Type="http://schemas.openxmlformats.org/officeDocument/2006/relationships/image" Target="../media/image35.wmf"/><Relationship Id="rId2" Type="http://schemas.openxmlformats.org/officeDocument/2006/relationships/image" Target="../media/image40.wmf"/><Relationship Id="rId3" Type="http://schemas.openxmlformats.org/officeDocument/2006/relationships/image" Target="../media/image41.wmf"/><Relationship Id="rId4" Type="http://schemas.openxmlformats.org/officeDocument/2006/relationships/image" Target="../media/image25.wmf"/><Relationship Id="rId5" Type="http://schemas.openxmlformats.org/officeDocument/2006/relationships/image" Target="../media/image42.wmf"/><Relationship Id="rId6" Type="http://schemas.openxmlformats.org/officeDocument/2006/relationships/image" Target="../media/image43.wmf"/><Relationship Id="rId7" Type="http://schemas.openxmlformats.org/officeDocument/2006/relationships/image" Target="../media/image44.wmf"/><Relationship Id="rId8" Type="http://schemas.openxmlformats.org/officeDocument/2006/relationships/image" Target="../media/image45.wmf"/><Relationship Id="rId9" Type="http://schemas.openxmlformats.org/officeDocument/2006/relationships/image" Target="../media/image46.wmf"/><Relationship Id="rId10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Relationship Id="rId3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CFA082-3887-48DD-BF12-801E63922F41}" type="datetimeFigureOut">
              <a:rPr lang="en-US"/>
              <a:pPr>
                <a:defRPr/>
              </a:pPr>
              <a:t>5/13/14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F43952-E4D1-4712-BF6C-215E719C7B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3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51E810-5FF8-4C50-B722-75B803282BF4}" type="datetimeFigureOut">
              <a:rPr lang="en-US"/>
              <a:pPr>
                <a:defRPr/>
              </a:pPr>
              <a:t>5/13/14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7E396F-08F6-4EF4-BCB6-B81BE2514F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D8634-5FA2-4C23-B3B6-36A7C0FDEE0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E39577-9020-45A3-85B3-42BC80FE8C6A}" type="slidenum">
              <a:rPr lang="en-GB" sz="1200"/>
              <a:pPr algn="r"/>
              <a:t>46</a:t>
            </a:fld>
            <a:endParaRPr lang="en-GB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3F6877-BBA8-4FED-B357-0EA054394FE3}" type="slidenum">
              <a:rPr lang="en-GB" sz="1200"/>
              <a:pPr algn="r"/>
              <a:t>47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 – 20 split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E396F-08F6-4EF4-BCB6-B81BE2514FC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1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 – 20 split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E396F-08F6-4EF4-BCB6-B81BE2514FC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10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0A1891-4DD3-48F9-95E1-5699EC04DD2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95B35D-AE6D-4FC2-9DE3-CB7F4A15CEA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Supported by modelling studies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4 and a half minutes per block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4 blocks of each condition = 35 minutes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AB0B267-FB52-4B14-99F9-6573975C5CBC}" type="slidenum">
              <a:rPr lang="en-GB" sz="1200"/>
              <a:pPr algn="r"/>
              <a:t>44</a:t>
            </a:fld>
            <a:endParaRPr lang="en-GB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900C98-092A-41BD-B3D2-D301DA3466A2}" type="slidenum">
              <a:rPr lang="en-GB" sz="1200"/>
              <a:pPr algn="r"/>
              <a:t>45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en-US" sz="4400"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17B4-A7F3-46B4-8836-012A42773125}" type="datetimeFigureOut">
              <a:rPr lang="en-US"/>
              <a:pPr>
                <a:defRPr/>
              </a:pPr>
              <a:t>5/13/14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AB5D0-8501-4B69-BEF0-A22407A169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68809-6B3C-44D6-9D88-72FF7B5124AB}" type="datetimeFigureOut">
              <a:rPr lang="en-US"/>
              <a:pPr>
                <a:defRPr/>
              </a:pPr>
              <a:t>5/13/14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5BD9B-2742-4807-9DE8-628E191786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851F-C338-4B8B-95F8-58A5383584D3}" type="datetimeFigureOut">
              <a:rPr lang="en-US"/>
              <a:pPr>
                <a:defRPr/>
              </a:pPr>
              <a:t>5/13/14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FFCAC-56CF-404A-AAC3-916C7A1104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0200" y="2708275"/>
            <a:ext cx="4168775" cy="1652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2708275"/>
            <a:ext cx="4168775" cy="1652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30200" y="4513263"/>
            <a:ext cx="4168775" cy="165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375" y="4513263"/>
            <a:ext cx="4168775" cy="165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0BCA-C094-44B3-A927-E317AC76E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DD13-43D9-4B88-99EE-B6CD974353E8}" type="datetimeFigureOut">
              <a:rPr lang="en-US"/>
              <a:pPr>
                <a:defRPr/>
              </a:pPr>
              <a:t>5/13/14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11882-4C52-4BC9-85E2-F907C58D4D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70AB-08DB-4CFE-A3AB-93CEFFC093D4}" type="datetimeFigureOut">
              <a:rPr lang="en-US"/>
              <a:pPr>
                <a:defRPr/>
              </a:pPr>
              <a:t>5/13/14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D73C-96AB-4B31-8B0D-8E549ABFB2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1B8D-E8B0-4768-BC49-167EA043FD13}" type="datetimeFigureOut">
              <a:rPr lang="en-US"/>
              <a:pPr>
                <a:defRPr/>
              </a:pPr>
              <a:t>5/13/14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5D87-1231-460E-8E52-30B33A80D7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587CD-298C-4F31-BBED-7FCDC0E1C84C}" type="datetimeFigureOut">
              <a:rPr lang="en-US"/>
              <a:pPr>
                <a:defRPr/>
              </a:pPr>
              <a:t>5/13/14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1BA1-EB5D-4C6C-A66A-EC28419545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3FA7-D7BB-4708-884E-39A8EF57379C}" type="datetimeFigureOut">
              <a:rPr lang="en-US"/>
              <a:pPr>
                <a:defRPr/>
              </a:pPr>
              <a:t>5/13/14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C617-16C4-4A8E-BC3D-B3FB46558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5FB2-DD20-4AB3-ACB4-F463D82B15A9}" type="datetimeFigureOut">
              <a:rPr lang="en-US"/>
              <a:pPr>
                <a:defRPr/>
              </a:pPr>
              <a:t>5/13/14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F949-2AC8-4C89-A5EA-08DA20CC9C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C038A-094C-42E0-B7C1-6AA7DF7A45B6}" type="datetimeFigureOut">
              <a:rPr lang="en-US"/>
              <a:pPr>
                <a:defRPr/>
              </a:pPr>
              <a:t>5/13/14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B69A2-7F7C-4B46-979E-E03C31DA34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DA527-D1AA-45F6-95B5-058728603110}" type="datetimeFigureOut">
              <a:rPr lang="en-US"/>
              <a:pPr>
                <a:defRPr/>
              </a:pPr>
              <a:t>5/13/14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748C-F38D-46B8-87DE-78DF6AB8CB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E015F5-43E7-4037-9886-C0E569CFB2E9}" type="datetimeFigureOut">
              <a:rPr lang="en-US"/>
              <a:pPr>
                <a:defRPr/>
              </a:pPr>
              <a:t>5/13/14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951D5A-86C3-440B-B2A6-12D7496C69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6" Type="http://schemas.openxmlformats.org/officeDocument/2006/relationships/image" Target="../media/image18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3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1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3.emf"/><Relationship Id="rId9" Type="http://schemas.openxmlformats.org/officeDocument/2006/relationships/image" Target="../media/image4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20" Type="http://schemas.openxmlformats.org/officeDocument/2006/relationships/image" Target="../media/image31.wmf"/><Relationship Id="rId21" Type="http://schemas.openxmlformats.org/officeDocument/2006/relationships/oleObject" Target="../embeddings/oleObject17.bin"/><Relationship Id="rId22" Type="http://schemas.openxmlformats.org/officeDocument/2006/relationships/image" Target="../media/image32.wmf"/><Relationship Id="rId23" Type="http://schemas.openxmlformats.org/officeDocument/2006/relationships/oleObject" Target="../embeddings/oleObject18.bin"/><Relationship Id="rId24" Type="http://schemas.openxmlformats.org/officeDocument/2006/relationships/image" Target="../media/image33.wmf"/><Relationship Id="rId10" Type="http://schemas.openxmlformats.org/officeDocument/2006/relationships/image" Target="../media/image26.wmf"/><Relationship Id="rId11" Type="http://schemas.openxmlformats.org/officeDocument/2006/relationships/oleObject" Target="../embeddings/oleObject12.bin"/><Relationship Id="rId12" Type="http://schemas.openxmlformats.org/officeDocument/2006/relationships/image" Target="../media/image27.w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28.w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29.wmf"/><Relationship Id="rId17" Type="http://schemas.openxmlformats.org/officeDocument/2006/relationships/oleObject" Target="../embeddings/oleObject15.bin"/><Relationship Id="rId18" Type="http://schemas.openxmlformats.org/officeDocument/2006/relationships/image" Target="../media/image30.wmf"/><Relationship Id="rId19" Type="http://schemas.openxmlformats.org/officeDocument/2006/relationships/oleObject" Target="../embeddings/oleObject1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34.png"/><Relationship Id="rId4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oleObject" Target="../embeddings/oleObject22.bin"/><Relationship Id="rId13" Type="http://schemas.openxmlformats.org/officeDocument/2006/relationships/image" Target="../media/image3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35.wmf"/><Relationship Id="rId5" Type="http://schemas.openxmlformats.org/officeDocument/2006/relationships/image" Target="../media/image34.png"/><Relationship Id="rId6" Type="http://schemas.openxmlformats.org/officeDocument/2006/relationships/image" Target="../media/image20.jpeg"/><Relationship Id="rId7" Type="http://schemas.openxmlformats.org/officeDocument/2006/relationships/oleObject" Target="../embeddings/oleObject20.bin"/><Relationship Id="rId8" Type="http://schemas.openxmlformats.org/officeDocument/2006/relationships/image" Target="../media/image36.wmf"/><Relationship Id="rId9" Type="http://schemas.openxmlformats.org/officeDocument/2006/relationships/image" Target="../media/image39.jpeg"/><Relationship Id="rId10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wmf"/><Relationship Id="rId20" Type="http://schemas.openxmlformats.org/officeDocument/2006/relationships/oleObject" Target="../embeddings/oleObject31.bin"/><Relationship Id="rId21" Type="http://schemas.openxmlformats.org/officeDocument/2006/relationships/image" Target="../media/image46.wmf"/><Relationship Id="rId22" Type="http://schemas.openxmlformats.org/officeDocument/2006/relationships/oleObject" Target="../embeddings/oleObject32.bin"/><Relationship Id="rId23" Type="http://schemas.openxmlformats.org/officeDocument/2006/relationships/image" Target="../media/image47.wmf"/><Relationship Id="rId24" Type="http://schemas.openxmlformats.org/officeDocument/2006/relationships/image" Target="../media/image20.jpeg"/><Relationship Id="rId25" Type="http://schemas.openxmlformats.org/officeDocument/2006/relationships/oleObject" Target="../embeddings/oleObject33.bin"/><Relationship Id="rId26" Type="http://schemas.openxmlformats.org/officeDocument/2006/relationships/image" Target="../media/image36.wmf"/><Relationship Id="rId27" Type="http://schemas.openxmlformats.org/officeDocument/2006/relationships/image" Target="../media/image39.jpeg"/><Relationship Id="rId28" Type="http://schemas.openxmlformats.org/officeDocument/2006/relationships/oleObject" Target="../embeddings/oleObject34.bin"/><Relationship Id="rId29" Type="http://schemas.openxmlformats.org/officeDocument/2006/relationships/image" Target="../media/image37.emf"/><Relationship Id="rId30" Type="http://schemas.openxmlformats.org/officeDocument/2006/relationships/oleObject" Target="../embeddings/oleObject35.bin"/><Relationship Id="rId31" Type="http://schemas.openxmlformats.org/officeDocument/2006/relationships/image" Target="../media/image38.emf"/><Relationship Id="rId10" Type="http://schemas.openxmlformats.org/officeDocument/2006/relationships/oleObject" Target="../embeddings/oleObject26.bin"/><Relationship Id="rId11" Type="http://schemas.openxmlformats.org/officeDocument/2006/relationships/image" Target="../media/image25.wmf"/><Relationship Id="rId12" Type="http://schemas.openxmlformats.org/officeDocument/2006/relationships/oleObject" Target="../embeddings/oleObject27.bin"/><Relationship Id="rId13" Type="http://schemas.openxmlformats.org/officeDocument/2006/relationships/image" Target="../media/image42.wmf"/><Relationship Id="rId14" Type="http://schemas.openxmlformats.org/officeDocument/2006/relationships/oleObject" Target="../embeddings/oleObject28.bin"/><Relationship Id="rId15" Type="http://schemas.openxmlformats.org/officeDocument/2006/relationships/image" Target="../media/image43.wmf"/><Relationship Id="rId16" Type="http://schemas.openxmlformats.org/officeDocument/2006/relationships/oleObject" Target="../embeddings/oleObject29.bin"/><Relationship Id="rId17" Type="http://schemas.openxmlformats.org/officeDocument/2006/relationships/image" Target="../media/image44.wmf"/><Relationship Id="rId18" Type="http://schemas.openxmlformats.org/officeDocument/2006/relationships/oleObject" Target="../embeddings/oleObject30.bin"/><Relationship Id="rId19" Type="http://schemas.openxmlformats.org/officeDocument/2006/relationships/image" Target="../media/image4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35.wmf"/><Relationship Id="rId5" Type="http://schemas.openxmlformats.org/officeDocument/2006/relationships/image" Target="../media/image34.png"/><Relationship Id="rId6" Type="http://schemas.openxmlformats.org/officeDocument/2006/relationships/oleObject" Target="../embeddings/oleObject24.bin"/><Relationship Id="rId7" Type="http://schemas.openxmlformats.org/officeDocument/2006/relationships/image" Target="../media/image40.wmf"/><Relationship Id="rId8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wmf"/><Relationship Id="rId3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9.w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50.w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51.wmf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55.w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56.wmf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5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7.bin"/><Relationship Id="rId12" Type="http://schemas.openxmlformats.org/officeDocument/2006/relationships/image" Target="../media/image5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55.w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56.w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5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oleObject" Target="../embeddings/oleObject48.bin"/><Relationship Id="rId6" Type="http://schemas.openxmlformats.org/officeDocument/2006/relationships/image" Target="../media/image59.wmf"/><Relationship Id="rId7" Type="http://schemas.openxmlformats.org/officeDocument/2006/relationships/image" Target="../media/image62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64.wmf"/><Relationship Id="rId7" Type="http://schemas.openxmlformats.org/officeDocument/2006/relationships/image" Target="../media/image66.jpeg"/><Relationship Id="rId8" Type="http://schemas.openxmlformats.org/officeDocument/2006/relationships/oleObject" Target="../embeddings/oleObject51.bin"/><Relationship Id="rId9" Type="http://schemas.openxmlformats.org/officeDocument/2006/relationships/image" Target="../media/image65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wmf"/><Relationship Id="rId12" Type="http://schemas.openxmlformats.org/officeDocument/2006/relationships/image" Target="../media/image74.jpeg"/><Relationship Id="rId13" Type="http://schemas.openxmlformats.org/officeDocument/2006/relationships/oleObject" Target="../embeddings/oleObject55.bin"/><Relationship Id="rId14" Type="http://schemas.openxmlformats.org/officeDocument/2006/relationships/image" Target="../media/image71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68.wmf"/><Relationship Id="rId6" Type="http://schemas.openxmlformats.org/officeDocument/2006/relationships/image" Target="../media/image72.jpeg"/><Relationship Id="rId7" Type="http://schemas.openxmlformats.org/officeDocument/2006/relationships/oleObject" Target="../embeddings/oleObject53.bin"/><Relationship Id="rId8" Type="http://schemas.openxmlformats.org/officeDocument/2006/relationships/image" Target="../media/image69.wmf"/><Relationship Id="rId9" Type="http://schemas.openxmlformats.org/officeDocument/2006/relationships/image" Target="../media/image73.emf"/><Relationship Id="rId10" Type="http://schemas.openxmlformats.org/officeDocument/2006/relationships/oleObject" Target="../embeddings/oleObject54.bin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emf"/><Relationship Id="rId12" Type="http://schemas.openxmlformats.org/officeDocument/2006/relationships/oleObject" Target="../embeddings/oleObject59.bin"/><Relationship Id="rId13" Type="http://schemas.openxmlformats.org/officeDocument/2006/relationships/image" Target="../media/image75.wmf"/><Relationship Id="rId14" Type="http://schemas.openxmlformats.org/officeDocument/2006/relationships/oleObject" Target="../embeddings/oleObject60.bin"/><Relationship Id="rId15" Type="http://schemas.openxmlformats.org/officeDocument/2006/relationships/image" Target="../media/image70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71.wmf"/><Relationship Id="rId6" Type="http://schemas.openxmlformats.org/officeDocument/2006/relationships/oleObject" Target="../embeddings/oleObject57.bin"/><Relationship Id="rId7" Type="http://schemas.openxmlformats.org/officeDocument/2006/relationships/image" Target="../media/image68.wmf"/><Relationship Id="rId8" Type="http://schemas.openxmlformats.org/officeDocument/2006/relationships/image" Target="../media/image72.jpeg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69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wmf"/><Relationship Id="rId3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4" Type="http://schemas.openxmlformats.org/officeDocument/2006/relationships/image" Target="../media/image79.wmf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4.bin"/><Relationship Id="rId12" Type="http://schemas.openxmlformats.org/officeDocument/2006/relationships/image" Target="../media/image88.wmf"/><Relationship Id="rId13" Type="http://schemas.openxmlformats.org/officeDocument/2006/relationships/oleObject" Target="../embeddings/oleObject65.bin"/><Relationship Id="rId14" Type="http://schemas.openxmlformats.org/officeDocument/2006/relationships/image" Target="../media/image89.wmf"/><Relationship Id="rId15" Type="http://schemas.openxmlformats.org/officeDocument/2006/relationships/oleObject" Target="../embeddings/oleObject66.bin"/><Relationship Id="rId16" Type="http://schemas.openxmlformats.org/officeDocument/2006/relationships/image" Target="../media/image90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84.png"/><Relationship Id="rId5" Type="http://schemas.openxmlformats.org/officeDocument/2006/relationships/oleObject" Target="../embeddings/oleObject61.bin"/><Relationship Id="rId6" Type="http://schemas.openxmlformats.org/officeDocument/2006/relationships/image" Target="../media/image85.w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86.wmf"/><Relationship Id="rId9" Type="http://schemas.openxmlformats.org/officeDocument/2006/relationships/oleObject" Target="../embeddings/oleObject63.bin"/><Relationship Id="rId10" Type="http://schemas.openxmlformats.org/officeDocument/2006/relationships/image" Target="../media/image87.wmf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8.bin"/><Relationship Id="rId20" Type="http://schemas.openxmlformats.org/officeDocument/2006/relationships/image" Target="../media/image85.wmf"/><Relationship Id="rId21" Type="http://schemas.openxmlformats.org/officeDocument/2006/relationships/oleObject" Target="../embeddings/oleObject74.bin"/><Relationship Id="rId22" Type="http://schemas.openxmlformats.org/officeDocument/2006/relationships/image" Target="../media/image88.wmf"/><Relationship Id="rId23" Type="http://schemas.openxmlformats.org/officeDocument/2006/relationships/oleObject" Target="../embeddings/oleObject75.bin"/><Relationship Id="rId24" Type="http://schemas.openxmlformats.org/officeDocument/2006/relationships/image" Target="../media/image90.wmf"/><Relationship Id="rId25" Type="http://schemas.openxmlformats.org/officeDocument/2006/relationships/oleObject" Target="../embeddings/oleObject76.bin"/><Relationship Id="rId26" Type="http://schemas.openxmlformats.org/officeDocument/2006/relationships/image" Target="../media/image86.wmf"/><Relationship Id="rId10" Type="http://schemas.openxmlformats.org/officeDocument/2006/relationships/image" Target="../media/image92.wmf"/><Relationship Id="rId11" Type="http://schemas.openxmlformats.org/officeDocument/2006/relationships/oleObject" Target="../embeddings/oleObject69.bin"/><Relationship Id="rId12" Type="http://schemas.openxmlformats.org/officeDocument/2006/relationships/image" Target="../media/image93.wmf"/><Relationship Id="rId13" Type="http://schemas.openxmlformats.org/officeDocument/2006/relationships/oleObject" Target="../embeddings/oleObject70.bin"/><Relationship Id="rId14" Type="http://schemas.openxmlformats.org/officeDocument/2006/relationships/image" Target="../media/image94.wmf"/><Relationship Id="rId15" Type="http://schemas.openxmlformats.org/officeDocument/2006/relationships/oleObject" Target="../embeddings/oleObject71.bin"/><Relationship Id="rId16" Type="http://schemas.openxmlformats.org/officeDocument/2006/relationships/image" Target="../media/image89.wmf"/><Relationship Id="rId17" Type="http://schemas.openxmlformats.org/officeDocument/2006/relationships/oleObject" Target="../embeddings/oleObject72.bin"/><Relationship Id="rId18" Type="http://schemas.openxmlformats.org/officeDocument/2006/relationships/image" Target="../media/image87.wmf"/><Relationship Id="rId19" Type="http://schemas.openxmlformats.org/officeDocument/2006/relationships/oleObject" Target="../embeddings/oleObject73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84.png"/><Relationship Id="rId5" Type="http://schemas.openxmlformats.org/officeDocument/2006/relationships/oleObject" Target="../embeddings/oleObject67.bin"/><Relationship Id="rId6" Type="http://schemas.openxmlformats.org/officeDocument/2006/relationships/image" Target="../media/image91.wmf"/><Relationship Id="rId7" Type="http://schemas.openxmlformats.org/officeDocument/2006/relationships/image" Target="../media/image18.jpeg"/><Relationship Id="rId8" Type="http://schemas.openxmlformats.org/officeDocument/2006/relationships/image" Target="../media/image9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3" Type="http://schemas.openxmlformats.org/officeDocument/2006/relationships/image" Target="../media/image9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6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6.gif"/><Relationship Id="rId3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png"/><Relationship Id="rId3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9.png"/><Relationship Id="rId3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ctrTitle"/>
          </p:nvPr>
        </p:nvSpPr>
        <p:spPr>
          <a:xfrm>
            <a:off x="214313" y="857250"/>
            <a:ext cx="8496300" cy="1368425"/>
          </a:xfrm>
        </p:spPr>
        <p:txBody>
          <a:bodyPr/>
          <a:lstStyle/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6400" dist="101600" dir="11820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2" descr="http://www.georgiapainphysicians.com/downloads/m1_slides/6.%20Synapse.jpg"/>
          <p:cNvPicPr>
            <a:picLocks noChangeAspect="1" noChangeArrowheads="1"/>
          </p:cNvPicPr>
          <p:nvPr/>
        </p:nvPicPr>
        <p:blipFill>
          <a:blip r:embed="rId2" cstate="print"/>
          <a:srcRect l="11765" r="9244"/>
          <a:stretch>
            <a:fillRect/>
          </a:stretch>
        </p:blipFill>
        <p:spPr bwMode="auto">
          <a:xfrm>
            <a:off x="300945" y="372156"/>
            <a:ext cx="6715125" cy="4770437"/>
          </a:xfrm>
          <a:prstGeom prst="rect">
            <a:avLst/>
          </a:prstGeom>
          <a:noFill/>
          <a:effectLst>
            <a:outerShdw blurRad="101600" dist="139700" dir="8340000" sx="1000" sy="1000" algn="ctr" rotWithShape="0">
              <a:srgbClr val="000000"/>
            </a:outerShdw>
          </a:effectLst>
        </p:spPr>
      </p:pic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461176" y="4889399"/>
            <a:ext cx="818078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Rosalyn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Moran</a:t>
            </a:r>
          </a:p>
          <a:p>
            <a:pPr algn="r"/>
            <a:endParaRPr lang="en-GB" dirty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Virginia Tech </a:t>
            </a:r>
            <a:r>
              <a:rPr lang="en-GB" dirty="0" err="1" smtClean="0">
                <a:solidFill>
                  <a:schemeClr val="bg1"/>
                </a:solidFill>
                <a:latin typeface="Calibri" pitchFamily="34" charset="0"/>
              </a:rPr>
              <a:t>Carilion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 Research Institute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Bradley Department of Electrical &amp; Computer Engineering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Department of Psychiatry and </a:t>
            </a:r>
            <a:r>
              <a:rPr lang="en-GB" dirty="0" err="1" smtClean="0">
                <a:solidFill>
                  <a:schemeClr val="bg1"/>
                </a:solidFill>
                <a:latin typeface="Calibri" pitchFamily="34" charset="0"/>
              </a:rPr>
              <a:t>Behavioral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 Medicine, VTC School of Medicine</a:t>
            </a:r>
          </a:p>
          <a:p>
            <a:endParaRPr lang="en-GB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6" name="Rectangle 7"/>
          <p:cNvSpPr txBox="1">
            <a:spLocks noChangeArrowheads="1"/>
          </p:cNvSpPr>
          <p:nvPr/>
        </p:nvSpPr>
        <p:spPr bwMode="auto">
          <a:xfrm>
            <a:off x="414338" y="901700"/>
            <a:ext cx="8418512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Dynamic Causal </a:t>
            </a:r>
            <a:r>
              <a:rPr lang="en-US" sz="2800" dirty="0" err="1" smtClean="0">
                <a:solidFill>
                  <a:schemeClr val="bg1"/>
                </a:solidFill>
              </a:rPr>
              <a:t>Modelling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For Cross-Spectral Densities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12750" y="3016250"/>
            <a:ext cx="841851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2500" kern="0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 advTm="7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9"/>
          <p:cNvPicPr>
            <a:picLocks noChangeAspect="1" noChangeArrowheads="1"/>
          </p:cNvPicPr>
          <p:nvPr/>
        </p:nvPicPr>
        <p:blipFill>
          <a:blip r:embed="rId2" cstate="print"/>
          <a:srcRect t="4466" r="2873"/>
          <a:stretch>
            <a:fillRect/>
          </a:stretch>
        </p:blipFill>
        <p:spPr bwMode="auto">
          <a:xfrm>
            <a:off x="2844800" y="1938338"/>
            <a:ext cx="4452938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89950" cy="1296988"/>
          </a:xfrm>
        </p:spPr>
        <p:txBody>
          <a:bodyPr/>
          <a:lstStyle/>
          <a:p>
            <a:pPr algn="l"/>
            <a:r>
              <a:rPr lang="en-GB" sz="2800" dirty="0"/>
              <a:t>Spectral Densities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36868" name="Oval 21"/>
          <p:cNvSpPr>
            <a:spLocks noChangeArrowheads="1"/>
          </p:cNvSpPr>
          <p:nvPr/>
        </p:nvSpPr>
        <p:spPr bwMode="auto">
          <a:xfrm>
            <a:off x="3683000" y="2722563"/>
            <a:ext cx="357188" cy="3175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69" name="Oval 21"/>
          <p:cNvSpPr>
            <a:spLocks noChangeArrowheads="1"/>
          </p:cNvSpPr>
          <p:nvPr/>
        </p:nvSpPr>
        <p:spPr bwMode="auto">
          <a:xfrm>
            <a:off x="6032500" y="3402013"/>
            <a:ext cx="357188" cy="3175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6870" name="Group 81"/>
          <p:cNvGrpSpPr>
            <a:grpSpLocks/>
          </p:cNvGrpSpPr>
          <p:nvPr/>
        </p:nvGrpSpPr>
        <p:grpSpPr bwMode="auto">
          <a:xfrm>
            <a:off x="5680075" y="4868863"/>
            <a:ext cx="3348038" cy="1835150"/>
            <a:chOff x="5199090" y="4869133"/>
            <a:chExt cx="3632916" cy="1835038"/>
          </a:xfrm>
        </p:grpSpPr>
        <p:sp>
          <p:nvSpPr>
            <p:cNvPr id="36913" name="Rectangle 243"/>
            <p:cNvSpPr>
              <a:spLocks noChangeArrowheads="1"/>
            </p:cNvSpPr>
            <p:nvPr/>
          </p:nvSpPr>
          <p:spPr bwMode="auto">
            <a:xfrm>
              <a:off x="5638827" y="4916758"/>
              <a:ext cx="2916238" cy="14049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36914" name="Line 246"/>
            <p:cNvSpPr>
              <a:spLocks noChangeShapeType="1"/>
            </p:cNvSpPr>
            <p:nvPr/>
          </p:nvSpPr>
          <p:spPr bwMode="auto">
            <a:xfrm flipV="1">
              <a:off x="5638827" y="4916758"/>
              <a:ext cx="0" cy="1404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15" name="Line 247"/>
            <p:cNvSpPr>
              <a:spLocks noChangeShapeType="1"/>
            </p:cNvSpPr>
            <p:nvPr/>
          </p:nvSpPr>
          <p:spPr bwMode="auto">
            <a:xfrm>
              <a:off x="5638827" y="6321695"/>
              <a:ext cx="29162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16" name="Line 248"/>
            <p:cNvSpPr>
              <a:spLocks noChangeShapeType="1"/>
            </p:cNvSpPr>
            <p:nvPr/>
          </p:nvSpPr>
          <p:spPr bwMode="auto">
            <a:xfrm flipV="1">
              <a:off x="5638827" y="4916758"/>
              <a:ext cx="0" cy="1404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17" name="Line 249"/>
            <p:cNvSpPr>
              <a:spLocks noChangeShapeType="1"/>
            </p:cNvSpPr>
            <p:nvPr/>
          </p:nvSpPr>
          <p:spPr bwMode="auto">
            <a:xfrm flipV="1">
              <a:off x="5638827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18" name="Line 250"/>
            <p:cNvSpPr>
              <a:spLocks noChangeShapeType="1"/>
            </p:cNvSpPr>
            <p:nvPr/>
          </p:nvSpPr>
          <p:spPr bwMode="auto">
            <a:xfrm>
              <a:off x="5638827" y="4916758"/>
              <a:ext cx="0" cy="174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19" name="Rectangle 251"/>
            <p:cNvSpPr>
              <a:spLocks noChangeArrowheads="1"/>
            </p:cNvSpPr>
            <p:nvPr/>
          </p:nvSpPr>
          <p:spPr bwMode="auto">
            <a:xfrm>
              <a:off x="5613427" y="6337570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GB" sz="800" b="1"/>
            </a:p>
          </p:txBody>
        </p:sp>
        <p:sp>
          <p:nvSpPr>
            <p:cNvPr id="36920" name="Line 252"/>
            <p:cNvSpPr>
              <a:spLocks noChangeShapeType="1"/>
            </p:cNvSpPr>
            <p:nvPr/>
          </p:nvSpPr>
          <p:spPr bwMode="auto">
            <a:xfrm flipV="1">
              <a:off x="6124602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21" name="Rectangle 254"/>
            <p:cNvSpPr>
              <a:spLocks noChangeArrowheads="1"/>
            </p:cNvSpPr>
            <p:nvPr/>
          </p:nvSpPr>
          <p:spPr bwMode="auto">
            <a:xfrm>
              <a:off x="6099202" y="6337570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GB" sz="800" b="1"/>
            </a:p>
          </p:txBody>
        </p:sp>
        <p:sp>
          <p:nvSpPr>
            <p:cNvPr id="36922" name="Line 255"/>
            <p:cNvSpPr>
              <a:spLocks noChangeShapeType="1"/>
            </p:cNvSpPr>
            <p:nvPr/>
          </p:nvSpPr>
          <p:spPr bwMode="auto">
            <a:xfrm flipV="1">
              <a:off x="6610377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23" name="Rectangle 257"/>
            <p:cNvSpPr>
              <a:spLocks noChangeArrowheads="1"/>
            </p:cNvSpPr>
            <p:nvPr/>
          </p:nvSpPr>
          <p:spPr bwMode="auto">
            <a:xfrm>
              <a:off x="6551640" y="633757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GB" sz="800" b="1"/>
            </a:p>
          </p:txBody>
        </p:sp>
        <p:sp>
          <p:nvSpPr>
            <p:cNvPr id="36924" name="Line 258"/>
            <p:cNvSpPr>
              <a:spLocks noChangeShapeType="1"/>
            </p:cNvSpPr>
            <p:nvPr/>
          </p:nvSpPr>
          <p:spPr bwMode="auto">
            <a:xfrm flipV="1">
              <a:off x="7097740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25" name="Rectangle 260"/>
            <p:cNvSpPr>
              <a:spLocks noChangeArrowheads="1"/>
            </p:cNvSpPr>
            <p:nvPr/>
          </p:nvSpPr>
          <p:spPr bwMode="auto">
            <a:xfrm>
              <a:off x="7039002" y="633757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15</a:t>
              </a:r>
              <a:endParaRPr lang="en-GB" sz="800" b="1"/>
            </a:p>
          </p:txBody>
        </p:sp>
        <p:sp>
          <p:nvSpPr>
            <p:cNvPr id="36926" name="Line 261"/>
            <p:cNvSpPr>
              <a:spLocks noChangeShapeType="1"/>
            </p:cNvSpPr>
            <p:nvPr/>
          </p:nvSpPr>
          <p:spPr bwMode="auto">
            <a:xfrm flipV="1">
              <a:off x="7583515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27" name="Rectangle 263"/>
            <p:cNvSpPr>
              <a:spLocks noChangeArrowheads="1"/>
            </p:cNvSpPr>
            <p:nvPr/>
          </p:nvSpPr>
          <p:spPr bwMode="auto">
            <a:xfrm>
              <a:off x="7523190" y="6337570"/>
              <a:ext cx="127000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GB" sz="800" b="1"/>
            </a:p>
          </p:txBody>
        </p:sp>
        <p:sp>
          <p:nvSpPr>
            <p:cNvPr id="36928" name="Line 264"/>
            <p:cNvSpPr>
              <a:spLocks noChangeShapeType="1"/>
            </p:cNvSpPr>
            <p:nvPr/>
          </p:nvSpPr>
          <p:spPr bwMode="auto">
            <a:xfrm flipV="1">
              <a:off x="8069290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29" name="Rectangle 266"/>
            <p:cNvSpPr>
              <a:spLocks noChangeArrowheads="1"/>
            </p:cNvSpPr>
            <p:nvPr/>
          </p:nvSpPr>
          <p:spPr bwMode="auto">
            <a:xfrm>
              <a:off x="8010552" y="633757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25</a:t>
              </a:r>
              <a:endParaRPr lang="en-GB" sz="800" b="1"/>
            </a:p>
          </p:txBody>
        </p:sp>
        <p:sp>
          <p:nvSpPr>
            <p:cNvPr id="36930" name="Rectangle 269"/>
            <p:cNvSpPr>
              <a:spLocks noChangeArrowheads="1"/>
            </p:cNvSpPr>
            <p:nvPr/>
          </p:nvSpPr>
          <p:spPr bwMode="auto">
            <a:xfrm>
              <a:off x="8485215" y="636932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GB" sz="800" b="1"/>
            </a:p>
          </p:txBody>
        </p:sp>
        <p:sp>
          <p:nvSpPr>
            <p:cNvPr id="36931" name="Line 270"/>
            <p:cNvSpPr>
              <a:spLocks noChangeShapeType="1"/>
            </p:cNvSpPr>
            <p:nvPr/>
          </p:nvSpPr>
          <p:spPr bwMode="auto">
            <a:xfrm>
              <a:off x="5638827" y="632169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32" name="Rectangle 272"/>
            <p:cNvSpPr>
              <a:spLocks noChangeArrowheads="1"/>
            </p:cNvSpPr>
            <p:nvPr/>
          </p:nvSpPr>
          <p:spPr bwMode="auto">
            <a:xfrm>
              <a:off x="5545165" y="6274070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GB" sz="800" b="1"/>
            </a:p>
          </p:txBody>
        </p:sp>
        <p:sp>
          <p:nvSpPr>
            <p:cNvPr id="36933" name="Line 273"/>
            <p:cNvSpPr>
              <a:spLocks noChangeShapeType="1"/>
            </p:cNvSpPr>
            <p:nvPr/>
          </p:nvSpPr>
          <p:spPr bwMode="auto">
            <a:xfrm>
              <a:off x="5638827" y="608674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34" name="Rectangle 275"/>
            <p:cNvSpPr>
              <a:spLocks noChangeArrowheads="1"/>
            </p:cNvSpPr>
            <p:nvPr/>
          </p:nvSpPr>
          <p:spPr bwMode="auto">
            <a:xfrm>
              <a:off x="5545165" y="6037533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GB" sz="800" b="1"/>
            </a:p>
          </p:txBody>
        </p:sp>
        <p:sp>
          <p:nvSpPr>
            <p:cNvPr id="36935" name="Line 276"/>
            <p:cNvSpPr>
              <a:spLocks noChangeShapeType="1"/>
            </p:cNvSpPr>
            <p:nvPr/>
          </p:nvSpPr>
          <p:spPr bwMode="auto">
            <a:xfrm>
              <a:off x="5638827" y="5848620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36" name="Rectangle 278"/>
            <p:cNvSpPr>
              <a:spLocks noChangeArrowheads="1"/>
            </p:cNvSpPr>
            <p:nvPr/>
          </p:nvSpPr>
          <p:spPr bwMode="auto">
            <a:xfrm>
              <a:off x="5484840" y="5800995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GB" sz="800" b="1"/>
            </a:p>
          </p:txBody>
        </p:sp>
        <p:sp>
          <p:nvSpPr>
            <p:cNvPr id="36937" name="Line 279"/>
            <p:cNvSpPr>
              <a:spLocks noChangeShapeType="1"/>
            </p:cNvSpPr>
            <p:nvPr/>
          </p:nvSpPr>
          <p:spPr bwMode="auto">
            <a:xfrm>
              <a:off x="5638827" y="5618433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38" name="Rectangle 281"/>
            <p:cNvSpPr>
              <a:spLocks noChangeArrowheads="1"/>
            </p:cNvSpPr>
            <p:nvPr/>
          </p:nvSpPr>
          <p:spPr bwMode="auto">
            <a:xfrm>
              <a:off x="5484840" y="5570808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15</a:t>
              </a:r>
              <a:endParaRPr lang="en-GB" sz="800" b="1"/>
            </a:p>
          </p:txBody>
        </p:sp>
        <p:sp>
          <p:nvSpPr>
            <p:cNvPr id="36939" name="Line 282"/>
            <p:cNvSpPr>
              <a:spLocks noChangeShapeType="1"/>
            </p:cNvSpPr>
            <p:nvPr/>
          </p:nvSpPr>
          <p:spPr bwMode="auto">
            <a:xfrm>
              <a:off x="5638827" y="538189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40" name="Rectangle 284"/>
            <p:cNvSpPr>
              <a:spLocks noChangeArrowheads="1"/>
            </p:cNvSpPr>
            <p:nvPr/>
          </p:nvSpPr>
          <p:spPr bwMode="auto">
            <a:xfrm>
              <a:off x="5484840" y="533427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GB" sz="800" b="1"/>
            </a:p>
          </p:txBody>
        </p:sp>
        <p:sp>
          <p:nvSpPr>
            <p:cNvPr id="36941" name="Line 285"/>
            <p:cNvSpPr>
              <a:spLocks noChangeShapeType="1"/>
            </p:cNvSpPr>
            <p:nvPr/>
          </p:nvSpPr>
          <p:spPr bwMode="auto">
            <a:xfrm>
              <a:off x="5638827" y="514694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42" name="Rectangle 287"/>
            <p:cNvSpPr>
              <a:spLocks noChangeArrowheads="1"/>
            </p:cNvSpPr>
            <p:nvPr/>
          </p:nvSpPr>
          <p:spPr bwMode="auto">
            <a:xfrm>
              <a:off x="5484840" y="509932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25</a:t>
              </a:r>
              <a:endParaRPr lang="en-GB" sz="800" b="1"/>
            </a:p>
          </p:txBody>
        </p:sp>
        <p:sp>
          <p:nvSpPr>
            <p:cNvPr id="36943" name="Rectangle 290"/>
            <p:cNvSpPr>
              <a:spLocks noChangeArrowheads="1"/>
            </p:cNvSpPr>
            <p:nvPr/>
          </p:nvSpPr>
          <p:spPr bwMode="auto">
            <a:xfrm>
              <a:off x="5484840" y="4869133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GB" sz="800" b="1"/>
            </a:p>
          </p:txBody>
        </p:sp>
        <p:sp>
          <p:nvSpPr>
            <p:cNvPr id="36944" name="Line 293"/>
            <p:cNvSpPr>
              <a:spLocks noChangeShapeType="1"/>
            </p:cNvSpPr>
            <p:nvPr/>
          </p:nvSpPr>
          <p:spPr bwMode="auto">
            <a:xfrm flipV="1">
              <a:off x="5638827" y="4916758"/>
              <a:ext cx="0" cy="1404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45" name="Freeform 298"/>
            <p:cNvSpPr>
              <a:spLocks/>
            </p:cNvSpPr>
            <p:nvPr/>
          </p:nvSpPr>
          <p:spPr bwMode="auto">
            <a:xfrm>
              <a:off x="6021415" y="5258070"/>
              <a:ext cx="2533650" cy="987425"/>
            </a:xfrm>
            <a:custGeom>
              <a:avLst/>
              <a:gdLst>
                <a:gd name="T0" fmla="*/ 0 w 1726"/>
                <a:gd name="T1" fmla="*/ 2147483647 h 979"/>
                <a:gd name="T2" fmla="*/ 2147483647 w 1726"/>
                <a:gd name="T3" fmla="*/ 2147483647 h 979"/>
                <a:gd name="T4" fmla="*/ 2147483647 w 1726"/>
                <a:gd name="T5" fmla="*/ 2147483647 h 979"/>
                <a:gd name="T6" fmla="*/ 2147483647 w 1726"/>
                <a:gd name="T7" fmla="*/ 2147483647 h 979"/>
                <a:gd name="T8" fmla="*/ 2147483647 w 1726"/>
                <a:gd name="T9" fmla="*/ 0 h 979"/>
                <a:gd name="T10" fmla="*/ 2147483647 w 1726"/>
                <a:gd name="T11" fmla="*/ 2147483647 h 979"/>
                <a:gd name="T12" fmla="*/ 2147483647 w 1726"/>
                <a:gd name="T13" fmla="*/ 2147483647 h 979"/>
                <a:gd name="T14" fmla="*/ 2147483647 w 1726"/>
                <a:gd name="T15" fmla="*/ 2147483647 h 979"/>
                <a:gd name="T16" fmla="*/ 2147483647 w 1726"/>
                <a:gd name="T17" fmla="*/ 2147483647 h 979"/>
                <a:gd name="T18" fmla="*/ 2147483647 w 1726"/>
                <a:gd name="T19" fmla="*/ 2147483647 h 979"/>
                <a:gd name="T20" fmla="*/ 2147483647 w 1726"/>
                <a:gd name="T21" fmla="*/ 2147483647 h 979"/>
                <a:gd name="T22" fmla="*/ 2147483647 w 1726"/>
                <a:gd name="T23" fmla="*/ 2147483647 h 979"/>
                <a:gd name="T24" fmla="*/ 2147483647 w 1726"/>
                <a:gd name="T25" fmla="*/ 2147483647 h 979"/>
                <a:gd name="T26" fmla="*/ 2147483647 w 1726"/>
                <a:gd name="T27" fmla="*/ 2147483647 h 979"/>
                <a:gd name="T28" fmla="*/ 2147483647 w 1726"/>
                <a:gd name="T29" fmla="*/ 2147483647 h 979"/>
                <a:gd name="T30" fmla="*/ 2147483647 w 1726"/>
                <a:gd name="T31" fmla="*/ 2147483647 h 979"/>
                <a:gd name="T32" fmla="*/ 2147483647 w 1726"/>
                <a:gd name="T33" fmla="*/ 2147483647 h 979"/>
                <a:gd name="T34" fmla="*/ 2147483647 w 1726"/>
                <a:gd name="T35" fmla="*/ 2147483647 h 979"/>
                <a:gd name="T36" fmla="*/ 2147483647 w 1726"/>
                <a:gd name="T37" fmla="*/ 2147483647 h 979"/>
                <a:gd name="T38" fmla="*/ 2147483647 w 1726"/>
                <a:gd name="T39" fmla="*/ 2147483647 h 979"/>
                <a:gd name="T40" fmla="*/ 2147483647 w 1726"/>
                <a:gd name="T41" fmla="*/ 2147483647 h 979"/>
                <a:gd name="T42" fmla="*/ 2147483647 w 1726"/>
                <a:gd name="T43" fmla="*/ 2147483647 h 979"/>
                <a:gd name="T44" fmla="*/ 2147483647 w 1726"/>
                <a:gd name="T45" fmla="*/ 2147483647 h 979"/>
                <a:gd name="T46" fmla="*/ 2147483647 w 1726"/>
                <a:gd name="T47" fmla="*/ 2147483647 h 979"/>
                <a:gd name="T48" fmla="*/ 2147483647 w 1726"/>
                <a:gd name="T49" fmla="*/ 2147483647 h 979"/>
                <a:gd name="T50" fmla="*/ 2147483647 w 1726"/>
                <a:gd name="T51" fmla="*/ 2147483647 h 979"/>
                <a:gd name="T52" fmla="*/ 2147483647 w 1726"/>
                <a:gd name="T53" fmla="*/ 2147483647 h 9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979"/>
                <a:gd name="T83" fmla="*/ 1726 w 1726"/>
                <a:gd name="T84" fmla="*/ 979 h 9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979">
                  <a:moveTo>
                    <a:pt x="0" y="358"/>
                  </a:moveTo>
                  <a:lnTo>
                    <a:pt x="70" y="328"/>
                  </a:lnTo>
                  <a:lnTo>
                    <a:pt x="134" y="235"/>
                  </a:lnTo>
                  <a:lnTo>
                    <a:pt x="198" y="82"/>
                  </a:lnTo>
                  <a:lnTo>
                    <a:pt x="268" y="0"/>
                  </a:lnTo>
                  <a:lnTo>
                    <a:pt x="332" y="182"/>
                  </a:lnTo>
                  <a:lnTo>
                    <a:pt x="401" y="399"/>
                  </a:lnTo>
                  <a:lnTo>
                    <a:pt x="465" y="539"/>
                  </a:lnTo>
                  <a:lnTo>
                    <a:pt x="529" y="639"/>
                  </a:lnTo>
                  <a:lnTo>
                    <a:pt x="599" y="703"/>
                  </a:lnTo>
                  <a:lnTo>
                    <a:pt x="663" y="756"/>
                  </a:lnTo>
                  <a:lnTo>
                    <a:pt x="733" y="797"/>
                  </a:lnTo>
                  <a:lnTo>
                    <a:pt x="797" y="832"/>
                  </a:lnTo>
                  <a:lnTo>
                    <a:pt x="861" y="862"/>
                  </a:lnTo>
                  <a:lnTo>
                    <a:pt x="930" y="885"/>
                  </a:lnTo>
                  <a:lnTo>
                    <a:pt x="994" y="908"/>
                  </a:lnTo>
                  <a:lnTo>
                    <a:pt x="1064" y="920"/>
                  </a:lnTo>
                  <a:lnTo>
                    <a:pt x="1128" y="938"/>
                  </a:lnTo>
                  <a:lnTo>
                    <a:pt x="1192" y="949"/>
                  </a:lnTo>
                  <a:lnTo>
                    <a:pt x="1262" y="955"/>
                  </a:lnTo>
                  <a:lnTo>
                    <a:pt x="1325" y="961"/>
                  </a:lnTo>
                  <a:lnTo>
                    <a:pt x="1395" y="967"/>
                  </a:lnTo>
                  <a:lnTo>
                    <a:pt x="1459" y="973"/>
                  </a:lnTo>
                  <a:lnTo>
                    <a:pt x="1523" y="979"/>
                  </a:lnTo>
                  <a:lnTo>
                    <a:pt x="1593" y="979"/>
                  </a:lnTo>
                  <a:lnTo>
                    <a:pt x="1657" y="979"/>
                  </a:lnTo>
                  <a:lnTo>
                    <a:pt x="1726" y="97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46" name="TextBox 88"/>
            <p:cNvSpPr txBox="1">
              <a:spLocks noChangeArrowheads="1"/>
            </p:cNvSpPr>
            <p:nvPr/>
          </p:nvSpPr>
          <p:spPr bwMode="auto">
            <a:xfrm>
              <a:off x="7722407" y="6457950"/>
              <a:ext cx="11095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/>
                <a:t>Frequency (Hz)</a:t>
              </a:r>
            </a:p>
          </p:txBody>
        </p:sp>
        <p:sp>
          <p:nvSpPr>
            <p:cNvPr id="36947" name="TextBox 91"/>
            <p:cNvSpPr txBox="1">
              <a:spLocks noChangeArrowheads="1"/>
            </p:cNvSpPr>
            <p:nvPr/>
          </p:nvSpPr>
          <p:spPr bwMode="auto">
            <a:xfrm rot="-5400000">
              <a:off x="4874446" y="5193777"/>
              <a:ext cx="89535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/>
                <a:t>Power (uV</a:t>
              </a:r>
              <a:r>
                <a:rPr lang="en-GB" sz="1000" b="1" baseline="30000"/>
                <a:t>2</a:t>
              </a:r>
              <a:r>
                <a:rPr lang="en-GB" sz="1000" b="1"/>
                <a:t>)</a:t>
              </a:r>
            </a:p>
          </p:txBody>
        </p:sp>
      </p:grpSp>
      <p:grpSp>
        <p:nvGrpSpPr>
          <p:cNvPr id="36876" name="Group 534"/>
          <p:cNvGrpSpPr>
            <a:grpSpLocks/>
          </p:cNvGrpSpPr>
          <p:nvPr/>
        </p:nvGrpSpPr>
        <p:grpSpPr bwMode="auto">
          <a:xfrm>
            <a:off x="291559" y="1706563"/>
            <a:ext cx="2924716" cy="1712769"/>
            <a:chOff x="2737" y="1902"/>
            <a:chExt cx="2150" cy="1699"/>
          </a:xfrm>
        </p:grpSpPr>
        <p:sp>
          <p:nvSpPr>
            <p:cNvPr id="36880" name="Rectangle 243"/>
            <p:cNvSpPr>
              <a:spLocks noChangeArrowheads="1"/>
            </p:cNvSpPr>
            <p:nvPr/>
          </p:nvSpPr>
          <p:spPr bwMode="auto">
            <a:xfrm>
              <a:off x="2842" y="1949"/>
              <a:ext cx="1987" cy="139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36881" name="Line 246"/>
            <p:cNvSpPr>
              <a:spLocks noChangeShapeType="1"/>
            </p:cNvSpPr>
            <p:nvPr/>
          </p:nvSpPr>
          <p:spPr bwMode="auto">
            <a:xfrm flipV="1">
              <a:off x="2842" y="1949"/>
              <a:ext cx="0" cy="13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2" name="Line 247"/>
            <p:cNvSpPr>
              <a:spLocks noChangeShapeType="1"/>
            </p:cNvSpPr>
            <p:nvPr/>
          </p:nvSpPr>
          <p:spPr bwMode="auto">
            <a:xfrm>
              <a:off x="2842" y="3343"/>
              <a:ext cx="19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3" name="Line 248"/>
            <p:cNvSpPr>
              <a:spLocks noChangeShapeType="1"/>
            </p:cNvSpPr>
            <p:nvPr/>
          </p:nvSpPr>
          <p:spPr bwMode="auto">
            <a:xfrm flipV="1">
              <a:off x="2842" y="1949"/>
              <a:ext cx="0" cy="13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4" name="Line 249"/>
            <p:cNvSpPr>
              <a:spLocks noChangeShapeType="1"/>
            </p:cNvSpPr>
            <p:nvPr/>
          </p:nvSpPr>
          <p:spPr bwMode="auto">
            <a:xfrm flipV="1">
              <a:off x="2842" y="3319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5" name="Line 250"/>
            <p:cNvSpPr>
              <a:spLocks noChangeShapeType="1"/>
            </p:cNvSpPr>
            <p:nvPr/>
          </p:nvSpPr>
          <p:spPr bwMode="auto">
            <a:xfrm>
              <a:off x="2842" y="1949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6" name="Rectangle 251"/>
            <p:cNvSpPr>
              <a:spLocks noChangeArrowheads="1"/>
            </p:cNvSpPr>
            <p:nvPr/>
          </p:nvSpPr>
          <p:spPr bwMode="auto">
            <a:xfrm>
              <a:off x="2825" y="3359"/>
              <a:ext cx="4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GB" sz="800" b="1"/>
            </a:p>
          </p:txBody>
        </p:sp>
        <p:sp>
          <p:nvSpPr>
            <p:cNvPr id="36887" name="Line 252"/>
            <p:cNvSpPr>
              <a:spLocks noChangeShapeType="1"/>
            </p:cNvSpPr>
            <p:nvPr/>
          </p:nvSpPr>
          <p:spPr bwMode="auto">
            <a:xfrm flipV="1">
              <a:off x="3173" y="3319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8" name="Rectangle 254"/>
            <p:cNvSpPr>
              <a:spLocks noChangeArrowheads="1"/>
            </p:cNvSpPr>
            <p:nvPr/>
          </p:nvSpPr>
          <p:spPr bwMode="auto">
            <a:xfrm>
              <a:off x="3156" y="3359"/>
              <a:ext cx="4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GB" sz="800" b="1"/>
            </a:p>
          </p:txBody>
        </p:sp>
        <p:sp>
          <p:nvSpPr>
            <p:cNvPr id="36889" name="Line 255"/>
            <p:cNvSpPr>
              <a:spLocks noChangeShapeType="1"/>
            </p:cNvSpPr>
            <p:nvPr/>
          </p:nvSpPr>
          <p:spPr bwMode="auto">
            <a:xfrm flipV="1">
              <a:off x="3504" y="3319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0" name="Rectangle 257"/>
            <p:cNvSpPr>
              <a:spLocks noChangeArrowheads="1"/>
            </p:cNvSpPr>
            <p:nvPr/>
          </p:nvSpPr>
          <p:spPr bwMode="auto">
            <a:xfrm>
              <a:off x="3464" y="3359"/>
              <a:ext cx="9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GB" sz="800" b="1"/>
            </a:p>
          </p:txBody>
        </p:sp>
        <p:sp>
          <p:nvSpPr>
            <p:cNvPr id="36891" name="Line 258"/>
            <p:cNvSpPr>
              <a:spLocks noChangeShapeType="1"/>
            </p:cNvSpPr>
            <p:nvPr/>
          </p:nvSpPr>
          <p:spPr bwMode="auto">
            <a:xfrm flipV="1">
              <a:off x="3836" y="3319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2" name="Rectangle 260"/>
            <p:cNvSpPr>
              <a:spLocks noChangeArrowheads="1"/>
            </p:cNvSpPr>
            <p:nvPr/>
          </p:nvSpPr>
          <p:spPr bwMode="auto">
            <a:xfrm>
              <a:off x="3796" y="3359"/>
              <a:ext cx="9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15</a:t>
              </a:r>
              <a:endParaRPr lang="en-GB" sz="800" b="1"/>
            </a:p>
          </p:txBody>
        </p:sp>
        <p:sp>
          <p:nvSpPr>
            <p:cNvPr id="36893" name="Line 261"/>
            <p:cNvSpPr>
              <a:spLocks noChangeShapeType="1"/>
            </p:cNvSpPr>
            <p:nvPr/>
          </p:nvSpPr>
          <p:spPr bwMode="auto">
            <a:xfrm flipV="1">
              <a:off x="4167" y="3319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4" name="Rectangle 263"/>
            <p:cNvSpPr>
              <a:spLocks noChangeArrowheads="1"/>
            </p:cNvSpPr>
            <p:nvPr/>
          </p:nvSpPr>
          <p:spPr bwMode="auto">
            <a:xfrm>
              <a:off x="4126" y="3359"/>
              <a:ext cx="8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GB" sz="800" b="1"/>
            </a:p>
          </p:txBody>
        </p:sp>
        <p:sp>
          <p:nvSpPr>
            <p:cNvPr id="36895" name="Line 264"/>
            <p:cNvSpPr>
              <a:spLocks noChangeShapeType="1"/>
            </p:cNvSpPr>
            <p:nvPr/>
          </p:nvSpPr>
          <p:spPr bwMode="auto">
            <a:xfrm flipV="1">
              <a:off x="4498" y="3319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6" name="Rectangle 266"/>
            <p:cNvSpPr>
              <a:spLocks noChangeArrowheads="1"/>
            </p:cNvSpPr>
            <p:nvPr/>
          </p:nvSpPr>
          <p:spPr bwMode="auto">
            <a:xfrm>
              <a:off x="4458" y="3359"/>
              <a:ext cx="9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25</a:t>
              </a:r>
              <a:endParaRPr lang="en-GB" sz="800" b="1"/>
            </a:p>
          </p:txBody>
        </p:sp>
        <p:sp>
          <p:nvSpPr>
            <p:cNvPr id="36897" name="Rectangle 269"/>
            <p:cNvSpPr>
              <a:spLocks noChangeArrowheads="1"/>
            </p:cNvSpPr>
            <p:nvPr/>
          </p:nvSpPr>
          <p:spPr bwMode="auto">
            <a:xfrm>
              <a:off x="4790" y="3359"/>
              <a:ext cx="9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GB" sz="800" b="1"/>
            </a:p>
          </p:txBody>
        </p:sp>
        <p:sp>
          <p:nvSpPr>
            <p:cNvPr id="36898" name="Line 270"/>
            <p:cNvSpPr>
              <a:spLocks noChangeShapeType="1"/>
            </p:cNvSpPr>
            <p:nvPr/>
          </p:nvSpPr>
          <p:spPr bwMode="auto">
            <a:xfrm>
              <a:off x="2842" y="3343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9" name="Rectangle 272"/>
            <p:cNvSpPr>
              <a:spLocks noChangeArrowheads="1"/>
            </p:cNvSpPr>
            <p:nvPr/>
          </p:nvSpPr>
          <p:spPr bwMode="auto">
            <a:xfrm>
              <a:off x="2778" y="3296"/>
              <a:ext cx="4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GB" sz="800" b="1"/>
            </a:p>
          </p:txBody>
        </p:sp>
        <p:sp>
          <p:nvSpPr>
            <p:cNvPr id="36900" name="Line 273"/>
            <p:cNvSpPr>
              <a:spLocks noChangeShapeType="1"/>
            </p:cNvSpPr>
            <p:nvPr/>
          </p:nvSpPr>
          <p:spPr bwMode="auto">
            <a:xfrm>
              <a:off x="2842" y="3109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01" name="Rectangle 275"/>
            <p:cNvSpPr>
              <a:spLocks noChangeArrowheads="1"/>
            </p:cNvSpPr>
            <p:nvPr/>
          </p:nvSpPr>
          <p:spPr bwMode="auto">
            <a:xfrm>
              <a:off x="2778" y="3061"/>
              <a:ext cx="4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GB" sz="800" b="1"/>
            </a:p>
          </p:txBody>
        </p:sp>
        <p:sp>
          <p:nvSpPr>
            <p:cNvPr id="36902" name="Line 276"/>
            <p:cNvSpPr>
              <a:spLocks noChangeShapeType="1"/>
            </p:cNvSpPr>
            <p:nvPr/>
          </p:nvSpPr>
          <p:spPr bwMode="auto">
            <a:xfrm>
              <a:off x="2842" y="2874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03" name="Rectangle 278"/>
            <p:cNvSpPr>
              <a:spLocks noChangeArrowheads="1"/>
            </p:cNvSpPr>
            <p:nvPr/>
          </p:nvSpPr>
          <p:spPr bwMode="auto">
            <a:xfrm>
              <a:off x="2737" y="2826"/>
              <a:ext cx="9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GB" sz="800" b="1"/>
            </a:p>
          </p:txBody>
        </p:sp>
        <p:sp>
          <p:nvSpPr>
            <p:cNvPr id="36904" name="Line 279"/>
            <p:cNvSpPr>
              <a:spLocks noChangeShapeType="1"/>
            </p:cNvSpPr>
            <p:nvPr/>
          </p:nvSpPr>
          <p:spPr bwMode="auto">
            <a:xfrm>
              <a:off x="2842" y="2646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05" name="Rectangle 281"/>
            <p:cNvSpPr>
              <a:spLocks noChangeArrowheads="1"/>
            </p:cNvSpPr>
            <p:nvPr/>
          </p:nvSpPr>
          <p:spPr bwMode="auto">
            <a:xfrm>
              <a:off x="2737" y="2598"/>
              <a:ext cx="9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15</a:t>
              </a:r>
              <a:endParaRPr lang="en-GB" sz="800" b="1"/>
            </a:p>
          </p:txBody>
        </p:sp>
        <p:sp>
          <p:nvSpPr>
            <p:cNvPr id="36906" name="Line 282"/>
            <p:cNvSpPr>
              <a:spLocks noChangeShapeType="1"/>
            </p:cNvSpPr>
            <p:nvPr/>
          </p:nvSpPr>
          <p:spPr bwMode="auto">
            <a:xfrm>
              <a:off x="2842" y="2411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07" name="Rectangle 284"/>
            <p:cNvSpPr>
              <a:spLocks noChangeArrowheads="1"/>
            </p:cNvSpPr>
            <p:nvPr/>
          </p:nvSpPr>
          <p:spPr bwMode="auto">
            <a:xfrm>
              <a:off x="2737" y="2363"/>
              <a:ext cx="9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GB" sz="800" b="1"/>
            </a:p>
          </p:txBody>
        </p:sp>
        <p:sp>
          <p:nvSpPr>
            <p:cNvPr id="36908" name="Line 285"/>
            <p:cNvSpPr>
              <a:spLocks noChangeShapeType="1"/>
            </p:cNvSpPr>
            <p:nvPr/>
          </p:nvSpPr>
          <p:spPr bwMode="auto">
            <a:xfrm>
              <a:off x="2842" y="2177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09" name="Rectangle 287"/>
            <p:cNvSpPr>
              <a:spLocks noChangeArrowheads="1"/>
            </p:cNvSpPr>
            <p:nvPr/>
          </p:nvSpPr>
          <p:spPr bwMode="auto">
            <a:xfrm>
              <a:off x="2737" y="2130"/>
              <a:ext cx="9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25</a:t>
              </a:r>
              <a:endParaRPr lang="en-GB" sz="800" b="1"/>
            </a:p>
          </p:txBody>
        </p:sp>
        <p:sp>
          <p:nvSpPr>
            <p:cNvPr id="36910" name="Rectangle 290"/>
            <p:cNvSpPr>
              <a:spLocks noChangeArrowheads="1"/>
            </p:cNvSpPr>
            <p:nvPr/>
          </p:nvSpPr>
          <p:spPr bwMode="auto">
            <a:xfrm>
              <a:off x="2737" y="1902"/>
              <a:ext cx="9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GB" sz="800" b="1"/>
            </a:p>
          </p:txBody>
        </p:sp>
        <p:sp>
          <p:nvSpPr>
            <p:cNvPr id="36911" name="Line 293"/>
            <p:cNvSpPr>
              <a:spLocks noChangeShapeType="1"/>
            </p:cNvSpPr>
            <p:nvPr/>
          </p:nvSpPr>
          <p:spPr bwMode="auto">
            <a:xfrm flipV="1">
              <a:off x="2842" y="1949"/>
              <a:ext cx="0" cy="13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12" name="Freeform 295"/>
            <p:cNvSpPr>
              <a:spLocks/>
            </p:cNvSpPr>
            <p:nvPr/>
          </p:nvSpPr>
          <p:spPr bwMode="auto">
            <a:xfrm>
              <a:off x="3103" y="1949"/>
              <a:ext cx="1726" cy="1312"/>
            </a:xfrm>
            <a:custGeom>
              <a:avLst/>
              <a:gdLst>
                <a:gd name="T0" fmla="*/ 0 w 1726"/>
                <a:gd name="T1" fmla="*/ 0 h 1312"/>
                <a:gd name="T2" fmla="*/ 70 w 1726"/>
                <a:gd name="T3" fmla="*/ 193 h 1312"/>
                <a:gd name="T4" fmla="*/ 134 w 1726"/>
                <a:gd name="T5" fmla="*/ 375 h 1312"/>
                <a:gd name="T6" fmla="*/ 198 w 1726"/>
                <a:gd name="T7" fmla="*/ 480 h 1312"/>
                <a:gd name="T8" fmla="*/ 268 w 1726"/>
                <a:gd name="T9" fmla="*/ 492 h 1312"/>
                <a:gd name="T10" fmla="*/ 332 w 1726"/>
                <a:gd name="T11" fmla="*/ 433 h 1312"/>
                <a:gd name="T12" fmla="*/ 401 w 1726"/>
                <a:gd name="T13" fmla="*/ 375 h 1312"/>
                <a:gd name="T14" fmla="*/ 465 w 1726"/>
                <a:gd name="T15" fmla="*/ 380 h 1312"/>
                <a:gd name="T16" fmla="*/ 529 w 1726"/>
                <a:gd name="T17" fmla="*/ 498 h 1312"/>
                <a:gd name="T18" fmla="*/ 599 w 1726"/>
                <a:gd name="T19" fmla="*/ 685 h 1312"/>
                <a:gd name="T20" fmla="*/ 663 w 1726"/>
                <a:gd name="T21" fmla="*/ 855 h 1312"/>
                <a:gd name="T22" fmla="*/ 733 w 1726"/>
                <a:gd name="T23" fmla="*/ 984 h 1312"/>
                <a:gd name="T24" fmla="*/ 797 w 1726"/>
                <a:gd name="T25" fmla="*/ 1078 h 1312"/>
                <a:gd name="T26" fmla="*/ 861 w 1726"/>
                <a:gd name="T27" fmla="*/ 1136 h 1312"/>
                <a:gd name="T28" fmla="*/ 930 w 1726"/>
                <a:gd name="T29" fmla="*/ 1183 h 1312"/>
                <a:gd name="T30" fmla="*/ 994 w 1726"/>
                <a:gd name="T31" fmla="*/ 1212 h 1312"/>
                <a:gd name="T32" fmla="*/ 1064 w 1726"/>
                <a:gd name="T33" fmla="*/ 1230 h 1312"/>
                <a:gd name="T34" fmla="*/ 1128 w 1726"/>
                <a:gd name="T35" fmla="*/ 1242 h 1312"/>
                <a:gd name="T36" fmla="*/ 1192 w 1726"/>
                <a:gd name="T37" fmla="*/ 1247 h 1312"/>
                <a:gd name="T38" fmla="*/ 1262 w 1726"/>
                <a:gd name="T39" fmla="*/ 1253 h 1312"/>
                <a:gd name="T40" fmla="*/ 1325 w 1726"/>
                <a:gd name="T41" fmla="*/ 1259 h 1312"/>
                <a:gd name="T42" fmla="*/ 1395 w 1726"/>
                <a:gd name="T43" fmla="*/ 1259 h 1312"/>
                <a:gd name="T44" fmla="*/ 1459 w 1726"/>
                <a:gd name="T45" fmla="*/ 1271 h 1312"/>
                <a:gd name="T46" fmla="*/ 1523 w 1726"/>
                <a:gd name="T47" fmla="*/ 1277 h 1312"/>
                <a:gd name="T48" fmla="*/ 1593 w 1726"/>
                <a:gd name="T49" fmla="*/ 1288 h 1312"/>
                <a:gd name="T50" fmla="*/ 1657 w 1726"/>
                <a:gd name="T51" fmla="*/ 1300 h 1312"/>
                <a:gd name="T52" fmla="*/ 1726 w 1726"/>
                <a:gd name="T53" fmla="*/ 1312 h 1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1312"/>
                <a:gd name="T83" fmla="*/ 1726 w 1726"/>
                <a:gd name="T84" fmla="*/ 1312 h 13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1312">
                  <a:moveTo>
                    <a:pt x="0" y="0"/>
                  </a:moveTo>
                  <a:lnTo>
                    <a:pt x="70" y="193"/>
                  </a:lnTo>
                  <a:lnTo>
                    <a:pt x="134" y="375"/>
                  </a:lnTo>
                  <a:lnTo>
                    <a:pt x="198" y="480"/>
                  </a:lnTo>
                  <a:lnTo>
                    <a:pt x="268" y="492"/>
                  </a:lnTo>
                  <a:lnTo>
                    <a:pt x="332" y="433"/>
                  </a:lnTo>
                  <a:lnTo>
                    <a:pt x="401" y="375"/>
                  </a:lnTo>
                  <a:lnTo>
                    <a:pt x="465" y="380"/>
                  </a:lnTo>
                  <a:lnTo>
                    <a:pt x="529" y="498"/>
                  </a:lnTo>
                  <a:lnTo>
                    <a:pt x="599" y="685"/>
                  </a:lnTo>
                  <a:lnTo>
                    <a:pt x="663" y="855"/>
                  </a:lnTo>
                  <a:lnTo>
                    <a:pt x="733" y="984"/>
                  </a:lnTo>
                  <a:lnTo>
                    <a:pt x="797" y="1078"/>
                  </a:lnTo>
                  <a:lnTo>
                    <a:pt x="861" y="1136"/>
                  </a:lnTo>
                  <a:lnTo>
                    <a:pt x="930" y="1183"/>
                  </a:lnTo>
                  <a:lnTo>
                    <a:pt x="994" y="1212"/>
                  </a:lnTo>
                  <a:lnTo>
                    <a:pt x="1064" y="1230"/>
                  </a:lnTo>
                  <a:lnTo>
                    <a:pt x="1128" y="1242"/>
                  </a:lnTo>
                  <a:lnTo>
                    <a:pt x="1192" y="1247"/>
                  </a:lnTo>
                  <a:lnTo>
                    <a:pt x="1262" y="1253"/>
                  </a:lnTo>
                  <a:lnTo>
                    <a:pt x="1325" y="1259"/>
                  </a:lnTo>
                  <a:lnTo>
                    <a:pt x="1395" y="1259"/>
                  </a:lnTo>
                  <a:lnTo>
                    <a:pt x="1459" y="1271"/>
                  </a:lnTo>
                  <a:lnTo>
                    <a:pt x="1523" y="1277"/>
                  </a:lnTo>
                  <a:lnTo>
                    <a:pt x="1593" y="1288"/>
                  </a:lnTo>
                  <a:lnTo>
                    <a:pt x="1657" y="1300"/>
                  </a:lnTo>
                  <a:lnTo>
                    <a:pt x="1726" y="131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877" name="TextBox 89"/>
          <p:cNvSpPr txBox="1">
            <a:spLocks noChangeArrowheads="1"/>
          </p:cNvSpPr>
          <p:nvPr/>
        </p:nvSpPr>
        <p:spPr bwMode="auto">
          <a:xfrm>
            <a:off x="953795" y="3349488"/>
            <a:ext cx="1268300" cy="2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/>
              <a:t>Frequency (Hz)</a:t>
            </a:r>
          </a:p>
        </p:txBody>
      </p:sp>
      <p:sp>
        <p:nvSpPr>
          <p:cNvPr id="36878" name="TextBox 90"/>
          <p:cNvSpPr txBox="1">
            <a:spLocks noChangeArrowheads="1"/>
          </p:cNvSpPr>
          <p:nvPr/>
        </p:nvSpPr>
        <p:spPr bwMode="auto">
          <a:xfrm rot="16200000">
            <a:off x="-309848" y="2313494"/>
            <a:ext cx="901133" cy="2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/>
              <a:t>Power (uV</a:t>
            </a:r>
            <a:r>
              <a:rPr lang="en-GB" sz="1000" b="1" baseline="30000"/>
              <a:t>2</a:t>
            </a:r>
            <a:r>
              <a:rPr lang="en-GB" sz="1000" b="1"/>
              <a:t>)</a:t>
            </a:r>
          </a:p>
        </p:txBody>
      </p:sp>
      <p:sp>
        <p:nvSpPr>
          <p:cNvPr id="81" name="Arc 80"/>
          <p:cNvSpPr/>
          <p:nvPr/>
        </p:nvSpPr>
        <p:spPr>
          <a:xfrm rot="21122856">
            <a:off x="1836738" y="2595563"/>
            <a:ext cx="4464050" cy="1876425"/>
          </a:xfrm>
          <a:prstGeom prst="arc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Arc 81"/>
          <p:cNvSpPr/>
          <p:nvPr/>
        </p:nvSpPr>
        <p:spPr>
          <a:xfrm rot="10359867">
            <a:off x="3662363" y="2027238"/>
            <a:ext cx="4464050" cy="1876425"/>
          </a:xfrm>
          <a:prstGeom prst="arc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3751263" y="2657475"/>
            <a:ext cx="457200" cy="325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6134100" y="3344863"/>
            <a:ext cx="457200" cy="325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243"/>
          <p:cNvSpPr>
            <a:spLocks noChangeArrowheads="1"/>
          </p:cNvSpPr>
          <p:nvPr/>
        </p:nvSpPr>
        <p:spPr bwMode="auto">
          <a:xfrm>
            <a:off x="5418745" y="600258"/>
            <a:ext cx="2687559" cy="1405023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 b="1"/>
          </a:p>
        </p:txBody>
      </p:sp>
      <p:sp>
        <p:nvSpPr>
          <p:cNvPr id="88" name="Line 246"/>
          <p:cNvSpPr>
            <a:spLocks noChangeShapeType="1"/>
          </p:cNvSpPr>
          <p:nvPr/>
        </p:nvSpPr>
        <p:spPr bwMode="auto">
          <a:xfrm flipV="1">
            <a:off x="5418745" y="600258"/>
            <a:ext cx="0" cy="14050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" name="Line 247"/>
          <p:cNvSpPr>
            <a:spLocks noChangeShapeType="1"/>
          </p:cNvSpPr>
          <p:nvPr/>
        </p:nvSpPr>
        <p:spPr bwMode="auto">
          <a:xfrm>
            <a:off x="5418745" y="2005281"/>
            <a:ext cx="2687559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" name="Line 248"/>
          <p:cNvSpPr>
            <a:spLocks noChangeShapeType="1"/>
          </p:cNvSpPr>
          <p:nvPr/>
        </p:nvSpPr>
        <p:spPr bwMode="auto">
          <a:xfrm flipV="1">
            <a:off x="5418745" y="600258"/>
            <a:ext cx="0" cy="14050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" name="Line 249"/>
          <p:cNvSpPr>
            <a:spLocks noChangeShapeType="1"/>
          </p:cNvSpPr>
          <p:nvPr/>
        </p:nvSpPr>
        <p:spPr bwMode="auto">
          <a:xfrm flipV="1">
            <a:off x="5418745" y="1981467"/>
            <a:ext cx="0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" name="Line 250"/>
          <p:cNvSpPr>
            <a:spLocks noChangeShapeType="1"/>
          </p:cNvSpPr>
          <p:nvPr/>
        </p:nvSpPr>
        <p:spPr bwMode="auto">
          <a:xfrm>
            <a:off x="5418745" y="600258"/>
            <a:ext cx="0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5" name="Rectangle 251"/>
          <p:cNvSpPr>
            <a:spLocks noChangeArrowheads="1"/>
          </p:cNvSpPr>
          <p:nvPr/>
        </p:nvSpPr>
        <p:spPr bwMode="auto">
          <a:xfrm>
            <a:off x="5395336" y="2021157"/>
            <a:ext cx="53183" cy="1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 b="1">
                <a:solidFill>
                  <a:srgbClr val="000000"/>
                </a:solidFill>
                <a:latin typeface="Helvetica" charset="0"/>
              </a:rPr>
              <a:t>0</a:t>
            </a:r>
            <a:endParaRPr lang="en-GB" sz="800" b="1"/>
          </a:p>
        </p:txBody>
      </p:sp>
      <p:sp>
        <p:nvSpPr>
          <p:cNvPr id="96" name="Line 252"/>
          <p:cNvSpPr>
            <a:spLocks noChangeShapeType="1"/>
          </p:cNvSpPr>
          <p:nvPr/>
        </p:nvSpPr>
        <p:spPr bwMode="auto">
          <a:xfrm flipV="1">
            <a:off x="5866427" y="1981467"/>
            <a:ext cx="0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7" name="Rectangle 254"/>
          <p:cNvSpPr>
            <a:spLocks noChangeArrowheads="1"/>
          </p:cNvSpPr>
          <p:nvPr/>
        </p:nvSpPr>
        <p:spPr bwMode="auto">
          <a:xfrm>
            <a:off x="5843019" y="2021157"/>
            <a:ext cx="53183" cy="1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 b="1">
                <a:solidFill>
                  <a:srgbClr val="000000"/>
                </a:solidFill>
                <a:latin typeface="Helvetica" charset="0"/>
              </a:rPr>
              <a:t>5</a:t>
            </a:r>
            <a:endParaRPr lang="en-GB" sz="800" b="1"/>
          </a:p>
        </p:txBody>
      </p:sp>
      <p:sp>
        <p:nvSpPr>
          <p:cNvPr id="98" name="Line 255"/>
          <p:cNvSpPr>
            <a:spLocks noChangeShapeType="1"/>
          </p:cNvSpPr>
          <p:nvPr/>
        </p:nvSpPr>
        <p:spPr bwMode="auto">
          <a:xfrm flipV="1">
            <a:off x="6314110" y="1981467"/>
            <a:ext cx="0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9" name="Rectangle 257"/>
          <p:cNvSpPr>
            <a:spLocks noChangeArrowheads="1"/>
          </p:cNvSpPr>
          <p:nvPr/>
        </p:nvSpPr>
        <p:spPr bwMode="auto">
          <a:xfrm>
            <a:off x="6259979" y="2021157"/>
            <a:ext cx="106366" cy="1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 b="1">
                <a:solidFill>
                  <a:srgbClr val="000000"/>
                </a:solidFill>
                <a:latin typeface="Helvetica" charset="0"/>
              </a:rPr>
              <a:t>10</a:t>
            </a:r>
            <a:endParaRPr lang="en-GB" sz="800" b="1"/>
          </a:p>
        </p:txBody>
      </p:sp>
      <p:sp>
        <p:nvSpPr>
          <p:cNvPr id="100" name="Line 258"/>
          <p:cNvSpPr>
            <a:spLocks noChangeShapeType="1"/>
          </p:cNvSpPr>
          <p:nvPr/>
        </p:nvSpPr>
        <p:spPr bwMode="auto">
          <a:xfrm flipV="1">
            <a:off x="6763256" y="1981467"/>
            <a:ext cx="0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1" name="Rectangle 260"/>
          <p:cNvSpPr>
            <a:spLocks noChangeArrowheads="1"/>
          </p:cNvSpPr>
          <p:nvPr/>
        </p:nvSpPr>
        <p:spPr bwMode="auto">
          <a:xfrm>
            <a:off x="6709124" y="2021157"/>
            <a:ext cx="106366" cy="1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 b="1">
                <a:solidFill>
                  <a:srgbClr val="000000"/>
                </a:solidFill>
                <a:latin typeface="Helvetica" charset="0"/>
              </a:rPr>
              <a:t>15</a:t>
            </a:r>
            <a:endParaRPr lang="en-GB" sz="800" b="1"/>
          </a:p>
        </p:txBody>
      </p:sp>
      <p:sp>
        <p:nvSpPr>
          <p:cNvPr id="102" name="Line 261"/>
          <p:cNvSpPr>
            <a:spLocks noChangeShapeType="1"/>
          </p:cNvSpPr>
          <p:nvPr/>
        </p:nvSpPr>
        <p:spPr bwMode="auto">
          <a:xfrm flipV="1">
            <a:off x="7210938" y="1981467"/>
            <a:ext cx="0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" name="Rectangle 263"/>
          <p:cNvSpPr>
            <a:spLocks noChangeArrowheads="1"/>
          </p:cNvSpPr>
          <p:nvPr/>
        </p:nvSpPr>
        <p:spPr bwMode="auto">
          <a:xfrm>
            <a:off x="7155344" y="2021157"/>
            <a:ext cx="117041" cy="1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800" b="1">
                <a:solidFill>
                  <a:srgbClr val="000000"/>
                </a:solidFill>
                <a:latin typeface="Helvetica" charset="0"/>
              </a:rPr>
              <a:t>20</a:t>
            </a:r>
            <a:endParaRPr lang="en-GB" sz="800" b="1"/>
          </a:p>
        </p:txBody>
      </p:sp>
      <p:sp>
        <p:nvSpPr>
          <p:cNvPr id="104" name="Line 264"/>
          <p:cNvSpPr>
            <a:spLocks noChangeShapeType="1"/>
          </p:cNvSpPr>
          <p:nvPr/>
        </p:nvSpPr>
        <p:spPr bwMode="auto">
          <a:xfrm flipV="1">
            <a:off x="7658621" y="1981467"/>
            <a:ext cx="0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" name="Rectangle 266"/>
          <p:cNvSpPr>
            <a:spLocks noChangeArrowheads="1"/>
          </p:cNvSpPr>
          <p:nvPr/>
        </p:nvSpPr>
        <p:spPr bwMode="auto">
          <a:xfrm>
            <a:off x="7604489" y="2021157"/>
            <a:ext cx="106366" cy="1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 b="1">
                <a:solidFill>
                  <a:srgbClr val="000000"/>
                </a:solidFill>
                <a:latin typeface="Helvetica" charset="0"/>
              </a:rPr>
              <a:t>25</a:t>
            </a:r>
            <a:endParaRPr lang="en-GB" sz="800" b="1"/>
          </a:p>
        </p:txBody>
      </p:sp>
      <p:sp>
        <p:nvSpPr>
          <p:cNvPr id="106" name="Rectangle 269"/>
          <p:cNvSpPr>
            <a:spLocks noChangeArrowheads="1"/>
          </p:cNvSpPr>
          <p:nvPr/>
        </p:nvSpPr>
        <p:spPr bwMode="auto">
          <a:xfrm>
            <a:off x="8041931" y="2052909"/>
            <a:ext cx="106366" cy="1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 b="1">
                <a:solidFill>
                  <a:srgbClr val="000000"/>
                </a:solidFill>
                <a:latin typeface="Helvetica" charset="0"/>
              </a:rPr>
              <a:t>30</a:t>
            </a:r>
            <a:endParaRPr lang="en-GB" sz="800" b="1"/>
          </a:p>
        </p:txBody>
      </p:sp>
      <p:sp>
        <p:nvSpPr>
          <p:cNvPr id="107" name="Line 270"/>
          <p:cNvSpPr>
            <a:spLocks noChangeShapeType="1"/>
          </p:cNvSpPr>
          <p:nvPr/>
        </p:nvSpPr>
        <p:spPr bwMode="auto">
          <a:xfrm>
            <a:off x="5418745" y="2005281"/>
            <a:ext cx="234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8" name="Rectangle 272"/>
          <p:cNvSpPr>
            <a:spLocks noChangeArrowheads="1"/>
          </p:cNvSpPr>
          <p:nvPr/>
        </p:nvSpPr>
        <p:spPr bwMode="auto">
          <a:xfrm>
            <a:off x="5332427" y="1957653"/>
            <a:ext cx="53183" cy="1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 b="1">
                <a:solidFill>
                  <a:srgbClr val="000000"/>
                </a:solidFill>
                <a:latin typeface="Helvetica" charset="0"/>
              </a:rPr>
              <a:t>0</a:t>
            </a:r>
            <a:endParaRPr lang="en-GB" sz="800" b="1"/>
          </a:p>
        </p:txBody>
      </p:sp>
      <p:sp>
        <p:nvSpPr>
          <p:cNvPr id="109" name="Line 273"/>
          <p:cNvSpPr>
            <a:spLocks noChangeShapeType="1"/>
          </p:cNvSpPr>
          <p:nvPr/>
        </p:nvSpPr>
        <p:spPr bwMode="auto">
          <a:xfrm>
            <a:off x="5418745" y="1770316"/>
            <a:ext cx="234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0" name="Rectangle 275"/>
          <p:cNvSpPr>
            <a:spLocks noChangeArrowheads="1"/>
          </p:cNvSpPr>
          <p:nvPr/>
        </p:nvSpPr>
        <p:spPr bwMode="auto">
          <a:xfrm>
            <a:off x="5332427" y="1721101"/>
            <a:ext cx="53183" cy="1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 b="1">
                <a:solidFill>
                  <a:srgbClr val="000000"/>
                </a:solidFill>
                <a:latin typeface="Helvetica" charset="0"/>
              </a:rPr>
              <a:t>5</a:t>
            </a:r>
            <a:endParaRPr lang="en-GB" sz="800" b="1"/>
          </a:p>
        </p:txBody>
      </p:sp>
      <p:sp>
        <p:nvSpPr>
          <p:cNvPr id="111" name="Line 276"/>
          <p:cNvSpPr>
            <a:spLocks noChangeShapeType="1"/>
          </p:cNvSpPr>
          <p:nvPr/>
        </p:nvSpPr>
        <p:spPr bwMode="auto">
          <a:xfrm>
            <a:off x="5418745" y="1532177"/>
            <a:ext cx="234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" name="Rectangle 278"/>
          <p:cNvSpPr>
            <a:spLocks noChangeArrowheads="1"/>
          </p:cNvSpPr>
          <p:nvPr/>
        </p:nvSpPr>
        <p:spPr bwMode="auto">
          <a:xfrm>
            <a:off x="5276833" y="1484549"/>
            <a:ext cx="106366" cy="1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 b="1">
                <a:solidFill>
                  <a:srgbClr val="000000"/>
                </a:solidFill>
                <a:latin typeface="Helvetica" charset="0"/>
              </a:rPr>
              <a:t>10</a:t>
            </a:r>
            <a:endParaRPr lang="en-GB" sz="800" b="1"/>
          </a:p>
        </p:txBody>
      </p:sp>
      <p:sp>
        <p:nvSpPr>
          <p:cNvPr id="113" name="Line 279"/>
          <p:cNvSpPr>
            <a:spLocks noChangeShapeType="1"/>
          </p:cNvSpPr>
          <p:nvPr/>
        </p:nvSpPr>
        <p:spPr bwMode="auto">
          <a:xfrm>
            <a:off x="5418745" y="1301976"/>
            <a:ext cx="234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" name="Rectangle 281"/>
          <p:cNvSpPr>
            <a:spLocks noChangeArrowheads="1"/>
          </p:cNvSpPr>
          <p:nvPr/>
        </p:nvSpPr>
        <p:spPr bwMode="auto">
          <a:xfrm>
            <a:off x="5276833" y="1254348"/>
            <a:ext cx="106366" cy="1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 b="1">
                <a:solidFill>
                  <a:srgbClr val="000000"/>
                </a:solidFill>
                <a:latin typeface="Helvetica" charset="0"/>
              </a:rPr>
              <a:t>15</a:t>
            </a:r>
            <a:endParaRPr lang="en-GB" sz="800" b="1"/>
          </a:p>
        </p:txBody>
      </p:sp>
      <p:sp>
        <p:nvSpPr>
          <p:cNvPr id="115" name="Line 282"/>
          <p:cNvSpPr>
            <a:spLocks noChangeShapeType="1"/>
          </p:cNvSpPr>
          <p:nvPr/>
        </p:nvSpPr>
        <p:spPr bwMode="auto">
          <a:xfrm>
            <a:off x="5418745" y="1065423"/>
            <a:ext cx="234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6" name="Rectangle 284"/>
          <p:cNvSpPr>
            <a:spLocks noChangeArrowheads="1"/>
          </p:cNvSpPr>
          <p:nvPr/>
        </p:nvSpPr>
        <p:spPr bwMode="auto">
          <a:xfrm>
            <a:off x="5276833" y="1017795"/>
            <a:ext cx="106366" cy="1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 b="1">
                <a:solidFill>
                  <a:srgbClr val="000000"/>
                </a:solidFill>
                <a:latin typeface="Helvetica" charset="0"/>
              </a:rPr>
              <a:t>20</a:t>
            </a:r>
            <a:endParaRPr lang="en-GB" sz="800" b="1"/>
          </a:p>
        </p:txBody>
      </p:sp>
      <p:sp>
        <p:nvSpPr>
          <p:cNvPr id="117" name="Line 285"/>
          <p:cNvSpPr>
            <a:spLocks noChangeShapeType="1"/>
          </p:cNvSpPr>
          <p:nvPr/>
        </p:nvSpPr>
        <p:spPr bwMode="auto">
          <a:xfrm>
            <a:off x="5418745" y="830459"/>
            <a:ext cx="234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8" name="Rectangle 287"/>
          <p:cNvSpPr>
            <a:spLocks noChangeArrowheads="1"/>
          </p:cNvSpPr>
          <p:nvPr/>
        </p:nvSpPr>
        <p:spPr bwMode="auto">
          <a:xfrm>
            <a:off x="5276833" y="782831"/>
            <a:ext cx="106366" cy="1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 b="1">
                <a:solidFill>
                  <a:srgbClr val="000000"/>
                </a:solidFill>
                <a:latin typeface="Helvetica" charset="0"/>
              </a:rPr>
              <a:t>25</a:t>
            </a:r>
            <a:endParaRPr lang="en-GB" sz="800" b="1"/>
          </a:p>
        </p:txBody>
      </p:sp>
      <p:sp>
        <p:nvSpPr>
          <p:cNvPr id="119" name="Rectangle 290"/>
          <p:cNvSpPr>
            <a:spLocks noChangeArrowheads="1"/>
          </p:cNvSpPr>
          <p:nvPr/>
        </p:nvSpPr>
        <p:spPr bwMode="auto">
          <a:xfrm>
            <a:off x="5276833" y="552630"/>
            <a:ext cx="106366" cy="1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 b="1">
                <a:solidFill>
                  <a:srgbClr val="000000"/>
                </a:solidFill>
                <a:latin typeface="Helvetica" charset="0"/>
              </a:rPr>
              <a:t>30</a:t>
            </a:r>
            <a:endParaRPr lang="en-GB" sz="800" b="1"/>
          </a:p>
        </p:txBody>
      </p:sp>
      <p:sp>
        <p:nvSpPr>
          <p:cNvPr id="120" name="Line 293"/>
          <p:cNvSpPr>
            <a:spLocks noChangeShapeType="1"/>
          </p:cNvSpPr>
          <p:nvPr/>
        </p:nvSpPr>
        <p:spPr bwMode="auto">
          <a:xfrm flipV="1">
            <a:off x="5418745" y="600258"/>
            <a:ext cx="0" cy="14050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1" name="Freeform 298"/>
          <p:cNvSpPr>
            <a:spLocks/>
          </p:cNvSpPr>
          <p:nvPr/>
        </p:nvSpPr>
        <p:spPr bwMode="auto">
          <a:xfrm>
            <a:off x="5771331" y="1502797"/>
            <a:ext cx="3913357" cy="426279"/>
          </a:xfrm>
          <a:custGeom>
            <a:avLst/>
            <a:gdLst>
              <a:gd name="T0" fmla="*/ 0 w 1726"/>
              <a:gd name="T1" fmla="*/ 2147483647 h 979"/>
              <a:gd name="T2" fmla="*/ 2147483647 w 1726"/>
              <a:gd name="T3" fmla="*/ 2147483647 h 979"/>
              <a:gd name="T4" fmla="*/ 2147483647 w 1726"/>
              <a:gd name="T5" fmla="*/ 2147483647 h 979"/>
              <a:gd name="T6" fmla="*/ 2147483647 w 1726"/>
              <a:gd name="T7" fmla="*/ 2147483647 h 979"/>
              <a:gd name="T8" fmla="*/ 2147483647 w 1726"/>
              <a:gd name="T9" fmla="*/ 0 h 979"/>
              <a:gd name="T10" fmla="*/ 2147483647 w 1726"/>
              <a:gd name="T11" fmla="*/ 2147483647 h 979"/>
              <a:gd name="T12" fmla="*/ 2147483647 w 1726"/>
              <a:gd name="T13" fmla="*/ 2147483647 h 979"/>
              <a:gd name="T14" fmla="*/ 2147483647 w 1726"/>
              <a:gd name="T15" fmla="*/ 2147483647 h 979"/>
              <a:gd name="T16" fmla="*/ 2147483647 w 1726"/>
              <a:gd name="T17" fmla="*/ 2147483647 h 979"/>
              <a:gd name="T18" fmla="*/ 2147483647 w 1726"/>
              <a:gd name="T19" fmla="*/ 2147483647 h 979"/>
              <a:gd name="T20" fmla="*/ 2147483647 w 1726"/>
              <a:gd name="T21" fmla="*/ 2147483647 h 979"/>
              <a:gd name="T22" fmla="*/ 2147483647 w 1726"/>
              <a:gd name="T23" fmla="*/ 2147483647 h 979"/>
              <a:gd name="T24" fmla="*/ 2147483647 w 1726"/>
              <a:gd name="T25" fmla="*/ 2147483647 h 979"/>
              <a:gd name="T26" fmla="*/ 2147483647 w 1726"/>
              <a:gd name="T27" fmla="*/ 2147483647 h 979"/>
              <a:gd name="T28" fmla="*/ 2147483647 w 1726"/>
              <a:gd name="T29" fmla="*/ 2147483647 h 979"/>
              <a:gd name="T30" fmla="*/ 2147483647 w 1726"/>
              <a:gd name="T31" fmla="*/ 2147483647 h 979"/>
              <a:gd name="T32" fmla="*/ 2147483647 w 1726"/>
              <a:gd name="T33" fmla="*/ 2147483647 h 979"/>
              <a:gd name="T34" fmla="*/ 2147483647 w 1726"/>
              <a:gd name="T35" fmla="*/ 2147483647 h 979"/>
              <a:gd name="T36" fmla="*/ 2147483647 w 1726"/>
              <a:gd name="T37" fmla="*/ 2147483647 h 979"/>
              <a:gd name="T38" fmla="*/ 2147483647 w 1726"/>
              <a:gd name="T39" fmla="*/ 2147483647 h 979"/>
              <a:gd name="T40" fmla="*/ 2147483647 w 1726"/>
              <a:gd name="T41" fmla="*/ 2147483647 h 979"/>
              <a:gd name="T42" fmla="*/ 2147483647 w 1726"/>
              <a:gd name="T43" fmla="*/ 2147483647 h 979"/>
              <a:gd name="T44" fmla="*/ 2147483647 w 1726"/>
              <a:gd name="T45" fmla="*/ 2147483647 h 979"/>
              <a:gd name="T46" fmla="*/ 2147483647 w 1726"/>
              <a:gd name="T47" fmla="*/ 2147483647 h 979"/>
              <a:gd name="T48" fmla="*/ 2147483647 w 1726"/>
              <a:gd name="T49" fmla="*/ 2147483647 h 979"/>
              <a:gd name="T50" fmla="*/ 2147483647 w 1726"/>
              <a:gd name="T51" fmla="*/ 2147483647 h 979"/>
              <a:gd name="T52" fmla="*/ 2147483647 w 1726"/>
              <a:gd name="T53" fmla="*/ 2147483647 h 9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26"/>
              <a:gd name="T82" fmla="*/ 0 h 979"/>
              <a:gd name="T83" fmla="*/ 1726 w 1726"/>
              <a:gd name="T84" fmla="*/ 979 h 9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26" h="979">
                <a:moveTo>
                  <a:pt x="0" y="358"/>
                </a:moveTo>
                <a:lnTo>
                  <a:pt x="70" y="328"/>
                </a:lnTo>
                <a:lnTo>
                  <a:pt x="134" y="235"/>
                </a:lnTo>
                <a:lnTo>
                  <a:pt x="198" y="82"/>
                </a:lnTo>
                <a:lnTo>
                  <a:pt x="268" y="0"/>
                </a:lnTo>
                <a:lnTo>
                  <a:pt x="332" y="182"/>
                </a:lnTo>
                <a:lnTo>
                  <a:pt x="401" y="399"/>
                </a:lnTo>
                <a:lnTo>
                  <a:pt x="465" y="539"/>
                </a:lnTo>
                <a:lnTo>
                  <a:pt x="529" y="639"/>
                </a:lnTo>
                <a:lnTo>
                  <a:pt x="599" y="703"/>
                </a:lnTo>
                <a:lnTo>
                  <a:pt x="663" y="756"/>
                </a:lnTo>
                <a:lnTo>
                  <a:pt x="733" y="797"/>
                </a:lnTo>
                <a:lnTo>
                  <a:pt x="797" y="832"/>
                </a:lnTo>
                <a:lnTo>
                  <a:pt x="861" y="862"/>
                </a:lnTo>
                <a:lnTo>
                  <a:pt x="930" y="885"/>
                </a:lnTo>
                <a:lnTo>
                  <a:pt x="994" y="908"/>
                </a:lnTo>
                <a:lnTo>
                  <a:pt x="1064" y="920"/>
                </a:lnTo>
                <a:lnTo>
                  <a:pt x="1128" y="938"/>
                </a:lnTo>
                <a:lnTo>
                  <a:pt x="1192" y="949"/>
                </a:lnTo>
                <a:lnTo>
                  <a:pt x="1262" y="955"/>
                </a:lnTo>
                <a:lnTo>
                  <a:pt x="1325" y="961"/>
                </a:lnTo>
                <a:lnTo>
                  <a:pt x="1395" y="967"/>
                </a:lnTo>
                <a:lnTo>
                  <a:pt x="1459" y="973"/>
                </a:lnTo>
                <a:lnTo>
                  <a:pt x="1523" y="979"/>
                </a:lnTo>
                <a:lnTo>
                  <a:pt x="1593" y="979"/>
                </a:lnTo>
                <a:lnTo>
                  <a:pt x="1657" y="979"/>
                </a:lnTo>
                <a:lnTo>
                  <a:pt x="1726" y="979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" name="TextBox 88"/>
          <p:cNvSpPr txBox="1">
            <a:spLocks noChangeArrowheads="1"/>
          </p:cNvSpPr>
          <p:nvPr/>
        </p:nvSpPr>
        <p:spPr bwMode="auto">
          <a:xfrm>
            <a:off x="7338939" y="2141544"/>
            <a:ext cx="1022589" cy="24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/>
              <a:t>Frequency (Hz)</a:t>
            </a:r>
          </a:p>
        </p:txBody>
      </p:sp>
      <p:sp>
        <p:nvSpPr>
          <p:cNvPr id="123" name="TextBox 91"/>
          <p:cNvSpPr txBox="1">
            <a:spLocks noChangeArrowheads="1"/>
          </p:cNvSpPr>
          <p:nvPr/>
        </p:nvSpPr>
        <p:spPr bwMode="auto">
          <a:xfrm rot="16200000">
            <a:off x="4679171" y="886949"/>
            <a:ext cx="895405" cy="22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/>
              <a:t>Power (uV</a:t>
            </a:r>
            <a:r>
              <a:rPr lang="en-GB" sz="1000" b="1" baseline="30000"/>
              <a:t>2</a:t>
            </a:r>
            <a:r>
              <a:rPr lang="en-GB" sz="1000" b="1"/>
              <a:t>)</a:t>
            </a:r>
          </a:p>
        </p:txBody>
      </p:sp>
      <p:sp>
        <p:nvSpPr>
          <p:cNvPr id="124" name="TextBox 123"/>
          <p:cNvSpPr txBox="1"/>
          <p:nvPr/>
        </p:nvSpPr>
        <p:spPr bwMode="auto">
          <a:xfrm>
            <a:off x="5699884" y="758867"/>
            <a:ext cx="317266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i="1" dirty="0" smtClean="0"/>
              <a:t>Cross-Spectral </a:t>
            </a:r>
            <a:r>
              <a:rPr lang="en-GB" sz="1050" b="1" i="1" dirty="0"/>
              <a:t>Density </a:t>
            </a:r>
            <a:r>
              <a:rPr lang="en-GB" sz="1050" b="1" i="1" dirty="0" smtClean="0"/>
              <a:t>between Sources 1 &amp; 2</a:t>
            </a:r>
            <a:endParaRPr lang="en-GB" sz="1050" b="1" i="1" dirty="0"/>
          </a:p>
        </p:txBody>
      </p:sp>
      <p:sp>
        <p:nvSpPr>
          <p:cNvPr id="2" name="Rectangle 1"/>
          <p:cNvSpPr/>
          <p:nvPr/>
        </p:nvSpPr>
        <p:spPr>
          <a:xfrm>
            <a:off x="8086477" y="1510748"/>
            <a:ext cx="1932166" cy="4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 bwMode="auto">
          <a:xfrm>
            <a:off x="701965" y="1468976"/>
            <a:ext cx="200247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i="1" dirty="0" smtClean="0"/>
              <a:t>Spectral Density in Source </a:t>
            </a:r>
            <a:r>
              <a:rPr lang="en-GB" sz="1050" b="1" i="1" dirty="0"/>
              <a:t>1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6927836" y="4880085"/>
            <a:ext cx="200247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i="1" dirty="0" smtClean="0"/>
              <a:t>Spectral Density in Source 2</a:t>
            </a:r>
            <a:endParaRPr lang="en-GB" sz="1050" b="1" i="1" dirty="0"/>
          </a:p>
        </p:txBody>
      </p:sp>
    </p:spTree>
    <p:extLst>
      <p:ext uri="{BB962C8B-B14F-4D97-AF65-F5344CB8AC3E}">
        <p14:creationId xmlns:p14="http://schemas.microsoft.com/office/powerpoint/2010/main" val="109246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89950" cy="928687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Cross Spectral Density: The Data 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438" y="1951038"/>
            <a:ext cx="24765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 rot="-5400000">
            <a:off x="-664369" y="2950369"/>
            <a:ext cx="2462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000066"/>
                </a:solidFill>
              </a:rPr>
              <a:t>EEG - MEG – LFP Time Series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3643313" y="3071813"/>
            <a:ext cx="792162" cy="287337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359"/>
          <p:cNvGrpSpPr>
            <a:grpSpLocks/>
          </p:cNvGrpSpPr>
          <p:nvPr/>
        </p:nvGrpSpPr>
        <p:grpSpPr bwMode="auto">
          <a:xfrm>
            <a:off x="4403725" y="2355850"/>
            <a:ext cx="4589463" cy="3478213"/>
            <a:chOff x="4403725" y="2355850"/>
            <a:chExt cx="4589463" cy="3478213"/>
          </a:xfrm>
        </p:grpSpPr>
        <p:sp>
          <p:nvSpPr>
            <p:cNvPr id="37903" name="AutoShape 16"/>
            <p:cNvSpPr>
              <a:spLocks/>
            </p:cNvSpPr>
            <p:nvPr/>
          </p:nvSpPr>
          <p:spPr bwMode="auto">
            <a:xfrm>
              <a:off x="4403725" y="2355850"/>
              <a:ext cx="647700" cy="3073400"/>
            </a:xfrm>
            <a:prstGeom prst="leftBrace">
              <a:avLst>
                <a:gd name="adj1" fmla="val 47253"/>
                <a:gd name="adj2" fmla="val 5110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904" name="AutoShape 17"/>
            <p:cNvSpPr>
              <a:spLocks/>
            </p:cNvSpPr>
            <p:nvPr/>
          </p:nvSpPr>
          <p:spPr bwMode="auto">
            <a:xfrm>
              <a:off x="8040688" y="2355850"/>
              <a:ext cx="647700" cy="3073400"/>
            </a:xfrm>
            <a:prstGeom prst="rightBrace">
              <a:avLst>
                <a:gd name="adj1" fmla="val 4633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100"/>
            </a:p>
          </p:txBody>
        </p:sp>
        <p:sp>
          <p:nvSpPr>
            <p:cNvPr id="37905" name="Text Box 28"/>
            <p:cNvSpPr txBox="1">
              <a:spLocks noChangeArrowheads="1"/>
            </p:cNvSpPr>
            <p:nvPr/>
          </p:nvSpPr>
          <p:spPr bwMode="auto">
            <a:xfrm rot="5400000">
              <a:off x="7918451" y="3725862"/>
              <a:ext cx="1871662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>
                  <a:solidFill>
                    <a:srgbClr val="000066"/>
                  </a:solidFill>
                </a:rPr>
                <a:t>Cross Spectral Density</a:t>
              </a:r>
            </a:p>
          </p:txBody>
        </p:sp>
        <p:sp>
          <p:nvSpPr>
            <p:cNvPr id="37906" name="Text Box 32"/>
            <p:cNvSpPr txBox="1">
              <a:spLocks noChangeArrowheads="1"/>
            </p:cNvSpPr>
            <p:nvPr/>
          </p:nvSpPr>
          <p:spPr bwMode="auto">
            <a:xfrm>
              <a:off x="8293100" y="2571750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37907" name="Text Box 33"/>
            <p:cNvSpPr txBox="1">
              <a:spLocks noChangeArrowheads="1"/>
            </p:cNvSpPr>
            <p:nvPr/>
          </p:nvSpPr>
          <p:spPr bwMode="auto">
            <a:xfrm>
              <a:off x="5122863" y="557212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37908" name="Text Box 34"/>
            <p:cNvSpPr txBox="1">
              <a:spLocks noChangeArrowheads="1"/>
            </p:cNvSpPr>
            <p:nvPr/>
          </p:nvSpPr>
          <p:spPr bwMode="auto">
            <a:xfrm>
              <a:off x="8293100" y="3435350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37909" name="Text Box 35"/>
            <p:cNvSpPr txBox="1">
              <a:spLocks noChangeArrowheads="1"/>
            </p:cNvSpPr>
            <p:nvPr/>
          </p:nvSpPr>
          <p:spPr bwMode="auto">
            <a:xfrm>
              <a:off x="5915025" y="557212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37910" name="Text Box 36"/>
            <p:cNvSpPr txBox="1">
              <a:spLocks noChangeArrowheads="1"/>
            </p:cNvSpPr>
            <p:nvPr/>
          </p:nvSpPr>
          <p:spPr bwMode="auto">
            <a:xfrm>
              <a:off x="6850063" y="557212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3</a:t>
              </a:r>
            </a:p>
          </p:txBody>
        </p:sp>
        <p:sp>
          <p:nvSpPr>
            <p:cNvPr id="37911" name="Text Box 37"/>
            <p:cNvSpPr txBox="1">
              <a:spLocks noChangeArrowheads="1"/>
            </p:cNvSpPr>
            <p:nvPr/>
          </p:nvSpPr>
          <p:spPr bwMode="auto">
            <a:xfrm>
              <a:off x="8293100" y="437197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3</a:t>
              </a:r>
            </a:p>
          </p:txBody>
        </p:sp>
        <p:sp>
          <p:nvSpPr>
            <p:cNvPr id="37912" name="Text Box 38"/>
            <p:cNvSpPr txBox="1">
              <a:spLocks noChangeArrowheads="1"/>
            </p:cNvSpPr>
            <p:nvPr/>
          </p:nvSpPr>
          <p:spPr bwMode="auto">
            <a:xfrm>
              <a:off x="7715250" y="557212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4</a:t>
              </a:r>
            </a:p>
          </p:txBody>
        </p:sp>
        <p:sp>
          <p:nvSpPr>
            <p:cNvPr id="37913" name="Text Box 39"/>
            <p:cNvSpPr txBox="1">
              <a:spLocks noChangeArrowheads="1"/>
            </p:cNvSpPr>
            <p:nvPr/>
          </p:nvSpPr>
          <p:spPr bwMode="auto">
            <a:xfrm>
              <a:off x="8293100" y="523557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4</a:t>
              </a:r>
            </a:p>
          </p:txBody>
        </p:sp>
        <p:grpSp>
          <p:nvGrpSpPr>
            <p:cNvPr id="37914" name="Group 358"/>
            <p:cNvGrpSpPr>
              <a:grpSpLocks/>
            </p:cNvGrpSpPr>
            <p:nvPr/>
          </p:nvGrpSpPr>
          <p:grpSpPr bwMode="auto">
            <a:xfrm>
              <a:off x="4714875" y="2357438"/>
              <a:ext cx="3571875" cy="2857500"/>
              <a:chOff x="4714875" y="2357438"/>
              <a:chExt cx="3571875" cy="2857500"/>
            </a:xfrm>
          </p:grpSpPr>
          <p:grpSp>
            <p:nvGrpSpPr>
              <p:cNvPr id="37915" name="Group 534"/>
              <p:cNvGrpSpPr>
                <a:grpSpLocks/>
              </p:cNvGrpSpPr>
              <p:nvPr/>
            </p:nvGrpSpPr>
            <p:grpSpPr bwMode="auto">
              <a:xfrm>
                <a:off x="4714875" y="2571750"/>
                <a:ext cx="857250" cy="500063"/>
                <a:chOff x="2737" y="1902"/>
                <a:chExt cx="2092" cy="1646"/>
              </a:xfrm>
            </p:grpSpPr>
            <p:sp>
              <p:nvSpPr>
                <p:cNvPr id="38217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/>
                </a:p>
              </p:txBody>
            </p:sp>
            <p:sp>
              <p:nvSpPr>
                <p:cNvPr id="38218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19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20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21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22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23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24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25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26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27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28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29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30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31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32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33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34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35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36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37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38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39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40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41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42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43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44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45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46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47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48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49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7916" name="Rectangle 243"/>
              <p:cNvSpPr>
                <a:spLocks noChangeArrowheads="1"/>
              </p:cNvSpPr>
              <p:nvPr/>
            </p:nvSpPr>
            <p:spPr bwMode="auto">
              <a:xfrm>
                <a:off x="5614988" y="2586038"/>
                <a:ext cx="814387" cy="42386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/>
              </a:p>
            </p:txBody>
          </p:sp>
          <p:sp>
            <p:nvSpPr>
              <p:cNvPr id="37917" name="Line 246"/>
              <p:cNvSpPr>
                <a:spLocks noChangeShapeType="1"/>
              </p:cNvSpPr>
              <p:nvPr/>
            </p:nvSpPr>
            <p:spPr bwMode="auto">
              <a:xfrm flipV="1">
                <a:off x="5614988" y="258603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18" name="Line 247"/>
              <p:cNvSpPr>
                <a:spLocks noChangeShapeType="1"/>
              </p:cNvSpPr>
              <p:nvPr/>
            </p:nvSpPr>
            <p:spPr bwMode="auto">
              <a:xfrm>
                <a:off x="5614988" y="3009900"/>
                <a:ext cx="8143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19" name="Line 248"/>
              <p:cNvSpPr>
                <a:spLocks noChangeShapeType="1"/>
              </p:cNvSpPr>
              <p:nvPr/>
            </p:nvSpPr>
            <p:spPr bwMode="auto">
              <a:xfrm flipV="1">
                <a:off x="5614988" y="258603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0" name="Line 249"/>
              <p:cNvSpPr>
                <a:spLocks noChangeShapeType="1"/>
              </p:cNvSpPr>
              <p:nvPr/>
            </p:nvSpPr>
            <p:spPr bwMode="auto">
              <a:xfrm flipV="1">
                <a:off x="5614988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1" name="Line 250"/>
              <p:cNvSpPr>
                <a:spLocks noChangeShapeType="1"/>
              </p:cNvSpPr>
              <p:nvPr/>
            </p:nvSpPr>
            <p:spPr bwMode="auto">
              <a:xfrm>
                <a:off x="5614988" y="2586038"/>
                <a:ext cx="0" cy="47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2" name="Rectangle 251"/>
              <p:cNvSpPr>
                <a:spLocks noChangeArrowheads="1"/>
              </p:cNvSpPr>
              <p:nvPr/>
            </p:nvSpPr>
            <p:spPr bwMode="auto">
              <a:xfrm>
                <a:off x="5608638" y="30146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23" name="Line 252"/>
              <p:cNvSpPr>
                <a:spLocks noChangeShapeType="1"/>
              </p:cNvSpPr>
              <p:nvPr/>
            </p:nvSpPr>
            <p:spPr bwMode="auto">
              <a:xfrm flipV="1">
                <a:off x="5751513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4" name="Rectangle 254"/>
              <p:cNvSpPr>
                <a:spLocks noChangeArrowheads="1"/>
              </p:cNvSpPr>
              <p:nvPr/>
            </p:nvSpPr>
            <p:spPr bwMode="auto">
              <a:xfrm>
                <a:off x="5743575" y="30146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25" name="Line 255"/>
              <p:cNvSpPr>
                <a:spLocks noChangeShapeType="1"/>
              </p:cNvSpPr>
              <p:nvPr/>
            </p:nvSpPr>
            <p:spPr bwMode="auto">
              <a:xfrm flipV="1">
                <a:off x="5886450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6" name="Rectangle 257"/>
              <p:cNvSpPr>
                <a:spLocks noChangeArrowheads="1"/>
              </p:cNvSpPr>
              <p:nvPr/>
            </p:nvSpPr>
            <p:spPr bwMode="auto">
              <a:xfrm>
                <a:off x="5870575" y="30146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27" name="Line 258"/>
              <p:cNvSpPr>
                <a:spLocks noChangeShapeType="1"/>
              </p:cNvSpPr>
              <p:nvPr/>
            </p:nvSpPr>
            <p:spPr bwMode="auto">
              <a:xfrm flipV="1">
                <a:off x="6022975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8" name="Rectangle 260"/>
              <p:cNvSpPr>
                <a:spLocks noChangeArrowheads="1"/>
              </p:cNvSpPr>
              <p:nvPr/>
            </p:nvSpPr>
            <p:spPr bwMode="auto">
              <a:xfrm>
                <a:off x="6005513" y="30146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29" name="Line 261"/>
              <p:cNvSpPr>
                <a:spLocks noChangeShapeType="1"/>
              </p:cNvSpPr>
              <p:nvPr/>
            </p:nvSpPr>
            <p:spPr bwMode="auto">
              <a:xfrm flipV="1">
                <a:off x="6157913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0" name="Rectangle 263"/>
              <p:cNvSpPr>
                <a:spLocks noChangeArrowheads="1"/>
              </p:cNvSpPr>
              <p:nvPr/>
            </p:nvSpPr>
            <p:spPr bwMode="auto">
              <a:xfrm>
                <a:off x="6142038" y="3014663"/>
                <a:ext cx="34925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31" name="Line 264"/>
              <p:cNvSpPr>
                <a:spLocks noChangeShapeType="1"/>
              </p:cNvSpPr>
              <p:nvPr/>
            </p:nvSpPr>
            <p:spPr bwMode="auto">
              <a:xfrm flipV="1">
                <a:off x="6294438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2" name="Rectangle 266"/>
              <p:cNvSpPr>
                <a:spLocks noChangeArrowheads="1"/>
              </p:cNvSpPr>
              <p:nvPr/>
            </p:nvSpPr>
            <p:spPr bwMode="auto">
              <a:xfrm>
                <a:off x="6276975" y="30146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33" name="Rectangle 269"/>
              <p:cNvSpPr>
                <a:spLocks noChangeArrowheads="1"/>
              </p:cNvSpPr>
              <p:nvPr/>
            </p:nvSpPr>
            <p:spPr bwMode="auto">
              <a:xfrm>
                <a:off x="6413500" y="30146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34" name="Line 270"/>
              <p:cNvSpPr>
                <a:spLocks noChangeShapeType="1"/>
              </p:cNvSpPr>
              <p:nvPr/>
            </p:nvSpPr>
            <p:spPr bwMode="auto">
              <a:xfrm>
                <a:off x="5614988" y="3009900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5" name="Rectangle 272"/>
              <p:cNvSpPr>
                <a:spLocks noChangeArrowheads="1"/>
              </p:cNvSpPr>
              <p:nvPr/>
            </p:nvSpPr>
            <p:spPr bwMode="auto">
              <a:xfrm>
                <a:off x="5589588" y="29956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36" name="Line 273"/>
              <p:cNvSpPr>
                <a:spLocks noChangeShapeType="1"/>
              </p:cNvSpPr>
              <p:nvPr/>
            </p:nvSpPr>
            <p:spPr bwMode="auto">
              <a:xfrm>
                <a:off x="5614988" y="2938463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7" name="Rectangle 275"/>
              <p:cNvSpPr>
                <a:spLocks noChangeArrowheads="1"/>
              </p:cNvSpPr>
              <p:nvPr/>
            </p:nvSpPr>
            <p:spPr bwMode="auto">
              <a:xfrm>
                <a:off x="5589588" y="29241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38" name="Line 276"/>
              <p:cNvSpPr>
                <a:spLocks noChangeShapeType="1"/>
              </p:cNvSpPr>
              <p:nvPr/>
            </p:nvSpPr>
            <p:spPr bwMode="auto">
              <a:xfrm>
                <a:off x="5614988" y="2867025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9" name="Rectangle 278"/>
              <p:cNvSpPr>
                <a:spLocks noChangeArrowheads="1"/>
              </p:cNvSpPr>
              <p:nvPr/>
            </p:nvSpPr>
            <p:spPr bwMode="auto">
              <a:xfrm>
                <a:off x="5572125" y="28527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40" name="Line 279"/>
              <p:cNvSpPr>
                <a:spLocks noChangeShapeType="1"/>
              </p:cNvSpPr>
              <p:nvPr/>
            </p:nvSpPr>
            <p:spPr bwMode="auto">
              <a:xfrm>
                <a:off x="5614988" y="2797175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1" name="Rectangle 281"/>
              <p:cNvSpPr>
                <a:spLocks noChangeArrowheads="1"/>
              </p:cNvSpPr>
              <p:nvPr/>
            </p:nvSpPr>
            <p:spPr bwMode="auto">
              <a:xfrm>
                <a:off x="5572125" y="278288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42" name="Line 282"/>
              <p:cNvSpPr>
                <a:spLocks noChangeShapeType="1"/>
              </p:cNvSpPr>
              <p:nvPr/>
            </p:nvSpPr>
            <p:spPr bwMode="auto">
              <a:xfrm>
                <a:off x="5614988" y="2725738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3" name="Rectangle 284"/>
              <p:cNvSpPr>
                <a:spLocks noChangeArrowheads="1"/>
              </p:cNvSpPr>
              <p:nvPr/>
            </p:nvSpPr>
            <p:spPr bwMode="auto">
              <a:xfrm>
                <a:off x="5572125" y="271145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44" name="Line 285"/>
              <p:cNvSpPr>
                <a:spLocks noChangeShapeType="1"/>
              </p:cNvSpPr>
              <p:nvPr/>
            </p:nvSpPr>
            <p:spPr bwMode="auto">
              <a:xfrm>
                <a:off x="5614988" y="2655888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5" name="Rectangle 287"/>
              <p:cNvSpPr>
                <a:spLocks noChangeArrowheads="1"/>
              </p:cNvSpPr>
              <p:nvPr/>
            </p:nvSpPr>
            <p:spPr bwMode="auto">
              <a:xfrm>
                <a:off x="5572125" y="264160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46" name="Rectangle 290"/>
              <p:cNvSpPr>
                <a:spLocks noChangeArrowheads="1"/>
              </p:cNvSpPr>
              <p:nvPr/>
            </p:nvSpPr>
            <p:spPr bwMode="auto">
              <a:xfrm>
                <a:off x="5572125" y="257175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47" name="Line 293"/>
              <p:cNvSpPr>
                <a:spLocks noChangeShapeType="1"/>
              </p:cNvSpPr>
              <p:nvPr/>
            </p:nvSpPr>
            <p:spPr bwMode="auto">
              <a:xfrm flipV="1">
                <a:off x="5614988" y="258603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8" name="Freeform 295"/>
              <p:cNvSpPr>
                <a:spLocks/>
              </p:cNvSpPr>
              <p:nvPr/>
            </p:nvSpPr>
            <p:spPr bwMode="auto">
              <a:xfrm>
                <a:off x="5786438" y="2357438"/>
                <a:ext cx="642937" cy="627062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2147483647 h 1312"/>
                  <a:gd name="T4" fmla="*/ 2147483647 w 1726"/>
                  <a:gd name="T5" fmla="*/ 2147483647 h 1312"/>
                  <a:gd name="T6" fmla="*/ 2147483647 w 1726"/>
                  <a:gd name="T7" fmla="*/ 2147483647 h 1312"/>
                  <a:gd name="T8" fmla="*/ 2147483647 w 1726"/>
                  <a:gd name="T9" fmla="*/ 2147483647 h 1312"/>
                  <a:gd name="T10" fmla="*/ 2147483647 w 1726"/>
                  <a:gd name="T11" fmla="*/ 2147483647 h 1312"/>
                  <a:gd name="T12" fmla="*/ 2147483647 w 1726"/>
                  <a:gd name="T13" fmla="*/ 2147483647 h 1312"/>
                  <a:gd name="T14" fmla="*/ 2147483647 w 1726"/>
                  <a:gd name="T15" fmla="*/ 2147483647 h 1312"/>
                  <a:gd name="T16" fmla="*/ 2147483647 w 1726"/>
                  <a:gd name="T17" fmla="*/ 2147483647 h 1312"/>
                  <a:gd name="T18" fmla="*/ 2147483647 w 1726"/>
                  <a:gd name="T19" fmla="*/ 2147483647 h 1312"/>
                  <a:gd name="T20" fmla="*/ 2147483647 w 1726"/>
                  <a:gd name="T21" fmla="*/ 2147483647 h 1312"/>
                  <a:gd name="T22" fmla="*/ 2147483647 w 1726"/>
                  <a:gd name="T23" fmla="*/ 2147483647 h 1312"/>
                  <a:gd name="T24" fmla="*/ 2147483647 w 1726"/>
                  <a:gd name="T25" fmla="*/ 2147483647 h 1312"/>
                  <a:gd name="T26" fmla="*/ 2147483647 w 1726"/>
                  <a:gd name="T27" fmla="*/ 2147483647 h 1312"/>
                  <a:gd name="T28" fmla="*/ 2147483647 w 1726"/>
                  <a:gd name="T29" fmla="*/ 2147483647 h 1312"/>
                  <a:gd name="T30" fmla="*/ 2147483647 w 1726"/>
                  <a:gd name="T31" fmla="*/ 2147483647 h 1312"/>
                  <a:gd name="T32" fmla="*/ 2147483647 w 1726"/>
                  <a:gd name="T33" fmla="*/ 2147483647 h 1312"/>
                  <a:gd name="T34" fmla="*/ 2147483647 w 1726"/>
                  <a:gd name="T35" fmla="*/ 2147483647 h 1312"/>
                  <a:gd name="T36" fmla="*/ 2147483647 w 1726"/>
                  <a:gd name="T37" fmla="*/ 2147483647 h 1312"/>
                  <a:gd name="T38" fmla="*/ 2147483647 w 1726"/>
                  <a:gd name="T39" fmla="*/ 2147483647 h 1312"/>
                  <a:gd name="T40" fmla="*/ 2147483647 w 1726"/>
                  <a:gd name="T41" fmla="*/ 2147483647 h 1312"/>
                  <a:gd name="T42" fmla="*/ 2147483647 w 1726"/>
                  <a:gd name="T43" fmla="*/ 2147483647 h 1312"/>
                  <a:gd name="T44" fmla="*/ 2147483647 w 1726"/>
                  <a:gd name="T45" fmla="*/ 2147483647 h 1312"/>
                  <a:gd name="T46" fmla="*/ 2147483647 w 1726"/>
                  <a:gd name="T47" fmla="*/ 2147483647 h 1312"/>
                  <a:gd name="T48" fmla="*/ 2147483647 w 1726"/>
                  <a:gd name="T49" fmla="*/ 2147483647 h 1312"/>
                  <a:gd name="T50" fmla="*/ 2147483647 w 1726"/>
                  <a:gd name="T51" fmla="*/ 2147483647 h 1312"/>
                  <a:gd name="T52" fmla="*/ 2147483647 w 1726"/>
                  <a:gd name="T53" fmla="*/ 2147483647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9" name="Rectangle 243"/>
              <p:cNvSpPr>
                <a:spLocks noChangeArrowheads="1"/>
              </p:cNvSpPr>
              <p:nvPr/>
            </p:nvSpPr>
            <p:spPr bwMode="auto">
              <a:xfrm>
                <a:off x="5614988" y="3371850"/>
                <a:ext cx="814387" cy="423863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/>
              </a:p>
            </p:txBody>
          </p:sp>
          <p:sp>
            <p:nvSpPr>
              <p:cNvPr id="37950" name="Line 246"/>
              <p:cNvSpPr>
                <a:spLocks noChangeShapeType="1"/>
              </p:cNvSpPr>
              <p:nvPr/>
            </p:nvSpPr>
            <p:spPr bwMode="auto">
              <a:xfrm flipV="1">
                <a:off x="5614988" y="3371850"/>
                <a:ext cx="0" cy="4238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51" name="Line 247"/>
              <p:cNvSpPr>
                <a:spLocks noChangeShapeType="1"/>
              </p:cNvSpPr>
              <p:nvPr/>
            </p:nvSpPr>
            <p:spPr bwMode="auto">
              <a:xfrm>
                <a:off x="5614988" y="3795713"/>
                <a:ext cx="8143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52" name="Line 248"/>
              <p:cNvSpPr>
                <a:spLocks noChangeShapeType="1"/>
              </p:cNvSpPr>
              <p:nvPr/>
            </p:nvSpPr>
            <p:spPr bwMode="auto">
              <a:xfrm flipV="1">
                <a:off x="5614988" y="3371850"/>
                <a:ext cx="0" cy="4238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53" name="Line 249"/>
              <p:cNvSpPr>
                <a:spLocks noChangeShapeType="1"/>
              </p:cNvSpPr>
              <p:nvPr/>
            </p:nvSpPr>
            <p:spPr bwMode="auto">
              <a:xfrm flipV="1">
                <a:off x="5614988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54" name="Line 250"/>
              <p:cNvSpPr>
                <a:spLocks noChangeShapeType="1"/>
              </p:cNvSpPr>
              <p:nvPr/>
            </p:nvSpPr>
            <p:spPr bwMode="auto">
              <a:xfrm>
                <a:off x="5614988" y="3371850"/>
                <a:ext cx="0" cy="47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55" name="Rectangle 251"/>
              <p:cNvSpPr>
                <a:spLocks noChangeArrowheads="1"/>
              </p:cNvSpPr>
              <p:nvPr/>
            </p:nvSpPr>
            <p:spPr bwMode="auto">
              <a:xfrm>
                <a:off x="5608638" y="38004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56" name="Line 252"/>
              <p:cNvSpPr>
                <a:spLocks noChangeShapeType="1"/>
              </p:cNvSpPr>
              <p:nvPr/>
            </p:nvSpPr>
            <p:spPr bwMode="auto">
              <a:xfrm flipV="1">
                <a:off x="5751513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57" name="Rectangle 254"/>
              <p:cNvSpPr>
                <a:spLocks noChangeArrowheads="1"/>
              </p:cNvSpPr>
              <p:nvPr/>
            </p:nvSpPr>
            <p:spPr bwMode="auto">
              <a:xfrm>
                <a:off x="5743575" y="38004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58" name="Line 255"/>
              <p:cNvSpPr>
                <a:spLocks noChangeShapeType="1"/>
              </p:cNvSpPr>
              <p:nvPr/>
            </p:nvSpPr>
            <p:spPr bwMode="auto">
              <a:xfrm flipV="1">
                <a:off x="5886450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59" name="Rectangle 257"/>
              <p:cNvSpPr>
                <a:spLocks noChangeArrowheads="1"/>
              </p:cNvSpPr>
              <p:nvPr/>
            </p:nvSpPr>
            <p:spPr bwMode="auto">
              <a:xfrm>
                <a:off x="5870575" y="38004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60" name="Line 258"/>
              <p:cNvSpPr>
                <a:spLocks noChangeShapeType="1"/>
              </p:cNvSpPr>
              <p:nvPr/>
            </p:nvSpPr>
            <p:spPr bwMode="auto">
              <a:xfrm flipV="1">
                <a:off x="6022975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61" name="Rectangle 260"/>
              <p:cNvSpPr>
                <a:spLocks noChangeArrowheads="1"/>
              </p:cNvSpPr>
              <p:nvPr/>
            </p:nvSpPr>
            <p:spPr bwMode="auto">
              <a:xfrm>
                <a:off x="6005513" y="38004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62" name="Line 261"/>
              <p:cNvSpPr>
                <a:spLocks noChangeShapeType="1"/>
              </p:cNvSpPr>
              <p:nvPr/>
            </p:nvSpPr>
            <p:spPr bwMode="auto">
              <a:xfrm flipV="1">
                <a:off x="6157913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63" name="Rectangle 263"/>
              <p:cNvSpPr>
                <a:spLocks noChangeArrowheads="1"/>
              </p:cNvSpPr>
              <p:nvPr/>
            </p:nvSpPr>
            <p:spPr bwMode="auto">
              <a:xfrm>
                <a:off x="6142038" y="3800475"/>
                <a:ext cx="34925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64" name="Line 264"/>
              <p:cNvSpPr>
                <a:spLocks noChangeShapeType="1"/>
              </p:cNvSpPr>
              <p:nvPr/>
            </p:nvSpPr>
            <p:spPr bwMode="auto">
              <a:xfrm flipV="1">
                <a:off x="6294438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65" name="Rectangle 266"/>
              <p:cNvSpPr>
                <a:spLocks noChangeArrowheads="1"/>
              </p:cNvSpPr>
              <p:nvPr/>
            </p:nvSpPr>
            <p:spPr bwMode="auto">
              <a:xfrm>
                <a:off x="6276975" y="38004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66" name="Rectangle 269"/>
              <p:cNvSpPr>
                <a:spLocks noChangeArrowheads="1"/>
              </p:cNvSpPr>
              <p:nvPr/>
            </p:nvSpPr>
            <p:spPr bwMode="auto">
              <a:xfrm>
                <a:off x="6413500" y="38004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67" name="Line 270"/>
              <p:cNvSpPr>
                <a:spLocks noChangeShapeType="1"/>
              </p:cNvSpPr>
              <p:nvPr/>
            </p:nvSpPr>
            <p:spPr bwMode="auto">
              <a:xfrm>
                <a:off x="5614988" y="3795713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68" name="Rectangle 272"/>
              <p:cNvSpPr>
                <a:spLocks noChangeArrowheads="1"/>
              </p:cNvSpPr>
              <p:nvPr/>
            </p:nvSpPr>
            <p:spPr bwMode="auto">
              <a:xfrm>
                <a:off x="5589588" y="378142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69" name="Line 273"/>
              <p:cNvSpPr>
                <a:spLocks noChangeShapeType="1"/>
              </p:cNvSpPr>
              <p:nvPr/>
            </p:nvSpPr>
            <p:spPr bwMode="auto">
              <a:xfrm>
                <a:off x="5614988" y="3724275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70" name="Rectangle 275"/>
              <p:cNvSpPr>
                <a:spLocks noChangeArrowheads="1"/>
              </p:cNvSpPr>
              <p:nvPr/>
            </p:nvSpPr>
            <p:spPr bwMode="auto">
              <a:xfrm>
                <a:off x="5589588" y="370998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71" name="Line 276"/>
              <p:cNvSpPr>
                <a:spLocks noChangeShapeType="1"/>
              </p:cNvSpPr>
              <p:nvPr/>
            </p:nvSpPr>
            <p:spPr bwMode="auto">
              <a:xfrm>
                <a:off x="5614988" y="3652838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72" name="Rectangle 278"/>
              <p:cNvSpPr>
                <a:spLocks noChangeArrowheads="1"/>
              </p:cNvSpPr>
              <p:nvPr/>
            </p:nvSpPr>
            <p:spPr bwMode="auto">
              <a:xfrm>
                <a:off x="5572125" y="363855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73" name="Line 279"/>
              <p:cNvSpPr>
                <a:spLocks noChangeShapeType="1"/>
              </p:cNvSpPr>
              <p:nvPr/>
            </p:nvSpPr>
            <p:spPr bwMode="auto">
              <a:xfrm>
                <a:off x="5614988" y="3582988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74" name="Rectangle 281"/>
              <p:cNvSpPr>
                <a:spLocks noChangeArrowheads="1"/>
              </p:cNvSpPr>
              <p:nvPr/>
            </p:nvSpPr>
            <p:spPr bwMode="auto">
              <a:xfrm>
                <a:off x="5572125" y="356870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75" name="Line 282"/>
              <p:cNvSpPr>
                <a:spLocks noChangeShapeType="1"/>
              </p:cNvSpPr>
              <p:nvPr/>
            </p:nvSpPr>
            <p:spPr bwMode="auto">
              <a:xfrm>
                <a:off x="5614988" y="3511550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76" name="Rectangle 284"/>
              <p:cNvSpPr>
                <a:spLocks noChangeArrowheads="1"/>
              </p:cNvSpPr>
              <p:nvPr/>
            </p:nvSpPr>
            <p:spPr bwMode="auto">
              <a:xfrm>
                <a:off x="5572125" y="34972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77" name="Line 285"/>
              <p:cNvSpPr>
                <a:spLocks noChangeShapeType="1"/>
              </p:cNvSpPr>
              <p:nvPr/>
            </p:nvSpPr>
            <p:spPr bwMode="auto">
              <a:xfrm>
                <a:off x="5614988" y="3441700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78" name="Rectangle 287"/>
              <p:cNvSpPr>
                <a:spLocks noChangeArrowheads="1"/>
              </p:cNvSpPr>
              <p:nvPr/>
            </p:nvSpPr>
            <p:spPr bwMode="auto">
              <a:xfrm>
                <a:off x="5572125" y="3427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79" name="Rectangle 290"/>
              <p:cNvSpPr>
                <a:spLocks noChangeArrowheads="1"/>
              </p:cNvSpPr>
              <p:nvPr/>
            </p:nvSpPr>
            <p:spPr bwMode="auto">
              <a:xfrm>
                <a:off x="5572125" y="33575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80" name="Line 293"/>
              <p:cNvSpPr>
                <a:spLocks noChangeShapeType="1"/>
              </p:cNvSpPr>
              <p:nvPr/>
            </p:nvSpPr>
            <p:spPr bwMode="auto">
              <a:xfrm flipV="1">
                <a:off x="5614988" y="3371850"/>
                <a:ext cx="0" cy="4238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81" name="Freeform 295"/>
              <p:cNvSpPr>
                <a:spLocks/>
              </p:cNvSpPr>
              <p:nvPr/>
            </p:nvSpPr>
            <p:spPr bwMode="auto">
              <a:xfrm>
                <a:off x="5721350" y="3071813"/>
                <a:ext cx="708025" cy="698500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2147483647 h 1312"/>
                  <a:gd name="T4" fmla="*/ 2147483647 w 1726"/>
                  <a:gd name="T5" fmla="*/ 2147483647 h 1312"/>
                  <a:gd name="T6" fmla="*/ 2147483647 w 1726"/>
                  <a:gd name="T7" fmla="*/ 2147483647 h 1312"/>
                  <a:gd name="T8" fmla="*/ 2147483647 w 1726"/>
                  <a:gd name="T9" fmla="*/ 2147483647 h 1312"/>
                  <a:gd name="T10" fmla="*/ 2147483647 w 1726"/>
                  <a:gd name="T11" fmla="*/ 2147483647 h 1312"/>
                  <a:gd name="T12" fmla="*/ 2147483647 w 1726"/>
                  <a:gd name="T13" fmla="*/ 2147483647 h 1312"/>
                  <a:gd name="T14" fmla="*/ 2147483647 w 1726"/>
                  <a:gd name="T15" fmla="*/ 2147483647 h 1312"/>
                  <a:gd name="T16" fmla="*/ 2147483647 w 1726"/>
                  <a:gd name="T17" fmla="*/ 2147483647 h 1312"/>
                  <a:gd name="T18" fmla="*/ 2147483647 w 1726"/>
                  <a:gd name="T19" fmla="*/ 2147483647 h 1312"/>
                  <a:gd name="T20" fmla="*/ 2147483647 w 1726"/>
                  <a:gd name="T21" fmla="*/ 2147483647 h 1312"/>
                  <a:gd name="T22" fmla="*/ 2147483647 w 1726"/>
                  <a:gd name="T23" fmla="*/ 2147483647 h 1312"/>
                  <a:gd name="T24" fmla="*/ 2147483647 w 1726"/>
                  <a:gd name="T25" fmla="*/ 2147483647 h 1312"/>
                  <a:gd name="T26" fmla="*/ 2147483647 w 1726"/>
                  <a:gd name="T27" fmla="*/ 2147483647 h 1312"/>
                  <a:gd name="T28" fmla="*/ 2147483647 w 1726"/>
                  <a:gd name="T29" fmla="*/ 2147483647 h 1312"/>
                  <a:gd name="T30" fmla="*/ 2147483647 w 1726"/>
                  <a:gd name="T31" fmla="*/ 2147483647 h 1312"/>
                  <a:gd name="T32" fmla="*/ 2147483647 w 1726"/>
                  <a:gd name="T33" fmla="*/ 2147483647 h 1312"/>
                  <a:gd name="T34" fmla="*/ 2147483647 w 1726"/>
                  <a:gd name="T35" fmla="*/ 2147483647 h 1312"/>
                  <a:gd name="T36" fmla="*/ 2147483647 w 1726"/>
                  <a:gd name="T37" fmla="*/ 2147483647 h 1312"/>
                  <a:gd name="T38" fmla="*/ 2147483647 w 1726"/>
                  <a:gd name="T39" fmla="*/ 2147483647 h 1312"/>
                  <a:gd name="T40" fmla="*/ 2147483647 w 1726"/>
                  <a:gd name="T41" fmla="*/ 2147483647 h 1312"/>
                  <a:gd name="T42" fmla="*/ 2147483647 w 1726"/>
                  <a:gd name="T43" fmla="*/ 2147483647 h 1312"/>
                  <a:gd name="T44" fmla="*/ 2147483647 w 1726"/>
                  <a:gd name="T45" fmla="*/ 2147483647 h 1312"/>
                  <a:gd name="T46" fmla="*/ 2147483647 w 1726"/>
                  <a:gd name="T47" fmla="*/ 2147483647 h 1312"/>
                  <a:gd name="T48" fmla="*/ 2147483647 w 1726"/>
                  <a:gd name="T49" fmla="*/ 2147483647 h 1312"/>
                  <a:gd name="T50" fmla="*/ 2147483647 w 1726"/>
                  <a:gd name="T51" fmla="*/ 2147483647 h 1312"/>
                  <a:gd name="T52" fmla="*/ 2147483647 w 1726"/>
                  <a:gd name="T53" fmla="*/ 2147483647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82" name="Rectangle 243"/>
              <p:cNvSpPr>
                <a:spLocks noChangeArrowheads="1"/>
              </p:cNvSpPr>
              <p:nvPr/>
            </p:nvSpPr>
            <p:spPr bwMode="auto">
              <a:xfrm>
                <a:off x="6475413" y="4014788"/>
                <a:ext cx="882650" cy="42386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/>
              </a:p>
            </p:txBody>
          </p:sp>
          <p:sp>
            <p:nvSpPr>
              <p:cNvPr id="37983" name="Line 246"/>
              <p:cNvSpPr>
                <a:spLocks noChangeShapeType="1"/>
              </p:cNvSpPr>
              <p:nvPr/>
            </p:nvSpPr>
            <p:spPr bwMode="auto">
              <a:xfrm flipV="1">
                <a:off x="647541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84" name="Line 247"/>
              <p:cNvSpPr>
                <a:spLocks noChangeShapeType="1"/>
              </p:cNvSpPr>
              <p:nvPr/>
            </p:nvSpPr>
            <p:spPr bwMode="auto">
              <a:xfrm>
                <a:off x="6475413" y="4438650"/>
                <a:ext cx="8826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85" name="Line 248"/>
              <p:cNvSpPr>
                <a:spLocks noChangeShapeType="1"/>
              </p:cNvSpPr>
              <p:nvPr/>
            </p:nvSpPr>
            <p:spPr bwMode="auto">
              <a:xfrm flipV="1">
                <a:off x="647541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86" name="Line 249"/>
              <p:cNvSpPr>
                <a:spLocks noChangeShapeType="1"/>
              </p:cNvSpPr>
              <p:nvPr/>
            </p:nvSpPr>
            <p:spPr bwMode="auto">
              <a:xfrm flipV="1">
                <a:off x="6475413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87" name="Line 250"/>
              <p:cNvSpPr>
                <a:spLocks noChangeShapeType="1"/>
              </p:cNvSpPr>
              <p:nvPr/>
            </p:nvSpPr>
            <p:spPr bwMode="auto">
              <a:xfrm>
                <a:off x="6475413" y="4014788"/>
                <a:ext cx="0" cy="47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88" name="Rectangle 251"/>
              <p:cNvSpPr>
                <a:spLocks noChangeArrowheads="1"/>
              </p:cNvSpPr>
              <p:nvPr/>
            </p:nvSpPr>
            <p:spPr bwMode="auto">
              <a:xfrm>
                <a:off x="6469063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89" name="Line 252"/>
              <p:cNvSpPr>
                <a:spLocks noChangeShapeType="1"/>
              </p:cNvSpPr>
              <p:nvPr/>
            </p:nvSpPr>
            <p:spPr bwMode="auto">
              <a:xfrm flipV="1">
                <a:off x="6623050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90" name="Rectangle 254"/>
              <p:cNvSpPr>
                <a:spLocks noChangeArrowheads="1"/>
              </p:cNvSpPr>
              <p:nvPr/>
            </p:nvSpPr>
            <p:spPr bwMode="auto">
              <a:xfrm>
                <a:off x="6615113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91" name="Line 255"/>
              <p:cNvSpPr>
                <a:spLocks noChangeShapeType="1"/>
              </p:cNvSpPr>
              <p:nvPr/>
            </p:nvSpPr>
            <p:spPr bwMode="auto">
              <a:xfrm flipV="1">
                <a:off x="6769100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92" name="Rectangle 257"/>
              <p:cNvSpPr>
                <a:spLocks noChangeArrowheads="1"/>
              </p:cNvSpPr>
              <p:nvPr/>
            </p:nvSpPr>
            <p:spPr bwMode="auto">
              <a:xfrm>
                <a:off x="6751638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93" name="Line 258"/>
              <p:cNvSpPr>
                <a:spLocks noChangeShapeType="1"/>
              </p:cNvSpPr>
              <p:nvPr/>
            </p:nvSpPr>
            <p:spPr bwMode="auto">
              <a:xfrm flipV="1">
                <a:off x="6916738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94" name="Rectangle 260"/>
              <p:cNvSpPr>
                <a:spLocks noChangeArrowheads="1"/>
              </p:cNvSpPr>
              <p:nvPr/>
            </p:nvSpPr>
            <p:spPr bwMode="auto">
              <a:xfrm>
                <a:off x="6899275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95" name="Line 261"/>
              <p:cNvSpPr>
                <a:spLocks noChangeShapeType="1"/>
              </p:cNvSpPr>
              <p:nvPr/>
            </p:nvSpPr>
            <p:spPr bwMode="auto">
              <a:xfrm flipV="1">
                <a:off x="7064375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96" name="Rectangle 263"/>
              <p:cNvSpPr>
                <a:spLocks noChangeArrowheads="1"/>
              </p:cNvSpPr>
              <p:nvPr/>
            </p:nvSpPr>
            <p:spPr bwMode="auto">
              <a:xfrm>
                <a:off x="7045325" y="4443413"/>
                <a:ext cx="39688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97" name="Line 264"/>
              <p:cNvSpPr>
                <a:spLocks noChangeShapeType="1"/>
              </p:cNvSpPr>
              <p:nvPr/>
            </p:nvSpPr>
            <p:spPr bwMode="auto">
              <a:xfrm flipV="1">
                <a:off x="7210425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98" name="Rectangle 266"/>
              <p:cNvSpPr>
                <a:spLocks noChangeArrowheads="1"/>
              </p:cNvSpPr>
              <p:nvPr/>
            </p:nvSpPr>
            <p:spPr bwMode="auto">
              <a:xfrm>
                <a:off x="7192963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99" name="Rectangle 269"/>
              <p:cNvSpPr>
                <a:spLocks noChangeArrowheads="1"/>
              </p:cNvSpPr>
              <p:nvPr/>
            </p:nvSpPr>
            <p:spPr bwMode="auto">
              <a:xfrm>
                <a:off x="7340600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00" name="Line 270"/>
              <p:cNvSpPr>
                <a:spLocks noChangeShapeType="1"/>
              </p:cNvSpPr>
              <p:nvPr/>
            </p:nvSpPr>
            <p:spPr bwMode="auto">
              <a:xfrm>
                <a:off x="6475413" y="4438650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01" name="Rectangle 272"/>
              <p:cNvSpPr>
                <a:spLocks noChangeArrowheads="1"/>
              </p:cNvSpPr>
              <p:nvPr/>
            </p:nvSpPr>
            <p:spPr bwMode="auto">
              <a:xfrm>
                <a:off x="6446838" y="44243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02" name="Line 273"/>
              <p:cNvSpPr>
                <a:spLocks noChangeShapeType="1"/>
              </p:cNvSpPr>
              <p:nvPr/>
            </p:nvSpPr>
            <p:spPr bwMode="auto">
              <a:xfrm>
                <a:off x="6475413" y="4367213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03" name="Rectangle 275"/>
              <p:cNvSpPr>
                <a:spLocks noChangeArrowheads="1"/>
              </p:cNvSpPr>
              <p:nvPr/>
            </p:nvSpPr>
            <p:spPr bwMode="auto">
              <a:xfrm>
                <a:off x="6446838" y="435292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04" name="Line 276"/>
              <p:cNvSpPr>
                <a:spLocks noChangeShapeType="1"/>
              </p:cNvSpPr>
              <p:nvPr/>
            </p:nvSpPr>
            <p:spPr bwMode="auto">
              <a:xfrm>
                <a:off x="6475413" y="429577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05" name="Rectangle 278"/>
              <p:cNvSpPr>
                <a:spLocks noChangeArrowheads="1"/>
              </p:cNvSpPr>
              <p:nvPr/>
            </p:nvSpPr>
            <p:spPr bwMode="auto">
              <a:xfrm>
                <a:off x="6429375" y="428148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06" name="Line 279"/>
              <p:cNvSpPr>
                <a:spLocks noChangeShapeType="1"/>
              </p:cNvSpPr>
              <p:nvPr/>
            </p:nvSpPr>
            <p:spPr bwMode="auto">
              <a:xfrm>
                <a:off x="6475413" y="422592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07" name="Rectangle 281"/>
              <p:cNvSpPr>
                <a:spLocks noChangeArrowheads="1"/>
              </p:cNvSpPr>
              <p:nvPr/>
            </p:nvSpPr>
            <p:spPr bwMode="auto">
              <a:xfrm>
                <a:off x="6429375" y="42116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08" name="Line 282"/>
              <p:cNvSpPr>
                <a:spLocks noChangeShapeType="1"/>
              </p:cNvSpPr>
              <p:nvPr/>
            </p:nvSpPr>
            <p:spPr bwMode="auto">
              <a:xfrm>
                <a:off x="6475413" y="415448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09" name="Rectangle 284"/>
              <p:cNvSpPr>
                <a:spLocks noChangeArrowheads="1"/>
              </p:cNvSpPr>
              <p:nvPr/>
            </p:nvSpPr>
            <p:spPr bwMode="auto">
              <a:xfrm>
                <a:off x="6429375" y="414020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10" name="Line 285"/>
              <p:cNvSpPr>
                <a:spLocks noChangeShapeType="1"/>
              </p:cNvSpPr>
              <p:nvPr/>
            </p:nvSpPr>
            <p:spPr bwMode="auto">
              <a:xfrm>
                <a:off x="6475413" y="408463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11" name="Rectangle 287"/>
              <p:cNvSpPr>
                <a:spLocks noChangeArrowheads="1"/>
              </p:cNvSpPr>
              <p:nvPr/>
            </p:nvSpPr>
            <p:spPr bwMode="auto">
              <a:xfrm>
                <a:off x="6429375" y="407035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12" name="Rectangle 290"/>
              <p:cNvSpPr>
                <a:spLocks noChangeArrowheads="1"/>
              </p:cNvSpPr>
              <p:nvPr/>
            </p:nvSpPr>
            <p:spPr bwMode="auto">
              <a:xfrm>
                <a:off x="6429375" y="400050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13" name="Line 293"/>
              <p:cNvSpPr>
                <a:spLocks noChangeShapeType="1"/>
              </p:cNvSpPr>
              <p:nvPr/>
            </p:nvSpPr>
            <p:spPr bwMode="auto">
              <a:xfrm flipV="1">
                <a:off x="647541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14" name="Freeform 295"/>
              <p:cNvSpPr>
                <a:spLocks/>
              </p:cNvSpPr>
              <p:nvPr/>
            </p:nvSpPr>
            <p:spPr bwMode="auto">
              <a:xfrm>
                <a:off x="6591300" y="4357688"/>
                <a:ext cx="766763" cy="55562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14657823 h 1312"/>
                  <a:gd name="T4" fmla="*/ 2147483647 w 1726"/>
                  <a:gd name="T5" fmla="*/ 28481708 h 1312"/>
                  <a:gd name="T6" fmla="*/ 2147483647 w 1726"/>
                  <a:gd name="T7" fmla="*/ 36457139 h 1312"/>
                  <a:gd name="T8" fmla="*/ 2147483647 w 1726"/>
                  <a:gd name="T9" fmla="*/ 37368237 h 1312"/>
                  <a:gd name="T10" fmla="*/ 2147483647 w 1726"/>
                  <a:gd name="T11" fmla="*/ 32886392 h 1312"/>
                  <a:gd name="T12" fmla="*/ 2147483647 w 1726"/>
                  <a:gd name="T13" fmla="*/ 28481708 h 1312"/>
                  <a:gd name="T14" fmla="*/ 2147483647 w 1726"/>
                  <a:gd name="T15" fmla="*/ 28861918 h 1312"/>
                  <a:gd name="T16" fmla="*/ 2147483647 w 1726"/>
                  <a:gd name="T17" fmla="*/ 37823743 h 1312"/>
                  <a:gd name="T18" fmla="*/ 2147483647 w 1726"/>
                  <a:gd name="T19" fmla="*/ 52026023 h 1312"/>
                  <a:gd name="T20" fmla="*/ 2147483647 w 1726"/>
                  <a:gd name="T21" fmla="*/ 64937068 h 1312"/>
                  <a:gd name="T22" fmla="*/ 2147483647 w 1726"/>
                  <a:gd name="T23" fmla="*/ 74734652 h 1312"/>
                  <a:gd name="T24" fmla="*/ 2147483647 w 1726"/>
                  <a:gd name="T25" fmla="*/ 81874324 h 1312"/>
                  <a:gd name="T26" fmla="*/ 2147483647 w 1726"/>
                  <a:gd name="T27" fmla="*/ 86280830 h 1312"/>
                  <a:gd name="T28" fmla="*/ 2147483647 w 1726"/>
                  <a:gd name="T29" fmla="*/ 89849776 h 1312"/>
                  <a:gd name="T30" fmla="*/ 2147483647 w 1726"/>
                  <a:gd name="T31" fmla="*/ 92052097 h 1312"/>
                  <a:gd name="T32" fmla="*/ 2147483647 w 1726"/>
                  <a:gd name="T33" fmla="*/ 93418702 h 1312"/>
                  <a:gd name="T34" fmla="*/ 2147483647 w 1726"/>
                  <a:gd name="T35" fmla="*/ 94331579 h 1312"/>
                  <a:gd name="T36" fmla="*/ 2147483647 w 1726"/>
                  <a:gd name="T37" fmla="*/ 94710010 h 1312"/>
                  <a:gd name="T38" fmla="*/ 2147483647 w 1726"/>
                  <a:gd name="T39" fmla="*/ 95165516 h 1312"/>
                  <a:gd name="T40" fmla="*/ 2147483647 w 1726"/>
                  <a:gd name="T41" fmla="*/ 95621108 h 1312"/>
                  <a:gd name="T42" fmla="*/ 2147483647 w 1726"/>
                  <a:gd name="T43" fmla="*/ 95621108 h 1312"/>
                  <a:gd name="T44" fmla="*/ 2147483647 w 1726"/>
                  <a:gd name="T45" fmla="*/ 96533984 h 1312"/>
                  <a:gd name="T46" fmla="*/ 2147483647 w 1726"/>
                  <a:gd name="T47" fmla="*/ 96989491 h 1312"/>
                  <a:gd name="T48" fmla="*/ 2147483647 w 1726"/>
                  <a:gd name="T49" fmla="*/ 97825207 h 1312"/>
                  <a:gd name="T50" fmla="*/ 2147483647 w 1726"/>
                  <a:gd name="T51" fmla="*/ 98736305 h 1312"/>
                  <a:gd name="T52" fmla="*/ 2147483647 w 1726"/>
                  <a:gd name="T53" fmla="*/ 99647403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8015" name="Group 534"/>
              <p:cNvGrpSpPr>
                <a:grpSpLocks/>
              </p:cNvGrpSpPr>
              <p:nvPr/>
            </p:nvGrpSpPr>
            <p:grpSpPr bwMode="auto">
              <a:xfrm>
                <a:off x="7429500" y="4714875"/>
                <a:ext cx="857250" cy="500063"/>
                <a:chOff x="2737" y="1902"/>
                <a:chExt cx="2092" cy="1646"/>
              </a:xfrm>
            </p:grpSpPr>
            <p:sp>
              <p:nvSpPr>
                <p:cNvPr id="38184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/>
                </a:p>
              </p:txBody>
            </p:sp>
            <p:sp>
              <p:nvSpPr>
                <p:cNvPr id="38185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86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87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88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89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90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91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92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93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94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95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96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97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98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99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00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01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02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03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04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05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06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07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08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09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10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11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12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13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14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15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16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8016" name="Group 534"/>
              <p:cNvGrpSpPr>
                <a:grpSpLocks/>
              </p:cNvGrpSpPr>
              <p:nvPr/>
            </p:nvGrpSpPr>
            <p:grpSpPr bwMode="auto">
              <a:xfrm>
                <a:off x="6429375" y="3357563"/>
                <a:ext cx="857250" cy="500062"/>
                <a:chOff x="2737" y="1902"/>
                <a:chExt cx="2092" cy="1646"/>
              </a:xfrm>
            </p:grpSpPr>
            <p:sp>
              <p:nvSpPr>
                <p:cNvPr id="38151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/>
                </a:p>
              </p:txBody>
            </p:sp>
            <p:sp>
              <p:nvSpPr>
                <p:cNvPr id="38152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53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54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55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56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57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58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59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60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61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62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63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64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65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66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67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68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69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70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71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72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73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74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75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76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77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78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79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80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81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82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83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8017" name="Group 534"/>
              <p:cNvGrpSpPr>
                <a:grpSpLocks/>
              </p:cNvGrpSpPr>
              <p:nvPr/>
            </p:nvGrpSpPr>
            <p:grpSpPr bwMode="auto">
              <a:xfrm>
                <a:off x="6500813" y="2571750"/>
                <a:ext cx="785812" cy="500063"/>
                <a:chOff x="2737" y="1902"/>
                <a:chExt cx="2092" cy="1646"/>
              </a:xfrm>
            </p:grpSpPr>
            <p:sp>
              <p:nvSpPr>
                <p:cNvPr id="38118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/>
                </a:p>
              </p:txBody>
            </p:sp>
            <p:sp>
              <p:nvSpPr>
                <p:cNvPr id="38119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20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21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22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23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24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25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26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27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28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29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30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31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32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33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34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35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36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37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38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39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40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41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42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43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44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45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46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47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48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49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50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8018" name="Rectangle 243"/>
              <p:cNvSpPr>
                <a:spLocks noChangeArrowheads="1"/>
              </p:cNvSpPr>
              <p:nvPr/>
            </p:nvSpPr>
            <p:spPr bwMode="auto">
              <a:xfrm>
                <a:off x="7472363" y="4014788"/>
                <a:ext cx="814387" cy="42386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/>
              </a:p>
            </p:txBody>
          </p:sp>
          <p:sp>
            <p:nvSpPr>
              <p:cNvPr id="38019" name="Line 246"/>
              <p:cNvSpPr>
                <a:spLocks noChangeShapeType="1"/>
              </p:cNvSpPr>
              <p:nvPr/>
            </p:nvSpPr>
            <p:spPr bwMode="auto">
              <a:xfrm flipV="1">
                <a:off x="747236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20" name="Line 247"/>
              <p:cNvSpPr>
                <a:spLocks noChangeShapeType="1"/>
              </p:cNvSpPr>
              <p:nvPr/>
            </p:nvSpPr>
            <p:spPr bwMode="auto">
              <a:xfrm>
                <a:off x="7472363" y="4438650"/>
                <a:ext cx="8143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21" name="Line 248"/>
              <p:cNvSpPr>
                <a:spLocks noChangeShapeType="1"/>
              </p:cNvSpPr>
              <p:nvPr/>
            </p:nvSpPr>
            <p:spPr bwMode="auto">
              <a:xfrm flipV="1">
                <a:off x="747236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22" name="Line 249"/>
              <p:cNvSpPr>
                <a:spLocks noChangeShapeType="1"/>
              </p:cNvSpPr>
              <p:nvPr/>
            </p:nvSpPr>
            <p:spPr bwMode="auto">
              <a:xfrm flipV="1">
                <a:off x="7472363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23" name="Line 250"/>
              <p:cNvSpPr>
                <a:spLocks noChangeShapeType="1"/>
              </p:cNvSpPr>
              <p:nvPr/>
            </p:nvSpPr>
            <p:spPr bwMode="auto">
              <a:xfrm>
                <a:off x="7472363" y="4014788"/>
                <a:ext cx="0" cy="47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24" name="Rectangle 251"/>
              <p:cNvSpPr>
                <a:spLocks noChangeArrowheads="1"/>
              </p:cNvSpPr>
              <p:nvPr/>
            </p:nvSpPr>
            <p:spPr bwMode="auto">
              <a:xfrm>
                <a:off x="7466013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25" name="Line 252"/>
              <p:cNvSpPr>
                <a:spLocks noChangeShapeType="1"/>
              </p:cNvSpPr>
              <p:nvPr/>
            </p:nvSpPr>
            <p:spPr bwMode="auto">
              <a:xfrm flipV="1">
                <a:off x="7608888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26" name="Rectangle 254"/>
              <p:cNvSpPr>
                <a:spLocks noChangeArrowheads="1"/>
              </p:cNvSpPr>
              <p:nvPr/>
            </p:nvSpPr>
            <p:spPr bwMode="auto">
              <a:xfrm>
                <a:off x="7600950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27" name="Line 255"/>
              <p:cNvSpPr>
                <a:spLocks noChangeShapeType="1"/>
              </p:cNvSpPr>
              <p:nvPr/>
            </p:nvSpPr>
            <p:spPr bwMode="auto">
              <a:xfrm flipV="1">
                <a:off x="7743825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28" name="Rectangle 257"/>
              <p:cNvSpPr>
                <a:spLocks noChangeArrowheads="1"/>
              </p:cNvSpPr>
              <p:nvPr/>
            </p:nvSpPr>
            <p:spPr bwMode="auto">
              <a:xfrm>
                <a:off x="7727950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29" name="Line 258"/>
              <p:cNvSpPr>
                <a:spLocks noChangeShapeType="1"/>
              </p:cNvSpPr>
              <p:nvPr/>
            </p:nvSpPr>
            <p:spPr bwMode="auto">
              <a:xfrm flipV="1">
                <a:off x="7880350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30" name="Rectangle 260"/>
              <p:cNvSpPr>
                <a:spLocks noChangeArrowheads="1"/>
              </p:cNvSpPr>
              <p:nvPr/>
            </p:nvSpPr>
            <p:spPr bwMode="auto">
              <a:xfrm>
                <a:off x="7862888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31" name="Line 261"/>
              <p:cNvSpPr>
                <a:spLocks noChangeShapeType="1"/>
              </p:cNvSpPr>
              <p:nvPr/>
            </p:nvSpPr>
            <p:spPr bwMode="auto">
              <a:xfrm flipV="1">
                <a:off x="8015288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32" name="Rectangle 263"/>
              <p:cNvSpPr>
                <a:spLocks noChangeArrowheads="1"/>
              </p:cNvSpPr>
              <p:nvPr/>
            </p:nvSpPr>
            <p:spPr bwMode="auto">
              <a:xfrm>
                <a:off x="7999413" y="4443413"/>
                <a:ext cx="34925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33" name="Line 264"/>
              <p:cNvSpPr>
                <a:spLocks noChangeShapeType="1"/>
              </p:cNvSpPr>
              <p:nvPr/>
            </p:nvSpPr>
            <p:spPr bwMode="auto">
              <a:xfrm flipV="1">
                <a:off x="8151813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34" name="Rectangle 266"/>
              <p:cNvSpPr>
                <a:spLocks noChangeArrowheads="1"/>
              </p:cNvSpPr>
              <p:nvPr/>
            </p:nvSpPr>
            <p:spPr bwMode="auto">
              <a:xfrm>
                <a:off x="8134350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35" name="Rectangle 269"/>
              <p:cNvSpPr>
                <a:spLocks noChangeArrowheads="1"/>
              </p:cNvSpPr>
              <p:nvPr/>
            </p:nvSpPr>
            <p:spPr bwMode="auto">
              <a:xfrm>
                <a:off x="8270875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36" name="Line 270"/>
              <p:cNvSpPr>
                <a:spLocks noChangeShapeType="1"/>
              </p:cNvSpPr>
              <p:nvPr/>
            </p:nvSpPr>
            <p:spPr bwMode="auto">
              <a:xfrm>
                <a:off x="7472363" y="4438650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37" name="Rectangle 272"/>
              <p:cNvSpPr>
                <a:spLocks noChangeArrowheads="1"/>
              </p:cNvSpPr>
              <p:nvPr/>
            </p:nvSpPr>
            <p:spPr bwMode="auto">
              <a:xfrm>
                <a:off x="7446963" y="44243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38" name="Line 273"/>
              <p:cNvSpPr>
                <a:spLocks noChangeShapeType="1"/>
              </p:cNvSpPr>
              <p:nvPr/>
            </p:nvSpPr>
            <p:spPr bwMode="auto">
              <a:xfrm>
                <a:off x="7472363" y="4367213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39" name="Rectangle 275"/>
              <p:cNvSpPr>
                <a:spLocks noChangeArrowheads="1"/>
              </p:cNvSpPr>
              <p:nvPr/>
            </p:nvSpPr>
            <p:spPr bwMode="auto">
              <a:xfrm>
                <a:off x="7446963" y="435292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40" name="Line 276"/>
              <p:cNvSpPr>
                <a:spLocks noChangeShapeType="1"/>
              </p:cNvSpPr>
              <p:nvPr/>
            </p:nvSpPr>
            <p:spPr bwMode="auto">
              <a:xfrm>
                <a:off x="7472363" y="429577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41" name="Rectangle 278"/>
              <p:cNvSpPr>
                <a:spLocks noChangeArrowheads="1"/>
              </p:cNvSpPr>
              <p:nvPr/>
            </p:nvSpPr>
            <p:spPr bwMode="auto">
              <a:xfrm>
                <a:off x="7429500" y="428148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42" name="Line 279"/>
              <p:cNvSpPr>
                <a:spLocks noChangeShapeType="1"/>
              </p:cNvSpPr>
              <p:nvPr/>
            </p:nvSpPr>
            <p:spPr bwMode="auto">
              <a:xfrm>
                <a:off x="7472363" y="422592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43" name="Rectangle 281"/>
              <p:cNvSpPr>
                <a:spLocks noChangeArrowheads="1"/>
              </p:cNvSpPr>
              <p:nvPr/>
            </p:nvSpPr>
            <p:spPr bwMode="auto">
              <a:xfrm>
                <a:off x="7429500" y="42116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44" name="Line 282"/>
              <p:cNvSpPr>
                <a:spLocks noChangeShapeType="1"/>
              </p:cNvSpPr>
              <p:nvPr/>
            </p:nvSpPr>
            <p:spPr bwMode="auto">
              <a:xfrm>
                <a:off x="7472363" y="415448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45" name="Rectangle 284"/>
              <p:cNvSpPr>
                <a:spLocks noChangeArrowheads="1"/>
              </p:cNvSpPr>
              <p:nvPr/>
            </p:nvSpPr>
            <p:spPr bwMode="auto">
              <a:xfrm>
                <a:off x="7429500" y="414020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46" name="Line 285"/>
              <p:cNvSpPr>
                <a:spLocks noChangeShapeType="1"/>
              </p:cNvSpPr>
              <p:nvPr/>
            </p:nvSpPr>
            <p:spPr bwMode="auto">
              <a:xfrm>
                <a:off x="7472363" y="408463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47" name="Rectangle 287"/>
              <p:cNvSpPr>
                <a:spLocks noChangeArrowheads="1"/>
              </p:cNvSpPr>
              <p:nvPr/>
            </p:nvSpPr>
            <p:spPr bwMode="auto">
              <a:xfrm>
                <a:off x="7429500" y="407035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48" name="Rectangle 290"/>
              <p:cNvSpPr>
                <a:spLocks noChangeArrowheads="1"/>
              </p:cNvSpPr>
              <p:nvPr/>
            </p:nvSpPr>
            <p:spPr bwMode="auto">
              <a:xfrm>
                <a:off x="7429500" y="400050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49" name="Line 293"/>
              <p:cNvSpPr>
                <a:spLocks noChangeShapeType="1"/>
              </p:cNvSpPr>
              <p:nvPr/>
            </p:nvSpPr>
            <p:spPr bwMode="auto">
              <a:xfrm flipV="1">
                <a:off x="747236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50" name="Freeform 295"/>
              <p:cNvSpPr>
                <a:spLocks/>
              </p:cNvSpPr>
              <p:nvPr/>
            </p:nvSpPr>
            <p:spPr bwMode="auto">
              <a:xfrm>
                <a:off x="7578725" y="4286250"/>
                <a:ext cx="708025" cy="127000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175050414 h 1312"/>
                  <a:gd name="T4" fmla="*/ 2147483647 w 1726"/>
                  <a:gd name="T5" fmla="*/ 340131138 h 1312"/>
                  <a:gd name="T6" fmla="*/ 2147483647 w 1726"/>
                  <a:gd name="T7" fmla="*/ 435358355 h 1312"/>
                  <a:gd name="T8" fmla="*/ 2147483647 w 1726"/>
                  <a:gd name="T9" fmla="*/ 446246278 h 1312"/>
                  <a:gd name="T10" fmla="*/ 2147483647 w 1726"/>
                  <a:gd name="T11" fmla="*/ 392734286 h 1312"/>
                  <a:gd name="T12" fmla="*/ 2147483647 w 1726"/>
                  <a:gd name="T13" fmla="*/ 340131138 h 1312"/>
                  <a:gd name="T14" fmla="*/ 2147483647 w 1726"/>
                  <a:gd name="T15" fmla="*/ 344666159 h 1312"/>
                  <a:gd name="T16" fmla="*/ 2147483647 w 1726"/>
                  <a:gd name="T17" fmla="*/ 451690239 h 1312"/>
                  <a:gd name="T18" fmla="*/ 2147483647 w 1726"/>
                  <a:gd name="T19" fmla="*/ 621296740 h 1312"/>
                  <a:gd name="T20" fmla="*/ 2147483647 w 1726"/>
                  <a:gd name="T21" fmla="*/ 775489396 h 1312"/>
                  <a:gd name="T22" fmla="*/ 2147483647 w 1726"/>
                  <a:gd name="T23" fmla="*/ 892492555 h 1312"/>
                  <a:gd name="T24" fmla="*/ 2147483647 w 1726"/>
                  <a:gd name="T25" fmla="*/ 977749792 h 1312"/>
                  <a:gd name="T26" fmla="*/ 2147483647 w 1726"/>
                  <a:gd name="T27" fmla="*/ 1030353327 h 1312"/>
                  <a:gd name="T28" fmla="*/ 2147483647 w 1726"/>
                  <a:gd name="T29" fmla="*/ 1072986592 h 1312"/>
                  <a:gd name="T30" fmla="*/ 2147483647 w 1726"/>
                  <a:gd name="T31" fmla="*/ 1099288746 h 1312"/>
                  <a:gd name="T32" fmla="*/ 2147483647 w 1726"/>
                  <a:gd name="T33" fmla="*/ 1115620631 h 1312"/>
                  <a:gd name="T34" fmla="*/ 2147483647 w 1726"/>
                  <a:gd name="T35" fmla="*/ 1126498486 h 1312"/>
                  <a:gd name="T36" fmla="*/ 2147483647 w 1726"/>
                  <a:gd name="T37" fmla="*/ 1131034088 h 1312"/>
                  <a:gd name="T38" fmla="*/ 2147483647 w 1726"/>
                  <a:gd name="T39" fmla="*/ 1136478050 h 1312"/>
                  <a:gd name="T40" fmla="*/ 2147483647 w 1726"/>
                  <a:gd name="T41" fmla="*/ 1141922011 h 1312"/>
                  <a:gd name="T42" fmla="*/ 2147483647 w 1726"/>
                  <a:gd name="T43" fmla="*/ 1141922011 h 1312"/>
                  <a:gd name="T44" fmla="*/ 2147483647 w 1726"/>
                  <a:gd name="T45" fmla="*/ 1152800641 h 1312"/>
                  <a:gd name="T46" fmla="*/ 2147483647 w 1726"/>
                  <a:gd name="T47" fmla="*/ 1158244602 h 1312"/>
                  <a:gd name="T48" fmla="*/ 2147483647 w 1726"/>
                  <a:gd name="T49" fmla="*/ 1168223391 h 1312"/>
                  <a:gd name="T50" fmla="*/ 2147483647 w 1726"/>
                  <a:gd name="T51" fmla="*/ 1179102022 h 1312"/>
                  <a:gd name="T52" fmla="*/ 2147483647 w 1726"/>
                  <a:gd name="T53" fmla="*/ 1189989944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51" name="Rectangle 243"/>
              <p:cNvSpPr>
                <a:spLocks noChangeArrowheads="1"/>
              </p:cNvSpPr>
              <p:nvPr/>
            </p:nvSpPr>
            <p:spPr bwMode="auto">
              <a:xfrm>
                <a:off x="7472363" y="3300413"/>
                <a:ext cx="814387" cy="42386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/>
              </a:p>
            </p:txBody>
          </p:sp>
          <p:sp>
            <p:nvSpPr>
              <p:cNvPr id="38052" name="Line 246"/>
              <p:cNvSpPr>
                <a:spLocks noChangeShapeType="1"/>
              </p:cNvSpPr>
              <p:nvPr/>
            </p:nvSpPr>
            <p:spPr bwMode="auto">
              <a:xfrm flipV="1">
                <a:off x="7472363" y="3300413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53" name="Line 247"/>
              <p:cNvSpPr>
                <a:spLocks noChangeShapeType="1"/>
              </p:cNvSpPr>
              <p:nvPr/>
            </p:nvSpPr>
            <p:spPr bwMode="auto">
              <a:xfrm>
                <a:off x="7472363" y="3724275"/>
                <a:ext cx="8143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54" name="Line 248"/>
              <p:cNvSpPr>
                <a:spLocks noChangeShapeType="1"/>
              </p:cNvSpPr>
              <p:nvPr/>
            </p:nvSpPr>
            <p:spPr bwMode="auto">
              <a:xfrm flipV="1">
                <a:off x="7472363" y="3300413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55" name="Line 249"/>
              <p:cNvSpPr>
                <a:spLocks noChangeShapeType="1"/>
              </p:cNvSpPr>
              <p:nvPr/>
            </p:nvSpPr>
            <p:spPr bwMode="auto">
              <a:xfrm flipV="1">
                <a:off x="7472363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56" name="Line 250"/>
              <p:cNvSpPr>
                <a:spLocks noChangeShapeType="1"/>
              </p:cNvSpPr>
              <p:nvPr/>
            </p:nvSpPr>
            <p:spPr bwMode="auto">
              <a:xfrm>
                <a:off x="7472363" y="3300413"/>
                <a:ext cx="0" cy="47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57" name="Rectangle 251"/>
              <p:cNvSpPr>
                <a:spLocks noChangeArrowheads="1"/>
              </p:cNvSpPr>
              <p:nvPr/>
            </p:nvSpPr>
            <p:spPr bwMode="auto">
              <a:xfrm>
                <a:off x="7466013" y="37290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58" name="Line 252"/>
              <p:cNvSpPr>
                <a:spLocks noChangeShapeType="1"/>
              </p:cNvSpPr>
              <p:nvPr/>
            </p:nvSpPr>
            <p:spPr bwMode="auto">
              <a:xfrm flipV="1">
                <a:off x="7608888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59" name="Rectangle 254"/>
              <p:cNvSpPr>
                <a:spLocks noChangeArrowheads="1"/>
              </p:cNvSpPr>
              <p:nvPr/>
            </p:nvSpPr>
            <p:spPr bwMode="auto">
              <a:xfrm>
                <a:off x="7600950" y="37290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60" name="Line 255"/>
              <p:cNvSpPr>
                <a:spLocks noChangeShapeType="1"/>
              </p:cNvSpPr>
              <p:nvPr/>
            </p:nvSpPr>
            <p:spPr bwMode="auto">
              <a:xfrm flipV="1">
                <a:off x="7743825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61" name="Rectangle 257"/>
              <p:cNvSpPr>
                <a:spLocks noChangeArrowheads="1"/>
              </p:cNvSpPr>
              <p:nvPr/>
            </p:nvSpPr>
            <p:spPr bwMode="auto">
              <a:xfrm>
                <a:off x="7727950" y="37290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62" name="Line 258"/>
              <p:cNvSpPr>
                <a:spLocks noChangeShapeType="1"/>
              </p:cNvSpPr>
              <p:nvPr/>
            </p:nvSpPr>
            <p:spPr bwMode="auto">
              <a:xfrm flipV="1">
                <a:off x="7880350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63" name="Rectangle 260"/>
              <p:cNvSpPr>
                <a:spLocks noChangeArrowheads="1"/>
              </p:cNvSpPr>
              <p:nvPr/>
            </p:nvSpPr>
            <p:spPr bwMode="auto">
              <a:xfrm>
                <a:off x="7862888" y="37290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64" name="Line 261"/>
              <p:cNvSpPr>
                <a:spLocks noChangeShapeType="1"/>
              </p:cNvSpPr>
              <p:nvPr/>
            </p:nvSpPr>
            <p:spPr bwMode="auto">
              <a:xfrm flipV="1">
                <a:off x="8015288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65" name="Rectangle 263"/>
              <p:cNvSpPr>
                <a:spLocks noChangeArrowheads="1"/>
              </p:cNvSpPr>
              <p:nvPr/>
            </p:nvSpPr>
            <p:spPr bwMode="auto">
              <a:xfrm>
                <a:off x="7999413" y="3729038"/>
                <a:ext cx="34925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66" name="Line 264"/>
              <p:cNvSpPr>
                <a:spLocks noChangeShapeType="1"/>
              </p:cNvSpPr>
              <p:nvPr/>
            </p:nvSpPr>
            <p:spPr bwMode="auto">
              <a:xfrm flipV="1">
                <a:off x="8151813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67" name="Rectangle 266"/>
              <p:cNvSpPr>
                <a:spLocks noChangeArrowheads="1"/>
              </p:cNvSpPr>
              <p:nvPr/>
            </p:nvSpPr>
            <p:spPr bwMode="auto">
              <a:xfrm>
                <a:off x="8134350" y="37290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68" name="Rectangle 269"/>
              <p:cNvSpPr>
                <a:spLocks noChangeArrowheads="1"/>
              </p:cNvSpPr>
              <p:nvPr/>
            </p:nvSpPr>
            <p:spPr bwMode="auto">
              <a:xfrm>
                <a:off x="8270875" y="37290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69" name="Line 270"/>
              <p:cNvSpPr>
                <a:spLocks noChangeShapeType="1"/>
              </p:cNvSpPr>
              <p:nvPr/>
            </p:nvSpPr>
            <p:spPr bwMode="auto">
              <a:xfrm>
                <a:off x="7472363" y="372427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70" name="Rectangle 272"/>
              <p:cNvSpPr>
                <a:spLocks noChangeArrowheads="1"/>
              </p:cNvSpPr>
              <p:nvPr/>
            </p:nvSpPr>
            <p:spPr bwMode="auto">
              <a:xfrm>
                <a:off x="7446963" y="370998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71" name="Line 273"/>
              <p:cNvSpPr>
                <a:spLocks noChangeShapeType="1"/>
              </p:cNvSpPr>
              <p:nvPr/>
            </p:nvSpPr>
            <p:spPr bwMode="auto">
              <a:xfrm>
                <a:off x="7472363" y="365283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72" name="Rectangle 275"/>
              <p:cNvSpPr>
                <a:spLocks noChangeArrowheads="1"/>
              </p:cNvSpPr>
              <p:nvPr/>
            </p:nvSpPr>
            <p:spPr bwMode="auto">
              <a:xfrm>
                <a:off x="7446963" y="363855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73" name="Line 276"/>
              <p:cNvSpPr>
                <a:spLocks noChangeShapeType="1"/>
              </p:cNvSpPr>
              <p:nvPr/>
            </p:nvSpPr>
            <p:spPr bwMode="auto">
              <a:xfrm>
                <a:off x="7472363" y="3581400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74" name="Rectangle 278"/>
              <p:cNvSpPr>
                <a:spLocks noChangeArrowheads="1"/>
              </p:cNvSpPr>
              <p:nvPr/>
            </p:nvSpPr>
            <p:spPr bwMode="auto">
              <a:xfrm>
                <a:off x="7429500" y="35671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75" name="Line 279"/>
              <p:cNvSpPr>
                <a:spLocks noChangeShapeType="1"/>
              </p:cNvSpPr>
              <p:nvPr/>
            </p:nvSpPr>
            <p:spPr bwMode="auto">
              <a:xfrm>
                <a:off x="7472363" y="3511550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76" name="Rectangle 281"/>
              <p:cNvSpPr>
                <a:spLocks noChangeArrowheads="1"/>
              </p:cNvSpPr>
              <p:nvPr/>
            </p:nvSpPr>
            <p:spPr bwMode="auto">
              <a:xfrm>
                <a:off x="7429500" y="34972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77" name="Line 282"/>
              <p:cNvSpPr>
                <a:spLocks noChangeShapeType="1"/>
              </p:cNvSpPr>
              <p:nvPr/>
            </p:nvSpPr>
            <p:spPr bwMode="auto">
              <a:xfrm>
                <a:off x="7472363" y="3440113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78" name="Rectangle 284"/>
              <p:cNvSpPr>
                <a:spLocks noChangeArrowheads="1"/>
              </p:cNvSpPr>
              <p:nvPr/>
            </p:nvSpPr>
            <p:spPr bwMode="auto">
              <a:xfrm>
                <a:off x="7429500" y="342582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79" name="Line 285"/>
              <p:cNvSpPr>
                <a:spLocks noChangeShapeType="1"/>
              </p:cNvSpPr>
              <p:nvPr/>
            </p:nvSpPr>
            <p:spPr bwMode="auto">
              <a:xfrm>
                <a:off x="7472363" y="3370263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80" name="Rectangle 287"/>
              <p:cNvSpPr>
                <a:spLocks noChangeArrowheads="1"/>
              </p:cNvSpPr>
              <p:nvPr/>
            </p:nvSpPr>
            <p:spPr bwMode="auto">
              <a:xfrm>
                <a:off x="7429500" y="33559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81" name="Rectangle 290"/>
              <p:cNvSpPr>
                <a:spLocks noChangeArrowheads="1"/>
              </p:cNvSpPr>
              <p:nvPr/>
            </p:nvSpPr>
            <p:spPr bwMode="auto">
              <a:xfrm>
                <a:off x="7429500" y="328612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82" name="Line 293"/>
              <p:cNvSpPr>
                <a:spLocks noChangeShapeType="1"/>
              </p:cNvSpPr>
              <p:nvPr/>
            </p:nvSpPr>
            <p:spPr bwMode="auto">
              <a:xfrm flipV="1">
                <a:off x="7472363" y="3300413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83" name="Freeform 295"/>
              <p:cNvSpPr>
                <a:spLocks/>
              </p:cNvSpPr>
              <p:nvPr/>
            </p:nvSpPr>
            <p:spPr bwMode="auto">
              <a:xfrm>
                <a:off x="7578725" y="3429000"/>
                <a:ext cx="708025" cy="269875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1679762673 h 1312"/>
                  <a:gd name="T4" fmla="*/ 2147483647 w 1726"/>
                  <a:gd name="T5" fmla="*/ 2147483647 h 1312"/>
                  <a:gd name="T6" fmla="*/ 2147483647 w 1726"/>
                  <a:gd name="T7" fmla="*/ 2147483647 h 1312"/>
                  <a:gd name="T8" fmla="*/ 2147483647 w 1726"/>
                  <a:gd name="T9" fmla="*/ 2147483647 h 1312"/>
                  <a:gd name="T10" fmla="*/ 2147483647 w 1726"/>
                  <a:gd name="T11" fmla="*/ 2147483647 h 1312"/>
                  <a:gd name="T12" fmla="*/ 2147483647 w 1726"/>
                  <a:gd name="T13" fmla="*/ 2147483647 h 1312"/>
                  <a:gd name="T14" fmla="*/ 2147483647 w 1726"/>
                  <a:gd name="T15" fmla="*/ 2147483647 h 1312"/>
                  <a:gd name="T16" fmla="*/ 2147483647 w 1726"/>
                  <a:gd name="T17" fmla="*/ 2147483647 h 1312"/>
                  <a:gd name="T18" fmla="*/ 2147483647 w 1726"/>
                  <a:gd name="T19" fmla="*/ 2147483647 h 1312"/>
                  <a:gd name="T20" fmla="*/ 2147483647 w 1726"/>
                  <a:gd name="T21" fmla="*/ 2147483647 h 1312"/>
                  <a:gd name="T22" fmla="*/ 2147483647 w 1726"/>
                  <a:gd name="T23" fmla="*/ 2147483647 h 1312"/>
                  <a:gd name="T24" fmla="*/ 2147483647 w 1726"/>
                  <a:gd name="T25" fmla="*/ 2147483647 h 1312"/>
                  <a:gd name="T26" fmla="*/ 2147483647 w 1726"/>
                  <a:gd name="T27" fmla="*/ 2147483647 h 1312"/>
                  <a:gd name="T28" fmla="*/ 2147483647 w 1726"/>
                  <a:gd name="T29" fmla="*/ 2147483647 h 1312"/>
                  <a:gd name="T30" fmla="*/ 2147483647 w 1726"/>
                  <a:gd name="T31" fmla="*/ 2147483647 h 1312"/>
                  <a:gd name="T32" fmla="*/ 2147483647 w 1726"/>
                  <a:gd name="T33" fmla="*/ 2147483647 h 1312"/>
                  <a:gd name="T34" fmla="*/ 2147483647 w 1726"/>
                  <a:gd name="T35" fmla="*/ 2147483647 h 1312"/>
                  <a:gd name="T36" fmla="*/ 2147483647 w 1726"/>
                  <a:gd name="T37" fmla="*/ 2147483647 h 1312"/>
                  <a:gd name="T38" fmla="*/ 2147483647 w 1726"/>
                  <a:gd name="T39" fmla="*/ 2147483647 h 1312"/>
                  <a:gd name="T40" fmla="*/ 2147483647 w 1726"/>
                  <a:gd name="T41" fmla="*/ 2147483647 h 1312"/>
                  <a:gd name="T42" fmla="*/ 2147483647 w 1726"/>
                  <a:gd name="T43" fmla="*/ 2147483647 h 1312"/>
                  <a:gd name="T44" fmla="*/ 2147483647 w 1726"/>
                  <a:gd name="T45" fmla="*/ 2147483647 h 1312"/>
                  <a:gd name="T46" fmla="*/ 2147483647 w 1726"/>
                  <a:gd name="T47" fmla="*/ 2147483647 h 1312"/>
                  <a:gd name="T48" fmla="*/ 2147483647 w 1726"/>
                  <a:gd name="T49" fmla="*/ 2147483647 h 1312"/>
                  <a:gd name="T50" fmla="*/ 2147483647 w 1726"/>
                  <a:gd name="T51" fmla="*/ 2147483647 h 1312"/>
                  <a:gd name="T52" fmla="*/ 2147483647 w 1726"/>
                  <a:gd name="T53" fmla="*/ 2147483647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8084" name="Group 534"/>
              <p:cNvGrpSpPr>
                <a:grpSpLocks/>
              </p:cNvGrpSpPr>
              <p:nvPr/>
            </p:nvGrpSpPr>
            <p:grpSpPr bwMode="auto">
              <a:xfrm>
                <a:off x="7429500" y="2571750"/>
                <a:ext cx="857250" cy="500063"/>
                <a:chOff x="2737" y="1902"/>
                <a:chExt cx="2092" cy="1646"/>
              </a:xfrm>
            </p:grpSpPr>
            <p:sp>
              <p:nvSpPr>
                <p:cNvPr id="38085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/>
                </a:p>
              </p:txBody>
            </p:sp>
            <p:sp>
              <p:nvSpPr>
                <p:cNvPr id="38086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87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88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89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0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1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09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3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094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5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096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7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098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9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00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01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02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03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04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05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06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07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08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09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10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11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12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13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14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15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16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17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2" name="Group 360"/>
          <p:cNvGrpSpPr>
            <a:grpSpLocks/>
          </p:cNvGrpSpPr>
          <p:nvPr/>
        </p:nvGrpSpPr>
        <p:grpSpPr bwMode="auto">
          <a:xfrm>
            <a:off x="428625" y="4643438"/>
            <a:ext cx="7456488" cy="2027237"/>
            <a:chOff x="428625" y="4643438"/>
            <a:chExt cx="7456800" cy="2026866"/>
          </a:xfrm>
        </p:grpSpPr>
        <p:pic>
          <p:nvPicPr>
            <p:cNvPr id="37896" name="Picture 14" descr="eee2"/>
            <p:cNvPicPr>
              <a:picLocks noChangeAspect="1" noChangeArrowheads="1"/>
            </p:cNvPicPr>
            <p:nvPr/>
          </p:nvPicPr>
          <p:blipFill>
            <a:blip r:embed="rId4" cstate="print"/>
            <a:srcRect l="1138" r="55273"/>
            <a:stretch>
              <a:fillRect/>
            </a:stretch>
          </p:blipFill>
          <p:spPr bwMode="auto">
            <a:xfrm>
              <a:off x="428625" y="4643438"/>
              <a:ext cx="3406775" cy="169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7" name="Text Box 18"/>
            <p:cNvSpPr txBox="1">
              <a:spLocks noChangeArrowheads="1"/>
            </p:cNvSpPr>
            <p:nvPr/>
          </p:nvSpPr>
          <p:spPr bwMode="auto">
            <a:xfrm>
              <a:off x="3643313" y="471487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37898" name="Text Box 19"/>
            <p:cNvSpPr txBox="1">
              <a:spLocks noChangeArrowheads="1"/>
            </p:cNvSpPr>
            <p:nvPr/>
          </p:nvSpPr>
          <p:spPr bwMode="auto">
            <a:xfrm>
              <a:off x="3643313" y="514667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37899" name="Text Box 20"/>
            <p:cNvSpPr txBox="1">
              <a:spLocks noChangeArrowheads="1"/>
            </p:cNvSpPr>
            <p:nvPr/>
          </p:nvSpPr>
          <p:spPr bwMode="auto">
            <a:xfrm>
              <a:off x="3643313" y="557847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3</a:t>
              </a:r>
            </a:p>
          </p:txBody>
        </p:sp>
        <p:sp>
          <p:nvSpPr>
            <p:cNvPr id="37900" name="Text Box 21"/>
            <p:cNvSpPr txBox="1">
              <a:spLocks noChangeArrowheads="1"/>
            </p:cNvSpPr>
            <p:nvPr/>
          </p:nvSpPr>
          <p:spPr bwMode="auto">
            <a:xfrm>
              <a:off x="3643313" y="6000750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4</a:t>
              </a:r>
            </a:p>
          </p:txBody>
        </p:sp>
        <p:sp>
          <p:nvSpPr>
            <p:cNvPr id="357" name="Arc 356"/>
            <p:cNvSpPr/>
            <p:nvPr/>
          </p:nvSpPr>
          <p:spPr>
            <a:xfrm rot="9132557">
              <a:off x="3718063" y="5583066"/>
              <a:ext cx="674716" cy="1033273"/>
            </a:xfrm>
            <a:prstGeom prst="arc">
              <a:avLst/>
            </a:prstGeom>
            <a:ln w="25400">
              <a:solidFill>
                <a:srgbClr val="00206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902" name="TextBox 357"/>
            <p:cNvSpPr txBox="1">
              <a:spLocks noChangeArrowheads="1"/>
            </p:cNvSpPr>
            <p:nvPr/>
          </p:nvSpPr>
          <p:spPr bwMode="auto">
            <a:xfrm>
              <a:off x="4414603" y="6393305"/>
              <a:ext cx="34708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rgbClr val="002060"/>
                  </a:solidFill>
                </a:rPr>
                <a:t>A few LFP channels or EEG/MEG spatial modes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7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8754" y="1419577"/>
            <a:ext cx="7558479" cy="3992699"/>
            <a:chOff x="358754" y="1419577"/>
            <a:chExt cx="7558479" cy="3992699"/>
          </a:xfrm>
        </p:grpSpPr>
        <p:sp>
          <p:nvSpPr>
            <p:cNvPr id="8" name="TextBox 7"/>
            <p:cNvSpPr txBox="1"/>
            <p:nvPr/>
          </p:nvSpPr>
          <p:spPr>
            <a:xfrm>
              <a:off x="358754" y="1419577"/>
              <a:ext cx="7558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Autoregressive  Model used to extract spectral representations from data</a:t>
              </a:r>
            </a:p>
            <a:p>
              <a:r>
                <a:rPr lang="en-GB" dirty="0" smtClean="0"/>
                <a:t>Imaginary Numbers Retained</a:t>
              </a:r>
            </a:p>
            <a:p>
              <a:r>
                <a:rPr lang="en-GB" dirty="0" smtClean="0"/>
                <a:t>Averaged over trial types</a:t>
              </a:r>
            </a:p>
          </p:txBody>
        </p:sp>
        <p:graphicFrame>
          <p:nvGraphicFramePr>
            <p:cNvPr id="5223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1559287"/>
                </p:ext>
              </p:extLst>
            </p:nvPr>
          </p:nvGraphicFramePr>
          <p:xfrm>
            <a:off x="1440401" y="2875349"/>
            <a:ext cx="331311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04" name="Equation" r:id="rId3" imgW="2197080" imgH="253800" progId="Equation.3">
                    <p:embed/>
                  </p:oleObj>
                </mc:Choice>
                <mc:Fallback>
                  <p:oleObj name="Equation" r:id="rId3" imgW="21970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401" y="2875349"/>
                          <a:ext cx="3313113" cy="400050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4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8384697"/>
                </p:ext>
              </p:extLst>
            </p:nvPr>
          </p:nvGraphicFramePr>
          <p:xfrm>
            <a:off x="1416547" y="5029339"/>
            <a:ext cx="2517170" cy="382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05" name="Equation" r:id="rId5" imgW="1739880" imgH="266400" progId="Equation.3">
                    <p:embed/>
                  </p:oleObj>
                </mc:Choice>
                <mc:Fallback>
                  <p:oleObj name="Equation" r:id="rId5" imgW="173988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6547" y="5029339"/>
                          <a:ext cx="2517170" cy="382937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4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2884314"/>
                </p:ext>
              </p:extLst>
            </p:nvPr>
          </p:nvGraphicFramePr>
          <p:xfrm>
            <a:off x="1432651" y="4006781"/>
            <a:ext cx="2504052" cy="471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06" name="Equation" r:id="rId7" imgW="2361960" imgH="444240" progId="Equation.3">
                    <p:embed/>
                  </p:oleObj>
                </mc:Choice>
                <mc:Fallback>
                  <p:oleObj name="Equation" r:id="rId7" imgW="23619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651" y="4006781"/>
                          <a:ext cx="2504052" cy="471193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6" name="Straight Arrow Connector 15"/>
          <p:cNvCxnSpPr/>
          <p:nvPr/>
        </p:nvCxnSpPr>
        <p:spPr>
          <a:xfrm>
            <a:off x="4323017" y="5392610"/>
            <a:ext cx="712922" cy="488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65410" y="3113059"/>
            <a:ext cx="712922" cy="488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90831" y="5826440"/>
            <a:ext cx="13821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Real and</a:t>
            </a:r>
          </a:p>
          <a:p>
            <a:pPr algn="r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Imaginary</a:t>
            </a:r>
          </a:p>
          <a:p>
            <a:pPr algn="r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Data features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5400000">
            <a:off x="539285" y="-716234"/>
            <a:ext cx="1944216" cy="2787748"/>
          </a:xfrm>
          <a:prstGeom prst="rect">
            <a:avLst/>
          </a:prstGeom>
        </p:spPr>
        <p:txBody>
          <a:bodyPr vert="vert27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all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GB" sz="1400" b="0" i="0" u="none" strike="noStrike" kern="1200" cap="all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89950" cy="928687"/>
          </a:xfrm>
        </p:spPr>
        <p:txBody>
          <a:bodyPr/>
          <a:lstStyle/>
          <a:p>
            <a:pPr algn="l"/>
            <a:r>
              <a:rPr lang="en-GB" sz="2800" b="0" dirty="0" smtClean="0">
                <a:solidFill>
                  <a:schemeClr val="tx1"/>
                </a:solidFill>
              </a:rPr>
              <a:t>Cross Spectral Density: The Data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82444" y="3831988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Default order 8</a:t>
            </a:r>
          </a:p>
          <a:p>
            <a:pPr algn="r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1615" y="4835178"/>
            <a:ext cx="389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AR coefficients prescribe the spectral densities</a:t>
            </a:r>
          </a:p>
          <a:p>
            <a:pPr algn="r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164870" y="4148054"/>
            <a:ext cx="712922" cy="488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9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ctrTitle"/>
          </p:nvPr>
        </p:nvSpPr>
        <p:spPr>
          <a:xfrm>
            <a:off x="214313" y="857250"/>
            <a:ext cx="8496300" cy="1368425"/>
          </a:xfrm>
        </p:spPr>
        <p:txBody>
          <a:bodyPr/>
          <a:lstStyle/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6400" dist="101600" dir="11820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2" descr="http://www.georgiapainphysicians.com/downloads/m1_slides/6.%20Synap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  <a14:imgEffect>
                      <a14:brightnessContrast contrast="55000"/>
                    </a14:imgEffect>
                  </a14:imgLayer>
                </a14:imgProps>
              </a:ext>
            </a:extLst>
          </a:blip>
          <a:srcRect l="11765" r="9244"/>
          <a:stretch>
            <a:fillRect/>
          </a:stretch>
        </p:blipFill>
        <p:spPr bwMode="auto">
          <a:xfrm>
            <a:off x="-35896" y="453223"/>
            <a:ext cx="5708273" cy="4055167"/>
          </a:xfrm>
          <a:prstGeom prst="rect">
            <a:avLst/>
          </a:prstGeom>
          <a:noFill/>
          <a:effectLst>
            <a:outerShdw blurRad="101600" dist="139700" dir="8340000" sx="1000" sy="1000" algn="ctr" rotWithShape="0">
              <a:srgbClr val="000000"/>
            </a:outerShdw>
          </a:effectLst>
        </p:spPr>
      </p:pic>
      <p:sp>
        <p:nvSpPr>
          <p:cNvPr id="15366" name="Rectangle 7"/>
          <p:cNvSpPr txBox="1">
            <a:spLocks noChangeArrowheads="1"/>
          </p:cNvSpPr>
          <p:nvPr/>
        </p:nvSpPr>
        <p:spPr bwMode="auto">
          <a:xfrm>
            <a:off x="541557" y="2388594"/>
            <a:ext cx="8418512" cy="71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Outline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795366" y="3736459"/>
            <a:ext cx="83486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Data Features in DCM for CSD</a:t>
            </a:r>
          </a:p>
          <a:p>
            <a:pPr algn="ctr"/>
            <a:r>
              <a:rPr lang="en-GB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Generative Models in the time domain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Generative Models in the frequency domain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DCM Inversion procedure</a:t>
            </a:r>
          </a:p>
          <a:p>
            <a:pPr algn="ctr"/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Example 1:  L-Dopa Modulations of theta spectra using DCM for CSD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Example 2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dirty="0" err="1">
                <a:solidFill>
                  <a:schemeClr val="bg1"/>
                </a:solidFill>
                <a:latin typeface="Calibri" pitchFamily="34" charset="0"/>
              </a:rPr>
              <a:t>Propofol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Modulations of Delta and Gamma spectra using DCM for CSD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01499"/>
      </p:ext>
    </p:extLst>
  </p:cSld>
  <p:clrMapOvr>
    <a:masterClrMapping/>
  </p:clrMapOvr>
  <p:transition xmlns:p14="http://schemas.microsoft.com/office/powerpoint/2010/main" advTm="7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algn="l"/>
            <a:r>
              <a:rPr lang="en-US" sz="2800" dirty="0" smtClean="0"/>
              <a:t>A selection of intrinsic architectures in SPM</a:t>
            </a:r>
            <a:endParaRPr lang="en-US" sz="2800" dirty="0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52" y="898498"/>
            <a:ext cx="6051591" cy="498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Sequential Access Storage 3"/>
          <p:cNvSpPr/>
          <p:nvPr/>
        </p:nvSpPr>
        <p:spPr>
          <a:xfrm>
            <a:off x="0" y="4341411"/>
            <a:ext cx="5208104" cy="162206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 suite of neuronal population models including neural masses, fields and conductance-based models…expressed in terms of sets of differential equations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581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40"/>
          <p:cNvGrpSpPr>
            <a:grpSpLocks/>
          </p:cNvGrpSpPr>
          <p:nvPr/>
        </p:nvGrpSpPr>
        <p:grpSpPr bwMode="auto">
          <a:xfrm>
            <a:off x="7764463" y="112713"/>
            <a:ext cx="1233487" cy="858837"/>
            <a:chOff x="7495582" y="0"/>
            <a:chExt cx="1464334" cy="1016719"/>
          </a:xfrm>
        </p:grpSpPr>
        <p:pic>
          <p:nvPicPr>
            <p:cNvPr id="40" name="Picture 39" descr="blue_brain_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5582" y="0"/>
              <a:ext cx="1464334" cy="1016719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sp>
          <p:nvSpPr>
            <p:cNvPr id="3" name="Oval 2"/>
            <p:cNvSpPr/>
            <p:nvPr/>
          </p:nvSpPr>
          <p:spPr>
            <a:xfrm>
              <a:off x="8102423" y="545007"/>
              <a:ext cx="163960" cy="163501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Neural </a:t>
            </a:r>
            <a:r>
              <a:rPr lang="en-US" sz="2800" dirty="0">
                <a:latin typeface="+mn-lt"/>
                <a:cs typeface="+mn-cs"/>
              </a:rPr>
              <a:t>Mass </a:t>
            </a:r>
            <a:r>
              <a:rPr lang="en-US" sz="2800" dirty="0" smtClean="0">
                <a:latin typeface="+mn-lt"/>
                <a:cs typeface="+mn-cs"/>
              </a:rPr>
              <a:t>Models in DCM</a:t>
            </a:r>
            <a:endParaRPr lang="en-US" sz="28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87538" y="3481388"/>
            <a:ext cx="3713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solidFill>
                  <a:srgbClr val="948A54"/>
                </a:solidFill>
              </a:rPr>
              <a:t>neuronal (source) model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67263" y="6288088"/>
            <a:ext cx="23241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olidFill>
                  <a:srgbClr val="948A54"/>
                </a:solidFill>
              </a:rPr>
              <a:t>State equations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319463" y="1204913"/>
            <a:ext cx="5607050" cy="5424487"/>
            <a:chOff x="3319463" y="1204913"/>
            <a:chExt cx="5607050" cy="5424487"/>
          </a:xfrm>
        </p:grpSpPr>
        <p:sp>
          <p:nvSpPr>
            <p:cNvPr id="7177" name="Text Box 3"/>
            <p:cNvSpPr txBox="1">
              <a:spLocks noChangeArrowheads="1"/>
            </p:cNvSpPr>
            <p:nvPr/>
          </p:nvSpPr>
          <p:spPr bwMode="auto">
            <a:xfrm>
              <a:off x="6600825" y="5953125"/>
              <a:ext cx="23256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1">
                  <a:solidFill>
                    <a:srgbClr val="948A54"/>
                  </a:solidFill>
                </a:rPr>
                <a:t>Extrinsic Connections</a:t>
              </a:r>
            </a:p>
          </p:txBody>
        </p:sp>
        <p:sp>
          <p:nvSpPr>
            <p:cNvPr id="7178" name="Line 4"/>
            <p:cNvSpPr>
              <a:spLocks noChangeShapeType="1"/>
            </p:cNvSpPr>
            <p:nvPr/>
          </p:nvSpPr>
          <p:spPr bwMode="auto">
            <a:xfrm>
              <a:off x="4225925" y="4159250"/>
              <a:ext cx="7080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3319463" y="6264275"/>
            <a:ext cx="1362075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55" name="Equation" r:id="rId4" imgW="876240" imgH="215640" progId="Equation.3">
                    <p:embed/>
                  </p:oleObj>
                </mc:Choice>
                <mc:Fallback>
                  <p:oleObj name="Equation" r:id="rId4" imgW="8762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9463" y="6264275"/>
                          <a:ext cx="1362075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808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79" name="Group 8"/>
            <p:cNvGrpSpPr>
              <a:grpSpLocks/>
            </p:cNvGrpSpPr>
            <p:nvPr/>
          </p:nvGrpSpPr>
          <p:grpSpPr bwMode="auto">
            <a:xfrm>
              <a:off x="5454650" y="3025775"/>
              <a:ext cx="3192463" cy="2824163"/>
              <a:chOff x="3436" y="1906"/>
              <a:chExt cx="2011" cy="1779"/>
            </a:xfrm>
          </p:grpSpPr>
          <p:sp>
            <p:nvSpPr>
              <p:cNvPr id="7184" name="Line 9"/>
              <p:cNvSpPr>
                <a:spLocks noChangeShapeType="1"/>
              </p:cNvSpPr>
              <p:nvPr/>
            </p:nvSpPr>
            <p:spPr bwMode="auto">
              <a:xfrm flipV="1">
                <a:off x="4864" y="2734"/>
                <a:ext cx="542" cy="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5" name="Line 10"/>
              <p:cNvSpPr>
                <a:spLocks noChangeShapeType="1"/>
              </p:cNvSpPr>
              <p:nvPr/>
            </p:nvSpPr>
            <p:spPr bwMode="auto">
              <a:xfrm>
                <a:off x="4974" y="1955"/>
                <a:ext cx="4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6" name="Line 11"/>
              <p:cNvSpPr>
                <a:spLocks noChangeShapeType="1"/>
              </p:cNvSpPr>
              <p:nvPr/>
            </p:nvSpPr>
            <p:spPr bwMode="auto">
              <a:xfrm>
                <a:off x="4974" y="3685"/>
                <a:ext cx="4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7" name="Line 12"/>
              <p:cNvSpPr>
                <a:spLocks noChangeShapeType="1"/>
              </p:cNvSpPr>
              <p:nvPr/>
            </p:nvSpPr>
            <p:spPr bwMode="auto">
              <a:xfrm flipH="1" flipV="1">
                <a:off x="5421" y="1955"/>
                <a:ext cx="0" cy="17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8" name="Line 13"/>
              <p:cNvSpPr>
                <a:spLocks noChangeShapeType="1"/>
              </p:cNvSpPr>
              <p:nvPr/>
            </p:nvSpPr>
            <p:spPr bwMode="auto">
              <a:xfrm>
                <a:off x="4839" y="2135"/>
                <a:ext cx="5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9" name="Rectangle 14"/>
              <p:cNvSpPr>
                <a:spLocks noChangeArrowheads="1"/>
              </p:cNvSpPr>
              <p:nvPr/>
            </p:nvSpPr>
            <p:spPr bwMode="auto">
              <a:xfrm>
                <a:off x="3436" y="1906"/>
                <a:ext cx="890" cy="1647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969696"/>
                  </a:gs>
                </a:gsLst>
                <a:lin ang="1890000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90" name="Rectangle 15" descr="Newsprint"/>
              <p:cNvSpPr>
                <a:spLocks noChangeArrowheads="1"/>
              </p:cNvSpPr>
              <p:nvPr/>
            </p:nvSpPr>
            <p:spPr bwMode="auto">
              <a:xfrm>
                <a:off x="3436" y="2412"/>
                <a:ext cx="890" cy="635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91" name="Text Box 16"/>
              <p:cNvSpPr txBox="1">
                <a:spLocks noChangeArrowheads="1"/>
              </p:cNvSpPr>
              <p:nvPr/>
            </p:nvSpPr>
            <p:spPr bwMode="auto">
              <a:xfrm>
                <a:off x="3525" y="2485"/>
                <a:ext cx="73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200" dirty="0" smtClean="0">
                    <a:solidFill>
                      <a:srgbClr val="000000"/>
                    </a:solidFill>
                  </a:rPr>
                  <a:t>Granular Layer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2" name="Text Box 17"/>
              <p:cNvSpPr txBox="1">
                <a:spLocks noChangeArrowheads="1"/>
              </p:cNvSpPr>
              <p:nvPr/>
            </p:nvSpPr>
            <p:spPr bwMode="auto">
              <a:xfrm>
                <a:off x="3436" y="1971"/>
                <a:ext cx="97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200" dirty="0" err="1" smtClean="0">
                    <a:solidFill>
                      <a:srgbClr val="FFFFFF"/>
                    </a:solidFill>
                  </a:rPr>
                  <a:t>Supragranular</a:t>
                </a:r>
                <a:r>
                  <a:rPr lang="en-GB" sz="1200" dirty="0" smtClean="0">
                    <a:solidFill>
                      <a:srgbClr val="FFFFFF"/>
                    </a:solidFill>
                  </a:rPr>
                  <a:t> Layer</a:t>
                </a:r>
                <a:endParaRPr lang="en-GB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3" name="Text Box 18"/>
              <p:cNvSpPr txBox="1">
                <a:spLocks noChangeArrowheads="1"/>
              </p:cNvSpPr>
              <p:nvPr/>
            </p:nvSpPr>
            <p:spPr bwMode="auto">
              <a:xfrm>
                <a:off x="3436" y="3157"/>
                <a:ext cx="90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200" dirty="0" err="1" smtClean="0">
                    <a:solidFill>
                      <a:srgbClr val="FFFFFF"/>
                    </a:solidFill>
                  </a:rPr>
                  <a:t>Infragranular</a:t>
                </a:r>
                <a:r>
                  <a:rPr lang="en-GB" sz="1200" dirty="0" smtClean="0">
                    <a:solidFill>
                      <a:srgbClr val="FFFFFF"/>
                    </a:solidFill>
                  </a:rPr>
                  <a:t> Layer</a:t>
                </a:r>
                <a:endParaRPr lang="en-GB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4" name="Line 19"/>
              <p:cNvSpPr>
                <a:spLocks noChangeShapeType="1"/>
              </p:cNvSpPr>
              <p:nvPr/>
            </p:nvSpPr>
            <p:spPr bwMode="auto">
              <a:xfrm>
                <a:off x="4148" y="2895"/>
                <a:ext cx="0" cy="262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5" name="Line 20"/>
              <p:cNvSpPr>
                <a:spLocks noChangeShapeType="1"/>
              </p:cNvSpPr>
              <p:nvPr/>
            </p:nvSpPr>
            <p:spPr bwMode="auto">
              <a:xfrm>
                <a:off x="3525" y="2286"/>
                <a:ext cx="0" cy="855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6" name="Line 21"/>
              <p:cNvSpPr>
                <a:spLocks noChangeShapeType="1"/>
              </p:cNvSpPr>
              <p:nvPr/>
            </p:nvSpPr>
            <p:spPr bwMode="auto">
              <a:xfrm>
                <a:off x="4237" y="2286"/>
                <a:ext cx="0" cy="855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7" name="Line 22"/>
              <p:cNvSpPr>
                <a:spLocks noChangeShapeType="1"/>
              </p:cNvSpPr>
              <p:nvPr/>
            </p:nvSpPr>
            <p:spPr bwMode="auto">
              <a:xfrm>
                <a:off x="3645" y="2884"/>
                <a:ext cx="0" cy="263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8" name="Line 23"/>
              <p:cNvSpPr>
                <a:spLocks noChangeShapeType="1"/>
              </p:cNvSpPr>
              <p:nvPr/>
            </p:nvSpPr>
            <p:spPr bwMode="auto">
              <a:xfrm>
                <a:off x="4148" y="2895"/>
                <a:ext cx="0" cy="2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9" name="Line 24"/>
              <p:cNvSpPr>
                <a:spLocks noChangeShapeType="1"/>
              </p:cNvSpPr>
              <p:nvPr/>
            </p:nvSpPr>
            <p:spPr bwMode="auto">
              <a:xfrm>
                <a:off x="3525" y="2286"/>
                <a:ext cx="0" cy="8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0" name="Line 25"/>
              <p:cNvSpPr>
                <a:spLocks noChangeShapeType="1"/>
              </p:cNvSpPr>
              <p:nvPr/>
            </p:nvSpPr>
            <p:spPr bwMode="auto">
              <a:xfrm>
                <a:off x="4237" y="2286"/>
                <a:ext cx="0" cy="8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1" name="Line 26"/>
              <p:cNvSpPr>
                <a:spLocks noChangeShapeType="1"/>
              </p:cNvSpPr>
              <p:nvPr/>
            </p:nvSpPr>
            <p:spPr bwMode="auto">
              <a:xfrm>
                <a:off x="3645" y="2884"/>
                <a:ext cx="0" cy="2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cxnSp>
            <p:nvCxnSpPr>
              <p:cNvPr id="7202" name="AutoShape 27"/>
              <p:cNvCxnSpPr>
                <a:cxnSpLocks noChangeShapeType="1"/>
                <a:stCxn id="7189" idx="0"/>
              </p:cNvCxnSpPr>
              <p:nvPr/>
            </p:nvCxnSpPr>
            <p:spPr bwMode="auto">
              <a:xfrm rot="5400000" flipV="1">
                <a:off x="3977" y="1810"/>
                <a:ext cx="252" cy="443"/>
              </a:xfrm>
              <a:prstGeom prst="bentConnector4">
                <a:avLst>
                  <a:gd name="adj1" fmla="val -61278"/>
                  <a:gd name="adj2" fmla="val 13362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 type="triangle" w="med" len="med"/>
                <a:tailEnd/>
              </a:ln>
            </p:spPr>
          </p:cxnSp>
          <p:sp>
            <p:nvSpPr>
              <p:cNvPr id="7203" name="Line 28"/>
              <p:cNvSpPr>
                <a:spLocks noChangeShapeType="1"/>
              </p:cNvSpPr>
              <p:nvPr/>
            </p:nvSpPr>
            <p:spPr bwMode="auto">
              <a:xfrm>
                <a:off x="5000" y="2859"/>
                <a:ext cx="4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4" name="Line 29"/>
              <p:cNvSpPr>
                <a:spLocks noChangeShapeType="1"/>
              </p:cNvSpPr>
              <p:nvPr/>
            </p:nvSpPr>
            <p:spPr bwMode="auto">
              <a:xfrm>
                <a:off x="4834" y="3482"/>
                <a:ext cx="5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7180" name="Text Box 30"/>
            <p:cNvSpPr txBox="1">
              <a:spLocks noChangeArrowheads="1"/>
            </p:cNvSpPr>
            <p:nvPr/>
          </p:nvSpPr>
          <p:spPr bwMode="auto">
            <a:xfrm>
              <a:off x="4805363" y="2493963"/>
              <a:ext cx="18938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1">
                  <a:solidFill>
                    <a:srgbClr val="948A54"/>
                  </a:solidFill>
                </a:rPr>
                <a:t>Intrinsic Connections</a:t>
              </a:r>
            </a:p>
          </p:txBody>
        </p:sp>
        <p:sp>
          <p:nvSpPr>
            <p:cNvPr id="7181" name="Text Box 31"/>
            <p:cNvSpPr txBox="1">
              <a:spLocks noChangeArrowheads="1"/>
            </p:cNvSpPr>
            <p:nvPr/>
          </p:nvSpPr>
          <p:spPr bwMode="auto">
            <a:xfrm>
              <a:off x="3716338" y="5245100"/>
              <a:ext cx="18923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1">
                  <a:solidFill>
                    <a:srgbClr val="948A54"/>
                  </a:solidFill>
                </a:rPr>
                <a:t>Internal Parameters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7119938" y="1204913"/>
              <a:ext cx="1733550" cy="5238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1400">
                  <a:solidFill>
                    <a:schemeClr val="bg1"/>
                  </a:solidFill>
                </a:rPr>
                <a:t>EEG/MEG/LFP</a:t>
              </a:r>
            </a:p>
            <a:p>
              <a:pPr algn="ctr" eaLnBrk="0" hangingPunct="0">
                <a:defRPr/>
              </a:pPr>
              <a:r>
                <a:rPr lang="de-DE" sz="1400">
                  <a:solidFill>
                    <a:schemeClr val="bg1"/>
                  </a:solidFill>
                </a:rPr>
                <a:t>signal</a:t>
              </a:r>
              <a:endParaRPr lang="en-GB" sz="1400" i="1">
                <a:solidFill>
                  <a:schemeClr val="bg1"/>
                </a:solidFill>
              </a:endParaRPr>
            </a:p>
          </p:txBody>
        </p:sp>
        <p:cxnSp>
          <p:nvCxnSpPr>
            <p:cNvPr id="35" name="AutoShape 33"/>
            <p:cNvCxnSpPr>
              <a:cxnSpLocks noChangeShapeType="1"/>
            </p:cNvCxnSpPr>
            <p:nvPr/>
          </p:nvCxnSpPr>
          <p:spPr bwMode="auto">
            <a:xfrm flipV="1">
              <a:off x="6694488" y="1768475"/>
              <a:ext cx="838200" cy="3503613"/>
            </a:xfrm>
            <a:prstGeom prst="bentConnector2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12302" name="Text Box 34"/>
          <p:cNvSpPr txBox="1">
            <a:spLocks noChangeArrowheads="1"/>
          </p:cNvSpPr>
          <p:nvPr/>
        </p:nvSpPr>
        <p:spPr bwMode="auto">
          <a:xfrm>
            <a:off x="301625" y="1717675"/>
            <a:ext cx="3962400" cy="923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Properties of tens of thousands of neurons approximated by their average response</a:t>
            </a:r>
          </a:p>
        </p:txBody>
      </p:sp>
    </p:spTree>
    <p:extLst>
      <p:ext uri="{BB962C8B-B14F-4D97-AF65-F5344CB8AC3E}">
        <p14:creationId xmlns:p14="http://schemas.microsoft.com/office/powerpoint/2010/main" val="170883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13771" y="74084"/>
            <a:ext cx="6363229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Conductance-Based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Neural Mass Models in DCM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88" y="2495646"/>
            <a:ext cx="5990912" cy="111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7900" y="3111500"/>
            <a:ext cx="7112000" cy="290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508500" y="2400300"/>
            <a:ext cx="1600200" cy="622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77900" y="1981200"/>
            <a:ext cx="4085045" cy="650677"/>
            <a:chOff x="1320800" y="2108200"/>
            <a:chExt cx="4085045" cy="650677"/>
          </a:xfrm>
        </p:grpSpPr>
        <p:sp>
          <p:nvSpPr>
            <p:cNvPr id="9" name="TextBox 8"/>
            <p:cNvSpPr txBox="1"/>
            <p:nvPr/>
          </p:nvSpPr>
          <p:spPr>
            <a:xfrm>
              <a:off x="1320800" y="2451100"/>
              <a:ext cx="9729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Current in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08300" y="2108200"/>
              <a:ext cx="1242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Conductance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57600" y="2413000"/>
              <a:ext cx="17482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Potential Difference</a:t>
              </a:r>
              <a:endParaRPr lang="en-US" sz="1400" dirty="0"/>
            </a:p>
          </p:txBody>
        </p:sp>
      </p:grpSp>
      <p:sp>
        <p:nvSpPr>
          <p:cNvPr id="12302" name="Text Box 34"/>
          <p:cNvSpPr txBox="1">
            <a:spLocks noChangeArrowheads="1"/>
          </p:cNvSpPr>
          <p:nvPr/>
        </p:nvSpPr>
        <p:spPr bwMode="auto">
          <a:xfrm>
            <a:off x="5826125" y="2263775"/>
            <a:ext cx="3317875" cy="73866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Noise Term: Since properties </a:t>
            </a:r>
            <a:r>
              <a:rPr lang="en-GB" sz="1400" dirty="0">
                <a:latin typeface="+mn-lt"/>
              </a:rPr>
              <a:t>of tens of thousands of neurons approximated by their average response</a:t>
            </a:r>
          </a:p>
        </p:txBody>
      </p:sp>
      <p:pic>
        <p:nvPicPr>
          <p:cNvPr id="51" name="Picture 50" descr="blue_brai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4700" y="101600"/>
            <a:ext cx="1930400" cy="1447800"/>
          </a:xfrm>
          <a:prstGeom prst="rect">
            <a:avLst/>
          </a:prstGeom>
          <a:effectLst>
            <a:outerShdw blurRad="406400" dist="50800" dir="5400000" sx="1000" sy="1000" algn="ctr" rotWithShape="0">
              <a:srgbClr val="000000"/>
            </a:outerShdw>
          </a:effectLst>
        </p:spPr>
      </p:pic>
      <p:sp>
        <p:nvSpPr>
          <p:cNvPr id="52" name="Oval 51"/>
          <p:cNvSpPr/>
          <p:nvPr/>
        </p:nvSpPr>
        <p:spPr bwMode="auto">
          <a:xfrm>
            <a:off x="7810499" y="723900"/>
            <a:ext cx="355601" cy="406400"/>
          </a:xfrm>
          <a:prstGeom prst="ellipse">
            <a:avLst/>
          </a:prstGeom>
          <a:solidFill>
            <a:schemeClr val="bg1">
              <a:alpha val="65000"/>
            </a:schemeClr>
          </a:solidFill>
          <a:ln w="25400" cmpd="sng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6967" y="1006694"/>
            <a:ext cx="650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Two governing equations: 	</a:t>
            </a:r>
            <a:r>
              <a:rPr lang="en-US" dirty="0" smtClean="0">
                <a:solidFill>
                  <a:srgbClr val="FF0000"/>
                </a:solidFill>
              </a:rPr>
              <a:t>V = IR   ……….. </a:t>
            </a:r>
            <a:r>
              <a:rPr lang="en-US" dirty="0" smtClean="0"/>
              <a:t>Ohms Law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		 I = C </a:t>
            </a:r>
            <a:r>
              <a:rPr lang="en-US" dirty="0" err="1" smtClean="0">
                <a:solidFill>
                  <a:srgbClr val="FF0000"/>
                </a:solidFill>
              </a:rPr>
              <a:t>dV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dt</a:t>
            </a:r>
            <a:r>
              <a:rPr lang="en-US" dirty="0" smtClean="0">
                <a:solidFill>
                  <a:srgbClr val="FF0000"/>
                </a:solidFill>
              </a:rPr>
              <a:t> …….</a:t>
            </a:r>
            <a:r>
              <a:rPr lang="en-US" dirty="0" smtClean="0"/>
              <a:t> for a capacitor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4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 animBg="1"/>
      <p:bldP spid="123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88" y="2495646"/>
            <a:ext cx="5990912" cy="111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77900" y="1981200"/>
            <a:ext cx="4085045" cy="650677"/>
            <a:chOff x="1320800" y="2108200"/>
            <a:chExt cx="4085045" cy="650677"/>
          </a:xfrm>
        </p:grpSpPr>
        <p:sp>
          <p:nvSpPr>
            <p:cNvPr id="9" name="TextBox 8"/>
            <p:cNvSpPr txBox="1"/>
            <p:nvPr/>
          </p:nvSpPr>
          <p:spPr>
            <a:xfrm>
              <a:off x="1320800" y="2451100"/>
              <a:ext cx="9729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Current in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08300" y="2108200"/>
              <a:ext cx="1242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Conductance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57600" y="2413000"/>
              <a:ext cx="17482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Potential Difference</a:t>
              </a:r>
              <a:endParaRPr lang="en-US" sz="1400" dirty="0"/>
            </a:p>
          </p:txBody>
        </p:sp>
      </p:grpSp>
      <p:sp>
        <p:nvSpPr>
          <p:cNvPr id="12302" name="Text Box 34"/>
          <p:cNvSpPr txBox="1">
            <a:spLocks noChangeArrowheads="1"/>
          </p:cNvSpPr>
          <p:nvPr/>
        </p:nvSpPr>
        <p:spPr bwMode="auto">
          <a:xfrm>
            <a:off x="5826125" y="2263775"/>
            <a:ext cx="3317875" cy="73866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Noise Term: Since properties </a:t>
            </a:r>
            <a:r>
              <a:rPr lang="en-GB" sz="1400" dirty="0">
                <a:latin typeface="+mn-lt"/>
              </a:rPr>
              <a:t>of tens of thousands of neurons approximated by their average response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1952625" y="3876675"/>
            <a:ext cx="1730375" cy="30777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Time constant: </a:t>
            </a:r>
            <a:r>
              <a:rPr lang="en-GB" sz="1400" dirty="0" err="1" smtClean="0">
                <a:latin typeface="+mn-lt"/>
              </a:rPr>
              <a:t>κ</a:t>
            </a:r>
            <a:endParaRPr lang="en-GB" sz="1400" dirty="0">
              <a:latin typeface="+mn-lt"/>
            </a:endParaRP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3502025" y="3863975"/>
            <a:ext cx="2466975" cy="5232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Afferent Spikes :</a:t>
            </a:r>
          </a:p>
          <a:p>
            <a:pPr>
              <a:defRPr/>
            </a:pPr>
            <a:r>
              <a:rPr lang="en-GB" sz="1400" dirty="0" smtClean="0">
                <a:latin typeface="+mn-lt"/>
              </a:rPr>
              <a:t>Strength of connection x </a:t>
            </a:r>
            <a:r>
              <a:rPr lang="en-GB" sz="1400" dirty="0" err="1">
                <a:latin typeface="Apple Chancery"/>
                <a:cs typeface="Apple Chancery"/>
              </a:rPr>
              <a:t>σ</a:t>
            </a:r>
            <a:endParaRPr lang="en-GB" sz="1400" dirty="0">
              <a:latin typeface="Apple Chancery"/>
              <a:cs typeface="Apple Chancery"/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207125" y="3787775"/>
            <a:ext cx="1730375" cy="5232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Channels already open: g</a:t>
            </a:r>
            <a:endParaRPr lang="en-GB" sz="1400" dirty="0">
              <a:latin typeface="+mn-lt"/>
            </a:endParaRPr>
          </a:p>
        </p:txBody>
      </p:sp>
      <p:pic>
        <p:nvPicPr>
          <p:cNvPr id="26" name="Picture 25" descr="blue_brai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4700" y="101600"/>
            <a:ext cx="1930400" cy="1447800"/>
          </a:xfrm>
          <a:prstGeom prst="rect">
            <a:avLst/>
          </a:prstGeom>
          <a:effectLst>
            <a:outerShdw blurRad="406400" dist="50800" dir="5400000" sx="1000" sy="1000" algn="ctr" rotWithShape="0">
              <a:srgbClr val="000000"/>
            </a:outerShdw>
          </a:effectLst>
        </p:spPr>
      </p:pic>
      <p:sp>
        <p:nvSpPr>
          <p:cNvPr id="27" name="Oval 26"/>
          <p:cNvSpPr/>
          <p:nvPr/>
        </p:nvSpPr>
        <p:spPr bwMode="auto">
          <a:xfrm>
            <a:off x="7810499" y="723900"/>
            <a:ext cx="355601" cy="406400"/>
          </a:xfrm>
          <a:prstGeom prst="ellipse">
            <a:avLst/>
          </a:prstGeom>
          <a:solidFill>
            <a:schemeClr val="bg1">
              <a:alpha val="65000"/>
            </a:schemeClr>
          </a:solidFill>
          <a:ln w="25400" cmpd="sng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113771" y="74084"/>
            <a:ext cx="6363229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Conductance-Based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Neural Mass Models in DCM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967" y="1006694"/>
            <a:ext cx="650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Two governing equations: 	</a:t>
            </a:r>
            <a:r>
              <a:rPr lang="en-US" dirty="0" smtClean="0">
                <a:solidFill>
                  <a:srgbClr val="FF0000"/>
                </a:solidFill>
              </a:rPr>
              <a:t>V = IR   ……….. </a:t>
            </a:r>
            <a:r>
              <a:rPr lang="en-US" dirty="0" smtClean="0"/>
              <a:t>Ohms Law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		 I = C </a:t>
            </a:r>
            <a:r>
              <a:rPr lang="en-US" dirty="0" err="1" smtClean="0">
                <a:solidFill>
                  <a:srgbClr val="FF0000"/>
                </a:solidFill>
              </a:rPr>
              <a:t>dV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dt</a:t>
            </a:r>
            <a:r>
              <a:rPr lang="en-US" dirty="0" smtClean="0">
                <a:solidFill>
                  <a:srgbClr val="FF0000"/>
                </a:solidFill>
              </a:rPr>
              <a:t> …….</a:t>
            </a:r>
            <a:r>
              <a:rPr lang="en-US" dirty="0" smtClean="0"/>
              <a:t> for a capacitor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3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88" y="2495646"/>
            <a:ext cx="5990912" cy="111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77900" y="1981200"/>
            <a:ext cx="4085045" cy="650677"/>
            <a:chOff x="1320800" y="2108200"/>
            <a:chExt cx="4085045" cy="650677"/>
          </a:xfrm>
        </p:grpSpPr>
        <p:sp>
          <p:nvSpPr>
            <p:cNvPr id="9" name="TextBox 8"/>
            <p:cNvSpPr txBox="1"/>
            <p:nvPr/>
          </p:nvSpPr>
          <p:spPr>
            <a:xfrm>
              <a:off x="1320800" y="2451100"/>
              <a:ext cx="9729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Current in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08300" y="2108200"/>
              <a:ext cx="1242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Conductance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57600" y="2413000"/>
              <a:ext cx="17482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Potential Difference</a:t>
              </a:r>
              <a:endParaRPr lang="en-US" sz="1400" dirty="0"/>
            </a:p>
          </p:txBody>
        </p:sp>
      </p:grpSp>
      <p:sp>
        <p:nvSpPr>
          <p:cNvPr id="12302" name="Text Box 34"/>
          <p:cNvSpPr txBox="1">
            <a:spLocks noChangeArrowheads="1"/>
          </p:cNvSpPr>
          <p:nvPr/>
        </p:nvSpPr>
        <p:spPr bwMode="auto">
          <a:xfrm>
            <a:off x="5826125" y="2263775"/>
            <a:ext cx="3317875" cy="73866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Noise Term: Since properties </a:t>
            </a:r>
            <a:r>
              <a:rPr lang="en-GB" sz="1400" dirty="0">
                <a:latin typeface="+mn-lt"/>
              </a:rPr>
              <a:t>of tens of thousands of neurons approximated by their average response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1952625" y="3876675"/>
            <a:ext cx="1730375" cy="5232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Time constant</a:t>
            </a:r>
            <a:r>
              <a:rPr lang="en-GB" sz="1400" dirty="0"/>
              <a:t>: </a:t>
            </a:r>
            <a:r>
              <a:rPr lang="en-GB" sz="1400" dirty="0" err="1"/>
              <a:t>κ</a:t>
            </a:r>
            <a:endParaRPr lang="en-GB" sz="1400" dirty="0"/>
          </a:p>
          <a:p>
            <a:pPr>
              <a:defRPr/>
            </a:pPr>
            <a:endParaRPr lang="en-GB" sz="1400" dirty="0">
              <a:latin typeface="+mn-lt"/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207125" y="3787775"/>
            <a:ext cx="1730375" cy="5232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Channels already open: g</a:t>
            </a:r>
            <a:endParaRPr lang="en-GB" sz="1400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17725" y="4241800"/>
            <a:ext cx="4918075" cy="2616200"/>
            <a:chOff x="2117725" y="4241800"/>
            <a:chExt cx="4918075" cy="2616200"/>
          </a:xfrm>
        </p:grpSpPr>
        <p:grpSp>
          <p:nvGrpSpPr>
            <p:cNvPr id="41" name="Group 22"/>
            <p:cNvGrpSpPr>
              <a:grpSpLocks/>
            </p:cNvGrpSpPr>
            <p:nvPr/>
          </p:nvGrpSpPr>
          <p:grpSpPr bwMode="auto">
            <a:xfrm>
              <a:off x="2514600" y="4241800"/>
              <a:ext cx="3272577" cy="2501900"/>
              <a:chOff x="2976" y="3043"/>
              <a:chExt cx="1147" cy="989"/>
            </a:xfrm>
          </p:grpSpPr>
          <p:sp>
            <p:nvSpPr>
              <p:cNvPr id="42" name="Text Box 23"/>
              <p:cNvSpPr txBox="1">
                <a:spLocks noChangeArrowheads="1"/>
              </p:cNvSpPr>
              <p:nvPr/>
            </p:nvSpPr>
            <p:spPr bwMode="auto">
              <a:xfrm>
                <a:off x="3140" y="3043"/>
                <a:ext cx="65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GB" sz="1000" b="0" dirty="0">
                  <a:solidFill>
                    <a:srgbClr val="336699"/>
                  </a:solidFill>
                </a:endParaRPr>
              </a:p>
            </p:txBody>
          </p:sp>
          <p:pic>
            <p:nvPicPr>
              <p:cNvPr id="43" name="Picture 24" descr="post2pr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154"/>
              <a:stretch>
                <a:fillRect/>
              </a:stretch>
            </p:blipFill>
            <p:spPr bwMode="auto">
              <a:xfrm>
                <a:off x="2976" y="3126"/>
                <a:ext cx="1147" cy="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2117725" y="4587875"/>
              <a:ext cx="1730375" cy="46166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2400" dirty="0" err="1" smtClean="0">
                  <a:latin typeface="Apple Chancery"/>
                  <a:cs typeface="Apple Chancery"/>
                </a:rPr>
                <a:t>σ</a:t>
              </a:r>
              <a:endParaRPr lang="en-GB" sz="2400" dirty="0">
                <a:latin typeface="Apple Chancery"/>
                <a:cs typeface="Apple Chancery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5305425" y="6396335"/>
              <a:ext cx="1730375" cy="46166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2400" i="1" dirty="0" smtClean="0">
                  <a:latin typeface="Lucida Grande"/>
                  <a:ea typeface="Lucida Grande"/>
                  <a:cs typeface="Lucida Grande"/>
                </a:rPr>
                <a:t>μ</a:t>
              </a:r>
              <a:r>
                <a:rPr lang="en-GB" sz="2400" i="1" dirty="0" smtClean="0">
                  <a:latin typeface="Apple Chancery"/>
                  <a:cs typeface="Apple Chancery"/>
                </a:rPr>
                <a:t> - V</a:t>
              </a:r>
              <a:endParaRPr lang="en-GB" sz="2400" i="1" dirty="0">
                <a:latin typeface="Apple Chancery"/>
                <a:cs typeface="Apple Chancery"/>
              </a:endParaRPr>
            </a:p>
          </p:txBody>
        </p:sp>
      </p:grp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3502025" y="3863975"/>
            <a:ext cx="2466975" cy="5232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Afferent Spikes :</a:t>
            </a:r>
          </a:p>
          <a:p>
            <a:pPr>
              <a:defRPr/>
            </a:pPr>
            <a:r>
              <a:rPr lang="en-GB" sz="1400" dirty="0" smtClean="0">
                <a:latin typeface="+mn-lt"/>
              </a:rPr>
              <a:t>Strength of connection x </a:t>
            </a:r>
            <a:r>
              <a:rPr lang="en-GB" sz="1400" dirty="0" err="1">
                <a:latin typeface="Apple Chancery"/>
                <a:cs typeface="Apple Chancery"/>
              </a:rPr>
              <a:t>σ</a:t>
            </a:r>
            <a:endParaRPr lang="en-GB" sz="1400" dirty="0">
              <a:latin typeface="Apple Chancery"/>
              <a:cs typeface="Apple Chancery"/>
            </a:endParaRPr>
          </a:p>
        </p:txBody>
      </p:sp>
      <p:pic>
        <p:nvPicPr>
          <p:cNvPr id="26" name="Picture 25" descr="blue_brain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4700" y="101600"/>
            <a:ext cx="1930400" cy="1447800"/>
          </a:xfrm>
          <a:prstGeom prst="rect">
            <a:avLst/>
          </a:prstGeom>
          <a:effectLst>
            <a:outerShdw blurRad="406400" dist="50800" dir="5400000" sx="1000" sy="1000" algn="ctr" rotWithShape="0">
              <a:srgbClr val="000000"/>
            </a:outerShdw>
          </a:effectLst>
        </p:spPr>
      </p:pic>
      <p:sp>
        <p:nvSpPr>
          <p:cNvPr id="27" name="Oval 26"/>
          <p:cNvSpPr/>
          <p:nvPr/>
        </p:nvSpPr>
        <p:spPr bwMode="auto">
          <a:xfrm>
            <a:off x="7810499" y="723900"/>
            <a:ext cx="355601" cy="406400"/>
          </a:xfrm>
          <a:prstGeom prst="ellipse">
            <a:avLst/>
          </a:prstGeom>
          <a:solidFill>
            <a:schemeClr val="bg1">
              <a:alpha val="65000"/>
            </a:schemeClr>
          </a:solidFill>
          <a:ln w="25400" cmpd="sng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7"/>
          <p:cNvSpPr txBox="1">
            <a:spLocks noChangeArrowheads="1"/>
          </p:cNvSpPr>
          <p:nvPr/>
        </p:nvSpPr>
        <p:spPr>
          <a:xfrm>
            <a:off x="113771" y="74084"/>
            <a:ext cx="6363229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Conductance-Based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Neural Mass Models in DCM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967" y="1006694"/>
            <a:ext cx="650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Two governing equations: 	</a:t>
            </a:r>
            <a:r>
              <a:rPr lang="en-US" dirty="0" smtClean="0">
                <a:solidFill>
                  <a:srgbClr val="FF0000"/>
                </a:solidFill>
              </a:rPr>
              <a:t>V = IR   ……….. </a:t>
            </a:r>
            <a:r>
              <a:rPr lang="en-US" dirty="0" smtClean="0"/>
              <a:t>Ohms Law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		 I = C </a:t>
            </a:r>
            <a:r>
              <a:rPr lang="en-US" dirty="0" err="1" smtClean="0">
                <a:solidFill>
                  <a:srgbClr val="FF0000"/>
                </a:solidFill>
              </a:rPr>
              <a:t>dV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dt</a:t>
            </a:r>
            <a:r>
              <a:rPr lang="en-US" dirty="0" smtClean="0">
                <a:solidFill>
                  <a:srgbClr val="FF0000"/>
                </a:solidFill>
              </a:rPr>
              <a:t> …….</a:t>
            </a:r>
            <a:r>
              <a:rPr lang="en-US" dirty="0" smtClean="0"/>
              <a:t> for a capacitor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9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88" y="2495646"/>
            <a:ext cx="5990912" cy="111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 t="5966" r="3999" b="11673"/>
          <a:stretch>
            <a:fillRect/>
          </a:stretch>
        </p:blipFill>
        <p:spPr bwMode="auto">
          <a:xfrm>
            <a:off x="393700" y="876299"/>
            <a:ext cx="1253426" cy="585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819400" y="2984500"/>
            <a:ext cx="635000" cy="9017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65200" y="1485900"/>
            <a:ext cx="50800" cy="28067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23000" y="1866900"/>
            <a:ext cx="201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Intrinsic Afferents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1400" y="2387600"/>
            <a:ext cx="209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Extrinsic Afferents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1473200" y="1447800"/>
            <a:ext cx="2082800" cy="127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blue_brain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6780" y="101600"/>
            <a:ext cx="1678320" cy="1258740"/>
          </a:xfrm>
          <a:prstGeom prst="rect">
            <a:avLst/>
          </a:prstGeom>
          <a:effectLst>
            <a:outerShdw blurRad="406400" dist="50800" dir="5400000" sx="1000" sy="1000" algn="ctr" rotWithShape="0">
              <a:srgbClr val="000000"/>
            </a:outerShdw>
          </a:effectLst>
        </p:spPr>
      </p:pic>
      <p:sp>
        <p:nvSpPr>
          <p:cNvPr id="32" name="Oval 31"/>
          <p:cNvSpPr/>
          <p:nvPr/>
        </p:nvSpPr>
        <p:spPr bwMode="auto">
          <a:xfrm>
            <a:off x="7951620" y="582795"/>
            <a:ext cx="355601" cy="406400"/>
          </a:xfrm>
          <a:prstGeom prst="ellipse">
            <a:avLst/>
          </a:prstGeom>
          <a:solidFill>
            <a:schemeClr val="bg1">
              <a:alpha val="65000"/>
            </a:schemeClr>
          </a:solidFill>
          <a:ln w="25400" cmpd="sng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113771" y="74084"/>
            <a:ext cx="6363229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Conductance-Based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Neural Mass Models in DCM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765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00139 -0.25 " pathEditMode="relative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ctrTitle"/>
          </p:nvPr>
        </p:nvSpPr>
        <p:spPr>
          <a:xfrm>
            <a:off x="214313" y="857250"/>
            <a:ext cx="8496300" cy="1368425"/>
          </a:xfrm>
        </p:spPr>
        <p:txBody>
          <a:bodyPr/>
          <a:lstStyle/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6400" dist="101600" dir="11820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2" descr="http://www.georgiapainphysicians.com/downloads/m1_slides/6.%20Synap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  <a14:imgEffect>
                      <a14:brightnessContrast contrast="55000"/>
                    </a14:imgEffect>
                  </a14:imgLayer>
                </a14:imgProps>
              </a:ext>
            </a:extLst>
          </a:blip>
          <a:srcRect l="11765" r="9244"/>
          <a:stretch>
            <a:fillRect/>
          </a:stretch>
        </p:blipFill>
        <p:spPr bwMode="auto">
          <a:xfrm>
            <a:off x="-35896" y="453223"/>
            <a:ext cx="5708273" cy="4055167"/>
          </a:xfrm>
          <a:prstGeom prst="rect">
            <a:avLst/>
          </a:prstGeom>
          <a:noFill/>
          <a:effectLst>
            <a:outerShdw blurRad="101600" dist="139700" dir="8340000" sx="1000" sy="1000" algn="ctr" rotWithShape="0">
              <a:srgbClr val="000000"/>
            </a:outerShdw>
          </a:effectLst>
        </p:spPr>
      </p:pic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795366" y="3736459"/>
            <a:ext cx="83486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Data Features in DCM for CSD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Generative Models in the time domain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Generative Models in the frequency domain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DCM Inversion procedure</a:t>
            </a:r>
          </a:p>
          <a:p>
            <a:pPr algn="ctr"/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Example 1:  L-Dopa Modulations of theta spectra using DCM for CSD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Example 2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dirty="0" err="1">
                <a:solidFill>
                  <a:schemeClr val="bg1"/>
                </a:solidFill>
                <a:latin typeface="Calibri" pitchFamily="34" charset="0"/>
              </a:rPr>
              <a:t>Propofol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Modulations of Delta and Gamma spectra using DCM for CSD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6" name="Rectangle 7"/>
          <p:cNvSpPr txBox="1">
            <a:spLocks noChangeArrowheads="1"/>
          </p:cNvSpPr>
          <p:nvPr/>
        </p:nvSpPr>
        <p:spPr bwMode="auto">
          <a:xfrm>
            <a:off x="541557" y="2388594"/>
            <a:ext cx="8418512" cy="71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Outline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16405"/>
      </p:ext>
    </p:extLst>
  </p:cSld>
  <p:clrMapOvr>
    <a:masterClrMapping/>
  </p:clrMapOvr>
  <p:transition xmlns:p14="http://schemas.microsoft.com/office/powerpoint/2010/main" advTm="7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 t="5966" r="3999" b="11673"/>
          <a:stretch>
            <a:fillRect/>
          </a:stretch>
        </p:blipFill>
        <p:spPr bwMode="auto">
          <a:xfrm>
            <a:off x="393700" y="876299"/>
            <a:ext cx="1253426" cy="585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965200" y="1485900"/>
            <a:ext cx="50800" cy="28067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46389" y="3835400"/>
            <a:ext cx="476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Different Neurotransmitters and Receptors?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473200" y="1447800"/>
            <a:ext cx="4699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495689"/>
              </p:ext>
            </p:extLst>
          </p:nvPr>
        </p:nvGraphicFramePr>
        <p:xfrm>
          <a:off x="1973263" y="1587500"/>
          <a:ext cx="6942137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0" name="Equation" r:id="rId5" imgW="3568700" imgH="736600" progId="Equation.3">
                  <p:embed/>
                </p:oleObj>
              </mc:Choice>
              <mc:Fallback>
                <p:oleObj name="Equation" r:id="rId5" imgW="35687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1587500"/>
                        <a:ext cx="6942137" cy="1473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337020"/>
              </p:ext>
            </p:extLst>
          </p:nvPr>
        </p:nvGraphicFramePr>
        <p:xfrm>
          <a:off x="2125663" y="3135313"/>
          <a:ext cx="471646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1" name="Equation" r:id="rId7" imgW="2641600" imgH="241300" progId="Equation.3">
                  <p:embed/>
                </p:oleObj>
              </mc:Choice>
              <mc:Fallback>
                <p:oleObj name="Equation" r:id="rId7" imgW="2641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3135313"/>
                        <a:ext cx="4716462" cy="420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blue_brain_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3754" y="101600"/>
            <a:ext cx="1601345" cy="1201009"/>
          </a:xfrm>
          <a:prstGeom prst="rect">
            <a:avLst/>
          </a:prstGeom>
          <a:effectLst>
            <a:outerShdw blurRad="406400" dist="50800" dir="5400000" sx="1000" sy="1000" algn="ctr" rotWithShape="0">
              <a:srgbClr val="000000"/>
            </a:outerShdw>
          </a:effectLst>
        </p:spPr>
      </p:pic>
      <p:sp>
        <p:nvSpPr>
          <p:cNvPr id="17" name="Oval 16"/>
          <p:cNvSpPr/>
          <p:nvPr/>
        </p:nvSpPr>
        <p:spPr bwMode="auto">
          <a:xfrm>
            <a:off x="8002937" y="505829"/>
            <a:ext cx="355601" cy="406400"/>
          </a:xfrm>
          <a:prstGeom prst="ellipse">
            <a:avLst/>
          </a:prstGeom>
          <a:solidFill>
            <a:schemeClr val="bg1">
              <a:alpha val="65000"/>
            </a:schemeClr>
          </a:solidFill>
          <a:ln w="25400" cmpd="sng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070189" y="4229100"/>
            <a:ext cx="376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Different Cell Types in 3/6 Layers?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113771" y="74084"/>
            <a:ext cx="6363229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Conductance-Based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Neural Mass Models in DCM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572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4" descr="cortical_layers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 contrast="-54000"/>
          </a:blip>
          <a:srcRect l="43031" t="16375" r="31332" b="22773"/>
          <a:stretch/>
        </p:blipFill>
        <p:spPr bwMode="auto">
          <a:xfrm>
            <a:off x="1735802" y="1251514"/>
            <a:ext cx="1184566" cy="249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AutoShape 35"/>
          <p:cNvSpPr>
            <a:spLocks noChangeArrowheads="1"/>
          </p:cNvSpPr>
          <p:nvPr/>
        </p:nvSpPr>
        <p:spPr bwMode="auto">
          <a:xfrm>
            <a:off x="2062505" y="2786483"/>
            <a:ext cx="504056" cy="50806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 Box 75"/>
          <p:cNvSpPr txBox="1">
            <a:spLocks noChangeArrowheads="1"/>
          </p:cNvSpPr>
          <p:nvPr/>
        </p:nvSpPr>
        <p:spPr bwMode="auto">
          <a:xfrm>
            <a:off x="611372" y="2217170"/>
            <a:ext cx="1070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Spiny 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stellate cells</a:t>
            </a:r>
            <a:endParaRPr lang="en-GB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 Box 77"/>
          <p:cNvSpPr txBox="1">
            <a:spLocks noChangeArrowheads="1"/>
          </p:cNvSpPr>
          <p:nvPr/>
        </p:nvSpPr>
        <p:spPr bwMode="auto">
          <a:xfrm>
            <a:off x="727930" y="2888155"/>
            <a:ext cx="954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Pyramidal cells</a:t>
            </a:r>
            <a:endParaRPr lang="en-GB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 Box 78"/>
          <p:cNvSpPr txBox="1">
            <a:spLocks noChangeArrowheads="1"/>
          </p:cNvSpPr>
          <p:nvPr/>
        </p:nvSpPr>
        <p:spPr bwMode="auto">
          <a:xfrm>
            <a:off x="443644" y="1587589"/>
            <a:ext cx="12385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Inhibitory interneuron</a:t>
            </a:r>
          </a:p>
        </p:txBody>
      </p:sp>
      <p:sp>
        <p:nvSpPr>
          <p:cNvPr id="117" name="Text Box 16"/>
          <p:cNvSpPr txBox="1">
            <a:spLocks noChangeArrowheads="1"/>
          </p:cNvSpPr>
          <p:nvPr/>
        </p:nvSpPr>
        <p:spPr bwMode="auto">
          <a:xfrm>
            <a:off x="899122" y="3337619"/>
            <a:ext cx="227013" cy="2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 Box 22"/>
          <p:cNvSpPr txBox="1">
            <a:spLocks noChangeArrowheads="1"/>
          </p:cNvSpPr>
          <p:nvPr/>
        </p:nvSpPr>
        <p:spPr bwMode="auto">
          <a:xfrm>
            <a:off x="2509138" y="2448485"/>
            <a:ext cx="288925" cy="2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 Box 16"/>
          <p:cNvSpPr txBox="1">
            <a:spLocks noChangeArrowheads="1"/>
          </p:cNvSpPr>
          <p:nvPr/>
        </p:nvSpPr>
        <p:spPr bwMode="auto">
          <a:xfrm>
            <a:off x="2485325" y="1774674"/>
            <a:ext cx="227013" cy="2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0" name="AutoShape 62"/>
          <p:cNvCxnSpPr>
            <a:cxnSpLocks noChangeShapeType="1"/>
            <a:stCxn id="123" idx="0"/>
            <a:endCxn id="113" idx="0"/>
          </p:cNvCxnSpPr>
          <p:nvPr/>
        </p:nvCxnSpPr>
        <p:spPr bwMode="auto">
          <a:xfrm rot="10800000" flipV="1">
            <a:off x="2314534" y="2369601"/>
            <a:ext cx="218381" cy="416881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1" name="AutoShape 55"/>
          <p:cNvCxnSpPr>
            <a:cxnSpLocks noChangeShapeType="1"/>
            <a:stCxn id="113" idx="3"/>
            <a:endCxn id="124" idx="3"/>
          </p:cNvCxnSpPr>
          <p:nvPr/>
        </p:nvCxnSpPr>
        <p:spPr bwMode="auto">
          <a:xfrm rot="5400000" flipH="1">
            <a:off x="1415268" y="2395286"/>
            <a:ext cx="1698725" cy="99804"/>
          </a:xfrm>
          <a:prstGeom prst="curvedConnector4">
            <a:avLst>
              <a:gd name="adj1" fmla="val -6348"/>
              <a:gd name="adj2" fmla="val 481572"/>
            </a:avLst>
          </a:prstGeom>
          <a:noFill/>
          <a:ln w="19050">
            <a:solidFill>
              <a:srgbClr val="FF3300"/>
            </a:solidFill>
            <a:round/>
            <a:headEnd type="triangle" w="med" len="med"/>
            <a:tailEnd/>
          </a:ln>
        </p:spPr>
      </p:cxnSp>
      <p:cxnSp>
        <p:nvCxnSpPr>
          <p:cNvPr id="122" name="AutoShape 60"/>
          <p:cNvCxnSpPr>
            <a:cxnSpLocks noChangeShapeType="1"/>
            <a:stCxn id="113" idx="5"/>
            <a:endCxn id="123" idx="9"/>
          </p:cNvCxnSpPr>
          <p:nvPr/>
        </p:nvCxnSpPr>
        <p:spPr bwMode="auto">
          <a:xfrm flipV="1">
            <a:off x="2440547" y="2489377"/>
            <a:ext cx="321881" cy="55114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" name="12-Point Star 122"/>
          <p:cNvSpPr/>
          <p:nvPr/>
        </p:nvSpPr>
        <p:spPr>
          <a:xfrm rot="11461389">
            <a:off x="2524915" y="2099594"/>
            <a:ext cx="363363" cy="402599"/>
          </a:xfrm>
          <a:prstGeom prst="star1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 rot="5612858">
            <a:off x="2133179" y="1565293"/>
            <a:ext cx="398116" cy="3576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5" name="AutoShape 71"/>
          <p:cNvCxnSpPr>
            <a:cxnSpLocks noChangeShapeType="1"/>
            <a:stCxn id="113" idx="1"/>
            <a:endCxn id="124" idx="5"/>
          </p:cNvCxnSpPr>
          <p:nvPr/>
        </p:nvCxnSpPr>
        <p:spPr bwMode="auto">
          <a:xfrm rot="10800000" flipH="1">
            <a:off x="2188519" y="1876797"/>
            <a:ext cx="8790" cy="1163721"/>
          </a:xfrm>
          <a:prstGeom prst="curvedConnector3">
            <a:avLst>
              <a:gd name="adj1" fmla="val -246407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6" name="AutoShape 55"/>
          <p:cNvCxnSpPr>
            <a:cxnSpLocks noChangeShapeType="1"/>
            <a:stCxn id="124" idx="0"/>
            <a:endCxn id="124" idx="2"/>
          </p:cNvCxnSpPr>
          <p:nvPr/>
        </p:nvCxnSpPr>
        <p:spPr bwMode="auto">
          <a:xfrm flipH="1" flipV="1">
            <a:off x="2344554" y="1545459"/>
            <a:ext cx="166183" cy="209743"/>
          </a:xfrm>
          <a:prstGeom prst="curvedConnector4">
            <a:avLst>
              <a:gd name="adj1" fmla="val -149930"/>
              <a:gd name="adj2" fmla="val 199534"/>
            </a:avLst>
          </a:prstGeom>
          <a:noFill/>
          <a:ln w="19050">
            <a:solidFill>
              <a:srgbClr val="FF3300"/>
            </a:solidFill>
            <a:round/>
            <a:headEnd type="triangle" w="med" len="med"/>
            <a:tailEnd/>
          </a:ln>
        </p:spPr>
      </p:cxnSp>
      <p:grpSp>
        <p:nvGrpSpPr>
          <p:cNvPr id="90" name="Group 89"/>
          <p:cNvGrpSpPr/>
          <p:nvPr/>
        </p:nvGrpSpPr>
        <p:grpSpPr>
          <a:xfrm>
            <a:off x="1932744" y="4648825"/>
            <a:ext cx="4821013" cy="1867485"/>
            <a:chOff x="3433740" y="275233"/>
            <a:chExt cx="4821013" cy="1867485"/>
          </a:xfrm>
        </p:grpSpPr>
        <p:pic>
          <p:nvPicPr>
            <p:cNvPr id="97" name="Picture 9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72" y="849686"/>
              <a:ext cx="2681172" cy="57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8" name="Text Box 18"/>
            <p:cNvSpPr txBox="1">
              <a:spLocks noChangeArrowheads="1"/>
            </p:cNvSpPr>
            <p:nvPr/>
          </p:nvSpPr>
          <p:spPr bwMode="auto">
            <a:xfrm>
              <a:off x="4069459" y="275237"/>
              <a:ext cx="654346" cy="2616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050">
                  <a:solidFill>
                    <a:schemeClr val="tx2"/>
                  </a:solidFill>
                </a:rPr>
                <a:t>Current</a:t>
              </a: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99" name="Text Box 19"/>
            <p:cNvSpPr txBox="1">
              <a:spLocks noChangeArrowheads="1"/>
            </p:cNvSpPr>
            <p:nvPr/>
          </p:nvSpPr>
          <p:spPr bwMode="auto">
            <a:xfrm>
              <a:off x="4842169" y="277393"/>
              <a:ext cx="1016625" cy="2616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050">
                  <a:solidFill>
                    <a:schemeClr val="tx2"/>
                  </a:solidFill>
                </a:rPr>
                <a:t>Conductance</a:t>
              </a: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0" name="Text Box 20"/>
            <p:cNvSpPr txBox="1">
              <a:spLocks noChangeArrowheads="1"/>
            </p:cNvSpPr>
            <p:nvPr/>
          </p:nvSpPr>
          <p:spPr bwMode="auto">
            <a:xfrm>
              <a:off x="5926342" y="275233"/>
              <a:ext cx="1871025" cy="25391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050">
                  <a:solidFill>
                    <a:schemeClr val="tx2"/>
                  </a:solidFill>
                </a:rPr>
                <a:t>Reversal Pot – Potential Diff</a:t>
              </a: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1" name="Line 21"/>
            <p:cNvSpPr>
              <a:spLocks noChangeShapeType="1"/>
            </p:cNvSpPr>
            <p:nvPr/>
          </p:nvSpPr>
          <p:spPr bwMode="auto">
            <a:xfrm flipH="1">
              <a:off x="4475156" y="538212"/>
              <a:ext cx="12895" cy="24788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2" name="Line 22"/>
            <p:cNvSpPr>
              <a:spLocks noChangeShapeType="1"/>
            </p:cNvSpPr>
            <p:nvPr/>
          </p:nvSpPr>
          <p:spPr bwMode="auto">
            <a:xfrm flipH="1">
              <a:off x="4892756" y="534838"/>
              <a:ext cx="395236" cy="29544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3" name="Line 23"/>
            <p:cNvSpPr>
              <a:spLocks noChangeShapeType="1"/>
            </p:cNvSpPr>
            <p:nvPr/>
          </p:nvSpPr>
          <p:spPr bwMode="auto">
            <a:xfrm flipH="1">
              <a:off x="5296470" y="526212"/>
              <a:ext cx="647130" cy="27066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auto">
            <a:xfrm>
              <a:off x="5665466" y="1873562"/>
              <a:ext cx="1069524" cy="2616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050">
                  <a:solidFill>
                    <a:schemeClr val="tx2"/>
                  </a:solidFill>
                </a:rPr>
                <a:t>Afferent Firing</a:t>
              </a: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auto">
            <a:xfrm>
              <a:off x="6788325" y="1881108"/>
              <a:ext cx="1361270" cy="2616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050">
                  <a:solidFill>
                    <a:schemeClr val="tx2"/>
                  </a:solidFill>
                </a:rPr>
                <a:t>No. open channels</a:t>
              </a: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6" name="Text Box 27"/>
            <p:cNvSpPr txBox="1">
              <a:spLocks noChangeArrowheads="1"/>
            </p:cNvSpPr>
            <p:nvPr/>
          </p:nvSpPr>
          <p:spPr bwMode="auto">
            <a:xfrm>
              <a:off x="4503445" y="1874642"/>
              <a:ext cx="1101584" cy="2616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050" dirty="0">
                  <a:solidFill>
                    <a:schemeClr val="tx2"/>
                  </a:solidFill>
                </a:rPr>
                <a:t>Time Constant</a:t>
              </a: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107" name="Line 28"/>
            <p:cNvSpPr>
              <a:spLocks noChangeShapeType="1"/>
            </p:cNvSpPr>
            <p:nvPr/>
          </p:nvSpPr>
          <p:spPr bwMode="auto">
            <a:xfrm flipV="1">
              <a:off x="3976777" y="1437069"/>
              <a:ext cx="431921" cy="44349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8" name="Line 29"/>
            <p:cNvSpPr>
              <a:spLocks noChangeShapeType="1"/>
            </p:cNvSpPr>
            <p:nvPr/>
          </p:nvSpPr>
          <p:spPr bwMode="auto">
            <a:xfrm flipV="1">
              <a:off x="4701396" y="1372403"/>
              <a:ext cx="9839" cy="49953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9" name="Line 30"/>
            <p:cNvSpPr>
              <a:spLocks noChangeShapeType="1"/>
            </p:cNvSpPr>
            <p:nvPr/>
          </p:nvSpPr>
          <p:spPr bwMode="auto">
            <a:xfrm flipH="1" flipV="1">
              <a:off x="5181407" y="1452157"/>
              <a:ext cx="494774" cy="4197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10" name="Line 31"/>
            <p:cNvSpPr>
              <a:spLocks noChangeShapeType="1"/>
            </p:cNvSpPr>
            <p:nvPr/>
          </p:nvSpPr>
          <p:spPr bwMode="auto">
            <a:xfrm flipH="1" flipV="1">
              <a:off x="6553238" y="1437069"/>
              <a:ext cx="244377" cy="44349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11" name="Text Box 19"/>
            <p:cNvSpPr txBox="1">
              <a:spLocks noChangeArrowheads="1"/>
            </p:cNvSpPr>
            <p:nvPr/>
          </p:nvSpPr>
          <p:spPr bwMode="auto">
            <a:xfrm>
              <a:off x="3433740" y="1871440"/>
              <a:ext cx="1016625" cy="2616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050">
                  <a:solidFill>
                    <a:schemeClr val="tx2"/>
                  </a:solidFill>
                </a:rPr>
                <a:t>Conductance</a:t>
              </a: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29" name="Line 31"/>
            <p:cNvSpPr>
              <a:spLocks noChangeShapeType="1"/>
            </p:cNvSpPr>
            <p:nvPr/>
          </p:nvSpPr>
          <p:spPr bwMode="auto">
            <a:xfrm flipH="1">
              <a:off x="6177552" y="914401"/>
              <a:ext cx="128357" cy="22089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30" name="Text Box 25"/>
            <p:cNvSpPr txBox="1">
              <a:spLocks noChangeArrowheads="1"/>
            </p:cNvSpPr>
            <p:nvPr/>
          </p:nvSpPr>
          <p:spPr bwMode="auto">
            <a:xfrm>
              <a:off x="7468960" y="1041663"/>
              <a:ext cx="785793" cy="25391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050" dirty="0" smtClean="0">
                  <a:solidFill>
                    <a:schemeClr val="tx2"/>
                  </a:solidFill>
                </a:rPr>
                <a:t>Unit noise</a:t>
              </a: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131" name="Text Box 25"/>
            <p:cNvSpPr txBox="1">
              <a:spLocks noChangeArrowheads="1"/>
            </p:cNvSpPr>
            <p:nvPr/>
          </p:nvSpPr>
          <p:spPr bwMode="auto">
            <a:xfrm>
              <a:off x="6295217" y="659140"/>
              <a:ext cx="1093569" cy="25391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050" dirty="0" smtClean="0">
                  <a:solidFill>
                    <a:schemeClr val="tx2"/>
                  </a:solidFill>
                </a:rPr>
                <a:t>Firing Variance</a:t>
              </a: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132" name="Line 31"/>
            <p:cNvSpPr>
              <a:spLocks noChangeShapeType="1"/>
            </p:cNvSpPr>
            <p:nvPr/>
          </p:nvSpPr>
          <p:spPr bwMode="auto">
            <a:xfrm flipH="1">
              <a:off x="7035582" y="1187053"/>
              <a:ext cx="430842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>
                <a:solidFill>
                  <a:schemeClr val="tx2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513682" y="403749"/>
            <a:ext cx="4878598" cy="4033125"/>
            <a:chOff x="3513682" y="403749"/>
            <a:chExt cx="4878598" cy="4033125"/>
          </a:xfrm>
        </p:grpSpPr>
        <p:sp>
          <p:nvSpPr>
            <p:cNvPr id="135" name="Line 9"/>
            <p:cNvSpPr>
              <a:spLocks noChangeShapeType="1"/>
            </p:cNvSpPr>
            <p:nvPr/>
          </p:nvSpPr>
          <p:spPr bwMode="auto">
            <a:xfrm flipH="1">
              <a:off x="4835069" y="1575639"/>
              <a:ext cx="20986" cy="1664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8"/>
            <p:cNvSpPr>
              <a:spLocks noChangeShapeType="1"/>
            </p:cNvSpPr>
            <p:nvPr/>
          </p:nvSpPr>
          <p:spPr bwMode="auto">
            <a:xfrm>
              <a:off x="8119456" y="1575639"/>
              <a:ext cx="1500" cy="1664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Text Box 7"/>
            <p:cNvSpPr txBox="1">
              <a:spLocks noChangeArrowheads="1"/>
            </p:cNvSpPr>
            <p:nvPr/>
          </p:nvSpPr>
          <p:spPr bwMode="auto">
            <a:xfrm>
              <a:off x="3518916" y="1981543"/>
              <a:ext cx="1022342" cy="42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sz="1200" dirty="0"/>
                <a:t>Exogenous input</a:t>
              </a:r>
            </a:p>
          </p:txBody>
        </p:sp>
        <p:sp>
          <p:nvSpPr>
            <p:cNvPr id="136" name="Rectangle 10" descr="White marble"/>
            <p:cNvSpPr>
              <a:spLocks noChangeArrowheads="1"/>
            </p:cNvSpPr>
            <p:nvPr/>
          </p:nvSpPr>
          <p:spPr bwMode="auto">
            <a:xfrm>
              <a:off x="4598222" y="1975450"/>
              <a:ext cx="3794058" cy="8299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" name="Rectangle 11"/>
            <p:cNvSpPr>
              <a:spLocks noChangeArrowheads="1"/>
            </p:cNvSpPr>
            <p:nvPr/>
          </p:nvSpPr>
          <p:spPr bwMode="auto">
            <a:xfrm>
              <a:off x="4598222" y="3240019"/>
              <a:ext cx="3794058" cy="11968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8" name="Rectangle 12"/>
            <p:cNvSpPr>
              <a:spLocks noChangeArrowheads="1"/>
            </p:cNvSpPr>
            <p:nvPr/>
          </p:nvSpPr>
          <p:spPr bwMode="auto">
            <a:xfrm>
              <a:off x="4598222" y="403749"/>
              <a:ext cx="3794058" cy="11718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" name="Line 13"/>
            <p:cNvSpPr>
              <a:spLocks noChangeShapeType="1"/>
            </p:cNvSpPr>
            <p:nvPr/>
          </p:nvSpPr>
          <p:spPr bwMode="auto">
            <a:xfrm flipV="1">
              <a:off x="5149867" y="2805381"/>
              <a:ext cx="1499" cy="434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14"/>
            <p:cNvSpPr>
              <a:spLocks noChangeShapeType="1"/>
            </p:cNvSpPr>
            <p:nvPr/>
          </p:nvSpPr>
          <p:spPr bwMode="auto">
            <a:xfrm flipV="1">
              <a:off x="7780674" y="2805381"/>
              <a:ext cx="1500" cy="434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1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6462431"/>
                </p:ext>
              </p:extLst>
            </p:nvPr>
          </p:nvGraphicFramePr>
          <p:xfrm>
            <a:off x="5196336" y="2844610"/>
            <a:ext cx="365765" cy="341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2" name="Equation" r:id="rId5" imgW="203112" imgH="241195" progId="Equation.3">
                    <p:embed/>
                  </p:oleObj>
                </mc:Choice>
                <mc:Fallback>
                  <p:oleObj name="Equation" r:id="rId5" imgW="203112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6336" y="2844610"/>
                          <a:ext cx="365765" cy="341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" name="Line 16"/>
            <p:cNvSpPr>
              <a:spLocks noChangeShapeType="1"/>
            </p:cNvSpPr>
            <p:nvPr/>
          </p:nvSpPr>
          <p:spPr bwMode="auto">
            <a:xfrm>
              <a:off x="3806731" y="2495349"/>
              <a:ext cx="791491" cy="14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3260431"/>
                </p:ext>
              </p:extLst>
            </p:nvPr>
          </p:nvGraphicFramePr>
          <p:xfrm>
            <a:off x="3947245" y="2597319"/>
            <a:ext cx="407738" cy="258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3" name="Equation" r:id="rId7" imgW="279279" imgH="203112" progId="Equation.3">
                    <p:embed/>
                  </p:oleObj>
                </mc:Choice>
                <mc:Fallback>
                  <p:oleObj name="Equation" r:id="rId7" imgW="279279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7245" y="2597319"/>
                          <a:ext cx="407738" cy="258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" name="Line 18"/>
            <p:cNvSpPr>
              <a:spLocks noChangeShapeType="1"/>
            </p:cNvSpPr>
            <p:nvPr/>
          </p:nvSpPr>
          <p:spPr bwMode="auto">
            <a:xfrm>
              <a:off x="3811227" y="3861565"/>
              <a:ext cx="791491" cy="14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20"/>
            <p:cNvSpPr>
              <a:spLocks noChangeArrowheads="1"/>
            </p:cNvSpPr>
            <p:nvPr/>
          </p:nvSpPr>
          <p:spPr bwMode="auto">
            <a:xfrm>
              <a:off x="5138759" y="1980578"/>
              <a:ext cx="2686272" cy="256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200" i="1" dirty="0"/>
                <a:t>Excitatory spiny cells in granular layers </a:t>
              </a:r>
            </a:p>
          </p:txBody>
        </p:sp>
        <p:sp>
          <p:nvSpPr>
            <p:cNvPr id="146" name="Rectangle 21"/>
            <p:cNvSpPr>
              <a:spLocks noChangeArrowheads="1"/>
            </p:cNvSpPr>
            <p:nvPr/>
          </p:nvSpPr>
          <p:spPr bwMode="auto">
            <a:xfrm>
              <a:off x="4874622" y="3243534"/>
              <a:ext cx="3332355" cy="256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sz="1200" i="1" dirty="0"/>
                <a:t>Excitatory pyramidal cells in </a:t>
              </a:r>
              <a:r>
                <a:rPr lang="en-GB" sz="1200" i="1" dirty="0" err="1"/>
                <a:t>extragranular</a:t>
              </a:r>
              <a:r>
                <a:rPr lang="en-GB" sz="1200" i="1" dirty="0"/>
                <a:t> layers  </a:t>
              </a:r>
            </a:p>
          </p:txBody>
        </p:sp>
        <p:sp>
          <p:nvSpPr>
            <p:cNvPr id="147" name="Rectangle 22"/>
            <p:cNvSpPr>
              <a:spLocks noChangeArrowheads="1"/>
            </p:cNvSpPr>
            <p:nvPr/>
          </p:nvSpPr>
          <p:spPr bwMode="auto">
            <a:xfrm>
              <a:off x="5183606" y="413310"/>
              <a:ext cx="2621814" cy="256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sz="1200" i="1" dirty="0"/>
                <a:t>Inhibitory cells in </a:t>
              </a:r>
              <a:r>
                <a:rPr lang="en-GB" sz="1200" i="1" dirty="0" err="1"/>
                <a:t>extragranular</a:t>
              </a:r>
              <a:r>
                <a:rPr lang="en-GB" sz="1200" i="1" dirty="0"/>
                <a:t> layers  </a:t>
              </a:r>
            </a:p>
          </p:txBody>
        </p:sp>
        <p:sp>
          <p:nvSpPr>
            <p:cNvPr id="148" name="Text Box 23"/>
            <p:cNvSpPr txBox="1">
              <a:spLocks noChangeArrowheads="1"/>
            </p:cNvSpPr>
            <p:nvPr/>
          </p:nvSpPr>
          <p:spPr bwMode="auto">
            <a:xfrm>
              <a:off x="3513682" y="3349680"/>
              <a:ext cx="1022342" cy="42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sz="1200" dirty="0"/>
                <a:t>Measured response</a:t>
              </a:r>
            </a:p>
          </p:txBody>
        </p:sp>
        <p:graphicFrame>
          <p:nvGraphicFramePr>
            <p:cNvPr id="149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2440102"/>
                </p:ext>
              </p:extLst>
            </p:nvPr>
          </p:nvGraphicFramePr>
          <p:xfrm>
            <a:off x="3828138" y="3954360"/>
            <a:ext cx="680562" cy="28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4" name="Equation" r:id="rId9" imgW="482391" imgH="228501" progId="Equation.3">
                    <p:embed/>
                  </p:oleObj>
                </mc:Choice>
                <mc:Fallback>
                  <p:oleObj name="Equation" r:id="rId9" imgW="482391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8138" y="3954360"/>
                          <a:ext cx="680562" cy="28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9146065"/>
                </p:ext>
              </p:extLst>
            </p:nvPr>
          </p:nvGraphicFramePr>
          <p:xfrm>
            <a:off x="7278497" y="2842852"/>
            <a:ext cx="365765" cy="341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5" name="Equation" r:id="rId11" imgW="203112" imgH="241195" progId="Equation.3">
                    <p:embed/>
                  </p:oleObj>
                </mc:Choice>
                <mc:Fallback>
                  <p:oleObj name="Equation" r:id="rId11" imgW="203112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8497" y="2842852"/>
                          <a:ext cx="365765" cy="341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1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6666977"/>
                </p:ext>
              </p:extLst>
            </p:nvPr>
          </p:nvGraphicFramePr>
          <p:xfrm>
            <a:off x="7633768" y="1610581"/>
            <a:ext cx="388251" cy="339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6" name="Equation" r:id="rId13" imgW="215713" imgH="241091" progId="Equation.3">
                    <p:embed/>
                  </p:oleObj>
                </mc:Choice>
                <mc:Fallback>
                  <p:oleObj name="Equation" r:id="rId13" imgW="215713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3768" y="1610581"/>
                          <a:ext cx="388251" cy="3396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9659209"/>
                </p:ext>
              </p:extLst>
            </p:nvPr>
          </p:nvGraphicFramePr>
          <p:xfrm>
            <a:off x="4923512" y="1610581"/>
            <a:ext cx="388251" cy="339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7" name="Equation" r:id="rId15" imgW="215713" imgH="241091" progId="Equation.3">
                    <p:embed/>
                  </p:oleObj>
                </mc:Choice>
                <mc:Fallback>
                  <p:oleObj name="Equation" r:id="rId15" imgW="215713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3512" y="1610581"/>
                          <a:ext cx="388251" cy="3396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955236"/>
                </p:ext>
              </p:extLst>
            </p:nvPr>
          </p:nvGraphicFramePr>
          <p:xfrm>
            <a:off x="5044934" y="2233224"/>
            <a:ext cx="2615817" cy="449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8" name="Equation" r:id="rId17" imgW="2768600" imgH="482600" progId="Equation.3">
                    <p:embed/>
                  </p:oleObj>
                </mc:Choice>
                <mc:Fallback>
                  <p:oleObj name="Equation" r:id="rId17" imgW="27686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4934" y="2233224"/>
                          <a:ext cx="2615817" cy="4494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9003006"/>
                </p:ext>
              </p:extLst>
            </p:nvPr>
          </p:nvGraphicFramePr>
          <p:xfrm>
            <a:off x="4879382" y="742514"/>
            <a:ext cx="3419300" cy="685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9" name="Equation" r:id="rId19" imgW="3619500" imgH="736600" progId="Equation.3">
                    <p:embed/>
                  </p:oleObj>
                </mc:Choice>
                <mc:Fallback>
                  <p:oleObj name="Equation" r:id="rId19" imgW="36195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9382" y="742514"/>
                          <a:ext cx="3419300" cy="685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7377372"/>
                </p:ext>
              </p:extLst>
            </p:nvPr>
          </p:nvGraphicFramePr>
          <p:xfrm>
            <a:off x="4944498" y="3563452"/>
            <a:ext cx="3383324" cy="685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0" name="Equation" r:id="rId21" imgW="3581400" imgH="736600" progId="Equation.3">
                    <p:embed/>
                  </p:oleObj>
                </mc:Choice>
                <mc:Fallback>
                  <p:oleObj name="Equation" r:id="rId21" imgW="35814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498" y="3563452"/>
                          <a:ext cx="3383324" cy="685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6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9037240"/>
                </p:ext>
              </p:extLst>
            </p:nvPr>
          </p:nvGraphicFramePr>
          <p:xfrm>
            <a:off x="4021735" y="828744"/>
            <a:ext cx="388250" cy="3218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1" name="Equation" r:id="rId23" imgW="215806" imgH="228501" progId="Equation.3">
                    <p:embed/>
                  </p:oleObj>
                </mc:Choice>
                <mc:Fallback>
                  <p:oleObj name="Equation" r:id="rId23" imgW="215806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1735" y="828744"/>
                          <a:ext cx="388250" cy="3218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91" name="AutoShape 55"/>
          <p:cNvCxnSpPr>
            <a:cxnSpLocks noChangeShapeType="1"/>
          </p:cNvCxnSpPr>
          <p:nvPr/>
        </p:nvCxnSpPr>
        <p:spPr bwMode="auto">
          <a:xfrm rot="10800000">
            <a:off x="4602978" y="973651"/>
            <a:ext cx="296827" cy="251300"/>
          </a:xfrm>
          <a:prstGeom prst="curvedConnector3">
            <a:avLst>
              <a:gd name="adj1" fmla="val 17701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65" name="Rectangle 7"/>
          <p:cNvSpPr txBox="1">
            <a:spLocks noChangeArrowheads="1"/>
          </p:cNvSpPr>
          <p:nvPr/>
        </p:nvSpPr>
        <p:spPr>
          <a:xfrm>
            <a:off x="71328" y="15107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Conductance-Based Neural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Mass Models in DCM</a:t>
            </a:r>
            <a:endParaRPr lang="en-US" sz="28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601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430987"/>
              </p:ext>
            </p:extLst>
          </p:nvPr>
        </p:nvGraphicFramePr>
        <p:xfrm>
          <a:off x="969694" y="5272837"/>
          <a:ext cx="410686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0" name="Equation" r:id="rId3" imgW="3873240" imgH="1002960" progId="Equation.3">
                  <p:embed/>
                </p:oleObj>
              </mc:Choice>
              <mc:Fallback>
                <p:oleObj name="Equation" r:id="rId3" imgW="3873240" imgH="100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694" y="5272837"/>
                        <a:ext cx="4106863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" name="Group 73"/>
          <p:cNvGrpSpPr/>
          <p:nvPr/>
        </p:nvGrpSpPr>
        <p:grpSpPr>
          <a:xfrm>
            <a:off x="1530411" y="793338"/>
            <a:ext cx="2097022" cy="2499819"/>
            <a:chOff x="754335" y="863325"/>
            <a:chExt cx="2097022" cy="2499819"/>
          </a:xfrm>
        </p:grpSpPr>
        <p:pic>
          <p:nvPicPr>
            <p:cNvPr id="75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1666791" y="863325"/>
              <a:ext cx="1184566" cy="2499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AutoShape 35"/>
            <p:cNvSpPr>
              <a:spLocks noChangeArrowheads="1"/>
            </p:cNvSpPr>
            <p:nvPr/>
          </p:nvSpPr>
          <p:spPr bwMode="auto">
            <a:xfrm>
              <a:off x="1993494" y="2398294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75"/>
            <p:cNvSpPr txBox="1">
              <a:spLocks noChangeArrowheads="1"/>
            </p:cNvSpPr>
            <p:nvPr/>
          </p:nvSpPr>
          <p:spPr bwMode="auto">
            <a:xfrm>
              <a:off x="757047" y="1709711"/>
              <a:ext cx="10707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latin typeface="Times New Roman" pitchFamily="18" charset="0"/>
                  <a:cs typeface="Times New Roman" pitchFamily="18" charset="0"/>
                </a:rPr>
                <a:t>Spiny </a:t>
              </a:r>
              <a:r>
                <a:rPr lang="en-GB" sz="1200" dirty="0" smtClean="0">
                  <a:latin typeface="Times New Roman" pitchFamily="18" charset="0"/>
                  <a:cs typeface="Times New Roman" pitchFamily="18" charset="0"/>
                </a:rPr>
                <a:t>stellate cells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 Box 77"/>
            <p:cNvSpPr txBox="1">
              <a:spLocks noChangeArrowheads="1"/>
            </p:cNvSpPr>
            <p:nvPr/>
          </p:nvSpPr>
          <p:spPr bwMode="auto">
            <a:xfrm>
              <a:off x="754335" y="2499966"/>
              <a:ext cx="9542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 smtClean="0">
                  <a:latin typeface="Times New Roman" pitchFamily="18" charset="0"/>
                  <a:cs typeface="Times New Roman" pitchFamily="18" charset="0"/>
                </a:rPr>
                <a:t>Pyramidal cells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 Box 78"/>
            <p:cNvSpPr txBox="1">
              <a:spLocks noChangeArrowheads="1"/>
            </p:cNvSpPr>
            <p:nvPr/>
          </p:nvSpPr>
          <p:spPr bwMode="auto">
            <a:xfrm>
              <a:off x="756295" y="881348"/>
              <a:ext cx="12385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Inhibitory interneuron</a:t>
              </a:r>
            </a:p>
          </p:txBody>
        </p:sp>
        <p:sp>
          <p:nvSpPr>
            <p:cNvPr id="80" name="Text Box 16"/>
            <p:cNvSpPr txBox="1">
              <a:spLocks noChangeArrowheads="1"/>
            </p:cNvSpPr>
            <p:nvPr/>
          </p:nvSpPr>
          <p:spPr bwMode="auto">
            <a:xfrm>
              <a:off x="830111" y="294943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2440127" y="2060296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 Box 16"/>
            <p:cNvSpPr txBox="1">
              <a:spLocks noChangeArrowheads="1"/>
            </p:cNvSpPr>
            <p:nvPr/>
          </p:nvSpPr>
          <p:spPr bwMode="auto">
            <a:xfrm>
              <a:off x="2416314" y="1386485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4" name="AutoShape 62"/>
            <p:cNvCxnSpPr>
              <a:cxnSpLocks noChangeShapeType="1"/>
              <a:stCxn id="87" idx="0"/>
              <a:endCxn id="76" idx="0"/>
            </p:cNvCxnSpPr>
            <p:nvPr/>
          </p:nvCxnSpPr>
          <p:spPr bwMode="auto">
            <a:xfrm rot="10800000" flipV="1">
              <a:off x="2245523" y="1981412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5" name="AutoShape 55"/>
            <p:cNvCxnSpPr>
              <a:cxnSpLocks noChangeShapeType="1"/>
              <a:stCxn id="76" idx="3"/>
              <a:endCxn id="88" idx="3"/>
            </p:cNvCxnSpPr>
            <p:nvPr/>
          </p:nvCxnSpPr>
          <p:spPr bwMode="auto">
            <a:xfrm rot="5400000" flipH="1">
              <a:off x="1346257" y="2007097"/>
              <a:ext cx="1698725" cy="99804"/>
            </a:xfrm>
            <a:prstGeom prst="curvedConnector4">
              <a:avLst>
                <a:gd name="adj1" fmla="val -7363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86" name="AutoShape 60"/>
            <p:cNvCxnSpPr>
              <a:cxnSpLocks noChangeShapeType="1"/>
              <a:stCxn id="76" idx="5"/>
              <a:endCxn id="87" idx="9"/>
            </p:cNvCxnSpPr>
            <p:nvPr/>
          </p:nvCxnSpPr>
          <p:spPr bwMode="auto">
            <a:xfrm flipV="1">
              <a:off x="2371536" y="2101188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7" name="12-Point Star 86"/>
            <p:cNvSpPr/>
            <p:nvPr/>
          </p:nvSpPr>
          <p:spPr>
            <a:xfrm rot="11461389">
              <a:off x="2455904" y="1711405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 rot="5612858">
              <a:off x="2064168" y="1177104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9" name="AutoShape 71"/>
            <p:cNvCxnSpPr>
              <a:cxnSpLocks noChangeShapeType="1"/>
              <a:stCxn id="76" idx="1"/>
              <a:endCxn id="88" idx="5"/>
            </p:cNvCxnSpPr>
            <p:nvPr/>
          </p:nvCxnSpPr>
          <p:spPr bwMode="auto">
            <a:xfrm rot="10800000" flipH="1">
              <a:off x="2119508" y="1488608"/>
              <a:ext cx="8790" cy="1163721"/>
            </a:xfrm>
            <a:prstGeom prst="curvedConnector3">
              <a:avLst>
                <a:gd name="adj1" fmla="val -19733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0" name="AutoShape 55"/>
            <p:cNvCxnSpPr>
              <a:cxnSpLocks noChangeShapeType="1"/>
              <a:stCxn id="88" idx="0"/>
              <a:endCxn id="88" idx="2"/>
            </p:cNvCxnSpPr>
            <p:nvPr/>
          </p:nvCxnSpPr>
          <p:spPr bwMode="auto">
            <a:xfrm flipH="1" flipV="1">
              <a:off x="2275543" y="1157270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sp>
        <p:nvSpPr>
          <p:cNvPr id="104" name="Text Box 25"/>
          <p:cNvSpPr txBox="1">
            <a:spLocks noChangeArrowheads="1"/>
          </p:cNvSpPr>
          <p:nvPr/>
        </p:nvSpPr>
        <p:spPr bwMode="auto">
          <a:xfrm>
            <a:off x="4796287" y="3494812"/>
            <a:ext cx="767751" cy="7386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Maximum</a:t>
            </a:r>
          </a:p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Post Synaptic Potential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05" name="Text Box 26"/>
          <p:cNvSpPr txBox="1">
            <a:spLocks noChangeArrowheads="1"/>
          </p:cNvSpPr>
          <p:nvPr/>
        </p:nvSpPr>
        <p:spPr bwMode="auto">
          <a:xfrm>
            <a:off x="690113" y="3631842"/>
            <a:ext cx="15119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000" dirty="0" smtClean="0">
                <a:solidFill>
                  <a:schemeClr val="tx2"/>
                </a:solidFill>
              </a:rPr>
              <a:t>Parameterised Sigmoid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06" name="Text Box 27"/>
          <p:cNvSpPr txBox="1">
            <a:spLocks noChangeArrowheads="1"/>
          </p:cNvSpPr>
          <p:nvPr/>
        </p:nvSpPr>
        <p:spPr bwMode="auto">
          <a:xfrm>
            <a:off x="4750723" y="4659793"/>
            <a:ext cx="761556" cy="5770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Inverse </a:t>
            </a:r>
          </a:p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Time</a:t>
            </a:r>
          </a:p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Constant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08" name="Line 29"/>
          <p:cNvSpPr>
            <a:spLocks noChangeShapeType="1"/>
          </p:cNvSpPr>
          <p:nvPr/>
        </p:nvSpPr>
        <p:spPr bwMode="auto">
          <a:xfrm flipH="1" flipV="1">
            <a:off x="4511616" y="4727274"/>
            <a:ext cx="283282" cy="43131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050">
              <a:solidFill>
                <a:schemeClr val="tx2"/>
              </a:solidFill>
            </a:endParaRPr>
          </a:p>
        </p:txBody>
      </p:sp>
      <p:sp>
        <p:nvSpPr>
          <p:cNvPr id="109" name="Line 30"/>
          <p:cNvSpPr>
            <a:spLocks noChangeShapeType="1"/>
          </p:cNvSpPr>
          <p:nvPr/>
        </p:nvSpPr>
        <p:spPr bwMode="auto">
          <a:xfrm flipH="1">
            <a:off x="4080295" y="3821501"/>
            <a:ext cx="724618" cy="155276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050">
              <a:solidFill>
                <a:schemeClr val="tx2"/>
              </a:solidFill>
            </a:endParaRPr>
          </a:p>
        </p:txBody>
      </p:sp>
      <p:pic>
        <p:nvPicPr>
          <p:cNvPr id="63" name="Picture 24" descr="post2p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54"/>
          <a:stretch>
            <a:fillRect/>
          </a:stretch>
        </p:blipFill>
        <p:spPr bwMode="auto">
          <a:xfrm>
            <a:off x="697351" y="3797926"/>
            <a:ext cx="1462256" cy="134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Line 57"/>
          <p:cNvSpPr>
            <a:spLocks noChangeShapeType="1"/>
          </p:cNvSpPr>
          <p:nvPr/>
        </p:nvSpPr>
        <p:spPr bwMode="auto">
          <a:xfrm>
            <a:off x="2284612" y="4270073"/>
            <a:ext cx="88852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630388"/>
              </p:ext>
            </p:extLst>
          </p:nvPr>
        </p:nvGraphicFramePr>
        <p:xfrm>
          <a:off x="2691565" y="4312989"/>
          <a:ext cx="248654" cy="26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1" name="Equation" r:id="rId7" imgW="164880" imgH="177480" progId="Equation.3">
                  <p:embed/>
                </p:oleObj>
              </mc:Choice>
              <mc:Fallback>
                <p:oleObj name="Equation" r:id="rId7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1565" y="4312989"/>
                        <a:ext cx="248654" cy="2677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3540573" y="3500975"/>
            <a:ext cx="107811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Synaptic</a:t>
            </a:r>
            <a:r>
              <a:rPr lang="fr-FR" sz="1000" b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00" b="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Kernel</a:t>
            </a:r>
            <a:endParaRPr lang="fr-FR" sz="1000" b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27" descr="pre2pos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56"/>
          <a:stretch>
            <a:fillRect/>
          </a:stretch>
        </p:blipFill>
        <p:spPr bwMode="auto">
          <a:xfrm>
            <a:off x="3208637" y="3675600"/>
            <a:ext cx="1547686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069608"/>
              </p:ext>
            </p:extLst>
          </p:nvPr>
        </p:nvGraphicFramePr>
        <p:xfrm>
          <a:off x="2796587" y="3988913"/>
          <a:ext cx="1619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2" name="Equation" r:id="rId10" imgW="114300" imgH="165100" progId="Equation.3">
                  <p:embed/>
                </p:oleObj>
              </mc:Choice>
              <mc:Fallback>
                <p:oleObj name="Equation" r:id="rId10" imgW="114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587" y="3988913"/>
                        <a:ext cx="161925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50352"/>
              </p:ext>
            </p:extLst>
          </p:nvPr>
        </p:nvGraphicFramePr>
        <p:xfrm>
          <a:off x="4278174" y="4647313"/>
          <a:ext cx="1968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3" name="Equation" r:id="rId12" imgW="139700" imgH="127000" progId="Equation.3">
                  <p:embed/>
                </p:oleObj>
              </mc:Choice>
              <mc:Fallback>
                <p:oleObj name="Equation" r:id="rId12" imgW="1397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174" y="4647313"/>
                        <a:ext cx="19685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Box 85"/>
          <p:cNvSpPr txBox="1">
            <a:spLocks noChangeArrowheads="1"/>
          </p:cNvSpPr>
          <p:nvPr/>
        </p:nvSpPr>
        <p:spPr bwMode="auto">
          <a:xfrm>
            <a:off x="3850293" y="3882021"/>
            <a:ext cx="1846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1487" y="3838753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2352136" y="4500234"/>
            <a:ext cx="851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000" dirty="0" smtClean="0">
                <a:solidFill>
                  <a:schemeClr val="tx2"/>
                </a:solidFill>
              </a:rPr>
              <a:t>Intrinsic </a:t>
            </a:r>
          </a:p>
          <a:p>
            <a:pPr eaLnBrk="1" hangingPunct="1"/>
            <a:r>
              <a:rPr lang="en-GB" sz="1000" dirty="0" smtClean="0">
                <a:solidFill>
                  <a:schemeClr val="tx2"/>
                </a:solidFill>
              </a:rPr>
              <a:t>connectivity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728" y="3398807"/>
            <a:ext cx="4994695" cy="3191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7"/>
          <p:cNvSpPr txBox="1">
            <a:spLocks noChangeArrowheads="1"/>
          </p:cNvSpPr>
          <p:nvPr/>
        </p:nvSpPr>
        <p:spPr>
          <a:xfrm>
            <a:off x="0" y="3180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Convolution-Based Neural Mass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 Models in DCM</a:t>
            </a:r>
            <a:endParaRPr lang="en-US" sz="28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71948" y="2029934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0" y="1705470"/>
            <a:ext cx="1627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Forward Input</a:t>
            </a:r>
            <a:endParaRPr lang="en-US" sz="1200" i="1" dirty="0">
              <a:latin typeface="+mj-lt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555523" y="3244218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3575" y="2919754"/>
            <a:ext cx="171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Backward Input</a:t>
            </a:r>
            <a:endParaRPr lang="en-US" sz="1200" i="1" dirty="0">
              <a:latin typeface="+mj-lt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22787" y="1341676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83575" y="1017212"/>
            <a:ext cx="171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Backward Input</a:t>
            </a:r>
            <a:endParaRPr lang="en-US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519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110834"/>
              </p:ext>
            </p:extLst>
          </p:nvPr>
        </p:nvGraphicFramePr>
        <p:xfrm>
          <a:off x="969694" y="5272837"/>
          <a:ext cx="410686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5" name="Equation" r:id="rId3" imgW="3873240" imgH="1002960" progId="Equation.3">
                  <p:embed/>
                </p:oleObj>
              </mc:Choice>
              <mc:Fallback>
                <p:oleObj name="Equation" r:id="rId3" imgW="3873240" imgH="100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694" y="5272837"/>
                        <a:ext cx="4106863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" name="Group 73"/>
          <p:cNvGrpSpPr/>
          <p:nvPr/>
        </p:nvGrpSpPr>
        <p:grpSpPr>
          <a:xfrm>
            <a:off x="1530411" y="793338"/>
            <a:ext cx="2097022" cy="2499819"/>
            <a:chOff x="754335" y="863325"/>
            <a:chExt cx="2097022" cy="2499819"/>
          </a:xfrm>
        </p:grpSpPr>
        <p:pic>
          <p:nvPicPr>
            <p:cNvPr id="75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1666791" y="863325"/>
              <a:ext cx="1184566" cy="2499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AutoShape 35"/>
            <p:cNvSpPr>
              <a:spLocks noChangeArrowheads="1"/>
            </p:cNvSpPr>
            <p:nvPr/>
          </p:nvSpPr>
          <p:spPr bwMode="auto">
            <a:xfrm>
              <a:off x="1993494" y="2398294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75"/>
            <p:cNvSpPr txBox="1">
              <a:spLocks noChangeArrowheads="1"/>
            </p:cNvSpPr>
            <p:nvPr/>
          </p:nvSpPr>
          <p:spPr bwMode="auto">
            <a:xfrm>
              <a:off x="757047" y="1709711"/>
              <a:ext cx="10707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latin typeface="Times New Roman" pitchFamily="18" charset="0"/>
                  <a:cs typeface="Times New Roman" pitchFamily="18" charset="0"/>
                </a:rPr>
                <a:t>Spiny </a:t>
              </a:r>
              <a:r>
                <a:rPr lang="en-GB" sz="1200" dirty="0" smtClean="0">
                  <a:latin typeface="Times New Roman" pitchFamily="18" charset="0"/>
                  <a:cs typeface="Times New Roman" pitchFamily="18" charset="0"/>
                </a:rPr>
                <a:t>stellate cells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 Box 77"/>
            <p:cNvSpPr txBox="1">
              <a:spLocks noChangeArrowheads="1"/>
            </p:cNvSpPr>
            <p:nvPr/>
          </p:nvSpPr>
          <p:spPr bwMode="auto">
            <a:xfrm>
              <a:off x="754335" y="2499966"/>
              <a:ext cx="9542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 smtClean="0">
                  <a:latin typeface="Times New Roman" pitchFamily="18" charset="0"/>
                  <a:cs typeface="Times New Roman" pitchFamily="18" charset="0"/>
                </a:rPr>
                <a:t>Pyramidal cells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 Box 78"/>
            <p:cNvSpPr txBox="1">
              <a:spLocks noChangeArrowheads="1"/>
            </p:cNvSpPr>
            <p:nvPr/>
          </p:nvSpPr>
          <p:spPr bwMode="auto">
            <a:xfrm>
              <a:off x="756295" y="881348"/>
              <a:ext cx="12385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Inhibitory interneuron</a:t>
              </a:r>
            </a:p>
          </p:txBody>
        </p:sp>
        <p:sp>
          <p:nvSpPr>
            <p:cNvPr id="80" name="Text Box 16"/>
            <p:cNvSpPr txBox="1">
              <a:spLocks noChangeArrowheads="1"/>
            </p:cNvSpPr>
            <p:nvPr/>
          </p:nvSpPr>
          <p:spPr bwMode="auto">
            <a:xfrm>
              <a:off x="830111" y="294943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2440127" y="2060296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 Box 16"/>
            <p:cNvSpPr txBox="1">
              <a:spLocks noChangeArrowheads="1"/>
            </p:cNvSpPr>
            <p:nvPr/>
          </p:nvSpPr>
          <p:spPr bwMode="auto">
            <a:xfrm>
              <a:off x="2416314" y="1386485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4" name="AutoShape 62"/>
            <p:cNvCxnSpPr>
              <a:cxnSpLocks noChangeShapeType="1"/>
              <a:stCxn id="87" idx="0"/>
              <a:endCxn id="76" idx="0"/>
            </p:cNvCxnSpPr>
            <p:nvPr/>
          </p:nvCxnSpPr>
          <p:spPr bwMode="auto">
            <a:xfrm rot="10800000" flipV="1">
              <a:off x="2245523" y="1981412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5" name="AutoShape 55"/>
            <p:cNvCxnSpPr>
              <a:cxnSpLocks noChangeShapeType="1"/>
              <a:stCxn id="76" idx="3"/>
              <a:endCxn id="88" idx="3"/>
            </p:cNvCxnSpPr>
            <p:nvPr/>
          </p:nvCxnSpPr>
          <p:spPr bwMode="auto">
            <a:xfrm rot="5400000" flipH="1">
              <a:off x="1346257" y="2007097"/>
              <a:ext cx="1698725" cy="99804"/>
            </a:xfrm>
            <a:prstGeom prst="curvedConnector4">
              <a:avLst>
                <a:gd name="adj1" fmla="val -7363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86" name="AutoShape 60"/>
            <p:cNvCxnSpPr>
              <a:cxnSpLocks noChangeShapeType="1"/>
              <a:stCxn id="76" idx="5"/>
              <a:endCxn id="87" idx="9"/>
            </p:cNvCxnSpPr>
            <p:nvPr/>
          </p:nvCxnSpPr>
          <p:spPr bwMode="auto">
            <a:xfrm flipV="1">
              <a:off x="2371536" y="2101188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7" name="12-Point Star 86"/>
            <p:cNvSpPr/>
            <p:nvPr/>
          </p:nvSpPr>
          <p:spPr>
            <a:xfrm rot="11461389">
              <a:off x="2455904" y="1711405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 rot="5612858">
              <a:off x="2064168" y="1177104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9" name="AutoShape 71"/>
            <p:cNvCxnSpPr>
              <a:cxnSpLocks noChangeShapeType="1"/>
              <a:stCxn id="76" idx="1"/>
              <a:endCxn id="88" idx="5"/>
            </p:cNvCxnSpPr>
            <p:nvPr/>
          </p:nvCxnSpPr>
          <p:spPr bwMode="auto">
            <a:xfrm rot="10800000" flipH="1">
              <a:off x="2119508" y="1488608"/>
              <a:ext cx="8790" cy="1163721"/>
            </a:xfrm>
            <a:prstGeom prst="curvedConnector3">
              <a:avLst>
                <a:gd name="adj1" fmla="val -19733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0" name="AutoShape 55"/>
            <p:cNvCxnSpPr>
              <a:cxnSpLocks noChangeShapeType="1"/>
              <a:stCxn id="88" idx="0"/>
              <a:endCxn id="88" idx="2"/>
            </p:cNvCxnSpPr>
            <p:nvPr/>
          </p:nvCxnSpPr>
          <p:spPr bwMode="auto">
            <a:xfrm flipH="1" flipV="1">
              <a:off x="2275543" y="1157270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111" name="Group 110"/>
          <p:cNvGrpSpPr/>
          <p:nvPr/>
        </p:nvGrpSpPr>
        <p:grpSpPr>
          <a:xfrm>
            <a:off x="5038000" y="350352"/>
            <a:ext cx="4106000" cy="4907949"/>
            <a:chOff x="3954991" y="847976"/>
            <a:chExt cx="4106000" cy="5680549"/>
          </a:xfrm>
        </p:grpSpPr>
        <p:sp>
          <p:nvSpPr>
            <p:cNvPr id="224" name="Line 9"/>
            <p:cNvSpPr>
              <a:spLocks noChangeShapeType="1"/>
            </p:cNvSpPr>
            <p:nvPr/>
          </p:nvSpPr>
          <p:spPr bwMode="auto">
            <a:xfrm flipH="1">
              <a:off x="5168600" y="2542523"/>
              <a:ext cx="0" cy="1503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23" name="Line 8"/>
            <p:cNvSpPr>
              <a:spLocks noChangeShapeType="1"/>
            </p:cNvSpPr>
            <p:nvPr/>
          </p:nvSpPr>
          <p:spPr bwMode="auto">
            <a:xfrm>
              <a:off x="7703057" y="2542522"/>
              <a:ext cx="0" cy="15036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25" name="Rectangle 10" descr="White marble"/>
            <p:cNvSpPr>
              <a:spLocks noChangeArrowheads="1"/>
            </p:cNvSpPr>
            <p:nvPr/>
          </p:nvSpPr>
          <p:spPr bwMode="auto">
            <a:xfrm>
              <a:off x="5034297" y="2972751"/>
              <a:ext cx="2798489" cy="7595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600"/>
            </a:p>
          </p:txBody>
        </p:sp>
        <p:graphicFrame>
          <p:nvGraphicFramePr>
            <p:cNvPr id="24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2539844"/>
                </p:ext>
              </p:extLst>
            </p:nvPr>
          </p:nvGraphicFramePr>
          <p:xfrm>
            <a:off x="5391928" y="3104696"/>
            <a:ext cx="2187575" cy="506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36" name="Equation" r:id="rId6" imgW="2209680" imgH="457200" progId="Equation.3">
                    <p:embed/>
                  </p:oleObj>
                </mc:Choice>
                <mc:Fallback>
                  <p:oleObj name="Equation" r:id="rId6" imgW="220968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1928" y="3104696"/>
                          <a:ext cx="2187575" cy="506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" name="Rectangle 452"/>
            <p:cNvSpPr>
              <a:spLocks noChangeArrowheads="1"/>
            </p:cNvSpPr>
            <p:nvPr/>
          </p:nvSpPr>
          <p:spPr bwMode="auto">
            <a:xfrm>
              <a:off x="4757497" y="1723667"/>
              <a:ext cx="70532" cy="19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453"/>
            <p:cNvSpPr>
              <a:spLocks noChangeArrowheads="1"/>
            </p:cNvSpPr>
            <p:nvPr/>
          </p:nvSpPr>
          <p:spPr bwMode="auto">
            <a:xfrm>
              <a:off x="4582889" y="1633089"/>
              <a:ext cx="105798" cy="35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Text Box 7"/>
            <p:cNvSpPr txBox="1">
              <a:spLocks noChangeArrowheads="1"/>
            </p:cNvSpPr>
            <p:nvPr/>
          </p:nvSpPr>
          <p:spPr bwMode="auto">
            <a:xfrm>
              <a:off x="3954991" y="2934294"/>
              <a:ext cx="1022342" cy="49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sz="1100" dirty="0"/>
                <a:t>Exogenous input</a:t>
              </a:r>
            </a:p>
          </p:txBody>
        </p:sp>
        <p:sp>
          <p:nvSpPr>
            <p:cNvPr id="226" name="Rectangle 11"/>
            <p:cNvSpPr>
              <a:spLocks noChangeArrowheads="1"/>
            </p:cNvSpPr>
            <p:nvPr/>
          </p:nvSpPr>
          <p:spPr bwMode="auto">
            <a:xfrm>
              <a:off x="5034297" y="4046129"/>
              <a:ext cx="2781235" cy="14080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227" name="Rectangle 12"/>
            <p:cNvSpPr>
              <a:spLocks noChangeArrowheads="1"/>
            </p:cNvSpPr>
            <p:nvPr/>
          </p:nvSpPr>
          <p:spPr bwMode="auto">
            <a:xfrm>
              <a:off x="5034298" y="1112808"/>
              <a:ext cx="2789862" cy="14297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228" name="Line 13"/>
            <p:cNvSpPr>
              <a:spLocks noChangeShapeType="1"/>
            </p:cNvSpPr>
            <p:nvPr/>
          </p:nvSpPr>
          <p:spPr bwMode="auto">
            <a:xfrm flipV="1">
              <a:off x="5534187" y="3743864"/>
              <a:ext cx="3972" cy="302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29" name="Line 14"/>
            <p:cNvSpPr>
              <a:spLocks noChangeShapeType="1"/>
            </p:cNvSpPr>
            <p:nvPr/>
          </p:nvSpPr>
          <p:spPr bwMode="auto">
            <a:xfrm flipV="1">
              <a:off x="7259261" y="3735237"/>
              <a:ext cx="12806" cy="310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graphicFrame>
          <p:nvGraphicFramePr>
            <p:cNvPr id="23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0824187"/>
                </p:ext>
              </p:extLst>
            </p:nvPr>
          </p:nvGraphicFramePr>
          <p:xfrm>
            <a:off x="5654653" y="3702260"/>
            <a:ext cx="3190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37" name="Equation" r:id="rId8" imgW="177480" imgH="228600" progId="Equation.3">
                    <p:embed/>
                  </p:oleObj>
                </mc:Choice>
                <mc:Fallback>
                  <p:oleObj name="Equation" r:id="rId8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4653" y="3702260"/>
                          <a:ext cx="319087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1" name="Line 16"/>
            <p:cNvSpPr>
              <a:spLocks noChangeShapeType="1"/>
            </p:cNvSpPr>
            <p:nvPr/>
          </p:nvSpPr>
          <p:spPr bwMode="auto">
            <a:xfrm>
              <a:off x="4242806" y="3422223"/>
              <a:ext cx="791491" cy="14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graphicFrame>
          <p:nvGraphicFramePr>
            <p:cNvPr id="232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9474416"/>
                </p:ext>
              </p:extLst>
            </p:nvPr>
          </p:nvGraphicFramePr>
          <p:xfrm>
            <a:off x="4417824" y="3498314"/>
            <a:ext cx="407738" cy="258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38" name="Equation" r:id="rId10" imgW="279279" imgH="203112" progId="Equation.3">
                    <p:embed/>
                  </p:oleObj>
                </mc:Choice>
                <mc:Fallback>
                  <p:oleObj name="Equation" r:id="rId10" imgW="279279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824" y="3498314"/>
                          <a:ext cx="407738" cy="258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3" name="Line 18"/>
            <p:cNvSpPr>
              <a:spLocks noChangeShapeType="1"/>
            </p:cNvSpPr>
            <p:nvPr/>
          </p:nvSpPr>
          <p:spPr bwMode="auto">
            <a:xfrm flipH="1" flipV="1">
              <a:off x="7566333" y="5467907"/>
              <a:ext cx="2952" cy="1005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34" name="Rectangle 20"/>
            <p:cNvSpPr>
              <a:spLocks noChangeArrowheads="1"/>
            </p:cNvSpPr>
            <p:nvPr/>
          </p:nvSpPr>
          <p:spPr bwMode="auto">
            <a:xfrm>
              <a:off x="5142081" y="2713960"/>
              <a:ext cx="2491388" cy="290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50" i="1" dirty="0"/>
                <a:t>Excitatory spiny cells </a:t>
              </a:r>
              <a:r>
                <a:rPr lang="en-GB" sz="1050" i="1" dirty="0" smtClean="0"/>
                <a:t>being granular layers</a:t>
              </a:r>
              <a:endParaRPr lang="en-GB" sz="1050" i="1" dirty="0"/>
            </a:p>
          </p:txBody>
        </p:sp>
        <p:sp>
          <p:nvSpPr>
            <p:cNvPr id="235" name="Rectangle 21"/>
            <p:cNvSpPr>
              <a:spLocks noChangeArrowheads="1"/>
            </p:cNvSpPr>
            <p:nvPr/>
          </p:nvSpPr>
          <p:spPr bwMode="auto">
            <a:xfrm>
              <a:off x="4984437" y="5428597"/>
              <a:ext cx="1744388" cy="480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sz="1050" i="1" dirty="0"/>
                <a:t>Excitatory pyramidal </a:t>
              </a:r>
              <a:endParaRPr lang="en-GB" sz="1050" i="1" dirty="0" smtClean="0"/>
            </a:p>
            <a:p>
              <a:r>
                <a:rPr lang="en-GB" sz="1050" i="1" dirty="0" smtClean="0"/>
                <a:t>cells </a:t>
              </a:r>
              <a:r>
                <a:rPr lang="en-GB" sz="1050" i="1" dirty="0"/>
                <a:t>in </a:t>
              </a:r>
              <a:r>
                <a:rPr lang="en-GB" sz="1050" i="1" dirty="0" err="1"/>
                <a:t>extragranular</a:t>
              </a:r>
              <a:r>
                <a:rPr lang="en-GB" sz="1050" i="1" dirty="0"/>
                <a:t> layers  </a:t>
              </a:r>
            </a:p>
          </p:txBody>
        </p:sp>
        <p:sp>
          <p:nvSpPr>
            <p:cNvPr id="236" name="Rectangle 22"/>
            <p:cNvSpPr>
              <a:spLocks noChangeArrowheads="1"/>
            </p:cNvSpPr>
            <p:nvPr/>
          </p:nvSpPr>
          <p:spPr bwMode="auto">
            <a:xfrm>
              <a:off x="5292110" y="847976"/>
              <a:ext cx="2190023" cy="28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sz="1000" i="1" dirty="0"/>
                <a:t>Inhibitory cells in </a:t>
              </a:r>
              <a:r>
                <a:rPr lang="en-GB" sz="1000" i="1" dirty="0" err="1"/>
                <a:t>extragranular</a:t>
              </a:r>
              <a:r>
                <a:rPr lang="en-GB" sz="1000" i="1" dirty="0"/>
                <a:t> layers  </a:t>
              </a:r>
            </a:p>
          </p:txBody>
        </p:sp>
        <p:sp>
          <p:nvSpPr>
            <p:cNvPr id="237" name="Text Box 23"/>
            <p:cNvSpPr txBox="1">
              <a:spLocks noChangeArrowheads="1"/>
            </p:cNvSpPr>
            <p:nvPr/>
          </p:nvSpPr>
          <p:spPr bwMode="auto">
            <a:xfrm>
              <a:off x="6434165" y="5770542"/>
              <a:ext cx="1022342" cy="49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sz="1100" dirty="0"/>
                <a:t>Measured response</a:t>
              </a:r>
            </a:p>
          </p:txBody>
        </p:sp>
        <p:graphicFrame>
          <p:nvGraphicFramePr>
            <p:cNvPr id="238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6821756"/>
                </p:ext>
              </p:extLst>
            </p:nvPr>
          </p:nvGraphicFramePr>
          <p:xfrm>
            <a:off x="6793449" y="6247537"/>
            <a:ext cx="538162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39" name="Equation" r:id="rId12" imgW="380880" imgH="228600" progId="Equation.3">
                    <p:embed/>
                  </p:oleObj>
                </mc:Choice>
                <mc:Fallback>
                  <p:oleObj name="Equation" r:id="rId12" imgW="380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3449" y="6247537"/>
                          <a:ext cx="538162" cy="280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9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3420176"/>
                </p:ext>
              </p:extLst>
            </p:nvPr>
          </p:nvGraphicFramePr>
          <p:xfrm>
            <a:off x="6917983" y="3692734"/>
            <a:ext cx="319087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40" name="Equation" r:id="rId14" imgW="177480" imgH="228600" progId="Equation.3">
                    <p:embed/>
                  </p:oleObj>
                </mc:Choice>
                <mc:Fallback>
                  <p:oleObj name="Equation" r:id="rId14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7983" y="3692734"/>
                          <a:ext cx="319087" cy="322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0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8518251"/>
                </p:ext>
              </p:extLst>
            </p:nvPr>
          </p:nvGraphicFramePr>
          <p:xfrm>
            <a:off x="7741903" y="2563401"/>
            <a:ext cx="319088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41" name="Equation" r:id="rId16" imgW="177480" imgH="241200" progId="Equation.3">
                    <p:embed/>
                  </p:oleObj>
                </mc:Choice>
                <mc:Fallback>
                  <p:oleObj name="Equation" r:id="rId16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1903" y="2563401"/>
                          <a:ext cx="319088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1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4224658"/>
                </p:ext>
              </p:extLst>
            </p:nvPr>
          </p:nvGraphicFramePr>
          <p:xfrm>
            <a:off x="4847775" y="2521099"/>
            <a:ext cx="320675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42" name="Equation" r:id="rId18" imgW="177480" imgH="228600" progId="Equation.3">
                    <p:embed/>
                  </p:oleObj>
                </mc:Choice>
                <mc:Fallback>
                  <p:oleObj name="Equation" r:id="rId18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7775" y="2521099"/>
                          <a:ext cx="320675" cy="322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3031680"/>
                </p:ext>
              </p:extLst>
            </p:nvPr>
          </p:nvGraphicFramePr>
          <p:xfrm>
            <a:off x="5373000" y="1115594"/>
            <a:ext cx="1990725" cy="1360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43" name="Equation" r:id="rId20" imgW="1955520" imgH="1193760" progId="Equation.3">
                    <p:embed/>
                  </p:oleObj>
                </mc:Choice>
                <mc:Fallback>
                  <p:oleObj name="Equation" r:id="rId20" imgW="1955520" imgH="1193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3000" y="1115594"/>
                          <a:ext cx="1990725" cy="1360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2293634"/>
                </p:ext>
              </p:extLst>
            </p:nvPr>
          </p:nvGraphicFramePr>
          <p:xfrm>
            <a:off x="5342207" y="4104017"/>
            <a:ext cx="2149475" cy="1262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44" name="Equation" r:id="rId22" imgW="1942920" imgH="1193760" progId="Equation.3">
                    <p:embed/>
                  </p:oleObj>
                </mc:Choice>
                <mc:Fallback>
                  <p:oleObj name="Equation" r:id="rId22" imgW="1942920" imgH="1193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2207" y="4104017"/>
                          <a:ext cx="2149475" cy="1262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2" name="AutoShape 55"/>
            <p:cNvCxnSpPr>
              <a:cxnSpLocks noChangeShapeType="1"/>
              <a:endCxn id="227" idx="1"/>
            </p:cNvCxnSpPr>
            <p:nvPr/>
          </p:nvCxnSpPr>
          <p:spPr bwMode="auto">
            <a:xfrm rot="10800000">
              <a:off x="5034299" y="1827666"/>
              <a:ext cx="296827" cy="251300"/>
            </a:xfrm>
            <a:prstGeom prst="curvedConnector3">
              <a:avLst>
                <a:gd name="adj1" fmla="val 177015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  <p:sp>
        <p:nvSpPr>
          <p:cNvPr id="104" name="Text Box 25"/>
          <p:cNvSpPr txBox="1">
            <a:spLocks noChangeArrowheads="1"/>
          </p:cNvSpPr>
          <p:nvPr/>
        </p:nvSpPr>
        <p:spPr bwMode="auto">
          <a:xfrm>
            <a:off x="4796287" y="3494812"/>
            <a:ext cx="767751" cy="7386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Maximum</a:t>
            </a:r>
          </a:p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Post Synaptic Potential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05" name="Text Box 26"/>
          <p:cNvSpPr txBox="1">
            <a:spLocks noChangeArrowheads="1"/>
          </p:cNvSpPr>
          <p:nvPr/>
        </p:nvSpPr>
        <p:spPr bwMode="auto">
          <a:xfrm>
            <a:off x="690113" y="3631842"/>
            <a:ext cx="15119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000" dirty="0" smtClean="0">
                <a:solidFill>
                  <a:schemeClr val="tx2"/>
                </a:solidFill>
              </a:rPr>
              <a:t>Parameterised Sigmoid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06" name="Text Box 27"/>
          <p:cNvSpPr txBox="1">
            <a:spLocks noChangeArrowheads="1"/>
          </p:cNvSpPr>
          <p:nvPr/>
        </p:nvSpPr>
        <p:spPr bwMode="auto">
          <a:xfrm>
            <a:off x="4750723" y="4659793"/>
            <a:ext cx="761556" cy="5770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Inverse </a:t>
            </a:r>
          </a:p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Time</a:t>
            </a:r>
          </a:p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Constant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08" name="Line 29"/>
          <p:cNvSpPr>
            <a:spLocks noChangeShapeType="1"/>
          </p:cNvSpPr>
          <p:nvPr/>
        </p:nvSpPr>
        <p:spPr bwMode="auto">
          <a:xfrm flipH="1" flipV="1">
            <a:off x="4511616" y="4727274"/>
            <a:ext cx="283282" cy="43131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050">
              <a:solidFill>
                <a:schemeClr val="tx2"/>
              </a:solidFill>
            </a:endParaRPr>
          </a:p>
        </p:txBody>
      </p:sp>
      <p:sp>
        <p:nvSpPr>
          <p:cNvPr id="109" name="Line 30"/>
          <p:cNvSpPr>
            <a:spLocks noChangeShapeType="1"/>
          </p:cNvSpPr>
          <p:nvPr/>
        </p:nvSpPr>
        <p:spPr bwMode="auto">
          <a:xfrm flipH="1">
            <a:off x="4080295" y="3821501"/>
            <a:ext cx="724618" cy="155276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050">
              <a:solidFill>
                <a:schemeClr val="tx2"/>
              </a:solidFill>
            </a:endParaRPr>
          </a:p>
        </p:txBody>
      </p:sp>
      <p:pic>
        <p:nvPicPr>
          <p:cNvPr id="63" name="Picture 24" descr="post2pre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54"/>
          <a:stretch>
            <a:fillRect/>
          </a:stretch>
        </p:blipFill>
        <p:spPr bwMode="auto">
          <a:xfrm>
            <a:off x="697351" y="3797926"/>
            <a:ext cx="1462256" cy="134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Line 57"/>
          <p:cNvSpPr>
            <a:spLocks noChangeShapeType="1"/>
          </p:cNvSpPr>
          <p:nvPr/>
        </p:nvSpPr>
        <p:spPr bwMode="auto">
          <a:xfrm>
            <a:off x="2284612" y="4270073"/>
            <a:ext cx="88852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545923"/>
              </p:ext>
            </p:extLst>
          </p:nvPr>
        </p:nvGraphicFramePr>
        <p:xfrm>
          <a:off x="2691565" y="4312989"/>
          <a:ext cx="248654" cy="26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5" name="Equation" r:id="rId25" imgW="164880" imgH="177480" progId="Equation.3">
                  <p:embed/>
                </p:oleObj>
              </mc:Choice>
              <mc:Fallback>
                <p:oleObj name="Equation" r:id="rId25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1565" y="4312989"/>
                        <a:ext cx="248654" cy="2677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3540573" y="3500975"/>
            <a:ext cx="107811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Synaptic</a:t>
            </a:r>
            <a:r>
              <a:rPr lang="fr-FR" sz="1000" b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00" b="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Kernel</a:t>
            </a:r>
            <a:endParaRPr lang="fr-FR" sz="1000" b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27" descr="pre2post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56"/>
          <a:stretch>
            <a:fillRect/>
          </a:stretch>
        </p:blipFill>
        <p:spPr bwMode="auto">
          <a:xfrm>
            <a:off x="3208637" y="3675600"/>
            <a:ext cx="1547686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152236"/>
              </p:ext>
            </p:extLst>
          </p:nvPr>
        </p:nvGraphicFramePr>
        <p:xfrm>
          <a:off x="2796587" y="3988913"/>
          <a:ext cx="1619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6" name="Equation" r:id="rId28" imgW="114300" imgH="165100" progId="Equation.3">
                  <p:embed/>
                </p:oleObj>
              </mc:Choice>
              <mc:Fallback>
                <p:oleObj name="Equation" r:id="rId28" imgW="114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587" y="3988913"/>
                        <a:ext cx="161925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068965"/>
              </p:ext>
            </p:extLst>
          </p:nvPr>
        </p:nvGraphicFramePr>
        <p:xfrm>
          <a:off x="4278174" y="4647313"/>
          <a:ext cx="1968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7" name="Equation" r:id="rId30" imgW="139700" imgH="127000" progId="Equation.3">
                  <p:embed/>
                </p:oleObj>
              </mc:Choice>
              <mc:Fallback>
                <p:oleObj name="Equation" r:id="rId30" imgW="1397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174" y="4647313"/>
                        <a:ext cx="19685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Box 85"/>
          <p:cNvSpPr txBox="1">
            <a:spLocks noChangeArrowheads="1"/>
          </p:cNvSpPr>
          <p:nvPr/>
        </p:nvSpPr>
        <p:spPr bwMode="auto">
          <a:xfrm>
            <a:off x="3850293" y="3882021"/>
            <a:ext cx="1846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1487" y="3838753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2352136" y="4500234"/>
            <a:ext cx="851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000" dirty="0" smtClean="0">
                <a:solidFill>
                  <a:schemeClr val="tx2"/>
                </a:solidFill>
              </a:rPr>
              <a:t>Intrinsic </a:t>
            </a:r>
          </a:p>
          <a:p>
            <a:pPr eaLnBrk="1" hangingPunct="1"/>
            <a:r>
              <a:rPr lang="en-GB" sz="1000" dirty="0" smtClean="0">
                <a:solidFill>
                  <a:schemeClr val="tx2"/>
                </a:solidFill>
              </a:rPr>
              <a:t>connectivity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728" y="3398807"/>
            <a:ext cx="4994695" cy="3191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7"/>
          <p:cNvSpPr txBox="1">
            <a:spLocks noChangeArrowheads="1"/>
          </p:cNvSpPr>
          <p:nvPr/>
        </p:nvSpPr>
        <p:spPr>
          <a:xfrm>
            <a:off x="0" y="3180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Convolution-Based Neural Mass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 Models in DCM</a:t>
            </a:r>
            <a:endParaRPr lang="en-US" sz="28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71948" y="2029934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0" y="1705470"/>
            <a:ext cx="1627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Forward Input</a:t>
            </a:r>
            <a:endParaRPr lang="en-US" sz="1200" i="1" dirty="0">
              <a:latin typeface="+mj-lt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555523" y="3244218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3575" y="2919754"/>
            <a:ext cx="171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Backward Input</a:t>
            </a:r>
            <a:endParaRPr lang="en-US" sz="1200" i="1" dirty="0">
              <a:latin typeface="+mj-lt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22787" y="1341676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83575" y="1017212"/>
            <a:ext cx="171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Backward Input</a:t>
            </a:r>
            <a:endParaRPr lang="en-US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450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>
          <a:xfrm>
            <a:off x="503497" y="5341652"/>
            <a:ext cx="5722374" cy="1268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utoShape 35"/>
          <p:cNvSpPr>
            <a:spLocks noChangeArrowheads="1"/>
          </p:cNvSpPr>
          <p:nvPr/>
        </p:nvSpPr>
        <p:spPr bwMode="auto">
          <a:xfrm>
            <a:off x="2241802" y="3736167"/>
            <a:ext cx="558046" cy="719396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>
              <a:latin typeface="+mj-lt"/>
              <a:cs typeface="Times New Roman" pitchFamily="18" charset="0"/>
            </a:endParaRPr>
          </a:p>
        </p:txBody>
      </p:sp>
      <p:sp>
        <p:nvSpPr>
          <p:cNvPr id="24" name="Text Box 75"/>
          <p:cNvSpPr txBox="1">
            <a:spLocks noChangeArrowheads="1"/>
          </p:cNvSpPr>
          <p:nvPr/>
        </p:nvSpPr>
        <p:spPr bwMode="auto">
          <a:xfrm>
            <a:off x="2621353" y="2536759"/>
            <a:ext cx="1185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latin typeface="+mj-lt"/>
                <a:cs typeface="Times New Roman" pitchFamily="18" charset="0"/>
              </a:rPr>
              <a:t>Spiny </a:t>
            </a:r>
            <a:r>
              <a:rPr lang="en-GB" sz="1200" dirty="0" smtClean="0">
                <a:latin typeface="+mj-lt"/>
                <a:cs typeface="Times New Roman" pitchFamily="18" charset="0"/>
              </a:rPr>
              <a:t>stellate </a:t>
            </a:r>
            <a:endParaRPr lang="en-GB" sz="1200" dirty="0">
              <a:latin typeface="+mj-lt"/>
              <a:cs typeface="Times New Roman" pitchFamily="18" charset="0"/>
            </a:endParaRPr>
          </a:p>
        </p:txBody>
      </p:sp>
      <p:sp>
        <p:nvSpPr>
          <p:cNvPr id="25" name="Text Box 77"/>
          <p:cNvSpPr txBox="1">
            <a:spLocks noChangeArrowheads="1"/>
          </p:cNvSpPr>
          <p:nvPr/>
        </p:nvSpPr>
        <p:spPr bwMode="auto">
          <a:xfrm>
            <a:off x="2003144" y="4509394"/>
            <a:ext cx="1056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latin typeface="+mj-lt"/>
                <a:cs typeface="Times New Roman" pitchFamily="18" charset="0"/>
              </a:rPr>
              <a:t>Pyramidal cells</a:t>
            </a:r>
            <a:endParaRPr lang="en-GB" sz="1200" dirty="0">
              <a:latin typeface="+mj-lt"/>
              <a:cs typeface="Times New Roman" pitchFamily="18" charset="0"/>
            </a:endParaRPr>
          </a:p>
        </p:txBody>
      </p:sp>
      <p:sp>
        <p:nvSpPr>
          <p:cNvPr id="26" name="Text Box 78"/>
          <p:cNvSpPr txBox="1">
            <a:spLocks noChangeArrowheads="1"/>
          </p:cNvSpPr>
          <p:nvPr/>
        </p:nvSpPr>
        <p:spPr bwMode="auto">
          <a:xfrm>
            <a:off x="1983376" y="1261848"/>
            <a:ext cx="1371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Inhibitory interneuron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953808" y="4516547"/>
            <a:ext cx="251328" cy="35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2736274" y="3257579"/>
            <a:ext cx="319872" cy="39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2709910" y="2303498"/>
            <a:ext cx="251328" cy="35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cxnSp>
        <p:nvCxnSpPr>
          <p:cNvPr id="30" name="AutoShape 62"/>
          <p:cNvCxnSpPr>
            <a:cxnSpLocks noChangeShapeType="1"/>
          </p:cNvCxnSpPr>
          <p:nvPr/>
        </p:nvCxnSpPr>
        <p:spPr bwMode="auto">
          <a:xfrm rot="10800000" flipV="1">
            <a:off x="2373342" y="3153246"/>
            <a:ext cx="173215" cy="56325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" name="AutoShape 55"/>
          <p:cNvCxnSpPr>
            <a:cxnSpLocks noChangeShapeType="1"/>
          </p:cNvCxnSpPr>
          <p:nvPr/>
        </p:nvCxnSpPr>
        <p:spPr bwMode="auto">
          <a:xfrm rot="10800000" flipH="1">
            <a:off x="2115841" y="2210591"/>
            <a:ext cx="21913" cy="1885275"/>
          </a:xfrm>
          <a:prstGeom prst="curvedConnector3">
            <a:avLst>
              <a:gd name="adj1" fmla="val -1679880"/>
            </a:avLst>
          </a:prstGeom>
          <a:noFill/>
          <a:ln w="19050">
            <a:solidFill>
              <a:srgbClr val="FF3300"/>
            </a:solidFill>
            <a:round/>
            <a:headEnd type="triangle" w="med" len="med"/>
            <a:tailEnd/>
          </a:ln>
        </p:spPr>
      </p:cxnSp>
      <p:cxnSp>
        <p:nvCxnSpPr>
          <p:cNvPr id="32" name="AutoShape 60"/>
          <p:cNvCxnSpPr>
            <a:cxnSpLocks noChangeShapeType="1"/>
          </p:cNvCxnSpPr>
          <p:nvPr/>
        </p:nvCxnSpPr>
        <p:spPr bwMode="auto">
          <a:xfrm flipV="1">
            <a:off x="2817653" y="3413188"/>
            <a:ext cx="329285" cy="7810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" name="12-Point Star 32"/>
          <p:cNvSpPr/>
          <p:nvPr/>
        </p:nvSpPr>
        <p:spPr>
          <a:xfrm rot="11461389">
            <a:off x="2680843" y="2874062"/>
            <a:ext cx="464518" cy="452528"/>
          </a:xfrm>
          <a:prstGeom prst="star1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 rot="5612858">
            <a:off x="2345516" y="2154764"/>
            <a:ext cx="378345" cy="3959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  <a:cs typeface="Times New Roman" pitchFamily="18" charset="0"/>
            </a:endParaRPr>
          </a:p>
        </p:txBody>
      </p:sp>
      <p:cxnSp>
        <p:nvCxnSpPr>
          <p:cNvPr id="35" name="AutoShape 71"/>
          <p:cNvCxnSpPr>
            <a:cxnSpLocks noChangeShapeType="1"/>
          </p:cNvCxnSpPr>
          <p:nvPr/>
        </p:nvCxnSpPr>
        <p:spPr bwMode="auto">
          <a:xfrm rot="10800000" flipH="1">
            <a:off x="2243662" y="2477609"/>
            <a:ext cx="5360" cy="1618255"/>
          </a:xfrm>
          <a:prstGeom prst="curvedConnector3">
            <a:avLst>
              <a:gd name="adj1" fmla="val -6867761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" name="AutoShape 55"/>
          <p:cNvCxnSpPr>
            <a:cxnSpLocks noChangeShapeType="1"/>
          </p:cNvCxnSpPr>
          <p:nvPr/>
        </p:nvCxnSpPr>
        <p:spPr bwMode="auto">
          <a:xfrm flipH="1" flipV="1">
            <a:off x="2566057" y="2055797"/>
            <a:ext cx="185914" cy="201062"/>
          </a:xfrm>
          <a:prstGeom prst="curvedConnector4">
            <a:avLst>
              <a:gd name="adj1" fmla="val -118417"/>
              <a:gd name="adj2" fmla="val 218266"/>
            </a:avLst>
          </a:prstGeom>
          <a:noFill/>
          <a:ln w="19050">
            <a:solidFill>
              <a:srgbClr val="FF3300"/>
            </a:solidFill>
            <a:round/>
            <a:headEnd type="triangle" w="med" len="med"/>
            <a:tailEnd/>
          </a:ln>
        </p:spPr>
      </p:cxnSp>
      <p:sp>
        <p:nvSpPr>
          <p:cNvPr id="40" name="TextBox 39"/>
          <p:cNvSpPr txBox="1"/>
          <p:nvPr/>
        </p:nvSpPr>
        <p:spPr>
          <a:xfrm>
            <a:off x="678939" y="455267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768764" y="4414086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309538" y="4020794"/>
            <a:ext cx="1190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Output</a:t>
            </a:r>
            <a:endParaRPr lang="en-US" sz="1200" i="1" dirty="0">
              <a:latin typeface="+mj-lt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355808" y="2069092"/>
            <a:ext cx="148958" cy="181897"/>
            <a:chOff x="4503173" y="1155290"/>
            <a:chExt cx="148958" cy="181897"/>
          </a:xfrm>
        </p:grpSpPr>
        <p:sp>
          <p:nvSpPr>
            <p:cNvPr id="61" name="Oval 60"/>
            <p:cNvSpPr/>
            <p:nvPr/>
          </p:nvSpPr>
          <p:spPr>
            <a:xfrm>
              <a:off x="4503173" y="1160206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606412" y="1155290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498376" y="2408306"/>
            <a:ext cx="148958" cy="191729"/>
            <a:chOff x="4547418" y="1700981"/>
            <a:chExt cx="148958" cy="191729"/>
          </a:xfrm>
        </p:grpSpPr>
        <p:sp>
          <p:nvSpPr>
            <p:cNvPr id="63" name="Oval 62"/>
            <p:cNvSpPr/>
            <p:nvPr/>
          </p:nvSpPr>
          <p:spPr>
            <a:xfrm>
              <a:off x="4547418" y="1715729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650657" y="1700981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 rot="3755619">
            <a:off x="2673964" y="3039403"/>
            <a:ext cx="141920" cy="204964"/>
            <a:chOff x="4886631" y="1912374"/>
            <a:chExt cx="148958" cy="181897"/>
          </a:xfrm>
        </p:grpSpPr>
        <p:sp>
          <p:nvSpPr>
            <p:cNvPr id="65" name="Oval 64"/>
            <p:cNvSpPr/>
            <p:nvPr/>
          </p:nvSpPr>
          <p:spPr>
            <a:xfrm>
              <a:off x="4886631" y="1917290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989870" y="1912374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881833" y="2801595"/>
            <a:ext cx="148958" cy="181897"/>
            <a:chOff x="4503173" y="1155290"/>
            <a:chExt cx="148958" cy="181897"/>
          </a:xfrm>
        </p:grpSpPr>
        <p:sp>
          <p:nvSpPr>
            <p:cNvPr id="73" name="Oval 72"/>
            <p:cNvSpPr/>
            <p:nvPr/>
          </p:nvSpPr>
          <p:spPr>
            <a:xfrm>
              <a:off x="4503173" y="1160206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606412" y="1155290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024401" y="3140809"/>
            <a:ext cx="148958" cy="191729"/>
            <a:chOff x="4547418" y="1700981"/>
            <a:chExt cx="148958" cy="191729"/>
          </a:xfrm>
        </p:grpSpPr>
        <p:sp>
          <p:nvSpPr>
            <p:cNvPr id="76" name="Oval 75"/>
            <p:cNvSpPr/>
            <p:nvPr/>
          </p:nvSpPr>
          <p:spPr>
            <a:xfrm>
              <a:off x="4547418" y="1715729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650657" y="1700981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 rot="3755619">
            <a:off x="2187268" y="4135700"/>
            <a:ext cx="141920" cy="204964"/>
            <a:chOff x="4886631" y="1912374"/>
            <a:chExt cx="148958" cy="181897"/>
          </a:xfrm>
        </p:grpSpPr>
        <p:sp>
          <p:nvSpPr>
            <p:cNvPr id="81" name="Oval 80"/>
            <p:cNvSpPr/>
            <p:nvPr/>
          </p:nvSpPr>
          <p:spPr>
            <a:xfrm>
              <a:off x="4886631" y="1917290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989870" y="1912374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296814" y="4379673"/>
            <a:ext cx="148958" cy="181897"/>
            <a:chOff x="4503173" y="1155290"/>
            <a:chExt cx="148958" cy="181897"/>
          </a:xfrm>
        </p:grpSpPr>
        <p:sp>
          <p:nvSpPr>
            <p:cNvPr id="84" name="Oval 83"/>
            <p:cNvSpPr/>
            <p:nvPr/>
          </p:nvSpPr>
          <p:spPr>
            <a:xfrm>
              <a:off x="4503173" y="1160206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606412" y="1155290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557369" y="4345261"/>
            <a:ext cx="148958" cy="191729"/>
            <a:chOff x="4547418" y="1700981"/>
            <a:chExt cx="148958" cy="191729"/>
          </a:xfrm>
        </p:grpSpPr>
        <p:sp>
          <p:nvSpPr>
            <p:cNvPr id="87" name="Oval 86"/>
            <p:cNvSpPr/>
            <p:nvPr/>
          </p:nvSpPr>
          <p:spPr>
            <a:xfrm>
              <a:off x="4547418" y="1715729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650657" y="1700981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 rot="3755619">
            <a:off x="2256093" y="2346229"/>
            <a:ext cx="141920" cy="204964"/>
            <a:chOff x="4886631" y="1912374"/>
            <a:chExt cx="148958" cy="181897"/>
          </a:xfrm>
        </p:grpSpPr>
        <p:sp>
          <p:nvSpPr>
            <p:cNvPr id="90" name="Oval 89"/>
            <p:cNvSpPr/>
            <p:nvPr/>
          </p:nvSpPr>
          <p:spPr>
            <a:xfrm>
              <a:off x="4886631" y="1917290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989870" y="1912374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3" name="Straight Connector 92"/>
          <p:cNvCxnSpPr/>
          <p:nvPr/>
        </p:nvCxnSpPr>
        <p:spPr>
          <a:xfrm>
            <a:off x="4388455" y="1276826"/>
            <a:ext cx="10327" cy="4031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71254" y="3111311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99306" y="2786847"/>
            <a:ext cx="1627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Forward Input</a:t>
            </a:r>
            <a:endParaRPr lang="en-US" sz="1200" i="1" dirty="0">
              <a:latin typeface="+mj-lt"/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654829" y="4325595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82881" y="4001131"/>
            <a:ext cx="171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Backward Input</a:t>
            </a:r>
            <a:endParaRPr lang="en-US" sz="1200" i="1" dirty="0">
              <a:latin typeface="+mj-lt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522093" y="2423053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82881" y="2098589"/>
            <a:ext cx="171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Backward Input</a:t>
            </a:r>
            <a:endParaRPr lang="en-US" sz="1200" i="1" dirty="0">
              <a:latin typeface="+mj-lt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685692" y="6221939"/>
            <a:ext cx="266449" cy="334296"/>
            <a:chOff x="4503173" y="1155290"/>
            <a:chExt cx="148958" cy="181897"/>
          </a:xfrm>
        </p:grpSpPr>
        <p:sp>
          <p:nvSpPr>
            <p:cNvPr id="148" name="Oval 147"/>
            <p:cNvSpPr/>
            <p:nvPr/>
          </p:nvSpPr>
          <p:spPr>
            <a:xfrm>
              <a:off x="4503173" y="1160206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4606412" y="1155290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95952" y="5876058"/>
            <a:ext cx="306271" cy="299882"/>
            <a:chOff x="4547418" y="1700981"/>
            <a:chExt cx="148958" cy="191729"/>
          </a:xfrm>
        </p:grpSpPr>
        <p:sp>
          <p:nvSpPr>
            <p:cNvPr id="151" name="Oval 150"/>
            <p:cNvSpPr/>
            <p:nvPr/>
          </p:nvSpPr>
          <p:spPr>
            <a:xfrm>
              <a:off x="4547418" y="1715729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4650657" y="1700981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55373" y="5433305"/>
            <a:ext cx="294967" cy="245805"/>
            <a:chOff x="4886631" y="1912374"/>
            <a:chExt cx="148958" cy="181897"/>
          </a:xfrm>
        </p:grpSpPr>
        <p:sp>
          <p:nvSpPr>
            <p:cNvPr id="154" name="Oval 153"/>
            <p:cNvSpPr/>
            <p:nvPr/>
          </p:nvSpPr>
          <p:spPr>
            <a:xfrm>
              <a:off x="4886631" y="1917290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4989870" y="1912374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1146356" y="5337833"/>
            <a:ext cx="16415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GABA Receptors</a:t>
            </a:r>
          </a:p>
          <a:p>
            <a:endParaRPr lang="en-US" sz="1400" b="1" dirty="0" smtClean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AMPA Receptors</a:t>
            </a:r>
          </a:p>
          <a:p>
            <a:endParaRPr lang="en-US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NMDA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Receptors</a:t>
            </a:r>
          </a:p>
          <a:p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8" name="Picture 1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88" y="5518246"/>
            <a:ext cx="3127214" cy="66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5" name="Rectangle 7"/>
          <p:cNvSpPr txBox="1">
            <a:spLocks noChangeArrowheads="1"/>
          </p:cNvSpPr>
          <p:nvPr/>
        </p:nvSpPr>
        <p:spPr>
          <a:xfrm>
            <a:off x="103133" y="23854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4 population Canonical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Micro-Circuit (CMC)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87271" y="0"/>
            <a:ext cx="4656729" cy="6289492"/>
            <a:chOff x="4487271" y="0"/>
            <a:chExt cx="4656729" cy="6289492"/>
          </a:xfrm>
        </p:grpSpPr>
        <p:sp>
          <p:nvSpPr>
            <p:cNvPr id="4" name="Text Box 75"/>
            <p:cNvSpPr txBox="1">
              <a:spLocks noChangeArrowheads="1"/>
            </p:cNvSpPr>
            <p:nvPr/>
          </p:nvSpPr>
          <p:spPr bwMode="auto">
            <a:xfrm>
              <a:off x="7382857" y="3022633"/>
              <a:ext cx="10072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GB" sz="1200" dirty="0">
                  <a:latin typeface="+mj-lt"/>
                  <a:cs typeface="Times New Roman" pitchFamily="18" charset="0"/>
                </a:rPr>
                <a:t>Spiny </a:t>
              </a:r>
              <a:r>
                <a:rPr lang="en-GB" sz="1200" dirty="0" smtClean="0">
                  <a:latin typeface="+mj-lt"/>
                  <a:cs typeface="Times New Roman" pitchFamily="18" charset="0"/>
                </a:rPr>
                <a:t>stellate</a:t>
              </a:r>
            </a:p>
          </p:txBody>
        </p:sp>
        <p:sp>
          <p:nvSpPr>
            <p:cNvPr id="5" name="Text Box 77"/>
            <p:cNvSpPr txBox="1">
              <a:spLocks noChangeArrowheads="1"/>
            </p:cNvSpPr>
            <p:nvPr/>
          </p:nvSpPr>
          <p:spPr bwMode="auto">
            <a:xfrm>
              <a:off x="5804302" y="1552075"/>
              <a:ext cx="13182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latin typeface="+mj-lt"/>
                  <a:cs typeface="Times New Roman" pitchFamily="18" charset="0"/>
                </a:rPr>
                <a:t>Superficial pyramidal</a:t>
              </a:r>
            </a:p>
          </p:txBody>
        </p:sp>
        <p:sp>
          <p:nvSpPr>
            <p:cNvPr id="6" name="Text Box 78"/>
            <p:cNvSpPr txBox="1">
              <a:spLocks noChangeArrowheads="1"/>
            </p:cNvSpPr>
            <p:nvPr/>
          </p:nvSpPr>
          <p:spPr bwMode="auto">
            <a:xfrm>
              <a:off x="7267547" y="3615196"/>
              <a:ext cx="116311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solidFill>
                    <a:srgbClr val="FF3300"/>
                  </a:solidFill>
                  <a:latin typeface="+mj-lt"/>
                  <a:cs typeface="Times New Roman" pitchFamily="18" charset="0"/>
                </a:rPr>
                <a:t>Inhibitory interneuron</a:t>
              </a:r>
            </a:p>
          </p:txBody>
        </p:sp>
        <p:sp>
          <p:nvSpPr>
            <p:cNvPr id="7" name="Text Box 76"/>
            <p:cNvSpPr txBox="1">
              <a:spLocks noChangeArrowheads="1"/>
            </p:cNvSpPr>
            <p:nvPr/>
          </p:nvSpPr>
          <p:spPr bwMode="auto">
            <a:xfrm>
              <a:off x="6215217" y="4831605"/>
              <a:ext cx="10937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latin typeface="+mj-lt"/>
                  <a:cs typeface="Times New Roman" pitchFamily="18" charset="0"/>
                </a:rPr>
                <a:t>Deep pyramidal</a:t>
              </a: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7195611" y="3723881"/>
              <a:ext cx="208653" cy="23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7044512" y="3455354"/>
              <a:ext cx="265558" cy="258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11" name="AutoShape 62"/>
            <p:cNvCxnSpPr>
              <a:cxnSpLocks noChangeShapeType="1"/>
            </p:cNvCxnSpPr>
            <p:nvPr/>
          </p:nvCxnSpPr>
          <p:spPr bwMode="auto">
            <a:xfrm rot="10800000" flipH="1">
              <a:off x="6641406" y="2222772"/>
              <a:ext cx="84789" cy="991070"/>
            </a:xfrm>
            <a:prstGeom prst="curvedConnector3">
              <a:avLst>
                <a:gd name="adj1" fmla="val -28441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71"/>
            <p:cNvCxnSpPr>
              <a:cxnSpLocks noChangeShapeType="1"/>
            </p:cNvCxnSpPr>
            <p:nvPr/>
          </p:nvCxnSpPr>
          <p:spPr bwMode="auto">
            <a:xfrm rot="5400000" flipH="1" flipV="1">
              <a:off x="6995354" y="4040462"/>
              <a:ext cx="384452" cy="297829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61"/>
            <p:cNvCxnSpPr>
              <a:cxnSpLocks noChangeShapeType="1"/>
            </p:cNvCxnSpPr>
            <p:nvPr/>
          </p:nvCxnSpPr>
          <p:spPr bwMode="auto">
            <a:xfrm rot="5400000">
              <a:off x="7170107" y="4198220"/>
              <a:ext cx="473539" cy="347467"/>
            </a:xfrm>
            <a:prstGeom prst="curvedConnector2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55"/>
            <p:cNvCxnSpPr>
              <a:cxnSpLocks noChangeShapeType="1"/>
            </p:cNvCxnSpPr>
            <p:nvPr/>
          </p:nvCxnSpPr>
          <p:spPr bwMode="auto">
            <a:xfrm rot="16200000" flipH="1">
              <a:off x="6808616" y="3636423"/>
              <a:ext cx="325306" cy="297829"/>
            </a:xfrm>
            <a:prstGeom prst="curvedConnector2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15" name="AutoShape 60"/>
            <p:cNvCxnSpPr>
              <a:cxnSpLocks noChangeShapeType="1"/>
            </p:cNvCxnSpPr>
            <p:nvPr/>
          </p:nvCxnSpPr>
          <p:spPr bwMode="auto">
            <a:xfrm>
              <a:off x="7164317" y="2222772"/>
              <a:ext cx="84789" cy="991070"/>
            </a:xfrm>
            <a:prstGeom prst="curvedConnector3">
              <a:avLst>
                <a:gd name="adj1" fmla="val 384410"/>
              </a:avLst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71"/>
            <p:cNvCxnSpPr>
              <a:cxnSpLocks noChangeShapeType="1"/>
            </p:cNvCxnSpPr>
            <p:nvPr/>
          </p:nvCxnSpPr>
          <p:spPr bwMode="auto">
            <a:xfrm>
              <a:off x="7358798" y="3327180"/>
              <a:ext cx="231645" cy="384452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7" name="AutoShape 35"/>
            <p:cNvSpPr>
              <a:spLocks noChangeArrowheads="1"/>
            </p:cNvSpPr>
            <p:nvPr/>
          </p:nvSpPr>
          <p:spPr bwMode="auto">
            <a:xfrm>
              <a:off x="6698863" y="1985818"/>
              <a:ext cx="463289" cy="47390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18" name="AutoShape 35"/>
            <p:cNvSpPr>
              <a:spLocks noChangeArrowheads="1"/>
            </p:cNvSpPr>
            <p:nvPr/>
          </p:nvSpPr>
          <p:spPr bwMode="auto">
            <a:xfrm>
              <a:off x="6698863" y="4234119"/>
              <a:ext cx="463289" cy="47390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12-Point Star 18"/>
            <p:cNvSpPr/>
            <p:nvPr/>
          </p:nvSpPr>
          <p:spPr>
            <a:xfrm>
              <a:off x="6698863" y="3110335"/>
              <a:ext cx="463289" cy="414025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230472" y="3646400"/>
              <a:ext cx="328786" cy="3511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70812" y="5643161"/>
              <a:ext cx="2441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4-subpopulation</a:t>
              </a:r>
            </a:p>
            <a:p>
              <a:r>
                <a:rPr lang="en-US" dirty="0" smtClean="0"/>
                <a:t>Canonical Microcircuit</a:t>
              </a:r>
              <a:endParaRPr lang="en-US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7136571" y="4703366"/>
              <a:ext cx="983226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6994003" y="2092901"/>
              <a:ext cx="983226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588855" y="4762358"/>
              <a:ext cx="1190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+mj-lt"/>
                </a:rPr>
                <a:t>Backward</a:t>
              </a:r>
            </a:p>
            <a:p>
              <a:r>
                <a:rPr lang="en-US" sz="1200" i="1" dirty="0" smtClean="0">
                  <a:latin typeface="+mj-lt"/>
                </a:rPr>
                <a:t>Extrinsic Output</a:t>
              </a:r>
              <a:endParaRPr lang="en-US" sz="1200" i="1" dirty="0"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03603" y="1650449"/>
              <a:ext cx="1190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+mj-lt"/>
                </a:rPr>
                <a:t>Forward</a:t>
              </a:r>
            </a:p>
            <a:p>
              <a:r>
                <a:rPr lang="en-US" sz="1200" i="1" dirty="0" smtClean="0">
                  <a:latin typeface="+mj-lt"/>
                </a:rPr>
                <a:t>Extrinsic Output</a:t>
              </a:r>
              <a:endParaRPr lang="en-US" sz="1200" i="1" dirty="0">
                <a:latin typeface="+mj-lt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6748196" y="2392787"/>
              <a:ext cx="148958" cy="191729"/>
              <a:chOff x="4547418" y="1700981"/>
              <a:chExt cx="148958" cy="191729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4547418" y="1715729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4650657" y="1700981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 rot="3755619">
              <a:off x="6977861" y="2153729"/>
              <a:ext cx="141920" cy="204964"/>
              <a:chOff x="4886631" y="1912374"/>
              <a:chExt cx="148958" cy="181897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886631" y="1917290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989870" y="1912374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998918" y="2387870"/>
              <a:ext cx="148958" cy="181897"/>
              <a:chOff x="4503173" y="1155290"/>
              <a:chExt cx="148958" cy="181897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4503173" y="1160206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606412" y="1155290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2" name="Straight Arrow Connector 111"/>
            <p:cNvCxnSpPr/>
            <p:nvPr/>
          </p:nvCxnSpPr>
          <p:spPr>
            <a:xfrm>
              <a:off x="4663757" y="3282606"/>
              <a:ext cx="983226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4487271" y="2908980"/>
              <a:ext cx="16274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+mj-lt"/>
                </a:rPr>
                <a:t>Extrinsic Forward Input</a:t>
              </a:r>
              <a:endParaRPr lang="en-US" sz="1200" i="1" dirty="0">
                <a:latin typeface="+mj-lt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5868209" y="3995445"/>
              <a:ext cx="983226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4580679" y="3621820"/>
              <a:ext cx="171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+mj-lt"/>
                </a:rPr>
                <a:t>Extrinsic Backward Input</a:t>
              </a:r>
              <a:endParaRPr lang="en-US" sz="1200" i="1" dirty="0">
                <a:latin typeface="+mj-lt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4801409" y="2594348"/>
              <a:ext cx="983226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4551181" y="2210891"/>
              <a:ext cx="171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+mj-lt"/>
                </a:rPr>
                <a:t>Extrinsic Backward Input</a:t>
              </a:r>
              <a:endParaRPr lang="en-US" sz="1200" i="1" dirty="0">
                <a:latin typeface="+mj-lt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 rot="2809691">
              <a:off x="6658617" y="3300554"/>
              <a:ext cx="220591" cy="225997"/>
              <a:chOff x="4547418" y="1700981"/>
              <a:chExt cx="148958" cy="191729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4547418" y="1715729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4650657" y="1700981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 rot="3755619">
              <a:off x="7051603" y="3181200"/>
              <a:ext cx="141920" cy="204964"/>
              <a:chOff x="4886631" y="1912374"/>
              <a:chExt cx="148958" cy="181897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4886631" y="1917290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989870" y="1912374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072660" y="3415341"/>
              <a:ext cx="148958" cy="181897"/>
              <a:chOff x="4503173" y="1155290"/>
              <a:chExt cx="148958" cy="181897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4503173" y="1160206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606412" y="1155290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6679370" y="4369070"/>
              <a:ext cx="148958" cy="191729"/>
              <a:chOff x="4547418" y="1700981"/>
              <a:chExt cx="148958" cy="191729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4547418" y="1715729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4650657" y="1700981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 rot="3755619">
              <a:off x="6653397" y="4631457"/>
              <a:ext cx="141920" cy="204964"/>
              <a:chOff x="4886631" y="1912374"/>
              <a:chExt cx="148958" cy="181897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4886631" y="1917290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989870" y="1912374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6949757" y="4639457"/>
              <a:ext cx="148958" cy="181897"/>
              <a:chOff x="4503173" y="1155290"/>
              <a:chExt cx="148958" cy="181897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4503173" y="1160206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606412" y="1155290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 rot="2809691">
              <a:off x="7373045" y="3642608"/>
              <a:ext cx="243583" cy="150658"/>
              <a:chOff x="4547418" y="1700981"/>
              <a:chExt cx="148958" cy="191729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4547418" y="1715729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650657" y="1700981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 rot="3755619">
              <a:off x="7199087" y="3761303"/>
              <a:ext cx="141920" cy="204964"/>
              <a:chOff x="4886631" y="1912374"/>
              <a:chExt cx="148958" cy="181897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4886631" y="1917290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4989870" y="1912374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7397124" y="3916786"/>
              <a:ext cx="148958" cy="181897"/>
              <a:chOff x="4503173" y="1155290"/>
              <a:chExt cx="148958" cy="181897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4503173" y="1160206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4606412" y="1155290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643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63" b="2153"/>
            <a:stretch/>
          </p:blipFill>
          <p:spPr bwMode="auto">
            <a:xfrm>
              <a:off x="4953663" y="0"/>
              <a:ext cx="4190337" cy="94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6" name="TextBox 145"/>
          <p:cNvSpPr txBox="1"/>
          <p:nvPr/>
        </p:nvSpPr>
        <p:spPr>
          <a:xfrm>
            <a:off x="4019770" y="6336250"/>
            <a:ext cx="1518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accent6">
                    <a:lumMod val="75000"/>
                  </a:schemeClr>
                </a:solidFill>
              </a:rPr>
              <a:t>Temporal Derivatives</a:t>
            </a:r>
            <a:endParaRPr lang="en-US" sz="11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6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ctrTitle"/>
          </p:nvPr>
        </p:nvSpPr>
        <p:spPr>
          <a:xfrm>
            <a:off x="214313" y="857250"/>
            <a:ext cx="8496300" cy="1368425"/>
          </a:xfrm>
        </p:spPr>
        <p:txBody>
          <a:bodyPr/>
          <a:lstStyle/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6400" dist="101600" dir="11820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2" descr="http://www.georgiapainphysicians.com/downloads/m1_slides/6.%20Synap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  <a14:imgEffect>
                      <a14:brightnessContrast contrast="55000"/>
                    </a14:imgEffect>
                  </a14:imgLayer>
                </a14:imgProps>
              </a:ext>
            </a:extLst>
          </a:blip>
          <a:srcRect l="11765" r="9244"/>
          <a:stretch>
            <a:fillRect/>
          </a:stretch>
        </p:blipFill>
        <p:spPr bwMode="auto">
          <a:xfrm>
            <a:off x="-35896" y="453223"/>
            <a:ext cx="5708273" cy="4055167"/>
          </a:xfrm>
          <a:prstGeom prst="rect">
            <a:avLst/>
          </a:prstGeom>
          <a:noFill/>
          <a:effectLst>
            <a:outerShdw blurRad="101600" dist="139700" dir="8340000" sx="1000" sy="1000" algn="ctr" rotWithShape="0">
              <a:srgbClr val="000000"/>
            </a:outerShdw>
          </a:effectLst>
        </p:spPr>
      </p:pic>
      <p:sp>
        <p:nvSpPr>
          <p:cNvPr id="15366" name="Rectangle 7"/>
          <p:cNvSpPr txBox="1">
            <a:spLocks noChangeArrowheads="1"/>
          </p:cNvSpPr>
          <p:nvPr/>
        </p:nvSpPr>
        <p:spPr bwMode="auto">
          <a:xfrm>
            <a:off x="541557" y="2388594"/>
            <a:ext cx="8418512" cy="71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Outline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795366" y="3736459"/>
            <a:ext cx="83486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Data Features in DCM for CSD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Generative Models in the time domain</a:t>
            </a:r>
          </a:p>
          <a:p>
            <a:pPr algn="ctr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Generative Models in the frequency domain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DCM Inversion procedure</a:t>
            </a:r>
          </a:p>
          <a:p>
            <a:pPr algn="ctr"/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Example 1:  L-Dopa Modulations of theta spectra using DCM for CSD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Example 2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dirty="0" err="1">
                <a:solidFill>
                  <a:schemeClr val="bg1"/>
                </a:solidFill>
                <a:latin typeface="Calibri" pitchFamily="34" charset="0"/>
              </a:rPr>
              <a:t>Propofol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Modulations of Delta and Gamma spectra using DCM for CSD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41559"/>
      </p:ext>
    </p:extLst>
  </p:cSld>
  <p:clrMapOvr>
    <a:masterClrMapping/>
  </p:clrMapOvr>
  <p:transition xmlns:p14="http://schemas.microsoft.com/office/powerpoint/2010/main" advTm="7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90014" y="3716180"/>
            <a:ext cx="2798763" cy="2143125"/>
            <a:chOff x="4096" y="2232"/>
            <a:chExt cx="2224" cy="1668"/>
          </a:xfrm>
        </p:grpSpPr>
        <p:pic>
          <p:nvPicPr>
            <p:cNvPr id="25605" name="Picture 5" descr="adaptati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6" y="2232"/>
              <a:ext cx="2224" cy="1668"/>
            </a:xfrm>
            <a:prstGeom prst="rect">
              <a:avLst/>
            </a:prstGeom>
            <a:noFill/>
          </p:spPr>
        </p:pic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4468" y="2245"/>
              <a:ext cx="1543" cy="8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672302" y="1017430"/>
            <a:ext cx="1855787" cy="204946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 b="1">
                <a:cs typeface="Times New Roman" pitchFamily="18" charset="0"/>
              </a:rPr>
              <a:t>Time Differential </a:t>
            </a:r>
          </a:p>
          <a:p>
            <a:pPr algn="ctr"/>
            <a:r>
              <a:rPr lang="en-GB" sz="1400" b="1">
                <a:cs typeface="Times New Roman" pitchFamily="18" charset="0"/>
              </a:rPr>
              <a:t>Equations</a:t>
            </a:r>
          </a:p>
          <a:p>
            <a:pPr algn="ctr"/>
            <a:endParaRPr lang="en-US" sz="1000" b="1">
              <a:cs typeface="Times New Roman" pitchFamily="18" charset="0"/>
            </a:endParaRPr>
          </a:p>
        </p:txBody>
      </p:sp>
      <p:graphicFrame>
        <p:nvGraphicFramePr>
          <p:cNvPr id="256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326532"/>
              </p:ext>
            </p:extLst>
          </p:nvPr>
        </p:nvGraphicFramePr>
        <p:xfrm>
          <a:off x="750089" y="2289018"/>
          <a:ext cx="16224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5" name="Equation" r:id="rId4" imgW="889046" imgH="431570" progId="Equation.3">
                  <p:embed/>
                </p:oleObj>
              </mc:Choice>
              <mc:Fallback>
                <p:oleObj name="Equation" r:id="rId4" imgW="889046" imgH="4315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89" y="2289018"/>
                        <a:ext cx="16224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3117052" y="990443"/>
            <a:ext cx="2243137" cy="211296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 b="1">
                <a:cs typeface="Times New Roman" pitchFamily="18" charset="0"/>
              </a:rPr>
              <a:t>State Space </a:t>
            </a:r>
          </a:p>
          <a:p>
            <a:pPr algn="ctr"/>
            <a:r>
              <a:rPr lang="en-GB" sz="1400" b="1">
                <a:cs typeface="Times New Roman" pitchFamily="18" charset="0"/>
              </a:rPr>
              <a:t>Characterisation</a:t>
            </a:r>
          </a:p>
          <a:p>
            <a:pPr algn="ctr"/>
            <a:endParaRPr lang="en-US" sz="1600" b="1">
              <a:cs typeface="Times New Roman" pitchFamily="18" charset="0"/>
            </a:endParaRPr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894086"/>
              </p:ext>
            </p:extLst>
          </p:nvPr>
        </p:nvGraphicFramePr>
        <p:xfrm>
          <a:off x="3685377" y="1990568"/>
          <a:ext cx="1281112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6" name="Equation" r:id="rId6" imgW="773935" imgH="533216" progId="Equation.3">
                  <p:embed/>
                </p:oleObj>
              </mc:Choice>
              <mc:Fallback>
                <p:oleObj name="Equation" r:id="rId6" imgW="773935" imgH="5332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5377" y="1990568"/>
                        <a:ext cx="1281112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5996777" y="961868"/>
            <a:ext cx="2143125" cy="2160587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 b="1">
                <a:cs typeface="Times New Roman" pitchFamily="18" charset="0"/>
              </a:rPr>
              <a:t>Transfer Function</a:t>
            </a:r>
          </a:p>
          <a:p>
            <a:pPr algn="ctr"/>
            <a:r>
              <a:rPr lang="en-GB" sz="1400" b="1">
                <a:cs typeface="Times New Roman" pitchFamily="18" charset="0"/>
              </a:rPr>
              <a:t>Frequency Domain</a:t>
            </a:r>
          </a:p>
          <a:p>
            <a:pPr algn="ctr"/>
            <a:endParaRPr lang="en-US" sz="1400" b="1">
              <a:cs typeface="Times New Roman" pitchFamily="18" charset="0"/>
            </a:endParaRPr>
          </a:p>
        </p:txBody>
      </p:sp>
      <p:graphicFrame>
        <p:nvGraphicFramePr>
          <p:cNvPr id="256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819941"/>
              </p:ext>
            </p:extLst>
          </p:nvPr>
        </p:nvGraphicFramePr>
        <p:xfrm>
          <a:off x="6026939" y="2433480"/>
          <a:ext cx="20669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7" name="Equation" r:id="rId8" imgW="1193295" imgH="203384" progId="Equation.3">
                  <p:embed/>
                </p:oleObj>
              </mc:Choice>
              <mc:Fallback>
                <p:oleObj name="Equation" r:id="rId8" imgW="1193295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939" y="2433480"/>
                        <a:ext cx="20669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613" name="AutoShape 13"/>
          <p:cNvCxnSpPr>
            <a:cxnSpLocks noChangeShapeType="1"/>
            <a:stCxn id="25607" idx="3"/>
            <a:endCxn id="25609" idx="1"/>
          </p:cNvCxnSpPr>
          <p:nvPr/>
        </p:nvCxnSpPr>
        <p:spPr bwMode="auto">
          <a:xfrm>
            <a:off x="2528089" y="2042955"/>
            <a:ext cx="588963" cy="4763"/>
          </a:xfrm>
          <a:prstGeom prst="bentConnector3">
            <a:avLst>
              <a:gd name="adj1" fmla="val 4986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5614" name="AutoShape 14"/>
          <p:cNvCxnSpPr>
            <a:cxnSpLocks noChangeShapeType="1"/>
            <a:stCxn id="25609" idx="3"/>
            <a:endCxn id="25611" idx="1"/>
          </p:cNvCxnSpPr>
          <p:nvPr/>
        </p:nvCxnSpPr>
        <p:spPr bwMode="auto">
          <a:xfrm flipV="1">
            <a:off x="5360189" y="2042955"/>
            <a:ext cx="636588" cy="4763"/>
          </a:xfrm>
          <a:prstGeom prst="bent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5" name="Line 15"/>
          <p:cNvSpPr>
            <a:spLocks noChangeShapeType="1"/>
          </p:cNvSpPr>
          <p:nvPr/>
        </p:nvSpPr>
        <p:spPr bwMode="auto">
          <a:xfrm flipH="1" flipV="1">
            <a:off x="4129877" y="3085943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094827" y="3479643"/>
            <a:ext cx="9620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Linearise</a:t>
            </a:r>
          </a:p>
        </p:txBody>
      </p:sp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0364" y="4167030"/>
            <a:ext cx="19923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419889" y="4314668"/>
            <a:ext cx="3175" cy="1014412"/>
          </a:xfrm>
          <a:prstGeom prst="line">
            <a:avLst/>
          </a:prstGeom>
          <a:noFill/>
          <a:ln w="11113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91277" y="4665505"/>
            <a:ext cx="177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900" b="1">
                <a:solidFill>
                  <a:srgbClr val="CC0000"/>
                </a:solidFill>
              </a:rPr>
              <a:t>mV</a:t>
            </a:r>
            <a:endParaRPr lang="en-GB"/>
          </a:p>
        </p:txBody>
      </p:sp>
      <p:pic>
        <p:nvPicPr>
          <p:cNvPr id="25620" name="Picture 20" descr="fre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55514" y="3263743"/>
            <a:ext cx="2641600" cy="2598737"/>
          </a:xfrm>
          <a:prstGeom prst="rect">
            <a:avLst/>
          </a:prstGeom>
          <a:noFill/>
        </p:spPr>
      </p:pic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5780877" y="2289018"/>
            <a:ext cx="935037" cy="649287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0" y="184968"/>
            <a:ext cx="404206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b="0" dirty="0">
                <a:solidFill>
                  <a:srgbClr val="000000"/>
                </a:solidFill>
                <a:latin typeface="+mj-lt"/>
              </a:rPr>
              <a:t>State </a:t>
            </a:r>
            <a:r>
              <a:rPr lang="en-GB" sz="2800" b="0" dirty="0" smtClean="0">
                <a:solidFill>
                  <a:srgbClr val="000000"/>
                </a:solidFill>
                <a:latin typeface="+mj-lt"/>
              </a:rPr>
              <a:t>equations to Spectra</a:t>
            </a:r>
            <a:endParaRPr lang="en-GB" sz="28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66356"/>
            <a:ext cx="77140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C00000"/>
                </a:solidFill>
                <a:latin typeface="Arial Narrow" pitchFamily="34" charset="0"/>
              </a:rPr>
              <a:t>Moran</a:t>
            </a:r>
            <a:r>
              <a:rPr lang="en-GB" sz="1100" b="1" dirty="0" smtClean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en-GB" sz="1100" dirty="0" smtClean="0">
                <a:solidFill>
                  <a:srgbClr val="C00000"/>
                </a:solidFill>
                <a:latin typeface="Arial Narrow" pitchFamily="34" charset="0"/>
              </a:rPr>
              <a:t>Kiebel, Stephan, Reilly, Daunizeau, Friston (2007) </a:t>
            </a:r>
            <a:r>
              <a:rPr lang="en-GB" sz="1100" b="1" dirty="0" smtClean="0">
                <a:solidFill>
                  <a:srgbClr val="C00000"/>
                </a:solidFill>
                <a:latin typeface="Arial Narrow" pitchFamily="34" charset="0"/>
              </a:rPr>
              <a:t>A neural mass model of spectral responses in electrophysiology.</a:t>
            </a:r>
            <a:r>
              <a:rPr lang="en-GB" sz="1100" dirty="0" smtClean="0"/>
              <a:t> </a:t>
            </a:r>
            <a:r>
              <a:rPr lang="en-GB" sz="1100" i="1" dirty="0" smtClean="0">
                <a:solidFill>
                  <a:srgbClr val="C00000"/>
                </a:solidFill>
                <a:latin typeface="Arial Narrow" pitchFamily="34" charset="0"/>
              </a:rPr>
              <a:t>NeuroImage</a:t>
            </a:r>
          </a:p>
          <a:p>
            <a:endParaRPr lang="en-GB" sz="11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50417"/>
            <a:ext cx="2661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: spectral innovations</a:t>
            </a:r>
          </a:p>
          <a:p>
            <a:r>
              <a:rPr lang="en-US" dirty="0" smtClean="0"/>
              <a:t>White and colored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4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206875" y="926833"/>
            <a:ext cx="2243137" cy="211296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 b="1" dirty="0">
                <a:cs typeface="Times New Roman" pitchFamily="18" charset="0"/>
              </a:rPr>
              <a:t>State Space </a:t>
            </a:r>
          </a:p>
          <a:p>
            <a:pPr algn="ctr"/>
            <a:r>
              <a:rPr lang="en-GB" sz="1400" b="1" dirty="0">
                <a:cs typeface="Times New Roman" pitchFamily="18" charset="0"/>
              </a:rPr>
              <a:t>Characterisation</a:t>
            </a:r>
          </a:p>
          <a:p>
            <a:pPr algn="ctr"/>
            <a:endParaRPr lang="en-US" sz="1600" b="1" dirty="0">
              <a:cs typeface="Times New Roman" pitchFamily="18" charset="0"/>
            </a:endParaRPr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723878"/>
              </p:ext>
            </p:extLst>
          </p:nvPr>
        </p:nvGraphicFramePr>
        <p:xfrm>
          <a:off x="488953" y="2078033"/>
          <a:ext cx="1281112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54" name="Equation" r:id="rId3" imgW="773935" imgH="533216" progId="Equation.3">
                  <p:embed/>
                </p:oleObj>
              </mc:Choice>
              <mc:Fallback>
                <p:oleObj name="Equation" r:id="rId3" imgW="773935" imgH="5332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3" y="2078033"/>
                        <a:ext cx="1281112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0" y="170369"/>
            <a:ext cx="438536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b="0" dirty="0" smtClean="0">
                <a:solidFill>
                  <a:srgbClr val="000000"/>
                </a:solidFill>
                <a:latin typeface="+mj-lt"/>
              </a:rPr>
              <a:t>Generative Model of Spectra</a:t>
            </a:r>
            <a:endParaRPr lang="en-GB" sz="28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66356"/>
            <a:ext cx="77140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C00000"/>
                </a:solidFill>
                <a:latin typeface="Arial Narrow" pitchFamily="34" charset="0"/>
              </a:rPr>
              <a:t>Moran</a:t>
            </a:r>
            <a:r>
              <a:rPr lang="en-GB" sz="1100" b="1" dirty="0" smtClean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en-GB" sz="1100" dirty="0" smtClean="0">
                <a:solidFill>
                  <a:srgbClr val="C00000"/>
                </a:solidFill>
                <a:latin typeface="Arial Narrow" pitchFamily="34" charset="0"/>
              </a:rPr>
              <a:t>Kiebel, Stephan, Reilly, Daunizeau, Friston (2007) </a:t>
            </a:r>
            <a:r>
              <a:rPr lang="en-GB" sz="1100" b="1" dirty="0" smtClean="0">
                <a:solidFill>
                  <a:srgbClr val="C00000"/>
                </a:solidFill>
                <a:latin typeface="Arial Narrow" pitchFamily="34" charset="0"/>
              </a:rPr>
              <a:t>A neural mass model of spectral responses in electrophysiology.</a:t>
            </a:r>
            <a:r>
              <a:rPr lang="en-GB" sz="1100" dirty="0" smtClean="0"/>
              <a:t> </a:t>
            </a:r>
            <a:r>
              <a:rPr lang="en-GB" sz="1100" i="1" dirty="0" smtClean="0">
                <a:solidFill>
                  <a:srgbClr val="C00000"/>
                </a:solidFill>
                <a:latin typeface="Arial Narrow" pitchFamily="34" charset="0"/>
              </a:rPr>
              <a:t>NeuroImage</a:t>
            </a:r>
          </a:p>
          <a:p>
            <a:endParaRPr lang="en-GB" sz="11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059710"/>
              </p:ext>
            </p:extLst>
          </p:nvPr>
        </p:nvGraphicFramePr>
        <p:xfrm>
          <a:off x="3199869" y="1248356"/>
          <a:ext cx="4070881" cy="170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55" name="Equation" r:id="rId5" imgW="6527800" imgH="2743200" progId="Equation.3">
                  <p:embed/>
                </p:oleObj>
              </mc:Choice>
              <mc:Fallback>
                <p:oleObj name="Equation" r:id="rId5" imgW="6527800" imgH="274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869" y="1248356"/>
                        <a:ext cx="4070881" cy="1705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723716"/>
              </p:ext>
            </p:extLst>
          </p:nvPr>
        </p:nvGraphicFramePr>
        <p:xfrm>
          <a:off x="3307742" y="3672047"/>
          <a:ext cx="533566" cy="2018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56" name="Equation" r:id="rId7" imgW="787400" imgH="2743200" progId="Equation.3">
                  <p:embed/>
                </p:oleObj>
              </mc:Choice>
              <mc:Fallback>
                <p:oleObj name="Equation" r:id="rId7" imgW="787400" imgH="274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7742" y="3672047"/>
                        <a:ext cx="533566" cy="20182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610618"/>
              </p:ext>
            </p:extLst>
          </p:nvPr>
        </p:nvGraphicFramePr>
        <p:xfrm>
          <a:off x="1844702" y="3651659"/>
          <a:ext cx="636767" cy="1978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57" name="Equation" r:id="rId9" imgW="622300" imgH="2743200" progId="Equation.3">
                  <p:embed/>
                </p:oleObj>
              </mc:Choice>
              <mc:Fallback>
                <p:oleObj name="Equation" r:id="rId9" imgW="622300" imgH="2743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702" y="3651659"/>
                        <a:ext cx="636767" cy="1978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602188" y="369773"/>
            <a:ext cx="104102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						  		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457200" y="270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-457200" y="436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56667" y="763325"/>
            <a:ext cx="608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Populated According to the neural mass model equations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4691" y="5638800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Output State</a:t>
            </a:r>
          </a:p>
          <a:p>
            <a:r>
              <a:rPr lang="en-US" dirty="0" smtClean="0"/>
              <a:t>(Pyramidal Cells)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62397" y="358869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Input State</a:t>
            </a:r>
          </a:p>
          <a:p>
            <a:r>
              <a:rPr lang="en-US" dirty="0" smtClean="0"/>
              <a:t>(Stellate Cells)</a:t>
            </a:r>
          </a:p>
        </p:txBody>
      </p:sp>
    </p:spTree>
    <p:extLst>
      <p:ext uri="{BB962C8B-B14F-4D97-AF65-F5344CB8AC3E}">
        <p14:creationId xmlns:p14="http://schemas.microsoft.com/office/powerpoint/2010/main" val="369666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206875" y="926833"/>
            <a:ext cx="2243137" cy="211296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 b="1" dirty="0">
                <a:cs typeface="Times New Roman" pitchFamily="18" charset="0"/>
              </a:rPr>
              <a:t>State Space </a:t>
            </a:r>
          </a:p>
          <a:p>
            <a:pPr algn="ctr"/>
            <a:r>
              <a:rPr lang="en-GB" sz="1400" b="1" dirty="0">
                <a:cs typeface="Times New Roman" pitchFamily="18" charset="0"/>
              </a:rPr>
              <a:t>Characterisation</a:t>
            </a:r>
          </a:p>
          <a:p>
            <a:pPr algn="ctr"/>
            <a:endParaRPr lang="en-US" sz="1600" b="1" dirty="0">
              <a:cs typeface="Times New Roman" pitchFamily="18" charset="0"/>
            </a:endParaRPr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87135"/>
              </p:ext>
            </p:extLst>
          </p:nvPr>
        </p:nvGraphicFramePr>
        <p:xfrm>
          <a:off x="488953" y="2078033"/>
          <a:ext cx="1281112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773935" imgH="533216" progId="Equation.3">
                  <p:embed/>
                </p:oleObj>
              </mc:Choice>
              <mc:Fallback>
                <p:oleObj name="Equation" r:id="rId3" imgW="773935" imgH="5332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3" y="2078033"/>
                        <a:ext cx="1281112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115465"/>
              </p:ext>
            </p:extLst>
          </p:nvPr>
        </p:nvGraphicFramePr>
        <p:xfrm>
          <a:off x="3199869" y="1248356"/>
          <a:ext cx="4070881" cy="170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5" imgW="6527800" imgH="2743200" progId="Equation.3">
                  <p:embed/>
                </p:oleObj>
              </mc:Choice>
              <mc:Fallback>
                <p:oleObj name="Equation" r:id="rId5" imgW="6527800" imgH="274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869" y="1248356"/>
                        <a:ext cx="4070881" cy="1705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44332"/>
              </p:ext>
            </p:extLst>
          </p:nvPr>
        </p:nvGraphicFramePr>
        <p:xfrm>
          <a:off x="8448218" y="1107856"/>
          <a:ext cx="533566" cy="2018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7" imgW="787400" imgH="2743200" progId="Equation.3">
                  <p:embed/>
                </p:oleObj>
              </mc:Choice>
              <mc:Fallback>
                <p:oleObj name="Equation" r:id="rId7" imgW="787400" imgH="274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8218" y="1107856"/>
                        <a:ext cx="533566" cy="20182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251819"/>
              </p:ext>
            </p:extLst>
          </p:nvPr>
        </p:nvGraphicFramePr>
        <p:xfrm>
          <a:off x="7577845" y="1099564"/>
          <a:ext cx="636767" cy="1978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9" imgW="622300" imgH="2743200" progId="Equation.3">
                  <p:embed/>
                </p:oleObj>
              </mc:Choice>
              <mc:Fallback>
                <p:oleObj name="Equation" r:id="rId9" imgW="622300" imgH="274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845" y="1099564"/>
                        <a:ext cx="636767" cy="1978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602188" y="369773"/>
            <a:ext cx="104102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						  		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457200" y="270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-457200" y="436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804438"/>
              </p:ext>
            </p:extLst>
          </p:nvPr>
        </p:nvGraphicFramePr>
        <p:xfrm>
          <a:off x="2152658" y="4390570"/>
          <a:ext cx="2136691" cy="1575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11" imgW="1257300" imgH="914400" progId="Equation.3">
                  <p:embed/>
                </p:oleObj>
              </mc:Choice>
              <mc:Fallback>
                <p:oleObj name="Equation" r:id="rId11" imgW="1257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8" y="4390570"/>
                        <a:ext cx="2136691" cy="15752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770022" y="5052909"/>
            <a:ext cx="3176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Modulation Transfer Function</a:t>
            </a:r>
          </a:p>
          <a:p>
            <a:r>
              <a:rPr lang="en-US" dirty="0" smtClean="0"/>
              <a:t>An analytic mixture of state space parameters</a:t>
            </a:r>
          </a:p>
          <a:p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71376" y="3971595"/>
            <a:ext cx="846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Output Spectrum (Y) = Modulation Transfer Function x Spectrum of Innovations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0" y="170369"/>
            <a:ext cx="438536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b="0" dirty="0" smtClean="0">
                <a:solidFill>
                  <a:srgbClr val="000000"/>
                </a:solidFill>
                <a:latin typeface="+mj-lt"/>
              </a:rPr>
              <a:t>Generative Model of Spectra</a:t>
            </a:r>
            <a:endParaRPr lang="en-GB" sz="2800" b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885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60" name="Rectangle 6"/>
          <p:cNvSpPr>
            <a:spLocks noChangeArrowheads="1"/>
          </p:cNvSpPr>
          <p:nvPr/>
        </p:nvSpPr>
        <p:spPr bwMode="auto">
          <a:xfrm>
            <a:off x="4114573" y="2212479"/>
            <a:ext cx="1897351" cy="1492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61" name="Rectangle 7"/>
          <p:cNvSpPr>
            <a:spLocks noChangeArrowheads="1"/>
          </p:cNvSpPr>
          <p:nvPr/>
        </p:nvSpPr>
        <p:spPr bwMode="auto">
          <a:xfrm>
            <a:off x="4114573" y="2212479"/>
            <a:ext cx="1897351" cy="149225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pic>
        <p:nvPicPr>
          <p:cNvPr id="15906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73" y="2212479"/>
            <a:ext cx="1897351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063" name="Rectangle 9"/>
          <p:cNvSpPr>
            <a:spLocks noChangeArrowheads="1"/>
          </p:cNvSpPr>
          <p:nvPr/>
        </p:nvSpPr>
        <p:spPr bwMode="auto">
          <a:xfrm rot="16200000">
            <a:off x="3632369" y="2811519"/>
            <a:ext cx="493713" cy="1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Frequency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064" name="Rectangle 10"/>
          <p:cNvSpPr>
            <a:spLocks noChangeArrowheads="1"/>
          </p:cNvSpPr>
          <p:nvPr/>
        </p:nvSpPr>
        <p:spPr bwMode="auto">
          <a:xfrm>
            <a:off x="4722250" y="3830141"/>
            <a:ext cx="89184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NMDA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connectivty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065" name="Rectangle 11"/>
          <p:cNvSpPr>
            <a:spLocks noChangeArrowheads="1"/>
          </p:cNvSpPr>
          <p:nvPr/>
        </p:nvSpPr>
        <p:spPr bwMode="auto">
          <a:xfrm>
            <a:off x="4573609" y="2020391"/>
            <a:ext cx="12270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Posterior Cingulate Cortex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066" name="Line 12"/>
          <p:cNvSpPr>
            <a:spLocks noChangeShapeType="1"/>
          </p:cNvSpPr>
          <p:nvPr/>
        </p:nvSpPr>
        <p:spPr bwMode="auto">
          <a:xfrm>
            <a:off x="4114573" y="3704729"/>
            <a:ext cx="189735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67" name="Line 13"/>
          <p:cNvSpPr>
            <a:spLocks noChangeShapeType="1"/>
          </p:cNvSpPr>
          <p:nvPr/>
        </p:nvSpPr>
        <p:spPr bwMode="auto">
          <a:xfrm>
            <a:off x="4114573" y="2212479"/>
            <a:ext cx="189735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68" name="Line 14"/>
          <p:cNvSpPr>
            <a:spLocks noChangeShapeType="1"/>
          </p:cNvSpPr>
          <p:nvPr/>
        </p:nvSpPr>
        <p:spPr bwMode="auto">
          <a:xfrm>
            <a:off x="6011924" y="2212479"/>
            <a:ext cx="0" cy="14922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69" name="Line 15"/>
          <p:cNvSpPr>
            <a:spLocks noChangeShapeType="1"/>
          </p:cNvSpPr>
          <p:nvPr/>
        </p:nvSpPr>
        <p:spPr bwMode="auto">
          <a:xfrm>
            <a:off x="4114573" y="2212479"/>
            <a:ext cx="0" cy="14922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70" name="Line 16"/>
          <p:cNvSpPr>
            <a:spLocks noChangeShapeType="1"/>
          </p:cNvSpPr>
          <p:nvPr/>
        </p:nvSpPr>
        <p:spPr bwMode="auto">
          <a:xfrm>
            <a:off x="4114573" y="3704729"/>
            <a:ext cx="189735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71" name="Line 17"/>
          <p:cNvSpPr>
            <a:spLocks noChangeShapeType="1"/>
          </p:cNvSpPr>
          <p:nvPr/>
        </p:nvSpPr>
        <p:spPr bwMode="auto">
          <a:xfrm>
            <a:off x="4114573" y="2212479"/>
            <a:ext cx="0" cy="14922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72" name="Line 18"/>
          <p:cNvSpPr>
            <a:spLocks noChangeShapeType="1"/>
          </p:cNvSpPr>
          <p:nvPr/>
        </p:nvSpPr>
        <p:spPr bwMode="auto">
          <a:xfrm flipV="1">
            <a:off x="4167034" y="368567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73" name="Line 19"/>
          <p:cNvSpPr>
            <a:spLocks noChangeShapeType="1"/>
          </p:cNvSpPr>
          <p:nvPr/>
        </p:nvSpPr>
        <p:spPr bwMode="auto">
          <a:xfrm>
            <a:off x="4167034" y="2212479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74" name="Rectangle 20"/>
          <p:cNvSpPr>
            <a:spLocks noChangeArrowheads="1"/>
          </p:cNvSpPr>
          <p:nvPr/>
        </p:nvSpPr>
        <p:spPr bwMode="auto">
          <a:xfrm>
            <a:off x="4145175" y="3723779"/>
            <a:ext cx="5829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4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075" name="Line 21"/>
          <p:cNvSpPr>
            <a:spLocks noChangeShapeType="1"/>
          </p:cNvSpPr>
          <p:nvPr/>
        </p:nvSpPr>
        <p:spPr bwMode="auto">
          <a:xfrm flipV="1">
            <a:off x="4611498" y="368567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76" name="Line 22"/>
          <p:cNvSpPr>
            <a:spLocks noChangeShapeType="1"/>
          </p:cNvSpPr>
          <p:nvPr/>
        </p:nvSpPr>
        <p:spPr bwMode="auto">
          <a:xfrm>
            <a:off x="4611498" y="2212479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77" name="Rectangle 23"/>
          <p:cNvSpPr>
            <a:spLocks noChangeArrowheads="1"/>
          </p:cNvSpPr>
          <p:nvPr/>
        </p:nvSpPr>
        <p:spPr bwMode="auto">
          <a:xfrm>
            <a:off x="4589639" y="3723779"/>
            <a:ext cx="5829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5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078" name="Line 24"/>
          <p:cNvSpPr>
            <a:spLocks noChangeShapeType="1"/>
          </p:cNvSpPr>
          <p:nvPr/>
        </p:nvSpPr>
        <p:spPr bwMode="auto">
          <a:xfrm flipV="1">
            <a:off x="5063248" y="368567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79" name="Line 25"/>
          <p:cNvSpPr>
            <a:spLocks noChangeShapeType="1"/>
          </p:cNvSpPr>
          <p:nvPr/>
        </p:nvSpPr>
        <p:spPr bwMode="auto">
          <a:xfrm>
            <a:off x="5063248" y="2212479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80" name="Rectangle 26"/>
          <p:cNvSpPr>
            <a:spLocks noChangeArrowheads="1"/>
          </p:cNvSpPr>
          <p:nvPr/>
        </p:nvSpPr>
        <p:spPr bwMode="auto">
          <a:xfrm>
            <a:off x="5041389" y="3723779"/>
            <a:ext cx="5829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6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081" name="Line 27"/>
          <p:cNvSpPr>
            <a:spLocks noChangeShapeType="1"/>
          </p:cNvSpPr>
          <p:nvPr/>
        </p:nvSpPr>
        <p:spPr bwMode="auto">
          <a:xfrm flipV="1">
            <a:off x="5507712" y="368567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82" name="Line 28"/>
          <p:cNvSpPr>
            <a:spLocks noChangeShapeType="1"/>
          </p:cNvSpPr>
          <p:nvPr/>
        </p:nvSpPr>
        <p:spPr bwMode="auto">
          <a:xfrm>
            <a:off x="5507712" y="2212479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83" name="Rectangle 29"/>
          <p:cNvSpPr>
            <a:spLocks noChangeArrowheads="1"/>
          </p:cNvSpPr>
          <p:nvPr/>
        </p:nvSpPr>
        <p:spPr bwMode="auto">
          <a:xfrm>
            <a:off x="5485853" y="3723779"/>
            <a:ext cx="5829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7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084" name="Line 30"/>
          <p:cNvSpPr>
            <a:spLocks noChangeShapeType="1"/>
          </p:cNvSpPr>
          <p:nvPr/>
        </p:nvSpPr>
        <p:spPr bwMode="auto">
          <a:xfrm flipV="1">
            <a:off x="5952176" y="368567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85" name="Line 31"/>
          <p:cNvSpPr>
            <a:spLocks noChangeShapeType="1"/>
          </p:cNvSpPr>
          <p:nvPr/>
        </p:nvSpPr>
        <p:spPr bwMode="auto">
          <a:xfrm>
            <a:off x="5952176" y="2212479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86" name="Rectangle 32"/>
          <p:cNvSpPr>
            <a:spLocks noChangeArrowheads="1"/>
          </p:cNvSpPr>
          <p:nvPr/>
        </p:nvSpPr>
        <p:spPr bwMode="auto">
          <a:xfrm>
            <a:off x="5930317" y="3723779"/>
            <a:ext cx="5829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8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087" name="Line 33"/>
          <p:cNvSpPr>
            <a:spLocks noChangeShapeType="1"/>
          </p:cNvSpPr>
          <p:nvPr/>
        </p:nvSpPr>
        <p:spPr bwMode="auto">
          <a:xfrm>
            <a:off x="4114573" y="2369641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88" name="Line 34"/>
          <p:cNvSpPr>
            <a:spLocks noChangeShapeType="1"/>
          </p:cNvSpPr>
          <p:nvPr/>
        </p:nvSpPr>
        <p:spPr bwMode="auto">
          <a:xfrm flipH="1">
            <a:off x="5988608" y="2369641"/>
            <a:ext cx="2331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89" name="Rectangle 35"/>
          <p:cNvSpPr>
            <a:spLocks noChangeArrowheads="1"/>
          </p:cNvSpPr>
          <p:nvPr/>
        </p:nvSpPr>
        <p:spPr bwMode="auto">
          <a:xfrm>
            <a:off x="4041710" y="2318841"/>
            <a:ext cx="5829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4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090" name="Line 36"/>
          <p:cNvSpPr>
            <a:spLocks noChangeShapeType="1"/>
          </p:cNvSpPr>
          <p:nvPr/>
        </p:nvSpPr>
        <p:spPr bwMode="auto">
          <a:xfrm>
            <a:off x="4114573" y="2582366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91" name="Line 37"/>
          <p:cNvSpPr>
            <a:spLocks noChangeShapeType="1"/>
          </p:cNvSpPr>
          <p:nvPr/>
        </p:nvSpPr>
        <p:spPr bwMode="auto">
          <a:xfrm flipH="1">
            <a:off x="5988608" y="2582366"/>
            <a:ext cx="2331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92" name="Rectangle 38"/>
          <p:cNvSpPr>
            <a:spLocks noChangeArrowheads="1"/>
          </p:cNvSpPr>
          <p:nvPr/>
        </p:nvSpPr>
        <p:spPr bwMode="auto">
          <a:xfrm>
            <a:off x="4041710" y="2531566"/>
            <a:ext cx="5829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6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093" name="Line 39"/>
          <p:cNvSpPr>
            <a:spLocks noChangeShapeType="1"/>
          </p:cNvSpPr>
          <p:nvPr/>
        </p:nvSpPr>
        <p:spPr bwMode="auto">
          <a:xfrm>
            <a:off x="4114573" y="2795091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94" name="Line 40"/>
          <p:cNvSpPr>
            <a:spLocks noChangeShapeType="1"/>
          </p:cNvSpPr>
          <p:nvPr/>
        </p:nvSpPr>
        <p:spPr bwMode="auto">
          <a:xfrm flipH="1">
            <a:off x="5988608" y="2795091"/>
            <a:ext cx="2331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95" name="Rectangle 41"/>
          <p:cNvSpPr>
            <a:spLocks noChangeArrowheads="1"/>
          </p:cNvSpPr>
          <p:nvPr/>
        </p:nvSpPr>
        <p:spPr bwMode="auto">
          <a:xfrm>
            <a:off x="4041710" y="2744291"/>
            <a:ext cx="5829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8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096" name="Line 42"/>
          <p:cNvSpPr>
            <a:spLocks noChangeShapeType="1"/>
          </p:cNvSpPr>
          <p:nvPr/>
        </p:nvSpPr>
        <p:spPr bwMode="auto">
          <a:xfrm>
            <a:off x="4114573" y="3007816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97" name="Line 43"/>
          <p:cNvSpPr>
            <a:spLocks noChangeShapeType="1"/>
          </p:cNvSpPr>
          <p:nvPr/>
        </p:nvSpPr>
        <p:spPr bwMode="auto">
          <a:xfrm flipH="1">
            <a:off x="5988608" y="3007816"/>
            <a:ext cx="2331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098" name="Rectangle 44"/>
          <p:cNvSpPr>
            <a:spLocks noChangeArrowheads="1"/>
          </p:cNvSpPr>
          <p:nvPr/>
        </p:nvSpPr>
        <p:spPr bwMode="auto">
          <a:xfrm>
            <a:off x="3996535" y="2958604"/>
            <a:ext cx="11512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10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099" name="Line 45"/>
          <p:cNvSpPr>
            <a:spLocks noChangeShapeType="1"/>
          </p:cNvSpPr>
          <p:nvPr/>
        </p:nvSpPr>
        <p:spPr bwMode="auto">
          <a:xfrm>
            <a:off x="4114573" y="3222129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100" name="Line 46"/>
          <p:cNvSpPr>
            <a:spLocks noChangeShapeType="1"/>
          </p:cNvSpPr>
          <p:nvPr/>
        </p:nvSpPr>
        <p:spPr bwMode="auto">
          <a:xfrm flipH="1">
            <a:off x="5988608" y="3222129"/>
            <a:ext cx="2331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101" name="Rectangle 47"/>
          <p:cNvSpPr>
            <a:spLocks noChangeArrowheads="1"/>
          </p:cNvSpPr>
          <p:nvPr/>
        </p:nvSpPr>
        <p:spPr bwMode="auto">
          <a:xfrm>
            <a:off x="3996535" y="3171329"/>
            <a:ext cx="11512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12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02" name="Line 48"/>
          <p:cNvSpPr>
            <a:spLocks noChangeShapeType="1"/>
          </p:cNvSpPr>
          <p:nvPr/>
        </p:nvSpPr>
        <p:spPr bwMode="auto">
          <a:xfrm>
            <a:off x="4114573" y="3434854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103" name="Line 49"/>
          <p:cNvSpPr>
            <a:spLocks noChangeShapeType="1"/>
          </p:cNvSpPr>
          <p:nvPr/>
        </p:nvSpPr>
        <p:spPr bwMode="auto">
          <a:xfrm flipH="1">
            <a:off x="5988608" y="3434854"/>
            <a:ext cx="2331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104" name="Rectangle 50"/>
          <p:cNvSpPr>
            <a:spLocks noChangeArrowheads="1"/>
          </p:cNvSpPr>
          <p:nvPr/>
        </p:nvSpPr>
        <p:spPr bwMode="auto">
          <a:xfrm>
            <a:off x="3996535" y="3384054"/>
            <a:ext cx="11512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14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05" name="Line 51"/>
          <p:cNvSpPr>
            <a:spLocks noChangeShapeType="1"/>
          </p:cNvSpPr>
          <p:nvPr/>
        </p:nvSpPr>
        <p:spPr bwMode="auto">
          <a:xfrm>
            <a:off x="4114573" y="3647579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106" name="Line 52"/>
          <p:cNvSpPr>
            <a:spLocks noChangeShapeType="1"/>
          </p:cNvSpPr>
          <p:nvPr/>
        </p:nvSpPr>
        <p:spPr bwMode="auto">
          <a:xfrm flipH="1">
            <a:off x="5988608" y="3647579"/>
            <a:ext cx="2331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107" name="Rectangle 53"/>
          <p:cNvSpPr>
            <a:spLocks noChangeArrowheads="1"/>
          </p:cNvSpPr>
          <p:nvPr/>
        </p:nvSpPr>
        <p:spPr bwMode="auto">
          <a:xfrm>
            <a:off x="3996535" y="3598366"/>
            <a:ext cx="11512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16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08" name="Line 54"/>
          <p:cNvSpPr>
            <a:spLocks noChangeShapeType="1"/>
          </p:cNvSpPr>
          <p:nvPr/>
        </p:nvSpPr>
        <p:spPr bwMode="auto">
          <a:xfrm>
            <a:off x="4114573" y="3704729"/>
            <a:ext cx="189735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109" name="Line 55"/>
          <p:cNvSpPr>
            <a:spLocks noChangeShapeType="1"/>
          </p:cNvSpPr>
          <p:nvPr/>
        </p:nvSpPr>
        <p:spPr bwMode="auto">
          <a:xfrm>
            <a:off x="4114573" y="2212479"/>
            <a:ext cx="189735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110" name="Line 56"/>
          <p:cNvSpPr>
            <a:spLocks noChangeShapeType="1"/>
          </p:cNvSpPr>
          <p:nvPr/>
        </p:nvSpPr>
        <p:spPr bwMode="auto">
          <a:xfrm>
            <a:off x="6011924" y="2212479"/>
            <a:ext cx="0" cy="14922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111" name="Line 57"/>
          <p:cNvSpPr>
            <a:spLocks noChangeShapeType="1"/>
          </p:cNvSpPr>
          <p:nvPr/>
        </p:nvSpPr>
        <p:spPr bwMode="auto">
          <a:xfrm>
            <a:off x="4114573" y="2212479"/>
            <a:ext cx="0" cy="14922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112" name="Rectangle 58"/>
          <p:cNvSpPr>
            <a:spLocks noChangeArrowheads="1"/>
          </p:cNvSpPr>
          <p:nvPr/>
        </p:nvSpPr>
        <p:spPr bwMode="auto">
          <a:xfrm>
            <a:off x="6610857" y="2206129"/>
            <a:ext cx="1904637" cy="149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13" name="Rectangle 59"/>
          <p:cNvSpPr>
            <a:spLocks noChangeArrowheads="1"/>
          </p:cNvSpPr>
          <p:nvPr/>
        </p:nvSpPr>
        <p:spPr bwMode="auto">
          <a:xfrm>
            <a:off x="6610857" y="2206129"/>
            <a:ext cx="1904637" cy="149860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14" name="Line 60"/>
          <p:cNvSpPr>
            <a:spLocks noChangeShapeType="1"/>
          </p:cNvSpPr>
          <p:nvPr/>
        </p:nvSpPr>
        <p:spPr bwMode="auto">
          <a:xfrm>
            <a:off x="6610857" y="2206129"/>
            <a:ext cx="190463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15" name="Line 61"/>
          <p:cNvSpPr>
            <a:spLocks noChangeShapeType="1"/>
          </p:cNvSpPr>
          <p:nvPr/>
        </p:nvSpPr>
        <p:spPr bwMode="auto">
          <a:xfrm>
            <a:off x="6610857" y="3704729"/>
            <a:ext cx="190463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16" name="Line 62"/>
          <p:cNvSpPr>
            <a:spLocks noChangeShapeType="1"/>
          </p:cNvSpPr>
          <p:nvPr/>
        </p:nvSpPr>
        <p:spPr bwMode="auto">
          <a:xfrm flipV="1">
            <a:off x="8515495" y="2206129"/>
            <a:ext cx="0" cy="14986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17" name="Line 63"/>
          <p:cNvSpPr>
            <a:spLocks noChangeShapeType="1"/>
          </p:cNvSpPr>
          <p:nvPr/>
        </p:nvSpPr>
        <p:spPr bwMode="auto">
          <a:xfrm flipV="1">
            <a:off x="6610857" y="2206129"/>
            <a:ext cx="0" cy="14986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18" name="Line 64"/>
          <p:cNvSpPr>
            <a:spLocks noChangeShapeType="1"/>
          </p:cNvSpPr>
          <p:nvPr/>
        </p:nvSpPr>
        <p:spPr bwMode="auto">
          <a:xfrm>
            <a:off x="6610857" y="3704729"/>
            <a:ext cx="190463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19" name="Line 65"/>
          <p:cNvSpPr>
            <a:spLocks noChangeShapeType="1"/>
          </p:cNvSpPr>
          <p:nvPr/>
        </p:nvSpPr>
        <p:spPr bwMode="auto">
          <a:xfrm flipV="1">
            <a:off x="6610857" y="2206129"/>
            <a:ext cx="0" cy="14986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20" name="Line 66"/>
          <p:cNvSpPr>
            <a:spLocks noChangeShapeType="1"/>
          </p:cNvSpPr>
          <p:nvPr/>
        </p:nvSpPr>
        <p:spPr bwMode="auto">
          <a:xfrm flipV="1">
            <a:off x="6610857" y="368567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21" name="Line 67"/>
          <p:cNvSpPr>
            <a:spLocks noChangeShapeType="1"/>
          </p:cNvSpPr>
          <p:nvPr/>
        </p:nvSpPr>
        <p:spPr bwMode="auto">
          <a:xfrm>
            <a:off x="6610857" y="220612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22" name="Rectangle 68"/>
          <p:cNvSpPr>
            <a:spLocks noChangeArrowheads="1"/>
          </p:cNvSpPr>
          <p:nvPr/>
        </p:nvSpPr>
        <p:spPr bwMode="auto">
          <a:xfrm>
            <a:off x="6588998" y="3723779"/>
            <a:ext cx="529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2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23" name="Line 69"/>
          <p:cNvSpPr>
            <a:spLocks noChangeShapeType="1"/>
          </p:cNvSpPr>
          <p:nvPr/>
        </p:nvSpPr>
        <p:spPr bwMode="auto">
          <a:xfrm flipV="1">
            <a:off x="6877536" y="368567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24" name="Line 70"/>
          <p:cNvSpPr>
            <a:spLocks noChangeShapeType="1"/>
          </p:cNvSpPr>
          <p:nvPr/>
        </p:nvSpPr>
        <p:spPr bwMode="auto">
          <a:xfrm>
            <a:off x="6877536" y="220612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25" name="Rectangle 71"/>
          <p:cNvSpPr>
            <a:spLocks noChangeArrowheads="1"/>
          </p:cNvSpPr>
          <p:nvPr/>
        </p:nvSpPr>
        <p:spPr bwMode="auto">
          <a:xfrm>
            <a:off x="6855677" y="3723779"/>
            <a:ext cx="529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4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26" name="Line 72"/>
          <p:cNvSpPr>
            <a:spLocks noChangeShapeType="1"/>
          </p:cNvSpPr>
          <p:nvPr/>
        </p:nvSpPr>
        <p:spPr bwMode="auto">
          <a:xfrm flipV="1">
            <a:off x="7152957" y="368567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27" name="Line 73"/>
          <p:cNvSpPr>
            <a:spLocks noChangeShapeType="1"/>
          </p:cNvSpPr>
          <p:nvPr/>
        </p:nvSpPr>
        <p:spPr bwMode="auto">
          <a:xfrm>
            <a:off x="7152957" y="220612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28" name="Rectangle 74"/>
          <p:cNvSpPr>
            <a:spLocks noChangeArrowheads="1"/>
          </p:cNvSpPr>
          <p:nvPr/>
        </p:nvSpPr>
        <p:spPr bwMode="auto">
          <a:xfrm>
            <a:off x="7129641" y="3723779"/>
            <a:ext cx="529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6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29" name="Line 75"/>
          <p:cNvSpPr>
            <a:spLocks noChangeShapeType="1"/>
          </p:cNvSpPr>
          <p:nvPr/>
        </p:nvSpPr>
        <p:spPr bwMode="auto">
          <a:xfrm flipV="1">
            <a:off x="7426922" y="368567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30" name="Line 76"/>
          <p:cNvSpPr>
            <a:spLocks noChangeShapeType="1"/>
          </p:cNvSpPr>
          <p:nvPr/>
        </p:nvSpPr>
        <p:spPr bwMode="auto">
          <a:xfrm>
            <a:off x="7426922" y="220612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31" name="Rectangle 77"/>
          <p:cNvSpPr>
            <a:spLocks noChangeArrowheads="1"/>
          </p:cNvSpPr>
          <p:nvPr/>
        </p:nvSpPr>
        <p:spPr bwMode="auto">
          <a:xfrm>
            <a:off x="7403606" y="3723779"/>
            <a:ext cx="529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8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32" name="Line 78"/>
          <p:cNvSpPr>
            <a:spLocks noChangeShapeType="1"/>
          </p:cNvSpPr>
          <p:nvPr/>
        </p:nvSpPr>
        <p:spPr bwMode="auto">
          <a:xfrm flipV="1">
            <a:off x="7693601" y="368567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33" name="Line 79"/>
          <p:cNvSpPr>
            <a:spLocks noChangeShapeType="1"/>
          </p:cNvSpPr>
          <p:nvPr/>
        </p:nvSpPr>
        <p:spPr bwMode="auto">
          <a:xfrm>
            <a:off x="7693601" y="220612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34" name="Rectangle 80"/>
          <p:cNvSpPr>
            <a:spLocks noChangeArrowheads="1"/>
          </p:cNvSpPr>
          <p:nvPr/>
        </p:nvSpPr>
        <p:spPr bwMode="auto">
          <a:xfrm>
            <a:off x="7648426" y="3723779"/>
            <a:ext cx="10579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35" name="Line 81"/>
          <p:cNvSpPr>
            <a:spLocks noChangeShapeType="1"/>
          </p:cNvSpPr>
          <p:nvPr/>
        </p:nvSpPr>
        <p:spPr bwMode="auto">
          <a:xfrm flipV="1">
            <a:off x="7967565" y="368567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36" name="Line 82"/>
          <p:cNvSpPr>
            <a:spLocks noChangeShapeType="1"/>
          </p:cNvSpPr>
          <p:nvPr/>
        </p:nvSpPr>
        <p:spPr bwMode="auto">
          <a:xfrm>
            <a:off x="7967565" y="220612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37" name="Rectangle 83"/>
          <p:cNvSpPr>
            <a:spLocks noChangeArrowheads="1"/>
          </p:cNvSpPr>
          <p:nvPr/>
        </p:nvSpPr>
        <p:spPr bwMode="auto">
          <a:xfrm>
            <a:off x="7922390" y="3723779"/>
            <a:ext cx="10579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12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38" name="Line 84"/>
          <p:cNvSpPr>
            <a:spLocks noChangeShapeType="1"/>
          </p:cNvSpPr>
          <p:nvPr/>
        </p:nvSpPr>
        <p:spPr bwMode="auto">
          <a:xfrm flipV="1">
            <a:off x="8241530" y="368567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39" name="Line 85"/>
          <p:cNvSpPr>
            <a:spLocks noChangeShapeType="1"/>
          </p:cNvSpPr>
          <p:nvPr/>
        </p:nvSpPr>
        <p:spPr bwMode="auto">
          <a:xfrm>
            <a:off x="8241530" y="220612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40" name="Rectangle 86"/>
          <p:cNvSpPr>
            <a:spLocks noChangeArrowheads="1"/>
          </p:cNvSpPr>
          <p:nvPr/>
        </p:nvSpPr>
        <p:spPr bwMode="auto">
          <a:xfrm>
            <a:off x="8196355" y="3723779"/>
            <a:ext cx="10579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14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41" name="Line 87"/>
          <p:cNvSpPr>
            <a:spLocks noChangeShapeType="1"/>
          </p:cNvSpPr>
          <p:nvPr/>
        </p:nvSpPr>
        <p:spPr bwMode="auto">
          <a:xfrm flipV="1">
            <a:off x="8515495" y="368567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42" name="Line 88"/>
          <p:cNvSpPr>
            <a:spLocks noChangeShapeType="1"/>
          </p:cNvSpPr>
          <p:nvPr/>
        </p:nvSpPr>
        <p:spPr bwMode="auto">
          <a:xfrm>
            <a:off x="8515495" y="2206129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43" name="Rectangle 89"/>
          <p:cNvSpPr>
            <a:spLocks noChangeArrowheads="1"/>
          </p:cNvSpPr>
          <p:nvPr/>
        </p:nvSpPr>
        <p:spPr bwMode="auto">
          <a:xfrm>
            <a:off x="8470320" y="3723779"/>
            <a:ext cx="10579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16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44" name="Line 90"/>
          <p:cNvSpPr>
            <a:spLocks noChangeShapeType="1"/>
          </p:cNvSpPr>
          <p:nvPr/>
        </p:nvSpPr>
        <p:spPr bwMode="auto">
          <a:xfrm>
            <a:off x="6610857" y="3704729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45" name="Line 91"/>
          <p:cNvSpPr>
            <a:spLocks noChangeShapeType="1"/>
          </p:cNvSpPr>
          <p:nvPr/>
        </p:nvSpPr>
        <p:spPr bwMode="auto">
          <a:xfrm flipH="1">
            <a:off x="8493636" y="3704729"/>
            <a:ext cx="2185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46" name="Rectangle 92"/>
          <p:cNvSpPr>
            <a:spLocks noChangeArrowheads="1"/>
          </p:cNvSpPr>
          <p:nvPr/>
        </p:nvSpPr>
        <p:spPr bwMode="auto">
          <a:xfrm>
            <a:off x="6537994" y="3653929"/>
            <a:ext cx="529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47" name="Line 93"/>
          <p:cNvSpPr>
            <a:spLocks noChangeShapeType="1"/>
          </p:cNvSpPr>
          <p:nvPr/>
        </p:nvSpPr>
        <p:spPr bwMode="auto">
          <a:xfrm>
            <a:off x="6610857" y="3515816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48" name="Line 94"/>
          <p:cNvSpPr>
            <a:spLocks noChangeShapeType="1"/>
          </p:cNvSpPr>
          <p:nvPr/>
        </p:nvSpPr>
        <p:spPr bwMode="auto">
          <a:xfrm flipH="1">
            <a:off x="8493636" y="3515816"/>
            <a:ext cx="2185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49" name="Rectangle 95"/>
          <p:cNvSpPr>
            <a:spLocks noChangeArrowheads="1"/>
          </p:cNvSpPr>
          <p:nvPr/>
        </p:nvSpPr>
        <p:spPr bwMode="auto">
          <a:xfrm>
            <a:off x="6470960" y="3466604"/>
            <a:ext cx="13144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0.5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50" name="Line 96"/>
          <p:cNvSpPr>
            <a:spLocks noChangeShapeType="1"/>
          </p:cNvSpPr>
          <p:nvPr/>
        </p:nvSpPr>
        <p:spPr bwMode="auto">
          <a:xfrm>
            <a:off x="6610857" y="3328491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51" name="Line 97"/>
          <p:cNvSpPr>
            <a:spLocks noChangeShapeType="1"/>
          </p:cNvSpPr>
          <p:nvPr/>
        </p:nvSpPr>
        <p:spPr bwMode="auto">
          <a:xfrm flipH="1">
            <a:off x="8493636" y="3328491"/>
            <a:ext cx="2185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52" name="Rectangle 98"/>
          <p:cNvSpPr>
            <a:spLocks noChangeArrowheads="1"/>
          </p:cNvSpPr>
          <p:nvPr/>
        </p:nvSpPr>
        <p:spPr bwMode="auto">
          <a:xfrm>
            <a:off x="6537994" y="3277691"/>
            <a:ext cx="529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53" name="Line 99"/>
          <p:cNvSpPr>
            <a:spLocks noChangeShapeType="1"/>
          </p:cNvSpPr>
          <p:nvPr/>
        </p:nvSpPr>
        <p:spPr bwMode="auto">
          <a:xfrm>
            <a:off x="6610857" y="3139579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54" name="Line 100"/>
          <p:cNvSpPr>
            <a:spLocks noChangeShapeType="1"/>
          </p:cNvSpPr>
          <p:nvPr/>
        </p:nvSpPr>
        <p:spPr bwMode="auto">
          <a:xfrm flipH="1">
            <a:off x="8493636" y="3139579"/>
            <a:ext cx="2185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55" name="Rectangle 101"/>
          <p:cNvSpPr>
            <a:spLocks noChangeArrowheads="1"/>
          </p:cNvSpPr>
          <p:nvPr/>
        </p:nvSpPr>
        <p:spPr bwMode="auto">
          <a:xfrm>
            <a:off x="6470960" y="3090366"/>
            <a:ext cx="13144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1.5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56" name="Line 102"/>
          <p:cNvSpPr>
            <a:spLocks noChangeShapeType="1"/>
          </p:cNvSpPr>
          <p:nvPr/>
        </p:nvSpPr>
        <p:spPr bwMode="auto">
          <a:xfrm>
            <a:off x="6610857" y="2958604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57" name="Line 103"/>
          <p:cNvSpPr>
            <a:spLocks noChangeShapeType="1"/>
          </p:cNvSpPr>
          <p:nvPr/>
        </p:nvSpPr>
        <p:spPr bwMode="auto">
          <a:xfrm flipH="1">
            <a:off x="8493636" y="2958604"/>
            <a:ext cx="2185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58" name="Rectangle 104"/>
          <p:cNvSpPr>
            <a:spLocks noChangeArrowheads="1"/>
          </p:cNvSpPr>
          <p:nvPr/>
        </p:nvSpPr>
        <p:spPr bwMode="auto">
          <a:xfrm>
            <a:off x="6537994" y="2907804"/>
            <a:ext cx="529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2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59" name="Line 105"/>
          <p:cNvSpPr>
            <a:spLocks noChangeShapeType="1"/>
          </p:cNvSpPr>
          <p:nvPr/>
        </p:nvSpPr>
        <p:spPr bwMode="auto">
          <a:xfrm>
            <a:off x="6610857" y="2769691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60" name="Line 106"/>
          <p:cNvSpPr>
            <a:spLocks noChangeShapeType="1"/>
          </p:cNvSpPr>
          <p:nvPr/>
        </p:nvSpPr>
        <p:spPr bwMode="auto">
          <a:xfrm flipH="1">
            <a:off x="8493636" y="2769691"/>
            <a:ext cx="2185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61" name="Rectangle 107"/>
          <p:cNvSpPr>
            <a:spLocks noChangeArrowheads="1"/>
          </p:cNvSpPr>
          <p:nvPr/>
        </p:nvSpPr>
        <p:spPr bwMode="auto">
          <a:xfrm>
            <a:off x="6470960" y="2720479"/>
            <a:ext cx="13144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2.5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62" name="Line 108"/>
          <p:cNvSpPr>
            <a:spLocks noChangeShapeType="1"/>
          </p:cNvSpPr>
          <p:nvPr/>
        </p:nvSpPr>
        <p:spPr bwMode="auto">
          <a:xfrm>
            <a:off x="6610857" y="2582366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63" name="Line 109"/>
          <p:cNvSpPr>
            <a:spLocks noChangeShapeType="1"/>
          </p:cNvSpPr>
          <p:nvPr/>
        </p:nvSpPr>
        <p:spPr bwMode="auto">
          <a:xfrm flipH="1">
            <a:off x="8493636" y="2582366"/>
            <a:ext cx="2185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64" name="Rectangle 110"/>
          <p:cNvSpPr>
            <a:spLocks noChangeArrowheads="1"/>
          </p:cNvSpPr>
          <p:nvPr/>
        </p:nvSpPr>
        <p:spPr bwMode="auto">
          <a:xfrm>
            <a:off x="6537994" y="2531566"/>
            <a:ext cx="529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3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65" name="Line 111"/>
          <p:cNvSpPr>
            <a:spLocks noChangeShapeType="1"/>
          </p:cNvSpPr>
          <p:nvPr/>
        </p:nvSpPr>
        <p:spPr bwMode="auto">
          <a:xfrm>
            <a:off x="6610857" y="2393454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66" name="Line 112"/>
          <p:cNvSpPr>
            <a:spLocks noChangeShapeType="1"/>
          </p:cNvSpPr>
          <p:nvPr/>
        </p:nvSpPr>
        <p:spPr bwMode="auto">
          <a:xfrm flipH="1">
            <a:off x="8493636" y="2393454"/>
            <a:ext cx="2185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67" name="Rectangle 113"/>
          <p:cNvSpPr>
            <a:spLocks noChangeArrowheads="1"/>
          </p:cNvSpPr>
          <p:nvPr/>
        </p:nvSpPr>
        <p:spPr bwMode="auto">
          <a:xfrm>
            <a:off x="6470960" y="2344241"/>
            <a:ext cx="13144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3.5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68" name="Line 114"/>
          <p:cNvSpPr>
            <a:spLocks noChangeShapeType="1"/>
          </p:cNvSpPr>
          <p:nvPr/>
        </p:nvSpPr>
        <p:spPr bwMode="auto">
          <a:xfrm>
            <a:off x="6610857" y="2206129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69" name="Line 115"/>
          <p:cNvSpPr>
            <a:spLocks noChangeShapeType="1"/>
          </p:cNvSpPr>
          <p:nvPr/>
        </p:nvSpPr>
        <p:spPr bwMode="auto">
          <a:xfrm flipH="1">
            <a:off x="8493636" y="2206129"/>
            <a:ext cx="2185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70" name="Rectangle 116"/>
          <p:cNvSpPr>
            <a:spLocks noChangeArrowheads="1"/>
          </p:cNvSpPr>
          <p:nvPr/>
        </p:nvSpPr>
        <p:spPr bwMode="auto">
          <a:xfrm>
            <a:off x="6537994" y="2155329"/>
            <a:ext cx="529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4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72" name="Rectangle 118"/>
          <p:cNvSpPr>
            <a:spLocks noChangeArrowheads="1"/>
          </p:cNvSpPr>
          <p:nvPr/>
        </p:nvSpPr>
        <p:spPr bwMode="auto">
          <a:xfrm>
            <a:off x="6766784" y="2042616"/>
            <a:ext cx="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73" name="Line 119"/>
          <p:cNvSpPr>
            <a:spLocks noChangeShapeType="1"/>
          </p:cNvSpPr>
          <p:nvPr/>
        </p:nvSpPr>
        <p:spPr bwMode="auto">
          <a:xfrm>
            <a:off x="6610857" y="2206129"/>
            <a:ext cx="190463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74" name="Line 120"/>
          <p:cNvSpPr>
            <a:spLocks noChangeShapeType="1"/>
          </p:cNvSpPr>
          <p:nvPr/>
        </p:nvSpPr>
        <p:spPr bwMode="auto">
          <a:xfrm>
            <a:off x="6610857" y="3704729"/>
            <a:ext cx="190463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75" name="Line 121"/>
          <p:cNvSpPr>
            <a:spLocks noChangeShapeType="1"/>
          </p:cNvSpPr>
          <p:nvPr/>
        </p:nvSpPr>
        <p:spPr bwMode="auto">
          <a:xfrm flipV="1">
            <a:off x="8515495" y="2206129"/>
            <a:ext cx="0" cy="14986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76" name="Line 122"/>
          <p:cNvSpPr>
            <a:spLocks noChangeShapeType="1"/>
          </p:cNvSpPr>
          <p:nvPr/>
        </p:nvSpPr>
        <p:spPr bwMode="auto">
          <a:xfrm flipV="1">
            <a:off x="6610857" y="2206129"/>
            <a:ext cx="0" cy="14986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77" name="Freeform 123"/>
          <p:cNvSpPr>
            <a:spLocks/>
          </p:cNvSpPr>
          <p:nvPr/>
        </p:nvSpPr>
        <p:spPr bwMode="auto">
          <a:xfrm>
            <a:off x="6744925" y="2914154"/>
            <a:ext cx="1770570" cy="784225"/>
          </a:xfrm>
          <a:custGeom>
            <a:avLst/>
            <a:gdLst>
              <a:gd name="T0" fmla="*/ 0 w 1215"/>
              <a:gd name="T1" fmla="*/ 158 h 494"/>
              <a:gd name="T2" fmla="*/ 91 w 1215"/>
              <a:gd name="T3" fmla="*/ 0 h 494"/>
              <a:gd name="T4" fmla="*/ 188 w 1215"/>
              <a:gd name="T5" fmla="*/ 273 h 494"/>
              <a:gd name="T6" fmla="*/ 280 w 1215"/>
              <a:gd name="T7" fmla="*/ 379 h 494"/>
              <a:gd name="T8" fmla="*/ 371 w 1215"/>
              <a:gd name="T9" fmla="*/ 435 h 494"/>
              <a:gd name="T10" fmla="*/ 468 w 1215"/>
              <a:gd name="T11" fmla="*/ 466 h 494"/>
              <a:gd name="T12" fmla="*/ 559 w 1215"/>
              <a:gd name="T13" fmla="*/ 482 h 494"/>
              <a:gd name="T14" fmla="*/ 651 w 1215"/>
              <a:gd name="T15" fmla="*/ 490 h 494"/>
              <a:gd name="T16" fmla="*/ 747 w 1215"/>
              <a:gd name="T17" fmla="*/ 490 h 494"/>
              <a:gd name="T18" fmla="*/ 839 w 1215"/>
              <a:gd name="T19" fmla="*/ 494 h 494"/>
              <a:gd name="T20" fmla="*/ 930 w 1215"/>
              <a:gd name="T21" fmla="*/ 494 h 494"/>
              <a:gd name="T22" fmla="*/ 1027 w 1215"/>
              <a:gd name="T23" fmla="*/ 494 h 494"/>
              <a:gd name="T24" fmla="*/ 1118 w 1215"/>
              <a:gd name="T25" fmla="*/ 494 h 494"/>
              <a:gd name="T26" fmla="*/ 1215 w 1215"/>
              <a:gd name="T27" fmla="*/ 494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494">
                <a:moveTo>
                  <a:pt x="0" y="158"/>
                </a:moveTo>
                <a:lnTo>
                  <a:pt x="91" y="0"/>
                </a:lnTo>
                <a:lnTo>
                  <a:pt x="188" y="273"/>
                </a:lnTo>
                <a:lnTo>
                  <a:pt x="280" y="379"/>
                </a:lnTo>
                <a:lnTo>
                  <a:pt x="371" y="435"/>
                </a:lnTo>
                <a:lnTo>
                  <a:pt x="468" y="466"/>
                </a:lnTo>
                <a:lnTo>
                  <a:pt x="559" y="482"/>
                </a:lnTo>
                <a:lnTo>
                  <a:pt x="651" y="490"/>
                </a:lnTo>
                <a:lnTo>
                  <a:pt x="747" y="490"/>
                </a:lnTo>
                <a:lnTo>
                  <a:pt x="839" y="494"/>
                </a:lnTo>
                <a:lnTo>
                  <a:pt x="930" y="494"/>
                </a:lnTo>
                <a:lnTo>
                  <a:pt x="1027" y="494"/>
                </a:lnTo>
                <a:lnTo>
                  <a:pt x="1118" y="494"/>
                </a:lnTo>
                <a:lnTo>
                  <a:pt x="1215" y="49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78" name="Freeform 124"/>
          <p:cNvSpPr>
            <a:spLocks/>
          </p:cNvSpPr>
          <p:nvPr/>
        </p:nvSpPr>
        <p:spPr bwMode="auto">
          <a:xfrm>
            <a:off x="6744925" y="2393454"/>
            <a:ext cx="1770570" cy="1304925"/>
          </a:xfrm>
          <a:custGeom>
            <a:avLst/>
            <a:gdLst>
              <a:gd name="T0" fmla="*/ 0 w 1215"/>
              <a:gd name="T1" fmla="*/ 687 h 822"/>
              <a:gd name="T2" fmla="*/ 91 w 1215"/>
              <a:gd name="T3" fmla="*/ 218 h 822"/>
              <a:gd name="T4" fmla="*/ 188 w 1215"/>
              <a:gd name="T5" fmla="*/ 0 h 822"/>
              <a:gd name="T6" fmla="*/ 280 w 1215"/>
              <a:gd name="T7" fmla="*/ 608 h 822"/>
              <a:gd name="T8" fmla="*/ 371 w 1215"/>
              <a:gd name="T9" fmla="*/ 751 h 822"/>
              <a:gd name="T10" fmla="*/ 468 w 1215"/>
              <a:gd name="T11" fmla="*/ 790 h 822"/>
              <a:gd name="T12" fmla="*/ 559 w 1215"/>
              <a:gd name="T13" fmla="*/ 810 h 822"/>
              <a:gd name="T14" fmla="*/ 651 w 1215"/>
              <a:gd name="T15" fmla="*/ 818 h 822"/>
              <a:gd name="T16" fmla="*/ 747 w 1215"/>
              <a:gd name="T17" fmla="*/ 818 h 822"/>
              <a:gd name="T18" fmla="*/ 839 w 1215"/>
              <a:gd name="T19" fmla="*/ 822 h 822"/>
              <a:gd name="T20" fmla="*/ 930 w 1215"/>
              <a:gd name="T21" fmla="*/ 822 h 822"/>
              <a:gd name="T22" fmla="*/ 1027 w 1215"/>
              <a:gd name="T23" fmla="*/ 822 h 822"/>
              <a:gd name="T24" fmla="*/ 1118 w 1215"/>
              <a:gd name="T25" fmla="*/ 822 h 822"/>
              <a:gd name="T26" fmla="*/ 1215 w 1215"/>
              <a:gd name="T27" fmla="*/ 822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822">
                <a:moveTo>
                  <a:pt x="0" y="687"/>
                </a:moveTo>
                <a:lnTo>
                  <a:pt x="91" y="218"/>
                </a:lnTo>
                <a:lnTo>
                  <a:pt x="188" y="0"/>
                </a:lnTo>
                <a:lnTo>
                  <a:pt x="280" y="608"/>
                </a:lnTo>
                <a:lnTo>
                  <a:pt x="371" y="751"/>
                </a:lnTo>
                <a:lnTo>
                  <a:pt x="468" y="790"/>
                </a:lnTo>
                <a:lnTo>
                  <a:pt x="559" y="810"/>
                </a:lnTo>
                <a:lnTo>
                  <a:pt x="651" y="818"/>
                </a:lnTo>
                <a:lnTo>
                  <a:pt x="747" y="818"/>
                </a:lnTo>
                <a:lnTo>
                  <a:pt x="839" y="822"/>
                </a:lnTo>
                <a:lnTo>
                  <a:pt x="930" y="822"/>
                </a:lnTo>
                <a:lnTo>
                  <a:pt x="1027" y="822"/>
                </a:lnTo>
                <a:lnTo>
                  <a:pt x="1118" y="822"/>
                </a:lnTo>
                <a:lnTo>
                  <a:pt x="1215" y="822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79" name="Freeform 125"/>
          <p:cNvSpPr>
            <a:spLocks/>
          </p:cNvSpPr>
          <p:nvPr/>
        </p:nvSpPr>
        <p:spPr bwMode="auto">
          <a:xfrm>
            <a:off x="6744925" y="2945904"/>
            <a:ext cx="1770570" cy="752475"/>
          </a:xfrm>
          <a:custGeom>
            <a:avLst/>
            <a:gdLst>
              <a:gd name="T0" fmla="*/ 0 w 1215"/>
              <a:gd name="T1" fmla="*/ 422 h 474"/>
              <a:gd name="T2" fmla="*/ 91 w 1215"/>
              <a:gd name="T3" fmla="*/ 308 h 474"/>
              <a:gd name="T4" fmla="*/ 188 w 1215"/>
              <a:gd name="T5" fmla="*/ 0 h 474"/>
              <a:gd name="T6" fmla="*/ 280 w 1215"/>
              <a:gd name="T7" fmla="*/ 284 h 474"/>
              <a:gd name="T8" fmla="*/ 371 w 1215"/>
              <a:gd name="T9" fmla="*/ 418 h 474"/>
              <a:gd name="T10" fmla="*/ 468 w 1215"/>
              <a:gd name="T11" fmla="*/ 450 h 474"/>
              <a:gd name="T12" fmla="*/ 559 w 1215"/>
              <a:gd name="T13" fmla="*/ 462 h 474"/>
              <a:gd name="T14" fmla="*/ 651 w 1215"/>
              <a:gd name="T15" fmla="*/ 470 h 474"/>
              <a:gd name="T16" fmla="*/ 747 w 1215"/>
              <a:gd name="T17" fmla="*/ 474 h 474"/>
              <a:gd name="T18" fmla="*/ 839 w 1215"/>
              <a:gd name="T19" fmla="*/ 474 h 474"/>
              <a:gd name="T20" fmla="*/ 930 w 1215"/>
              <a:gd name="T21" fmla="*/ 474 h 474"/>
              <a:gd name="T22" fmla="*/ 1027 w 1215"/>
              <a:gd name="T23" fmla="*/ 474 h 474"/>
              <a:gd name="T24" fmla="*/ 1118 w 1215"/>
              <a:gd name="T25" fmla="*/ 474 h 474"/>
              <a:gd name="T26" fmla="*/ 1215 w 1215"/>
              <a:gd name="T27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474">
                <a:moveTo>
                  <a:pt x="0" y="422"/>
                </a:moveTo>
                <a:lnTo>
                  <a:pt x="91" y="308"/>
                </a:lnTo>
                <a:lnTo>
                  <a:pt x="188" y="0"/>
                </a:lnTo>
                <a:lnTo>
                  <a:pt x="280" y="284"/>
                </a:lnTo>
                <a:lnTo>
                  <a:pt x="371" y="418"/>
                </a:lnTo>
                <a:lnTo>
                  <a:pt x="468" y="450"/>
                </a:lnTo>
                <a:lnTo>
                  <a:pt x="559" y="462"/>
                </a:lnTo>
                <a:lnTo>
                  <a:pt x="651" y="470"/>
                </a:lnTo>
                <a:lnTo>
                  <a:pt x="747" y="474"/>
                </a:lnTo>
                <a:lnTo>
                  <a:pt x="839" y="474"/>
                </a:lnTo>
                <a:lnTo>
                  <a:pt x="930" y="474"/>
                </a:lnTo>
                <a:lnTo>
                  <a:pt x="1027" y="474"/>
                </a:lnTo>
                <a:lnTo>
                  <a:pt x="1118" y="474"/>
                </a:lnTo>
                <a:lnTo>
                  <a:pt x="1215" y="474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80" name="Freeform 126"/>
          <p:cNvSpPr>
            <a:spLocks/>
          </p:cNvSpPr>
          <p:nvPr/>
        </p:nvSpPr>
        <p:spPr bwMode="auto">
          <a:xfrm>
            <a:off x="6744925" y="3264991"/>
            <a:ext cx="1770570" cy="433388"/>
          </a:xfrm>
          <a:custGeom>
            <a:avLst/>
            <a:gdLst>
              <a:gd name="T0" fmla="*/ 0 w 1215"/>
              <a:gd name="T1" fmla="*/ 245 h 273"/>
              <a:gd name="T2" fmla="*/ 91 w 1215"/>
              <a:gd name="T3" fmla="*/ 202 h 273"/>
              <a:gd name="T4" fmla="*/ 188 w 1215"/>
              <a:gd name="T5" fmla="*/ 0 h 273"/>
              <a:gd name="T6" fmla="*/ 280 w 1215"/>
              <a:gd name="T7" fmla="*/ 59 h 273"/>
              <a:gd name="T8" fmla="*/ 371 w 1215"/>
              <a:gd name="T9" fmla="*/ 217 h 273"/>
              <a:gd name="T10" fmla="*/ 468 w 1215"/>
              <a:gd name="T11" fmla="*/ 253 h 273"/>
              <a:gd name="T12" fmla="*/ 559 w 1215"/>
              <a:gd name="T13" fmla="*/ 261 h 273"/>
              <a:gd name="T14" fmla="*/ 651 w 1215"/>
              <a:gd name="T15" fmla="*/ 269 h 273"/>
              <a:gd name="T16" fmla="*/ 747 w 1215"/>
              <a:gd name="T17" fmla="*/ 269 h 273"/>
              <a:gd name="T18" fmla="*/ 839 w 1215"/>
              <a:gd name="T19" fmla="*/ 273 h 273"/>
              <a:gd name="T20" fmla="*/ 930 w 1215"/>
              <a:gd name="T21" fmla="*/ 273 h 273"/>
              <a:gd name="T22" fmla="*/ 1027 w 1215"/>
              <a:gd name="T23" fmla="*/ 273 h 273"/>
              <a:gd name="T24" fmla="*/ 1118 w 1215"/>
              <a:gd name="T25" fmla="*/ 273 h 273"/>
              <a:gd name="T26" fmla="*/ 1215 w 1215"/>
              <a:gd name="T27" fmla="*/ 27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273">
                <a:moveTo>
                  <a:pt x="0" y="245"/>
                </a:moveTo>
                <a:lnTo>
                  <a:pt x="91" y="202"/>
                </a:lnTo>
                <a:lnTo>
                  <a:pt x="188" y="0"/>
                </a:lnTo>
                <a:lnTo>
                  <a:pt x="280" y="59"/>
                </a:lnTo>
                <a:lnTo>
                  <a:pt x="371" y="217"/>
                </a:lnTo>
                <a:lnTo>
                  <a:pt x="468" y="253"/>
                </a:lnTo>
                <a:lnTo>
                  <a:pt x="559" y="261"/>
                </a:lnTo>
                <a:lnTo>
                  <a:pt x="651" y="269"/>
                </a:lnTo>
                <a:lnTo>
                  <a:pt x="747" y="269"/>
                </a:lnTo>
                <a:lnTo>
                  <a:pt x="839" y="273"/>
                </a:lnTo>
                <a:lnTo>
                  <a:pt x="930" y="273"/>
                </a:lnTo>
                <a:lnTo>
                  <a:pt x="1027" y="273"/>
                </a:lnTo>
                <a:lnTo>
                  <a:pt x="1118" y="273"/>
                </a:lnTo>
                <a:lnTo>
                  <a:pt x="1215" y="273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81" name="Freeform 127"/>
          <p:cNvSpPr>
            <a:spLocks/>
          </p:cNvSpPr>
          <p:nvPr/>
        </p:nvSpPr>
        <p:spPr bwMode="auto">
          <a:xfrm>
            <a:off x="6744925" y="3328491"/>
            <a:ext cx="1770570" cy="369888"/>
          </a:xfrm>
          <a:custGeom>
            <a:avLst/>
            <a:gdLst>
              <a:gd name="T0" fmla="*/ 0 w 1215"/>
              <a:gd name="T1" fmla="*/ 213 h 233"/>
              <a:gd name="T2" fmla="*/ 91 w 1215"/>
              <a:gd name="T3" fmla="*/ 193 h 233"/>
              <a:gd name="T4" fmla="*/ 188 w 1215"/>
              <a:gd name="T5" fmla="*/ 95 h 233"/>
              <a:gd name="T6" fmla="*/ 280 w 1215"/>
              <a:gd name="T7" fmla="*/ 0 h 233"/>
              <a:gd name="T8" fmla="*/ 371 w 1215"/>
              <a:gd name="T9" fmla="*/ 170 h 233"/>
              <a:gd name="T10" fmla="*/ 468 w 1215"/>
              <a:gd name="T11" fmla="*/ 209 h 233"/>
              <a:gd name="T12" fmla="*/ 559 w 1215"/>
              <a:gd name="T13" fmla="*/ 221 h 233"/>
              <a:gd name="T14" fmla="*/ 651 w 1215"/>
              <a:gd name="T15" fmla="*/ 225 h 233"/>
              <a:gd name="T16" fmla="*/ 747 w 1215"/>
              <a:gd name="T17" fmla="*/ 229 h 233"/>
              <a:gd name="T18" fmla="*/ 839 w 1215"/>
              <a:gd name="T19" fmla="*/ 233 h 233"/>
              <a:gd name="T20" fmla="*/ 930 w 1215"/>
              <a:gd name="T21" fmla="*/ 233 h 233"/>
              <a:gd name="T22" fmla="*/ 1027 w 1215"/>
              <a:gd name="T23" fmla="*/ 233 h 233"/>
              <a:gd name="T24" fmla="*/ 1118 w 1215"/>
              <a:gd name="T25" fmla="*/ 233 h 233"/>
              <a:gd name="T26" fmla="*/ 1215 w 1215"/>
              <a:gd name="T27" fmla="*/ 23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233">
                <a:moveTo>
                  <a:pt x="0" y="213"/>
                </a:moveTo>
                <a:lnTo>
                  <a:pt x="91" y="193"/>
                </a:lnTo>
                <a:lnTo>
                  <a:pt x="188" y="95"/>
                </a:lnTo>
                <a:lnTo>
                  <a:pt x="280" y="0"/>
                </a:lnTo>
                <a:lnTo>
                  <a:pt x="371" y="170"/>
                </a:lnTo>
                <a:lnTo>
                  <a:pt x="468" y="209"/>
                </a:lnTo>
                <a:lnTo>
                  <a:pt x="559" y="221"/>
                </a:lnTo>
                <a:lnTo>
                  <a:pt x="651" y="225"/>
                </a:lnTo>
                <a:lnTo>
                  <a:pt x="747" y="229"/>
                </a:lnTo>
                <a:lnTo>
                  <a:pt x="839" y="233"/>
                </a:lnTo>
                <a:lnTo>
                  <a:pt x="930" y="233"/>
                </a:lnTo>
                <a:lnTo>
                  <a:pt x="1027" y="233"/>
                </a:lnTo>
                <a:lnTo>
                  <a:pt x="1118" y="233"/>
                </a:lnTo>
                <a:lnTo>
                  <a:pt x="1215" y="233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82" name="Freeform 128"/>
          <p:cNvSpPr>
            <a:spLocks/>
          </p:cNvSpPr>
          <p:nvPr/>
        </p:nvSpPr>
        <p:spPr bwMode="auto">
          <a:xfrm>
            <a:off x="6744925" y="3371354"/>
            <a:ext cx="1770570" cy="327025"/>
          </a:xfrm>
          <a:custGeom>
            <a:avLst/>
            <a:gdLst>
              <a:gd name="T0" fmla="*/ 0 w 1215"/>
              <a:gd name="T1" fmla="*/ 190 h 206"/>
              <a:gd name="T2" fmla="*/ 91 w 1215"/>
              <a:gd name="T3" fmla="*/ 182 h 206"/>
              <a:gd name="T4" fmla="*/ 188 w 1215"/>
              <a:gd name="T5" fmla="*/ 139 h 206"/>
              <a:gd name="T6" fmla="*/ 280 w 1215"/>
              <a:gd name="T7" fmla="*/ 0 h 206"/>
              <a:gd name="T8" fmla="*/ 371 w 1215"/>
              <a:gd name="T9" fmla="*/ 123 h 206"/>
              <a:gd name="T10" fmla="*/ 468 w 1215"/>
              <a:gd name="T11" fmla="*/ 182 h 206"/>
              <a:gd name="T12" fmla="*/ 559 w 1215"/>
              <a:gd name="T13" fmla="*/ 194 h 206"/>
              <a:gd name="T14" fmla="*/ 651 w 1215"/>
              <a:gd name="T15" fmla="*/ 198 h 206"/>
              <a:gd name="T16" fmla="*/ 747 w 1215"/>
              <a:gd name="T17" fmla="*/ 202 h 206"/>
              <a:gd name="T18" fmla="*/ 839 w 1215"/>
              <a:gd name="T19" fmla="*/ 202 h 206"/>
              <a:gd name="T20" fmla="*/ 930 w 1215"/>
              <a:gd name="T21" fmla="*/ 206 h 206"/>
              <a:gd name="T22" fmla="*/ 1027 w 1215"/>
              <a:gd name="T23" fmla="*/ 206 h 206"/>
              <a:gd name="T24" fmla="*/ 1118 w 1215"/>
              <a:gd name="T25" fmla="*/ 206 h 206"/>
              <a:gd name="T26" fmla="*/ 1215 w 1215"/>
              <a:gd name="T27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206">
                <a:moveTo>
                  <a:pt x="0" y="190"/>
                </a:moveTo>
                <a:lnTo>
                  <a:pt x="91" y="182"/>
                </a:lnTo>
                <a:lnTo>
                  <a:pt x="188" y="139"/>
                </a:lnTo>
                <a:lnTo>
                  <a:pt x="280" y="0"/>
                </a:lnTo>
                <a:lnTo>
                  <a:pt x="371" y="123"/>
                </a:lnTo>
                <a:lnTo>
                  <a:pt x="468" y="182"/>
                </a:lnTo>
                <a:lnTo>
                  <a:pt x="559" y="194"/>
                </a:lnTo>
                <a:lnTo>
                  <a:pt x="651" y="198"/>
                </a:lnTo>
                <a:lnTo>
                  <a:pt x="747" y="202"/>
                </a:lnTo>
                <a:lnTo>
                  <a:pt x="839" y="202"/>
                </a:lnTo>
                <a:lnTo>
                  <a:pt x="930" y="206"/>
                </a:lnTo>
                <a:lnTo>
                  <a:pt x="1027" y="206"/>
                </a:lnTo>
                <a:lnTo>
                  <a:pt x="1118" y="206"/>
                </a:lnTo>
                <a:lnTo>
                  <a:pt x="1215" y="206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83" name="Freeform 129"/>
          <p:cNvSpPr>
            <a:spLocks/>
          </p:cNvSpPr>
          <p:nvPr/>
        </p:nvSpPr>
        <p:spPr bwMode="auto">
          <a:xfrm>
            <a:off x="6744925" y="3484066"/>
            <a:ext cx="1770570" cy="214313"/>
          </a:xfrm>
          <a:custGeom>
            <a:avLst/>
            <a:gdLst>
              <a:gd name="T0" fmla="*/ 0 w 1215"/>
              <a:gd name="T1" fmla="*/ 123 h 135"/>
              <a:gd name="T2" fmla="*/ 91 w 1215"/>
              <a:gd name="T3" fmla="*/ 119 h 135"/>
              <a:gd name="T4" fmla="*/ 188 w 1215"/>
              <a:gd name="T5" fmla="*/ 99 h 135"/>
              <a:gd name="T6" fmla="*/ 280 w 1215"/>
              <a:gd name="T7" fmla="*/ 0 h 135"/>
              <a:gd name="T8" fmla="*/ 371 w 1215"/>
              <a:gd name="T9" fmla="*/ 20 h 135"/>
              <a:gd name="T10" fmla="*/ 468 w 1215"/>
              <a:gd name="T11" fmla="*/ 107 h 135"/>
              <a:gd name="T12" fmla="*/ 559 w 1215"/>
              <a:gd name="T13" fmla="*/ 123 h 135"/>
              <a:gd name="T14" fmla="*/ 651 w 1215"/>
              <a:gd name="T15" fmla="*/ 127 h 135"/>
              <a:gd name="T16" fmla="*/ 747 w 1215"/>
              <a:gd name="T17" fmla="*/ 131 h 135"/>
              <a:gd name="T18" fmla="*/ 839 w 1215"/>
              <a:gd name="T19" fmla="*/ 131 h 135"/>
              <a:gd name="T20" fmla="*/ 930 w 1215"/>
              <a:gd name="T21" fmla="*/ 131 h 135"/>
              <a:gd name="T22" fmla="*/ 1027 w 1215"/>
              <a:gd name="T23" fmla="*/ 135 h 135"/>
              <a:gd name="T24" fmla="*/ 1118 w 1215"/>
              <a:gd name="T25" fmla="*/ 135 h 135"/>
              <a:gd name="T26" fmla="*/ 1215 w 1215"/>
              <a:gd name="T2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135">
                <a:moveTo>
                  <a:pt x="0" y="123"/>
                </a:moveTo>
                <a:lnTo>
                  <a:pt x="91" y="119"/>
                </a:lnTo>
                <a:lnTo>
                  <a:pt x="188" y="99"/>
                </a:lnTo>
                <a:lnTo>
                  <a:pt x="280" y="0"/>
                </a:lnTo>
                <a:lnTo>
                  <a:pt x="371" y="20"/>
                </a:lnTo>
                <a:lnTo>
                  <a:pt x="468" y="107"/>
                </a:lnTo>
                <a:lnTo>
                  <a:pt x="559" y="123"/>
                </a:lnTo>
                <a:lnTo>
                  <a:pt x="651" y="127"/>
                </a:lnTo>
                <a:lnTo>
                  <a:pt x="747" y="131"/>
                </a:lnTo>
                <a:lnTo>
                  <a:pt x="839" y="131"/>
                </a:lnTo>
                <a:lnTo>
                  <a:pt x="930" y="131"/>
                </a:lnTo>
                <a:lnTo>
                  <a:pt x="1027" y="135"/>
                </a:lnTo>
                <a:lnTo>
                  <a:pt x="1118" y="135"/>
                </a:lnTo>
                <a:lnTo>
                  <a:pt x="1215" y="135"/>
                </a:lnTo>
              </a:path>
            </a:pathLst>
          </a:custGeom>
          <a:noFill/>
          <a:ln w="0">
            <a:solidFill>
              <a:srgbClr val="3F3F3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84" name="Freeform 130"/>
          <p:cNvSpPr>
            <a:spLocks/>
          </p:cNvSpPr>
          <p:nvPr/>
        </p:nvSpPr>
        <p:spPr bwMode="auto">
          <a:xfrm>
            <a:off x="6744925" y="3472954"/>
            <a:ext cx="1770570" cy="225425"/>
          </a:xfrm>
          <a:custGeom>
            <a:avLst/>
            <a:gdLst>
              <a:gd name="T0" fmla="*/ 0 w 1215"/>
              <a:gd name="T1" fmla="*/ 134 h 142"/>
              <a:gd name="T2" fmla="*/ 91 w 1215"/>
              <a:gd name="T3" fmla="*/ 130 h 142"/>
              <a:gd name="T4" fmla="*/ 188 w 1215"/>
              <a:gd name="T5" fmla="*/ 122 h 142"/>
              <a:gd name="T6" fmla="*/ 280 w 1215"/>
              <a:gd name="T7" fmla="*/ 79 h 142"/>
              <a:gd name="T8" fmla="*/ 371 w 1215"/>
              <a:gd name="T9" fmla="*/ 0 h 142"/>
              <a:gd name="T10" fmla="*/ 468 w 1215"/>
              <a:gd name="T11" fmla="*/ 102 h 142"/>
              <a:gd name="T12" fmla="*/ 559 w 1215"/>
              <a:gd name="T13" fmla="*/ 130 h 142"/>
              <a:gd name="T14" fmla="*/ 651 w 1215"/>
              <a:gd name="T15" fmla="*/ 134 h 142"/>
              <a:gd name="T16" fmla="*/ 747 w 1215"/>
              <a:gd name="T17" fmla="*/ 138 h 142"/>
              <a:gd name="T18" fmla="*/ 839 w 1215"/>
              <a:gd name="T19" fmla="*/ 138 h 142"/>
              <a:gd name="T20" fmla="*/ 930 w 1215"/>
              <a:gd name="T21" fmla="*/ 138 h 142"/>
              <a:gd name="T22" fmla="*/ 1027 w 1215"/>
              <a:gd name="T23" fmla="*/ 138 h 142"/>
              <a:gd name="T24" fmla="*/ 1118 w 1215"/>
              <a:gd name="T25" fmla="*/ 138 h 142"/>
              <a:gd name="T26" fmla="*/ 1215 w 1215"/>
              <a:gd name="T2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142">
                <a:moveTo>
                  <a:pt x="0" y="134"/>
                </a:moveTo>
                <a:lnTo>
                  <a:pt x="91" y="130"/>
                </a:lnTo>
                <a:lnTo>
                  <a:pt x="188" y="122"/>
                </a:lnTo>
                <a:lnTo>
                  <a:pt x="280" y="79"/>
                </a:lnTo>
                <a:lnTo>
                  <a:pt x="371" y="0"/>
                </a:lnTo>
                <a:lnTo>
                  <a:pt x="468" y="102"/>
                </a:lnTo>
                <a:lnTo>
                  <a:pt x="559" y="130"/>
                </a:lnTo>
                <a:lnTo>
                  <a:pt x="651" y="134"/>
                </a:lnTo>
                <a:lnTo>
                  <a:pt x="747" y="138"/>
                </a:lnTo>
                <a:lnTo>
                  <a:pt x="839" y="138"/>
                </a:lnTo>
                <a:lnTo>
                  <a:pt x="930" y="138"/>
                </a:lnTo>
                <a:lnTo>
                  <a:pt x="1027" y="138"/>
                </a:lnTo>
                <a:lnTo>
                  <a:pt x="1118" y="138"/>
                </a:lnTo>
                <a:lnTo>
                  <a:pt x="1215" y="14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85" name="Freeform 131"/>
          <p:cNvSpPr>
            <a:spLocks/>
          </p:cNvSpPr>
          <p:nvPr/>
        </p:nvSpPr>
        <p:spPr bwMode="auto">
          <a:xfrm>
            <a:off x="6744925" y="3515816"/>
            <a:ext cx="1770570" cy="176213"/>
          </a:xfrm>
          <a:custGeom>
            <a:avLst/>
            <a:gdLst>
              <a:gd name="T0" fmla="*/ 0 w 1215"/>
              <a:gd name="T1" fmla="*/ 107 h 111"/>
              <a:gd name="T2" fmla="*/ 91 w 1215"/>
              <a:gd name="T3" fmla="*/ 107 h 111"/>
              <a:gd name="T4" fmla="*/ 188 w 1215"/>
              <a:gd name="T5" fmla="*/ 103 h 111"/>
              <a:gd name="T6" fmla="*/ 280 w 1215"/>
              <a:gd name="T7" fmla="*/ 83 h 111"/>
              <a:gd name="T8" fmla="*/ 371 w 1215"/>
              <a:gd name="T9" fmla="*/ 0 h 111"/>
              <a:gd name="T10" fmla="*/ 468 w 1215"/>
              <a:gd name="T11" fmla="*/ 56 h 111"/>
              <a:gd name="T12" fmla="*/ 559 w 1215"/>
              <a:gd name="T13" fmla="*/ 99 h 111"/>
              <a:gd name="T14" fmla="*/ 651 w 1215"/>
              <a:gd name="T15" fmla="*/ 111 h 111"/>
              <a:gd name="T16" fmla="*/ 747 w 1215"/>
              <a:gd name="T17" fmla="*/ 111 h 111"/>
              <a:gd name="T18" fmla="*/ 839 w 1215"/>
              <a:gd name="T19" fmla="*/ 111 h 111"/>
              <a:gd name="T20" fmla="*/ 930 w 1215"/>
              <a:gd name="T21" fmla="*/ 111 h 111"/>
              <a:gd name="T22" fmla="*/ 1027 w 1215"/>
              <a:gd name="T23" fmla="*/ 111 h 111"/>
              <a:gd name="T24" fmla="*/ 1118 w 1215"/>
              <a:gd name="T25" fmla="*/ 107 h 111"/>
              <a:gd name="T26" fmla="*/ 1215 w 1215"/>
              <a:gd name="T27" fmla="*/ 10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111">
                <a:moveTo>
                  <a:pt x="0" y="107"/>
                </a:moveTo>
                <a:lnTo>
                  <a:pt x="91" y="107"/>
                </a:lnTo>
                <a:lnTo>
                  <a:pt x="188" y="103"/>
                </a:lnTo>
                <a:lnTo>
                  <a:pt x="280" y="83"/>
                </a:lnTo>
                <a:lnTo>
                  <a:pt x="371" y="0"/>
                </a:lnTo>
                <a:lnTo>
                  <a:pt x="468" y="56"/>
                </a:lnTo>
                <a:lnTo>
                  <a:pt x="559" y="99"/>
                </a:lnTo>
                <a:lnTo>
                  <a:pt x="651" y="111"/>
                </a:lnTo>
                <a:lnTo>
                  <a:pt x="747" y="111"/>
                </a:lnTo>
                <a:lnTo>
                  <a:pt x="839" y="111"/>
                </a:lnTo>
                <a:lnTo>
                  <a:pt x="930" y="111"/>
                </a:lnTo>
                <a:lnTo>
                  <a:pt x="1027" y="111"/>
                </a:lnTo>
                <a:lnTo>
                  <a:pt x="1118" y="107"/>
                </a:lnTo>
                <a:lnTo>
                  <a:pt x="1215" y="107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86" name="Freeform 132"/>
          <p:cNvSpPr>
            <a:spLocks/>
          </p:cNvSpPr>
          <p:nvPr/>
        </p:nvSpPr>
        <p:spPr bwMode="auto">
          <a:xfrm>
            <a:off x="6744925" y="3547566"/>
            <a:ext cx="1770570" cy="150813"/>
          </a:xfrm>
          <a:custGeom>
            <a:avLst/>
            <a:gdLst>
              <a:gd name="T0" fmla="*/ 0 w 1215"/>
              <a:gd name="T1" fmla="*/ 91 h 95"/>
              <a:gd name="T2" fmla="*/ 91 w 1215"/>
              <a:gd name="T3" fmla="*/ 91 h 95"/>
              <a:gd name="T4" fmla="*/ 188 w 1215"/>
              <a:gd name="T5" fmla="*/ 87 h 95"/>
              <a:gd name="T6" fmla="*/ 280 w 1215"/>
              <a:gd name="T7" fmla="*/ 79 h 95"/>
              <a:gd name="T8" fmla="*/ 371 w 1215"/>
              <a:gd name="T9" fmla="*/ 43 h 95"/>
              <a:gd name="T10" fmla="*/ 468 w 1215"/>
              <a:gd name="T11" fmla="*/ 0 h 95"/>
              <a:gd name="T12" fmla="*/ 559 w 1215"/>
              <a:gd name="T13" fmla="*/ 75 h 95"/>
              <a:gd name="T14" fmla="*/ 651 w 1215"/>
              <a:gd name="T15" fmla="*/ 87 h 95"/>
              <a:gd name="T16" fmla="*/ 747 w 1215"/>
              <a:gd name="T17" fmla="*/ 91 h 95"/>
              <a:gd name="T18" fmla="*/ 839 w 1215"/>
              <a:gd name="T19" fmla="*/ 95 h 95"/>
              <a:gd name="T20" fmla="*/ 930 w 1215"/>
              <a:gd name="T21" fmla="*/ 95 h 95"/>
              <a:gd name="T22" fmla="*/ 1027 w 1215"/>
              <a:gd name="T23" fmla="*/ 95 h 95"/>
              <a:gd name="T24" fmla="*/ 1118 w 1215"/>
              <a:gd name="T25" fmla="*/ 91 h 95"/>
              <a:gd name="T26" fmla="*/ 1215 w 1215"/>
              <a:gd name="T27" fmla="*/ 87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95">
                <a:moveTo>
                  <a:pt x="0" y="91"/>
                </a:moveTo>
                <a:lnTo>
                  <a:pt x="91" y="91"/>
                </a:lnTo>
                <a:lnTo>
                  <a:pt x="188" y="87"/>
                </a:lnTo>
                <a:lnTo>
                  <a:pt x="280" y="79"/>
                </a:lnTo>
                <a:lnTo>
                  <a:pt x="371" y="43"/>
                </a:lnTo>
                <a:lnTo>
                  <a:pt x="468" y="0"/>
                </a:lnTo>
                <a:lnTo>
                  <a:pt x="559" y="75"/>
                </a:lnTo>
                <a:lnTo>
                  <a:pt x="651" y="87"/>
                </a:lnTo>
                <a:lnTo>
                  <a:pt x="747" y="91"/>
                </a:lnTo>
                <a:lnTo>
                  <a:pt x="839" y="95"/>
                </a:lnTo>
                <a:lnTo>
                  <a:pt x="930" y="95"/>
                </a:lnTo>
                <a:lnTo>
                  <a:pt x="1027" y="95"/>
                </a:lnTo>
                <a:lnTo>
                  <a:pt x="1118" y="91"/>
                </a:lnTo>
                <a:lnTo>
                  <a:pt x="1215" y="87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87" name="Freeform 133"/>
          <p:cNvSpPr>
            <a:spLocks/>
          </p:cNvSpPr>
          <p:nvPr/>
        </p:nvSpPr>
        <p:spPr bwMode="auto">
          <a:xfrm>
            <a:off x="6744925" y="3566616"/>
            <a:ext cx="1770570" cy="131763"/>
          </a:xfrm>
          <a:custGeom>
            <a:avLst/>
            <a:gdLst>
              <a:gd name="T0" fmla="*/ 0 w 1215"/>
              <a:gd name="T1" fmla="*/ 79 h 83"/>
              <a:gd name="T2" fmla="*/ 91 w 1215"/>
              <a:gd name="T3" fmla="*/ 79 h 83"/>
              <a:gd name="T4" fmla="*/ 188 w 1215"/>
              <a:gd name="T5" fmla="*/ 79 h 83"/>
              <a:gd name="T6" fmla="*/ 280 w 1215"/>
              <a:gd name="T7" fmla="*/ 75 h 83"/>
              <a:gd name="T8" fmla="*/ 371 w 1215"/>
              <a:gd name="T9" fmla="*/ 59 h 83"/>
              <a:gd name="T10" fmla="*/ 468 w 1215"/>
              <a:gd name="T11" fmla="*/ 0 h 83"/>
              <a:gd name="T12" fmla="*/ 559 w 1215"/>
              <a:gd name="T13" fmla="*/ 47 h 83"/>
              <a:gd name="T14" fmla="*/ 651 w 1215"/>
              <a:gd name="T15" fmla="*/ 75 h 83"/>
              <a:gd name="T16" fmla="*/ 747 w 1215"/>
              <a:gd name="T17" fmla="*/ 79 h 83"/>
              <a:gd name="T18" fmla="*/ 839 w 1215"/>
              <a:gd name="T19" fmla="*/ 83 h 83"/>
              <a:gd name="T20" fmla="*/ 930 w 1215"/>
              <a:gd name="T21" fmla="*/ 83 h 83"/>
              <a:gd name="T22" fmla="*/ 1027 w 1215"/>
              <a:gd name="T23" fmla="*/ 83 h 83"/>
              <a:gd name="T24" fmla="*/ 1118 w 1215"/>
              <a:gd name="T25" fmla="*/ 83 h 83"/>
              <a:gd name="T26" fmla="*/ 1215 w 1215"/>
              <a:gd name="T2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83">
                <a:moveTo>
                  <a:pt x="0" y="79"/>
                </a:moveTo>
                <a:lnTo>
                  <a:pt x="91" y="79"/>
                </a:lnTo>
                <a:lnTo>
                  <a:pt x="188" y="79"/>
                </a:lnTo>
                <a:lnTo>
                  <a:pt x="280" y="75"/>
                </a:lnTo>
                <a:lnTo>
                  <a:pt x="371" y="59"/>
                </a:lnTo>
                <a:lnTo>
                  <a:pt x="468" y="0"/>
                </a:lnTo>
                <a:lnTo>
                  <a:pt x="559" y="47"/>
                </a:lnTo>
                <a:lnTo>
                  <a:pt x="651" y="75"/>
                </a:lnTo>
                <a:lnTo>
                  <a:pt x="747" y="79"/>
                </a:lnTo>
                <a:lnTo>
                  <a:pt x="839" y="83"/>
                </a:lnTo>
                <a:lnTo>
                  <a:pt x="930" y="83"/>
                </a:lnTo>
                <a:lnTo>
                  <a:pt x="1027" y="83"/>
                </a:lnTo>
                <a:lnTo>
                  <a:pt x="1118" y="83"/>
                </a:lnTo>
                <a:lnTo>
                  <a:pt x="1215" y="83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88" name="Freeform 134"/>
          <p:cNvSpPr>
            <a:spLocks/>
          </p:cNvSpPr>
          <p:nvPr/>
        </p:nvSpPr>
        <p:spPr bwMode="auto">
          <a:xfrm>
            <a:off x="6744925" y="3592016"/>
            <a:ext cx="1770570" cy="106363"/>
          </a:xfrm>
          <a:custGeom>
            <a:avLst/>
            <a:gdLst>
              <a:gd name="T0" fmla="*/ 0 w 1215"/>
              <a:gd name="T1" fmla="*/ 63 h 67"/>
              <a:gd name="T2" fmla="*/ 91 w 1215"/>
              <a:gd name="T3" fmla="*/ 63 h 67"/>
              <a:gd name="T4" fmla="*/ 188 w 1215"/>
              <a:gd name="T5" fmla="*/ 63 h 67"/>
              <a:gd name="T6" fmla="*/ 280 w 1215"/>
              <a:gd name="T7" fmla="*/ 63 h 67"/>
              <a:gd name="T8" fmla="*/ 371 w 1215"/>
              <a:gd name="T9" fmla="*/ 55 h 67"/>
              <a:gd name="T10" fmla="*/ 468 w 1215"/>
              <a:gd name="T11" fmla="*/ 31 h 67"/>
              <a:gd name="T12" fmla="*/ 559 w 1215"/>
              <a:gd name="T13" fmla="*/ 0 h 67"/>
              <a:gd name="T14" fmla="*/ 651 w 1215"/>
              <a:gd name="T15" fmla="*/ 55 h 67"/>
              <a:gd name="T16" fmla="*/ 747 w 1215"/>
              <a:gd name="T17" fmla="*/ 63 h 67"/>
              <a:gd name="T18" fmla="*/ 839 w 1215"/>
              <a:gd name="T19" fmla="*/ 67 h 67"/>
              <a:gd name="T20" fmla="*/ 930 w 1215"/>
              <a:gd name="T21" fmla="*/ 67 h 67"/>
              <a:gd name="T22" fmla="*/ 1027 w 1215"/>
              <a:gd name="T23" fmla="*/ 67 h 67"/>
              <a:gd name="T24" fmla="*/ 1118 w 1215"/>
              <a:gd name="T25" fmla="*/ 67 h 67"/>
              <a:gd name="T26" fmla="*/ 1215 w 1215"/>
              <a:gd name="T2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67">
                <a:moveTo>
                  <a:pt x="0" y="63"/>
                </a:moveTo>
                <a:lnTo>
                  <a:pt x="91" y="63"/>
                </a:lnTo>
                <a:lnTo>
                  <a:pt x="188" y="63"/>
                </a:lnTo>
                <a:lnTo>
                  <a:pt x="280" y="63"/>
                </a:lnTo>
                <a:lnTo>
                  <a:pt x="371" y="55"/>
                </a:lnTo>
                <a:lnTo>
                  <a:pt x="468" y="31"/>
                </a:lnTo>
                <a:lnTo>
                  <a:pt x="559" y="0"/>
                </a:lnTo>
                <a:lnTo>
                  <a:pt x="651" y="55"/>
                </a:lnTo>
                <a:lnTo>
                  <a:pt x="747" y="63"/>
                </a:lnTo>
                <a:lnTo>
                  <a:pt x="839" y="67"/>
                </a:lnTo>
                <a:lnTo>
                  <a:pt x="930" y="67"/>
                </a:lnTo>
                <a:lnTo>
                  <a:pt x="1027" y="67"/>
                </a:lnTo>
                <a:lnTo>
                  <a:pt x="1118" y="67"/>
                </a:lnTo>
                <a:lnTo>
                  <a:pt x="1215" y="67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89" name="Freeform 135"/>
          <p:cNvSpPr>
            <a:spLocks/>
          </p:cNvSpPr>
          <p:nvPr/>
        </p:nvSpPr>
        <p:spPr bwMode="auto">
          <a:xfrm>
            <a:off x="6744925" y="3604716"/>
            <a:ext cx="1770570" cy="93663"/>
          </a:xfrm>
          <a:custGeom>
            <a:avLst/>
            <a:gdLst>
              <a:gd name="T0" fmla="*/ 0 w 1215"/>
              <a:gd name="T1" fmla="*/ 59 h 59"/>
              <a:gd name="T2" fmla="*/ 91 w 1215"/>
              <a:gd name="T3" fmla="*/ 59 h 59"/>
              <a:gd name="T4" fmla="*/ 188 w 1215"/>
              <a:gd name="T5" fmla="*/ 59 h 59"/>
              <a:gd name="T6" fmla="*/ 280 w 1215"/>
              <a:gd name="T7" fmla="*/ 55 h 59"/>
              <a:gd name="T8" fmla="*/ 371 w 1215"/>
              <a:gd name="T9" fmla="*/ 55 h 59"/>
              <a:gd name="T10" fmla="*/ 468 w 1215"/>
              <a:gd name="T11" fmla="*/ 43 h 59"/>
              <a:gd name="T12" fmla="*/ 559 w 1215"/>
              <a:gd name="T13" fmla="*/ 0 h 59"/>
              <a:gd name="T14" fmla="*/ 651 w 1215"/>
              <a:gd name="T15" fmla="*/ 31 h 59"/>
              <a:gd name="T16" fmla="*/ 747 w 1215"/>
              <a:gd name="T17" fmla="*/ 55 h 59"/>
              <a:gd name="T18" fmla="*/ 839 w 1215"/>
              <a:gd name="T19" fmla="*/ 59 h 59"/>
              <a:gd name="T20" fmla="*/ 930 w 1215"/>
              <a:gd name="T21" fmla="*/ 59 h 59"/>
              <a:gd name="T22" fmla="*/ 1027 w 1215"/>
              <a:gd name="T23" fmla="*/ 59 h 59"/>
              <a:gd name="T24" fmla="*/ 1118 w 1215"/>
              <a:gd name="T25" fmla="*/ 59 h 59"/>
              <a:gd name="T26" fmla="*/ 1215 w 1215"/>
              <a:gd name="T2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59">
                <a:moveTo>
                  <a:pt x="0" y="59"/>
                </a:moveTo>
                <a:lnTo>
                  <a:pt x="91" y="59"/>
                </a:lnTo>
                <a:lnTo>
                  <a:pt x="188" y="59"/>
                </a:lnTo>
                <a:lnTo>
                  <a:pt x="280" y="55"/>
                </a:lnTo>
                <a:lnTo>
                  <a:pt x="371" y="55"/>
                </a:lnTo>
                <a:lnTo>
                  <a:pt x="468" y="43"/>
                </a:lnTo>
                <a:lnTo>
                  <a:pt x="559" y="0"/>
                </a:lnTo>
                <a:lnTo>
                  <a:pt x="651" y="31"/>
                </a:lnTo>
                <a:lnTo>
                  <a:pt x="747" y="55"/>
                </a:lnTo>
                <a:lnTo>
                  <a:pt x="839" y="59"/>
                </a:lnTo>
                <a:lnTo>
                  <a:pt x="930" y="59"/>
                </a:lnTo>
                <a:lnTo>
                  <a:pt x="1027" y="59"/>
                </a:lnTo>
                <a:lnTo>
                  <a:pt x="1118" y="59"/>
                </a:lnTo>
                <a:lnTo>
                  <a:pt x="1215" y="59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90" name="Freeform 136"/>
          <p:cNvSpPr>
            <a:spLocks/>
          </p:cNvSpPr>
          <p:nvPr/>
        </p:nvSpPr>
        <p:spPr bwMode="auto">
          <a:xfrm>
            <a:off x="6744925" y="3615829"/>
            <a:ext cx="1770570" cy="82550"/>
          </a:xfrm>
          <a:custGeom>
            <a:avLst/>
            <a:gdLst>
              <a:gd name="T0" fmla="*/ 0 w 1215"/>
              <a:gd name="T1" fmla="*/ 52 h 52"/>
              <a:gd name="T2" fmla="*/ 91 w 1215"/>
              <a:gd name="T3" fmla="*/ 52 h 52"/>
              <a:gd name="T4" fmla="*/ 188 w 1215"/>
              <a:gd name="T5" fmla="*/ 52 h 52"/>
              <a:gd name="T6" fmla="*/ 280 w 1215"/>
              <a:gd name="T7" fmla="*/ 52 h 52"/>
              <a:gd name="T8" fmla="*/ 371 w 1215"/>
              <a:gd name="T9" fmla="*/ 48 h 52"/>
              <a:gd name="T10" fmla="*/ 468 w 1215"/>
              <a:gd name="T11" fmla="*/ 44 h 52"/>
              <a:gd name="T12" fmla="*/ 559 w 1215"/>
              <a:gd name="T13" fmla="*/ 28 h 52"/>
              <a:gd name="T14" fmla="*/ 651 w 1215"/>
              <a:gd name="T15" fmla="*/ 0 h 52"/>
              <a:gd name="T16" fmla="*/ 747 w 1215"/>
              <a:gd name="T17" fmla="*/ 44 h 52"/>
              <a:gd name="T18" fmla="*/ 839 w 1215"/>
              <a:gd name="T19" fmla="*/ 52 h 52"/>
              <a:gd name="T20" fmla="*/ 930 w 1215"/>
              <a:gd name="T21" fmla="*/ 52 h 52"/>
              <a:gd name="T22" fmla="*/ 1027 w 1215"/>
              <a:gd name="T23" fmla="*/ 52 h 52"/>
              <a:gd name="T24" fmla="*/ 1118 w 1215"/>
              <a:gd name="T25" fmla="*/ 52 h 52"/>
              <a:gd name="T26" fmla="*/ 1215 w 1215"/>
              <a:gd name="T2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52">
                <a:moveTo>
                  <a:pt x="0" y="52"/>
                </a:moveTo>
                <a:lnTo>
                  <a:pt x="91" y="52"/>
                </a:lnTo>
                <a:lnTo>
                  <a:pt x="188" y="52"/>
                </a:lnTo>
                <a:lnTo>
                  <a:pt x="280" y="52"/>
                </a:lnTo>
                <a:lnTo>
                  <a:pt x="371" y="48"/>
                </a:lnTo>
                <a:lnTo>
                  <a:pt x="468" y="44"/>
                </a:lnTo>
                <a:lnTo>
                  <a:pt x="559" y="28"/>
                </a:lnTo>
                <a:lnTo>
                  <a:pt x="651" y="0"/>
                </a:lnTo>
                <a:lnTo>
                  <a:pt x="747" y="44"/>
                </a:lnTo>
                <a:lnTo>
                  <a:pt x="839" y="52"/>
                </a:lnTo>
                <a:lnTo>
                  <a:pt x="930" y="52"/>
                </a:lnTo>
                <a:lnTo>
                  <a:pt x="1027" y="52"/>
                </a:lnTo>
                <a:lnTo>
                  <a:pt x="1118" y="52"/>
                </a:lnTo>
                <a:lnTo>
                  <a:pt x="1215" y="52"/>
                </a:lnTo>
              </a:path>
            </a:pathLst>
          </a:custGeom>
          <a:noFill/>
          <a:ln w="0">
            <a:solidFill>
              <a:srgbClr val="3F3F3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91" name="Freeform 137"/>
          <p:cNvSpPr>
            <a:spLocks/>
          </p:cNvSpPr>
          <p:nvPr/>
        </p:nvSpPr>
        <p:spPr bwMode="auto">
          <a:xfrm>
            <a:off x="6744925" y="3641229"/>
            <a:ext cx="1770570" cy="57150"/>
          </a:xfrm>
          <a:custGeom>
            <a:avLst/>
            <a:gdLst>
              <a:gd name="T0" fmla="*/ 0 w 1215"/>
              <a:gd name="T1" fmla="*/ 36 h 36"/>
              <a:gd name="T2" fmla="*/ 91 w 1215"/>
              <a:gd name="T3" fmla="*/ 36 h 36"/>
              <a:gd name="T4" fmla="*/ 188 w 1215"/>
              <a:gd name="T5" fmla="*/ 36 h 36"/>
              <a:gd name="T6" fmla="*/ 280 w 1215"/>
              <a:gd name="T7" fmla="*/ 36 h 36"/>
              <a:gd name="T8" fmla="*/ 371 w 1215"/>
              <a:gd name="T9" fmla="*/ 36 h 36"/>
              <a:gd name="T10" fmla="*/ 468 w 1215"/>
              <a:gd name="T11" fmla="*/ 32 h 36"/>
              <a:gd name="T12" fmla="*/ 559 w 1215"/>
              <a:gd name="T13" fmla="*/ 28 h 36"/>
              <a:gd name="T14" fmla="*/ 651 w 1215"/>
              <a:gd name="T15" fmla="*/ 0 h 36"/>
              <a:gd name="T16" fmla="*/ 747 w 1215"/>
              <a:gd name="T17" fmla="*/ 16 h 36"/>
              <a:gd name="T18" fmla="*/ 839 w 1215"/>
              <a:gd name="T19" fmla="*/ 32 h 36"/>
              <a:gd name="T20" fmla="*/ 930 w 1215"/>
              <a:gd name="T21" fmla="*/ 36 h 36"/>
              <a:gd name="T22" fmla="*/ 1027 w 1215"/>
              <a:gd name="T23" fmla="*/ 36 h 36"/>
              <a:gd name="T24" fmla="*/ 1118 w 1215"/>
              <a:gd name="T25" fmla="*/ 36 h 36"/>
              <a:gd name="T26" fmla="*/ 1215 w 1215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36">
                <a:moveTo>
                  <a:pt x="0" y="36"/>
                </a:moveTo>
                <a:lnTo>
                  <a:pt x="91" y="36"/>
                </a:lnTo>
                <a:lnTo>
                  <a:pt x="188" y="36"/>
                </a:lnTo>
                <a:lnTo>
                  <a:pt x="280" y="36"/>
                </a:lnTo>
                <a:lnTo>
                  <a:pt x="371" y="36"/>
                </a:lnTo>
                <a:lnTo>
                  <a:pt x="468" y="32"/>
                </a:lnTo>
                <a:lnTo>
                  <a:pt x="559" y="28"/>
                </a:lnTo>
                <a:lnTo>
                  <a:pt x="651" y="0"/>
                </a:lnTo>
                <a:lnTo>
                  <a:pt x="747" y="16"/>
                </a:lnTo>
                <a:lnTo>
                  <a:pt x="839" y="32"/>
                </a:lnTo>
                <a:lnTo>
                  <a:pt x="930" y="36"/>
                </a:lnTo>
                <a:lnTo>
                  <a:pt x="1027" y="36"/>
                </a:lnTo>
                <a:lnTo>
                  <a:pt x="1118" y="36"/>
                </a:lnTo>
                <a:lnTo>
                  <a:pt x="1215" y="3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92" name="Freeform 138"/>
          <p:cNvSpPr>
            <a:spLocks/>
          </p:cNvSpPr>
          <p:nvPr/>
        </p:nvSpPr>
        <p:spPr bwMode="auto">
          <a:xfrm>
            <a:off x="6744925" y="3641229"/>
            <a:ext cx="1770570" cy="57150"/>
          </a:xfrm>
          <a:custGeom>
            <a:avLst/>
            <a:gdLst>
              <a:gd name="T0" fmla="*/ 0 w 1215"/>
              <a:gd name="T1" fmla="*/ 36 h 36"/>
              <a:gd name="T2" fmla="*/ 91 w 1215"/>
              <a:gd name="T3" fmla="*/ 36 h 36"/>
              <a:gd name="T4" fmla="*/ 188 w 1215"/>
              <a:gd name="T5" fmla="*/ 36 h 36"/>
              <a:gd name="T6" fmla="*/ 280 w 1215"/>
              <a:gd name="T7" fmla="*/ 36 h 36"/>
              <a:gd name="T8" fmla="*/ 371 w 1215"/>
              <a:gd name="T9" fmla="*/ 36 h 36"/>
              <a:gd name="T10" fmla="*/ 468 w 1215"/>
              <a:gd name="T11" fmla="*/ 36 h 36"/>
              <a:gd name="T12" fmla="*/ 559 w 1215"/>
              <a:gd name="T13" fmla="*/ 32 h 36"/>
              <a:gd name="T14" fmla="*/ 651 w 1215"/>
              <a:gd name="T15" fmla="*/ 20 h 36"/>
              <a:gd name="T16" fmla="*/ 747 w 1215"/>
              <a:gd name="T17" fmla="*/ 0 h 36"/>
              <a:gd name="T18" fmla="*/ 839 w 1215"/>
              <a:gd name="T19" fmla="*/ 28 h 36"/>
              <a:gd name="T20" fmla="*/ 930 w 1215"/>
              <a:gd name="T21" fmla="*/ 36 h 36"/>
              <a:gd name="T22" fmla="*/ 1027 w 1215"/>
              <a:gd name="T23" fmla="*/ 36 h 36"/>
              <a:gd name="T24" fmla="*/ 1118 w 1215"/>
              <a:gd name="T25" fmla="*/ 36 h 36"/>
              <a:gd name="T26" fmla="*/ 1215 w 1215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36">
                <a:moveTo>
                  <a:pt x="0" y="36"/>
                </a:moveTo>
                <a:lnTo>
                  <a:pt x="91" y="36"/>
                </a:lnTo>
                <a:lnTo>
                  <a:pt x="188" y="36"/>
                </a:lnTo>
                <a:lnTo>
                  <a:pt x="280" y="36"/>
                </a:lnTo>
                <a:lnTo>
                  <a:pt x="371" y="36"/>
                </a:lnTo>
                <a:lnTo>
                  <a:pt x="468" y="36"/>
                </a:lnTo>
                <a:lnTo>
                  <a:pt x="559" y="32"/>
                </a:lnTo>
                <a:lnTo>
                  <a:pt x="651" y="20"/>
                </a:lnTo>
                <a:lnTo>
                  <a:pt x="747" y="0"/>
                </a:lnTo>
                <a:lnTo>
                  <a:pt x="839" y="28"/>
                </a:lnTo>
                <a:lnTo>
                  <a:pt x="930" y="36"/>
                </a:lnTo>
                <a:lnTo>
                  <a:pt x="1027" y="36"/>
                </a:lnTo>
                <a:lnTo>
                  <a:pt x="1118" y="36"/>
                </a:lnTo>
                <a:lnTo>
                  <a:pt x="1215" y="36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93" name="Freeform 139"/>
          <p:cNvSpPr>
            <a:spLocks/>
          </p:cNvSpPr>
          <p:nvPr/>
        </p:nvSpPr>
        <p:spPr bwMode="auto">
          <a:xfrm>
            <a:off x="6744925" y="3660279"/>
            <a:ext cx="1770570" cy="38100"/>
          </a:xfrm>
          <a:custGeom>
            <a:avLst/>
            <a:gdLst>
              <a:gd name="T0" fmla="*/ 0 w 1215"/>
              <a:gd name="T1" fmla="*/ 24 h 24"/>
              <a:gd name="T2" fmla="*/ 91 w 1215"/>
              <a:gd name="T3" fmla="*/ 24 h 24"/>
              <a:gd name="T4" fmla="*/ 188 w 1215"/>
              <a:gd name="T5" fmla="*/ 24 h 24"/>
              <a:gd name="T6" fmla="*/ 280 w 1215"/>
              <a:gd name="T7" fmla="*/ 24 h 24"/>
              <a:gd name="T8" fmla="*/ 371 w 1215"/>
              <a:gd name="T9" fmla="*/ 24 h 24"/>
              <a:gd name="T10" fmla="*/ 468 w 1215"/>
              <a:gd name="T11" fmla="*/ 24 h 24"/>
              <a:gd name="T12" fmla="*/ 559 w 1215"/>
              <a:gd name="T13" fmla="*/ 24 h 24"/>
              <a:gd name="T14" fmla="*/ 651 w 1215"/>
              <a:gd name="T15" fmla="*/ 20 h 24"/>
              <a:gd name="T16" fmla="*/ 747 w 1215"/>
              <a:gd name="T17" fmla="*/ 0 h 24"/>
              <a:gd name="T18" fmla="*/ 839 w 1215"/>
              <a:gd name="T19" fmla="*/ 8 h 24"/>
              <a:gd name="T20" fmla="*/ 930 w 1215"/>
              <a:gd name="T21" fmla="*/ 20 h 24"/>
              <a:gd name="T22" fmla="*/ 1027 w 1215"/>
              <a:gd name="T23" fmla="*/ 24 h 24"/>
              <a:gd name="T24" fmla="*/ 1118 w 1215"/>
              <a:gd name="T25" fmla="*/ 24 h 24"/>
              <a:gd name="T26" fmla="*/ 1215 w 1215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24">
                <a:moveTo>
                  <a:pt x="0" y="24"/>
                </a:moveTo>
                <a:lnTo>
                  <a:pt x="91" y="24"/>
                </a:lnTo>
                <a:lnTo>
                  <a:pt x="188" y="24"/>
                </a:lnTo>
                <a:lnTo>
                  <a:pt x="280" y="24"/>
                </a:lnTo>
                <a:lnTo>
                  <a:pt x="371" y="24"/>
                </a:lnTo>
                <a:lnTo>
                  <a:pt x="468" y="24"/>
                </a:lnTo>
                <a:lnTo>
                  <a:pt x="559" y="24"/>
                </a:lnTo>
                <a:lnTo>
                  <a:pt x="651" y="20"/>
                </a:lnTo>
                <a:lnTo>
                  <a:pt x="747" y="0"/>
                </a:lnTo>
                <a:lnTo>
                  <a:pt x="839" y="8"/>
                </a:lnTo>
                <a:lnTo>
                  <a:pt x="930" y="20"/>
                </a:lnTo>
                <a:lnTo>
                  <a:pt x="1027" y="24"/>
                </a:lnTo>
                <a:lnTo>
                  <a:pt x="1118" y="24"/>
                </a:lnTo>
                <a:lnTo>
                  <a:pt x="1215" y="24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194" name="Rectangle 140"/>
          <p:cNvSpPr>
            <a:spLocks noChangeArrowheads="1"/>
          </p:cNvSpPr>
          <p:nvPr/>
        </p:nvSpPr>
        <p:spPr bwMode="auto">
          <a:xfrm>
            <a:off x="7359888" y="3830141"/>
            <a:ext cx="494011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Frequency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95" name="Rectangle 141"/>
          <p:cNvSpPr>
            <a:spLocks noChangeArrowheads="1"/>
          </p:cNvSpPr>
          <p:nvPr/>
        </p:nvSpPr>
        <p:spPr bwMode="auto">
          <a:xfrm rot="16200000">
            <a:off x="6106599" y="2809931"/>
            <a:ext cx="498475" cy="1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Log Power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96" name="Rectangle 142"/>
          <p:cNvSpPr>
            <a:spLocks noChangeArrowheads="1"/>
          </p:cNvSpPr>
          <p:nvPr/>
        </p:nvSpPr>
        <p:spPr bwMode="auto">
          <a:xfrm>
            <a:off x="7052407" y="2028329"/>
            <a:ext cx="12270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Posterior Cingulate Cortex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197" name="Rectangle 143"/>
          <p:cNvSpPr>
            <a:spLocks noChangeArrowheads="1"/>
          </p:cNvSpPr>
          <p:nvPr/>
        </p:nvSpPr>
        <p:spPr bwMode="auto">
          <a:xfrm>
            <a:off x="4114573" y="4287342"/>
            <a:ext cx="1897351" cy="1492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198" name="Rectangle 144"/>
          <p:cNvSpPr>
            <a:spLocks noChangeArrowheads="1"/>
          </p:cNvSpPr>
          <p:nvPr/>
        </p:nvSpPr>
        <p:spPr bwMode="auto">
          <a:xfrm>
            <a:off x="4114573" y="4287342"/>
            <a:ext cx="1897351" cy="149225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pic>
        <p:nvPicPr>
          <p:cNvPr id="158865" name="Picture 1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73" y="4287342"/>
            <a:ext cx="1897351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199" name="Rectangle 146"/>
          <p:cNvSpPr>
            <a:spLocks noChangeArrowheads="1"/>
          </p:cNvSpPr>
          <p:nvPr/>
        </p:nvSpPr>
        <p:spPr bwMode="auto">
          <a:xfrm rot="16200000">
            <a:off x="3630912" y="4887970"/>
            <a:ext cx="493713" cy="1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Frequency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848" name="Rectangle 147"/>
          <p:cNvSpPr>
            <a:spLocks noChangeArrowheads="1"/>
          </p:cNvSpPr>
          <p:nvPr/>
        </p:nvSpPr>
        <p:spPr bwMode="auto">
          <a:xfrm>
            <a:off x="4722250" y="5905004"/>
            <a:ext cx="89184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NMDA connectivty 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849" name="Rectangle 148"/>
          <p:cNvSpPr>
            <a:spLocks noChangeArrowheads="1"/>
          </p:cNvSpPr>
          <p:nvPr/>
        </p:nvSpPr>
        <p:spPr bwMode="auto">
          <a:xfrm>
            <a:off x="4524062" y="4063504"/>
            <a:ext cx="117309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Anterior Cingulate Cortex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850" name="Line 149"/>
          <p:cNvSpPr>
            <a:spLocks noChangeShapeType="1"/>
          </p:cNvSpPr>
          <p:nvPr/>
        </p:nvSpPr>
        <p:spPr bwMode="auto">
          <a:xfrm>
            <a:off x="4114573" y="5779592"/>
            <a:ext cx="189735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51" name="Line 150"/>
          <p:cNvSpPr>
            <a:spLocks noChangeShapeType="1"/>
          </p:cNvSpPr>
          <p:nvPr/>
        </p:nvSpPr>
        <p:spPr bwMode="auto">
          <a:xfrm>
            <a:off x="4114573" y="4287342"/>
            <a:ext cx="189735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52" name="Line 151"/>
          <p:cNvSpPr>
            <a:spLocks noChangeShapeType="1"/>
          </p:cNvSpPr>
          <p:nvPr/>
        </p:nvSpPr>
        <p:spPr bwMode="auto">
          <a:xfrm>
            <a:off x="6011924" y="4287342"/>
            <a:ext cx="0" cy="14922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853" name="Line 152"/>
          <p:cNvSpPr>
            <a:spLocks noChangeShapeType="1"/>
          </p:cNvSpPr>
          <p:nvPr/>
        </p:nvSpPr>
        <p:spPr bwMode="auto">
          <a:xfrm>
            <a:off x="4114573" y="4287342"/>
            <a:ext cx="0" cy="14922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54" name="Line 153"/>
          <p:cNvSpPr>
            <a:spLocks noChangeShapeType="1"/>
          </p:cNvSpPr>
          <p:nvPr/>
        </p:nvSpPr>
        <p:spPr bwMode="auto">
          <a:xfrm>
            <a:off x="4114573" y="5779592"/>
            <a:ext cx="189735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55" name="Line 154"/>
          <p:cNvSpPr>
            <a:spLocks noChangeShapeType="1"/>
          </p:cNvSpPr>
          <p:nvPr/>
        </p:nvSpPr>
        <p:spPr bwMode="auto">
          <a:xfrm>
            <a:off x="4114573" y="4287342"/>
            <a:ext cx="0" cy="14922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56" name="Line 155"/>
          <p:cNvSpPr>
            <a:spLocks noChangeShapeType="1"/>
          </p:cNvSpPr>
          <p:nvPr/>
        </p:nvSpPr>
        <p:spPr bwMode="auto">
          <a:xfrm flipV="1">
            <a:off x="4167034" y="5760542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57" name="Line 156"/>
          <p:cNvSpPr>
            <a:spLocks noChangeShapeType="1"/>
          </p:cNvSpPr>
          <p:nvPr/>
        </p:nvSpPr>
        <p:spPr bwMode="auto">
          <a:xfrm>
            <a:off x="4167034" y="428734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58" name="Rectangle 157"/>
          <p:cNvSpPr>
            <a:spLocks noChangeArrowheads="1"/>
          </p:cNvSpPr>
          <p:nvPr/>
        </p:nvSpPr>
        <p:spPr bwMode="auto">
          <a:xfrm>
            <a:off x="4145175" y="5798642"/>
            <a:ext cx="5829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4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859" name="Line 158"/>
          <p:cNvSpPr>
            <a:spLocks noChangeShapeType="1"/>
          </p:cNvSpPr>
          <p:nvPr/>
        </p:nvSpPr>
        <p:spPr bwMode="auto">
          <a:xfrm flipV="1">
            <a:off x="4611498" y="5760542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60" name="Line 159"/>
          <p:cNvSpPr>
            <a:spLocks noChangeShapeType="1"/>
          </p:cNvSpPr>
          <p:nvPr/>
        </p:nvSpPr>
        <p:spPr bwMode="auto">
          <a:xfrm>
            <a:off x="4611498" y="428734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61" name="Rectangle 160"/>
          <p:cNvSpPr>
            <a:spLocks noChangeArrowheads="1"/>
          </p:cNvSpPr>
          <p:nvPr/>
        </p:nvSpPr>
        <p:spPr bwMode="auto">
          <a:xfrm>
            <a:off x="4589639" y="5798642"/>
            <a:ext cx="5829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5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862" name="Line 161"/>
          <p:cNvSpPr>
            <a:spLocks noChangeShapeType="1"/>
          </p:cNvSpPr>
          <p:nvPr/>
        </p:nvSpPr>
        <p:spPr bwMode="auto">
          <a:xfrm flipV="1">
            <a:off x="5063248" y="5760542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63" name="Line 162"/>
          <p:cNvSpPr>
            <a:spLocks noChangeShapeType="1"/>
          </p:cNvSpPr>
          <p:nvPr/>
        </p:nvSpPr>
        <p:spPr bwMode="auto">
          <a:xfrm>
            <a:off x="5063248" y="428734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64" name="Rectangle 163"/>
          <p:cNvSpPr>
            <a:spLocks noChangeArrowheads="1"/>
          </p:cNvSpPr>
          <p:nvPr/>
        </p:nvSpPr>
        <p:spPr bwMode="auto">
          <a:xfrm>
            <a:off x="5041389" y="5798642"/>
            <a:ext cx="5829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6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866" name="Line 164"/>
          <p:cNvSpPr>
            <a:spLocks noChangeShapeType="1"/>
          </p:cNvSpPr>
          <p:nvPr/>
        </p:nvSpPr>
        <p:spPr bwMode="auto">
          <a:xfrm flipV="1">
            <a:off x="5507712" y="5760542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67" name="Line 165"/>
          <p:cNvSpPr>
            <a:spLocks noChangeShapeType="1"/>
          </p:cNvSpPr>
          <p:nvPr/>
        </p:nvSpPr>
        <p:spPr bwMode="auto">
          <a:xfrm>
            <a:off x="5507712" y="428734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68" name="Rectangle 166"/>
          <p:cNvSpPr>
            <a:spLocks noChangeArrowheads="1"/>
          </p:cNvSpPr>
          <p:nvPr/>
        </p:nvSpPr>
        <p:spPr bwMode="auto">
          <a:xfrm>
            <a:off x="5485853" y="5798642"/>
            <a:ext cx="5829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7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869" name="Line 167"/>
          <p:cNvSpPr>
            <a:spLocks noChangeShapeType="1"/>
          </p:cNvSpPr>
          <p:nvPr/>
        </p:nvSpPr>
        <p:spPr bwMode="auto">
          <a:xfrm flipV="1">
            <a:off x="5952176" y="5760542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70" name="Line 168"/>
          <p:cNvSpPr>
            <a:spLocks noChangeShapeType="1"/>
          </p:cNvSpPr>
          <p:nvPr/>
        </p:nvSpPr>
        <p:spPr bwMode="auto">
          <a:xfrm>
            <a:off x="5952176" y="428734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71" name="Rectangle 169"/>
          <p:cNvSpPr>
            <a:spLocks noChangeArrowheads="1"/>
          </p:cNvSpPr>
          <p:nvPr/>
        </p:nvSpPr>
        <p:spPr bwMode="auto">
          <a:xfrm>
            <a:off x="5930317" y="5798642"/>
            <a:ext cx="5829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8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872" name="Line 170"/>
          <p:cNvSpPr>
            <a:spLocks noChangeShapeType="1"/>
          </p:cNvSpPr>
          <p:nvPr/>
        </p:nvSpPr>
        <p:spPr bwMode="auto">
          <a:xfrm>
            <a:off x="4114573" y="4444504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73" name="Line 171"/>
          <p:cNvSpPr>
            <a:spLocks noChangeShapeType="1"/>
          </p:cNvSpPr>
          <p:nvPr/>
        </p:nvSpPr>
        <p:spPr bwMode="auto">
          <a:xfrm flipH="1">
            <a:off x="5988608" y="4444504"/>
            <a:ext cx="2331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74" name="Rectangle 172"/>
          <p:cNvSpPr>
            <a:spLocks noChangeArrowheads="1"/>
          </p:cNvSpPr>
          <p:nvPr/>
        </p:nvSpPr>
        <p:spPr bwMode="auto">
          <a:xfrm>
            <a:off x="4041710" y="4393704"/>
            <a:ext cx="5829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4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875" name="Line 173"/>
          <p:cNvSpPr>
            <a:spLocks noChangeShapeType="1"/>
          </p:cNvSpPr>
          <p:nvPr/>
        </p:nvSpPr>
        <p:spPr bwMode="auto">
          <a:xfrm>
            <a:off x="4114573" y="4657229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76" name="Line 174"/>
          <p:cNvSpPr>
            <a:spLocks noChangeShapeType="1"/>
          </p:cNvSpPr>
          <p:nvPr/>
        </p:nvSpPr>
        <p:spPr bwMode="auto">
          <a:xfrm flipH="1">
            <a:off x="5988608" y="4657229"/>
            <a:ext cx="2331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77" name="Rectangle 175"/>
          <p:cNvSpPr>
            <a:spLocks noChangeArrowheads="1"/>
          </p:cNvSpPr>
          <p:nvPr/>
        </p:nvSpPr>
        <p:spPr bwMode="auto">
          <a:xfrm>
            <a:off x="4041710" y="4606429"/>
            <a:ext cx="5829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6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878" name="Line 176"/>
          <p:cNvSpPr>
            <a:spLocks noChangeShapeType="1"/>
          </p:cNvSpPr>
          <p:nvPr/>
        </p:nvSpPr>
        <p:spPr bwMode="auto">
          <a:xfrm>
            <a:off x="4114573" y="4869954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879" name="Line 177"/>
          <p:cNvSpPr>
            <a:spLocks noChangeShapeType="1"/>
          </p:cNvSpPr>
          <p:nvPr/>
        </p:nvSpPr>
        <p:spPr bwMode="auto">
          <a:xfrm flipH="1">
            <a:off x="5988608" y="4869954"/>
            <a:ext cx="2331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200" name="Rectangle 178"/>
          <p:cNvSpPr>
            <a:spLocks noChangeArrowheads="1"/>
          </p:cNvSpPr>
          <p:nvPr/>
        </p:nvSpPr>
        <p:spPr bwMode="auto">
          <a:xfrm>
            <a:off x="4041710" y="4820742"/>
            <a:ext cx="5829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8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201" name="Line 179"/>
          <p:cNvSpPr>
            <a:spLocks noChangeShapeType="1"/>
          </p:cNvSpPr>
          <p:nvPr/>
        </p:nvSpPr>
        <p:spPr bwMode="auto">
          <a:xfrm>
            <a:off x="4114573" y="5084267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202" name="Line 180"/>
          <p:cNvSpPr>
            <a:spLocks noChangeShapeType="1"/>
          </p:cNvSpPr>
          <p:nvPr/>
        </p:nvSpPr>
        <p:spPr bwMode="auto">
          <a:xfrm flipH="1">
            <a:off x="5988608" y="5084267"/>
            <a:ext cx="2331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203" name="Rectangle 181"/>
          <p:cNvSpPr>
            <a:spLocks noChangeArrowheads="1"/>
          </p:cNvSpPr>
          <p:nvPr/>
        </p:nvSpPr>
        <p:spPr bwMode="auto">
          <a:xfrm>
            <a:off x="3996535" y="5033467"/>
            <a:ext cx="11512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10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204" name="Line 182"/>
          <p:cNvSpPr>
            <a:spLocks noChangeShapeType="1"/>
          </p:cNvSpPr>
          <p:nvPr/>
        </p:nvSpPr>
        <p:spPr bwMode="auto">
          <a:xfrm>
            <a:off x="4114573" y="5296992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205" name="Line 183"/>
          <p:cNvSpPr>
            <a:spLocks noChangeShapeType="1"/>
          </p:cNvSpPr>
          <p:nvPr/>
        </p:nvSpPr>
        <p:spPr bwMode="auto">
          <a:xfrm flipH="1">
            <a:off x="5988608" y="5296992"/>
            <a:ext cx="2331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206" name="Rectangle 184"/>
          <p:cNvSpPr>
            <a:spLocks noChangeArrowheads="1"/>
          </p:cNvSpPr>
          <p:nvPr/>
        </p:nvSpPr>
        <p:spPr bwMode="auto">
          <a:xfrm>
            <a:off x="3996535" y="5246192"/>
            <a:ext cx="11512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12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207" name="Line 185"/>
          <p:cNvSpPr>
            <a:spLocks noChangeShapeType="1"/>
          </p:cNvSpPr>
          <p:nvPr/>
        </p:nvSpPr>
        <p:spPr bwMode="auto">
          <a:xfrm>
            <a:off x="4114573" y="5509717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208" name="Line 186"/>
          <p:cNvSpPr>
            <a:spLocks noChangeShapeType="1"/>
          </p:cNvSpPr>
          <p:nvPr/>
        </p:nvSpPr>
        <p:spPr bwMode="auto">
          <a:xfrm flipH="1">
            <a:off x="5988608" y="5509717"/>
            <a:ext cx="2331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209" name="Rectangle 187"/>
          <p:cNvSpPr>
            <a:spLocks noChangeArrowheads="1"/>
          </p:cNvSpPr>
          <p:nvPr/>
        </p:nvSpPr>
        <p:spPr bwMode="auto">
          <a:xfrm>
            <a:off x="3996535" y="5458917"/>
            <a:ext cx="11512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14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210" name="Line 188"/>
          <p:cNvSpPr>
            <a:spLocks noChangeShapeType="1"/>
          </p:cNvSpPr>
          <p:nvPr/>
        </p:nvSpPr>
        <p:spPr bwMode="auto">
          <a:xfrm>
            <a:off x="4114573" y="5722442"/>
            <a:ext cx="1603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211" name="Line 189"/>
          <p:cNvSpPr>
            <a:spLocks noChangeShapeType="1"/>
          </p:cNvSpPr>
          <p:nvPr/>
        </p:nvSpPr>
        <p:spPr bwMode="auto">
          <a:xfrm flipH="1">
            <a:off x="5988608" y="5722442"/>
            <a:ext cx="2331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212" name="Rectangle 190"/>
          <p:cNvSpPr>
            <a:spLocks noChangeArrowheads="1"/>
          </p:cNvSpPr>
          <p:nvPr/>
        </p:nvSpPr>
        <p:spPr bwMode="auto">
          <a:xfrm>
            <a:off x="3996535" y="5673229"/>
            <a:ext cx="11512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16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213" name="Line 191"/>
          <p:cNvSpPr>
            <a:spLocks noChangeShapeType="1"/>
          </p:cNvSpPr>
          <p:nvPr/>
        </p:nvSpPr>
        <p:spPr bwMode="auto">
          <a:xfrm>
            <a:off x="4114573" y="5779592"/>
            <a:ext cx="189735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214" name="Line 192"/>
          <p:cNvSpPr>
            <a:spLocks noChangeShapeType="1"/>
          </p:cNvSpPr>
          <p:nvPr/>
        </p:nvSpPr>
        <p:spPr bwMode="auto">
          <a:xfrm>
            <a:off x="4114573" y="4287342"/>
            <a:ext cx="189735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215" name="Line 193"/>
          <p:cNvSpPr>
            <a:spLocks noChangeShapeType="1"/>
          </p:cNvSpPr>
          <p:nvPr/>
        </p:nvSpPr>
        <p:spPr bwMode="auto">
          <a:xfrm>
            <a:off x="6011924" y="4287342"/>
            <a:ext cx="0" cy="14922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9216" name="Line 194"/>
          <p:cNvSpPr>
            <a:spLocks noChangeShapeType="1"/>
          </p:cNvSpPr>
          <p:nvPr/>
        </p:nvSpPr>
        <p:spPr bwMode="auto">
          <a:xfrm>
            <a:off x="4114573" y="4287342"/>
            <a:ext cx="0" cy="14922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218" name="Rectangle 196"/>
          <p:cNvSpPr>
            <a:spLocks noChangeArrowheads="1"/>
          </p:cNvSpPr>
          <p:nvPr/>
        </p:nvSpPr>
        <p:spPr bwMode="auto">
          <a:xfrm>
            <a:off x="6960715" y="4176023"/>
            <a:ext cx="1904637" cy="149225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9227" name="Rectangle 205"/>
          <p:cNvSpPr>
            <a:spLocks noChangeArrowheads="1"/>
          </p:cNvSpPr>
          <p:nvPr/>
        </p:nvSpPr>
        <p:spPr bwMode="auto">
          <a:xfrm>
            <a:off x="6755976" y="5902009"/>
            <a:ext cx="464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2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Line 207"/>
          <p:cNvSpPr>
            <a:spLocks noChangeShapeType="1"/>
          </p:cNvSpPr>
          <p:nvPr/>
        </p:nvSpPr>
        <p:spPr bwMode="auto">
          <a:xfrm flipV="1">
            <a:off x="7025350" y="5879810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7" name="Line 208"/>
          <p:cNvSpPr>
            <a:spLocks noChangeShapeType="1"/>
          </p:cNvSpPr>
          <p:nvPr/>
        </p:nvSpPr>
        <p:spPr bwMode="auto">
          <a:xfrm>
            <a:off x="6985594" y="4390707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8" name="Rectangle 209"/>
          <p:cNvSpPr>
            <a:spLocks noChangeArrowheads="1"/>
          </p:cNvSpPr>
          <p:nvPr/>
        </p:nvSpPr>
        <p:spPr bwMode="auto">
          <a:xfrm>
            <a:off x="7001537" y="5917910"/>
            <a:ext cx="464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4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Line 210"/>
          <p:cNvSpPr>
            <a:spLocks noChangeShapeType="1"/>
          </p:cNvSpPr>
          <p:nvPr/>
        </p:nvSpPr>
        <p:spPr bwMode="auto">
          <a:xfrm flipV="1">
            <a:off x="7285631" y="5863907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0" name="Line 211"/>
          <p:cNvSpPr>
            <a:spLocks noChangeShapeType="1"/>
          </p:cNvSpPr>
          <p:nvPr/>
        </p:nvSpPr>
        <p:spPr bwMode="auto">
          <a:xfrm>
            <a:off x="7285631" y="4390707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1" name="Rectangle 212"/>
          <p:cNvSpPr>
            <a:spLocks noChangeArrowheads="1"/>
          </p:cNvSpPr>
          <p:nvPr/>
        </p:nvSpPr>
        <p:spPr bwMode="auto">
          <a:xfrm>
            <a:off x="7260231" y="5902007"/>
            <a:ext cx="464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6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" name="Line 213"/>
          <p:cNvSpPr>
            <a:spLocks noChangeShapeType="1"/>
          </p:cNvSpPr>
          <p:nvPr/>
        </p:nvSpPr>
        <p:spPr bwMode="auto">
          <a:xfrm flipV="1">
            <a:off x="7584081" y="5863907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3" name="Line 214"/>
          <p:cNvSpPr>
            <a:spLocks noChangeShapeType="1"/>
          </p:cNvSpPr>
          <p:nvPr/>
        </p:nvSpPr>
        <p:spPr bwMode="auto">
          <a:xfrm>
            <a:off x="7584081" y="4390707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4" name="Rectangle 215"/>
          <p:cNvSpPr>
            <a:spLocks noChangeArrowheads="1"/>
          </p:cNvSpPr>
          <p:nvPr/>
        </p:nvSpPr>
        <p:spPr bwMode="auto">
          <a:xfrm>
            <a:off x="7558681" y="5902007"/>
            <a:ext cx="464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8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Line 216"/>
          <p:cNvSpPr>
            <a:spLocks noChangeShapeType="1"/>
          </p:cNvSpPr>
          <p:nvPr/>
        </p:nvSpPr>
        <p:spPr bwMode="auto">
          <a:xfrm flipV="1">
            <a:off x="7874594" y="5863907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6" name="Line 217"/>
          <p:cNvSpPr>
            <a:spLocks noChangeShapeType="1"/>
          </p:cNvSpPr>
          <p:nvPr/>
        </p:nvSpPr>
        <p:spPr bwMode="auto">
          <a:xfrm>
            <a:off x="7874594" y="4390707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7" name="Rectangle 218"/>
          <p:cNvSpPr>
            <a:spLocks noChangeArrowheads="1"/>
          </p:cNvSpPr>
          <p:nvPr/>
        </p:nvSpPr>
        <p:spPr bwMode="auto">
          <a:xfrm>
            <a:off x="7825381" y="5902007"/>
            <a:ext cx="9297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10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Line 219"/>
          <p:cNvSpPr>
            <a:spLocks noChangeShapeType="1"/>
          </p:cNvSpPr>
          <p:nvPr/>
        </p:nvSpPr>
        <p:spPr bwMode="auto">
          <a:xfrm flipV="1">
            <a:off x="8173044" y="5863907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9" name="Line 220"/>
          <p:cNvSpPr>
            <a:spLocks noChangeShapeType="1"/>
          </p:cNvSpPr>
          <p:nvPr/>
        </p:nvSpPr>
        <p:spPr bwMode="auto">
          <a:xfrm>
            <a:off x="8173044" y="4390707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20" name="Rectangle 221"/>
          <p:cNvSpPr>
            <a:spLocks noChangeArrowheads="1"/>
          </p:cNvSpPr>
          <p:nvPr/>
        </p:nvSpPr>
        <p:spPr bwMode="auto">
          <a:xfrm>
            <a:off x="8123831" y="5902007"/>
            <a:ext cx="9297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12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Line 222"/>
          <p:cNvSpPr>
            <a:spLocks noChangeShapeType="1"/>
          </p:cNvSpPr>
          <p:nvPr/>
        </p:nvSpPr>
        <p:spPr bwMode="auto">
          <a:xfrm flipV="1">
            <a:off x="8471494" y="5863907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22" name="Line 223"/>
          <p:cNvSpPr>
            <a:spLocks noChangeShapeType="1"/>
          </p:cNvSpPr>
          <p:nvPr/>
        </p:nvSpPr>
        <p:spPr bwMode="auto">
          <a:xfrm>
            <a:off x="8471494" y="4390707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23" name="Rectangle 224"/>
          <p:cNvSpPr>
            <a:spLocks noChangeArrowheads="1"/>
          </p:cNvSpPr>
          <p:nvPr/>
        </p:nvSpPr>
        <p:spPr bwMode="auto">
          <a:xfrm>
            <a:off x="8422281" y="5902007"/>
            <a:ext cx="9297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14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" name="Line 225"/>
          <p:cNvSpPr>
            <a:spLocks noChangeShapeType="1"/>
          </p:cNvSpPr>
          <p:nvPr/>
        </p:nvSpPr>
        <p:spPr bwMode="auto">
          <a:xfrm flipV="1">
            <a:off x="8769944" y="5863907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25" name="Line 226"/>
          <p:cNvSpPr>
            <a:spLocks noChangeShapeType="1"/>
          </p:cNvSpPr>
          <p:nvPr/>
        </p:nvSpPr>
        <p:spPr bwMode="auto">
          <a:xfrm>
            <a:off x="8769944" y="4390707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26" name="Rectangle 227"/>
          <p:cNvSpPr>
            <a:spLocks noChangeArrowheads="1"/>
          </p:cNvSpPr>
          <p:nvPr/>
        </p:nvSpPr>
        <p:spPr bwMode="auto">
          <a:xfrm>
            <a:off x="8720731" y="5902007"/>
            <a:ext cx="9297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16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" name="Line 228"/>
          <p:cNvSpPr>
            <a:spLocks noChangeShapeType="1"/>
          </p:cNvSpPr>
          <p:nvPr/>
        </p:nvSpPr>
        <p:spPr bwMode="auto">
          <a:xfrm>
            <a:off x="6695081" y="5882957"/>
            <a:ext cx="174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28" name="Line 229"/>
          <p:cNvSpPr>
            <a:spLocks noChangeShapeType="1"/>
          </p:cNvSpPr>
          <p:nvPr/>
        </p:nvSpPr>
        <p:spPr bwMode="auto">
          <a:xfrm flipH="1">
            <a:off x="8746131" y="5882957"/>
            <a:ext cx="2381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29" name="Rectangle 230"/>
          <p:cNvSpPr>
            <a:spLocks noChangeArrowheads="1"/>
          </p:cNvSpPr>
          <p:nvPr/>
        </p:nvSpPr>
        <p:spPr bwMode="auto">
          <a:xfrm>
            <a:off x="6615706" y="5832157"/>
            <a:ext cx="464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" name="Line 231"/>
          <p:cNvSpPr>
            <a:spLocks noChangeShapeType="1"/>
          </p:cNvSpPr>
          <p:nvPr/>
        </p:nvSpPr>
        <p:spPr bwMode="auto">
          <a:xfrm>
            <a:off x="6695081" y="5632132"/>
            <a:ext cx="174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31" name="Line 232"/>
          <p:cNvSpPr>
            <a:spLocks noChangeShapeType="1"/>
          </p:cNvSpPr>
          <p:nvPr/>
        </p:nvSpPr>
        <p:spPr bwMode="auto">
          <a:xfrm flipH="1">
            <a:off x="8746131" y="5632132"/>
            <a:ext cx="2381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20" name="Rectangle 233"/>
          <p:cNvSpPr>
            <a:spLocks noChangeArrowheads="1"/>
          </p:cNvSpPr>
          <p:nvPr/>
        </p:nvSpPr>
        <p:spPr bwMode="auto">
          <a:xfrm>
            <a:off x="6615706" y="5581332"/>
            <a:ext cx="464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2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8721" name="Line 234"/>
          <p:cNvSpPr>
            <a:spLocks noChangeShapeType="1"/>
          </p:cNvSpPr>
          <p:nvPr/>
        </p:nvSpPr>
        <p:spPr bwMode="auto">
          <a:xfrm>
            <a:off x="6695081" y="5381307"/>
            <a:ext cx="174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23" name="Line 235"/>
          <p:cNvSpPr>
            <a:spLocks noChangeShapeType="1"/>
          </p:cNvSpPr>
          <p:nvPr/>
        </p:nvSpPr>
        <p:spPr bwMode="auto">
          <a:xfrm flipH="1">
            <a:off x="8746131" y="5381307"/>
            <a:ext cx="2381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24" name="Rectangle 236"/>
          <p:cNvSpPr>
            <a:spLocks noChangeArrowheads="1"/>
          </p:cNvSpPr>
          <p:nvPr/>
        </p:nvSpPr>
        <p:spPr bwMode="auto">
          <a:xfrm>
            <a:off x="6615706" y="5330507"/>
            <a:ext cx="464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4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8725" name="Line 237"/>
          <p:cNvSpPr>
            <a:spLocks noChangeShapeType="1"/>
          </p:cNvSpPr>
          <p:nvPr/>
        </p:nvSpPr>
        <p:spPr bwMode="auto">
          <a:xfrm>
            <a:off x="6695081" y="5136832"/>
            <a:ext cx="174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26" name="Line 238"/>
          <p:cNvSpPr>
            <a:spLocks noChangeShapeType="1"/>
          </p:cNvSpPr>
          <p:nvPr/>
        </p:nvSpPr>
        <p:spPr bwMode="auto">
          <a:xfrm flipH="1">
            <a:off x="8746131" y="5136832"/>
            <a:ext cx="2381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27" name="Rectangle 239"/>
          <p:cNvSpPr>
            <a:spLocks noChangeArrowheads="1"/>
          </p:cNvSpPr>
          <p:nvPr/>
        </p:nvSpPr>
        <p:spPr bwMode="auto">
          <a:xfrm>
            <a:off x="6615706" y="5086032"/>
            <a:ext cx="464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6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8728" name="Line 240"/>
          <p:cNvSpPr>
            <a:spLocks noChangeShapeType="1"/>
          </p:cNvSpPr>
          <p:nvPr/>
        </p:nvSpPr>
        <p:spPr bwMode="auto">
          <a:xfrm>
            <a:off x="6695081" y="4886007"/>
            <a:ext cx="174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29" name="Line 241"/>
          <p:cNvSpPr>
            <a:spLocks noChangeShapeType="1"/>
          </p:cNvSpPr>
          <p:nvPr/>
        </p:nvSpPr>
        <p:spPr bwMode="auto">
          <a:xfrm flipH="1">
            <a:off x="8746131" y="4886007"/>
            <a:ext cx="2381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30" name="Rectangle 242"/>
          <p:cNvSpPr>
            <a:spLocks noChangeArrowheads="1"/>
          </p:cNvSpPr>
          <p:nvPr/>
        </p:nvSpPr>
        <p:spPr bwMode="auto">
          <a:xfrm>
            <a:off x="6615706" y="4835207"/>
            <a:ext cx="464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8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8731" name="Line 243"/>
          <p:cNvSpPr>
            <a:spLocks noChangeShapeType="1"/>
          </p:cNvSpPr>
          <p:nvPr/>
        </p:nvSpPr>
        <p:spPr bwMode="auto">
          <a:xfrm>
            <a:off x="6695081" y="4635182"/>
            <a:ext cx="174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32" name="Line 244"/>
          <p:cNvSpPr>
            <a:spLocks noChangeShapeType="1"/>
          </p:cNvSpPr>
          <p:nvPr/>
        </p:nvSpPr>
        <p:spPr bwMode="auto">
          <a:xfrm flipH="1">
            <a:off x="8746131" y="4635182"/>
            <a:ext cx="2381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33" name="Rectangle 245"/>
          <p:cNvSpPr>
            <a:spLocks noChangeArrowheads="1"/>
          </p:cNvSpPr>
          <p:nvPr/>
        </p:nvSpPr>
        <p:spPr bwMode="auto">
          <a:xfrm>
            <a:off x="6566494" y="4584382"/>
            <a:ext cx="9297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10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8734" name="Line 246"/>
          <p:cNvSpPr>
            <a:spLocks noChangeShapeType="1"/>
          </p:cNvSpPr>
          <p:nvPr/>
        </p:nvSpPr>
        <p:spPr bwMode="auto">
          <a:xfrm>
            <a:off x="6695081" y="4390707"/>
            <a:ext cx="174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35" name="Line 247"/>
          <p:cNvSpPr>
            <a:spLocks noChangeShapeType="1"/>
          </p:cNvSpPr>
          <p:nvPr/>
        </p:nvSpPr>
        <p:spPr bwMode="auto">
          <a:xfrm flipH="1">
            <a:off x="8746131" y="4390707"/>
            <a:ext cx="2381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36" name="Rectangle 248"/>
          <p:cNvSpPr>
            <a:spLocks noChangeArrowheads="1"/>
          </p:cNvSpPr>
          <p:nvPr/>
        </p:nvSpPr>
        <p:spPr bwMode="auto">
          <a:xfrm>
            <a:off x="6566494" y="4339907"/>
            <a:ext cx="9297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12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8739" name="Line 251"/>
          <p:cNvSpPr>
            <a:spLocks noChangeShapeType="1"/>
          </p:cNvSpPr>
          <p:nvPr/>
        </p:nvSpPr>
        <p:spPr bwMode="auto">
          <a:xfrm>
            <a:off x="6695081" y="4390707"/>
            <a:ext cx="20748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40" name="Line 252"/>
          <p:cNvSpPr>
            <a:spLocks noChangeShapeType="1"/>
          </p:cNvSpPr>
          <p:nvPr/>
        </p:nvSpPr>
        <p:spPr bwMode="auto">
          <a:xfrm>
            <a:off x="6695081" y="5882957"/>
            <a:ext cx="20748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41" name="Line 253"/>
          <p:cNvSpPr>
            <a:spLocks noChangeShapeType="1"/>
          </p:cNvSpPr>
          <p:nvPr/>
        </p:nvSpPr>
        <p:spPr bwMode="auto">
          <a:xfrm flipV="1">
            <a:off x="8769944" y="4390707"/>
            <a:ext cx="0" cy="14922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42" name="Line 254"/>
          <p:cNvSpPr>
            <a:spLocks noChangeShapeType="1"/>
          </p:cNvSpPr>
          <p:nvPr/>
        </p:nvSpPr>
        <p:spPr bwMode="auto">
          <a:xfrm flipV="1">
            <a:off x="6695081" y="4390707"/>
            <a:ext cx="0" cy="14922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43" name="Freeform 255"/>
          <p:cNvSpPr>
            <a:spLocks/>
          </p:cNvSpPr>
          <p:nvPr/>
        </p:nvSpPr>
        <p:spPr bwMode="auto">
          <a:xfrm>
            <a:off x="6841131" y="5300344"/>
            <a:ext cx="1928812" cy="576263"/>
          </a:xfrm>
          <a:custGeom>
            <a:avLst/>
            <a:gdLst>
              <a:gd name="T0" fmla="*/ 0 w 1215"/>
              <a:gd name="T1" fmla="*/ 185 h 363"/>
              <a:gd name="T2" fmla="*/ 91 w 1215"/>
              <a:gd name="T3" fmla="*/ 0 h 363"/>
              <a:gd name="T4" fmla="*/ 188 w 1215"/>
              <a:gd name="T5" fmla="*/ 225 h 363"/>
              <a:gd name="T6" fmla="*/ 280 w 1215"/>
              <a:gd name="T7" fmla="*/ 304 h 363"/>
              <a:gd name="T8" fmla="*/ 371 w 1215"/>
              <a:gd name="T9" fmla="*/ 339 h 363"/>
              <a:gd name="T10" fmla="*/ 468 w 1215"/>
              <a:gd name="T11" fmla="*/ 351 h 363"/>
              <a:gd name="T12" fmla="*/ 559 w 1215"/>
              <a:gd name="T13" fmla="*/ 359 h 363"/>
              <a:gd name="T14" fmla="*/ 651 w 1215"/>
              <a:gd name="T15" fmla="*/ 363 h 363"/>
              <a:gd name="T16" fmla="*/ 747 w 1215"/>
              <a:gd name="T17" fmla="*/ 363 h 363"/>
              <a:gd name="T18" fmla="*/ 839 w 1215"/>
              <a:gd name="T19" fmla="*/ 363 h 363"/>
              <a:gd name="T20" fmla="*/ 930 w 1215"/>
              <a:gd name="T21" fmla="*/ 363 h 363"/>
              <a:gd name="T22" fmla="*/ 1027 w 1215"/>
              <a:gd name="T23" fmla="*/ 363 h 363"/>
              <a:gd name="T24" fmla="*/ 1118 w 1215"/>
              <a:gd name="T25" fmla="*/ 363 h 363"/>
              <a:gd name="T26" fmla="*/ 1215 w 1215"/>
              <a:gd name="T27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363">
                <a:moveTo>
                  <a:pt x="0" y="185"/>
                </a:moveTo>
                <a:lnTo>
                  <a:pt x="91" y="0"/>
                </a:lnTo>
                <a:lnTo>
                  <a:pt x="188" y="225"/>
                </a:lnTo>
                <a:lnTo>
                  <a:pt x="280" y="304"/>
                </a:lnTo>
                <a:lnTo>
                  <a:pt x="371" y="339"/>
                </a:lnTo>
                <a:lnTo>
                  <a:pt x="468" y="351"/>
                </a:lnTo>
                <a:lnTo>
                  <a:pt x="559" y="359"/>
                </a:lnTo>
                <a:lnTo>
                  <a:pt x="651" y="363"/>
                </a:lnTo>
                <a:lnTo>
                  <a:pt x="747" y="363"/>
                </a:lnTo>
                <a:lnTo>
                  <a:pt x="839" y="363"/>
                </a:lnTo>
                <a:lnTo>
                  <a:pt x="930" y="363"/>
                </a:lnTo>
                <a:lnTo>
                  <a:pt x="1027" y="363"/>
                </a:lnTo>
                <a:lnTo>
                  <a:pt x="1118" y="363"/>
                </a:lnTo>
                <a:lnTo>
                  <a:pt x="1215" y="36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44" name="Freeform 256"/>
          <p:cNvSpPr>
            <a:spLocks/>
          </p:cNvSpPr>
          <p:nvPr/>
        </p:nvSpPr>
        <p:spPr bwMode="auto">
          <a:xfrm>
            <a:off x="6841131" y="4597082"/>
            <a:ext cx="1928812" cy="1279525"/>
          </a:xfrm>
          <a:custGeom>
            <a:avLst/>
            <a:gdLst>
              <a:gd name="T0" fmla="*/ 0 w 1215"/>
              <a:gd name="T1" fmla="*/ 747 h 806"/>
              <a:gd name="T2" fmla="*/ 91 w 1215"/>
              <a:gd name="T3" fmla="*/ 407 h 806"/>
              <a:gd name="T4" fmla="*/ 188 w 1215"/>
              <a:gd name="T5" fmla="*/ 0 h 806"/>
              <a:gd name="T6" fmla="*/ 280 w 1215"/>
              <a:gd name="T7" fmla="*/ 664 h 806"/>
              <a:gd name="T8" fmla="*/ 371 w 1215"/>
              <a:gd name="T9" fmla="*/ 766 h 806"/>
              <a:gd name="T10" fmla="*/ 468 w 1215"/>
              <a:gd name="T11" fmla="*/ 794 h 806"/>
              <a:gd name="T12" fmla="*/ 559 w 1215"/>
              <a:gd name="T13" fmla="*/ 802 h 806"/>
              <a:gd name="T14" fmla="*/ 651 w 1215"/>
              <a:gd name="T15" fmla="*/ 806 h 806"/>
              <a:gd name="T16" fmla="*/ 747 w 1215"/>
              <a:gd name="T17" fmla="*/ 806 h 806"/>
              <a:gd name="T18" fmla="*/ 839 w 1215"/>
              <a:gd name="T19" fmla="*/ 806 h 806"/>
              <a:gd name="T20" fmla="*/ 930 w 1215"/>
              <a:gd name="T21" fmla="*/ 806 h 806"/>
              <a:gd name="T22" fmla="*/ 1027 w 1215"/>
              <a:gd name="T23" fmla="*/ 806 h 806"/>
              <a:gd name="T24" fmla="*/ 1118 w 1215"/>
              <a:gd name="T25" fmla="*/ 806 h 806"/>
              <a:gd name="T26" fmla="*/ 1215 w 1215"/>
              <a:gd name="T2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806">
                <a:moveTo>
                  <a:pt x="0" y="747"/>
                </a:moveTo>
                <a:lnTo>
                  <a:pt x="91" y="407"/>
                </a:lnTo>
                <a:lnTo>
                  <a:pt x="188" y="0"/>
                </a:lnTo>
                <a:lnTo>
                  <a:pt x="280" y="664"/>
                </a:lnTo>
                <a:lnTo>
                  <a:pt x="371" y="766"/>
                </a:lnTo>
                <a:lnTo>
                  <a:pt x="468" y="794"/>
                </a:lnTo>
                <a:lnTo>
                  <a:pt x="559" y="802"/>
                </a:lnTo>
                <a:lnTo>
                  <a:pt x="651" y="806"/>
                </a:lnTo>
                <a:lnTo>
                  <a:pt x="747" y="806"/>
                </a:lnTo>
                <a:lnTo>
                  <a:pt x="839" y="806"/>
                </a:lnTo>
                <a:lnTo>
                  <a:pt x="930" y="806"/>
                </a:lnTo>
                <a:lnTo>
                  <a:pt x="1027" y="806"/>
                </a:lnTo>
                <a:lnTo>
                  <a:pt x="1118" y="806"/>
                </a:lnTo>
                <a:lnTo>
                  <a:pt x="1215" y="806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45" name="Freeform 257"/>
          <p:cNvSpPr>
            <a:spLocks/>
          </p:cNvSpPr>
          <p:nvPr/>
        </p:nvSpPr>
        <p:spPr bwMode="auto">
          <a:xfrm>
            <a:off x="6841131" y="5293994"/>
            <a:ext cx="1928812" cy="582613"/>
          </a:xfrm>
          <a:custGeom>
            <a:avLst/>
            <a:gdLst>
              <a:gd name="T0" fmla="*/ 0 w 1215"/>
              <a:gd name="T1" fmla="*/ 351 h 367"/>
              <a:gd name="T2" fmla="*/ 91 w 1215"/>
              <a:gd name="T3" fmla="*/ 296 h 367"/>
              <a:gd name="T4" fmla="*/ 188 w 1215"/>
              <a:gd name="T5" fmla="*/ 0 h 367"/>
              <a:gd name="T6" fmla="*/ 280 w 1215"/>
              <a:gd name="T7" fmla="*/ 268 h 367"/>
              <a:gd name="T8" fmla="*/ 371 w 1215"/>
              <a:gd name="T9" fmla="*/ 343 h 367"/>
              <a:gd name="T10" fmla="*/ 468 w 1215"/>
              <a:gd name="T11" fmla="*/ 359 h 367"/>
              <a:gd name="T12" fmla="*/ 559 w 1215"/>
              <a:gd name="T13" fmla="*/ 363 h 367"/>
              <a:gd name="T14" fmla="*/ 651 w 1215"/>
              <a:gd name="T15" fmla="*/ 367 h 367"/>
              <a:gd name="T16" fmla="*/ 747 w 1215"/>
              <a:gd name="T17" fmla="*/ 367 h 367"/>
              <a:gd name="T18" fmla="*/ 839 w 1215"/>
              <a:gd name="T19" fmla="*/ 367 h 367"/>
              <a:gd name="T20" fmla="*/ 930 w 1215"/>
              <a:gd name="T21" fmla="*/ 367 h 367"/>
              <a:gd name="T22" fmla="*/ 1027 w 1215"/>
              <a:gd name="T23" fmla="*/ 367 h 367"/>
              <a:gd name="T24" fmla="*/ 1118 w 1215"/>
              <a:gd name="T25" fmla="*/ 367 h 367"/>
              <a:gd name="T26" fmla="*/ 1215 w 1215"/>
              <a:gd name="T27" fmla="*/ 367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367">
                <a:moveTo>
                  <a:pt x="0" y="351"/>
                </a:moveTo>
                <a:lnTo>
                  <a:pt x="91" y="296"/>
                </a:lnTo>
                <a:lnTo>
                  <a:pt x="188" y="0"/>
                </a:lnTo>
                <a:lnTo>
                  <a:pt x="280" y="268"/>
                </a:lnTo>
                <a:lnTo>
                  <a:pt x="371" y="343"/>
                </a:lnTo>
                <a:lnTo>
                  <a:pt x="468" y="359"/>
                </a:lnTo>
                <a:lnTo>
                  <a:pt x="559" y="363"/>
                </a:lnTo>
                <a:lnTo>
                  <a:pt x="651" y="367"/>
                </a:lnTo>
                <a:lnTo>
                  <a:pt x="747" y="367"/>
                </a:lnTo>
                <a:lnTo>
                  <a:pt x="839" y="367"/>
                </a:lnTo>
                <a:lnTo>
                  <a:pt x="930" y="367"/>
                </a:lnTo>
                <a:lnTo>
                  <a:pt x="1027" y="367"/>
                </a:lnTo>
                <a:lnTo>
                  <a:pt x="1118" y="367"/>
                </a:lnTo>
                <a:lnTo>
                  <a:pt x="1215" y="367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46" name="Freeform 258"/>
          <p:cNvSpPr>
            <a:spLocks/>
          </p:cNvSpPr>
          <p:nvPr/>
        </p:nvSpPr>
        <p:spPr bwMode="auto">
          <a:xfrm>
            <a:off x="6841131" y="5638482"/>
            <a:ext cx="1928812" cy="238125"/>
          </a:xfrm>
          <a:custGeom>
            <a:avLst/>
            <a:gdLst>
              <a:gd name="T0" fmla="*/ 0 w 1215"/>
              <a:gd name="T1" fmla="*/ 142 h 150"/>
              <a:gd name="T2" fmla="*/ 91 w 1215"/>
              <a:gd name="T3" fmla="*/ 122 h 150"/>
              <a:gd name="T4" fmla="*/ 188 w 1215"/>
              <a:gd name="T5" fmla="*/ 0 h 150"/>
              <a:gd name="T6" fmla="*/ 280 w 1215"/>
              <a:gd name="T7" fmla="*/ 39 h 150"/>
              <a:gd name="T8" fmla="*/ 371 w 1215"/>
              <a:gd name="T9" fmla="*/ 130 h 150"/>
              <a:gd name="T10" fmla="*/ 468 w 1215"/>
              <a:gd name="T11" fmla="*/ 142 h 150"/>
              <a:gd name="T12" fmla="*/ 559 w 1215"/>
              <a:gd name="T13" fmla="*/ 146 h 150"/>
              <a:gd name="T14" fmla="*/ 651 w 1215"/>
              <a:gd name="T15" fmla="*/ 150 h 150"/>
              <a:gd name="T16" fmla="*/ 747 w 1215"/>
              <a:gd name="T17" fmla="*/ 150 h 150"/>
              <a:gd name="T18" fmla="*/ 839 w 1215"/>
              <a:gd name="T19" fmla="*/ 150 h 150"/>
              <a:gd name="T20" fmla="*/ 930 w 1215"/>
              <a:gd name="T21" fmla="*/ 150 h 150"/>
              <a:gd name="T22" fmla="*/ 1027 w 1215"/>
              <a:gd name="T23" fmla="*/ 150 h 150"/>
              <a:gd name="T24" fmla="*/ 1118 w 1215"/>
              <a:gd name="T25" fmla="*/ 150 h 150"/>
              <a:gd name="T26" fmla="*/ 1215 w 1215"/>
              <a:gd name="T27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150">
                <a:moveTo>
                  <a:pt x="0" y="142"/>
                </a:moveTo>
                <a:lnTo>
                  <a:pt x="91" y="122"/>
                </a:lnTo>
                <a:lnTo>
                  <a:pt x="188" y="0"/>
                </a:lnTo>
                <a:lnTo>
                  <a:pt x="280" y="39"/>
                </a:lnTo>
                <a:lnTo>
                  <a:pt x="371" y="130"/>
                </a:lnTo>
                <a:lnTo>
                  <a:pt x="468" y="142"/>
                </a:lnTo>
                <a:lnTo>
                  <a:pt x="559" y="146"/>
                </a:lnTo>
                <a:lnTo>
                  <a:pt x="651" y="150"/>
                </a:lnTo>
                <a:lnTo>
                  <a:pt x="747" y="150"/>
                </a:lnTo>
                <a:lnTo>
                  <a:pt x="839" y="150"/>
                </a:lnTo>
                <a:lnTo>
                  <a:pt x="930" y="150"/>
                </a:lnTo>
                <a:lnTo>
                  <a:pt x="1027" y="150"/>
                </a:lnTo>
                <a:lnTo>
                  <a:pt x="1118" y="150"/>
                </a:lnTo>
                <a:lnTo>
                  <a:pt x="1215" y="150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47" name="Freeform 259"/>
          <p:cNvSpPr>
            <a:spLocks/>
          </p:cNvSpPr>
          <p:nvPr/>
        </p:nvSpPr>
        <p:spPr bwMode="auto">
          <a:xfrm>
            <a:off x="6841131" y="5682932"/>
            <a:ext cx="1928812" cy="193675"/>
          </a:xfrm>
          <a:custGeom>
            <a:avLst/>
            <a:gdLst>
              <a:gd name="T0" fmla="*/ 0 w 1215"/>
              <a:gd name="T1" fmla="*/ 118 h 122"/>
              <a:gd name="T2" fmla="*/ 91 w 1215"/>
              <a:gd name="T3" fmla="*/ 110 h 122"/>
              <a:gd name="T4" fmla="*/ 188 w 1215"/>
              <a:gd name="T5" fmla="*/ 63 h 122"/>
              <a:gd name="T6" fmla="*/ 280 w 1215"/>
              <a:gd name="T7" fmla="*/ 0 h 122"/>
              <a:gd name="T8" fmla="*/ 371 w 1215"/>
              <a:gd name="T9" fmla="*/ 98 h 122"/>
              <a:gd name="T10" fmla="*/ 468 w 1215"/>
              <a:gd name="T11" fmla="*/ 114 h 122"/>
              <a:gd name="T12" fmla="*/ 559 w 1215"/>
              <a:gd name="T13" fmla="*/ 118 h 122"/>
              <a:gd name="T14" fmla="*/ 651 w 1215"/>
              <a:gd name="T15" fmla="*/ 122 h 122"/>
              <a:gd name="T16" fmla="*/ 747 w 1215"/>
              <a:gd name="T17" fmla="*/ 122 h 122"/>
              <a:gd name="T18" fmla="*/ 839 w 1215"/>
              <a:gd name="T19" fmla="*/ 122 h 122"/>
              <a:gd name="T20" fmla="*/ 930 w 1215"/>
              <a:gd name="T21" fmla="*/ 122 h 122"/>
              <a:gd name="T22" fmla="*/ 1027 w 1215"/>
              <a:gd name="T23" fmla="*/ 122 h 122"/>
              <a:gd name="T24" fmla="*/ 1118 w 1215"/>
              <a:gd name="T25" fmla="*/ 122 h 122"/>
              <a:gd name="T26" fmla="*/ 1215 w 1215"/>
              <a:gd name="T2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122">
                <a:moveTo>
                  <a:pt x="0" y="118"/>
                </a:moveTo>
                <a:lnTo>
                  <a:pt x="91" y="110"/>
                </a:lnTo>
                <a:lnTo>
                  <a:pt x="188" y="63"/>
                </a:lnTo>
                <a:lnTo>
                  <a:pt x="280" y="0"/>
                </a:lnTo>
                <a:lnTo>
                  <a:pt x="371" y="98"/>
                </a:lnTo>
                <a:lnTo>
                  <a:pt x="468" y="114"/>
                </a:lnTo>
                <a:lnTo>
                  <a:pt x="559" y="118"/>
                </a:lnTo>
                <a:lnTo>
                  <a:pt x="651" y="122"/>
                </a:lnTo>
                <a:lnTo>
                  <a:pt x="747" y="122"/>
                </a:lnTo>
                <a:lnTo>
                  <a:pt x="839" y="122"/>
                </a:lnTo>
                <a:lnTo>
                  <a:pt x="930" y="122"/>
                </a:lnTo>
                <a:lnTo>
                  <a:pt x="1027" y="122"/>
                </a:lnTo>
                <a:lnTo>
                  <a:pt x="1118" y="122"/>
                </a:lnTo>
                <a:lnTo>
                  <a:pt x="1215" y="122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48" name="Freeform 260"/>
          <p:cNvSpPr>
            <a:spLocks/>
          </p:cNvSpPr>
          <p:nvPr/>
        </p:nvSpPr>
        <p:spPr bwMode="auto">
          <a:xfrm>
            <a:off x="6841131" y="5713094"/>
            <a:ext cx="1928812" cy="163513"/>
          </a:xfrm>
          <a:custGeom>
            <a:avLst/>
            <a:gdLst>
              <a:gd name="T0" fmla="*/ 0 w 1215"/>
              <a:gd name="T1" fmla="*/ 99 h 103"/>
              <a:gd name="T2" fmla="*/ 91 w 1215"/>
              <a:gd name="T3" fmla="*/ 95 h 103"/>
              <a:gd name="T4" fmla="*/ 188 w 1215"/>
              <a:gd name="T5" fmla="*/ 79 h 103"/>
              <a:gd name="T6" fmla="*/ 280 w 1215"/>
              <a:gd name="T7" fmla="*/ 0 h 103"/>
              <a:gd name="T8" fmla="*/ 371 w 1215"/>
              <a:gd name="T9" fmla="*/ 71 h 103"/>
              <a:gd name="T10" fmla="*/ 468 w 1215"/>
              <a:gd name="T11" fmla="*/ 95 h 103"/>
              <a:gd name="T12" fmla="*/ 559 w 1215"/>
              <a:gd name="T13" fmla="*/ 99 h 103"/>
              <a:gd name="T14" fmla="*/ 651 w 1215"/>
              <a:gd name="T15" fmla="*/ 103 h 103"/>
              <a:gd name="T16" fmla="*/ 747 w 1215"/>
              <a:gd name="T17" fmla="*/ 103 h 103"/>
              <a:gd name="T18" fmla="*/ 839 w 1215"/>
              <a:gd name="T19" fmla="*/ 103 h 103"/>
              <a:gd name="T20" fmla="*/ 930 w 1215"/>
              <a:gd name="T21" fmla="*/ 103 h 103"/>
              <a:gd name="T22" fmla="*/ 1027 w 1215"/>
              <a:gd name="T23" fmla="*/ 103 h 103"/>
              <a:gd name="T24" fmla="*/ 1118 w 1215"/>
              <a:gd name="T25" fmla="*/ 103 h 103"/>
              <a:gd name="T26" fmla="*/ 1215 w 1215"/>
              <a:gd name="T27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103">
                <a:moveTo>
                  <a:pt x="0" y="99"/>
                </a:moveTo>
                <a:lnTo>
                  <a:pt x="91" y="95"/>
                </a:lnTo>
                <a:lnTo>
                  <a:pt x="188" y="79"/>
                </a:lnTo>
                <a:lnTo>
                  <a:pt x="280" y="0"/>
                </a:lnTo>
                <a:lnTo>
                  <a:pt x="371" y="71"/>
                </a:lnTo>
                <a:lnTo>
                  <a:pt x="468" y="95"/>
                </a:lnTo>
                <a:lnTo>
                  <a:pt x="559" y="99"/>
                </a:lnTo>
                <a:lnTo>
                  <a:pt x="651" y="103"/>
                </a:lnTo>
                <a:lnTo>
                  <a:pt x="747" y="103"/>
                </a:lnTo>
                <a:lnTo>
                  <a:pt x="839" y="103"/>
                </a:lnTo>
                <a:lnTo>
                  <a:pt x="930" y="103"/>
                </a:lnTo>
                <a:lnTo>
                  <a:pt x="1027" y="103"/>
                </a:lnTo>
                <a:lnTo>
                  <a:pt x="1118" y="103"/>
                </a:lnTo>
                <a:lnTo>
                  <a:pt x="1215" y="103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49" name="Freeform 261"/>
          <p:cNvSpPr>
            <a:spLocks/>
          </p:cNvSpPr>
          <p:nvPr/>
        </p:nvSpPr>
        <p:spPr bwMode="auto">
          <a:xfrm>
            <a:off x="6841131" y="5795644"/>
            <a:ext cx="1928812" cy="80963"/>
          </a:xfrm>
          <a:custGeom>
            <a:avLst/>
            <a:gdLst>
              <a:gd name="T0" fmla="*/ 0 w 1215"/>
              <a:gd name="T1" fmla="*/ 47 h 51"/>
              <a:gd name="T2" fmla="*/ 91 w 1215"/>
              <a:gd name="T3" fmla="*/ 47 h 51"/>
              <a:gd name="T4" fmla="*/ 188 w 1215"/>
              <a:gd name="T5" fmla="*/ 39 h 51"/>
              <a:gd name="T6" fmla="*/ 280 w 1215"/>
              <a:gd name="T7" fmla="*/ 0 h 51"/>
              <a:gd name="T8" fmla="*/ 371 w 1215"/>
              <a:gd name="T9" fmla="*/ 4 h 51"/>
              <a:gd name="T10" fmla="*/ 468 w 1215"/>
              <a:gd name="T11" fmla="*/ 43 h 51"/>
              <a:gd name="T12" fmla="*/ 559 w 1215"/>
              <a:gd name="T13" fmla="*/ 47 h 51"/>
              <a:gd name="T14" fmla="*/ 651 w 1215"/>
              <a:gd name="T15" fmla="*/ 51 h 51"/>
              <a:gd name="T16" fmla="*/ 747 w 1215"/>
              <a:gd name="T17" fmla="*/ 51 h 51"/>
              <a:gd name="T18" fmla="*/ 839 w 1215"/>
              <a:gd name="T19" fmla="*/ 51 h 51"/>
              <a:gd name="T20" fmla="*/ 930 w 1215"/>
              <a:gd name="T21" fmla="*/ 51 h 51"/>
              <a:gd name="T22" fmla="*/ 1027 w 1215"/>
              <a:gd name="T23" fmla="*/ 51 h 51"/>
              <a:gd name="T24" fmla="*/ 1118 w 1215"/>
              <a:gd name="T25" fmla="*/ 51 h 51"/>
              <a:gd name="T26" fmla="*/ 1215 w 1215"/>
              <a:gd name="T2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51">
                <a:moveTo>
                  <a:pt x="0" y="47"/>
                </a:moveTo>
                <a:lnTo>
                  <a:pt x="91" y="47"/>
                </a:lnTo>
                <a:lnTo>
                  <a:pt x="188" y="39"/>
                </a:lnTo>
                <a:lnTo>
                  <a:pt x="280" y="0"/>
                </a:lnTo>
                <a:lnTo>
                  <a:pt x="371" y="4"/>
                </a:lnTo>
                <a:lnTo>
                  <a:pt x="468" y="43"/>
                </a:lnTo>
                <a:lnTo>
                  <a:pt x="559" y="47"/>
                </a:lnTo>
                <a:lnTo>
                  <a:pt x="651" y="51"/>
                </a:lnTo>
                <a:lnTo>
                  <a:pt x="747" y="51"/>
                </a:lnTo>
                <a:lnTo>
                  <a:pt x="839" y="51"/>
                </a:lnTo>
                <a:lnTo>
                  <a:pt x="930" y="51"/>
                </a:lnTo>
                <a:lnTo>
                  <a:pt x="1027" y="51"/>
                </a:lnTo>
                <a:lnTo>
                  <a:pt x="1118" y="51"/>
                </a:lnTo>
                <a:lnTo>
                  <a:pt x="1215" y="51"/>
                </a:lnTo>
              </a:path>
            </a:pathLst>
          </a:custGeom>
          <a:noFill/>
          <a:ln w="0">
            <a:solidFill>
              <a:srgbClr val="3F3F3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50" name="Freeform 262"/>
          <p:cNvSpPr>
            <a:spLocks/>
          </p:cNvSpPr>
          <p:nvPr/>
        </p:nvSpPr>
        <p:spPr bwMode="auto">
          <a:xfrm>
            <a:off x="6841131" y="5782944"/>
            <a:ext cx="1928812" cy="93663"/>
          </a:xfrm>
          <a:custGeom>
            <a:avLst/>
            <a:gdLst>
              <a:gd name="T0" fmla="*/ 0 w 1215"/>
              <a:gd name="T1" fmla="*/ 59 h 59"/>
              <a:gd name="T2" fmla="*/ 91 w 1215"/>
              <a:gd name="T3" fmla="*/ 55 h 59"/>
              <a:gd name="T4" fmla="*/ 188 w 1215"/>
              <a:gd name="T5" fmla="*/ 55 h 59"/>
              <a:gd name="T6" fmla="*/ 280 w 1215"/>
              <a:gd name="T7" fmla="*/ 35 h 59"/>
              <a:gd name="T8" fmla="*/ 371 w 1215"/>
              <a:gd name="T9" fmla="*/ 0 h 59"/>
              <a:gd name="T10" fmla="*/ 468 w 1215"/>
              <a:gd name="T11" fmla="*/ 47 h 59"/>
              <a:gd name="T12" fmla="*/ 559 w 1215"/>
              <a:gd name="T13" fmla="*/ 55 h 59"/>
              <a:gd name="T14" fmla="*/ 651 w 1215"/>
              <a:gd name="T15" fmla="*/ 59 h 59"/>
              <a:gd name="T16" fmla="*/ 747 w 1215"/>
              <a:gd name="T17" fmla="*/ 59 h 59"/>
              <a:gd name="T18" fmla="*/ 839 w 1215"/>
              <a:gd name="T19" fmla="*/ 59 h 59"/>
              <a:gd name="T20" fmla="*/ 930 w 1215"/>
              <a:gd name="T21" fmla="*/ 59 h 59"/>
              <a:gd name="T22" fmla="*/ 1027 w 1215"/>
              <a:gd name="T23" fmla="*/ 59 h 59"/>
              <a:gd name="T24" fmla="*/ 1118 w 1215"/>
              <a:gd name="T25" fmla="*/ 59 h 59"/>
              <a:gd name="T26" fmla="*/ 1215 w 1215"/>
              <a:gd name="T2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59">
                <a:moveTo>
                  <a:pt x="0" y="59"/>
                </a:moveTo>
                <a:lnTo>
                  <a:pt x="91" y="55"/>
                </a:lnTo>
                <a:lnTo>
                  <a:pt x="188" y="55"/>
                </a:lnTo>
                <a:lnTo>
                  <a:pt x="280" y="35"/>
                </a:lnTo>
                <a:lnTo>
                  <a:pt x="371" y="0"/>
                </a:lnTo>
                <a:lnTo>
                  <a:pt x="468" y="47"/>
                </a:lnTo>
                <a:lnTo>
                  <a:pt x="559" y="55"/>
                </a:lnTo>
                <a:lnTo>
                  <a:pt x="651" y="59"/>
                </a:lnTo>
                <a:lnTo>
                  <a:pt x="747" y="59"/>
                </a:lnTo>
                <a:lnTo>
                  <a:pt x="839" y="59"/>
                </a:lnTo>
                <a:lnTo>
                  <a:pt x="930" y="59"/>
                </a:lnTo>
                <a:lnTo>
                  <a:pt x="1027" y="59"/>
                </a:lnTo>
                <a:lnTo>
                  <a:pt x="1118" y="59"/>
                </a:lnTo>
                <a:lnTo>
                  <a:pt x="1215" y="5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51" name="Freeform 263"/>
          <p:cNvSpPr>
            <a:spLocks/>
          </p:cNvSpPr>
          <p:nvPr/>
        </p:nvSpPr>
        <p:spPr bwMode="auto">
          <a:xfrm>
            <a:off x="6841131" y="5813107"/>
            <a:ext cx="1928812" cy="63500"/>
          </a:xfrm>
          <a:custGeom>
            <a:avLst/>
            <a:gdLst>
              <a:gd name="T0" fmla="*/ 0 w 1215"/>
              <a:gd name="T1" fmla="*/ 40 h 40"/>
              <a:gd name="T2" fmla="*/ 91 w 1215"/>
              <a:gd name="T3" fmla="*/ 40 h 40"/>
              <a:gd name="T4" fmla="*/ 188 w 1215"/>
              <a:gd name="T5" fmla="*/ 36 h 40"/>
              <a:gd name="T6" fmla="*/ 280 w 1215"/>
              <a:gd name="T7" fmla="*/ 32 h 40"/>
              <a:gd name="T8" fmla="*/ 371 w 1215"/>
              <a:gd name="T9" fmla="*/ 0 h 40"/>
              <a:gd name="T10" fmla="*/ 468 w 1215"/>
              <a:gd name="T11" fmla="*/ 20 h 40"/>
              <a:gd name="T12" fmla="*/ 559 w 1215"/>
              <a:gd name="T13" fmla="*/ 36 h 40"/>
              <a:gd name="T14" fmla="*/ 651 w 1215"/>
              <a:gd name="T15" fmla="*/ 40 h 40"/>
              <a:gd name="T16" fmla="*/ 747 w 1215"/>
              <a:gd name="T17" fmla="*/ 40 h 40"/>
              <a:gd name="T18" fmla="*/ 839 w 1215"/>
              <a:gd name="T19" fmla="*/ 40 h 40"/>
              <a:gd name="T20" fmla="*/ 930 w 1215"/>
              <a:gd name="T21" fmla="*/ 40 h 40"/>
              <a:gd name="T22" fmla="*/ 1027 w 1215"/>
              <a:gd name="T23" fmla="*/ 40 h 40"/>
              <a:gd name="T24" fmla="*/ 1118 w 1215"/>
              <a:gd name="T25" fmla="*/ 40 h 40"/>
              <a:gd name="T26" fmla="*/ 1215 w 1215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40">
                <a:moveTo>
                  <a:pt x="0" y="40"/>
                </a:moveTo>
                <a:lnTo>
                  <a:pt x="91" y="40"/>
                </a:lnTo>
                <a:lnTo>
                  <a:pt x="188" y="36"/>
                </a:lnTo>
                <a:lnTo>
                  <a:pt x="280" y="32"/>
                </a:lnTo>
                <a:lnTo>
                  <a:pt x="371" y="0"/>
                </a:lnTo>
                <a:lnTo>
                  <a:pt x="468" y="20"/>
                </a:lnTo>
                <a:lnTo>
                  <a:pt x="559" y="36"/>
                </a:lnTo>
                <a:lnTo>
                  <a:pt x="651" y="40"/>
                </a:lnTo>
                <a:lnTo>
                  <a:pt x="747" y="40"/>
                </a:lnTo>
                <a:lnTo>
                  <a:pt x="839" y="40"/>
                </a:lnTo>
                <a:lnTo>
                  <a:pt x="930" y="40"/>
                </a:lnTo>
                <a:lnTo>
                  <a:pt x="1027" y="40"/>
                </a:lnTo>
                <a:lnTo>
                  <a:pt x="1118" y="40"/>
                </a:lnTo>
                <a:lnTo>
                  <a:pt x="1215" y="40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52" name="Freeform 264"/>
          <p:cNvSpPr>
            <a:spLocks/>
          </p:cNvSpPr>
          <p:nvPr/>
        </p:nvSpPr>
        <p:spPr bwMode="auto">
          <a:xfrm>
            <a:off x="6841131" y="5825807"/>
            <a:ext cx="1928812" cy="50800"/>
          </a:xfrm>
          <a:custGeom>
            <a:avLst/>
            <a:gdLst>
              <a:gd name="T0" fmla="*/ 0 w 1215"/>
              <a:gd name="T1" fmla="*/ 32 h 32"/>
              <a:gd name="T2" fmla="*/ 91 w 1215"/>
              <a:gd name="T3" fmla="*/ 32 h 32"/>
              <a:gd name="T4" fmla="*/ 188 w 1215"/>
              <a:gd name="T5" fmla="*/ 32 h 32"/>
              <a:gd name="T6" fmla="*/ 280 w 1215"/>
              <a:gd name="T7" fmla="*/ 28 h 32"/>
              <a:gd name="T8" fmla="*/ 371 w 1215"/>
              <a:gd name="T9" fmla="*/ 16 h 32"/>
              <a:gd name="T10" fmla="*/ 468 w 1215"/>
              <a:gd name="T11" fmla="*/ 0 h 32"/>
              <a:gd name="T12" fmla="*/ 559 w 1215"/>
              <a:gd name="T13" fmla="*/ 24 h 32"/>
              <a:gd name="T14" fmla="*/ 651 w 1215"/>
              <a:gd name="T15" fmla="*/ 32 h 32"/>
              <a:gd name="T16" fmla="*/ 747 w 1215"/>
              <a:gd name="T17" fmla="*/ 32 h 32"/>
              <a:gd name="T18" fmla="*/ 839 w 1215"/>
              <a:gd name="T19" fmla="*/ 32 h 32"/>
              <a:gd name="T20" fmla="*/ 930 w 1215"/>
              <a:gd name="T21" fmla="*/ 32 h 32"/>
              <a:gd name="T22" fmla="*/ 1027 w 1215"/>
              <a:gd name="T23" fmla="*/ 32 h 32"/>
              <a:gd name="T24" fmla="*/ 1118 w 1215"/>
              <a:gd name="T25" fmla="*/ 32 h 32"/>
              <a:gd name="T26" fmla="*/ 1215 w 1215"/>
              <a:gd name="T2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32">
                <a:moveTo>
                  <a:pt x="0" y="32"/>
                </a:moveTo>
                <a:lnTo>
                  <a:pt x="91" y="32"/>
                </a:lnTo>
                <a:lnTo>
                  <a:pt x="188" y="32"/>
                </a:lnTo>
                <a:lnTo>
                  <a:pt x="280" y="28"/>
                </a:lnTo>
                <a:lnTo>
                  <a:pt x="371" y="16"/>
                </a:lnTo>
                <a:lnTo>
                  <a:pt x="468" y="0"/>
                </a:lnTo>
                <a:lnTo>
                  <a:pt x="559" y="24"/>
                </a:lnTo>
                <a:lnTo>
                  <a:pt x="651" y="32"/>
                </a:lnTo>
                <a:lnTo>
                  <a:pt x="747" y="32"/>
                </a:lnTo>
                <a:lnTo>
                  <a:pt x="839" y="32"/>
                </a:lnTo>
                <a:lnTo>
                  <a:pt x="930" y="32"/>
                </a:lnTo>
                <a:lnTo>
                  <a:pt x="1027" y="32"/>
                </a:lnTo>
                <a:lnTo>
                  <a:pt x="1118" y="32"/>
                </a:lnTo>
                <a:lnTo>
                  <a:pt x="1215" y="32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53" name="Freeform 265"/>
          <p:cNvSpPr>
            <a:spLocks/>
          </p:cNvSpPr>
          <p:nvPr/>
        </p:nvSpPr>
        <p:spPr bwMode="auto">
          <a:xfrm>
            <a:off x="6841131" y="5832157"/>
            <a:ext cx="1928812" cy="44450"/>
          </a:xfrm>
          <a:custGeom>
            <a:avLst/>
            <a:gdLst>
              <a:gd name="T0" fmla="*/ 0 w 1215"/>
              <a:gd name="T1" fmla="*/ 28 h 28"/>
              <a:gd name="T2" fmla="*/ 91 w 1215"/>
              <a:gd name="T3" fmla="*/ 28 h 28"/>
              <a:gd name="T4" fmla="*/ 188 w 1215"/>
              <a:gd name="T5" fmla="*/ 28 h 28"/>
              <a:gd name="T6" fmla="*/ 280 w 1215"/>
              <a:gd name="T7" fmla="*/ 28 h 28"/>
              <a:gd name="T8" fmla="*/ 371 w 1215"/>
              <a:gd name="T9" fmla="*/ 20 h 28"/>
              <a:gd name="T10" fmla="*/ 468 w 1215"/>
              <a:gd name="T11" fmla="*/ 0 h 28"/>
              <a:gd name="T12" fmla="*/ 559 w 1215"/>
              <a:gd name="T13" fmla="*/ 16 h 28"/>
              <a:gd name="T14" fmla="*/ 651 w 1215"/>
              <a:gd name="T15" fmla="*/ 28 h 28"/>
              <a:gd name="T16" fmla="*/ 747 w 1215"/>
              <a:gd name="T17" fmla="*/ 28 h 28"/>
              <a:gd name="T18" fmla="*/ 839 w 1215"/>
              <a:gd name="T19" fmla="*/ 28 h 28"/>
              <a:gd name="T20" fmla="*/ 930 w 1215"/>
              <a:gd name="T21" fmla="*/ 28 h 28"/>
              <a:gd name="T22" fmla="*/ 1027 w 1215"/>
              <a:gd name="T23" fmla="*/ 28 h 28"/>
              <a:gd name="T24" fmla="*/ 1118 w 1215"/>
              <a:gd name="T25" fmla="*/ 28 h 28"/>
              <a:gd name="T26" fmla="*/ 1215 w 1215"/>
              <a:gd name="T2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28">
                <a:moveTo>
                  <a:pt x="0" y="28"/>
                </a:moveTo>
                <a:lnTo>
                  <a:pt x="91" y="28"/>
                </a:lnTo>
                <a:lnTo>
                  <a:pt x="188" y="28"/>
                </a:lnTo>
                <a:lnTo>
                  <a:pt x="280" y="28"/>
                </a:lnTo>
                <a:lnTo>
                  <a:pt x="371" y="20"/>
                </a:lnTo>
                <a:lnTo>
                  <a:pt x="468" y="0"/>
                </a:lnTo>
                <a:lnTo>
                  <a:pt x="559" y="16"/>
                </a:lnTo>
                <a:lnTo>
                  <a:pt x="651" y="28"/>
                </a:lnTo>
                <a:lnTo>
                  <a:pt x="747" y="28"/>
                </a:lnTo>
                <a:lnTo>
                  <a:pt x="839" y="28"/>
                </a:lnTo>
                <a:lnTo>
                  <a:pt x="930" y="28"/>
                </a:lnTo>
                <a:lnTo>
                  <a:pt x="1027" y="28"/>
                </a:lnTo>
                <a:lnTo>
                  <a:pt x="1118" y="28"/>
                </a:lnTo>
                <a:lnTo>
                  <a:pt x="1215" y="28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54" name="Freeform 266"/>
          <p:cNvSpPr>
            <a:spLocks/>
          </p:cNvSpPr>
          <p:nvPr/>
        </p:nvSpPr>
        <p:spPr bwMode="auto">
          <a:xfrm>
            <a:off x="6841131" y="5844857"/>
            <a:ext cx="1928812" cy="31750"/>
          </a:xfrm>
          <a:custGeom>
            <a:avLst/>
            <a:gdLst>
              <a:gd name="T0" fmla="*/ 0 w 1215"/>
              <a:gd name="T1" fmla="*/ 20 h 20"/>
              <a:gd name="T2" fmla="*/ 91 w 1215"/>
              <a:gd name="T3" fmla="*/ 20 h 20"/>
              <a:gd name="T4" fmla="*/ 188 w 1215"/>
              <a:gd name="T5" fmla="*/ 20 h 20"/>
              <a:gd name="T6" fmla="*/ 280 w 1215"/>
              <a:gd name="T7" fmla="*/ 20 h 20"/>
              <a:gd name="T8" fmla="*/ 371 w 1215"/>
              <a:gd name="T9" fmla="*/ 16 h 20"/>
              <a:gd name="T10" fmla="*/ 468 w 1215"/>
              <a:gd name="T11" fmla="*/ 8 h 20"/>
              <a:gd name="T12" fmla="*/ 559 w 1215"/>
              <a:gd name="T13" fmla="*/ 0 h 20"/>
              <a:gd name="T14" fmla="*/ 651 w 1215"/>
              <a:gd name="T15" fmla="*/ 16 h 20"/>
              <a:gd name="T16" fmla="*/ 747 w 1215"/>
              <a:gd name="T17" fmla="*/ 20 h 20"/>
              <a:gd name="T18" fmla="*/ 839 w 1215"/>
              <a:gd name="T19" fmla="*/ 20 h 20"/>
              <a:gd name="T20" fmla="*/ 930 w 1215"/>
              <a:gd name="T21" fmla="*/ 20 h 20"/>
              <a:gd name="T22" fmla="*/ 1027 w 1215"/>
              <a:gd name="T23" fmla="*/ 20 h 20"/>
              <a:gd name="T24" fmla="*/ 1118 w 1215"/>
              <a:gd name="T25" fmla="*/ 20 h 20"/>
              <a:gd name="T26" fmla="*/ 1215 w 1215"/>
              <a:gd name="T2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20">
                <a:moveTo>
                  <a:pt x="0" y="20"/>
                </a:moveTo>
                <a:lnTo>
                  <a:pt x="91" y="20"/>
                </a:lnTo>
                <a:lnTo>
                  <a:pt x="188" y="20"/>
                </a:lnTo>
                <a:lnTo>
                  <a:pt x="280" y="20"/>
                </a:lnTo>
                <a:lnTo>
                  <a:pt x="371" y="16"/>
                </a:lnTo>
                <a:lnTo>
                  <a:pt x="468" y="8"/>
                </a:lnTo>
                <a:lnTo>
                  <a:pt x="559" y="0"/>
                </a:lnTo>
                <a:lnTo>
                  <a:pt x="651" y="16"/>
                </a:lnTo>
                <a:lnTo>
                  <a:pt x="747" y="20"/>
                </a:lnTo>
                <a:lnTo>
                  <a:pt x="839" y="20"/>
                </a:lnTo>
                <a:lnTo>
                  <a:pt x="930" y="20"/>
                </a:lnTo>
                <a:lnTo>
                  <a:pt x="1027" y="20"/>
                </a:lnTo>
                <a:lnTo>
                  <a:pt x="1118" y="20"/>
                </a:lnTo>
                <a:lnTo>
                  <a:pt x="1215" y="20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55" name="Freeform 267"/>
          <p:cNvSpPr>
            <a:spLocks/>
          </p:cNvSpPr>
          <p:nvPr/>
        </p:nvSpPr>
        <p:spPr bwMode="auto">
          <a:xfrm>
            <a:off x="6841131" y="5844857"/>
            <a:ext cx="1928812" cy="31750"/>
          </a:xfrm>
          <a:custGeom>
            <a:avLst/>
            <a:gdLst>
              <a:gd name="T0" fmla="*/ 0 w 1215"/>
              <a:gd name="T1" fmla="*/ 20 h 20"/>
              <a:gd name="T2" fmla="*/ 91 w 1215"/>
              <a:gd name="T3" fmla="*/ 20 h 20"/>
              <a:gd name="T4" fmla="*/ 188 w 1215"/>
              <a:gd name="T5" fmla="*/ 20 h 20"/>
              <a:gd name="T6" fmla="*/ 280 w 1215"/>
              <a:gd name="T7" fmla="*/ 20 h 20"/>
              <a:gd name="T8" fmla="*/ 371 w 1215"/>
              <a:gd name="T9" fmla="*/ 20 h 20"/>
              <a:gd name="T10" fmla="*/ 468 w 1215"/>
              <a:gd name="T11" fmla="*/ 16 h 20"/>
              <a:gd name="T12" fmla="*/ 559 w 1215"/>
              <a:gd name="T13" fmla="*/ 0 h 20"/>
              <a:gd name="T14" fmla="*/ 651 w 1215"/>
              <a:gd name="T15" fmla="*/ 12 h 20"/>
              <a:gd name="T16" fmla="*/ 747 w 1215"/>
              <a:gd name="T17" fmla="*/ 20 h 20"/>
              <a:gd name="T18" fmla="*/ 839 w 1215"/>
              <a:gd name="T19" fmla="*/ 20 h 20"/>
              <a:gd name="T20" fmla="*/ 930 w 1215"/>
              <a:gd name="T21" fmla="*/ 20 h 20"/>
              <a:gd name="T22" fmla="*/ 1027 w 1215"/>
              <a:gd name="T23" fmla="*/ 20 h 20"/>
              <a:gd name="T24" fmla="*/ 1118 w 1215"/>
              <a:gd name="T25" fmla="*/ 20 h 20"/>
              <a:gd name="T26" fmla="*/ 1215 w 1215"/>
              <a:gd name="T2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20">
                <a:moveTo>
                  <a:pt x="0" y="20"/>
                </a:moveTo>
                <a:lnTo>
                  <a:pt x="91" y="20"/>
                </a:lnTo>
                <a:lnTo>
                  <a:pt x="188" y="20"/>
                </a:lnTo>
                <a:lnTo>
                  <a:pt x="280" y="20"/>
                </a:lnTo>
                <a:lnTo>
                  <a:pt x="371" y="20"/>
                </a:lnTo>
                <a:lnTo>
                  <a:pt x="468" y="16"/>
                </a:lnTo>
                <a:lnTo>
                  <a:pt x="559" y="0"/>
                </a:lnTo>
                <a:lnTo>
                  <a:pt x="651" y="12"/>
                </a:lnTo>
                <a:lnTo>
                  <a:pt x="747" y="20"/>
                </a:lnTo>
                <a:lnTo>
                  <a:pt x="839" y="20"/>
                </a:lnTo>
                <a:lnTo>
                  <a:pt x="930" y="20"/>
                </a:lnTo>
                <a:lnTo>
                  <a:pt x="1027" y="20"/>
                </a:lnTo>
                <a:lnTo>
                  <a:pt x="1118" y="20"/>
                </a:lnTo>
                <a:lnTo>
                  <a:pt x="1215" y="20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56" name="Freeform 268"/>
          <p:cNvSpPr>
            <a:spLocks/>
          </p:cNvSpPr>
          <p:nvPr/>
        </p:nvSpPr>
        <p:spPr bwMode="auto">
          <a:xfrm>
            <a:off x="6841131" y="5851207"/>
            <a:ext cx="1928812" cy="25400"/>
          </a:xfrm>
          <a:custGeom>
            <a:avLst/>
            <a:gdLst>
              <a:gd name="T0" fmla="*/ 0 w 1215"/>
              <a:gd name="T1" fmla="*/ 16 h 16"/>
              <a:gd name="T2" fmla="*/ 91 w 1215"/>
              <a:gd name="T3" fmla="*/ 16 h 16"/>
              <a:gd name="T4" fmla="*/ 188 w 1215"/>
              <a:gd name="T5" fmla="*/ 16 h 16"/>
              <a:gd name="T6" fmla="*/ 280 w 1215"/>
              <a:gd name="T7" fmla="*/ 16 h 16"/>
              <a:gd name="T8" fmla="*/ 371 w 1215"/>
              <a:gd name="T9" fmla="*/ 16 h 16"/>
              <a:gd name="T10" fmla="*/ 468 w 1215"/>
              <a:gd name="T11" fmla="*/ 16 h 16"/>
              <a:gd name="T12" fmla="*/ 559 w 1215"/>
              <a:gd name="T13" fmla="*/ 8 h 16"/>
              <a:gd name="T14" fmla="*/ 651 w 1215"/>
              <a:gd name="T15" fmla="*/ 0 h 16"/>
              <a:gd name="T16" fmla="*/ 747 w 1215"/>
              <a:gd name="T17" fmla="*/ 16 h 16"/>
              <a:gd name="T18" fmla="*/ 839 w 1215"/>
              <a:gd name="T19" fmla="*/ 16 h 16"/>
              <a:gd name="T20" fmla="*/ 930 w 1215"/>
              <a:gd name="T21" fmla="*/ 16 h 16"/>
              <a:gd name="T22" fmla="*/ 1027 w 1215"/>
              <a:gd name="T23" fmla="*/ 16 h 16"/>
              <a:gd name="T24" fmla="*/ 1118 w 1215"/>
              <a:gd name="T25" fmla="*/ 16 h 16"/>
              <a:gd name="T26" fmla="*/ 1215 w 1215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16">
                <a:moveTo>
                  <a:pt x="0" y="16"/>
                </a:moveTo>
                <a:lnTo>
                  <a:pt x="91" y="16"/>
                </a:lnTo>
                <a:lnTo>
                  <a:pt x="188" y="16"/>
                </a:lnTo>
                <a:lnTo>
                  <a:pt x="280" y="16"/>
                </a:lnTo>
                <a:lnTo>
                  <a:pt x="371" y="16"/>
                </a:lnTo>
                <a:lnTo>
                  <a:pt x="468" y="16"/>
                </a:lnTo>
                <a:lnTo>
                  <a:pt x="559" y="8"/>
                </a:lnTo>
                <a:lnTo>
                  <a:pt x="651" y="0"/>
                </a:lnTo>
                <a:lnTo>
                  <a:pt x="747" y="16"/>
                </a:lnTo>
                <a:lnTo>
                  <a:pt x="839" y="16"/>
                </a:lnTo>
                <a:lnTo>
                  <a:pt x="930" y="16"/>
                </a:lnTo>
                <a:lnTo>
                  <a:pt x="1027" y="16"/>
                </a:lnTo>
                <a:lnTo>
                  <a:pt x="1118" y="16"/>
                </a:lnTo>
                <a:lnTo>
                  <a:pt x="1215" y="16"/>
                </a:lnTo>
              </a:path>
            </a:pathLst>
          </a:custGeom>
          <a:noFill/>
          <a:ln w="0">
            <a:solidFill>
              <a:srgbClr val="3F3F3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57" name="Freeform 269"/>
          <p:cNvSpPr>
            <a:spLocks/>
          </p:cNvSpPr>
          <p:nvPr/>
        </p:nvSpPr>
        <p:spPr bwMode="auto">
          <a:xfrm>
            <a:off x="6841131" y="5857557"/>
            <a:ext cx="1928812" cy="19050"/>
          </a:xfrm>
          <a:custGeom>
            <a:avLst/>
            <a:gdLst>
              <a:gd name="T0" fmla="*/ 0 w 1215"/>
              <a:gd name="T1" fmla="*/ 12 h 12"/>
              <a:gd name="T2" fmla="*/ 91 w 1215"/>
              <a:gd name="T3" fmla="*/ 12 h 12"/>
              <a:gd name="T4" fmla="*/ 188 w 1215"/>
              <a:gd name="T5" fmla="*/ 12 h 12"/>
              <a:gd name="T6" fmla="*/ 280 w 1215"/>
              <a:gd name="T7" fmla="*/ 12 h 12"/>
              <a:gd name="T8" fmla="*/ 371 w 1215"/>
              <a:gd name="T9" fmla="*/ 12 h 12"/>
              <a:gd name="T10" fmla="*/ 468 w 1215"/>
              <a:gd name="T11" fmla="*/ 12 h 12"/>
              <a:gd name="T12" fmla="*/ 559 w 1215"/>
              <a:gd name="T13" fmla="*/ 12 h 12"/>
              <a:gd name="T14" fmla="*/ 651 w 1215"/>
              <a:gd name="T15" fmla="*/ 0 h 12"/>
              <a:gd name="T16" fmla="*/ 747 w 1215"/>
              <a:gd name="T17" fmla="*/ 8 h 12"/>
              <a:gd name="T18" fmla="*/ 839 w 1215"/>
              <a:gd name="T19" fmla="*/ 12 h 12"/>
              <a:gd name="T20" fmla="*/ 930 w 1215"/>
              <a:gd name="T21" fmla="*/ 12 h 12"/>
              <a:gd name="T22" fmla="*/ 1027 w 1215"/>
              <a:gd name="T23" fmla="*/ 12 h 12"/>
              <a:gd name="T24" fmla="*/ 1118 w 1215"/>
              <a:gd name="T25" fmla="*/ 12 h 12"/>
              <a:gd name="T26" fmla="*/ 1215 w 1215"/>
              <a:gd name="T2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12">
                <a:moveTo>
                  <a:pt x="0" y="12"/>
                </a:moveTo>
                <a:lnTo>
                  <a:pt x="91" y="12"/>
                </a:lnTo>
                <a:lnTo>
                  <a:pt x="188" y="12"/>
                </a:lnTo>
                <a:lnTo>
                  <a:pt x="280" y="12"/>
                </a:lnTo>
                <a:lnTo>
                  <a:pt x="371" y="12"/>
                </a:lnTo>
                <a:lnTo>
                  <a:pt x="468" y="12"/>
                </a:lnTo>
                <a:lnTo>
                  <a:pt x="559" y="12"/>
                </a:lnTo>
                <a:lnTo>
                  <a:pt x="651" y="0"/>
                </a:lnTo>
                <a:lnTo>
                  <a:pt x="747" y="8"/>
                </a:lnTo>
                <a:lnTo>
                  <a:pt x="839" y="12"/>
                </a:lnTo>
                <a:lnTo>
                  <a:pt x="930" y="12"/>
                </a:lnTo>
                <a:lnTo>
                  <a:pt x="1027" y="12"/>
                </a:lnTo>
                <a:lnTo>
                  <a:pt x="1118" y="12"/>
                </a:lnTo>
                <a:lnTo>
                  <a:pt x="1215" y="1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58" name="Freeform 270"/>
          <p:cNvSpPr>
            <a:spLocks/>
          </p:cNvSpPr>
          <p:nvPr/>
        </p:nvSpPr>
        <p:spPr bwMode="auto">
          <a:xfrm>
            <a:off x="6841131" y="5857557"/>
            <a:ext cx="1928812" cy="19050"/>
          </a:xfrm>
          <a:custGeom>
            <a:avLst/>
            <a:gdLst>
              <a:gd name="T0" fmla="*/ 0 w 1215"/>
              <a:gd name="T1" fmla="*/ 12 h 12"/>
              <a:gd name="T2" fmla="*/ 91 w 1215"/>
              <a:gd name="T3" fmla="*/ 12 h 12"/>
              <a:gd name="T4" fmla="*/ 188 w 1215"/>
              <a:gd name="T5" fmla="*/ 12 h 12"/>
              <a:gd name="T6" fmla="*/ 280 w 1215"/>
              <a:gd name="T7" fmla="*/ 12 h 12"/>
              <a:gd name="T8" fmla="*/ 371 w 1215"/>
              <a:gd name="T9" fmla="*/ 12 h 12"/>
              <a:gd name="T10" fmla="*/ 468 w 1215"/>
              <a:gd name="T11" fmla="*/ 12 h 12"/>
              <a:gd name="T12" fmla="*/ 559 w 1215"/>
              <a:gd name="T13" fmla="*/ 12 h 12"/>
              <a:gd name="T14" fmla="*/ 651 w 1215"/>
              <a:gd name="T15" fmla="*/ 8 h 12"/>
              <a:gd name="T16" fmla="*/ 747 w 1215"/>
              <a:gd name="T17" fmla="*/ 0 h 12"/>
              <a:gd name="T18" fmla="*/ 839 w 1215"/>
              <a:gd name="T19" fmla="*/ 12 h 12"/>
              <a:gd name="T20" fmla="*/ 930 w 1215"/>
              <a:gd name="T21" fmla="*/ 12 h 12"/>
              <a:gd name="T22" fmla="*/ 1027 w 1215"/>
              <a:gd name="T23" fmla="*/ 12 h 12"/>
              <a:gd name="T24" fmla="*/ 1118 w 1215"/>
              <a:gd name="T25" fmla="*/ 12 h 12"/>
              <a:gd name="T26" fmla="*/ 1215 w 1215"/>
              <a:gd name="T2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12">
                <a:moveTo>
                  <a:pt x="0" y="12"/>
                </a:moveTo>
                <a:lnTo>
                  <a:pt x="91" y="12"/>
                </a:lnTo>
                <a:lnTo>
                  <a:pt x="188" y="12"/>
                </a:lnTo>
                <a:lnTo>
                  <a:pt x="280" y="12"/>
                </a:lnTo>
                <a:lnTo>
                  <a:pt x="371" y="12"/>
                </a:lnTo>
                <a:lnTo>
                  <a:pt x="468" y="12"/>
                </a:lnTo>
                <a:lnTo>
                  <a:pt x="559" y="12"/>
                </a:lnTo>
                <a:lnTo>
                  <a:pt x="651" y="8"/>
                </a:lnTo>
                <a:lnTo>
                  <a:pt x="747" y="0"/>
                </a:lnTo>
                <a:lnTo>
                  <a:pt x="839" y="12"/>
                </a:lnTo>
                <a:lnTo>
                  <a:pt x="930" y="12"/>
                </a:lnTo>
                <a:lnTo>
                  <a:pt x="1027" y="12"/>
                </a:lnTo>
                <a:lnTo>
                  <a:pt x="1118" y="12"/>
                </a:lnTo>
                <a:lnTo>
                  <a:pt x="1215" y="12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59" name="Freeform 271"/>
          <p:cNvSpPr>
            <a:spLocks/>
          </p:cNvSpPr>
          <p:nvPr/>
        </p:nvSpPr>
        <p:spPr bwMode="auto">
          <a:xfrm>
            <a:off x="6841131" y="5863907"/>
            <a:ext cx="1928812" cy="12700"/>
          </a:xfrm>
          <a:custGeom>
            <a:avLst/>
            <a:gdLst>
              <a:gd name="T0" fmla="*/ 0 w 1215"/>
              <a:gd name="T1" fmla="*/ 8 h 8"/>
              <a:gd name="T2" fmla="*/ 91 w 1215"/>
              <a:gd name="T3" fmla="*/ 8 h 8"/>
              <a:gd name="T4" fmla="*/ 188 w 1215"/>
              <a:gd name="T5" fmla="*/ 8 h 8"/>
              <a:gd name="T6" fmla="*/ 280 w 1215"/>
              <a:gd name="T7" fmla="*/ 8 h 8"/>
              <a:gd name="T8" fmla="*/ 371 w 1215"/>
              <a:gd name="T9" fmla="*/ 8 h 8"/>
              <a:gd name="T10" fmla="*/ 468 w 1215"/>
              <a:gd name="T11" fmla="*/ 8 h 8"/>
              <a:gd name="T12" fmla="*/ 559 w 1215"/>
              <a:gd name="T13" fmla="*/ 8 h 8"/>
              <a:gd name="T14" fmla="*/ 651 w 1215"/>
              <a:gd name="T15" fmla="*/ 8 h 8"/>
              <a:gd name="T16" fmla="*/ 747 w 1215"/>
              <a:gd name="T17" fmla="*/ 0 h 8"/>
              <a:gd name="T18" fmla="*/ 839 w 1215"/>
              <a:gd name="T19" fmla="*/ 4 h 8"/>
              <a:gd name="T20" fmla="*/ 930 w 1215"/>
              <a:gd name="T21" fmla="*/ 8 h 8"/>
              <a:gd name="T22" fmla="*/ 1027 w 1215"/>
              <a:gd name="T23" fmla="*/ 8 h 8"/>
              <a:gd name="T24" fmla="*/ 1118 w 1215"/>
              <a:gd name="T25" fmla="*/ 8 h 8"/>
              <a:gd name="T26" fmla="*/ 1215 w 1215"/>
              <a:gd name="T2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5" h="8">
                <a:moveTo>
                  <a:pt x="0" y="8"/>
                </a:moveTo>
                <a:lnTo>
                  <a:pt x="91" y="8"/>
                </a:lnTo>
                <a:lnTo>
                  <a:pt x="188" y="8"/>
                </a:lnTo>
                <a:lnTo>
                  <a:pt x="280" y="8"/>
                </a:lnTo>
                <a:lnTo>
                  <a:pt x="371" y="8"/>
                </a:lnTo>
                <a:lnTo>
                  <a:pt x="468" y="8"/>
                </a:lnTo>
                <a:lnTo>
                  <a:pt x="559" y="8"/>
                </a:lnTo>
                <a:lnTo>
                  <a:pt x="651" y="8"/>
                </a:lnTo>
                <a:lnTo>
                  <a:pt x="747" y="0"/>
                </a:lnTo>
                <a:lnTo>
                  <a:pt x="839" y="4"/>
                </a:lnTo>
                <a:lnTo>
                  <a:pt x="930" y="8"/>
                </a:lnTo>
                <a:lnTo>
                  <a:pt x="1027" y="8"/>
                </a:lnTo>
                <a:lnTo>
                  <a:pt x="1118" y="8"/>
                </a:lnTo>
                <a:lnTo>
                  <a:pt x="1215" y="8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8760" name="Rectangle 272"/>
          <p:cNvSpPr>
            <a:spLocks noChangeArrowheads="1"/>
          </p:cNvSpPr>
          <p:nvPr/>
        </p:nvSpPr>
        <p:spPr bwMode="auto">
          <a:xfrm>
            <a:off x="7534910" y="6135590"/>
            <a:ext cx="45044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Frequency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8761" name="Rectangle 273"/>
          <p:cNvSpPr>
            <a:spLocks noChangeArrowheads="1"/>
          </p:cNvSpPr>
          <p:nvPr/>
        </p:nvSpPr>
        <p:spPr bwMode="auto">
          <a:xfrm rot="16200000">
            <a:off x="6222208" y="4806108"/>
            <a:ext cx="45365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Log Power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8762" name="Rectangle 274"/>
          <p:cNvSpPr>
            <a:spLocks noChangeArrowheads="1"/>
          </p:cNvSpPr>
          <p:nvPr/>
        </p:nvSpPr>
        <p:spPr bwMode="auto">
          <a:xfrm>
            <a:off x="7101233" y="4182634"/>
            <a:ext cx="117339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Anterior Cingulate Cortex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81" name="Oval 380"/>
          <p:cNvSpPr/>
          <p:nvPr/>
        </p:nvSpPr>
        <p:spPr bwMode="auto">
          <a:xfrm>
            <a:off x="400744" y="4086970"/>
            <a:ext cx="2859291" cy="1089330"/>
          </a:xfrm>
          <a:prstGeom prst="ellipse">
            <a:avLst/>
          </a:prstGeom>
          <a:solidFill>
            <a:srgbClr val="92D05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83" name="Group 382"/>
          <p:cNvGrpSpPr/>
          <p:nvPr/>
        </p:nvGrpSpPr>
        <p:grpSpPr>
          <a:xfrm>
            <a:off x="739474" y="4516340"/>
            <a:ext cx="2313827" cy="1722735"/>
            <a:chOff x="1200474" y="3024731"/>
            <a:chExt cx="3853489" cy="2662860"/>
          </a:xfrm>
        </p:grpSpPr>
        <p:sp>
          <p:nvSpPr>
            <p:cNvPr id="397" name="Rectangle 41"/>
            <p:cNvSpPr>
              <a:spLocks noChangeArrowheads="1"/>
            </p:cNvSpPr>
            <p:nvPr/>
          </p:nvSpPr>
          <p:spPr bwMode="auto">
            <a:xfrm>
              <a:off x="2436481" y="5410592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dirty="0"/>
            </a:p>
          </p:txBody>
        </p:sp>
        <p:sp>
          <p:nvSpPr>
            <p:cNvPr id="398" name="Rectangle 42"/>
            <p:cNvSpPr>
              <a:spLocks noChangeArrowheads="1"/>
            </p:cNvSpPr>
            <p:nvPr/>
          </p:nvSpPr>
          <p:spPr bwMode="auto">
            <a:xfrm>
              <a:off x="2037381" y="5410592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dirty="0"/>
            </a:p>
          </p:txBody>
        </p:sp>
        <p:sp>
          <p:nvSpPr>
            <p:cNvPr id="399" name="Rectangle 46"/>
            <p:cNvSpPr>
              <a:spLocks noChangeArrowheads="1"/>
            </p:cNvSpPr>
            <p:nvPr/>
          </p:nvSpPr>
          <p:spPr bwMode="auto">
            <a:xfrm>
              <a:off x="2371609" y="5398838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dirty="0"/>
            </a:p>
          </p:txBody>
        </p:sp>
        <p:sp>
          <p:nvSpPr>
            <p:cNvPr id="400" name="Rectangle 48"/>
            <p:cNvSpPr>
              <a:spLocks noChangeArrowheads="1"/>
            </p:cNvSpPr>
            <p:nvPr/>
          </p:nvSpPr>
          <p:spPr bwMode="auto">
            <a:xfrm>
              <a:off x="2255969" y="5398838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dirty="0"/>
            </a:p>
          </p:txBody>
        </p:sp>
        <p:sp>
          <p:nvSpPr>
            <p:cNvPr id="401" name="Rectangle 55"/>
            <p:cNvSpPr>
              <a:spLocks noChangeArrowheads="1"/>
            </p:cNvSpPr>
            <p:nvPr/>
          </p:nvSpPr>
          <p:spPr bwMode="auto">
            <a:xfrm>
              <a:off x="2092380" y="5410592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dirty="0"/>
            </a:p>
          </p:txBody>
        </p:sp>
        <p:graphicFrame>
          <p:nvGraphicFramePr>
            <p:cNvPr id="40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20640"/>
                </p:ext>
              </p:extLst>
            </p:nvPr>
          </p:nvGraphicFramePr>
          <p:xfrm>
            <a:off x="1200474" y="3024731"/>
            <a:ext cx="3853489" cy="396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123" name="Equation" r:id="rId5" imgW="2679480" imgH="241200" progId="Equation.3">
                    <p:embed/>
                  </p:oleObj>
                </mc:Choice>
                <mc:Fallback>
                  <p:oleObj name="Equation" r:id="rId5" imgW="2679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474" y="3024731"/>
                          <a:ext cx="3853489" cy="39667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9229" name="Rectangle 159228"/>
          <p:cNvSpPr/>
          <p:nvPr/>
        </p:nvSpPr>
        <p:spPr>
          <a:xfrm>
            <a:off x="1359674" y="4524293"/>
            <a:ext cx="389613" cy="294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/>
          <p:cNvSpPr/>
          <p:nvPr/>
        </p:nvSpPr>
        <p:spPr>
          <a:xfrm>
            <a:off x="4691270" y="3832528"/>
            <a:ext cx="930302" cy="206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/>
        </p:nvSpPr>
        <p:spPr>
          <a:xfrm>
            <a:off x="4668741" y="5925047"/>
            <a:ext cx="1008489" cy="205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4483" y="1035816"/>
            <a:ext cx="3219009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270099" y="1441161"/>
            <a:ext cx="813435" cy="142689"/>
          </a:xfrm>
          <a:prstGeom prst="straightConnector1">
            <a:avLst/>
          </a:prstGeom>
          <a:ln>
            <a:solidFill>
              <a:srgbClr val="45BD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1194167" y="1664907"/>
            <a:ext cx="860824" cy="132977"/>
          </a:xfrm>
          <a:prstGeom prst="straightConnector1">
            <a:avLst/>
          </a:prstGeom>
          <a:ln>
            <a:solidFill>
              <a:srgbClr val="45BD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Text Box 46"/>
          <p:cNvSpPr txBox="1">
            <a:spLocks noChangeArrowheads="1"/>
          </p:cNvSpPr>
          <p:nvPr/>
        </p:nvSpPr>
        <p:spPr bwMode="auto">
          <a:xfrm>
            <a:off x="0" y="170369"/>
            <a:ext cx="438536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b="0" dirty="0" smtClean="0">
                <a:solidFill>
                  <a:srgbClr val="000000"/>
                </a:solidFill>
                <a:latin typeface="+mj-lt"/>
              </a:rPr>
              <a:t>Generative Model of Spectra</a:t>
            </a:r>
            <a:endParaRPr lang="en-GB" sz="2800" b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181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ctrTitle"/>
          </p:nvPr>
        </p:nvSpPr>
        <p:spPr>
          <a:xfrm>
            <a:off x="214313" y="857250"/>
            <a:ext cx="8496300" cy="1368425"/>
          </a:xfrm>
        </p:spPr>
        <p:txBody>
          <a:bodyPr/>
          <a:lstStyle/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6400" dist="101600" dir="11820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2" descr="http://www.georgiapainphysicians.com/downloads/m1_slides/6.%20Synap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  <a14:imgEffect>
                      <a14:brightnessContrast contrast="55000"/>
                    </a14:imgEffect>
                  </a14:imgLayer>
                </a14:imgProps>
              </a:ext>
            </a:extLst>
          </a:blip>
          <a:srcRect l="11765" r="9244"/>
          <a:stretch>
            <a:fillRect/>
          </a:stretch>
        </p:blipFill>
        <p:spPr bwMode="auto">
          <a:xfrm>
            <a:off x="-35896" y="453223"/>
            <a:ext cx="5708273" cy="4055167"/>
          </a:xfrm>
          <a:prstGeom prst="rect">
            <a:avLst/>
          </a:prstGeom>
          <a:noFill/>
          <a:effectLst>
            <a:outerShdw blurRad="101600" dist="139700" dir="8340000" sx="1000" sy="1000" algn="ctr" rotWithShape="0">
              <a:srgbClr val="000000"/>
            </a:outerShdw>
          </a:effectLst>
        </p:spPr>
      </p:pic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795366" y="3736459"/>
            <a:ext cx="83486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Data Features in DCM for CSD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Generative Models in the time domain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Generative Models in the frequency domain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DCM Inversion procedure</a:t>
            </a:r>
          </a:p>
          <a:p>
            <a:pPr algn="ctr"/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Example 1:  L-Dopa Modulations of theta spectra using DCM for CSD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Example 2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dirty="0" err="1">
                <a:solidFill>
                  <a:schemeClr val="bg1"/>
                </a:solidFill>
                <a:latin typeface="Calibri" pitchFamily="34" charset="0"/>
              </a:rPr>
              <a:t>Propofol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Modulations of Delta and Gamma spectra using DCM for CSD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6" name="Rectangle 7"/>
          <p:cNvSpPr txBox="1">
            <a:spLocks noChangeArrowheads="1"/>
          </p:cNvSpPr>
          <p:nvPr/>
        </p:nvSpPr>
        <p:spPr bwMode="auto">
          <a:xfrm>
            <a:off x="541557" y="2388594"/>
            <a:ext cx="8418512" cy="71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Outline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55739"/>
      </p:ext>
    </p:extLst>
  </p:cSld>
  <p:clrMapOvr>
    <a:masterClrMapping/>
  </p:clrMapOvr>
  <p:transition xmlns:p14="http://schemas.microsoft.com/office/powerpoint/2010/main" advTm="7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89950" cy="1296987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100" dirty="0" smtClean="0">
                <a:solidFill>
                  <a:schemeClr val="tx1"/>
                </a:solidFill>
              </a:rPr>
              <a:t>Observer Model in the Frequency Domain</a:t>
            </a: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5036409" y="3883402"/>
            <a:ext cx="3781803" cy="2882128"/>
            <a:chOff x="5509855" y="2483953"/>
            <a:chExt cx="3396860" cy="2698583"/>
          </a:xfrm>
        </p:grpSpPr>
        <p:sp>
          <p:nvSpPr>
            <p:cNvPr id="12305" name="Rectangle 243"/>
            <p:cNvSpPr>
              <a:spLocks noChangeArrowheads="1"/>
            </p:cNvSpPr>
            <p:nvPr/>
          </p:nvSpPr>
          <p:spPr bwMode="auto">
            <a:xfrm>
              <a:off x="6179694" y="3159299"/>
              <a:ext cx="757787" cy="37899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700">
                <a:latin typeface="Calibri" pitchFamily="34" charset="0"/>
              </a:endParaRPr>
            </a:p>
          </p:txBody>
        </p:sp>
        <p:sp>
          <p:nvSpPr>
            <p:cNvPr id="12306" name="Line 246"/>
            <p:cNvSpPr>
              <a:spLocks noChangeShapeType="1"/>
            </p:cNvSpPr>
            <p:nvPr/>
          </p:nvSpPr>
          <p:spPr bwMode="auto">
            <a:xfrm flipV="1">
              <a:off x="6179694" y="3159299"/>
              <a:ext cx="0" cy="3789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07" name="Line 247"/>
            <p:cNvSpPr>
              <a:spLocks noChangeShapeType="1"/>
            </p:cNvSpPr>
            <p:nvPr/>
          </p:nvSpPr>
          <p:spPr bwMode="auto">
            <a:xfrm>
              <a:off x="6179694" y="3538291"/>
              <a:ext cx="7577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08" name="Line 248"/>
            <p:cNvSpPr>
              <a:spLocks noChangeShapeType="1"/>
            </p:cNvSpPr>
            <p:nvPr/>
          </p:nvSpPr>
          <p:spPr bwMode="auto">
            <a:xfrm flipV="1">
              <a:off x="6179694" y="3159299"/>
              <a:ext cx="0" cy="3789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09" name="Line 250"/>
            <p:cNvSpPr>
              <a:spLocks noChangeShapeType="1"/>
            </p:cNvSpPr>
            <p:nvPr/>
          </p:nvSpPr>
          <p:spPr bwMode="auto">
            <a:xfrm>
              <a:off x="6179694" y="3159299"/>
              <a:ext cx="0" cy="4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0" name="Line 252"/>
            <p:cNvSpPr>
              <a:spLocks noChangeShapeType="1"/>
            </p:cNvSpPr>
            <p:nvPr/>
          </p:nvSpPr>
          <p:spPr bwMode="auto">
            <a:xfrm flipV="1">
              <a:off x="6305498" y="3532592"/>
              <a:ext cx="0" cy="56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1" name="Rectangle 254"/>
            <p:cNvSpPr>
              <a:spLocks noChangeArrowheads="1"/>
            </p:cNvSpPr>
            <p:nvPr/>
          </p:nvSpPr>
          <p:spPr bwMode="auto">
            <a:xfrm>
              <a:off x="6299578" y="3542566"/>
              <a:ext cx="0" cy="5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12" name="Line 255"/>
            <p:cNvSpPr>
              <a:spLocks noChangeShapeType="1"/>
            </p:cNvSpPr>
            <p:nvPr/>
          </p:nvSpPr>
          <p:spPr bwMode="auto">
            <a:xfrm flipV="1">
              <a:off x="6431303" y="3532592"/>
              <a:ext cx="0" cy="56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3" name="Rectangle 257"/>
            <p:cNvSpPr>
              <a:spLocks noChangeArrowheads="1"/>
            </p:cNvSpPr>
            <p:nvPr/>
          </p:nvSpPr>
          <p:spPr bwMode="auto">
            <a:xfrm>
              <a:off x="6416502" y="3542566"/>
              <a:ext cx="0" cy="5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14" name="Line 258"/>
            <p:cNvSpPr>
              <a:spLocks noChangeShapeType="1"/>
            </p:cNvSpPr>
            <p:nvPr/>
          </p:nvSpPr>
          <p:spPr bwMode="auto">
            <a:xfrm flipV="1">
              <a:off x="6558587" y="3532592"/>
              <a:ext cx="0" cy="56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5" name="Rectangle 260"/>
            <p:cNvSpPr>
              <a:spLocks noChangeArrowheads="1"/>
            </p:cNvSpPr>
            <p:nvPr/>
          </p:nvSpPr>
          <p:spPr bwMode="auto">
            <a:xfrm>
              <a:off x="6543787" y="3542566"/>
              <a:ext cx="0" cy="5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16" name="Line 261"/>
            <p:cNvSpPr>
              <a:spLocks noChangeShapeType="1"/>
            </p:cNvSpPr>
            <p:nvPr/>
          </p:nvSpPr>
          <p:spPr bwMode="auto">
            <a:xfrm flipV="1">
              <a:off x="6685872" y="3532592"/>
              <a:ext cx="0" cy="56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7" name="Rectangle 263"/>
            <p:cNvSpPr>
              <a:spLocks noChangeArrowheads="1"/>
            </p:cNvSpPr>
            <p:nvPr/>
          </p:nvSpPr>
          <p:spPr bwMode="auto">
            <a:xfrm>
              <a:off x="6669591" y="3542566"/>
              <a:ext cx="32561" cy="5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18" name="Line 264"/>
            <p:cNvSpPr>
              <a:spLocks noChangeShapeType="1"/>
            </p:cNvSpPr>
            <p:nvPr/>
          </p:nvSpPr>
          <p:spPr bwMode="auto">
            <a:xfrm flipV="1">
              <a:off x="6811676" y="3532592"/>
              <a:ext cx="0" cy="56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9" name="Rectangle 266"/>
            <p:cNvSpPr>
              <a:spLocks noChangeArrowheads="1"/>
            </p:cNvSpPr>
            <p:nvPr/>
          </p:nvSpPr>
          <p:spPr bwMode="auto">
            <a:xfrm>
              <a:off x="6796875" y="3542566"/>
              <a:ext cx="0" cy="5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20" name="Rectangle 269"/>
            <p:cNvSpPr>
              <a:spLocks noChangeArrowheads="1"/>
            </p:cNvSpPr>
            <p:nvPr/>
          </p:nvSpPr>
          <p:spPr bwMode="auto">
            <a:xfrm>
              <a:off x="6922680" y="3542566"/>
              <a:ext cx="0" cy="5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21" name="Rectangle 290"/>
            <p:cNvSpPr>
              <a:spLocks noChangeArrowheads="1"/>
            </p:cNvSpPr>
            <p:nvPr/>
          </p:nvSpPr>
          <p:spPr bwMode="auto">
            <a:xfrm>
              <a:off x="6138253" y="3146477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22" name="Line 293"/>
            <p:cNvSpPr>
              <a:spLocks noChangeShapeType="1"/>
            </p:cNvSpPr>
            <p:nvPr/>
          </p:nvSpPr>
          <p:spPr bwMode="auto">
            <a:xfrm flipH="1" flipV="1">
              <a:off x="6178214" y="2828750"/>
              <a:ext cx="1481" cy="7095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3" name="Freeform 295"/>
            <p:cNvSpPr>
              <a:spLocks/>
            </p:cNvSpPr>
            <p:nvPr/>
          </p:nvSpPr>
          <p:spPr bwMode="auto">
            <a:xfrm>
              <a:off x="6278857" y="3159299"/>
              <a:ext cx="658624" cy="357620"/>
            </a:xfrm>
            <a:custGeom>
              <a:avLst/>
              <a:gdLst>
                <a:gd name="T0" fmla="*/ 0 w 1726"/>
                <a:gd name="T1" fmla="*/ 0 h 1312"/>
                <a:gd name="T2" fmla="*/ 2147483647 w 1726"/>
                <a:gd name="T3" fmla="*/ 2147483647 h 1312"/>
                <a:gd name="T4" fmla="*/ 2147483647 w 1726"/>
                <a:gd name="T5" fmla="*/ 2147483647 h 1312"/>
                <a:gd name="T6" fmla="*/ 2147483647 w 1726"/>
                <a:gd name="T7" fmla="*/ 2147483647 h 1312"/>
                <a:gd name="T8" fmla="*/ 2147483647 w 1726"/>
                <a:gd name="T9" fmla="*/ 2147483647 h 1312"/>
                <a:gd name="T10" fmla="*/ 2147483647 w 1726"/>
                <a:gd name="T11" fmla="*/ 2147483647 h 1312"/>
                <a:gd name="T12" fmla="*/ 2147483647 w 1726"/>
                <a:gd name="T13" fmla="*/ 2147483647 h 1312"/>
                <a:gd name="T14" fmla="*/ 2147483647 w 1726"/>
                <a:gd name="T15" fmla="*/ 2147483647 h 1312"/>
                <a:gd name="T16" fmla="*/ 2147483647 w 1726"/>
                <a:gd name="T17" fmla="*/ 2147483647 h 1312"/>
                <a:gd name="T18" fmla="*/ 2147483647 w 1726"/>
                <a:gd name="T19" fmla="*/ 2147483647 h 1312"/>
                <a:gd name="T20" fmla="*/ 2147483647 w 1726"/>
                <a:gd name="T21" fmla="*/ 2147483647 h 1312"/>
                <a:gd name="T22" fmla="*/ 2147483647 w 1726"/>
                <a:gd name="T23" fmla="*/ 2147483647 h 1312"/>
                <a:gd name="T24" fmla="*/ 2147483647 w 1726"/>
                <a:gd name="T25" fmla="*/ 2147483647 h 1312"/>
                <a:gd name="T26" fmla="*/ 2147483647 w 1726"/>
                <a:gd name="T27" fmla="*/ 2147483647 h 1312"/>
                <a:gd name="T28" fmla="*/ 2147483647 w 1726"/>
                <a:gd name="T29" fmla="*/ 2147483647 h 1312"/>
                <a:gd name="T30" fmla="*/ 2147483647 w 1726"/>
                <a:gd name="T31" fmla="*/ 2147483647 h 1312"/>
                <a:gd name="T32" fmla="*/ 2147483647 w 1726"/>
                <a:gd name="T33" fmla="*/ 2147483647 h 1312"/>
                <a:gd name="T34" fmla="*/ 2147483647 w 1726"/>
                <a:gd name="T35" fmla="*/ 2147483647 h 1312"/>
                <a:gd name="T36" fmla="*/ 2147483647 w 1726"/>
                <a:gd name="T37" fmla="*/ 2147483647 h 1312"/>
                <a:gd name="T38" fmla="*/ 2147483647 w 1726"/>
                <a:gd name="T39" fmla="*/ 2147483647 h 1312"/>
                <a:gd name="T40" fmla="*/ 2147483647 w 1726"/>
                <a:gd name="T41" fmla="*/ 2147483647 h 1312"/>
                <a:gd name="T42" fmla="*/ 2147483647 w 1726"/>
                <a:gd name="T43" fmla="*/ 2147483647 h 1312"/>
                <a:gd name="T44" fmla="*/ 2147483647 w 1726"/>
                <a:gd name="T45" fmla="*/ 2147483647 h 1312"/>
                <a:gd name="T46" fmla="*/ 2147483647 w 1726"/>
                <a:gd name="T47" fmla="*/ 2147483647 h 1312"/>
                <a:gd name="T48" fmla="*/ 2147483647 w 1726"/>
                <a:gd name="T49" fmla="*/ 2147483647 h 1312"/>
                <a:gd name="T50" fmla="*/ 2147483647 w 1726"/>
                <a:gd name="T51" fmla="*/ 2147483647 h 1312"/>
                <a:gd name="T52" fmla="*/ 2147483647 w 1726"/>
                <a:gd name="T53" fmla="*/ 2147483647 h 1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1312"/>
                <a:gd name="T83" fmla="*/ 1726 w 1726"/>
                <a:gd name="T84" fmla="*/ 1312 h 13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1312">
                  <a:moveTo>
                    <a:pt x="0" y="0"/>
                  </a:moveTo>
                  <a:lnTo>
                    <a:pt x="70" y="193"/>
                  </a:lnTo>
                  <a:lnTo>
                    <a:pt x="134" y="375"/>
                  </a:lnTo>
                  <a:lnTo>
                    <a:pt x="198" y="480"/>
                  </a:lnTo>
                  <a:lnTo>
                    <a:pt x="268" y="492"/>
                  </a:lnTo>
                  <a:lnTo>
                    <a:pt x="332" y="433"/>
                  </a:lnTo>
                  <a:lnTo>
                    <a:pt x="401" y="375"/>
                  </a:lnTo>
                  <a:lnTo>
                    <a:pt x="465" y="380"/>
                  </a:lnTo>
                  <a:lnTo>
                    <a:pt x="529" y="498"/>
                  </a:lnTo>
                  <a:lnTo>
                    <a:pt x="599" y="685"/>
                  </a:lnTo>
                  <a:lnTo>
                    <a:pt x="663" y="855"/>
                  </a:lnTo>
                  <a:lnTo>
                    <a:pt x="733" y="984"/>
                  </a:lnTo>
                  <a:lnTo>
                    <a:pt x="797" y="1078"/>
                  </a:lnTo>
                  <a:lnTo>
                    <a:pt x="861" y="1136"/>
                  </a:lnTo>
                  <a:lnTo>
                    <a:pt x="930" y="1183"/>
                  </a:lnTo>
                  <a:lnTo>
                    <a:pt x="994" y="1212"/>
                  </a:lnTo>
                  <a:lnTo>
                    <a:pt x="1064" y="1230"/>
                  </a:lnTo>
                  <a:lnTo>
                    <a:pt x="1128" y="1242"/>
                  </a:lnTo>
                  <a:lnTo>
                    <a:pt x="1192" y="1247"/>
                  </a:lnTo>
                  <a:lnTo>
                    <a:pt x="1262" y="1253"/>
                  </a:lnTo>
                  <a:lnTo>
                    <a:pt x="1325" y="1259"/>
                  </a:lnTo>
                  <a:lnTo>
                    <a:pt x="1395" y="1259"/>
                  </a:lnTo>
                  <a:lnTo>
                    <a:pt x="1459" y="1271"/>
                  </a:lnTo>
                  <a:lnTo>
                    <a:pt x="1523" y="1277"/>
                  </a:lnTo>
                  <a:lnTo>
                    <a:pt x="1593" y="1288"/>
                  </a:lnTo>
                  <a:lnTo>
                    <a:pt x="1657" y="1300"/>
                  </a:lnTo>
                  <a:lnTo>
                    <a:pt x="1726" y="131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4" name="Rectangle 243"/>
            <p:cNvSpPr>
              <a:spLocks noChangeArrowheads="1"/>
            </p:cNvSpPr>
            <p:nvPr/>
          </p:nvSpPr>
          <p:spPr bwMode="auto">
            <a:xfrm>
              <a:off x="7397777" y="3192070"/>
              <a:ext cx="759267" cy="38041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700">
                <a:latin typeface="Calibri" pitchFamily="34" charset="0"/>
              </a:endParaRPr>
            </a:p>
          </p:txBody>
        </p:sp>
        <p:sp>
          <p:nvSpPr>
            <p:cNvPr id="12325" name="Line 246"/>
            <p:cNvSpPr>
              <a:spLocks noChangeShapeType="1"/>
            </p:cNvSpPr>
            <p:nvPr/>
          </p:nvSpPr>
          <p:spPr bwMode="auto">
            <a:xfrm flipV="1">
              <a:off x="7397777" y="3192070"/>
              <a:ext cx="0" cy="38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6" name="Line 247"/>
            <p:cNvSpPr>
              <a:spLocks noChangeShapeType="1"/>
            </p:cNvSpPr>
            <p:nvPr/>
          </p:nvSpPr>
          <p:spPr bwMode="auto">
            <a:xfrm>
              <a:off x="7397777" y="3572486"/>
              <a:ext cx="7592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7" name="Line 248"/>
            <p:cNvSpPr>
              <a:spLocks noChangeShapeType="1"/>
            </p:cNvSpPr>
            <p:nvPr/>
          </p:nvSpPr>
          <p:spPr bwMode="auto">
            <a:xfrm flipV="1">
              <a:off x="7397777" y="2855822"/>
              <a:ext cx="2960" cy="7166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8" name="Line 249"/>
            <p:cNvSpPr>
              <a:spLocks noChangeShapeType="1"/>
            </p:cNvSpPr>
            <p:nvPr/>
          </p:nvSpPr>
          <p:spPr bwMode="auto">
            <a:xfrm flipV="1">
              <a:off x="7397777" y="3565362"/>
              <a:ext cx="0" cy="7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9" name="Line 250"/>
            <p:cNvSpPr>
              <a:spLocks noChangeShapeType="1"/>
            </p:cNvSpPr>
            <p:nvPr/>
          </p:nvSpPr>
          <p:spPr bwMode="auto">
            <a:xfrm>
              <a:off x="7397777" y="3192070"/>
              <a:ext cx="0" cy="42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0" name="Rectangle 251"/>
            <p:cNvSpPr>
              <a:spLocks noChangeArrowheads="1"/>
            </p:cNvSpPr>
            <p:nvPr/>
          </p:nvSpPr>
          <p:spPr bwMode="auto">
            <a:xfrm>
              <a:off x="7391856" y="3576760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31" name="Line 252"/>
            <p:cNvSpPr>
              <a:spLocks noChangeShapeType="1"/>
            </p:cNvSpPr>
            <p:nvPr/>
          </p:nvSpPr>
          <p:spPr bwMode="auto">
            <a:xfrm flipV="1">
              <a:off x="7525061" y="3565362"/>
              <a:ext cx="0" cy="7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2" name="Rectangle 254"/>
            <p:cNvSpPr>
              <a:spLocks noChangeArrowheads="1"/>
            </p:cNvSpPr>
            <p:nvPr/>
          </p:nvSpPr>
          <p:spPr bwMode="auto">
            <a:xfrm>
              <a:off x="7517661" y="3576760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33" name="Line 255"/>
            <p:cNvSpPr>
              <a:spLocks noChangeShapeType="1"/>
            </p:cNvSpPr>
            <p:nvPr/>
          </p:nvSpPr>
          <p:spPr bwMode="auto">
            <a:xfrm flipV="1">
              <a:off x="7650866" y="3565362"/>
              <a:ext cx="0" cy="7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4" name="Rectangle 257"/>
            <p:cNvSpPr>
              <a:spLocks noChangeArrowheads="1"/>
            </p:cNvSpPr>
            <p:nvPr/>
          </p:nvSpPr>
          <p:spPr bwMode="auto">
            <a:xfrm>
              <a:off x="7636065" y="3576760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35" name="Line 258"/>
            <p:cNvSpPr>
              <a:spLocks noChangeShapeType="1"/>
            </p:cNvSpPr>
            <p:nvPr/>
          </p:nvSpPr>
          <p:spPr bwMode="auto">
            <a:xfrm flipV="1">
              <a:off x="7778150" y="3565362"/>
              <a:ext cx="0" cy="7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6" name="Rectangle 260"/>
            <p:cNvSpPr>
              <a:spLocks noChangeArrowheads="1"/>
            </p:cNvSpPr>
            <p:nvPr/>
          </p:nvSpPr>
          <p:spPr bwMode="auto">
            <a:xfrm>
              <a:off x="7761869" y="3576760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37" name="Line 261"/>
            <p:cNvSpPr>
              <a:spLocks noChangeShapeType="1"/>
            </p:cNvSpPr>
            <p:nvPr/>
          </p:nvSpPr>
          <p:spPr bwMode="auto">
            <a:xfrm flipV="1">
              <a:off x="7903954" y="3565362"/>
              <a:ext cx="0" cy="7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8" name="Rectangle 263"/>
            <p:cNvSpPr>
              <a:spLocks noChangeArrowheads="1"/>
            </p:cNvSpPr>
            <p:nvPr/>
          </p:nvSpPr>
          <p:spPr bwMode="auto">
            <a:xfrm>
              <a:off x="7889154" y="3576760"/>
              <a:ext cx="32561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39" name="Rectangle 266"/>
            <p:cNvSpPr>
              <a:spLocks noChangeArrowheads="1"/>
            </p:cNvSpPr>
            <p:nvPr/>
          </p:nvSpPr>
          <p:spPr bwMode="auto">
            <a:xfrm>
              <a:off x="8014959" y="3576760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40" name="Line 270"/>
            <p:cNvSpPr>
              <a:spLocks noChangeShapeType="1"/>
            </p:cNvSpPr>
            <p:nvPr/>
          </p:nvSpPr>
          <p:spPr bwMode="auto">
            <a:xfrm>
              <a:off x="7397777" y="3572486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41" name="Rectangle 272"/>
            <p:cNvSpPr>
              <a:spLocks noChangeArrowheads="1"/>
            </p:cNvSpPr>
            <p:nvPr/>
          </p:nvSpPr>
          <p:spPr bwMode="auto">
            <a:xfrm>
              <a:off x="7374096" y="3559663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42" name="Line 273"/>
            <p:cNvSpPr>
              <a:spLocks noChangeShapeType="1"/>
            </p:cNvSpPr>
            <p:nvPr/>
          </p:nvSpPr>
          <p:spPr bwMode="auto">
            <a:xfrm>
              <a:off x="7397777" y="3508371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43" name="Rectangle 275"/>
            <p:cNvSpPr>
              <a:spLocks noChangeArrowheads="1"/>
            </p:cNvSpPr>
            <p:nvPr/>
          </p:nvSpPr>
          <p:spPr bwMode="auto">
            <a:xfrm>
              <a:off x="7374096" y="3495548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44" name="Line 276"/>
            <p:cNvSpPr>
              <a:spLocks noChangeShapeType="1"/>
            </p:cNvSpPr>
            <p:nvPr/>
          </p:nvSpPr>
          <p:spPr bwMode="auto">
            <a:xfrm>
              <a:off x="7397777" y="3444255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45" name="Rectangle 278"/>
            <p:cNvSpPr>
              <a:spLocks noChangeArrowheads="1"/>
            </p:cNvSpPr>
            <p:nvPr/>
          </p:nvSpPr>
          <p:spPr bwMode="auto">
            <a:xfrm>
              <a:off x="7357816" y="3431433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46" name="Line 279"/>
            <p:cNvSpPr>
              <a:spLocks noChangeShapeType="1"/>
            </p:cNvSpPr>
            <p:nvPr/>
          </p:nvSpPr>
          <p:spPr bwMode="auto">
            <a:xfrm>
              <a:off x="7397777" y="3381565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47" name="Rectangle 281"/>
            <p:cNvSpPr>
              <a:spLocks noChangeArrowheads="1"/>
            </p:cNvSpPr>
            <p:nvPr/>
          </p:nvSpPr>
          <p:spPr bwMode="auto">
            <a:xfrm>
              <a:off x="7357816" y="3368743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48" name="Line 282"/>
            <p:cNvSpPr>
              <a:spLocks noChangeShapeType="1"/>
            </p:cNvSpPr>
            <p:nvPr/>
          </p:nvSpPr>
          <p:spPr bwMode="auto">
            <a:xfrm>
              <a:off x="7397777" y="3317450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49" name="Rectangle 284"/>
            <p:cNvSpPr>
              <a:spLocks noChangeArrowheads="1"/>
            </p:cNvSpPr>
            <p:nvPr/>
          </p:nvSpPr>
          <p:spPr bwMode="auto">
            <a:xfrm>
              <a:off x="7357816" y="3304627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50" name="Line 285"/>
            <p:cNvSpPr>
              <a:spLocks noChangeShapeType="1"/>
            </p:cNvSpPr>
            <p:nvPr/>
          </p:nvSpPr>
          <p:spPr bwMode="auto">
            <a:xfrm>
              <a:off x="7397777" y="3254760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51" name="Rectangle 287"/>
            <p:cNvSpPr>
              <a:spLocks noChangeArrowheads="1"/>
            </p:cNvSpPr>
            <p:nvPr/>
          </p:nvSpPr>
          <p:spPr bwMode="auto">
            <a:xfrm>
              <a:off x="7357816" y="3241937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52" name="Rectangle 290"/>
            <p:cNvSpPr>
              <a:spLocks noChangeArrowheads="1"/>
            </p:cNvSpPr>
            <p:nvPr/>
          </p:nvSpPr>
          <p:spPr bwMode="auto">
            <a:xfrm>
              <a:off x="7357816" y="3179246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53" name="Freeform 295"/>
            <p:cNvSpPr>
              <a:spLocks/>
            </p:cNvSpPr>
            <p:nvPr/>
          </p:nvSpPr>
          <p:spPr bwMode="auto">
            <a:xfrm>
              <a:off x="7557622" y="2986901"/>
              <a:ext cx="599422" cy="562788"/>
            </a:xfrm>
            <a:custGeom>
              <a:avLst/>
              <a:gdLst>
                <a:gd name="T0" fmla="*/ 0 w 1726"/>
                <a:gd name="T1" fmla="*/ 0 h 1312"/>
                <a:gd name="T2" fmla="*/ 2147483647 w 1726"/>
                <a:gd name="T3" fmla="*/ 2147483647 h 1312"/>
                <a:gd name="T4" fmla="*/ 2147483647 w 1726"/>
                <a:gd name="T5" fmla="*/ 2147483647 h 1312"/>
                <a:gd name="T6" fmla="*/ 2147483647 w 1726"/>
                <a:gd name="T7" fmla="*/ 2147483647 h 1312"/>
                <a:gd name="T8" fmla="*/ 2147483647 w 1726"/>
                <a:gd name="T9" fmla="*/ 2147483647 h 1312"/>
                <a:gd name="T10" fmla="*/ 2147483647 w 1726"/>
                <a:gd name="T11" fmla="*/ 2147483647 h 1312"/>
                <a:gd name="T12" fmla="*/ 2147483647 w 1726"/>
                <a:gd name="T13" fmla="*/ 2147483647 h 1312"/>
                <a:gd name="T14" fmla="*/ 2147483647 w 1726"/>
                <a:gd name="T15" fmla="*/ 2147483647 h 1312"/>
                <a:gd name="T16" fmla="*/ 2147483647 w 1726"/>
                <a:gd name="T17" fmla="*/ 2147483647 h 1312"/>
                <a:gd name="T18" fmla="*/ 2147483647 w 1726"/>
                <a:gd name="T19" fmla="*/ 2147483647 h 1312"/>
                <a:gd name="T20" fmla="*/ 2147483647 w 1726"/>
                <a:gd name="T21" fmla="*/ 2147483647 h 1312"/>
                <a:gd name="T22" fmla="*/ 2147483647 w 1726"/>
                <a:gd name="T23" fmla="*/ 2147483647 h 1312"/>
                <a:gd name="T24" fmla="*/ 2147483647 w 1726"/>
                <a:gd name="T25" fmla="*/ 2147483647 h 1312"/>
                <a:gd name="T26" fmla="*/ 2147483647 w 1726"/>
                <a:gd name="T27" fmla="*/ 2147483647 h 1312"/>
                <a:gd name="T28" fmla="*/ 2147483647 w 1726"/>
                <a:gd name="T29" fmla="*/ 2147483647 h 1312"/>
                <a:gd name="T30" fmla="*/ 2147483647 w 1726"/>
                <a:gd name="T31" fmla="*/ 2147483647 h 1312"/>
                <a:gd name="T32" fmla="*/ 2147483647 w 1726"/>
                <a:gd name="T33" fmla="*/ 2147483647 h 1312"/>
                <a:gd name="T34" fmla="*/ 2147483647 w 1726"/>
                <a:gd name="T35" fmla="*/ 2147483647 h 1312"/>
                <a:gd name="T36" fmla="*/ 2147483647 w 1726"/>
                <a:gd name="T37" fmla="*/ 2147483647 h 1312"/>
                <a:gd name="T38" fmla="*/ 2147483647 w 1726"/>
                <a:gd name="T39" fmla="*/ 2147483647 h 1312"/>
                <a:gd name="T40" fmla="*/ 2147483647 w 1726"/>
                <a:gd name="T41" fmla="*/ 2147483647 h 1312"/>
                <a:gd name="T42" fmla="*/ 2147483647 w 1726"/>
                <a:gd name="T43" fmla="*/ 2147483647 h 1312"/>
                <a:gd name="T44" fmla="*/ 2147483647 w 1726"/>
                <a:gd name="T45" fmla="*/ 2147483647 h 1312"/>
                <a:gd name="T46" fmla="*/ 2147483647 w 1726"/>
                <a:gd name="T47" fmla="*/ 2147483647 h 1312"/>
                <a:gd name="T48" fmla="*/ 2147483647 w 1726"/>
                <a:gd name="T49" fmla="*/ 2147483647 h 1312"/>
                <a:gd name="T50" fmla="*/ 2147483647 w 1726"/>
                <a:gd name="T51" fmla="*/ 2147483647 h 1312"/>
                <a:gd name="T52" fmla="*/ 2147483647 w 1726"/>
                <a:gd name="T53" fmla="*/ 2147483647 h 1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1312"/>
                <a:gd name="T83" fmla="*/ 1726 w 1726"/>
                <a:gd name="T84" fmla="*/ 1312 h 13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1312">
                  <a:moveTo>
                    <a:pt x="0" y="0"/>
                  </a:moveTo>
                  <a:lnTo>
                    <a:pt x="70" y="193"/>
                  </a:lnTo>
                  <a:lnTo>
                    <a:pt x="134" y="375"/>
                  </a:lnTo>
                  <a:lnTo>
                    <a:pt x="198" y="480"/>
                  </a:lnTo>
                  <a:lnTo>
                    <a:pt x="268" y="492"/>
                  </a:lnTo>
                  <a:lnTo>
                    <a:pt x="332" y="433"/>
                  </a:lnTo>
                  <a:lnTo>
                    <a:pt x="401" y="375"/>
                  </a:lnTo>
                  <a:lnTo>
                    <a:pt x="465" y="380"/>
                  </a:lnTo>
                  <a:lnTo>
                    <a:pt x="529" y="498"/>
                  </a:lnTo>
                  <a:lnTo>
                    <a:pt x="599" y="685"/>
                  </a:lnTo>
                  <a:lnTo>
                    <a:pt x="663" y="855"/>
                  </a:lnTo>
                  <a:lnTo>
                    <a:pt x="733" y="984"/>
                  </a:lnTo>
                  <a:lnTo>
                    <a:pt x="797" y="1078"/>
                  </a:lnTo>
                  <a:lnTo>
                    <a:pt x="861" y="1136"/>
                  </a:lnTo>
                  <a:lnTo>
                    <a:pt x="930" y="1183"/>
                  </a:lnTo>
                  <a:lnTo>
                    <a:pt x="994" y="1212"/>
                  </a:lnTo>
                  <a:lnTo>
                    <a:pt x="1064" y="1230"/>
                  </a:lnTo>
                  <a:lnTo>
                    <a:pt x="1128" y="1242"/>
                  </a:lnTo>
                  <a:lnTo>
                    <a:pt x="1192" y="1247"/>
                  </a:lnTo>
                  <a:lnTo>
                    <a:pt x="1262" y="1253"/>
                  </a:lnTo>
                  <a:lnTo>
                    <a:pt x="1325" y="1259"/>
                  </a:lnTo>
                  <a:lnTo>
                    <a:pt x="1395" y="1259"/>
                  </a:lnTo>
                  <a:lnTo>
                    <a:pt x="1459" y="1271"/>
                  </a:lnTo>
                  <a:lnTo>
                    <a:pt x="1523" y="1277"/>
                  </a:lnTo>
                  <a:lnTo>
                    <a:pt x="1593" y="1288"/>
                  </a:lnTo>
                  <a:lnTo>
                    <a:pt x="1657" y="1300"/>
                  </a:lnTo>
                  <a:lnTo>
                    <a:pt x="1726" y="131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54" name="Rectangle 243"/>
            <p:cNvSpPr>
              <a:spLocks noChangeArrowheads="1"/>
            </p:cNvSpPr>
            <p:nvPr/>
          </p:nvSpPr>
          <p:spPr bwMode="auto">
            <a:xfrm>
              <a:off x="7431818" y="4173743"/>
              <a:ext cx="759266" cy="38041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700">
                <a:latin typeface="Calibri" pitchFamily="34" charset="0"/>
              </a:endParaRPr>
            </a:p>
          </p:txBody>
        </p:sp>
        <p:sp>
          <p:nvSpPr>
            <p:cNvPr id="12355" name="Line 246"/>
            <p:cNvSpPr>
              <a:spLocks noChangeShapeType="1"/>
            </p:cNvSpPr>
            <p:nvPr/>
          </p:nvSpPr>
          <p:spPr bwMode="auto">
            <a:xfrm flipV="1">
              <a:off x="7431818" y="4173743"/>
              <a:ext cx="0" cy="3804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56" name="Line 247"/>
            <p:cNvSpPr>
              <a:spLocks noChangeShapeType="1"/>
            </p:cNvSpPr>
            <p:nvPr/>
          </p:nvSpPr>
          <p:spPr bwMode="auto">
            <a:xfrm>
              <a:off x="7431818" y="4554160"/>
              <a:ext cx="7592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57" name="Line 248"/>
            <p:cNvSpPr>
              <a:spLocks noChangeShapeType="1"/>
            </p:cNvSpPr>
            <p:nvPr/>
          </p:nvSpPr>
          <p:spPr bwMode="auto">
            <a:xfrm flipV="1">
              <a:off x="7431818" y="4173743"/>
              <a:ext cx="0" cy="3804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58" name="Line 249"/>
            <p:cNvSpPr>
              <a:spLocks noChangeShapeType="1"/>
            </p:cNvSpPr>
            <p:nvPr/>
          </p:nvSpPr>
          <p:spPr bwMode="auto">
            <a:xfrm flipV="1">
              <a:off x="7431818" y="4547035"/>
              <a:ext cx="0" cy="7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59" name="Line 250"/>
            <p:cNvSpPr>
              <a:spLocks noChangeShapeType="1"/>
            </p:cNvSpPr>
            <p:nvPr/>
          </p:nvSpPr>
          <p:spPr bwMode="auto">
            <a:xfrm>
              <a:off x="7431818" y="4173743"/>
              <a:ext cx="0" cy="4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60" name="Rectangle 251"/>
            <p:cNvSpPr>
              <a:spLocks noChangeArrowheads="1"/>
            </p:cNvSpPr>
            <p:nvPr/>
          </p:nvSpPr>
          <p:spPr bwMode="auto">
            <a:xfrm>
              <a:off x="7425898" y="4558434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61" name="Line 252"/>
            <p:cNvSpPr>
              <a:spLocks noChangeShapeType="1"/>
            </p:cNvSpPr>
            <p:nvPr/>
          </p:nvSpPr>
          <p:spPr bwMode="auto">
            <a:xfrm flipV="1">
              <a:off x="7559103" y="4547035"/>
              <a:ext cx="0" cy="7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62" name="Rectangle 254"/>
            <p:cNvSpPr>
              <a:spLocks noChangeArrowheads="1"/>
            </p:cNvSpPr>
            <p:nvPr/>
          </p:nvSpPr>
          <p:spPr bwMode="auto">
            <a:xfrm>
              <a:off x="7551702" y="4558434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63" name="Line 255"/>
            <p:cNvSpPr>
              <a:spLocks noChangeShapeType="1"/>
            </p:cNvSpPr>
            <p:nvPr/>
          </p:nvSpPr>
          <p:spPr bwMode="auto">
            <a:xfrm flipV="1">
              <a:off x="7684907" y="4547035"/>
              <a:ext cx="0" cy="7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64" name="Rectangle 257"/>
            <p:cNvSpPr>
              <a:spLocks noChangeArrowheads="1"/>
            </p:cNvSpPr>
            <p:nvPr/>
          </p:nvSpPr>
          <p:spPr bwMode="auto">
            <a:xfrm>
              <a:off x="7670106" y="4558434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65" name="Line 258"/>
            <p:cNvSpPr>
              <a:spLocks noChangeShapeType="1"/>
            </p:cNvSpPr>
            <p:nvPr/>
          </p:nvSpPr>
          <p:spPr bwMode="auto">
            <a:xfrm flipV="1">
              <a:off x="7812191" y="4547035"/>
              <a:ext cx="0" cy="7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66" name="Rectangle 260"/>
            <p:cNvSpPr>
              <a:spLocks noChangeArrowheads="1"/>
            </p:cNvSpPr>
            <p:nvPr/>
          </p:nvSpPr>
          <p:spPr bwMode="auto">
            <a:xfrm>
              <a:off x="7795911" y="4558434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67" name="Line 261"/>
            <p:cNvSpPr>
              <a:spLocks noChangeShapeType="1"/>
            </p:cNvSpPr>
            <p:nvPr/>
          </p:nvSpPr>
          <p:spPr bwMode="auto">
            <a:xfrm flipV="1">
              <a:off x="7937996" y="4547035"/>
              <a:ext cx="0" cy="7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68" name="Rectangle 263"/>
            <p:cNvSpPr>
              <a:spLocks noChangeArrowheads="1"/>
            </p:cNvSpPr>
            <p:nvPr/>
          </p:nvSpPr>
          <p:spPr bwMode="auto">
            <a:xfrm>
              <a:off x="7923196" y="4558434"/>
              <a:ext cx="32561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69" name="Rectangle 266"/>
            <p:cNvSpPr>
              <a:spLocks noChangeArrowheads="1"/>
            </p:cNvSpPr>
            <p:nvPr/>
          </p:nvSpPr>
          <p:spPr bwMode="auto">
            <a:xfrm>
              <a:off x="8049000" y="4558434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70" name="Line 270"/>
            <p:cNvSpPr>
              <a:spLocks noChangeShapeType="1"/>
            </p:cNvSpPr>
            <p:nvPr/>
          </p:nvSpPr>
          <p:spPr bwMode="auto">
            <a:xfrm>
              <a:off x="7431818" y="4554160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71" name="Rectangle 272"/>
            <p:cNvSpPr>
              <a:spLocks noChangeArrowheads="1"/>
            </p:cNvSpPr>
            <p:nvPr/>
          </p:nvSpPr>
          <p:spPr bwMode="auto">
            <a:xfrm>
              <a:off x="7408137" y="4541336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72" name="Line 273"/>
            <p:cNvSpPr>
              <a:spLocks noChangeShapeType="1"/>
            </p:cNvSpPr>
            <p:nvPr/>
          </p:nvSpPr>
          <p:spPr bwMode="auto">
            <a:xfrm>
              <a:off x="7431818" y="4490044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73" name="Rectangle 275"/>
            <p:cNvSpPr>
              <a:spLocks noChangeArrowheads="1"/>
            </p:cNvSpPr>
            <p:nvPr/>
          </p:nvSpPr>
          <p:spPr bwMode="auto">
            <a:xfrm>
              <a:off x="7408137" y="4477222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74" name="Line 276"/>
            <p:cNvSpPr>
              <a:spLocks noChangeShapeType="1"/>
            </p:cNvSpPr>
            <p:nvPr/>
          </p:nvSpPr>
          <p:spPr bwMode="auto">
            <a:xfrm>
              <a:off x="7431818" y="4425930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75" name="Rectangle 278"/>
            <p:cNvSpPr>
              <a:spLocks noChangeArrowheads="1"/>
            </p:cNvSpPr>
            <p:nvPr/>
          </p:nvSpPr>
          <p:spPr bwMode="auto">
            <a:xfrm>
              <a:off x="7391856" y="4413106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76" name="Line 279"/>
            <p:cNvSpPr>
              <a:spLocks noChangeShapeType="1"/>
            </p:cNvSpPr>
            <p:nvPr/>
          </p:nvSpPr>
          <p:spPr bwMode="auto">
            <a:xfrm>
              <a:off x="7431818" y="4363239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77" name="Rectangle 281"/>
            <p:cNvSpPr>
              <a:spLocks noChangeArrowheads="1"/>
            </p:cNvSpPr>
            <p:nvPr/>
          </p:nvSpPr>
          <p:spPr bwMode="auto">
            <a:xfrm>
              <a:off x="7391856" y="4350416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78" name="Line 282"/>
            <p:cNvSpPr>
              <a:spLocks noChangeShapeType="1"/>
            </p:cNvSpPr>
            <p:nvPr/>
          </p:nvSpPr>
          <p:spPr bwMode="auto">
            <a:xfrm>
              <a:off x="7431818" y="4299124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79" name="Rectangle 284"/>
            <p:cNvSpPr>
              <a:spLocks noChangeArrowheads="1"/>
            </p:cNvSpPr>
            <p:nvPr/>
          </p:nvSpPr>
          <p:spPr bwMode="auto">
            <a:xfrm>
              <a:off x="7391856" y="4286301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80" name="Line 285"/>
            <p:cNvSpPr>
              <a:spLocks noChangeShapeType="1"/>
            </p:cNvSpPr>
            <p:nvPr/>
          </p:nvSpPr>
          <p:spPr bwMode="auto">
            <a:xfrm>
              <a:off x="7431818" y="4236433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81" name="Rectangle 287"/>
            <p:cNvSpPr>
              <a:spLocks noChangeArrowheads="1"/>
            </p:cNvSpPr>
            <p:nvPr/>
          </p:nvSpPr>
          <p:spPr bwMode="auto">
            <a:xfrm>
              <a:off x="7391856" y="4223611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82" name="Rectangle 290"/>
            <p:cNvSpPr>
              <a:spLocks noChangeArrowheads="1"/>
            </p:cNvSpPr>
            <p:nvPr/>
          </p:nvSpPr>
          <p:spPr bwMode="auto">
            <a:xfrm>
              <a:off x="7391856" y="4160920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83" name="Line 293"/>
            <p:cNvSpPr>
              <a:spLocks noChangeShapeType="1"/>
            </p:cNvSpPr>
            <p:nvPr/>
          </p:nvSpPr>
          <p:spPr bwMode="auto">
            <a:xfrm flipV="1">
              <a:off x="7431818" y="3911583"/>
              <a:ext cx="4440" cy="6425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84" name="Freeform 295"/>
            <p:cNvSpPr>
              <a:spLocks/>
            </p:cNvSpPr>
            <p:nvPr/>
          </p:nvSpPr>
          <p:spPr bwMode="auto">
            <a:xfrm>
              <a:off x="7530981" y="3904460"/>
              <a:ext cx="660103" cy="626903"/>
            </a:xfrm>
            <a:custGeom>
              <a:avLst/>
              <a:gdLst>
                <a:gd name="T0" fmla="*/ 0 w 1726"/>
                <a:gd name="T1" fmla="*/ 0 h 1312"/>
                <a:gd name="T2" fmla="*/ 2147483647 w 1726"/>
                <a:gd name="T3" fmla="*/ 2147483647 h 1312"/>
                <a:gd name="T4" fmla="*/ 2147483647 w 1726"/>
                <a:gd name="T5" fmla="*/ 2147483647 h 1312"/>
                <a:gd name="T6" fmla="*/ 2147483647 w 1726"/>
                <a:gd name="T7" fmla="*/ 2147483647 h 1312"/>
                <a:gd name="T8" fmla="*/ 2147483647 w 1726"/>
                <a:gd name="T9" fmla="*/ 2147483647 h 1312"/>
                <a:gd name="T10" fmla="*/ 2147483647 w 1726"/>
                <a:gd name="T11" fmla="*/ 2147483647 h 1312"/>
                <a:gd name="T12" fmla="*/ 2147483647 w 1726"/>
                <a:gd name="T13" fmla="*/ 2147483647 h 1312"/>
                <a:gd name="T14" fmla="*/ 2147483647 w 1726"/>
                <a:gd name="T15" fmla="*/ 2147483647 h 1312"/>
                <a:gd name="T16" fmla="*/ 2147483647 w 1726"/>
                <a:gd name="T17" fmla="*/ 2147483647 h 1312"/>
                <a:gd name="T18" fmla="*/ 2147483647 w 1726"/>
                <a:gd name="T19" fmla="*/ 2147483647 h 1312"/>
                <a:gd name="T20" fmla="*/ 2147483647 w 1726"/>
                <a:gd name="T21" fmla="*/ 2147483647 h 1312"/>
                <a:gd name="T22" fmla="*/ 2147483647 w 1726"/>
                <a:gd name="T23" fmla="*/ 2147483647 h 1312"/>
                <a:gd name="T24" fmla="*/ 2147483647 w 1726"/>
                <a:gd name="T25" fmla="*/ 2147483647 h 1312"/>
                <a:gd name="T26" fmla="*/ 2147483647 w 1726"/>
                <a:gd name="T27" fmla="*/ 2147483647 h 1312"/>
                <a:gd name="T28" fmla="*/ 2147483647 w 1726"/>
                <a:gd name="T29" fmla="*/ 2147483647 h 1312"/>
                <a:gd name="T30" fmla="*/ 2147483647 w 1726"/>
                <a:gd name="T31" fmla="*/ 2147483647 h 1312"/>
                <a:gd name="T32" fmla="*/ 2147483647 w 1726"/>
                <a:gd name="T33" fmla="*/ 2147483647 h 1312"/>
                <a:gd name="T34" fmla="*/ 2147483647 w 1726"/>
                <a:gd name="T35" fmla="*/ 2147483647 h 1312"/>
                <a:gd name="T36" fmla="*/ 2147483647 w 1726"/>
                <a:gd name="T37" fmla="*/ 2147483647 h 1312"/>
                <a:gd name="T38" fmla="*/ 2147483647 w 1726"/>
                <a:gd name="T39" fmla="*/ 2147483647 h 1312"/>
                <a:gd name="T40" fmla="*/ 2147483647 w 1726"/>
                <a:gd name="T41" fmla="*/ 2147483647 h 1312"/>
                <a:gd name="T42" fmla="*/ 2147483647 w 1726"/>
                <a:gd name="T43" fmla="*/ 2147483647 h 1312"/>
                <a:gd name="T44" fmla="*/ 2147483647 w 1726"/>
                <a:gd name="T45" fmla="*/ 2147483647 h 1312"/>
                <a:gd name="T46" fmla="*/ 2147483647 w 1726"/>
                <a:gd name="T47" fmla="*/ 2147483647 h 1312"/>
                <a:gd name="T48" fmla="*/ 2147483647 w 1726"/>
                <a:gd name="T49" fmla="*/ 2147483647 h 1312"/>
                <a:gd name="T50" fmla="*/ 2147483647 w 1726"/>
                <a:gd name="T51" fmla="*/ 2147483647 h 1312"/>
                <a:gd name="T52" fmla="*/ 2147483647 w 1726"/>
                <a:gd name="T53" fmla="*/ 2147483647 h 1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1312"/>
                <a:gd name="T83" fmla="*/ 1726 w 1726"/>
                <a:gd name="T84" fmla="*/ 1312 h 13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1312">
                  <a:moveTo>
                    <a:pt x="0" y="0"/>
                  </a:moveTo>
                  <a:lnTo>
                    <a:pt x="70" y="193"/>
                  </a:lnTo>
                  <a:lnTo>
                    <a:pt x="134" y="375"/>
                  </a:lnTo>
                  <a:lnTo>
                    <a:pt x="198" y="480"/>
                  </a:lnTo>
                  <a:lnTo>
                    <a:pt x="268" y="492"/>
                  </a:lnTo>
                  <a:lnTo>
                    <a:pt x="332" y="433"/>
                  </a:lnTo>
                  <a:lnTo>
                    <a:pt x="401" y="375"/>
                  </a:lnTo>
                  <a:lnTo>
                    <a:pt x="465" y="380"/>
                  </a:lnTo>
                  <a:lnTo>
                    <a:pt x="529" y="498"/>
                  </a:lnTo>
                  <a:lnTo>
                    <a:pt x="599" y="685"/>
                  </a:lnTo>
                  <a:lnTo>
                    <a:pt x="663" y="855"/>
                  </a:lnTo>
                  <a:lnTo>
                    <a:pt x="733" y="984"/>
                  </a:lnTo>
                  <a:lnTo>
                    <a:pt x="797" y="1078"/>
                  </a:lnTo>
                  <a:lnTo>
                    <a:pt x="861" y="1136"/>
                  </a:lnTo>
                  <a:lnTo>
                    <a:pt x="930" y="1183"/>
                  </a:lnTo>
                  <a:lnTo>
                    <a:pt x="994" y="1212"/>
                  </a:lnTo>
                  <a:lnTo>
                    <a:pt x="1064" y="1230"/>
                  </a:lnTo>
                  <a:lnTo>
                    <a:pt x="1128" y="1242"/>
                  </a:lnTo>
                  <a:lnTo>
                    <a:pt x="1192" y="1247"/>
                  </a:lnTo>
                  <a:lnTo>
                    <a:pt x="1262" y="1253"/>
                  </a:lnTo>
                  <a:lnTo>
                    <a:pt x="1325" y="1259"/>
                  </a:lnTo>
                  <a:lnTo>
                    <a:pt x="1395" y="1259"/>
                  </a:lnTo>
                  <a:lnTo>
                    <a:pt x="1459" y="1271"/>
                  </a:lnTo>
                  <a:lnTo>
                    <a:pt x="1523" y="1277"/>
                  </a:lnTo>
                  <a:lnTo>
                    <a:pt x="1593" y="1288"/>
                  </a:lnTo>
                  <a:lnTo>
                    <a:pt x="1657" y="1300"/>
                  </a:lnTo>
                  <a:lnTo>
                    <a:pt x="1726" y="131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Double Brace 110"/>
            <p:cNvSpPr/>
            <p:nvPr/>
          </p:nvSpPr>
          <p:spPr>
            <a:xfrm>
              <a:off x="5660317" y="2741225"/>
              <a:ext cx="3081347" cy="2174107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86" name="TextBox 360"/>
            <p:cNvSpPr txBox="1">
              <a:spLocks noChangeArrowheads="1"/>
            </p:cNvSpPr>
            <p:nvPr/>
          </p:nvSpPr>
          <p:spPr bwMode="auto">
            <a:xfrm>
              <a:off x="6045009" y="3629477"/>
              <a:ext cx="1077478" cy="24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Frequency (Hz)</a:t>
              </a:r>
            </a:p>
          </p:txBody>
        </p:sp>
        <p:sp>
          <p:nvSpPr>
            <p:cNvPr id="12387" name="TextBox 361"/>
            <p:cNvSpPr txBox="1">
              <a:spLocks noChangeArrowheads="1"/>
            </p:cNvSpPr>
            <p:nvPr/>
          </p:nvSpPr>
          <p:spPr bwMode="auto">
            <a:xfrm>
              <a:off x="7319334" y="4606876"/>
              <a:ext cx="1077478" cy="249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Frequency (Hz)</a:t>
              </a:r>
            </a:p>
          </p:txBody>
        </p:sp>
        <p:sp>
          <p:nvSpPr>
            <p:cNvPr id="12388" name="TextBox 362"/>
            <p:cNvSpPr txBox="1">
              <a:spLocks noChangeArrowheads="1"/>
            </p:cNvSpPr>
            <p:nvPr/>
          </p:nvSpPr>
          <p:spPr bwMode="auto">
            <a:xfrm>
              <a:off x="7391856" y="3626627"/>
              <a:ext cx="1077478" cy="249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Frequency (Hz)</a:t>
              </a:r>
            </a:p>
          </p:txBody>
        </p:sp>
        <p:sp>
          <p:nvSpPr>
            <p:cNvPr id="12389" name="TextBox 363"/>
            <p:cNvSpPr txBox="1">
              <a:spLocks noChangeArrowheads="1"/>
            </p:cNvSpPr>
            <p:nvPr/>
          </p:nvSpPr>
          <p:spPr bwMode="auto">
            <a:xfrm rot="-5400000">
              <a:off x="6806886" y="3057606"/>
              <a:ext cx="897612" cy="257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Power (mV</a:t>
              </a:r>
              <a:r>
                <a:rPr lang="en-GB" sz="1200" baseline="30000">
                  <a:latin typeface="Calibri" pitchFamily="34" charset="0"/>
                </a:rPr>
                <a:t>2</a:t>
              </a:r>
              <a:r>
                <a:rPr lang="en-GB" sz="1200">
                  <a:latin typeface="Calibri" pitchFamily="34" charset="0"/>
                </a:rPr>
                <a:t>)</a:t>
              </a:r>
            </a:p>
          </p:txBody>
        </p:sp>
        <p:sp>
          <p:nvSpPr>
            <p:cNvPr id="12390" name="TextBox 364"/>
            <p:cNvSpPr txBox="1">
              <a:spLocks noChangeArrowheads="1"/>
            </p:cNvSpPr>
            <p:nvPr/>
          </p:nvSpPr>
          <p:spPr bwMode="auto">
            <a:xfrm rot="-5400000">
              <a:off x="6803158" y="4176770"/>
              <a:ext cx="896187" cy="257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Power (mV</a:t>
              </a:r>
              <a:r>
                <a:rPr lang="en-GB" sz="1200" baseline="30000">
                  <a:latin typeface="Calibri" pitchFamily="34" charset="0"/>
                </a:rPr>
                <a:t>2</a:t>
              </a:r>
              <a:r>
                <a:rPr lang="en-GB" sz="1200">
                  <a:latin typeface="Calibri" pitchFamily="34" charset="0"/>
                </a:rPr>
                <a:t>)</a:t>
              </a:r>
            </a:p>
          </p:txBody>
        </p:sp>
        <p:sp>
          <p:nvSpPr>
            <p:cNvPr id="12391" name="TextBox 365"/>
            <p:cNvSpPr txBox="1">
              <a:spLocks noChangeArrowheads="1"/>
            </p:cNvSpPr>
            <p:nvPr/>
          </p:nvSpPr>
          <p:spPr bwMode="auto">
            <a:xfrm rot="-5400000">
              <a:off x="5575455" y="3074675"/>
              <a:ext cx="896186" cy="259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Power (mV</a:t>
              </a:r>
              <a:r>
                <a:rPr lang="en-GB" sz="1200" baseline="30000">
                  <a:latin typeface="Calibri" pitchFamily="34" charset="0"/>
                </a:rPr>
                <a:t>2</a:t>
              </a:r>
              <a:r>
                <a:rPr lang="en-GB" sz="1200">
                  <a:latin typeface="Calibri" pitchFamily="34" charset="0"/>
                </a:rPr>
                <a:t>)</a:t>
              </a:r>
            </a:p>
          </p:txBody>
        </p:sp>
        <p:sp>
          <p:nvSpPr>
            <p:cNvPr id="12392" name="TextBox 366"/>
            <p:cNvSpPr txBox="1">
              <a:spLocks noChangeArrowheads="1"/>
            </p:cNvSpPr>
            <p:nvPr/>
          </p:nvSpPr>
          <p:spPr bwMode="auto">
            <a:xfrm>
              <a:off x="5509855" y="2493081"/>
              <a:ext cx="1691061" cy="25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  <a:latin typeface="Calibri" pitchFamily="34" charset="0"/>
                </a:rPr>
                <a:t>Spectrum channel/mode 1</a:t>
              </a:r>
            </a:p>
          </p:txBody>
        </p:sp>
        <p:sp>
          <p:nvSpPr>
            <p:cNvPr id="12393" name="TextBox 367"/>
            <p:cNvSpPr txBox="1">
              <a:spLocks noChangeArrowheads="1"/>
            </p:cNvSpPr>
            <p:nvPr/>
          </p:nvSpPr>
          <p:spPr bwMode="auto">
            <a:xfrm>
              <a:off x="7375576" y="4923177"/>
              <a:ext cx="1179536" cy="25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  <a:latin typeface="Calibri" pitchFamily="34" charset="0"/>
                </a:rPr>
                <a:t>Spectrum mode 2</a:t>
              </a:r>
            </a:p>
          </p:txBody>
        </p:sp>
        <p:sp>
          <p:nvSpPr>
            <p:cNvPr id="12394" name="TextBox 368"/>
            <p:cNvSpPr txBox="1">
              <a:spLocks noChangeArrowheads="1"/>
            </p:cNvSpPr>
            <p:nvPr/>
          </p:nvSpPr>
          <p:spPr bwMode="auto">
            <a:xfrm>
              <a:off x="7134327" y="2483953"/>
              <a:ext cx="1772388" cy="25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  <a:latin typeface="Calibri" pitchFamily="34" charset="0"/>
                </a:rPr>
                <a:t>Cross-spectrum modes 1&amp; 2</a:t>
              </a:r>
            </a:p>
          </p:txBody>
        </p:sp>
      </p:grpSp>
      <p:graphicFrame>
        <p:nvGraphicFramePr>
          <p:cNvPr id="1229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578341"/>
              </p:ext>
            </p:extLst>
          </p:nvPr>
        </p:nvGraphicFramePr>
        <p:xfrm>
          <a:off x="211356" y="3681747"/>
          <a:ext cx="2541587" cy="432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6" name="Equação" r:id="rId3" imgW="1574640" imgH="241200" progId="Equation.3">
                  <p:embed/>
                </p:oleObj>
              </mc:Choice>
              <mc:Fallback>
                <p:oleObj name="Equação" r:id="rId3" imgW="1574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56" y="3681747"/>
                        <a:ext cx="2541587" cy="4329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862646"/>
              </p:ext>
            </p:extLst>
          </p:nvPr>
        </p:nvGraphicFramePr>
        <p:xfrm>
          <a:off x="2722486" y="2692464"/>
          <a:ext cx="2644775" cy="43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7" name="Equação" r:id="rId5" imgW="1638000" imgH="241200" progId="Equation.3">
                  <p:embed/>
                </p:oleObj>
              </mc:Choice>
              <mc:Fallback>
                <p:oleObj name="Equação" r:id="rId5" imgW="1638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486" y="2692464"/>
                        <a:ext cx="2644775" cy="4333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7" name="Group 125"/>
          <p:cNvGrpSpPr>
            <a:grpSpLocks/>
          </p:cNvGrpSpPr>
          <p:nvPr/>
        </p:nvGrpSpPr>
        <p:grpSpPr bwMode="auto">
          <a:xfrm>
            <a:off x="514032" y="1875305"/>
            <a:ext cx="2012224" cy="1555312"/>
            <a:chOff x="4024738" y="1921166"/>
            <a:chExt cx="1150000" cy="770806"/>
          </a:xfrm>
        </p:grpSpPr>
        <p:pic>
          <p:nvPicPr>
            <p:cNvPr id="24" name="Picture 23" descr="blue_brain_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4738" y="1921166"/>
              <a:ext cx="1150000" cy="770806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sp>
          <p:nvSpPr>
            <p:cNvPr id="26" name="Oval 25"/>
            <p:cNvSpPr/>
            <p:nvPr/>
          </p:nvSpPr>
          <p:spPr>
            <a:xfrm>
              <a:off x="4643359" y="2127349"/>
              <a:ext cx="128482" cy="12371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4" name="Oval 123"/>
            <p:cNvSpPr/>
            <p:nvPr/>
          </p:nvSpPr>
          <p:spPr>
            <a:xfrm>
              <a:off x="4336247" y="2373767"/>
              <a:ext cx="128482" cy="125295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aphicFrame>
        <p:nvGraphicFramePr>
          <p:cNvPr id="12291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072382"/>
              </p:ext>
            </p:extLst>
          </p:nvPr>
        </p:nvGraphicFramePr>
        <p:xfrm>
          <a:off x="1105974" y="1241086"/>
          <a:ext cx="2501359" cy="43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8" name="Equação" r:id="rId8" imgW="1549080" imgH="241200" progId="Equation.3">
                  <p:embed/>
                </p:oleObj>
              </mc:Choice>
              <mc:Fallback>
                <p:oleObj name="Equação" r:id="rId8" imgW="1549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974" y="1241086"/>
                        <a:ext cx="2501359" cy="4333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10833" y="3403464"/>
            <a:ext cx="34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+ White Noise in Electrodes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8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2278049" y="1137037"/>
            <a:ext cx="6372970" cy="1240404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8534" y="4750885"/>
            <a:ext cx="2868963" cy="98846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746573"/>
            <a:ext cx="6049812" cy="117847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r="13846" b="10387"/>
          <a:stretch/>
        </p:blipFill>
        <p:spPr>
          <a:xfrm>
            <a:off x="2246244" y="1748833"/>
            <a:ext cx="6448124" cy="46519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82711" y="4397071"/>
            <a:ext cx="568518" cy="556594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6" name="Oval 5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7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702131" y="3423418"/>
              <a:ext cx="1102744" cy="249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35"/>
            <p:cNvSpPr>
              <a:spLocks noChangeArrowheads="1"/>
            </p:cNvSpPr>
            <p:nvPr/>
          </p:nvSpPr>
          <p:spPr bwMode="auto">
            <a:xfrm>
              <a:off x="1028835" y="4957189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AutoShape 62"/>
            <p:cNvCxnSpPr>
              <a:cxnSpLocks noChangeShapeType="1"/>
              <a:stCxn id="14" idx="0"/>
              <a:endCxn id="8" idx="0"/>
            </p:cNvCxnSpPr>
            <p:nvPr/>
          </p:nvCxnSpPr>
          <p:spPr bwMode="auto">
            <a:xfrm rot="10800000" flipV="1">
              <a:off x="1280864" y="4540307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55"/>
            <p:cNvCxnSpPr>
              <a:cxnSpLocks noChangeShapeType="1"/>
              <a:stCxn id="8" idx="3"/>
              <a:endCxn id="15" idx="3"/>
            </p:cNvCxnSpPr>
            <p:nvPr/>
          </p:nvCxnSpPr>
          <p:spPr bwMode="auto">
            <a:xfrm rot="5400000" flipH="1">
              <a:off x="381598" y="4565992"/>
              <a:ext cx="1698725" cy="99804"/>
            </a:xfrm>
            <a:prstGeom prst="curvedConnector4">
              <a:avLst>
                <a:gd name="adj1" fmla="val -6348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13" name="AutoShape 60"/>
            <p:cNvCxnSpPr>
              <a:cxnSpLocks noChangeShapeType="1"/>
              <a:stCxn id="8" idx="5"/>
              <a:endCxn id="14" idx="9"/>
            </p:cNvCxnSpPr>
            <p:nvPr/>
          </p:nvCxnSpPr>
          <p:spPr bwMode="auto">
            <a:xfrm flipV="1">
              <a:off x="1406877" y="4660083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" name="12-Point Star 13"/>
            <p:cNvSpPr/>
            <p:nvPr/>
          </p:nvSpPr>
          <p:spPr>
            <a:xfrm rot="11461389">
              <a:off x="1491245" y="4270300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5612858">
              <a:off x="1099509" y="3735999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AutoShape 71"/>
            <p:cNvCxnSpPr>
              <a:cxnSpLocks noChangeShapeType="1"/>
              <a:stCxn id="8" idx="1"/>
              <a:endCxn id="15" idx="5"/>
            </p:cNvCxnSpPr>
            <p:nvPr/>
          </p:nvCxnSpPr>
          <p:spPr bwMode="auto">
            <a:xfrm rot="10800000" flipH="1">
              <a:off x="1154849" y="4047503"/>
              <a:ext cx="8790" cy="1163721"/>
            </a:xfrm>
            <a:prstGeom prst="curvedConnector3">
              <a:avLst>
                <a:gd name="adj1" fmla="val -246407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55"/>
            <p:cNvCxnSpPr>
              <a:cxnSpLocks noChangeShapeType="1"/>
              <a:stCxn id="15" idx="0"/>
              <a:endCxn id="15" idx="2"/>
            </p:cNvCxnSpPr>
            <p:nvPr/>
          </p:nvCxnSpPr>
          <p:spPr bwMode="auto">
            <a:xfrm flipH="1" flipV="1">
              <a:off x="1310884" y="3716165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18" name="Group 17"/>
          <p:cNvGrpSpPr/>
          <p:nvPr/>
        </p:nvGrpSpPr>
        <p:grpSpPr>
          <a:xfrm>
            <a:off x="3621820" y="3584554"/>
            <a:ext cx="511041" cy="535550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19" name="Oval 18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702131" y="3423418"/>
              <a:ext cx="1102744" cy="249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AutoShape 35"/>
            <p:cNvSpPr>
              <a:spLocks noChangeArrowheads="1"/>
            </p:cNvSpPr>
            <p:nvPr/>
          </p:nvSpPr>
          <p:spPr bwMode="auto">
            <a:xfrm>
              <a:off x="1028835" y="4957189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AutoShape 62"/>
            <p:cNvCxnSpPr>
              <a:cxnSpLocks noChangeShapeType="1"/>
              <a:stCxn id="27" idx="0"/>
              <a:endCxn id="21" idx="0"/>
            </p:cNvCxnSpPr>
            <p:nvPr/>
          </p:nvCxnSpPr>
          <p:spPr bwMode="auto">
            <a:xfrm rot="10800000" flipV="1">
              <a:off x="1280864" y="4540307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" name="AutoShape 55"/>
            <p:cNvCxnSpPr>
              <a:cxnSpLocks noChangeShapeType="1"/>
              <a:stCxn id="21" idx="3"/>
              <a:endCxn id="28" idx="3"/>
            </p:cNvCxnSpPr>
            <p:nvPr/>
          </p:nvCxnSpPr>
          <p:spPr bwMode="auto">
            <a:xfrm rot="5400000" flipH="1">
              <a:off x="381598" y="4565992"/>
              <a:ext cx="1698725" cy="99804"/>
            </a:xfrm>
            <a:prstGeom prst="curvedConnector4">
              <a:avLst>
                <a:gd name="adj1" fmla="val -6348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26" name="AutoShape 60"/>
            <p:cNvCxnSpPr>
              <a:cxnSpLocks noChangeShapeType="1"/>
              <a:stCxn id="21" idx="5"/>
              <a:endCxn id="27" idx="9"/>
            </p:cNvCxnSpPr>
            <p:nvPr/>
          </p:nvCxnSpPr>
          <p:spPr bwMode="auto">
            <a:xfrm flipV="1">
              <a:off x="1406877" y="4660083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7" name="12-Point Star 26"/>
            <p:cNvSpPr/>
            <p:nvPr/>
          </p:nvSpPr>
          <p:spPr>
            <a:xfrm rot="11461389">
              <a:off x="1491245" y="4270300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5612858">
              <a:off x="1099509" y="3735999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AutoShape 71"/>
            <p:cNvCxnSpPr>
              <a:cxnSpLocks noChangeShapeType="1"/>
              <a:stCxn id="21" idx="1"/>
              <a:endCxn id="28" idx="5"/>
            </p:cNvCxnSpPr>
            <p:nvPr/>
          </p:nvCxnSpPr>
          <p:spPr bwMode="auto">
            <a:xfrm rot="10800000" flipH="1">
              <a:off x="1154849" y="4047503"/>
              <a:ext cx="8790" cy="1163721"/>
            </a:xfrm>
            <a:prstGeom prst="curvedConnector3">
              <a:avLst>
                <a:gd name="adj1" fmla="val -246407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55"/>
            <p:cNvCxnSpPr>
              <a:cxnSpLocks noChangeShapeType="1"/>
              <a:stCxn id="28" idx="0"/>
              <a:endCxn id="28" idx="2"/>
            </p:cNvCxnSpPr>
            <p:nvPr/>
          </p:nvCxnSpPr>
          <p:spPr bwMode="auto">
            <a:xfrm flipH="1" flipV="1">
              <a:off x="1310884" y="3716165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sp>
        <p:nvSpPr>
          <p:cNvPr id="31" name="Freeform 30"/>
          <p:cNvSpPr/>
          <p:nvPr/>
        </p:nvSpPr>
        <p:spPr>
          <a:xfrm>
            <a:off x="4178412" y="3960459"/>
            <a:ext cx="655981" cy="444564"/>
          </a:xfrm>
          <a:custGeom>
            <a:avLst/>
            <a:gdLst>
              <a:gd name="connsiteX0" fmla="*/ 0 w 1033670"/>
              <a:gd name="connsiteY0" fmla="*/ 167 h 318219"/>
              <a:gd name="connsiteX1" fmla="*/ 731520 w 1033670"/>
              <a:gd name="connsiteY1" fmla="*/ 39923 h 318219"/>
              <a:gd name="connsiteX2" fmla="*/ 803082 w 1033670"/>
              <a:gd name="connsiteY2" fmla="*/ 246657 h 318219"/>
              <a:gd name="connsiteX3" fmla="*/ 978010 w 1033670"/>
              <a:gd name="connsiteY3" fmla="*/ 254609 h 318219"/>
              <a:gd name="connsiteX4" fmla="*/ 1033670 w 1033670"/>
              <a:gd name="connsiteY4" fmla="*/ 318219 h 31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670" h="318219">
                <a:moveTo>
                  <a:pt x="0" y="167"/>
                </a:moveTo>
                <a:cubicBezTo>
                  <a:pt x="298836" y="-496"/>
                  <a:pt x="597673" y="-1159"/>
                  <a:pt x="731520" y="39923"/>
                </a:cubicBezTo>
                <a:cubicBezTo>
                  <a:pt x="865367" y="81005"/>
                  <a:pt x="762000" y="210876"/>
                  <a:pt x="803082" y="246657"/>
                </a:cubicBezTo>
                <a:cubicBezTo>
                  <a:pt x="844164" y="282438"/>
                  <a:pt x="939579" y="242682"/>
                  <a:pt x="978010" y="254609"/>
                </a:cubicBezTo>
                <a:cubicBezTo>
                  <a:pt x="1016441" y="266536"/>
                  <a:pt x="1025055" y="292377"/>
                  <a:pt x="1033670" y="318219"/>
                </a:cubicBezTo>
              </a:path>
            </a:pathLst>
          </a:custGeom>
          <a:noFill/>
          <a:ln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995531" y="4140710"/>
            <a:ext cx="759046" cy="534657"/>
          </a:xfrm>
          <a:custGeom>
            <a:avLst/>
            <a:gdLst>
              <a:gd name="connsiteX0" fmla="*/ 0 w 1033670"/>
              <a:gd name="connsiteY0" fmla="*/ 167 h 318219"/>
              <a:gd name="connsiteX1" fmla="*/ 731520 w 1033670"/>
              <a:gd name="connsiteY1" fmla="*/ 39923 h 318219"/>
              <a:gd name="connsiteX2" fmla="*/ 803082 w 1033670"/>
              <a:gd name="connsiteY2" fmla="*/ 246657 h 318219"/>
              <a:gd name="connsiteX3" fmla="*/ 978010 w 1033670"/>
              <a:gd name="connsiteY3" fmla="*/ 254609 h 318219"/>
              <a:gd name="connsiteX4" fmla="*/ 1033670 w 1033670"/>
              <a:gd name="connsiteY4" fmla="*/ 318219 h 31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670" h="318219">
                <a:moveTo>
                  <a:pt x="0" y="167"/>
                </a:moveTo>
                <a:cubicBezTo>
                  <a:pt x="298836" y="-496"/>
                  <a:pt x="597673" y="-1159"/>
                  <a:pt x="731520" y="39923"/>
                </a:cubicBezTo>
                <a:cubicBezTo>
                  <a:pt x="865367" y="81005"/>
                  <a:pt x="762000" y="210876"/>
                  <a:pt x="803082" y="246657"/>
                </a:cubicBezTo>
                <a:cubicBezTo>
                  <a:pt x="844164" y="282438"/>
                  <a:pt x="939579" y="242682"/>
                  <a:pt x="978010" y="254609"/>
                </a:cubicBezTo>
                <a:cubicBezTo>
                  <a:pt x="1016441" y="266536"/>
                  <a:pt x="1025055" y="292377"/>
                  <a:pt x="1033670" y="318219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2258170" y="1781092"/>
            <a:ext cx="1045597" cy="1272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42" idx="6"/>
          </p:cNvCxnSpPr>
          <p:nvPr/>
        </p:nvCxnSpPr>
        <p:spPr>
          <a:xfrm flipV="1">
            <a:off x="8257430" y="1757239"/>
            <a:ext cx="393589" cy="162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7221" y="4068112"/>
            <a:ext cx="2162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Interconnected </a:t>
            </a:r>
          </a:p>
          <a:p>
            <a:r>
              <a:rPr lang="en-US" dirty="0" smtClean="0"/>
              <a:t>Neural mass models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76254" y="2491801"/>
            <a:ext cx="11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 Field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51074" y="1049266"/>
            <a:ext cx="2416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 Level</a:t>
            </a:r>
          </a:p>
          <a:p>
            <a:r>
              <a:rPr lang="en-US" dirty="0" smtClean="0"/>
              <a:t>Spectral Responses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2584174" y="1406421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404484" y="1201012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328160" y="1059214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27983" y="1036685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183465" y="1038010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58217" y="1174508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340919" y="1470031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7"/>
          <p:cNvSpPr txBox="1">
            <a:spLocks noChangeArrowheads="1"/>
          </p:cNvSpPr>
          <p:nvPr/>
        </p:nvSpPr>
        <p:spPr>
          <a:xfrm>
            <a:off x="103133" y="23854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Summary: Neural </a:t>
            </a:r>
            <a:r>
              <a:rPr lang="en-US" sz="2800" dirty="0">
                <a:latin typeface="+mn-lt"/>
                <a:cs typeface="+mn-cs"/>
              </a:rPr>
              <a:t>Mass </a:t>
            </a:r>
            <a:r>
              <a:rPr lang="en-US" sz="2800" dirty="0" smtClean="0">
                <a:latin typeface="+mn-lt"/>
                <a:cs typeface="+mn-cs"/>
              </a:rPr>
              <a:t>Models in DCM</a:t>
            </a:r>
            <a:endParaRPr lang="en-US" sz="28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128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ctrTitle"/>
          </p:nvPr>
        </p:nvSpPr>
        <p:spPr>
          <a:xfrm>
            <a:off x="214313" y="857250"/>
            <a:ext cx="8496300" cy="1368425"/>
          </a:xfrm>
        </p:spPr>
        <p:txBody>
          <a:bodyPr/>
          <a:lstStyle/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6400" dist="101600" dir="11820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2" descr="http://www.georgiapainphysicians.com/downloads/m1_slides/6.%20Synap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  <a14:imgEffect>
                      <a14:brightnessContrast contrast="55000"/>
                    </a14:imgEffect>
                  </a14:imgLayer>
                </a14:imgProps>
              </a:ext>
            </a:extLst>
          </a:blip>
          <a:srcRect l="11765" r="9244"/>
          <a:stretch>
            <a:fillRect/>
          </a:stretch>
        </p:blipFill>
        <p:spPr bwMode="auto">
          <a:xfrm>
            <a:off x="-35896" y="453223"/>
            <a:ext cx="5708273" cy="4055167"/>
          </a:xfrm>
          <a:prstGeom prst="rect">
            <a:avLst/>
          </a:prstGeom>
          <a:noFill/>
          <a:effectLst>
            <a:outerShdw blurRad="101600" dist="139700" dir="8340000" sx="1000" sy="1000" algn="ctr" rotWithShape="0">
              <a:srgbClr val="000000"/>
            </a:outerShdw>
          </a:effectLst>
        </p:spPr>
      </p:pic>
      <p:sp>
        <p:nvSpPr>
          <p:cNvPr id="15366" name="Rectangle 7"/>
          <p:cNvSpPr txBox="1">
            <a:spLocks noChangeArrowheads="1"/>
          </p:cNvSpPr>
          <p:nvPr/>
        </p:nvSpPr>
        <p:spPr bwMode="auto">
          <a:xfrm>
            <a:off x="541557" y="2388594"/>
            <a:ext cx="8418512" cy="71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Outline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795366" y="3736459"/>
            <a:ext cx="83486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Data Features in DCM for CSD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Generative Models in the time domain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Generative Models in the frequency domain</a:t>
            </a:r>
          </a:p>
          <a:p>
            <a:pPr algn="ctr"/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DCM Inversion procedure</a:t>
            </a:r>
          </a:p>
          <a:p>
            <a:pPr algn="ctr"/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Example 1:  L-Dopa Modulations of theta spectra using DCM for CSD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Example 2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dirty="0" err="1">
                <a:solidFill>
                  <a:schemeClr val="bg1"/>
                </a:solidFill>
                <a:latin typeface="Calibri" pitchFamily="34" charset="0"/>
              </a:rPr>
              <a:t>Propofol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Modulations of Delta and Gamma spectra using DCM for CSD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57852"/>
      </p:ext>
    </p:extLst>
  </p:cSld>
  <p:clrMapOvr>
    <a:masterClrMapping/>
  </p:clrMapOvr>
  <p:transition xmlns:p14="http://schemas.microsoft.com/office/powerpoint/2010/main" advTm="7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0" y="-6361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Dynamic Causal Modelling</a:t>
            </a:r>
            <a:r>
              <a:rPr lang="en-US" sz="2800" dirty="0">
                <a:latin typeface="+mn-lt"/>
                <a:cs typeface="+mn-cs"/>
              </a:rPr>
              <a:t>: </a:t>
            </a:r>
            <a:r>
              <a:rPr lang="en-US" sz="2800" dirty="0" smtClean="0">
                <a:latin typeface="+mn-lt"/>
                <a:cs typeface="+mn-cs"/>
              </a:rPr>
              <a:t>Inversion &amp; Inference</a:t>
            </a:r>
            <a:endParaRPr lang="en-US" sz="2800" dirty="0">
              <a:latin typeface="+mn-lt"/>
              <a:cs typeface="+mn-cs"/>
            </a:endParaRPr>
          </a:p>
        </p:txBody>
      </p:sp>
      <p:grpSp>
        <p:nvGrpSpPr>
          <p:cNvPr id="35" name="Group 30"/>
          <p:cNvGrpSpPr/>
          <p:nvPr/>
        </p:nvGrpSpPr>
        <p:grpSpPr>
          <a:xfrm>
            <a:off x="4617545" y="1399429"/>
            <a:ext cx="4335624" cy="2957886"/>
            <a:chOff x="3363160" y="1655349"/>
            <a:chExt cx="5502157" cy="4138351"/>
          </a:xfr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grpSpPr>
        <p:pic>
          <p:nvPicPr>
            <p:cNvPr id="6" name="Picture 5" descr="blue_brain_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5676" y="4160310"/>
              <a:ext cx="2200674" cy="1633390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3088" name="Group 18"/>
            <p:cNvGrpSpPr>
              <a:grpSpLocks/>
            </p:cNvGrpSpPr>
            <p:nvPr/>
          </p:nvGrpSpPr>
          <p:grpSpPr bwMode="auto">
            <a:xfrm>
              <a:off x="5762692" y="4694607"/>
              <a:ext cx="696779" cy="622365"/>
              <a:chOff x="1924050" y="2657475"/>
              <a:chExt cx="904875" cy="69532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923723" y="3095599"/>
                <a:ext cx="239190" cy="257863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589744" y="2933308"/>
                <a:ext cx="239190" cy="257863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400041" y="2657414"/>
                <a:ext cx="239190" cy="257862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/>
              </a:p>
            </p:txBody>
          </p:sp>
          <p:cxnSp>
            <p:nvCxnSpPr>
              <p:cNvPr id="11" name="Straight Arrow Connector 10"/>
              <p:cNvCxnSpPr>
                <a:stCxn id="9" idx="3"/>
                <a:endCxn id="7" idx="7"/>
              </p:cNvCxnSpPr>
              <p:nvPr/>
            </p:nvCxnSpPr>
            <p:spPr>
              <a:xfrm rot="5400000">
                <a:off x="2153447" y="2851820"/>
                <a:ext cx="256059" cy="307237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8" idx="3"/>
              </p:cNvCxnSpPr>
              <p:nvPr/>
            </p:nvCxnSpPr>
            <p:spPr>
              <a:xfrm rot="5400000">
                <a:off x="2398634" y="2965007"/>
                <a:ext cx="37868" cy="414460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8" idx="7"/>
              </p:cNvCxnSpPr>
              <p:nvPr/>
            </p:nvCxnSpPr>
            <p:spPr>
              <a:xfrm rot="16200000" flipV="1">
                <a:off x="2635290" y="2812584"/>
                <a:ext cx="189340" cy="127843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6065617" y="5467721"/>
              <a:ext cx="597188" cy="6351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603049" y="3603473"/>
              <a:ext cx="933374" cy="3099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>
                  <a:solidFill>
                    <a:srgbClr val="FFFFFF"/>
                  </a:solidFill>
                </a:rPr>
                <a:t>fMRI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7203444" y="3579263"/>
              <a:ext cx="1464647" cy="3099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>
                  <a:solidFill>
                    <a:srgbClr val="FFFFFF"/>
                  </a:solidFill>
                </a:rPr>
                <a:t>EEG/MEG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3094" name="Text Box 3"/>
            <p:cNvSpPr txBox="1">
              <a:spLocks noChangeArrowheads="1"/>
            </p:cNvSpPr>
            <p:nvPr/>
          </p:nvSpPr>
          <p:spPr bwMode="auto">
            <a:xfrm>
              <a:off x="5433864" y="3095461"/>
              <a:ext cx="1511894" cy="7750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 dirty="0"/>
                <a:t>Neural </a:t>
              </a:r>
              <a:endParaRPr lang="en-GB" sz="1200" dirty="0" smtClean="0"/>
            </a:p>
            <a:p>
              <a:pPr eaLnBrk="0" hangingPunct="0">
                <a:spcBef>
                  <a:spcPct val="50000"/>
                </a:spcBef>
              </a:pPr>
              <a:r>
                <a:rPr lang="en-GB" sz="1200" dirty="0" smtClean="0"/>
                <a:t>state </a:t>
              </a:r>
              <a:r>
                <a:rPr lang="en-GB" sz="1200" dirty="0"/>
                <a:t>equation:</a:t>
              </a:r>
              <a:endParaRPr lang="en-US" sz="1200" dirty="0"/>
            </a:p>
          </p:txBody>
        </p:sp>
        <p:cxnSp>
          <p:nvCxnSpPr>
            <p:cNvPr id="3095" name="AutoShape 4"/>
            <p:cNvCxnSpPr>
              <a:cxnSpLocks noChangeShapeType="1"/>
            </p:cNvCxnSpPr>
            <p:nvPr/>
          </p:nvCxnSpPr>
          <p:spPr bwMode="auto">
            <a:xfrm flipV="1">
              <a:off x="6877898" y="2835268"/>
              <a:ext cx="1574883" cy="623544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096" name="Text Box 5"/>
            <p:cNvSpPr txBox="1">
              <a:spLocks noChangeArrowheads="1"/>
            </p:cNvSpPr>
            <p:nvPr/>
          </p:nvSpPr>
          <p:spPr bwMode="auto">
            <a:xfrm>
              <a:off x="6354931" y="1843769"/>
              <a:ext cx="1284559" cy="6195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200" dirty="0"/>
                <a:t>Electromagnetic</a:t>
              </a:r>
            </a:p>
            <a:p>
              <a:pPr algn="r" eaLnBrk="0" hangingPunct="0">
                <a:lnSpc>
                  <a:spcPct val="90000"/>
                </a:lnSpc>
              </a:pPr>
              <a:r>
                <a:rPr lang="en-GB" sz="1200" dirty="0"/>
                <a:t>forward model:</a:t>
              </a:r>
              <a:br>
                <a:rPr lang="en-GB" sz="1200" dirty="0"/>
              </a:br>
              <a:endParaRPr lang="en-GB" sz="1200" dirty="0"/>
            </a:p>
          </p:txBody>
        </p:sp>
        <p:cxnSp>
          <p:nvCxnSpPr>
            <p:cNvPr id="3097" name="AutoShape 6"/>
            <p:cNvCxnSpPr>
              <a:cxnSpLocks noChangeShapeType="1"/>
            </p:cNvCxnSpPr>
            <p:nvPr/>
          </p:nvCxnSpPr>
          <p:spPr bwMode="auto">
            <a:xfrm rot="10800000">
              <a:off x="3776611" y="2879712"/>
              <a:ext cx="1673695" cy="684837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363160" y="1819809"/>
              <a:ext cx="1084427" cy="1121872"/>
            </a:xfrm>
            <a:prstGeom prst="rect">
              <a:avLst/>
            </a:prstGeom>
            <a:noFill/>
          </p:spPr>
        </p:pic>
        <p:sp>
          <p:nvSpPr>
            <p:cNvPr id="3099" name="Text Box 24"/>
            <p:cNvSpPr txBox="1">
              <a:spLocks noChangeArrowheads="1"/>
            </p:cNvSpPr>
            <p:nvPr/>
          </p:nvSpPr>
          <p:spPr bwMode="auto">
            <a:xfrm>
              <a:off x="4177388" y="1832639"/>
              <a:ext cx="1199584" cy="6571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 dirty="0"/>
                <a:t>Hemodynamic</a:t>
              </a:r>
              <a:br>
                <a:rPr lang="en-GB" sz="1200" dirty="0"/>
              </a:br>
              <a:r>
                <a:rPr lang="en-GB" sz="1200" dirty="0"/>
                <a:t>forward model:</a:t>
              </a:r>
              <a:br>
                <a:rPr lang="en-GB" sz="1200" dirty="0"/>
              </a:br>
              <a:endParaRPr lang="en-GB" sz="1200" dirty="0"/>
            </a:p>
          </p:txBody>
        </p:sp>
        <p:pic>
          <p:nvPicPr>
            <p:cNvPr id="3100" name="Picture 27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7935206" y="1655349"/>
              <a:ext cx="930111" cy="1147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7" name="Group 38"/>
          <p:cNvGrpSpPr>
            <a:grpSpLocks/>
          </p:cNvGrpSpPr>
          <p:nvPr/>
        </p:nvGrpSpPr>
        <p:grpSpPr bwMode="auto">
          <a:xfrm>
            <a:off x="2476500" y="1589088"/>
            <a:ext cx="533400" cy="4035425"/>
            <a:chOff x="2477124" y="1881268"/>
            <a:chExt cx="532151" cy="4034852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 flipV="1">
              <a:off x="1809964" y="2770157"/>
              <a:ext cx="1792033" cy="142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V="1">
              <a:off x="1986125" y="5171717"/>
              <a:ext cx="1463467" cy="25341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 rot="5400000">
              <a:off x="1626552" y="3725474"/>
              <a:ext cx="2233295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Generative Model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 rot="10800000">
            <a:off x="590550" y="1689100"/>
            <a:ext cx="531813" cy="4035425"/>
            <a:chOff x="2477124" y="1881268"/>
            <a:chExt cx="532151" cy="4034852"/>
          </a:xfrm>
        </p:grpSpPr>
        <p:cxnSp>
          <p:nvCxnSpPr>
            <p:cNvPr id="41" name="Straight Arrow Connector 40"/>
            <p:cNvCxnSpPr/>
            <p:nvPr/>
          </p:nvCxnSpPr>
          <p:spPr>
            <a:xfrm rot="16200000" flipV="1">
              <a:off x="1800322" y="2778865"/>
              <a:ext cx="1792033" cy="158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V="1">
              <a:off x="1977313" y="5171678"/>
              <a:ext cx="1463467" cy="25416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5400000">
              <a:off x="1626552" y="3884202"/>
              <a:ext cx="2233295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Bayesian Inversion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852488" y="1066800"/>
            <a:ext cx="1820862" cy="614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Empirical Data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4338" y="5746750"/>
            <a:ext cx="2995612" cy="75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Model Structure/ Model Parameters</a:t>
            </a:r>
          </a:p>
        </p:txBody>
      </p:sp>
    </p:spTree>
    <p:extLst>
      <p:ext uri="{BB962C8B-B14F-4D97-AF65-F5344CB8AC3E}">
        <p14:creationId xmlns:p14="http://schemas.microsoft.com/office/powerpoint/2010/main" val="392918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3028950" y="2595563"/>
            <a:ext cx="23034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>
                <a:latin typeface="Calibri" pitchFamily="34" charset="0"/>
              </a:rPr>
              <a:t>Inference on models</a:t>
            </a:r>
          </a:p>
        </p:txBody>
      </p:sp>
      <p:sp>
        <p:nvSpPr>
          <p:cNvPr id="43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+mj-ea"/>
                <a:cs typeface="+mj-cs"/>
              </a:rPr>
              <a:t>Dynamic Causal Modelling</a:t>
            </a:r>
            <a:r>
              <a:rPr lang="en-US" sz="2800" dirty="0">
                <a:latin typeface="+mn-lt"/>
                <a:cs typeface="+mn-cs"/>
              </a:rPr>
              <a:t>: </a:t>
            </a:r>
            <a:r>
              <a:rPr lang="en-US" sz="2800" dirty="0">
                <a:latin typeface="+mn-lt"/>
              </a:rPr>
              <a:t>Inversion &amp; Inference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n-lt"/>
              <a:ea typeface="+mj-ea"/>
              <a:cs typeface="+mj-cs"/>
            </a:endParaRPr>
          </a:p>
        </p:txBody>
      </p:sp>
      <p:grpSp>
        <p:nvGrpSpPr>
          <p:cNvPr id="5129" name="Group 43"/>
          <p:cNvGrpSpPr>
            <a:grpSpLocks/>
          </p:cNvGrpSpPr>
          <p:nvPr/>
        </p:nvGrpSpPr>
        <p:grpSpPr bwMode="auto">
          <a:xfrm rot="10800000">
            <a:off x="350838" y="1179513"/>
            <a:ext cx="531812" cy="4829175"/>
            <a:chOff x="3189156" y="1596455"/>
            <a:chExt cx="532151" cy="4829330"/>
          </a:xfrm>
        </p:grpSpPr>
        <p:cxnSp>
          <p:nvCxnSpPr>
            <p:cNvPr id="45" name="Straight Arrow Connector 44"/>
            <p:cNvCxnSpPr/>
            <p:nvPr/>
          </p:nvCxnSpPr>
          <p:spPr>
            <a:xfrm rot="16200000" flipV="1">
              <a:off x="2537614" y="2484685"/>
              <a:ext cx="1790757" cy="142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V="1">
              <a:off x="2698749" y="5681215"/>
              <a:ext cx="1463722" cy="25416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 rot="5400000">
              <a:off x="2347921" y="3936344"/>
              <a:ext cx="2233685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Bayesian Inversion</a:t>
              </a:r>
            </a:p>
          </p:txBody>
        </p:sp>
      </p:grpSp>
      <p:sp>
        <p:nvSpPr>
          <p:cNvPr id="5130" name="Text Box 4"/>
          <p:cNvSpPr txBox="1">
            <a:spLocks noChangeArrowheads="1"/>
          </p:cNvSpPr>
          <p:nvPr/>
        </p:nvSpPr>
        <p:spPr bwMode="auto">
          <a:xfrm>
            <a:off x="-528638" y="811213"/>
            <a:ext cx="3686176" cy="186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176213" indent="-176213" eaLnBrk="0" hangingPunct="0">
              <a:spcBef>
                <a:spcPct val="50000"/>
              </a:spcBef>
            </a:pPr>
            <a:endParaRPr lang="es-ES" sz="200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995613" y="906463"/>
          <a:ext cx="29114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74" name="Equation" r:id="rId4" imgW="1981080" imgH="419040" progId="Equation.3">
                  <p:embed/>
                </p:oleObj>
              </mc:Choice>
              <mc:Fallback>
                <p:oleObj name="Equation" r:id="rId4" imgW="1981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906463"/>
                        <a:ext cx="2911475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1403350" y="984250"/>
            <a:ext cx="3411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1600" b="1"/>
              <a:t>Bayes’ rules:</a:t>
            </a:r>
            <a:endParaRPr lang="en-US" sz="1600" b="1"/>
          </a:p>
        </p:txBody>
      </p:sp>
      <p:grpSp>
        <p:nvGrpSpPr>
          <p:cNvPr id="5132" name="Group 98"/>
          <p:cNvGrpSpPr>
            <a:grpSpLocks/>
          </p:cNvGrpSpPr>
          <p:nvPr/>
        </p:nvGrpSpPr>
        <p:grpSpPr bwMode="auto">
          <a:xfrm>
            <a:off x="1236663" y="2628900"/>
            <a:ext cx="1955800" cy="1358900"/>
            <a:chOff x="1491521" y="4765237"/>
            <a:chExt cx="1956218" cy="1358245"/>
          </a:xfrm>
        </p:grpSpPr>
        <p:pic>
          <p:nvPicPr>
            <p:cNvPr id="61" name="Picture 60" descr="blue_brain_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1521" y="4765237"/>
              <a:ext cx="1956218" cy="1358245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5169" name="Group 95"/>
            <p:cNvGrpSpPr>
              <a:grpSpLocks/>
            </p:cNvGrpSpPr>
            <p:nvPr/>
          </p:nvGrpSpPr>
          <p:grpSpPr bwMode="auto">
            <a:xfrm>
              <a:off x="2128604" y="5164112"/>
              <a:ext cx="846944" cy="891915"/>
              <a:chOff x="2151089" y="5246557"/>
              <a:chExt cx="749777" cy="771994"/>
            </a:xfrm>
          </p:grpSpPr>
          <p:grpSp>
            <p:nvGrpSpPr>
              <p:cNvPr id="5170" name="Group 18"/>
              <p:cNvGrpSpPr>
                <a:grpSpLocks/>
              </p:cNvGrpSpPr>
              <p:nvPr/>
            </p:nvGrpSpPr>
            <p:grpSpPr bwMode="auto">
              <a:xfrm>
                <a:off x="2151089" y="5246557"/>
                <a:ext cx="749777" cy="534382"/>
                <a:chOff x="1924050" y="2657475"/>
                <a:chExt cx="904875" cy="695325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1923665" y="3094616"/>
                  <a:ext cx="239200" cy="257332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590370" y="2933784"/>
                  <a:ext cx="239199" cy="255545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2400368" y="2656795"/>
                  <a:ext cx="239199" cy="257332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cxnSp>
              <p:nvCxnSpPr>
                <p:cNvPr id="67" name="Straight Arrow Connector 66"/>
                <p:cNvCxnSpPr>
                  <a:stCxn id="66" idx="3"/>
                  <a:endCxn id="64" idx="7"/>
                </p:cNvCxnSpPr>
                <p:nvPr/>
              </p:nvCxnSpPr>
              <p:spPr>
                <a:xfrm rot="5400000">
                  <a:off x="2153843" y="2849995"/>
                  <a:ext cx="255545" cy="308753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>
                  <a:stCxn id="65" idx="3"/>
                </p:cNvCxnSpPr>
                <p:nvPr/>
              </p:nvCxnSpPr>
              <p:spPr>
                <a:xfrm rot="5400000">
                  <a:off x="2399417" y="2962750"/>
                  <a:ext cx="37528" cy="415629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>
                  <a:stCxn id="65" idx="7"/>
                </p:cNvCxnSpPr>
                <p:nvPr/>
              </p:nvCxnSpPr>
              <p:spPr>
                <a:xfrm rot="16200000" flipV="1">
                  <a:off x="2634720" y="2812089"/>
                  <a:ext cx="191212" cy="127234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Arrow Connector 62"/>
              <p:cNvCxnSpPr/>
              <p:nvPr/>
            </p:nvCxnSpPr>
            <p:spPr>
              <a:xfrm rot="16200000" flipV="1">
                <a:off x="2656340" y="5855756"/>
                <a:ext cx="318627" cy="562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33" name="Group 97"/>
          <p:cNvGrpSpPr>
            <a:grpSpLocks/>
          </p:cNvGrpSpPr>
          <p:nvPr/>
        </p:nvGrpSpPr>
        <p:grpSpPr bwMode="auto">
          <a:xfrm>
            <a:off x="2768600" y="3027363"/>
            <a:ext cx="1955800" cy="1366837"/>
            <a:chOff x="3045500" y="5164112"/>
            <a:chExt cx="1956218" cy="1366603"/>
          </a:xfrm>
        </p:grpSpPr>
        <p:pic>
          <p:nvPicPr>
            <p:cNvPr id="81" name="Picture 80" descr="blue_brain_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5500" y="5172048"/>
              <a:ext cx="1956218" cy="1358667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5161" name="Group 96"/>
            <p:cNvGrpSpPr>
              <a:grpSpLocks/>
            </p:cNvGrpSpPr>
            <p:nvPr/>
          </p:nvGrpSpPr>
          <p:grpSpPr bwMode="auto">
            <a:xfrm>
              <a:off x="3732552" y="5164112"/>
              <a:ext cx="1019330" cy="994082"/>
              <a:chOff x="3857865" y="5426438"/>
              <a:chExt cx="811572" cy="69428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3858250" y="5956321"/>
                <a:ext cx="163083" cy="164064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314629" y="5853226"/>
                <a:ext cx="163083" cy="164064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184416" y="5678077"/>
                <a:ext cx="163083" cy="162956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87" name="Straight Arrow Connector 86"/>
              <p:cNvCxnSpPr>
                <a:stCxn id="86" idx="3"/>
                <a:endCxn id="84" idx="7"/>
              </p:cNvCxnSpPr>
              <p:nvPr/>
            </p:nvCxnSpPr>
            <p:spPr>
              <a:xfrm rot="5400000">
                <a:off x="4021396" y="5793670"/>
                <a:ext cx="162956" cy="211123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84" idx="6"/>
                <a:endCxn id="85" idx="3"/>
              </p:cNvCxnSpPr>
              <p:nvPr/>
            </p:nvCxnSpPr>
            <p:spPr>
              <a:xfrm flipV="1">
                <a:off x="4021332" y="5992902"/>
                <a:ext cx="317317" cy="45451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rot="10800000" flipV="1">
                <a:off x="4336121" y="5426438"/>
                <a:ext cx="333751" cy="246096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34" name="TextBox 110"/>
          <p:cNvSpPr txBox="1">
            <a:spLocks noChangeArrowheads="1"/>
          </p:cNvSpPr>
          <p:nvPr/>
        </p:nvSpPr>
        <p:spPr bwMode="auto">
          <a:xfrm>
            <a:off x="1528763" y="4017963"/>
            <a:ext cx="963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1</a:t>
            </a:r>
          </a:p>
        </p:txBody>
      </p:sp>
      <p:sp>
        <p:nvSpPr>
          <p:cNvPr id="5135" name="TextBox 111"/>
          <p:cNvSpPr txBox="1">
            <a:spLocks noChangeArrowheads="1"/>
          </p:cNvSpPr>
          <p:nvPr/>
        </p:nvSpPr>
        <p:spPr bwMode="auto">
          <a:xfrm>
            <a:off x="3203575" y="4352925"/>
            <a:ext cx="963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2</a:t>
            </a:r>
          </a:p>
        </p:txBody>
      </p:sp>
      <p:sp>
        <p:nvSpPr>
          <p:cNvPr id="5136" name="TextBox 112"/>
          <p:cNvSpPr txBox="1">
            <a:spLocks noChangeArrowheads="1"/>
          </p:cNvSpPr>
          <p:nvPr/>
        </p:nvSpPr>
        <p:spPr bwMode="auto">
          <a:xfrm>
            <a:off x="7232650" y="4373563"/>
            <a:ext cx="963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1</a:t>
            </a:r>
          </a:p>
        </p:txBody>
      </p:sp>
      <p:sp>
        <p:nvSpPr>
          <p:cNvPr id="5137" name="Text Box 10"/>
          <p:cNvSpPr txBox="1">
            <a:spLocks noChangeArrowheads="1"/>
          </p:cNvSpPr>
          <p:nvPr/>
        </p:nvSpPr>
        <p:spPr bwMode="auto">
          <a:xfrm>
            <a:off x="1390650" y="1684338"/>
            <a:ext cx="3411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1600" b="1"/>
              <a:t>Free Energy:</a:t>
            </a:r>
            <a:endParaRPr lang="en-US" sz="1600" b="1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108325" y="1654175"/>
          <a:ext cx="30527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75" name="Equation" r:id="rId7" imgW="2133360" imgH="279360" progId="Equation.3">
                  <p:embed/>
                </p:oleObj>
              </mc:Choice>
              <mc:Fallback>
                <p:oleObj name="Equation" r:id="rId7" imgW="2133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1654175"/>
                        <a:ext cx="3052763" cy="409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3514725" y="1619250"/>
            <a:ext cx="892175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4791075" y="1590675"/>
            <a:ext cx="455613" cy="547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40" name="TextBox 70"/>
          <p:cNvSpPr txBox="1">
            <a:spLocks noChangeArrowheads="1"/>
          </p:cNvSpPr>
          <p:nvPr/>
        </p:nvSpPr>
        <p:spPr bwMode="auto">
          <a:xfrm>
            <a:off x="3117850" y="1873250"/>
            <a:ext cx="4254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latin typeface="Calibri" pitchFamily="34" charset="0"/>
              </a:rPr>
              <a:t>max</a:t>
            </a:r>
          </a:p>
        </p:txBody>
      </p: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6743700" y="4664075"/>
            <a:ext cx="1965325" cy="1736725"/>
            <a:chOff x="6743700" y="4664075"/>
            <a:chExt cx="1965325" cy="1736725"/>
          </a:xfrm>
        </p:grpSpPr>
        <p:pic>
          <p:nvPicPr>
            <p:cNvPr id="5159" name="Picture 23" descr="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43700" y="4664075"/>
              <a:ext cx="1965325" cy="147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6858000" y="6167438"/>
            <a:ext cx="1714500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76" name="Equation" r:id="rId10" imgW="1485720" imgH="203040" progId="Equation.3">
                    <p:embed/>
                  </p:oleObj>
                </mc:Choice>
                <mc:Fallback>
                  <p:oleObj name="Equation" r:id="rId10" imgW="14857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6167438"/>
                          <a:ext cx="1714500" cy="233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42" name="58 Grupo"/>
          <p:cNvGrpSpPr>
            <a:grpSpLocks/>
          </p:cNvGrpSpPr>
          <p:nvPr/>
        </p:nvGrpSpPr>
        <p:grpSpPr bwMode="auto">
          <a:xfrm>
            <a:off x="5835650" y="2517775"/>
            <a:ext cx="2873375" cy="1789113"/>
            <a:chOff x="6354763" y="2598738"/>
            <a:chExt cx="2354262" cy="1708150"/>
          </a:xfrm>
        </p:grpSpPr>
        <p:sp>
          <p:nvSpPr>
            <p:cNvPr id="5150" name="Text Box 14"/>
            <p:cNvSpPr txBox="1">
              <a:spLocks noChangeArrowheads="1"/>
            </p:cNvSpPr>
            <p:nvPr/>
          </p:nvSpPr>
          <p:spPr bwMode="auto">
            <a:xfrm>
              <a:off x="6354763" y="2598738"/>
              <a:ext cx="2303535" cy="321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600">
                  <a:latin typeface="Calibri" pitchFamily="34" charset="0"/>
                </a:rPr>
                <a:t>Inference on parameters</a:t>
              </a:r>
            </a:p>
          </p:txBody>
        </p:sp>
        <p:pic>
          <p:nvPicPr>
            <p:cNvPr id="101" name="Picture 100" descr="blue_brain_2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52776" y="2947340"/>
              <a:ext cx="1956249" cy="1359548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sp>
          <p:nvSpPr>
            <p:cNvPr id="106" name="Oval 105"/>
            <p:cNvSpPr/>
            <p:nvPr/>
          </p:nvSpPr>
          <p:spPr>
            <a:xfrm>
              <a:off x="8015754" y="3593011"/>
              <a:ext cx="222419" cy="227349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7" name="Oval 106"/>
            <p:cNvSpPr/>
            <p:nvPr/>
          </p:nvSpPr>
          <p:spPr>
            <a:xfrm>
              <a:off x="7836258" y="3345959"/>
              <a:ext cx="223720" cy="228864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8" name="Straight Arrow Connector 107"/>
            <p:cNvCxnSpPr>
              <a:stCxn id="107" idx="3"/>
            </p:cNvCxnSpPr>
            <p:nvPr/>
          </p:nvCxnSpPr>
          <p:spPr>
            <a:xfrm rot="5400000">
              <a:off x="7609965" y="3511534"/>
              <a:ext cx="228865" cy="288755"/>
            </a:xfrm>
            <a:prstGeom prst="straightConnector1">
              <a:avLst/>
            </a:prstGeom>
            <a:ln w="127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06" idx="3"/>
            </p:cNvCxnSpPr>
            <p:nvPr/>
          </p:nvCxnSpPr>
          <p:spPr>
            <a:xfrm rot="5400000">
              <a:off x="7836602" y="3609992"/>
              <a:ext cx="31828" cy="388909"/>
            </a:xfrm>
            <a:prstGeom prst="straightConnector1">
              <a:avLst/>
            </a:prstGeom>
            <a:ln w="508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06" idx="7"/>
            </p:cNvCxnSpPr>
            <p:nvPr/>
          </p:nvCxnSpPr>
          <p:spPr>
            <a:xfrm rot="16200000" flipV="1">
              <a:off x="8061705" y="3483705"/>
              <a:ext cx="168238" cy="117063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16200000" flipV="1">
              <a:off x="7957876" y="4052036"/>
              <a:ext cx="366790" cy="6503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7410929" y="3759734"/>
              <a:ext cx="222420" cy="225834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5143" name="57 Grupo"/>
          <p:cNvGrpSpPr>
            <a:grpSpLocks/>
          </p:cNvGrpSpPr>
          <p:nvPr/>
        </p:nvGrpSpPr>
        <p:grpSpPr bwMode="auto">
          <a:xfrm>
            <a:off x="0" y="4849813"/>
            <a:ext cx="6045200" cy="2008346"/>
            <a:chOff x="0" y="4849813"/>
            <a:chExt cx="6045200" cy="2008346"/>
          </a:xfrm>
        </p:grpSpPr>
        <p:graphicFrame>
          <p:nvGraphicFramePr>
            <p:cNvPr id="5124" name="Object 2"/>
            <p:cNvGraphicFramePr>
              <a:graphicFrameLocks noChangeAspect="1"/>
            </p:cNvGraphicFramePr>
            <p:nvPr/>
          </p:nvGraphicFramePr>
          <p:xfrm>
            <a:off x="1470025" y="5080000"/>
            <a:ext cx="1774825" cy="538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77" name="Equation" r:id="rId13" imgW="977760" imgH="431640" progId="Equation.3">
                    <p:embed/>
                  </p:oleObj>
                </mc:Choice>
                <mc:Fallback>
                  <p:oleObj name="Equation" r:id="rId13" imgW="9777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0025" y="5080000"/>
                          <a:ext cx="1774825" cy="5381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4" name="Text Box 8"/>
            <p:cNvSpPr txBox="1">
              <a:spLocks noChangeArrowheads="1"/>
            </p:cNvSpPr>
            <p:nvPr/>
          </p:nvSpPr>
          <p:spPr bwMode="auto">
            <a:xfrm>
              <a:off x="1379538" y="4849813"/>
              <a:ext cx="2503487" cy="801687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/>
                <a:t>Model comparison via Bayes factor:</a:t>
              </a:r>
              <a:endParaRPr lang="en-US" sz="1200"/>
            </a:p>
          </p:txBody>
        </p:sp>
        <p:sp>
          <p:nvSpPr>
            <p:cNvPr id="5145" name="AutoShape 11"/>
            <p:cNvSpPr>
              <a:spLocks noChangeArrowheads="1"/>
            </p:cNvSpPr>
            <p:nvPr/>
          </p:nvSpPr>
          <p:spPr bwMode="auto">
            <a:xfrm>
              <a:off x="1098550" y="6007100"/>
              <a:ext cx="520700" cy="153988"/>
            </a:xfrm>
            <a:prstGeom prst="rightArrow">
              <a:avLst>
                <a:gd name="adj1" fmla="val 50000"/>
                <a:gd name="adj2" fmla="val 64138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146" name="Text Box 12"/>
            <p:cNvSpPr txBox="1">
              <a:spLocks noChangeArrowheads="1"/>
            </p:cNvSpPr>
            <p:nvPr/>
          </p:nvSpPr>
          <p:spPr bwMode="auto">
            <a:xfrm>
              <a:off x="1708150" y="5976938"/>
              <a:ext cx="3689350" cy="2778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accounts for </a:t>
              </a:r>
              <a:r>
                <a:rPr lang="en-GB" sz="1200" u="sng">
                  <a:latin typeface="Calibri" pitchFamily="34" charset="0"/>
                </a:rPr>
                <a:t>both</a:t>
              </a:r>
              <a:r>
                <a:rPr lang="en-GB" sz="1200">
                  <a:latin typeface="Calibri" pitchFamily="34" charset="0"/>
                </a:rPr>
                <a:t> accuracy and complexity of the model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5147" name="AutoShape 13"/>
            <p:cNvSpPr>
              <a:spLocks noChangeArrowheads="1"/>
            </p:cNvSpPr>
            <p:nvPr/>
          </p:nvSpPr>
          <p:spPr bwMode="auto">
            <a:xfrm>
              <a:off x="1108075" y="6318250"/>
              <a:ext cx="503238" cy="157163"/>
            </a:xfrm>
            <a:prstGeom prst="rightArrow">
              <a:avLst>
                <a:gd name="adj1" fmla="val 50000"/>
                <a:gd name="adj2" fmla="val 6447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148" name="Text Box 14"/>
            <p:cNvSpPr txBox="1">
              <a:spLocks noChangeArrowheads="1"/>
            </p:cNvSpPr>
            <p:nvPr/>
          </p:nvSpPr>
          <p:spPr bwMode="auto">
            <a:xfrm>
              <a:off x="1716088" y="6280150"/>
              <a:ext cx="4329112" cy="2778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allows for inference about structure (generalisability) of the model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0" y="6611938"/>
              <a:ext cx="184731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277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3028950" y="2595563"/>
            <a:ext cx="23034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>
                <a:latin typeface="Calibri" pitchFamily="34" charset="0"/>
              </a:rPr>
              <a:t>Inference on models</a:t>
            </a: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5845437" y="2002514"/>
            <a:ext cx="2963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 dirty="0">
                <a:latin typeface="Calibri" pitchFamily="34" charset="0"/>
              </a:rPr>
              <a:t>Inference on parameters</a:t>
            </a:r>
          </a:p>
        </p:txBody>
      </p:sp>
      <p:sp>
        <p:nvSpPr>
          <p:cNvPr id="43" name="Rectangle 7"/>
          <p:cNvSpPr txBox="1">
            <a:spLocks noChangeArrowheads="1"/>
          </p:cNvSpPr>
          <p:nvPr/>
        </p:nvSpPr>
        <p:spPr>
          <a:xfrm>
            <a:off x="0" y="119269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+mj-ea"/>
                <a:cs typeface="+mj-cs"/>
              </a:rPr>
              <a:t>Dynamic Causal Modelling</a:t>
            </a:r>
            <a:r>
              <a:rPr lang="en-US" sz="2800" dirty="0">
                <a:latin typeface="+mn-lt"/>
                <a:cs typeface="+mn-cs"/>
              </a:rPr>
              <a:t>: </a:t>
            </a:r>
            <a:r>
              <a:rPr lang="en-US" sz="2800" dirty="0">
                <a:latin typeface="+mn-lt"/>
              </a:rPr>
              <a:t>Inversion &amp; Inference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n-lt"/>
              <a:ea typeface="+mj-ea"/>
              <a:cs typeface="+mj-cs"/>
            </a:endParaRPr>
          </a:p>
        </p:txBody>
      </p:sp>
      <p:grpSp>
        <p:nvGrpSpPr>
          <p:cNvPr id="6154" name="Group 43"/>
          <p:cNvGrpSpPr>
            <a:grpSpLocks/>
          </p:cNvGrpSpPr>
          <p:nvPr/>
        </p:nvGrpSpPr>
        <p:grpSpPr bwMode="auto">
          <a:xfrm rot="10800000">
            <a:off x="350838" y="1179513"/>
            <a:ext cx="531812" cy="4829175"/>
            <a:chOff x="3189156" y="1596455"/>
            <a:chExt cx="532151" cy="4829330"/>
          </a:xfrm>
        </p:grpSpPr>
        <p:cxnSp>
          <p:nvCxnSpPr>
            <p:cNvPr id="45" name="Straight Arrow Connector 44"/>
            <p:cNvCxnSpPr/>
            <p:nvPr/>
          </p:nvCxnSpPr>
          <p:spPr>
            <a:xfrm rot="16200000" flipV="1">
              <a:off x="2537614" y="2484685"/>
              <a:ext cx="1790757" cy="142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V="1">
              <a:off x="2698749" y="5681215"/>
              <a:ext cx="1463722" cy="25416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 rot="5400000">
              <a:off x="2347921" y="3936344"/>
              <a:ext cx="2233685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Bayesian Inversion</a:t>
              </a:r>
            </a:p>
          </p:txBody>
        </p:sp>
      </p:grpSp>
      <p:sp>
        <p:nvSpPr>
          <p:cNvPr id="6155" name="Text Box 4"/>
          <p:cNvSpPr txBox="1">
            <a:spLocks noChangeArrowheads="1"/>
          </p:cNvSpPr>
          <p:nvPr/>
        </p:nvSpPr>
        <p:spPr bwMode="auto">
          <a:xfrm>
            <a:off x="-528638" y="811213"/>
            <a:ext cx="3686176" cy="186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176213" indent="-176213" eaLnBrk="0" hangingPunct="0">
              <a:spcBef>
                <a:spcPct val="50000"/>
              </a:spcBef>
            </a:pPr>
            <a:endParaRPr lang="es-ES" sz="200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470025" y="5080000"/>
          <a:ext cx="17748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22" name="Equation" r:id="rId4" imgW="977760" imgH="431640" progId="Equation.3">
                  <p:embed/>
                </p:oleObj>
              </mc:Choice>
              <mc:Fallback>
                <p:oleObj name="Equation" r:id="rId4" imgW="977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5080000"/>
                        <a:ext cx="1774825" cy="538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Text Box 8"/>
          <p:cNvSpPr txBox="1">
            <a:spLocks noChangeArrowheads="1"/>
          </p:cNvSpPr>
          <p:nvPr/>
        </p:nvSpPr>
        <p:spPr bwMode="auto">
          <a:xfrm>
            <a:off x="1379538" y="4849813"/>
            <a:ext cx="2503487" cy="801687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1200"/>
              <a:t>Model comparison via Bayes factor:</a:t>
            </a:r>
            <a:endParaRPr lang="en-US" sz="1200"/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2995613" y="906463"/>
          <a:ext cx="29114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23" name="Equation" r:id="rId6" imgW="1981080" imgH="419040" progId="Equation.3">
                  <p:embed/>
                </p:oleObj>
              </mc:Choice>
              <mc:Fallback>
                <p:oleObj name="Equation" r:id="rId6" imgW="1981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906463"/>
                        <a:ext cx="2911475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0"/>
          <p:cNvSpPr txBox="1">
            <a:spLocks noChangeArrowheads="1"/>
          </p:cNvSpPr>
          <p:nvPr/>
        </p:nvSpPr>
        <p:spPr bwMode="auto">
          <a:xfrm>
            <a:off x="1403350" y="984250"/>
            <a:ext cx="3411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1600" b="1"/>
              <a:t>Bayes’ rules:</a:t>
            </a:r>
            <a:endParaRPr lang="en-US" sz="1600" b="1"/>
          </a:p>
        </p:txBody>
      </p:sp>
      <p:sp>
        <p:nvSpPr>
          <p:cNvPr id="6158" name="AutoShape 11"/>
          <p:cNvSpPr>
            <a:spLocks noChangeArrowheads="1"/>
          </p:cNvSpPr>
          <p:nvPr/>
        </p:nvSpPr>
        <p:spPr bwMode="auto">
          <a:xfrm>
            <a:off x="1098550" y="6007100"/>
            <a:ext cx="520700" cy="153988"/>
          </a:xfrm>
          <a:prstGeom prst="rightArrow">
            <a:avLst>
              <a:gd name="adj1" fmla="val 50000"/>
              <a:gd name="adj2" fmla="val 6413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6159" name="Text Box 12"/>
          <p:cNvSpPr txBox="1">
            <a:spLocks noChangeArrowheads="1"/>
          </p:cNvSpPr>
          <p:nvPr/>
        </p:nvSpPr>
        <p:spPr bwMode="auto">
          <a:xfrm>
            <a:off x="1708150" y="5976938"/>
            <a:ext cx="3689350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Calibri" pitchFamily="34" charset="0"/>
              </a:rPr>
              <a:t>accounts for </a:t>
            </a:r>
            <a:r>
              <a:rPr lang="en-GB" sz="1200" u="sng">
                <a:latin typeface="Calibri" pitchFamily="34" charset="0"/>
              </a:rPr>
              <a:t>both</a:t>
            </a:r>
            <a:r>
              <a:rPr lang="en-GB" sz="1200">
                <a:latin typeface="Calibri" pitchFamily="34" charset="0"/>
              </a:rPr>
              <a:t> accuracy and complexity of the model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6160" name="AutoShape 13"/>
          <p:cNvSpPr>
            <a:spLocks noChangeArrowheads="1"/>
          </p:cNvSpPr>
          <p:nvPr/>
        </p:nvSpPr>
        <p:spPr bwMode="auto">
          <a:xfrm>
            <a:off x="1108075" y="6318250"/>
            <a:ext cx="503238" cy="157163"/>
          </a:xfrm>
          <a:prstGeom prst="rightArrow">
            <a:avLst>
              <a:gd name="adj1" fmla="val 50000"/>
              <a:gd name="adj2" fmla="val 6447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6161" name="Text Box 14"/>
          <p:cNvSpPr txBox="1">
            <a:spLocks noChangeArrowheads="1"/>
          </p:cNvSpPr>
          <p:nvPr/>
        </p:nvSpPr>
        <p:spPr bwMode="auto">
          <a:xfrm>
            <a:off x="1716088" y="6280150"/>
            <a:ext cx="4329112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Calibri" pitchFamily="34" charset="0"/>
              </a:rPr>
              <a:t>allows for inference about structure (generalisability) of the model</a:t>
            </a:r>
            <a:endParaRPr lang="en-US" sz="1200">
              <a:latin typeface="Calibri" pitchFamily="34" charset="0"/>
            </a:endParaRPr>
          </a:p>
        </p:txBody>
      </p:sp>
      <p:grpSp>
        <p:nvGrpSpPr>
          <p:cNvPr id="6162" name="Group 98"/>
          <p:cNvGrpSpPr>
            <a:grpSpLocks/>
          </p:cNvGrpSpPr>
          <p:nvPr/>
        </p:nvGrpSpPr>
        <p:grpSpPr bwMode="auto">
          <a:xfrm>
            <a:off x="1236663" y="2628900"/>
            <a:ext cx="1955800" cy="1358900"/>
            <a:chOff x="1491521" y="4765237"/>
            <a:chExt cx="1956218" cy="1358245"/>
          </a:xfrm>
        </p:grpSpPr>
        <p:pic>
          <p:nvPicPr>
            <p:cNvPr id="61" name="Picture 60" descr="blue_brain_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1521" y="4765237"/>
              <a:ext cx="1956218" cy="1358245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6189" name="Group 95"/>
            <p:cNvGrpSpPr>
              <a:grpSpLocks/>
            </p:cNvGrpSpPr>
            <p:nvPr/>
          </p:nvGrpSpPr>
          <p:grpSpPr bwMode="auto">
            <a:xfrm>
              <a:off x="2128604" y="5164112"/>
              <a:ext cx="846944" cy="891915"/>
              <a:chOff x="2151089" y="5246557"/>
              <a:chExt cx="749777" cy="771994"/>
            </a:xfrm>
          </p:grpSpPr>
          <p:grpSp>
            <p:nvGrpSpPr>
              <p:cNvPr id="6190" name="Group 18"/>
              <p:cNvGrpSpPr>
                <a:grpSpLocks/>
              </p:cNvGrpSpPr>
              <p:nvPr/>
            </p:nvGrpSpPr>
            <p:grpSpPr bwMode="auto">
              <a:xfrm>
                <a:off x="2151089" y="5246557"/>
                <a:ext cx="749777" cy="534382"/>
                <a:chOff x="1924050" y="2657475"/>
                <a:chExt cx="904875" cy="695325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1923665" y="3094616"/>
                  <a:ext cx="239200" cy="257332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590370" y="2933784"/>
                  <a:ext cx="239199" cy="255545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2400368" y="2656795"/>
                  <a:ext cx="239199" cy="257332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cxnSp>
              <p:nvCxnSpPr>
                <p:cNvPr id="67" name="Straight Arrow Connector 66"/>
                <p:cNvCxnSpPr>
                  <a:stCxn id="66" idx="3"/>
                  <a:endCxn id="64" idx="7"/>
                </p:cNvCxnSpPr>
                <p:nvPr/>
              </p:nvCxnSpPr>
              <p:spPr>
                <a:xfrm rot="5400000">
                  <a:off x="2153843" y="2849995"/>
                  <a:ext cx="255545" cy="308753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>
                  <a:stCxn id="65" idx="3"/>
                </p:cNvCxnSpPr>
                <p:nvPr/>
              </p:nvCxnSpPr>
              <p:spPr>
                <a:xfrm rot="5400000">
                  <a:off x="2399417" y="2962750"/>
                  <a:ext cx="37528" cy="415629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>
                  <a:stCxn id="65" idx="7"/>
                </p:cNvCxnSpPr>
                <p:nvPr/>
              </p:nvCxnSpPr>
              <p:spPr>
                <a:xfrm rot="16200000" flipV="1">
                  <a:off x="2634720" y="2812089"/>
                  <a:ext cx="191212" cy="127234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Arrow Connector 62"/>
              <p:cNvCxnSpPr/>
              <p:nvPr/>
            </p:nvCxnSpPr>
            <p:spPr>
              <a:xfrm rot="16200000" flipV="1">
                <a:off x="2656340" y="5855756"/>
                <a:ext cx="318627" cy="562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63" name="Group 97"/>
          <p:cNvGrpSpPr>
            <a:grpSpLocks/>
          </p:cNvGrpSpPr>
          <p:nvPr/>
        </p:nvGrpSpPr>
        <p:grpSpPr bwMode="auto">
          <a:xfrm>
            <a:off x="2768600" y="3027363"/>
            <a:ext cx="1955800" cy="1366837"/>
            <a:chOff x="3045500" y="5164112"/>
            <a:chExt cx="1956218" cy="1366603"/>
          </a:xfrm>
        </p:grpSpPr>
        <p:pic>
          <p:nvPicPr>
            <p:cNvPr id="81" name="Picture 80" descr="blue_brain_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5500" y="5172048"/>
              <a:ext cx="1956218" cy="1358667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6181" name="Group 96"/>
            <p:cNvGrpSpPr>
              <a:grpSpLocks/>
            </p:cNvGrpSpPr>
            <p:nvPr/>
          </p:nvGrpSpPr>
          <p:grpSpPr bwMode="auto">
            <a:xfrm>
              <a:off x="3732552" y="5164112"/>
              <a:ext cx="1019330" cy="994082"/>
              <a:chOff x="3857865" y="5426438"/>
              <a:chExt cx="811572" cy="69428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3858250" y="5956321"/>
                <a:ext cx="163083" cy="164064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314629" y="5853226"/>
                <a:ext cx="163083" cy="164064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184416" y="5678077"/>
                <a:ext cx="163083" cy="162956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87" name="Straight Arrow Connector 86"/>
              <p:cNvCxnSpPr>
                <a:stCxn id="86" idx="3"/>
                <a:endCxn id="84" idx="7"/>
              </p:cNvCxnSpPr>
              <p:nvPr/>
            </p:nvCxnSpPr>
            <p:spPr>
              <a:xfrm rot="5400000">
                <a:off x="4021396" y="5793670"/>
                <a:ext cx="162956" cy="211123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84" idx="6"/>
                <a:endCxn id="85" idx="3"/>
              </p:cNvCxnSpPr>
              <p:nvPr/>
            </p:nvCxnSpPr>
            <p:spPr>
              <a:xfrm flipV="1">
                <a:off x="4021332" y="5992902"/>
                <a:ext cx="317317" cy="45451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rot="10800000" flipV="1">
                <a:off x="4336121" y="5426438"/>
                <a:ext cx="333751" cy="246096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1" name="Picture 100" descr="blue_brain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32605" y="2725220"/>
            <a:ext cx="2276420" cy="1581668"/>
          </a:xfrm>
          <a:prstGeom prst="rect">
            <a:avLst/>
          </a:prstGeom>
          <a:effectLst>
            <a:outerShdw blurRad="165100" dist="50800" dir="7260000" sx="105000" sy="105000" algn="ctr" rotWithShape="0">
              <a:srgbClr val="000000">
                <a:alpha val="52000"/>
              </a:srgbClr>
            </a:outerShdw>
          </a:effectLst>
        </p:spPr>
      </p:pic>
      <p:sp>
        <p:nvSpPr>
          <p:cNvPr id="106" name="Oval 105"/>
          <p:cNvSpPr/>
          <p:nvPr/>
        </p:nvSpPr>
        <p:spPr>
          <a:xfrm>
            <a:off x="8015288" y="3592513"/>
            <a:ext cx="222250" cy="228600"/>
          </a:xfrm>
          <a:prstGeom prst="ellipse">
            <a:avLst/>
          </a:prstGeom>
          <a:solidFill>
            <a:schemeClr val="bg1">
              <a:alpha val="65000"/>
            </a:schemeClr>
          </a:solidFill>
          <a:ln w="25400" cmpd="sng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7835900" y="3346450"/>
            <a:ext cx="223838" cy="228600"/>
          </a:xfrm>
          <a:prstGeom prst="ellipse">
            <a:avLst/>
          </a:prstGeom>
          <a:solidFill>
            <a:schemeClr val="bg1">
              <a:alpha val="65000"/>
            </a:schemeClr>
          </a:solidFill>
          <a:ln w="25400" cmpd="sng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08" name="Straight Arrow Connector 107"/>
          <p:cNvCxnSpPr>
            <a:stCxn id="107" idx="3"/>
          </p:cNvCxnSpPr>
          <p:nvPr/>
        </p:nvCxnSpPr>
        <p:spPr>
          <a:xfrm rot="5400000">
            <a:off x="7610476" y="3511550"/>
            <a:ext cx="228600" cy="288925"/>
          </a:xfrm>
          <a:prstGeom prst="straightConnector1">
            <a:avLst/>
          </a:prstGeom>
          <a:ln w="12700" cmpd="sng">
            <a:solidFill>
              <a:schemeClr val="bg1">
                <a:alpha val="7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6" idx="3"/>
          </p:cNvCxnSpPr>
          <p:nvPr/>
        </p:nvCxnSpPr>
        <p:spPr>
          <a:xfrm rot="5400000">
            <a:off x="7835900" y="3609975"/>
            <a:ext cx="33338" cy="388938"/>
          </a:xfrm>
          <a:prstGeom prst="straightConnector1">
            <a:avLst/>
          </a:prstGeom>
          <a:ln w="50800" cmpd="sng">
            <a:solidFill>
              <a:schemeClr val="bg1">
                <a:alpha val="7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6" idx="7"/>
          </p:cNvCxnSpPr>
          <p:nvPr/>
        </p:nvCxnSpPr>
        <p:spPr>
          <a:xfrm rot="16200000" flipV="1">
            <a:off x="8061325" y="3482975"/>
            <a:ext cx="168275" cy="117475"/>
          </a:xfrm>
          <a:prstGeom prst="straightConnector1">
            <a:avLst/>
          </a:prstGeom>
          <a:ln w="25400" cmpd="sng">
            <a:solidFill>
              <a:schemeClr val="bg1">
                <a:alpha val="7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16200000" flipV="1">
            <a:off x="7957344" y="4052094"/>
            <a:ext cx="366712" cy="6350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2" name="TextBox 110"/>
          <p:cNvSpPr txBox="1">
            <a:spLocks noChangeArrowheads="1"/>
          </p:cNvSpPr>
          <p:nvPr/>
        </p:nvSpPr>
        <p:spPr bwMode="auto">
          <a:xfrm>
            <a:off x="1528763" y="4017963"/>
            <a:ext cx="963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1</a:t>
            </a:r>
          </a:p>
        </p:txBody>
      </p:sp>
      <p:sp>
        <p:nvSpPr>
          <p:cNvPr id="6173" name="TextBox 111"/>
          <p:cNvSpPr txBox="1">
            <a:spLocks noChangeArrowheads="1"/>
          </p:cNvSpPr>
          <p:nvPr/>
        </p:nvSpPr>
        <p:spPr bwMode="auto">
          <a:xfrm>
            <a:off x="3203575" y="4352925"/>
            <a:ext cx="963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2</a:t>
            </a:r>
          </a:p>
        </p:txBody>
      </p:sp>
      <p:sp>
        <p:nvSpPr>
          <p:cNvPr id="6174" name="TextBox 112"/>
          <p:cNvSpPr txBox="1">
            <a:spLocks noChangeArrowheads="1"/>
          </p:cNvSpPr>
          <p:nvPr/>
        </p:nvSpPr>
        <p:spPr bwMode="auto">
          <a:xfrm>
            <a:off x="7232650" y="4373563"/>
            <a:ext cx="963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1</a:t>
            </a:r>
          </a:p>
        </p:txBody>
      </p:sp>
      <p:sp>
        <p:nvSpPr>
          <p:cNvPr id="6175" name="Text Box 10"/>
          <p:cNvSpPr txBox="1">
            <a:spLocks noChangeArrowheads="1"/>
          </p:cNvSpPr>
          <p:nvPr/>
        </p:nvSpPr>
        <p:spPr bwMode="auto">
          <a:xfrm>
            <a:off x="1390650" y="1684338"/>
            <a:ext cx="3411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1600" b="1"/>
              <a:t>Free Energy:</a:t>
            </a:r>
            <a:endParaRPr lang="en-US" sz="1600" b="1"/>
          </a:p>
        </p:txBody>
      </p:sp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3108325" y="1654175"/>
          <a:ext cx="30527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24" name="Equation" r:id="rId9" imgW="2133360" imgH="279360" progId="Equation.3">
                  <p:embed/>
                </p:oleObj>
              </mc:Choice>
              <mc:Fallback>
                <p:oleObj name="Equation" r:id="rId9" imgW="2133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1654175"/>
                        <a:ext cx="3052763" cy="409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3514725" y="1619250"/>
            <a:ext cx="892175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4791075" y="1590675"/>
            <a:ext cx="455613" cy="547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178" name="TextBox 70"/>
          <p:cNvSpPr txBox="1">
            <a:spLocks noChangeArrowheads="1"/>
          </p:cNvSpPr>
          <p:nvPr/>
        </p:nvSpPr>
        <p:spPr bwMode="auto">
          <a:xfrm>
            <a:off x="3117850" y="1873250"/>
            <a:ext cx="4254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latin typeface="Calibri" pitchFamily="34" charset="0"/>
              </a:rPr>
              <a:t>max</a:t>
            </a:r>
          </a:p>
        </p:txBody>
      </p:sp>
      <p:pic>
        <p:nvPicPr>
          <p:cNvPr id="6179" name="Picture 23" descr="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43700" y="4664075"/>
            <a:ext cx="196532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5303838" y="4972050"/>
          <a:ext cx="13795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25" name="Equation" r:id="rId12" imgW="1041120" imgH="253800" progId="Equation.3">
                  <p:embed/>
                </p:oleObj>
              </mc:Choice>
              <mc:Fallback>
                <p:oleObj name="Equation" r:id="rId12" imgW="1041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4972050"/>
                        <a:ext cx="1379537" cy="344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7"/>
          <p:cNvGraphicFramePr>
            <a:graphicFrameLocks noChangeAspect="1"/>
          </p:cNvGraphicFramePr>
          <p:nvPr/>
        </p:nvGraphicFramePr>
        <p:xfrm>
          <a:off x="6858000" y="6167438"/>
          <a:ext cx="17145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26" name="Equation" r:id="rId14" imgW="1485720" imgH="203040" progId="Equation.3">
                  <p:embed/>
                </p:oleObj>
              </mc:Choice>
              <mc:Fallback>
                <p:oleObj name="Equation" r:id="rId14" imgW="1485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6167438"/>
                        <a:ext cx="1714500" cy="23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83681" y="2711395"/>
            <a:ext cx="1886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 Neural Mass Model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439661" y="3745341"/>
            <a:ext cx="223838" cy="228600"/>
          </a:xfrm>
          <a:prstGeom prst="ellipse">
            <a:avLst/>
          </a:prstGeom>
          <a:solidFill>
            <a:schemeClr val="bg1">
              <a:alpha val="65000"/>
            </a:schemeClr>
          </a:solidFill>
          <a:ln w="25400" cmpd="sng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7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19" y="143124"/>
            <a:ext cx="7800230" cy="751668"/>
          </a:xfrm>
        </p:spPr>
        <p:txBody>
          <a:bodyPr>
            <a:noAutofit/>
          </a:bodyPr>
          <a:lstStyle/>
          <a:p>
            <a:r>
              <a:rPr lang="en-GB" sz="2800" dirty="0" smtClean="0"/>
              <a:t>Inversion in the real &amp; complex domain</a:t>
            </a:r>
          </a:p>
          <a:p>
            <a:endParaRPr lang="en-GB" sz="2800" dirty="0"/>
          </a:p>
        </p:txBody>
      </p:sp>
      <p:sp>
        <p:nvSpPr>
          <p:cNvPr id="235" name="Rectangle 5"/>
          <p:cNvSpPr>
            <a:spLocks noChangeArrowheads="1"/>
          </p:cNvSpPr>
          <p:nvPr/>
        </p:nvSpPr>
        <p:spPr bwMode="auto">
          <a:xfrm>
            <a:off x="2669322" y="1339163"/>
            <a:ext cx="2090841" cy="247324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6" name="Freeform 6"/>
          <p:cNvSpPr>
            <a:spLocks/>
          </p:cNvSpPr>
          <p:nvPr/>
        </p:nvSpPr>
        <p:spPr bwMode="auto">
          <a:xfrm>
            <a:off x="2669322" y="1339163"/>
            <a:ext cx="2046" cy="2473245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28">
                <a:moveTo>
                  <a:pt x="0" y="3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0" name="Freeform 10"/>
          <p:cNvSpPr>
            <a:spLocks/>
          </p:cNvSpPr>
          <p:nvPr/>
        </p:nvSpPr>
        <p:spPr bwMode="auto">
          <a:xfrm>
            <a:off x="4342813" y="1339163"/>
            <a:ext cx="2046" cy="2473245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28">
                <a:moveTo>
                  <a:pt x="0" y="3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1" name="Freeform 11"/>
          <p:cNvSpPr>
            <a:spLocks/>
          </p:cNvSpPr>
          <p:nvPr/>
        </p:nvSpPr>
        <p:spPr bwMode="auto">
          <a:xfrm>
            <a:off x="4760163" y="1339163"/>
            <a:ext cx="2046" cy="2473245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28">
                <a:moveTo>
                  <a:pt x="0" y="3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Freeform 12"/>
          <p:cNvSpPr>
            <a:spLocks/>
          </p:cNvSpPr>
          <p:nvPr/>
        </p:nvSpPr>
        <p:spPr bwMode="auto">
          <a:xfrm>
            <a:off x="2669322" y="3812408"/>
            <a:ext cx="2090841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6" y="0"/>
              </a:cxn>
              <a:cxn ang="0">
                <a:pos x="226" y="0"/>
              </a:cxn>
            </a:cxnLst>
            <a:rect l="0" t="0" r="r" b="b"/>
            <a:pathLst>
              <a:path w="226">
                <a:moveTo>
                  <a:pt x="0" y="0"/>
                </a:moveTo>
                <a:lnTo>
                  <a:pt x="226" y="0"/>
                </a:lnTo>
                <a:lnTo>
                  <a:pt x="226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3"/>
          <p:cNvSpPr>
            <a:spLocks/>
          </p:cNvSpPr>
          <p:nvPr/>
        </p:nvSpPr>
        <p:spPr bwMode="auto">
          <a:xfrm>
            <a:off x="2669322" y="3458849"/>
            <a:ext cx="2090841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6" y="0"/>
              </a:cxn>
              <a:cxn ang="0">
                <a:pos x="226" y="0"/>
              </a:cxn>
            </a:cxnLst>
            <a:rect l="0" t="0" r="r" b="b"/>
            <a:pathLst>
              <a:path w="226">
                <a:moveTo>
                  <a:pt x="0" y="0"/>
                </a:moveTo>
                <a:lnTo>
                  <a:pt x="226" y="0"/>
                </a:lnTo>
                <a:lnTo>
                  <a:pt x="226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4"/>
          <p:cNvSpPr>
            <a:spLocks/>
          </p:cNvSpPr>
          <p:nvPr/>
        </p:nvSpPr>
        <p:spPr bwMode="auto">
          <a:xfrm>
            <a:off x="2669322" y="3103622"/>
            <a:ext cx="2090841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6" y="0"/>
              </a:cxn>
              <a:cxn ang="0">
                <a:pos x="226" y="0"/>
              </a:cxn>
            </a:cxnLst>
            <a:rect l="0" t="0" r="r" b="b"/>
            <a:pathLst>
              <a:path w="226">
                <a:moveTo>
                  <a:pt x="0" y="0"/>
                </a:moveTo>
                <a:lnTo>
                  <a:pt x="226" y="0"/>
                </a:lnTo>
                <a:lnTo>
                  <a:pt x="226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5"/>
          <p:cNvSpPr>
            <a:spLocks/>
          </p:cNvSpPr>
          <p:nvPr/>
        </p:nvSpPr>
        <p:spPr bwMode="auto">
          <a:xfrm>
            <a:off x="2669322" y="2748396"/>
            <a:ext cx="2090841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6" y="0"/>
              </a:cxn>
              <a:cxn ang="0">
                <a:pos x="226" y="0"/>
              </a:cxn>
            </a:cxnLst>
            <a:rect l="0" t="0" r="r" b="b"/>
            <a:pathLst>
              <a:path w="226">
                <a:moveTo>
                  <a:pt x="0" y="0"/>
                </a:moveTo>
                <a:lnTo>
                  <a:pt x="226" y="0"/>
                </a:lnTo>
                <a:lnTo>
                  <a:pt x="226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6"/>
          <p:cNvSpPr>
            <a:spLocks/>
          </p:cNvSpPr>
          <p:nvPr/>
        </p:nvSpPr>
        <p:spPr bwMode="auto">
          <a:xfrm>
            <a:off x="2669322" y="2394837"/>
            <a:ext cx="2090841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6" y="0"/>
              </a:cxn>
              <a:cxn ang="0">
                <a:pos x="226" y="0"/>
              </a:cxn>
            </a:cxnLst>
            <a:rect l="0" t="0" r="r" b="b"/>
            <a:pathLst>
              <a:path w="226">
                <a:moveTo>
                  <a:pt x="0" y="0"/>
                </a:moveTo>
                <a:lnTo>
                  <a:pt x="226" y="0"/>
                </a:lnTo>
                <a:lnTo>
                  <a:pt x="226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7"/>
          <p:cNvSpPr>
            <a:spLocks/>
          </p:cNvSpPr>
          <p:nvPr/>
        </p:nvSpPr>
        <p:spPr bwMode="auto">
          <a:xfrm>
            <a:off x="2669322" y="2039610"/>
            <a:ext cx="2090841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6" y="0"/>
              </a:cxn>
              <a:cxn ang="0">
                <a:pos x="226" y="0"/>
              </a:cxn>
            </a:cxnLst>
            <a:rect l="0" t="0" r="r" b="b"/>
            <a:pathLst>
              <a:path w="226">
                <a:moveTo>
                  <a:pt x="0" y="0"/>
                </a:moveTo>
                <a:lnTo>
                  <a:pt x="226" y="0"/>
                </a:lnTo>
                <a:lnTo>
                  <a:pt x="226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9"/>
          <p:cNvSpPr>
            <a:spLocks/>
          </p:cNvSpPr>
          <p:nvPr/>
        </p:nvSpPr>
        <p:spPr bwMode="auto">
          <a:xfrm>
            <a:off x="2669322" y="1339163"/>
            <a:ext cx="2090841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6" y="0"/>
              </a:cxn>
              <a:cxn ang="0">
                <a:pos x="226" y="0"/>
              </a:cxn>
            </a:cxnLst>
            <a:rect l="0" t="0" r="r" b="b"/>
            <a:pathLst>
              <a:path w="226">
                <a:moveTo>
                  <a:pt x="0" y="0"/>
                </a:moveTo>
                <a:lnTo>
                  <a:pt x="226" y="0"/>
                </a:lnTo>
                <a:lnTo>
                  <a:pt x="226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Line 20"/>
          <p:cNvSpPr>
            <a:spLocks noChangeShapeType="1"/>
          </p:cNvSpPr>
          <p:nvPr/>
        </p:nvSpPr>
        <p:spPr bwMode="auto">
          <a:xfrm>
            <a:off x="2669322" y="1339163"/>
            <a:ext cx="209084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Line 21"/>
          <p:cNvSpPr>
            <a:spLocks noChangeShapeType="1"/>
          </p:cNvSpPr>
          <p:nvPr/>
        </p:nvSpPr>
        <p:spPr bwMode="auto">
          <a:xfrm>
            <a:off x="2669322" y="3812408"/>
            <a:ext cx="209084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2" name="Line 22"/>
          <p:cNvSpPr>
            <a:spLocks noChangeShapeType="1"/>
          </p:cNvSpPr>
          <p:nvPr/>
        </p:nvSpPr>
        <p:spPr bwMode="auto">
          <a:xfrm flipV="1">
            <a:off x="4760163" y="1339163"/>
            <a:ext cx="2046" cy="24732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3" name="Line 23"/>
          <p:cNvSpPr>
            <a:spLocks noChangeShapeType="1"/>
          </p:cNvSpPr>
          <p:nvPr/>
        </p:nvSpPr>
        <p:spPr bwMode="auto">
          <a:xfrm flipV="1">
            <a:off x="2669322" y="1339163"/>
            <a:ext cx="2046" cy="24732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Line 24"/>
          <p:cNvSpPr>
            <a:spLocks noChangeShapeType="1"/>
          </p:cNvSpPr>
          <p:nvPr/>
        </p:nvSpPr>
        <p:spPr bwMode="auto">
          <a:xfrm>
            <a:off x="2669322" y="3812408"/>
            <a:ext cx="209084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5" name="Line 25"/>
          <p:cNvSpPr>
            <a:spLocks noChangeShapeType="1"/>
          </p:cNvSpPr>
          <p:nvPr/>
        </p:nvSpPr>
        <p:spPr bwMode="auto">
          <a:xfrm flipV="1">
            <a:off x="2669322" y="1339163"/>
            <a:ext cx="2046" cy="24732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" name="Line 26"/>
          <p:cNvSpPr>
            <a:spLocks noChangeShapeType="1"/>
          </p:cNvSpPr>
          <p:nvPr/>
        </p:nvSpPr>
        <p:spPr bwMode="auto">
          <a:xfrm flipV="1">
            <a:off x="2669322" y="3782389"/>
            <a:ext cx="2046" cy="3001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7" name="Line 27"/>
          <p:cNvSpPr>
            <a:spLocks noChangeShapeType="1"/>
          </p:cNvSpPr>
          <p:nvPr/>
        </p:nvSpPr>
        <p:spPr bwMode="auto">
          <a:xfrm>
            <a:off x="2669322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8" name="Rectangle 28"/>
          <p:cNvSpPr>
            <a:spLocks noChangeArrowheads="1"/>
          </p:cNvSpPr>
          <p:nvPr/>
        </p:nvSpPr>
        <p:spPr bwMode="auto">
          <a:xfrm>
            <a:off x="2640680" y="3835756"/>
            <a:ext cx="5319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Line 29"/>
          <p:cNvSpPr>
            <a:spLocks noChangeShapeType="1"/>
          </p:cNvSpPr>
          <p:nvPr/>
        </p:nvSpPr>
        <p:spPr bwMode="auto">
          <a:xfrm flipV="1">
            <a:off x="3094855" y="3782389"/>
            <a:ext cx="2046" cy="30019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0" name="Line 30"/>
          <p:cNvSpPr>
            <a:spLocks noChangeShapeType="1"/>
          </p:cNvSpPr>
          <p:nvPr/>
        </p:nvSpPr>
        <p:spPr bwMode="auto">
          <a:xfrm>
            <a:off x="3094855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1" name="Rectangle 31"/>
          <p:cNvSpPr>
            <a:spLocks noChangeArrowheads="1"/>
          </p:cNvSpPr>
          <p:nvPr/>
        </p:nvSpPr>
        <p:spPr bwMode="auto">
          <a:xfrm>
            <a:off x="3039617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Line 32"/>
          <p:cNvSpPr>
            <a:spLocks noChangeShapeType="1"/>
          </p:cNvSpPr>
          <p:nvPr/>
        </p:nvSpPr>
        <p:spPr bwMode="auto">
          <a:xfrm flipV="1">
            <a:off x="3510159" y="3782389"/>
            <a:ext cx="2046" cy="30019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3" name="Line 33"/>
          <p:cNvSpPr>
            <a:spLocks noChangeShapeType="1"/>
          </p:cNvSpPr>
          <p:nvPr/>
        </p:nvSpPr>
        <p:spPr bwMode="auto">
          <a:xfrm>
            <a:off x="3510159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4" name="Rectangle 34"/>
          <p:cNvSpPr>
            <a:spLocks noChangeArrowheads="1"/>
          </p:cNvSpPr>
          <p:nvPr/>
        </p:nvSpPr>
        <p:spPr bwMode="auto">
          <a:xfrm>
            <a:off x="3454921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Line 35"/>
          <p:cNvSpPr>
            <a:spLocks noChangeShapeType="1"/>
          </p:cNvSpPr>
          <p:nvPr/>
        </p:nvSpPr>
        <p:spPr bwMode="auto">
          <a:xfrm flipV="1">
            <a:off x="3927509" y="3782389"/>
            <a:ext cx="2046" cy="30019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" name="Line 36"/>
          <p:cNvSpPr>
            <a:spLocks noChangeShapeType="1"/>
          </p:cNvSpPr>
          <p:nvPr/>
        </p:nvSpPr>
        <p:spPr bwMode="auto">
          <a:xfrm>
            <a:off x="3927509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7" name="Rectangle 37"/>
          <p:cNvSpPr>
            <a:spLocks noChangeArrowheads="1"/>
          </p:cNvSpPr>
          <p:nvPr/>
        </p:nvSpPr>
        <p:spPr bwMode="auto">
          <a:xfrm>
            <a:off x="3872271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Line 38"/>
          <p:cNvSpPr>
            <a:spLocks noChangeShapeType="1"/>
          </p:cNvSpPr>
          <p:nvPr/>
        </p:nvSpPr>
        <p:spPr bwMode="auto">
          <a:xfrm flipV="1">
            <a:off x="4342813" y="3782389"/>
            <a:ext cx="2046" cy="30019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9" name="Line 39"/>
          <p:cNvSpPr>
            <a:spLocks noChangeShapeType="1"/>
          </p:cNvSpPr>
          <p:nvPr/>
        </p:nvSpPr>
        <p:spPr bwMode="auto">
          <a:xfrm>
            <a:off x="4342813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0" name="Rectangle 40"/>
          <p:cNvSpPr>
            <a:spLocks noChangeArrowheads="1"/>
          </p:cNvSpPr>
          <p:nvPr/>
        </p:nvSpPr>
        <p:spPr bwMode="auto">
          <a:xfrm>
            <a:off x="4287575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Line 41"/>
          <p:cNvSpPr>
            <a:spLocks noChangeShapeType="1"/>
          </p:cNvSpPr>
          <p:nvPr/>
        </p:nvSpPr>
        <p:spPr bwMode="auto">
          <a:xfrm flipV="1">
            <a:off x="4760163" y="3782389"/>
            <a:ext cx="2046" cy="30019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2" name="Line 42"/>
          <p:cNvSpPr>
            <a:spLocks noChangeShapeType="1"/>
          </p:cNvSpPr>
          <p:nvPr/>
        </p:nvSpPr>
        <p:spPr bwMode="auto">
          <a:xfrm>
            <a:off x="4760163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3" name="Rectangle 43"/>
          <p:cNvSpPr>
            <a:spLocks noChangeArrowheads="1"/>
          </p:cNvSpPr>
          <p:nvPr/>
        </p:nvSpPr>
        <p:spPr bwMode="auto">
          <a:xfrm>
            <a:off x="4704925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Line 44"/>
          <p:cNvSpPr>
            <a:spLocks noChangeShapeType="1"/>
          </p:cNvSpPr>
          <p:nvPr/>
        </p:nvSpPr>
        <p:spPr bwMode="auto">
          <a:xfrm>
            <a:off x="2669322" y="3812408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5" name="Line 45"/>
          <p:cNvSpPr>
            <a:spLocks noChangeShapeType="1"/>
          </p:cNvSpPr>
          <p:nvPr/>
        </p:nvSpPr>
        <p:spPr bwMode="auto">
          <a:xfrm flipH="1">
            <a:off x="4723338" y="3812408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" name="Rectangle 46"/>
          <p:cNvSpPr>
            <a:spLocks noChangeArrowheads="1"/>
          </p:cNvSpPr>
          <p:nvPr/>
        </p:nvSpPr>
        <p:spPr bwMode="auto">
          <a:xfrm>
            <a:off x="2585442" y="3752369"/>
            <a:ext cx="5319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Line 47"/>
          <p:cNvSpPr>
            <a:spLocks noChangeShapeType="1"/>
          </p:cNvSpPr>
          <p:nvPr/>
        </p:nvSpPr>
        <p:spPr bwMode="auto">
          <a:xfrm>
            <a:off x="2669322" y="3458849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8" name="Line 48"/>
          <p:cNvSpPr>
            <a:spLocks noChangeShapeType="1"/>
          </p:cNvSpPr>
          <p:nvPr/>
        </p:nvSpPr>
        <p:spPr bwMode="auto">
          <a:xfrm flipH="1">
            <a:off x="4723338" y="3458849"/>
            <a:ext cx="36825" cy="166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" name="Rectangle 49"/>
          <p:cNvSpPr>
            <a:spLocks noChangeArrowheads="1"/>
          </p:cNvSpPr>
          <p:nvPr/>
        </p:nvSpPr>
        <p:spPr bwMode="auto">
          <a:xfrm>
            <a:off x="2503609" y="3397143"/>
            <a:ext cx="135025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0.5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Line 50"/>
          <p:cNvSpPr>
            <a:spLocks noChangeShapeType="1"/>
          </p:cNvSpPr>
          <p:nvPr/>
        </p:nvSpPr>
        <p:spPr bwMode="auto">
          <a:xfrm>
            <a:off x="2669322" y="3103622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1" name="Line 51"/>
          <p:cNvSpPr>
            <a:spLocks noChangeShapeType="1"/>
          </p:cNvSpPr>
          <p:nvPr/>
        </p:nvSpPr>
        <p:spPr bwMode="auto">
          <a:xfrm flipH="1">
            <a:off x="4723338" y="3103622"/>
            <a:ext cx="36825" cy="166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2" name="Rectangle 52"/>
          <p:cNvSpPr>
            <a:spLocks noChangeArrowheads="1"/>
          </p:cNvSpPr>
          <p:nvPr/>
        </p:nvSpPr>
        <p:spPr bwMode="auto">
          <a:xfrm>
            <a:off x="2585442" y="3043584"/>
            <a:ext cx="5319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Line 53"/>
          <p:cNvSpPr>
            <a:spLocks noChangeShapeType="1"/>
          </p:cNvSpPr>
          <p:nvPr/>
        </p:nvSpPr>
        <p:spPr bwMode="auto">
          <a:xfrm>
            <a:off x="2669322" y="2748396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4" name="Line 54"/>
          <p:cNvSpPr>
            <a:spLocks noChangeShapeType="1"/>
          </p:cNvSpPr>
          <p:nvPr/>
        </p:nvSpPr>
        <p:spPr bwMode="auto">
          <a:xfrm flipH="1">
            <a:off x="4723338" y="2748396"/>
            <a:ext cx="36825" cy="166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5" name="Rectangle 55"/>
          <p:cNvSpPr>
            <a:spLocks noChangeArrowheads="1"/>
          </p:cNvSpPr>
          <p:nvPr/>
        </p:nvSpPr>
        <p:spPr bwMode="auto">
          <a:xfrm>
            <a:off x="2503609" y="2688357"/>
            <a:ext cx="135025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1.5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Line 56"/>
          <p:cNvSpPr>
            <a:spLocks noChangeShapeType="1"/>
          </p:cNvSpPr>
          <p:nvPr/>
        </p:nvSpPr>
        <p:spPr bwMode="auto">
          <a:xfrm>
            <a:off x="2669322" y="2394837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7" name="Line 57"/>
          <p:cNvSpPr>
            <a:spLocks noChangeShapeType="1"/>
          </p:cNvSpPr>
          <p:nvPr/>
        </p:nvSpPr>
        <p:spPr bwMode="auto">
          <a:xfrm flipH="1">
            <a:off x="4723338" y="2394837"/>
            <a:ext cx="36825" cy="166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8" name="Rectangle 58"/>
          <p:cNvSpPr>
            <a:spLocks noChangeArrowheads="1"/>
          </p:cNvSpPr>
          <p:nvPr/>
        </p:nvSpPr>
        <p:spPr bwMode="auto">
          <a:xfrm>
            <a:off x="2585442" y="2334798"/>
            <a:ext cx="5319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Line 59"/>
          <p:cNvSpPr>
            <a:spLocks noChangeShapeType="1"/>
          </p:cNvSpPr>
          <p:nvPr/>
        </p:nvSpPr>
        <p:spPr bwMode="auto">
          <a:xfrm>
            <a:off x="2669322" y="2039610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" name="Line 60"/>
          <p:cNvSpPr>
            <a:spLocks noChangeShapeType="1"/>
          </p:cNvSpPr>
          <p:nvPr/>
        </p:nvSpPr>
        <p:spPr bwMode="auto">
          <a:xfrm flipH="1">
            <a:off x="4723338" y="2039610"/>
            <a:ext cx="36825" cy="166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1" name="Rectangle 61"/>
          <p:cNvSpPr>
            <a:spLocks noChangeArrowheads="1"/>
          </p:cNvSpPr>
          <p:nvPr/>
        </p:nvSpPr>
        <p:spPr bwMode="auto">
          <a:xfrm>
            <a:off x="2503609" y="1979572"/>
            <a:ext cx="135025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2.5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Line 62"/>
          <p:cNvSpPr>
            <a:spLocks noChangeShapeType="1"/>
          </p:cNvSpPr>
          <p:nvPr/>
        </p:nvSpPr>
        <p:spPr bwMode="auto">
          <a:xfrm>
            <a:off x="2669322" y="1686051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3" name="Line 63"/>
          <p:cNvSpPr>
            <a:spLocks noChangeShapeType="1"/>
          </p:cNvSpPr>
          <p:nvPr/>
        </p:nvSpPr>
        <p:spPr bwMode="auto">
          <a:xfrm flipH="1">
            <a:off x="4723338" y="1686051"/>
            <a:ext cx="36825" cy="166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4" name="Rectangle 64"/>
          <p:cNvSpPr>
            <a:spLocks noChangeArrowheads="1"/>
          </p:cNvSpPr>
          <p:nvPr/>
        </p:nvSpPr>
        <p:spPr bwMode="auto">
          <a:xfrm>
            <a:off x="2585442" y="1626013"/>
            <a:ext cx="5319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5" name="Line 65"/>
          <p:cNvSpPr>
            <a:spLocks noChangeShapeType="1"/>
          </p:cNvSpPr>
          <p:nvPr/>
        </p:nvSpPr>
        <p:spPr bwMode="auto">
          <a:xfrm>
            <a:off x="2669322" y="1339163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Line 66"/>
          <p:cNvSpPr>
            <a:spLocks noChangeShapeType="1"/>
          </p:cNvSpPr>
          <p:nvPr/>
        </p:nvSpPr>
        <p:spPr bwMode="auto">
          <a:xfrm flipH="1">
            <a:off x="4723338" y="1339163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" name="Rectangle 67"/>
          <p:cNvSpPr>
            <a:spLocks noChangeArrowheads="1"/>
          </p:cNvSpPr>
          <p:nvPr/>
        </p:nvSpPr>
        <p:spPr bwMode="auto">
          <a:xfrm>
            <a:off x="2503609" y="1277457"/>
            <a:ext cx="135025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3.5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Line 68"/>
          <p:cNvSpPr>
            <a:spLocks noChangeShapeType="1"/>
          </p:cNvSpPr>
          <p:nvPr/>
        </p:nvSpPr>
        <p:spPr bwMode="auto">
          <a:xfrm>
            <a:off x="2669322" y="1339163"/>
            <a:ext cx="209084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9" name="Line 69"/>
          <p:cNvSpPr>
            <a:spLocks noChangeShapeType="1"/>
          </p:cNvSpPr>
          <p:nvPr/>
        </p:nvSpPr>
        <p:spPr bwMode="auto">
          <a:xfrm>
            <a:off x="2669322" y="3812408"/>
            <a:ext cx="209084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0" name="Line 70"/>
          <p:cNvSpPr>
            <a:spLocks noChangeShapeType="1"/>
          </p:cNvSpPr>
          <p:nvPr/>
        </p:nvSpPr>
        <p:spPr bwMode="auto">
          <a:xfrm flipV="1">
            <a:off x="4760163" y="1339163"/>
            <a:ext cx="2046" cy="24732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1" name="Line 71"/>
          <p:cNvSpPr>
            <a:spLocks noChangeShapeType="1"/>
          </p:cNvSpPr>
          <p:nvPr/>
        </p:nvSpPr>
        <p:spPr bwMode="auto">
          <a:xfrm flipV="1">
            <a:off x="2669322" y="1339163"/>
            <a:ext cx="2046" cy="24732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2" name="Freeform 72"/>
          <p:cNvSpPr>
            <a:spLocks/>
          </p:cNvSpPr>
          <p:nvPr/>
        </p:nvSpPr>
        <p:spPr bwMode="auto">
          <a:xfrm>
            <a:off x="2835034" y="1692722"/>
            <a:ext cx="1841250" cy="174277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55"/>
              </a:cxn>
              <a:cxn ang="0">
                <a:pos x="46" y="100"/>
              </a:cxn>
              <a:cxn ang="0">
                <a:pos x="64" y="149"/>
              </a:cxn>
              <a:cxn ang="0">
                <a:pos x="86" y="204"/>
              </a:cxn>
              <a:cxn ang="0">
                <a:pos x="104" y="276"/>
              </a:cxn>
              <a:cxn ang="0">
                <a:pos x="127" y="353"/>
              </a:cxn>
              <a:cxn ang="0">
                <a:pos x="145" y="434"/>
              </a:cxn>
              <a:cxn ang="0">
                <a:pos x="168" y="511"/>
              </a:cxn>
              <a:cxn ang="0">
                <a:pos x="186" y="584"/>
              </a:cxn>
              <a:cxn ang="0">
                <a:pos x="208" y="642"/>
              </a:cxn>
              <a:cxn ang="0">
                <a:pos x="226" y="692"/>
              </a:cxn>
              <a:cxn ang="0">
                <a:pos x="249" y="737"/>
              </a:cxn>
              <a:cxn ang="0">
                <a:pos x="267" y="774"/>
              </a:cxn>
              <a:cxn ang="0">
                <a:pos x="290" y="805"/>
              </a:cxn>
              <a:cxn ang="0">
                <a:pos x="308" y="832"/>
              </a:cxn>
              <a:cxn ang="0">
                <a:pos x="330" y="855"/>
              </a:cxn>
              <a:cxn ang="0">
                <a:pos x="349" y="878"/>
              </a:cxn>
              <a:cxn ang="0">
                <a:pos x="371" y="896"/>
              </a:cxn>
              <a:cxn ang="0">
                <a:pos x="389" y="914"/>
              </a:cxn>
              <a:cxn ang="0">
                <a:pos x="412" y="927"/>
              </a:cxn>
              <a:cxn ang="0">
                <a:pos x="430" y="941"/>
              </a:cxn>
              <a:cxn ang="0">
                <a:pos x="453" y="950"/>
              </a:cxn>
              <a:cxn ang="0">
                <a:pos x="471" y="964"/>
              </a:cxn>
              <a:cxn ang="0">
                <a:pos x="493" y="973"/>
              </a:cxn>
              <a:cxn ang="0">
                <a:pos x="511" y="982"/>
              </a:cxn>
              <a:cxn ang="0">
                <a:pos x="534" y="991"/>
              </a:cxn>
              <a:cxn ang="0">
                <a:pos x="552" y="1000"/>
              </a:cxn>
              <a:cxn ang="0">
                <a:pos x="575" y="1004"/>
              </a:cxn>
              <a:cxn ang="0">
                <a:pos x="593" y="1013"/>
              </a:cxn>
              <a:cxn ang="0">
                <a:pos x="615" y="1018"/>
              </a:cxn>
              <a:cxn ang="0">
                <a:pos x="633" y="1022"/>
              </a:cxn>
              <a:cxn ang="0">
                <a:pos x="656" y="1027"/>
              </a:cxn>
              <a:cxn ang="0">
                <a:pos x="674" y="1027"/>
              </a:cxn>
              <a:cxn ang="0">
                <a:pos x="697" y="1031"/>
              </a:cxn>
              <a:cxn ang="0">
                <a:pos x="715" y="1036"/>
              </a:cxn>
              <a:cxn ang="0">
                <a:pos x="737" y="1036"/>
              </a:cxn>
              <a:cxn ang="0">
                <a:pos x="756" y="1040"/>
              </a:cxn>
              <a:cxn ang="0">
                <a:pos x="778" y="1040"/>
              </a:cxn>
              <a:cxn ang="0">
                <a:pos x="796" y="1040"/>
              </a:cxn>
              <a:cxn ang="0">
                <a:pos x="819" y="1040"/>
              </a:cxn>
              <a:cxn ang="0">
                <a:pos x="837" y="1040"/>
              </a:cxn>
              <a:cxn ang="0">
                <a:pos x="860" y="1045"/>
              </a:cxn>
              <a:cxn ang="0">
                <a:pos x="878" y="1045"/>
              </a:cxn>
              <a:cxn ang="0">
                <a:pos x="900" y="1045"/>
              </a:cxn>
            </a:cxnLst>
            <a:rect l="0" t="0" r="r" b="b"/>
            <a:pathLst>
              <a:path w="900" h="1045">
                <a:moveTo>
                  <a:pt x="0" y="0"/>
                </a:moveTo>
                <a:lnTo>
                  <a:pt x="23" y="55"/>
                </a:lnTo>
                <a:lnTo>
                  <a:pt x="46" y="100"/>
                </a:lnTo>
                <a:lnTo>
                  <a:pt x="64" y="149"/>
                </a:lnTo>
                <a:lnTo>
                  <a:pt x="86" y="204"/>
                </a:lnTo>
                <a:lnTo>
                  <a:pt x="104" y="276"/>
                </a:lnTo>
                <a:lnTo>
                  <a:pt x="127" y="353"/>
                </a:lnTo>
                <a:lnTo>
                  <a:pt x="145" y="434"/>
                </a:lnTo>
                <a:lnTo>
                  <a:pt x="168" y="511"/>
                </a:lnTo>
                <a:lnTo>
                  <a:pt x="186" y="584"/>
                </a:lnTo>
                <a:lnTo>
                  <a:pt x="208" y="642"/>
                </a:lnTo>
                <a:lnTo>
                  <a:pt x="226" y="692"/>
                </a:lnTo>
                <a:lnTo>
                  <a:pt x="249" y="737"/>
                </a:lnTo>
                <a:lnTo>
                  <a:pt x="267" y="774"/>
                </a:lnTo>
                <a:lnTo>
                  <a:pt x="290" y="805"/>
                </a:lnTo>
                <a:lnTo>
                  <a:pt x="308" y="832"/>
                </a:lnTo>
                <a:lnTo>
                  <a:pt x="330" y="855"/>
                </a:lnTo>
                <a:lnTo>
                  <a:pt x="349" y="878"/>
                </a:lnTo>
                <a:lnTo>
                  <a:pt x="371" y="896"/>
                </a:lnTo>
                <a:lnTo>
                  <a:pt x="389" y="914"/>
                </a:lnTo>
                <a:lnTo>
                  <a:pt x="412" y="927"/>
                </a:lnTo>
                <a:lnTo>
                  <a:pt x="430" y="941"/>
                </a:lnTo>
                <a:lnTo>
                  <a:pt x="453" y="950"/>
                </a:lnTo>
                <a:lnTo>
                  <a:pt x="471" y="964"/>
                </a:lnTo>
                <a:lnTo>
                  <a:pt x="493" y="973"/>
                </a:lnTo>
                <a:lnTo>
                  <a:pt x="511" y="982"/>
                </a:lnTo>
                <a:lnTo>
                  <a:pt x="534" y="991"/>
                </a:lnTo>
                <a:lnTo>
                  <a:pt x="552" y="1000"/>
                </a:lnTo>
                <a:lnTo>
                  <a:pt x="575" y="1004"/>
                </a:lnTo>
                <a:lnTo>
                  <a:pt x="593" y="1013"/>
                </a:lnTo>
                <a:lnTo>
                  <a:pt x="615" y="1018"/>
                </a:lnTo>
                <a:lnTo>
                  <a:pt x="633" y="1022"/>
                </a:lnTo>
                <a:lnTo>
                  <a:pt x="656" y="1027"/>
                </a:lnTo>
                <a:lnTo>
                  <a:pt x="674" y="1027"/>
                </a:lnTo>
                <a:lnTo>
                  <a:pt x="697" y="1031"/>
                </a:lnTo>
                <a:lnTo>
                  <a:pt x="715" y="1036"/>
                </a:lnTo>
                <a:lnTo>
                  <a:pt x="737" y="1036"/>
                </a:lnTo>
                <a:lnTo>
                  <a:pt x="756" y="1040"/>
                </a:lnTo>
                <a:lnTo>
                  <a:pt x="778" y="1040"/>
                </a:lnTo>
                <a:lnTo>
                  <a:pt x="796" y="1040"/>
                </a:lnTo>
                <a:lnTo>
                  <a:pt x="819" y="1040"/>
                </a:lnTo>
                <a:lnTo>
                  <a:pt x="837" y="1040"/>
                </a:lnTo>
                <a:lnTo>
                  <a:pt x="860" y="1045"/>
                </a:lnTo>
                <a:lnTo>
                  <a:pt x="878" y="1045"/>
                </a:lnTo>
                <a:lnTo>
                  <a:pt x="900" y="1045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3" name="Freeform 73"/>
          <p:cNvSpPr>
            <a:spLocks/>
          </p:cNvSpPr>
          <p:nvPr/>
        </p:nvSpPr>
        <p:spPr bwMode="auto">
          <a:xfrm>
            <a:off x="2835034" y="3133641"/>
            <a:ext cx="1841250" cy="66375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59"/>
              </a:cxn>
              <a:cxn ang="0">
                <a:pos x="46" y="109"/>
              </a:cxn>
              <a:cxn ang="0">
                <a:pos x="64" y="154"/>
              </a:cxn>
              <a:cxn ang="0">
                <a:pos x="86" y="199"/>
              </a:cxn>
              <a:cxn ang="0">
                <a:pos x="104" y="235"/>
              </a:cxn>
              <a:cxn ang="0">
                <a:pos x="127" y="267"/>
              </a:cxn>
              <a:cxn ang="0">
                <a:pos x="145" y="294"/>
              </a:cxn>
              <a:cxn ang="0">
                <a:pos x="168" y="317"/>
              </a:cxn>
              <a:cxn ang="0">
                <a:pos x="186" y="335"/>
              </a:cxn>
              <a:cxn ang="0">
                <a:pos x="208" y="348"/>
              </a:cxn>
              <a:cxn ang="0">
                <a:pos x="226" y="362"/>
              </a:cxn>
              <a:cxn ang="0">
                <a:pos x="249" y="371"/>
              </a:cxn>
              <a:cxn ang="0">
                <a:pos x="267" y="380"/>
              </a:cxn>
              <a:cxn ang="0">
                <a:pos x="290" y="385"/>
              </a:cxn>
              <a:cxn ang="0">
                <a:pos x="308" y="394"/>
              </a:cxn>
              <a:cxn ang="0">
                <a:pos x="330" y="398"/>
              </a:cxn>
              <a:cxn ang="0">
                <a:pos x="349" y="398"/>
              </a:cxn>
              <a:cxn ang="0">
                <a:pos x="371" y="380"/>
              </a:cxn>
              <a:cxn ang="0">
                <a:pos x="389" y="366"/>
              </a:cxn>
              <a:cxn ang="0">
                <a:pos x="412" y="362"/>
              </a:cxn>
              <a:cxn ang="0">
                <a:pos x="430" y="357"/>
              </a:cxn>
              <a:cxn ang="0">
                <a:pos x="453" y="353"/>
              </a:cxn>
              <a:cxn ang="0">
                <a:pos x="471" y="348"/>
              </a:cxn>
              <a:cxn ang="0">
                <a:pos x="493" y="344"/>
              </a:cxn>
              <a:cxn ang="0">
                <a:pos x="511" y="344"/>
              </a:cxn>
              <a:cxn ang="0">
                <a:pos x="534" y="339"/>
              </a:cxn>
              <a:cxn ang="0">
                <a:pos x="552" y="339"/>
              </a:cxn>
              <a:cxn ang="0">
                <a:pos x="575" y="339"/>
              </a:cxn>
              <a:cxn ang="0">
                <a:pos x="593" y="335"/>
              </a:cxn>
              <a:cxn ang="0">
                <a:pos x="615" y="335"/>
              </a:cxn>
              <a:cxn ang="0">
                <a:pos x="633" y="335"/>
              </a:cxn>
              <a:cxn ang="0">
                <a:pos x="656" y="335"/>
              </a:cxn>
              <a:cxn ang="0">
                <a:pos x="674" y="335"/>
              </a:cxn>
              <a:cxn ang="0">
                <a:pos x="697" y="335"/>
              </a:cxn>
              <a:cxn ang="0">
                <a:pos x="715" y="335"/>
              </a:cxn>
              <a:cxn ang="0">
                <a:pos x="737" y="335"/>
              </a:cxn>
              <a:cxn ang="0">
                <a:pos x="756" y="335"/>
              </a:cxn>
              <a:cxn ang="0">
                <a:pos x="778" y="335"/>
              </a:cxn>
              <a:cxn ang="0">
                <a:pos x="796" y="335"/>
              </a:cxn>
              <a:cxn ang="0">
                <a:pos x="819" y="339"/>
              </a:cxn>
              <a:cxn ang="0">
                <a:pos x="837" y="339"/>
              </a:cxn>
              <a:cxn ang="0">
                <a:pos x="860" y="339"/>
              </a:cxn>
              <a:cxn ang="0">
                <a:pos x="878" y="339"/>
              </a:cxn>
              <a:cxn ang="0">
                <a:pos x="900" y="339"/>
              </a:cxn>
            </a:cxnLst>
            <a:rect l="0" t="0" r="r" b="b"/>
            <a:pathLst>
              <a:path w="900" h="398">
                <a:moveTo>
                  <a:pt x="0" y="0"/>
                </a:moveTo>
                <a:lnTo>
                  <a:pt x="23" y="59"/>
                </a:lnTo>
                <a:lnTo>
                  <a:pt x="46" y="109"/>
                </a:lnTo>
                <a:lnTo>
                  <a:pt x="64" y="154"/>
                </a:lnTo>
                <a:lnTo>
                  <a:pt x="86" y="199"/>
                </a:lnTo>
                <a:lnTo>
                  <a:pt x="104" y="235"/>
                </a:lnTo>
                <a:lnTo>
                  <a:pt x="127" y="267"/>
                </a:lnTo>
                <a:lnTo>
                  <a:pt x="145" y="294"/>
                </a:lnTo>
                <a:lnTo>
                  <a:pt x="168" y="317"/>
                </a:lnTo>
                <a:lnTo>
                  <a:pt x="186" y="335"/>
                </a:lnTo>
                <a:lnTo>
                  <a:pt x="208" y="348"/>
                </a:lnTo>
                <a:lnTo>
                  <a:pt x="226" y="362"/>
                </a:lnTo>
                <a:lnTo>
                  <a:pt x="249" y="371"/>
                </a:lnTo>
                <a:lnTo>
                  <a:pt x="267" y="380"/>
                </a:lnTo>
                <a:lnTo>
                  <a:pt x="290" y="385"/>
                </a:lnTo>
                <a:lnTo>
                  <a:pt x="308" y="394"/>
                </a:lnTo>
                <a:lnTo>
                  <a:pt x="330" y="398"/>
                </a:lnTo>
                <a:lnTo>
                  <a:pt x="349" y="398"/>
                </a:lnTo>
                <a:lnTo>
                  <a:pt x="371" y="380"/>
                </a:lnTo>
                <a:lnTo>
                  <a:pt x="389" y="366"/>
                </a:lnTo>
                <a:lnTo>
                  <a:pt x="412" y="362"/>
                </a:lnTo>
                <a:lnTo>
                  <a:pt x="430" y="357"/>
                </a:lnTo>
                <a:lnTo>
                  <a:pt x="453" y="353"/>
                </a:lnTo>
                <a:lnTo>
                  <a:pt x="471" y="348"/>
                </a:lnTo>
                <a:lnTo>
                  <a:pt x="493" y="344"/>
                </a:lnTo>
                <a:lnTo>
                  <a:pt x="511" y="344"/>
                </a:lnTo>
                <a:lnTo>
                  <a:pt x="534" y="339"/>
                </a:lnTo>
                <a:lnTo>
                  <a:pt x="552" y="339"/>
                </a:lnTo>
                <a:lnTo>
                  <a:pt x="575" y="339"/>
                </a:lnTo>
                <a:lnTo>
                  <a:pt x="593" y="335"/>
                </a:lnTo>
                <a:lnTo>
                  <a:pt x="615" y="335"/>
                </a:lnTo>
                <a:lnTo>
                  <a:pt x="633" y="335"/>
                </a:lnTo>
                <a:lnTo>
                  <a:pt x="656" y="335"/>
                </a:lnTo>
                <a:lnTo>
                  <a:pt x="674" y="335"/>
                </a:lnTo>
                <a:lnTo>
                  <a:pt x="697" y="335"/>
                </a:lnTo>
                <a:lnTo>
                  <a:pt x="715" y="335"/>
                </a:lnTo>
                <a:lnTo>
                  <a:pt x="737" y="335"/>
                </a:lnTo>
                <a:lnTo>
                  <a:pt x="756" y="335"/>
                </a:lnTo>
                <a:lnTo>
                  <a:pt x="778" y="335"/>
                </a:lnTo>
                <a:lnTo>
                  <a:pt x="796" y="335"/>
                </a:lnTo>
                <a:lnTo>
                  <a:pt x="819" y="339"/>
                </a:lnTo>
                <a:lnTo>
                  <a:pt x="837" y="339"/>
                </a:lnTo>
                <a:lnTo>
                  <a:pt x="860" y="339"/>
                </a:lnTo>
                <a:lnTo>
                  <a:pt x="878" y="339"/>
                </a:lnTo>
                <a:lnTo>
                  <a:pt x="900" y="339"/>
                </a:lnTo>
              </a:path>
            </a:pathLst>
          </a:custGeom>
          <a:noFill/>
          <a:ln w="1905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" name="Freeform 74"/>
          <p:cNvSpPr>
            <a:spLocks/>
          </p:cNvSpPr>
          <p:nvPr/>
        </p:nvSpPr>
        <p:spPr bwMode="auto">
          <a:xfrm>
            <a:off x="2835034" y="3133641"/>
            <a:ext cx="1841250" cy="66375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59"/>
              </a:cxn>
              <a:cxn ang="0">
                <a:pos x="46" y="109"/>
              </a:cxn>
              <a:cxn ang="0">
                <a:pos x="64" y="154"/>
              </a:cxn>
              <a:cxn ang="0">
                <a:pos x="86" y="199"/>
              </a:cxn>
              <a:cxn ang="0">
                <a:pos x="104" y="235"/>
              </a:cxn>
              <a:cxn ang="0">
                <a:pos x="127" y="267"/>
              </a:cxn>
              <a:cxn ang="0">
                <a:pos x="145" y="294"/>
              </a:cxn>
              <a:cxn ang="0">
                <a:pos x="168" y="317"/>
              </a:cxn>
              <a:cxn ang="0">
                <a:pos x="186" y="335"/>
              </a:cxn>
              <a:cxn ang="0">
                <a:pos x="208" y="348"/>
              </a:cxn>
              <a:cxn ang="0">
                <a:pos x="226" y="362"/>
              </a:cxn>
              <a:cxn ang="0">
                <a:pos x="249" y="371"/>
              </a:cxn>
              <a:cxn ang="0">
                <a:pos x="267" y="380"/>
              </a:cxn>
              <a:cxn ang="0">
                <a:pos x="290" y="385"/>
              </a:cxn>
              <a:cxn ang="0">
                <a:pos x="308" y="394"/>
              </a:cxn>
              <a:cxn ang="0">
                <a:pos x="330" y="398"/>
              </a:cxn>
              <a:cxn ang="0">
                <a:pos x="349" y="398"/>
              </a:cxn>
              <a:cxn ang="0">
                <a:pos x="371" y="380"/>
              </a:cxn>
              <a:cxn ang="0">
                <a:pos x="389" y="366"/>
              </a:cxn>
              <a:cxn ang="0">
                <a:pos x="412" y="362"/>
              </a:cxn>
              <a:cxn ang="0">
                <a:pos x="430" y="357"/>
              </a:cxn>
              <a:cxn ang="0">
                <a:pos x="453" y="353"/>
              </a:cxn>
              <a:cxn ang="0">
                <a:pos x="471" y="348"/>
              </a:cxn>
              <a:cxn ang="0">
                <a:pos x="493" y="344"/>
              </a:cxn>
              <a:cxn ang="0">
                <a:pos x="511" y="344"/>
              </a:cxn>
              <a:cxn ang="0">
                <a:pos x="534" y="339"/>
              </a:cxn>
              <a:cxn ang="0">
                <a:pos x="552" y="339"/>
              </a:cxn>
              <a:cxn ang="0">
                <a:pos x="575" y="339"/>
              </a:cxn>
              <a:cxn ang="0">
                <a:pos x="593" y="335"/>
              </a:cxn>
              <a:cxn ang="0">
                <a:pos x="615" y="335"/>
              </a:cxn>
              <a:cxn ang="0">
                <a:pos x="633" y="335"/>
              </a:cxn>
              <a:cxn ang="0">
                <a:pos x="656" y="335"/>
              </a:cxn>
              <a:cxn ang="0">
                <a:pos x="674" y="335"/>
              </a:cxn>
              <a:cxn ang="0">
                <a:pos x="697" y="335"/>
              </a:cxn>
              <a:cxn ang="0">
                <a:pos x="715" y="335"/>
              </a:cxn>
              <a:cxn ang="0">
                <a:pos x="737" y="335"/>
              </a:cxn>
              <a:cxn ang="0">
                <a:pos x="756" y="335"/>
              </a:cxn>
              <a:cxn ang="0">
                <a:pos x="778" y="335"/>
              </a:cxn>
              <a:cxn ang="0">
                <a:pos x="796" y="335"/>
              </a:cxn>
              <a:cxn ang="0">
                <a:pos x="819" y="339"/>
              </a:cxn>
              <a:cxn ang="0">
                <a:pos x="837" y="339"/>
              </a:cxn>
              <a:cxn ang="0">
                <a:pos x="860" y="339"/>
              </a:cxn>
              <a:cxn ang="0">
                <a:pos x="878" y="339"/>
              </a:cxn>
              <a:cxn ang="0">
                <a:pos x="900" y="339"/>
              </a:cxn>
            </a:cxnLst>
            <a:rect l="0" t="0" r="r" b="b"/>
            <a:pathLst>
              <a:path w="900" h="398">
                <a:moveTo>
                  <a:pt x="0" y="0"/>
                </a:moveTo>
                <a:lnTo>
                  <a:pt x="23" y="59"/>
                </a:lnTo>
                <a:lnTo>
                  <a:pt x="46" y="109"/>
                </a:lnTo>
                <a:lnTo>
                  <a:pt x="64" y="154"/>
                </a:lnTo>
                <a:lnTo>
                  <a:pt x="86" y="199"/>
                </a:lnTo>
                <a:lnTo>
                  <a:pt x="104" y="235"/>
                </a:lnTo>
                <a:lnTo>
                  <a:pt x="127" y="267"/>
                </a:lnTo>
                <a:lnTo>
                  <a:pt x="145" y="294"/>
                </a:lnTo>
                <a:lnTo>
                  <a:pt x="168" y="317"/>
                </a:lnTo>
                <a:lnTo>
                  <a:pt x="186" y="335"/>
                </a:lnTo>
                <a:lnTo>
                  <a:pt x="208" y="348"/>
                </a:lnTo>
                <a:lnTo>
                  <a:pt x="226" y="362"/>
                </a:lnTo>
                <a:lnTo>
                  <a:pt x="249" y="371"/>
                </a:lnTo>
                <a:lnTo>
                  <a:pt x="267" y="380"/>
                </a:lnTo>
                <a:lnTo>
                  <a:pt x="290" y="385"/>
                </a:lnTo>
                <a:lnTo>
                  <a:pt x="308" y="394"/>
                </a:lnTo>
                <a:lnTo>
                  <a:pt x="330" y="398"/>
                </a:lnTo>
                <a:lnTo>
                  <a:pt x="349" y="398"/>
                </a:lnTo>
                <a:lnTo>
                  <a:pt x="371" y="380"/>
                </a:lnTo>
                <a:lnTo>
                  <a:pt x="389" y="366"/>
                </a:lnTo>
                <a:lnTo>
                  <a:pt x="412" y="362"/>
                </a:lnTo>
                <a:lnTo>
                  <a:pt x="430" y="357"/>
                </a:lnTo>
                <a:lnTo>
                  <a:pt x="453" y="353"/>
                </a:lnTo>
                <a:lnTo>
                  <a:pt x="471" y="348"/>
                </a:lnTo>
                <a:lnTo>
                  <a:pt x="493" y="344"/>
                </a:lnTo>
                <a:lnTo>
                  <a:pt x="511" y="344"/>
                </a:lnTo>
                <a:lnTo>
                  <a:pt x="534" y="339"/>
                </a:lnTo>
                <a:lnTo>
                  <a:pt x="552" y="339"/>
                </a:lnTo>
                <a:lnTo>
                  <a:pt x="575" y="339"/>
                </a:lnTo>
                <a:lnTo>
                  <a:pt x="593" y="335"/>
                </a:lnTo>
                <a:lnTo>
                  <a:pt x="615" y="335"/>
                </a:lnTo>
                <a:lnTo>
                  <a:pt x="633" y="335"/>
                </a:lnTo>
                <a:lnTo>
                  <a:pt x="656" y="335"/>
                </a:lnTo>
                <a:lnTo>
                  <a:pt x="674" y="335"/>
                </a:lnTo>
                <a:lnTo>
                  <a:pt x="697" y="335"/>
                </a:lnTo>
                <a:lnTo>
                  <a:pt x="715" y="335"/>
                </a:lnTo>
                <a:lnTo>
                  <a:pt x="737" y="335"/>
                </a:lnTo>
                <a:lnTo>
                  <a:pt x="756" y="335"/>
                </a:lnTo>
                <a:lnTo>
                  <a:pt x="778" y="335"/>
                </a:lnTo>
                <a:lnTo>
                  <a:pt x="796" y="335"/>
                </a:lnTo>
                <a:lnTo>
                  <a:pt x="819" y="339"/>
                </a:lnTo>
                <a:lnTo>
                  <a:pt x="837" y="339"/>
                </a:lnTo>
                <a:lnTo>
                  <a:pt x="860" y="339"/>
                </a:lnTo>
                <a:lnTo>
                  <a:pt x="878" y="339"/>
                </a:lnTo>
                <a:lnTo>
                  <a:pt x="900" y="339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5" name="Freeform 75"/>
          <p:cNvSpPr>
            <a:spLocks/>
          </p:cNvSpPr>
          <p:nvPr/>
        </p:nvSpPr>
        <p:spPr bwMode="auto">
          <a:xfrm>
            <a:off x="2835034" y="2651667"/>
            <a:ext cx="1841250" cy="7754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81"/>
              </a:cxn>
              <a:cxn ang="0">
                <a:pos x="46" y="149"/>
              </a:cxn>
              <a:cxn ang="0">
                <a:pos x="64" y="208"/>
              </a:cxn>
              <a:cxn ang="0">
                <a:pos x="86" y="257"/>
              </a:cxn>
              <a:cxn ang="0">
                <a:pos x="104" y="294"/>
              </a:cxn>
              <a:cxn ang="0">
                <a:pos x="127" y="325"/>
              </a:cxn>
              <a:cxn ang="0">
                <a:pos x="145" y="348"/>
              </a:cxn>
              <a:cxn ang="0">
                <a:pos x="168" y="366"/>
              </a:cxn>
              <a:cxn ang="0">
                <a:pos x="186" y="380"/>
              </a:cxn>
              <a:cxn ang="0">
                <a:pos x="208" y="393"/>
              </a:cxn>
              <a:cxn ang="0">
                <a:pos x="226" y="402"/>
              </a:cxn>
              <a:cxn ang="0">
                <a:pos x="249" y="411"/>
              </a:cxn>
              <a:cxn ang="0">
                <a:pos x="267" y="416"/>
              </a:cxn>
              <a:cxn ang="0">
                <a:pos x="290" y="420"/>
              </a:cxn>
              <a:cxn ang="0">
                <a:pos x="308" y="425"/>
              </a:cxn>
              <a:cxn ang="0">
                <a:pos x="330" y="429"/>
              </a:cxn>
              <a:cxn ang="0">
                <a:pos x="349" y="434"/>
              </a:cxn>
              <a:cxn ang="0">
                <a:pos x="371" y="438"/>
              </a:cxn>
              <a:cxn ang="0">
                <a:pos x="389" y="438"/>
              </a:cxn>
              <a:cxn ang="0">
                <a:pos x="412" y="443"/>
              </a:cxn>
              <a:cxn ang="0">
                <a:pos x="430" y="443"/>
              </a:cxn>
              <a:cxn ang="0">
                <a:pos x="453" y="447"/>
              </a:cxn>
              <a:cxn ang="0">
                <a:pos x="471" y="447"/>
              </a:cxn>
              <a:cxn ang="0">
                <a:pos x="493" y="452"/>
              </a:cxn>
              <a:cxn ang="0">
                <a:pos x="511" y="452"/>
              </a:cxn>
              <a:cxn ang="0">
                <a:pos x="534" y="452"/>
              </a:cxn>
              <a:cxn ang="0">
                <a:pos x="552" y="456"/>
              </a:cxn>
              <a:cxn ang="0">
                <a:pos x="575" y="456"/>
              </a:cxn>
              <a:cxn ang="0">
                <a:pos x="593" y="456"/>
              </a:cxn>
              <a:cxn ang="0">
                <a:pos x="615" y="456"/>
              </a:cxn>
              <a:cxn ang="0">
                <a:pos x="633" y="461"/>
              </a:cxn>
              <a:cxn ang="0">
                <a:pos x="656" y="461"/>
              </a:cxn>
              <a:cxn ang="0">
                <a:pos x="674" y="461"/>
              </a:cxn>
              <a:cxn ang="0">
                <a:pos x="697" y="461"/>
              </a:cxn>
              <a:cxn ang="0">
                <a:pos x="715" y="461"/>
              </a:cxn>
              <a:cxn ang="0">
                <a:pos x="737" y="461"/>
              </a:cxn>
              <a:cxn ang="0">
                <a:pos x="756" y="461"/>
              </a:cxn>
              <a:cxn ang="0">
                <a:pos x="778" y="465"/>
              </a:cxn>
              <a:cxn ang="0">
                <a:pos x="796" y="465"/>
              </a:cxn>
              <a:cxn ang="0">
                <a:pos x="819" y="465"/>
              </a:cxn>
              <a:cxn ang="0">
                <a:pos x="837" y="465"/>
              </a:cxn>
              <a:cxn ang="0">
                <a:pos x="860" y="465"/>
              </a:cxn>
              <a:cxn ang="0">
                <a:pos x="878" y="465"/>
              </a:cxn>
              <a:cxn ang="0">
                <a:pos x="900" y="465"/>
              </a:cxn>
            </a:cxnLst>
            <a:rect l="0" t="0" r="r" b="b"/>
            <a:pathLst>
              <a:path w="900" h="465">
                <a:moveTo>
                  <a:pt x="0" y="0"/>
                </a:moveTo>
                <a:lnTo>
                  <a:pt x="23" y="81"/>
                </a:lnTo>
                <a:lnTo>
                  <a:pt x="46" y="149"/>
                </a:lnTo>
                <a:lnTo>
                  <a:pt x="64" y="208"/>
                </a:lnTo>
                <a:lnTo>
                  <a:pt x="86" y="257"/>
                </a:lnTo>
                <a:lnTo>
                  <a:pt x="104" y="294"/>
                </a:lnTo>
                <a:lnTo>
                  <a:pt x="127" y="325"/>
                </a:lnTo>
                <a:lnTo>
                  <a:pt x="145" y="348"/>
                </a:lnTo>
                <a:lnTo>
                  <a:pt x="168" y="366"/>
                </a:lnTo>
                <a:lnTo>
                  <a:pt x="186" y="380"/>
                </a:lnTo>
                <a:lnTo>
                  <a:pt x="208" y="393"/>
                </a:lnTo>
                <a:lnTo>
                  <a:pt x="226" y="402"/>
                </a:lnTo>
                <a:lnTo>
                  <a:pt x="249" y="411"/>
                </a:lnTo>
                <a:lnTo>
                  <a:pt x="267" y="416"/>
                </a:lnTo>
                <a:lnTo>
                  <a:pt x="290" y="420"/>
                </a:lnTo>
                <a:lnTo>
                  <a:pt x="308" y="425"/>
                </a:lnTo>
                <a:lnTo>
                  <a:pt x="330" y="429"/>
                </a:lnTo>
                <a:lnTo>
                  <a:pt x="349" y="434"/>
                </a:lnTo>
                <a:lnTo>
                  <a:pt x="371" y="438"/>
                </a:lnTo>
                <a:lnTo>
                  <a:pt x="389" y="438"/>
                </a:lnTo>
                <a:lnTo>
                  <a:pt x="412" y="443"/>
                </a:lnTo>
                <a:lnTo>
                  <a:pt x="430" y="443"/>
                </a:lnTo>
                <a:lnTo>
                  <a:pt x="453" y="447"/>
                </a:lnTo>
                <a:lnTo>
                  <a:pt x="471" y="447"/>
                </a:lnTo>
                <a:lnTo>
                  <a:pt x="493" y="452"/>
                </a:lnTo>
                <a:lnTo>
                  <a:pt x="511" y="452"/>
                </a:lnTo>
                <a:lnTo>
                  <a:pt x="534" y="452"/>
                </a:lnTo>
                <a:lnTo>
                  <a:pt x="552" y="456"/>
                </a:lnTo>
                <a:lnTo>
                  <a:pt x="575" y="456"/>
                </a:lnTo>
                <a:lnTo>
                  <a:pt x="593" y="456"/>
                </a:lnTo>
                <a:lnTo>
                  <a:pt x="615" y="456"/>
                </a:lnTo>
                <a:lnTo>
                  <a:pt x="633" y="461"/>
                </a:lnTo>
                <a:lnTo>
                  <a:pt x="656" y="461"/>
                </a:lnTo>
                <a:lnTo>
                  <a:pt x="674" y="461"/>
                </a:lnTo>
                <a:lnTo>
                  <a:pt x="697" y="461"/>
                </a:lnTo>
                <a:lnTo>
                  <a:pt x="715" y="461"/>
                </a:lnTo>
                <a:lnTo>
                  <a:pt x="737" y="461"/>
                </a:lnTo>
                <a:lnTo>
                  <a:pt x="756" y="461"/>
                </a:lnTo>
                <a:lnTo>
                  <a:pt x="778" y="465"/>
                </a:lnTo>
                <a:lnTo>
                  <a:pt x="796" y="465"/>
                </a:lnTo>
                <a:lnTo>
                  <a:pt x="819" y="465"/>
                </a:lnTo>
                <a:lnTo>
                  <a:pt x="837" y="465"/>
                </a:lnTo>
                <a:lnTo>
                  <a:pt x="860" y="465"/>
                </a:lnTo>
                <a:lnTo>
                  <a:pt x="878" y="465"/>
                </a:lnTo>
                <a:lnTo>
                  <a:pt x="900" y="465"/>
                </a:lnTo>
              </a:path>
            </a:pathLst>
          </a:custGeom>
          <a:noFill/>
          <a:ln w="1905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6" name="Freeform 76"/>
          <p:cNvSpPr>
            <a:spLocks/>
          </p:cNvSpPr>
          <p:nvPr/>
        </p:nvSpPr>
        <p:spPr bwMode="auto">
          <a:xfrm>
            <a:off x="2835034" y="2439865"/>
            <a:ext cx="1841250" cy="10106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36"/>
              </a:cxn>
              <a:cxn ang="0">
                <a:pos x="46" y="63"/>
              </a:cxn>
              <a:cxn ang="0">
                <a:pos x="64" y="90"/>
              </a:cxn>
              <a:cxn ang="0">
                <a:pos x="86" y="118"/>
              </a:cxn>
              <a:cxn ang="0">
                <a:pos x="104" y="145"/>
              </a:cxn>
              <a:cxn ang="0">
                <a:pos x="127" y="181"/>
              </a:cxn>
              <a:cxn ang="0">
                <a:pos x="145" y="222"/>
              </a:cxn>
              <a:cxn ang="0">
                <a:pos x="168" y="258"/>
              </a:cxn>
              <a:cxn ang="0">
                <a:pos x="186" y="299"/>
              </a:cxn>
              <a:cxn ang="0">
                <a:pos x="208" y="330"/>
              </a:cxn>
              <a:cxn ang="0">
                <a:pos x="226" y="362"/>
              </a:cxn>
              <a:cxn ang="0">
                <a:pos x="249" y="389"/>
              </a:cxn>
              <a:cxn ang="0">
                <a:pos x="267" y="412"/>
              </a:cxn>
              <a:cxn ang="0">
                <a:pos x="290" y="434"/>
              </a:cxn>
              <a:cxn ang="0">
                <a:pos x="308" y="452"/>
              </a:cxn>
              <a:cxn ang="0">
                <a:pos x="330" y="470"/>
              </a:cxn>
              <a:cxn ang="0">
                <a:pos x="349" y="484"/>
              </a:cxn>
              <a:cxn ang="0">
                <a:pos x="371" y="498"/>
              </a:cxn>
              <a:cxn ang="0">
                <a:pos x="389" y="511"/>
              </a:cxn>
              <a:cxn ang="0">
                <a:pos x="412" y="520"/>
              </a:cxn>
              <a:cxn ang="0">
                <a:pos x="430" y="529"/>
              </a:cxn>
              <a:cxn ang="0">
                <a:pos x="453" y="538"/>
              </a:cxn>
              <a:cxn ang="0">
                <a:pos x="471" y="547"/>
              </a:cxn>
              <a:cxn ang="0">
                <a:pos x="493" y="556"/>
              </a:cxn>
              <a:cxn ang="0">
                <a:pos x="511" y="561"/>
              </a:cxn>
              <a:cxn ang="0">
                <a:pos x="534" y="570"/>
              </a:cxn>
              <a:cxn ang="0">
                <a:pos x="552" y="574"/>
              </a:cxn>
              <a:cxn ang="0">
                <a:pos x="575" y="579"/>
              </a:cxn>
              <a:cxn ang="0">
                <a:pos x="593" y="583"/>
              </a:cxn>
              <a:cxn ang="0">
                <a:pos x="615" y="583"/>
              </a:cxn>
              <a:cxn ang="0">
                <a:pos x="633" y="588"/>
              </a:cxn>
              <a:cxn ang="0">
                <a:pos x="656" y="592"/>
              </a:cxn>
              <a:cxn ang="0">
                <a:pos x="674" y="592"/>
              </a:cxn>
              <a:cxn ang="0">
                <a:pos x="697" y="597"/>
              </a:cxn>
              <a:cxn ang="0">
                <a:pos x="715" y="597"/>
              </a:cxn>
              <a:cxn ang="0">
                <a:pos x="737" y="597"/>
              </a:cxn>
              <a:cxn ang="0">
                <a:pos x="756" y="602"/>
              </a:cxn>
              <a:cxn ang="0">
                <a:pos x="778" y="602"/>
              </a:cxn>
              <a:cxn ang="0">
                <a:pos x="796" y="602"/>
              </a:cxn>
              <a:cxn ang="0">
                <a:pos x="819" y="602"/>
              </a:cxn>
              <a:cxn ang="0">
                <a:pos x="837" y="602"/>
              </a:cxn>
              <a:cxn ang="0">
                <a:pos x="860" y="606"/>
              </a:cxn>
              <a:cxn ang="0">
                <a:pos x="878" y="606"/>
              </a:cxn>
              <a:cxn ang="0">
                <a:pos x="900" y="606"/>
              </a:cxn>
            </a:cxnLst>
            <a:rect l="0" t="0" r="r" b="b"/>
            <a:pathLst>
              <a:path w="900" h="606">
                <a:moveTo>
                  <a:pt x="0" y="0"/>
                </a:moveTo>
                <a:lnTo>
                  <a:pt x="23" y="36"/>
                </a:lnTo>
                <a:lnTo>
                  <a:pt x="46" y="63"/>
                </a:lnTo>
                <a:lnTo>
                  <a:pt x="64" y="90"/>
                </a:lnTo>
                <a:lnTo>
                  <a:pt x="86" y="118"/>
                </a:lnTo>
                <a:lnTo>
                  <a:pt x="104" y="145"/>
                </a:lnTo>
                <a:lnTo>
                  <a:pt x="127" y="181"/>
                </a:lnTo>
                <a:lnTo>
                  <a:pt x="145" y="222"/>
                </a:lnTo>
                <a:lnTo>
                  <a:pt x="168" y="258"/>
                </a:lnTo>
                <a:lnTo>
                  <a:pt x="186" y="299"/>
                </a:lnTo>
                <a:lnTo>
                  <a:pt x="208" y="330"/>
                </a:lnTo>
                <a:lnTo>
                  <a:pt x="226" y="362"/>
                </a:lnTo>
                <a:lnTo>
                  <a:pt x="249" y="389"/>
                </a:lnTo>
                <a:lnTo>
                  <a:pt x="267" y="412"/>
                </a:lnTo>
                <a:lnTo>
                  <a:pt x="290" y="434"/>
                </a:lnTo>
                <a:lnTo>
                  <a:pt x="308" y="452"/>
                </a:lnTo>
                <a:lnTo>
                  <a:pt x="330" y="470"/>
                </a:lnTo>
                <a:lnTo>
                  <a:pt x="349" y="484"/>
                </a:lnTo>
                <a:lnTo>
                  <a:pt x="371" y="498"/>
                </a:lnTo>
                <a:lnTo>
                  <a:pt x="389" y="511"/>
                </a:lnTo>
                <a:lnTo>
                  <a:pt x="412" y="520"/>
                </a:lnTo>
                <a:lnTo>
                  <a:pt x="430" y="529"/>
                </a:lnTo>
                <a:lnTo>
                  <a:pt x="453" y="538"/>
                </a:lnTo>
                <a:lnTo>
                  <a:pt x="471" y="547"/>
                </a:lnTo>
                <a:lnTo>
                  <a:pt x="493" y="556"/>
                </a:lnTo>
                <a:lnTo>
                  <a:pt x="511" y="561"/>
                </a:lnTo>
                <a:lnTo>
                  <a:pt x="534" y="570"/>
                </a:lnTo>
                <a:lnTo>
                  <a:pt x="552" y="574"/>
                </a:lnTo>
                <a:lnTo>
                  <a:pt x="575" y="579"/>
                </a:lnTo>
                <a:lnTo>
                  <a:pt x="593" y="583"/>
                </a:lnTo>
                <a:lnTo>
                  <a:pt x="615" y="583"/>
                </a:lnTo>
                <a:lnTo>
                  <a:pt x="633" y="588"/>
                </a:lnTo>
                <a:lnTo>
                  <a:pt x="656" y="592"/>
                </a:lnTo>
                <a:lnTo>
                  <a:pt x="674" y="592"/>
                </a:lnTo>
                <a:lnTo>
                  <a:pt x="697" y="597"/>
                </a:lnTo>
                <a:lnTo>
                  <a:pt x="715" y="597"/>
                </a:lnTo>
                <a:lnTo>
                  <a:pt x="737" y="597"/>
                </a:lnTo>
                <a:lnTo>
                  <a:pt x="756" y="602"/>
                </a:lnTo>
                <a:lnTo>
                  <a:pt x="778" y="602"/>
                </a:lnTo>
                <a:lnTo>
                  <a:pt x="796" y="602"/>
                </a:lnTo>
                <a:lnTo>
                  <a:pt x="819" y="602"/>
                </a:lnTo>
                <a:lnTo>
                  <a:pt x="837" y="602"/>
                </a:lnTo>
                <a:lnTo>
                  <a:pt x="860" y="606"/>
                </a:lnTo>
                <a:lnTo>
                  <a:pt x="878" y="606"/>
                </a:lnTo>
                <a:lnTo>
                  <a:pt x="900" y="606"/>
                </a:lnTo>
              </a:path>
            </a:pathLst>
          </a:custGeom>
          <a:noFill/>
          <a:ln w="1905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" name="Freeform 77"/>
          <p:cNvSpPr>
            <a:spLocks/>
          </p:cNvSpPr>
          <p:nvPr/>
        </p:nvSpPr>
        <p:spPr bwMode="auto">
          <a:xfrm>
            <a:off x="2835034" y="3352114"/>
            <a:ext cx="1841250" cy="4236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50"/>
              </a:cxn>
              <a:cxn ang="0">
                <a:pos x="46" y="86"/>
              </a:cxn>
              <a:cxn ang="0">
                <a:pos x="64" y="122"/>
              </a:cxn>
              <a:cxn ang="0">
                <a:pos x="86" y="150"/>
              </a:cxn>
              <a:cxn ang="0">
                <a:pos x="104" y="172"/>
              </a:cxn>
              <a:cxn ang="0">
                <a:pos x="127" y="190"/>
              </a:cxn>
              <a:cxn ang="0">
                <a:pos x="145" y="204"/>
              </a:cxn>
              <a:cxn ang="0">
                <a:pos x="168" y="217"/>
              </a:cxn>
              <a:cxn ang="0">
                <a:pos x="186" y="226"/>
              </a:cxn>
              <a:cxn ang="0">
                <a:pos x="208" y="235"/>
              </a:cxn>
              <a:cxn ang="0">
                <a:pos x="226" y="245"/>
              </a:cxn>
              <a:cxn ang="0">
                <a:pos x="249" y="249"/>
              </a:cxn>
              <a:cxn ang="0">
                <a:pos x="267" y="254"/>
              </a:cxn>
              <a:cxn ang="0">
                <a:pos x="290" y="254"/>
              </a:cxn>
              <a:cxn ang="0">
                <a:pos x="308" y="245"/>
              </a:cxn>
              <a:cxn ang="0">
                <a:pos x="330" y="235"/>
              </a:cxn>
              <a:cxn ang="0">
                <a:pos x="349" y="226"/>
              </a:cxn>
              <a:cxn ang="0">
                <a:pos x="371" y="222"/>
              </a:cxn>
              <a:cxn ang="0">
                <a:pos x="389" y="222"/>
              </a:cxn>
              <a:cxn ang="0">
                <a:pos x="412" y="217"/>
              </a:cxn>
              <a:cxn ang="0">
                <a:pos x="430" y="213"/>
              </a:cxn>
              <a:cxn ang="0">
                <a:pos x="453" y="213"/>
              </a:cxn>
              <a:cxn ang="0">
                <a:pos x="471" y="208"/>
              </a:cxn>
              <a:cxn ang="0">
                <a:pos x="493" y="208"/>
              </a:cxn>
              <a:cxn ang="0">
                <a:pos x="511" y="208"/>
              </a:cxn>
              <a:cxn ang="0">
                <a:pos x="534" y="208"/>
              </a:cxn>
              <a:cxn ang="0">
                <a:pos x="552" y="208"/>
              </a:cxn>
              <a:cxn ang="0">
                <a:pos x="575" y="204"/>
              </a:cxn>
              <a:cxn ang="0">
                <a:pos x="593" y="204"/>
              </a:cxn>
              <a:cxn ang="0">
                <a:pos x="615" y="204"/>
              </a:cxn>
              <a:cxn ang="0">
                <a:pos x="633" y="204"/>
              </a:cxn>
              <a:cxn ang="0">
                <a:pos x="656" y="204"/>
              </a:cxn>
              <a:cxn ang="0">
                <a:pos x="674" y="204"/>
              </a:cxn>
              <a:cxn ang="0">
                <a:pos x="697" y="204"/>
              </a:cxn>
              <a:cxn ang="0">
                <a:pos x="715" y="208"/>
              </a:cxn>
              <a:cxn ang="0">
                <a:pos x="737" y="208"/>
              </a:cxn>
              <a:cxn ang="0">
                <a:pos x="756" y="208"/>
              </a:cxn>
              <a:cxn ang="0">
                <a:pos x="778" y="208"/>
              </a:cxn>
              <a:cxn ang="0">
                <a:pos x="796" y="208"/>
              </a:cxn>
              <a:cxn ang="0">
                <a:pos x="819" y="208"/>
              </a:cxn>
              <a:cxn ang="0">
                <a:pos x="837" y="208"/>
              </a:cxn>
              <a:cxn ang="0">
                <a:pos x="860" y="208"/>
              </a:cxn>
              <a:cxn ang="0">
                <a:pos x="878" y="208"/>
              </a:cxn>
              <a:cxn ang="0">
                <a:pos x="900" y="208"/>
              </a:cxn>
            </a:cxnLst>
            <a:rect l="0" t="0" r="r" b="b"/>
            <a:pathLst>
              <a:path w="900" h="254">
                <a:moveTo>
                  <a:pt x="0" y="0"/>
                </a:moveTo>
                <a:lnTo>
                  <a:pt x="23" y="50"/>
                </a:lnTo>
                <a:lnTo>
                  <a:pt x="46" y="86"/>
                </a:lnTo>
                <a:lnTo>
                  <a:pt x="64" y="122"/>
                </a:lnTo>
                <a:lnTo>
                  <a:pt x="86" y="150"/>
                </a:lnTo>
                <a:lnTo>
                  <a:pt x="104" y="172"/>
                </a:lnTo>
                <a:lnTo>
                  <a:pt x="127" y="190"/>
                </a:lnTo>
                <a:lnTo>
                  <a:pt x="145" y="204"/>
                </a:lnTo>
                <a:lnTo>
                  <a:pt x="168" y="217"/>
                </a:lnTo>
                <a:lnTo>
                  <a:pt x="186" y="226"/>
                </a:lnTo>
                <a:lnTo>
                  <a:pt x="208" y="235"/>
                </a:lnTo>
                <a:lnTo>
                  <a:pt x="226" y="245"/>
                </a:lnTo>
                <a:lnTo>
                  <a:pt x="249" y="249"/>
                </a:lnTo>
                <a:lnTo>
                  <a:pt x="267" y="254"/>
                </a:lnTo>
                <a:lnTo>
                  <a:pt x="290" y="254"/>
                </a:lnTo>
                <a:lnTo>
                  <a:pt x="308" y="245"/>
                </a:lnTo>
                <a:lnTo>
                  <a:pt x="330" y="235"/>
                </a:lnTo>
                <a:lnTo>
                  <a:pt x="349" y="226"/>
                </a:lnTo>
                <a:lnTo>
                  <a:pt x="371" y="222"/>
                </a:lnTo>
                <a:lnTo>
                  <a:pt x="389" y="222"/>
                </a:lnTo>
                <a:lnTo>
                  <a:pt x="412" y="217"/>
                </a:lnTo>
                <a:lnTo>
                  <a:pt x="430" y="213"/>
                </a:lnTo>
                <a:lnTo>
                  <a:pt x="453" y="213"/>
                </a:lnTo>
                <a:lnTo>
                  <a:pt x="471" y="208"/>
                </a:lnTo>
                <a:lnTo>
                  <a:pt x="493" y="208"/>
                </a:lnTo>
                <a:lnTo>
                  <a:pt x="511" y="208"/>
                </a:lnTo>
                <a:lnTo>
                  <a:pt x="534" y="208"/>
                </a:lnTo>
                <a:lnTo>
                  <a:pt x="552" y="208"/>
                </a:lnTo>
                <a:lnTo>
                  <a:pt x="575" y="204"/>
                </a:lnTo>
                <a:lnTo>
                  <a:pt x="593" y="204"/>
                </a:lnTo>
                <a:lnTo>
                  <a:pt x="615" y="204"/>
                </a:lnTo>
                <a:lnTo>
                  <a:pt x="633" y="204"/>
                </a:lnTo>
                <a:lnTo>
                  <a:pt x="656" y="204"/>
                </a:lnTo>
                <a:lnTo>
                  <a:pt x="674" y="204"/>
                </a:lnTo>
                <a:lnTo>
                  <a:pt x="697" y="204"/>
                </a:lnTo>
                <a:lnTo>
                  <a:pt x="715" y="208"/>
                </a:lnTo>
                <a:lnTo>
                  <a:pt x="737" y="208"/>
                </a:lnTo>
                <a:lnTo>
                  <a:pt x="756" y="208"/>
                </a:lnTo>
                <a:lnTo>
                  <a:pt x="778" y="208"/>
                </a:lnTo>
                <a:lnTo>
                  <a:pt x="796" y="208"/>
                </a:lnTo>
                <a:lnTo>
                  <a:pt x="819" y="208"/>
                </a:lnTo>
                <a:lnTo>
                  <a:pt x="837" y="208"/>
                </a:lnTo>
                <a:lnTo>
                  <a:pt x="860" y="208"/>
                </a:lnTo>
                <a:lnTo>
                  <a:pt x="878" y="208"/>
                </a:lnTo>
                <a:lnTo>
                  <a:pt x="900" y="208"/>
                </a:lnTo>
              </a:path>
            </a:pathLst>
          </a:custGeom>
          <a:noFill/>
          <a:ln w="1905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" name="Freeform 78"/>
          <p:cNvSpPr>
            <a:spLocks/>
          </p:cNvSpPr>
          <p:nvPr/>
        </p:nvSpPr>
        <p:spPr bwMode="auto">
          <a:xfrm>
            <a:off x="2835034" y="3352114"/>
            <a:ext cx="1841250" cy="4236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50"/>
              </a:cxn>
              <a:cxn ang="0">
                <a:pos x="46" y="86"/>
              </a:cxn>
              <a:cxn ang="0">
                <a:pos x="64" y="122"/>
              </a:cxn>
              <a:cxn ang="0">
                <a:pos x="86" y="150"/>
              </a:cxn>
              <a:cxn ang="0">
                <a:pos x="104" y="172"/>
              </a:cxn>
              <a:cxn ang="0">
                <a:pos x="127" y="190"/>
              </a:cxn>
              <a:cxn ang="0">
                <a:pos x="145" y="204"/>
              </a:cxn>
              <a:cxn ang="0">
                <a:pos x="168" y="217"/>
              </a:cxn>
              <a:cxn ang="0">
                <a:pos x="186" y="226"/>
              </a:cxn>
              <a:cxn ang="0">
                <a:pos x="208" y="235"/>
              </a:cxn>
              <a:cxn ang="0">
                <a:pos x="226" y="245"/>
              </a:cxn>
              <a:cxn ang="0">
                <a:pos x="249" y="249"/>
              </a:cxn>
              <a:cxn ang="0">
                <a:pos x="267" y="254"/>
              </a:cxn>
              <a:cxn ang="0">
                <a:pos x="290" y="254"/>
              </a:cxn>
              <a:cxn ang="0">
                <a:pos x="308" y="245"/>
              </a:cxn>
              <a:cxn ang="0">
                <a:pos x="330" y="235"/>
              </a:cxn>
              <a:cxn ang="0">
                <a:pos x="349" y="226"/>
              </a:cxn>
              <a:cxn ang="0">
                <a:pos x="371" y="222"/>
              </a:cxn>
              <a:cxn ang="0">
                <a:pos x="389" y="222"/>
              </a:cxn>
              <a:cxn ang="0">
                <a:pos x="412" y="217"/>
              </a:cxn>
              <a:cxn ang="0">
                <a:pos x="430" y="213"/>
              </a:cxn>
              <a:cxn ang="0">
                <a:pos x="453" y="213"/>
              </a:cxn>
              <a:cxn ang="0">
                <a:pos x="471" y="208"/>
              </a:cxn>
              <a:cxn ang="0">
                <a:pos x="493" y="208"/>
              </a:cxn>
              <a:cxn ang="0">
                <a:pos x="511" y="208"/>
              </a:cxn>
              <a:cxn ang="0">
                <a:pos x="534" y="208"/>
              </a:cxn>
              <a:cxn ang="0">
                <a:pos x="552" y="208"/>
              </a:cxn>
              <a:cxn ang="0">
                <a:pos x="575" y="204"/>
              </a:cxn>
              <a:cxn ang="0">
                <a:pos x="593" y="204"/>
              </a:cxn>
              <a:cxn ang="0">
                <a:pos x="615" y="204"/>
              </a:cxn>
              <a:cxn ang="0">
                <a:pos x="633" y="204"/>
              </a:cxn>
              <a:cxn ang="0">
                <a:pos x="656" y="204"/>
              </a:cxn>
              <a:cxn ang="0">
                <a:pos x="674" y="204"/>
              </a:cxn>
              <a:cxn ang="0">
                <a:pos x="697" y="204"/>
              </a:cxn>
              <a:cxn ang="0">
                <a:pos x="715" y="208"/>
              </a:cxn>
              <a:cxn ang="0">
                <a:pos x="737" y="208"/>
              </a:cxn>
              <a:cxn ang="0">
                <a:pos x="756" y="208"/>
              </a:cxn>
              <a:cxn ang="0">
                <a:pos x="778" y="208"/>
              </a:cxn>
              <a:cxn ang="0">
                <a:pos x="796" y="208"/>
              </a:cxn>
              <a:cxn ang="0">
                <a:pos x="819" y="208"/>
              </a:cxn>
              <a:cxn ang="0">
                <a:pos x="837" y="208"/>
              </a:cxn>
              <a:cxn ang="0">
                <a:pos x="860" y="208"/>
              </a:cxn>
              <a:cxn ang="0">
                <a:pos x="878" y="208"/>
              </a:cxn>
              <a:cxn ang="0">
                <a:pos x="900" y="208"/>
              </a:cxn>
            </a:cxnLst>
            <a:rect l="0" t="0" r="r" b="b"/>
            <a:pathLst>
              <a:path w="900" h="254">
                <a:moveTo>
                  <a:pt x="0" y="0"/>
                </a:moveTo>
                <a:lnTo>
                  <a:pt x="23" y="50"/>
                </a:lnTo>
                <a:lnTo>
                  <a:pt x="46" y="86"/>
                </a:lnTo>
                <a:lnTo>
                  <a:pt x="64" y="122"/>
                </a:lnTo>
                <a:lnTo>
                  <a:pt x="86" y="150"/>
                </a:lnTo>
                <a:lnTo>
                  <a:pt x="104" y="172"/>
                </a:lnTo>
                <a:lnTo>
                  <a:pt x="127" y="190"/>
                </a:lnTo>
                <a:lnTo>
                  <a:pt x="145" y="204"/>
                </a:lnTo>
                <a:lnTo>
                  <a:pt x="168" y="217"/>
                </a:lnTo>
                <a:lnTo>
                  <a:pt x="186" y="226"/>
                </a:lnTo>
                <a:lnTo>
                  <a:pt x="208" y="235"/>
                </a:lnTo>
                <a:lnTo>
                  <a:pt x="226" y="245"/>
                </a:lnTo>
                <a:lnTo>
                  <a:pt x="249" y="249"/>
                </a:lnTo>
                <a:lnTo>
                  <a:pt x="267" y="254"/>
                </a:lnTo>
                <a:lnTo>
                  <a:pt x="290" y="254"/>
                </a:lnTo>
                <a:lnTo>
                  <a:pt x="308" y="245"/>
                </a:lnTo>
                <a:lnTo>
                  <a:pt x="330" y="235"/>
                </a:lnTo>
                <a:lnTo>
                  <a:pt x="349" y="226"/>
                </a:lnTo>
                <a:lnTo>
                  <a:pt x="371" y="222"/>
                </a:lnTo>
                <a:lnTo>
                  <a:pt x="389" y="222"/>
                </a:lnTo>
                <a:lnTo>
                  <a:pt x="412" y="217"/>
                </a:lnTo>
                <a:lnTo>
                  <a:pt x="430" y="213"/>
                </a:lnTo>
                <a:lnTo>
                  <a:pt x="453" y="213"/>
                </a:lnTo>
                <a:lnTo>
                  <a:pt x="471" y="208"/>
                </a:lnTo>
                <a:lnTo>
                  <a:pt x="493" y="208"/>
                </a:lnTo>
                <a:lnTo>
                  <a:pt x="511" y="208"/>
                </a:lnTo>
                <a:lnTo>
                  <a:pt x="534" y="208"/>
                </a:lnTo>
                <a:lnTo>
                  <a:pt x="552" y="208"/>
                </a:lnTo>
                <a:lnTo>
                  <a:pt x="575" y="204"/>
                </a:lnTo>
                <a:lnTo>
                  <a:pt x="593" y="204"/>
                </a:lnTo>
                <a:lnTo>
                  <a:pt x="615" y="204"/>
                </a:lnTo>
                <a:lnTo>
                  <a:pt x="633" y="204"/>
                </a:lnTo>
                <a:lnTo>
                  <a:pt x="656" y="204"/>
                </a:lnTo>
                <a:lnTo>
                  <a:pt x="674" y="204"/>
                </a:lnTo>
                <a:lnTo>
                  <a:pt x="697" y="204"/>
                </a:lnTo>
                <a:lnTo>
                  <a:pt x="715" y="208"/>
                </a:lnTo>
                <a:lnTo>
                  <a:pt x="737" y="208"/>
                </a:lnTo>
                <a:lnTo>
                  <a:pt x="756" y="208"/>
                </a:lnTo>
                <a:lnTo>
                  <a:pt x="778" y="208"/>
                </a:lnTo>
                <a:lnTo>
                  <a:pt x="796" y="208"/>
                </a:lnTo>
                <a:lnTo>
                  <a:pt x="819" y="208"/>
                </a:lnTo>
                <a:lnTo>
                  <a:pt x="837" y="208"/>
                </a:lnTo>
                <a:lnTo>
                  <a:pt x="860" y="208"/>
                </a:lnTo>
                <a:lnTo>
                  <a:pt x="878" y="208"/>
                </a:lnTo>
                <a:lnTo>
                  <a:pt x="900" y="208"/>
                </a:lnTo>
              </a:path>
            </a:pathLst>
          </a:custGeom>
          <a:noFill/>
          <a:ln w="19050">
            <a:solidFill>
              <a:srgbClr val="3F3F3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" name="Freeform 79"/>
          <p:cNvSpPr>
            <a:spLocks/>
          </p:cNvSpPr>
          <p:nvPr/>
        </p:nvSpPr>
        <p:spPr bwMode="auto">
          <a:xfrm>
            <a:off x="2835034" y="2394837"/>
            <a:ext cx="1841250" cy="1032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27"/>
              </a:cxn>
              <a:cxn ang="0">
                <a:pos x="46" y="231"/>
              </a:cxn>
              <a:cxn ang="0">
                <a:pos x="64" y="312"/>
              </a:cxn>
              <a:cxn ang="0">
                <a:pos x="86" y="371"/>
              </a:cxn>
              <a:cxn ang="0">
                <a:pos x="104" y="420"/>
              </a:cxn>
              <a:cxn ang="0">
                <a:pos x="127" y="457"/>
              </a:cxn>
              <a:cxn ang="0">
                <a:pos x="145" y="484"/>
              </a:cxn>
              <a:cxn ang="0">
                <a:pos x="168" y="506"/>
              </a:cxn>
              <a:cxn ang="0">
                <a:pos x="186" y="525"/>
              </a:cxn>
              <a:cxn ang="0">
                <a:pos x="208" y="538"/>
              </a:cxn>
              <a:cxn ang="0">
                <a:pos x="226" y="547"/>
              </a:cxn>
              <a:cxn ang="0">
                <a:pos x="249" y="556"/>
              </a:cxn>
              <a:cxn ang="0">
                <a:pos x="267" y="565"/>
              </a:cxn>
              <a:cxn ang="0">
                <a:pos x="290" y="570"/>
              </a:cxn>
              <a:cxn ang="0">
                <a:pos x="308" y="574"/>
              </a:cxn>
              <a:cxn ang="0">
                <a:pos x="330" y="579"/>
              </a:cxn>
              <a:cxn ang="0">
                <a:pos x="349" y="583"/>
              </a:cxn>
              <a:cxn ang="0">
                <a:pos x="371" y="588"/>
              </a:cxn>
              <a:cxn ang="0">
                <a:pos x="389" y="588"/>
              </a:cxn>
              <a:cxn ang="0">
                <a:pos x="412" y="592"/>
              </a:cxn>
              <a:cxn ang="0">
                <a:pos x="430" y="597"/>
              </a:cxn>
              <a:cxn ang="0">
                <a:pos x="453" y="597"/>
              </a:cxn>
              <a:cxn ang="0">
                <a:pos x="471" y="601"/>
              </a:cxn>
              <a:cxn ang="0">
                <a:pos x="493" y="601"/>
              </a:cxn>
              <a:cxn ang="0">
                <a:pos x="511" y="601"/>
              </a:cxn>
              <a:cxn ang="0">
                <a:pos x="534" y="606"/>
              </a:cxn>
              <a:cxn ang="0">
                <a:pos x="552" y="606"/>
              </a:cxn>
              <a:cxn ang="0">
                <a:pos x="575" y="606"/>
              </a:cxn>
              <a:cxn ang="0">
                <a:pos x="593" y="610"/>
              </a:cxn>
              <a:cxn ang="0">
                <a:pos x="615" y="610"/>
              </a:cxn>
              <a:cxn ang="0">
                <a:pos x="633" y="610"/>
              </a:cxn>
              <a:cxn ang="0">
                <a:pos x="656" y="610"/>
              </a:cxn>
              <a:cxn ang="0">
                <a:pos x="674" y="610"/>
              </a:cxn>
              <a:cxn ang="0">
                <a:pos x="697" y="615"/>
              </a:cxn>
              <a:cxn ang="0">
                <a:pos x="715" y="615"/>
              </a:cxn>
              <a:cxn ang="0">
                <a:pos x="737" y="615"/>
              </a:cxn>
              <a:cxn ang="0">
                <a:pos x="756" y="615"/>
              </a:cxn>
              <a:cxn ang="0">
                <a:pos x="778" y="615"/>
              </a:cxn>
              <a:cxn ang="0">
                <a:pos x="796" y="615"/>
              </a:cxn>
              <a:cxn ang="0">
                <a:pos x="819" y="615"/>
              </a:cxn>
              <a:cxn ang="0">
                <a:pos x="837" y="615"/>
              </a:cxn>
              <a:cxn ang="0">
                <a:pos x="860" y="615"/>
              </a:cxn>
              <a:cxn ang="0">
                <a:pos x="878" y="615"/>
              </a:cxn>
              <a:cxn ang="0">
                <a:pos x="900" y="619"/>
              </a:cxn>
            </a:cxnLst>
            <a:rect l="0" t="0" r="r" b="b"/>
            <a:pathLst>
              <a:path w="900" h="619">
                <a:moveTo>
                  <a:pt x="0" y="0"/>
                </a:moveTo>
                <a:lnTo>
                  <a:pt x="23" y="127"/>
                </a:lnTo>
                <a:lnTo>
                  <a:pt x="46" y="231"/>
                </a:lnTo>
                <a:lnTo>
                  <a:pt x="64" y="312"/>
                </a:lnTo>
                <a:lnTo>
                  <a:pt x="86" y="371"/>
                </a:lnTo>
                <a:lnTo>
                  <a:pt x="104" y="420"/>
                </a:lnTo>
                <a:lnTo>
                  <a:pt x="127" y="457"/>
                </a:lnTo>
                <a:lnTo>
                  <a:pt x="145" y="484"/>
                </a:lnTo>
                <a:lnTo>
                  <a:pt x="168" y="506"/>
                </a:lnTo>
                <a:lnTo>
                  <a:pt x="186" y="525"/>
                </a:lnTo>
                <a:lnTo>
                  <a:pt x="208" y="538"/>
                </a:lnTo>
                <a:lnTo>
                  <a:pt x="226" y="547"/>
                </a:lnTo>
                <a:lnTo>
                  <a:pt x="249" y="556"/>
                </a:lnTo>
                <a:lnTo>
                  <a:pt x="267" y="565"/>
                </a:lnTo>
                <a:lnTo>
                  <a:pt x="290" y="570"/>
                </a:lnTo>
                <a:lnTo>
                  <a:pt x="308" y="574"/>
                </a:lnTo>
                <a:lnTo>
                  <a:pt x="330" y="579"/>
                </a:lnTo>
                <a:lnTo>
                  <a:pt x="349" y="583"/>
                </a:lnTo>
                <a:lnTo>
                  <a:pt x="371" y="588"/>
                </a:lnTo>
                <a:lnTo>
                  <a:pt x="389" y="588"/>
                </a:lnTo>
                <a:lnTo>
                  <a:pt x="412" y="592"/>
                </a:lnTo>
                <a:lnTo>
                  <a:pt x="430" y="597"/>
                </a:lnTo>
                <a:lnTo>
                  <a:pt x="453" y="597"/>
                </a:lnTo>
                <a:lnTo>
                  <a:pt x="471" y="601"/>
                </a:lnTo>
                <a:lnTo>
                  <a:pt x="493" y="601"/>
                </a:lnTo>
                <a:lnTo>
                  <a:pt x="511" y="601"/>
                </a:lnTo>
                <a:lnTo>
                  <a:pt x="534" y="606"/>
                </a:lnTo>
                <a:lnTo>
                  <a:pt x="552" y="606"/>
                </a:lnTo>
                <a:lnTo>
                  <a:pt x="575" y="606"/>
                </a:lnTo>
                <a:lnTo>
                  <a:pt x="593" y="610"/>
                </a:lnTo>
                <a:lnTo>
                  <a:pt x="615" y="610"/>
                </a:lnTo>
                <a:lnTo>
                  <a:pt x="633" y="610"/>
                </a:lnTo>
                <a:lnTo>
                  <a:pt x="656" y="610"/>
                </a:lnTo>
                <a:lnTo>
                  <a:pt x="674" y="610"/>
                </a:lnTo>
                <a:lnTo>
                  <a:pt x="697" y="615"/>
                </a:lnTo>
                <a:lnTo>
                  <a:pt x="715" y="615"/>
                </a:lnTo>
                <a:lnTo>
                  <a:pt x="737" y="615"/>
                </a:lnTo>
                <a:lnTo>
                  <a:pt x="756" y="615"/>
                </a:lnTo>
                <a:lnTo>
                  <a:pt x="778" y="615"/>
                </a:lnTo>
                <a:lnTo>
                  <a:pt x="796" y="615"/>
                </a:lnTo>
                <a:lnTo>
                  <a:pt x="819" y="615"/>
                </a:lnTo>
                <a:lnTo>
                  <a:pt x="837" y="615"/>
                </a:lnTo>
                <a:lnTo>
                  <a:pt x="860" y="615"/>
                </a:lnTo>
                <a:lnTo>
                  <a:pt x="878" y="615"/>
                </a:lnTo>
                <a:lnTo>
                  <a:pt x="900" y="619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" name="Freeform 80"/>
          <p:cNvSpPr>
            <a:spLocks/>
          </p:cNvSpPr>
          <p:nvPr/>
        </p:nvSpPr>
        <p:spPr bwMode="auto">
          <a:xfrm>
            <a:off x="2835034" y="2062958"/>
            <a:ext cx="1841250" cy="13808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54"/>
              </a:cxn>
              <a:cxn ang="0">
                <a:pos x="46" y="90"/>
              </a:cxn>
              <a:cxn ang="0">
                <a:pos x="64" y="126"/>
              </a:cxn>
              <a:cxn ang="0">
                <a:pos x="86" y="163"/>
              </a:cxn>
              <a:cxn ang="0">
                <a:pos x="104" y="212"/>
              </a:cxn>
              <a:cxn ang="0">
                <a:pos x="127" y="267"/>
              </a:cxn>
              <a:cxn ang="0">
                <a:pos x="145" y="326"/>
              </a:cxn>
              <a:cxn ang="0">
                <a:pos x="168" y="380"/>
              </a:cxn>
              <a:cxn ang="0">
                <a:pos x="186" y="434"/>
              </a:cxn>
              <a:cxn ang="0">
                <a:pos x="208" y="484"/>
              </a:cxn>
              <a:cxn ang="0">
                <a:pos x="226" y="525"/>
              </a:cxn>
              <a:cxn ang="0">
                <a:pos x="249" y="561"/>
              </a:cxn>
              <a:cxn ang="0">
                <a:pos x="267" y="592"/>
              </a:cxn>
              <a:cxn ang="0">
                <a:pos x="290" y="619"/>
              </a:cxn>
              <a:cxn ang="0">
                <a:pos x="308" y="642"/>
              </a:cxn>
              <a:cxn ang="0">
                <a:pos x="330" y="660"/>
              </a:cxn>
              <a:cxn ang="0">
                <a:pos x="349" y="678"/>
              </a:cxn>
              <a:cxn ang="0">
                <a:pos x="371" y="696"/>
              </a:cxn>
              <a:cxn ang="0">
                <a:pos x="389" y="710"/>
              </a:cxn>
              <a:cxn ang="0">
                <a:pos x="412" y="724"/>
              </a:cxn>
              <a:cxn ang="0">
                <a:pos x="430" y="737"/>
              </a:cxn>
              <a:cxn ang="0">
                <a:pos x="453" y="746"/>
              </a:cxn>
              <a:cxn ang="0">
                <a:pos x="471" y="755"/>
              </a:cxn>
              <a:cxn ang="0">
                <a:pos x="493" y="764"/>
              </a:cxn>
              <a:cxn ang="0">
                <a:pos x="511" y="773"/>
              </a:cxn>
              <a:cxn ang="0">
                <a:pos x="534" y="782"/>
              </a:cxn>
              <a:cxn ang="0">
                <a:pos x="552" y="787"/>
              </a:cxn>
              <a:cxn ang="0">
                <a:pos x="575" y="791"/>
              </a:cxn>
              <a:cxn ang="0">
                <a:pos x="593" y="796"/>
              </a:cxn>
              <a:cxn ang="0">
                <a:pos x="615" y="800"/>
              </a:cxn>
              <a:cxn ang="0">
                <a:pos x="633" y="805"/>
              </a:cxn>
              <a:cxn ang="0">
                <a:pos x="656" y="809"/>
              </a:cxn>
              <a:cxn ang="0">
                <a:pos x="674" y="814"/>
              </a:cxn>
              <a:cxn ang="0">
                <a:pos x="697" y="814"/>
              </a:cxn>
              <a:cxn ang="0">
                <a:pos x="715" y="818"/>
              </a:cxn>
              <a:cxn ang="0">
                <a:pos x="737" y="818"/>
              </a:cxn>
              <a:cxn ang="0">
                <a:pos x="756" y="818"/>
              </a:cxn>
              <a:cxn ang="0">
                <a:pos x="778" y="823"/>
              </a:cxn>
              <a:cxn ang="0">
                <a:pos x="796" y="823"/>
              </a:cxn>
              <a:cxn ang="0">
                <a:pos x="819" y="823"/>
              </a:cxn>
              <a:cxn ang="0">
                <a:pos x="837" y="823"/>
              </a:cxn>
              <a:cxn ang="0">
                <a:pos x="860" y="823"/>
              </a:cxn>
              <a:cxn ang="0">
                <a:pos x="878" y="828"/>
              </a:cxn>
              <a:cxn ang="0">
                <a:pos x="900" y="828"/>
              </a:cxn>
            </a:cxnLst>
            <a:rect l="0" t="0" r="r" b="b"/>
            <a:pathLst>
              <a:path w="900" h="828">
                <a:moveTo>
                  <a:pt x="0" y="0"/>
                </a:moveTo>
                <a:lnTo>
                  <a:pt x="23" y="54"/>
                </a:lnTo>
                <a:lnTo>
                  <a:pt x="46" y="90"/>
                </a:lnTo>
                <a:lnTo>
                  <a:pt x="64" y="126"/>
                </a:lnTo>
                <a:lnTo>
                  <a:pt x="86" y="163"/>
                </a:lnTo>
                <a:lnTo>
                  <a:pt x="104" y="212"/>
                </a:lnTo>
                <a:lnTo>
                  <a:pt x="127" y="267"/>
                </a:lnTo>
                <a:lnTo>
                  <a:pt x="145" y="326"/>
                </a:lnTo>
                <a:lnTo>
                  <a:pt x="168" y="380"/>
                </a:lnTo>
                <a:lnTo>
                  <a:pt x="186" y="434"/>
                </a:lnTo>
                <a:lnTo>
                  <a:pt x="208" y="484"/>
                </a:lnTo>
                <a:lnTo>
                  <a:pt x="226" y="525"/>
                </a:lnTo>
                <a:lnTo>
                  <a:pt x="249" y="561"/>
                </a:lnTo>
                <a:lnTo>
                  <a:pt x="267" y="592"/>
                </a:lnTo>
                <a:lnTo>
                  <a:pt x="290" y="619"/>
                </a:lnTo>
                <a:lnTo>
                  <a:pt x="308" y="642"/>
                </a:lnTo>
                <a:lnTo>
                  <a:pt x="330" y="660"/>
                </a:lnTo>
                <a:lnTo>
                  <a:pt x="349" y="678"/>
                </a:lnTo>
                <a:lnTo>
                  <a:pt x="371" y="696"/>
                </a:lnTo>
                <a:lnTo>
                  <a:pt x="389" y="710"/>
                </a:lnTo>
                <a:lnTo>
                  <a:pt x="412" y="724"/>
                </a:lnTo>
                <a:lnTo>
                  <a:pt x="430" y="737"/>
                </a:lnTo>
                <a:lnTo>
                  <a:pt x="453" y="746"/>
                </a:lnTo>
                <a:lnTo>
                  <a:pt x="471" y="755"/>
                </a:lnTo>
                <a:lnTo>
                  <a:pt x="493" y="764"/>
                </a:lnTo>
                <a:lnTo>
                  <a:pt x="511" y="773"/>
                </a:lnTo>
                <a:lnTo>
                  <a:pt x="534" y="782"/>
                </a:lnTo>
                <a:lnTo>
                  <a:pt x="552" y="787"/>
                </a:lnTo>
                <a:lnTo>
                  <a:pt x="575" y="791"/>
                </a:lnTo>
                <a:lnTo>
                  <a:pt x="593" y="796"/>
                </a:lnTo>
                <a:lnTo>
                  <a:pt x="615" y="800"/>
                </a:lnTo>
                <a:lnTo>
                  <a:pt x="633" y="805"/>
                </a:lnTo>
                <a:lnTo>
                  <a:pt x="656" y="809"/>
                </a:lnTo>
                <a:lnTo>
                  <a:pt x="674" y="814"/>
                </a:lnTo>
                <a:lnTo>
                  <a:pt x="697" y="814"/>
                </a:lnTo>
                <a:lnTo>
                  <a:pt x="715" y="818"/>
                </a:lnTo>
                <a:lnTo>
                  <a:pt x="737" y="818"/>
                </a:lnTo>
                <a:lnTo>
                  <a:pt x="756" y="818"/>
                </a:lnTo>
                <a:lnTo>
                  <a:pt x="778" y="823"/>
                </a:lnTo>
                <a:lnTo>
                  <a:pt x="796" y="823"/>
                </a:lnTo>
                <a:lnTo>
                  <a:pt x="819" y="823"/>
                </a:lnTo>
                <a:lnTo>
                  <a:pt x="837" y="823"/>
                </a:lnTo>
                <a:lnTo>
                  <a:pt x="860" y="823"/>
                </a:lnTo>
                <a:lnTo>
                  <a:pt x="878" y="828"/>
                </a:lnTo>
                <a:lnTo>
                  <a:pt x="900" y="828"/>
                </a:lnTo>
              </a:path>
            </a:pathLst>
          </a:custGeom>
          <a:noFill/>
          <a:ln w="1905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" name="Freeform 81"/>
          <p:cNvSpPr>
            <a:spLocks/>
          </p:cNvSpPr>
          <p:nvPr/>
        </p:nvSpPr>
        <p:spPr bwMode="auto">
          <a:xfrm>
            <a:off x="2835034" y="3171999"/>
            <a:ext cx="1841250" cy="6103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95"/>
              </a:cxn>
              <a:cxn ang="0">
                <a:pos x="46" y="185"/>
              </a:cxn>
              <a:cxn ang="0">
                <a:pos x="64" y="262"/>
              </a:cxn>
              <a:cxn ang="0">
                <a:pos x="86" y="343"/>
              </a:cxn>
              <a:cxn ang="0">
                <a:pos x="104" y="357"/>
              </a:cxn>
              <a:cxn ang="0">
                <a:pos x="127" y="362"/>
              </a:cxn>
              <a:cxn ang="0">
                <a:pos x="145" y="362"/>
              </a:cxn>
              <a:cxn ang="0">
                <a:pos x="168" y="362"/>
              </a:cxn>
              <a:cxn ang="0">
                <a:pos x="186" y="366"/>
              </a:cxn>
              <a:cxn ang="0">
                <a:pos x="208" y="366"/>
              </a:cxn>
              <a:cxn ang="0">
                <a:pos x="226" y="366"/>
              </a:cxn>
              <a:cxn ang="0">
                <a:pos x="249" y="362"/>
              </a:cxn>
              <a:cxn ang="0">
                <a:pos x="267" y="362"/>
              </a:cxn>
              <a:cxn ang="0">
                <a:pos x="290" y="357"/>
              </a:cxn>
              <a:cxn ang="0">
                <a:pos x="308" y="348"/>
              </a:cxn>
              <a:cxn ang="0">
                <a:pos x="330" y="343"/>
              </a:cxn>
              <a:cxn ang="0">
                <a:pos x="349" y="334"/>
              </a:cxn>
              <a:cxn ang="0">
                <a:pos x="371" y="330"/>
              </a:cxn>
              <a:cxn ang="0">
                <a:pos x="389" y="325"/>
              </a:cxn>
              <a:cxn ang="0">
                <a:pos x="412" y="321"/>
              </a:cxn>
              <a:cxn ang="0">
                <a:pos x="430" y="321"/>
              </a:cxn>
              <a:cxn ang="0">
                <a:pos x="453" y="316"/>
              </a:cxn>
              <a:cxn ang="0">
                <a:pos x="471" y="316"/>
              </a:cxn>
              <a:cxn ang="0">
                <a:pos x="493" y="316"/>
              </a:cxn>
              <a:cxn ang="0">
                <a:pos x="511" y="316"/>
              </a:cxn>
              <a:cxn ang="0">
                <a:pos x="534" y="312"/>
              </a:cxn>
              <a:cxn ang="0">
                <a:pos x="552" y="312"/>
              </a:cxn>
              <a:cxn ang="0">
                <a:pos x="575" y="312"/>
              </a:cxn>
              <a:cxn ang="0">
                <a:pos x="593" y="312"/>
              </a:cxn>
              <a:cxn ang="0">
                <a:pos x="615" y="312"/>
              </a:cxn>
              <a:cxn ang="0">
                <a:pos x="633" y="312"/>
              </a:cxn>
              <a:cxn ang="0">
                <a:pos x="656" y="312"/>
              </a:cxn>
              <a:cxn ang="0">
                <a:pos x="674" y="312"/>
              </a:cxn>
              <a:cxn ang="0">
                <a:pos x="697" y="316"/>
              </a:cxn>
              <a:cxn ang="0">
                <a:pos x="715" y="316"/>
              </a:cxn>
              <a:cxn ang="0">
                <a:pos x="737" y="316"/>
              </a:cxn>
              <a:cxn ang="0">
                <a:pos x="756" y="316"/>
              </a:cxn>
              <a:cxn ang="0">
                <a:pos x="778" y="316"/>
              </a:cxn>
              <a:cxn ang="0">
                <a:pos x="796" y="316"/>
              </a:cxn>
              <a:cxn ang="0">
                <a:pos x="819" y="316"/>
              </a:cxn>
              <a:cxn ang="0">
                <a:pos x="837" y="316"/>
              </a:cxn>
              <a:cxn ang="0">
                <a:pos x="860" y="316"/>
              </a:cxn>
              <a:cxn ang="0">
                <a:pos x="878" y="316"/>
              </a:cxn>
              <a:cxn ang="0">
                <a:pos x="900" y="316"/>
              </a:cxn>
            </a:cxnLst>
            <a:rect l="0" t="0" r="r" b="b"/>
            <a:pathLst>
              <a:path w="900" h="366">
                <a:moveTo>
                  <a:pt x="0" y="0"/>
                </a:moveTo>
                <a:lnTo>
                  <a:pt x="23" y="95"/>
                </a:lnTo>
                <a:lnTo>
                  <a:pt x="46" y="185"/>
                </a:lnTo>
                <a:lnTo>
                  <a:pt x="64" y="262"/>
                </a:lnTo>
                <a:lnTo>
                  <a:pt x="86" y="343"/>
                </a:lnTo>
                <a:lnTo>
                  <a:pt x="104" y="357"/>
                </a:lnTo>
                <a:lnTo>
                  <a:pt x="127" y="362"/>
                </a:lnTo>
                <a:lnTo>
                  <a:pt x="145" y="362"/>
                </a:lnTo>
                <a:lnTo>
                  <a:pt x="168" y="362"/>
                </a:lnTo>
                <a:lnTo>
                  <a:pt x="186" y="366"/>
                </a:lnTo>
                <a:lnTo>
                  <a:pt x="208" y="366"/>
                </a:lnTo>
                <a:lnTo>
                  <a:pt x="226" y="366"/>
                </a:lnTo>
                <a:lnTo>
                  <a:pt x="249" y="362"/>
                </a:lnTo>
                <a:lnTo>
                  <a:pt x="267" y="362"/>
                </a:lnTo>
                <a:lnTo>
                  <a:pt x="290" y="357"/>
                </a:lnTo>
                <a:lnTo>
                  <a:pt x="308" y="348"/>
                </a:lnTo>
                <a:lnTo>
                  <a:pt x="330" y="343"/>
                </a:lnTo>
                <a:lnTo>
                  <a:pt x="349" y="334"/>
                </a:lnTo>
                <a:lnTo>
                  <a:pt x="371" y="330"/>
                </a:lnTo>
                <a:lnTo>
                  <a:pt x="389" y="325"/>
                </a:lnTo>
                <a:lnTo>
                  <a:pt x="412" y="321"/>
                </a:lnTo>
                <a:lnTo>
                  <a:pt x="430" y="321"/>
                </a:lnTo>
                <a:lnTo>
                  <a:pt x="453" y="316"/>
                </a:lnTo>
                <a:lnTo>
                  <a:pt x="471" y="316"/>
                </a:lnTo>
                <a:lnTo>
                  <a:pt x="493" y="316"/>
                </a:lnTo>
                <a:lnTo>
                  <a:pt x="511" y="316"/>
                </a:lnTo>
                <a:lnTo>
                  <a:pt x="534" y="312"/>
                </a:lnTo>
                <a:lnTo>
                  <a:pt x="552" y="312"/>
                </a:lnTo>
                <a:lnTo>
                  <a:pt x="575" y="312"/>
                </a:lnTo>
                <a:lnTo>
                  <a:pt x="593" y="312"/>
                </a:lnTo>
                <a:lnTo>
                  <a:pt x="615" y="312"/>
                </a:lnTo>
                <a:lnTo>
                  <a:pt x="633" y="312"/>
                </a:lnTo>
                <a:lnTo>
                  <a:pt x="656" y="312"/>
                </a:lnTo>
                <a:lnTo>
                  <a:pt x="674" y="312"/>
                </a:lnTo>
                <a:lnTo>
                  <a:pt x="697" y="316"/>
                </a:lnTo>
                <a:lnTo>
                  <a:pt x="715" y="316"/>
                </a:lnTo>
                <a:lnTo>
                  <a:pt x="737" y="316"/>
                </a:lnTo>
                <a:lnTo>
                  <a:pt x="756" y="316"/>
                </a:lnTo>
                <a:lnTo>
                  <a:pt x="778" y="316"/>
                </a:lnTo>
                <a:lnTo>
                  <a:pt x="796" y="316"/>
                </a:lnTo>
                <a:lnTo>
                  <a:pt x="819" y="316"/>
                </a:lnTo>
                <a:lnTo>
                  <a:pt x="837" y="316"/>
                </a:lnTo>
                <a:lnTo>
                  <a:pt x="860" y="316"/>
                </a:lnTo>
                <a:lnTo>
                  <a:pt x="878" y="316"/>
                </a:lnTo>
                <a:lnTo>
                  <a:pt x="900" y="316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" name="Freeform 82"/>
          <p:cNvSpPr>
            <a:spLocks/>
          </p:cNvSpPr>
          <p:nvPr/>
        </p:nvSpPr>
        <p:spPr bwMode="auto">
          <a:xfrm>
            <a:off x="2835034" y="3171999"/>
            <a:ext cx="1841250" cy="6103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95"/>
              </a:cxn>
              <a:cxn ang="0">
                <a:pos x="46" y="185"/>
              </a:cxn>
              <a:cxn ang="0">
                <a:pos x="64" y="262"/>
              </a:cxn>
              <a:cxn ang="0">
                <a:pos x="86" y="343"/>
              </a:cxn>
              <a:cxn ang="0">
                <a:pos x="104" y="357"/>
              </a:cxn>
              <a:cxn ang="0">
                <a:pos x="127" y="362"/>
              </a:cxn>
              <a:cxn ang="0">
                <a:pos x="145" y="362"/>
              </a:cxn>
              <a:cxn ang="0">
                <a:pos x="168" y="362"/>
              </a:cxn>
              <a:cxn ang="0">
                <a:pos x="186" y="366"/>
              </a:cxn>
              <a:cxn ang="0">
                <a:pos x="208" y="366"/>
              </a:cxn>
              <a:cxn ang="0">
                <a:pos x="226" y="366"/>
              </a:cxn>
              <a:cxn ang="0">
                <a:pos x="249" y="362"/>
              </a:cxn>
              <a:cxn ang="0">
                <a:pos x="267" y="362"/>
              </a:cxn>
              <a:cxn ang="0">
                <a:pos x="290" y="357"/>
              </a:cxn>
              <a:cxn ang="0">
                <a:pos x="308" y="348"/>
              </a:cxn>
              <a:cxn ang="0">
                <a:pos x="330" y="343"/>
              </a:cxn>
              <a:cxn ang="0">
                <a:pos x="349" y="334"/>
              </a:cxn>
              <a:cxn ang="0">
                <a:pos x="371" y="330"/>
              </a:cxn>
              <a:cxn ang="0">
                <a:pos x="389" y="325"/>
              </a:cxn>
              <a:cxn ang="0">
                <a:pos x="412" y="321"/>
              </a:cxn>
              <a:cxn ang="0">
                <a:pos x="430" y="321"/>
              </a:cxn>
              <a:cxn ang="0">
                <a:pos x="453" y="316"/>
              </a:cxn>
              <a:cxn ang="0">
                <a:pos x="471" y="316"/>
              </a:cxn>
              <a:cxn ang="0">
                <a:pos x="493" y="316"/>
              </a:cxn>
              <a:cxn ang="0">
                <a:pos x="511" y="316"/>
              </a:cxn>
              <a:cxn ang="0">
                <a:pos x="534" y="312"/>
              </a:cxn>
              <a:cxn ang="0">
                <a:pos x="552" y="312"/>
              </a:cxn>
              <a:cxn ang="0">
                <a:pos x="575" y="312"/>
              </a:cxn>
              <a:cxn ang="0">
                <a:pos x="593" y="312"/>
              </a:cxn>
              <a:cxn ang="0">
                <a:pos x="615" y="312"/>
              </a:cxn>
              <a:cxn ang="0">
                <a:pos x="633" y="312"/>
              </a:cxn>
              <a:cxn ang="0">
                <a:pos x="656" y="312"/>
              </a:cxn>
              <a:cxn ang="0">
                <a:pos x="674" y="312"/>
              </a:cxn>
              <a:cxn ang="0">
                <a:pos x="697" y="316"/>
              </a:cxn>
              <a:cxn ang="0">
                <a:pos x="715" y="316"/>
              </a:cxn>
              <a:cxn ang="0">
                <a:pos x="737" y="316"/>
              </a:cxn>
              <a:cxn ang="0">
                <a:pos x="756" y="316"/>
              </a:cxn>
              <a:cxn ang="0">
                <a:pos x="778" y="316"/>
              </a:cxn>
              <a:cxn ang="0">
                <a:pos x="796" y="316"/>
              </a:cxn>
              <a:cxn ang="0">
                <a:pos x="819" y="316"/>
              </a:cxn>
              <a:cxn ang="0">
                <a:pos x="837" y="316"/>
              </a:cxn>
              <a:cxn ang="0">
                <a:pos x="860" y="316"/>
              </a:cxn>
              <a:cxn ang="0">
                <a:pos x="878" y="316"/>
              </a:cxn>
              <a:cxn ang="0">
                <a:pos x="900" y="316"/>
              </a:cxn>
            </a:cxnLst>
            <a:rect l="0" t="0" r="r" b="b"/>
            <a:pathLst>
              <a:path w="900" h="366">
                <a:moveTo>
                  <a:pt x="0" y="0"/>
                </a:moveTo>
                <a:lnTo>
                  <a:pt x="23" y="95"/>
                </a:lnTo>
                <a:lnTo>
                  <a:pt x="46" y="185"/>
                </a:lnTo>
                <a:lnTo>
                  <a:pt x="64" y="262"/>
                </a:lnTo>
                <a:lnTo>
                  <a:pt x="86" y="343"/>
                </a:lnTo>
                <a:lnTo>
                  <a:pt x="104" y="357"/>
                </a:lnTo>
                <a:lnTo>
                  <a:pt x="127" y="362"/>
                </a:lnTo>
                <a:lnTo>
                  <a:pt x="145" y="362"/>
                </a:lnTo>
                <a:lnTo>
                  <a:pt x="168" y="362"/>
                </a:lnTo>
                <a:lnTo>
                  <a:pt x="186" y="366"/>
                </a:lnTo>
                <a:lnTo>
                  <a:pt x="208" y="366"/>
                </a:lnTo>
                <a:lnTo>
                  <a:pt x="226" y="366"/>
                </a:lnTo>
                <a:lnTo>
                  <a:pt x="249" y="362"/>
                </a:lnTo>
                <a:lnTo>
                  <a:pt x="267" y="362"/>
                </a:lnTo>
                <a:lnTo>
                  <a:pt x="290" y="357"/>
                </a:lnTo>
                <a:lnTo>
                  <a:pt x="308" y="348"/>
                </a:lnTo>
                <a:lnTo>
                  <a:pt x="330" y="343"/>
                </a:lnTo>
                <a:lnTo>
                  <a:pt x="349" y="334"/>
                </a:lnTo>
                <a:lnTo>
                  <a:pt x="371" y="330"/>
                </a:lnTo>
                <a:lnTo>
                  <a:pt x="389" y="325"/>
                </a:lnTo>
                <a:lnTo>
                  <a:pt x="412" y="321"/>
                </a:lnTo>
                <a:lnTo>
                  <a:pt x="430" y="321"/>
                </a:lnTo>
                <a:lnTo>
                  <a:pt x="453" y="316"/>
                </a:lnTo>
                <a:lnTo>
                  <a:pt x="471" y="316"/>
                </a:lnTo>
                <a:lnTo>
                  <a:pt x="493" y="316"/>
                </a:lnTo>
                <a:lnTo>
                  <a:pt x="511" y="316"/>
                </a:lnTo>
                <a:lnTo>
                  <a:pt x="534" y="312"/>
                </a:lnTo>
                <a:lnTo>
                  <a:pt x="552" y="312"/>
                </a:lnTo>
                <a:lnTo>
                  <a:pt x="575" y="312"/>
                </a:lnTo>
                <a:lnTo>
                  <a:pt x="593" y="312"/>
                </a:lnTo>
                <a:lnTo>
                  <a:pt x="615" y="312"/>
                </a:lnTo>
                <a:lnTo>
                  <a:pt x="633" y="312"/>
                </a:lnTo>
                <a:lnTo>
                  <a:pt x="656" y="312"/>
                </a:lnTo>
                <a:lnTo>
                  <a:pt x="674" y="312"/>
                </a:lnTo>
                <a:lnTo>
                  <a:pt x="697" y="316"/>
                </a:lnTo>
                <a:lnTo>
                  <a:pt x="715" y="316"/>
                </a:lnTo>
                <a:lnTo>
                  <a:pt x="737" y="316"/>
                </a:lnTo>
                <a:lnTo>
                  <a:pt x="756" y="316"/>
                </a:lnTo>
                <a:lnTo>
                  <a:pt x="778" y="316"/>
                </a:lnTo>
                <a:lnTo>
                  <a:pt x="796" y="316"/>
                </a:lnTo>
                <a:lnTo>
                  <a:pt x="819" y="316"/>
                </a:lnTo>
                <a:lnTo>
                  <a:pt x="837" y="316"/>
                </a:lnTo>
                <a:lnTo>
                  <a:pt x="860" y="316"/>
                </a:lnTo>
                <a:lnTo>
                  <a:pt x="878" y="316"/>
                </a:lnTo>
                <a:lnTo>
                  <a:pt x="900" y="316"/>
                </a:lnTo>
              </a:path>
            </a:pathLst>
          </a:custGeom>
          <a:noFill/>
          <a:ln w="1905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" name="Freeform 83"/>
          <p:cNvSpPr>
            <a:spLocks/>
          </p:cNvSpPr>
          <p:nvPr/>
        </p:nvSpPr>
        <p:spPr bwMode="auto">
          <a:xfrm>
            <a:off x="2835034" y="2228064"/>
            <a:ext cx="1841250" cy="1192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63"/>
              </a:cxn>
              <a:cxn ang="0">
                <a:pos x="46" y="290"/>
              </a:cxn>
              <a:cxn ang="0">
                <a:pos x="64" y="385"/>
              </a:cxn>
              <a:cxn ang="0">
                <a:pos x="86" y="453"/>
              </a:cxn>
              <a:cxn ang="0">
                <a:pos x="104" y="507"/>
              </a:cxn>
              <a:cxn ang="0">
                <a:pos x="127" y="543"/>
              </a:cxn>
              <a:cxn ang="0">
                <a:pos x="145" y="575"/>
              </a:cxn>
              <a:cxn ang="0">
                <a:pos x="168" y="597"/>
              </a:cxn>
              <a:cxn ang="0">
                <a:pos x="186" y="615"/>
              </a:cxn>
              <a:cxn ang="0">
                <a:pos x="208" y="629"/>
              </a:cxn>
              <a:cxn ang="0">
                <a:pos x="226" y="643"/>
              </a:cxn>
              <a:cxn ang="0">
                <a:pos x="249" y="652"/>
              </a:cxn>
              <a:cxn ang="0">
                <a:pos x="267" y="661"/>
              </a:cxn>
              <a:cxn ang="0">
                <a:pos x="290" y="665"/>
              </a:cxn>
              <a:cxn ang="0">
                <a:pos x="308" y="670"/>
              </a:cxn>
              <a:cxn ang="0">
                <a:pos x="330" y="679"/>
              </a:cxn>
              <a:cxn ang="0">
                <a:pos x="349" y="679"/>
              </a:cxn>
              <a:cxn ang="0">
                <a:pos x="371" y="683"/>
              </a:cxn>
              <a:cxn ang="0">
                <a:pos x="389" y="688"/>
              </a:cxn>
              <a:cxn ang="0">
                <a:pos x="412" y="692"/>
              </a:cxn>
              <a:cxn ang="0">
                <a:pos x="430" y="692"/>
              </a:cxn>
              <a:cxn ang="0">
                <a:pos x="453" y="697"/>
              </a:cxn>
              <a:cxn ang="0">
                <a:pos x="471" y="697"/>
              </a:cxn>
              <a:cxn ang="0">
                <a:pos x="493" y="701"/>
              </a:cxn>
              <a:cxn ang="0">
                <a:pos x="511" y="701"/>
              </a:cxn>
              <a:cxn ang="0">
                <a:pos x="534" y="701"/>
              </a:cxn>
              <a:cxn ang="0">
                <a:pos x="552" y="706"/>
              </a:cxn>
              <a:cxn ang="0">
                <a:pos x="575" y="706"/>
              </a:cxn>
              <a:cxn ang="0">
                <a:pos x="593" y="706"/>
              </a:cxn>
              <a:cxn ang="0">
                <a:pos x="615" y="706"/>
              </a:cxn>
              <a:cxn ang="0">
                <a:pos x="633" y="710"/>
              </a:cxn>
              <a:cxn ang="0">
                <a:pos x="656" y="710"/>
              </a:cxn>
              <a:cxn ang="0">
                <a:pos x="674" y="710"/>
              </a:cxn>
              <a:cxn ang="0">
                <a:pos x="697" y="710"/>
              </a:cxn>
              <a:cxn ang="0">
                <a:pos x="715" y="710"/>
              </a:cxn>
              <a:cxn ang="0">
                <a:pos x="737" y="715"/>
              </a:cxn>
              <a:cxn ang="0">
                <a:pos x="756" y="715"/>
              </a:cxn>
              <a:cxn ang="0">
                <a:pos x="778" y="715"/>
              </a:cxn>
              <a:cxn ang="0">
                <a:pos x="796" y="715"/>
              </a:cxn>
              <a:cxn ang="0">
                <a:pos x="819" y="715"/>
              </a:cxn>
              <a:cxn ang="0">
                <a:pos x="837" y="715"/>
              </a:cxn>
              <a:cxn ang="0">
                <a:pos x="860" y="715"/>
              </a:cxn>
              <a:cxn ang="0">
                <a:pos x="878" y="715"/>
              </a:cxn>
              <a:cxn ang="0">
                <a:pos x="900" y="715"/>
              </a:cxn>
            </a:cxnLst>
            <a:rect l="0" t="0" r="r" b="b"/>
            <a:pathLst>
              <a:path w="900" h="715">
                <a:moveTo>
                  <a:pt x="0" y="0"/>
                </a:moveTo>
                <a:lnTo>
                  <a:pt x="23" y="163"/>
                </a:lnTo>
                <a:lnTo>
                  <a:pt x="46" y="290"/>
                </a:lnTo>
                <a:lnTo>
                  <a:pt x="64" y="385"/>
                </a:lnTo>
                <a:lnTo>
                  <a:pt x="86" y="453"/>
                </a:lnTo>
                <a:lnTo>
                  <a:pt x="104" y="507"/>
                </a:lnTo>
                <a:lnTo>
                  <a:pt x="127" y="543"/>
                </a:lnTo>
                <a:lnTo>
                  <a:pt x="145" y="575"/>
                </a:lnTo>
                <a:lnTo>
                  <a:pt x="168" y="597"/>
                </a:lnTo>
                <a:lnTo>
                  <a:pt x="186" y="615"/>
                </a:lnTo>
                <a:lnTo>
                  <a:pt x="208" y="629"/>
                </a:lnTo>
                <a:lnTo>
                  <a:pt x="226" y="643"/>
                </a:lnTo>
                <a:lnTo>
                  <a:pt x="249" y="652"/>
                </a:lnTo>
                <a:lnTo>
                  <a:pt x="267" y="661"/>
                </a:lnTo>
                <a:lnTo>
                  <a:pt x="290" y="665"/>
                </a:lnTo>
                <a:lnTo>
                  <a:pt x="308" y="670"/>
                </a:lnTo>
                <a:lnTo>
                  <a:pt x="330" y="679"/>
                </a:lnTo>
                <a:lnTo>
                  <a:pt x="349" y="679"/>
                </a:lnTo>
                <a:lnTo>
                  <a:pt x="371" y="683"/>
                </a:lnTo>
                <a:lnTo>
                  <a:pt x="389" y="688"/>
                </a:lnTo>
                <a:lnTo>
                  <a:pt x="412" y="692"/>
                </a:lnTo>
                <a:lnTo>
                  <a:pt x="430" y="692"/>
                </a:lnTo>
                <a:lnTo>
                  <a:pt x="453" y="697"/>
                </a:lnTo>
                <a:lnTo>
                  <a:pt x="471" y="697"/>
                </a:lnTo>
                <a:lnTo>
                  <a:pt x="493" y="701"/>
                </a:lnTo>
                <a:lnTo>
                  <a:pt x="511" y="701"/>
                </a:lnTo>
                <a:lnTo>
                  <a:pt x="534" y="701"/>
                </a:lnTo>
                <a:lnTo>
                  <a:pt x="552" y="706"/>
                </a:lnTo>
                <a:lnTo>
                  <a:pt x="575" y="706"/>
                </a:lnTo>
                <a:lnTo>
                  <a:pt x="593" y="706"/>
                </a:lnTo>
                <a:lnTo>
                  <a:pt x="615" y="706"/>
                </a:lnTo>
                <a:lnTo>
                  <a:pt x="633" y="710"/>
                </a:lnTo>
                <a:lnTo>
                  <a:pt x="656" y="710"/>
                </a:lnTo>
                <a:lnTo>
                  <a:pt x="674" y="710"/>
                </a:lnTo>
                <a:lnTo>
                  <a:pt x="697" y="710"/>
                </a:lnTo>
                <a:lnTo>
                  <a:pt x="715" y="710"/>
                </a:lnTo>
                <a:lnTo>
                  <a:pt x="737" y="715"/>
                </a:lnTo>
                <a:lnTo>
                  <a:pt x="756" y="715"/>
                </a:lnTo>
                <a:lnTo>
                  <a:pt x="778" y="715"/>
                </a:lnTo>
                <a:lnTo>
                  <a:pt x="796" y="715"/>
                </a:lnTo>
                <a:lnTo>
                  <a:pt x="819" y="715"/>
                </a:lnTo>
                <a:lnTo>
                  <a:pt x="837" y="715"/>
                </a:lnTo>
                <a:lnTo>
                  <a:pt x="860" y="715"/>
                </a:lnTo>
                <a:lnTo>
                  <a:pt x="878" y="715"/>
                </a:lnTo>
                <a:lnTo>
                  <a:pt x="900" y="715"/>
                </a:lnTo>
              </a:path>
            </a:pathLst>
          </a:custGeom>
          <a:noFill/>
          <a:ln w="1905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" name="Freeform 84"/>
          <p:cNvSpPr>
            <a:spLocks/>
          </p:cNvSpPr>
          <p:nvPr/>
        </p:nvSpPr>
        <p:spPr bwMode="auto">
          <a:xfrm>
            <a:off x="2835034" y="1716070"/>
            <a:ext cx="1841250" cy="1757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31"/>
              </a:cxn>
              <a:cxn ang="0">
                <a:pos x="46" y="72"/>
              </a:cxn>
              <a:cxn ang="0">
                <a:pos x="64" y="126"/>
              </a:cxn>
              <a:cxn ang="0">
                <a:pos x="86" y="190"/>
              </a:cxn>
              <a:cxn ang="0">
                <a:pos x="104" y="262"/>
              </a:cxn>
              <a:cxn ang="0">
                <a:pos x="127" y="334"/>
              </a:cxn>
              <a:cxn ang="0">
                <a:pos x="145" y="407"/>
              </a:cxn>
              <a:cxn ang="0">
                <a:pos x="168" y="475"/>
              </a:cxn>
              <a:cxn ang="0">
                <a:pos x="186" y="534"/>
              </a:cxn>
              <a:cxn ang="0">
                <a:pos x="208" y="592"/>
              </a:cxn>
              <a:cxn ang="0">
                <a:pos x="226" y="638"/>
              </a:cxn>
              <a:cxn ang="0">
                <a:pos x="249" y="683"/>
              </a:cxn>
              <a:cxn ang="0">
                <a:pos x="267" y="719"/>
              </a:cxn>
              <a:cxn ang="0">
                <a:pos x="290" y="755"/>
              </a:cxn>
              <a:cxn ang="0">
                <a:pos x="308" y="782"/>
              </a:cxn>
              <a:cxn ang="0">
                <a:pos x="330" y="809"/>
              </a:cxn>
              <a:cxn ang="0">
                <a:pos x="349" y="832"/>
              </a:cxn>
              <a:cxn ang="0">
                <a:pos x="371" y="850"/>
              </a:cxn>
              <a:cxn ang="0">
                <a:pos x="389" y="868"/>
              </a:cxn>
              <a:cxn ang="0">
                <a:pos x="412" y="882"/>
              </a:cxn>
              <a:cxn ang="0">
                <a:pos x="430" y="895"/>
              </a:cxn>
              <a:cxn ang="0">
                <a:pos x="453" y="909"/>
              </a:cxn>
              <a:cxn ang="0">
                <a:pos x="471" y="918"/>
              </a:cxn>
              <a:cxn ang="0">
                <a:pos x="493" y="932"/>
              </a:cxn>
              <a:cxn ang="0">
                <a:pos x="511" y="941"/>
              </a:cxn>
              <a:cxn ang="0">
                <a:pos x="534" y="950"/>
              </a:cxn>
              <a:cxn ang="0">
                <a:pos x="552" y="959"/>
              </a:cxn>
              <a:cxn ang="0">
                <a:pos x="575" y="963"/>
              </a:cxn>
              <a:cxn ang="0">
                <a:pos x="593" y="972"/>
              </a:cxn>
              <a:cxn ang="0">
                <a:pos x="615" y="977"/>
              </a:cxn>
              <a:cxn ang="0">
                <a:pos x="633" y="986"/>
              </a:cxn>
              <a:cxn ang="0">
                <a:pos x="656" y="990"/>
              </a:cxn>
              <a:cxn ang="0">
                <a:pos x="674" y="995"/>
              </a:cxn>
              <a:cxn ang="0">
                <a:pos x="697" y="1004"/>
              </a:cxn>
              <a:cxn ang="0">
                <a:pos x="715" y="1008"/>
              </a:cxn>
              <a:cxn ang="0">
                <a:pos x="737" y="1013"/>
              </a:cxn>
              <a:cxn ang="0">
                <a:pos x="756" y="1017"/>
              </a:cxn>
              <a:cxn ang="0">
                <a:pos x="778" y="1022"/>
              </a:cxn>
              <a:cxn ang="0">
                <a:pos x="796" y="1026"/>
              </a:cxn>
              <a:cxn ang="0">
                <a:pos x="819" y="1031"/>
              </a:cxn>
              <a:cxn ang="0">
                <a:pos x="837" y="1036"/>
              </a:cxn>
              <a:cxn ang="0">
                <a:pos x="860" y="1045"/>
              </a:cxn>
              <a:cxn ang="0">
                <a:pos x="878" y="1049"/>
              </a:cxn>
              <a:cxn ang="0">
                <a:pos x="900" y="1054"/>
              </a:cxn>
            </a:cxnLst>
            <a:rect l="0" t="0" r="r" b="b"/>
            <a:pathLst>
              <a:path w="900" h="1054">
                <a:moveTo>
                  <a:pt x="0" y="0"/>
                </a:moveTo>
                <a:lnTo>
                  <a:pt x="23" y="31"/>
                </a:lnTo>
                <a:lnTo>
                  <a:pt x="46" y="72"/>
                </a:lnTo>
                <a:lnTo>
                  <a:pt x="64" y="126"/>
                </a:lnTo>
                <a:lnTo>
                  <a:pt x="86" y="190"/>
                </a:lnTo>
                <a:lnTo>
                  <a:pt x="104" y="262"/>
                </a:lnTo>
                <a:lnTo>
                  <a:pt x="127" y="334"/>
                </a:lnTo>
                <a:lnTo>
                  <a:pt x="145" y="407"/>
                </a:lnTo>
                <a:lnTo>
                  <a:pt x="168" y="475"/>
                </a:lnTo>
                <a:lnTo>
                  <a:pt x="186" y="534"/>
                </a:lnTo>
                <a:lnTo>
                  <a:pt x="208" y="592"/>
                </a:lnTo>
                <a:lnTo>
                  <a:pt x="226" y="638"/>
                </a:lnTo>
                <a:lnTo>
                  <a:pt x="249" y="683"/>
                </a:lnTo>
                <a:lnTo>
                  <a:pt x="267" y="719"/>
                </a:lnTo>
                <a:lnTo>
                  <a:pt x="290" y="755"/>
                </a:lnTo>
                <a:lnTo>
                  <a:pt x="308" y="782"/>
                </a:lnTo>
                <a:lnTo>
                  <a:pt x="330" y="809"/>
                </a:lnTo>
                <a:lnTo>
                  <a:pt x="349" y="832"/>
                </a:lnTo>
                <a:lnTo>
                  <a:pt x="371" y="850"/>
                </a:lnTo>
                <a:lnTo>
                  <a:pt x="389" y="868"/>
                </a:lnTo>
                <a:lnTo>
                  <a:pt x="412" y="882"/>
                </a:lnTo>
                <a:lnTo>
                  <a:pt x="430" y="895"/>
                </a:lnTo>
                <a:lnTo>
                  <a:pt x="453" y="909"/>
                </a:lnTo>
                <a:lnTo>
                  <a:pt x="471" y="918"/>
                </a:lnTo>
                <a:lnTo>
                  <a:pt x="493" y="932"/>
                </a:lnTo>
                <a:lnTo>
                  <a:pt x="511" y="941"/>
                </a:lnTo>
                <a:lnTo>
                  <a:pt x="534" y="950"/>
                </a:lnTo>
                <a:lnTo>
                  <a:pt x="552" y="959"/>
                </a:lnTo>
                <a:lnTo>
                  <a:pt x="575" y="963"/>
                </a:lnTo>
                <a:lnTo>
                  <a:pt x="593" y="972"/>
                </a:lnTo>
                <a:lnTo>
                  <a:pt x="615" y="977"/>
                </a:lnTo>
                <a:lnTo>
                  <a:pt x="633" y="986"/>
                </a:lnTo>
                <a:lnTo>
                  <a:pt x="656" y="990"/>
                </a:lnTo>
                <a:lnTo>
                  <a:pt x="674" y="995"/>
                </a:lnTo>
                <a:lnTo>
                  <a:pt x="697" y="1004"/>
                </a:lnTo>
                <a:lnTo>
                  <a:pt x="715" y="1008"/>
                </a:lnTo>
                <a:lnTo>
                  <a:pt x="737" y="1013"/>
                </a:lnTo>
                <a:lnTo>
                  <a:pt x="756" y="1017"/>
                </a:lnTo>
                <a:lnTo>
                  <a:pt x="778" y="1022"/>
                </a:lnTo>
                <a:lnTo>
                  <a:pt x="796" y="1026"/>
                </a:lnTo>
                <a:lnTo>
                  <a:pt x="819" y="1031"/>
                </a:lnTo>
                <a:lnTo>
                  <a:pt x="837" y="1036"/>
                </a:lnTo>
                <a:lnTo>
                  <a:pt x="860" y="1045"/>
                </a:lnTo>
                <a:lnTo>
                  <a:pt x="878" y="1049"/>
                </a:lnTo>
                <a:lnTo>
                  <a:pt x="900" y="1054"/>
                </a:lnTo>
              </a:path>
            </a:pathLst>
          </a:cu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" name="Freeform 85"/>
          <p:cNvSpPr>
            <a:spLocks/>
          </p:cNvSpPr>
          <p:nvPr/>
        </p:nvSpPr>
        <p:spPr bwMode="auto">
          <a:xfrm>
            <a:off x="2835034" y="3367124"/>
            <a:ext cx="1841250" cy="438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9"/>
              </a:cxn>
              <a:cxn ang="0">
                <a:pos x="46" y="23"/>
              </a:cxn>
              <a:cxn ang="0">
                <a:pos x="64" y="41"/>
              </a:cxn>
              <a:cxn ang="0">
                <a:pos x="86" y="64"/>
              </a:cxn>
              <a:cxn ang="0">
                <a:pos x="104" y="82"/>
              </a:cxn>
              <a:cxn ang="0">
                <a:pos x="127" y="104"/>
              </a:cxn>
              <a:cxn ang="0">
                <a:pos x="145" y="122"/>
              </a:cxn>
              <a:cxn ang="0">
                <a:pos x="168" y="141"/>
              </a:cxn>
              <a:cxn ang="0">
                <a:pos x="186" y="159"/>
              </a:cxn>
              <a:cxn ang="0">
                <a:pos x="208" y="172"/>
              </a:cxn>
              <a:cxn ang="0">
                <a:pos x="226" y="186"/>
              </a:cxn>
              <a:cxn ang="0">
                <a:pos x="249" y="199"/>
              </a:cxn>
              <a:cxn ang="0">
                <a:pos x="267" y="213"/>
              </a:cxn>
              <a:cxn ang="0">
                <a:pos x="290" y="226"/>
              </a:cxn>
              <a:cxn ang="0">
                <a:pos x="308" y="240"/>
              </a:cxn>
              <a:cxn ang="0">
                <a:pos x="330" y="254"/>
              </a:cxn>
              <a:cxn ang="0">
                <a:pos x="349" y="258"/>
              </a:cxn>
              <a:cxn ang="0">
                <a:pos x="371" y="245"/>
              </a:cxn>
              <a:cxn ang="0">
                <a:pos x="389" y="231"/>
              </a:cxn>
              <a:cxn ang="0">
                <a:pos x="412" y="226"/>
              </a:cxn>
              <a:cxn ang="0">
                <a:pos x="430" y="222"/>
              </a:cxn>
              <a:cxn ang="0">
                <a:pos x="453" y="217"/>
              </a:cxn>
              <a:cxn ang="0">
                <a:pos x="471" y="217"/>
              </a:cxn>
              <a:cxn ang="0">
                <a:pos x="493" y="217"/>
              </a:cxn>
              <a:cxn ang="0">
                <a:pos x="511" y="222"/>
              </a:cxn>
              <a:cxn ang="0">
                <a:pos x="534" y="226"/>
              </a:cxn>
              <a:cxn ang="0">
                <a:pos x="552" y="231"/>
              </a:cxn>
              <a:cxn ang="0">
                <a:pos x="575" y="240"/>
              </a:cxn>
              <a:cxn ang="0">
                <a:pos x="593" y="254"/>
              </a:cxn>
              <a:cxn ang="0">
                <a:pos x="615" y="263"/>
              </a:cxn>
              <a:cxn ang="0">
                <a:pos x="633" y="258"/>
              </a:cxn>
              <a:cxn ang="0">
                <a:pos x="656" y="254"/>
              </a:cxn>
              <a:cxn ang="0">
                <a:pos x="674" y="249"/>
              </a:cxn>
              <a:cxn ang="0">
                <a:pos x="697" y="249"/>
              </a:cxn>
              <a:cxn ang="0">
                <a:pos x="715" y="245"/>
              </a:cxn>
              <a:cxn ang="0">
                <a:pos x="737" y="245"/>
              </a:cxn>
              <a:cxn ang="0">
                <a:pos x="756" y="240"/>
              </a:cxn>
              <a:cxn ang="0">
                <a:pos x="778" y="240"/>
              </a:cxn>
              <a:cxn ang="0">
                <a:pos x="796" y="240"/>
              </a:cxn>
              <a:cxn ang="0">
                <a:pos x="819" y="240"/>
              </a:cxn>
              <a:cxn ang="0">
                <a:pos x="837" y="236"/>
              </a:cxn>
              <a:cxn ang="0">
                <a:pos x="860" y="231"/>
              </a:cxn>
              <a:cxn ang="0">
                <a:pos x="878" y="226"/>
              </a:cxn>
              <a:cxn ang="0">
                <a:pos x="900" y="222"/>
              </a:cxn>
            </a:cxnLst>
            <a:rect l="0" t="0" r="r" b="b"/>
            <a:pathLst>
              <a:path w="900" h="263">
                <a:moveTo>
                  <a:pt x="0" y="0"/>
                </a:moveTo>
                <a:lnTo>
                  <a:pt x="23" y="9"/>
                </a:lnTo>
                <a:lnTo>
                  <a:pt x="46" y="23"/>
                </a:lnTo>
                <a:lnTo>
                  <a:pt x="64" y="41"/>
                </a:lnTo>
                <a:lnTo>
                  <a:pt x="86" y="64"/>
                </a:lnTo>
                <a:lnTo>
                  <a:pt x="104" y="82"/>
                </a:lnTo>
                <a:lnTo>
                  <a:pt x="127" y="104"/>
                </a:lnTo>
                <a:lnTo>
                  <a:pt x="145" y="122"/>
                </a:lnTo>
                <a:lnTo>
                  <a:pt x="168" y="141"/>
                </a:lnTo>
                <a:lnTo>
                  <a:pt x="186" y="159"/>
                </a:lnTo>
                <a:lnTo>
                  <a:pt x="208" y="172"/>
                </a:lnTo>
                <a:lnTo>
                  <a:pt x="226" y="186"/>
                </a:lnTo>
                <a:lnTo>
                  <a:pt x="249" y="199"/>
                </a:lnTo>
                <a:lnTo>
                  <a:pt x="267" y="213"/>
                </a:lnTo>
                <a:lnTo>
                  <a:pt x="290" y="226"/>
                </a:lnTo>
                <a:lnTo>
                  <a:pt x="308" y="240"/>
                </a:lnTo>
                <a:lnTo>
                  <a:pt x="330" y="254"/>
                </a:lnTo>
                <a:lnTo>
                  <a:pt x="349" y="258"/>
                </a:lnTo>
                <a:lnTo>
                  <a:pt x="371" y="245"/>
                </a:lnTo>
                <a:lnTo>
                  <a:pt x="389" y="231"/>
                </a:lnTo>
                <a:lnTo>
                  <a:pt x="412" y="226"/>
                </a:lnTo>
                <a:lnTo>
                  <a:pt x="430" y="222"/>
                </a:lnTo>
                <a:lnTo>
                  <a:pt x="453" y="217"/>
                </a:lnTo>
                <a:lnTo>
                  <a:pt x="471" y="217"/>
                </a:lnTo>
                <a:lnTo>
                  <a:pt x="493" y="217"/>
                </a:lnTo>
                <a:lnTo>
                  <a:pt x="511" y="222"/>
                </a:lnTo>
                <a:lnTo>
                  <a:pt x="534" y="226"/>
                </a:lnTo>
                <a:lnTo>
                  <a:pt x="552" y="231"/>
                </a:lnTo>
                <a:lnTo>
                  <a:pt x="575" y="240"/>
                </a:lnTo>
                <a:lnTo>
                  <a:pt x="593" y="254"/>
                </a:lnTo>
                <a:lnTo>
                  <a:pt x="615" y="263"/>
                </a:lnTo>
                <a:lnTo>
                  <a:pt x="633" y="258"/>
                </a:lnTo>
                <a:lnTo>
                  <a:pt x="656" y="254"/>
                </a:lnTo>
                <a:lnTo>
                  <a:pt x="674" y="249"/>
                </a:lnTo>
                <a:lnTo>
                  <a:pt x="697" y="249"/>
                </a:lnTo>
                <a:lnTo>
                  <a:pt x="715" y="245"/>
                </a:lnTo>
                <a:lnTo>
                  <a:pt x="737" y="245"/>
                </a:lnTo>
                <a:lnTo>
                  <a:pt x="756" y="240"/>
                </a:lnTo>
                <a:lnTo>
                  <a:pt x="778" y="240"/>
                </a:lnTo>
                <a:lnTo>
                  <a:pt x="796" y="240"/>
                </a:lnTo>
                <a:lnTo>
                  <a:pt x="819" y="240"/>
                </a:lnTo>
                <a:lnTo>
                  <a:pt x="837" y="236"/>
                </a:lnTo>
                <a:lnTo>
                  <a:pt x="860" y="231"/>
                </a:lnTo>
                <a:lnTo>
                  <a:pt x="878" y="226"/>
                </a:lnTo>
                <a:lnTo>
                  <a:pt x="900" y="222"/>
                </a:lnTo>
              </a:path>
            </a:pathLst>
          </a:custGeom>
          <a:noFill/>
          <a:ln w="19050">
            <a:solidFill>
              <a:srgbClr val="007F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" name="Freeform 86"/>
          <p:cNvSpPr>
            <a:spLocks/>
          </p:cNvSpPr>
          <p:nvPr/>
        </p:nvSpPr>
        <p:spPr bwMode="auto">
          <a:xfrm>
            <a:off x="2835034" y="3367124"/>
            <a:ext cx="1841250" cy="438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9"/>
              </a:cxn>
              <a:cxn ang="0">
                <a:pos x="46" y="23"/>
              </a:cxn>
              <a:cxn ang="0">
                <a:pos x="64" y="41"/>
              </a:cxn>
              <a:cxn ang="0">
                <a:pos x="86" y="64"/>
              </a:cxn>
              <a:cxn ang="0">
                <a:pos x="104" y="82"/>
              </a:cxn>
              <a:cxn ang="0">
                <a:pos x="127" y="104"/>
              </a:cxn>
              <a:cxn ang="0">
                <a:pos x="145" y="122"/>
              </a:cxn>
              <a:cxn ang="0">
                <a:pos x="168" y="141"/>
              </a:cxn>
              <a:cxn ang="0">
                <a:pos x="186" y="159"/>
              </a:cxn>
              <a:cxn ang="0">
                <a:pos x="208" y="172"/>
              </a:cxn>
              <a:cxn ang="0">
                <a:pos x="226" y="186"/>
              </a:cxn>
              <a:cxn ang="0">
                <a:pos x="249" y="199"/>
              </a:cxn>
              <a:cxn ang="0">
                <a:pos x="267" y="213"/>
              </a:cxn>
              <a:cxn ang="0">
                <a:pos x="290" y="226"/>
              </a:cxn>
              <a:cxn ang="0">
                <a:pos x="308" y="240"/>
              </a:cxn>
              <a:cxn ang="0">
                <a:pos x="330" y="254"/>
              </a:cxn>
              <a:cxn ang="0">
                <a:pos x="349" y="258"/>
              </a:cxn>
              <a:cxn ang="0">
                <a:pos x="371" y="245"/>
              </a:cxn>
              <a:cxn ang="0">
                <a:pos x="389" y="231"/>
              </a:cxn>
              <a:cxn ang="0">
                <a:pos x="412" y="226"/>
              </a:cxn>
              <a:cxn ang="0">
                <a:pos x="430" y="222"/>
              </a:cxn>
              <a:cxn ang="0">
                <a:pos x="453" y="217"/>
              </a:cxn>
              <a:cxn ang="0">
                <a:pos x="471" y="217"/>
              </a:cxn>
              <a:cxn ang="0">
                <a:pos x="493" y="217"/>
              </a:cxn>
              <a:cxn ang="0">
                <a:pos x="511" y="222"/>
              </a:cxn>
              <a:cxn ang="0">
                <a:pos x="534" y="226"/>
              </a:cxn>
              <a:cxn ang="0">
                <a:pos x="552" y="231"/>
              </a:cxn>
              <a:cxn ang="0">
                <a:pos x="575" y="240"/>
              </a:cxn>
              <a:cxn ang="0">
                <a:pos x="593" y="254"/>
              </a:cxn>
              <a:cxn ang="0">
                <a:pos x="615" y="263"/>
              </a:cxn>
              <a:cxn ang="0">
                <a:pos x="633" y="258"/>
              </a:cxn>
              <a:cxn ang="0">
                <a:pos x="656" y="254"/>
              </a:cxn>
              <a:cxn ang="0">
                <a:pos x="674" y="249"/>
              </a:cxn>
              <a:cxn ang="0">
                <a:pos x="697" y="249"/>
              </a:cxn>
              <a:cxn ang="0">
                <a:pos x="715" y="245"/>
              </a:cxn>
              <a:cxn ang="0">
                <a:pos x="737" y="245"/>
              </a:cxn>
              <a:cxn ang="0">
                <a:pos x="756" y="240"/>
              </a:cxn>
              <a:cxn ang="0">
                <a:pos x="778" y="240"/>
              </a:cxn>
              <a:cxn ang="0">
                <a:pos x="796" y="240"/>
              </a:cxn>
              <a:cxn ang="0">
                <a:pos x="819" y="240"/>
              </a:cxn>
              <a:cxn ang="0">
                <a:pos x="837" y="236"/>
              </a:cxn>
              <a:cxn ang="0">
                <a:pos x="860" y="231"/>
              </a:cxn>
              <a:cxn ang="0">
                <a:pos x="878" y="226"/>
              </a:cxn>
              <a:cxn ang="0">
                <a:pos x="900" y="222"/>
              </a:cxn>
            </a:cxnLst>
            <a:rect l="0" t="0" r="r" b="b"/>
            <a:pathLst>
              <a:path w="900" h="263">
                <a:moveTo>
                  <a:pt x="0" y="0"/>
                </a:moveTo>
                <a:lnTo>
                  <a:pt x="23" y="9"/>
                </a:lnTo>
                <a:lnTo>
                  <a:pt x="46" y="23"/>
                </a:lnTo>
                <a:lnTo>
                  <a:pt x="64" y="41"/>
                </a:lnTo>
                <a:lnTo>
                  <a:pt x="86" y="64"/>
                </a:lnTo>
                <a:lnTo>
                  <a:pt x="104" y="82"/>
                </a:lnTo>
                <a:lnTo>
                  <a:pt x="127" y="104"/>
                </a:lnTo>
                <a:lnTo>
                  <a:pt x="145" y="122"/>
                </a:lnTo>
                <a:lnTo>
                  <a:pt x="168" y="141"/>
                </a:lnTo>
                <a:lnTo>
                  <a:pt x="186" y="159"/>
                </a:lnTo>
                <a:lnTo>
                  <a:pt x="208" y="172"/>
                </a:lnTo>
                <a:lnTo>
                  <a:pt x="226" y="186"/>
                </a:lnTo>
                <a:lnTo>
                  <a:pt x="249" y="199"/>
                </a:lnTo>
                <a:lnTo>
                  <a:pt x="267" y="213"/>
                </a:lnTo>
                <a:lnTo>
                  <a:pt x="290" y="226"/>
                </a:lnTo>
                <a:lnTo>
                  <a:pt x="308" y="240"/>
                </a:lnTo>
                <a:lnTo>
                  <a:pt x="330" y="254"/>
                </a:lnTo>
                <a:lnTo>
                  <a:pt x="349" y="258"/>
                </a:lnTo>
                <a:lnTo>
                  <a:pt x="371" y="245"/>
                </a:lnTo>
                <a:lnTo>
                  <a:pt x="389" y="231"/>
                </a:lnTo>
                <a:lnTo>
                  <a:pt x="412" y="226"/>
                </a:lnTo>
                <a:lnTo>
                  <a:pt x="430" y="222"/>
                </a:lnTo>
                <a:lnTo>
                  <a:pt x="453" y="217"/>
                </a:lnTo>
                <a:lnTo>
                  <a:pt x="471" y="217"/>
                </a:lnTo>
                <a:lnTo>
                  <a:pt x="493" y="217"/>
                </a:lnTo>
                <a:lnTo>
                  <a:pt x="511" y="222"/>
                </a:lnTo>
                <a:lnTo>
                  <a:pt x="534" y="226"/>
                </a:lnTo>
                <a:lnTo>
                  <a:pt x="552" y="231"/>
                </a:lnTo>
                <a:lnTo>
                  <a:pt x="575" y="240"/>
                </a:lnTo>
                <a:lnTo>
                  <a:pt x="593" y="254"/>
                </a:lnTo>
                <a:lnTo>
                  <a:pt x="615" y="263"/>
                </a:lnTo>
                <a:lnTo>
                  <a:pt x="633" y="258"/>
                </a:lnTo>
                <a:lnTo>
                  <a:pt x="656" y="254"/>
                </a:lnTo>
                <a:lnTo>
                  <a:pt x="674" y="249"/>
                </a:lnTo>
                <a:lnTo>
                  <a:pt x="697" y="249"/>
                </a:lnTo>
                <a:lnTo>
                  <a:pt x="715" y="245"/>
                </a:lnTo>
                <a:lnTo>
                  <a:pt x="737" y="245"/>
                </a:lnTo>
                <a:lnTo>
                  <a:pt x="756" y="240"/>
                </a:lnTo>
                <a:lnTo>
                  <a:pt x="778" y="240"/>
                </a:lnTo>
                <a:lnTo>
                  <a:pt x="796" y="240"/>
                </a:lnTo>
                <a:lnTo>
                  <a:pt x="819" y="240"/>
                </a:lnTo>
                <a:lnTo>
                  <a:pt x="837" y="236"/>
                </a:lnTo>
                <a:lnTo>
                  <a:pt x="860" y="231"/>
                </a:lnTo>
                <a:lnTo>
                  <a:pt x="878" y="226"/>
                </a:lnTo>
                <a:lnTo>
                  <a:pt x="900" y="222"/>
                </a:ln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" name="Freeform 87"/>
          <p:cNvSpPr>
            <a:spLocks/>
          </p:cNvSpPr>
          <p:nvPr/>
        </p:nvSpPr>
        <p:spPr bwMode="auto">
          <a:xfrm>
            <a:off x="2835034" y="2666677"/>
            <a:ext cx="1841250" cy="8138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13"/>
              </a:cxn>
              <a:cxn ang="0">
                <a:pos x="46" y="194"/>
              </a:cxn>
              <a:cxn ang="0">
                <a:pos x="64" y="257"/>
              </a:cxn>
              <a:cxn ang="0">
                <a:pos x="86" y="303"/>
              </a:cxn>
              <a:cxn ang="0">
                <a:pos x="104" y="334"/>
              </a:cxn>
              <a:cxn ang="0">
                <a:pos x="127" y="362"/>
              </a:cxn>
              <a:cxn ang="0">
                <a:pos x="145" y="384"/>
              </a:cxn>
              <a:cxn ang="0">
                <a:pos x="168" y="402"/>
              </a:cxn>
              <a:cxn ang="0">
                <a:pos x="186" y="416"/>
              </a:cxn>
              <a:cxn ang="0">
                <a:pos x="208" y="425"/>
              </a:cxn>
              <a:cxn ang="0">
                <a:pos x="226" y="434"/>
              </a:cxn>
              <a:cxn ang="0">
                <a:pos x="249" y="443"/>
              </a:cxn>
              <a:cxn ang="0">
                <a:pos x="267" y="447"/>
              </a:cxn>
              <a:cxn ang="0">
                <a:pos x="290" y="447"/>
              </a:cxn>
              <a:cxn ang="0">
                <a:pos x="308" y="452"/>
              </a:cxn>
              <a:cxn ang="0">
                <a:pos x="330" y="452"/>
              </a:cxn>
              <a:cxn ang="0">
                <a:pos x="349" y="452"/>
              </a:cxn>
              <a:cxn ang="0">
                <a:pos x="371" y="452"/>
              </a:cxn>
              <a:cxn ang="0">
                <a:pos x="389" y="447"/>
              </a:cxn>
              <a:cxn ang="0">
                <a:pos x="412" y="447"/>
              </a:cxn>
              <a:cxn ang="0">
                <a:pos x="430" y="447"/>
              </a:cxn>
              <a:cxn ang="0">
                <a:pos x="453" y="443"/>
              </a:cxn>
              <a:cxn ang="0">
                <a:pos x="471" y="443"/>
              </a:cxn>
              <a:cxn ang="0">
                <a:pos x="493" y="443"/>
              </a:cxn>
              <a:cxn ang="0">
                <a:pos x="511" y="443"/>
              </a:cxn>
              <a:cxn ang="0">
                <a:pos x="534" y="443"/>
              </a:cxn>
              <a:cxn ang="0">
                <a:pos x="552" y="443"/>
              </a:cxn>
              <a:cxn ang="0">
                <a:pos x="575" y="447"/>
              </a:cxn>
              <a:cxn ang="0">
                <a:pos x="593" y="447"/>
              </a:cxn>
              <a:cxn ang="0">
                <a:pos x="615" y="452"/>
              </a:cxn>
              <a:cxn ang="0">
                <a:pos x="633" y="456"/>
              </a:cxn>
              <a:cxn ang="0">
                <a:pos x="656" y="461"/>
              </a:cxn>
              <a:cxn ang="0">
                <a:pos x="674" y="466"/>
              </a:cxn>
              <a:cxn ang="0">
                <a:pos x="697" y="470"/>
              </a:cxn>
              <a:cxn ang="0">
                <a:pos x="715" y="475"/>
              </a:cxn>
              <a:cxn ang="0">
                <a:pos x="737" y="475"/>
              </a:cxn>
              <a:cxn ang="0">
                <a:pos x="756" y="479"/>
              </a:cxn>
              <a:cxn ang="0">
                <a:pos x="778" y="484"/>
              </a:cxn>
              <a:cxn ang="0">
                <a:pos x="796" y="484"/>
              </a:cxn>
              <a:cxn ang="0">
                <a:pos x="819" y="484"/>
              </a:cxn>
              <a:cxn ang="0">
                <a:pos x="837" y="488"/>
              </a:cxn>
              <a:cxn ang="0">
                <a:pos x="860" y="488"/>
              </a:cxn>
              <a:cxn ang="0">
                <a:pos x="878" y="488"/>
              </a:cxn>
              <a:cxn ang="0">
                <a:pos x="900" y="488"/>
              </a:cxn>
            </a:cxnLst>
            <a:rect l="0" t="0" r="r" b="b"/>
            <a:pathLst>
              <a:path w="900" h="488">
                <a:moveTo>
                  <a:pt x="0" y="0"/>
                </a:moveTo>
                <a:lnTo>
                  <a:pt x="23" y="113"/>
                </a:lnTo>
                <a:lnTo>
                  <a:pt x="46" y="194"/>
                </a:lnTo>
                <a:lnTo>
                  <a:pt x="64" y="257"/>
                </a:lnTo>
                <a:lnTo>
                  <a:pt x="86" y="303"/>
                </a:lnTo>
                <a:lnTo>
                  <a:pt x="104" y="334"/>
                </a:lnTo>
                <a:lnTo>
                  <a:pt x="127" y="362"/>
                </a:lnTo>
                <a:lnTo>
                  <a:pt x="145" y="384"/>
                </a:lnTo>
                <a:lnTo>
                  <a:pt x="168" y="402"/>
                </a:lnTo>
                <a:lnTo>
                  <a:pt x="186" y="416"/>
                </a:lnTo>
                <a:lnTo>
                  <a:pt x="208" y="425"/>
                </a:lnTo>
                <a:lnTo>
                  <a:pt x="226" y="434"/>
                </a:lnTo>
                <a:lnTo>
                  <a:pt x="249" y="443"/>
                </a:lnTo>
                <a:lnTo>
                  <a:pt x="267" y="447"/>
                </a:lnTo>
                <a:lnTo>
                  <a:pt x="290" y="447"/>
                </a:lnTo>
                <a:lnTo>
                  <a:pt x="308" y="452"/>
                </a:lnTo>
                <a:lnTo>
                  <a:pt x="330" y="452"/>
                </a:lnTo>
                <a:lnTo>
                  <a:pt x="349" y="452"/>
                </a:lnTo>
                <a:lnTo>
                  <a:pt x="371" y="452"/>
                </a:lnTo>
                <a:lnTo>
                  <a:pt x="389" y="447"/>
                </a:lnTo>
                <a:lnTo>
                  <a:pt x="412" y="447"/>
                </a:lnTo>
                <a:lnTo>
                  <a:pt x="430" y="447"/>
                </a:lnTo>
                <a:lnTo>
                  <a:pt x="453" y="443"/>
                </a:lnTo>
                <a:lnTo>
                  <a:pt x="471" y="443"/>
                </a:lnTo>
                <a:lnTo>
                  <a:pt x="493" y="443"/>
                </a:lnTo>
                <a:lnTo>
                  <a:pt x="511" y="443"/>
                </a:lnTo>
                <a:lnTo>
                  <a:pt x="534" y="443"/>
                </a:lnTo>
                <a:lnTo>
                  <a:pt x="552" y="443"/>
                </a:lnTo>
                <a:lnTo>
                  <a:pt x="575" y="447"/>
                </a:lnTo>
                <a:lnTo>
                  <a:pt x="593" y="447"/>
                </a:lnTo>
                <a:lnTo>
                  <a:pt x="615" y="452"/>
                </a:lnTo>
                <a:lnTo>
                  <a:pt x="633" y="456"/>
                </a:lnTo>
                <a:lnTo>
                  <a:pt x="656" y="461"/>
                </a:lnTo>
                <a:lnTo>
                  <a:pt x="674" y="466"/>
                </a:lnTo>
                <a:lnTo>
                  <a:pt x="697" y="470"/>
                </a:lnTo>
                <a:lnTo>
                  <a:pt x="715" y="475"/>
                </a:lnTo>
                <a:lnTo>
                  <a:pt x="737" y="475"/>
                </a:lnTo>
                <a:lnTo>
                  <a:pt x="756" y="479"/>
                </a:lnTo>
                <a:lnTo>
                  <a:pt x="778" y="484"/>
                </a:lnTo>
                <a:lnTo>
                  <a:pt x="796" y="484"/>
                </a:lnTo>
                <a:lnTo>
                  <a:pt x="819" y="484"/>
                </a:lnTo>
                <a:lnTo>
                  <a:pt x="837" y="488"/>
                </a:lnTo>
                <a:lnTo>
                  <a:pt x="860" y="488"/>
                </a:lnTo>
                <a:lnTo>
                  <a:pt x="878" y="488"/>
                </a:lnTo>
                <a:lnTo>
                  <a:pt x="900" y="488"/>
                </a:lnTo>
              </a:path>
            </a:pathLst>
          </a:custGeom>
          <a:noFill/>
          <a:ln w="19050">
            <a:solidFill>
              <a:srgbClr val="00BFB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8" name="Freeform 88"/>
          <p:cNvSpPr>
            <a:spLocks/>
          </p:cNvSpPr>
          <p:nvPr/>
        </p:nvSpPr>
        <p:spPr bwMode="auto">
          <a:xfrm>
            <a:off x="2835034" y="2319789"/>
            <a:ext cx="1841250" cy="1154070"/>
          </a:xfrm>
          <a:custGeom>
            <a:avLst/>
            <a:gdLst/>
            <a:ahLst/>
            <a:cxnLst>
              <a:cxn ang="0">
                <a:pos x="0" y="276"/>
              </a:cxn>
              <a:cxn ang="0">
                <a:pos x="23" y="230"/>
              </a:cxn>
              <a:cxn ang="0">
                <a:pos x="46" y="172"/>
              </a:cxn>
              <a:cxn ang="0">
                <a:pos x="64" y="104"/>
              </a:cxn>
              <a:cxn ang="0">
                <a:pos x="86" y="40"/>
              </a:cxn>
              <a:cxn ang="0">
                <a:pos x="104" y="0"/>
              </a:cxn>
              <a:cxn ang="0">
                <a:pos x="127" y="9"/>
              </a:cxn>
              <a:cxn ang="0">
                <a:pos x="145" y="67"/>
              </a:cxn>
              <a:cxn ang="0">
                <a:pos x="168" y="158"/>
              </a:cxn>
              <a:cxn ang="0">
                <a:pos x="186" y="244"/>
              </a:cxn>
              <a:cxn ang="0">
                <a:pos x="208" y="325"/>
              </a:cxn>
              <a:cxn ang="0">
                <a:pos x="226" y="389"/>
              </a:cxn>
              <a:cxn ang="0">
                <a:pos x="249" y="443"/>
              </a:cxn>
              <a:cxn ang="0">
                <a:pos x="267" y="484"/>
              </a:cxn>
              <a:cxn ang="0">
                <a:pos x="290" y="515"/>
              </a:cxn>
              <a:cxn ang="0">
                <a:pos x="308" y="542"/>
              </a:cxn>
              <a:cxn ang="0">
                <a:pos x="330" y="565"/>
              </a:cxn>
              <a:cxn ang="0">
                <a:pos x="349" y="579"/>
              </a:cxn>
              <a:cxn ang="0">
                <a:pos x="371" y="592"/>
              </a:cxn>
              <a:cxn ang="0">
                <a:pos x="389" y="601"/>
              </a:cxn>
              <a:cxn ang="0">
                <a:pos x="412" y="606"/>
              </a:cxn>
              <a:cxn ang="0">
                <a:pos x="430" y="610"/>
              </a:cxn>
              <a:cxn ang="0">
                <a:pos x="453" y="610"/>
              </a:cxn>
              <a:cxn ang="0">
                <a:pos x="471" y="610"/>
              </a:cxn>
              <a:cxn ang="0">
                <a:pos x="493" y="610"/>
              </a:cxn>
              <a:cxn ang="0">
                <a:pos x="511" y="610"/>
              </a:cxn>
              <a:cxn ang="0">
                <a:pos x="534" y="606"/>
              </a:cxn>
              <a:cxn ang="0">
                <a:pos x="552" y="601"/>
              </a:cxn>
              <a:cxn ang="0">
                <a:pos x="575" y="601"/>
              </a:cxn>
              <a:cxn ang="0">
                <a:pos x="593" y="597"/>
              </a:cxn>
              <a:cxn ang="0">
                <a:pos x="615" y="597"/>
              </a:cxn>
              <a:cxn ang="0">
                <a:pos x="633" y="601"/>
              </a:cxn>
              <a:cxn ang="0">
                <a:pos x="656" y="606"/>
              </a:cxn>
              <a:cxn ang="0">
                <a:pos x="674" y="610"/>
              </a:cxn>
              <a:cxn ang="0">
                <a:pos x="697" y="619"/>
              </a:cxn>
              <a:cxn ang="0">
                <a:pos x="715" y="628"/>
              </a:cxn>
              <a:cxn ang="0">
                <a:pos x="737" y="637"/>
              </a:cxn>
              <a:cxn ang="0">
                <a:pos x="756" y="646"/>
              </a:cxn>
              <a:cxn ang="0">
                <a:pos x="778" y="655"/>
              </a:cxn>
              <a:cxn ang="0">
                <a:pos x="796" y="664"/>
              </a:cxn>
              <a:cxn ang="0">
                <a:pos x="819" y="674"/>
              </a:cxn>
              <a:cxn ang="0">
                <a:pos x="837" y="678"/>
              </a:cxn>
              <a:cxn ang="0">
                <a:pos x="860" y="683"/>
              </a:cxn>
              <a:cxn ang="0">
                <a:pos x="878" y="687"/>
              </a:cxn>
              <a:cxn ang="0">
                <a:pos x="900" y="692"/>
              </a:cxn>
            </a:cxnLst>
            <a:rect l="0" t="0" r="r" b="b"/>
            <a:pathLst>
              <a:path w="900" h="692">
                <a:moveTo>
                  <a:pt x="0" y="276"/>
                </a:moveTo>
                <a:lnTo>
                  <a:pt x="23" y="230"/>
                </a:lnTo>
                <a:lnTo>
                  <a:pt x="46" y="172"/>
                </a:lnTo>
                <a:lnTo>
                  <a:pt x="64" y="104"/>
                </a:lnTo>
                <a:lnTo>
                  <a:pt x="86" y="40"/>
                </a:lnTo>
                <a:lnTo>
                  <a:pt x="104" y="0"/>
                </a:lnTo>
                <a:lnTo>
                  <a:pt x="127" y="9"/>
                </a:lnTo>
                <a:lnTo>
                  <a:pt x="145" y="67"/>
                </a:lnTo>
                <a:lnTo>
                  <a:pt x="168" y="158"/>
                </a:lnTo>
                <a:lnTo>
                  <a:pt x="186" y="244"/>
                </a:lnTo>
                <a:lnTo>
                  <a:pt x="208" y="325"/>
                </a:lnTo>
                <a:lnTo>
                  <a:pt x="226" y="389"/>
                </a:lnTo>
                <a:lnTo>
                  <a:pt x="249" y="443"/>
                </a:lnTo>
                <a:lnTo>
                  <a:pt x="267" y="484"/>
                </a:lnTo>
                <a:lnTo>
                  <a:pt x="290" y="515"/>
                </a:lnTo>
                <a:lnTo>
                  <a:pt x="308" y="542"/>
                </a:lnTo>
                <a:lnTo>
                  <a:pt x="330" y="565"/>
                </a:lnTo>
                <a:lnTo>
                  <a:pt x="349" y="579"/>
                </a:lnTo>
                <a:lnTo>
                  <a:pt x="371" y="592"/>
                </a:lnTo>
                <a:lnTo>
                  <a:pt x="389" y="601"/>
                </a:lnTo>
                <a:lnTo>
                  <a:pt x="412" y="606"/>
                </a:lnTo>
                <a:lnTo>
                  <a:pt x="430" y="610"/>
                </a:lnTo>
                <a:lnTo>
                  <a:pt x="453" y="610"/>
                </a:lnTo>
                <a:lnTo>
                  <a:pt x="471" y="610"/>
                </a:lnTo>
                <a:lnTo>
                  <a:pt x="493" y="610"/>
                </a:lnTo>
                <a:lnTo>
                  <a:pt x="511" y="610"/>
                </a:lnTo>
                <a:lnTo>
                  <a:pt x="534" y="606"/>
                </a:lnTo>
                <a:lnTo>
                  <a:pt x="552" y="601"/>
                </a:lnTo>
                <a:lnTo>
                  <a:pt x="575" y="601"/>
                </a:lnTo>
                <a:lnTo>
                  <a:pt x="593" y="597"/>
                </a:lnTo>
                <a:lnTo>
                  <a:pt x="615" y="597"/>
                </a:lnTo>
                <a:lnTo>
                  <a:pt x="633" y="601"/>
                </a:lnTo>
                <a:lnTo>
                  <a:pt x="656" y="606"/>
                </a:lnTo>
                <a:lnTo>
                  <a:pt x="674" y="610"/>
                </a:lnTo>
                <a:lnTo>
                  <a:pt x="697" y="619"/>
                </a:lnTo>
                <a:lnTo>
                  <a:pt x="715" y="628"/>
                </a:lnTo>
                <a:lnTo>
                  <a:pt x="737" y="637"/>
                </a:lnTo>
                <a:lnTo>
                  <a:pt x="756" y="646"/>
                </a:lnTo>
                <a:lnTo>
                  <a:pt x="778" y="655"/>
                </a:lnTo>
                <a:lnTo>
                  <a:pt x="796" y="664"/>
                </a:lnTo>
                <a:lnTo>
                  <a:pt x="819" y="674"/>
                </a:lnTo>
                <a:lnTo>
                  <a:pt x="837" y="678"/>
                </a:lnTo>
                <a:lnTo>
                  <a:pt x="860" y="683"/>
                </a:lnTo>
                <a:lnTo>
                  <a:pt x="878" y="687"/>
                </a:lnTo>
                <a:lnTo>
                  <a:pt x="900" y="692"/>
                </a:lnTo>
              </a:path>
            </a:pathLst>
          </a:custGeom>
          <a:noFill/>
          <a:ln w="19050">
            <a:solidFill>
              <a:srgbClr val="BF00B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9" name="Freeform 89"/>
          <p:cNvSpPr>
            <a:spLocks/>
          </p:cNvSpPr>
          <p:nvPr/>
        </p:nvSpPr>
        <p:spPr bwMode="auto">
          <a:xfrm>
            <a:off x="2835034" y="3638964"/>
            <a:ext cx="1841250" cy="1367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8"/>
              </a:cxn>
              <a:cxn ang="0">
                <a:pos x="46" y="27"/>
              </a:cxn>
              <a:cxn ang="0">
                <a:pos x="64" y="32"/>
              </a:cxn>
              <a:cxn ang="0">
                <a:pos x="86" y="32"/>
              </a:cxn>
              <a:cxn ang="0">
                <a:pos x="104" y="36"/>
              </a:cxn>
              <a:cxn ang="0">
                <a:pos x="127" y="41"/>
              </a:cxn>
              <a:cxn ang="0">
                <a:pos x="145" y="45"/>
              </a:cxn>
              <a:cxn ang="0">
                <a:pos x="168" y="54"/>
              </a:cxn>
              <a:cxn ang="0">
                <a:pos x="186" y="59"/>
              </a:cxn>
              <a:cxn ang="0">
                <a:pos x="208" y="63"/>
              </a:cxn>
              <a:cxn ang="0">
                <a:pos x="226" y="68"/>
              </a:cxn>
              <a:cxn ang="0">
                <a:pos x="249" y="68"/>
              </a:cxn>
              <a:cxn ang="0">
                <a:pos x="267" y="68"/>
              </a:cxn>
              <a:cxn ang="0">
                <a:pos x="290" y="68"/>
              </a:cxn>
              <a:cxn ang="0">
                <a:pos x="308" y="73"/>
              </a:cxn>
              <a:cxn ang="0">
                <a:pos x="330" y="73"/>
              </a:cxn>
              <a:cxn ang="0">
                <a:pos x="349" y="68"/>
              </a:cxn>
              <a:cxn ang="0">
                <a:pos x="371" y="68"/>
              </a:cxn>
              <a:cxn ang="0">
                <a:pos x="389" y="68"/>
              </a:cxn>
              <a:cxn ang="0">
                <a:pos x="412" y="68"/>
              </a:cxn>
              <a:cxn ang="0">
                <a:pos x="430" y="63"/>
              </a:cxn>
              <a:cxn ang="0">
                <a:pos x="453" y="63"/>
              </a:cxn>
              <a:cxn ang="0">
                <a:pos x="471" y="59"/>
              </a:cxn>
              <a:cxn ang="0">
                <a:pos x="493" y="59"/>
              </a:cxn>
              <a:cxn ang="0">
                <a:pos x="511" y="54"/>
              </a:cxn>
              <a:cxn ang="0">
                <a:pos x="534" y="50"/>
              </a:cxn>
              <a:cxn ang="0">
                <a:pos x="552" y="45"/>
              </a:cxn>
              <a:cxn ang="0">
                <a:pos x="575" y="41"/>
              </a:cxn>
              <a:cxn ang="0">
                <a:pos x="593" y="36"/>
              </a:cxn>
              <a:cxn ang="0">
                <a:pos x="615" y="32"/>
              </a:cxn>
              <a:cxn ang="0">
                <a:pos x="633" y="27"/>
              </a:cxn>
              <a:cxn ang="0">
                <a:pos x="656" y="23"/>
              </a:cxn>
              <a:cxn ang="0">
                <a:pos x="674" y="23"/>
              </a:cxn>
              <a:cxn ang="0">
                <a:pos x="697" y="27"/>
              </a:cxn>
              <a:cxn ang="0">
                <a:pos x="715" y="32"/>
              </a:cxn>
              <a:cxn ang="0">
                <a:pos x="737" y="36"/>
              </a:cxn>
              <a:cxn ang="0">
                <a:pos x="756" y="41"/>
              </a:cxn>
              <a:cxn ang="0">
                <a:pos x="778" y="45"/>
              </a:cxn>
              <a:cxn ang="0">
                <a:pos x="796" y="50"/>
              </a:cxn>
              <a:cxn ang="0">
                <a:pos x="819" y="59"/>
              </a:cxn>
              <a:cxn ang="0">
                <a:pos x="837" y="63"/>
              </a:cxn>
              <a:cxn ang="0">
                <a:pos x="860" y="68"/>
              </a:cxn>
              <a:cxn ang="0">
                <a:pos x="878" y="77"/>
              </a:cxn>
              <a:cxn ang="0">
                <a:pos x="900" y="82"/>
              </a:cxn>
            </a:cxnLst>
            <a:rect l="0" t="0" r="r" b="b"/>
            <a:pathLst>
              <a:path w="900" h="82">
                <a:moveTo>
                  <a:pt x="0" y="0"/>
                </a:moveTo>
                <a:lnTo>
                  <a:pt x="23" y="18"/>
                </a:lnTo>
                <a:lnTo>
                  <a:pt x="46" y="27"/>
                </a:lnTo>
                <a:lnTo>
                  <a:pt x="64" y="32"/>
                </a:lnTo>
                <a:lnTo>
                  <a:pt x="86" y="32"/>
                </a:lnTo>
                <a:lnTo>
                  <a:pt x="104" y="36"/>
                </a:lnTo>
                <a:lnTo>
                  <a:pt x="127" y="41"/>
                </a:lnTo>
                <a:lnTo>
                  <a:pt x="145" y="45"/>
                </a:lnTo>
                <a:lnTo>
                  <a:pt x="168" y="54"/>
                </a:lnTo>
                <a:lnTo>
                  <a:pt x="186" y="59"/>
                </a:lnTo>
                <a:lnTo>
                  <a:pt x="208" y="63"/>
                </a:lnTo>
                <a:lnTo>
                  <a:pt x="226" y="68"/>
                </a:lnTo>
                <a:lnTo>
                  <a:pt x="249" y="68"/>
                </a:lnTo>
                <a:lnTo>
                  <a:pt x="267" y="68"/>
                </a:lnTo>
                <a:lnTo>
                  <a:pt x="290" y="68"/>
                </a:lnTo>
                <a:lnTo>
                  <a:pt x="308" y="73"/>
                </a:lnTo>
                <a:lnTo>
                  <a:pt x="330" y="73"/>
                </a:lnTo>
                <a:lnTo>
                  <a:pt x="349" y="68"/>
                </a:lnTo>
                <a:lnTo>
                  <a:pt x="371" y="68"/>
                </a:lnTo>
                <a:lnTo>
                  <a:pt x="389" y="68"/>
                </a:lnTo>
                <a:lnTo>
                  <a:pt x="412" y="68"/>
                </a:lnTo>
                <a:lnTo>
                  <a:pt x="430" y="63"/>
                </a:lnTo>
                <a:lnTo>
                  <a:pt x="453" y="63"/>
                </a:lnTo>
                <a:lnTo>
                  <a:pt x="471" y="59"/>
                </a:lnTo>
                <a:lnTo>
                  <a:pt x="493" y="59"/>
                </a:lnTo>
                <a:lnTo>
                  <a:pt x="511" y="54"/>
                </a:lnTo>
                <a:lnTo>
                  <a:pt x="534" y="50"/>
                </a:lnTo>
                <a:lnTo>
                  <a:pt x="552" y="45"/>
                </a:lnTo>
                <a:lnTo>
                  <a:pt x="575" y="41"/>
                </a:lnTo>
                <a:lnTo>
                  <a:pt x="593" y="36"/>
                </a:lnTo>
                <a:lnTo>
                  <a:pt x="615" y="32"/>
                </a:lnTo>
                <a:lnTo>
                  <a:pt x="633" y="27"/>
                </a:lnTo>
                <a:lnTo>
                  <a:pt x="656" y="23"/>
                </a:lnTo>
                <a:lnTo>
                  <a:pt x="674" y="23"/>
                </a:lnTo>
                <a:lnTo>
                  <a:pt x="697" y="27"/>
                </a:lnTo>
                <a:lnTo>
                  <a:pt x="715" y="32"/>
                </a:lnTo>
                <a:lnTo>
                  <a:pt x="737" y="36"/>
                </a:lnTo>
                <a:lnTo>
                  <a:pt x="756" y="41"/>
                </a:lnTo>
                <a:lnTo>
                  <a:pt x="778" y="45"/>
                </a:lnTo>
                <a:lnTo>
                  <a:pt x="796" y="50"/>
                </a:lnTo>
                <a:lnTo>
                  <a:pt x="819" y="59"/>
                </a:lnTo>
                <a:lnTo>
                  <a:pt x="837" y="63"/>
                </a:lnTo>
                <a:lnTo>
                  <a:pt x="860" y="68"/>
                </a:lnTo>
                <a:lnTo>
                  <a:pt x="878" y="77"/>
                </a:lnTo>
                <a:lnTo>
                  <a:pt x="900" y="82"/>
                </a:lnTo>
              </a:path>
            </a:pathLst>
          </a:custGeom>
          <a:noFill/>
          <a:ln w="19050">
            <a:solidFill>
              <a:srgbClr val="BFBF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0" name="Freeform 90"/>
          <p:cNvSpPr>
            <a:spLocks/>
          </p:cNvSpPr>
          <p:nvPr/>
        </p:nvSpPr>
        <p:spPr bwMode="auto">
          <a:xfrm>
            <a:off x="2835034" y="3638964"/>
            <a:ext cx="1841250" cy="1367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8"/>
              </a:cxn>
              <a:cxn ang="0">
                <a:pos x="46" y="27"/>
              </a:cxn>
              <a:cxn ang="0">
                <a:pos x="64" y="32"/>
              </a:cxn>
              <a:cxn ang="0">
                <a:pos x="86" y="32"/>
              </a:cxn>
              <a:cxn ang="0">
                <a:pos x="104" y="36"/>
              </a:cxn>
              <a:cxn ang="0">
                <a:pos x="127" y="41"/>
              </a:cxn>
              <a:cxn ang="0">
                <a:pos x="145" y="45"/>
              </a:cxn>
              <a:cxn ang="0">
                <a:pos x="168" y="54"/>
              </a:cxn>
              <a:cxn ang="0">
                <a:pos x="186" y="59"/>
              </a:cxn>
              <a:cxn ang="0">
                <a:pos x="208" y="63"/>
              </a:cxn>
              <a:cxn ang="0">
                <a:pos x="226" y="68"/>
              </a:cxn>
              <a:cxn ang="0">
                <a:pos x="249" y="68"/>
              </a:cxn>
              <a:cxn ang="0">
                <a:pos x="267" y="68"/>
              </a:cxn>
              <a:cxn ang="0">
                <a:pos x="290" y="68"/>
              </a:cxn>
              <a:cxn ang="0">
                <a:pos x="308" y="73"/>
              </a:cxn>
              <a:cxn ang="0">
                <a:pos x="330" y="73"/>
              </a:cxn>
              <a:cxn ang="0">
                <a:pos x="349" y="68"/>
              </a:cxn>
              <a:cxn ang="0">
                <a:pos x="371" y="68"/>
              </a:cxn>
              <a:cxn ang="0">
                <a:pos x="389" y="68"/>
              </a:cxn>
              <a:cxn ang="0">
                <a:pos x="412" y="68"/>
              </a:cxn>
              <a:cxn ang="0">
                <a:pos x="430" y="63"/>
              </a:cxn>
              <a:cxn ang="0">
                <a:pos x="453" y="63"/>
              </a:cxn>
              <a:cxn ang="0">
                <a:pos x="471" y="59"/>
              </a:cxn>
              <a:cxn ang="0">
                <a:pos x="493" y="59"/>
              </a:cxn>
              <a:cxn ang="0">
                <a:pos x="511" y="54"/>
              </a:cxn>
              <a:cxn ang="0">
                <a:pos x="534" y="50"/>
              </a:cxn>
              <a:cxn ang="0">
                <a:pos x="552" y="45"/>
              </a:cxn>
              <a:cxn ang="0">
                <a:pos x="575" y="41"/>
              </a:cxn>
              <a:cxn ang="0">
                <a:pos x="593" y="36"/>
              </a:cxn>
              <a:cxn ang="0">
                <a:pos x="615" y="32"/>
              </a:cxn>
              <a:cxn ang="0">
                <a:pos x="633" y="27"/>
              </a:cxn>
              <a:cxn ang="0">
                <a:pos x="656" y="23"/>
              </a:cxn>
              <a:cxn ang="0">
                <a:pos x="674" y="23"/>
              </a:cxn>
              <a:cxn ang="0">
                <a:pos x="697" y="27"/>
              </a:cxn>
              <a:cxn ang="0">
                <a:pos x="715" y="32"/>
              </a:cxn>
              <a:cxn ang="0">
                <a:pos x="737" y="36"/>
              </a:cxn>
              <a:cxn ang="0">
                <a:pos x="756" y="41"/>
              </a:cxn>
              <a:cxn ang="0">
                <a:pos x="778" y="45"/>
              </a:cxn>
              <a:cxn ang="0">
                <a:pos x="796" y="50"/>
              </a:cxn>
              <a:cxn ang="0">
                <a:pos x="819" y="59"/>
              </a:cxn>
              <a:cxn ang="0">
                <a:pos x="837" y="63"/>
              </a:cxn>
              <a:cxn ang="0">
                <a:pos x="860" y="68"/>
              </a:cxn>
              <a:cxn ang="0">
                <a:pos x="878" y="77"/>
              </a:cxn>
              <a:cxn ang="0">
                <a:pos x="900" y="82"/>
              </a:cxn>
            </a:cxnLst>
            <a:rect l="0" t="0" r="r" b="b"/>
            <a:pathLst>
              <a:path w="900" h="82">
                <a:moveTo>
                  <a:pt x="0" y="0"/>
                </a:moveTo>
                <a:lnTo>
                  <a:pt x="23" y="18"/>
                </a:lnTo>
                <a:lnTo>
                  <a:pt x="46" y="27"/>
                </a:lnTo>
                <a:lnTo>
                  <a:pt x="64" y="32"/>
                </a:lnTo>
                <a:lnTo>
                  <a:pt x="86" y="32"/>
                </a:lnTo>
                <a:lnTo>
                  <a:pt x="104" y="36"/>
                </a:lnTo>
                <a:lnTo>
                  <a:pt x="127" y="41"/>
                </a:lnTo>
                <a:lnTo>
                  <a:pt x="145" y="45"/>
                </a:lnTo>
                <a:lnTo>
                  <a:pt x="168" y="54"/>
                </a:lnTo>
                <a:lnTo>
                  <a:pt x="186" y="59"/>
                </a:lnTo>
                <a:lnTo>
                  <a:pt x="208" y="63"/>
                </a:lnTo>
                <a:lnTo>
                  <a:pt x="226" y="68"/>
                </a:lnTo>
                <a:lnTo>
                  <a:pt x="249" y="68"/>
                </a:lnTo>
                <a:lnTo>
                  <a:pt x="267" y="68"/>
                </a:lnTo>
                <a:lnTo>
                  <a:pt x="290" y="68"/>
                </a:lnTo>
                <a:lnTo>
                  <a:pt x="308" y="73"/>
                </a:lnTo>
                <a:lnTo>
                  <a:pt x="330" y="73"/>
                </a:lnTo>
                <a:lnTo>
                  <a:pt x="349" y="68"/>
                </a:lnTo>
                <a:lnTo>
                  <a:pt x="371" y="68"/>
                </a:lnTo>
                <a:lnTo>
                  <a:pt x="389" y="68"/>
                </a:lnTo>
                <a:lnTo>
                  <a:pt x="412" y="68"/>
                </a:lnTo>
                <a:lnTo>
                  <a:pt x="430" y="63"/>
                </a:lnTo>
                <a:lnTo>
                  <a:pt x="453" y="63"/>
                </a:lnTo>
                <a:lnTo>
                  <a:pt x="471" y="59"/>
                </a:lnTo>
                <a:lnTo>
                  <a:pt x="493" y="59"/>
                </a:lnTo>
                <a:lnTo>
                  <a:pt x="511" y="54"/>
                </a:lnTo>
                <a:lnTo>
                  <a:pt x="534" y="50"/>
                </a:lnTo>
                <a:lnTo>
                  <a:pt x="552" y="45"/>
                </a:lnTo>
                <a:lnTo>
                  <a:pt x="575" y="41"/>
                </a:lnTo>
                <a:lnTo>
                  <a:pt x="593" y="36"/>
                </a:lnTo>
                <a:lnTo>
                  <a:pt x="615" y="32"/>
                </a:lnTo>
                <a:lnTo>
                  <a:pt x="633" y="27"/>
                </a:lnTo>
                <a:lnTo>
                  <a:pt x="656" y="23"/>
                </a:lnTo>
                <a:lnTo>
                  <a:pt x="674" y="23"/>
                </a:lnTo>
                <a:lnTo>
                  <a:pt x="697" y="27"/>
                </a:lnTo>
                <a:lnTo>
                  <a:pt x="715" y="32"/>
                </a:lnTo>
                <a:lnTo>
                  <a:pt x="737" y="36"/>
                </a:lnTo>
                <a:lnTo>
                  <a:pt x="756" y="41"/>
                </a:lnTo>
                <a:lnTo>
                  <a:pt x="778" y="45"/>
                </a:lnTo>
                <a:lnTo>
                  <a:pt x="796" y="50"/>
                </a:lnTo>
                <a:lnTo>
                  <a:pt x="819" y="59"/>
                </a:lnTo>
                <a:lnTo>
                  <a:pt x="837" y="63"/>
                </a:lnTo>
                <a:lnTo>
                  <a:pt x="860" y="68"/>
                </a:lnTo>
                <a:lnTo>
                  <a:pt x="878" y="77"/>
                </a:lnTo>
                <a:lnTo>
                  <a:pt x="900" y="82"/>
                </a:lnTo>
              </a:path>
            </a:pathLst>
          </a:custGeom>
          <a:noFill/>
          <a:ln w="19050">
            <a:solidFill>
              <a:srgbClr val="3F3F3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1" name="Freeform 91"/>
          <p:cNvSpPr>
            <a:spLocks/>
          </p:cNvSpPr>
          <p:nvPr/>
        </p:nvSpPr>
        <p:spPr bwMode="auto">
          <a:xfrm>
            <a:off x="2835034" y="2364817"/>
            <a:ext cx="1841250" cy="10706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58"/>
              </a:cxn>
              <a:cxn ang="0">
                <a:pos x="46" y="267"/>
              </a:cxn>
              <a:cxn ang="0">
                <a:pos x="64" y="344"/>
              </a:cxn>
              <a:cxn ang="0">
                <a:pos x="86" y="402"/>
              </a:cxn>
              <a:cxn ang="0">
                <a:pos x="104" y="448"/>
              </a:cxn>
              <a:cxn ang="0">
                <a:pos x="127" y="479"/>
              </a:cxn>
              <a:cxn ang="0">
                <a:pos x="145" y="506"/>
              </a:cxn>
              <a:cxn ang="0">
                <a:pos x="168" y="533"/>
              </a:cxn>
              <a:cxn ang="0">
                <a:pos x="186" y="552"/>
              </a:cxn>
              <a:cxn ang="0">
                <a:pos x="208" y="565"/>
              </a:cxn>
              <a:cxn ang="0">
                <a:pos x="226" y="583"/>
              </a:cxn>
              <a:cxn ang="0">
                <a:pos x="249" y="592"/>
              </a:cxn>
              <a:cxn ang="0">
                <a:pos x="267" y="601"/>
              </a:cxn>
              <a:cxn ang="0">
                <a:pos x="290" y="610"/>
              </a:cxn>
              <a:cxn ang="0">
                <a:pos x="308" y="615"/>
              </a:cxn>
              <a:cxn ang="0">
                <a:pos x="330" y="619"/>
              </a:cxn>
              <a:cxn ang="0">
                <a:pos x="349" y="624"/>
              </a:cxn>
              <a:cxn ang="0">
                <a:pos x="371" y="628"/>
              </a:cxn>
              <a:cxn ang="0">
                <a:pos x="389" y="633"/>
              </a:cxn>
              <a:cxn ang="0">
                <a:pos x="412" y="633"/>
              </a:cxn>
              <a:cxn ang="0">
                <a:pos x="430" y="633"/>
              </a:cxn>
              <a:cxn ang="0">
                <a:pos x="453" y="633"/>
              </a:cxn>
              <a:cxn ang="0">
                <a:pos x="471" y="633"/>
              </a:cxn>
              <a:cxn ang="0">
                <a:pos x="493" y="633"/>
              </a:cxn>
              <a:cxn ang="0">
                <a:pos x="511" y="633"/>
              </a:cxn>
              <a:cxn ang="0">
                <a:pos x="534" y="633"/>
              </a:cxn>
              <a:cxn ang="0">
                <a:pos x="552" y="633"/>
              </a:cxn>
              <a:cxn ang="0">
                <a:pos x="575" y="633"/>
              </a:cxn>
              <a:cxn ang="0">
                <a:pos x="593" y="633"/>
              </a:cxn>
              <a:cxn ang="0">
                <a:pos x="615" y="633"/>
              </a:cxn>
              <a:cxn ang="0">
                <a:pos x="633" y="633"/>
              </a:cxn>
              <a:cxn ang="0">
                <a:pos x="656" y="633"/>
              </a:cxn>
              <a:cxn ang="0">
                <a:pos x="674" y="633"/>
              </a:cxn>
              <a:cxn ang="0">
                <a:pos x="697" y="633"/>
              </a:cxn>
              <a:cxn ang="0">
                <a:pos x="715" y="633"/>
              </a:cxn>
              <a:cxn ang="0">
                <a:pos x="737" y="637"/>
              </a:cxn>
              <a:cxn ang="0">
                <a:pos x="756" y="637"/>
              </a:cxn>
              <a:cxn ang="0">
                <a:pos x="778" y="637"/>
              </a:cxn>
              <a:cxn ang="0">
                <a:pos x="796" y="637"/>
              </a:cxn>
              <a:cxn ang="0">
                <a:pos x="819" y="642"/>
              </a:cxn>
              <a:cxn ang="0">
                <a:pos x="837" y="642"/>
              </a:cxn>
              <a:cxn ang="0">
                <a:pos x="860" y="637"/>
              </a:cxn>
              <a:cxn ang="0">
                <a:pos x="878" y="637"/>
              </a:cxn>
              <a:cxn ang="0">
                <a:pos x="900" y="637"/>
              </a:cxn>
            </a:cxnLst>
            <a:rect l="0" t="0" r="r" b="b"/>
            <a:pathLst>
              <a:path w="900" h="642">
                <a:moveTo>
                  <a:pt x="0" y="0"/>
                </a:moveTo>
                <a:lnTo>
                  <a:pt x="23" y="158"/>
                </a:lnTo>
                <a:lnTo>
                  <a:pt x="46" y="267"/>
                </a:lnTo>
                <a:lnTo>
                  <a:pt x="64" y="344"/>
                </a:lnTo>
                <a:lnTo>
                  <a:pt x="86" y="402"/>
                </a:lnTo>
                <a:lnTo>
                  <a:pt x="104" y="448"/>
                </a:lnTo>
                <a:lnTo>
                  <a:pt x="127" y="479"/>
                </a:lnTo>
                <a:lnTo>
                  <a:pt x="145" y="506"/>
                </a:lnTo>
                <a:lnTo>
                  <a:pt x="168" y="533"/>
                </a:lnTo>
                <a:lnTo>
                  <a:pt x="186" y="552"/>
                </a:lnTo>
                <a:lnTo>
                  <a:pt x="208" y="565"/>
                </a:lnTo>
                <a:lnTo>
                  <a:pt x="226" y="583"/>
                </a:lnTo>
                <a:lnTo>
                  <a:pt x="249" y="592"/>
                </a:lnTo>
                <a:lnTo>
                  <a:pt x="267" y="601"/>
                </a:lnTo>
                <a:lnTo>
                  <a:pt x="290" y="610"/>
                </a:lnTo>
                <a:lnTo>
                  <a:pt x="308" y="615"/>
                </a:lnTo>
                <a:lnTo>
                  <a:pt x="330" y="619"/>
                </a:lnTo>
                <a:lnTo>
                  <a:pt x="349" y="624"/>
                </a:lnTo>
                <a:lnTo>
                  <a:pt x="371" y="628"/>
                </a:lnTo>
                <a:lnTo>
                  <a:pt x="389" y="633"/>
                </a:lnTo>
                <a:lnTo>
                  <a:pt x="412" y="633"/>
                </a:lnTo>
                <a:lnTo>
                  <a:pt x="430" y="633"/>
                </a:lnTo>
                <a:lnTo>
                  <a:pt x="453" y="633"/>
                </a:lnTo>
                <a:lnTo>
                  <a:pt x="471" y="633"/>
                </a:lnTo>
                <a:lnTo>
                  <a:pt x="493" y="633"/>
                </a:lnTo>
                <a:lnTo>
                  <a:pt x="511" y="633"/>
                </a:lnTo>
                <a:lnTo>
                  <a:pt x="534" y="633"/>
                </a:lnTo>
                <a:lnTo>
                  <a:pt x="552" y="633"/>
                </a:lnTo>
                <a:lnTo>
                  <a:pt x="575" y="633"/>
                </a:lnTo>
                <a:lnTo>
                  <a:pt x="593" y="633"/>
                </a:lnTo>
                <a:lnTo>
                  <a:pt x="615" y="633"/>
                </a:lnTo>
                <a:lnTo>
                  <a:pt x="633" y="633"/>
                </a:lnTo>
                <a:lnTo>
                  <a:pt x="656" y="633"/>
                </a:lnTo>
                <a:lnTo>
                  <a:pt x="674" y="633"/>
                </a:lnTo>
                <a:lnTo>
                  <a:pt x="697" y="633"/>
                </a:lnTo>
                <a:lnTo>
                  <a:pt x="715" y="633"/>
                </a:lnTo>
                <a:lnTo>
                  <a:pt x="737" y="637"/>
                </a:lnTo>
                <a:lnTo>
                  <a:pt x="756" y="637"/>
                </a:lnTo>
                <a:lnTo>
                  <a:pt x="778" y="637"/>
                </a:lnTo>
                <a:lnTo>
                  <a:pt x="796" y="637"/>
                </a:lnTo>
                <a:lnTo>
                  <a:pt x="819" y="642"/>
                </a:lnTo>
                <a:lnTo>
                  <a:pt x="837" y="642"/>
                </a:lnTo>
                <a:lnTo>
                  <a:pt x="860" y="637"/>
                </a:lnTo>
                <a:lnTo>
                  <a:pt x="878" y="637"/>
                </a:lnTo>
                <a:lnTo>
                  <a:pt x="900" y="637"/>
                </a:lnTo>
              </a:path>
            </a:pathLst>
          </a:cu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2" name="Freeform 92"/>
          <p:cNvSpPr>
            <a:spLocks/>
          </p:cNvSpPr>
          <p:nvPr/>
        </p:nvSpPr>
        <p:spPr bwMode="auto">
          <a:xfrm>
            <a:off x="2835034" y="1632684"/>
            <a:ext cx="1841250" cy="183283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45"/>
              </a:cxn>
              <a:cxn ang="0">
                <a:pos x="46" y="294"/>
              </a:cxn>
              <a:cxn ang="0">
                <a:pos x="64" y="430"/>
              </a:cxn>
              <a:cxn ang="0">
                <a:pos x="86" y="547"/>
              </a:cxn>
              <a:cxn ang="0">
                <a:pos x="104" y="647"/>
              </a:cxn>
              <a:cxn ang="0">
                <a:pos x="127" y="728"/>
              </a:cxn>
              <a:cxn ang="0">
                <a:pos x="145" y="792"/>
              </a:cxn>
              <a:cxn ang="0">
                <a:pos x="168" y="850"/>
              </a:cxn>
              <a:cxn ang="0">
                <a:pos x="186" y="891"/>
              </a:cxn>
              <a:cxn ang="0">
                <a:pos x="208" y="927"/>
              </a:cxn>
              <a:cxn ang="0">
                <a:pos x="226" y="959"/>
              </a:cxn>
              <a:cxn ang="0">
                <a:pos x="249" y="986"/>
              </a:cxn>
              <a:cxn ang="0">
                <a:pos x="267" y="1004"/>
              </a:cxn>
              <a:cxn ang="0">
                <a:pos x="290" y="1022"/>
              </a:cxn>
              <a:cxn ang="0">
                <a:pos x="308" y="1036"/>
              </a:cxn>
              <a:cxn ang="0">
                <a:pos x="330" y="1045"/>
              </a:cxn>
              <a:cxn ang="0">
                <a:pos x="349" y="1054"/>
              </a:cxn>
              <a:cxn ang="0">
                <a:pos x="371" y="1063"/>
              </a:cxn>
              <a:cxn ang="0">
                <a:pos x="389" y="1067"/>
              </a:cxn>
              <a:cxn ang="0">
                <a:pos x="412" y="1072"/>
              </a:cxn>
              <a:cxn ang="0">
                <a:pos x="430" y="1072"/>
              </a:cxn>
              <a:cxn ang="0">
                <a:pos x="453" y="1076"/>
              </a:cxn>
              <a:cxn ang="0">
                <a:pos x="471" y="1072"/>
              </a:cxn>
              <a:cxn ang="0">
                <a:pos x="493" y="1072"/>
              </a:cxn>
              <a:cxn ang="0">
                <a:pos x="511" y="1072"/>
              </a:cxn>
              <a:cxn ang="0">
                <a:pos x="534" y="1067"/>
              </a:cxn>
              <a:cxn ang="0">
                <a:pos x="552" y="1063"/>
              </a:cxn>
              <a:cxn ang="0">
                <a:pos x="575" y="1058"/>
              </a:cxn>
              <a:cxn ang="0">
                <a:pos x="593" y="1054"/>
              </a:cxn>
              <a:cxn ang="0">
                <a:pos x="615" y="1054"/>
              </a:cxn>
              <a:cxn ang="0">
                <a:pos x="633" y="1049"/>
              </a:cxn>
              <a:cxn ang="0">
                <a:pos x="656" y="1045"/>
              </a:cxn>
              <a:cxn ang="0">
                <a:pos x="674" y="1045"/>
              </a:cxn>
              <a:cxn ang="0">
                <a:pos x="697" y="1049"/>
              </a:cxn>
              <a:cxn ang="0">
                <a:pos x="715" y="1049"/>
              </a:cxn>
              <a:cxn ang="0">
                <a:pos x="737" y="1054"/>
              </a:cxn>
              <a:cxn ang="0">
                <a:pos x="756" y="1058"/>
              </a:cxn>
              <a:cxn ang="0">
                <a:pos x="778" y="1067"/>
              </a:cxn>
              <a:cxn ang="0">
                <a:pos x="796" y="1072"/>
              </a:cxn>
              <a:cxn ang="0">
                <a:pos x="819" y="1076"/>
              </a:cxn>
              <a:cxn ang="0">
                <a:pos x="837" y="1086"/>
              </a:cxn>
              <a:cxn ang="0">
                <a:pos x="860" y="1090"/>
              </a:cxn>
              <a:cxn ang="0">
                <a:pos x="878" y="1095"/>
              </a:cxn>
              <a:cxn ang="0">
                <a:pos x="900" y="1099"/>
              </a:cxn>
            </a:cxnLst>
            <a:rect l="0" t="0" r="r" b="b"/>
            <a:pathLst>
              <a:path w="900" h="1099">
                <a:moveTo>
                  <a:pt x="0" y="0"/>
                </a:moveTo>
                <a:lnTo>
                  <a:pt x="23" y="145"/>
                </a:lnTo>
                <a:lnTo>
                  <a:pt x="46" y="294"/>
                </a:lnTo>
                <a:lnTo>
                  <a:pt x="64" y="430"/>
                </a:lnTo>
                <a:lnTo>
                  <a:pt x="86" y="547"/>
                </a:lnTo>
                <a:lnTo>
                  <a:pt x="104" y="647"/>
                </a:lnTo>
                <a:lnTo>
                  <a:pt x="127" y="728"/>
                </a:lnTo>
                <a:lnTo>
                  <a:pt x="145" y="792"/>
                </a:lnTo>
                <a:lnTo>
                  <a:pt x="168" y="850"/>
                </a:lnTo>
                <a:lnTo>
                  <a:pt x="186" y="891"/>
                </a:lnTo>
                <a:lnTo>
                  <a:pt x="208" y="927"/>
                </a:lnTo>
                <a:lnTo>
                  <a:pt x="226" y="959"/>
                </a:lnTo>
                <a:lnTo>
                  <a:pt x="249" y="986"/>
                </a:lnTo>
                <a:lnTo>
                  <a:pt x="267" y="1004"/>
                </a:lnTo>
                <a:lnTo>
                  <a:pt x="290" y="1022"/>
                </a:lnTo>
                <a:lnTo>
                  <a:pt x="308" y="1036"/>
                </a:lnTo>
                <a:lnTo>
                  <a:pt x="330" y="1045"/>
                </a:lnTo>
                <a:lnTo>
                  <a:pt x="349" y="1054"/>
                </a:lnTo>
                <a:lnTo>
                  <a:pt x="371" y="1063"/>
                </a:lnTo>
                <a:lnTo>
                  <a:pt x="389" y="1067"/>
                </a:lnTo>
                <a:lnTo>
                  <a:pt x="412" y="1072"/>
                </a:lnTo>
                <a:lnTo>
                  <a:pt x="430" y="1072"/>
                </a:lnTo>
                <a:lnTo>
                  <a:pt x="453" y="1076"/>
                </a:lnTo>
                <a:lnTo>
                  <a:pt x="471" y="1072"/>
                </a:lnTo>
                <a:lnTo>
                  <a:pt x="493" y="1072"/>
                </a:lnTo>
                <a:lnTo>
                  <a:pt x="511" y="1072"/>
                </a:lnTo>
                <a:lnTo>
                  <a:pt x="534" y="1067"/>
                </a:lnTo>
                <a:lnTo>
                  <a:pt x="552" y="1063"/>
                </a:lnTo>
                <a:lnTo>
                  <a:pt x="575" y="1058"/>
                </a:lnTo>
                <a:lnTo>
                  <a:pt x="593" y="1054"/>
                </a:lnTo>
                <a:lnTo>
                  <a:pt x="615" y="1054"/>
                </a:lnTo>
                <a:lnTo>
                  <a:pt x="633" y="1049"/>
                </a:lnTo>
                <a:lnTo>
                  <a:pt x="656" y="1045"/>
                </a:lnTo>
                <a:lnTo>
                  <a:pt x="674" y="1045"/>
                </a:lnTo>
                <a:lnTo>
                  <a:pt x="697" y="1049"/>
                </a:lnTo>
                <a:lnTo>
                  <a:pt x="715" y="1049"/>
                </a:lnTo>
                <a:lnTo>
                  <a:pt x="737" y="1054"/>
                </a:lnTo>
                <a:lnTo>
                  <a:pt x="756" y="1058"/>
                </a:lnTo>
                <a:lnTo>
                  <a:pt x="778" y="1067"/>
                </a:lnTo>
                <a:lnTo>
                  <a:pt x="796" y="1072"/>
                </a:lnTo>
                <a:lnTo>
                  <a:pt x="819" y="1076"/>
                </a:lnTo>
                <a:lnTo>
                  <a:pt x="837" y="1086"/>
                </a:lnTo>
                <a:lnTo>
                  <a:pt x="860" y="1090"/>
                </a:lnTo>
                <a:lnTo>
                  <a:pt x="878" y="1095"/>
                </a:lnTo>
                <a:lnTo>
                  <a:pt x="900" y="1099"/>
                </a:lnTo>
              </a:path>
            </a:pathLst>
          </a:custGeom>
          <a:noFill/>
          <a:ln w="19050">
            <a:solidFill>
              <a:srgbClr val="007F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3" name="Freeform 93"/>
          <p:cNvSpPr>
            <a:spLocks/>
          </p:cNvSpPr>
          <p:nvPr/>
        </p:nvSpPr>
        <p:spPr bwMode="auto">
          <a:xfrm>
            <a:off x="2835034" y="3126970"/>
            <a:ext cx="1841250" cy="65541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81"/>
              </a:cxn>
              <a:cxn ang="0">
                <a:pos x="46" y="153"/>
              </a:cxn>
              <a:cxn ang="0">
                <a:pos x="64" y="212"/>
              </a:cxn>
              <a:cxn ang="0">
                <a:pos x="86" y="266"/>
              </a:cxn>
              <a:cxn ang="0">
                <a:pos x="104" y="312"/>
              </a:cxn>
              <a:cxn ang="0">
                <a:pos x="127" y="352"/>
              </a:cxn>
              <a:cxn ang="0">
                <a:pos x="145" y="384"/>
              </a:cxn>
              <a:cxn ang="0">
                <a:pos x="168" y="389"/>
              </a:cxn>
              <a:cxn ang="0">
                <a:pos x="186" y="393"/>
              </a:cxn>
              <a:cxn ang="0">
                <a:pos x="208" y="393"/>
              </a:cxn>
              <a:cxn ang="0">
                <a:pos x="226" y="393"/>
              </a:cxn>
              <a:cxn ang="0">
                <a:pos x="249" y="393"/>
              </a:cxn>
              <a:cxn ang="0">
                <a:pos x="267" y="393"/>
              </a:cxn>
              <a:cxn ang="0">
                <a:pos x="290" y="393"/>
              </a:cxn>
              <a:cxn ang="0">
                <a:pos x="308" y="393"/>
              </a:cxn>
              <a:cxn ang="0">
                <a:pos x="330" y="393"/>
              </a:cxn>
              <a:cxn ang="0">
                <a:pos x="349" y="393"/>
              </a:cxn>
              <a:cxn ang="0">
                <a:pos x="371" y="393"/>
              </a:cxn>
              <a:cxn ang="0">
                <a:pos x="389" y="389"/>
              </a:cxn>
              <a:cxn ang="0">
                <a:pos x="412" y="389"/>
              </a:cxn>
              <a:cxn ang="0">
                <a:pos x="430" y="384"/>
              </a:cxn>
              <a:cxn ang="0">
                <a:pos x="453" y="384"/>
              </a:cxn>
              <a:cxn ang="0">
                <a:pos x="471" y="375"/>
              </a:cxn>
              <a:cxn ang="0">
                <a:pos x="493" y="370"/>
              </a:cxn>
              <a:cxn ang="0">
                <a:pos x="511" y="361"/>
              </a:cxn>
              <a:cxn ang="0">
                <a:pos x="534" y="357"/>
              </a:cxn>
              <a:cxn ang="0">
                <a:pos x="552" y="348"/>
              </a:cxn>
              <a:cxn ang="0">
                <a:pos x="575" y="339"/>
              </a:cxn>
              <a:cxn ang="0">
                <a:pos x="593" y="334"/>
              </a:cxn>
              <a:cxn ang="0">
                <a:pos x="615" y="325"/>
              </a:cxn>
              <a:cxn ang="0">
                <a:pos x="633" y="321"/>
              </a:cxn>
              <a:cxn ang="0">
                <a:pos x="656" y="316"/>
              </a:cxn>
              <a:cxn ang="0">
                <a:pos x="674" y="316"/>
              </a:cxn>
              <a:cxn ang="0">
                <a:pos x="697" y="316"/>
              </a:cxn>
              <a:cxn ang="0">
                <a:pos x="715" y="316"/>
              </a:cxn>
              <a:cxn ang="0">
                <a:pos x="737" y="316"/>
              </a:cxn>
              <a:cxn ang="0">
                <a:pos x="756" y="321"/>
              </a:cxn>
              <a:cxn ang="0">
                <a:pos x="778" y="321"/>
              </a:cxn>
              <a:cxn ang="0">
                <a:pos x="796" y="325"/>
              </a:cxn>
              <a:cxn ang="0">
                <a:pos x="819" y="330"/>
              </a:cxn>
              <a:cxn ang="0">
                <a:pos x="837" y="334"/>
              </a:cxn>
              <a:cxn ang="0">
                <a:pos x="860" y="339"/>
              </a:cxn>
              <a:cxn ang="0">
                <a:pos x="878" y="343"/>
              </a:cxn>
              <a:cxn ang="0">
                <a:pos x="900" y="348"/>
              </a:cxn>
            </a:cxnLst>
            <a:rect l="0" t="0" r="r" b="b"/>
            <a:pathLst>
              <a:path w="900" h="393">
                <a:moveTo>
                  <a:pt x="0" y="0"/>
                </a:moveTo>
                <a:lnTo>
                  <a:pt x="23" y="81"/>
                </a:lnTo>
                <a:lnTo>
                  <a:pt x="46" y="153"/>
                </a:lnTo>
                <a:lnTo>
                  <a:pt x="64" y="212"/>
                </a:lnTo>
                <a:lnTo>
                  <a:pt x="86" y="266"/>
                </a:lnTo>
                <a:lnTo>
                  <a:pt x="104" y="312"/>
                </a:lnTo>
                <a:lnTo>
                  <a:pt x="127" y="352"/>
                </a:lnTo>
                <a:lnTo>
                  <a:pt x="145" y="384"/>
                </a:lnTo>
                <a:lnTo>
                  <a:pt x="168" y="389"/>
                </a:lnTo>
                <a:lnTo>
                  <a:pt x="186" y="393"/>
                </a:lnTo>
                <a:lnTo>
                  <a:pt x="208" y="393"/>
                </a:lnTo>
                <a:lnTo>
                  <a:pt x="226" y="393"/>
                </a:lnTo>
                <a:lnTo>
                  <a:pt x="249" y="393"/>
                </a:lnTo>
                <a:lnTo>
                  <a:pt x="267" y="393"/>
                </a:lnTo>
                <a:lnTo>
                  <a:pt x="290" y="393"/>
                </a:lnTo>
                <a:lnTo>
                  <a:pt x="308" y="393"/>
                </a:lnTo>
                <a:lnTo>
                  <a:pt x="330" y="393"/>
                </a:lnTo>
                <a:lnTo>
                  <a:pt x="349" y="393"/>
                </a:lnTo>
                <a:lnTo>
                  <a:pt x="371" y="393"/>
                </a:lnTo>
                <a:lnTo>
                  <a:pt x="389" y="389"/>
                </a:lnTo>
                <a:lnTo>
                  <a:pt x="412" y="389"/>
                </a:lnTo>
                <a:lnTo>
                  <a:pt x="430" y="384"/>
                </a:lnTo>
                <a:lnTo>
                  <a:pt x="453" y="384"/>
                </a:lnTo>
                <a:lnTo>
                  <a:pt x="471" y="375"/>
                </a:lnTo>
                <a:lnTo>
                  <a:pt x="493" y="370"/>
                </a:lnTo>
                <a:lnTo>
                  <a:pt x="511" y="361"/>
                </a:lnTo>
                <a:lnTo>
                  <a:pt x="534" y="357"/>
                </a:lnTo>
                <a:lnTo>
                  <a:pt x="552" y="348"/>
                </a:lnTo>
                <a:lnTo>
                  <a:pt x="575" y="339"/>
                </a:lnTo>
                <a:lnTo>
                  <a:pt x="593" y="334"/>
                </a:lnTo>
                <a:lnTo>
                  <a:pt x="615" y="325"/>
                </a:lnTo>
                <a:lnTo>
                  <a:pt x="633" y="321"/>
                </a:lnTo>
                <a:lnTo>
                  <a:pt x="656" y="316"/>
                </a:lnTo>
                <a:lnTo>
                  <a:pt x="674" y="316"/>
                </a:lnTo>
                <a:lnTo>
                  <a:pt x="697" y="316"/>
                </a:lnTo>
                <a:lnTo>
                  <a:pt x="715" y="316"/>
                </a:lnTo>
                <a:lnTo>
                  <a:pt x="737" y="316"/>
                </a:lnTo>
                <a:lnTo>
                  <a:pt x="756" y="321"/>
                </a:lnTo>
                <a:lnTo>
                  <a:pt x="778" y="321"/>
                </a:lnTo>
                <a:lnTo>
                  <a:pt x="796" y="325"/>
                </a:lnTo>
                <a:lnTo>
                  <a:pt x="819" y="330"/>
                </a:lnTo>
                <a:lnTo>
                  <a:pt x="837" y="334"/>
                </a:lnTo>
                <a:lnTo>
                  <a:pt x="860" y="339"/>
                </a:lnTo>
                <a:lnTo>
                  <a:pt x="878" y="343"/>
                </a:lnTo>
                <a:lnTo>
                  <a:pt x="900" y="348"/>
                </a:ln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4" name="Freeform 94"/>
          <p:cNvSpPr>
            <a:spLocks/>
          </p:cNvSpPr>
          <p:nvPr/>
        </p:nvSpPr>
        <p:spPr bwMode="auto">
          <a:xfrm>
            <a:off x="2835034" y="3126970"/>
            <a:ext cx="1841250" cy="65541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81"/>
              </a:cxn>
              <a:cxn ang="0">
                <a:pos x="46" y="153"/>
              </a:cxn>
              <a:cxn ang="0">
                <a:pos x="64" y="212"/>
              </a:cxn>
              <a:cxn ang="0">
                <a:pos x="86" y="266"/>
              </a:cxn>
              <a:cxn ang="0">
                <a:pos x="104" y="312"/>
              </a:cxn>
              <a:cxn ang="0">
                <a:pos x="127" y="352"/>
              </a:cxn>
              <a:cxn ang="0">
                <a:pos x="145" y="384"/>
              </a:cxn>
              <a:cxn ang="0">
                <a:pos x="168" y="389"/>
              </a:cxn>
              <a:cxn ang="0">
                <a:pos x="186" y="393"/>
              </a:cxn>
              <a:cxn ang="0">
                <a:pos x="208" y="393"/>
              </a:cxn>
              <a:cxn ang="0">
                <a:pos x="226" y="393"/>
              </a:cxn>
              <a:cxn ang="0">
                <a:pos x="249" y="393"/>
              </a:cxn>
              <a:cxn ang="0">
                <a:pos x="267" y="393"/>
              </a:cxn>
              <a:cxn ang="0">
                <a:pos x="290" y="393"/>
              </a:cxn>
              <a:cxn ang="0">
                <a:pos x="308" y="393"/>
              </a:cxn>
              <a:cxn ang="0">
                <a:pos x="330" y="393"/>
              </a:cxn>
              <a:cxn ang="0">
                <a:pos x="349" y="393"/>
              </a:cxn>
              <a:cxn ang="0">
                <a:pos x="371" y="393"/>
              </a:cxn>
              <a:cxn ang="0">
                <a:pos x="389" y="389"/>
              </a:cxn>
              <a:cxn ang="0">
                <a:pos x="412" y="389"/>
              </a:cxn>
              <a:cxn ang="0">
                <a:pos x="430" y="384"/>
              </a:cxn>
              <a:cxn ang="0">
                <a:pos x="453" y="384"/>
              </a:cxn>
              <a:cxn ang="0">
                <a:pos x="471" y="375"/>
              </a:cxn>
              <a:cxn ang="0">
                <a:pos x="493" y="370"/>
              </a:cxn>
              <a:cxn ang="0">
                <a:pos x="511" y="361"/>
              </a:cxn>
              <a:cxn ang="0">
                <a:pos x="534" y="357"/>
              </a:cxn>
              <a:cxn ang="0">
                <a:pos x="552" y="348"/>
              </a:cxn>
              <a:cxn ang="0">
                <a:pos x="575" y="339"/>
              </a:cxn>
              <a:cxn ang="0">
                <a:pos x="593" y="334"/>
              </a:cxn>
              <a:cxn ang="0">
                <a:pos x="615" y="325"/>
              </a:cxn>
              <a:cxn ang="0">
                <a:pos x="633" y="321"/>
              </a:cxn>
              <a:cxn ang="0">
                <a:pos x="656" y="316"/>
              </a:cxn>
              <a:cxn ang="0">
                <a:pos x="674" y="316"/>
              </a:cxn>
              <a:cxn ang="0">
                <a:pos x="697" y="316"/>
              </a:cxn>
              <a:cxn ang="0">
                <a:pos x="715" y="316"/>
              </a:cxn>
              <a:cxn ang="0">
                <a:pos x="737" y="316"/>
              </a:cxn>
              <a:cxn ang="0">
                <a:pos x="756" y="321"/>
              </a:cxn>
              <a:cxn ang="0">
                <a:pos x="778" y="321"/>
              </a:cxn>
              <a:cxn ang="0">
                <a:pos x="796" y="325"/>
              </a:cxn>
              <a:cxn ang="0">
                <a:pos x="819" y="330"/>
              </a:cxn>
              <a:cxn ang="0">
                <a:pos x="837" y="334"/>
              </a:cxn>
              <a:cxn ang="0">
                <a:pos x="860" y="339"/>
              </a:cxn>
              <a:cxn ang="0">
                <a:pos x="878" y="343"/>
              </a:cxn>
              <a:cxn ang="0">
                <a:pos x="900" y="348"/>
              </a:cxn>
            </a:cxnLst>
            <a:rect l="0" t="0" r="r" b="b"/>
            <a:pathLst>
              <a:path w="900" h="393">
                <a:moveTo>
                  <a:pt x="0" y="0"/>
                </a:moveTo>
                <a:lnTo>
                  <a:pt x="23" y="81"/>
                </a:lnTo>
                <a:lnTo>
                  <a:pt x="46" y="153"/>
                </a:lnTo>
                <a:lnTo>
                  <a:pt x="64" y="212"/>
                </a:lnTo>
                <a:lnTo>
                  <a:pt x="86" y="266"/>
                </a:lnTo>
                <a:lnTo>
                  <a:pt x="104" y="312"/>
                </a:lnTo>
                <a:lnTo>
                  <a:pt x="127" y="352"/>
                </a:lnTo>
                <a:lnTo>
                  <a:pt x="145" y="384"/>
                </a:lnTo>
                <a:lnTo>
                  <a:pt x="168" y="389"/>
                </a:lnTo>
                <a:lnTo>
                  <a:pt x="186" y="393"/>
                </a:lnTo>
                <a:lnTo>
                  <a:pt x="208" y="393"/>
                </a:lnTo>
                <a:lnTo>
                  <a:pt x="226" y="393"/>
                </a:lnTo>
                <a:lnTo>
                  <a:pt x="249" y="393"/>
                </a:lnTo>
                <a:lnTo>
                  <a:pt x="267" y="393"/>
                </a:lnTo>
                <a:lnTo>
                  <a:pt x="290" y="393"/>
                </a:lnTo>
                <a:lnTo>
                  <a:pt x="308" y="393"/>
                </a:lnTo>
                <a:lnTo>
                  <a:pt x="330" y="393"/>
                </a:lnTo>
                <a:lnTo>
                  <a:pt x="349" y="393"/>
                </a:lnTo>
                <a:lnTo>
                  <a:pt x="371" y="393"/>
                </a:lnTo>
                <a:lnTo>
                  <a:pt x="389" y="389"/>
                </a:lnTo>
                <a:lnTo>
                  <a:pt x="412" y="389"/>
                </a:lnTo>
                <a:lnTo>
                  <a:pt x="430" y="384"/>
                </a:lnTo>
                <a:lnTo>
                  <a:pt x="453" y="384"/>
                </a:lnTo>
                <a:lnTo>
                  <a:pt x="471" y="375"/>
                </a:lnTo>
                <a:lnTo>
                  <a:pt x="493" y="370"/>
                </a:lnTo>
                <a:lnTo>
                  <a:pt x="511" y="361"/>
                </a:lnTo>
                <a:lnTo>
                  <a:pt x="534" y="357"/>
                </a:lnTo>
                <a:lnTo>
                  <a:pt x="552" y="348"/>
                </a:lnTo>
                <a:lnTo>
                  <a:pt x="575" y="339"/>
                </a:lnTo>
                <a:lnTo>
                  <a:pt x="593" y="334"/>
                </a:lnTo>
                <a:lnTo>
                  <a:pt x="615" y="325"/>
                </a:lnTo>
                <a:lnTo>
                  <a:pt x="633" y="321"/>
                </a:lnTo>
                <a:lnTo>
                  <a:pt x="656" y="316"/>
                </a:lnTo>
                <a:lnTo>
                  <a:pt x="674" y="316"/>
                </a:lnTo>
                <a:lnTo>
                  <a:pt x="697" y="316"/>
                </a:lnTo>
                <a:lnTo>
                  <a:pt x="715" y="316"/>
                </a:lnTo>
                <a:lnTo>
                  <a:pt x="737" y="316"/>
                </a:lnTo>
                <a:lnTo>
                  <a:pt x="756" y="321"/>
                </a:lnTo>
                <a:lnTo>
                  <a:pt x="778" y="321"/>
                </a:lnTo>
                <a:lnTo>
                  <a:pt x="796" y="325"/>
                </a:lnTo>
                <a:lnTo>
                  <a:pt x="819" y="330"/>
                </a:lnTo>
                <a:lnTo>
                  <a:pt x="837" y="334"/>
                </a:lnTo>
                <a:lnTo>
                  <a:pt x="860" y="339"/>
                </a:lnTo>
                <a:lnTo>
                  <a:pt x="878" y="343"/>
                </a:lnTo>
                <a:lnTo>
                  <a:pt x="900" y="348"/>
                </a:lnTo>
              </a:path>
            </a:pathLst>
          </a:custGeom>
          <a:noFill/>
          <a:ln w="19050">
            <a:solidFill>
              <a:srgbClr val="00BFB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5" name="Freeform 95"/>
          <p:cNvSpPr>
            <a:spLocks/>
          </p:cNvSpPr>
          <p:nvPr/>
        </p:nvSpPr>
        <p:spPr bwMode="auto">
          <a:xfrm>
            <a:off x="2835034" y="2228064"/>
            <a:ext cx="1841250" cy="11624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54"/>
              </a:cxn>
              <a:cxn ang="0">
                <a:pos x="46" y="263"/>
              </a:cxn>
              <a:cxn ang="0">
                <a:pos x="64" y="344"/>
              </a:cxn>
              <a:cxn ang="0">
                <a:pos x="86" y="407"/>
              </a:cxn>
              <a:cxn ang="0">
                <a:pos x="104" y="453"/>
              </a:cxn>
              <a:cxn ang="0">
                <a:pos x="127" y="489"/>
              </a:cxn>
              <a:cxn ang="0">
                <a:pos x="145" y="520"/>
              </a:cxn>
              <a:cxn ang="0">
                <a:pos x="168" y="543"/>
              </a:cxn>
              <a:cxn ang="0">
                <a:pos x="186" y="566"/>
              </a:cxn>
              <a:cxn ang="0">
                <a:pos x="208" y="579"/>
              </a:cxn>
              <a:cxn ang="0">
                <a:pos x="226" y="593"/>
              </a:cxn>
              <a:cxn ang="0">
                <a:pos x="249" y="606"/>
              </a:cxn>
              <a:cxn ang="0">
                <a:pos x="267" y="615"/>
              </a:cxn>
              <a:cxn ang="0">
                <a:pos x="290" y="625"/>
              </a:cxn>
              <a:cxn ang="0">
                <a:pos x="308" y="634"/>
              </a:cxn>
              <a:cxn ang="0">
                <a:pos x="330" y="638"/>
              </a:cxn>
              <a:cxn ang="0">
                <a:pos x="349" y="647"/>
              </a:cxn>
              <a:cxn ang="0">
                <a:pos x="371" y="652"/>
              </a:cxn>
              <a:cxn ang="0">
                <a:pos x="389" y="661"/>
              </a:cxn>
              <a:cxn ang="0">
                <a:pos x="412" y="665"/>
              </a:cxn>
              <a:cxn ang="0">
                <a:pos x="430" y="670"/>
              </a:cxn>
              <a:cxn ang="0">
                <a:pos x="453" y="674"/>
              </a:cxn>
              <a:cxn ang="0">
                <a:pos x="471" y="679"/>
              </a:cxn>
              <a:cxn ang="0">
                <a:pos x="493" y="683"/>
              </a:cxn>
              <a:cxn ang="0">
                <a:pos x="511" y="688"/>
              </a:cxn>
              <a:cxn ang="0">
                <a:pos x="534" y="692"/>
              </a:cxn>
              <a:cxn ang="0">
                <a:pos x="552" y="692"/>
              </a:cxn>
              <a:cxn ang="0">
                <a:pos x="575" y="692"/>
              </a:cxn>
              <a:cxn ang="0">
                <a:pos x="593" y="697"/>
              </a:cxn>
              <a:cxn ang="0">
                <a:pos x="615" y="697"/>
              </a:cxn>
              <a:cxn ang="0">
                <a:pos x="633" y="697"/>
              </a:cxn>
              <a:cxn ang="0">
                <a:pos x="656" y="692"/>
              </a:cxn>
              <a:cxn ang="0">
                <a:pos x="674" y="692"/>
              </a:cxn>
              <a:cxn ang="0">
                <a:pos x="697" y="688"/>
              </a:cxn>
              <a:cxn ang="0">
                <a:pos x="715" y="683"/>
              </a:cxn>
              <a:cxn ang="0">
                <a:pos x="737" y="679"/>
              </a:cxn>
              <a:cxn ang="0">
                <a:pos x="756" y="670"/>
              </a:cxn>
              <a:cxn ang="0">
                <a:pos x="778" y="661"/>
              </a:cxn>
              <a:cxn ang="0">
                <a:pos x="796" y="652"/>
              </a:cxn>
              <a:cxn ang="0">
                <a:pos x="819" y="643"/>
              </a:cxn>
              <a:cxn ang="0">
                <a:pos x="837" y="625"/>
              </a:cxn>
              <a:cxn ang="0">
                <a:pos x="860" y="606"/>
              </a:cxn>
              <a:cxn ang="0">
                <a:pos x="878" y="588"/>
              </a:cxn>
              <a:cxn ang="0">
                <a:pos x="900" y="561"/>
              </a:cxn>
            </a:cxnLst>
            <a:rect l="0" t="0" r="r" b="b"/>
            <a:pathLst>
              <a:path w="900" h="697">
                <a:moveTo>
                  <a:pt x="0" y="0"/>
                </a:moveTo>
                <a:lnTo>
                  <a:pt x="23" y="154"/>
                </a:lnTo>
                <a:lnTo>
                  <a:pt x="46" y="263"/>
                </a:lnTo>
                <a:lnTo>
                  <a:pt x="64" y="344"/>
                </a:lnTo>
                <a:lnTo>
                  <a:pt x="86" y="407"/>
                </a:lnTo>
                <a:lnTo>
                  <a:pt x="104" y="453"/>
                </a:lnTo>
                <a:lnTo>
                  <a:pt x="127" y="489"/>
                </a:lnTo>
                <a:lnTo>
                  <a:pt x="145" y="520"/>
                </a:lnTo>
                <a:lnTo>
                  <a:pt x="168" y="543"/>
                </a:lnTo>
                <a:lnTo>
                  <a:pt x="186" y="566"/>
                </a:lnTo>
                <a:lnTo>
                  <a:pt x="208" y="579"/>
                </a:lnTo>
                <a:lnTo>
                  <a:pt x="226" y="593"/>
                </a:lnTo>
                <a:lnTo>
                  <a:pt x="249" y="606"/>
                </a:lnTo>
                <a:lnTo>
                  <a:pt x="267" y="615"/>
                </a:lnTo>
                <a:lnTo>
                  <a:pt x="290" y="625"/>
                </a:lnTo>
                <a:lnTo>
                  <a:pt x="308" y="634"/>
                </a:lnTo>
                <a:lnTo>
                  <a:pt x="330" y="638"/>
                </a:lnTo>
                <a:lnTo>
                  <a:pt x="349" y="647"/>
                </a:lnTo>
                <a:lnTo>
                  <a:pt x="371" y="652"/>
                </a:lnTo>
                <a:lnTo>
                  <a:pt x="389" y="661"/>
                </a:lnTo>
                <a:lnTo>
                  <a:pt x="412" y="665"/>
                </a:lnTo>
                <a:lnTo>
                  <a:pt x="430" y="670"/>
                </a:lnTo>
                <a:lnTo>
                  <a:pt x="453" y="674"/>
                </a:lnTo>
                <a:lnTo>
                  <a:pt x="471" y="679"/>
                </a:lnTo>
                <a:lnTo>
                  <a:pt x="493" y="683"/>
                </a:lnTo>
                <a:lnTo>
                  <a:pt x="511" y="688"/>
                </a:lnTo>
                <a:lnTo>
                  <a:pt x="534" y="692"/>
                </a:lnTo>
                <a:lnTo>
                  <a:pt x="552" y="692"/>
                </a:lnTo>
                <a:lnTo>
                  <a:pt x="575" y="692"/>
                </a:lnTo>
                <a:lnTo>
                  <a:pt x="593" y="697"/>
                </a:lnTo>
                <a:lnTo>
                  <a:pt x="615" y="697"/>
                </a:lnTo>
                <a:lnTo>
                  <a:pt x="633" y="697"/>
                </a:lnTo>
                <a:lnTo>
                  <a:pt x="656" y="692"/>
                </a:lnTo>
                <a:lnTo>
                  <a:pt x="674" y="692"/>
                </a:lnTo>
                <a:lnTo>
                  <a:pt x="697" y="688"/>
                </a:lnTo>
                <a:lnTo>
                  <a:pt x="715" y="683"/>
                </a:lnTo>
                <a:lnTo>
                  <a:pt x="737" y="679"/>
                </a:lnTo>
                <a:lnTo>
                  <a:pt x="756" y="670"/>
                </a:lnTo>
                <a:lnTo>
                  <a:pt x="778" y="661"/>
                </a:lnTo>
                <a:lnTo>
                  <a:pt x="796" y="652"/>
                </a:lnTo>
                <a:lnTo>
                  <a:pt x="819" y="643"/>
                </a:lnTo>
                <a:lnTo>
                  <a:pt x="837" y="625"/>
                </a:lnTo>
                <a:lnTo>
                  <a:pt x="860" y="606"/>
                </a:lnTo>
                <a:lnTo>
                  <a:pt x="878" y="588"/>
                </a:lnTo>
                <a:lnTo>
                  <a:pt x="900" y="561"/>
                </a:lnTo>
              </a:path>
            </a:pathLst>
          </a:custGeom>
          <a:noFill/>
          <a:ln w="19050">
            <a:solidFill>
              <a:srgbClr val="BF00B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6" name="Rectangle 96"/>
          <p:cNvSpPr>
            <a:spLocks noChangeArrowheads="1"/>
          </p:cNvSpPr>
          <p:nvPr/>
        </p:nvSpPr>
        <p:spPr bwMode="auto">
          <a:xfrm>
            <a:off x="3114452" y="3948673"/>
            <a:ext cx="8768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Frequency (Hz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" name="Rectangle 97"/>
          <p:cNvSpPr>
            <a:spLocks noChangeArrowheads="1"/>
          </p:cNvSpPr>
          <p:nvPr/>
        </p:nvSpPr>
        <p:spPr bwMode="auto">
          <a:xfrm rot="16200000">
            <a:off x="2239353" y="2435165"/>
            <a:ext cx="2789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real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" name="Rectangle 98"/>
          <p:cNvSpPr>
            <a:spLocks noChangeArrowheads="1"/>
          </p:cNvSpPr>
          <p:nvPr/>
        </p:nvSpPr>
        <p:spPr bwMode="auto">
          <a:xfrm>
            <a:off x="2479691" y="1010735"/>
            <a:ext cx="23532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prediction and response: E-Step: 32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0" name="Rectangle 100"/>
          <p:cNvSpPr>
            <a:spLocks noChangeArrowheads="1"/>
          </p:cNvSpPr>
          <p:nvPr/>
        </p:nvSpPr>
        <p:spPr bwMode="auto">
          <a:xfrm>
            <a:off x="5416875" y="1339163"/>
            <a:ext cx="2082658" cy="2473245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1" name="Freeform 101"/>
          <p:cNvSpPr>
            <a:spLocks/>
          </p:cNvSpPr>
          <p:nvPr/>
        </p:nvSpPr>
        <p:spPr bwMode="auto">
          <a:xfrm>
            <a:off x="5416875" y="1339163"/>
            <a:ext cx="2046" cy="2473245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28">
                <a:moveTo>
                  <a:pt x="0" y="3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2" name="Freeform 102"/>
          <p:cNvSpPr>
            <a:spLocks/>
          </p:cNvSpPr>
          <p:nvPr/>
        </p:nvSpPr>
        <p:spPr bwMode="auto">
          <a:xfrm>
            <a:off x="5834225" y="1339163"/>
            <a:ext cx="2046" cy="2473245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28">
                <a:moveTo>
                  <a:pt x="0" y="3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3" name="Freeform 103"/>
          <p:cNvSpPr>
            <a:spLocks/>
          </p:cNvSpPr>
          <p:nvPr/>
        </p:nvSpPr>
        <p:spPr bwMode="auto">
          <a:xfrm>
            <a:off x="6249529" y="1339163"/>
            <a:ext cx="2046" cy="2473245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28">
                <a:moveTo>
                  <a:pt x="0" y="3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4" name="Freeform 104"/>
          <p:cNvSpPr>
            <a:spLocks/>
          </p:cNvSpPr>
          <p:nvPr/>
        </p:nvSpPr>
        <p:spPr bwMode="auto">
          <a:xfrm>
            <a:off x="6666879" y="1339163"/>
            <a:ext cx="2046" cy="2473245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28">
                <a:moveTo>
                  <a:pt x="0" y="3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5" name="Freeform 105"/>
          <p:cNvSpPr>
            <a:spLocks/>
          </p:cNvSpPr>
          <p:nvPr/>
        </p:nvSpPr>
        <p:spPr bwMode="auto">
          <a:xfrm>
            <a:off x="7082183" y="1339163"/>
            <a:ext cx="2046" cy="2473245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28">
                <a:moveTo>
                  <a:pt x="0" y="3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6" name="Freeform 106"/>
          <p:cNvSpPr>
            <a:spLocks/>
          </p:cNvSpPr>
          <p:nvPr/>
        </p:nvSpPr>
        <p:spPr bwMode="auto">
          <a:xfrm>
            <a:off x="7499533" y="1339163"/>
            <a:ext cx="2046" cy="2473245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28">
                <a:moveTo>
                  <a:pt x="0" y="3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" name="Freeform 107"/>
          <p:cNvSpPr>
            <a:spLocks/>
          </p:cNvSpPr>
          <p:nvPr/>
        </p:nvSpPr>
        <p:spPr bwMode="auto">
          <a:xfrm>
            <a:off x="5416875" y="3812408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" name="Freeform 108"/>
          <p:cNvSpPr>
            <a:spLocks/>
          </p:cNvSpPr>
          <p:nvPr/>
        </p:nvSpPr>
        <p:spPr bwMode="auto">
          <a:xfrm>
            <a:off x="5416875" y="3563916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9" name="Freeform 109"/>
          <p:cNvSpPr>
            <a:spLocks/>
          </p:cNvSpPr>
          <p:nvPr/>
        </p:nvSpPr>
        <p:spPr bwMode="auto">
          <a:xfrm>
            <a:off x="5416875" y="3315424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0" name="Freeform 110"/>
          <p:cNvSpPr>
            <a:spLocks/>
          </p:cNvSpPr>
          <p:nvPr/>
        </p:nvSpPr>
        <p:spPr bwMode="auto">
          <a:xfrm>
            <a:off x="5416875" y="3065264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1" name="Freeform 111"/>
          <p:cNvSpPr>
            <a:spLocks/>
          </p:cNvSpPr>
          <p:nvPr/>
        </p:nvSpPr>
        <p:spPr bwMode="auto">
          <a:xfrm>
            <a:off x="5416875" y="2816773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2" name="Freeform 112"/>
          <p:cNvSpPr>
            <a:spLocks/>
          </p:cNvSpPr>
          <p:nvPr/>
        </p:nvSpPr>
        <p:spPr bwMode="auto">
          <a:xfrm>
            <a:off x="5416875" y="2574952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3" name="Freeform 113"/>
          <p:cNvSpPr>
            <a:spLocks/>
          </p:cNvSpPr>
          <p:nvPr/>
        </p:nvSpPr>
        <p:spPr bwMode="auto">
          <a:xfrm>
            <a:off x="5416875" y="2326460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4" name="Freeform 114"/>
          <p:cNvSpPr>
            <a:spLocks/>
          </p:cNvSpPr>
          <p:nvPr/>
        </p:nvSpPr>
        <p:spPr bwMode="auto">
          <a:xfrm>
            <a:off x="5416875" y="2077968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5" name="Freeform 115"/>
          <p:cNvSpPr>
            <a:spLocks/>
          </p:cNvSpPr>
          <p:nvPr/>
        </p:nvSpPr>
        <p:spPr bwMode="auto">
          <a:xfrm>
            <a:off x="5416875" y="1829476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6" name="Freeform 116"/>
          <p:cNvSpPr>
            <a:spLocks/>
          </p:cNvSpPr>
          <p:nvPr/>
        </p:nvSpPr>
        <p:spPr bwMode="auto">
          <a:xfrm>
            <a:off x="5416875" y="1579316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7" name="Freeform 117"/>
          <p:cNvSpPr>
            <a:spLocks/>
          </p:cNvSpPr>
          <p:nvPr/>
        </p:nvSpPr>
        <p:spPr bwMode="auto">
          <a:xfrm>
            <a:off x="5416875" y="1339163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" name="Line 118"/>
          <p:cNvSpPr>
            <a:spLocks noChangeShapeType="1"/>
          </p:cNvSpPr>
          <p:nvPr/>
        </p:nvSpPr>
        <p:spPr bwMode="auto">
          <a:xfrm>
            <a:off x="5416875" y="1339163"/>
            <a:ext cx="2082658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9" name="Line 119"/>
          <p:cNvSpPr>
            <a:spLocks noChangeShapeType="1"/>
          </p:cNvSpPr>
          <p:nvPr/>
        </p:nvSpPr>
        <p:spPr bwMode="auto">
          <a:xfrm>
            <a:off x="5416875" y="3812408"/>
            <a:ext cx="2082658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0" name="Line 120"/>
          <p:cNvSpPr>
            <a:spLocks noChangeShapeType="1"/>
          </p:cNvSpPr>
          <p:nvPr/>
        </p:nvSpPr>
        <p:spPr bwMode="auto">
          <a:xfrm flipV="1">
            <a:off x="7499533" y="1339163"/>
            <a:ext cx="2046" cy="24732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1" name="Line 121"/>
          <p:cNvSpPr>
            <a:spLocks noChangeShapeType="1"/>
          </p:cNvSpPr>
          <p:nvPr/>
        </p:nvSpPr>
        <p:spPr bwMode="auto">
          <a:xfrm flipV="1">
            <a:off x="5416875" y="1339163"/>
            <a:ext cx="2046" cy="24732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2" name="Line 122"/>
          <p:cNvSpPr>
            <a:spLocks noChangeShapeType="1"/>
          </p:cNvSpPr>
          <p:nvPr/>
        </p:nvSpPr>
        <p:spPr bwMode="auto">
          <a:xfrm>
            <a:off x="5416875" y="3812408"/>
            <a:ext cx="2082658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3" name="Line 123"/>
          <p:cNvSpPr>
            <a:spLocks noChangeShapeType="1"/>
          </p:cNvSpPr>
          <p:nvPr/>
        </p:nvSpPr>
        <p:spPr bwMode="auto">
          <a:xfrm flipV="1">
            <a:off x="5416875" y="1339163"/>
            <a:ext cx="2046" cy="24732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4" name="Line 124"/>
          <p:cNvSpPr>
            <a:spLocks noChangeShapeType="1"/>
          </p:cNvSpPr>
          <p:nvPr/>
        </p:nvSpPr>
        <p:spPr bwMode="auto">
          <a:xfrm flipV="1">
            <a:off x="5416875" y="3782389"/>
            <a:ext cx="2046" cy="3001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5" name="Line 125"/>
          <p:cNvSpPr>
            <a:spLocks noChangeShapeType="1"/>
          </p:cNvSpPr>
          <p:nvPr/>
        </p:nvSpPr>
        <p:spPr bwMode="auto">
          <a:xfrm>
            <a:off x="5416875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6" name="Rectangle 126"/>
          <p:cNvSpPr>
            <a:spLocks noChangeArrowheads="1"/>
          </p:cNvSpPr>
          <p:nvPr/>
        </p:nvSpPr>
        <p:spPr bwMode="auto">
          <a:xfrm>
            <a:off x="5388234" y="3835756"/>
            <a:ext cx="5319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7" name="Line 127"/>
          <p:cNvSpPr>
            <a:spLocks noChangeShapeType="1"/>
          </p:cNvSpPr>
          <p:nvPr/>
        </p:nvSpPr>
        <p:spPr bwMode="auto">
          <a:xfrm flipV="1">
            <a:off x="5834225" y="3782389"/>
            <a:ext cx="2046" cy="3001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" name="Line 128"/>
          <p:cNvSpPr>
            <a:spLocks noChangeShapeType="1"/>
          </p:cNvSpPr>
          <p:nvPr/>
        </p:nvSpPr>
        <p:spPr bwMode="auto">
          <a:xfrm>
            <a:off x="5834225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9" name="Rectangle 129"/>
          <p:cNvSpPr>
            <a:spLocks noChangeArrowheads="1"/>
          </p:cNvSpPr>
          <p:nvPr/>
        </p:nvSpPr>
        <p:spPr bwMode="auto">
          <a:xfrm>
            <a:off x="5776942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0" name="Line 130"/>
          <p:cNvSpPr>
            <a:spLocks noChangeShapeType="1"/>
          </p:cNvSpPr>
          <p:nvPr/>
        </p:nvSpPr>
        <p:spPr bwMode="auto">
          <a:xfrm flipV="1">
            <a:off x="6249529" y="3782389"/>
            <a:ext cx="2046" cy="3001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1" name="Line 131"/>
          <p:cNvSpPr>
            <a:spLocks noChangeShapeType="1"/>
          </p:cNvSpPr>
          <p:nvPr/>
        </p:nvSpPr>
        <p:spPr bwMode="auto">
          <a:xfrm>
            <a:off x="6249529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2" name="Rectangle 132"/>
          <p:cNvSpPr>
            <a:spLocks noChangeArrowheads="1"/>
          </p:cNvSpPr>
          <p:nvPr/>
        </p:nvSpPr>
        <p:spPr bwMode="auto">
          <a:xfrm>
            <a:off x="6194292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3" name="Line 133"/>
          <p:cNvSpPr>
            <a:spLocks noChangeShapeType="1"/>
          </p:cNvSpPr>
          <p:nvPr/>
        </p:nvSpPr>
        <p:spPr bwMode="auto">
          <a:xfrm flipV="1">
            <a:off x="6666879" y="3782389"/>
            <a:ext cx="2046" cy="3001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4" name="Line 134"/>
          <p:cNvSpPr>
            <a:spLocks noChangeShapeType="1"/>
          </p:cNvSpPr>
          <p:nvPr/>
        </p:nvSpPr>
        <p:spPr bwMode="auto">
          <a:xfrm>
            <a:off x="6666879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5" name="Rectangle 135"/>
          <p:cNvSpPr>
            <a:spLocks noChangeArrowheads="1"/>
          </p:cNvSpPr>
          <p:nvPr/>
        </p:nvSpPr>
        <p:spPr bwMode="auto">
          <a:xfrm>
            <a:off x="6609596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6" name="Line 136"/>
          <p:cNvSpPr>
            <a:spLocks noChangeShapeType="1"/>
          </p:cNvSpPr>
          <p:nvPr/>
        </p:nvSpPr>
        <p:spPr bwMode="auto">
          <a:xfrm flipV="1">
            <a:off x="7082183" y="3782389"/>
            <a:ext cx="2046" cy="3001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7" name="Line 137"/>
          <p:cNvSpPr>
            <a:spLocks noChangeShapeType="1"/>
          </p:cNvSpPr>
          <p:nvPr/>
        </p:nvSpPr>
        <p:spPr bwMode="auto">
          <a:xfrm>
            <a:off x="7082183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8" name="Rectangle 138"/>
          <p:cNvSpPr>
            <a:spLocks noChangeArrowheads="1"/>
          </p:cNvSpPr>
          <p:nvPr/>
        </p:nvSpPr>
        <p:spPr bwMode="auto">
          <a:xfrm>
            <a:off x="7026946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9" name="Line 139"/>
          <p:cNvSpPr>
            <a:spLocks noChangeShapeType="1"/>
          </p:cNvSpPr>
          <p:nvPr/>
        </p:nvSpPr>
        <p:spPr bwMode="auto">
          <a:xfrm flipV="1">
            <a:off x="7499533" y="3782389"/>
            <a:ext cx="2046" cy="3001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0" name="Line 140"/>
          <p:cNvSpPr>
            <a:spLocks noChangeShapeType="1"/>
          </p:cNvSpPr>
          <p:nvPr/>
        </p:nvSpPr>
        <p:spPr bwMode="auto">
          <a:xfrm>
            <a:off x="7499533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1" name="Rectangle 141"/>
          <p:cNvSpPr>
            <a:spLocks noChangeArrowheads="1"/>
          </p:cNvSpPr>
          <p:nvPr/>
        </p:nvSpPr>
        <p:spPr bwMode="auto">
          <a:xfrm>
            <a:off x="7442250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2" name="Line 142"/>
          <p:cNvSpPr>
            <a:spLocks noChangeShapeType="1"/>
          </p:cNvSpPr>
          <p:nvPr/>
        </p:nvSpPr>
        <p:spPr bwMode="auto">
          <a:xfrm>
            <a:off x="5416875" y="3812408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3" name="Line 143"/>
          <p:cNvSpPr>
            <a:spLocks noChangeShapeType="1"/>
          </p:cNvSpPr>
          <p:nvPr/>
        </p:nvSpPr>
        <p:spPr bwMode="auto">
          <a:xfrm flipH="1">
            <a:off x="7460662" y="3812408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4" name="Rectangle 144"/>
          <p:cNvSpPr>
            <a:spLocks noChangeArrowheads="1"/>
          </p:cNvSpPr>
          <p:nvPr/>
        </p:nvSpPr>
        <p:spPr bwMode="auto">
          <a:xfrm>
            <a:off x="5287988" y="3752369"/>
            <a:ext cx="8387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-1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5" name="Line 145"/>
          <p:cNvSpPr>
            <a:spLocks noChangeShapeType="1"/>
          </p:cNvSpPr>
          <p:nvPr/>
        </p:nvSpPr>
        <p:spPr bwMode="auto">
          <a:xfrm>
            <a:off x="5416875" y="3563916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6" name="Line 146"/>
          <p:cNvSpPr>
            <a:spLocks noChangeShapeType="1"/>
          </p:cNvSpPr>
          <p:nvPr/>
        </p:nvSpPr>
        <p:spPr bwMode="auto">
          <a:xfrm flipH="1">
            <a:off x="7460662" y="3563916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7" name="Rectangle 147"/>
          <p:cNvSpPr>
            <a:spLocks noChangeArrowheads="1"/>
          </p:cNvSpPr>
          <p:nvPr/>
        </p:nvSpPr>
        <p:spPr bwMode="auto">
          <a:xfrm>
            <a:off x="5204109" y="3503878"/>
            <a:ext cx="16571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-0.8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" name="Line 148"/>
          <p:cNvSpPr>
            <a:spLocks noChangeShapeType="1"/>
          </p:cNvSpPr>
          <p:nvPr/>
        </p:nvSpPr>
        <p:spPr bwMode="auto">
          <a:xfrm>
            <a:off x="5416875" y="3315424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9" name="Line 149"/>
          <p:cNvSpPr>
            <a:spLocks noChangeShapeType="1"/>
          </p:cNvSpPr>
          <p:nvPr/>
        </p:nvSpPr>
        <p:spPr bwMode="auto">
          <a:xfrm flipH="1">
            <a:off x="7460662" y="3315424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0" name="Rectangle 150"/>
          <p:cNvSpPr>
            <a:spLocks noChangeArrowheads="1"/>
          </p:cNvSpPr>
          <p:nvPr/>
        </p:nvSpPr>
        <p:spPr bwMode="auto">
          <a:xfrm>
            <a:off x="5204109" y="3253718"/>
            <a:ext cx="16571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-0.6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1" name="Line 151"/>
          <p:cNvSpPr>
            <a:spLocks noChangeShapeType="1"/>
          </p:cNvSpPr>
          <p:nvPr/>
        </p:nvSpPr>
        <p:spPr bwMode="auto">
          <a:xfrm>
            <a:off x="5416875" y="3065264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2" name="Line 152"/>
          <p:cNvSpPr>
            <a:spLocks noChangeShapeType="1"/>
          </p:cNvSpPr>
          <p:nvPr/>
        </p:nvSpPr>
        <p:spPr bwMode="auto">
          <a:xfrm flipH="1">
            <a:off x="7460662" y="3065264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3" name="Rectangle 153"/>
          <p:cNvSpPr>
            <a:spLocks noChangeArrowheads="1"/>
          </p:cNvSpPr>
          <p:nvPr/>
        </p:nvSpPr>
        <p:spPr bwMode="auto">
          <a:xfrm>
            <a:off x="5204109" y="3005226"/>
            <a:ext cx="16571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-0.4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" name="Line 154"/>
          <p:cNvSpPr>
            <a:spLocks noChangeShapeType="1"/>
          </p:cNvSpPr>
          <p:nvPr/>
        </p:nvSpPr>
        <p:spPr bwMode="auto">
          <a:xfrm>
            <a:off x="5416875" y="2816773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5" name="Line 155"/>
          <p:cNvSpPr>
            <a:spLocks noChangeShapeType="1"/>
          </p:cNvSpPr>
          <p:nvPr/>
        </p:nvSpPr>
        <p:spPr bwMode="auto">
          <a:xfrm flipH="1">
            <a:off x="7460662" y="2816773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6" name="Rectangle 156"/>
          <p:cNvSpPr>
            <a:spLocks noChangeArrowheads="1"/>
          </p:cNvSpPr>
          <p:nvPr/>
        </p:nvSpPr>
        <p:spPr bwMode="auto">
          <a:xfrm>
            <a:off x="5204109" y="2756734"/>
            <a:ext cx="16571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-0.2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7" name="Line 157"/>
          <p:cNvSpPr>
            <a:spLocks noChangeShapeType="1"/>
          </p:cNvSpPr>
          <p:nvPr/>
        </p:nvSpPr>
        <p:spPr bwMode="auto">
          <a:xfrm>
            <a:off x="5416875" y="2574952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8" name="Line 158"/>
          <p:cNvSpPr>
            <a:spLocks noChangeShapeType="1"/>
          </p:cNvSpPr>
          <p:nvPr/>
        </p:nvSpPr>
        <p:spPr bwMode="auto">
          <a:xfrm flipH="1">
            <a:off x="7460662" y="2574952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9" name="Rectangle 159"/>
          <p:cNvSpPr>
            <a:spLocks noChangeArrowheads="1"/>
          </p:cNvSpPr>
          <p:nvPr/>
        </p:nvSpPr>
        <p:spPr bwMode="auto">
          <a:xfrm>
            <a:off x="5324813" y="2514913"/>
            <a:ext cx="5319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0" name="Line 160"/>
          <p:cNvSpPr>
            <a:spLocks noChangeShapeType="1"/>
          </p:cNvSpPr>
          <p:nvPr/>
        </p:nvSpPr>
        <p:spPr bwMode="auto">
          <a:xfrm>
            <a:off x="5416875" y="2326460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1" name="Line 161"/>
          <p:cNvSpPr>
            <a:spLocks noChangeShapeType="1"/>
          </p:cNvSpPr>
          <p:nvPr/>
        </p:nvSpPr>
        <p:spPr bwMode="auto">
          <a:xfrm flipH="1">
            <a:off x="7460662" y="2326460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2" name="Rectangle 162"/>
          <p:cNvSpPr>
            <a:spLocks noChangeArrowheads="1"/>
          </p:cNvSpPr>
          <p:nvPr/>
        </p:nvSpPr>
        <p:spPr bwMode="auto">
          <a:xfrm>
            <a:off x="5240934" y="2266421"/>
            <a:ext cx="135025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0.2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3" name="Line 163"/>
          <p:cNvSpPr>
            <a:spLocks noChangeShapeType="1"/>
          </p:cNvSpPr>
          <p:nvPr/>
        </p:nvSpPr>
        <p:spPr bwMode="auto">
          <a:xfrm>
            <a:off x="5416875" y="2077968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4" name="Line 164"/>
          <p:cNvSpPr>
            <a:spLocks noChangeShapeType="1"/>
          </p:cNvSpPr>
          <p:nvPr/>
        </p:nvSpPr>
        <p:spPr bwMode="auto">
          <a:xfrm flipH="1">
            <a:off x="7460662" y="2077968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5" name="Rectangle 165"/>
          <p:cNvSpPr>
            <a:spLocks noChangeArrowheads="1"/>
          </p:cNvSpPr>
          <p:nvPr/>
        </p:nvSpPr>
        <p:spPr bwMode="auto">
          <a:xfrm>
            <a:off x="5240934" y="2017929"/>
            <a:ext cx="135025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0.4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6" name="Line 166"/>
          <p:cNvSpPr>
            <a:spLocks noChangeShapeType="1"/>
          </p:cNvSpPr>
          <p:nvPr/>
        </p:nvSpPr>
        <p:spPr bwMode="auto">
          <a:xfrm>
            <a:off x="5416875" y="1829476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7" name="Line 167"/>
          <p:cNvSpPr>
            <a:spLocks noChangeShapeType="1"/>
          </p:cNvSpPr>
          <p:nvPr/>
        </p:nvSpPr>
        <p:spPr bwMode="auto">
          <a:xfrm flipH="1">
            <a:off x="7460662" y="1829476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8" name="Rectangle 168"/>
          <p:cNvSpPr>
            <a:spLocks noChangeArrowheads="1"/>
          </p:cNvSpPr>
          <p:nvPr/>
        </p:nvSpPr>
        <p:spPr bwMode="auto">
          <a:xfrm>
            <a:off x="5240934" y="1767770"/>
            <a:ext cx="135025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0.6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" name="Line 169"/>
          <p:cNvSpPr>
            <a:spLocks noChangeShapeType="1"/>
          </p:cNvSpPr>
          <p:nvPr/>
        </p:nvSpPr>
        <p:spPr bwMode="auto">
          <a:xfrm>
            <a:off x="5416875" y="1579316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0" name="Line 170"/>
          <p:cNvSpPr>
            <a:spLocks noChangeShapeType="1"/>
          </p:cNvSpPr>
          <p:nvPr/>
        </p:nvSpPr>
        <p:spPr bwMode="auto">
          <a:xfrm flipH="1">
            <a:off x="7460662" y="1579316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1" name="Rectangle 171"/>
          <p:cNvSpPr>
            <a:spLocks noChangeArrowheads="1"/>
          </p:cNvSpPr>
          <p:nvPr/>
        </p:nvSpPr>
        <p:spPr bwMode="auto">
          <a:xfrm>
            <a:off x="5240934" y="1519278"/>
            <a:ext cx="135025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0.8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2" name="Line 172"/>
          <p:cNvSpPr>
            <a:spLocks noChangeShapeType="1"/>
          </p:cNvSpPr>
          <p:nvPr/>
        </p:nvSpPr>
        <p:spPr bwMode="auto">
          <a:xfrm>
            <a:off x="5416875" y="1339163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3" name="Line 173"/>
          <p:cNvSpPr>
            <a:spLocks noChangeShapeType="1"/>
          </p:cNvSpPr>
          <p:nvPr/>
        </p:nvSpPr>
        <p:spPr bwMode="auto">
          <a:xfrm flipH="1">
            <a:off x="7460662" y="1339163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4" name="Rectangle 174"/>
          <p:cNvSpPr>
            <a:spLocks noChangeArrowheads="1"/>
          </p:cNvSpPr>
          <p:nvPr/>
        </p:nvSpPr>
        <p:spPr bwMode="auto">
          <a:xfrm>
            <a:off x="5324813" y="1277457"/>
            <a:ext cx="5319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5" name="Line 175"/>
          <p:cNvSpPr>
            <a:spLocks noChangeShapeType="1"/>
          </p:cNvSpPr>
          <p:nvPr/>
        </p:nvSpPr>
        <p:spPr bwMode="auto">
          <a:xfrm>
            <a:off x="5416875" y="1339163"/>
            <a:ext cx="2082658" cy="166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6" name="Line 176"/>
          <p:cNvSpPr>
            <a:spLocks noChangeShapeType="1"/>
          </p:cNvSpPr>
          <p:nvPr/>
        </p:nvSpPr>
        <p:spPr bwMode="auto">
          <a:xfrm>
            <a:off x="5416875" y="3812408"/>
            <a:ext cx="2082658" cy="166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7" name="Line 177"/>
          <p:cNvSpPr>
            <a:spLocks noChangeShapeType="1"/>
          </p:cNvSpPr>
          <p:nvPr/>
        </p:nvSpPr>
        <p:spPr bwMode="auto">
          <a:xfrm flipV="1">
            <a:off x="7499533" y="1339163"/>
            <a:ext cx="2046" cy="2473245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8" name="Line 178"/>
          <p:cNvSpPr>
            <a:spLocks noChangeShapeType="1"/>
          </p:cNvSpPr>
          <p:nvPr/>
        </p:nvSpPr>
        <p:spPr bwMode="auto">
          <a:xfrm flipV="1">
            <a:off x="5416875" y="1339163"/>
            <a:ext cx="2046" cy="2473245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9" name="Freeform 179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" name="Freeform 180"/>
          <p:cNvSpPr>
            <a:spLocks/>
          </p:cNvSpPr>
          <p:nvPr/>
        </p:nvSpPr>
        <p:spPr bwMode="auto">
          <a:xfrm>
            <a:off x="5582588" y="2514913"/>
            <a:ext cx="1833066" cy="678766"/>
          </a:xfrm>
          <a:custGeom>
            <a:avLst/>
            <a:gdLst/>
            <a:ahLst/>
            <a:cxnLst>
              <a:cxn ang="0">
                <a:pos x="0" y="326"/>
              </a:cxn>
              <a:cxn ang="0">
                <a:pos x="19" y="371"/>
              </a:cxn>
              <a:cxn ang="0">
                <a:pos x="41" y="398"/>
              </a:cxn>
              <a:cxn ang="0">
                <a:pos x="59" y="407"/>
              </a:cxn>
              <a:cxn ang="0">
                <a:pos x="82" y="403"/>
              </a:cxn>
              <a:cxn ang="0">
                <a:pos x="100" y="389"/>
              </a:cxn>
              <a:cxn ang="0">
                <a:pos x="123" y="362"/>
              </a:cxn>
              <a:cxn ang="0">
                <a:pos x="141" y="330"/>
              </a:cxn>
              <a:cxn ang="0">
                <a:pos x="163" y="294"/>
              </a:cxn>
              <a:cxn ang="0">
                <a:pos x="181" y="263"/>
              </a:cxn>
              <a:cxn ang="0">
                <a:pos x="204" y="235"/>
              </a:cxn>
              <a:cxn ang="0">
                <a:pos x="222" y="208"/>
              </a:cxn>
              <a:cxn ang="0">
                <a:pos x="245" y="186"/>
              </a:cxn>
              <a:cxn ang="0">
                <a:pos x="263" y="163"/>
              </a:cxn>
              <a:cxn ang="0">
                <a:pos x="285" y="140"/>
              </a:cxn>
              <a:cxn ang="0">
                <a:pos x="303" y="118"/>
              </a:cxn>
              <a:cxn ang="0">
                <a:pos x="326" y="95"/>
              </a:cxn>
              <a:cxn ang="0">
                <a:pos x="344" y="0"/>
              </a:cxn>
              <a:cxn ang="0">
                <a:pos x="367" y="5"/>
              </a:cxn>
              <a:cxn ang="0">
                <a:pos x="385" y="5"/>
              </a:cxn>
              <a:cxn ang="0">
                <a:pos x="407" y="5"/>
              </a:cxn>
              <a:cxn ang="0">
                <a:pos x="426" y="5"/>
              </a:cxn>
              <a:cxn ang="0">
                <a:pos x="448" y="5"/>
              </a:cxn>
              <a:cxn ang="0">
                <a:pos x="466" y="5"/>
              </a:cxn>
              <a:cxn ang="0">
                <a:pos x="489" y="9"/>
              </a:cxn>
              <a:cxn ang="0">
                <a:pos x="507" y="9"/>
              </a:cxn>
              <a:cxn ang="0">
                <a:pos x="530" y="9"/>
              </a:cxn>
              <a:cxn ang="0">
                <a:pos x="548" y="14"/>
              </a:cxn>
              <a:cxn ang="0">
                <a:pos x="570" y="14"/>
              </a:cxn>
              <a:cxn ang="0">
                <a:pos x="588" y="18"/>
              </a:cxn>
              <a:cxn ang="0">
                <a:pos x="611" y="18"/>
              </a:cxn>
              <a:cxn ang="0">
                <a:pos x="629" y="23"/>
              </a:cxn>
              <a:cxn ang="0">
                <a:pos x="652" y="23"/>
              </a:cxn>
              <a:cxn ang="0">
                <a:pos x="670" y="27"/>
              </a:cxn>
              <a:cxn ang="0">
                <a:pos x="692" y="27"/>
              </a:cxn>
              <a:cxn ang="0">
                <a:pos x="710" y="27"/>
              </a:cxn>
              <a:cxn ang="0">
                <a:pos x="733" y="32"/>
              </a:cxn>
              <a:cxn ang="0">
                <a:pos x="751" y="32"/>
              </a:cxn>
              <a:cxn ang="0">
                <a:pos x="774" y="32"/>
              </a:cxn>
              <a:cxn ang="0">
                <a:pos x="792" y="32"/>
              </a:cxn>
              <a:cxn ang="0">
                <a:pos x="814" y="32"/>
              </a:cxn>
              <a:cxn ang="0">
                <a:pos x="833" y="32"/>
              </a:cxn>
              <a:cxn ang="0">
                <a:pos x="855" y="32"/>
              </a:cxn>
              <a:cxn ang="0">
                <a:pos x="873" y="32"/>
              </a:cxn>
              <a:cxn ang="0">
                <a:pos x="896" y="36"/>
              </a:cxn>
            </a:cxnLst>
            <a:rect l="0" t="0" r="r" b="b"/>
            <a:pathLst>
              <a:path w="896" h="407">
                <a:moveTo>
                  <a:pt x="0" y="326"/>
                </a:moveTo>
                <a:lnTo>
                  <a:pt x="19" y="371"/>
                </a:lnTo>
                <a:lnTo>
                  <a:pt x="41" y="398"/>
                </a:lnTo>
                <a:lnTo>
                  <a:pt x="59" y="407"/>
                </a:lnTo>
                <a:lnTo>
                  <a:pt x="82" y="403"/>
                </a:lnTo>
                <a:lnTo>
                  <a:pt x="100" y="389"/>
                </a:lnTo>
                <a:lnTo>
                  <a:pt x="123" y="362"/>
                </a:lnTo>
                <a:lnTo>
                  <a:pt x="141" y="330"/>
                </a:lnTo>
                <a:lnTo>
                  <a:pt x="163" y="294"/>
                </a:lnTo>
                <a:lnTo>
                  <a:pt x="181" y="263"/>
                </a:lnTo>
                <a:lnTo>
                  <a:pt x="204" y="235"/>
                </a:lnTo>
                <a:lnTo>
                  <a:pt x="222" y="208"/>
                </a:lnTo>
                <a:lnTo>
                  <a:pt x="245" y="186"/>
                </a:lnTo>
                <a:lnTo>
                  <a:pt x="263" y="163"/>
                </a:lnTo>
                <a:lnTo>
                  <a:pt x="285" y="140"/>
                </a:lnTo>
                <a:lnTo>
                  <a:pt x="303" y="118"/>
                </a:lnTo>
                <a:lnTo>
                  <a:pt x="326" y="95"/>
                </a:lnTo>
                <a:lnTo>
                  <a:pt x="344" y="0"/>
                </a:lnTo>
                <a:lnTo>
                  <a:pt x="367" y="5"/>
                </a:lnTo>
                <a:lnTo>
                  <a:pt x="385" y="5"/>
                </a:lnTo>
                <a:lnTo>
                  <a:pt x="407" y="5"/>
                </a:lnTo>
                <a:lnTo>
                  <a:pt x="426" y="5"/>
                </a:lnTo>
                <a:lnTo>
                  <a:pt x="448" y="5"/>
                </a:lnTo>
                <a:lnTo>
                  <a:pt x="466" y="5"/>
                </a:lnTo>
                <a:lnTo>
                  <a:pt x="489" y="9"/>
                </a:lnTo>
                <a:lnTo>
                  <a:pt x="507" y="9"/>
                </a:lnTo>
                <a:lnTo>
                  <a:pt x="530" y="9"/>
                </a:lnTo>
                <a:lnTo>
                  <a:pt x="548" y="14"/>
                </a:lnTo>
                <a:lnTo>
                  <a:pt x="570" y="14"/>
                </a:lnTo>
                <a:lnTo>
                  <a:pt x="588" y="18"/>
                </a:lnTo>
                <a:lnTo>
                  <a:pt x="611" y="18"/>
                </a:lnTo>
                <a:lnTo>
                  <a:pt x="629" y="23"/>
                </a:lnTo>
                <a:lnTo>
                  <a:pt x="652" y="23"/>
                </a:lnTo>
                <a:lnTo>
                  <a:pt x="670" y="27"/>
                </a:lnTo>
                <a:lnTo>
                  <a:pt x="692" y="27"/>
                </a:lnTo>
                <a:lnTo>
                  <a:pt x="710" y="27"/>
                </a:lnTo>
                <a:lnTo>
                  <a:pt x="733" y="32"/>
                </a:lnTo>
                <a:lnTo>
                  <a:pt x="751" y="32"/>
                </a:lnTo>
                <a:lnTo>
                  <a:pt x="774" y="32"/>
                </a:lnTo>
                <a:lnTo>
                  <a:pt x="792" y="32"/>
                </a:lnTo>
                <a:lnTo>
                  <a:pt x="814" y="32"/>
                </a:lnTo>
                <a:lnTo>
                  <a:pt x="833" y="32"/>
                </a:lnTo>
                <a:lnTo>
                  <a:pt x="855" y="32"/>
                </a:lnTo>
                <a:lnTo>
                  <a:pt x="873" y="32"/>
                </a:lnTo>
                <a:lnTo>
                  <a:pt x="896" y="36"/>
                </a:lnTo>
              </a:path>
            </a:pathLst>
          </a:custGeom>
          <a:noFill/>
          <a:ln w="1905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" name="Freeform 181"/>
          <p:cNvSpPr>
            <a:spLocks/>
          </p:cNvSpPr>
          <p:nvPr/>
        </p:nvSpPr>
        <p:spPr bwMode="auto">
          <a:xfrm>
            <a:off x="5582588" y="1949552"/>
            <a:ext cx="1833066" cy="678766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19" y="36"/>
              </a:cxn>
              <a:cxn ang="0">
                <a:pos x="41" y="9"/>
              </a:cxn>
              <a:cxn ang="0">
                <a:pos x="59" y="0"/>
              </a:cxn>
              <a:cxn ang="0">
                <a:pos x="82" y="5"/>
              </a:cxn>
              <a:cxn ang="0">
                <a:pos x="100" y="18"/>
              </a:cxn>
              <a:cxn ang="0">
                <a:pos x="123" y="45"/>
              </a:cxn>
              <a:cxn ang="0">
                <a:pos x="141" y="77"/>
              </a:cxn>
              <a:cxn ang="0">
                <a:pos x="163" y="113"/>
              </a:cxn>
              <a:cxn ang="0">
                <a:pos x="181" y="145"/>
              </a:cxn>
              <a:cxn ang="0">
                <a:pos x="204" y="172"/>
              </a:cxn>
              <a:cxn ang="0">
                <a:pos x="222" y="199"/>
              </a:cxn>
              <a:cxn ang="0">
                <a:pos x="245" y="222"/>
              </a:cxn>
              <a:cxn ang="0">
                <a:pos x="263" y="244"/>
              </a:cxn>
              <a:cxn ang="0">
                <a:pos x="285" y="267"/>
              </a:cxn>
              <a:cxn ang="0">
                <a:pos x="303" y="289"/>
              </a:cxn>
              <a:cxn ang="0">
                <a:pos x="326" y="312"/>
              </a:cxn>
              <a:cxn ang="0">
                <a:pos x="344" y="407"/>
              </a:cxn>
              <a:cxn ang="0">
                <a:pos x="367" y="403"/>
              </a:cxn>
              <a:cxn ang="0">
                <a:pos x="385" y="403"/>
              </a:cxn>
              <a:cxn ang="0">
                <a:pos x="407" y="403"/>
              </a:cxn>
              <a:cxn ang="0">
                <a:pos x="426" y="403"/>
              </a:cxn>
              <a:cxn ang="0">
                <a:pos x="448" y="403"/>
              </a:cxn>
              <a:cxn ang="0">
                <a:pos x="466" y="403"/>
              </a:cxn>
              <a:cxn ang="0">
                <a:pos x="489" y="398"/>
              </a:cxn>
              <a:cxn ang="0">
                <a:pos x="507" y="398"/>
              </a:cxn>
              <a:cxn ang="0">
                <a:pos x="530" y="398"/>
              </a:cxn>
              <a:cxn ang="0">
                <a:pos x="548" y="394"/>
              </a:cxn>
              <a:cxn ang="0">
                <a:pos x="570" y="394"/>
              </a:cxn>
              <a:cxn ang="0">
                <a:pos x="588" y="389"/>
              </a:cxn>
              <a:cxn ang="0">
                <a:pos x="611" y="389"/>
              </a:cxn>
              <a:cxn ang="0">
                <a:pos x="629" y="384"/>
              </a:cxn>
              <a:cxn ang="0">
                <a:pos x="652" y="384"/>
              </a:cxn>
              <a:cxn ang="0">
                <a:pos x="670" y="380"/>
              </a:cxn>
              <a:cxn ang="0">
                <a:pos x="692" y="380"/>
              </a:cxn>
              <a:cxn ang="0">
                <a:pos x="710" y="380"/>
              </a:cxn>
              <a:cxn ang="0">
                <a:pos x="733" y="375"/>
              </a:cxn>
              <a:cxn ang="0">
                <a:pos x="751" y="375"/>
              </a:cxn>
              <a:cxn ang="0">
                <a:pos x="774" y="375"/>
              </a:cxn>
              <a:cxn ang="0">
                <a:pos x="792" y="375"/>
              </a:cxn>
              <a:cxn ang="0">
                <a:pos x="814" y="375"/>
              </a:cxn>
              <a:cxn ang="0">
                <a:pos x="833" y="375"/>
              </a:cxn>
              <a:cxn ang="0">
                <a:pos x="855" y="375"/>
              </a:cxn>
              <a:cxn ang="0">
                <a:pos x="873" y="375"/>
              </a:cxn>
              <a:cxn ang="0">
                <a:pos x="896" y="375"/>
              </a:cxn>
            </a:cxnLst>
            <a:rect l="0" t="0" r="r" b="b"/>
            <a:pathLst>
              <a:path w="896" h="407">
                <a:moveTo>
                  <a:pt x="0" y="81"/>
                </a:moveTo>
                <a:lnTo>
                  <a:pt x="19" y="36"/>
                </a:lnTo>
                <a:lnTo>
                  <a:pt x="41" y="9"/>
                </a:lnTo>
                <a:lnTo>
                  <a:pt x="59" y="0"/>
                </a:lnTo>
                <a:lnTo>
                  <a:pt x="82" y="5"/>
                </a:lnTo>
                <a:lnTo>
                  <a:pt x="100" y="18"/>
                </a:lnTo>
                <a:lnTo>
                  <a:pt x="123" y="45"/>
                </a:lnTo>
                <a:lnTo>
                  <a:pt x="141" y="77"/>
                </a:lnTo>
                <a:lnTo>
                  <a:pt x="163" y="113"/>
                </a:lnTo>
                <a:lnTo>
                  <a:pt x="181" y="145"/>
                </a:lnTo>
                <a:lnTo>
                  <a:pt x="204" y="172"/>
                </a:lnTo>
                <a:lnTo>
                  <a:pt x="222" y="199"/>
                </a:lnTo>
                <a:lnTo>
                  <a:pt x="245" y="222"/>
                </a:lnTo>
                <a:lnTo>
                  <a:pt x="263" y="244"/>
                </a:lnTo>
                <a:lnTo>
                  <a:pt x="285" y="267"/>
                </a:lnTo>
                <a:lnTo>
                  <a:pt x="303" y="289"/>
                </a:lnTo>
                <a:lnTo>
                  <a:pt x="326" y="312"/>
                </a:lnTo>
                <a:lnTo>
                  <a:pt x="344" y="407"/>
                </a:lnTo>
                <a:lnTo>
                  <a:pt x="367" y="403"/>
                </a:lnTo>
                <a:lnTo>
                  <a:pt x="385" y="403"/>
                </a:lnTo>
                <a:lnTo>
                  <a:pt x="407" y="403"/>
                </a:lnTo>
                <a:lnTo>
                  <a:pt x="426" y="403"/>
                </a:lnTo>
                <a:lnTo>
                  <a:pt x="448" y="403"/>
                </a:lnTo>
                <a:lnTo>
                  <a:pt x="466" y="403"/>
                </a:lnTo>
                <a:lnTo>
                  <a:pt x="489" y="398"/>
                </a:lnTo>
                <a:lnTo>
                  <a:pt x="507" y="398"/>
                </a:lnTo>
                <a:lnTo>
                  <a:pt x="530" y="398"/>
                </a:lnTo>
                <a:lnTo>
                  <a:pt x="548" y="394"/>
                </a:lnTo>
                <a:lnTo>
                  <a:pt x="570" y="394"/>
                </a:lnTo>
                <a:lnTo>
                  <a:pt x="588" y="389"/>
                </a:lnTo>
                <a:lnTo>
                  <a:pt x="611" y="389"/>
                </a:lnTo>
                <a:lnTo>
                  <a:pt x="629" y="384"/>
                </a:lnTo>
                <a:lnTo>
                  <a:pt x="652" y="384"/>
                </a:lnTo>
                <a:lnTo>
                  <a:pt x="670" y="380"/>
                </a:lnTo>
                <a:lnTo>
                  <a:pt x="692" y="380"/>
                </a:lnTo>
                <a:lnTo>
                  <a:pt x="710" y="380"/>
                </a:lnTo>
                <a:lnTo>
                  <a:pt x="733" y="375"/>
                </a:lnTo>
                <a:lnTo>
                  <a:pt x="751" y="375"/>
                </a:lnTo>
                <a:lnTo>
                  <a:pt x="774" y="375"/>
                </a:lnTo>
                <a:lnTo>
                  <a:pt x="792" y="375"/>
                </a:lnTo>
                <a:lnTo>
                  <a:pt x="814" y="375"/>
                </a:lnTo>
                <a:lnTo>
                  <a:pt x="833" y="375"/>
                </a:lnTo>
                <a:lnTo>
                  <a:pt x="855" y="375"/>
                </a:lnTo>
                <a:lnTo>
                  <a:pt x="873" y="375"/>
                </a:lnTo>
                <a:lnTo>
                  <a:pt x="896" y="375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" name="Freeform 182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" name="Freeform 183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" name="Freeform 184"/>
          <p:cNvSpPr>
            <a:spLocks/>
          </p:cNvSpPr>
          <p:nvPr/>
        </p:nvSpPr>
        <p:spPr bwMode="auto">
          <a:xfrm>
            <a:off x="5582588" y="2544932"/>
            <a:ext cx="1833066" cy="430275"/>
          </a:xfrm>
          <a:custGeom>
            <a:avLst/>
            <a:gdLst/>
            <a:ahLst/>
            <a:cxnLst>
              <a:cxn ang="0">
                <a:pos x="0" y="226"/>
              </a:cxn>
              <a:cxn ang="0">
                <a:pos x="19" y="245"/>
              </a:cxn>
              <a:cxn ang="0">
                <a:pos x="41" y="254"/>
              </a:cxn>
              <a:cxn ang="0">
                <a:pos x="59" y="258"/>
              </a:cxn>
              <a:cxn ang="0">
                <a:pos x="82" y="254"/>
              </a:cxn>
              <a:cxn ang="0">
                <a:pos x="100" y="240"/>
              </a:cxn>
              <a:cxn ang="0">
                <a:pos x="123" y="222"/>
              </a:cxn>
              <a:cxn ang="0">
                <a:pos x="141" y="204"/>
              </a:cxn>
              <a:cxn ang="0">
                <a:pos x="163" y="181"/>
              </a:cxn>
              <a:cxn ang="0">
                <a:pos x="181" y="159"/>
              </a:cxn>
              <a:cxn ang="0">
                <a:pos x="204" y="136"/>
              </a:cxn>
              <a:cxn ang="0">
                <a:pos x="222" y="118"/>
              </a:cxn>
              <a:cxn ang="0">
                <a:pos x="245" y="95"/>
              </a:cxn>
              <a:cxn ang="0">
                <a:pos x="263" y="68"/>
              </a:cxn>
              <a:cxn ang="0">
                <a:pos x="285" y="41"/>
              </a:cxn>
              <a:cxn ang="0">
                <a:pos x="303" y="18"/>
              </a:cxn>
              <a:cxn ang="0">
                <a:pos x="326" y="9"/>
              </a:cxn>
              <a:cxn ang="0">
                <a:pos x="344" y="5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5"/>
              </a:cxn>
              <a:cxn ang="0">
                <a:pos x="548" y="5"/>
              </a:cxn>
              <a:cxn ang="0">
                <a:pos x="570" y="5"/>
              </a:cxn>
              <a:cxn ang="0">
                <a:pos x="588" y="9"/>
              </a:cxn>
              <a:cxn ang="0">
                <a:pos x="611" y="9"/>
              </a:cxn>
              <a:cxn ang="0">
                <a:pos x="629" y="9"/>
              </a:cxn>
              <a:cxn ang="0">
                <a:pos x="652" y="9"/>
              </a:cxn>
              <a:cxn ang="0">
                <a:pos x="670" y="14"/>
              </a:cxn>
              <a:cxn ang="0">
                <a:pos x="692" y="14"/>
              </a:cxn>
              <a:cxn ang="0">
                <a:pos x="710" y="14"/>
              </a:cxn>
              <a:cxn ang="0">
                <a:pos x="733" y="14"/>
              </a:cxn>
              <a:cxn ang="0">
                <a:pos x="751" y="14"/>
              </a:cxn>
              <a:cxn ang="0">
                <a:pos x="774" y="14"/>
              </a:cxn>
              <a:cxn ang="0">
                <a:pos x="792" y="14"/>
              </a:cxn>
              <a:cxn ang="0">
                <a:pos x="814" y="14"/>
              </a:cxn>
              <a:cxn ang="0">
                <a:pos x="833" y="14"/>
              </a:cxn>
              <a:cxn ang="0">
                <a:pos x="855" y="14"/>
              </a:cxn>
              <a:cxn ang="0">
                <a:pos x="873" y="14"/>
              </a:cxn>
              <a:cxn ang="0">
                <a:pos x="896" y="18"/>
              </a:cxn>
            </a:cxnLst>
            <a:rect l="0" t="0" r="r" b="b"/>
            <a:pathLst>
              <a:path w="896" h="258">
                <a:moveTo>
                  <a:pt x="0" y="226"/>
                </a:moveTo>
                <a:lnTo>
                  <a:pt x="19" y="245"/>
                </a:lnTo>
                <a:lnTo>
                  <a:pt x="41" y="254"/>
                </a:lnTo>
                <a:lnTo>
                  <a:pt x="59" y="258"/>
                </a:lnTo>
                <a:lnTo>
                  <a:pt x="82" y="254"/>
                </a:lnTo>
                <a:lnTo>
                  <a:pt x="100" y="240"/>
                </a:lnTo>
                <a:lnTo>
                  <a:pt x="123" y="222"/>
                </a:lnTo>
                <a:lnTo>
                  <a:pt x="141" y="204"/>
                </a:lnTo>
                <a:lnTo>
                  <a:pt x="163" y="181"/>
                </a:lnTo>
                <a:lnTo>
                  <a:pt x="181" y="159"/>
                </a:lnTo>
                <a:lnTo>
                  <a:pt x="204" y="136"/>
                </a:lnTo>
                <a:lnTo>
                  <a:pt x="222" y="118"/>
                </a:lnTo>
                <a:lnTo>
                  <a:pt x="245" y="95"/>
                </a:lnTo>
                <a:lnTo>
                  <a:pt x="263" y="68"/>
                </a:lnTo>
                <a:lnTo>
                  <a:pt x="285" y="41"/>
                </a:lnTo>
                <a:lnTo>
                  <a:pt x="303" y="18"/>
                </a:lnTo>
                <a:lnTo>
                  <a:pt x="326" y="9"/>
                </a:lnTo>
                <a:lnTo>
                  <a:pt x="344" y="5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5"/>
                </a:lnTo>
                <a:lnTo>
                  <a:pt x="548" y="5"/>
                </a:lnTo>
                <a:lnTo>
                  <a:pt x="570" y="5"/>
                </a:lnTo>
                <a:lnTo>
                  <a:pt x="588" y="9"/>
                </a:lnTo>
                <a:lnTo>
                  <a:pt x="611" y="9"/>
                </a:lnTo>
                <a:lnTo>
                  <a:pt x="629" y="9"/>
                </a:lnTo>
                <a:lnTo>
                  <a:pt x="652" y="9"/>
                </a:lnTo>
                <a:lnTo>
                  <a:pt x="670" y="14"/>
                </a:lnTo>
                <a:lnTo>
                  <a:pt x="692" y="14"/>
                </a:lnTo>
                <a:lnTo>
                  <a:pt x="710" y="14"/>
                </a:lnTo>
                <a:lnTo>
                  <a:pt x="733" y="14"/>
                </a:lnTo>
                <a:lnTo>
                  <a:pt x="751" y="14"/>
                </a:lnTo>
                <a:lnTo>
                  <a:pt x="774" y="14"/>
                </a:lnTo>
                <a:lnTo>
                  <a:pt x="792" y="14"/>
                </a:lnTo>
                <a:lnTo>
                  <a:pt x="814" y="14"/>
                </a:lnTo>
                <a:lnTo>
                  <a:pt x="833" y="14"/>
                </a:lnTo>
                <a:lnTo>
                  <a:pt x="855" y="14"/>
                </a:lnTo>
                <a:lnTo>
                  <a:pt x="873" y="14"/>
                </a:lnTo>
                <a:lnTo>
                  <a:pt x="896" y="18"/>
                </a:lnTo>
              </a:path>
            </a:pathLst>
          </a:custGeom>
          <a:noFill/>
          <a:ln w="1905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" name="Freeform 185"/>
          <p:cNvSpPr>
            <a:spLocks/>
          </p:cNvSpPr>
          <p:nvPr/>
        </p:nvSpPr>
        <p:spPr bwMode="auto">
          <a:xfrm>
            <a:off x="5582588" y="2168025"/>
            <a:ext cx="1833066" cy="43027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9" y="14"/>
              </a:cxn>
              <a:cxn ang="0">
                <a:pos x="41" y="5"/>
              </a:cxn>
              <a:cxn ang="0">
                <a:pos x="59" y="0"/>
              </a:cxn>
              <a:cxn ang="0">
                <a:pos x="82" y="5"/>
              </a:cxn>
              <a:cxn ang="0">
                <a:pos x="100" y="18"/>
              </a:cxn>
              <a:cxn ang="0">
                <a:pos x="123" y="36"/>
              </a:cxn>
              <a:cxn ang="0">
                <a:pos x="141" y="54"/>
              </a:cxn>
              <a:cxn ang="0">
                <a:pos x="163" y="77"/>
              </a:cxn>
              <a:cxn ang="0">
                <a:pos x="181" y="100"/>
              </a:cxn>
              <a:cxn ang="0">
                <a:pos x="204" y="122"/>
              </a:cxn>
              <a:cxn ang="0">
                <a:pos x="222" y="140"/>
              </a:cxn>
              <a:cxn ang="0">
                <a:pos x="245" y="163"/>
              </a:cxn>
              <a:cxn ang="0">
                <a:pos x="263" y="190"/>
              </a:cxn>
              <a:cxn ang="0">
                <a:pos x="285" y="217"/>
              </a:cxn>
              <a:cxn ang="0">
                <a:pos x="303" y="240"/>
              </a:cxn>
              <a:cxn ang="0">
                <a:pos x="326" y="249"/>
              </a:cxn>
              <a:cxn ang="0">
                <a:pos x="344" y="253"/>
              </a:cxn>
              <a:cxn ang="0">
                <a:pos x="367" y="258"/>
              </a:cxn>
              <a:cxn ang="0">
                <a:pos x="385" y="258"/>
              </a:cxn>
              <a:cxn ang="0">
                <a:pos x="407" y="258"/>
              </a:cxn>
              <a:cxn ang="0">
                <a:pos x="426" y="258"/>
              </a:cxn>
              <a:cxn ang="0">
                <a:pos x="448" y="258"/>
              </a:cxn>
              <a:cxn ang="0">
                <a:pos x="466" y="258"/>
              </a:cxn>
              <a:cxn ang="0">
                <a:pos x="489" y="258"/>
              </a:cxn>
              <a:cxn ang="0">
                <a:pos x="507" y="258"/>
              </a:cxn>
              <a:cxn ang="0">
                <a:pos x="530" y="253"/>
              </a:cxn>
              <a:cxn ang="0">
                <a:pos x="548" y="253"/>
              </a:cxn>
              <a:cxn ang="0">
                <a:pos x="570" y="253"/>
              </a:cxn>
              <a:cxn ang="0">
                <a:pos x="588" y="249"/>
              </a:cxn>
              <a:cxn ang="0">
                <a:pos x="611" y="249"/>
              </a:cxn>
              <a:cxn ang="0">
                <a:pos x="629" y="249"/>
              </a:cxn>
              <a:cxn ang="0">
                <a:pos x="652" y="249"/>
              </a:cxn>
              <a:cxn ang="0">
                <a:pos x="670" y="244"/>
              </a:cxn>
              <a:cxn ang="0">
                <a:pos x="692" y="244"/>
              </a:cxn>
              <a:cxn ang="0">
                <a:pos x="710" y="244"/>
              </a:cxn>
              <a:cxn ang="0">
                <a:pos x="733" y="244"/>
              </a:cxn>
              <a:cxn ang="0">
                <a:pos x="751" y="244"/>
              </a:cxn>
              <a:cxn ang="0">
                <a:pos x="774" y="244"/>
              </a:cxn>
              <a:cxn ang="0">
                <a:pos x="792" y="244"/>
              </a:cxn>
              <a:cxn ang="0">
                <a:pos x="814" y="244"/>
              </a:cxn>
              <a:cxn ang="0">
                <a:pos x="833" y="244"/>
              </a:cxn>
              <a:cxn ang="0">
                <a:pos x="855" y="244"/>
              </a:cxn>
              <a:cxn ang="0">
                <a:pos x="873" y="244"/>
              </a:cxn>
              <a:cxn ang="0">
                <a:pos x="896" y="244"/>
              </a:cxn>
            </a:cxnLst>
            <a:rect l="0" t="0" r="r" b="b"/>
            <a:pathLst>
              <a:path w="896" h="258">
                <a:moveTo>
                  <a:pt x="0" y="32"/>
                </a:moveTo>
                <a:lnTo>
                  <a:pt x="19" y="14"/>
                </a:lnTo>
                <a:lnTo>
                  <a:pt x="41" y="5"/>
                </a:lnTo>
                <a:lnTo>
                  <a:pt x="59" y="0"/>
                </a:lnTo>
                <a:lnTo>
                  <a:pt x="82" y="5"/>
                </a:lnTo>
                <a:lnTo>
                  <a:pt x="100" y="18"/>
                </a:lnTo>
                <a:lnTo>
                  <a:pt x="123" y="36"/>
                </a:lnTo>
                <a:lnTo>
                  <a:pt x="141" y="54"/>
                </a:lnTo>
                <a:lnTo>
                  <a:pt x="163" y="77"/>
                </a:lnTo>
                <a:lnTo>
                  <a:pt x="181" y="100"/>
                </a:lnTo>
                <a:lnTo>
                  <a:pt x="204" y="122"/>
                </a:lnTo>
                <a:lnTo>
                  <a:pt x="222" y="140"/>
                </a:lnTo>
                <a:lnTo>
                  <a:pt x="245" y="163"/>
                </a:lnTo>
                <a:lnTo>
                  <a:pt x="263" y="190"/>
                </a:lnTo>
                <a:lnTo>
                  <a:pt x="285" y="217"/>
                </a:lnTo>
                <a:lnTo>
                  <a:pt x="303" y="240"/>
                </a:lnTo>
                <a:lnTo>
                  <a:pt x="326" y="249"/>
                </a:lnTo>
                <a:lnTo>
                  <a:pt x="344" y="253"/>
                </a:lnTo>
                <a:lnTo>
                  <a:pt x="367" y="258"/>
                </a:lnTo>
                <a:lnTo>
                  <a:pt x="385" y="258"/>
                </a:lnTo>
                <a:lnTo>
                  <a:pt x="407" y="258"/>
                </a:lnTo>
                <a:lnTo>
                  <a:pt x="426" y="258"/>
                </a:lnTo>
                <a:lnTo>
                  <a:pt x="448" y="258"/>
                </a:lnTo>
                <a:lnTo>
                  <a:pt x="466" y="258"/>
                </a:lnTo>
                <a:lnTo>
                  <a:pt x="489" y="258"/>
                </a:lnTo>
                <a:lnTo>
                  <a:pt x="507" y="258"/>
                </a:lnTo>
                <a:lnTo>
                  <a:pt x="530" y="253"/>
                </a:lnTo>
                <a:lnTo>
                  <a:pt x="548" y="253"/>
                </a:lnTo>
                <a:lnTo>
                  <a:pt x="570" y="253"/>
                </a:lnTo>
                <a:lnTo>
                  <a:pt x="588" y="249"/>
                </a:lnTo>
                <a:lnTo>
                  <a:pt x="611" y="249"/>
                </a:lnTo>
                <a:lnTo>
                  <a:pt x="629" y="249"/>
                </a:lnTo>
                <a:lnTo>
                  <a:pt x="652" y="249"/>
                </a:lnTo>
                <a:lnTo>
                  <a:pt x="670" y="244"/>
                </a:lnTo>
                <a:lnTo>
                  <a:pt x="692" y="244"/>
                </a:lnTo>
                <a:lnTo>
                  <a:pt x="710" y="244"/>
                </a:lnTo>
                <a:lnTo>
                  <a:pt x="733" y="244"/>
                </a:lnTo>
                <a:lnTo>
                  <a:pt x="751" y="244"/>
                </a:lnTo>
                <a:lnTo>
                  <a:pt x="774" y="244"/>
                </a:lnTo>
                <a:lnTo>
                  <a:pt x="792" y="244"/>
                </a:lnTo>
                <a:lnTo>
                  <a:pt x="814" y="244"/>
                </a:lnTo>
                <a:lnTo>
                  <a:pt x="833" y="244"/>
                </a:lnTo>
                <a:lnTo>
                  <a:pt x="855" y="244"/>
                </a:lnTo>
                <a:lnTo>
                  <a:pt x="873" y="244"/>
                </a:lnTo>
                <a:lnTo>
                  <a:pt x="896" y="244"/>
                </a:lnTo>
              </a:path>
            </a:pathLst>
          </a:custGeom>
          <a:noFill/>
          <a:ln w="19050">
            <a:solidFill>
              <a:srgbClr val="3F3F3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" name="Freeform 186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7" name="Freeform 187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8" name="Freeform 188"/>
          <p:cNvSpPr>
            <a:spLocks/>
          </p:cNvSpPr>
          <p:nvPr/>
        </p:nvSpPr>
        <p:spPr bwMode="auto">
          <a:xfrm>
            <a:off x="5582588" y="2559942"/>
            <a:ext cx="1833066" cy="325208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9" y="14"/>
              </a:cxn>
              <a:cxn ang="0">
                <a:pos x="41" y="18"/>
              </a:cxn>
              <a:cxn ang="0">
                <a:pos x="59" y="32"/>
              </a:cxn>
              <a:cxn ang="0">
                <a:pos x="82" y="95"/>
              </a:cxn>
              <a:cxn ang="0">
                <a:pos x="100" y="172"/>
              </a:cxn>
              <a:cxn ang="0">
                <a:pos x="123" y="195"/>
              </a:cxn>
              <a:cxn ang="0">
                <a:pos x="141" y="195"/>
              </a:cxn>
              <a:cxn ang="0">
                <a:pos x="163" y="181"/>
              </a:cxn>
              <a:cxn ang="0">
                <a:pos x="181" y="163"/>
              </a:cxn>
              <a:cxn ang="0">
                <a:pos x="204" y="145"/>
              </a:cxn>
              <a:cxn ang="0">
                <a:pos x="222" y="122"/>
              </a:cxn>
              <a:cxn ang="0">
                <a:pos x="245" y="104"/>
              </a:cxn>
              <a:cxn ang="0">
                <a:pos x="263" y="82"/>
              </a:cxn>
              <a:cxn ang="0">
                <a:pos x="285" y="59"/>
              </a:cxn>
              <a:cxn ang="0">
                <a:pos x="303" y="41"/>
              </a:cxn>
              <a:cxn ang="0">
                <a:pos x="326" y="28"/>
              </a:cxn>
              <a:cxn ang="0">
                <a:pos x="344" y="18"/>
              </a:cxn>
              <a:cxn ang="0">
                <a:pos x="367" y="14"/>
              </a:cxn>
              <a:cxn ang="0">
                <a:pos x="385" y="9"/>
              </a:cxn>
              <a:cxn ang="0">
                <a:pos x="407" y="5"/>
              </a:cxn>
              <a:cxn ang="0">
                <a:pos x="426" y="5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5"/>
              </a:cxn>
              <a:cxn ang="0">
                <a:pos x="652" y="5"/>
              </a:cxn>
              <a:cxn ang="0">
                <a:pos x="670" y="5"/>
              </a:cxn>
              <a:cxn ang="0">
                <a:pos x="692" y="5"/>
              </a:cxn>
              <a:cxn ang="0">
                <a:pos x="710" y="5"/>
              </a:cxn>
              <a:cxn ang="0">
                <a:pos x="733" y="5"/>
              </a:cxn>
              <a:cxn ang="0">
                <a:pos x="751" y="5"/>
              </a:cxn>
              <a:cxn ang="0">
                <a:pos x="774" y="5"/>
              </a:cxn>
              <a:cxn ang="0">
                <a:pos x="792" y="5"/>
              </a:cxn>
              <a:cxn ang="0">
                <a:pos x="814" y="5"/>
              </a:cxn>
              <a:cxn ang="0">
                <a:pos x="833" y="5"/>
              </a:cxn>
              <a:cxn ang="0">
                <a:pos x="855" y="5"/>
              </a:cxn>
              <a:cxn ang="0">
                <a:pos x="873" y="5"/>
              </a:cxn>
              <a:cxn ang="0">
                <a:pos x="896" y="9"/>
              </a:cxn>
            </a:cxnLst>
            <a:rect l="0" t="0" r="r" b="b"/>
            <a:pathLst>
              <a:path w="896" h="195">
                <a:moveTo>
                  <a:pt x="0" y="14"/>
                </a:moveTo>
                <a:lnTo>
                  <a:pt x="19" y="14"/>
                </a:lnTo>
                <a:lnTo>
                  <a:pt x="41" y="18"/>
                </a:lnTo>
                <a:lnTo>
                  <a:pt x="59" y="32"/>
                </a:lnTo>
                <a:lnTo>
                  <a:pt x="82" y="95"/>
                </a:lnTo>
                <a:lnTo>
                  <a:pt x="100" y="172"/>
                </a:lnTo>
                <a:lnTo>
                  <a:pt x="123" y="195"/>
                </a:lnTo>
                <a:lnTo>
                  <a:pt x="141" y="195"/>
                </a:lnTo>
                <a:lnTo>
                  <a:pt x="163" y="181"/>
                </a:lnTo>
                <a:lnTo>
                  <a:pt x="181" y="163"/>
                </a:lnTo>
                <a:lnTo>
                  <a:pt x="204" y="145"/>
                </a:lnTo>
                <a:lnTo>
                  <a:pt x="222" y="122"/>
                </a:lnTo>
                <a:lnTo>
                  <a:pt x="245" y="104"/>
                </a:lnTo>
                <a:lnTo>
                  <a:pt x="263" y="82"/>
                </a:lnTo>
                <a:lnTo>
                  <a:pt x="285" y="59"/>
                </a:lnTo>
                <a:lnTo>
                  <a:pt x="303" y="41"/>
                </a:lnTo>
                <a:lnTo>
                  <a:pt x="326" y="28"/>
                </a:lnTo>
                <a:lnTo>
                  <a:pt x="344" y="18"/>
                </a:lnTo>
                <a:lnTo>
                  <a:pt x="367" y="14"/>
                </a:lnTo>
                <a:lnTo>
                  <a:pt x="385" y="9"/>
                </a:lnTo>
                <a:lnTo>
                  <a:pt x="407" y="5"/>
                </a:lnTo>
                <a:lnTo>
                  <a:pt x="426" y="5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5"/>
                </a:lnTo>
                <a:lnTo>
                  <a:pt x="652" y="5"/>
                </a:lnTo>
                <a:lnTo>
                  <a:pt x="670" y="5"/>
                </a:lnTo>
                <a:lnTo>
                  <a:pt x="692" y="5"/>
                </a:lnTo>
                <a:lnTo>
                  <a:pt x="710" y="5"/>
                </a:lnTo>
                <a:lnTo>
                  <a:pt x="733" y="5"/>
                </a:lnTo>
                <a:lnTo>
                  <a:pt x="751" y="5"/>
                </a:lnTo>
                <a:lnTo>
                  <a:pt x="774" y="5"/>
                </a:lnTo>
                <a:lnTo>
                  <a:pt x="792" y="5"/>
                </a:lnTo>
                <a:lnTo>
                  <a:pt x="814" y="5"/>
                </a:lnTo>
                <a:lnTo>
                  <a:pt x="833" y="5"/>
                </a:lnTo>
                <a:lnTo>
                  <a:pt x="855" y="5"/>
                </a:lnTo>
                <a:lnTo>
                  <a:pt x="873" y="5"/>
                </a:lnTo>
                <a:lnTo>
                  <a:pt x="896" y="9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9" name="Freeform 189"/>
          <p:cNvSpPr>
            <a:spLocks/>
          </p:cNvSpPr>
          <p:nvPr/>
        </p:nvSpPr>
        <p:spPr bwMode="auto">
          <a:xfrm>
            <a:off x="5582588" y="2258083"/>
            <a:ext cx="1833066" cy="325208"/>
          </a:xfrm>
          <a:custGeom>
            <a:avLst/>
            <a:gdLst/>
            <a:ahLst/>
            <a:cxnLst>
              <a:cxn ang="0">
                <a:pos x="0" y="181"/>
              </a:cxn>
              <a:cxn ang="0">
                <a:pos x="19" y="181"/>
              </a:cxn>
              <a:cxn ang="0">
                <a:pos x="41" y="177"/>
              </a:cxn>
              <a:cxn ang="0">
                <a:pos x="59" y="163"/>
              </a:cxn>
              <a:cxn ang="0">
                <a:pos x="82" y="100"/>
              </a:cxn>
              <a:cxn ang="0">
                <a:pos x="100" y="23"/>
              </a:cxn>
              <a:cxn ang="0">
                <a:pos x="123" y="0"/>
              </a:cxn>
              <a:cxn ang="0">
                <a:pos x="141" y="0"/>
              </a:cxn>
              <a:cxn ang="0">
                <a:pos x="163" y="14"/>
              </a:cxn>
              <a:cxn ang="0">
                <a:pos x="181" y="32"/>
              </a:cxn>
              <a:cxn ang="0">
                <a:pos x="204" y="50"/>
              </a:cxn>
              <a:cxn ang="0">
                <a:pos x="222" y="73"/>
              </a:cxn>
              <a:cxn ang="0">
                <a:pos x="245" y="91"/>
              </a:cxn>
              <a:cxn ang="0">
                <a:pos x="263" y="114"/>
              </a:cxn>
              <a:cxn ang="0">
                <a:pos x="285" y="136"/>
              </a:cxn>
              <a:cxn ang="0">
                <a:pos x="303" y="154"/>
              </a:cxn>
              <a:cxn ang="0">
                <a:pos x="326" y="168"/>
              </a:cxn>
              <a:cxn ang="0">
                <a:pos x="344" y="177"/>
              </a:cxn>
              <a:cxn ang="0">
                <a:pos x="367" y="181"/>
              </a:cxn>
              <a:cxn ang="0">
                <a:pos x="385" y="186"/>
              </a:cxn>
              <a:cxn ang="0">
                <a:pos x="407" y="190"/>
              </a:cxn>
              <a:cxn ang="0">
                <a:pos x="426" y="190"/>
              </a:cxn>
              <a:cxn ang="0">
                <a:pos x="448" y="195"/>
              </a:cxn>
              <a:cxn ang="0">
                <a:pos x="466" y="195"/>
              </a:cxn>
              <a:cxn ang="0">
                <a:pos x="489" y="195"/>
              </a:cxn>
              <a:cxn ang="0">
                <a:pos x="507" y="195"/>
              </a:cxn>
              <a:cxn ang="0">
                <a:pos x="530" y="195"/>
              </a:cxn>
              <a:cxn ang="0">
                <a:pos x="548" y="195"/>
              </a:cxn>
              <a:cxn ang="0">
                <a:pos x="570" y="195"/>
              </a:cxn>
              <a:cxn ang="0">
                <a:pos x="588" y="195"/>
              </a:cxn>
              <a:cxn ang="0">
                <a:pos x="611" y="195"/>
              </a:cxn>
              <a:cxn ang="0">
                <a:pos x="629" y="190"/>
              </a:cxn>
              <a:cxn ang="0">
                <a:pos x="652" y="190"/>
              </a:cxn>
              <a:cxn ang="0">
                <a:pos x="670" y="190"/>
              </a:cxn>
              <a:cxn ang="0">
                <a:pos x="692" y="190"/>
              </a:cxn>
              <a:cxn ang="0">
                <a:pos x="710" y="190"/>
              </a:cxn>
              <a:cxn ang="0">
                <a:pos x="733" y="190"/>
              </a:cxn>
              <a:cxn ang="0">
                <a:pos x="751" y="190"/>
              </a:cxn>
              <a:cxn ang="0">
                <a:pos x="774" y="190"/>
              </a:cxn>
              <a:cxn ang="0">
                <a:pos x="792" y="190"/>
              </a:cxn>
              <a:cxn ang="0">
                <a:pos x="814" y="190"/>
              </a:cxn>
              <a:cxn ang="0">
                <a:pos x="833" y="190"/>
              </a:cxn>
              <a:cxn ang="0">
                <a:pos x="855" y="190"/>
              </a:cxn>
              <a:cxn ang="0">
                <a:pos x="873" y="190"/>
              </a:cxn>
              <a:cxn ang="0">
                <a:pos x="896" y="190"/>
              </a:cxn>
            </a:cxnLst>
            <a:rect l="0" t="0" r="r" b="b"/>
            <a:pathLst>
              <a:path w="896" h="195">
                <a:moveTo>
                  <a:pt x="0" y="181"/>
                </a:moveTo>
                <a:lnTo>
                  <a:pt x="19" y="181"/>
                </a:lnTo>
                <a:lnTo>
                  <a:pt x="41" y="177"/>
                </a:lnTo>
                <a:lnTo>
                  <a:pt x="59" y="163"/>
                </a:lnTo>
                <a:lnTo>
                  <a:pt x="82" y="100"/>
                </a:lnTo>
                <a:lnTo>
                  <a:pt x="100" y="23"/>
                </a:lnTo>
                <a:lnTo>
                  <a:pt x="123" y="0"/>
                </a:lnTo>
                <a:lnTo>
                  <a:pt x="141" y="0"/>
                </a:lnTo>
                <a:lnTo>
                  <a:pt x="163" y="14"/>
                </a:lnTo>
                <a:lnTo>
                  <a:pt x="181" y="32"/>
                </a:lnTo>
                <a:lnTo>
                  <a:pt x="204" y="50"/>
                </a:lnTo>
                <a:lnTo>
                  <a:pt x="222" y="73"/>
                </a:lnTo>
                <a:lnTo>
                  <a:pt x="245" y="91"/>
                </a:lnTo>
                <a:lnTo>
                  <a:pt x="263" y="114"/>
                </a:lnTo>
                <a:lnTo>
                  <a:pt x="285" y="136"/>
                </a:lnTo>
                <a:lnTo>
                  <a:pt x="303" y="154"/>
                </a:lnTo>
                <a:lnTo>
                  <a:pt x="326" y="168"/>
                </a:lnTo>
                <a:lnTo>
                  <a:pt x="344" y="177"/>
                </a:lnTo>
                <a:lnTo>
                  <a:pt x="367" y="181"/>
                </a:lnTo>
                <a:lnTo>
                  <a:pt x="385" y="186"/>
                </a:lnTo>
                <a:lnTo>
                  <a:pt x="407" y="190"/>
                </a:lnTo>
                <a:lnTo>
                  <a:pt x="426" y="190"/>
                </a:lnTo>
                <a:lnTo>
                  <a:pt x="448" y="195"/>
                </a:lnTo>
                <a:lnTo>
                  <a:pt x="466" y="195"/>
                </a:lnTo>
                <a:lnTo>
                  <a:pt x="489" y="195"/>
                </a:lnTo>
                <a:lnTo>
                  <a:pt x="507" y="195"/>
                </a:lnTo>
                <a:lnTo>
                  <a:pt x="530" y="195"/>
                </a:lnTo>
                <a:lnTo>
                  <a:pt x="548" y="195"/>
                </a:lnTo>
                <a:lnTo>
                  <a:pt x="570" y="195"/>
                </a:lnTo>
                <a:lnTo>
                  <a:pt x="588" y="195"/>
                </a:lnTo>
                <a:lnTo>
                  <a:pt x="611" y="195"/>
                </a:lnTo>
                <a:lnTo>
                  <a:pt x="629" y="190"/>
                </a:lnTo>
                <a:lnTo>
                  <a:pt x="652" y="190"/>
                </a:lnTo>
                <a:lnTo>
                  <a:pt x="670" y="190"/>
                </a:lnTo>
                <a:lnTo>
                  <a:pt x="692" y="190"/>
                </a:lnTo>
                <a:lnTo>
                  <a:pt x="710" y="190"/>
                </a:lnTo>
                <a:lnTo>
                  <a:pt x="733" y="190"/>
                </a:lnTo>
                <a:lnTo>
                  <a:pt x="751" y="190"/>
                </a:lnTo>
                <a:lnTo>
                  <a:pt x="774" y="190"/>
                </a:lnTo>
                <a:lnTo>
                  <a:pt x="792" y="190"/>
                </a:lnTo>
                <a:lnTo>
                  <a:pt x="814" y="190"/>
                </a:lnTo>
                <a:lnTo>
                  <a:pt x="833" y="190"/>
                </a:lnTo>
                <a:lnTo>
                  <a:pt x="855" y="190"/>
                </a:lnTo>
                <a:lnTo>
                  <a:pt x="873" y="190"/>
                </a:lnTo>
                <a:lnTo>
                  <a:pt x="896" y="190"/>
                </a:lnTo>
              </a:path>
            </a:pathLst>
          </a:custGeom>
          <a:noFill/>
          <a:ln w="1905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0" name="Freeform 190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1" name="Freeform 191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2" name="Freeform 192"/>
          <p:cNvSpPr>
            <a:spLocks/>
          </p:cNvSpPr>
          <p:nvPr/>
        </p:nvSpPr>
        <p:spPr bwMode="auto">
          <a:xfrm>
            <a:off x="5582588" y="2431527"/>
            <a:ext cx="1833066" cy="1290824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19" y="674"/>
              </a:cxn>
              <a:cxn ang="0">
                <a:pos x="41" y="602"/>
              </a:cxn>
              <a:cxn ang="0">
                <a:pos x="59" y="543"/>
              </a:cxn>
              <a:cxn ang="0">
                <a:pos x="82" y="489"/>
              </a:cxn>
              <a:cxn ang="0">
                <a:pos x="100" y="444"/>
              </a:cxn>
              <a:cxn ang="0">
                <a:pos x="123" y="403"/>
              </a:cxn>
              <a:cxn ang="0">
                <a:pos x="141" y="367"/>
              </a:cxn>
              <a:cxn ang="0">
                <a:pos x="163" y="335"/>
              </a:cxn>
              <a:cxn ang="0">
                <a:pos x="181" y="308"/>
              </a:cxn>
              <a:cxn ang="0">
                <a:pos x="204" y="281"/>
              </a:cxn>
              <a:cxn ang="0">
                <a:pos x="222" y="258"/>
              </a:cxn>
              <a:cxn ang="0">
                <a:pos x="245" y="240"/>
              </a:cxn>
              <a:cxn ang="0">
                <a:pos x="263" y="218"/>
              </a:cxn>
              <a:cxn ang="0">
                <a:pos x="285" y="199"/>
              </a:cxn>
              <a:cxn ang="0">
                <a:pos x="303" y="181"/>
              </a:cxn>
              <a:cxn ang="0">
                <a:pos x="326" y="163"/>
              </a:cxn>
              <a:cxn ang="0">
                <a:pos x="344" y="14"/>
              </a:cxn>
              <a:cxn ang="0">
                <a:pos x="367" y="14"/>
              </a:cxn>
              <a:cxn ang="0">
                <a:pos x="385" y="10"/>
              </a:cxn>
              <a:cxn ang="0">
                <a:pos x="407" y="5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5"/>
              </a:cxn>
              <a:cxn ang="0">
                <a:pos x="507" y="5"/>
              </a:cxn>
              <a:cxn ang="0">
                <a:pos x="530" y="10"/>
              </a:cxn>
              <a:cxn ang="0">
                <a:pos x="548" y="14"/>
              </a:cxn>
              <a:cxn ang="0">
                <a:pos x="570" y="14"/>
              </a:cxn>
              <a:cxn ang="0">
                <a:pos x="588" y="14"/>
              </a:cxn>
              <a:cxn ang="0">
                <a:pos x="611" y="10"/>
              </a:cxn>
              <a:cxn ang="0">
                <a:pos x="629" y="168"/>
              </a:cxn>
              <a:cxn ang="0">
                <a:pos x="652" y="177"/>
              </a:cxn>
              <a:cxn ang="0">
                <a:pos x="670" y="181"/>
              </a:cxn>
              <a:cxn ang="0">
                <a:pos x="692" y="186"/>
              </a:cxn>
              <a:cxn ang="0">
                <a:pos x="710" y="190"/>
              </a:cxn>
              <a:cxn ang="0">
                <a:pos x="733" y="190"/>
              </a:cxn>
              <a:cxn ang="0">
                <a:pos x="751" y="186"/>
              </a:cxn>
              <a:cxn ang="0">
                <a:pos x="774" y="181"/>
              </a:cxn>
              <a:cxn ang="0">
                <a:pos x="792" y="177"/>
              </a:cxn>
              <a:cxn ang="0">
                <a:pos x="814" y="168"/>
              </a:cxn>
              <a:cxn ang="0">
                <a:pos x="833" y="159"/>
              </a:cxn>
              <a:cxn ang="0">
                <a:pos x="855" y="145"/>
              </a:cxn>
              <a:cxn ang="0">
                <a:pos x="873" y="136"/>
              </a:cxn>
              <a:cxn ang="0">
                <a:pos x="896" y="123"/>
              </a:cxn>
            </a:cxnLst>
            <a:rect l="0" t="0" r="r" b="b"/>
            <a:pathLst>
              <a:path w="896" h="774">
                <a:moveTo>
                  <a:pt x="0" y="774"/>
                </a:moveTo>
                <a:lnTo>
                  <a:pt x="19" y="674"/>
                </a:lnTo>
                <a:lnTo>
                  <a:pt x="41" y="602"/>
                </a:lnTo>
                <a:lnTo>
                  <a:pt x="59" y="543"/>
                </a:lnTo>
                <a:lnTo>
                  <a:pt x="82" y="489"/>
                </a:lnTo>
                <a:lnTo>
                  <a:pt x="100" y="444"/>
                </a:lnTo>
                <a:lnTo>
                  <a:pt x="123" y="403"/>
                </a:lnTo>
                <a:lnTo>
                  <a:pt x="141" y="367"/>
                </a:lnTo>
                <a:lnTo>
                  <a:pt x="163" y="335"/>
                </a:lnTo>
                <a:lnTo>
                  <a:pt x="181" y="308"/>
                </a:lnTo>
                <a:lnTo>
                  <a:pt x="204" y="281"/>
                </a:lnTo>
                <a:lnTo>
                  <a:pt x="222" y="258"/>
                </a:lnTo>
                <a:lnTo>
                  <a:pt x="245" y="240"/>
                </a:lnTo>
                <a:lnTo>
                  <a:pt x="263" y="218"/>
                </a:lnTo>
                <a:lnTo>
                  <a:pt x="285" y="199"/>
                </a:lnTo>
                <a:lnTo>
                  <a:pt x="303" y="181"/>
                </a:lnTo>
                <a:lnTo>
                  <a:pt x="326" y="163"/>
                </a:lnTo>
                <a:lnTo>
                  <a:pt x="344" y="14"/>
                </a:lnTo>
                <a:lnTo>
                  <a:pt x="367" y="14"/>
                </a:lnTo>
                <a:lnTo>
                  <a:pt x="385" y="10"/>
                </a:lnTo>
                <a:lnTo>
                  <a:pt x="407" y="5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5"/>
                </a:lnTo>
                <a:lnTo>
                  <a:pt x="507" y="5"/>
                </a:lnTo>
                <a:lnTo>
                  <a:pt x="530" y="10"/>
                </a:lnTo>
                <a:lnTo>
                  <a:pt x="548" y="14"/>
                </a:lnTo>
                <a:lnTo>
                  <a:pt x="570" y="14"/>
                </a:lnTo>
                <a:lnTo>
                  <a:pt x="588" y="14"/>
                </a:lnTo>
                <a:lnTo>
                  <a:pt x="611" y="10"/>
                </a:lnTo>
                <a:lnTo>
                  <a:pt x="629" y="168"/>
                </a:lnTo>
                <a:lnTo>
                  <a:pt x="652" y="177"/>
                </a:lnTo>
                <a:lnTo>
                  <a:pt x="670" y="181"/>
                </a:lnTo>
                <a:lnTo>
                  <a:pt x="692" y="186"/>
                </a:lnTo>
                <a:lnTo>
                  <a:pt x="710" y="190"/>
                </a:lnTo>
                <a:lnTo>
                  <a:pt x="733" y="190"/>
                </a:lnTo>
                <a:lnTo>
                  <a:pt x="751" y="186"/>
                </a:lnTo>
                <a:lnTo>
                  <a:pt x="774" y="181"/>
                </a:lnTo>
                <a:lnTo>
                  <a:pt x="792" y="177"/>
                </a:lnTo>
                <a:lnTo>
                  <a:pt x="814" y="168"/>
                </a:lnTo>
                <a:lnTo>
                  <a:pt x="833" y="159"/>
                </a:lnTo>
                <a:lnTo>
                  <a:pt x="855" y="145"/>
                </a:lnTo>
                <a:lnTo>
                  <a:pt x="873" y="136"/>
                </a:lnTo>
                <a:lnTo>
                  <a:pt x="896" y="123"/>
                </a:lnTo>
              </a:path>
            </a:pathLst>
          </a:custGeom>
          <a:noFill/>
          <a:ln w="19050">
            <a:solidFill>
              <a:srgbClr val="007F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3" name="Freeform 193"/>
          <p:cNvSpPr>
            <a:spLocks/>
          </p:cNvSpPr>
          <p:nvPr/>
        </p:nvSpPr>
        <p:spPr bwMode="auto">
          <a:xfrm>
            <a:off x="5582588" y="1420882"/>
            <a:ext cx="1833066" cy="129082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100"/>
              </a:cxn>
              <a:cxn ang="0">
                <a:pos x="41" y="172"/>
              </a:cxn>
              <a:cxn ang="0">
                <a:pos x="59" y="231"/>
              </a:cxn>
              <a:cxn ang="0">
                <a:pos x="82" y="285"/>
              </a:cxn>
              <a:cxn ang="0">
                <a:pos x="100" y="331"/>
              </a:cxn>
              <a:cxn ang="0">
                <a:pos x="123" y="371"/>
              </a:cxn>
              <a:cxn ang="0">
                <a:pos x="141" y="407"/>
              </a:cxn>
              <a:cxn ang="0">
                <a:pos x="163" y="439"/>
              </a:cxn>
              <a:cxn ang="0">
                <a:pos x="181" y="466"/>
              </a:cxn>
              <a:cxn ang="0">
                <a:pos x="204" y="493"/>
              </a:cxn>
              <a:cxn ang="0">
                <a:pos x="222" y="516"/>
              </a:cxn>
              <a:cxn ang="0">
                <a:pos x="245" y="534"/>
              </a:cxn>
              <a:cxn ang="0">
                <a:pos x="263" y="557"/>
              </a:cxn>
              <a:cxn ang="0">
                <a:pos x="285" y="575"/>
              </a:cxn>
              <a:cxn ang="0">
                <a:pos x="303" y="593"/>
              </a:cxn>
              <a:cxn ang="0">
                <a:pos x="326" y="611"/>
              </a:cxn>
              <a:cxn ang="0">
                <a:pos x="344" y="760"/>
              </a:cxn>
              <a:cxn ang="0">
                <a:pos x="367" y="760"/>
              </a:cxn>
              <a:cxn ang="0">
                <a:pos x="385" y="765"/>
              </a:cxn>
              <a:cxn ang="0">
                <a:pos x="407" y="769"/>
              </a:cxn>
              <a:cxn ang="0">
                <a:pos x="426" y="774"/>
              </a:cxn>
              <a:cxn ang="0">
                <a:pos x="448" y="774"/>
              </a:cxn>
              <a:cxn ang="0">
                <a:pos x="466" y="774"/>
              </a:cxn>
              <a:cxn ang="0">
                <a:pos x="489" y="769"/>
              </a:cxn>
              <a:cxn ang="0">
                <a:pos x="507" y="769"/>
              </a:cxn>
              <a:cxn ang="0">
                <a:pos x="530" y="765"/>
              </a:cxn>
              <a:cxn ang="0">
                <a:pos x="548" y="760"/>
              </a:cxn>
              <a:cxn ang="0">
                <a:pos x="570" y="760"/>
              </a:cxn>
              <a:cxn ang="0">
                <a:pos x="588" y="760"/>
              </a:cxn>
              <a:cxn ang="0">
                <a:pos x="611" y="765"/>
              </a:cxn>
              <a:cxn ang="0">
                <a:pos x="629" y="606"/>
              </a:cxn>
              <a:cxn ang="0">
                <a:pos x="652" y="597"/>
              </a:cxn>
              <a:cxn ang="0">
                <a:pos x="670" y="593"/>
              </a:cxn>
              <a:cxn ang="0">
                <a:pos x="692" y="588"/>
              </a:cxn>
              <a:cxn ang="0">
                <a:pos x="710" y="584"/>
              </a:cxn>
              <a:cxn ang="0">
                <a:pos x="733" y="584"/>
              </a:cxn>
              <a:cxn ang="0">
                <a:pos x="751" y="588"/>
              </a:cxn>
              <a:cxn ang="0">
                <a:pos x="774" y="593"/>
              </a:cxn>
              <a:cxn ang="0">
                <a:pos x="792" y="597"/>
              </a:cxn>
              <a:cxn ang="0">
                <a:pos x="814" y="606"/>
              </a:cxn>
              <a:cxn ang="0">
                <a:pos x="833" y="616"/>
              </a:cxn>
              <a:cxn ang="0">
                <a:pos x="855" y="629"/>
              </a:cxn>
              <a:cxn ang="0">
                <a:pos x="873" y="638"/>
              </a:cxn>
              <a:cxn ang="0">
                <a:pos x="896" y="652"/>
              </a:cxn>
            </a:cxnLst>
            <a:rect l="0" t="0" r="r" b="b"/>
            <a:pathLst>
              <a:path w="896" h="774">
                <a:moveTo>
                  <a:pt x="0" y="0"/>
                </a:moveTo>
                <a:lnTo>
                  <a:pt x="19" y="100"/>
                </a:lnTo>
                <a:lnTo>
                  <a:pt x="41" y="172"/>
                </a:lnTo>
                <a:lnTo>
                  <a:pt x="59" y="231"/>
                </a:lnTo>
                <a:lnTo>
                  <a:pt x="82" y="285"/>
                </a:lnTo>
                <a:lnTo>
                  <a:pt x="100" y="331"/>
                </a:lnTo>
                <a:lnTo>
                  <a:pt x="123" y="371"/>
                </a:lnTo>
                <a:lnTo>
                  <a:pt x="141" y="407"/>
                </a:lnTo>
                <a:lnTo>
                  <a:pt x="163" y="439"/>
                </a:lnTo>
                <a:lnTo>
                  <a:pt x="181" y="466"/>
                </a:lnTo>
                <a:lnTo>
                  <a:pt x="204" y="493"/>
                </a:lnTo>
                <a:lnTo>
                  <a:pt x="222" y="516"/>
                </a:lnTo>
                <a:lnTo>
                  <a:pt x="245" y="534"/>
                </a:lnTo>
                <a:lnTo>
                  <a:pt x="263" y="557"/>
                </a:lnTo>
                <a:lnTo>
                  <a:pt x="285" y="575"/>
                </a:lnTo>
                <a:lnTo>
                  <a:pt x="303" y="593"/>
                </a:lnTo>
                <a:lnTo>
                  <a:pt x="326" y="611"/>
                </a:lnTo>
                <a:lnTo>
                  <a:pt x="344" y="760"/>
                </a:lnTo>
                <a:lnTo>
                  <a:pt x="367" y="760"/>
                </a:lnTo>
                <a:lnTo>
                  <a:pt x="385" y="765"/>
                </a:lnTo>
                <a:lnTo>
                  <a:pt x="407" y="769"/>
                </a:lnTo>
                <a:lnTo>
                  <a:pt x="426" y="774"/>
                </a:lnTo>
                <a:lnTo>
                  <a:pt x="448" y="774"/>
                </a:lnTo>
                <a:lnTo>
                  <a:pt x="466" y="774"/>
                </a:lnTo>
                <a:lnTo>
                  <a:pt x="489" y="769"/>
                </a:lnTo>
                <a:lnTo>
                  <a:pt x="507" y="769"/>
                </a:lnTo>
                <a:lnTo>
                  <a:pt x="530" y="765"/>
                </a:lnTo>
                <a:lnTo>
                  <a:pt x="548" y="760"/>
                </a:lnTo>
                <a:lnTo>
                  <a:pt x="570" y="760"/>
                </a:lnTo>
                <a:lnTo>
                  <a:pt x="588" y="760"/>
                </a:lnTo>
                <a:lnTo>
                  <a:pt x="611" y="765"/>
                </a:lnTo>
                <a:lnTo>
                  <a:pt x="629" y="606"/>
                </a:lnTo>
                <a:lnTo>
                  <a:pt x="652" y="597"/>
                </a:lnTo>
                <a:lnTo>
                  <a:pt x="670" y="593"/>
                </a:lnTo>
                <a:lnTo>
                  <a:pt x="692" y="588"/>
                </a:lnTo>
                <a:lnTo>
                  <a:pt x="710" y="584"/>
                </a:lnTo>
                <a:lnTo>
                  <a:pt x="733" y="584"/>
                </a:lnTo>
                <a:lnTo>
                  <a:pt x="751" y="588"/>
                </a:lnTo>
                <a:lnTo>
                  <a:pt x="774" y="593"/>
                </a:lnTo>
                <a:lnTo>
                  <a:pt x="792" y="597"/>
                </a:lnTo>
                <a:lnTo>
                  <a:pt x="814" y="606"/>
                </a:lnTo>
                <a:lnTo>
                  <a:pt x="833" y="616"/>
                </a:lnTo>
                <a:lnTo>
                  <a:pt x="855" y="629"/>
                </a:lnTo>
                <a:lnTo>
                  <a:pt x="873" y="638"/>
                </a:lnTo>
                <a:lnTo>
                  <a:pt x="896" y="652"/>
                </a:ln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4" name="Freeform 194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00BFB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5" name="Freeform 195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BF00B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6" name="Freeform 196"/>
          <p:cNvSpPr>
            <a:spLocks/>
          </p:cNvSpPr>
          <p:nvPr/>
        </p:nvSpPr>
        <p:spPr bwMode="auto">
          <a:xfrm>
            <a:off x="5582588" y="2439865"/>
            <a:ext cx="1833066" cy="882230"/>
          </a:xfrm>
          <a:custGeom>
            <a:avLst/>
            <a:gdLst/>
            <a:ahLst/>
            <a:cxnLst>
              <a:cxn ang="0">
                <a:pos x="0" y="299"/>
              </a:cxn>
              <a:cxn ang="0">
                <a:pos x="19" y="330"/>
              </a:cxn>
              <a:cxn ang="0">
                <a:pos x="41" y="366"/>
              </a:cxn>
              <a:cxn ang="0">
                <a:pos x="59" y="416"/>
              </a:cxn>
              <a:cxn ang="0">
                <a:pos x="82" y="466"/>
              </a:cxn>
              <a:cxn ang="0">
                <a:pos x="100" y="507"/>
              </a:cxn>
              <a:cxn ang="0">
                <a:pos x="123" y="529"/>
              </a:cxn>
              <a:cxn ang="0">
                <a:pos x="141" y="520"/>
              </a:cxn>
              <a:cxn ang="0">
                <a:pos x="163" y="488"/>
              </a:cxn>
              <a:cxn ang="0">
                <a:pos x="181" y="452"/>
              </a:cxn>
              <a:cxn ang="0">
                <a:pos x="204" y="421"/>
              </a:cxn>
              <a:cxn ang="0">
                <a:pos x="222" y="389"/>
              </a:cxn>
              <a:cxn ang="0">
                <a:pos x="245" y="362"/>
              </a:cxn>
              <a:cxn ang="0">
                <a:pos x="263" y="339"/>
              </a:cxn>
              <a:cxn ang="0">
                <a:pos x="285" y="321"/>
              </a:cxn>
              <a:cxn ang="0">
                <a:pos x="303" y="308"/>
              </a:cxn>
              <a:cxn ang="0">
                <a:pos x="326" y="294"/>
              </a:cxn>
              <a:cxn ang="0">
                <a:pos x="344" y="285"/>
              </a:cxn>
              <a:cxn ang="0">
                <a:pos x="367" y="271"/>
              </a:cxn>
              <a:cxn ang="0">
                <a:pos x="385" y="262"/>
              </a:cxn>
              <a:cxn ang="0">
                <a:pos x="407" y="253"/>
              </a:cxn>
              <a:cxn ang="0">
                <a:pos x="426" y="244"/>
              </a:cxn>
              <a:cxn ang="0">
                <a:pos x="448" y="235"/>
              </a:cxn>
              <a:cxn ang="0">
                <a:pos x="466" y="222"/>
              </a:cxn>
              <a:cxn ang="0">
                <a:pos x="489" y="208"/>
              </a:cxn>
              <a:cxn ang="0">
                <a:pos x="507" y="194"/>
              </a:cxn>
              <a:cxn ang="0">
                <a:pos x="530" y="176"/>
              </a:cxn>
              <a:cxn ang="0">
                <a:pos x="548" y="154"/>
              </a:cxn>
              <a:cxn ang="0">
                <a:pos x="570" y="136"/>
              </a:cxn>
              <a:cxn ang="0">
                <a:pos x="588" y="113"/>
              </a:cxn>
              <a:cxn ang="0">
                <a:pos x="611" y="95"/>
              </a:cxn>
              <a:cxn ang="0">
                <a:pos x="629" y="77"/>
              </a:cxn>
              <a:cxn ang="0">
                <a:pos x="652" y="63"/>
              </a:cxn>
              <a:cxn ang="0">
                <a:pos x="670" y="50"/>
              </a:cxn>
              <a:cxn ang="0">
                <a:pos x="692" y="41"/>
              </a:cxn>
              <a:cxn ang="0">
                <a:pos x="710" y="32"/>
              </a:cxn>
              <a:cxn ang="0">
                <a:pos x="733" y="23"/>
              </a:cxn>
              <a:cxn ang="0">
                <a:pos x="751" y="18"/>
              </a:cxn>
              <a:cxn ang="0">
                <a:pos x="774" y="14"/>
              </a:cxn>
              <a:cxn ang="0">
                <a:pos x="792" y="9"/>
              </a:cxn>
              <a:cxn ang="0">
                <a:pos x="814" y="5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 h="529">
                <a:moveTo>
                  <a:pt x="0" y="299"/>
                </a:moveTo>
                <a:lnTo>
                  <a:pt x="19" y="330"/>
                </a:lnTo>
                <a:lnTo>
                  <a:pt x="41" y="366"/>
                </a:lnTo>
                <a:lnTo>
                  <a:pt x="59" y="416"/>
                </a:lnTo>
                <a:lnTo>
                  <a:pt x="82" y="466"/>
                </a:lnTo>
                <a:lnTo>
                  <a:pt x="100" y="507"/>
                </a:lnTo>
                <a:lnTo>
                  <a:pt x="123" y="529"/>
                </a:lnTo>
                <a:lnTo>
                  <a:pt x="141" y="520"/>
                </a:lnTo>
                <a:lnTo>
                  <a:pt x="163" y="488"/>
                </a:lnTo>
                <a:lnTo>
                  <a:pt x="181" y="452"/>
                </a:lnTo>
                <a:lnTo>
                  <a:pt x="204" y="421"/>
                </a:lnTo>
                <a:lnTo>
                  <a:pt x="222" y="389"/>
                </a:lnTo>
                <a:lnTo>
                  <a:pt x="245" y="362"/>
                </a:lnTo>
                <a:lnTo>
                  <a:pt x="263" y="339"/>
                </a:lnTo>
                <a:lnTo>
                  <a:pt x="285" y="321"/>
                </a:lnTo>
                <a:lnTo>
                  <a:pt x="303" y="308"/>
                </a:lnTo>
                <a:lnTo>
                  <a:pt x="326" y="294"/>
                </a:lnTo>
                <a:lnTo>
                  <a:pt x="344" y="285"/>
                </a:lnTo>
                <a:lnTo>
                  <a:pt x="367" y="271"/>
                </a:lnTo>
                <a:lnTo>
                  <a:pt x="385" y="262"/>
                </a:lnTo>
                <a:lnTo>
                  <a:pt x="407" y="253"/>
                </a:lnTo>
                <a:lnTo>
                  <a:pt x="426" y="244"/>
                </a:lnTo>
                <a:lnTo>
                  <a:pt x="448" y="235"/>
                </a:lnTo>
                <a:lnTo>
                  <a:pt x="466" y="222"/>
                </a:lnTo>
                <a:lnTo>
                  <a:pt x="489" y="208"/>
                </a:lnTo>
                <a:lnTo>
                  <a:pt x="507" y="194"/>
                </a:lnTo>
                <a:lnTo>
                  <a:pt x="530" y="176"/>
                </a:lnTo>
                <a:lnTo>
                  <a:pt x="548" y="154"/>
                </a:lnTo>
                <a:lnTo>
                  <a:pt x="570" y="136"/>
                </a:lnTo>
                <a:lnTo>
                  <a:pt x="588" y="113"/>
                </a:lnTo>
                <a:lnTo>
                  <a:pt x="611" y="95"/>
                </a:lnTo>
                <a:lnTo>
                  <a:pt x="629" y="77"/>
                </a:lnTo>
                <a:lnTo>
                  <a:pt x="652" y="63"/>
                </a:lnTo>
                <a:lnTo>
                  <a:pt x="670" y="50"/>
                </a:lnTo>
                <a:lnTo>
                  <a:pt x="692" y="41"/>
                </a:lnTo>
                <a:lnTo>
                  <a:pt x="710" y="32"/>
                </a:lnTo>
                <a:lnTo>
                  <a:pt x="733" y="23"/>
                </a:lnTo>
                <a:lnTo>
                  <a:pt x="751" y="18"/>
                </a:lnTo>
                <a:lnTo>
                  <a:pt x="774" y="14"/>
                </a:lnTo>
                <a:lnTo>
                  <a:pt x="792" y="9"/>
                </a:lnTo>
                <a:lnTo>
                  <a:pt x="814" y="5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BFBF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7" name="Freeform 197"/>
          <p:cNvSpPr>
            <a:spLocks/>
          </p:cNvSpPr>
          <p:nvPr/>
        </p:nvSpPr>
        <p:spPr bwMode="auto">
          <a:xfrm>
            <a:off x="5582588" y="1821137"/>
            <a:ext cx="1833066" cy="882230"/>
          </a:xfrm>
          <a:custGeom>
            <a:avLst/>
            <a:gdLst/>
            <a:ahLst/>
            <a:cxnLst>
              <a:cxn ang="0">
                <a:pos x="0" y="231"/>
              </a:cxn>
              <a:cxn ang="0">
                <a:pos x="19" y="199"/>
              </a:cxn>
              <a:cxn ang="0">
                <a:pos x="41" y="163"/>
              </a:cxn>
              <a:cxn ang="0">
                <a:pos x="59" y="113"/>
              </a:cxn>
              <a:cxn ang="0">
                <a:pos x="82" y="63"/>
              </a:cxn>
              <a:cxn ang="0">
                <a:pos x="100" y="23"/>
              </a:cxn>
              <a:cxn ang="0">
                <a:pos x="123" y="0"/>
              </a:cxn>
              <a:cxn ang="0">
                <a:pos x="141" y="9"/>
              </a:cxn>
              <a:cxn ang="0">
                <a:pos x="163" y="41"/>
              </a:cxn>
              <a:cxn ang="0">
                <a:pos x="181" y="77"/>
              </a:cxn>
              <a:cxn ang="0">
                <a:pos x="204" y="109"/>
              </a:cxn>
              <a:cxn ang="0">
                <a:pos x="222" y="140"/>
              </a:cxn>
              <a:cxn ang="0">
                <a:pos x="245" y="167"/>
              </a:cxn>
              <a:cxn ang="0">
                <a:pos x="263" y="190"/>
              </a:cxn>
              <a:cxn ang="0">
                <a:pos x="285" y="208"/>
              </a:cxn>
              <a:cxn ang="0">
                <a:pos x="303" y="222"/>
              </a:cxn>
              <a:cxn ang="0">
                <a:pos x="326" y="235"/>
              </a:cxn>
              <a:cxn ang="0">
                <a:pos x="344" y="244"/>
              </a:cxn>
              <a:cxn ang="0">
                <a:pos x="367" y="258"/>
              </a:cxn>
              <a:cxn ang="0">
                <a:pos x="385" y="267"/>
              </a:cxn>
              <a:cxn ang="0">
                <a:pos x="407" y="276"/>
              </a:cxn>
              <a:cxn ang="0">
                <a:pos x="426" y="285"/>
              </a:cxn>
              <a:cxn ang="0">
                <a:pos x="448" y="294"/>
              </a:cxn>
              <a:cxn ang="0">
                <a:pos x="466" y="308"/>
              </a:cxn>
              <a:cxn ang="0">
                <a:pos x="489" y="321"/>
              </a:cxn>
              <a:cxn ang="0">
                <a:pos x="507" y="335"/>
              </a:cxn>
              <a:cxn ang="0">
                <a:pos x="530" y="353"/>
              </a:cxn>
              <a:cxn ang="0">
                <a:pos x="548" y="376"/>
              </a:cxn>
              <a:cxn ang="0">
                <a:pos x="570" y="394"/>
              </a:cxn>
              <a:cxn ang="0">
                <a:pos x="588" y="416"/>
              </a:cxn>
              <a:cxn ang="0">
                <a:pos x="611" y="434"/>
              </a:cxn>
              <a:cxn ang="0">
                <a:pos x="629" y="452"/>
              </a:cxn>
              <a:cxn ang="0">
                <a:pos x="652" y="466"/>
              </a:cxn>
              <a:cxn ang="0">
                <a:pos x="670" y="480"/>
              </a:cxn>
              <a:cxn ang="0">
                <a:pos x="692" y="489"/>
              </a:cxn>
              <a:cxn ang="0">
                <a:pos x="710" y="498"/>
              </a:cxn>
              <a:cxn ang="0">
                <a:pos x="733" y="507"/>
              </a:cxn>
              <a:cxn ang="0">
                <a:pos x="751" y="511"/>
              </a:cxn>
              <a:cxn ang="0">
                <a:pos x="774" y="516"/>
              </a:cxn>
              <a:cxn ang="0">
                <a:pos x="792" y="520"/>
              </a:cxn>
              <a:cxn ang="0">
                <a:pos x="814" y="525"/>
              </a:cxn>
              <a:cxn ang="0">
                <a:pos x="833" y="529"/>
              </a:cxn>
              <a:cxn ang="0">
                <a:pos x="855" y="529"/>
              </a:cxn>
              <a:cxn ang="0">
                <a:pos x="873" y="529"/>
              </a:cxn>
              <a:cxn ang="0">
                <a:pos x="896" y="529"/>
              </a:cxn>
            </a:cxnLst>
            <a:rect l="0" t="0" r="r" b="b"/>
            <a:pathLst>
              <a:path w="896" h="529">
                <a:moveTo>
                  <a:pt x="0" y="231"/>
                </a:moveTo>
                <a:lnTo>
                  <a:pt x="19" y="199"/>
                </a:lnTo>
                <a:lnTo>
                  <a:pt x="41" y="163"/>
                </a:lnTo>
                <a:lnTo>
                  <a:pt x="59" y="113"/>
                </a:lnTo>
                <a:lnTo>
                  <a:pt x="82" y="63"/>
                </a:lnTo>
                <a:lnTo>
                  <a:pt x="100" y="23"/>
                </a:lnTo>
                <a:lnTo>
                  <a:pt x="123" y="0"/>
                </a:lnTo>
                <a:lnTo>
                  <a:pt x="141" y="9"/>
                </a:lnTo>
                <a:lnTo>
                  <a:pt x="163" y="41"/>
                </a:lnTo>
                <a:lnTo>
                  <a:pt x="181" y="77"/>
                </a:lnTo>
                <a:lnTo>
                  <a:pt x="204" y="109"/>
                </a:lnTo>
                <a:lnTo>
                  <a:pt x="222" y="140"/>
                </a:lnTo>
                <a:lnTo>
                  <a:pt x="245" y="167"/>
                </a:lnTo>
                <a:lnTo>
                  <a:pt x="263" y="190"/>
                </a:lnTo>
                <a:lnTo>
                  <a:pt x="285" y="208"/>
                </a:lnTo>
                <a:lnTo>
                  <a:pt x="303" y="222"/>
                </a:lnTo>
                <a:lnTo>
                  <a:pt x="326" y="235"/>
                </a:lnTo>
                <a:lnTo>
                  <a:pt x="344" y="244"/>
                </a:lnTo>
                <a:lnTo>
                  <a:pt x="367" y="258"/>
                </a:lnTo>
                <a:lnTo>
                  <a:pt x="385" y="267"/>
                </a:lnTo>
                <a:lnTo>
                  <a:pt x="407" y="276"/>
                </a:lnTo>
                <a:lnTo>
                  <a:pt x="426" y="285"/>
                </a:lnTo>
                <a:lnTo>
                  <a:pt x="448" y="294"/>
                </a:lnTo>
                <a:lnTo>
                  <a:pt x="466" y="308"/>
                </a:lnTo>
                <a:lnTo>
                  <a:pt x="489" y="321"/>
                </a:lnTo>
                <a:lnTo>
                  <a:pt x="507" y="335"/>
                </a:lnTo>
                <a:lnTo>
                  <a:pt x="530" y="353"/>
                </a:lnTo>
                <a:lnTo>
                  <a:pt x="548" y="376"/>
                </a:lnTo>
                <a:lnTo>
                  <a:pt x="570" y="394"/>
                </a:lnTo>
                <a:lnTo>
                  <a:pt x="588" y="416"/>
                </a:lnTo>
                <a:lnTo>
                  <a:pt x="611" y="434"/>
                </a:lnTo>
                <a:lnTo>
                  <a:pt x="629" y="452"/>
                </a:lnTo>
                <a:lnTo>
                  <a:pt x="652" y="466"/>
                </a:lnTo>
                <a:lnTo>
                  <a:pt x="670" y="480"/>
                </a:lnTo>
                <a:lnTo>
                  <a:pt x="692" y="489"/>
                </a:lnTo>
                <a:lnTo>
                  <a:pt x="710" y="498"/>
                </a:lnTo>
                <a:lnTo>
                  <a:pt x="733" y="507"/>
                </a:lnTo>
                <a:lnTo>
                  <a:pt x="751" y="511"/>
                </a:lnTo>
                <a:lnTo>
                  <a:pt x="774" y="516"/>
                </a:lnTo>
                <a:lnTo>
                  <a:pt x="792" y="520"/>
                </a:lnTo>
                <a:lnTo>
                  <a:pt x="814" y="525"/>
                </a:lnTo>
                <a:lnTo>
                  <a:pt x="833" y="529"/>
                </a:lnTo>
                <a:lnTo>
                  <a:pt x="855" y="529"/>
                </a:lnTo>
                <a:lnTo>
                  <a:pt x="873" y="529"/>
                </a:lnTo>
                <a:lnTo>
                  <a:pt x="896" y="529"/>
                </a:lnTo>
              </a:path>
            </a:pathLst>
          </a:custGeom>
          <a:noFill/>
          <a:ln w="19050">
            <a:solidFill>
              <a:srgbClr val="3F3F3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8" name="Freeform 198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9" name="Freeform 199"/>
          <p:cNvSpPr>
            <a:spLocks/>
          </p:cNvSpPr>
          <p:nvPr/>
        </p:nvSpPr>
        <p:spPr bwMode="auto">
          <a:xfrm>
            <a:off x="5582588" y="2568281"/>
            <a:ext cx="1833066" cy="6671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9" y="4"/>
              </a:cxn>
              <a:cxn ang="0">
                <a:pos x="41" y="4"/>
              </a:cxn>
              <a:cxn ang="0">
                <a:pos x="59" y="0"/>
              </a:cxn>
              <a:cxn ang="0">
                <a:pos x="82" y="4"/>
              </a:cxn>
              <a:cxn ang="0">
                <a:pos x="100" y="4"/>
              </a:cxn>
              <a:cxn ang="0">
                <a:pos x="123" y="4"/>
              </a:cxn>
              <a:cxn ang="0">
                <a:pos x="141" y="4"/>
              </a:cxn>
              <a:cxn ang="0">
                <a:pos x="163" y="4"/>
              </a:cxn>
              <a:cxn ang="0">
                <a:pos x="181" y="4"/>
              </a:cxn>
              <a:cxn ang="0">
                <a:pos x="204" y="4"/>
              </a:cxn>
              <a:cxn ang="0">
                <a:pos x="222" y="4"/>
              </a:cxn>
              <a:cxn ang="0">
                <a:pos x="245" y="4"/>
              </a:cxn>
              <a:cxn ang="0">
                <a:pos x="263" y="4"/>
              </a:cxn>
              <a:cxn ang="0">
                <a:pos x="285" y="4"/>
              </a:cxn>
              <a:cxn ang="0">
                <a:pos x="303" y="4"/>
              </a:cxn>
              <a:cxn ang="0">
                <a:pos x="326" y="4"/>
              </a:cxn>
              <a:cxn ang="0">
                <a:pos x="344" y="4"/>
              </a:cxn>
              <a:cxn ang="0">
                <a:pos x="367" y="4"/>
              </a:cxn>
              <a:cxn ang="0">
                <a:pos x="385" y="4"/>
              </a:cxn>
              <a:cxn ang="0">
                <a:pos x="407" y="4"/>
              </a:cxn>
              <a:cxn ang="0">
                <a:pos x="426" y="4"/>
              </a:cxn>
              <a:cxn ang="0">
                <a:pos x="448" y="4"/>
              </a:cxn>
              <a:cxn ang="0">
                <a:pos x="466" y="4"/>
              </a:cxn>
              <a:cxn ang="0">
                <a:pos x="489" y="4"/>
              </a:cxn>
              <a:cxn ang="0">
                <a:pos x="507" y="4"/>
              </a:cxn>
              <a:cxn ang="0">
                <a:pos x="530" y="4"/>
              </a:cxn>
              <a:cxn ang="0">
                <a:pos x="548" y="4"/>
              </a:cxn>
              <a:cxn ang="0">
                <a:pos x="570" y="4"/>
              </a:cxn>
              <a:cxn ang="0">
                <a:pos x="588" y="4"/>
              </a:cxn>
              <a:cxn ang="0">
                <a:pos x="611" y="4"/>
              </a:cxn>
              <a:cxn ang="0">
                <a:pos x="629" y="4"/>
              </a:cxn>
              <a:cxn ang="0">
                <a:pos x="652" y="4"/>
              </a:cxn>
              <a:cxn ang="0">
                <a:pos x="670" y="4"/>
              </a:cxn>
              <a:cxn ang="0">
                <a:pos x="692" y="4"/>
              </a:cxn>
              <a:cxn ang="0">
                <a:pos x="710" y="4"/>
              </a:cxn>
              <a:cxn ang="0">
                <a:pos x="733" y="4"/>
              </a:cxn>
              <a:cxn ang="0">
                <a:pos x="751" y="4"/>
              </a:cxn>
              <a:cxn ang="0">
                <a:pos x="774" y="4"/>
              </a:cxn>
              <a:cxn ang="0">
                <a:pos x="792" y="4"/>
              </a:cxn>
              <a:cxn ang="0">
                <a:pos x="814" y="4"/>
              </a:cxn>
              <a:cxn ang="0">
                <a:pos x="833" y="4"/>
              </a:cxn>
              <a:cxn ang="0">
                <a:pos x="855" y="4"/>
              </a:cxn>
              <a:cxn ang="0">
                <a:pos x="873" y="4"/>
              </a:cxn>
              <a:cxn ang="0">
                <a:pos x="896" y="4"/>
              </a:cxn>
            </a:cxnLst>
            <a:rect l="0" t="0" r="r" b="b"/>
            <a:pathLst>
              <a:path w="896" h="4">
                <a:moveTo>
                  <a:pt x="0" y="4"/>
                </a:moveTo>
                <a:lnTo>
                  <a:pt x="19" y="4"/>
                </a:lnTo>
                <a:lnTo>
                  <a:pt x="41" y="4"/>
                </a:lnTo>
                <a:lnTo>
                  <a:pt x="59" y="0"/>
                </a:lnTo>
                <a:lnTo>
                  <a:pt x="82" y="4"/>
                </a:lnTo>
                <a:lnTo>
                  <a:pt x="100" y="4"/>
                </a:lnTo>
                <a:lnTo>
                  <a:pt x="123" y="4"/>
                </a:lnTo>
                <a:lnTo>
                  <a:pt x="141" y="4"/>
                </a:lnTo>
                <a:lnTo>
                  <a:pt x="163" y="4"/>
                </a:lnTo>
                <a:lnTo>
                  <a:pt x="181" y="4"/>
                </a:lnTo>
                <a:lnTo>
                  <a:pt x="204" y="4"/>
                </a:lnTo>
                <a:lnTo>
                  <a:pt x="222" y="4"/>
                </a:lnTo>
                <a:lnTo>
                  <a:pt x="245" y="4"/>
                </a:lnTo>
                <a:lnTo>
                  <a:pt x="263" y="4"/>
                </a:lnTo>
                <a:lnTo>
                  <a:pt x="285" y="4"/>
                </a:lnTo>
                <a:lnTo>
                  <a:pt x="303" y="4"/>
                </a:lnTo>
                <a:lnTo>
                  <a:pt x="326" y="4"/>
                </a:lnTo>
                <a:lnTo>
                  <a:pt x="344" y="4"/>
                </a:lnTo>
                <a:lnTo>
                  <a:pt x="367" y="4"/>
                </a:lnTo>
                <a:lnTo>
                  <a:pt x="385" y="4"/>
                </a:lnTo>
                <a:lnTo>
                  <a:pt x="407" y="4"/>
                </a:lnTo>
                <a:lnTo>
                  <a:pt x="426" y="4"/>
                </a:lnTo>
                <a:lnTo>
                  <a:pt x="448" y="4"/>
                </a:lnTo>
                <a:lnTo>
                  <a:pt x="466" y="4"/>
                </a:lnTo>
                <a:lnTo>
                  <a:pt x="489" y="4"/>
                </a:lnTo>
                <a:lnTo>
                  <a:pt x="507" y="4"/>
                </a:lnTo>
                <a:lnTo>
                  <a:pt x="530" y="4"/>
                </a:lnTo>
                <a:lnTo>
                  <a:pt x="548" y="4"/>
                </a:lnTo>
                <a:lnTo>
                  <a:pt x="570" y="4"/>
                </a:lnTo>
                <a:lnTo>
                  <a:pt x="588" y="4"/>
                </a:lnTo>
                <a:lnTo>
                  <a:pt x="611" y="4"/>
                </a:lnTo>
                <a:lnTo>
                  <a:pt x="629" y="4"/>
                </a:lnTo>
                <a:lnTo>
                  <a:pt x="652" y="4"/>
                </a:lnTo>
                <a:lnTo>
                  <a:pt x="670" y="4"/>
                </a:lnTo>
                <a:lnTo>
                  <a:pt x="692" y="4"/>
                </a:lnTo>
                <a:lnTo>
                  <a:pt x="710" y="4"/>
                </a:lnTo>
                <a:lnTo>
                  <a:pt x="733" y="4"/>
                </a:lnTo>
                <a:lnTo>
                  <a:pt x="751" y="4"/>
                </a:lnTo>
                <a:lnTo>
                  <a:pt x="774" y="4"/>
                </a:lnTo>
                <a:lnTo>
                  <a:pt x="792" y="4"/>
                </a:lnTo>
                <a:lnTo>
                  <a:pt x="814" y="4"/>
                </a:lnTo>
                <a:lnTo>
                  <a:pt x="833" y="4"/>
                </a:lnTo>
                <a:lnTo>
                  <a:pt x="855" y="4"/>
                </a:lnTo>
                <a:lnTo>
                  <a:pt x="873" y="4"/>
                </a:lnTo>
                <a:lnTo>
                  <a:pt x="896" y="4"/>
                </a:lnTo>
              </a:path>
            </a:pathLst>
          </a:custGeom>
          <a:noFill/>
          <a:ln w="19050">
            <a:solidFill>
              <a:srgbClr val="007F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" name="Freeform 200"/>
          <p:cNvSpPr>
            <a:spLocks/>
          </p:cNvSpPr>
          <p:nvPr/>
        </p:nvSpPr>
        <p:spPr bwMode="auto">
          <a:xfrm>
            <a:off x="5582588" y="2386498"/>
            <a:ext cx="1833066" cy="44528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27"/>
              </a:cxn>
              <a:cxn ang="0">
                <a:pos x="41" y="55"/>
              </a:cxn>
              <a:cxn ang="0">
                <a:pos x="59" y="77"/>
              </a:cxn>
              <a:cxn ang="0">
                <a:pos x="82" y="100"/>
              </a:cxn>
              <a:cxn ang="0">
                <a:pos x="100" y="113"/>
              </a:cxn>
              <a:cxn ang="0">
                <a:pos x="123" y="141"/>
              </a:cxn>
              <a:cxn ang="0">
                <a:pos x="141" y="195"/>
              </a:cxn>
              <a:cxn ang="0">
                <a:pos x="163" y="231"/>
              </a:cxn>
              <a:cxn ang="0">
                <a:pos x="181" y="249"/>
              </a:cxn>
              <a:cxn ang="0">
                <a:pos x="204" y="258"/>
              </a:cxn>
              <a:cxn ang="0">
                <a:pos x="222" y="263"/>
              </a:cxn>
              <a:cxn ang="0">
                <a:pos x="245" y="267"/>
              </a:cxn>
              <a:cxn ang="0">
                <a:pos x="263" y="267"/>
              </a:cxn>
              <a:cxn ang="0">
                <a:pos x="285" y="263"/>
              </a:cxn>
              <a:cxn ang="0">
                <a:pos x="303" y="258"/>
              </a:cxn>
              <a:cxn ang="0">
                <a:pos x="326" y="254"/>
              </a:cxn>
              <a:cxn ang="0">
                <a:pos x="344" y="249"/>
              </a:cxn>
              <a:cxn ang="0">
                <a:pos x="367" y="245"/>
              </a:cxn>
              <a:cxn ang="0">
                <a:pos x="385" y="236"/>
              </a:cxn>
              <a:cxn ang="0">
                <a:pos x="407" y="226"/>
              </a:cxn>
              <a:cxn ang="0">
                <a:pos x="426" y="217"/>
              </a:cxn>
              <a:cxn ang="0">
                <a:pos x="448" y="208"/>
              </a:cxn>
              <a:cxn ang="0">
                <a:pos x="466" y="195"/>
              </a:cxn>
              <a:cxn ang="0">
                <a:pos x="489" y="186"/>
              </a:cxn>
              <a:cxn ang="0">
                <a:pos x="507" y="177"/>
              </a:cxn>
              <a:cxn ang="0">
                <a:pos x="530" y="168"/>
              </a:cxn>
              <a:cxn ang="0">
                <a:pos x="548" y="163"/>
              </a:cxn>
              <a:cxn ang="0">
                <a:pos x="570" y="159"/>
              </a:cxn>
              <a:cxn ang="0">
                <a:pos x="588" y="159"/>
              </a:cxn>
              <a:cxn ang="0">
                <a:pos x="611" y="154"/>
              </a:cxn>
              <a:cxn ang="0">
                <a:pos x="629" y="154"/>
              </a:cxn>
              <a:cxn ang="0">
                <a:pos x="652" y="150"/>
              </a:cxn>
              <a:cxn ang="0">
                <a:pos x="670" y="150"/>
              </a:cxn>
              <a:cxn ang="0">
                <a:pos x="692" y="145"/>
              </a:cxn>
              <a:cxn ang="0">
                <a:pos x="710" y="141"/>
              </a:cxn>
              <a:cxn ang="0">
                <a:pos x="733" y="136"/>
              </a:cxn>
              <a:cxn ang="0">
                <a:pos x="751" y="132"/>
              </a:cxn>
              <a:cxn ang="0">
                <a:pos x="774" y="127"/>
              </a:cxn>
              <a:cxn ang="0">
                <a:pos x="792" y="122"/>
              </a:cxn>
              <a:cxn ang="0">
                <a:pos x="814" y="118"/>
              </a:cxn>
              <a:cxn ang="0">
                <a:pos x="833" y="109"/>
              </a:cxn>
              <a:cxn ang="0">
                <a:pos x="855" y="100"/>
              </a:cxn>
              <a:cxn ang="0">
                <a:pos x="873" y="91"/>
              </a:cxn>
              <a:cxn ang="0">
                <a:pos x="896" y="82"/>
              </a:cxn>
            </a:cxnLst>
            <a:rect l="0" t="0" r="r" b="b"/>
            <a:pathLst>
              <a:path w="896" h="267">
                <a:moveTo>
                  <a:pt x="0" y="0"/>
                </a:moveTo>
                <a:lnTo>
                  <a:pt x="19" y="27"/>
                </a:lnTo>
                <a:lnTo>
                  <a:pt x="41" y="55"/>
                </a:lnTo>
                <a:lnTo>
                  <a:pt x="59" y="77"/>
                </a:lnTo>
                <a:lnTo>
                  <a:pt x="82" y="100"/>
                </a:lnTo>
                <a:lnTo>
                  <a:pt x="100" y="113"/>
                </a:lnTo>
                <a:lnTo>
                  <a:pt x="123" y="141"/>
                </a:lnTo>
                <a:lnTo>
                  <a:pt x="141" y="195"/>
                </a:lnTo>
                <a:lnTo>
                  <a:pt x="163" y="231"/>
                </a:lnTo>
                <a:lnTo>
                  <a:pt x="181" y="249"/>
                </a:lnTo>
                <a:lnTo>
                  <a:pt x="204" y="258"/>
                </a:lnTo>
                <a:lnTo>
                  <a:pt x="222" y="263"/>
                </a:lnTo>
                <a:lnTo>
                  <a:pt x="245" y="267"/>
                </a:lnTo>
                <a:lnTo>
                  <a:pt x="263" y="267"/>
                </a:lnTo>
                <a:lnTo>
                  <a:pt x="285" y="263"/>
                </a:lnTo>
                <a:lnTo>
                  <a:pt x="303" y="258"/>
                </a:lnTo>
                <a:lnTo>
                  <a:pt x="326" y="254"/>
                </a:lnTo>
                <a:lnTo>
                  <a:pt x="344" y="249"/>
                </a:lnTo>
                <a:lnTo>
                  <a:pt x="367" y="245"/>
                </a:lnTo>
                <a:lnTo>
                  <a:pt x="385" y="236"/>
                </a:lnTo>
                <a:lnTo>
                  <a:pt x="407" y="226"/>
                </a:lnTo>
                <a:lnTo>
                  <a:pt x="426" y="217"/>
                </a:lnTo>
                <a:lnTo>
                  <a:pt x="448" y="208"/>
                </a:lnTo>
                <a:lnTo>
                  <a:pt x="466" y="195"/>
                </a:lnTo>
                <a:lnTo>
                  <a:pt x="489" y="186"/>
                </a:lnTo>
                <a:lnTo>
                  <a:pt x="507" y="177"/>
                </a:lnTo>
                <a:lnTo>
                  <a:pt x="530" y="168"/>
                </a:lnTo>
                <a:lnTo>
                  <a:pt x="548" y="163"/>
                </a:lnTo>
                <a:lnTo>
                  <a:pt x="570" y="159"/>
                </a:lnTo>
                <a:lnTo>
                  <a:pt x="588" y="159"/>
                </a:lnTo>
                <a:lnTo>
                  <a:pt x="611" y="154"/>
                </a:lnTo>
                <a:lnTo>
                  <a:pt x="629" y="154"/>
                </a:lnTo>
                <a:lnTo>
                  <a:pt x="652" y="150"/>
                </a:lnTo>
                <a:lnTo>
                  <a:pt x="670" y="150"/>
                </a:lnTo>
                <a:lnTo>
                  <a:pt x="692" y="145"/>
                </a:lnTo>
                <a:lnTo>
                  <a:pt x="710" y="141"/>
                </a:lnTo>
                <a:lnTo>
                  <a:pt x="733" y="136"/>
                </a:lnTo>
                <a:lnTo>
                  <a:pt x="751" y="132"/>
                </a:lnTo>
                <a:lnTo>
                  <a:pt x="774" y="127"/>
                </a:lnTo>
                <a:lnTo>
                  <a:pt x="792" y="122"/>
                </a:lnTo>
                <a:lnTo>
                  <a:pt x="814" y="118"/>
                </a:lnTo>
                <a:lnTo>
                  <a:pt x="833" y="109"/>
                </a:lnTo>
                <a:lnTo>
                  <a:pt x="855" y="100"/>
                </a:lnTo>
                <a:lnTo>
                  <a:pt x="873" y="91"/>
                </a:lnTo>
                <a:lnTo>
                  <a:pt x="896" y="82"/>
                </a:ln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1" name="Freeform 201"/>
          <p:cNvSpPr>
            <a:spLocks/>
          </p:cNvSpPr>
          <p:nvPr/>
        </p:nvSpPr>
        <p:spPr bwMode="auto">
          <a:xfrm>
            <a:off x="5582588" y="2311450"/>
            <a:ext cx="1833066" cy="445284"/>
          </a:xfrm>
          <a:custGeom>
            <a:avLst/>
            <a:gdLst/>
            <a:ahLst/>
            <a:cxnLst>
              <a:cxn ang="0">
                <a:pos x="0" y="267"/>
              </a:cxn>
              <a:cxn ang="0">
                <a:pos x="19" y="240"/>
              </a:cxn>
              <a:cxn ang="0">
                <a:pos x="41" y="213"/>
              </a:cxn>
              <a:cxn ang="0">
                <a:pos x="59" y="190"/>
              </a:cxn>
              <a:cxn ang="0">
                <a:pos x="82" y="167"/>
              </a:cxn>
              <a:cxn ang="0">
                <a:pos x="100" y="154"/>
              </a:cxn>
              <a:cxn ang="0">
                <a:pos x="123" y="127"/>
              </a:cxn>
              <a:cxn ang="0">
                <a:pos x="141" y="72"/>
              </a:cxn>
              <a:cxn ang="0">
                <a:pos x="163" y="36"/>
              </a:cxn>
              <a:cxn ang="0">
                <a:pos x="181" y="18"/>
              </a:cxn>
              <a:cxn ang="0">
                <a:pos x="204" y="9"/>
              </a:cxn>
              <a:cxn ang="0">
                <a:pos x="222" y="5"/>
              </a:cxn>
              <a:cxn ang="0">
                <a:pos x="245" y="0"/>
              </a:cxn>
              <a:cxn ang="0">
                <a:pos x="263" y="0"/>
              </a:cxn>
              <a:cxn ang="0">
                <a:pos x="285" y="5"/>
              </a:cxn>
              <a:cxn ang="0">
                <a:pos x="303" y="9"/>
              </a:cxn>
              <a:cxn ang="0">
                <a:pos x="326" y="14"/>
              </a:cxn>
              <a:cxn ang="0">
                <a:pos x="344" y="18"/>
              </a:cxn>
              <a:cxn ang="0">
                <a:pos x="367" y="23"/>
              </a:cxn>
              <a:cxn ang="0">
                <a:pos x="385" y="32"/>
              </a:cxn>
              <a:cxn ang="0">
                <a:pos x="407" y="41"/>
              </a:cxn>
              <a:cxn ang="0">
                <a:pos x="426" y="50"/>
              </a:cxn>
              <a:cxn ang="0">
                <a:pos x="448" y="59"/>
              </a:cxn>
              <a:cxn ang="0">
                <a:pos x="466" y="72"/>
              </a:cxn>
              <a:cxn ang="0">
                <a:pos x="489" y="82"/>
              </a:cxn>
              <a:cxn ang="0">
                <a:pos x="507" y="91"/>
              </a:cxn>
              <a:cxn ang="0">
                <a:pos x="530" y="100"/>
              </a:cxn>
              <a:cxn ang="0">
                <a:pos x="548" y="104"/>
              </a:cxn>
              <a:cxn ang="0">
                <a:pos x="570" y="109"/>
              </a:cxn>
              <a:cxn ang="0">
                <a:pos x="588" y="109"/>
              </a:cxn>
              <a:cxn ang="0">
                <a:pos x="611" y="113"/>
              </a:cxn>
              <a:cxn ang="0">
                <a:pos x="629" y="113"/>
              </a:cxn>
              <a:cxn ang="0">
                <a:pos x="652" y="118"/>
              </a:cxn>
              <a:cxn ang="0">
                <a:pos x="670" y="118"/>
              </a:cxn>
              <a:cxn ang="0">
                <a:pos x="692" y="122"/>
              </a:cxn>
              <a:cxn ang="0">
                <a:pos x="710" y="127"/>
              </a:cxn>
              <a:cxn ang="0">
                <a:pos x="733" y="131"/>
              </a:cxn>
              <a:cxn ang="0">
                <a:pos x="751" y="136"/>
              </a:cxn>
              <a:cxn ang="0">
                <a:pos x="774" y="140"/>
              </a:cxn>
              <a:cxn ang="0">
                <a:pos x="792" y="145"/>
              </a:cxn>
              <a:cxn ang="0">
                <a:pos x="814" y="149"/>
              </a:cxn>
              <a:cxn ang="0">
                <a:pos x="833" y="158"/>
              </a:cxn>
              <a:cxn ang="0">
                <a:pos x="855" y="167"/>
              </a:cxn>
              <a:cxn ang="0">
                <a:pos x="873" y="177"/>
              </a:cxn>
              <a:cxn ang="0">
                <a:pos x="896" y="186"/>
              </a:cxn>
            </a:cxnLst>
            <a:rect l="0" t="0" r="r" b="b"/>
            <a:pathLst>
              <a:path w="896" h="267">
                <a:moveTo>
                  <a:pt x="0" y="267"/>
                </a:moveTo>
                <a:lnTo>
                  <a:pt x="19" y="240"/>
                </a:lnTo>
                <a:lnTo>
                  <a:pt x="41" y="213"/>
                </a:lnTo>
                <a:lnTo>
                  <a:pt x="59" y="190"/>
                </a:lnTo>
                <a:lnTo>
                  <a:pt x="82" y="167"/>
                </a:lnTo>
                <a:lnTo>
                  <a:pt x="100" y="154"/>
                </a:lnTo>
                <a:lnTo>
                  <a:pt x="123" y="127"/>
                </a:lnTo>
                <a:lnTo>
                  <a:pt x="141" y="72"/>
                </a:lnTo>
                <a:lnTo>
                  <a:pt x="163" y="36"/>
                </a:lnTo>
                <a:lnTo>
                  <a:pt x="181" y="18"/>
                </a:lnTo>
                <a:lnTo>
                  <a:pt x="204" y="9"/>
                </a:lnTo>
                <a:lnTo>
                  <a:pt x="222" y="5"/>
                </a:lnTo>
                <a:lnTo>
                  <a:pt x="245" y="0"/>
                </a:lnTo>
                <a:lnTo>
                  <a:pt x="263" y="0"/>
                </a:lnTo>
                <a:lnTo>
                  <a:pt x="285" y="5"/>
                </a:lnTo>
                <a:lnTo>
                  <a:pt x="303" y="9"/>
                </a:lnTo>
                <a:lnTo>
                  <a:pt x="326" y="14"/>
                </a:lnTo>
                <a:lnTo>
                  <a:pt x="344" y="18"/>
                </a:lnTo>
                <a:lnTo>
                  <a:pt x="367" y="23"/>
                </a:lnTo>
                <a:lnTo>
                  <a:pt x="385" y="32"/>
                </a:lnTo>
                <a:lnTo>
                  <a:pt x="407" y="41"/>
                </a:lnTo>
                <a:lnTo>
                  <a:pt x="426" y="50"/>
                </a:lnTo>
                <a:lnTo>
                  <a:pt x="448" y="59"/>
                </a:lnTo>
                <a:lnTo>
                  <a:pt x="466" y="72"/>
                </a:lnTo>
                <a:lnTo>
                  <a:pt x="489" y="82"/>
                </a:lnTo>
                <a:lnTo>
                  <a:pt x="507" y="91"/>
                </a:lnTo>
                <a:lnTo>
                  <a:pt x="530" y="100"/>
                </a:lnTo>
                <a:lnTo>
                  <a:pt x="548" y="104"/>
                </a:lnTo>
                <a:lnTo>
                  <a:pt x="570" y="109"/>
                </a:lnTo>
                <a:lnTo>
                  <a:pt x="588" y="109"/>
                </a:lnTo>
                <a:lnTo>
                  <a:pt x="611" y="113"/>
                </a:lnTo>
                <a:lnTo>
                  <a:pt x="629" y="113"/>
                </a:lnTo>
                <a:lnTo>
                  <a:pt x="652" y="118"/>
                </a:lnTo>
                <a:lnTo>
                  <a:pt x="670" y="118"/>
                </a:lnTo>
                <a:lnTo>
                  <a:pt x="692" y="122"/>
                </a:lnTo>
                <a:lnTo>
                  <a:pt x="710" y="127"/>
                </a:lnTo>
                <a:lnTo>
                  <a:pt x="733" y="131"/>
                </a:lnTo>
                <a:lnTo>
                  <a:pt x="751" y="136"/>
                </a:lnTo>
                <a:lnTo>
                  <a:pt x="774" y="140"/>
                </a:lnTo>
                <a:lnTo>
                  <a:pt x="792" y="145"/>
                </a:lnTo>
                <a:lnTo>
                  <a:pt x="814" y="149"/>
                </a:lnTo>
                <a:lnTo>
                  <a:pt x="833" y="158"/>
                </a:lnTo>
                <a:lnTo>
                  <a:pt x="855" y="167"/>
                </a:lnTo>
                <a:lnTo>
                  <a:pt x="873" y="177"/>
                </a:lnTo>
                <a:lnTo>
                  <a:pt x="896" y="186"/>
                </a:lnTo>
              </a:path>
            </a:pathLst>
          </a:custGeom>
          <a:noFill/>
          <a:ln w="19050">
            <a:solidFill>
              <a:srgbClr val="00BFB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2" name="Freeform 202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BF00B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3" name="Rectangle 203"/>
          <p:cNvSpPr>
            <a:spLocks noChangeArrowheads="1"/>
          </p:cNvSpPr>
          <p:nvPr/>
        </p:nvSpPr>
        <p:spPr bwMode="auto">
          <a:xfrm>
            <a:off x="6092000" y="3964171"/>
            <a:ext cx="868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Frequency (Hz)</a:t>
            </a:r>
            <a:endParaRPr kumimoji="0" lang="en-US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05"/>
          <p:cNvSpPr>
            <a:spLocks noChangeArrowheads="1"/>
          </p:cNvSpPr>
          <p:nvPr/>
        </p:nvSpPr>
        <p:spPr bwMode="auto">
          <a:xfrm rot="16200000">
            <a:off x="4716224" y="2547473"/>
            <a:ext cx="7261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imaginary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06"/>
          <p:cNvSpPr>
            <a:spLocks noChangeArrowheads="1"/>
          </p:cNvSpPr>
          <p:nvPr/>
        </p:nvSpPr>
        <p:spPr bwMode="auto">
          <a:xfrm>
            <a:off x="5325496" y="1002986"/>
            <a:ext cx="23532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prediction and response: E-Step: 32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234"/>
          <p:cNvSpPr>
            <a:spLocks noChangeArrowheads="1"/>
          </p:cNvSpPr>
          <p:nvPr/>
        </p:nvSpPr>
        <p:spPr bwMode="auto">
          <a:xfrm>
            <a:off x="2557917" y="6554429"/>
            <a:ext cx="5319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237"/>
          <p:cNvSpPr>
            <a:spLocks noChangeArrowheads="1"/>
          </p:cNvSpPr>
          <p:nvPr/>
        </p:nvSpPr>
        <p:spPr bwMode="auto">
          <a:xfrm>
            <a:off x="3130750" y="6554429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240"/>
          <p:cNvSpPr>
            <a:spLocks noChangeArrowheads="1"/>
          </p:cNvSpPr>
          <p:nvPr/>
        </p:nvSpPr>
        <p:spPr bwMode="auto">
          <a:xfrm>
            <a:off x="3732224" y="6554429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243"/>
          <p:cNvSpPr>
            <a:spLocks noChangeArrowheads="1"/>
          </p:cNvSpPr>
          <p:nvPr/>
        </p:nvSpPr>
        <p:spPr bwMode="auto">
          <a:xfrm>
            <a:off x="4333697" y="6554429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246"/>
          <p:cNvSpPr>
            <a:spLocks noChangeArrowheads="1"/>
          </p:cNvSpPr>
          <p:nvPr/>
        </p:nvSpPr>
        <p:spPr bwMode="auto">
          <a:xfrm>
            <a:off x="4935171" y="6554429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249"/>
          <p:cNvSpPr>
            <a:spLocks noChangeArrowheads="1"/>
          </p:cNvSpPr>
          <p:nvPr/>
        </p:nvSpPr>
        <p:spPr bwMode="auto">
          <a:xfrm>
            <a:off x="5536645" y="6554429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252"/>
          <p:cNvSpPr>
            <a:spLocks noChangeArrowheads="1"/>
          </p:cNvSpPr>
          <p:nvPr/>
        </p:nvSpPr>
        <p:spPr bwMode="auto">
          <a:xfrm>
            <a:off x="6138119" y="6554429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60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255"/>
          <p:cNvSpPr>
            <a:spLocks noChangeArrowheads="1"/>
          </p:cNvSpPr>
          <p:nvPr/>
        </p:nvSpPr>
        <p:spPr bwMode="auto">
          <a:xfrm>
            <a:off x="6739593" y="6554429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70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258"/>
          <p:cNvSpPr>
            <a:spLocks noChangeArrowheads="1"/>
          </p:cNvSpPr>
          <p:nvPr/>
        </p:nvSpPr>
        <p:spPr bwMode="auto">
          <a:xfrm>
            <a:off x="7349250" y="6554429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80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4" name="Group 433"/>
          <p:cNvGrpSpPr/>
          <p:nvPr/>
        </p:nvGrpSpPr>
        <p:grpSpPr>
          <a:xfrm>
            <a:off x="2286506" y="4448012"/>
            <a:ext cx="5106573" cy="2113187"/>
            <a:chOff x="2363998" y="4066465"/>
            <a:chExt cx="5106573" cy="2579976"/>
          </a:xfrm>
        </p:grpSpPr>
        <p:sp>
          <p:nvSpPr>
            <p:cNvPr id="37" name="Rectangle 208"/>
            <p:cNvSpPr>
              <a:spLocks noChangeArrowheads="1"/>
            </p:cNvSpPr>
            <p:nvPr/>
          </p:nvSpPr>
          <p:spPr bwMode="auto">
            <a:xfrm>
              <a:off x="2646505" y="4128171"/>
              <a:ext cx="4822020" cy="246657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09"/>
            <p:cNvSpPr>
              <a:spLocks/>
            </p:cNvSpPr>
            <p:nvPr/>
          </p:nvSpPr>
          <p:spPr bwMode="auto">
            <a:xfrm>
              <a:off x="2646505" y="4128171"/>
              <a:ext cx="2046" cy="2466570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27">
                  <a:moveTo>
                    <a:pt x="0" y="3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17"/>
            <p:cNvSpPr>
              <a:spLocks/>
            </p:cNvSpPr>
            <p:nvPr/>
          </p:nvSpPr>
          <p:spPr bwMode="auto">
            <a:xfrm>
              <a:off x="7468525" y="4128171"/>
              <a:ext cx="2046" cy="2466570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27">
                  <a:moveTo>
                    <a:pt x="0" y="3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19"/>
            <p:cNvSpPr>
              <a:spLocks/>
            </p:cNvSpPr>
            <p:nvPr/>
          </p:nvSpPr>
          <p:spPr bwMode="auto">
            <a:xfrm>
              <a:off x="2646505" y="6239515"/>
              <a:ext cx="4822020" cy="16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1" y="0"/>
                </a:cxn>
                <a:cxn ang="0">
                  <a:pos x="521" y="0"/>
                </a:cxn>
              </a:cxnLst>
              <a:rect l="0" t="0" r="r" b="b"/>
              <a:pathLst>
                <a:path w="521">
                  <a:moveTo>
                    <a:pt x="0" y="0"/>
                  </a:moveTo>
                  <a:lnTo>
                    <a:pt x="521" y="0"/>
                  </a:lnTo>
                  <a:lnTo>
                    <a:pt x="52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20"/>
            <p:cNvSpPr>
              <a:spLocks/>
            </p:cNvSpPr>
            <p:nvPr/>
          </p:nvSpPr>
          <p:spPr bwMode="auto">
            <a:xfrm>
              <a:off x="2646505" y="5884289"/>
              <a:ext cx="4822020" cy="16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1" y="0"/>
                </a:cxn>
                <a:cxn ang="0">
                  <a:pos x="521" y="0"/>
                </a:cxn>
              </a:cxnLst>
              <a:rect l="0" t="0" r="r" b="b"/>
              <a:pathLst>
                <a:path w="521">
                  <a:moveTo>
                    <a:pt x="0" y="0"/>
                  </a:moveTo>
                  <a:lnTo>
                    <a:pt x="521" y="0"/>
                  </a:lnTo>
                  <a:lnTo>
                    <a:pt x="52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21"/>
            <p:cNvSpPr>
              <a:spLocks/>
            </p:cNvSpPr>
            <p:nvPr/>
          </p:nvSpPr>
          <p:spPr bwMode="auto">
            <a:xfrm>
              <a:off x="2646505" y="5530730"/>
              <a:ext cx="4822020" cy="16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1" y="0"/>
                </a:cxn>
                <a:cxn ang="0">
                  <a:pos x="521" y="0"/>
                </a:cxn>
              </a:cxnLst>
              <a:rect l="0" t="0" r="r" b="b"/>
              <a:pathLst>
                <a:path w="521">
                  <a:moveTo>
                    <a:pt x="0" y="0"/>
                  </a:moveTo>
                  <a:lnTo>
                    <a:pt x="521" y="0"/>
                  </a:lnTo>
                  <a:lnTo>
                    <a:pt x="52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22"/>
            <p:cNvSpPr>
              <a:spLocks/>
            </p:cNvSpPr>
            <p:nvPr/>
          </p:nvSpPr>
          <p:spPr bwMode="auto">
            <a:xfrm>
              <a:off x="2646505" y="5183843"/>
              <a:ext cx="4822020" cy="16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1" y="0"/>
                </a:cxn>
                <a:cxn ang="0">
                  <a:pos x="521" y="0"/>
                </a:cxn>
              </a:cxnLst>
              <a:rect l="0" t="0" r="r" b="b"/>
              <a:pathLst>
                <a:path w="521">
                  <a:moveTo>
                    <a:pt x="0" y="0"/>
                  </a:moveTo>
                  <a:lnTo>
                    <a:pt x="521" y="0"/>
                  </a:lnTo>
                  <a:lnTo>
                    <a:pt x="52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23"/>
            <p:cNvSpPr>
              <a:spLocks/>
            </p:cNvSpPr>
            <p:nvPr/>
          </p:nvSpPr>
          <p:spPr bwMode="auto">
            <a:xfrm>
              <a:off x="2646505" y="4828617"/>
              <a:ext cx="4822020" cy="16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1" y="0"/>
                </a:cxn>
                <a:cxn ang="0">
                  <a:pos x="521" y="0"/>
                </a:cxn>
              </a:cxnLst>
              <a:rect l="0" t="0" r="r" b="b"/>
              <a:pathLst>
                <a:path w="521">
                  <a:moveTo>
                    <a:pt x="0" y="0"/>
                  </a:moveTo>
                  <a:lnTo>
                    <a:pt x="521" y="0"/>
                  </a:lnTo>
                  <a:lnTo>
                    <a:pt x="52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24"/>
            <p:cNvSpPr>
              <a:spLocks/>
            </p:cNvSpPr>
            <p:nvPr/>
          </p:nvSpPr>
          <p:spPr bwMode="auto">
            <a:xfrm>
              <a:off x="2646505" y="4475058"/>
              <a:ext cx="4822020" cy="16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1" y="0"/>
                </a:cxn>
                <a:cxn ang="0">
                  <a:pos x="521" y="0"/>
                </a:cxn>
              </a:cxnLst>
              <a:rect l="0" t="0" r="r" b="b"/>
              <a:pathLst>
                <a:path w="521">
                  <a:moveTo>
                    <a:pt x="0" y="0"/>
                  </a:moveTo>
                  <a:lnTo>
                    <a:pt x="521" y="0"/>
                  </a:lnTo>
                  <a:lnTo>
                    <a:pt x="52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5"/>
            <p:cNvSpPr>
              <a:spLocks/>
            </p:cNvSpPr>
            <p:nvPr/>
          </p:nvSpPr>
          <p:spPr bwMode="auto">
            <a:xfrm>
              <a:off x="2646505" y="4128171"/>
              <a:ext cx="4822020" cy="16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1" y="0"/>
                </a:cxn>
                <a:cxn ang="0">
                  <a:pos x="521" y="0"/>
                </a:cxn>
              </a:cxnLst>
              <a:rect l="0" t="0" r="r" b="b"/>
              <a:pathLst>
                <a:path w="521">
                  <a:moveTo>
                    <a:pt x="0" y="0"/>
                  </a:moveTo>
                  <a:lnTo>
                    <a:pt x="521" y="0"/>
                  </a:lnTo>
                  <a:lnTo>
                    <a:pt x="52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226"/>
            <p:cNvSpPr>
              <a:spLocks noChangeShapeType="1"/>
            </p:cNvSpPr>
            <p:nvPr/>
          </p:nvSpPr>
          <p:spPr bwMode="auto">
            <a:xfrm>
              <a:off x="2646505" y="4128171"/>
              <a:ext cx="4822020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Line 228"/>
            <p:cNvSpPr>
              <a:spLocks noChangeShapeType="1"/>
            </p:cNvSpPr>
            <p:nvPr/>
          </p:nvSpPr>
          <p:spPr bwMode="auto">
            <a:xfrm flipV="1">
              <a:off x="7468525" y="4128171"/>
              <a:ext cx="2046" cy="24665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Line 229"/>
            <p:cNvSpPr>
              <a:spLocks noChangeShapeType="1"/>
            </p:cNvSpPr>
            <p:nvPr/>
          </p:nvSpPr>
          <p:spPr bwMode="auto">
            <a:xfrm flipV="1">
              <a:off x="2646505" y="4128171"/>
              <a:ext cx="2046" cy="24665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Line 231"/>
            <p:cNvSpPr>
              <a:spLocks noChangeShapeType="1"/>
            </p:cNvSpPr>
            <p:nvPr/>
          </p:nvSpPr>
          <p:spPr bwMode="auto">
            <a:xfrm flipV="1">
              <a:off x="2646505" y="4128171"/>
              <a:ext cx="2046" cy="24665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232"/>
            <p:cNvSpPr>
              <a:spLocks noChangeShapeType="1"/>
            </p:cNvSpPr>
            <p:nvPr/>
          </p:nvSpPr>
          <p:spPr bwMode="auto">
            <a:xfrm flipV="1">
              <a:off x="2646505" y="6548045"/>
              <a:ext cx="2046" cy="466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233"/>
            <p:cNvSpPr>
              <a:spLocks noChangeShapeType="1"/>
            </p:cNvSpPr>
            <p:nvPr/>
          </p:nvSpPr>
          <p:spPr bwMode="auto">
            <a:xfrm>
              <a:off x="2646505" y="4128171"/>
              <a:ext cx="2046" cy="36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235"/>
            <p:cNvSpPr>
              <a:spLocks noChangeShapeType="1"/>
            </p:cNvSpPr>
            <p:nvPr/>
          </p:nvSpPr>
          <p:spPr bwMode="auto">
            <a:xfrm flipV="1">
              <a:off x="3247979" y="6548045"/>
              <a:ext cx="2046" cy="466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236"/>
            <p:cNvSpPr>
              <a:spLocks noChangeShapeType="1"/>
            </p:cNvSpPr>
            <p:nvPr/>
          </p:nvSpPr>
          <p:spPr bwMode="auto">
            <a:xfrm>
              <a:off x="3247979" y="4128171"/>
              <a:ext cx="2046" cy="36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238"/>
            <p:cNvSpPr>
              <a:spLocks noChangeShapeType="1"/>
            </p:cNvSpPr>
            <p:nvPr/>
          </p:nvSpPr>
          <p:spPr bwMode="auto">
            <a:xfrm flipV="1">
              <a:off x="3849453" y="6548045"/>
              <a:ext cx="2046" cy="466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239"/>
            <p:cNvSpPr>
              <a:spLocks noChangeShapeType="1"/>
            </p:cNvSpPr>
            <p:nvPr/>
          </p:nvSpPr>
          <p:spPr bwMode="auto">
            <a:xfrm>
              <a:off x="3849453" y="4128171"/>
              <a:ext cx="2046" cy="36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241"/>
            <p:cNvSpPr>
              <a:spLocks noChangeShapeType="1"/>
            </p:cNvSpPr>
            <p:nvPr/>
          </p:nvSpPr>
          <p:spPr bwMode="auto">
            <a:xfrm flipV="1">
              <a:off x="4450927" y="6548045"/>
              <a:ext cx="2046" cy="466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242"/>
            <p:cNvSpPr>
              <a:spLocks noChangeShapeType="1"/>
            </p:cNvSpPr>
            <p:nvPr/>
          </p:nvSpPr>
          <p:spPr bwMode="auto">
            <a:xfrm>
              <a:off x="4450927" y="4128171"/>
              <a:ext cx="2046" cy="36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244"/>
            <p:cNvSpPr>
              <a:spLocks noChangeShapeType="1"/>
            </p:cNvSpPr>
            <p:nvPr/>
          </p:nvSpPr>
          <p:spPr bwMode="auto">
            <a:xfrm flipV="1">
              <a:off x="5052401" y="6548045"/>
              <a:ext cx="2046" cy="466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245"/>
            <p:cNvSpPr>
              <a:spLocks noChangeShapeType="1"/>
            </p:cNvSpPr>
            <p:nvPr/>
          </p:nvSpPr>
          <p:spPr bwMode="auto">
            <a:xfrm>
              <a:off x="5052401" y="4128171"/>
              <a:ext cx="2046" cy="36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247"/>
            <p:cNvSpPr>
              <a:spLocks noChangeShapeType="1"/>
            </p:cNvSpPr>
            <p:nvPr/>
          </p:nvSpPr>
          <p:spPr bwMode="auto">
            <a:xfrm flipV="1">
              <a:off x="5653875" y="6548045"/>
              <a:ext cx="2046" cy="466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248"/>
            <p:cNvSpPr>
              <a:spLocks noChangeShapeType="1"/>
            </p:cNvSpPr>
            <p:nvPr/>
          </p:nvSpPr>
          <p:spPr bwMode="auto">
            <a:xfrm>
              <a:off x="5653875" y="4128171"/>
              <a:ext cx="2046" cy="36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250"/>
            <p:cNvSpPr>
              <a:spLocks noChangeShapeType="1"/>
            </p:cNvSpPr>
            <p:nvPr/>
          </p:nvSpPr>
          <p:spPr bwMode="auto">
            <a:xfrm flipV="1">
              <a:off x="6255348" y="6548045"/>
              <a:ext cx="2046" cy="466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251"/>
            <p:cNvSpPr>
              <a:spLocks noChangeShapeType="1"/>
            </p:cNvSpPr>
            <p:nvPr/>
          </p:nvSpPr>
          <p:spPr bwMode="auto">
            <a:xfrm>
              <a:off x="6255348" y="4128171"/>
              <a:ext cx="2046" cy="36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253"/>
            <p:cNvSpPr>
              <a:spLocks noChangeShapeType="1"/>
            </p:cNvSpPr>
            <p:nvPr/>
          </p:nvSpPr>
          <p:spPr bwMode="auto">
            <a:xfrm flipV="1">
              <a:off x="6856822" y="6548045"/>
              <a:ext cx="2046" cy="466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254"/>
            <p:cNvSpPr>
              <a:spLocks noChangeShapeType="1"/>
            </p:cNvSpPr>
            <p:nvPr/>
          </p:nvSpPr>
          <p:spPr bwMode="auto">
            <a:xfrm>
              <a:off x="6856822" y="4128171"/>
              <a:ext cx="2046" cy="36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256"/>
            <p:cNvSpPr>
              <a:spLocks noChangeShapeType="1"/>
            </p:cNvSpPr>
            <p:nvPr/>
          </p:nvSpPr>
          <p:spPr bwMode="auto">
            <a:xfrm flipV="1">
              <a:off x="7468525" y="6548045"/>
              <a:ext cx="2046" cy="466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Line 257"/>
            <p:cNvSpPr>
              <a:spLocks noChangeShapeType="1"/>
            </p:cNvSpPr>
            <p:nvPr/>
          </p:nvSpPr>
          <p:spPr bwMode="auto">
            <a:xfrm>
              <a:off x="7468525" y="4128171"/>
              <a:ext cx="2046" cy="36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Rectangle 261"/>
            <p:cNvSpPr>
              <a:spLocks noChangeArrowheads="1"/>
            </p:cNvSpPr>
            <p:nvPr/>
          </p:nvSpPr>
          <p:spPr bwMode="auto">
            <a:xfrm>
              <a:off x="2447877" y="6533035"/>
              <a:ext cx="83879" cy="11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Line 262"/>
            <p:cNvSpPr>
              <a:spLocks noChangeShapeType="1"/>
            </p:cNvSpPr>
            <p:nvPr/>
          </p:nvSpPr>
          <p:spPr bwMode="auto">
            <a:xfrm>
              <a:off x="2646505" y="6239515"/>
              <a:ext cx="47054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263"/>
            <p:cNvSpPr>
              <a:spLocks noChangeShapeType="1"/>
            </p:cNvSpPr>
            <p:nvPr/>
          </p:nvSpPr>
          <p:spPr bwMode="auto">
            <a:xfrm flipH="1">
              <a:off x="7411242" y="6239515"/>
              <a:ext cx="57283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Rectangle 264"/>
            <p:cNvSpPr>
              <a:spLocks noChangeArrowheads="1"/>
            </p:cNvSpPr>
            <p:nvPr/>
          </p:nvSpPr>
          <p:spPr bwMode="auto">
            <a:xfrm>
              <a:off x="2363998" y="6179477"/>
              <a:ext cx="165712" cy="11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-1.5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Line 265"/>
            <p:cNvSpPr>
              <a:spLocks noChangeShapeType="1"/>
            </p:cNvSpPr>
            <p:nvPr/>
          </p:nvSpPr>
          <p:spPr bwMode="auto">
            <a:xfrm>
              <a:off x="2646505" y="5884289"/>
              <a:ext cx="47054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266"/>
            <p:cNvSpPr>
              <a:spLocks noChangeShapeType="1"/>
            </p:cNvSpPr>
            <p:nvPr/>
          </p:nvSpPr>
          <p:spPr bwMode="auto">
            <a:xfrm flipH="1">
              <a:off x="7411242" y="5884289"/>
              <a:ext cx="57283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Rectangle 267"/>
            <p:cNvSpPr>
              <a:spLocks noChangeArrowheads="1"/>
            </p:cNvSpPr>
            <p:nvPr/>
          </p:nvSpPr>
          <p:spPr bwMode="auto">
            <a:xfrm>
              <a:off x="2447877" y="5824250"/>
              <a:ext cx="83879" cy="11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Line 268"/>
            <p:cNvSpPr>
              <a:spLocks noChangeShapeType="1"/>
            </p:cNvSpPr>
            <p:nvPr/>
          </p:nvSpPr>
          <p:spPr bwMode="auto">
            <a:xfrm>
              <a:off x="2646505" y="5530730"/>
              <a:ext cx="47054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269"/>
            <p:cNvSpPr>
              <a:spLocks noChangeShapeType="1"/>
            </p:cNvSpPr>
            <p:nvPr/>
          </p:nvSpPr>
          <p:spPr bwMode="auto">
            <a:xfrm flipH="1">
              <a:off x="7411242" y="5530730"/>
              <a:ext cx="57283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Rectangle 270"/>
            <p:cNvSpPr>
              <a:spLocks noChangeArrowheads="1"/>
            </p:cNvSpPr>
            <p:nvPr/>
          </p:nvSpPr>
          <p:spPr bwMode="auto">
            <a:xfrm>
              <a:off x="2363998" y="5470692"/>
              <a:ext cx="165712" cy="11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-0.5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Line 271"/>
            <p:cNvSpPr>
              <a:spLocks noChangeShapeType="1"/>
            </p:cNvSpPr>
            <p:nvPr/>
          </p:nvSpPr>
          <p:spPr bwMode="auto">
            <a:xfrm>
              <a:off x="2646505" y="5183843"/>
              <a:ext cx="47054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Line 272"/>
            <p:cNvSpPr>
              <a:spLocks noChangeShapeType="1"/>
            </p:cNvSpPr>
            <p:nvPr/>
          </p:nvSpPr>
          <p:spPr bwMode="auto">
            <a:xfrm flipH="1">
              <a:off x="7411242" y="5183843"/>
              <a:ext cx="57283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273"/>
            <p:cNvSpPr>
              <a:spLocks noChangeArrowheads="1"/>
            </p:cNvSpPr>
            <p:nvPr/>
          </p:nvSpPr>
          <p:spPr bwMode="auto">
            <a:xfrm>
              <a:off x="2484702" y="5123805"/>
              <a:ext cx="53192" cy="11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Line 274"/>
            <p:cNvSpPr>
              <a:spLocks noChangeShapeType="1"/>
            </p:cNvSpPr>
            <p:nvPr/>
          </p:nvSpPr>
          <p:spPr bwMode="auto">
            <a:xfrm>
              <a:off x="2646505" y="4828617"/>
              <a:ext cx="47054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Line 275"/>
            <p:cNvSpPr>
              <a:spLocks noChangeShapeType="1"/>
            </p:cNvSpPr>
            <p:nvPr/>
          </p:nvSpPr>
          <p:spPr bwMode="auto">
            <a:xfrm flipH="1">
              <a:off x="7411242" y="4828617"/>
              <a:ext cx="57283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Rectangle 276"/>
            <p:cNvSpPr>
              <a:spLocks noChangeArrowheads="1"/>
            </p:cNvSpPr>
            <p:nvPr/>
          </p:nvSpPr>
          <p:spPr bwMode="auto">
            <a:xfrm>
              <a:off x="2402869" y="4768578"/>
              <a:ext cx="135025" cy="11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0.5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Line 277"/>
            <p:cNvSpPr>
              <a:spLocks noChangeShapeType="1"/>
            </p:cNvSpPr>
            <p:nvPr/>
          </p:nvSpPr>
          <p:spPr bwMode="auto">
            <a:xfrm>
              <a:off x="2646505" y="4475058"/>
              <a:ext cx="47054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Line 278"/>
            <p:cNvSpPr>
              <a:spLocks noChangeShapeType="1"/>
            </p:cNvSpPr>
            <p:nvPr/>
          </p:nvSpPr>
          <p:spPr bwMode="auto">
            <a:xfrm flipH="1">
              <a:off x="7411242" y="4475058"/>
              <a:ext cx="57283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Rectangle 279"/>
            <p:cNvSpPr>
              <a:spLocks noChangeArrowheads="1"/>
            </p:cNvSpPr>
            <p:nvPr/>
          </p:nvSpPr>
          <p:spPr bwMode="auto">
            <a:xfrm>
              <a:off x="2484702" y="4413352"/>
              <a:ext cx="53192" cy="11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Line 280"/>
            <p:cNvSpPr>
              <a:spLocks noChangeShapeType="1"/>
            </p:cNvSpPr>
            <p:nvPr/>
          </p:nvSpPr>
          <p:spPr bwMode="auto">
            <a:xfrm>
              <a:off x="2646505" y="4128171"/>
              <a:ext cx="47054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Line 281"/>
            <p:cNvSpPr>
              <a:spLocks noChangeShapeType="1"/>
            </p:cNvSpPr>
            <p:nvPr/>
          </p:nvSpPr>
          <p:spPr bwMode="auto">
            <a:xfrm flipH="1">
              <a:off x="7411242" y="4128171"/>
              <a:ext cx="57283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Rectangle 282"/>
            <p:cNvSpPr>
              <a:spLocks noChangeArrowheads="1"/>
            </p:cNvSpPr>
            <p:nvPr/>
          </p:nvSpPr>
          <p:spPr bwMode="auto">
            <a:xfrm>
              <a:off x="2402869" y="4066465"/>
              <a:ext cx="135025" cy="11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1.5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Line 283"/>
            <p:cNvSpPr>
              <a:spLocks noChangeShapeType="1"/>
            </p:cNvSpPr>
            <p:nvPr/>
          </p:nvSpPr>
          <p:spPr bwMode="auto">
            <a:xfrm>
              <a:off x="2646505" y="4128171"/>
              <a:ext cx="4822020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Line 285"/>
            <p:cNvSpPr>
              <a:spLocks noChangeShapeType="1"/>
            </p:cNvSpPr>
            <p:nvPr/>
          </p:nvSpPr>
          <p:spPr bwMode="auto">
            <a:xfrm flipV="1">
              <a:off x="7468525" y="4128171"/>
              <a:ext cx="2046" cy="246657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Line 286"/>
            <p:cNvSpPr>
              <a:spLocks noChangeShapeType="1"/>
            </p:cNvSpPr>
            <p:nvPr/>
          </p:nvSpPr>
          <p:spPr bwMode="auto">
            <a:xfrm flipV="1">
              <a:off x="2646505" y="4128171"/>
              <a:ext cx="2046" cy="246657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Rectangle 287"/>
            <p:cNvSpPr>
              <a:spLocks noChangeArrowheads="1"/>
            </p:cNvSpPr>
            <p:nvPr/>
          </p:nvSpPr>
          <p:spPr bwMode="auto">
            <a:xfrm>
              <a:off x="2675147" y="5183843"/>
              <a:ext cx="55237" cy="2718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Rectangle 288"/>
            <p:cNvSpPr>
              <a:spLocks noChangeArrowheads="1"/>
            </p:cNvSpPr>
            <p:nvPr/>
          </p:nvSpPr>
          <p:spPr bwMode="auto">
            <a:xfrm>
              <a:off x="2675147" y="5183843"/>
              <a:ext cx="55237" cy="271840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Rectangle 289"/>
            <p:cNvSpPr>
              <a:spLocks noChangeArrowheads="1"/>
            </p:cNvSpPr>
            <p:nvPr/>
          </p:nvSpPr>
          <p:spPr bwMode="auto">
            <a:xfrm>
              <a:off x="2740613" y="4806936"/>
              <a:ext cx="45008" cy="37690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2740613" y="4806936"/>
              <a:ext cx="45008" cy="376907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Rectangle 291"/>
            <p:cNvSpPr>
              <a:spLocks noChangeArrowheads="1"/>
            </p:cNvSpPr>
            <p:nvPr/>
          </p:nvSpPr>
          <p:spPr bwMode="auto">
            <a:xfrm>
              <a:off x="2795851" y="4972041"/>
              <a:ext cx="55237" cy="2118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Rectangle 292"/>
            <p:cNvSpPr>
              <a:spLocks noChangeArrowheads="1"/>
            </p:cNvSpPr>
            <p:nvPr/>
          </p:nvSpPr>
          <p:spPr bwMode="auto">
            <a:xfrm>
              <a:off x="2795851" y="4972041"/>
              <a:ext cx="55237" cy="21180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Rectangle 293"/>
            <p:cNvSpPr>
              <a:spLocks noChangeArrowheads="1"/>
            </p:cNvSpPr>
            <p:nvPr/>
          </p:nvSpPr>
          <p:spPr bwMode="auto">
            <a:xfrm>
              <a:off x="2859272" y="4700202"/>
              <a:ext cx="47054" cy="4836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Rectangle 294"/>
            <p:cNvSpPr>
              <a:spLocks noChangeArrowheads="1"/>
            </p:cNvSpPr>
            <p:nvPr/>
          </p:nvSpPr>
          <p:spPr bwMode="auto">
            <a:xfrm>
              <a:off x="2859272" y="4700202"/>
              <a:ext cx="47054" cy="483641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Rectangle 295"/>
            <p:cNvSpPr>
              <a:spLocks noChangeArrowheads="1"/>
            </p:cNvSpPr>
            <p:nvPr/>
          </p:nvSpPr>
          <p:spPr bwMode="auto">
            <a:xfrm>
              <a:off x="2916555" y="5183843"/>
              <a:ext cx="55237" cy="3835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Rectangle 296"/>
            <p:cNvSpPr>
              <a:spLocks noChangeArrowheads="1"/>
            </p:cNvSpPr>
            <p:nvPr/>
          </p:nvSpPr>
          <p:spPr bwMode="auto">
            <a:xfrm>
              <a:off x="2916555" y="5183843"/>
              <a:ext cx="55237" cy="38357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Rectangle 297"/>
            <p:cNvSpPr>
              <a:spLocks noChangeArrowheads="1"/>
            </p:cNvSpPr>
            <p:nvPr/>
          </p:nvSpPr>
          <p:spPr bwMode="auto">
            <a:xfrm>
              <a:off x="2979975" y="5183843"/>
              <a:ext cx="47054" cy="41526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Rectangle 298"/>
            <p:cNvSpPr>
              <a:spLocks noChangeArrowheads="1"/>
            </p:cNvSpPr>
            <p:nvPr/>
          </p:nvSpPr>
          <p:spPr bwMode="auto">
            <a:xfrm>
              <a:off x="2979975" y="5183843"/>
              <a:ext cx="47054" cy="415264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Rectangle 299"/>
            <p:cNvSpPr>
              <a:spLocks noChangeArrowheads="1"/>
            </p:cNvSpPr>
            <p:nvPr/>
          </p:nvSpPr>
          <p:spPr bwMode="auto">
            <a:xfrm>
              <a:off x="3035213" y="4935351"/>
              <a:ext cx="57283" cy="2484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Rectangle 300"/>
            <p:cNvSpPr>
              <a:spLocks noChangeArrowheads="1"/>
            </p:cNvSpPr>
            <p:nvPr/>
          </p:nvSpPr>
          <p:spPr bwMode="auto">
            <a:xfrm>
              <a:off x="3035213" y="4935351"/>
              <a:ext cx="57283" cy="24849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Rectangle 301"/>
            <p:cNvSpPr>
              <a:spLocks noChangeArrowheads="1"/>
            </p:cNvSpPr>
            <p:nvPr/>
          </p:nvSpPr>
          <p:spPr bwMode="auto">
            <a:xfrm>
              <a:off x="3100679" y="5175504"/>
              <a:ext cx="47054" cy="83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Rectangle 302"/>
            <p:cNvSpPr>
              <a:spLocks noChangeArrowheads="1"/>
            </p:cNvSpPr>
            <p:nvPr/>
          </p:nvSpPr>
          <p:spPr bwMode="auto">
            <a:xfrm>
              <a:off x="3100679" y="5175504"/>
              <a:ext cx="47054" cy="833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Rectangle 303"/>
            <p:cNvSpPr>
              <a:spLocks noChangeArrowheads="1"/>
            </p:cNvSpPr>
            <p:nvPr/>
          </p:nvSpPr>
          <p:spPr bwMode="auto">
            <a:xfrm>
              <a:off x="3166146" y="4987051"/>
              <a:ext cx="45008" cy="1967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Rectangle 304"/>
            <p:cNvSpPr>
              <a:spLocks noChangeArrowheads="1"/>
            </p:cNvSpPr>
            <p:nvPr/>
          </p:nvSpPr>
          <p:spPr bwMode="auto">
            <a:xfrm>
              <a:off x="3166146" y="4987051"/>
              <a:ext cx="45008" cy="19679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Rectangle 305"/>
            <p:cNvSpPr>
              <a:spLocks noChangeArrowheads="1"/>
            </p:cNvSpPr>
            <p:nvPr/>
          </p:nvSpPr>
          <p:spPr bwMode="auto">
            <a:xfrm>
              <a:off x="3221383" y="4595135"/>
              <a:ext cx="45008" cy="5887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Rectangle 306"/>
            <p:cNvSpPr>
              <a:spLocks noChangeArrowheads="1"/>
            </p:cNvSpPr>
            <p:nvPr/>
          </p:nvSpPr>
          <p:spPr bwMode="auto">
            <a:xfrm>
              <a:off x="3221383" y="4595135"/>
              <a:ext cx="45008" cy="58870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Rectangle 307"/>
            <p:cNvSpPr>
              <a:spLocks noChangeArrowheads="1"/>
            </p:cNvSpPr>
            <p:nvPr/>
          </p:nvSpPr>
          <p:spPr bwMode="auto">
            <a:xfrm>
              <a:off x="3284804" y="4866974"/>
              <a:ext cx="47054" cy="3168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Rectangle 308"/>
            <p:cNvSpPr>
              <a:spLocks noChangeArrowheads="1"/>
            </p:cNvSpPr>
            <p:nvPr/>
          </p:nvSpPr>
          <p:spPr bwMode="auto">
            <a:xfrm>
              <a:off x="3284804" y="4866974"/>
              <a:ext cx="47054" cy="3168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Rectangle 309"/>
            <p:cNvSpPr>
              <a:spLocks noChangeArrowheads="1"/>
            </p:cNvSpPr>
            <p:nvPr/>
          </p:nvSpPr>
          <p:spPr bwMode="auto">
            <a:xfrm>
              <a:off x="3342087" y="5183843"/>
              <a:ext cx="45008" cy="66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Rectangle 310"/>
            <p:cNvSpPr>
              <a:spLocks noChangeArrowheads="1"/>
            </p:cNvSpPr>
            <p:nvPr/>
          </p:nvSpPr>
          <p:spPr bwMode="auto">
            <a:xfrm>
              <a:off x="3342087" y="5183843"/>
              <a:ext cx="45008" cy="6671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Rectangle 311"/>
            <p:cNvSpPr>
              <a:spLocks noChangeArrowheads="1"/>
            </p:cNvSpPr>
            <p:nvPr/>
          </p:nvSpPr>
          <p:spPr bwMode="auto">
            <a:xfrm>
              <a:off x="3405508" y="5183843"/>
              <a:ext cx="47054" cy="66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Rectangle 312"/>
            <p:cNvSpPr>
              <a:spLocks noChangeArrowheads="1"/>
            </p:cNvSpPr>
            <p:nvPr/>
          </p:nvSpPr>
          <p:spPr bwMode="auto">
            <a:xfrm>
              <a:off x="3405508" y="5183843"/>
              <a:ext cx="47054" cy="6671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Rectangle 313"/>
            <p:cNvSpPr>
              <a:spLocks noChangeArrowheads="1"/>
            </p:cNvSpPr>
            <p:nvPr/>
          </p:nvSpPr>
          <p:spPr bwMode="auto">
            <a:xfrm>
              <a:off x="3460745" y="5183843"/>
              <a:ext cx="47054" cy="34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Rectangle 314"/>
            <p:cNvSpPr>
              <a:spLocks noChangeArrowheads="1"/>
            </p:cNvSpPr>
            <p:nvPr/>
          </p:nvSpPr>
          <p:spPr bwMode="auto">
            <a:xfrm>
              <a:off x="3460745" y="5183843"/>
              <a:ext cx="47054" cy="34688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Rectangle 315"/>
            <p:cNvSpPr>
              <a:spLocks noChangeArrowheads="1"/>
            </p:cNvSpPr>
            <p:nvPr/>
          </p:nvSpPr>
          <p:spPr bwMode="auto">
            <a:xfrm>
              <a:off x="3526212" y="5183843"/>
              <a:ext cx="47054" cy="51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Rectangle 316"/>
            <p:cNvSpPr>
              <a:spLocks noChangeArrowheads="1"/>
            </p:cNvSpPr>
            <p:nvPr/>
          </p:nvSpPr>
          <p:spPr bwMode="auto">
            <a:xfrm>
              <a:off x="3526212" y="5183843"/>
              <a:ext cx="47054" cy="51700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Rectangle 317"/>
            <p:cNvSpPr>
              <a:spLocks noChangeArrowheads="1"/>
            </p:cNvSpPr>
            <p:nvPr/>
          </p:nvSpPr>
          <p:spPr bwMode="auto">
            <a:xfrm>
              <a:off x="3581449" y="5183843"/>
              <a:ext cx="47054" cy="3235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Rectangle 318"/>
            <p:cNvSpPr>
              <a:spLocks noChangeArrowheads="1"/>
            </p:cNvSpPr>
            <p:nvPr/>
          </p:nvSpPr>
          <p:spPr bwMode="auto">
            <a:xfrm>
              <a:off x="3581449" y="5183843"/>
              <a:ext cx="47054" cy="32353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Rectangle 319"/>
            <p:cNvSpPr>
              <a:spLocks noChangeArrowheads="1"/>
            </p:cNvSpPr>
            <p:nvPr/>
          </p:nvSpPr>
          <p:spPr bwMode="auto">
            <a:xfrm>
              <a:off x="3646916" y="5160495"/>
              <a:ext cx="45008" cy="233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Rectangle 320"/>
            <p:cNvSpPr>
              <a:spLocks noChangeArrowheads="1"/>
            </p:cNvSpPr>
            <p:nvPr/>
          </p:nvSpPr>
          <p:spPr bwMode="auto">
            <a:xfrm>
              <a:off x="3646916" y="5160495"/>
              <a:ext cx="45008" cy="2334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Rectangle 321"/>
            <p:cNvSpPr>
              <a:spLocks noChangeArrowheads="1"/>
            </p:cNvSpPr>
            <p:nvPr/>
          </p:nvSpPr>
          <p:spPr bwMode="auto">
            <a:xfrm>
              <a:off x="3702153" y="5153824"/>
              <a:ext cx="47054" cy="300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Rectangle 322"/>
            <p:cNvSpPr>
              <a:spLocks noChangeArrowheads="1"/>
            </p:cNvSpPr>
            <p:nvPr/>
          </p:nvSpPr>
          <p:spPr bwMode="auto">
            <a:xfrm>
              <a:off x="3702153" y="5153824"/>
              <a:ext cx="47054" cy="3001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Rectangle 323"/>
            <p:cNvSpPr>
              <a:spLocks noChangeArrowheads="1"/>
            </p:cNvSpPr>
            <p:nvPr/>
          </p:nvSpPr>
          <p:spPr bwMode="auto">
            <a:xfrm>
              <a:off x="3767620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Rectangle 324"/>
            <p:cNvSpPr>
              <a:spLocks noChangeArrowheads="1"/>
            </p:cNvSpPr>
            <p:nvPr/>
          </p:nvSpPr>
          <p:spPr bwMode="auto">
            <a:xfrm>
              <a:off x="3767620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Rectangle 325"/>
            <p:cNvSpPr>
              <a:spLocks noChangeArrowheads="1"/>
            </p:cNvSpPr>
            <p:nvPr/>
          </p:nvSpPr>
          <p:spPr bwMode="auto">
            <a:xfrm>
              <a:off x="3822857" y="4640163"/>
              <a:ext cx="45008" cy="54367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Rectangle 326"/>
            <p:cNvSpPr>
              <a:spLocks noChangeArrowheads="1"/>
            </p:cNvSpPr>
            <p:nvPr/>
          </p:nvSpPr>
          <p:spPr bwMode="auto">
            <a:xfrm>
              <a:off x="3822857" y="4640163"/>
              <a:ext cx="45008" cy="54367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Rectangle 327"/>
            <p:cNvSpPr>
              <a:spLocks noChangeArrowheads="1"/>
            </p:cNvSpPr>
            <p:nvPr/>
          </p:nvSpPr>
          <p:spPr bwMode="auto">
            <a:xfrm>
              <a:off x="3886278" y="5183843"/>
              <a:ext cx="47054" cy="67042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Rectangle 328"/>
            <p:cNvSpPr>
              <a:spLocks noChangeArrowheads="1"/>
            </p:cNvSpPr>
            <p:nvPr/>
          </p:nvSpPr>
          <p:spPr bwMode="auto">
            <a:xfrm>
              <a:off x="3886278" y="5183843"/>
              <a:ext cx="47054" cy="670427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Rectangle 329"/>
            <p:cNvSpPr>
              <a:spLocks noChangeArrowheads="1"/>
            </p:cNvSpPr>
            <p:nvPr/>
          </p:nvSpPr>
          <p:spPr bwMode="auto">
            <a:xfrm>
              <a:off x="3943561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Rectangle 330"/>
            <p:cNvSpPr>
              <a:spLocks noChangeArrowheads="1"/>
            </p:cNvSpPr>
            <p:nvPr/>
          </p:nvSpPr>
          <p:spPr bwMode="auto">
            <a:xfrm>
              <a:off x="3943561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Rectangle 331"/>
            <p:cNvSpPr>
              <a:spLocks noChangeArrowheads="1"/>
            </p:cNvSpPr>
            <p:nvPr/>
          </p:nvSpPr>
          <p:spPr bwMode="auto">
            <a:xfrm>
              <a:off x="4006982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Rectangle 332"/>
            <p:cNvSpPr>
              <a:spLocks noChangeArrowheads="1"/>
            </p:cNvSpPr>
            <p:nvPr/>
          </p:nvSpPr>
          <p:spPr bwMode="auto">
            <a:xfrm>
              <a:off x="4006982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Rectangle 333"/>
            <p:cNvSpPr>
              <a:spLocks noChangeArrowheads="1"/>
            </p:cNvSpPr>
            <p:nvPr/>
          </p:nvSpPr>
          <p:spPr bwMode="auto">
            <a:xfrm>
              <a:off x="4062219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Rectangle 334"/>
            <p:cNvSpPr>
              <a:spLocks noChangeArrowheads="1"/>
            </p:cNvSpPr>
            <p:nvPr/>
          </p:nvSpPr>
          <p:spPr bwMode="auto">
            <a:xfrm>
              <a:off x="4062219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Rectangle 335"/>
            <p:cNvSpPr>
              <a:spLocks noChangeArrowheads="1"/>
            </p:cNvSpPr>
            <p:nvPr/>
          </p:nvSpPr>
          <p:spPr bwMode="auto">
            <a:xfrm>
              <a:off x="4127686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Rectangle 336"/>
            <p:cNvSpPr>
              <a:spLocks noChangeArrowheads="1"/>
            </p:cNvSpPr>
            <p:nvPr/>
          </p:nvSpPr>
          <p:spPr bwMode="auto">
            <a:xfrm>
              <a:off x="4127686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Rectangle 337"/>
            <p:cNvSpPr>
              <a:spLocks noChangeArrowheads="1"/>
            </p:cNvSpPr>
            <p:nvPr/>
          </p:nvSpPr>
          <p:spPr bwMode="auto">
            <a:xfrm>
              <a:off x="4182923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Rectangle 338"/>
            <p:cNvSpPr>
              <a:spLocks noChangeArrowheads="1"/>
            </p:cNvSpPr>
            <p:nvPr/>
          </p:nvSpPr>
          <p:spPr bwMode="auto">
            <a:xfrm>
              <a:off x="4182923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Rectangle 339"/>
            <p:cNvSpPr>
              <a:spLocks noChangeArrowheads="1"/>
            </p:cNvSpPr>
            <p:nvPr/>
          </p:nvSpPr>
          <p:spPr bwMode="auto">
            <a:xfrm>
              <a:off x="4248390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Rectangle 340"/>
            <p:cNvSpPr>
              <a:spLocks noChangeArrowheads="1"/>
            </p:cNvSpPr>
            <p:nvPr/>
          </p:nvSpPr>
          <p:spPr bwMode="auto">
            <a:xfrm>
              <a:off x="4248390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41"/>
            <p:cNvSpPr>
              <a:spLocks noChangeArrowheads="1"/>
            </p:cNvSpPr>
            <p:nvPr/>
          </p:nvSpPr>
          <p:spPr bwMode="auto">
            <a:xfrm>
              <a:off x="4303627" y="5183843"/>
              <a:ext cx="47054" cy="166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42"/>
            <p:cNvSpPr>
              <a:spLocks noChangeArrowheads="1"/>
            </p:cNvSpPr>
            <p:nvPr/>
          </p:nvSpPr>
          <p:spPr bwMode="auto">
            <a:xfrm>
              <a:off x="4303627" y="5183843"/>
              <a:ext cx="47054" cy="1668"/>
            </a:xfrm>
            <a:prstGeom prst="rect">
              <a:avLst/>
            </a:prstGeom>
            <a:no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Rectangle 343"/>
            <p:cNvSpPr>
              <a:spLocks noChangeArrowheads="1"/>
            </p:cNvSpPr>
            <p:nvPr/>
          </p:nvSpPr>
          <p:spPr bwMode="auto">
            <a:xfrm>
              <a:off x="4369094" y="5183843"/>
              <a:ext cx="45008" cy="166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Rectangle 344"/>
            <p:cNvSpPr>
              <a:spLocks noChangeArrowheads="1"/>
            </p:cNvSpPr>
            <p:nvPr/>
          </p:nvSpPr>
          <p:spPr bwMode="auto">
            <a:xfrm>
              <a:off x="4369094" y="5183843"/>
              <a:ext cx="45008" cy="1668"/>
            </a:xfrm>
            <a:prstGeom prst="rect">
              <a:avLst/>
            </a:prstGeom>
            <a:no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Rectangle 345"/>
            <p:cNvSpPr>
              <a:spLocks noChangeArrowheads="1"/>
            </p:cNvSpPr>
            <p:nvPr/>
          </p:nvSpPr>
          <p:spPr bwMode="auto">
            <a:xfrm>
              <a:off x="4424331" y="5183843"/>
              <a:ext cx="45008" cy="166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Rectangle 346"/>
            <p:cNvSpPr>
              <a:spLocks noChangeArrowheads="1"/>
            </p:cNvSpPr>
            <p:nvPr/>
          </p:nvSpPr>
          <p:spPr bwMode="auto">
            <a:xfrm>
              <a:off x="4424331" y="5183843"/>
              <a:ext cx="45008" cy="1668"/>
            </a:xfrm>
            <a:prstGeom prst="rect">
              <a:avLst/>
            </a:prstGeom>
            <a:no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347"/>
            <p:cNvSpPr>
              <a:spLocks noChangeArrowheads="1"/>
            </p:cNvSpPr>
            <p:nvPr/>
          </p:nvSpPr>
          <p:spPr bwMode="auto">
            <a:xfrm>
              <a:off x="4487752" y="5183843"/>
              <a:ext cx="47054" cy="15843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348"/>
            <p:cNvSpPr>
              <a:spLocks noChangeArrowheads="1"/>
            </p:cNvSpPr>
            <p:nvPr/>
          </p:nvSpPr>
          <p:spPr bwMode="auto">
            <a:xfrm>
              <a:off x="4487752" y="5183843"/>
              <a:ext cx="47054" cy="158434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Rectangle 349"/>
            <p:cNvSpPr>
              <a:spLocks noChangeArrowheads="1"/>
            </p:cNvSpPr>
            <p:nvPr/>
          </p:nvSpPr>
          <p:spPr bwMode="auto">
            <a:xfrm>
              <a:off x="4545035" y="5183843"/>
              <a:ext cx="55237" cy="300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Rectangle 350"/>
            <p:cNvSpPr>
              <a:spLocks noChangeArrowheads="1"/>
            </p:cNvSpPr>
            <p:nvPr/>
          </p:nvSpPr>
          <p:spPr bwMode="auto">
            <a:xfrm>
              <a:off x="4545035" y="5183843"/>
              <a:ext cx="55237" cy="3001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Rectangle 351"/>
            <p:cNvSpPr>
              <a:spLocks noChangeArrowheads="1"/>
            </p:cNvSpPr>
            <p:nvPr/>
          </p:nvSpPr>
          <p:spPr bwMode="auto">
            <a:xfrm>
              <a:off x="4608456" y="5183843"/>
              <a:ext cx="47054" cy="2484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Rectangle 352"/>
            <p:cNvSpPr>
              <a:spLocks noChangeArrowheads="1"/>
            </p:cNvSpPr>
            <p:nvPr/>
          </p:nvSpPr>
          <p:spPr bwMode="auto">
            <a:xfrm>
              <a:off x="4608456" y="5183843"/>
              <a:ext cx="47054" cy="24849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353"/>
            <p:cNvSpPr>
              <a:spLocks noChangeArrowheads="1"/>
            </p:cNvSpPr>
            <p:nvPr/>
          </p:nvSpPr>
          <p:spPr bwMode="auto">
            <a:xfrm>
              <a:off x="4663693" y="5093785"/>
              <a:ext cx="55237" cy="9005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354"/>
            <p:cNvSpPr>
              <a:spLocks noChangeArrowheads="1"/>
            </p:cNvSpPr>
            <p:nvPr/>
          </p:nvSpPr>
          <p:spPr bwMode="auto">
            <a:xfrm>
              <a:off x="4663693" y="5093785"/>
              <a:ext cx="55237" cy="90057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Rectangle 355"/>
            <p:cNvSpPr>
              <a:spLocks noChangeArrowheads="1"/>
            </p:cNvSpPr>
            <p:nvPr/>
          </p:nvSpPr>
          <p:spPr bwMode="auto">
            <a:xfrm>
              <a:off x="4729160" y="5183843"/>
              <a:ext cx="47054" cy="667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Rectangle 356"/>
            <p:cNvSpPr>
              <a:spLocks noChangeArrowheads="1"/>
            </p:cNvSpPr>
            <p:nvPr/>
          </p:nvSpPr>
          <p:spPr bwMode="auto">
            <a:xfrm>
              <a:off x="4729160" y="5183843"/>
              <a:ext cx="47054" cy="6670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Rectangle 357"/>
            <p:cNvSpPr>
              <a:spLocks noChangeArrowheads="1"/>
            </p:cNvSpPr>
            <p:nvPr/>
          </p:nvSpPr>
          <p:spPr bwMode="auto">
            <a:xfrm>
              <a:off x="4784397" y="5183843"/>
              <a:ext cx="55237" cy="50532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Rectangle 358"/>
            <p:cNvSpPr>
              <a:spLocks noChangeArrowheads="1"/>
            </p:cNvSpPr>
            <p:nvPr/>
          </p:nvSpPr>
          <p:spPr bwMode="auto">
            <a:xfrm>
              <a:off x="4784397" y="5183843"/>
              <a:ext cx="55237" cy="50532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Rectangle 359"/>
            <p:cNvSpPr>
              <a:spLocks noChangeArrowheads="1"/>
            </p:cNvSpPr>
            <p:nvPr/>
          </p:nvSpPr>
          <p:spPr bwMode="auto">
            <a:xfrm>
              <a:off x="4849864" y="4128171"/>
              <a:ext cx="45008" cy="105567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Rectangle 360"/>
            <p:cNvSpPr>
              <a:spLocks noChangeArrowheads="1"/>
            </p:cNvSpPr>
            <p:nvPr/>
          </p:nvSpPr>
          <p:spPr bwMode="auto">
            <a:xfrm>
              <a:off x="4849864" y="4128171"/>
              <a:ext cx="45008" cy="105567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Rectangle 361"/>
            <p:cNvSpPr>
              <a:spLocks noChangeArrowheads="1"/>
            </p:cNvSpPr>
            <p:nvPr/>
          </p:nvSpPr>
          <p:spPr bwMode="auto">
            <a:xfrm>
              <a:off x="4905101" y="5047089"/>
              <a:ext cx="55237" cy="1367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Rectangle 362"/>
            <p:cNvSpPr>
              <a:spLocks noChangeArrowheads="1"/>
            </p:cNvSpPr>
            <p:nvPr/>
          </p:nvSpPr>
          <p:spPr bwMode="auto">
            <a:xfrm>
              <a:off x="4905101" y="5047089"/>
              <a:ext cx="55237" cy="136754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Rectangle 363"/>
            <p:cNvSpPr>
              <a:spLocks noChangeArrowheads="1"/>
            </p:cNvSpPr>
            <p:nvPr/>
          </p:nvSpPr>
          <p:spPr bwMode="auto">
            <a:xfrm>
              <a:off x="4970568" y="5108795"/>
              <a:ext cx="45008" cy="750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Rectangle 364"/>
            <p:cNvSpPr>
              <a:spLocks noChangeArrowheads="1"/>
            </p:cNvSpPr>
            <p:nvPr/>
          </p:nvSpPr>
          <p:spPr bwMode="auto">
            <a:xfrm>
              <a:off x="4970568" y="5108795"/>
              <a:ext cx="45008" cy="7504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365"/>
            <p:cNvSpPr>
              <a:spLocks noChangeArrowheads="1"/>
            </p:cNvSpPr>
            <p:nvPr/>
          </p:nvSpPr>
          <p:spPr bwMode="auto">
            <a:xfrm>
              <a:off x="5025805" y="5183843"/>
              <a:ext cx="55237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366"/>
            <p:cNvSpPr>
              <a:spLocks noChangeArrowheads="1"/>
            </p:cNvSpPr>
            <p:nvPr/>
          </p:nvSpPr>
          <p:spPr bwMode="auto">
            <a:xfrm>
              <a:off x="5025805" y="5183843"/>
              <a:ext cx="55237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Rectangle 367"/>
            <p:cNvSpPr>
              <a:spLocks noChangeArrowheads="1"/>
            </p:cNvSpPr>
            <p:nvPr/>
          </p:nvSpPr>
          <p:spPr bwMode="auto">
            <a:xfrm>
              <a:off x="5089226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Rectangle 368"/>
            <p:cNvSpPr>
              <a:spLocks noChangeArrowheads="1"/>
            </p:cNvSpPr>
            <p:nvPr/>
          </p:nvSpPr>
          <p:spPr bwMode="auto">
            <a:xfrm>
              <a:off x="5089226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Rectangle 369"/>
            <p:cNvSpPr>
              <a:spLocks noChangeArrowheads="1"/>
            </p:cNvSpPr>
            <p:nvPr/>
          </p:nvSpPr>
          <p:spPr bwMode="auto">
            <a:xfrm>
              <a:off x="5144463" y="5183843"/>
              <a:ext cx="57283" cy="9005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Rectangle 370"/>
            <p:cNvSpPr>
              <a:spLocks noChangeArrowheads="1"/>
            </p:cNvSpPr>
            <p:nvPr/>
          </p:nvSpPr>
          <p:spPr bwMode="auto">
            <a:xfrm>
              <a:off x="5144463" y="5183843"/>
              <a:ext cx="57283" cy="90057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371"/>
            <p:cNvSpPr>
              <a:spLocks noChangeArrowheads="1"/>
            </p:cNvSpPr>
            <p:nvPr/>
          </p:nvSpPr>
          <p:spPr bwMode="auto">
            <a:xfrm>
              <a:off x="5209930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372"/>
            <p:cNvSpPr>
              <a:spLocks noChangeArrowheads="1"/>
            </p:cNvSpPr>
            <p:nvPr/>
          </p:nvSpPr>
          <p:spPr bwMode="auto">
            <a:xfrm>
              <a:off x="5209930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Rectangle 373"/>
            <p:cNvSpPr>
              <a:spLocks noChangeArrowheads="1"/>
            </p:cNvSpPr>
            <p:nvPr/>
          </p:nvSpPr>
          <p:spPr bwMode="auto">
            <a:xfrm>
              <a:off x="5265167" y="5183843"/>
              <a:ext cx="55237" cy="1200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Rectangle 374"/>
            <p:cNvSpPr>
              <a:spLocks noChangeArrowheads="1"/>
            </p:cNvSpPr>
            <p:nvPr/>
          </p:nvSpPr>
          <p:spPr bwMode="auto">
            <a:xfrm>
              <a:off x="5265167" y="5183843"/>
              <a:ext cx="55237" cy="120076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Rectangle 375"/>
            <p:cNvSpPr>
              <a:spLocks noChangeArrowheads="1"/>
            </p:cNvSpPr>
            <p:nvPr/>
          </p:nvSpPr>
          <p:spPr bwMode="auto">
            <a:xfrm>
              <a:off x="5330633" y="5183843"/>
              <a:ext cx="47054" cy="10506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Rectangle 376"/>
            <p:cNvSpPr>
              <a:spLocks noChangeArrowheads="1"/>
            </p:cNvSpPr>
            <p:nvPr/>
          </p:nvSpPr>
          <p:spPr bwMode="auto">
            <a:xfrm>
              <a:off x="5330633" y="5183843"/>
              <a:ext cx="47054" cy="105067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Rectangle 377"/>
            <p:cNvSpPr>
              <a:spLocks noChangeArrowheads="1"/>
            </p:cNvSpPr>
            <p:nvPr/>
          </p:nvSpPr>
          <p:spPr bwMode="auto">
            <a:xfrm>
              <a:off x="5385871" y="5183843"/>
              <a:ext cx="55237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Rectangle 378"/>
            <p:cNvSpPr>
              <a:spLocks noChangeArrowheads="1"/>
            </p:cNvSpPr>
            <p:nvPr/>
          </p:nvSpPr>
          <p:spPr bwMode="auto">
            <a:xfrm>
              <a:off x="5385871" y="5183843"/>
              <a:ext cx="55237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Rectangle 379"/>
            <p:cNvSpPr>
              <a:spLocks noChangeArrowheads="1"/>
            </p:cNvSpPr>
            <p:nvPr/>
          </p:nvSpPr>
          <p:spPr bwMode="auto">
            <a:xfrm>
              <a:off x="5451337" y="5183843"/>
              <a:ext cx="45008" cy="1200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Rectangle 380"/>
            <p:cNvSpPr>
              <a:spLocks noChangeArrowheads="1"/>
            </p:cNvSpPr>
            <p:nvPr/>
          </p:nvSpPr>
          <p:spPr bwMode="auto">
            <a:xfrm>
              <a:off x="5451337" y="5183843"/>
              <a:ext cx="45008" cy="120076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Rectangle 381"/>
            <p:cNvSpPr>
              <a:spLocks noChangeArrowheads="1"/>
            </p:cNvSpPr>
            <p:nvPr/>
          </p:nvSpPr>
          <p:spPr bwMode="auto">
            <a:xfrm>
              <a:off x="5506575" y="5032080"/>
              <a:ext cx="55237" cy="1517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Rectangle 382"/>
            <p:cNvSpPr>
              <a:spLocks noChangeArrowheads="1"/>
            </p:cNvSpPr>
            <p:nvPr/>
          </p:nvSpPr>
          <p:spPr bwMode="auto">
            <a:xfrm>
              <a:off x="5506575" y="5032080"/>
              <a:ext cx="55237" cy="15176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Rectangle 383"/>
            <p:cNvSpPr>
              <a:spLocks noChangeArrowheads="1"/>
            </p:cNvSpPr>
            <p:nvPr/>
          </p:nvSpPr>
          <p:spPr bwMode="auto">
            <a:xfrm>
              <a:off x="5569996" y="5183843"/>
              <a:ext cx="47054" cy="750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Rectangle 384"/>
            <p:cNvSpPr>
              <a:spLocks noChangeArrowheads="1"/>
            </p:cNvSpPr>
            <p:nvPr/>
          </p:nvSpPr>
          <p:spPr bwMode="auto">
            <a:xfrm>
              <a:off x="5569996" y="5183843"/>
              <a:ext cx="47054" cy="7504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Rectangle 385"/>
            <p:cNvSpPr>
              <a:spLocks noChangeArrowheads="1"/>
            </p:cNvSpPr>
            <p:nvPr/>
          </p:nvSpPr>
          <p:spPr bwMode="auto">
            <a:xfrm>
              <a:off x="5635462" y="5123805"/>
              <a:ext cx="47054" cy="600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Rectangle 386"/>
            <p:cNvSpPr>
              <a:spLocks noChangeArrowheads="1"/>
            </p:cNvSpPr>
            <p:nvPr/>
          </p:nvSpPr>
          <p:spPr bwMode="auto">
            <a:xfrm>
              <a:off x="5635462" y="5123805"/>
              <a:ext cx="47054" cy="6003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Rectangle 387"/>
            <p:cNvSpPr>
              <a:spLocks noChangeArrowheads="1"/>
            </p:cNvSpPr>
            <p:nvPr/>
          </p:nvSpPr>
          <p:spPr bwMode="auto">
            <a:xfrm>
              <a:off x="5690699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Rectangle 388"/>
            <p:cNvSpPr>
              <a:spLocks noChangeArrowheads="1"/>
            </p:cNvSpPr>
            <p:nvPr/>
          </p:nvSpPr>
          <p:spPr bwMode="auto">
            <a:xfrm>
              <a:off x="5690699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Rectangle 389"/>
            <p:cNvSpPr>
              <a:spLocks noChangeArrowheads="1"/>
            </p:cNvSpPr>
            <p:nvPr/>
          </p:nvSpPr>
          <p:spPr bwMode="auto">
            <a:xfrm>
              <a:off x="5756166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Rectangle 390"/>
            <p:cNvSpPr>
              <a:spLocks noChangeArrowheads="1"/>
            </p:cNvSpPr>
            <p:nvPr/>
          </p:nvSpPr>
          <p:spPr bwMode="auto">
            <a:xfrm>
              <a:off x="5756166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Rectangle 391"/>
            <p:cNvSpPr>
              <a:spLocks noChangeArrowheads="1"/>
            </p:cNvSpPr>
            <p:nvPr/>
          </p:nvSpPr>
          <p:spPr bwMode="auto">
            <a:xfrm>
              <a:off x="5811403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Rectangle 392"/>
            <p:cNvSpPr>
              <a:spLocks noChangeArrowheads="1"/>
            </p:cNvSpPr>
            <p:nvPr/>
          </p:nvSpPr>
          <p:spPr bwMode="auto">
            <a:xfrm>
              <a:off x="5811403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Rectangle 393"/>
            <p:cNvSpPr>
              <a:spLocks noChangeArrowheads="1"/>
            </p:cNvSpPr>
            <p:nvPr/>
          </p:nvSpPr>
          <p:spPr bwMode="auto">
            <a:xfrm>
              <a:off x="5876870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Rectangle 394"/>
            <p:cNvSpPr>
              <a:spLocks noChangeArrowheads="1"/>
            </p:cNvSpPr>
            <p:nvPr/>
          </p:nvSpPr>
          <p:spPr bwMode="auto">
            <a:xfrm>
              <a:off x="5876870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Rectangle 395"/>
            <p:cNvSpPr>
              <a:spLocks noChangeArrowheads="1"/>
            </p:cNvSpPr>
            <p:nvPr/>
          </p:nvSpPr>
          <p:spPr bwMode="auto">
            <a:xfrm>
              <a:off x="5932107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Rectangle 396"/>
            <p:cNvSpPr>
              <a:spLocks noChangeArrowheads="1"/>
            </p:cNvSpPr>
            <p:nvPr/>
          </p:nvSpPr>
          <p:spPr bwMode="auto">
            <a:xfrm>
              <a:off x="5932107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397"/>
            <p:cNvSpPr>
              <a:spLocks noChangeArrowheads="1"/>
            </p:cNvSpPr>
            <p:nvPr/>
          </p:nvSpPr>
          <p:spPr bwMode="auto">
            <a:xfrm>
              <a:off x="5997574" y="5175504"/>
              <a:ext cx="45008" cy="83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398"/>
            <p:cNvSpPr>
              <a:spLocks noChangeArrowheads="1"/>
            </p:cNvSpPr>
            <p:nvPr/>
          </p:nvSpPr>
          <p:spPr bwMode="auto">
            <a:xfrm>
              <a:off x="5997574" y="5175504"/>
              <a:ext cx="45008" cy="833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399"/>
            <p:cNvSpPr>
              <a:spLocks noChangeArrowheads="1"/>
            </p:cNvSpPr>
            <p:nvPr/>
          </p:nvSpPr>
          <p:spPr bwMode="auto">
            <a:xfrm>
              <a:off x="6052811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400"/>
            <p:cNvSpPr>
              <a:spLocks noChangeArrowheads="1"/>
            </p:cNvSpPr>
            <p:nvPr/>
          </p:nvSpPr>
          <p:spPr bwMode="auto">
            <a:xfrm>
              <a:off x="6052811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401"/>
            <p:cNvSpPr>
              <a:spLocks noChangeArrowheads="1"/>
            </p:cNvSpPr>
            <p:nvPr/>
          </p:nvSpPr>
          <p:spPr bwMode="auto">
            <a:xfrm>
              <a:off x="6116232" y="5183843"/>
              <a:ext cx="47054" cy="13508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402"/>
            <p:cNvSpPr>
              <a:spLocks noChangeArrowheads="1"/>
            </p:cNvSpPr>
            <p:nvPr/>
          </p:nvSpPr>
          <p:spPr bwMode="auto">
            <a:xfrm>
              <a:off x="6116232" y="5183843"/>
              <a:ext cx="47054" cy="135086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Rectangle 403"/>
            <p:cNvSpPr>
              <a:spLocks noChangeArrowheads="1"/>
            </p:cNvSpPr>
            <p:nvPr/>
          </p:nvSpPr>
          <p:spPr bwMode="auto">
            <a:xfrm>
              <a:off x="6171469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Rectangle 404"/>
            <p:cNvSpPr>
              <a:spLocks noChangeArrowheads="1"/>
            </p:cNvSpPr>
            <p:nvPr/>
          </p:nvSpPr>
          <p:spPr bwMode="auto">
            <a:xfrm>
              <a:off x="6171469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406"/>
            <p:cNvSpPr>
              <a:spLocks noChangeArrowheads="1"/>
            </p:cNvSpPr>
            <p:nvPr/>
          </p:nvSpPr>
          <p:spPr bwMode="auto">
            <a:xfrm>
              <a:off x="6236932" y="5183841"/>
              <a:ext cx="47055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407"/>
            <p:cNvSpPr>
              <a:spLocks noChangeArrowheads="1"/>
            </p:cNvSpPr>
            <p:nvPr/>
          </p:nvSpPr>
          <p:spPr bwMode="auto">
            <a:xfrm>
              <a:off x="6236932" y="5183841"/>
              <a:ext cx="47055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408"/>
            <p:cNvSpPr>
              <a:spLocks noChangeArrowheads="1"/>
            </p:cNvSpPr>
            <p:nvPr/>
          </p:nvSpPr>
          <p:spPr bwMode="auto">
            <a:xfrm>
              <a:off x="6292170" y="5183841"/>
              <a:ext cx="47055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409"/>
            <p:cNvSpPr>
              <a:spLocks noChangeArrowheads="1"/>
            </p:cNvSpPr>
            <p:nvPr/>
          </p:nvSpPr>
          <p:spPr bwMode="auto">
            <a:xfrm>
              <a:off x="6292170" y="5183841"/>
              <a:ext cx="47055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410"/>
            <p:cNvSpPr>
              <a:spLocks noChangeArrowheads="1"/>
            </p:cNvSpPr>
            <p:nvPr/>
          </p:nvSpPr>
          <p:spPr bwMode="auto">
            <a:xfrm>
              <a:off x="6357636" y="5183841"/>
              <a:ext cx="47055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411"/>
            <p:cNvSpPr>
              <a:spLocks noChangeArrowheads="1"/>
            </p:cNvSpPr>
            <p:nvPr/>
          </p:nvSpPr>
          <p:spPr bwMode="auto">
            <a:xfrm>
              <a:off x="6357636" y="5183841"/>
              <a:ext cx="47055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412"/>
            <p:cNvSpPr>
              <a:spLocks noChangeArrowheads="1"/>
            </p:cNvSpPr>
            <p:nvPr/>
          </p:nvSpPr>
          <p:spPr bwMode="auto">
            <a:xfrm>
              <a:off x="6412873" y="5183841"/>
              <a:ext cx="47055" cy="4502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413"/>
            <p:cNvSpPr>
              <a:spLocks noChangeArrowheads="1"/>
            </p:cNvSpPr>
            <p:nvPr/>
          </p:nvSpPr>
          <p:spPr bwMode="auto">
            <a:xfrm>
              <a:off x="6412873" y="5183841"/>
              <a:ext cx="47055" cy="4502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414"/>
            <p:cNvSpPr>
              <a:spLocks noChangeArrowheads="1"/>
            </p:cNvSpPr>
            <p:nvPr/>
          </p:nvSpPr>
          <p:spPr bwMode="auto">
            <a:xfrm>
              <a:off x="6478340" y="5183841"/>
              <a:ext cx="45008" cy="216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415"/>
            <p:cNvSpPr>
              <a:spLocks noChangeArrowheads="1"/>
            </p:cNvSpPr>
            <p:nvPr/>
          </p:nvSpPr>
          <p:spPr bwMode="auto">
            <a:xfrm>
              <a:off x="6478340" y="5183841"/>
              <a:ext cx="45008" cy="21681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416"/>
            <p:cNvSpPr>
              <a:spLocks noChangeArrowheads="1"/>
            </p:cNvSpPr>
            <p:nvPr/>
          </p:nvSpPr>
          <p:spPr bwMode="auto">
            <a:xfrm>
              <a:off x="6533578" y="5183841"/>
              <a:ext cx="45008" cy="104066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417"/>
            <p:cNvSpPr>
              <a:spLocks noChangeArrowheads="1"/>
            </p:cNvSpPr>
            <p:nvPr/>
          </p:nvSpPr>
          <p:spPr bwMode="auto">
            <a:xfrm>
              <a:off x="6533578" y="5183841"/>
              <a:ext cx="45008" cy="104066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418"/>
            <p:cNvSpPr>
              <a:spLocks noChangeArrowheads="1"/>
            </p:cNvSpPr>
            <p:nvPr/>
          </p:nvSpPr>
          <p:spPr bwMode="auto">
            <a:xfrm>
              <a:off x="6596998" y="5183841"/>
              <a:ext cx="47055" cy="137921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419"/>
            <p:cNvSpPr>
              <a:spLocks noChangeArrowheads="1"/>
            </p:cNvSpPr>
            <p:nvPr/>
          </p:nvSpPr>
          <p:spPr bwMode="auto">
            <a:xfrm>
              <a:off x="6596998" y="5183841"/>
              <a:ext cx="47055" cy="1379211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420"/>
            <p:cNvSpPr>
              <a:spLocks noChangeArrowheads="1"/>
            </p:cNvSpPr>
            <p:nvPr/>
          </p:nvSpPr>
          <p:spPr bwMode="auto">
            <a:xfrm>
              <a:off x="6654281" y="5183841"/>
              <a:ext cx="45008" cy="216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421"/>
            <p:cNvSpPr>
              <a:spLocks noChangeArrowheads="1"/>
            </p:cNvSpPr>
            <p:nvPr/>
          </p:nvSpPr>
          <p:spPr bwMode="auto">
            <a:xfrm>
              <a:off x="6654281" y="5183841"/>
              <a:ext cx="45008" cy="21681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422"/>
            <p:cNvSpPr>
              <a:spLocks noChangeArrowheads="1"/>
            </p:cNvSpPr>
            <p:nvPr/>
          </p:nvSpPr>
          <p:spPr bwMode="auto">
            <a:xfrm>
              <a:off x="6717702" y="5138812"/>
              <a:ext cx="47055" cy="4502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423"/>
            <p:cNvSpPr>
              <a:spLocks noChangeArrowheads="1"/>
            </p:cNvSpPr>
            <p:nvPr/>
          </p:nvSpPr>
          <p:spPr bwMode="auto">
            <a:xfrm>
              <a:off x="6717702" y="5138812"/>
              <a:ext cx="47055" cy="4502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424"/>
            <p:cNvSpPr>
              <a:spLocks noChangeArrowheads="1"/>
            </p:cNvSpPr>
            <p:nvPr/>
          </p:nvSpPr>
          <p:spPr bwMode="auto">
            <a:xfrm>
              <a:off x="6772939" y="5183841"/>
              <a:ext cx="47055" cy="66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6772939" y="5183841"/>
              <a:ext cx="47055" cy="6671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426"/>
            <p:cNvSpPr>
              <a:spLocks noChangeArrowheads="1"/>
            </p:cNvSpPr>
            <p:nvPr/>
          </p:nvSpPr>
          <p:spPr bwMode="auto">
            <a:xfrm>
              <a:off x="6838405" y="4745228"/>
              <a:ext cx="47055" cy="4386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27"/>
            <p:cNvSpPr>
              <a:spLocks noChangeArrowheads="1"/>
            </p:cNvSpPr>
            <p:nvPr/>
          </p:nvSpPr>
          <p:spPr bwMode="auto">
            <a:xfrm>
              <a:off x="6838405" y="4745228"/>
              <a:ext cx="47055" cy="43861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428"/>
            <p:cNvSpPr>
              <a:spLocks noChangeShapeType="1"/>
            </p:cNvSpPr>
            <p:nvPr/>
          </p:nvSpPr>
          <p:spPr bwMode="auto">
            <a:xfrm>
              <a:off x="2646503" y="5183841"/>
              <a:ext cx="4822019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2" name="Rectangle 429"/>
          <p:cNvSpPr>
            <a:spLocks noChangeArrowheads="1"/>
          </p:cNvSpPr>
          <p:nvPr/>
        </p:nvSpPr>
        <p:spPr bwMode="auto">
          <a:xfrm>
            <a:off x="4759227" y="6628599"/>
            <a:ext cx="6732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parameter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430"/>
          <p:cNvSpPr>
            <a:spLocks noChangeArrowheads="1"/>
          </p:cNvSpPr>
          <p:nvPr/>
        </p:nvSpPr>
        <p:spPr bwMode="auto">
          <a:xfrm>
            <a:off x="3812514" y="4272440"/>
            <a:ext cx="23516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conditional [minus prior] expectation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5" name="Line 283"/>
          <p:cNvSpPr>
            <a:spLocks noChangeShapeType="1"/>
          </p:cNvSpPr>
          <p:nvPr/>
        </p:nvSpPr>
        <p:spPr bwMode="auto">
          <a:xfrm>
            <a:off x="2570339" y="6519511"/>
            <a:ext cx="4822020" cy="1366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52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ctrTitle"/>
          </p:nvPr>
        </p:nvSpPr>
        <p:spPr>
          <a:xfrm>
            <a:off x="214313" y="857250"/>
            <a:ext cx="8496300" cy="1368425"/>
          </a:xfrm>
        </p:spPr>
        <p:txBody>
          <a:bodyPr/>
          <a:lstStyle/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6400" dist="101600" dir="11820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2" descr="http://www.georgiapainphysicians.com/downloads/m1_slides/6.%20Synap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  <a14:imgEffect>
                      <a14:brightnessContrast contrast="55000"/>
                    </a14:imgEffect>
                  </a14:imgLayer>
                </a14:imgProps>
              </a:ext>
            </a:extLst>
          </a:blip>
          <a:srcRect l="11765" r="9244"/>
          <a:stretch>
            <a:fillRect/>
          </a:stretch>
        </p:blipFill>
        <p:spPr bwMode="auto">
          <a:xfrm>
            <a:off x="-35896" y="453223"/>
            <a:ext cx="5708273" cy="4055167"/>
          </a:xfrm>
          <a:prstGeom prst="rect">
            <a:avLst/>
          </a:prstGeom>
          <a:noFill/>
          <a:effectLst>
            <a:outerShdw blurRad="101600" dist="139700" dir="8340000" sx="1000" sy="1000" algn="ctr" rotWithShape="0">
              <a:srgbClr val="000000"/>
            </a:outerShdw>
          </a:effectLst>
        </p:spPr>
      </p:pic>
      <p:sp>
        <p:nvSpPr>
          <p:cNvPr id="15366" name="Rectangle 7"/>
          <p:cNvSpPr txBox="1">
            <a:spLocks noChangeArrowheads="1"/>
          </p:cNvSpPr>
          <p:nvPr/>
        </p:nvSpPr>
        <p:spPr bwMode="auto">
          <a:xfrm>
            <a:off x="541557" y="2388594"/>
            <a:ext cx="8418512" cy="71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Outline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699951" y="3863679"/>
            <a:ext cx="83486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Data Features in DCM for CSD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Generative Models in the time domain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Generative Models in the frequency domain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DCM Inversion procedure</a:t>
            </a:r>
          </a:p>
          <a:p>
            <a:pPr algn="ctr"/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Example 1:  L-Dopa Modulations of theta spectra using DCM for CSD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Example 2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dirty="0" err="1">
                <a:solidFill>
                  <a:schemeClr val="bg1"/>
                </a:solidFill>
                <a:latin typeface="Calibri" pitchFamily="34" charset="0"/>
              </a:rPr>
              <a:t>Propofol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Modulations of Delta and Gamma spectra using DCM for CSD</a:t>
            </a:r>
          </a:p>
          <a:p>
            <a:pPr algn="ctr"/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45881"/>
      </p:ext>
    </p:extLst>
  </p:cSld>
  <p:clrMapOvr>
    <a:masterClrMapping/>
  </p:clrMapOvr>
  <p:transition xmlns:p14="http://schemas.microsoft.com/office/powerpoint/2010/main" advTm="7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7500"/>
            <a:ext cx="8683625" cy="72072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8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Dopaminergic</a:t>
            </a:r>
            <a:r>
              <a:rPr lang="en-GB" sz="28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modulation in Humans</a:t>
            </a:r>
            <a:br>
              <a:rPr lang="en-GB" sz="2800" dirty="0" smtClean="0"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en-GB" sz="2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20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408488" y="1704975"/>
            <a:ext cx="184150" cy="56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Arial" charset="0"/>
              <a:buNone/>
            </a:pPr>
            <a:endParaRPr lang="es-ES" sz="3100">
              <a:latin typeface="Calibri" pitchFamily="34" charset="0"/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415925" y="1035506"/>
            <a:ext cx="7840663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eaLnBrk="0" hangingPunct="0">
              <a:spcBef>
                <a:spcPct val="20000"/>
              </a:spcBef>
            </a:pPr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Aim:  </a:t>
            </a:r>
            <a:r>
              <a:rPr lang="en-GB" dirty="0">
                <a:latin typeface="Calibri" pitchFamily="34" charset="0"/>
              </a:rPr>
              <a:t>Infer plausible synaptic effects of dopamine in humans via non-invasive imaging </a:t>
            </a:r>
          </a:p>
        </p:txBody>
      </p: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339697" y="2103770"/>
            <a:ext cx="7840663" cy="482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eaLnBrk="0" hangingPunct="0">
              <a:spcBef>
                <a:spcPct val="20000"/>
              </a:spcBef>
            </a:pPr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Approach:  </a:t>
            </a:r>
          </a:p>
          <a:p>
            <a:pPr marL="266700" indent="-266700" eaLnBrk="0" hangingPunct="0">
              <a:spcBef>
                <a:spcPct val="20000"/>
              </a:spcBef>
            </a:pPr>
            <a:r>
              <a:rPr lang="en-GB" dirty="0">
                <a:latin typeface="Calibri" pitchFamily="34" charset="0"/>
              </a:rPr>
              <a:t>      Double blind cross-over (within subject) design, with participants on placebo or levodopa</a:t>
            </a:r>
          </a:p>
          <a:p>
            <a:pPr marL="266700" indent="-266700" eaLnBrk="0" hangingPunct="0">
              <a:spcBef>
                <a:spcPct val="20000"/>
              </a:spcBef>
            </a:pPr>
            <a:endParaRPr lang="en-GB" dirty="0">
              <a:latin typeface="Calibri" pitchFamily="34" charset="0"/>
            </a:endParaRPr>
          </a:p>
          <a:p>
            <a:pPr marL="266700" indent="-266700" eaLnBrk="0" hangingPunct="0">
              <a:spcBef>
                <a:spcPct val="20000"/>
              </a:spcBef>
            </a:pPr>
            <a:r>
              <a:rPr lang="en-GB" dirty="0">
                <a:latin typeface="Calibri" pitchFamily="34" charset="0"/>
              </a:rPr>
              <a:t>     Use MEG to measure effects of increased dopaminergic transmission</a:t>
            </a:r>
          </a:p>
          <a:p>
            <a:pPr marL="266700" indent="-266700" eaLnBrk="0" hangingPunct="0">
              <a:spcBef>
                <a:spcPct val="20000"/>
              </a:spcBef>
            </a:pPr>
            <a:endParaRPr lang="en-GB" dirty="0">
              <a:latin typeface="Calibri" pitchFamily="34" charset="0"/>
            </a:endParaRPr>
          </a:p>
          <a:p>
            <a:pPr marL="266700" indent="-266700" eaLnBrk="0" hangingPunct="0">
              <a:spcBef>
                <a:spcPct val="20000"/>
              </a:spcBef>
            </a:pPr>
            <a:r>
              <a:rPr lang="en-GB" dirty="0">
                <a:latin typeface="Calibri" pitchFamily="34" charset="0"/>
              </a:rPr>
              <a:t>     Study a simple paradigm with “known” dopaminergic effects (from the animal literature): working memory maintenance</a:t>
            </a:r>
          </a:p>
          <a:p>
            <a:pPr marL="266700" indent="-266700" eaLnBrk="0" hangingPunct="0">
              <a:spcBef>
                <a:spcPct val="20000"/>
              </a:spcBef>
            </a:pPr>
            <a:endParaRPr lang="en-GB" dirty="0">
              <a:latin typeface="Calibri" pitchFamily="34" charset="0"/>
            </a:endParaRPr>
          </a:p>
          <a:p>
            <a:pPr marL="266700" indent="-266700" eaLnBrk="0" hangingPunct="0">
              <a:spcBef>
                <a:spcPct val="20000"/>
              </a:spcBef>
            </a:pPr>
            <a:r>
              <a:rPr lang="en-GB" dirty="0">
                <a:latin typeface="Calibri" pitchFamily="34" charset="0"/>
              </a:rPr>
              <a:t>     Apply DCM to one region (a region with sustained activity throughout maintenance </a:t>
            </a:r>
            <a:r>
              <a:rPr lang="en-GB" i="1" dirty="0">
                <a:latin typeface="Calibri" pitchFamily="34" charset="0"/>
              </a:rPr>
              <a:t>prefrontal</a:t>
            </a:r>
            <a:r>
              <a:rPr lang="en-GB" dirty="0">
                <a:latin typeface="Calibri" pitchFamily="34" charset="0"/>
              </a:rPr>
              <a:t>)</a:t>
            </a:r>
          </a:p>
          <a:p>
            <a:pPr marL="266700" indent="-266700" eaLnBrk="0" hangingPunct="0">
              <a:spcBef>
                <a:spcPct val="20000"/>
              </a:spcBef>
            </a:pPr>
            <a:endParaRPr lang="en-GB" dirty="0">
              <a:latin typeface="Calibri" pitchFamily="34" charset="0"/>
            </a:endParaRPr>
          </a:p>
          <a:p>
            <a:pPr marL="266700" indent="-266700" eaLnBrk="0" hangingPunct="0">
              <a:spcBef>
                <a:spcPct val="20000"/>
              </a:spcBef>
            </a:pPr>
            <a:endParaRPr lang="en-GB" dirty="0">
              <a:latin typeface="Calibri" pitchFamily="34" charset="0"/>
            </a:endParaRPr>
          </a:p>
          <a:p>
            <a:pPr marL="266700" indent="-266700" eaLnBrk="0" hangingPunct="0">
              <a:spcBef>
                <a:spcPct val="20000"/>
              </a:spcBef>
            </a:pPr>
            <a:endParaRPr lang="en-GB" dirty="0">
              <a:latin typeface="Calibri" pitchFamily="34" charset="0"/>
            </a:endParaRPr>
          </a:p>
          <a:p>
            <a:pPr marL="266700" indent="-266700" eaLnBrk="0" hangingPunct="0">
              <a:spcBef>
                <a:spcPct val="20000"/>
              </a:spcBef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11938"/>
            <a:ext cx="782457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Moran, Symmonds, Stephan, Friston, 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Dolan (2011) </a:t>
            </a:r>
            <a:r>
              <a:rPr lang="en-GB" sz="11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An In Vivo Assay of Synaptic Function Mediating Human Cognition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Current Biology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6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8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99050" y="1544638"/>
            <a:ext cx="3282950" cy="497363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GB" sz="1400" smtClean="0"/>
              <a:t>Animal unit recordings have shown selective persistent activity of dorsolateral prefrontal neurons during the delay period of a delayed-response visuospatial WM task  (</a:t>
            </a:r>
            <a:r>
              <a:rPr lang="en-GB" sz="1400" i="1" smtClean="0"/>
              <a:t>Goldman-Rakic et al, 1996</a:t>
            </a:r>
            <a:r>
              <a:rPr lang="en-GB" sz="1400" smtClean="0"/>
              <a:t>)</a:t>
            </a:r>
          </a:p>
          <a:p>
            <a:pPr eaLnBrk="1" hangingPunct="1">
              <a:lnSpc>
                <a:spcPct val="130000"/>
              </a:lnSpc>
            </a:pPr>
            <a:endParaRPr lang="en-GB" sz="1400" smtClean="0"/>
          </a:p>
          <a:p>
            <a:pPr eaLnBrk="1" hangingPunct="1">
              <a:lnSpc>
                <a:spcPct val="130000"/>
              </a:lnSpc>
            </a:pPr>
            <a:r>
              <a:rPr lang="en-GB" sz="1400" smtClean="0"/>
              <a:t>The neuronal basis for sustained activity in prefrontal neurons involves recurrent excitation among pyramidal neurons and is modulated by dopamine (</a:t>
            </a:r>
            <a:r>
              <a:rPr lang="en-GB" sz="1400" i="1" smtClean="0"/>
              <a:t>Gao, Krimer, Goldman-Rakic, 2001</a:t>
            </a:r>
            <a:r>
              <a:rPr lang="en-GB" sz="1400" smtClean="0"/>
              <a:t>)</a:t>
            </a:r>
          </a:p>
          <a:p>
            <a:pPr eaLnBrk="1" hangingPunct="1">
              <a:lnSpc>
                <a:spcPct val="130000"/>
              </a:lnSpc>
            </a:pPr>
            <a:endParaRPr lang="en-GB" sz="1400" smtClean="0"/>
          </a:p>
          <a:p>
            <a:pPr eaLnBrk="1" hangingPunct="1">
              <a:lnSpc>
                <a:spcPct val="130000"/>
              </a:lnSpc>
            </a:pPr>
            <a:r>
              <a:rPr lang="en-GB" sz="1400" smtClean="0"/>
              <a:t>Dose dependant inverted U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54088" y="1652588"/>
            <a:ext cx="2938462" cy="1476375"/>
            <a:chOff x="601" y="1098"/>
            <a:chExt cx="2106" cy="1223"/>
          </a:xfrm>
        </p:grpSpPr>
        <p:pic>
          <p:nvPicPr>
            <p:cNvPr id="3789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23488" t="7004" b="65886"/>
            <a:stretch>
              <a:fillRect/>
            </a:stretch>
          </p:blipFill>
          <p:spPr bwMode="auto">
            <a:xfrm>
              <a:off x="665" y="1178"/>
              <a:ext cx="2036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8" name="Rectangle 6"/>
            <p:cNvSpPr>
              <a:spLocks noChangeArrowheads="1"/>
            </p:cNvSpPr>
            <p:nvPr/>
          </p:nvSpPr>
          <p:spPr bwMode="auto">
            <a:xfrm>
              <a:off x="601" y="1098"/>
              <a:ext cx="2106" cy="1223"/>
            </a:xfrm>
            <a:prstGeom prst="rect">
              <a:avLst/>
            </a:prstGeom>
            <a:solidFill>
              <a:schemeClr val="accent1">
                <a:alpha val="5882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31863" y="3271838"/>
            <a:ext cx="2997200" cy="1397000"/>
            <a:chOff x="616" y="2553"/>
            <a:chExt cx="2106" cy="1383"/>
          </a:xfrm>
        </p:grpSpPr>
        <p:pic>
          <p:nvPicPr>
            <p:cNvPr id="3789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24126" t="64149" r="5975" b="3223"/>
            <a:stretch>
              <a:fillRect/>
            </a:stretch>
          </p:blipFill>
          <p:spPr bwMode="auto">
            <a:xfrm>
              <a:off x="691" y="2610"/>
              <a:ext cx="186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6" name="Rectangle 9"/>
            <p:cNvSpPr>
              <a:spLocks noChangeArrowheads="1"/>
            </p:cNvSpPr>
            <p:nvPr/>
          </p:nvSpPr>
          <p:spPr bwMode="auto">
            <a:xfrm>
              <a:off x="616" y="2553"/>
              <a:ext cx="2106" cy="1383"/>
            </a:xfrm>
            <a:prstGeom prst="rect">
              <a:avLst/>
            </a:prstGeom>
            <a:solidFill>
              <a:schemeClr val="accent1">
                <a:alpha val="5882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1229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341313" y="209550"/>
            <a:ext cx="8489950" cy="1296988"/>
          </a:xfrm>
        </p:spPr>
        <p:txBody>
          <a:bodyPr/>
          <a:lstStyle/>
          <a:p>
            <a:pPr algn="l" eaLnBrk="1" hangingPunct="1"/>
            <a:r>
              <a:rPr lang="en-GB" sz="3000" smtClean="0"/>
              <a:t>Working Memory</a:t>
            </a:r>
            <a:br>
              <a:rPr lang="en-GB" sz="3000" smtClean="0"/>
            </a:br>
            <a:endParaRPr lang="en-GB" sz="3000" smtClean="0"/>
          </a:p>
        </p:txBody>
      </p:sp>
      <p:pic>
        <p:nvPicPr>
          <p:cNvPr id="130060" name="Picture 12" descr="Image"/>
          <p:cNvPicPr>
            <a:picLocks noChangeAspect="1" noChangeArrowheads="1"/>
          </p:cNvPicPr>
          <p:nvPr/>
        </p:nvPicPr>
        <p:blipFill>
          <a:blip r:embed="rId3" cstate="print"/>
          <a:srcRect l="8023" b="3827"/>
          <a:stretch>
            <a:fillRect/>
          </a:stretch>
        </p:blipFill>
        <p:spPr bwMode="auto">
          <a:xfrm>
            <a:off x="1025525" y="4845050"/>
            <a:ext cx="26638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785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brai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121150"/>
            <a:ext cx="3429000" cy="2571750"/>
          </a:xfrm>
          <a:prstGeom prst="rect">
            <a:avLst/>
          </a:prstGeom>
          <a:effectLst>
            <a:outerShdw blurRad="406400" dist="50800" dir="5400000" sx="1000" sy="1000" algn="ctr" rotWithShape="0">
              <a:srgbClr val="000000"/>
            </a:outerShdw>
          </a:effectLst>
        </p:spPr>
      </p:pic>
      <p:grpSp>
        <p:nvGrpSpPr>
          <p:cNvPr id="2" name="Group 18"/>
          <p:cNvGrpSpPr/>
          <p:nvPr/>
        </p:nvGrpSpPr>
        <p:grpSpPr>
          <a:xfrm>
            <a:off x="4163988" y="4778115"/>
            <a:ext cx="1085850" cy="838200"/>
            <a:chOff x="1924050" y="2657475"/>
            <a:chExt cx="904875" cy="695325"/>
          </a:xfrm>
          <a:effectLst>
            <a:outerShdw blurRad="406400" dist="50800" dir="5400000" sx="1000" sy="1000" algn="ctr" rotWithShape="0">
              <a:srgbClr val="000000"/>
            </a:outerShdw>
          </a:effectLst>
        </p:grpSpPr>
        <p:sp>
          <p:nvSpPr>
            <p:cNvPr id="7" name="Oval 6"/>
            <p:cNvSpPr/>
            <p:nvPr/>
          </p:nvSpPr>
          <p:spPr>
            <a:xfrm>
              <a:off x="1924050" y="3095625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2933700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400300" y="2657475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" name="Straight Arrow Connector 10"/>
            <p:cNvCxnSpPr>
              <a:stCxn id="9" idx="3"/>
              <a:endCxn id="7" idx="7"/>
            </p:cNvCxnSpPr>
            <p:nvPr/>
          </p:nvCxnSpPr>
          <p:spPr>
            <a:xfrm rot="5400000">
              <a:off x="2153089" y="2851202"/>
              <a:ext cx="256299" cy="307871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3"/>
            </p:cNvCxnSpPr>
            <p:nvPr/>
          </p:nvCxnSpPr>
          <p:spPr>
            <a:xfrm rot="5400000">
              <a:off x="2398908" y="2964108"/>
              <a:ext cx="37661" cy="415871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7"/>
            </p:cNvCxnSpPr>
            <p:nvPr/>
          </p:nvCxnSpPr>
          <p:spPr>
            <a:xfrm rot="16200000" flipV="1">
              <a:off x="2635497" y="2812807"/>
              <a:ext cx="190061" cy="127050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4699795" y="5818981"/>
            <a:ext cx="804862" cy="9525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arrow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Dynamic Causal </a:t>
            </a:r>
            <a:r>
              <a:rPr lang="en-US" sz="2800" dirty="0" err="1">
                <a:latin typeface="+mj-lt"/>
                <a:ea typeface="+mj-ea"/>
                <a:cs typeface="+mj-cs"/>
              </a:rPr>
              <a:t>Modelling</a:t>
            </a:r>
            <a:r>
              <a:rPr lang="en-US" sz="2800" dirty="0">
                <a:latin typeface="+mj-lt"/>
                <a:ea typeface="+mj-ea"/>
                <a:cs typeface="+mj-cs"/>
              </a:rPr>
              <a:t>: Generic Framework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98450" y="4838700"/>
            <a:ext cx="1984375" cy="67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400" dirty="0"/>
              <a:t>simple neuronal model</a:t>
            </a:r>
          </a:p>
          <a:p>
            <a:pPr eaLnBrk="0" hangingPunct="0">
              <a:lnSpc>
                <a:spcPct val="90000"/>
              </a:lnSpc>
              <a:defRPr/>
            </a:pPr>
            <a:endParaRPr lang="en-GB" sz="1400" dirty="0"/>
          </a:p>
          <a:p>
            <a:pPr eaLnBrk="0" hangingPunct="0">
              <a:lnSpc>
                <a:spcPct val="90000"/>
              </a:lnSpc>
              <a:defRPr/>
            </a:pPr>
            <a:r>
              <a:rPr lang="en-GB" sz="1400" dirty="0" smtClean="0"/>
              <a:t>(slow </a:t>
            </a:r>
            <a:r>
              <a:rPr lang="en-GB" sz="1400" dirty="0"/>
              <a:t>time </a:t>
            </a:r>
            <a:r>
              <a:rPr lang="en-GB" sz="1400" dirty="0" smtClean="0"/>
              <a:t>scale)</a:t>
            </a:r>
            <a:endParaRPr lang="en-GB" sz="14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66750" y="4295775"/>
            <a:ext cx="1016000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</a:rPr>
              <a:t>fMRI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546850" y="4687888"/>
            <a:ext cx="2093843" cy="674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400" dirty="0" smtClean="0"/>
              <a:t>detailed </a:t>
            </a:r>
            <a:r>
              <a:rPr lang="en-GB" sz="1400" dirty="0"/>
              <a:t>neuronal model</a:t>
            </a:r>
          </a:p>
          <a:p>
            <a:pPr eaLnBrk="0" hangingPunct="0">
              <a:lnSpc>
                <a:spcPct val="90000"/>
              </a:lnSpc>
              <a:defRPr/>
            </a:pPr>
            <a:endParaRPr lang="en-GB" sz="1400" dirty="0"/>
          </a:p>
          <a:p>
            <a:pPr eaLnBrk="0" hangingPunct="0">
              <a:lnSpc>
                <a:spcPct val="90000"/>
              </a:lnSpc>
              <a:defRPr/>
            </a:pPr>
            <a:r>
              <a:rPr lang="en-GB" sz="1400" dirty="0" smtClean="0"/>
              <a:t>(synaptic time scales)</a:t>
            </a:r>
            <a:endParaRPr lang="en-GB" sz="1400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123113" y="4206875"/>
            <a:ext cx="1022350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</a:rPr>
              <a:t>EEG/MEG</a:t>
            </a:r>
            <a:endParaRPr lang="en-US" sz="1400">
              <a:solidFill>
                <a:srgbClr val="FFFFFF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48075" y="3121025"/>
          <a:ext cx="19399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6" name="Equation" r:id="rId4" imgW="952200" imgH="393480" progId="Equation.3">
                  <p:embed/>
                </p:oleObj>
              </mc:Choice>
              <mc:Fallback>
                <p:oleObj name="Equation" r:id="rId4" imgW="952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3121025"/>
                        <a:ext cx="193992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698875" y="3835400"/>
            <a:ext cx="168433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200"/>
              <a:t>Neural state equation:</a:t>
            </a:r>
            <a:endParaRPr lang="en-US" sz="1200"/>
          </a:p>
        </p:txBody>
      </p:sp>
      <p:cxnSp>
        <p:nvCxnSpPr>
          <p:cNvPr id="23" name="AutoShape 4"/>
          <p:cNvCxnSpPr>
            <a:cxnSpLocks noChangeShapeType="1"/>
          </p:cNvCxnSpPr>
          <p:nvPr/>
        </p:nvCxnSpPr>
        <p:spPr bwMode="auto">
          <a:xfrm flipV="1">
            <a:off x="5715000" y="2636838"/>
            <a:ext cx="2454275" cy="83978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</p:cxnSp>
      <p:cxnSp>
        <p:nvCxnSpPr>
          <p:cNvPr id="25" name="AutoShape 6"/>
          <p:cNvCxnSpPr>
            <a:cxnSpLocks noChangeShapeType="1"/>
          </p:cNvCxnSpPr>
          <p:nvPr/>
        </p:nvCxnSpPr>
        <p:spPr bwMode="auto">
          <a:xfrm rot="10800000">
            <a:off x="882650" y="2697163"/>
            <a:ext cx="2608263" cy="92233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</p:cxn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86658" y="1146402"/>
            <a:ext cx="2854088" cy="1509712"/>
            <a:chOff x="237709" y="1269740"/>
            <a:chExt cx="2852960" cy="1510935"/>
          </a:xfrm>
        </p:grpSpPr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37709" y="1269740"/>
              <a:ext cx="1689955" cy="1510935"/>
            </a:xfrm>
            <a:prstGeom prst="rect">
              <a:avLst/>
            </a:prstGeom>
            <a:noFill/>
            <a:effectLst>
              <a:outerShdw blurRad="406400" dist="50800" dir="5400000" sx="1000" sy="1000" algn="ctr" rotWithShape="0">
                <a:srgbClr val="000000"/>
              </a:outerShdw>
            </a:effectLst>
          </p:spPr>
        </p:pic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1507207" y="1287216"/>
              <a:ext cx="1583462" cy="1201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406400" dist="50800" dir="5400000" sx="1000" sy="1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/>
                <a:t>Hemodynamic</a:t>
              </a:r>
              <a:br>
                <a:rPr lang="en-GB" sz="1200" dirty="0"/>
              </a:br>
              <a:r>
                <a:rPr lang="en-GB" sz="1200" dirty="0"/>
                <a:t>forward model:</a:t>
              </a:r>
              <a:br>
                <a:rPr lang="en-GB" sz="1200" dirty="0"/>
              </a:br>
              <a:r>
                <a:rPr lang="en-GB" sz="1200" dirty="0"/>
                <a:t>neural </a:t>
              </a:r>
              <a:r>
                <a:rPr lang="en-GB" sz="1200" dirty="0" smtClean="0"/>
                <a:t>activity BOLD</a:t>
              </a:r>
              <a:endParaRPr lang="en-GB" sz="1200" dirty="0"/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/>
                <a:t>Time Domain </a:t>
              </a:r>
              <a:r>
                <a:rPr lang="en-GB" sz="1200" dirty="0" smtClean="0"/>
                <a:t>Data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 smtClean="0"/>
                <a:t>Resting State Data</a:t>
              </a:r>
              <a:endParaRPr lang="en-GB" sz="1200" dirty="0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575277" y="1047750"/>
            <a:ext cx="3236936" cy="1802956"/>
            <a:chOff x="5575277" y="1047750"/>
            <a:chExt cx="3236936" cy="1802956"/>
          </a:xfrm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5575277" y="1077913"/>
              <a:ext cx="1814536" cy="17727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406400" dist="50800" dir="5400000" sx="1000" sy="1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n-GB" sz="1200" dirty="0"/>
                <a:t>Electromagnetic</a:t>
              </a:r>
            </a:p>
            <a:p>
              <a:pPr algn="r" eaLnBrk="0" hangingPunct="0">
                <a:lnSpc>
                  <a:spcPct val="90000"/>
                </a:lnSpc>
                <a:defRPr/>
              </a:pPr>
              <a:r>
                <a:rPr lang="en-GB" sz="1200" dirty="0"/>
                <a:t>forward model:</a:t>
              </a:r>
              <a:br>
                <a:rPr lang="en-GB" sz="1200" dirty="0"/>
              </a:br>
              <a:r>
                <a:rPr lang="en-GB" sz="1200" dirty="0"/>
                <a:t>neural </a:t>
              </a:r>
              <a:r>
                <a:rPr lang="en-GB" sz="1200" dirty="0" smtClean="0"/>
                <a:t>activity EEG</a:t>
              </a:r>
              <a:r>
                <a:rPr lang="en-GB" sz="1200" dirty="0"/>
                <a:t/>
              </a:r>
              <a:br>
                <a:rPr lang="en-GB" sz="1200" dirty="0"/>
              </a:br>
              <a:r>
                <a:rPr lang="en-GB" sz="1200" dirty="0"/>
                <a:t>MEG</a:t>
              </a:r>
            </a:p>
            <a:p>
              <a:pPr algn="r" eaLnBrk="0" hangingPunct="0">
                <a:lnSpc>
                  <a:spcPct val="90000"/>
                </a:lnSpc>
                <a:defRPr/>
              </a:pPr>
              <a:r>
                <a:rPr lang="en-GB" sz="1200" dirty="0"/>
                <a:t>LFP</a:t>
              </a:r>
            </a:p>
            <a:p>
              <a:pPr algn="r" eaLnBrk="0" hangingPunct="0">
                <a:lnSpc>
                  <a:spcPct val="90000"/>
                </a:lnSpc>
                <a:defRPr/>
              </a:pPr>
              <a:endParaRPr lang="en-GB" sz="1200" dirty="0"/>
            </a:p>
            <a:p>
              <a:pPr algn="r" eaLnBrk="0" hangingPunct="0">
                <a:lnSpc>
                  <a:spcPct val="90000"/>
                </a:lnSpc>
                <a:defRPr/>
              </a:pPr>
              <a:r>
                <a:rPr lang="en-GB" sz="1200" dirty="0"/>
                <a:t>Time Domain ERP Data</a:t>
              </a:r>
            </a:p>
            <a:p>
              <a:pPr algn="r" eaLnBrk="0" hangingPunct="0">
                <a:lnSpc>
                  <a:spcPct val="90000"/>
                </a:lnSpc>
                <a:defRPr/>
              </a:pPr>
              <a:r>
                <a:rPr lang="en-GB" sz="1200" dirty="0"/>
                <a:t>Phase Domain Data</a:t>
              </a:r>
            </a:p>
            <a:p>
              <a:pPr algn="r" eaLnBrk="0" hangingPunct="0">
                <a:lnSpc>
                  <a:spcPct val="90000"/>
                </a:lnSpc>
                <a:defRPr/>
              </a:pPr>
              <a:r>
                <a:rPr lang="en-GB" sz="1200" dirty="0"/>
                <a:t>Time Frequency Data</a:t>
              </a:r>
            </a:p>
            <a:p>
              <a:pPr algn="r" eaLnBrk="0" hangingPunct="0">
                <a:lnSpc>
                  <a:spcPct val="90000"/>
                </a:lnSpc>
                <a:defRPr/>
              </a:pPr>
              <a:r>
                <a:rPr lang="en-GB" sz="1200" dirty="0" smtClean="0"/>
                <a:t>Spectral Data</a:t>
              </a:r>
              <a:endParaRPr lang="en-GB" sz="1200" dirty="0"/>
            </a:p>
          </p:txBody>
        </p:sp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7362825" y="1047750"/>
              <a:ext cx="1449388" cy="1546225"/>
            </a:xfrm>
            <a:prstGeom prst="rect">
              <a:avLst/>
            </a:prstGeom>
            <a:noFill/>
            <a:effectLst>
              <a:outerShdw blurRad="406400" dist="50800" dir="5400000" sx="1000" sy="1000" algn="ctr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5883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489950" cy="1296988"/>
          </a:xfrm>
        </p:spPr>
        <p:txBody>
          <a:bodyPr/>
          <a:lstStyle/>
          <a:p>
            <a:pPr algn="l" eaLnBrk="1" hangingPunct="1"/>
            <a:r>
              <a:rPr lang="en-GB" sz="3000" smtClean="0"/>
              <a:t>Dopamine in Working Memory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" y="1333500"/>
            <a:ext cx="3584575" cy="3348038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endParaRPr lang="en-GB" sz="1400" dirty="0" smtClean="0"/>
          </a:p>
          <a:p>
            <a:pPr eaLnBrk="1" hangingPunct="1">
              <a:lnSpc>
                <a:spcPct val="130000"/>
              </a:lnSpc>
            </a:pPr>
            <a:r>
              <a:rPr lang="en-GB" sz="1400" dirty="0" smtClean="0"/>
              <a:t>DA terminals converge on pyramidal cells and inhibitory </a:t>
            </a:r>
            <a:r>
              <a:rPr lang="en-GB" sz="1400" dirty="0" err="1" smtClean="0"/>
              <a:t>interneurons</a:t>
            </a:r>
            <a:r>
              <a:rPr lang="en-GB" sz="1400" dirty="0" smtClean="0"/>
              <a:t> in PFC (</a:t>
            </a:r>
            <a:r>
              <a:rPr lang="en-GB" sz="1400" i="1" dirty="0" err="1" smtClean="0"/>
              <a:t>Sesack</a:t>
            </a:r>
            <a:r>
              <a:rPr lang="en-GB" sz="1400" i="1" dirty="0" smtClean="0"/>
              <a:t> et al, 1998</a:t>
            </a:r>
            <a:r>
              <a:rPr lang="en-GB" sz="1400" dirty="0" smtClean="0"/>
              <a:t>)</a:t>
            </a:r>
          </a:p>
          <a:p>
            <a:pPr eaLnBrk="1" hangingPunct="1">
              <a:lnSpc>
                <a:spcPct val="130000"/>
              </a:lnSpc>
            </a:pPr>
            <a:endParaRPr lang="en-GB" sz="1400" dirty="0" smtClean="0"/>
          </a:p>
          <a:p>
            <a:pPr eaLnBrk="1" hangingPunct="1">
              <a:lnSpc>
                <a:spcPct val="130000"/>
              </a:lnSpc>
            </a:pPr>
            <a:r>
              <a:rPr lang="en-GB" sz="1400" dirty="0" smtClean="0"/>
              <a:t>DA modulation occurs through several pre and post synaptic mechanisms (</a:t>
            </a:r>
            <a:r>
              <a:rPr lang="en-GB" sz="1400" i="1" dirty="0" err="1" smtClean="0"/>
              <a:t>Seamans</a:t>
            </a:r>
            <a:r>
              <a:rPr lang="en-GB" sz="1400" i="1" dirty="0" smtClean="0"/>
              <a:t> &amp; Yang, 2004</a:t>
            </a:r>
            <a:r>
              <a:rPr lang="en-GB" sz="1400" dirty="0" smtClean="0"/>
              <a:t>)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n-GB" sz="1400" b="1" dirty="0" smtClean="0">
                <a:solidFill>
                  <a:schemeClr val="folHlink"/>
                </a:solidFill>
              </a:rPr>
              <a:t> 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n-GB" sz="1400" b="1" dirty="0" smtClean="0">
                <a:solidFill>
                  <a:schemeClr val="folHlink"/>
                </a:solidFill>
              </a:rPr>
              <a:t> </a:t>
            </a:r>
            <a:endParaRPr lang="en-GB" sz="1200" dirty="0" smtClean="0"/>
          </a:p>
          <a:p>
            <a:pPr eaLnBrk="1" hangingPunct="1">
              <a:lnSpc>
                <a:spcPct val="80000"/>
              </a:lnSpc>
            </a:pPr>
            <a:endParaRPr lang="en-GB" sz="1600" dirty="0" smtClean="0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288925" y="5214938"/>
            <a:ext cx="7362978" cy="194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140000"/>
              </a:lnSpc>
            </a:pPr>
            <a:r>
              <a:rPr lang="en-GB" sz="1400" b="1" dirty="0">
                <a:solidFill>
                  <a:srgbClr val="0070C0"/>
                </a:solidFill>
                <a:latin typeface="Calibri" pitchFamily="34" charset="0"/>
              </a:rPr>
              <a:t> -    Increase in NMDA mediated responses in pyramidal cells – postsynaptic D1 mechanism</a:t>
            </a:r>
          </a:p>
          <a:p>
            <a:pPr lvl="1">
              <a:lnSpc>
                <a:spcPct val="140000"/>
              </a:lnSpc>
            </a:pPr>
            <a:r>
              <a:rPr lang="en-GB" sz="1400" b="1" dirty="0">
                <a:solidFill>
                  <a:srgbClr val="0070C0"/>
                </a:solidFill>
                <a:latin typeface="Calibri" pitchFamily="34" charset="0"/>
              </a:rPr>
              <a:t> -    Decrease in AMPA </a:t>
            </a:r>
            <a:r>
              <a:rPr lang="en-GB" sz="1400" b="1" dirty="0" err="1">
                <a:solidFill>
                  <a:srgbClr val="0070C0"/>
                </a:solidFill>
                <a:latin typeface="Calibri" pitchFamily="34" charset="0"/>
              </a:rPr>
              <a:t>EPSPs</a:t>
            </a:r>
            <a:r>
              <a:rPr lang="en-GB" sz="1400" b="1" dirty="0">
                <a:solidFill>
                  <a:srgbClr val="0070C0"/>
                </a:solidFill>
                <a:latin typeface="Calibri" pitchFamily="34" charset="0"/>
              </a:rPr>
              <a:t> in pyramidal cells – </a:t>
            </a:r>
            <a:r>
              <a:rPr lang="en-GB" sz="1400" b="1" dirty="0" err="1">
                <a:solidFill>
                  <a:srgbClr val="0070C0"/>
                </a:solidFill>
                <a:latin typeface="Calibri" pitchFamily="34" charset="0"/>
              </a:rPr>
              <a:t>presynaptic</a:t>
            </a:r>
            <a:r>
              <a:rPr lang="en-GB" sz="1400" b="1" dirty="0">
                <a:solidFill>
                  <a:srgbClr val="0070C0"/>
                </a:solidFill>
                <a:latin typeface="Calibri" pitchFamily="34" charset="0"/>
              </a:rPr>
              <a:t> D1 mechanism</a:t>
            </a:r>
          </a:p>
          <a:p>
            <a:pPr lvl="1">
              <a:lnSpc>
                <a:spcPct val="140000"/>
              </a:lnSpc>
            </a:pPr>
            <a:r>
              <a:rPr lang="en-GB" sz="1400" b="1" dirty="0">
                <a:solidFill>
                  <a:srgbClr val="0070C0"/>
                </a:solidFill>
                <a:latin typeface="Calibri" pitchFamily="34" charset="0"/>
              </a:rPr>
              <a:t> -    Increase in spontaneous IPSP Amplitude and Frequency in </a:t>
            </a:r>
            <a:r>
              <a:rPr lang="en-GB" sz="1400" b="1" dirty="0" err="1">
                <a:solidFill>
                  <a:srgbClr val="0070C0"/>
                </a:solidFill>
                <a:latin typeface="Calibri" pitchFamily="34" charset="0"/>
              </a:rPr>
              <a:t>GABAergic</a:t>
            </a:r>
            <a:r>
              <a:rPr lang="en-GB" sz="1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sz="1400" b="1" dirty="0" err="1" smtClean="0">
                <a:solidFill>
                  <a:srgbClr val="0070C0"/>
                </a:solidFill>
                <a:latin typeface="Calibri" pitchFamily="34" charset="0"/>
              </a:rPr>
              <a:t>interneurons</a:t>
            </a:r>
            <a:endParaRPr lang="en-GB" sz="1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lvl="1">
              <a:lnSpc>
                <a:spcPct val="140000"/>
              </a:lnSpc>
            </a:pPr>
            <a:r>
              <a:rPr lang="en-GB" sz="1400" b="1" dirty="0" smtClean="0">
                <a:solidFill>
                  <a:srgbClr val="0070C0"/>
                </a:solidFill>
                <a:latin typeface="Calibri" pitchFamily="34" charset="0"/>
              </a:rPr>
              <a:t> -    Decrease in extrinsic input current</a:t>
            </a:r>
            <a:endParaRPr lang="en-GB" sz="1400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GB" sz="1400" dirty="0">
              <a:latin typeface="Calibri" pitchFamily="34" charset="0"/>
            </a:endParaRPr>
          </a:p>
          <a:p>
            <a:endParaRPr lang="en-GB" sz="1400" dirty="0">
              <a:latin typeface="Calibri" pitchFamily="34" charset="0"/>
            </a:endParaRPr>
          </a:p>
          <a:p>
            <a:endParaRPr lang="en-GB" sz="1400" dirty="0">
              <a:latin typeface="Calibri" pitchFamily="34" charset="0"/>
            </a:endParaRP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 cstate="print"/>
          <a:srcRect l="6038" t="71129" r="54643"/>
          <a:stretch>
            <a:fillRect/>
          </a:stretch>
        </p:blipFill>
        <p:spPr bwMode="auto">
          <a:xfrm>
            <a:off x="4851400" y="2125663"/>
            <a:ext cx="203993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8" name="Text Box 7"/>
          <p:cNvSpPr txBox="1">
            <a:spLocks noChangeArrowheads="1"/>
          </p:cNvSpPr>
          <p:nvPr/>
        </p:nvSpPr>
        <p:spPr bwMode="auto">
          <a:xfrm>
            <a:off x="6137275" y="2187575"/>
            <a:ext cx="1154113" cy="277813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i="1">
                <a:solidFill>
                  <a:srgbClr val="0070C0"/>
                </a:solidFill>
                <a:latin typeface="+mn-lt"/>
                <a:cs typeface="+mn-cs"/>
              </a:rPr>
              <a:t>Gao et al, 2001</a:t>
            </a:r>
          </a:p>
        </p:txBody>
      </p:sp>
      <p:sp>
        <p:nvSpPr>
          <p:cNvPr id="23569" name="Rectangle 8"/>
          <p:cNvSpPr>
            <a:spLocks noChangeArrowheads="1"/>
          </p:cNvSpPr>
          <p:nvPr/>
        </p:nvSpPr>
        <p:spPr bwMode="auto">
          <a:xfrm>
            <a:off x="4678363" y="2101850"/>
            <a:ext cx="2711450" cy="1368425"/>
          </a:xfrm>
          <a:prstGeom prst="rect">
            <a:avLst/>
          </a:prstGeom>
          <a:noFill/>
          <a:ln w="317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38920" name="Picture 10"/>
          <p:cNvPicPr>
            <a:picLocks noChangeAspect="1" noChangeArrowheads="1"/>
          </p:cNvPicPr>
          <p:nvPr/>
        </p:nvPicPr>
        <p:blipFill>
          <a:blip r:embed="rId4" cstate="print"/>
          <a:srcRect t="69264"/>
          <a:stretch>
            <a:fillRect/>
          </a:stretch>
        </p:blipFill>
        <p:spPr bwMode="auto">
          <a:xfrm>
            <a:off x="4892675" y="1136650"/>
            <a:ext cx="364331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Text Box 11"/>
          <p:cNvSpPr txBox="1">
            <a:spLocks noChangeArrowheads="1"/>
          </p:cNvSpPr>
          <p:nvPr/>
        </p:nvSpPr>
        <p:spPr bwMode="auto">
          <a:xfrm>
            <a:off x="7143750" y="944563"/>
            <a:ext cx="1271588" cy="27622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i="1">
                <a:solidFill>
                  <a:srgbClr val="0070C0"/>
                </a:solidFill>
                <a:latin typeface="+mn-lt"/>
                <a:cs typeface="+mn-cs"/>
              </a:rPr>
              <a:t>Wang et al, 1999</a:t>
            </a: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4702175" y="892175"/>
            <a:ext cx="3952875" cy="1019175"/>
          </a:xfrm>
          <a:prstGeom prst="rect">
            <a:avLst/>
          </a:prstGeom>
          <a:noFill/>
          <a:ln w="317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38923" name="Picture 14"/>
          <p:cNvPicPr>
            <a:picLocks noChangeAspect="1" noChangeArrowheads="1"/>
          </p:cNvPicPr>
          <p:nvPr/>
        </p:nvPicPr>
        <p:blipFill>
          <a:blip r:embed="rId5" cstate="print"/>
          <a:srcRect b="11377"/>
          <a:stretch>
            <a:fillRect/>
          </a:stretch>
        </p:blipFill>
        <p:spPr bwMode="auto">
          <a:xfrm>
            <a:off x="3611563" y="3698875"/>
            <a:ext cx="368141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Rectangle 15"/>
          <p:cNvSpPr>
            <a:spLocks noChangeArrowheads="1"/>
          </p:cNvSpPr>
          <p:nvPr/>
        </p:nvSpPr>
        <p:spPr bwMode="auto">
          <a:xfrm>
            <a:off x="3727450" y="3754438"/>
            <a:ext cx="4438650" cy="1066800"/>
          </a:xfrm>
          <a:prstGeom prst="rect">
            <a:avLst/>
          </a:prstGeom>
          <a:noFill/>
          <a:ln w="317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23563" name="Text Box 16"/>
          <p:cNvSpPr txBox="1">
            <a:spLocks noChangeArrowheads="1"/>
          </p:cNvSpPr>
          <p:nvPr/>
        </p:nvSpPr>
        <p:spPr bwMode="auto">
          <a:xfrm>
            <a:off x="6362700" y="3943350"/>
            <a:ext cx="1470025" cy="27622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i="1" dirty="0" err="1">
                <a:solidFill>
                  <a:srgbClr val="0070C0"/>
                </a:solidFill>
                <a:latin typeface="+mn-lt"/>
                <a:cs typeface="+mn-cs"/>
              </a:rPr>
              <a:t>Seamans</a:t>
            </a:r>
            <a:r>
              <a:rPr lang="en-GB" sz="1200" b="1" i="1" dirty="0">
                <a:solidFill>
                  <a:srgbClr val="0070C0"/>
                </a:solidFill>
                <a:latin typeface="+mn-lt"/>
                <a:cs typeface="+mn-cs"/>
              </a:rPr>
              <a:t> et al, 2001</a:t>
            </a:r>
          </a:p>
        </p:txBody>
      </p:sp>
      <p:sp>
        <p:nvSpPr>
          <p:cNvPr id="38926" name="Text Box 17"/>
          <p:cNvSpPr txBox="1">
            <a:spLocks noChangeArrowheads="1"/>
          </p:cNvSpPr>
          <p:nvPr/>
        </p:nvSpPr>
        <p:spPr bwMode="auto">
          <a:xfrm>
            <a:off x="1304925" y="647700"/>
            <a:ext cx="87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7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419225" y="1912938"/>
            <a:ext cx="1095375" cy="862012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5724525" y="4548188"/>
            <a:ext cx="1117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GB" sz="1200" b="1"/>
              <a:t>Probe Image</a:t>
            </a:r>
            <a:endParaRPr lang="en-US" sz="1200" b="1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78063" y="2513013"/>
            <a:ext cx="1095375" cy="862012"/>
            <a:chOff x="1746" y="255"/>
            <a:chExt cx="690" cy="543"/>
          </a:xfrm>
        </p:grpSpPr>
        <p:sp>
          <p:nvSpPr>
            <p:cNvPr id="41020" name="Rectangle 6"/>
            <p:cNvSpPr>
              <a:spLocks noChangeArrowheads="1"/>
            </p:cNvSpPr>
            <p:nvPr/>
          </p:nvSpPr>
          <p:spPr bwMode="auto">
            <a:xfrm>
              <a:off x="1746" y="255"/>
              <a:ext cx="690" cy="5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21" name="Line 7"/>
            <p:cNvSpPr>
              <a:spLocks noChangeShapeType="1"/>
            </p:cNvSpPr>
            <p:nvPr/>
          </p:nvSpPr>
          <p:spPr bwMode="auto">
            <a:xfrm>
              <a:off x="2100" y="490"/>
              <a:ext cx="0" cy="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22" name="Line 8"/>
            <p:cNvSpPr>
              <a:spLocks noChangeShapeType="1"/>
            </p:cNvSpPr>
            <p:nvPr/>
          </p:nvSpPr>
          <p:spPr bwMode="auto">
            <a:xfrm flipH="1" flipV="1">
              <a:off x="2064" y="527"/>
              <a:ext cx="7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25800" y="3235325"/>
            <a:ext cx="1095375" cy="865188"/>
            <a:chOff x="1117" y="1417"/>
            <a:chExt cx="690" cy="545"/>
          </a:xfrm>
        </p:grpSpPr>
        <p:sp>
          <p:nvSpPr>
            <p:cNvPr id="41013" name="Rectangle 10"/>
            <p:cNvSpPr>
              <a:spLocks noChangeArrowheads="1"/>
            </p:cNvSpPr>
            <p:nvPr/>
          </p:nvSpPr>
          <p:spPr bwMode="auto">
            <a:xfrm>
              <a:off x="1117" y="1417"/>
              <a:ext cx="690" cy="54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14" name="Rectangle 11"/>
            <p:cNvSpPr>
              <a:spLocks noChangeArrowheads="1"/>
            </p:cNvSpPr>
            <p:nvPr/>
          </p:nvSpPr>
          <p:spPr bwMode="auto">
            <a:xfrm>
              <a:off x="1383" y="1661"/>
              <a:ext cx="60" cy="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15" name="Rectangle 12"/>
            <p:cNvSpPr>
              <a:spLocks noChangeArrowheads="1"/>
            </p:cNvSpPr>
            <p:nvPr/>
          </p:nvSpPr>
          <p:spPr bwMode="auto">
            <a:xfrm>
              <a:off x="1262" y="1739"/>
              <a:ext cx="61" cy="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16" name="Rectangle 13"/>
            <p:cNvSpPr>
              <a:spLocks noChangeArrowheads="1"/>
            </p:cNvSpPr>
            <p:nvPr/>
          </p:nvSpPr>
          <p:spPr bwMode="auto">
            <a:xfrm>
              <a:off x="1292" y="1525"/>
              <a:ext cx="61" cy="62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17" name="Rectangle 14"/>
            <p:cNvSpPr>
              <a:spLocks noChangeArrowheads="1"/>
            </p:cNvSpPr>
            <p:nvPr/>
          </p:nvSpPr>
          <p:spPr bwMode="auto">
            <a:xfrm>
              <a:off x="1519" y="1525"/>
              <a:ext cx="60" cy="64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18" name="Rectangle 15"/>
            <p:cNvSpPr>
              <a:spLocks noChangeArrowheads="1"/>
            </p:cNvSpPr>
            <p:nvPr/>
          </p:nvSpPr>
          <p:spPr bwMode="auto">
            <a:xfrm>
              <a:off x="1565" y="1616"/>
              <a:ext cx="60" cy="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19" name="Rectangle 16"/>
            <p:cNvSpPr>
              <a:spLocks noChangeArrowheads="1"/>
            </p:cNvSpPr>
            <p:nvPr/>
          </p:nvSpPr>
          <p:spPr bwMode="auto">
            <a:xfrm>
              <a:off x="1610" y="1752"/>
              <a:ext cx="61" cy="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688975" y="3349625"/>
            <a:ext cx="3457575" cy="33845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4162425" y="3090863"/>
            <a:ext cx="187166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GB" sz="1200" b="1"/>
              <a:t>Target Image</a:t>
            </a:r>
            <a:endParaRPr lang="en-US" sz="1200" b="1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695825" y="4732338"/>
            <a:ext cx="1095375" cy="865187"/>
            <a:chOff x="1117" y="1417"/>
            <a:chExt cx="690" cy="545"/>
          </a:xfrm>
        </p:grpSpPr>
        <p:sp>
          <p:nvSpPr>
            <p:cNvPr id="41006" name="Rectangle 20"/>
            <p:cNvSpPr>
              <a:spLocks noChangeArrowheads="1"/>
            </p:cNvSpPr>
            <p:nvPr/>
          </p:nvSpPr>
          <p:spPr bwMode="auto">
            <a:xfrm>
              <a:off x="1117" y="1417"/>
              <a:ext cx="690" cy="54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07" name="Rectangle 21"/>
            <p:cNvSpPr>
              <a:spLocks noChangeArrowheads="1"/>
            </p:cNvSpPr>
            <p:nvPr/>
          </p:nvSpPr>
          <p:spPr bwMode="auto">
            <a:xfrm>
              <a:off x="1383" y="1661"/>
              <a:ext cx="60" cy="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08" name="Rectangle 22"/>
            <p:cNvSpPr>
              <a:spLocks noChangeArrowheads="1"/>
            </p:cNvSpPr>
            <p:nvPr/>
          </p:nvSpPr>
          <p:spPr bwMode="auto">
            <a:xfrm>
              <a:off x="1262" y="1739"/>
              <a:ext cx="61" cy="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09" name="Rectangle 23"/>
            <p:cNvSpPr>
              <a:spLocks noChangeArrowheads="1"/>
            </p:cNvSpPr>
            <p:nvPr/>
          </p:nvSpPr>
          <p:spPr bwMode="auto">
            <a:xfrm>
              <a:off x="1292" y="1525"/>
              <a:ext cx="61" cy="62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10" name="Rectangle 24"/>
            <p:cNvSpPr>
              <a:spLocks noChangeArrowheads="1"/>
            </p:cNvSpPr>
            <p:nvPr/>
          </p:nvSpPr>
          <p:spPr bwMode="auto">
            <a:xfrm>
              <a:off x="1519" y="1525"/>
              <a:ext cx="60" cy="64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11" name="Rectangle 25"/>
            <p:cNvSpPr>
              <a:spLocks noChangeArrowheads="1"/>
            </p:cNvSpPr>
            <p:nvPr/>
          </p:nvSpPr>
          <p:spPr bwMode="auto">
            <a:xfrm>
              <a:off x="1565" y="1616"/>
              <a:ext cx="60" cy="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12" name="Rectangle 26"/>
            <p:cNvSpPr>
              <a:spLocks noChangeArrowheads="1"/>
            </p:cNvSpPr>
            <p:nvPr/>
          </p:nvSpPr>
          <p:spPr bwMode="auto">
            <a:xfrm>
              <a:off x="1610" y="1752"/>
              <a:ext cx="61" cy="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64539" name="Text Box 27"/>
          <p:cNvSpPr txBox="1">
            <a:spLocks noChangeArrowheads="1"/>
          </p:cNvSpPr>
          <p:nvPr/>
        </p:nvSpPr>
        <p:spPr bwMode="auto">
          <a:xfrm rot="2700000">
            <a:off x="3585369" y="4531519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alibri" pitchFamily="34" charset="0"/>
              </a:rPr>
              <a:t>. . . .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3130550" y="46751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>
                <a:latin typeface="Calibri" pitchFamily="34" charset="0"/>
              </a:rPr>
              <a:t>4 sec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290763" y="3956050"/>
            <a:ext cx="1295400" cy="419100"/>
            <a:chOff x="2018" y="2523"/>
            <a:chExt cx="816" cy="264"/>
          </a:xfrm>
        </p:grpSpPr>
        <p:sp>
          <p:nvSpPr>
            <p:cNvPr id="41004" name="Text Box 30"/>
            <p:cNvSpPr txBox="1">
              <a:spLocks noChangeArrowheads="1"/>
            </p:cNvSpPr>
            <p:nvPr/>
          </p:nvSpPr>
          <p:spPr bwMode="auto">
            <a:xfrm rot="2487845">
              <a:off x="2336" y="2523"/>
              <a:ext cx="4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latin typeface="Calibri" pitchFamily="34" charset="0"/>
                </a:rPr>
                <a:t>. . </a:t>
              </a:r>
            </a:p>
          </p:txBody>
        </p:sp>
        <p:sp>
          <p:nvSpPr>
            <p:cNvPr id="41005" name="Text Box 31"/>
            <p:cNvSpPr txBox="1">
              <a:spLocks noChangeArrowheads="1"/>
            </p:cNvSpPr>
            <p:nvPr/>
          </p:nvSpPr>
          <p:spPr bwMode="auto">
            <a:xfrm>
              <a:off x="2018" y="2614"/>
              <a:ext cx="8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>
                  <a:latin typeface="Calibri" pitchFamily="34" charset="0"/>
                </a:rPr>
                <a:t>  300 ms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037013" y="5675313"/>
            <a:ext cx="1295400" cy="419100"/>
            <a:chOff x="2018" y="2523"/>
            <a:chExt cx="816" cy="264"/>
          </a:xfrm>
        </p:grpSpPr>
        <p:sp>
          <p:nvSpPr>
            <p:cNvPr id="41002" name="Text Box 33"/>
            <p:cNvSpPr txBox="1">
              <a:spLocks noChangeArrowheads="1"/>
            </p:cNvSpPr>
            <p:nvPr/>
          </p:nvSpPr>
          <p:spPr bwMode="auto">
            <a:xfrm rot="2487845">
              <a:off x="2336" y="2523"/>
              <a:ext cx="4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latin typeface="Calibri" pitchFamily="34" charset="0"/>
                </a:rPr>
                <a:t>. . . . </a:t>
              </a:r>
            </a:p>
          </p:txBody>
        </p:sp>
        <p:sp>
          <p:nvSpPr>
            <p:cNvPr id="41003" name="Text Box 34"/>
            <p:cNvSpPr txBox="1">
              <a:spLocks noChangeArrowheads="1"/>
            </p:cNvSpPr>
            <p:nvPr/>
          </p:nvSpPr>
          <p:spPr bwMode="auto">
            <a:xfrm>
              <a:off x="2018" y="2614"/>
              <a:ext cx="8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>
                  <a:latin typeface="Calibri" pitchFamily="34" charset="0"/>
                </a:rPr>
                <a:t>2 sec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282700" y="3163888"/>
            <a:ext cx="1295400" cy="419100"/>
            <a:chOff x="2018" y="2523"/>
            <a:chExt cx="816" cy="264"/>
          </a:xfrm>
        </p:grpSpPr>
        <p:sp>
          <p:nvSpPr>
            <p:cNvPr id="41000" name="Text Box 36"/>
            <p:cNvSpPr txBox="1">
              <a:spLocks noChangeArrowheads="1"/>
            </p:cNvSpPr>
            <p:nvPr/>
          </p:nvSpPr>
          <p:spPr bwMode="auto">
            <a:xfrm rot="2487845">
              <a:off x="2336" y="2523"/>
              <a:ext cx="4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latin typeface="Calibri" pitchFamily="34" charset="0"/>
                </a:rPr>
                <a:t>. . </a:t>
              </a:r>
            </a:p>
          </p:txBody>
        </p:sp>
        <p:sp>
          <p:nvSpPr>
            <p:cNvPr id="41001" name="Text Box 37"/>
            <p:cNvSpPr txBox="1">
              <a:spLocks noChangeArrowheads="1"/>
            </p:cNvSpPr>
            <p:nvPr/>
          </p:nvSpPr>
          <p:spPr bwMode="auto">
            <a:xfrm>
              <a:off x="2018" y="2614"/>
              <a:ext cx="8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>
                  <a:latin typeface="Calibri" pitchFamily="34" charset="0"/>
                </a:rPr>
                <a:t>  300 ms</a:t>
              </a:r>
            </a:p>
          </p:txBody>
        </p:sp>
      </p:grpSp>
      <p:grpSp>
        <p:nvGrpSpPr>
          <p:cNvPr id="40974" name="Group 38"/>
          <p:cNvGrpSpPr>
            <a:grpSpLocks/>
          </p:cNvGrpSpPr>
          <p:nvPr/>
        </p:nvGrpSpPr>
        <p:grpSpPr bwMode="auto">
          <a:xfrm>
            <a:off x="5078413" y="1709738"/>
            <a:ext cx="3894137" cy="854075"/>
            <a:chOff x="79" y="3099"/>
            <a:chExt cx="2453" cy="538"/>
          </a:xfrm>
        </p:grpSpPr>
        <p:sp>
          <p:nvSpPr>
            <p:cNvPr id="40990" name="Line 39"/>
            <p:cNvSpPr>
              <a:spLocks noChangeShapeType="1"/>
            </p:cNvSpPr>
            <p:nvPr/>
          </p:nvSpPr>
          <p:spPr bwMode="auto">
            <a:xfrm>
              <a:off x="79" y="3629"/>
              <a:ext cx="4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91" name="Line 40"/>
            <p:cNvSpPr>
              <a:spLocks noChangeShapeType="1"/>
            </p:cNvSpPr>
            <p:nvPr/>
          </p:nvSpPr>
          <p:spPr bwMode="auto">
            <a:xfrm flipV="1">
              <a:off x="569" y="3100"/>
              <a:ext cx="5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92" name="Line 41"/>
            <p:cNvSpPr>
              <a:spLocks noChangeShapeType="1"/>
            </p:cNvSpPr>
            <p:nvPr/>
          </p:nvSpPr>
          <p:spPr bwMode="auto">
            <a:xfrm>
              <a:off x="578" y="3099"/>
              <a:ext cx="4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93" name="Line 42"/>
            <p:cNvSpPr>
              <a:spLocks noChangeShapeType="1"/>
            </p:cNvSpPr>
            <p:nvPr/>
          </p:nvSpPr>
          <p:spPr bwMode="auto">
            <a:xfrm flipV="1">
              <a:off x="1062" y="3104"/>
              <a:ext cx="5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94" name="Line 43"/>
            <p:cNvSpPr>
              <a:spLocks noChangeShapeType="1"/>
            </p:cNvSpPr>
            <p:nvPr/>
          </p:nvSpPr>
          <p:spPr bwMode="auto">
            <a:xfrm>
              <a:off x="1058" y="3633"/>
              <a:ext cx="4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95" name="Line 44"/>
            <p:cNvSpPr>
              <a:spLocks noChangeShapeType="1"/>
            </p:cNvSpPr>
            <p:nvPr/>
          </p:nvSpPr>
          <p:spPr bwMode="auto">
            <a:xfrm flipV="1">
              <a:off x="1545" y="3101"/>
              <a:ext cx="5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96" name="Line 45"/>
            <p:cNvSpPr>
              <a:spLocks noChangeShapeType="1"/>
            </p:cNvSpPr>
            <p:nvPr/>
          </p:nvSpPr>
          <p:spPr bwMode="auto">
            <a:xfrm>
              <a:off x="1554" y="3100"/>
              <a:ext cx="4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97" name="Line 46"/>
            <p:cNvSpPr>
              <a:spLocks noChangeShapeType="1"/>
            </p:cNvSpPr>
            <p:nvPr/>
          </p:nvSpPr>
          <p:spPr bwMode="auto">
            <a:xfrm flipV="1">
              <a:off x="2041" y="3105"/>
              <a:ext cx="5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98" name="Line 47"/>
            <p:cNvSpPr>
              <a:spLocks noChangeShapeType="1"/>
            </p:cNvSpPr>
            <p:nvPr/>
          </p:nvSpPr>
          <p:spPr bwMode="auto">
            <a:xfrm>
              <a:off x="2040" y="3637"/>
              <a:ext cx="4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99" name="Line 48"/>
            <p:cNvSpPr>
              <a:spLocks noChangeShapeType="1"/>
            </p:cNvSpPr>
            <p:nvPr/>
          </p:nvSpPr>
          <p:spPr bwMode="auto">
            <a:xfrm flipV="1">
              <a:off x="2527" y="3105"/>
              <a:ext cx="5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975" name="Text Box 49"/>
          <p:cNvSpPr txBox="1">
            <a:spLocks noChangeArrowheads="1"/>
          </p:cNvSpPr>
          <p:nvPr/>
        </p:nvSpPr>
        <p:spPr bwMode="auto">
          <a:xfrm>
            <a:off x="5743575" y="1409700"/>
            <a:ext cx="1038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latin typeface="Calibri" pitchFamily="34" charset="0"/>
              </a:rPr>
              <a:t>Memory</a:t>
            </a:r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6483350" y="4795838"/>
            <a:ext cx="1095375" cy="865187"/>
            <a:chOff x="1117" y="1417"/>
            <a:chExt cx="690" cy="545"/>
          </a:xfrm>
        </p:grpSpPr>
        <p:sp>
          <p:nvSpPr>
            <p:cNvPr id="40983" name="Rectangle 52"/>
            <p:cNvSpPr>
              <a:spLocks noChangeArrowheads="1"/>
            </p:cNvSpPr>
            <p:nvPr/>
          </p:nvSpPr>
          <p:spPr bwMode="auto">
            <a:xfrm>
              <a:off x="1117" y="1417"/>
              <a:ext cx="690" cy="54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84" name="Rectangle 53"/>
            <p:cNvSpPr>
              <a:spLocks noChangeArrowheads="1"/>
            </p:cNvSpPr>
            <p:nvPr/>
          </p:nvSpPr>
          <p:spPr bwMode="auto">
            <a:xfrm>
              <a:off x="1383" y="1661"/>
              <a:ext cx="60" cy="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85" name="Rectangle 54"/>
            <p:cNvSpPr>
              <a:spLocks noChangeArrowheads="1"/>
            </p:cNvSpPr>
            <p:nvPr/>
          </p:nvSpPr>
          <p:spPr bwMode="auto">
            <a:xfrm>
              <a:off x="1262" y="1739"/>
              <a:ext cx="61" cy="62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86" name="Rectangle 55"/>
            <p:cNvSpPr>
              <a:spLocks noChangeArrowheads="1"/>
            </p:cNvSpPr>
            <p:nvPr/>
          </p:nvSpPr>
          <p:spPr bwMode="auto">
            <a:xfrm>
              <a:off x="1292" y="1525"/>
              <a:ext cx="61" cy="62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87" name="Rectangle 56"/>
            <p:cNvSpPr>
              <a:spLocks noChangeArrowheads="1"/>
            </p:cNvSpPr>
            <p:nvPr/>
          </p:nvSpPr>
          <p:spPr bwMode="auto">
            <a:xfrm>
              <a:off x="1519" y="1525"/>
              <a:ext cx="60" cy="64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88" name="Rectangle 57"/>
            <p:cNvSpPr>
              <a:spLocks noChangeArrowheads="1"/>
            </p:cNvSpPr>
            <p:nvPr/>
          </p:nvSpPr>
          <p:spPr bwMode="auto">
            <a:xfrm>
              <a:off x="1565" y="1616"/>
              <a:ext cx="60" cy="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89" name="Rectangle 58"/>
            <p:cNvSpPr>
              <a:spLocks noChangeArrowheads="1"/>
            </p:cNvSpPr>
            <p:nvPr/>
          </p:nvSpPr>
          <p:spPr bwMode="auto">
            <a:xfrm>
              <a:off x="1610" y="1752"/>
              <a:ext cx="61" cy="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121915" name="Text Box 59"/>
          <p:cNvSpPr txBox="1">
            <a:spLocks noChangeArrowheads="1"/>
          </p:cNvSpPr>
          <p:nvPr/>
        </p:nvSpPr>
        <p:spPr bwMode="auto">
          <a:xfrm>
            <a:off x="5127625" y="5707063"/>
            <a:ext cx="809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Calibri" pitchFamily="34" charset="0"/>
              </a:rPr>
              <a:t>e.g. match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121916" name="Text Box 60"/>
          <p:cNvSpPr txBox="1">
            <a:spLocks noChangeArrowheads="1"/>
          </p:cNvSpPr>
          <p:nvPr/>
        </p:nvSpPr>
        <p:spPr bwMode="auto">
          <a:xfrm>
            <a:off x="6734175" y="5761038"/>
            <a:ext cx="1000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Calibri" pitchFamily="34" charset="0"/>
              </a:rPr>
              <a:t>e.g. no match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0" y="0"/>
            <a:ext cx="8489950" cy="12969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000" dirty="0">
                <a:latin typeface="+mj-lt"/>
                <a:ea typeface="+mj-ea"/>
                <a:cs typeface="+mj-cs"/>
              </a:rPr>
              <a:t>WM Paradigm in MEG on and off </a:t>
            </a:r>
            <a:r>
              <a:rPr lang="en-GB" sz="3000" dirty="0" err="1">
                <a:latin typeface="+mj-lt"/>
                <a:ea typeface="+mj-ea"/>
                <a:cs typeface="+mj-cs"/>
              </a:rPr>
              <a:t>levodopa</a:t>
            </a:r>
            <a:r>
              <a:rPr lang="en-GB" sz="30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5077" name="TextBox 60"/>
          <p:cNvSpPr txBox="1">
            <a:spLocks noChangeArrowheads="1"/>
          </p:cNvSpPr>
          <p:nvPr/>
        </p:nvSpPr>
        <p:spPr bwMode="auto">
          <a:xfrm rot="2694595">
            <a:off x="1754188" y="4924425"/>
            <a:ext cx="2062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>
                <a:latin typeface="Calibri" pitchFamily="34" charset="0"/>
              </a:rPr>
              <a:t>Maintenance Period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5461000" y="3390900"/>
            <a:ext cx="29622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latin typeface="+mj-lt"/>
              </a:rPr>
              <a:t>Load </a:t>
            </a:r>
            <a:r>
              <a:rPr lang="es-ES" dirty="0" err="1">
                <a:latin typeface="+mj-lt"/>
              </a:rPr>
              <a:t>titrated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to</a:t>
            </a:r>
            <a:r>
              <a:rPr lang="es-ES" dirty="0">
                <a:latin typeface="+mj-lt"/>
              </a:rPr>
              <a:t> 70% </a:t>
            </a:r>
            <a:r>
              <a:rPr lang="es-ES" dirty="0" err="1">
                <a:latin typeface="+mj-lt"/>
              </a:rPr>
              <a:t>accuracy</a:t>
            </a:r>
            <a:endParaRPr lang="es-ES" dirty="0">
              <a:latin typeface="+mj-lt"/>
            </a:endParaRPr>
          </a:p>
          <a:p>
            <a:pPr>
              <a:defRPr/>
            </a:pPr>
            <a:r>
              <a:rPr lang="es-ES" dirty="0">
                <a:latin typeface="+mj-lt"/>
              </a:rPr>
              <a:t>(</a:t>
            </a:r>
            <a:r>
              <a:rPr lang="es-ES" dirty="0" err="1">
                <a:latin typeface="+mj-lt"/>
              </a:rPr>
              <a:t>predrug</a:t>
            </a:r>
            <a:r>
              <a:rPr lang="es-ES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400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sz="3000" smtClean="0"/>
              <a:t>Behavioural Results</a:t>
            </a:r>
          </a:p>
        </p:txBody>
      </p:sp>
      <p:sp>
        <p:nvSpPr>
          <p:cNvPr id="43015" name="Rectangle 2"/>
          <p:cNvSpPr>
            <a:spLocks noChangeArrowheads="1"/>
          </p:cNvSpPr>
          <p:nvPr/>
        </p:nvSpPr>
        <p:spPr bwMode="auto">
          <a:xfrm>
            <a:off x="652463" y="1685925"/>
            <a:ext cx="371475" cy="3714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3016" name="Text Box 4"/>
          <p:cNvSpPr txBox="1">
            <a:spLocks noChangeArrowheads="1"/>
          </p:cNvSpPr>
          <p:nvPr/>
        </p:nvSpPr>
        <p:spPr bwMode="auto">
          <a:xfrm>
            <a:off x="1890713" y="2671763"/>
            <a:ext cx="9731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GB" sz="800" b="1"/>
              <a:t>Probe Image</a:t>
            </a:r>
            <a:endParaRPr lang="en-US" sz="800" b="1"/>
          </a:p>
        </p:txBody>
      </p:sp>
      <p:grpSp>
        <p:nvGrpSpPr>
          <p:cNvPr id="43017" name="Group 5"/>
          <p:cNvGrpSpPr>
            <a:grpSpLocks/>
          </p:cNvGrpSpPr>
          <p:nvPr/>
        </p:nvGrpSpPr>
        <p:grpSpPr bwMode="auto">
          <a:xfrm>
            <a:off x="942975" y="1944688"/>
            <a:ext cx="371475" cy="371475"/>
            <a:chOff x="1746" y="255"/>
            <a:chExt cx="690" cy="543"/>
          </a:xfrm>
        </p:grpSpPr>
        <p:sp>
          <p:nvSpPr>
            <p:cNvPr id="43048" name="Rectangle 6"/>
            <p:cNvSpPr>
              <a:spLocks noChangeArrowheads="1"/>
            </p:cNvSpPr>
            <p:nvPr/>
          </p:nvSpPr>
          <p:spPr bwMode="auto">
            <a:xfrm>
              <a:off x="1746" y="255"/>
              <a:ext cx="690" cy="5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49" name="Line 7"/>
            <p:cNvSpPr>
              <a:spLocks noChangeShapeType="1"/>
            </p:cNvSpPr>
            <p:nvPr/>
          </p:nvSpPr>
          <p:spPr bwMode="auto">
            <a:xfrm>
              <a:off x="2100" y="490"/>
              <a:ext cx="0" cy="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0" name="Line 8"/>
            <p:cNvSpPr>
              <a:spLocks noChangeShapeType="1"/>
            </p:cNvSpPr>
            <p:nvPr/>
          </p:nvSpPr>
          <p:spPr bwMode="auto">
            <a:xfrm flipH="1" flipV="1">
              <a:off x="2064" y="527"/>
              <a:ext cx="7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3018" name="Group 9"/>
          <p:cNvGrpSpPr>
            <a:grpSpLocks/>
          </p:cNvGrpSpPr>
          <p:nvPr/>
        </p:nvGrpSpPr>
        <p:grpSpPr bwMode="auto">
          <a:xfrm>
            <a:off x="1263650" y="2255838"/>
            <a:ext cx="371475" cy="374650"/>
            <a:chOff x="1117" y="1417"/>
            <a:chExt cx="690" cy="545"/>
          </a:xfrm>
        </p:grpSpPr>
        <p:sp>
          <p:nvSpPr>
            <p:cNvPr id="43041" name="Rectangle 10"/>
            <p:cNvSpPr>
              <a:spLocks noChangeArrowheads="1"/>
            </p:cNvSpPr>
            <p:nvPr/>
          </p:nvSpPr>
          <p:spPr bwMode="auto">
            <a:xfrm>
              <a:off x="1117" y="1417"/>
              <a:ext cx="690" cy="54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42" name="Rectangle 11"/>
            <p:cNvSpPr>
              <a:spLocks noChangeArrowheads="1"/>
            </p:cNvSpPr>
            <p:nvPr/>
          </p:nvSpPr>
          <p:spPr bwMode="auto">
            <a:xfrm>
              <a:off x="1383" y="1661"/>
              <a:ext cx="60" cy="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43" name="Rectangle 12"/>
            <p:cNvSpPr>
              <a:spLocks noChangeArrowheads="1"/>
            </p:cNvSpPr>
            <p:nvPr/>
          </p:nvSpPr>
          <p:spPr bwMode="auto">
            <a:xfrm>
              <a:off x="1262" y="1739"/>
              <a:ext cx="61" cy="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44" name="Rectangle 13"/>
            <p:cNvSpPr>
              <a:spLocks noChangeArrowheads="1"/>
            </p:cNvSpPr>
            <p:nvPr/>
          </p:nvSpPr>
          <p:spPr bwMode="auto">
            <a:xfrm>
              <a:off x="1292" y="1525"/>
              <a:ext cx="61" cy="62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45" name="Rectangle 14"/>
            <p:cNvSpPr>
              <a:spLocks noChangeArrowheads="1"/>
            </p:cNvSpPr>
            <p:nvPr/>
          </p:nvSpPr>
          <p:spPr bwMode="auto">
            <a:xfrm>
              <a:off x="1519" y="1525"/>
              <a:ext cx="60" cy="64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46" name="Rectangle 15"/>
            <p:cNvSpPr>
              <a:spLocks noChangeArrowheads="1"/>
            </p:cNvSpPr>
            <p:nvPr/>
          </p:nvSpPr>
          <p:spPr bwMode="auto">
            <a:xfrm>
              <a:off x="1565" y="1616"/>
              <a:ext cx="60" cy="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47" name="Rectangle 16"/>
            <p:cNvSpPr>
              <a:spLocks noChangeArrowheads="1"/>
            </p:cNvSpPr>
            <p:nvPr/>
          </p:nvSpPr>
          <p:spPr bwMode="auto">
            <a:xfrm>
              <a:off x="1610" y="1752"/>
              <a:ext cx="61" cy="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</p:grpSp>
      <p:sp>
        <p:nvSpPr>
          <p:cNvPr id="43019" name="Line 17"/>
          <p:cNvSpPr>
            <a:spLocks noChangeShapeType="1"/>
          </p:cNvSpPr>
          <p:nvPr/>
        </p:nvSpPr>
        <p:spPr bwMode="auto">
          <a:xfrm>
            <a:off x="630238" y="2181225"/>
            <a:ext cx="1116012" cy="1244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3020" name="Text Box 18"/>
          <p:cNvSpPr txBox="1">
            <a:spLocks noChangeArrowheads="1"/>
          </p:cNvSpPr>
          <p:nvPr/>
        </p:nvSpPr>
        <p:spPr bwMode="auto">
          <a:xfrm>
            <a:off x="1581150" y="2193925"/>
            <a:ext cx="125253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GB" sz="800" b="1"/>
              <a:t>Target Image</a:t>
            </a:r>
            <a:endParaRPr lang="en-US" sz="800" b="1"/>
          </a:p>
        </p:txBody>
      </p:sp>
      <p:grpSp>
        <p:nvGrpSpPr>
          <p:cNvPr id="43021" name="Group 19"/>
          <p:cNvGrpSpPr>
            <a:grpSpLocks/>
          </p:cNvGrpSpPr>
          <p:nvPr/>
        </p:nvGrpSpPr>
        <p:grpSpPr bwMode="auto">
          <a:xfrm>
            <a:off x="1762125" y="2901950"/>
            <a:ext cx="371475" cy="373063"/>
            <a:chOff x="1117" y="1417"/>
            <a:chExt cx="690" cy="545"/>
          </a:xfrm>
        </p:grpSpPr>
        <p:sp>
          <p:nvSpPr>
            <p:cNvPr id="43034" name="Rectangle 20"/>
            <p:cNvSpPr>
              <a:spLocks noChangeArrowheads="1"/>
            </p:cNvSpPr>
            <p:nvPr/>
          </p:nvSpPr>
          <p:spPr bwMode="auto">
            <a:xfrm>
              <a:off x="1117" y="1417"/>
              <a:ext cx="690" cy="54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35" name="Rectangle 21"/>
            <p:cNvSpPr>
              <a:spLocks noChangeArrowheads="1"/>
            </p:cNvSpPr>
            <p:nvPr/>
          </p:nvSpPr>
          <p:spPr bwMode="auto">
            <a:xfrm>
              <a:off x="1383" y="1661"/>
              <a:ext cx="60" cy="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36" name="Rectangle 22"/>
            <p:cNvSpPr>
              <a:spLocks noChangeArrowheads="1"/>
            </p:cNvSpPr>
            <p:nvPr/>
          </p:nvSpPr>
          <p:spPr bwMode="auto">
            <a:xfrm>
              <a:off x="1262" y="1739"/>
              <a:ext cx="61" cy="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37" name="Rectangle 23"/>
            <p:cNvSpPr>
              <a:spLocks noChangeArrowheads="1"/>
            </p:cNvSpPr>
            <p:nvPr/>
          </p:nvSpPr>
          <p:spPr bwMode="auto">
            <a:xfrm>
              <a:off x="1292" y="1525"/>
              <a:ext cx="61" cy="62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38" name="Rectangle 24"/>
            <p:cNvSpPr>
              <a:spLocks noChangeArrowheads="1"/>
            </p:cNvSpPr>
            <p:nvPr/>
          </p:nvSpPr>
          <p:spPr bwMode="auto">
            <a:xfrm>
              <a:off x="1519" y="1525"/>
              <a:ext cx="60" cy="64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39" name="Rectangle 25"/>
            <p:cNvSpPr>
              <a:spLocks noChangeArrowheads="1"/>
            </p:cNvSpPr>
            <p:nvPr/>
          </p:nvSpPr>
          <p:spPr bwMode="auto">
            <a:xfrm>
              <a:off x="1565" y="1616"/>
              <a:ext cx="60" cy="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40" name="Rectangle 26"/>
            <p:cNvSpPr>
              <a:spLocks noChangeArrowheads="1"/>
            </p:cNvSpPr>
            <p:nvPr/>
          </p:nvSpPr>
          <p:spPr bwMode="auto">
            <a:xfrm>
              <a:off x="1610" y="1752"/>
              <a:ext cx="61" cy="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</p:grpSp>
      <p:grpSp>
        <p:nvGrpSpPr>
          <p:cNvPr id="43022" name="Group 51"/>
          <p:cNvGrpSpPr>
            <a:grpSpLocks/>
          </p:cNvGrpSpPr>
          <p:nvPr/>
        </p:nvGrpSpPr>
        <p:grpSpPr bwMode="auto">
          <a:xfrm>
            <a:off x="2366963" y="2930525"/>
            <a:ext cx="371475" cy="373063"/>
            <a:chOff x="1117" y="1417"/>
            <a:chExt cx="690" cy="545"/>
          </a:xfrm>
        </p:grpSpPr>
        <p:sp>
          <p:nvSpPr>
            <p:cNvPr id="43027" name="Rectangle 52"/>
            <p:cNvSpPr>
              <a:spLocks noChangeArrowheads="1"/>
            </p:cNvSpPr>
            <p:nvPr/>
          </p:nvSpPr>
          <p:spPr bwMode="auto">
            <a:xfrm>
              <a:off x="1117" y="1417"/>
              <a:ext cx="690" cy="54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28" name="Rectangle 53"/>
            <p:cNvSpPr>
              <a:spLocks noChangeArrowheads="1"/>
            </p:cNvSpPr>
            <p:nvPr/>
          </p:nvSpPr>
          <p:spPr bwMode="auto">
            <a:xfrm>
              <a:off x="1383" y="1661"/>
              <a:ext cx="60" cy="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29" name="Rectangle 54"/>
            <p:cNvSpPr>
              <a:spLocks noChangeArrowheads="1"/>
            </p:cNvSpPr>
            <p:nvPr/>
          </p:nvSpPr>
          <p:spPr bwMode="auto">
            <a:xfrm>
              <a:off x="1262" y="1739"/>
              <a:ext cx="61" cy="62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30" name="Rectangle 55"/>
            <p:cNvSpPr>
              <a:spLocks noChangeArrowheads="1"/>
            </p:cNvSpPr>
            <p:nvPr/>
          </p:nvSpPr>
          <p:spPr bwMode="auto">
            <a:xfrm>
              <a:off x="1292" y="1525"/>
              <a:ext cx="61" cy="62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31" name="Rectangle 56"/>
            <p:cNvSpPr>
              <a:spLocks noChangeArrowheads="1"/>
            </p:cNvSpPr>
            <p:nvPr/>
          </p:nvSpPr>
          <p:spPr bwMode="auto">
            <a:xfrm>
              <a:off x="1519" y="1525"/>
              <a:ext cx="60" cy="64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32" name="Rectangle 57"/>
            <p:cNvSpPr>
              <a:spLocks noChangeArrowheads="1"/>
            </p:cNvSpPr>
            <p:nvPr/>
          </p:nvSpPr>
          <p:spPr bwMode="auto">
            <a:xfrm>
              <a:off x="1565" y="1616"/>
              <a:ext cx="60" cy="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  <p:sp>
          <p:nvSpPr>
            <p:cNvPr id="43033" name="Rectangle 58"/>
            <p:cNvSpPr>
              <a:spLocks noChangeArrowheads="1"/>
            </p:cNvSpPr>
            <p:nvPr/>
          </p:nvSpPr>
          <p:spPr bwMode="auto">
            <a:xfrm>
              <a:off x="1610" y="1752"/>
              <a:ext cx="61" cy="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>
                <a:latin typeface="Calibri" pitchFamily="34" charset="0"/>
              </a:endParaRPr>
            </a:p>
          </p:txBody>
        </p:sp>
      </p:grpSp>
      <p:sp>
        <p:nvSpPr>
          <p:cNvPr id="43023" name="Text Box 59"/>
          <p:cNvSpPr txBox="1">
            <a:spLocks noChangeArrowheads="1"/>
          </p:cNvSpPr>
          <p:nvPr/>
        </p:nvSpPr>
        <p:spPr bwMode="auto">
          <a:xfrm>
            <a:off x="1773238" y="3278188"/>
            <a:ext cx="452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>
                <a:latin typeface="Calibri" pitchFamily="34" charset="0"/>
              </a:rPr>
              <a:t>match</a:t>
            </a:r>
            <a:endParaRPr lang="en-US" sz="800" b="1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65138" y="1514475"/>
            <a:ext cx="2540000" cy="2143125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/>
          </a:p>
        </p:txBody>
      </p:sp>
      <p:grpSp>
        <p:nvGrpSpPr>
          <p:cNvPr id="137" name="Group 136"/>
          <p:cNvGrpSpPr/>
          <p:nvPr/>
        </p:nvGrpSpPr>
        <p:grpSpPr>
          <a:xfrm>
            <a:off x="4163811" y="674915"/>
            <a:ext cx="2944949" cy="5326933"/>
            <a:chOff x="4163811" y="674915"/>
            <a:chExt cx="2944949" cy="5326933"/>
          </a:xfrm>
        </p:grpSpPr>
        <p:grpSp>
          <p:nvGrpSpPr>
            <p:cNvPr id="48130" name="Group 361"/>
            <p:cNvGrpSpPr>
              <a:grpSpLocks/>
            </p:cNvGrpSpPr>
            <p:nvPr/>
          </p:nvGrpSpPr>
          <p:grpSpPr bwMode="auto">
            <a:xfrm>
              <a:off x="4623812" y="1317770"/>
              <a:ext cx="150701" cy="4284334"/>
              <a:chOff x="1275964" y="1467888"/>
              <a:chExt cx="39379" cy="3937003"/>
            </a:xfrm>
          </p:grpSpPr>
          <p:sp>
            <p:nvSpPr>
              <p:cNvPr id="329" name="Rectangle 215"/>
              <p:cNvSpPr>
                <a:spLocks noChangeArrowheads="1"/>
              </p:cNvSpPr>
              <p:nvPr/>
            </p:nvSpPr>
            <p:spPr bwMode="auto">
              <a:xfrm>
                <a:off x="1275969" y="5256408"/>
                <a:ext cx="39374" cy="148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68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" name="Rectangle 218"/>
              <p:cNvSpPr>
                <a:spLocks noChangeArrowheads="1"/>
              </p:cNvSpPr>
              <p:nvPr/>
            </p:nvSpPr>
            <p:spPr bwMode="auto">
              <a:xfrm>
                <a:off x="1275964" y="4825313"/>
                <a:ext cx="39374" cy="148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69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" name="Rectangle 221"/>
              <p:cNvSpPr>
                <a:spLocks noChangeArrowheads="1"/>
              </p:cNvSpPr>
              <p:nvPr/>
            </p:nvSpPr>
            <p:spPr bwMode="auto">
              <a:xfrm>
                <a:off x="1275966" y="4408832"/>
                <a:ext cx="39374" cy="148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70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" name="Rectangle 224"/>
              <p:cNvSpPr>
                <a:spLocks noChangeArrowheads="1"/>
              </p:cNvSpPr>
              <p:nvPr/>
            </p:nvSpPr>
            <p:spPr bwMode="auto">
              <a:xfrm>
                <a:off x="1275966" y="3988696"/>
                <a:ext cx="39374" cy="148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71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" name="Rectangle 227"/>
              <p:cNvSpPr>
                <a:spLocks noChangeArrowheads="1"/>
              </p:cNvSpPr>
              <p:nvPr/>
            </p:nvSpPr>
            <p:spPr bwMode="auto">
              <a:xfrm>
                <a:off x="1275966" y="3572215"/>
                <a:ext cx="39374" cy="148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72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" name="Rectangle 230"/>
              <p:cNvSpPr>
                <a:spLocks noChangeArrowheads="1"/>
              </p:cNvSpPr>
              <p:nvPr/>
            </p:nvSpPr>
            <p:spPr bwMode="auto">
              <a:xfrm>
                <a:off x="1275966" y="3144774"/>
                <a:ext cx="39374" cy="148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73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" name="Rectangle 233"/>
              <p:cNvSpPr>
                <a:spLocks noChangeArrowheads="1"/>
              </p:cNvSpPr>
              <p:nvPr/>
            </p:nvSpPr>
            <p:spPr bwMode="auto">
              <a:xfrm>
                <a:off x="1275966" y="2724639"/>
                <a:ext cx="39374" cy="148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74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" name="Rectangle 236"/>
              <p:cNvSpPr>
                <a:spLocks noChangeArrowheads="1"/>
              </p:cNvSpPr>
              <p:nvPr/>
            </p:nvSpPr>
            <p:spPr bwMode="auto">
              <a:xfrm>
                <a:off x="1275966" y="2304506"/>
                <a:ext cx="39374" cy="148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75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" name="Rectangle 239"/>
              <p:cNvSpPr>
                <a:spLocks noChangeArrowheads="1"/>
              </p:cNvSpPr>
              <p:nvPr/>
            </p:nvSpPr>
            <p:spPr bwMode="auto">
              <a:xfrm>
                <a:off x="1275966" y="1888025"/>
                <a:ext cx="39374" cy="148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76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" name="Rectangle 242"/>
              <p:cNvSpPr>
                <a:spLocks noChangeArrowheads="1"/>
              </p:cNvSpPr>
              <p:nvPr/>
            </p:nvSpPr>
            <p:spPr bwMode="auto">
              <a:xfrm>
                <a:off x="1275966" y="1467888"/>
                <a:ext cx="39374" cy="148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77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7" name="Rectangle 194"/>
            <p:cNvSpPr>
              <a:spLocks noChangeArrowheads="1"/>
            </p:cNvSpPr>
            <p:nvPr/>
          </p:nvSpPr>
          <p:spPr bwMode="auto">
            <a:xfrm>
              <a:off x="4932555" y="5778453"/>
              <a:ext cx="6860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Placebo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Rectangle 209"/>
            <p:cNvSpPr>
              <a:spLocks noChangeArrowheads="1"/>
            </p:cNvSpPr>
            <p:nvPr/>
          </p:nvSpPr>
          <p:spPr bwMode="auto">
            <a:xfrm>
              <a:off x="6341842" y="5786404"/>
              <a:ext cx="6155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L-Dopa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43" name="TextBox 288"/>
            <p:cNvSpPr txBox="1">
              <a:spLocks noChangeArrowheads="1"/>
            </p:cNvSpPr>
            <p:nvPr/>
          </p:nvSpPr>
          <p:spPr bwMode="auto">
            <a:xfrm>
              <a:off x="5688729" y="4064763"/>
              <a:ext cx="8963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Titration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8144" name="Group 360"/>
            <p:cNvGrpSpPr>
              <a:grpSpLocks/>
            </p:cNvGrpSpPr>
            <p:nvPr/>
          </p:nvGrpSpPr>
          <p:grpSpPr bwMode="auto">
            <a:xfrm>
              <a:off x="4936100" y="1312776"/>
              <a:ext cx="2172660" cy="4257409"/>
              <a:chOff x="1715847" y="1531343"/>
              <a:chExt cx="4227753" cy="3790355"/>
            </a:xfrm>
          </p:grpSpPr>
          <p:sp>
            <p:nvSpPr>
              <p:cNvPr id="48145" name="Rectangle 182"/>
              <p:cNvSpPr>
                <a:spLocks noChangeArrowheads="1"/>
              </p:cNvSpPr>
              <p:nvPr/>
            </p:nvSpPr>
            <p:spPr bwMode="auto">
              <a:xfrm>
                <a:off x="1715847" y="1531343"/>
                <a:ext cx="4226568" cy="3789011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146" name="Line 183"/>
              <p:cNvSpPr>
                <a:spLocks noChangeShapeType="1"/>
              </p:cNvSpPr>
              <p:nvPr/>
            </p:nvSpPr>
            <p:spPr bwMode="auto">
              <a:xfrm>
                <a:off x="1715847" y="1531343"/>
                <a:ext cx="4226568" cy="1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47" name="Line 184"/>
              <p:cNvSpPr>
                <a:spLocks noChangeShapeType="1"/>
              </p:cNvSpPr>
              <p:nvPr/>
            </p:nvSpPr>
            <p:spPr bwMode="auto">
              <a:xfrm>
                <a:off x="1715847" y="5320354"/>
                <a:ext cx="4226568" cy="1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48" name="Line 185"/>
              <p:cNvSpPr>
                <a:spLocks noChangeShapeType="1"/>
              </p:cNvSpPr>
              <p:nvPr/>
            </p:nvSpPr>
            <p:spPr bwMode="auto">
              <a:xfrm flipV="1">
                <a:off x="5942415" y="1531343"/>
                <a:ext cx="1185" cy="37890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49" name="Line 186"/>
              <p:cNvSpPr>
                <a:spLocks noChangeShapeType="1"/>
              </p:cNvSpPr>
              <p:nvPr/>
            </p:nvSpPr>
            <p:spPr bwMode="auto">
              <a:xfrm flipV="1">
                <a:off x="1715847" y="1531343"/>
                <a:ext cx="1185" cy="37890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50" name="Line 187"/>
              <p:cNvSpPr>
                <a:spLocks noChangeShapeType="1"/>
              </p:cNvSpPr>
              <p:nvPr/>
            </p:nvSpPr>
            <p:spPr bwMode="auto">
              <a:xfrm>
                <a:off x="1715847" y="5320354"/>
                <a:ext cx="4226568" cy="1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51" name="Line 188"/>
              <p:cNvSpPr>
                <a:spLocks noChangeShapeType="1"/>
              </p:cNvSpPr>
              <p:nvPr/>
            </p:nvSpPr>
            <p:spPr bwMode="auto">
              <a:xfrm flipV="1">
                <a:off x="1715847" y="1531343"/>
                <a:ext cx="1185" cy="37890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52" name="Line 189"/>
              <p:cNvSpPr>
                <a:spLocks noChangeShapeType="1"/>
              </p:cNvSpPr>
              <p:nvPr/>
            </p:nvSpPr>
            <p:spPr bwMode="auto">
              <a:xfrm flipV="1">
                <a:off x="1715847" y="5271984"/>
                <a:ext cx="1185" cy="48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53" name="Line 190"/>
              <p:cNvSpPr>
                <a:spLocks noChangeShapeType="1"/>
              </p:cNvSpPr>
              <p:nvPr/>
            </p:nvSpPr>
            <p:spPr bwMode="auto">
              <a:xfrm>
                <a:off x="1715847" y="1531343"/>
                <a:ext cx="1185" cy="40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54" name="Line 192"/>
              <p:cNvSpPr>
                <a:spLocks noChangeShapeType="1"/>
              </p:cNvSpPr>
              <p:nvPr/>
            </p:nvSpPr>
            <p:spPr bwMode="auto">
              <a:xfrm flipV="1">
                <a:off x="2319642" y="5271984"/>
                <a:ext cx="1185" cy="48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55" name="Line 207"/>
              <p:cNvSpPr>
                <a:spLocks noChangeShapeType="1"/>
              </p:cNvSpPr>
              <p:nvPr/>
            </p:nvSpPr>
            <p:spPr bwMode="auto">
              <a:xfrm flipV="1">
                <a:off x="5338620" y="5271984"/>
                <a:ext cx="1185" cy="48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56" name="Line 211"/>
              <p:cNvSpPr>
                <a:spLocks noChangeShapeType="1"/>
              </p:cNvSpPr>
              <p:nvPr/>
            </p:nvSpPr>
            <p:spPr bwMode="auto">
              <a:xfrm>
                <a:off x="5942415" y="1531343"/>
                <a:ext cx="1185" cy="40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57" name="Line 213"/>
              <p:cNvSpPr>
                <a:spLocks noChangeShapeType="1"/>
              </p:cNvSpPr>
              <p:nvPr/>
            </p:nvSpPr>
            <p:spPr bwMode="auto">
              <a:xfrm>
                <a:off x="1715847" y="5320354"/>
                <a:ext cx="35517" cy="1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58" name="Line 216"/>
              <p:cNvSpPr>
                <a:spLocks noChangeShapeType="1"/>
              </p:cNvSpPr>
              <p:nvPr/>
            </p:nvSpPr>
            <p:spPr bwMode="auto">
              <a:xfrm>
                <a:off x="1715847" y="4893083"/>
                <a:ext cx="35517" cy="1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59" name="Line 219"/>
              <p:cNvSpPr>
                <a:spLocks noChangeShapeType="1"/>
              </p:cNvSpPr>
              <p:nvPr/>
            </p:nvSpPr>
            <p:spPr bwMode="auto">
              <a:xfrm>
                <a:off x="1715847" y="4473873"/>
                <a:ext cx="35517" cy="1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60" name="Line 220"/>
              <p:cNvSpPr>
                <a:spLocks noChangeShapeType="1"/>
              </p:cNvSpPr>
              <p:nvPr/>
            </p:nvSpPr>
            <p:spPr bwMode="auto">
              <a:xfrm flipH="1">
                <a:off x="5899795" y="4473873"/>
                <a:ext cx="42621" cy="1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61" name="Line 222"/>
              <p:cNvSpPr>
                <a:spLocks noChangeShapeType="1"/>
              </p:cNvSpPr>
              <p:nvPr/>
            </p:nvSpPr>
            <p:spPr bwMode="auto">
              <a:xfrm>
                <a:off x="1715847" y="4054663"/>
                <a:ext cx="35517" cy="1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62" name="Line 225"/>
              <p:cNvSpPr>
                <a:spLocks noChangeShapeType="1"/>
              </p:cNvSpPr>
              <p:nvPr/>
            </p:nvSpPr>
            <p:spPr bwMode="auto">
              <a:xfrm>
                <a:off x="1715847" y="3635453"/>
                <a:ext cx="35517" cy="1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63" name="Line 228"/>
              <p:cNvSpPr>
                <a:spLocks noChangeShapeType="1"/>
              </p:cNvSpPr>
              <p:nvPr/>
            </p:nvSpPr>
            <p:spPr bwMode="auto">
              <a:xfrm>
                <a:off x="1715847" y="3208182"/>
                <a:ext cx="35517" cy="1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64" name="Line 231"/>
              <p:cNvSpPr>
                <a:spLocks noChangeShapeType="1"/>
              </p:cNvSpPr>
              <p:nvPr/>
            </p:nvSpPr>
            <p:spPr bwMode="auto">
              <a:xfrm>
                <a:off x="1715847" y="2788973"/>
                <a:ext cx="35517" cy="1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65" name="Line 234"/>
              <p:cNvSpPr>
                <a:spLocks noChangeShapeType="1"/>
              </p:cNvSpPr>
              <p:nvPr/>
            </p:nvSpPr>
            <p:spPr bwMode="auto">
              <a:xfrm>
                <a:off x="1715847" y="2369763"/>
                <a:ext cx="35517" cy="1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66" name="Line 237"/>
              <p:cNvSpPr>
                <a:spLocks noChangeShapeType="1"/>
              </p:cNvSpPr>
              <p:nvPr/>
            </p:nvSpPr>
            <p:spPr bwMode="auto">
              <a:xfrm>
                <a:off x="1715847" y="1950553"/>
                <a:ext cx="35517" cy="1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67" name="Line 240"/>
              <p:cNvSpPr>
                <a:spLocks noChangeShapeType="1"/>
              </p:cNvSpPr>
              <p:nvPr/>
            </p:nvSpPr>
            <p:spPr bwMode="auto">
              <a:xfrm>
                <a:off x="1715847" y="1531343"/>
                <a:ext cx="35517" cy="1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68" name="Line 241"/>
              <p:cNvSpPr>
                <a:spLocks noChangeShapeType="1"/>
              </p:cNvSpPr>
              <p:nvPr/>
            </p:nvSpPr>
            <p:spPr bwMode="auto">
              <a:xfrm flipH="1">
                <a:off x="5899795" y="1531343"/>
                <a:ext cx="42621" cy="1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69" name="Line 243"/>
              <p:cNvSpPr>
                <a:spLocks noChangeShapeType="1"/>
              </p:cNvSpPr>
              <p:nvPr/>
            </p:nvSpPr>
            <p:spPr bwMode="auto">
              <a:xfrm>
                <a:off x="1715847" y="1531343"/>
                <a:ext cx="4226568" cy="1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70" name="Line 244"/>
              <p:cNvSpPr>
                <a:spLocks noChangeShapeType="1"/>
              </p:cNvSpPr>
              <p:nvPr/>
            </p:nvSpPr>
            <p:spPr bwMode="auto">
              <a:xfrm>
                <a:off x="1715847" y="5320354"/>
                <a:ext cx="4226568" cy="1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71" name="Line 245"/>
              <p:cNvSpPr>
                <a:spLocks noChangeShapeType="1"/>
              </p:cNvSpPr>
              <p:nvPr/>
            </p:nvSpPr>
            <p:spPr bwMode="auto">
              <a:xfrm flipV="1">
                <a:off x="5942415" y="1531343"/>
                <a:ext cx="1185" cy="37890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72" name="Line 246"/>
              <p:cNvSpPr>
                <a:spLocks noChangeShapeType="1"/>
              </p:cNvSpPr>
              <p:nvPr/>
            </p:nvSpPr>
            <p:spPr bwMode="auto">
              <a:xfrm flipV="1">
                <a:off x="1715847" y="1531343"/>
                <a:ext cx="1185" cy="37890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73" name="Line 247"/>
              <p:cNvSpPr>
                <a:spLocks noChangeShapeType="1"/>
              </p:cNvSpPr>
              <p:nvPr/>
            </p:nvSpPr>
            <p:spPr bwMode="auto">
              <a:xfrm>
                <a:off x="2319642" y="3369417"/>
                <a:ext cx="1185" cy="17010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74" name="Line 248"/>
              <p:cNvSpPr>
                <a:spLocks noChangeShapeType="1"/>
              </p:cNvSpPr>
              <p:nvPr/>
            </p:nvSpPr>
            <p:spPr bwMode="auto">
              <a:xfrm flipV="1">
                <a:off x="2193133" y="3381374"/>
                <a:ext cx="27146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75" name="Line 250"/>
              <p:cNvSpPr>
                <a:spLocks noChangeShapeType="1"/>
              </p:cNvSpPr>
              <p:nvPr/>
            </p:nvSpPr>
            <p:spPr bwMode="auto">
              <a:xfrm>
                <a:off x="5338620" y="1902183"/>
                <a:ext cx="1185" cy="17413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76" name="Line 253"/>
              <p:cNvSpPr>
                <a:spLocks noChangeShapeType="1"/>
              </p:cNvSpPr>
              <p:nvPr/>
            </p:nvSpPr>
            <p:spPr bwMode="auto">
              <a:xfrm flipV="1">
                <a:off x="2319642" y="2772849"/>
                <a:ext cx="3018978" cy="144304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77" name="Line 254"/>
              <p:cNvSpPr>
                <a:spLocks noChangeShapeType="1"/>
              </p:cNvSpPr>
              <p:nvPr/>
            </p:nvSpPr>
            <p:spPr bwMode="auto">
              <a:xfrm flipV="1">
                <a:off x="1715847" y="4473873"/>
                <a:ext cx="420525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78" name="Line 248"/>
              <p:cNvSpPr>
                <a:spLocks noChangeShapeType="1"/>
              </p:cNvSpPr>
              <p:nvPr/>
            </p:nvSpPr>
            <p:spPr bwMode="auto">
              <a:xfrm flipV="1">
                <a:off x="2193133" y="5053011"/>
                <a:ext cx="27146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79" name="Line 248"/>
              <p:cNvSpPr>
                <a:spLocks noChangeShapeType="1"/>
              </p:cNvSpPr>
              <p:nvPr/>
            </p:nvSpPr>
            <p:spPr bwMode="auto">
              <a:xfrm flipV="1">
                <a:off x="5205414" y="3626644"/>
                <a:ext cx="27146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48180" name="Line 248"/>
              <p:cNvSpPr>
                <a:spLocks noChangeShapeType="1"/>
              </p:cNvSpPr>
              <p:nvPr/>
            </p:nvSpPr>
            <p:spPr bwMode="auto">
              <a:xfrm flipV="1">
                <a:off x="5205413" y="1921670"/>
                <a:ext cx="27146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</p:grpSp>
        <p:sp>
          <p:nvSpPr>
            <p:cNvPr id="48181" name="TextBox 290"/>
            <p:cNvSpPr txBox="1">
              <a:spLocks noChangeArrowheads="1"/>
            </p:cNvSpPr>
            <p:nvPr/>
          </p:nvSpPr>
          <p:spPr bwMode="auto">
            <a:xfrm>
              <a:off x="5897853" y="674915"/>
              <a:ext cx="89372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            *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2" name="Straight Connector 291"/>
            <p:cNvCxnSpPr/>
            <p:nvPr/>
          </p:nvCxnSpPr>
          <p:spPr bwMode="auto">
            <a:xfrm>
              <a:off x="5226764" y="1631849"/>
              <a:ext cx="1540044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83" name="TextBox 338"/>
            <p:cNvSpPr txBox="1">
              <a:spLocks noChangeArrowheads="1"/>
            </p:cNvSpPr>
            <p:nvPr/>
          </p:nvSpPr>
          <p:spPr bwMode="auto">
            <a:xfrm rot="16200000">
              <a:off x="3720549" y="3458481"/>
              <a:ext cx="119430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% Accuracy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53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83650" cy="1143000"/>
          </a:xfrm>
        </p:spPr>
        <p:txBody>
          <a:bodyPr anchor="t"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  Activity at sensors during maintenance</a:t>
            </a:r>
          </a:p>
        </p:txBody>
      </p:sp>
      <p:sp>
        <p:nvSpPr>
          <p:cNvPr id="62467" name="TextBox 3"/>
          <p:cNvSpPr txBox="1">
            <a:spLocks noChangeArrowheads="1"/>
          </p:cNvSpPr>
          <p:nvPr/>
        </p:nvSpPr>
        <p:spPr bwMode="auto">
          <a:xfrm>
            <a:off x="647700" y="2589213"/>
            <a:ext cx="5491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070C0"/>
                </a:solidFill>
                <a:latin typeface="+mn-lt"/>
              </a:rPr>
              <a:t>  Localised main effect and interaction in right prefrontal cortex</a:t>
            </a: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625475" y="1276350"/>
            <a:ext cx="6791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rgbClr val="0070C0"/>
                </a:solidFill>
                <a:latin typeface="+mn-lt"/>
              </a:rPr>
              <a:t>  </a:t>
            </a:r>
            <a:r>
              <a:rPr lang="es-ES" sz="1600" dirty="0" err="1">
                <a:solidFill>
                  <a:srgbClr val="0070C0"/>
                </a:solidFill>
                <a:latin typeface="+mn-lt"/>
              </a:rPr>
              <a:t>Significant</a:t>
            </a:r>
            <a:r>
              <a:rPr lang="es-E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s-ES" sz="1600" dirty="0" err="1">
                <a:solidFill>
                  <a:srgbClr val="0070C0"/>
                </a:solidFill>
                <a:latin typeface="+mn-lt"/>
              </a:rPr>
              <a:t>effects</a:t>
            </a:r>
            <a:r>
              <a:rPr lang="es-ES" sz="1600" dirty="0">
                <a:solidFill>
                  <a:srgbClr val="0070C0"/>
                </a:solidFill>
                <a:latin typeface="+mn-lt"/>
              </a:rPr>
              <a:t> of </a:t>
            </a:r>
            <a:r>
              <a:rPr lang="es-ES" sz="1600" dirty="0" err="1">
                <a:solidFill>
                  <a:srgbClr val="0070C0"/>
                </a:solidFill>
                <a:latin typeface="+mn-lt"/>
              </a:rPr>
              <a:t>memory</a:t>
            </a:r>
            <a:r>
              <a:rPr lang="es-ES" sz="1600" dirty="0">
                <a:solidFill>
                  <a:srgbClr val="0070C0"/>
                </a:solidFill>
                <a:latin typeface="+mn-lt"/>
              </a:rPr>
              <a:t> in </a:t>
            </a:r>
            <a:r>
              <a:rPr lang="es-ES" sz="1600" dirty="0" err="1">
                <a:solidFill>
                  <a:srgbClr val="0070C0"/>
                </a:solidFill>
                <a:latin typeface="+mn-lt"/>
              </a:rPr>
              <a:t>different</a:t>
            </a:r>
            <a:r>
              <a:rPr lang="es-E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s-ES" sz="1600" dirty="0" err="1">
                <a:solidFill>
                  <a:srgbClr val="0070C0"/>
                </a:solidFill>
                <a:latin typeface="+mn-lt"/>
              </a:rPr>
              <a:t>frequency</a:t>
            </a:r>
            <a:r>
              <a:rPr lang="es-E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s-ES" sz="1600" dirty="0" err="1">
                <a:solidFill>
                  <a:srgbClr val="0070C0"/>
                </a:solidFill>
                <a:latin typeface="+mn-lt"/>
              </a:rPr>
              <a:t>bands</a:t>
            </a:r>
            <a:r>
              <a:rPr lang="es-ES" sz="1600" dirty="0">
                <a:solidFill>
                  <a:srgbClr val="0070C0"/>
                </a:solidFill>
                <a:latin typeface="+mn-lt"/>
              </a:rPr>
              <a:t>  </a:t>
            </a:r>
          </a:p>
          <a:p>
            <a:pPr>
              <a:defRPr/>
            </a:pPr>
            <a:r>
              <a:rPr lang="es-ES" sz="1600" dirty="0">
                <a:solidFill>
                  <a:srgbClr val="0070C0"/>
                </a:solidFill>
                <a:latin typeface="+mn-lt"/>
              </a:rPr>
              <a:t>   (</a:t>
            </a:r>
            <a:r>
              <a:rPr lang="es-ES" sz="1600" dirty="0" err="1">
                <a:solidFill>
                  <a:srgbClr val="0070C0"/>
                </a:solidFill>
                <a:latin typeface="+mn-lt"/>
              </a:rPr>
              <a:t>channels</a:t>
            </a:r>
            <a:r>
              <a:rPr lang="es-E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s-ES" sz="1600" dirty="0" err="1">
                <a:solidFill>
                  <a:srgbClr val="0070C0"/>
                </a:solidFill>
                <a:latin typeface="+mn-lt"/>
              </a:rPr>
              <a:t>over</a:t>
            </a:r>
            <a:r>
              <a:rPr lang="es-ES" sz="1600" dirty="0">
                <a:solidFill>
                  <a:srgbClr val="0070C0"/>
                </a:solidFill>
                <a:latin typeface="+mn-lt"/>
              </a:rPr>
              <a:t> time)</a:t>
            </a:r>
          </a:p>
        </p:txBody>
      </p:sp>
      <p:sp>
        <p:nvSpPr>
          <p:cNvPr id="22" name="24 CuadroTexto"/>
          <p:cNvSpPr txBox="1">
            <a:spLocks noChangeArrowheads="1"/>
          </p:cNvSpPr>
          <p:nvPr/>
        </p:nvSpPr>
        <p:spPr bwMode="auto">
          <a:xfrm>
            <a:off x="625475" y="2054225"/>
            <a:ext cx="6232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rgbClr val="0070C0"/>
                </a:solidFill>
                <a:latin typeface="+mn-lt"/>
              </a:rPr>
              <a:t>  </a:t>
            </a:r>
            <a:r>
              <a:rPr lang="es-ES" sz="1600" dirty="0" err="1">
                <a:solidFill>
                  <a:srgbClr val="0070C0"/>
                </a:solidFill>
                <a:latin typeface="+mn-lt"/>
              </a:rPr>
              <a:t>Sustained</a:t>
            </a:r>
            <a:r>
              <a:rPr lang="es-E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s-ES" sz="1600" dirty="0" err="1">
                <a:solidFill>
                  <a:srgbClr val="0070C0"/>
                </a:solidFill>
                <a:latin typeface="+mn-lt"/>
              </a:rPr>
              <a:t>effect</a:t>
            </a:r>
            <a:r>
              <a:rPr lang="es-E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s-ES" sz="1600" dirty="0" err="1">
                <a:solidFill>
                  <a:srgbClr val="0070C0"/>
                </a:solidFill>
                <a:latin typeface="+mn-lt"/>
              </a:rPr>
              <a:t>throughout</a:t>
            </a:r>
            <a:r>
              <a:rPr lang="es-E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s-ES" sz="1600" dirty="0" err="1">
                <a:solidFill>
                  <a:srgbClr val="0070C0"/>
                </a:solidFill>
                <a:latin typeface="+mn-lt"/>
              </a:rPr>
              <a:t>maintenance</a:t>
            </a:r>
            <a:r>
              <a:rPr lang="es-ES" sz="1600" dirty="0">
                <a:solidFill>
                  <a:srgbClr val="0070C0"/>
                </a:solidFill>
                <a:latin typeface="+mn-lt"/>
              </a:rPr>
              <a:t> in delta - theta - </a:t>
            </a:r>
            <a:r>
              <a:rPr lang="es-ES" sz="1600" dirty="0" err="1">
                <a:solidFill>
                  <a:srgbClr val="0070C0"/>
                </a:solidFill>
                <a:latin typeface="+mn-lt"/>
              </a:rPr>
              <a:t>alpha</a:t>
            </a:r>
            <a:r>
              <a:rPr lang="es-E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s-ES" sz="1600" dirty="0" err="1">
                <a:solidFill>
                  <a:srgbClr val="0070C0"/>
                </a:solidFill>
                <a:latin typeface="+mn-lt"/>
              </a:rPr>
              <a:t>bands</a:t>
            </a:r>
            <a:endParaRPr lang="es-ES" sz="1600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2" name="Group 656"/>
          <p:cNvGrpSpPr>
            <a:grpSpLocks/>
          </p:cNvGrpSpPr>
          <p:nvPr/>
        </p:nvGrpSpPr>
        <p:grpSpPr bwMode="auto">
          <a:xfrm>
            <a:off x="-87086" y="3344863"/>
            <a:ext cx="4141788" cy="2964635"/>
            <a:chOff x="0" y="3395251"/>
            <a:chExt cx="4141020" cy="2965760"/>
          </a:xfrm>
        </p:grpSpPr>
        <p:sp>
          <p:nvSpPr>
            <p:cNvPr id="44279" name="TextBox 7"/>
            <p:cNvSpPr txBox="1">
              <a:spLocks noChangeArrowheads="1"/>
            </p:cNvSpPr>
            <p:nvPr/>
          </p:nvSpPr>
          <p:spPr bwMode="auto">
            <a:xfrm>
              <a:off x="560284" y="3395251"/>
              <a:ext cx="3580736" cy="794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 sz="1600" b="1">
                <a:solidFill>
                  <a:srgbClr val="0070C0"/>
                </a:solidFill>
                <a:latin typeface="Calibri" pitchFamily="34" charset="0"/>
              </a:endParaRPr>
            </a:p>
            <a:p>
              <a:r>
                <a:rPr lang="en-GB" sz="1400" b="1">
                  <a:solidFill>
                    <a:srgbClr val="0070C0"/>
                  </a:solidFill>
                  <a:latin typeface="Calibri" pitchFamily="34" charset="0"/>
                </a:rPr>
                <a:t>Broad Band Low Frequency Activity </a:t>
              </a:r>
            </a:p>
            <a:p>
              <a:endParaRPr lang="en-GB" sz="160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44280" name="TextBox 23"/>
            <p:cNvSpPr txBox="1">
              <a:spLocks noChangeArrowheads="1"/>
            </p:cNvSpPr>
            <p:nvPr/>
          </p:nvSpPr>
          <p:spPr bwMode="auto">
            <a:xfrm>
              <a:off x="1258654" y="6083907"/>
              <a:ext cx="184697" cy="277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 sz="1200" dirty="0"/>
            </a:p>
          </p:txBody>
        </p:sp>
        <p:grpSp>
          <p:nvGrpSpPr>
            <p:cNvPr id="44281" name="Group 353"/>
            <p:cNvGrpSpPr>
              <a:grpSpLocks/>
            </p:cNvGrpSpPr>
            <p:nvPr/>
          </p:nvGrpSpPr>
          <p:grpSpPr bwMode="auto">
            <a:xfrm>
              <a:off x="1493838" y="3998005"/>
              <a:ext cx="1209675" cy="1960562"/>
              <a:chOff x="1479345" y="2809875"/>
              <a:chExt cx="1175162" cy="1838324"/>
            </a:xfrm>
          </p:grpSpPr>
          <p:pic>
            <p:nvPicPr>
              <p:cNvPr id="44296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49" t="52438" r="46732"/>
              <a:stretch>
                <a:fillRect/>
              </a:stretch>
            </p:blipFill>
            <p:spPr bwMode="auto">
              <a:xfrm>
                <a:off x="1479345" y="3562584"/>
                <a:ext cx="1175162" cy="1085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297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49" t="-201" r="46732" b="65041"/>
              <a:stretch>
                <a:fillRect/>
              </a:stretch>
            </p:blipFill>
            <p:spPr bwMode="auto">
              <a:xfrm>
                <a:off x="1479345" y="2809875"/>
                <a:ext cx="1175162" cy="802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1485244" y="3611683"/>
                <a:ext cx="260584" cy="22931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000" b="1" dirty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P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371848" y="3601259"/>
                <a:ext cx="268294" cy="22931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000" b="1" dirty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A</a:t>
                </a:r>
              </a:p>
            </p:txBody>
          </p:sp>
        </p:grpSp>
        <p:grpSp>
          <p:nvGrpSpPr>
            <p:cNvPr id="44282" name="Group 354"/>
            <p:cNvGrpSpPr>
              <a:grpSpLocks/>
            </p:cNvGrpSpPr>
            <p:nvPr/>
          </p:nvGrpSpPr>
          <p:grpSpPr bwMode="auto">
            <a:xfrm>
              <a:off x="2752725" y="3988480"/>
              <a:ext cx="1209675" cy="1970087"/>
              <a:chOff x="2701514" y="2800350"/>
              <a:chExt cx="1175162" cy="1847849"/>
            </a:xfrm>
          </p:grpSpPr>
          <p:pic>
            <p:nvPicPr>
              <p:cNvPr id="4429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49" t="52438" r="46733"/>
              <a:stretch>
                <a:fillRect/>
              </a:stretch>
            </p:blipFill>
            <p:spPr bwMode="auto">
              <a:xfrm>
                <a:off x="2701514" y="3562584"/>
                <a:ext cx="1175162" cy="1085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293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49" t="-620" r="46733" b="65041"/>
              <a:stretch>
                <a:fillRect/>
              </a:stretch>
            </p:blipFill>
            <p:spPr bwMode="auto">
              <a:xfrm>
                <a:off x="2701514" y="2800350"/>
                <a:ext cx="1175162" cy="812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2714895" y="3600923"/>
                <a:ext cx="260584" cy="2293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000" b="1" dirty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P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590707" y="3600923"/>
                <a:ext cx="268294" cy="2293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000" b="1" dirty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A</a:t>
                </a:r>
              </a:p>
            </p:txBody>
          </p:sp>
        </p:grpSp>
        <p:grpSp>
          <p:nvGrpSpPr>
            <p:cNvPr id="44283" name="Group 352"/>
            <p:cNvGrpSpPr>
              <a:grpSpLocks/>
            </p:cNvGrpSpPr>
            <p:nvPr/>
          </p:nvGrpSpPr>
          <p:grpSpPr bwMode="auto">
            <a:xfrm>
              <a:off x="0" y="3937680"/>
              <a:ext cx="1450975" cy="2020887"/>
              <a:chOff x="-28575" y="2762250"/>
              <a:chExt cx="1409700" cy="1895474"/>
            </a:xfrm>
          </p:grpSpPr>
          <p:pic>
            <p:nvPicPr>
              <p:cNvPr id="44284" name="Picture 8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49" t="52438" r="43568"/>
              <a:stretch>
                <a:fillRect/>
              </a:stretch>
            </p:blipFill>
            <p:spPr bwMode="auto">
              <a:xfrm>
                <a:off x="133351" y="3572109"/>
                <a:ext cx="1247774" cy="1085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285" name="Picture 8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-7085" t="215" r="45644" b="65041"/>
              <a:stretch>
                <a:fillRect/>
              </a:stretch>
            </p:blipFill>
            <p:spPr bwMode="auto">
              <a:xfrm>
                <a:off x="-28575" y="2819400"/>
                <a:ext cx="1409700" cy="793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42594" y="3629825"/>
                <a:ext cx="260607" cy="2293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000" b="1" dirty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P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018481" y="3610460"/>
                <a:ext cx="268318" cy="2293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000" b="1" dirty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A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6200000">
                <a:off x="-126981" y="3123804"/>
                <a:ext cx="628589" cy="2374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000" b="1" dirty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Time (s)</a:t>
                </a:r>
              </a:p>
            </p:txBody>
          </p:sp>
          <p:sp>
            <p:nvSpPr>
              <p:cNvPr id="44289" name="TextBox 349"/>
              <p:cNvSpPr txBox="1">
                <a:spLocks noChangeArrowheads="1"/>
              </p:cNvSpPr>
              <p:nvPr/>
            </p:nvSpPr>
            <p:spPr bwMode="auto">
              <a:xfrm rot="-5159860">
                <a:off x="125103" y="3433531"/>
                <a:ext cx="232464" cy="222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 i="1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44290" name="TextBox 350"/>
              <p:cNvSpPr txBox="1">
                <a:spLocks noChangeArrowheads="1"/>
              </p:cNvSpPr>
              <p:nvPr/>
            </p:nvSpPr>
            <p:spPr bwMode="auto">
              <a:xfrm rot="-5159860">
                <a:off x="160577" y="2843431"/>
                <a:ext cx="232464" cy="222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 i="1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44291" name="TextBox 351"/>
              <p:cNvSpPr txBox="1">
                <a:spLocks noChangeArrowheads="1"/>
              </p:cNvSpPr>
              <p:nvPr/>
            </p:nvSpPr>
            <p:spPr bwMode="auto">
              <a:xfrm>
                <a:off x="418704" y="2762250"/>
                <a:ext cx="649326" cy="229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000" b="1">
                    <a:solidFill>
                      <a:schemeClr val="bg1"/>
                    </a:solidFill>
                  </a:rPr>
                  <a:t>sensors</a:t>
                </a:r>
              </a:p>
            </p:txBody>
          </p:sp>
        </p:grpSp>
      </p:grpSp>
      <p:grpSp>
        <p:nvGrpSpPr>
          <p:cNvPr id="6" name="Group 657"/>
          <p:cNvGrpSpPr>
            <a:grpSpLocks/>
          </p:cNvGrpSpPr>
          <p:nvPr/>
        </p:nvGrpSpPr>
        <p:grpSpPr bwMode="auto">
          <a:xfrm>
            <a:off x="3994604" y="3173185"/>
            <a:ext cx="5149396" cy="2760663"/>
            <a:chOff x="4170557" y="3238954"/>
            <a:chExt cx="4919256" cy="2760402"/>
          </a:xfrm>
        </p:grpSpPr>
        <p:sp>
          <p:nvSpPr>
            <p:cNvPr id="44042" name="TextBox 31"/>
            <p:cNvSpPr txBox="1">
              <a:spLocks noChangeArrowheads="1"/>
            </p:cNvSpPr>
            <p:nvPr/>
          </p:nvSpPr>
          <p:spPr bwMode="auto">
            <a:xfrm>
              <a:off x="5137265" y="3573885"/>
              <a:ext cx="3147752" cy="853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>
                  <a:solidFill>
                    <a:srgbClr val="0070C0"/>
                  </a:solidFill>
                  <a:latin typeface="Calibri" pitchFamily="34" charset="0"/>
                </a:rPr>
                <a:t>Interaction: Memory and Dopamine</a:t>
              </a:r>
            </a:p>
            <a:p>
              <a:endParaRPr lang="en-GB">
                <a:solidFill>
                  <a:srgbClr val="0070C0"/>
                </a:solidFill>
                <a:latin typeface="Calibri" pitchFamily="34" charset="0"/>
              </a:endParaRPr>
            </a:p>
            <a:p>
              <a:endParaRPr lang="en-GB"/>
            </a:p>
          </p:txBody>
        </p:sp>
        <p:sp>
          <p:nvSpPr>
            <p:cNvPr id="44043" name="TextBox 4"/>
            <p:cNvSpPr txBox="1">
              <a:spLocks noChangeArrowheads="1"/>
            </p:cNvSpPr>
            <p:nvPr/>
          </p:nvSpPr>
          <p:spPr bwMode="auto">
            <a:xfrm>
              <a:off x="6830048" y="3238954"/>
              <a:ext cx="302351" cy="372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4044" name="TextBox 596"/>
            <p:cNvSpPr txBox="1">
              <a:spLocks noChangeArrowheads="1"/>
            </p:cNvSpPr>
            <p:nvPr/>
          </p:nvSpPr>
          <p:spPr bwMode="auto">
            <a:xfrm>
              <a:off x="8159750" y="5448764"/>
              <a:ext cx="930063" cy="24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>
                  <a:solidFill>
                    <a:schemeClr val="bg1"/>
                  </a:solidFill>
                </a:rPr>
                <a:t>Time (msec)</a:t>
              </a:r>
            </a:p>
          </p:txBody>
        </p:sp>
        <p:sp>
          <p:nvSpPr>
            <p:cNvPr id="44045" name="TextBox 597"/>
            <p:cNvSpPr txBox="1">
              <a:spLocks noChangeArrowheads="1"/>
            </p:cNvSpPr>
            <p:nvPr/>
          </p:nvSpPr>
          <p:spPr bwMode="auto">
            <a:xfrm rot="-5400000">
              <a:off x="6498355" y="4305759"/>
              <a:ext cx="11096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>
                  <a:solidFill>
                    <a:schemeClr val="bg1"/>
                  </a:solidFill>
                </a:rPr>
                <a:t>Frequency (Hz)</a:t>
              </a:r>
            </a:p>
          </p:txBody>
        </p:sp>
        <p:pic>
          <p:nvPicPr>
            <p:cNvPr id="44046" name="Picture 85"/>
            <p:cNvPicPr>
              <a:picLocks noChangeAspect="1" noChangeArrowheads="1"/>
            </p:cNvPicPr>
            <p:nvPr/>
          </p:nvPicPr>
          <p:blipFill>
            <a:blip r:embed="rId5" cstate="print"/>
            <a:srcRect l="8862" r="7484"/>
            <a:stretch>
              <a:fillRect/>
            </a:stretch>
          </p:blipFill>
          <p:spPr bwMode="auto">
            <a:xfrm>
              <a:off x="4170557" y="3861515"/>
              <a:ext cx="2029305" cy="2137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5" name="Rectangle 364"/>
            <p:cNvSpPr/>
            <p:nvPr/>
          </p:nvSpPr>
          <p:spPr bwMode="auto">
            <a:xfrm>
              <a:off x="6192865" y="3861195"/>
              <a:ext cx="2779483" cy="2138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900" dirty="0"/>
            </a:p>
          </p:txBody>
        </p:sp>
        <p:sp>
          <p:nvSpPr>
            <p:cNvPr id="44048" name="Rectangle 10"/>
            <p:cNvSpPr>
              <a:spLocks noChangeArrowheads="1"/>
            </p:cNvSpPr>
            <p:nvPr/>
          </p:nvSpPr>
          <p:spPr bwMode="auto">
            <a:xfrm>
              <a:off x="6652838" y="4149235"/>
              <a:ext cx="2125483" cy="134822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 i="1">
                <a:solidFill>
                  <a:schemeClr val="bg1"/>
                </a:solidFill>
              </a:endParaRPr>
            </a:p>
          </p:txBody>
        </p:sp>
        <p:sp>
          <p:nvSpPr>
            <p:cNvPr id="44049" name="Line 11"/>
            <p:cNvSpPr>
              <a:spLocks noChangeShapeType="1"/>
            </p:cNvSpPr>
            <p:nvPr/>
          </p:nvSpPr>
          <p:spPr bwMode="auto">
            <a:xfrm>
              <a:off x="6652838" y="4149235"/>
              <a:ext cx="2125483" cy="478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50" name="Line 12"/>
            <p:cNvSpPr>
              <a:spLocks noChangeShapeType="1"/>
            </p:cNvSpPr>
            <p:nvPr/>
          </p:nvSpPr>
          <p:spPr bwMode="auto">
            <a:xfrm>
              <a:off x="6652838" y="5497457"/>
              <a:ext cx="2125483" cy="478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51" name="Line 13"/>
            <p:cNvSpPr>
              <a:spLocks noChangeShapeType="1"/>
            </p:cNvSpPr>
            <p:nvPr/>
          </p:nvSpPr>
          <p:spPr bwMode="auto">
            <a:xfrm flipV="1">
              <a:off x="8778320" y="4149235"/>
              <a:ext cx="596" cy="134822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52" name="Line 14"/>
            <p:cNvSpPr>
              <a:spLocks noChangeShapeType="1"/>
            </p:cNvSpPr>
            <p:nvPr/>
          </p:nvSpPr>
          <p:spPr bwMode="auto">
            <a:xfrm flipV="1">
              <a:off x="6652838" y="4149235"/>
              <a:ext cx="596" cy="134822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53" name="Line 15"/>
            <p:cNvSpPr>
              <a:spLocks noChangeShapeType="1"/>
            </p:cNvSpPr>
            <p:nvPr/>
          </p:nvSpPr>
          <p:spPr bwMode="auto">
            <a:xfrm>
              <a:off x="6652838" y="5497457"/>
              <a:ext cx="2125483" cy="478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54" name="Line 16"/>
            <p:cNvSpPr>
              <a:spLocks noChangeShapeType="1"/>
            </p:cNvSpPr>
            <p:nvPr/>
          </p:nvSpPr>
          <p:spPr bwMode="auto">
            <a:xfrm flipV="1">
              <a:off x="6652838" y="4149235"/>
              <a:ext cx="596" cy="134822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55" name="Line 17"/>
            <p:cNvSpPr>
              <a:spLocks noChangeShapeType="1"/>
            </p:cNvSpPr>
            <p:nvPr/>
          </p:nvSpPr>
          <p:spPr bwMode="auto">
            <a:xfrm flipV="1">
              <a:off x="6652838" y="5480244"/>
              <a:ext cx="596" cy="1721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56" name="Line 18"/>
            <p:cNvSpPr>
              <a:spLocks noChangeShapeType="1"/>
            </p:cNvSpPr>
            <p:nvPr/>
          </p:nvSpPr>
          <p:spPr bwMode="auto">
            <a:xfrm>
              <a:off x="6652838" y="4149235"/>
              <a:ext cx="596" cy="14342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57" name="Rectangle 19"/>
            <p:cNvSpPr>
              <a:spLocks noChangeArrowheads="1"/>
            </p:cNvSpPr>
            <p:nvPr/>
          </p:nvSpPr>
          <p:spPr bwMode="auto">
            <a:xfrm>
              <a:off x="6642121" y="5559339"/>
              <a:ext cx="46498" cy="11419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4058" name="Line 20"/>
            <p:cNvSpPr>
              <a:spLocks noChangeShapeType="1"/>
            </p:cNvSpPr>
            <p:nvPr/>
          </p:nvSpPr>
          <p:spPr bwMode="auto">
            <a:xfrm flipV="1">
              <a:off x="6888606" y="5480244"/>
              <a:ext cx="596" cy="1721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59" name="Rectangle 22"/>
            <p:cNvSpPr>
              <a:spLocks noChangeArrowheads="1"/>
            </p:cNvSpPr>
            <p:nvPr/>
          </p:nvSpPr>
          <p:spPr bwMode="auto">
            <a:xfrm>
              <a:off x="6877889" y="5559339"/>
              <a:ext cx="46498" cy="11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4060" name="Line 23"/>
            <p:cNvSpPr>
              <a:spLocks noChangeShapeType="1"/>
            </p:cNvSpPr>
            <p:nvPr/>
          </p:nvSpPr>
          <p:spPr bwMode="auto">
            <a:xfrm flipV="1">
              <a:off x="7124373" y="5480244"/>
              <a:ext cx="596" cy="1721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61" name="Rectangle 25"/>
            <p:cNvSpPr>
              <a:spLocks noChangeArrowheads="1"/>
            </p:cNvSpPr>
            <p:nvPr/>
          </p:nvSpPr>
          <p:spPr bwMode="auto">
            <a:xfrm>
              <a:off x="7113657" y="5559339"/>
              <a:ext cx="46498" cy="11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4062" name="Line 26"/>
            <p:cNvSpPr>
              <a:spLocks noChangeShapeType="1"/>
            </p:cNvSpPr>
            <p:nvPr/>
          </p:nvSpPr>
          <p:spPr bwMode="auto">
            <a:xfrm flipV="1">
              <a:off x="7360141" y="5480244"/>
              <a:ext cx="596" cy="1721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63" name="Rectangle 28"/>
            <p:cNvSpPr>
              <a:spLocks noChangeArrowheads="1"/>
            </p:cNvSpPr>
            <p:nvPr/>
          </p:nvSpPr>
          <p:spPr bwMode="auto">
            <a:xfrm>
              <a:off x="7349424" y="5559339"/>
              <a:ext cx="46498" cy="11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4064" name="Line 29"/>
            <p:cNvSpPr>
              <a:spLocks noChangeShapeType="1"/>
            </p:cNvSpPr>
            <p:nvPr/>
          </p:nvSpPr>
          <p:spPr bwMode="auto">
            <a:xfrm flipV="1">
              <a:off x="7595909" y="5480244"/>
              <a:ext cx="596" cy="1721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65" name="Rectangle 31"/>
            <p:cNvSpPr>
              <a:spLocks noChangeArrowheads="1"/>
            </p:cNvSpPr>
            <p:nvPr/>
          </p:nvSpPr>
          <p:spPr bwMode="auto">
            <a:xfrm>
              <a:off x="7585192" y="5559339"/>
              <a:ext cx="46498" cy="11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44066" name="Line 32"/>
            <p:cNvSpPr>
              <a:spLocks noChangeShapeType="1"/>
            </p:cNvSpPr>
            <p:nvPr/>
          </p:nvSpPr>
          <p:spPr bwMode="auto">
            <a:xfrm flipV="1">
              <a:off x="7831677" y="5480244"/>
              <a:ext cx="596" cy="1721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67" name="Rectangle 34"/>
            <p:cNvSpPr>
              <a:spLocks noChangeArrowheads="1"/>
            </p:cNvSpPr>
            <p:nvPr/>
          </p:nvSpPr>
          <p:spPr bwMode="auto">
            <a:xfrm>
              <a:off x="7806671" y="5559339"/>
              <a:ext cx="92995" cy="11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44068" name="Line 35"/>
            <p:cNvSpPr>
              <a:spLocks noChangeShapeType="1"/>
            </p:cNvSpPr>
            <p:nvPr/>
          </p:nvSpPr>
          <p:spPr bwMode="auto">
            <a:xfrm flipV="1">
              <a:off x="8067445" y="5480244"/>
              <a:ext cx="596" cy="1721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69" name="Rectangle 37"/>
            <p:cNvSpPr>
              <a:spLocks noChangeArrowheads="1"/>
            </p:cNvSpPr>
            <p:nvPr/>
          </p:nvSpPr>
          <p:spPr bwMode="auto">
            <a:xfrm>
              <a:off x="8042440" y="5559339"/>
              <a:ext cx="92995" cy="11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auto">
            <a:xfrm flipV="1">
              <a:off x="8303212" y="5480244"/>
              <a:ext cx="596" cy="1721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71" name="Rectangle 40"/>
            <p:cNvSpPr>
              <a:spLocks noChangeArrowheads="1"/>
            </p:cNvSpPr>
            <p:nvPr/>
          </p:nvSpPr>
          <p:spPr bwMode="auto">
            <a:xfrm>
              <a:off x="8278208" y="5559339"/>
              <a:ext cx="92995" cy="11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chemeClr val="bg1"/>
                  </a:solidFill>
                </a:rPr>
                <a:t>14</a:t>
              </a:r>
            </a:p>
          </p:txBody>
        </p:sp>
        <p:sp>
          <p:nvSpPr>
            <p:cNvPr id="44072" name="Line 41"/>
            <p:cNvSpPr>
              <a:spLocks noChangeShapeType="1"/>
            </p:cNvSpPr>
            <p:nvPr/>
          </p:nvSpPr>
          <p:spPr bwMode="auto">
            <a:xfrm flipV="1">
              <a:off x="8538980" y="5480244"/>
              <a:ext cx="596" cy="1721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73" name="Rectangle 43"/>
            <p:cNvSpPr>
              <a:spLocks noChangeArrowheads="1"/>
            </p:cNvSpPr>
            <p:nvPr/>
          </p:nvSpPr>
          <p:spPr bwMode="auto">
            <a:xfrm>
              <a:off x="8513974" y="5559339"/>
              <a:ext cx="92995" cy="11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chemeClr val="bg1"/>
                  </a:solidFill>
                </a:rPr>
                <a:t>16</a:t>
              </a:r>
            </a:p>
          </p:txBody>
        </p:sp>
        <p:sp>
          <p:nvSpPr>
            <p:cNvPr id="44074" name="Line 44"/>
            <p:cNvSpPr>
              <a:spLocks noChangeShapeType="1"/>
            </p:cNvSpPr>
            <p:nvPr/>
          </p:nvSpPr>
          <p:spPr bwMode="auto">
            <a:xfrm flipV="1">
              <a:off x="8778320" y="5480244"/>
              <a:ext cx="596" cy="1721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75" name="Rectangle 46"/>
            <p:cNvSpPr>
              <a:spLocks noChangeArrowheads="1"/>
            </p:cNvSpPr>
            <p:nvPr/>
          </p:nvSpPr>
          <p:spPr bwMode="auto">
            <a:xfrm>
              <a:off x="8753315" y="5559339"/>
              <a:ext cx="92995" cy="11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44076" name="Line 47"/>
            <p:cNvSpPr>
              <a:spLocks noChangeShapeType="1"/>
            </p:cNvSpPr>
            <p:nvPr/>
          </p:nvSpPr>
          <p:spPr bwMode="auto">
            <a:xfrm>
              <a:off x="6652838" y="5497457"/>
              <a:ext cx="17861" cy="478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77" name="Line 48"/>
            <p:cNvSpPr>
              <a:spLocks noChangeShapeType="1"/>
            </p:cNvSpPr>
            <p:nvPr/>
          </p:nvSpPr>
          <p:spPr bwMode="auto">
            <a:xfrm flipH="1">
              <a:off x="8756888" y="5497457"/>
              <a:ext cx="21434" cy="478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78" name="Rectangle 49"/>
            <p:cNvSpPr>
              <a:spLocks noChangeArrowheads="1"/>
            </p:cNvSpPr>
            <p:nvPr/>
          </p:nvSpPr>
          <p:spPr bwMode="auto">
            <a:xfrm>
              <a:off x="6463509" y="5474508"/>
              <a:ext cx="116243" cy="11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chemeClr val="bg1"/>
                  </a:solidFill>
                </a:rPr>
                <a:t>0.7</a:t>
              </a:r>
            </a:p>
          </p:txBody>
        </p:sp>
        <p:sp>
          <p:nvSpPr>
            <p:cNvPr id="44079" name="Line 50"/>
            <p:cNvSpPr>
              <a:spLocks noChangeShapeType="1"/>
            </p:cNvSpPr>
            <p:nvPr/>
          </p:nvSpPr>
          <p:spPr bwMode="auto">
            <a:xfrm>
              <a:off x="6652838" y="5302395"/>
              <a:ext cx="17861" cy="478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80" name="Rectangle 52"/>
            <p:cNvSpPr>
              <a:spLocks noChangeArrowheads="1"/>
            </p:cNvSpPr>
            <p:nvPr/>
          </p:nvSpPr>
          <p:spPr bwMode="auto">
            <a:xfrm>
              <a:off x="6463509" y="5279445"/>
              <a:ext cx="116243" cy="11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chemeClr val="bg1"/>
                  </a:solidFill>
                </a:rPr>
                <a:t>0.8</a:t>
              </a:r>
            </a:p>
          </p:txBody>
        </p:sp>
        <p:sp>
          <p:nvSpPr>
            <p:cNvPr id="44081" name="Line 53"/>
            <p:cNvSpPr>
              <a:spLocks noChangeShapeType="1"/>
            </p:cNvSpPr>
            <p:nvPr/>
          </p:nvSpPr>
          <p:spPr bwMode="auto">
            <a:xfrm>
              <a:off x="6652838" y="5110202"/>
              <a:ext cx="17861" cy="478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82" name="Rectangle 55"/>
            <p:cNvSpPr>
              <a:spLocks noChangeArrowheads="1"/>
            </p:cNvSpPr>
            <p:nvPr/>
          </p:nvSpPr>
          <p:spPr bwMode="auto">
            <a:xfrm>
              <a:off x="6463509" y="5087253"/>
              <a:ext cx="116243" cy="11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chemeClr val="bg1"/>
                  </a:solidFill>
                </a:rPr>
                <a:t>0.9</a:t>
              </a:r>
            </a:p>
          </p:txBody>
        </p:sp>
        <p:sp>
          <p:nvSpPr>
            <p:cNvPr id="44083" name="Line 56"/>
            <p:cNvSpPr>
              <a:spLocks noChangeShapeType="1"/>
            </p:cNvSpPr>
            <p:nvPr/>
          </p:nvSpPr>
          <p:spPr bwMode="auto">
            <a:xfrm>
              <a:off x="6652838" y="4918009"/>
              <a:ext cx="17861" cy="478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84" name="Rectangle 58"/>
            <p:cNvSpPr>
              <a:spLocks noChangeArrowheads="1"/>
            </p:cNvSpPr>
            <p:nvPr/>
          </p:nvSpPr>
          <p:spPr bwMode="auto">
            <a:xfrm>
              <a:off x="6502804" y="4895060"/>
              <a:ext cx="46497" cy="11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4085" name="Line 59"/>
            <p:cNvSpPr>
              <a:spLocks noChangeShapeType="1"/>
            </p:cNvSpPr>
            <p:nvPr/>
          </p:nvSpPr>
          <p:spPr bwMode="auto">
            <a:xfrm>
              <a:off x="6652838" y="4725815"/>
              <a:ext cx="17861" cy="478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86" name="Rectangle 61"/>
            <p:cNvSpPr>
              <a:spLocks noChangeArrowheads="1"/>
            </p:cNvSpPr>
            <p:nvPr/>
          </p:nvSpPr>
          <p:spPr bwMode="auto">
            <a:xfrm>
              <a:off x="6463509" y="4702866"/>
              <a:ext cx="116243" cy="11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chemeClr val="bg1"/>
                  </a:solidFill>
                </a:rPr>
                <a:t>1.1</a:t>
              </a:r>
            </a:p>
          </p:txBody>
        </p:sp>
        <p:sp>
          <p:nvSpPr>
            <p:cNvPr id="44087" name="Line 62"/>
            <p:cNvSpPr>
              <a:spLocks noChangeShapeType="1"/>
            </p:cNvSpPr>
            <p:nvPr/>
          </p:nvSpPr>
          <p:spPr bwMode="auto">
            <a:xfrm>
              <a:off x="6652838" y="4533622"/>
              <a:ext cx="17861" cy="478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88" name="Rectangle 64"/>
            <p:cNvSpPr>
              <a:spLocks noChangeArrowheads="1"/>
            </p:cNvSpPr>
            <p:nvPr/>
          </p:nvSpPr>
          <p:spPr bwMode="auto">
            <a:xfrm>
              <a:off x="6463509" y="4510673"/>
              <a:ext cx="116243" cy="11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chemeClr val="bg1"/>
                  </a:solidFill>
                </a:rPr>
                <a:t>1.2</a:t>
              </a:r>
            </a:p>
          </p:txBody>
        </p:sp>
        <p:sp>
          <p:nvSpPr>
            <p:cNvPr id="44089" name="Line 65"/>
            <p:cNvSpPr>
              <a:spLocks noChangeShapeType="1"/>
            </p:cNvSpPr>
            <p:nvPr/>
          </p:nvSpPr>
          <p:spPr bwMode="auto">
            <a:xfrm>
              <a:off x="6652838" y="4341428"/>
              <a:ext cx="17861" cy="478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90" name="Rectangle 67"/>
            <p:cNvSpPr>
              <a:spLocks noChangeArrowheads="1"/>
            </p:cNvSpPr>
            <p:nvPr/>
          </p:nvSpPr>
          <p:spPr bwMode="auto">
            <a:xfrm>
              <a:off x="6463509" y="4318481"/>
              <a:ext cx="116243" cy="11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chemeClr val="bg1"/>
                  </a:solidFill>
                </a:rPr>
                <a:t>1.3</a:t>
              </a:r>
            </a:p>
          </p:txBody>
        </p:sp>
        <p:sp>
          <p:nvSpPr>
            <p:cNvPr id="44091" name="Line 68"/>
            <p:cNvSpPr>
              <a:spLocks noChangeShapeType="1"/>
            </p:cNvSpPr>
            <p:nvPr/>
          </p:nvSpPr>
          <p:spPr bwMode="auto">
            <a:xfrm>
              <a:off x="6652838" y="4149235"/>
              <a:ext cx="17861" cy="478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92" name="Rectangle 70"/>
            <p:cNvSpPr>
              <a:spLocks noChangeArrowheads="1"/>
            </p:cNvSpPr>
            <p:nvPr/>
          </p:nvSpPr>
          <p:spPr bwMode="auto">
            <a:xfrm>
              <a:off x="6463509" y="4126287"/>
              <a:ext cx="116243" cy="11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chemeClr val="bg1"/>
                  </a:solidFill>
                </a:rPr>
                <a:t>1.4</a:t>
              </a:r>
            </a:p>
          </p:txBody>
        </p:sp>
        <p:sp>
          <p:nvSpPr>
            <p:cNvPr id="44093" name="Line 71"/>
            <p:cNvSpPr>
              <a:spLocks noChangeShapeType="1"/>
            </p:cNvSpPr>
            <p:nvPr/>
          </p:nvSpPr>
          <p:spPr bwMode="auto">
            <a:xfrm>
              <a:off x="6652838" y="4149235"/>
              <a:ext cx="2125483" cy="478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94" name="Line 72"/>
            <p:cNvSpPr>
              <a:spLocks noChangeShapeType="1"/>
            </p:cNvSpPr>
            <p:nvPr/>
          </p:nvSpPr>
          <p:spPr bwMode="auto">
            <a:xfrm>
              <a:off x="6652838" y="5497457"/>
              <a:ext cx="2125483" cy="478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95" name="Line 73"/>
            <p:cNvSpPr>
              <a:spLocks noChangeShapeType="1"/>
            </p:cNvSpPr>
            <p:nvPr/>
          </p:nvSpPr>
          <p:spPr bwMode="auto">
            <a:xfrm flipV="1">
              <a:off x="8778320" y="4149235"/>
              <a:ext cx="596" cy="134822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96" name="Line 74"/>
            <p:cNvSpPr>
              <a:spLocks noChangeShapeType="1"/>
            </p:cNvSpPr>
            <p:nvPr/>
          </p:nvSpPr>
          <p:spPr bwMode="auto">
            <a:xfrm flipV="1">
              <a:off x="6652838" y="4149235"/>
              <a:ext cx="596" cy="134822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97" name="Line 75"/>
            <p:cNvSpPr>
              <a:spLocks noChangeShapeType="1"/>
            </p:cNvSpPr>
            <p:nvPr/>
          </p:nvSpPr>
          <p:spPr bwMode="auto">
            <a:xfrm>
              <a:off x="6888606" y="4556570"/>
              <a:ext cx="596" cy="2380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98" name="Line 76"/>
            <p:cNvSpPr>
              <a:spLocks noChangeShapeType="1"/>
            </p:cNvSpPr>
            <p:nvPr/>
          </p:nvSpPr>
          <p:spPr bwMode="auto">
            <a:xfrm>
              <a:off x="6870745" y="4556570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99" name="Line 77"/>
            <p:cNvSpPr>
              <a:spLocks noChangeShapeType="1"/>
            </p:cNvSpPr>
            <p:nvPr/>
          </p:nvSpPr>
          <p:spPr bwMode="auto">
            <a:xfrm>
              <a:off x="6870745" y="4794661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00" name="Line 78"/>
            <p:cNvSpPr>
              <a:spLocks noChangeShapeType="1"/>
            </p:cNvSpPr>
            <p:nvPr/>
          </p:nvSpPr>
          <p:spPr bwMode="auto">
            <a:xfrm>
              <a:off x="6945762" y="4547965"/>
              <a:ext cx="596" cy="2438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01" name="Line 79"/>
            <p:cNvSpPr>
              <a:spLocks noChangeShapeType="1"/>
            </p:cNvSpPr>
            <p:nvPr/>
          </p:nvSpPr>
          <p:spPr bwMode="auto">
            <a:xfrm>
              <a:off x="6931473" y="4547965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02" name="Line 80"/>
            <p:cNvSpPr>
              <a:spLocks noChangeShapeType="1"/>
            </p:cNvSpPr>
            <p:nvPr/>
          </p:nvSpPr>
          <p:spPr bwMode="auto">
            <a:xfrm>
              <a:off x="6931473" y="4791792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03" name="Line 81"/>
            <p:cNvSpPr>
              <a:spLocks noChangeShapeType="1"/>
            </p:cNvSpPr>
            <p:nvPr/>
          </p:nvSpPr>
          <p:spPr bwMode="auto">
            <a:xfrm>
              <a:off x="7006490" y="4522148"/>
              <a:ext cx="596" cy="25816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04" name="Line 82"/>
            <p:cNvSpPr>
              <a:spLocks noChangeShapeType="1"/>
            </p:cNvSpPr>
            <p:nvPr/>
          </p:nvSpPr>
          <p:spPr bwMode="auto">
            <a:xfrm>
              <a:off x="6988629" y="4522148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05" name="Line 83"/>
            <p:cNvSpPr>
              <a:spLocks noChangeShapeType="1"/>
            </p:cNvSpPr>
            <p:nvPr/>
          </p:nvSpPr>
          <p:spPr bwMode="auto">
            <a:xfrm>
              <a:off x="6988629" y="4780317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06" name="Line 84"/>
            <p:cNvSpPr>
              <a:spLocks noChangeShapeType="1"/>
            </p:cNvSpPr>
            <p:nvPr/>
          </p:nvSpPr>
          <p:spPr bwMode="auto">
            <a:xfrm>
              <a:off x="7063646" y="4487725"/>
              <a:ext cx="596" cy="2725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07" name="Line 85"/>
            <p:cNvSpPr>
              <a:spLocks noChangeShapeType="1"/>
            </p:cNvSpPr>
            <p:nvPr/>
          </p:nvSpPr>
          <p:spPr bwMode="auto">
            <a:xfrm>
              <a:off x="7049357" y="4487725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08" name="Line 86"/>
            <p:cNvSpPr>
              <a:spLocks noChangeShapeType="1"/>
            </p:cNvSpPr>
            <p:nvPr/>
          </p:nvSpPr>
          <p:spPr bwMode="auto">
            <a:xfrm>
              <a:off x="7049357" y="4760238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09" name="Line 87"/>
            <p:cNvSpPr>
              <a:spLocks noChangeShapeType="1"/>
            </p:cNvSpPr>
            <p:nvPr/>
          </p:nvSpPr>
          <p:spPr bwMode="auto">
            <a:xfrm>
              <a:off x="7124373" y="4438959"/>
              <a:ext cx="596" cy="2925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10" name="Line 88"/>
            <p:cNvSpPr>
              <a:spLocks noChangeShapeType="1"/>
            </p:cNvSpPr>
            <p:nvPr/>
          </p:nvSpPr>
          <p:spPr bwMode="auto">
            <a:xfrm>
              <a:off x="7106513" y="4438959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11" name="Line 89"/>
            <p:cNvSpPr>
              <a:spLocks noChangeShapeType="1"/>
            </p:cNvSpPr>
            <p:nvPr/>
          </p:nvSpPr>
          <p:spPr bwMode="auto">
            <a:xfrm>
              <a:off x="7106513" y="4731552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12" name="Line 90"/>
            <p:cNvSpPr>
              <a:spLocks noChangeShapeType="1"/>
            </p:cNvSpPr>
            <p:nvPr/>
          </p:nvSpPr>
          <p:spPr bwMode="auto">
            <a:xfrm>
              <a:off x="7181530" y="4384457"/>
              <a:ext cx="596" cy="31267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13" name="Line 91"/>
            <p:cNvSpPr>
              <a:spLocks noChangeShapeType="1"/>
            </p:cNvSpPr>
            <p:nvPr/>
          </p:nvSpPr>
          <p:spPr bwMode="auto">
            <a:xfrm>
              <a:off x="7167241" y="4384457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14" name="Line 92"/>
            <p:cNvSpPr>
              <a:spLocks noChangeShapeType="1"/>
            </p:cNvSpPr>
            <p:nvPr/>
          </p:nvSpPr>
          <p:spPr bwMode="auto">
            <a:xfrm>
              <a:off x="7167241" y="4697130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15" name="Line 93"/>
            <p:cNvSpPr>
              <a:spLocks noChangeShapeType="1"/>
            </p:cNvSpPr>
            <p:nvPr/>
          </p:nvSpPr>
          <p:spPr bwMode="auto">
            <a:xfrm>
              <a:off x="7242257" y="4324217"/>
              <a:ext cx="596" cy="34135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16" name="Line 94"/>
            <p:cNvSpPr>
              <a:spLocks noChangeShapeType="1"/>
            </p:cNvSpPr>
            <p:nvPr/>
          </p:nvSpPr>
          <p:spPr bwMode="auto">
            <a:xfrm>
              <a:off x="7224397" y="4324217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17" name="Line 95"/>
            <p:cNvSpPr>
              <a:spLocks noChangeShapeType="1"/>
            </p:cNvSpPr>
            <p:nvPr/>
          </p:nvSpPr>
          <p:spPr bwMode="auto">
            <a:xfrm>
              <a:off x="7224397" y="4665575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18" name="Line 96"/>
            <p:cNvSpPr>
              <a:spLocks noChangeShapeType="1"/>
            </p:cNvSpPr>
            <p:nvPr/>
          </p:nvSpPr>
          <p:spPr bwMode="auto">
            <a:xfrm>
              <a:off x="7299414" y="4272583"/>
              <a:ext cx="596" cy="3643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19" name="Line 97"/>
            <p:cNvSpPr>
              <a:spLocks noChangeShapeType="1"/>
            </p:cNvSpPr>
            <p:nvPr/>
          </p:nvSpPr>
          <p:spPr bwMode="auto">
            <a:xfrm>
              <a:off x="7285125" y="4272583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20" name="Line 98"/>
            <p:cNvSpPr>
              <a:spLocks noChangeShapeType="1"/>
            </p:cNvSpPr>
            <p:nvPr/>
          </p:nvSpPr>
          <p:spPr bwMode="auto">
            <a:xfrm>
              <a:off x="7285125" y="4636889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21" name="Line 99"/>
            <p:cNvSpPr>
              <a:spLocks noChangeShapeType="1"/>
            </p:cNvSpPr>
            <p:nvPr/>
          </p:nvSpPr>
          <p:spPr bwMode="auto">
            <a:xfrm>
              <a:off x="7360141" y="4243897"/>
              <a:ext cx="596" cy="37864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22" name="Line 100"/>
            <p:cNvSpPr>
              <a:spLocks noChangeShapeType="1"/>
            </p:cNvSpPr>
            <p:nvPr/>
          </p:nvSpPr>
          <p:spPr bwMode="auto">
            <a:xfrm>
              <a:off x="7342281" y="4243897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23" name="Line 101"/>
            <p:cNvSpPr>
              <a:spLocks noChangeShapeType="1"/>
            </p:cNvSpPr>
            <p:nvPr/>
          </p:nvSpPr>
          <p:spPr bwMode="auto">
            <a:xfrm>
              <a:off x="7342281" y="4622547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24" name="Line 102"/>
            <p:cNvSpPr>
              <a:spLocks noChangeShapeType="1"/>
            </p:cNvSpPr>
            <p:nvPr/>
          </p:nvSpPr>
          <p:spPr bwMode="auto">
            <a:xfrm>
              <a:off x="7417297" y="4243897"/>
              <a:ext cx="596" cy="38438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25" name="Line 103"/>
            <p:cNvSpPr>
              <a:spLocks noChangeShapeType="1"/>
            </p:cNvSpPr>
            <p:nvPr/>
          </p:nvSpPr>
          <p:spPr bwMode="auto">
            <a:xfrm>
              <a:off x="7403008" y="4243897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26" name="Line 104"/>
            <p:cNvSpPr>
              <a:spLocks noChangeShapeType="1"/>
            </p:cNvSpPr>
            <p:nvPr/>
          </p:nvSpPr>
          <p:spPr bwMode="auto">
            <a:xfrm>
              <a:off x="7403008" y="4628284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27" name="Line 105"/>
            <p:cNvSpPr>
              <a:spLocks noChangeShapeType="1"/>
            </p:cNvSpPr>
            <p:nvPr/>
          </p:nvSpPr>
          <p:spPr bwMode="auto">
            <a:xfrm>
              <a:off x="7478025" y="4281189"/>
              <a:ext cx="596" cy="37578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28" name="Line 106"/>
            <p:cNvSpPr>
              <a:spLocks noChangeShapeType="1"/>
            </p:cNvSpPr>
            <p:nvPr/>
          </p:nvSpPr>
          <p:spPr bwMode="auto">
            <a:xfrm>
              <a:off x="7460165" y="4281189"/>
              <a:ext cx="35723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29" name="Line 107"/>
            <p:cNvSpPr>
              <a:spLocks noChangeShapeType="1"/>
            </p:cNvSpPr>
            <p:nvPr/>
          </p:nvSpPr>
          <p:spPr bwMode="auto">
            <a:xfrm>
              <a:off x="7460165" y="4656969"/>
              <a:ext cx="35723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30" name="Line 108"/>
            <p:cNvSpPr>
              <a:spLocks noChangeShapeType="1"/>
            </p:cNvSpPr>
            <p:nvPr/>
          </p:nvSpPr>
          <p:spPr bwMode="auto">
            <a:xfrm>
              <a:off x="7535181" y="4350034"/>
              <a:ext cx="596" cy="3528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31" name="Line 109"/>
            <p:cNvSpPr>
              <a:spLocks noChangeShapeType="1"/>
            </p:cNvSpPr>
            <p:nvPr/>
          </p:nvSpPr>
          <p:spPr bwMode="auto">
            <a:xfrm>
              <a:off x="7520892" y="4350034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32" name="Line 110"/>
            <p:cNvSpPr>
              <a:spLocks noChangeShapeType="1"/>
            </p:cNvSpPr>
            <p:nvPr/>
          </p:nvSpPr>
          <p:spPr bwMode="auto">
            <a:xfrm>
              <a:off x="7520892" y="4702867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33" name="Line 111"/>
            <p:cNvSpPr>
              <a:spLocks noChangeShapeType="1"/>
            </p:cNvSpPr>
            <p:nvPr/>
          </p:nvSpPr>
          <p:spPr bwMode="auto">
            <a:xfrm>
              <a:off x="7595909" y="4438959"/>
              <a:ext cx="596" cy="32127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34" name="Line 112"/>
            <p:cNvSpPr>
              <a:spLocks noChangeShapeType="1"/>
            </p:cNvSpPr>
            <p:nvPr/>
          </p:nvSpPr>
          <p:spPr bwMode="auto">
            <a:xfrm>
              <a:off x="7578049" y="4438959"/>
              <a:ext cx="35723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35" name="Line 113"/>
            <p:cNvSpPr>
              <a:spLocks noChangeShapeType="1"/>
            </p:cNvSpPr>
            <p:nvPr/>
          </p:nvSpPr>
          <p:spPr bwMode="auto">
            <a:xfrm>
              <a:off x="7578049" y="4760238"/>
              <a:ext cx="35723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36" name="Line 114"/>
            <p:cNvSpPr>
              <a:spLocks noChangeShapeType="1"/>
            </p:cNvSpPr>
            <p:nvPr/>
          </p:nvSpPr>
          <p:spPr bwMode="auto">
            <a:xfrm>
              <a:off x="7653065" y="4533622"/>
              <a:ext cx="596" cy="2925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37" name="Line 115"/>
            <p:cNvSpPr>
              <a:spLocks noChangeShapeType="1"/>
            </p:cNvSpPr>
            <p:nvPr/>
          </p:nvSpPr>
          <p:spPr bwMode="auto">
            <a:xfrm>
              <a:off x="7638776" y="4533622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38" name="Line 116"/>
            <p:cNvSpPr>
              <a:spLocks noChangeShapeType="1"/>
            </p:cNvSpPr>
            <p:nvPr/>
          </p:nvSpPr>
          <p:spPr bwMode="auto">
            <a:xfrm>
              <a:off x="7638776" y="4826214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39" name="Line 117"/>
            <p:cNvSpPr>
              <a:spLocks noChangeShapeType="1"/>
            </p:cNvSpPr>
            <p:nvPr/>
          </p:nvSpPr>
          <p:spPr bwMode="auto">
            <a:xfrm>
              <a:off x="7713793" y="4631152"/>
              <a:ext cx="596" cy="2610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40" name="Line 118"/>
            <p:cNvSpPr>
              <a:spLocks noChangeShapeType="1"/>
            </p:cNvSpPr>
            <p:nvPr/>
          </p:nvSpPr>
          <p:spPr bwMode="auto">
            <a:xfrm>
              <a:off x="7695932" y="4631152"/>
              <a:ext cx="35723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41" name="Line 119"/>
            <p:cNvSpPr>
              <a:spLocks noChangeShapeType="1"/>
            </p:cNvSpPr>
            <p:nvPr/>
          </p:nvSpPr>
          <p:spPr bwMode="auto">
            <a:xfrm>
              <a:off x="7695932" y="4892192"/>
              <a:ext cx="35723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42" name="Line 120"/>
            <p:cNvSpPr>
              <a:spLocks noChangeShapeType="1"/>
            </p:cNvSpPr>
            <p:nvPr/>
          </p:nvSpPr>
          <p:spPr bwMode="auto">
            <a:xfrm>
              <a:off x="7774521" y="4722947"/>
              <a:ext cx="596" cy="23522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43" name="Line 121"/>
            <p:cNvSpPr>
              <a:spLocks noChangeShapeType="1"/>
            </p:cNvSpPr>
            <p:nvPr/>
          </p:nvSpPr>
          <p:spPr bwMode="auto">
            <a:xfrm>
              <a:off x="7756660" y="4722947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44" name="Line 122"/>
            <p:cNvSpPr>
              <a:spLocks noChangeShapeType="1"/>
            </p:cNvSpPr>
            <p:nvPr/>
          </p:nvSpPr>
          <p:spPr bwMode="auto">
            <a:xfrm>
              <a:off x="7756660" y="4958168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45" name="Line 123"/>
            <p:cNvSpPr>
              <a:spLocks noChangeShapeType="1"/>
            </p:cNvSpPr>
            <p:nvPr/>
          </p:nvSpPr>
          <p:spPr bwMode="auto">
            <a:xfrm>
              <a:off x="7831677" y="4806134"/>
              <a:ext cx="596" cy="21227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46" name="Line 124"/>
            <p:cNvSpPr>
              <a:spLocks noChangeShapeType="1"/>
            </p:cNvSpPr>
            <p:nvPr/>
          </p:nvSpPr>
          <p:spPr bwMode="auto">
            <a:xfrm>
              <a:off x="7813816" y="4806134"/>
              <a:ext cx="35723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47" name="Line 125"/>
            <p:cNvSpPr>
              <a:spLocks noChangeShapeType="1"/>
            </p:cNvSpPr>
            <p:nvPr/>
          </p:nvSpPr>
          <p:spPr bwMode="auto">
            <a:xfrm>
              <a:off x="7813816" y="5018407"/>
              <a:ext cx="35723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48" name="Line 126"/>
            <p:cNvSpPr>
              <a:spLocks noChangeShapeType="1"/>
            </p:cNvSpPr>
            <p:nvPr/>
          </p:nvSpPr>
          <p:spPr bwMode="auto">
            <a:xfrm>
              <a:off x="7892405" y="4880716"/>
              <a:ext cx="596" cy="19219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49" name="Line 127"/>
            <p:cNvSpPr>
              <a:spLocks noChangeShapeType="1"/>
            </p:cNvSpPr>
            <p:nvPr/>
          </p:nvSpPr>
          <p:spPr bwMode="auto">
            <a:xfrm>
              <a:off x="7874544" y="4880716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50" name="Line 128"/>
            <p:cNvSpPr>
              <a:spLocks noChangeShapeType="1"/>
            </p:cNvSpPr>
            <p:nvPr/>
          </p:nvSpPr>
          <p:spPr bwMode="auto">
            <a:xfrm>
              <a:off x="7874544" y="5072910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51" name="Line 129"/>
            <p:cNvSpPr>
              <a:spLocks noChangeShapeType="1"/>
            </p:cNvSpPr>
            <p:nvPr/>
          </p:nvSpPr>
          <p:spPr bwMode="auto">
            <a:xfrm>
              <a:off x="7949561" y="4940957"/>
              <a:ext cx="596" cy="1807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52" name="Line 130"/>
            <p:cNvSpPr>
              <a:spLocks noChangeShapeType="1"/>
            </p:cNvSpPr>
            <p:nvPr/>
          </p:nvSpPr>
          <p:spPr bwMode="auto">
            <a:xfrm>
              <a:off x="7931700" y="4940957"/>
              <a:ext cx="35723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53" name="Line 131"/>
            <p:cNvSpPr>
              <a:spLocks noChangeShapeType="1"/>
            </p:cNvSpPr>
            <p:nvPr/>
          </p:nvSpPr>
          <p:spPr bwMode="auto">
            <a:xfrm>
              <a:off x="7931700" y="5121676"/>
              <a:ext cx="35723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54" name="Line 132"/>
            <p:cNvSpPr>
              <a:spLocks noChangeShapeType="1"/>
            </p:cNvSpPr>
            <p:nvPr/>
          </p:nvSpPr>
          <p:spPr bwMode="auto">
            <a:xfrm>
              <a:off x="8010289" y="4998327"/>
              <a:ext cx="596" cy="1692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55" name="Line 133"/>
            <p:cNvSpPr>
              <a:spLocks noChangeShapeType="1"/>
            </p:cNvSpPr>
            <p:nvPr/>
          </p:nvSpPr>
          <p:spPr bwMode="auto">
            <a:xfrm>
              <a:off x="7992428" y="4998327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56" name="Line 134"/>
            <p:cNvSpPr>
              <a:spLocks noChangeShapeType="1"/>
            </p:cNvSpPr>
            <p:nvPr/>
          </p:nvSpPr>
          <p:spPr bwMode="auto">
            <a:xfrm>
              <a:off x="7992428" y="5167572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57" name="Line 135"/>
            <p:cNvSpPr>
              <a:spLocks noChangeShapeType="1"/>
            </p:cNvSpPr>
            <p:nvPr/>
          </p:nvSpPr>
          <p:spPr bwMode="auto">
            <a:xfrm>
              <a:off x="8067445" y="5044224"/>
              <a:ext cx="596" cy="1635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58" name="Line 136"/>
            <p:cNvSpPr>
              <a:spLocks noChangeShapeType="1"/>
            </p:cNvSpPr>
            <p:nvPr/>
          </p:nvSpPr>
          <p:spPr bwMode="auto">
            <a:xfrm>
              <a:off x="8053156" y="5044224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59" name="Line 137"/>
            <p:cNvSpPr>
              <a:spLocks noChangeShapeType="1"/>
            </p:cNvSpPr>
            <p:nvPr/>
          </p:nvSpPr>
          <p:spPr bwMode="auto">
            <a:xfrm>
              <a:off x="8053156" y="5207733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60" name="Line 138"/>
            <p:cNvSpPr>
              <a:spLocks noChangeShapeType="1"/>
            </p:cNvSpPr>
            <p:nvPr/>
          </p:nvSpPr>
          <p:spPr bwMode="auto">
            <a:xfrm>
              <a:off x="8128173" y="5087253"/>
              <a:ext cx="596" cy="15490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61" name="Line 139"/>
            <p:cNvSpPr>
              <a:spLocks noChangeShapeType="1"/>
            </p:cNvSpPr>
            <p:nvPr/>
          </p:nvSpPr>
          <p:spPr bwMode="auto">
            <a:xfrm>
              <a:off x="8110312" y="5087253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62" name="Line 140"/>
            <p:cNvSpPr>
              <a:spLocks noChangeShapeType="1"/>
            </p:cNvSpPr>
            <p:nvPr/>
          </p:nvSpPr>
          <p:spPr bwMode="auto">
            <a:xfrm>
              <a:off x="8110312" y="5242154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63" name="Line 141"/>
            <p:cNvSpPr>
              <a:spLocks noChangeShapeType="1"/>
            </p:cNvSpPr>
            <p:nvPr/>
          </p:nvSpPr>
          <p:spPr bwMode="auto">
            <a:xfrm>
              <a:off x="8185329" y="5124544"/>
              <a:ext cx="596" cy="14916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64" name="Line 142"/>
            <p:cNvSpPr>
              <a:spLocks noChangeShapeType="1"/>
            </p:cNvSpPr>
            <p:nvPr/>
          </p:nvSpPr>
          <p:spPr bwMode="auto">
            <a:xfrm>
              <a:off x="8171040" y="5124544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65" name="Line 143"/>
            <p:cNvSpPr>
              <a:spLocks noChangeShapeType="1"/>
            </p:cNvSpPr>
            <p:nvPr/>
          </p:nvSpPr>
          <p:spPr bwMode="auto">
            <a:xfrm>
              <a:off x="8171040" y="5273709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66" name="Line 144"/>
            <p:cNvSpPr>
              <a:spLocks noChangeShapeType="1"/>
            </p:cNvSpPr>
            <p:nvPr/>
          </p:nvSpPr>
          <p:spPr bwMode="auto">
            <a:xfrm>
              <a:off x="8246057" y="5153230"/>
              <a:ext cx="596" cy="14629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67" name="Line 145"/>
            <p:cNvSpPr>
              <a:spLocks noChangeShapeType="1"/>
            </p:cNvSpPr>
            <p:nvPr/>
          </p:nvSpPr>
          <p:spPr bwMode="auto">
            <a:xfrm>
              <a:off x="8228196" y="5153230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68" name="Line 146"/>
            <p:cNvSpPr>
              <a:spLocks noChangeShapeType="1"/>
            </p:cNvSpPr>
            <p:nvPr/>
          </p:nvSpPr>
          <p:spPr bwMode="auto">
            <a:xfrm>
              <a:off x="8228196" y="5299527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69" name="Line 147"/>
            <p:cNvSpPr>
              <a:spLocks noChangeShapeType="1"/>
            </p:cNvSpPr>
            <p:nvPr/>
          </p:nvSpPr>
          <p:spPr bwMode="auto">
            <a:xfrm>
              <a:off x="8303212" y="5173310"/>
              <a:ext cx="596" cy="14629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70" name="Line 148"/>
            <p:cNvSpPr>
              <a:spLocks noChangeShapeType="1"/>
            </p:cNvSpPr>
            <p:nvPr/>
          </p:nvSpPr>
          <p:spPr bwMode="auto">
            <a:xfrm>
              <a:off x="8288923" y="5173310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71" name="Line 149"/>
            <p:cNvSpPr>
              <a:spLocks noChangeShapeType="1"/>
            </p:cNvSpPr>
            <p:nvPr/>
          </p:nvSpPr>
          <p:spPr bwMode="auto">
            <a:xfrm>
              <a:off x="8288923" y="5319606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72" name="Line 150"/>
            <p:cNvSpPr>
              <a:spLocks noChangeShapeType="1"/>
            </p:cNvSpPr>
            <p:nvPr/>
          </p:nvSpPr>
          <p:spPr bwMode="auto">
            <a:xfrm>
              <a:off x="8363941" y="5181916"/>
              <a:ext cx="596" cy="15203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73" name="Line 151"/>
            <p:cNvSpPr>
              <a:spLocks noChangeShapeType="1"/>
            </p:cNvSpPr>
            <p:nvPr/>
          </p:nvSpPr>
          <p:spPr bwMode="auto">
            <a:xfrm>
              <a:off x="8346080" y="5181916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74" name="Line 152"/>
            <p:cNvSpPr>
              <a:spLocks noChangeShapeType="1"/>
            </p:cNvSpPr>
            <p:nvPr/>
          </p:nvSpPr>
          <p:spPr bwMode="auto">
            <a:xfrm>
              <a:off x="8346080" y="5333949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75" name="Line 153"/>
            <p:cNvSpPr>
              <a:spLocks noChangeShapeType="1"/>
            </p:cNvSpPr>
            <p:nvPr/>
          </p:nvSpPr>
          <p:spPr bwMode="auto">
            <a:xfrm>
              <a:off x="8421096" y="5184784"/>
              <a:ext cx="596" cy="15777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76" name="Line 154"/>
            <p:cNvSpPr>
              <a:spLocks noChangeShapeType="1"/>
            </p:cNvSpPr>
            <p:nvPr/>
          </p:nvSpPr>
          <p:spPr bwMode="auto">
            <a:xfrm>
              <a:off x="8406807" y="5184784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77" name="Line 155"/>
            <p:cNvSpPr>
              <a:spLocks noChangeShapeType="1"/>
            </p:cNvSpPr>
            <p:nvPr/>
          </p:nvSpPr>
          <p:spPr bwMode="auto">
            <a:xfrm>
              <a:off x="8406807" y="5342555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78" name="Line 156"/>
            <p:cNvSpPr>
              <a:spLocks noChangeShapeType="1"/>
            </p:cNvSpPr>
            <p:nvPr/>
          </p:nvSpPr>
          <p:spPr bwMode="auto">
            <a:xfrm>
              <a:off x="8481825" y="5176178"/>
              <a:ext cx="596" cy="1692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79" name="Line 157"/>
            <p:cNvSpPr>
              <a:spLocks noChangeShapeType="1"/>
            </p:cNvSpPr>
            <p:nvPr/>
          </p:nvSpPr>
          <p:spPr bwMode="auto">
            <a:xfrm>
              <a:off x="8463964" y="5176178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80" name="Line 158"/>
            <p:cNvSpPr>
              <a:spLocks noChangeShapeType="1"/>
            </p:cNvSpPr>
            <p:nvPr/>
          </p:nvSpPr>
          <p:spPr bwMode="auto">
            <a:xfrm>
              <a:off x="8463964" y="5345423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81" name="Line 159"/>
            <p:cNvSpPr>
              <a:spLocks noChangeShapeType="1"/>
            </p:cNvSpPr>
            <p:nvPr/>
          </p:nvSpPr>
          <p:spPr bwMode="auto">
            <a:xfrm>
              <a:off x="8538980" y="5158967"/>
              <a:ext cx="596" cy="1864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82" name="Line 160"/>
            <p:cNvSpPr>
              <a:spLocks noChangeShapeType="1"/>
            </p:cNvSpPr>
            <p:nvPr/>
          </p:nvSpPr>
          <p:spPr bwMode="auto">
            <a:xfrm>
              <a:off x="8524691" y="5158967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83" name="Line 161"/>
            <p:cNvSpPr>
              <a:spLocks noChangeShapeType="1"/>
            </p:cNvSpPr>
            <p:nvPr/>
          </p:nvSpPr>
          <p:spPr bwMode="auto">
            <a:xfrm>
              <a:off x="8524691" y="5345423"/>
              <a:ext cx="32150" cy="4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84" name="Freeform 162"/>
            <p:cNvSpPr>
              <a:spLocks/>
            </p:cNvSpPr>
            <p:nvPr/>
          </p:nvSpPr>
          <p:spPr bwMode="auto">
            <a:xfrm>
              <a:off x="6888606" y="4433223"/>
              <a:ext cx="1650375" cy="829013"/>
            </a:xfrm>
            <a:custGeom>
              <a:avLst/>
              <a:gdLst>
                <a:gd name="T0" fmla="*/ 0 w 2772"/>
                <a:gd name="T1" fmla="*/ 2147483647 h 1734"/>
                <a:gd name="T2" fmla="*/ 2147483647 w 2772"/>
                <a:gd name="T3" fmla="*/ 2147483647 h 1734"/>
                <a:gd name="T4" fmla="*/ 2147483647 w 2772"/>
                <a:gd name="T5" fmla="*/ 2147483647 h 1734"/>
                <a:gd name="T6" fmla="*/ 2147483647 w 2772"/>
                <a:gd name="T7" fmla="*/ 2147483647 h 1734"/>
                <a:gd name="T8" fmla="*/ 2147483647 w 2772"/>
                <a:gd name="T9" fmla="*/ 2147483647 h 1734"/>
                <a:gd name="T10" fmla="*/ 2147483647 w 2772"/>
                <a:gd name="T11" fmla="*/ 2147483647 h 1734"/>
                <a:gd name="T12" fmla="*/ 2147483647 w 2772"/>
                <a:gd name="T13" fmla="*/ 2147483647 h 1734"/>
                <a:gd name="T14" fmla="*/ 2147483647 w 2772"/>
                <a:gd name="T15" fmla="*/ 2147483647 h 1734"/>
                <a:gd name="T16" fmla="*/ 2147483647 w 2772"/>
                <a:gd name="T17" fmla="*/ 0 h 1734"/>
                <a:gd name="T18" fmla="*/ 2147483647 w 2772"/>
                <a:gd name="T19" fmla="*/ 2147483647 h 1734"/>
                <a:gd name="T20" fmla="*/ 2147483647 w 2772"/>
                <a:gd name="T21" fmla="*/ 2147483647 h 1734"/>
                <a:gd name="T22" fmla="*/ 2147483647 w 2772"/>
                <a:gd name="T23" fmla="*/ 2147483647 h 1734"/>
                <a:gd name="T24" fmla="*/ 2147483647 w 2772"/>
                <a:gd name="T25" fmla="*/ 2147483647 h 1734"/>
                <a:gd name="T26" fmla="*/ 2147483647 w 2772"/>
                <a:gd name="T27" fmla="*/ 2147483647 h 1734"/>
                <a:gd name="T28" fmla="*/ 2147483647 w 2772"/>
                <a:gd name="T29" fmla="*/ 2147483647 h 1734"/>
                <a:gd name="T30" fmla="*/ 2147483647 w 2772"/>
                <a:gd name="T31" fmla="*/ 2147483647 h 1734"/>
                <a:gd name="T32" fmla="*/ 2147483647 w 2772"/>
                <a:gd name="T33" fmla="*/ 2147483647 h 1734"/>
                <a:gd name="T34" fmla="*/ 2147483647 w 2772"/>
                <a:gd name="T35" fmla="*/ 2147483647 h 1734"/>
                <a:gd name="T36" fmla="*/ 2147483647 w 2772"/>
                <a:gd name="T37" fmla="*/ 2147483647 h 1734"/>
                <a:gd name="T38" fmla="*/ 2147483647 w 2772"/>
                <a:gd name="T39" fmla="*/ 2147483647 h 1734"/>
                <a:gd name="T40" fmla="*/ 2147483647 w 2772"/>
                <a:gd name="T41" fmla="*/ 2147483647 h 1734"/>
                <a:gd name="T42" fmla="*/ 2147483647 w 2772"/>
                <a:gd name="T43" fmla="*/ 2147483647 h 1734"/>
                <a:gd name="T44" fmla="*/ 2147483647 w 2772"/>
                <a:gd name="T45" fmla="*/ 2147483647 h 1734"/>
                <a:gd name="T46" fmla="*/ 2147483647 w 2772"/>
                <a:gd name="T47" fmla="*/ 2147483647 h 1734"/>
                <a:gd name="T48" fmla="*/ 2147483647 w 2772"/>
                <a:gd name="T49" fmla="*/ 2147483647 h 1734"/>
                <a:gd name="T50" fmla="*/ 2147483647 w 2772"/>
                <a:gd name="T51" fmla="*/ 2147483647 h 1734"/>
                <a:gd name="T52" fmla="*/ 2147483647 w 2772"/>
                <a:gd name="T53" fmla="*/ 2147483647 h 1734"/>
                <a:gd name="T54" fmla="*/ 2147483647 w 2772"/>
                <a:gd name="T55" fmla="*/ 2147483647 h 1734"/>
                <a:gd name="T56" fmla="*/ 2147483647 w 2772"/>
                <a:gd name="T57" fmla="*/ 2147483647 h 17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72"/>
                <a:gd name="T88" fmla="*/ 0 h 1734"/>
                <a:gd name="T89" fmla="*/ 2772 w 2772"/>
                <a:gd name="T90" fmla="*/ 1734 h 17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72" h="1734">
                  <a:moveTo>
                    <a:pt x="0" y="510"/>
                  </a:moveTo>
                  <a:lnTo>
                    <a:pt x="96" y="492"/>
                  </a:lnTo>
                  <a:lnTo>
                    <a:pt x="198" y="456"/>
                  </a:lnTo>
                  <a:lnTo>
                    <a:pt x="294" y="396"/>
                  </a:lnTo>
                  <a:lnTo>
                    <a:pt x="396" y="318"/>
                  </a:lnTo>
                  <a:lnTo>
                    <a:pt x="492" y="228"/>
                  </a:lnTo>
                  <a:lnTo>
                    <a:pt x="594" y="126"/>
                  </a:lnTo>
                  <a:lnTo>
                    <a:pt x="690" y="48"/>
                  </a:lnTo>
                  <a:lnTo>
                    <a:pt x="792" y="0"/>
                  </a:lnTo>
                  <a:lnTo>
                    <a:pt x="888" y="6"/>
                  </a:lnTo>
                  <a:lnTo>
                    <a:pt x="990" y="72"/>
                  </a:lnTo>
                  <a:lnTo>
                    <a:pt x="1086" y="192"/>
                  </a:lnTo>
                  <a:lnTo>
                    <a:pt x="1188" y="348"/>
                  </a:lnTo>
                  <a:lnTo>
                    <a:pt x="1284" y="516"/>
                  </a:lnTo>
                  <a:lnTo>
                    <a:pt x="1386" y="690"/>
                  </a:lnTo>
                  <a:lnTo>
                    <a:pt x="1488" y="852"/>
                  </a:lnTo>
                  <a:lnTo>
                    <a:pt x="1584" y="1002"/>
                  </a:lnTo>
                  <a:lnTo>
                    <a:pt x="1686" y="1134"/>
                  </a:lnTo>
                  <a:lnTo>
                    <a:pt x="1782" y="1254"/>
                  </a:lnTo>
                  <a:lnTo>
                    <a:pt x="1884" y="1356"/>
                  </a:lnTo>
                  <a:lnTo>
                    <a:pt x="1980" y="1452"/>
                  </a:lnTo>
                  <a:lnTo>
                    <a:pt x="2082" y="1530"/>
                  </a:lnTo>
                  <a:lnTo>
                    <a:pt x="2178" y="1602"/>
                  </a:lnTo>
                  <a:lnTo>
                    <a:pt x="2280" y="1656"/>
                  </a:lnTo>
                  <a:lnTo>
                    <a:pt x="2376" y="1698"/>
                  </a:lnTo>
                  <a:lnTo>
                    <a:pt x="2478" y="1722"/>
                  </a:lnTo>
                  <a:lnTo>
                    <a:pt x="2574" y="1734"/>
                  </a:lnTo>
                  <a:lnTo>
                    <a:pt x="2676" y="1728"/>
                  </a:lnTo>
                  <a:lnTo>
                    <a:pt x="2772" y="171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85" name="Freeform 163"/>
            <p:cNvSpPr>
              <a:spLocks/>
            </p:cNvSpPr>
            <p:nvPr/>
          </p:nvSpPr>
          <p:spPr bwMode="auto">
            <a:xfrm>
              <a:off x="6888606" y="4708604"/>
              <a:ext cx="1650375" cy="625345"/>
            </a:xfrm>
            <a:custGeom>
              <a:avLst/>
              <a:gdLst>
                <a:gd name="T0" fmla="*/ 0 w 2772"/>
                <a:gd name="T1" fmla="*/ 2147483647 h 1308"/>
                <a:gd name="T2" fmla="*/ 2147483647 w 2772"/>
                <a:gd name="T3" fmla="*/ 2147483647 h 1308"/>
                <a:gd name="T4" fmla="*/ 2147483647 w 2772"/>
                <a:gd name="T5" fmla="*/ 2147483647 h 1308"/>
                <a:gd name="T6" fmla="*/ 2147483647 w 2772"/>
                <a:gd name="T7" fmla="*/ 2147483647 h 1308"/>
                <a:gd name="T8" fmla="*/ 2147483647 w 2772"/>
                <a:gd name="T9" fmla="*/ 2147483647 h 1308"/>
                <a:gd name="T10" fmla="*/ 2147483647 w 2772"/>
                <a:gd name="T11" fmla="*/ 2147483647 h 1308"/>
                <a:gd name="T12" fmla="*/ 2147483647 w 2772"/>
                <a:gd name="T13" fmla="*/ 2147483647 h 1308"/>
                <a:gd name="T14" fmla="*/ 2147483647 w 2772"/>
                <a:gd name="T15" fmla="*/ 0 h 1308"/>
                <a:gd name="T16" fmla="*/ 2147483647 w 2772"/>
                <a:gd name="T17" fmla="*/ 2147483647 h 1308"/>
                <a:gd name="T18" fmla="*/ 2147483647 w 2772"/>
                <a:gd name="T19" fmla="*/ 2147483647 h 1308"/>
                <a:gd name="T20" fmla="*/ 2147483647 w 2772"/>
                <a:gd name="T21" fmla="*/ 2147483647 h 1308"/>
                <a:gd name="T22" fmla="*/ 2147483647 w 2772"/>
                <a:gd name="T23" fmla="*/ 2147483647 h 1308"/>
                <a:gd name="T24" fmla="*/ 2147483647 w 2772"/>
                <a:gd name="T25" fmla="*/ 2147483647 h 1308"/>
                <a:gd name="T26" fmla="*/ 2147483647 w 2772"/>
                <a:gd name="T27" fmla="*/ 2147483647 h 1308"/>
                <a:gd name="T28" fmla="*/ 2147483647 w 2772"/>
                <a:gd name="T29" fmla="*/ 2147483647 h 1308"/>
                <a:gd name="T30" fmla="*/ 2147483647 w 2772"/>
                <a:gd name="T31" fmla="*/ 2147483647 h 1308"/>
                <a:gd name="T32" fmla="*/ 2147483647 w 2772"/>
                <a:gd name="T33" fmla="*/ 2147483647 h 1308"/>
                <a:gd name="T34" fmla="*/ 2147483647 w 2772"/>
                <a:gd name="T35" fmla="*/ 2147483647 h 1308"/>
                <a:gd name="T36" fmla="*/ 2147483647 w 2772"/>
                <a:gd name="T37" fmla="*/ 2147483647 h 1308"/>
                <a:gd name="T38" fmla="*/ 2147483647 w 2772"/>
                <a:gd name="T39" fmla="*/ 2147483647 h 1308"/>
                <a:gd name="T40" fmla="*/ 2147483647 w 2772"/>
                <a:gd name="T41" fmla="*/ 2147483647 h 1308"/>
                <a:gd name="T42" fmla="*/ 2147483647 w 2772"/>
                <a:gd name="T43" fmla="*/ 2147483647 h 1308"/>
                <a:gd name="T44" fmla="*/ 2147483647 w 2772"/>
                <a:gd name="T45" fmla="*/ 2147483647 h 1308"/>
                <a:gd name="T46" fmla="*/ 2147483647 w 2772"/>
                <a:gd name="T47" fmla="*/ 2147483647 h 1308"/>
                <a:gd name="T48" fmla="*/ 2147483647 w 2772"/>
                <a:gd name="T49" fmla="*/ 2147483647 h 1308"/>
                <a:gd name="T50" fmla="*/ 2147483647 w 2772"/>
                <a:gd name="T51" fmla="*/ 2147483647 h 1308"/>
                <a:gd name="T52" fmla="*/ 2147483647 w 2772"/>
                <a:gd name="T53" fmla="*/ 2147483647 h 1308"/>
                <a:gd name="T54" fmla="*/ 2147483647 w 2772"/>
                <a:gd name="T55" fmla="*/ 2147483647 h 1308"/>
                <a:gd name="T56" fmla="*/ 2147483647 w 2772"/>
                <a:gd name="T57" fmla="*/ 2147483647 h 13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72"/>
                <a:gd name="T88" fmla="*/ 0 h 1308"/>
                <a:gd name="T89" fmla="*/ 2772 w 2772"/>
                <a:gd name="T90" fmla="*/ 1308 h 13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72" h="1308">
                  <a:moveTo>
                    <a:pt x="0" y="6"/>
                  </a:moveTo>
                  <a:lnTo>
                    <a:pt x="96" y="42"/>
                  </a:lnTo>
                  <a:lnTo>
                    <a:pt x="198" y="72"/>
                  </a:lnTo>
                  <a:lnTo>
                    <a:pt x="294" y="72"/>
                  </a:lnTo>
                  <a:lnTo>
                    <a:pt x="396" y="60"/>
                  </a:lnTo>
                  <a:lnTo>
                    <a:pt x="492" y="36"/>
                  </a:lnTo>
                  <a:lnTo>
                    <a:pt x="594" y="12"/>
                  </a:lnTo>
                  <a:lnTo>
                    <a:pt x="690" y="0"/>
                  </a:lnTo>
                  <a:lnTo>
                    <a:pt x="792" y="18"/>
                  </a:lnTo>
                  <a:lnTo>
                    <a:pt x="888" y="72"/>
                  </a:lnTo>
                  <a:lnTo>
                    <a:pt x="990" y="150"/>
                  </a:lnTo>
                  <a:lnTo>
                    <a:pt x="1086" y="258"/>
                  </a:lnTo>
                  <a:lnTo>
                    <a:pt x="1188" y="384"/>
                  </a:lnTo>
                  <a:lnTo>
                    <a:pt x="1284" y="510"/>
                  </a:lnTo>
                  <a:lnTo>
                    <a:pt x="1386" y="636"/>
                  </a:lnTo>
                  <a:lnTo>
                    <a:pt x="1488" y="756"/>
                  </a:lnTo>
                  <a:lnTo>
                    <a:pt x="1584" y="864"/>
                  </a:lnTo>
                  <a:lnTo>
                    <a:pt x="1686" y="954"/>
                  </a:lnTo>
                  <a:lnTo>
                    <a:pt x="1782" y="1032"/>
                  </a:lnTo>
                  <a:lnTo>
                    <a:pt x="1884" y="1098"/>
                  </a:lnTo>
                  <a:lnTo>
                    <a:pt x="1980" y="1146"/>
                  </a:lnTo>
                  <a:lnTo>
                    <a:pt x="2082" y="1194"/>
                  </a:lnTo>
                  <a:lnTo>
                    <a:pt x="2178" y="1230"/>
                  </a:lnTo>
                  <a:lnTo>
                    <a:pt x="2280" y="1260"/>
                  </a:lnTo>
                  <a:lnTo>
                    <a:pt x="2376" y="1284"/>
                  </a:lnTo>
                  <a:lnTo>
                    <a:pt x="2478" y="1302"/>
                  </a:lnTo>
                  <a:lnTo>
                    <a:pt x="2574" y="1308"/>
                  </a:lnTo>
                  <a:lnTo>
                    <a:pt x="2676" y="1308"/>
                  </a:lnTo>
                  <a:lnTo>
                    <a:pt x="2772" y="1302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86" name="Line 164"/>
            <p:cNvSpPr>
              <a:spLocks noChangeShapeType="1"/>
            </p:cNvSpPr>
            <p:nvPr/>
          </p:nvSpPr>
          <p:spPr bwMode="auto">
            <a:xfrm>
              <a:off x="6888606" y="4539359"/>
              <a:ext cx="596" cy="34135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87" name="Line 165"/>
            <p:cNvSpPr>
              <a:spLocks noChangeShapeType="1"/>
            </p:cNvSpPr>
            <p:nvPr/>
          </p:nvSpPr>
          <p:spPr bwMode="auto">
            <a:xfrm>
              <a:off x="6870745" y="4539359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88" name="Line 166"/>
            <p:cNvSpPr>
              <a:spLocks noChangeShapeType="1"/>
            </p:cNvSpPr>
            <p:nvPr/>
          </p:nvSpPr>
          <p:spPr bwMode="auto">
            <a:xfrm>
              <a:off x="6870745" y="4880716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89" name="Line 167"/>
            <p:cNvSpPr>
              <a:spLocks noChangeShapeType="1"/>
            </p:cNvSpPr>
            <p:nvPr/>
          </p:nvSpPr>
          <p:spPr bwMode="auto">
            <a:xfrm>
              <a:off x="6945762" y="4573782"/>
              <a:ext cx="596" cy="312673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90" name="Line 168"/>
            <p:cNvSpPr>
              <a:spLocks noChangeShapeType="1"/>
            </p:cNvSpPr>
            <p:nvPr/>
          </p:nvSpPr>
          <p:spPr bwMode="auto">
            <a:xfrm>
              <a:off x="6931473" y="4573782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91" name="Line 169"/>
            <p:cNvSpPr>
              <a:spLocks noChangeShapeType="1"/>
            </p:cNvSpPr>
            <p:nvPr/>
          </p:nvSpPr>
          <p:spPr bwMode="auto">
            <a:xfrm>
              <a:off x="6931473" y="4886454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92" name="Line 170"/>
            <p:cNvSpPr>
              <a:spLocks noChangeShapeType="1"/>
            </p:cNvSpPr>
            <p:nvPr/>
          </p:nvSpPr>
          <p:spPr bwMode="auto">
            <a:xfrm>
              <a:off x="7006490" y="4596730"/>
              <a:ext cx="596" cy="28972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93" name="Line 171"/>
            <p:cNvSpPr>
              <a:spLocks noChangeShapeType="1"/>
            </p:cNvSpPr>
            <p:nvPr/>
          </p:nvSpPr>
          <p:spPr bwMode="auto">
            <a:xfrm>
              <a:off x="6988629" y="4596730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94" name="Line 172"/>
            <p:cNvSpPr>
              <a:spLocks noChangeShapeType="1"/>
            </p:cNvSpPr>
            <p:nvPr/>
          </p:nvSpPr>
          <p:spPr bwMode="auto">
            <a:xfrm>
              <a:off x="6988629" y="4886454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95" name="Line 173"/>
            <p:cNvSpPr>
              <a:spLocks noChangeShapeType="1"/>
            </p:cNvSpPr>
            <p:nvPr/>
          </p:nvSpPr>
          <p:spPr bwMode="auto">
            <a:xfrm>
              <a:off x="7063646" y="4608204"/>
              <a:ext cx="596" cy="272513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96" name="Line 174"/>
            <p:cNvSpPr>
              <a:spLocks noChangeShapeType="1"/>
            </p:cNvSpPr>
            <p:nvPr/>
          </p:nvSpPr>
          <p:spPr bwMode="auto">
            <a:xfrm>
              <a:off x="7049357" y="4608204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97" name="Line 175"/>
            <p:cNvSpPr>
              <a:spLocks noChangeShapeType="1"/>
            </p:cNvSpPr>
            <p:nvPr/>
          </p:nvSpPr>
          <p:spPr bwMode="auto">
            <a:xfrm>
              <a:off x="7049357" y="4880716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98" name="Line 176"/>
            <p:cNvSpPr>
              <a:spLocks noChangeShapeType="1"/>
            </p:cNvSpPr>
            <p:nvPr/>
          </p:nvSpPr>
          <p:spPr bwMode="auto">
            <a:xfrm>
              <a:off x="7124373" y="4605336"/>
              <a:ext cx="596" cy="26390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99" name="Line 177"/>
            <p:cNvSpPr>
              <a:spLocks noChangeShapeType="1"/>
            </p:cNvSpPr>
            <p:nvPr/>
          </p:nvSpPr>
          <p:spPr bwMode="auto">
            <a:xfrm>
              <a:off x="7106513" y="4605336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00" name="Line 178"/>
            <p:cNvSpPr>
              <a:spLocks noChangeShapeType="1"/>
            </p:cNvSpPr>
            <p:nvPr/>
          </p:nvSpPr>
          <p:spPr bwMode="auto">
            <a:xfrm>
              <a:off x="7106513" y="4869243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01" name="Line 179"/>
            <p:cNvSpPr>
              <a:spLocks noChangeShapeType="1"/>
            </p:cNvSpPr>
            <p:nvPr/>
          </p:nvSpPr>
          <p:spPr bwMode="auto">
            <a:xfrm>
              <a:off x="7181530" y="4596730"/>
              <a:ext cx="596" cy="26103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02" name="Line 180"/>
            <p:cNvSpPr>
              <a:spLocks noChangeShapeType="1"/>
            </p:cNvSpPr>
            <p:nvPr/>
          </p:nvSpPr>
          <p:spPr bwMode="auto">
            <a:xfrm>
              <a:off x="7167241" y="4596730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03" name="Line 181"/>
            <p:cNvSpPr>
              <a:spLocks noChangeShapeType="1"/>
            </p:cNvSpPr>
            <p:nvPr/>
          </p:nvSpPr>
          <p:spPr bwMode="auto">
            <a:xfrm>
              <a:off x="7167241" y="4857768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04" name="Line 182"/>
            <p:cNvSpPr>
              <a:spLocks noChangeShapeType="1"/>
            </p:cNvSpPr>
            <p:nvPr/>
          </p:nvSpPr>
          <p:spPr bwMode="auto">
            <a:xfrm>
              <a:off x="7242257" y="4585255"/>
              <a:ext cx="596" cy="26103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05" name="Line 183"/>
            <p:cNvSpPr>
              <a:spLocks noChangeShapeType="1"/>
            </p:cNvSpPr>
            <p:nvPr/>
          </p:nvSpPr>
          <p:spPr bwMode="auto">
            <a:xfrm>
              <a:off x="7224397" y="4585255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06" name="Line 184"/>
            <p:cNvSpPr>
              <a:spLocks noChangeShapeType="1"/>
            </p:cNvSpPr>
            <p:nvPr/>
          </p:nvSpPr>
          <p:spPr bwMode="auto">
            <a:xfrm>
              <a:off x="7224397" y="4846294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07" name="Line 185"/>
            <p:cNvSpPr>
              <a:spLocks noChangeShapeType="1"/>
            </p:cNvSpPr>
            <p:nvPr/>
          </p:nvSpPr>
          <p:spPr bwMode="auto">
            <a:xfrm>
              <a:off x="7299414" y="4579519"/>
              <a:ext cx="596" cy="26103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08" name="Line 186"/>
            <p:cNvSpPr>
              <a:spLocks noChangeShapeType="1"/>
            </p:cNvSpPr>
            <p:nvPr/>
          </p:nvSpPr>
          <p:spPr bwMode="auto">
            <a:xfrm>
              <a:off x="7285125" y="4579519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09" name="Line 187"/>
            <p:cNvSpPr>
              <a:spLocks noChangeShapeType="1"/>
            </p:cNvSpPr>
            <p:nvPr/>
          </p:nvSpPr>
          <p:spPr bwMode="auto">
            <a:xfrm>
              <a:off x="7285125" y="4840557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10" name="Line 188"/>
            <p:cNvSpPr>
              <a:spLocks noChangeShapeType="1"/>
            </p:cNvSpPr>
            <p:nvPr/>
          </p:nvSpPr>
          <p:spPr bwMode="auto">
            <a:xfrm>
              <a:off x="7360141" y="4590993"/>
              <a:ext cx="596" cy="25530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11" name="Line 189"/>
            <p:cNvSpPr>
              <a:spLocks noChangeShapeType="1"/>
            </p:cNvSpPr>
            <p:nvPr/>
          </p:nvSpPr>
          <p:spPr bwMode="auto">
            <a:xfrm>
              <a:off x="7342281" y="4590993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12" name="Line 190"/>
            <p:cNvSpPr>
              <a:spLocks noChangeShapeType="1"/>
            </p:cNvSpPr>
            <p:nvPr/>
          </p:nvSpPr>
          <p:spPr bwMode="auto">
            <a:xfrm>
              <a:off x="7342281" y="4846294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13" name="Line 191"/>
            <p:cNvSpPr>
              <a:spLocks noChangeShapeType="1"/>
            </p:cNvSpPr>
            <p:nvPr/>
          </p:nvSpPr>
          <p:spPr bwMode="auto">
            <a:xfrm>
              <a:off x="7417297" y="4619678"/>
              <a:ext cx="596" cy="24382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14" name="Line 192"/>
            <p:cNvSpPr>
              <a:spLocks noChangeShapeType="1"/>
            </p:cNvSpPr>
            <p:nvPr/>
          </p:nvSpPr>
          <p:spPr bwMode="auto">
            <a:xfrm>
              <a:off x="7403008" y="4619678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15" name="Line 193"/>
            <p:cNvSpPr>
              <a:spLocks noChangeShapeType="1"/>
            </p:cNvSpPr>
            <p:nvPr/>
          </p:nvSpPr>
          <p:spPr bwMode="auto">
            <a:xfrm>
              <a:off x="7403008" y="4863505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16" name="Line 194"/>
            <p:cNvSpPr>
              <a:spLocks noChangeShapeType="1"/>
            </p:cNvSpPr>
            <p:nvPr/>
          </p:nvSpPr>
          <p:spPr bwMode="auto">
            <a:xfrm>
              <a:off x="7478025" y="4668444"/>
              <a:ext cx="596" cy="22661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17" name="Line 195"/>
            <p:cNvSpPr>
              <a:spLocks noChangeShapeType="1"/>
            </p:cNvSpPr>
            <p:nvPr/>
          </p:nvSpPr>
          <p:spPr bwMode="auto">
            <a:xfrm>
              <a:off x="7460165" y="4668444"/>
              <a:ext cx="35723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18" name="Line 196"/>
            <p:cNvSpPr>
              <a:spLocks noChangeShapeType="1"/>
            </p:cNvSpPr>
            <p:nvPr/>
          </p:nvSpPr>
          <p:spPr bwMode="auto">
            <a:xfrm>
              <a:off x="7460165" y="4895060"/>
              <a:ext cx="35723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19" name="Line 197"/>
            <p:cNvSpPr>
              <a:spLocks noChangeShapeType="1"/>
            </p:cNvSpPr>
            <p:nvPr/>
          </p:nvSpPr>
          <p:spPr bwMode="auto">
            <a:xfrm>
              <a:off x="7535181" y="4728683"/>
              <a:ext cx="596" cy="20653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20" name="Line 198"/>
            <p:cNvSpPr>
              <a:spLocks noChangeShapeType="1"/>
            </p:cNvSpPr>
            <p:nvPr/>
          </p:nvSpPr>
          <p:spPr bwMode="auto">
            <a:xfrm>
              <a:off x="7520892" y="4728683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21" name="Line 199"/>
            <p:cNvSpPr>
              <a:spLocks noChangeShapeType="1"/>
            </p:cNvSpPr>
            <p:nvPr/>
          </p:nvSpPr>
          <p:spPr bwMode="auto">
            <a:xfrm>
              <a:off x="7520892" y="4935220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22" name="Line 200"/>
            <p:cNvSpPr>
              <a:spLocks noChangeShapeType="1"/>
            </p:cNvSpPr>
            <p:nvPr/>
          </p:nvSpPr>
          <p:spPr bwMode="auto">
            <a:xfrm>
              <a:off x="7595909" y="4800397"/>
              <a:ext cx="596" cy="18358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23" name="Line 201"/>
            <p:cNvSpPr>
              <a:spLocks noChangeShapeType="1"/>
            </p:cNvSpPr>
            <p:nvPr/>
          </p:nvSpPr>
          <p:spPr bwMode="auto">
            <a:xfrm>
              <a:off x="7578049" y="4800397"/>
              <a:ext cx="35723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24" name="Line 202"/>
            <p:cNvSpPr>
              <a:spLocks noChangeShapeType="1"/>
            </p:cNvSpPr>
            <p:nvPr/>
          </p:nvSpPr>
          <p:spPr bwMode="auto">
            <a:xfrm>
              <a:off x="7578049" y="4983985"/>
              <a:ext cx="35723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25" name="Line 203"/>
            <p:cNvSpPr>
              <a:spLocks noChangeShapeType="1"/>
            </p:cNvSpPr>
            <p:nvPr/>
          </p:nvSpPr>
          <p:spPr bwMode="auto">
            <a:xfrm>
              <a:off x="7653065" y="4869243"/>
              <a:ext cx="596" cy="16924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26" name="Line 204"/>
            <p:cNvSpPr>
              <a:spLocks noChangeShapeType="1"/>
            </p:cNvSpPr>
            <p:nvPr/>
          </p:nvSpPr>
          <p:spPr bwMode="auto">
            <a:xfrm>
              <a:off x="7638776" y="4869243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27" name="Line 205"/>
            <p:cNvSpPr>
              <a:spLocks noChangeShapeType="1"/>
            </p:cNvSpPr>
            <p:nvPr/>
          </p:nvSpPr>
          <p:spPr bwMode="auto">
            <a:xfrm>
              <a:off x="7638776" y="5038488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28" name="Line 206"/>
            <p:cNvSpPr>
              <a:spLocks noChangeShapeType="1"/>
            </p:cNvSpPr>
            <p:nvPr/>
          </p:nvSpPr>
          <p:spPr bwMode="auto">
            <a:xfrm>
              <a:off x="7713793" y="4935220"/>
              <a:ext cx="596" cy="15777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29" name="Line 207"/>
            <p:cNvSpPr>
              <a:spLocks noChangeShapeType="1"/>
            </p:cNvSpPr>
            <p:nvPr/>
          </p:nvSpPr>
          <p:spPr bwMode="auto">
            <a:xfrm>
              <a:off x="7695932" y="4935220"/>
              <a:ext cx="35723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30" name="Line 208"/>
            <p:cNvSpPr>
              <a:spLocks noChangeShapeType="1"/>
            </p:cNvSpPr>
            <p:nvPr/>
          </p:nvSpPr>
          <p:spPr bwMode="auto">
            <a:xfrm>
              <a:off x="7695932" y="5092990"/>
              <a:ext cx="35723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31" name="Line 210"/>
            <p:cNvSpPr>
              <a:spLocks noChangeShapeType="1"/>
            </p:cNvSpPr>
            <p:nvPr/>
          </p:nvSpPr>
          <p:spPr bwMode="auto">
            <a:xfrm>
              <a:off x="7774521" y="4995459"/>
              <a:ext cx="596" cy="14916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32" name="Line 211"/>
            <p:cNvSpPr>
              <a:spLocks noChangeShapeType="1"/>
            </p:cNvSpPr>
            <p:nvPr/>
          </p:nvSpPr>
          <p:spPr bwMode="auto">
            <a:xfrm>
              <a:off x="7756660" y="4995459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33" name="Line 212"/>
            <p:cNvSpPr>
              <a:spLocks noChangeShapeType="1"/>
            </p:cNvSpPr>
            <p:nvPr/>
          </p:nvSpPr>
          <p:spPr bwMode="auto">
            <a:xfrm>
              <a:off x="7756660" y="5144624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34" name="Line 213"/>
            <p:cNvSpPr>
              <a:spLocks noChangeShapeType="1"/>
            </p:cNvSpPr>
            <p:nvPr/>
          </p:nvSpPr>
          <p:spPr bwMode="auto">
            <a:xfrm>
              <a:off x="7831677" y="5049961"/>
              <a:ext cx="596" cy="14342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35" name="Line 214"/>
            <p:cNvSpPr>
              <a:spLocks noChangeShapeType="1"/>
            </p:cNvSpPr>
            <p:nvPr/>
          </p:nvSpPr>
          <p:spPr bwMode="auto">
            <a:xfrm>
              <a:off x="7813816" y="5049961"/>
              <a:ext cx="35723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36" name="Line 215"/>
            <p:cNvSpPr>
              <a:spLocks noChangeShapeType="1"/>
            </p:cNvSpPr>
            <p:nvPr/>
          </p:nvSpPr>
          <p:spPr bwMode="auto">
            <a:xfrm>
              <a:off x="7813816" y="5193389"/>
              <a:ext cx="35723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37" name="Line 216"/>
            <p:cNvSpPr>
              <a:spLocks noChangeShapeType="1"/>
            </p:cNvSpPr>
            <p:nvPr/>
          </p:nvSpPr>
          <p:spPr bwMode="auto">
            <a:xfrm>
              <a:off x="7892405" y="5092990"/>
              <a:ext cx="596" cy="14342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38" name="Line 217"/>
            <p:cNvSpPr>
              <a:spLocks noChangeShapeType="1"/>
            </p:cNvSpPr>
            <p:nvPr/>
          </p:nvSpPr>
          <p:spPr bwMode="auto">
            <a:xfrm>
              <a:off x="7874544" y="5092990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39" name="Line 218"/>
            <p:cNvSpPr>
              <a:spLocks noChangeShapeType="1"/>
            </p:cNvSpPr>
            <p:nvPr/>
          </p:nvSpPr>
          <p:spPr bwMode="auto">
            <a:xfrm>
              <a:off x="7874544" y="5236417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40" name="Line 219"/>
            <p:cNvSpPr>
              <a:spLocks noChangeShapeType="1"/>
            </p:cNvSpPr>
            <p:nvPr/>
          </p:nvSpPr>
          <p:spPr bwMode="auto">
            <a:xfrm>
              <a:off x="7949561" y="5127413"/>
              <a:ext cx="596" cy="14629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41" name="Line 220"/>
            <p:cNvSpPr>
              <a:spLocks noChangeShapeType="1"/>
            </p:cNvSpPr>
            <p:nvPr/>
          </p:nvSpPr>
          <p:spPr bwMode="auto">
            <a:xfrm>
              <a:off x="7931700" y="5127413"/>
              <a:ext cx="35723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42" name="Line 221"/>
            <p:cNvSpPr>
              <a:spLocks noChangeShapeType="1"/>
            </p:cNvSpPr>
            <p:nvPr/>
          </p:nvSpPr>
          <p:spPr bwMode="auto">
            <a:xfrm>
              <a:off x="7931700" y="5273709"/>
              <a:ext cx="35723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43" name="Line 222"/>
            <p:cNvSpPr>
              <a:spLocks noChangeShapeType="1"/>
            </p:cNvSpPr>
            <p:nvPr/>
          </p:nvSpPr>
          <p:spPr bwMode="auto">
            <a:xfrm>
              <a:off x="8010289" y="5156099"/>
              <a:ext cx="596" cy="15203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44" name="Line 223"/>
            <p:cNvSpPr>
              <a:spLocks noChangeShapeType="1"/>
            </p:cNvSpPr>
            <p:nvPr/>
          </p:nvSpPr>
          <p:spPr bwMode="auto">
            <a:xfrm>
              <a:off x="7992428" y="5156099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45" name="Line 224"/>
            <p:cNvSpPr>
              <a:spLocks noChangeShapeType="1"/>
            </p:cNvSpPr>
            <p:nvPr/>
          </p:nvSpPr>
          <p:spPr bwMode="auto">
            <a:xfrm>
              <a:off x="7992428" y="5308132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46" name="Line 225"/>
            <p:cNvSpPr>
              <a:spLocks noChangeShapeType="1"/>
            </p:cNvSpPr>
            <p:nvPr/>
          </p:nvSpPr>
          <p:spPr bwMode="auto">
            <a:xfrm>
              <a:off x="8067445" y="5179047"/>
              <a:ext cx="596" cy="15777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47" name="Line 226"/>
            <p:cNvSpPr>
              <a:spLocks noChangeShapeType="1"/>
            </p:cNvSpPr>
            <p:nvPr/>
          </p:nvSpPr>
          <p:spPr bwMode="auto">
            <a:xfrm>
              <a:off x="8053156" y="5179047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48" name="Line 227"/>
            <p:cNvSpPr>
              <a:spLocks noChangeShapeType="1"/>
            </p:cNvSpPr>
            <p:nvPr/>
          </p:nvSpPr>
          <p:spPr bwMode="auto">
            <a:xfrm>
              <a:off x="8053156" y="5336817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49" name="Line 228"/>
            <p:cNvSpPr>
              <a:spLocks noChangeShapeType="1"/>
            </p:cNvSpPr>
            <p:nvPr/>
          </p:nvSpPr>
          <p:spPr bwMode="auto">
            <a:xfrm>
              <a:off x="8128173" y="5196258"/>
              <a:ext cx="596" cy="16637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50" name="Line 229"/>
            <p:cNvSpPr>
              <a:spLocks noChangeShapeType="1"/>
            </p:cNvSpPr>
            <p:nvPr/>
          </p:nvSpPr>
          <p:spPr bwMode="auto">
            <a:xfrm>
              <a:off x="8110312" y="5196258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51" name="Line 230"/>
            <p:cNvSpPr>
              <a:spLocks noChangeShapeType="1"/>
            </p:cNvSpPr>
            <p:nvPr/>
          </p:nvSpPr>
          <p:spPr bwMode="auto">
            <a:xfrm>
              <a:off x="8110312" y="5362634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52" name="Line 231"/>
            <p:cNvSpPr>
              <a:spLocks noChangeShapeType="1"/>
            </p:cNvSpPr>
            <p:nvPr/>
          </p:nvSpPr>
          <p:spPr bwMode="auto">
            <a:xfrm>
              <a:off x="8185329" y="5210601"/>
              <a:ext cx="596" cy="17211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53" name="Line 232"/>
            <p:cNvSpPr>
              <a:spLocks noChangeShapeType="1"/>
            </p:cNvSpPr>
            <p:nvPr/>
          </p:nvSpPr>
          <p:spPr bwMode="auto">
            <a:xfrm>
              <a:off x="8171040" y="5210601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54" name="Line 233"/>
            <p:cNvSpPr>
              <a:spLocks noChangeShapeType="1"/>
            </p:cNvSpPr>
            <p:nvPr/>
          </p:nvSpPr>
          <p:spPr bwMode="auto">
            <a:xfrm>
              <a:off x="8171040" y="5382714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55" name="Line 234"/>
            <p:cNvSpPr>
              <a:spLocks noChangeShapeType="1"/>
            </p:cNvSpPr>
            <p:nvPr/>
          </p:nvSpPr>
          <p:spPr bwMode="auto">
            <a:xfrm>
              <a:off x="8246057" y="5222075"/>
              <a:ext cx="596" cy="180719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56" name="Line 235"/>
            <p:cNvSpPr>
              <a:spLocks noChangeShapeType="1"/>
            </p:cNvSpPr>
            <p:nvPr/>
          </p:nvSpPr>
          <p:spPr bwMode="auto">
            <a:xfrm>
              <a:off x="8228196" y="5222075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57" name="Line 236"/>
            <p:cNvSpPr>
              <a:spLocks noChangeShapeType="1"/>
            </p:cNvSpPr>
            <p:nvPr/>
          </p:nvSpPr>
          <p:spPr bwMode="auto">
            <a:xfrm>
              <a:off x="8228196" y="5402794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58" name="Line 237"/>
            <p:cNvSpPr>
              <a:spLocks noChangeShapeType="1"/>
            </p:cNvSpPr>
            <p:nvPr/>
          </p:nvSpPr>
          <p:spPr bwMode="auto">
            <a:xfrm>
              <a:off x="8303212" y="5230681"/>
              <a:ext cx="596" cy="18645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59" name="Line 238"/>
            <p:cNvSpPr>
              <a:spLocks noChangeShapeType="1"/>
            </p:cNvSpPr>
            <p:nvPr/>
          </p:nvSpPr>
          <p:spPr bwMode="auto">
            <a:xfrm>
              <a:off x="8288923" y="5230681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60" name="Line 239"/>
            <p:cNvSpPr>
              <a:spLocks noChangeShapeType="1"/>
            </p:cNvSpPr>
            <p:nvPr/>
          </p:nvSpPr>
          <p:spPr bwMode="auto">
            <a:xfrm>
              <a:off x="8288923" y="5417137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61" name="Line 240"/>
            <p:cNvSpPr>
              <a:spLocks noChangeShapeType="1"/>
            </p:cNvSpPr>
            <p:nvPr/>
          </p:nvSpPr>
          <p:spPr bwMode="auto">
            <a:xfrm>
              <a:off x="8363941" y="5236417"/>
              <a:ext cx="596" cy="18932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62" name="Line 241"/>
            <p:cNvSpPr>
              <a:spLocks noChangeShapeType="1"/>
            </p:cNvSpPr>
            <p:nvPr/>
          </p:nvSpPr>
          <p:spPr bwMode="auto">
            <a:xfrm>
              <a:off x="8346080" y="5236417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63" name="Line 242"/>
            <p:cNvSpPr>
              <a:spLocks noChangeShapeType="1"/>
            </p:cNvSpPr>
            <p:nvPr/>
          </p:nvSpPr>
          <p:spPr bwMode="auto">
            <a:xfrm>
              <a:off x="8346080" y="5425743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64" name="Line 243"/>
            <p:cNvSpPr>
              <a:spLocks noChangeShapeType="1"/>
            </p:cNvSpPr>
            <p:nvPr/>
          </p:nvSpPr>
          <p:spPr bwMode="auto">
            <a:xfrm>
              <a:off x="8421096" y="5236417"/>
              <a:ext cx="596" cy="19506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65" name="Line 244"/>
            <p:cNvSpPr>
              <a:spLocks noChangeShapeType="1"/>
            </p:cNvSpPr>
            <p:nvPr/>
          </p:nvSpPr>
          <p:spPr bwMode="auto">
            <a:xfrm>
              <a:off x="8406807" y="5236417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66" name="Line 245"/>
            <p:cNvSpPr>
              <a:spLocks noChangeShapeType="1"/>
            </p:cNvSpPr>
            <p:nvPr/>
          </p:nvSpPr>
          <p:spPr bwMode="auto">
            <a:xfrm>
              <a:off x="8406807" y="5431479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67" name="Line 246"/>
            <p:cNvSpPr>
              <a:spLocks noChangeShapeType="1"/>
            </p:cNvSpPr>
            <p:nvPr/>
          </p:nvSpPr>
          <p:spPr bwMode="auto">
            <a:xfrm>
              <a:off x="8481825" y="5233549"/>
              <a:ext cx="596" cy="200799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68" name="Line 247"/>
            <p:cNvSpPr>
              <a:spLocks noChangeShapeType="1"/>
            </p:cNvSpPr>
            <p:nvPr/>
          </p:nvSpPr>
          <p:spPr bwMode="auto">
            <a:xfrm>
              <a:off x="8463964" y="5233549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69" name="Line 248"/>
            <p:cNvSpPr>
              <a:spLocks noChangeShapeType="1"/>
            </p:cNvSpPr>
            <p:nvPr/>
          </p:nvSpPr>
          <p:spPr bwMode="auto">
            <a:xfrm>
              <a:off x="8463964" y="5434348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70" name="Line 249"/>
            <p:cNvSpPr>
              <a:spLocks noChangeShapeType="1"/>
            </p:cNvSpPr>
            <p:nvPr/>
          </p:nvSpPr>
          <p:spPr bwMode="auto">
            <a:xfrm>
              <a:off x="8538980" y="5230681"/>
              <a:ext cx="596" cy="200799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71" name="Line 250"/>
            <p:cNvSpPr>
              <a:spLocks noChangeShapeType="1"/>
            </p:cNvSpPr>
            <p:nvPr/>
          </p:nvSpPr>
          <p:spPr bwMode="auto">
            <a:xfrm>
              <a:off x="8524691" y="5230681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72" name="Line 251"/>
            <p:cNvSpPr>
              <a:spLocks noChangeShapeType="1"/>
            </p:cNvSpPr>
            <p:nvPr/>
          </p:nvSpPr>
          <p:spPr bwMode="auto">
            <a:xfrm>
              <a:off x="8524691" y="5431479"/>
              <a:ext cx="32150" cy="4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73" name="Freeform 252"/>
            <p:cNvSpPr>
              <a:spLocks/>
            </p:cNvSpPr>
            <p:nvPr/>
          </p:nvSpPr>
          <p:spPr bwMode="auto">
            <a:xfrm>
              <a:off x="6888606" y="4708604"/>
              <a:ext cx="1650375" cy="625345"/>
            </a:xfrm>
            <a:custGeom>
              <a:avLst/>
              <a:gdLst>
                <a:gd name="T0" fmla="*/ 0 w 2772"/>
                <a:gd name="T1" fmla="*/ 2147483647 h 1308"/>
                <a:gd name="T2" fmla="*/ 2147483647 w 2772"/>
                <a:gd name="T3" fmla="*/ 2147483647 h 1308"/>
                <a:gd name="T4" fmla="*/ 2147483647 w 2772"/>
                <a:gd name="T5" fmla="*/ 2147483647 h 1308"/>
                <a:gd name="T6" fmla="*/ 2147483647 w 2772"/>
                <a:gd name="T7" fmla="*/ 2147483647 h 1308"/>
                <a:gd name="T8" fmla="*/ 2147483647 w 2772"/>
                <a:gd name="T9" fmla="*/ 2147483647 h 1308"/>
                <a:gd name="T10" fmla="*/ 2147483647 w 2772"/>
                <a:gd name="T11" fmla="*/ 2147483647 h 1308"/>
                <a:gd name="T12" fmla="*/ 2147483647 w 2772"/>
                <a:gd name="T13" fmla="*/ 2147483647 h 1308"/>
                <a:gd name="T14" fmla="*/ 2147483647 w 2772"/>
                <a:gd name="T15" fmla="*/ 0 h 1308"/>
                <a:gd name="T16" fmla="*/ 2147483647 w 2772"/>
                <a:gd name="T17" fmla="*/ 2147483647 h 1308"/>
                <a:gd name="T18" fmla="*/ 2147483647 w 2772"/>
                <a:gd name="T19" fmla="*/ 2147483647 h 1308"/>
                <a:gd name="T20" fmla="*/ 2147483647 w 2772"/>
                <a:gd name="T21" fmla="*/ 2147483647 h 1308"/>
                <a:gd name="T22" fmla="*/ 2147483647 w 2772"/>
                <a:gd name="T23" fmla="*/ 2147483647 h 1308"/>
                <a:gd name="T24" fmla="*/ 2147483647 w 2772"/>
                <a:gd name="T25" fmla="*/ 2147483647 h 1308"/>
                <a:gd name="T26" fmla="*/ 2147483647 w 2772"/>
                <a:gd name="T27" fmla="*/ 2147483647 h 1308"/>
                <a:gd name="T28" fmla="*/ 2147483647 w 2772"/>
                <a:gd name="T29" fmla="*/ 2147483647 h 1308"/>
                <a:gd name="T30" fmla="*/ 2147483647 w 2772"/>
                <a:gd name="T31" fmla="*/ 2147483647 h 1308"/>
                <a:gd name="T32" fmla="*/ 2147483647 w 2772"/>
                <a:gd name="T33" fmla="*/ 2147483647 h 1308"/>
                <a:gd name="T34" fmla="*/ 2147483647 w 2772"/>
                <a:gd name="T35" fmla="*/ 2147483647 h 1308"/>
                <a:gd name="T36" fmla="*/ 2147483647 w 2772"/>
                <a:gd name="T37" fmla="*/ 2147483647 h 1308"/>
                <a:gd name="T38" fmla="*/ 2147483647 w 2772"/>
                <a:gd name="T39" fmla="*/ 2147483647 h 1308"/>
                <a:gd name="T40" fmla="*/ 2147483647 w 2772"/>
                <a:gd name="T41" fmla="*/ 2147483647 h 1308"/>
                <a:gd name="T42" fmla="*/ 2147483647 w 2772"/>
                <a:gd name="T43" fmla="*/ 2147483647 h 1308"/>
                <a:gd name="T44" fmla="*/ 2147483647 w 2772"/>
                <a:gd name="T45" fmla="*/ 2147483647 h 1308"/>
                <a:gd name="T46" fmla="*/ 2147483647 w 2772"/>
                <a:gd name="T47" fmla="*/ 2147483647 h 1308"/>
                <a:gd name="T48" fmla="*/ 2147483647 w 2772"/>
                <a:gd name="T49" fmla="*/ 2147483647 h 1308"/>
                <a:gd name="T50" fmla="*/ 2147483647 w 2772"/>
                <a:gd name="T51" fmla="*/ 2147483647 h 1308"/>
                <a:gd name="T52" fmla="*/ 2147483647 w 2772"/>
                <a:gd name="T53" fmla="*/ 2147483647 h 1308"/>
                <a:gd name="T54" fmla="*/ 2147483647 w 2772"/>
                <a:gd name="T55" fmla="*/ 2147483647 h 1308"/>
                <a:gd name="T56" fmla="*/ 2147483647 w 2772"/>
                <a:gd name="T57" fmla="*/ 2147483647 h 13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72"/>
                <a:gd name="T88" fmla="*/ 0 h 1308"/>
                <a:gd name="T89" fmla="*/ 2772 w 2772"/>
                <a:gd name="T90" fmla="*/ 1308 h 13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72" h="1308">
                  <a:moveTo>
                    <a:pt x="0" y="6"/>
                  </a:moveTo>
                  <a:lnTo>
                    <a:pt x="96" y="42"/>
                  </a:lnTo>
                  <a:lnTo>
                    <a:pt x="198" y="72"/>
                  </a:lnTo>
                  <a:lnTo>
                    <a:pt x="294" y="72"/>
                  </a:lnTo>
                  <a:lnTo>
                    <a:pt x="396" y="60"/>
                  </a:lnTo>
                  <a:lnTo>
                    <a:pt x="492" y="36"/>
                  </a:lnTo>
                  <a:lnTo>
                    <a:pt x="594" y="12"/>
                  </a:lnTo>
                  <a:lnTo>
                    <a:pt x="690" y="0"/>
                  </a:lnTo>
                  <a:lnTo>
                    <a:pt x="792" y="18"/>
                  </a:lnTo>
                  <a:lnTo>
                    <a:pt x="888" y="72"/>
                  </a:lnTo>
                  <a:lnTo>
                    <a:pt x="990" y="150"/>
                  </a:lnTo>
                  <a:lnTo>
                    <a:pt x="1086" y="258"/>
                  </a:lnTo>
                  <a:lnTo>
                    <a:pt x="1188" y="384"/>
                  </a:lnTo>
                  <a:lnTo>
                    <a:pt x="1284" y="510"/>
                  </a:lnTo>
                  <a:lnTo>
                    <a:pt x="1386" y="636"/>
                  </a:lnTo>
                  <a:lnTo>
                    <a:pt x="1488" y="756"/>
                  </a:lnTo>
                  <a:lnTo>
                    <a:pt x="1584" y="864"/>
                  </a:lnTo>
                  <a:lnTo>
                    <a:pt x="1686" y="954"/>
                  </a:lnTo>
                  <a:lnTo>
                    <a:pt x="1782" y="1032"/>
                  </a:lnTo>
                  <a:lnTo>
                    <a:pt x="1884" y="1098"/>
                  </a:lnTo>
                  <a:lnTo>
                    <a:pt x="1980" y="1146"/>
                  </a:lnTo>
                  <a:lnTo>
                    <a:pt x="2082" y="1194"/>
                  </a:lnTo>
                  <a:lnTo>
                    <a:pt x="2178" y="1230"/>
                  </a:lnTo>
                  <a:lnTo>
                    <a:pt x="2280" y="1260"/>
                  </a:lnTo>
                  <a:lnTo>
                    <a:pt x="2376" y="1284"/>
                  </a:lnTo>
                  <a:lnTo>
                    <a:pt x="2478" y="1302"/>
                  </a:lnTo>
                  <a:lnTo>
                    <a:pt x="2574" y="1308"/>
                  </a:lnTo>
                  <a:lnTo>
                    <a:pt x="2676" y="1308"/>
                  </a:lnTo>
                  <a:lnTo>
                    <a:pt x="2772" y="1302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74" name="TextBox 594"/>
            <p:cNvSpPr txBox="1">
              <a:spLocks noChangeArrowheads="1"/>
            </p:cNvSpPr>
            <p:nvPr/>
          </p:nvSpPr>
          <p:spPr bwMode="auto">
            <a:xfrm>
              <a:off x="7132096" y="5654957"/>
              <a:ext cx="968193" cy="217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>
                  <a:solidFill>
                    <a:schemeClr val="bg1"/>
                  </a:solidFill>
                </a:rPr>
                <a:t>Frequency (Hz)</a:t>
              </a:r>
            </a:p>
          </p:txBody>
        </p:sp>
        <p:sp>
          <p:nvSpPr>
            <p:cNvPr id="44275" name="TextBox 598"/>
            <p:cNvSpPr txBox="1">
              <a:spLocks noChangeArrowheads="1"/>
            </p:cNvSpPr>
            <p:nvPr/>
          </p:nvSpPr>
          <p:spPr bwMode="auto">
            <a:xfrm rot="-5400000">
              <a:off x="5569014" y="4715286"/>
              <a:ext cx="1477605" cy="214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>
                  <a:solidFill>
                    <a:schemeClr val="bg1"/>
                  </a:solidFill>
                </a:rPr>
                <a:t>Normalised Power  (a.u.)</a:t>
              </a:r>
            </a:p>
          </p:txBody>
        </p:sp>
        <p:cxnSp>
          <p:nvCxnSpPr>
            <p:cNvPr id="653" name="Straight Connector 652"/>
            <p:cNvCxnSpPr/>
            <p:nvPr/>
          </p:nvCxnSpPr>
          <p:spPr>
            <a:xfrm>
              <a:off x="7962781" y="4335813"/>
              <a:ext cx="22540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/>
            <p:cNvCxnSpPr/>
            <p:nvPr/>
          </p:nvCxnSpPr>
          <p:spPr>
            <a:xfrm>
              <a:off x="7962781" y="4562804"/>
              <a:ext cx="225406" cy="0"/>
            </a:xfrm>
            <a:prstGeom prst="line">
              <a:avLst/>
            </a:prstGeom>
            <a:ln w="25400">
              <a:solidFill>
                <a:srgbClr val="39E7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78" name="TextBox 603"/>
            <p:cNvSpPr txBox="1">
              <a:spLocks noChangeArrowheads="1"/>
            </p:cNvSpPr>
            <p:nvPr/>
          </p:nvSpPr>
          <p:spPr bwMode="auto">
            <a:xfrm>
              <a:off x="8204234" y="4252122"/>
              <a:ext cx="618232" cy="46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800" b="1" dirty="0">
                  <a:solidFill>
                    <a:schemeClr val="bg1"/>
                  </a:solidFill>
                </a:rPr>
                <a:t>L-</a:t>
              </a:r>
              <a:r>
                <a:rPr lang="en-GB" sz="800" b="1" dirty="0" err="1">
                  <a:solidFill>
                    <a:schemeClr val="bg1"/>
                  </a:solidFill>
                </a:rPr>
                <a:t>Dopa</a:t>
              </a:r>
              <a:endParaRPr lang="en-GB" sz="800" b="1" dirty="0">
                <a:solidFill>
                  <a:schemeClr val="bg1"/>
                </a:solidFill>
              </a:endParaRPr>
            </a:p>
            <a:p>
              <a:endParaRPr lang="en-GB" sz="800" b="1" dirty="0">
                <a:solidFill>
                  <a:schemeClr val="bg1"/>
                </a:solidFill>
              </a:endParaRPr>
            </a:p>
            <a:p>
              <a:r>
                <a:rPr lang="en-GB" sz="800" b="1" dirty="0">
                  <a:solidFill>
                    <a:schemeClr val="bg1"/>
                  </a:solidFill>
                </a:rPr>
                <a:t>Placebo</a:t>
              </a:r>
            </a:p>
          </p:txBody>
        </p:sp>
      </p:grpSp>
      <p:sp>
        <p:nvSpPr>
          <p:cNvPr id="44041" name="Title 1"/>
          <p:cNvSpPr>
            <a:spLocks/>
          </p:cNvSpPr>
          <p:nvPr/>
        </p:nvSpPr>
        <p:spPr bwMode="auto">
          <a:xfrm>
            <a:off x="1127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3000">
                <a:latin typeface="Calibri" pitchFamily="34" charset="0"/>
              </a:rPr>
              <a:t>Sustained Activity during memory maintenance:</a:t>
            </a:r>
            <a:br>
              <a:rPr lang="en-GB" sz="3000">
                <a:latin typeface="Calibri" pitchFamily="34" charset="0"/>
              </a:rPr>
            </a:br>
            <a:r>
              <a:rPr lang="en-GB" sz="3000">
                <a:latin typeface="Calibri" pitchFamily="34" charset="0"/>
              </a:rPr>
              <a:t>Sensor Space </a:t>
            </a:r>
          </a:p>
        </p:txBody>
      </p:sp>
    </p:spTree>
    <p:extLst>
      <p:ext uri="{BB962C8B-B14F-4D97-AF65-F5344CB8AC3E}">
        <p14:creationId xmlns:p14="http://schemas.microsoft.com/office/powerpoint/2010/main" val="411251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25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5"/>
          <p:cNvPicPr>
            <a:picLocks noChangeAspect="1" noChangeArrowheads="1"/>
          </p:cNvPicPr>
          <p:nvPr/>
        </p:nvPicPr>
        <p:blipFill>
          <a:blip r:embed="rId4" cstate="print"/>
          <a:srcRect l="8862" t="10022" r="7484" b="8333"/>
          <a:stretch>
            <a:fillRect/>
          </a:stretch>
        </p:blipFill>
        <p:spPr bwMode="auto">
          <a:xfrm>
            <a:off x="3749675" y="36513"/>
            <a:ext cx="16494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GB" sz="3200" smtClean="0"/>
              <a:t>  </a:t>
            </a:r>
            <a:r>
              <a:rPr lang="en-GB" sz="2400" b="1" smtClean="0"/>
              <a:t>DCM Architecture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513" y="1528763"/>
            <a:ext cx="7458075" cy="32607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 rot="10800000" flipV="1">
            <a:off x="288925" y="1016000"/>
            <a:ext cx="4297363" cy="50323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852988" y="1000125"/>
            <a:ext cx="2876550" cy="50958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496888" y="1589088"/>
            <a:ext cx="3560762" cy="1603375"/>
          </a:xfrm>
          <a:prstGeom prst="rect">
            <a:avLst/>
          </a:prstGeom>
          <a:solidFill>
            <a:schemeClr val="bg2">
              <a:alpha val="22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90" name="Rectangle 189"/>
          <p:cNvSpPr/>
          <p:nvPr/>
        </p:nvSpPr>
        <p:spPr>
          <a:xfrm>
            <a:off x="477838" y="4038600"/>
            <a:ext cx="3581400" cy="612775"/>
          </a:xfrm>
          <a:prstGeom prst="rect">
            <a:avLst/>
          </a:prstGeom>
          <a:solidFill>
            <a:schemeClr val="bg2">
              <a:alpha val="22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91" name="Rectangle 190"/>
          <p:cNvSpPr/>
          <p:nvPr/>
        </p:nvSpPr>
        <p:spPr>
          <a:xfrm>
            <a:off x="487363" y="3238500"/>
            <a:ext cx="3562350" cy="746125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92" name="Isosceles Triangle 191"/>
          <p:cNvSpPr/>
          <p:nvPr/>
        </p:nvSpPr>
        <p:spPr>
          <a:xfrm rot="10800000">
            <a:off x="620713" y="2324100"/>
            <a:ext cx="1276350" cy="75723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93" name="Can 192"/>
          <p:cNvSpPr/>
          <p:nvPr/>
        </p:nvSpPr>
        <p:spPr>
          <a:xfrm rot="10800000">
            <a:off x="2275369" y="2238846"/>
            <a:ext cx="94909" cy="1270157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94" name="Freeform 193"/>
          <p:cNvSpPr/>
          <p:nvPr/>
        </p:nvSpPr>
        <p:spPr>
          <a:xfrm rot="173375">
            <a:off x="1003300" y="2359025"/>
            <a:ext cx="788988" cy="266700"/>
          </a:xfrm>
          <a:custGeom>
            <a:avLst/>
            <a:gdLst>
              <a:gd name="connsiteX0" fmla="*/ 0 w 3048000"/>
              <a:gd name="connsiteY0" fmla="*/ 0 h 762000"/>
              <a:gd name="connsiteX1" fmla="*/ 3048000 w 3048000"/>
              <a:gd name="connsiteY1" fmla="*/ 0 h 762000"/>
              <a:gd name="connsiteX2" fmla="*/ 3048000 w 3048000"/>
              <a:gd name="connsiteY2" fmla="*/ 762000 h 762000"/>
              <a:gd name="connsiteX3" fmla="*/ 0 w 3048000"/>
              <a:gd name="connsiteY3" fmla="*/ 762000 h 762000"/>
              <a:gd name="connsiteX4" fmla="*/ 0 w 3048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762000">
                <a:moveTo>
                  <a:pt x="0" y="0"/>
                </a:moveTo>
                <a:lnTo>
                  <a:pt x="3048000" y="0"/>
                </a:lnTo>
                <a:lnTo>
                  <a:pt x="3048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92024" tIns="192024" rIns="192024" bIns="192024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en-GB" sz="2700" dirty="0"/>
          </a:p>
        </p:txBody>
      </p:sp>
      <p:sp>
        <p:nvSpPr>
          <p:cNvPr id="195" name="Can 194"/>
          <p:cNvSpPr/>
          <p:nvPr/>
        </p:nvSpPr>
        <p:spPr>
          <a:xfrm rot="10800000">
            <a:off x="3805238" y="2058988"/>
            <a:ext cx="77787" cy="2498725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96" name="Freeform 195"/>
          <p:cNvSpPr/>
          <p:nvPr/>
        </p:nvSpPr>
        <p:spPr>
          <a:xfrm>
            <a:off x="811213" y="2276475"/>
            <a:ext cx="361950" cy="257175"/>
          </a:xfrm>
          <a:custGeom>
            <a:avLst/>
            <a:gdLst>
              <a:gd name="connsiteX0" fmla="*/ 0 w 1143000"/>
              <a:gd name="connsiteY0" fmla="*/ 571500 h 1143000"/>
              <a:gd name="connsiteX1" fmla="*/ 167389 w 1143000"/>
              <a:gd name="connsiteY1" fmla="*/ 167389 h 1143000"/>
              <a:gd name="connsiteX2" fmla="*/ 571501 w 1143000"/>
              <a:gd name="connsiteY2" fmla="*/ 1 h 1143000"/>
              <a:gd name="connsiteX3" fmla="*/ 975612 w 1143000"/>
              <a:gd name="connsiteY3" fmla="*/ 167390 h 1143000"/>
              <a:gd name="connsiteX4" fmla="*/ 1143000 w 1143000"/>
              <a:gd name="connsiteY4" fmla="*/ 571502 h 1143000"/>
              <a:gd name="connsiteX5" fmla="*/ 975611 w 1143000"/>
              <a:gd name="connsiteY5" fmla="*/ 975614 h 1143000"/>
              <a:gd name="connsiteX6" fmla="*/ 571499 w 1143000"/>
              <a:gd name="connsiteY6" fmla="*/ 1143002 h 1143000"/>
              <a:gd name="connsiteX7" fmla="*/ 167387 w 1143000"/>
              <a:gd name="connsiteY7" fmla="*/ 975613 h 1143000"/>
              <a:gd name="connsiteX8" fmla="*/ -1 w 1143000"/>
              <a:gd name="connsiteY8" fmla="*/ 571501 h 1143000"/>
              <a:gd name="connsiteX9" fmla="*/ 0 w 114300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419929"/>
                  <a:pt x="60212" y="274565"/>
                  <a:pt x="167389" y="167389"/>
                </a:cubicBezTo>
                <a:cubicBezTo>
                  <a:pt x="274566" y="60212"/>
                  <a:pt x="419930" y="1"/>
                  <a:pt x="571501" y="1"/>
                </a:cubicBezTo>
                <a:cubicBezTo>
                  <a:pt x="723072" y="1"/>
                  <a:pt x="868436" y="60213"/>
                  <a:pt x="975612" y="167390"/>
                </a:cubicBezTo>
                <a:cubicBezTo>
                  <a:pt x="1082789" y="274567"/>
                  <a:pt x="1143000" y="419931"/>
                  <a:pt x="1143000" y="571502"/>
                </a:cubicBezTo>
                <a:cubicBezTo>
                  <a:pt x="1143000" y="723073"/>
                  <a:pt x="1082789" y="868437"/>
                  <a:pt x="975611" y="975614"/>
                </a:cubicBezTo>
                <a:cubicBezTo>
                  <a:pt x="868434" y="1082791"/>
                  <a:pt x="723071" y="1143002"/>
                  <a:pt x="571499" y="1143002"/>
                </a:cubicBezTo>
                <a:cubicBezTo>
                  <a:pt x="419928" y="1143002"/>
                  <a:pt x="274564" y="1082790"/>
                  <a:pt x="167387" y="975613"/>
                </a:cubicBezTo>
                <a:cubicBezTo>
                  <a:pt x="60210" y="868436"/>
                  <a:pt x="-1" y="723072"/>
                  <a:pt x="-1" y="571501"/>
                </a:cubicBezTo>
                <a:lnTo>
                  <a:pt x="0" y="57150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7869" tIns="197868" rIns="197869" bIns="197868" spcCol="1270" anchor="ctr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197" name="Freeform 196"/>
          <p:cNvSpPr/>
          <p:nvPr/>
        </p:nvSpPr>
        <p:spPr>
          <a:xfrm>
            <a:off x="1096963" y="2266950"/>
            <a:ext cx="381000" cy="244475"/>
          </a:xfrm>
          <a:custGeom>
            <a:avLst/>
            <a:gdLst>
              <a:gd name="connsiteX0" fmla="*/ 0 w 1143000"/>
              <a:gd name="connsiteY0" fmla="*/ 571500 h 1143000"/>
              <a:gd name="connsiteX1" fmla="*/ 167389 w 1143000"/>
              <a:gd name="connsiteY1" fmla="*/ 167389 h 1143000"/>
              <a:gd name="connsiteX2" fmla="*/ 571501 w 1143000"/>
              <a:gd name="connsiteY2" fmla="*/ 1 h 1143000"/>
              <a:gd name="connsiteX3" fmla="*/ 975612 w 1143000"/>
              <a:gd name="connsiteY3" fmla="*/ 167390 h 1143000"/>
              <a:gd name="connsiteX4" fmla="*/ 1143000 w 1143000"/>
              <a:gd name="connsiteY4" fmla="*/ 571502 h 1143000"/>
              <a:gd name="connsiteX5" fmla="*/ 975611 w 1143000"/>
              <a:gd name="connsiteY5" fmla="*/ 975614 h 1143000"/>
              <a:gd name="connsiteX6" fmla="*/ 571499 w 1143000"/>
              <a:gd name="connsiteY6" fmla="*/ 1143002 h 1143000"/>
              <a:gd name="connsiteX7" fmla="*/ 167387 w 1143000"/>
              <a:gd name="connsiteY7" fmla="*/ 975613 h 1143000"/>
              <a:gd name="connsiteX8" fmla="*/ -1 w 1143000"/>
              <a:gd name="connsiteY8" fmla="*/ 571501 h 1143000"/>
              <a:gd name="connsiteX9" fmla="*/ 0 w 114300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419929"/>
                  <a:pt x="60212" y="274565"/>
                  <a:pt x="167389" y="167389"/>
                </a:cubicBezTo>
                <a:cubicBezTo>
                  <a:pt x="274566" y="60212"/>
                  <a:pt x="419930" y="1"/>
                  <a:pt x="571501" y="1"/>
                </a:cubicBezTo>
                <a:cubicBezTo>
                  <a:pt x="723072" y="1"/>
                  <a:pt x="868436" y="60213"/>
                  <a:pt x="975612" y="167390"/>
                </a:cubicBezTo>
                <a:cubicBezTo>
                  <a:pt x="1082789" y="274567"/>
                  <a:pt x="1143000" y="419931"/>
                  <a:pt x="1143000" y="571502"/>
                </a:cubicBezTo>
                <a:cubicBezTo>
                  <a:pt x="1143000" y="723073"/>
                  <a:pt x="1082789" y="868437"/>
                  <a:pt x="975611" y="975614"/>
                </a:cubicBezTo>
                <a:cubicBezTo>
                  <a:pt x="868434" y="1082791"/>
                  <a:pt x="723071" y="1143002"/>
                  <a:pt x="571499" y="1143002"/>
                </a:cubicBezTo>
                <a:cubicBezTo>
                  <a:pt x="419928" y="1143002"/>
                  <a:pt x="274564" y="1082790"/>
                  <a:pt x="167387" y="975613"/>
                </a:cubicBezTo>
                <a:cubicBezTo>
                  <a:pt x="60210" y="868436"/>
                  <a:pt x="-1" y="723072"/>
                  <a:pt x="-1" y="571501"/>
                </a:cubicBezTo>
                <a:lnTo>
                  <a:pt x="0" y="57150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7869" tIns="197868" rIns="197869" bIns="197868" spcCol="1270" anchor="ctr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GB" sz="1000" b="1" dirty="0">
              <a:solidFill>
                <a:srgbClr val="00B0F0"/>
              </a:solidFill>
            </a:endParaRPr>
          </a:p>
        </p:txBody>
      </p:sp>
      <p:sp>
        <p:nvSpPr>
          <p:cNvPr id="198" name="Can 197"/>
          <p:cNvSpPr/>
          <p:nvPr/>
        </p:nvSpPr>
        <p:spPr>
          <a:xfrm rot="10181207">
            <a:off x="2773363" y="1771650"/>
            <a:ext cx="111125" cy="687388"/>
          </a:xfrm>
          <a:prstGeom prst="ca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99" name="Oval 198"/>
          <p:cNvSpPr/>
          <p:nvPr/>
        </p:nvSpPr>
        <p:spPr>
          <a:xfrm>
            <a:off x="2524125" y="2247900"/>
            <a:ext cx="649288" cy="5508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00" name="Can 199"/>
          <p:cNvSpPr/>
          <p:nvPr/>
        </p:nvSpPr>
        <p:spPr>
          <a:xfrm rot="10800000" flipH="1">
            <a:off x="1201738" y="2992438"/>
            <a:ext cx="90487" cy="1579562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01" name="Freeform 200"/>
          <p:cNvSpPr/>
          <p:nvPr/>
        </p:nvSpPr>
        <p:spPr>
          <a:xfrm rot="5400000">
            <a:off x="2584450" y="2501900"/>
            <a:ext cx="695325" cy="301625"/>
          </a:xfrm>
          <a:custGeom>
            <a:avLst/>
            <a:gdLst>
              <a:gd name="connsiteX0" fmla="*/ 0 w 3048000"/>
              <a:gd name="connsiteY0" fmla="*/ 0 h 762000"/>
              <a:gd name="connsiteX1" fmla="*/ 3048000 w 3048000"/>
              <a:gd name="connsiteY1" fmla="*/ 0 h 762000"/>
              <a:gd name="connsiteX2" fmla="*/ 3048000 w 3048000"/>
              <a:gd name="connsiteY2" fmla="*/ 762000 h 762000"/>
              <a:gd name="connsiteX3" fmla="*/ 0 w 3048000"/>
              <a:gd name="connsiteY3" fmla="*/ 762000 h 762000"/>
              <a:gd name="connsiteX4" fmla="*/ 0 w 3048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762000">
                <a:moveTo>
                  <a:pt x="0" y="0"/>
                </a:moveTo>
                <a:lnTo>
                  <a:pt x="3048000" y="0"/>
                </a:lnTo>
                <a:lnTo>
                  <a:pt x="3048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92024" tIns="192024" rIns="192024" bIns="192024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en-GB" sz="2700" dirty="0"/>
          </a:p>
        </p:txBody>
      </p:sp>
      <p:sp>
        <p:nvSpPr>
          <p:cNvPr id="202" name="Freeform 201"/>
          <p:cNvSpPr/>
          <p:nvPr/>
        </p:nvSpPr>
        <p:spPr>
          <a:xfrm rot="3447835">
            <a:off x="2928144" y="2291557"/>
            <a:ext cx="323850" cy="188912"/>
          </a:xfrm>
          <a:custGeom>
            <a:avLst/>
            <a:gdLst>
              <a:gd name="connsiteX0" fmla="*/ 0 w 1143000"/>
              <a:gd name="connsiteY0" fmla="*/ 571500 h 1143000"/>
              <a:gd name="connsiteX1" fmla="*/ 167389 w 1143000"/>
              <a:gd name="connsiteY1" fmla="*/ 167389 h 1143000"/>
              <a:gd name="connsiteX2" fmla="*/ 571501 w 1143000"/>
              <a:gd name="connsiteY2" fmla="*/ 1 h 1143000"/>
              <a:gd name="connsiteX3" fmla="*/ 975612 w 1143000"/>
              <a:gd name="connsiteY3" fmla="*/ 167390 h 1143000"/>
              <a:gd name="connsiteX4" fmla="*/ 1143000 w 1143000"/>
              <a:gd name="connsiteY4" fmla="*/ 571502 h 1143000"/>
              <a:gd name="connsiteX5" fmla="*/ 975611 w 1143000"/>
              <a:gd name="connsiteY5" fmla="*/ 975614 h 1143000"/>
              <a:gd name="connsiteX6" fmla="*/ 571499 w 1143000"/>
              <a:gd name="connsiteY6" fmla="*/ 1143002 h 1143000"/>
              <a:gd name="connsiteX7" fmla="*/ 167387 w 1143000"/>
              <a:gd name="connsiteY7" fmla="*/ 975613 h 1143000"/>
              <a:gd name="connsiteX8" fmla="*/ -1 w 1143000"/>
              <a:gd name="connsiteY8" fmla="*/ 571501 h 1143000"/>
              <a:gd name="connsiteX9" fmla="*/ 0 w 114300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419929"/>
                  <a:pt x="60212" y="274565"/>
                  <a:pt x="167389" y="167389"/>
                </a:cubicBezTo>
                <a:cubicBezTo>
                  <a:pt x="274566" y="60212"/>
                  <a:pt x="419930" y="1"/>
                  <a:pt x="571501" y="1"/>
                </a:cubicBezTo>
                <a:cubicBezTo>
                  <a:pt x="723072" y="1"/>
                  <a:pt x="868436" y="60213"/>
                  <a:pt x="975612" y="167390"/>
                </a:cubicBezTo>
                <a:cubicBezTo>
                  <a:pt x="1082789" y="274567"/>
                  <a:pt x="1143000" y="419931"/>
                  <a:pt x="1143000" y="571502"/>
                </a:cubicBezTo>
                <a:cubicBezTo>
                  <a:pt x="1143000" y="723073"/>
                  <a:pt x="1082789" y="868437"/>
                  <a:pt x="975611" y="975614"/>
                </a:cubicBezTo>
                <a:cubicBezTo>
                  <a:pt x="868434" y="1082791"/>
                  <a:pt x="723071" y="1143002"/>
                  <a:pt x="571499" y="1143002"/>
                </a:cubicBezTo>
                <a:cubicBezTo>
                  <a:pt x="419928" y="1143002"/>
                  <a:pt x="274564" y="1082790"/>
                  <a:pt x="167387" y="975613"/>
                </a:cubicBezTo>
                <a:cubicBezTo>
                  <a:pt x="60210" y="868436"/>
                  <a:pt x="-1" y="723072"/>
                  <a:pt x="-1" y="571501"/>
                </a:cubicBezTo>
                <a:lnTo>
                  <a:pt x="0" y="57150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7869" tIns="197868" rIns="197869" bIns="197868" spcCol="1270" anchor="ctr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GB" sz="1000" b="1" dirty="0">
              <a:solidFill>
                <a:srgbClr val="00B0F0"/>
              </a:solidFill>
            </a:endParaRPr>
          </a:p>
        </p:txBody>
      </p:sp>
      <p:sp>
        <p:nvSpPr>
          <p:cNvPr id="203" name="Freeform 202"/>
          <p:cNvSpPr/>
          <p:nvPr/>
        </p:nvSpPr>
        <p:spPr>
          <a:xfrm rot="7897650">
            <a:off x="2894806" y="2582069"/>
            <a:ext cx="303213" cy="180975"/>
          </a:xfrm>
          <a:custGeom>
            <a:avLst/>
            <a:gdLst>
              <a:gd name="connsiteX0" fmla="*/ 0 w 1143000"/>
              <a:gd name="connsiteY0" fmla="*/ 571500 h 1143000"/>
              <a:gd name="connsiteX1" fmla="*/ 167389 w 1143000"/>
              <a:gd name="connsiteY1" fmla="*/ 167389 h 1143000"/>
              <a:gd name="connsiteX2" fmla="*/ 571501 w 1143000"/>
              <a:gd name="connsiteY2" fmla="*/ 1 h 1143000"/>
              <a:gd name="connsiteX3" fmla="*/ 975612 w 1143000"/>
              <a:gd name="connsiteY3" fmla="*/ 167390 h 1143000"/>
              <a:gd name="connsiteX4" fmla="*/ 1143000 w 1143000"/>
              <a:gd name="connsiteY4" fmla="*/ 571502 h 1143000"/>
              <a:gd name="connsiteX5" fmla="*/ 975611 w 1143000"/>
              <a:gd name="connsiteY5" fmla="*/ 975614 h 1143000"/>
              <a:gd name="connsiteX6" fmla="*/ 571499 w 1143000"/>
              <a:gd name="connsiteY6" fmla="*/ 1143002 h 1143000"/>
              <a:gd name="connsiteX7" fmla="*/ 167387 w 1143000"/>
              <a:gd name="connsiteY7" fmla="*/ 975613 h 1143000"/>
              <a:gd name="connsiteX8" fmla="*/ -1 w 1143000"/>
              <a:gd name="connsiteY8" fmla="*/ 571501 h 1143000"/>
              <a:gd name="connsiteX9" fmla="*/ 0 w 114300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419929"/>
                  <a:pt x="60212" y="274565"/>
                  <a:pt x="167389" y="167389"/>
                </a:cubicBezTo>
                <a:cubicBezTo>
                  <a:pt x="274566" y="60212"/>
                  <a:pt x="419930" y="1"/>
                  <a:pt x="571501" y="1"/>
                </a:cubicBezTo>
                <a:cubicBezTo>
                  <a:pt x="723072" y="1"/>
                  <a:pt x="868436" y="60213"/>
                  <a:pt x="975612" y="167390"/>
                </a:cubicBezTo>
                <a:cubicBezTo>
                  <a:pt x="1082789" y="274567"/>
                  <a:pt x="1143000" y="419931"/>
                  <a:pt x="1143000" y="571502"/>
                </a:cubicBezTo>
                <a:cubicBezTo>
                  <a:pt x="1143000" y="723073"/>
                  <a:pt x="1082789" y="868437"/>
                  <a:pt x="975611" y="975614"/>
                </a:cubicBezTo>
                <a:cubicBezTo>
                  <a:pt x="868434" y="1082791"/>
                  <a:pt x="723071" y="1143002"/>
                  <a:pt x="571499" y="1143002"/>
                </a:cubicBezTo>
                <a:cubicBezTo>
                  <a:pt x="419928" y="1143002"/>
                  <a:pt x="274564" y="1082790"/>
                  <a:pt x="167387" y="975613"/>
                </a:cubicBezTo>
                <a:cubicBezTo>
                  <a:pt x="60210" y="868436"/>
                  <a:pt x="-1" y="723072"/>
                  <a:pt x="-1" y="571501"/>
                </a:cubicBezTo>
                <a:lnTo>
                  <a:pt x="0" y="57150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7869" tIns="197868" rIns="197869" bIns="197868" spcCol="1270" anchor="ctr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GB" sz="1000" b="1" dirty="0">
              <a:solidFill>
                <a:srgbClr val="00B0F0"/>
              </a:solidFill>
            </a:endParaRPr>
          </a:p>
        </p:txBody>
      </p:sp>
      <p:sp>
        <p:nvSpPr>
          <p:cNvPr id="204" name="Hexagon 203"/>
          <p:cNvSpPr/>
          <p:nvPr/>
        </p:nvSpPr>
        <p:spPr>
          <a:xfrm rot="5400000">
            <a:off x="2289969" y="3250406"/>
            <a:ext cx="679450" cy="725488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05" name="Freeform 204"/>
          <p:cNvSpPr/>
          <p:nvPr/>
        </p:nvSpPr>
        <p:spPr>
          <a:xfrm rot="4096231">
            <a:off x="2632868" y="3348832"/>
            <a:ext cx="322263" cy="254000"/>
          </a:xfrm>
          <a:custGeom>
            <a:avLst/>
            <a:gdLst>
              <a:gd name="connsiteX0" fmla="*/ 0 w 1143000"/>
              <a:gd name="connsiteY0" fmla="*/ 571500 h 1143000"/>
              <a:gd name="connsiteX1" fmla="*/ 167389 w 1143000"/>
              <a:gd name="connsiteY1" fmla="*/ 167389 h 1143000"/>
              <a:gd name="connsiteX2" fmla="*/ 571501 w 1143000"/>
              <a:gd name="connsiteY2" fmla="*/ 1 h 1143000"/>
              <a:gd name="connsiteX3" fmla="*/ 975612 w 1143000"/>
              <a:gd name="connsiteY3" fmla="*/ 167390 h 1143000"/>
              <a:gd name="connsiteX4" fmla="*/ 1143000 w 1143000"/>
              <a:gd name="connsiteY4" fmla="*/ 571502 h 1143000"/>
              <a:gd name="connsiteX5" fmla="*/ 975611 w 1143000"/>
              <a:gd name="connsiteY5" fmla="*/ 975614 h 1143000"/>
              <a:gd name="connsiteX6" fmla="*/ 571499 w 1143000"/>
              <a:gd name="connsiteY6" fmla="*/ 1143002 h 1143000"/>
              <a:gd name="connsiteX7" fmla="*/ 167387 w 1143000"/>
              <a:gd name="connsiteY7" fmla="*/ 975613 h 1143000"/>
              <a:gd name="connsiteX8" fmla="*/ -1 w 1143000"/>
              <a:gd name="connsiteY8" fmla="*/ 571501 h 1143000"/>
              <a:gd name="connsiteX9" fmla="*/ 0 w 114300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419929"/>
                  <a:pt x="60212" y="274565"/>
                  <a:pt x="167389" y="167389"/>
                </a:cubicBezTo>
                <a:cubicBezTo>
                  <a:pt x="274566" y="60212"/>
                  <a:pt x="419930" y="1"/>
                  <a:pt x="571501" y="1"/>
                </a:cubicBezTo>
                <a:cubicBezTo>
                  <a:pt x="723072" y="1"/>
                  <a:pt x="868436" y="60213"/>
                  <a:pt x="975612" y="167390"/>
                </a:cubicBezTo>
                <a:cubicBezTo>
                  <a:pt x="1082789" y="274567"/>
                  <a:pt x="1143000" y="419931"/>
                  <a:pt x="1143000" y="571502"/>
                </a:cubicBezTo>
                <a:cubicBezTo>
                  <a:pt x="1143000" y="723073"/>
                  <a:pt x="1082789" y="868437"/>
                  <a:pt x="975611" y="975614"/>
                </a:cubicBezTo>
                <a:cubicBezTo>
                  <a:pt x="868434" y="1082791"/>
                  <a:pt x="723071" y="1143002"/>
                  <a:pt x="571499" y="1143002"/>
                </a:cubicBezTo>
                <a:cubicBezTo>
                  <a:pt x="419928" y="1143002"/>
                  <a:pt x="274564" y="1082790"/>
                  <a:pt x="167387" y="975613"/>
                </a:cubicBezTo>
                <a:cubicBezTo>
                  <a:pt x="60210" y="868436"/>
                  <a:pt x="-1" y="723072"/>
                  <a:pt x="-1" y="571501"/>
                </a:cubicBezTo>
                <a:lnTo>
                  <a:pt x="0" y="57150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7869" tIns="197868" rIns="197869" bIns="197868" spcCol="1270" anchor="ctr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206" name="Freeform 205"/>
          <p:cNvSpPr/>
          <p:nvPr/>
        </p:nvSpPr>
        <p:spPr>
          <a:xfrm rot="6399777">
            <a:off x="2728119" y="3596482"/>
            <a:ext cx="300037" cy="266700"/>
          </a:xfrm>
          <a:custGeom>
            <a:avLst/>
            <a:gdLst>
              <a:gd name="connsiteX0" fmla="*/ 0 w 1143000"/>
              <a:gd name="connsiteY0" fmla="*/ 571500 h 1143000"/>
              <a:gd name="connsiteX1" fmla="*/ 167389 w 1143000"/>
              <a:gd name="connsiteY1" fmla="*/ 167389 h 1143000"/>
              <a:gd name="connsiteX2" fmla="*/ 571501 w 1143000"/>
              <a:gd name="connsiteY2" fmla="*/ 1 h 1143000"/>
              <a:gd name="connsiteX3" fmla="*/ 975612 w 1143000"/>
              <a:gd name="connsiteY3" fmla="*/ 167390 h 1143000"/>
              <a:gd name="connsiteX4" fmla="*/ 1143000 w 1143000"/>
              <a:gd name="connsiteY4" fmla="*/ 571502 h 1143000"/>
              <a:gd name="connsiteX5" fmla="*/ 975611 w 1143000"/>
              <a:gd name="connsiteY5" fmla="*/ 975614 h 1143000"/>
              <a:gd name="connsiteX6" fmla="*/ 571499 w 1143000"/>
              <a:gd name="connsiteY6" fmla="*/ 1143002 h 1143000"/>
              <a:gd name="connsiteX7" fmla="*/ 167387 w 1143000"/>
              <a:gd name="connsiteY7" fmla="*/ 975613 h 1143000"/>
              <a:gd name="connsiteX8" fmla="*/ -1 w 1143000"/>
              <a:gd name="connsiteY8" fmla="*/ 571501 h 1143000"/>
              <a:gd name="connsiteX9" fmla="*/ 0 w 114300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419929"/>
                  <a:pt x="60212" y="274565"/>
                  <a:pt x="167389" y="167389"/>
                </a:cubicBezTo>
                <a:cubicBezTo>
                  <a:pt x="274566" y="60212"/>
                  <a:pt x="419930" y="1"/>
                  <a:pt x="571501" y="1"/>
                </a:cubicBezTo>
                <a:cubicBezTo>
                  <a:pt x="723072" y="1"/>
                  <a:pt x="868436" y="60213"/>
                  <a:pt x="975612" y="167390"/>
                </a:cubicBezTo>
                <a:cubicBezTo>
                  <a:pt x="1082789" y="274567"/>
                  <a:pt x="1143000" y="419931"/>
                  <a:pt x="1143000" y="571502"/>
                </a:cubicBezTo>
                <a:cubicBezTo>
                  <a:pt x="1143000" y="723073"/>
                  <a:pt x="1082789" y="868437"/>
                  <a:pt x="975611" y="975614"/>
                </a:cubicBezTo>
                <a:cubicBezTo>
                  <a:pt x="868434" y="1082791"/>
                  <a:pt x="723071" y="1143002"/>
                  <a:pt x="571499" y="1143002"/>
                </a:cubicBezTo>
                <a:cubicBezTo>
                  <a:pt x="419928" y="1143002"/>
                  <a:pt x="274564" y="1082790"/>
                  <a:pt x="167387" y="975613"/>
                </a:cubicBezTo>
                <a:cubicBezTo>
                  <a:pt x="60210" y="868436"/>
                  <a:pt x="-1" y="723072"/>
                  <a:pt x="-1" y="571501"/>
                </a:cubicBezTo>
                <a:lnTo>
                  <a:pt x="0" y="57150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7869" tIns="197868" rIns="197869" bIns="197868" spcCol="1270" anchor="ctr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GB" sz="1000" b="1" dirty="0">
              <a:solidFill>
                <a:srgbClr val="00B0F0"/>
              </a:solidFill>
            </a:endParaRPr>
          </a:p>
        </p:txBody>
      </p:sp>
      <p:cxnSp>
        <p:nvCxnSpPr>
          <p:cNvPr id="207" name="Straight Connector 206"/>
          <p:cNvCxnSpPr/>
          <p:nvPr/>
        </p:nvCxnSpPr>
        <p:spPr>
          <a:xfrm flipV="1">
            <a:off x="1758950" y="2058988"/>
            <a:ext cx="2128838" cy="3175"/>
          </a:xfrm>
          <a:prstGeom prst="line">
            <a:avLst/>
          </a:prstGeom>
          <a:ln w="1016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rot="16200000" flipH="1" flipV="1">
            <a:off x="2070894" y="1100932"/>
            <a:ext cx="1587" cy="1422400"/>
          </a:xfrm>
          <a:prstGeom prst="line">
            <a:avLst/>
          </a:prstGeom>
          <a:ln w="7620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V="1">
            <a:off x="2039938" y="2238375"/>
            <a:ext cx="330200" cy="9525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3165475" y="2609850"/>
            <a:ext cx="703263" cy="6350"/>
          </a:xfrm>
          <a:prstGeom prst="line">
            <a:avLst/>
          </a:prstGeom>
          <a:ln w="1016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16200000" flipH="1">
            <a:off x="2747169" y="2888456"/>
            <a:ext cx="600075" cy="379413"/>
          </a:xfrm>
          <a:prstGeom prst="line">
            <a:avLst/>
          </a:prstGeom>
          <a:ln w="7620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Freeform 211"/>
          <p:cNvSpPr/>
          <p:nvPr/>
        </p:nvSpPr>
        <p:spPr>
          <a:xfrm>
            <a:off x="4322763" y="4306888"/>
            <a:ext cx="706437" cy="222250"/>
          </a:xfrm>
          <a:custGeom>
            <a:avLst/>
            <a:gdLst>
              <a:gd name="connsiteX0" fmla="*/ 0 w 1143000"/>
              <a:gd name="connsiteY0" fmla="*/ 571500 h 1143000"/>
              <a:gd name="connsiteX1" fmla="*/ 167389 w 1143000"/>
              <a:gd name="connsiteY1" fmla="*/ 167389 h 1143000"/>
              <a:gd name="connsiteX2" fmla="*/ 571501 w 1143000"/>
              <a:gd name="connsiteY2" fmla="*/ 1 h 1143000"/>
              <a:gd name="connsiteX3" fmla="*/ 975612 w 1143000"/>
              <a:gd name="connsiteY3" fmla="*/ 167390 h 1143000"/>
              <a:gd name="connsiteX4" fmla="*/ 1143000 w 1143000"/>
              <a:gd name="connsiteY4" fmla="*/ 571502 h 1143000"/>
              <a:gd name="connsiteX5" fmla="*/ 975611 w 1143000"/>
              <a:gd name="connsiteY5" fmla="*/ 975614 h 1143000"/>
              <a:gd name="connsiteX6" fmla="*/ 571499 w 1143000"/>
              <a:gd name="connsiteY6" fmla="*/ 1143002 h 1143000"/>
              <a:gd name="connsiteX7" fmla="*/ 167387 w 1143000"/>
              <a:gd name="connsiteY7" fmla="*/ 975613 h 1143000"/>
              <a:gd name="connsiteX8" fmla="*/ -1 w 1143000"/>
              <a:gd name="connsiteY8" fmla="*/ 571501 h 1143000"/>
              <a:gd name="connsiteX9" fmla="*/ 0 w 114300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419929"/>
                  <a:pt x="60212" y="274565"/>
                  <a:pt x="167389" y="167389"/>
                </a:cubicBezTo>
                <a:cubicBezTo>
                  <a:pt x="274566" y="60212"/>
                  <a:pt x="419930" y="1"/>
                  <a:pt x="571501" y="1"/>
                </a:cubicBezTo>
                <a:cubicBezTo>
                  <a:pt x="723072" y="1"/>
                  <a:pt x="868436" y="60213"/>
                  <a:pt x="975612" y="167390"/>
                </a:cubicBezTo>
                <a:cubicBezTo>
                  <a:pt x="1082789" y="274567"/>
                  <a:pt x="1143000" y="419931"/>
                  <a:pt x="1143000" y="571502"/>
                </a:cubicBezTo>
                <a:cubicBezTo>
                  <a:pt x="1143000" y="723073"/>
                  <a:pt x="1082789" y="868437"/>
                  <a:pt x="975611" y="975614"/>
                </a:cubicBezTo>
                <a:cubicBezTo>
                  <a:pt x="868434" y="1082791"/>
                  <a:pt x="723071" y="1143002"/>
                  <a:pt x="571499" y="1143002"/>
                </a:cubicBezTo>
                <a:cubicBezTo>
                  <a:pt x="419928" y="1143002"/>
                  <a:pt x="274564" y="1082790"/>
                  <a:pt x="167387" y="975613"/>
                </a:cubicBezTo>
                <a:cubicBezTo>
                  <a:pt x="60210" y="868436"/>
                  <a:pt x="-1" y="723072"/>
                  <a:pt x="-1" y="571501"/>
                </a:cubicBezTo>
                <a:lnTo>
                  <a:pt x="0" y="57150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7869" tIns="197868" rIns="197869" bIns="197868" spcCol="1270" anchor="ctr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GB" sz="800" b="1" dirty="0">
              <a:solidFill>
                <a:srgbClr val="7030A0"/>
              </a:solidFill>
            </a:endParaRPr>
          </a:p>
        </p:txBody>
      </p:sp>
      <p:sp>
        <p:nvSpPr>
          <p:cNvPr id="213" name="Freeform 212"/>
          <p:cNvSpPr/>
          <p:nvPr/>
        </p:nvSpPr>
        <p:spPr>
          <a:xfrm>
            <a:off x="4335463" y="3743325"/>
            <a:ext cx="671512" cy="244475"/>
          </a:xfrm>
          <a:custGeom>
            <a:avLst/>
            <a:gdLst>
              <a:gd name="connsiteX0" fmla="*/ 0 w 1143000"/>
              <a:gd name="connsiteY0" fmla="*/ 571500 h 1143000"/>
              <a:gd name="connsiteX1" fmla="*/ 167389 w 1143000"/>
              <a:gd name="connsiteY1" fmla="*/ 167389 h 1143000"/>
              <a:gd name="connsiteX2" fmla="*/ 571501 w 1143000"/>
              <a:gd name="connsiteY2" fmla="*/ 1 h 1143000"/>
              <a:gd name="connsiteX3" fmla="*/ 975612 w 1143000"/>
              <a:gd name="connsiteY3" fmla="*/ 167390 h 1143000"/>
              <a:gd name="connsiteX4" fmla="*/ 1143000 w 1143000"/>
              <a:gd name="connsiteY4" fmla="*/ 571502 h 1143000"/>
              <a:gd name="connsiteX5" fmla="*/ 975611 w 1143000"/>
              <a:gd name="connsiteY5" fmla="*/ 975614 h 1143000"/>
              <a:gd name="connsiteX6" fmla="*/ 571499 w 1143000"/>
              <a:gd name="connsiteY6" fmla="*/ 1143002 h 1143000"/>
              <a:gd name="connsiteX7" fmla="*/ 167387 w 1143000"/>
              <a:gd name="connsiteY7" fmla="*/ 975613 h 1143000"/>
              <a:gd name="connsiteX8" fmla="*/ -1 w 1143000"/>
              <a:gd name="connsiteY8" fmla="*/ 571501 h 1143000"/>
              <a:gd name="connsiteX9" fmla="*/ 0 w 114300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419929"/>
                  <a:pt x="60212" y="274565"/>
                  <a:pt x="167389" y="167389"/>
                </a:cubicBezTo>
                <a:cubicBezTo>
                  <a:pt x="274566" y="60212"/>
                  <a:pt x="419930" y="1"/>
                  <a:pt x="571501" y="1"/>
                </a:cubicBezTo>
                <a:cubicBezTo>
                  <a:pt x="723072" y="1"/>
                  <a:pt x="868436" y="60213"/>
                  <a:pt x="975612" y="167390"/>
                </a:cubicBezTo>
                <a:cubicBezTo>
                  <a:pt x="1082789" y="274567"/>
                  <a:pt x="1143000" y="419931"/>
                  <a:pt x="1143000" y="571502"/>
                </a:cubicBezTo>
                <a:cubicBezTo>
                  <a:pt x="1143000" y="723073"/>
                  <a:pt x="1082789" y="868437"/>
                  <a:pt x="975611" y="975614"/>
                </a:cubicBezTo>
                <a:cubicBezTo>
                  <a:pt x="868434" y="1082791"/>
                  <a:pt x="723071" y="1143002"/>
                  <a:pt x="571499" y="1143002"/>
                </a:cubicBezTo>
                <a:cubicBezTo>
                  <a:pt x="419928" y="1143002"/>
                  <a:pt x="274564" y="1082790"/>
                  <a:pt x="167387" y="975613"/>
                </a:cubicBezTo>
                <a:cubicBezTo>
                  <a:pt x="60210" y="868436"/>
                  <a:pt x="-1" y="723072"/>
                  <a:pt x="-1" y="571501"/>
                </a:cubicBezTo>
                <a:lnTo>
                  <a:pt x="0" y="57150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7869" tIns="197868" rIns="197869" bIns="197868" spcCol="1270" anchor="ctr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GB" sz="800" b="1" dirty="0">
              <a:solidFill>
                <a:srgbClr val="00B0F0"/>
              </a:solidFill>
            </a:endParaRPr>
          </a:p>
        </p:txBody>
      </p:sp>
      <p:sp>
        <p:nvSpPr>
          <p:cNvPr id="214" name="Freeform 213"/>
          <p:cNvSpPr/>
          <p:nvPr/>
        </p:nvSpPr>
        <p:spPr>
          <a:xfrm>
            <a:off x="4321175" y="4006850"/>
            <a:ext cx="676275" cy="250825"/>
          </a:xfrm>
          <a:custGeom>
            <a:avLst/>
            <a:gdLst>
              <a:gd name="connsiteX0" fmla="*/ 0 w 1143000"/>
              <a:gd name="connsiteY0" fmla="*/ 571500 h 1143000"/>
              <a:gd name="connsiteX1" fmla="*/ 167389 w 1143000"/>
              <a:gd name="connsiteY1" fmla="*/ 167389 h 1143000"/>
              <a:gd name="connsiteX2" fmla="*/ 571501 w 1143000"/>
              <a:gd name="connsiteY2" fmla="*/ 1 h 1143000"/>
              <a:gd name="connsiteX3" fmla="*/ 975612 w 1143000"/>
              <a:gd name="connsiteY3" fmla="*/ 167390 h 1143000"/>
              <a:gd name="connsiteX4" fmla="*/ 1143000 w 1143000"/>
              <a:gd name="connsiteY4" fmla="*/ 571502 h 1143000"/>
              <a:gd name="connsiteX5" fmla="*/ 975611 w 1143000"/>
              <a:gd name="connsiteY5" fmla="*/ 975614 h 1143000"/>
              <a:gd name="connsiteX6" fmla="*/ 571499 w 1143000"/>
              <a:gd name="connsiteY6" fmla="*/ 1143002 h 1143000"/>
              <a:gd name="connsiteX7" fmla="*/ 167387 w 1143000"/>
              <a:gd name="connsiteY7" fmla="*/ 975613 h 1143000"/>
              <a:gd name="connsiteX8" fmla="*/ -1 w 1143000"/>
              <a:gd name="connsiteY8" fmla="*/ 571501 h 1143000"/>
              <a:gd name="connsiteX9" fmla="*/ 0 w 114300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419929"/>
                  <a:pt x="60212" y="274565"/>
                  <a:pt x="167389" y="167389"/>
                </a:cubicBezTo>
                <a:cubicBezTo>
                  <a:pt x="274566" y="60212"/>
                  <a:pt x="419930" y="1"/>
                  <a:pt x="571501" y="1"/>
                </a:cubicBezTo>
                <a:cubicBezTo>
                  <a:pt x="723072" y="1"/>
                  <a:pt x="868436" y="60213"/>
                  <a:pt x="975612" y="167390"/>
                </a:cubicBezTo>
                <a:cubicBezTo>
                  <a:pt x="1082789" y="274567"/>
                  <a:pt x="1143000" y="419931"/>
                  <a:pt x="1143000" y="571502"/>
                </a:cubicBezTo>
                <a:cubicBezTo>
                  <a:pt x="1143000" y="723073"/>
                  <a:pt x="1082789" y="868437"/>
                  <a:pt x="975611" y="975614"/>
                </a:cubicBezTo>
                <a:cubicBezTo>
                  <a:pt x="868434" y="1082791"/>
                  <a:pt x="723071" y="1143002"/>
                  <a:pt x="571499" y="1143002"/>
                </a:cubicBezTo>
                <a:cubicBezTo>
                  <a:pt x="419928" y="1143002"/>
                  <a:pt x="274564" y="1082790"/>
                  <a:pt x="167387" y="975613"/>
                </a:cubicBezTo>
                <a:cubicBezTo>
                  <a:pt x="60210" y="868436"/>
                  <a:pt x="-1" y="723072"/>
                  <a:pt x="-1" y="571501"/>
                </a:cubicBezTo>
                <a:lnTo>
                  <a:pt x="0" y="57150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7869" tIns="197868" rIns="197869" bIns="197868" spcCol="1270" anchor="ctr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GB" sz="800" b="1" dirty="0">
              <a:solidFill>
                <a:srgbClr val="00B0F0"/>
              </a:solidFill>
            </a:endParaRPr>
          </a:p>
        </p:txBody>
      </p:sp>
      <p:sp>
        <p:nvSpPr>
          <p:cNvPr id="10281" name="TextBox 295"/>
          <p:cNvSpPr txBox="1">
            <a:spLocks noChangeArrowheads="1"/>
          </p:cNvSpPr>
          <p:nvPr/>
        </p:nvSpPr>
        <p:spPr bwMode="auto">
          <a:xfrm>
            <a:off x="4973638" y="3714750"/>
            <a:ext cx="935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/>
              <a:t>AMPA receptors</a:t>
            </a:r>
          </a:p>
        </p:txBody>
      </p:sp>
      <p:sp>
        <p:nvSpPr>
          <p:cNvPr id="10282" name="TextBox 296"/>
          <p:cNvSpPr txBox="1">
            <a:spLocks noChangeArrowheads="1"/>
          </p:cNvSpPr>
          <p:nvPr/>
        </p:nvSpPr>
        <p:spPr bwMode="auto">
          <a:xfrm>
            <a:off x="4992688" y="3990975"/>
            <a:ext cx="944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/>
              <a:t>NMDA receptors</a:t>
            </a:r>
          </a:p>
        </p:txBody>
      </p:sp>
      <p:sp>
        <p:nvSpPr>
          <p:cNvPr id="10283" name="TextBox 297"/>
          <p:cNvSpPr txBox="1">
            <a:spLocks noChangeArrowheads="1"/>
          </p:cNvSpPr>
          <p:nvPr/>
        </p:nvSpPr>
        <p:spPr bwMode="auto">
          <a:xfrm>
            <a:off x="4964113" y="4295775"/>
            <a:ext cx="987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/>
              <a:t>GABAa receptors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297363" y="2000250"/>
            <a:ext cx="2333625" cy="25717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800"/>
          </a:p>
        </p:txBody>
      </p:sp>
      <p:sp>
        <p:nvSpPr>
          <p:cNvPr id="10285" name="TextBox 284"/>
          <p:cNvSpPr txBox="1">
            <a:spLocks noChangeArrowheads="1"/>
          </p:cNvSpPr>
          <p:nvPr/>
        </p:nvSpPr>
        <p:spPr bwMode="auto">
          <a:xfrm>
            <a:off x="4287838" y="3476625"/>
            <a:ext cx="10509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00" b="1"/>
              <a:t>Receptor Types</a:t>
            </a:r>
          </a:p>
        </p:txBody>
      </p:sp>
      <p:sp>
        <p:nvSpPr>
          <p:cNvPr id="220" name="Isosceles Triangle 219"/>
          <p:cNvSpPr/>
          <p:nvPr/>
        </p:nvSpPr>
        <p:spPr>
          <a:xfrm>
            <a:off x="4344988" y="3090863"/>
            <a:ext cx="400050" cy="30003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800"/>
          </a:p>
        </p:txBody>
      </p:sp>
      <p:sp>
        <p:nvSpPr>
          <p:cNvPr id="221" name="Oval 220"/>
          <p:cNvSpPr/>
          <p:nvPr/>
        </p:nvSpPr>
        <p:spPr>
          <a:xfrm>
            <a:off x="4352925" y="2667000"/>
            <a:ext cx="392113" cy="3714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800"/>
          </a:p>
        </p:txBody>
      </p:sp>
      <p:sp>
        <p:nvSpPr>
          <p:cNvPr id="222" name="Hexagon 221"/>
          <p:cNvSpPr/>
          <p:nvPr/>
        </p:nvSpPr>
        <p:spPr>
          <a:xfrm rot="5400000">
            <a:off x="4385469" y="2283619"/>
            <a:ext cx="342900" cy="328612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800"/>
          </a:p>
        </p:txBody>
      </p:sp>
      <p:sp>
        <p:nvSpPr>
          <p:cNvPr id="10289" name="TextBox 301"/>
          <p:cNvSpPr txBox="1">
            <a:spLocks noChangeArrowheads="1"/>
          </p:cNvSpPr>
          <p:nvPr/>
        </p:nvSpPr>
        <p:spPr bwMode="auto">
          <a:xfrm>
            <a:off x="4783138" y="3086100"/>
            <a:ext cx="1517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/>
              <a:t>Pyramidal Cell (Population 3)</a:t>
            </a:r>
          </a:p>
        </p:txBody>
      </p:sp>
      <p:sp>
        <p:nvSpPr>
          <p:cNvPr id="10290" name="TextBox 302"/>
          <p:cNvSpPr txBox="1">
            <a:spLocks noChangeArrowheads="1"/>
          </p:cNvSpPr>
          <p:nvPr/>
        </p:nvSpPr>
        <p:spPr bwMode="auto">
          <a:xfrm>
            <a:off x="4773613" y="2752725"/>
            <a:ext cx="1884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/>
              <a:t>Inhibitory Interneurons (Population 2)</a:t>
            </a:r>
          </a:p>
        </p:txBody>
      </p:sp>
      <p:sp>
        <p:nvSpPr>
          <p:cNvPr id="10291" name="TextBox 303"/>
          <p:cNvSpPr txBox="1">
            <a:spLocks noChangeArrowheads="1"/>
          </p:cNvSpPr>
          <p:nvPr/>
        </p:nvSpPr>
        <p:spPr bwMode="auto">
          <a:xfrm>
            <a:off x="4773613" y="2352675"/>
            <a:ext cx="1539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/>
              <a:t>Spiny Stellates (Population 1)</a:t>
            </a:r>
          </a:p>
          <a:p>
            <a:endParaRPr lang="en-GB" sz="800"/>
          </a:p>
        </p:txBody>
      </p:sp>
      <p:sp>
        <p:nvSpPr>
          <p:cNvPr id="10292" name="TextBox 295"/>
          <p:cNvSpPr txBox="1">
            <a:spLocks noChangeArrowheads="1"/>
          </p:cNvSpPr>
          <p:nvPr/>
        </p:nvSpPr>
        <p:spPr bwMode="auto">
          <a:xfrm>
            <a:off x="4287838" y="2009775"/>
            <a:ext cx="10890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00" b="1"/>
              <a:t>Cell Populations</a:t>
            </a:r>
          </a:p>
        </p:txBody>
      </p:sp>
      <p:sp>
        <p:nvSpPr>
          <p:cNvPr id="227" name="Freeform 226"/>
          <p:cNvSpPr/>
          <p:nvPr/>
        </p:nvSpPr>
        <p:spPr>
          <a:xfrm>
            <a:off x="1349375" y="2254250"/>
            <a:ext cx="366713" cy="250825"/>
          </a:xfrm>
          <a:custGeom>
            <a:avLst/>
            <a:gdLst>
              <a:gd name="connsiteX0" fmla="*/ 0 w 1143000"/>
              <a:gd name="connsiteY0" fmla="*/ 571500 h 1143000"/>
              <a:gd name="connsiteX1" fmla="*/ 167389 w 1143000"/>
              <a:gd name="connsiteY1" fmla="*/ 167389 h 1143000"/>
              <a:gd name="connsiteX2" fmla="*/ 571501 w 1143000"/>
              <a:gd name="connsiteY2" fmla="*/ 1 h 1143000"/>
              <a:gd name="connsiteX3" fmla="*/ 975612 w 1143000"/>
              <a:gd name="connsiteY3" fmla="*/ 167390 h 1143000"/>
              <a:gd name="connsiteX4" fmla="*/ 1143000 w 1143000"/>
              <a:gd name="connsiteY4" fmla="*/ 571502 h 1143000"/>
              <a:gd name="connsiteX5" fmla="*/ 975611 w 1143000"/>
              <a:gd name="connsiteY5" fmla="*/ 975614 h 1143000"/>
              <a:gd name="connsiteX6" fmla="*/ 571499 w 1143000"/>
              <a:gd name="connsiteY6" fmla="*/ 1143002 h 1143000"/>
              <a:gd name="connsiteX7" fmla="*/ 167387 w 1143000"/>
              <a:gd name="connsiteY7" fmla="*/ 975613 h 1143000"/>
              <a:gd name="connsiteX8" fmla="*/ -1 w 1143000"/>
              <a:gd name="connsiteY8" fmla="*/ 571501 h 1143000"/>
              <a:gd name="connsiteX9" fmla="*/ 0 w 114300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419929"/>
                  <a:pt x="60212" y="274565"/>
                  <a:pt x="167389" y="167389"/>
                </a:cubicBezTo>
                <a:cubicBezTo>
                  <a:pt x="274566" y="60212"/>
                  <a:pt x="419930" y="1"/>
                  <a:pt x="571501" y="1"/>
                </a:cubicBezTo>
                <a:cubicBezTo>
                  <a:pt x="723072" y="1"/>
                  <a:pt x="868436" y="60213"/>
                  <a:pt x="975612" y="167390"/>
                </a:cubicBezTo>
                <a:cubicBezTo>
                  <a:pt x="1082789" y="274567"/>
                  <a:pt x="1143000" y="419931"/>
                  <a:pt x="1143000" y="571502"/>
                </a:cubicBezTo>
                <a:cubicBezTo>
                  <a:pt x="1143000" y="723073"/>
                  <a:pt x="1082789" y="868437"/>
                  <a:pt x="975611" y="975614"/>
                </a:cubicBezTo>
                <a:cubicBezTo>
                  <a:pt x="868434" y="1082791"/>
                  <a:pt x="723071" y="1143002"/>
                  <a:pt x="571499" y="1143002"/>
                </a:cubicBezTo>
                <a:cubicBezTo>
                  <a:pt x="419928" y="1143002"/>
                  <a:pt x="274564" y="1082790"/>
                  <a:pt x="167387" y="975613"/>
                </a:cubicBezTo>
                <a:cubicBezTo>
                  <a:pt x="60210" y="868436"/>
                  <a:pt x="-1" y="723072"/>
                  <a:pt x="-1" y="571501"/>
                </a:cubicBezTo>
                <a:lnTo>
                  <a:pt x="0" y="57150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7869" tIns="197868" rIns="197869" bIns="197868" spcCol="1270" anchor="ctr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GB" sz="1000" b="1" dirty="0">
              <a:solidFill>
                <a:srgbClr val="00B0F0"/>
              </a:solidFill>
            </a:endParaRPr>
          </a:p>
        </p:txBody>
      </p:sp>
      <p:sp>
        <p:nvSpPr>
          <p:cNvPr id="228" name="Can 227"/>
          <p:cNvSpPr/>
          <p:nvPr/>
        </p:nvSpPr>
        <p:spPr>
          <a:xfrm rot="16200000">
            <a:off x="2498726" y="3195637"/>
            <a:ext cx="95250" cy="2676525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cxnSp>
        <p:nvCxnSpPr>
          <p:cNvPr id="229" name="Straight Connector 228"/>
          <p:cNvCxnSpPr>
            <a:stCxn id="206" idx="1"/>
          </p:cNvCxnSpPr>
          <p:nvPr/>
        </p:nvCxnSpPr>
        <p:spPr>
          <a:xfrm rot="16200000" flipH="1">
            <a:off x="3409950" y="3244851"/>
            <a:ext cx="9525" cy="831850"/>
          </a:xfrm>
          <a:prstGeom prst="line">
            <a:avLst/>
          </a:prstGeom>
          <a:ln w="1016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42" name="Object 351"/>
          <p:cNvGraphicFramePr>
            <a:graphicFrameLocks noChangeAspect="1"/>
          </p:cNvGraphicFramePr>
          <p:nvPr/>
        </p:nvGraphicFramePr>
        <p:xfrm>
          <a:off x="3192463" y="2185988"/>
          <a:ext cx="3889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56" name="Equation" r:id="rId5" imgW="241200" imgH="253800" progId="Equation.3">
                  <p:embed/>
                </p:oleObj>
              </mc:Choice>
              <mc:Fallback>
                <p:oleObj name="Equation" r:id="rId5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2185988"/>
                        <a:ext cx="38893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52"/>
          <p:cNvGraphicFramePr>
            <a:graphicFrameLocks noChangeAspect="1"/>
          </p:cNvGraphicFramePr>
          <p:nvPr/>
        </p:nvGraphicFramePr>
        <p:xfrm>
          <a:off x="2813050" y="3095625"/>
          <a:ext cx="3175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57" name="Equation" r:id="rId7" imgW="228600" imgH="253800" progId="Equation.3">
                  <p:embed/>
                </p:oleObj>
              </mc:Choice>
              <mc:Fallback>
                <p:oleObj name="Equation" r:id="rId7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3095625"/>
                        <a:ext cx="31750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353"/>
          <p:cNvGraphicFramePr>
            <a:graphicFrameLocks noChangeAspect="1"/>
          </p:cNvGraphicFramePr>
          <p:nvPr/>
        </p:nvGraphicFramePr>
        <p:xfrm>
          <a:off x="1733550" y="2046288"/>
          <a:ext cx="31908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58" name="Equation" r:id="rId9" imgW="228600" imgH="253800" progId="Equation.3">
                  <p:embed/>
                </p:oleObj>
              </mc:Choice>
              <mc:Fallback>
                <p:oleObj name="Equation" r:id="rId9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2046288"/>
                        <a:ext cx="319088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354"/>
          <p:cNvGraphicFramePr>
            <a:graphicFrameLocks noChangeAspect="1"/>
          </p:cNvGraphicFramePr>
          <p:nvPr/>
        </p:nvGraphicFramePr>
        <p:xfrm>
          <a:off x="754063" y="1647825"/>
          <a:ext cx="3365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59" name="Equation" r:id="rId11" imgW="241200" imgH="253800" progId="Equation.3">
                  <p:embed/>
                </p:oleObj>
              </mc:Choice>
              <mc:Fallback>
                <p:oleObj name="Equation" r:id="rId11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647825"/>
                        <a:ext cx="33655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355"/>
          <p:cNvGraphicFramePr>
            <a:graphicFrameLocks noChangeAspect="1"/>
          </p:cNvGraphicFramePr>
          <p:nvPr/>
        </p:nvGraphicFramePr>
        <p:xfrm>
          <a:off x="1420813" y="1854200"/>
          <a:ext cx="3365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60" name="Equation" r:id="rId13" imgW="241200" imgH="253800" progId="Equation.3">
                  <p:embed/>
                </p:oleObj>
              </mc:Choice>
              <mc:Fallback>
                <p:oleObj name="Equation" r:id="rId13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1854200"/>
                        <a:ext cx="33655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356"/>
          <p:cNvGraphicFramePr>
            <a:graphicFrameLocks noChangeAspect="1"/>
          </p:cNvGraphicFramePr>
          <p:nvPr/>
        </p:nvGraphicFramePr>
        <p:xfrm>
          <a:off x="2930525" y="3659188"/>
          <a:ext cx="31908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61" name="Equation" r:id="rId15" imgW="228600" imgH="253800" progId="Equation.3">
                  <p:embed/>
                </p:oleObj>
              </mc:Choice>
              <mc:Fallback>
                <p:oleObj name="Equation" r:id="rId15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3659188"/>
                        <a:ext cx="319088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" name="Oval 237"/>
          <p:cNvSpPr/>
          <p:nvPr/>
        </p:nvSpPr>
        <p:spPr>
          <a:xfrm>
            <a:off x="1284288" y="1828800"/>
            <a:ext cx="101600" cy="87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9" name="Rectangle 238"/>
          <p:cNvSpPr/>
          <p:nvPr/>
        </p:nvSpPr>
        <p:spPr>
          <a:xfrm>
            <a:off x="1908175" y="2024063"/>
            <a:ext cx="109538" cy="1095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0" name="Oval 239"/>
          <p:cNvSpPr/>
          <p:nvPr/>
        </p:nvSpPr>
        <p:spPr>
          <a:xfrm>
            <a:off x="1298575" y="1851025"/>
            <a:ext cx="101600" cy="87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1" name="Oval 240"/>
          <p:cNvSpPr/>
          <p:nvPr/>
        </p:nvSpPr>
        <p:spPr>
          <a:xfrm>
            <a:off x="1255713" y="1763713"/>
            <a:ext cx="101600" cy="87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2" name="Rectangle 241"/>
          <p:cNvSpPr/>
          <p:nvPr/>
        </p:nvSpPr>
        <p:spPr>
          <a:xfrm>
            <a:off x="1958975" y="2068513"/>
            <a:ext cx="109538" cy="107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3" name="TextBox 242"/>
          <p:cNvSpPr txBox="1">
            <a:spLocks noChangeArrowheads="1"/>
          </p:cNvSpPr>
          <p:nvPr/>
        </p:nvSpPr>
        <p:spPr bwMode="auto">
          <a:xfrm>
            <a:off x="127000" y="5207000"/>
            <a:ext cx="819943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/>
              <a:t>γ : The </a:t>
            </a:r>
            <a:r>
              <a:rPr lang="en-US" sz="1400"/>
              <a:t>strengths of presynaptic inputs to and postsynaptic conductances of transmitter-receptor pairs</a:t>
            </a:r>
          </a:p>
          <a:p>
            <a:endParaRPr lang="en-US" sz="1400"/>
          </a:p>
          <a:p>
            <a:r>
              <a:rPr lang="en-US" sz="1400"/>
              <a:t>i.e. a coupling measure</a:t>
            </a:r>
            <a:r>
              <a:rPr lang="en-US" sz="1400" i="1"/>
              <a:t> </a:t>
            </a:r>
            <a:r>
              <a:rPr lang="en-US" sz="1400"/>
              <a:t>that absorbs a number of biophysical processes, e.g.:</a:t>
            </a:r>
          </a:p>
          <a:p>
            <a:r>
              <a:rPr lang="en-US" sz="1400"/>
              <a:t>Receptor Density</a:t>
            </a:r>
          </a:p>
          <a:p>
            <a:r>
              <a:rPr lang="en-US" sz="1400"/>
              <a:t>Transmitter Reuptake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61485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02951 0.07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4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02465 0.06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3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00416 L -0.04115 0.0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3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07222 0.03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04045 0.027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85"/>
          <p:cNvPicPr>
            <a:picLocks noChangeAspect="1" noChangeArrowheads="1"/>
          </p:cNvPicPr>
          <p:nvPr/>
        </p:nvPicPr>
        <p:blipFill>
          <a:blip r:embed="rId4" cstate="print"/>
          <a:srcRect l="8862" t="10022" r="7484" b="8333"/>
          <a:stretch>
            <a:fillRect/>
          </a:stretch>
        </p:blipFill>
        <p:spPr bwMode="auto">
          <a:xfrm>
            <a:off x="3749675" y="36513"/>
            <a:ext cx="16494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Title 1"/>
          <p:cNvSpPr>
            <a:spLocks noGrp="1"/>
          </p:cNvSpPr>
          <p:nvPr>
            <p:ph type="title" idx="4294967295"/>
          </p:nvPr>
        </p:nvSpPr>
        <p:spPr>
          <a:xfrm>
            <a:off x="-24765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GB" smtClean="0">
                <a:solidFill>
                  <a:srgbClr val="002060"/>
                </a:solidFill>
              </a:rPr>
              <a:t>   </a:t>
            </a:r>
            <a:r>
              <a:rPr lang="en-GB" sz="2400" b="1" smtClean="0"/>
              <a:t>Synaptic Hypotheses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513" y="1528763"/>
            <a:ext cx="8650287" cy="38417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 rot="10800000" flipV="1">
            <a:off x="288925" y="1016000"/>
            <a:ext cx="4297363" cy="50323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852988" y="1000125"/>
            <a:ext cx="2876550" cy="50958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81" name="Group 81"/>
          <p:cNvGrpSpPr>
            <a:grpSpLocks/>
          </p:cNvGrpSpPr>
          <p:nvPr/>
        </p:nvGrpSpPr>
        <p:grpSpPr bwMode="auto">
          <a:xfrm>
            <a:off x="6223000" y="3627438"/>
            <a:ext cx="2620963" cy="1282700"/>
            <a:chOff x="1544925" y="1019175"/>
            <a:chExt cx="6152489" cy="5142373"/>
          </a:xfrm>
        </p:grpSpPr>
        <p:sp>
          <p:nvSpPr>
            <p:cNvPr id="11318" name="Rectangle 7"/>
            <p:cNvSpPr>
              <a:spLocks noChangeArrowheads="1"/>
            </p:cNvSpPr>
            <p:nvPr/>
          </p:nvSpPr>
          <p:spPr bwMode="auto">
            <a:xfrm>
              <a:off x="1866900" y="1095375"/>
              <a:ext cx="5667375" cy="44767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GB" sz="700" b="1"/>
            </a:p>
          </p:txBody>
        </p:sp>
        <p:sp>
          <p:nvSpPr>
            <p:cNvPr id="11319" name="Line 8"/>
            <p:cNvSpPr>
              <a:spLocks noChangeShapeType="1"/>
            </p:cNvSpPr>
            <p:nvPr/>
          </p:nvSpPr>
          <p:spPr bwMode="auto">
            <a:xfrm>
              <a:off x="1866900" y="5572125"/>
              <a:ext cx="56673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0" name="Line 9"/>
            <p:cNvSpPr>
              <a:spLocks noChangeShapeType="1"/>
            </p:cNvSpPr>
            <p:nvPr/>
          </p:nvSpPr>
          <p:spPr bwMode="auto">
            <a:xfrm flipV="1">
              <a:off x="1866900" y="1095375"/>
              <a:ext cx="1588" cy="44767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1" name="Line 10"/>
            <p:cNvSpPr>
              <a:spLocks noChangeShapeType="1"/>
            </p:cNvSpPr>
            <p:nvPr/>
          </p:nvSpPr>
          <p:spPr bwMode="auto">
            <a:xfrm flipV="1">
              <a:off x="1866900" y="5514975"/>
              <a:ext cx="1588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2" name="Rectangle 11"/>
            <p:cNvSpPr>
              <a:spLocks noChangeArrowheads="1"/>
            </p:cNvSpPr>
            <p:nvPr/>
          </p:nvSpPr>
          <p:spPr bwMode="auto">
            <a:xfrm>
              <a:off x="1734978" y="5735138"/>
              <a:ext cx="417370" cy="426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-100</a:t>
              </a:r>
              <a:endParaRPr lang="en-US" sz="700" b="1"/>
            </a:p>
          </p:txBody>
        </p:sp>
        <p:sp>
          <p:nvSpPr>
            <p:cNvPr id="11323" name="Line 12"/>
            <p:cNvSpPr>
              <a:spLocks noChangeShapeType="1"/>
            </p:cNvSpPr>
            <p:nvPr/>
          </p:nvSpPr>
          <p:spPr bwMode="auto">
            <a:xfrm flipV="1">
              <a:off x="3752850" y="5514975"/>
              <a:ext cx="1588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4" name="Rectangle 13"/>
            <p:cNvSpPr>
              <a:spLocks noChangeArrowheads="1"/>
            </p:cNvSpPr>
            <p:nvPr/>
          </p:nvSpPr>
          <p:spPr bwMode="auto">
            <a:xfrm>
              <a:off x="3646684" y="5735138"/>
              <a:ext cx="301848" cy="426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-50</a:t>
              </a:r>
              <a:endParaRPr lang="en-US" sz="700" b="1"/>
            </a:p>
          </p:txBody>
        </p:sp>
        <p:sp>
          <p:nvSpPr>
            <p:cNvPr id="11325" name="Line 14"/>
            <p:cNvSpPr>
              <a:spLocks noChangeShapeType="1"/>
            </p:cNvSpPr>
            <p:nvPr/>
          </p:nvSpPr>
          <p:spPr bwMode="auto">
            <a:xfrm flipV="1">
              <a:off x="5638800" y="5514975"/>
              <a:ext cx="1588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6" name="Rectangle 15"/>
            <p:cNvSpPr>
              <a:spLocks noChangeArrowheads="1"/>
            </p:cNvSpPr>
            <p:nvPr/>
          </p:nvSpPr>
          <p:spPr bwMode="auto">
            <a:xfrm>
              <a:off x="5610561" y="5735138"/>
              <a:ext cx="115522" cy="426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0</a:t>
              </a:r>
              <a:endParaRPr lang="en-US" sz="700" b="1"/>
            </a:p>
          </p:txBody>
        </p:sp>
        <p:sp>
          <p:nvSpPr>
            <p:cNvPr id="11327" name="Line 16"/>
            <p:cNvSpPr>
              <a:spLocks noChangeShapeType="1"/>
            </p:cNvSpPr>
            <p:nvPr/>
          </p:nvSpPr>
          <p:spPr bwMode="auto">
            <a:xfrm flipV="1">
              <a:off x="7534275" y="5514975"/>
              <a:ext cx="1588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8" name="Rectangle 17"/>
            <p:cNvSpPr>
              <a:spLocks noChangeArrowheads="1"/>
            </p:cNvSpPr>
            <p:nvPr/>
          </p:nvSpPr>
          <p:spPr bwMode="auto">
            <a:xfrm>
              <a:off x="7466370" y="5735139"/>
              <a:ext cx="231044" cy="426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50</a:t>
              </a:r>
              <a:endParaRPr lang="en-US" sz="700" b="1"/>
            </a:p>
          </p:txBody>
        </p:sp>
        <p:sp>
          <p:nvSpPr>
            <p:cNvPr id="11329" name="Rectangle 19"/>
            <p:cNvSpPr>
              <a:spLocks noChangeArrowheads="1"/>
            </p:cNvSpPr>
            <p:nvPr/>
          </p:nvSpPr>
          <p:spPr bwMode="auto">
            <a:xfrm>
              <a:off x="1559831" y="5493294"/>
              <a:ext cx="115522" cy="426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0</a:t>
              </a:r>
              <a:endParaRPr lang="en-US" sz="700" b="1"/>
            </a:p>
          </p:txBody>
        </p:sp>
        <p:sp>
          <p:nvSpPr>
            <p:cNvPr id="11330" name="Line 20"/>
            <p:cNvSpPr>
              <a:spLocks noChangeShapeType="1"/>
            </p:cNvSpPr>
            <p:nvPr/>
          </p:nvSpPr>
          <p:spPr bwMode="auto">
            <a:xfrm>
              <a:off x="1866900" y="5124450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1" name="Rectangle 21"/>
            <p:cNvSpPr>
              <a:spLocks noChangeArrowheads="1"/>
            </p:cNvSpPr>
            <p:nvPr/>
          </p:nvSpPr>
          <p:spPr bwMode="auto">
            <a:xfrm>
              <a:off x="1544925" y="5047792"/>
              <a:ext cx="1" cy="426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700" b="1"/>
            </a:p>
          </p:txBody>
        </p:sp>
        <p:sp>
          <p:nvSpPr>
            <p:cNvPr id="11332" name="Line 22"/>
            <p:cNvSpPr>
              <a:spLocks noChangeShapeType="1"/>
            </p:cNvSpPr>
            <p:nvPr/>
          </p:nvSpPr>
          <p:spPr bwMode="auto">
            <a:xfrm>
              <a:off x="1866900" y="4676775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3" name="Rectangle 23"/>
            <p:cNvSpPr>
              <a:spLocks noChangeArrowheads="1"/>
            </p:cNvSpPr>
            <p:nvPr/>
          </p:nvSpPr>
          <p:spPr bwMode="auto">
            <a:xfrm>
              <a:off x="1544925" y="4602289"/>
              <a:ext cx="290669" cy="426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0.2</a:t>
              </a:r>
              <a:endParaRPr lang="en-US" sz="700" b="1"/>
            </a:p>
          </p:txBody>
        </p:sp>
        <p:sp>
          <p:nvSpPr>
            <p:cNvPr id="11334" name="Line 24"/>
            <p:cNvSpPr>
              <a:spLocks noChangeShapeType="1"/>
            </p:cNvSpPr>
            <p:nvPr/>
          </p:nvSpPr>
          <p:spPr bwMode="auto">
            <a:xfrm>
              <a:off x="1866900" y="4229100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5" name="Rectangle 25"/>
            <p:cNvSpPr>
              <a:spLocks noChangeArrowheads="1"/>
            </p:cNvSpPr>
            <p:nvPr/>
          </p:nvSpPr>
          <p:spPr bwMode="auto">
            <a:xfrm>
              <a:off x="1544925" y="4150422"/>
              <a:ext cx="1" cy="426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700" b="1"/>
            </a:p>
          </p:txBody>
        </p:sp>
        <p:sp>
          <p:nvSpPr>
            <p:cNvPr id="11336" name="Line 26"/>
            <p:cNvSpPr>
              <a:spLocks noChangeShapeType="1"/>
            </p:cNvSpPr>
            <p:nvPr/>
          </p:nvSpPr>
          <p:spPr bwMode="auto">
            <a:xfrm>
              <a:off x="1866900" y="3781425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7" name="Rectangle 27"/>
            <p:cNvSpPr>
              <a:spLocks noChangeArrowheads="1"/>
            </p:cNvSpPr>
            <p:nvPr/>
          </p:nvSpPr>
          <p:spPr bwMode="auto">
            <a:xfrm>
              <a:off x="1544925" y="3704919"/>
              <a:ext cx="290669" cy="426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0.4</a:t>
              </a:r>
              <a:endParaRPr lang="en-US" sz="700" b="1"/>
            </a:p>
          </p:txBody>
        </p:sp>
        <p:sp>
          <p:nvSpPr>
            <p:cNvPr id="11338" name="Line 28"/>
            <p:cNvSpPr>
              <a:spLocks noChangeShapeType="1"/>
            </p:cNvSpPr>
            <p:nvPr/>
          </p:nvSpPr>
          <p:spPr bwMode="auto">
            <a:xfrm>
              <a:off x="1866900" y="3333750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9" name="Rectangle 29"/>
            <p:cNvSpPr>
              <a:spLocks noChangeArrowheads="1"/>
            </p:cNvSpPr>
            <p:nvPr/>
          </p:nvSpPr>
          <p:spPr bwMode="auto">
            <a:xfrm>
              <a:off x="1544925" y="3259417"/>
              <a:ext cx="1" cy="426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700" b="1"/>
            </a:p>
          </p:txBody>
        </p:sp>
        <p:sp>
          <p:nvSpPr>
            <p:cNvPr id="11340" name="Line 30"/>
            <p:cNvSpPr>
              <a:spLocks noChangeShapeType="1"/>
            </p:cNvSpPr>
            <p:nvPr/>
          </p:nvSpPr>
          <p:spPr bwMode="auto">
            <a:xfrm>
              <a:off x="1866900" y="2876550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41" name="Rectangle 31"/>
            <p:cNvSpPr>
              <a:spLocks noChangeArrowheads="1"/>
            </p:cNvSpPr>
            <p:nvPr/>
          </p:nvSpPr>
          <p:spPr bwMode="auto">
            <a:xfrm>
              <a:off x="1544925" y="2801186"/>
              <a:ext cx="290669" cy="426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0.6</a:t>
              </a:r>
              <a:endParaRPr lang="en-US" sz="700" b="1"/>
            </a:p>
          </p:txBody>
        </p:sp>
        <p:sp>
          <p:nvSpPr>
            <p:cNvPr id="11342" name="Line 32"/>
            <p:cNvSpPr>
              <a:spLocks noChangeShapeType="1"/>
            </p:cNvSpPr>
            <p:nvPr/>
          </p:nvSpPr>
          <p:spPr bwMode="auto">
            <a:xfrm>
              <a:off x="1866900" y="2428875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43" name="Rectangle 33"/>
            <p:cNvSpPr>
              <a:spLocks noChangeArrowheads="1"/>
            </p:cNvSpPr>
            <p:nvPr/>
          </p:nvSpPr>
          <p:spPr bwMode="auto">
            <a:xfrm>
              <a:off x="1544925" y="2355683"/>
              <a:ext cx="1" cy="426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700" b="1"/>
            </a:p>
          </p:txBody>
        </p:sp>
        <p:sp>
          <p:nvSpPr>
            <p:cNvPr id="11344" name="Line 34"/>
            <p:cNvSpPr>
              <a:spLocks noChangeShapeType="1"/>
            </p:cNvSpPr>
            <p:nvPr/>
          </p:nvSpPr>
          <p:spPr bwMode="auto">
            <a:xfrm>
              <a:off x="1866900" y="1990725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45" name="Rectangle 35"/>
            <p:cNvSpPr>
              <a:spLocks noChangeArrowheads="1"/>
            </p:cNvSpPr>
            <p:nvPr/>
          </p:nvSpPr>
          <p:spPr bwMode="auto">
            <a:xfrm>
              <a:off x="1544925" y="1916545"/>
              <a:ext cx="290669" cy="426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0.8</a:t>
              </a:r>
              <a:endParaRPr lang="en-US" sz="700" b="1"/>
            </a:p>
          </p:txBody>
        </p:sp>
        <p:sp>
          <p:nvSpPr>
            <p:cNvPr id="11346" name="Line 36"/>
            <p:cNvSpPr>
              <a:spLocks noChangeShapeType="1"/>
            </p:cNvSpPr>
            <p:nvPr/>
          </p:nvSpPr>
          <p:spPr bwMode="auto">
            <a:xfrm>
              <a:off x="1866900" y="1543050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47" name="Rectangle 37"/>
            <p:cNvSpPr>
              <a:spLocks noChangeArrowheads="1"/>
            </p:cNvSpPr>
            <p:nvPr/>
          </p:nvSpPr>
          <p:spPr bwMode="auto">
            <a:xfrm>
              <a:off x="1544925" y="1464678"/>
              <a:ext cx="1" cy="426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700" b="1"/>
            </a:p>
          </p:txBody>
        </p:sp>
        <p:sp>
          <p:nvSpPr>
            <p:cNvPr id="11348" name="Line 38"/>
            <p:cNvSpPr>
              <a:spLocks noChangeShapeType="1"/>
            </p:cNvSpPr>
            <p:nvPr/>
          </p:nvSpPr>
          <p:spPr bwMode="auto">
            <a:xfrm>
              <a:off x="1866900" y="1095375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49" name="Rectangle 39"/>
            <p:cNvSpPr>
              <a:spLocks noChangeArrowheads="1"/>
            </p:cNvSpPr>
            <p:nvPr/>
          </p:nvSpPr>
          <p:spPr bwMode="auto">
            <a:xfrm>
              <a:off x="1649268" y="1019175"/>
              <a:ext cx="115522" cy="426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1</a:t>
              </a:r>
              <a:endParaRPr lang="en-US" sz="700" b="1"/>
            </a:p>
          </p:txBody>
        </p:sp>
        <p:sp>
          <p:nvSpPr>
            <p:cNvPr id="11350" name="Freeform 40"/>
            <p:cNvSpPr>
              <a:spLocks/>
            </p:cNvSpPr>
            <p:nvPr/>
          </p:nvSpPr>
          <p:spPr bwMode="auto">
            <a:xfrm>
              <a:off x="1866900" y="1838325"/>
              <a:ext cx="4791075" cy="1588"/>
            </a:xfrm>
            <a:custGeom>
              <a:avLst/>
              <a:gdLst>
                <a:gd name="T0" fmla="*/ 2147483647 w 3018"/>
                <a:gd name="T1" fmla="*/ 0 h 1588"/>
                <a:gd name="T2" fmla="*/ 2147483647 w 3018"/>
                <a:gd name="T3" fmla="*/ 0 h 1588"/>
                <a:gd name="T4" fmla="*/ 2147483647 w 3018"/>
                <a:gd name="T5" fmla="*/ 0 h 1588"/>
                <a:gd name="T6" fmla="*/ 2147483647 w 3018"/>
                <a:gd name="T7" fmla="*/ 0 h 1588"/>
                <a:gd name="T8" fmla="*/ 2147483647 w 3018"/>
                <a:gd name="T9" fmla="*/ 0 h 1588"/>
                <a:gd name="T10" fmla="*/ 2147483647 w 3018"/>
                <a:gd name="T11" fmla="*/ 0 h 1588"/>
                <a:gd name="T12" fmla="*/ 2147483647 w 3018"/>
                <a:gd name="T13" fmla="*/ 0 h 1588"/>
                <a:gd name="T14" fmla="*/ 2147483647 w 3018"/>
                <a:gd name="T15" fmla="*/ 0 h 1588"/>
                <a:gd name="T16" fmla="*/ 2147483647 w 3018"/>
                <a:gd name="T17" fmla="*/ 0 h 1588"/>
                <a:gd name="T18" fmla="*/ 2147483647 w 3018"/>
                <a:gd name="T19" fmla="*/ 0 h 1588"/>
                <a:gd name="T20" fmla="*/ 2147483647 w 3018"/>
                <a:gd name="T21" fmla="*/ 0 h 1588"/>
                <a:gd name="T22" fmla="*/ 2147483647 w 3018"/>
                <a:gd name="T23" fmla="*/ 0 h 1588"/>
                <a:gd name="T24" fmla="*/ 2147483647 w 3018"/>
                <a:gd name="T25" fmla="*/ 0 h 1588"/>
                <a:gd name="T26" fmla="*/ 2147483647 w 3018"/>
                <a:gd name="T27" fmla="*/ 0 h 1588"/>
                <a:gd name="T28" fmla="*/ 2147483647 w 3018"/>
                <a:gd name="T29" fmla="*/ 0 h 1588"/>
                <a:gd name="T30" fmla="*/ 2147483647 w 3018"/>
                <a:gd name="T31" fmla="*/ 0 h 1588"/>
                <a:gd name="T32" fmla="*/ 2147483647 w 3018"/>
                <a:gd name="T33" fmla="*/ 0 h 1588"/>
                <a:gd name="T34" fmla="*/ 2147483647 w 3018"/>
                <a:gd name="T35" fmla="*/ 0 h 1588"/>
                <a:gd name="T36" fmla="*/ 2147483647 w 3018"/>
                <a:gd name="T37" fmla="*/ 0 h 1588"/>
                <a:gd name="T38" fmla="*/ 2147483647 w 3018"/>
                <a:gd name="T39" fmla="*/ 0 h 1588"/>
                <a:gd name="T40" fmla="*/ 2147483647 w 3018"/>
                <a:gd name="T41" fmla="*/ 0 h 1588"/>
                <a:gd name="T42" fmla="*/ 2147483647 w 3018"/>
                <a:gd name="T43" fmla="*/ 0 h 1588"/>
                <a:gd name="T44" fmla="*/ 2147483647 w 3018"/>
                <a:gd name="T45" fmla="*/ 0 h 1588"/>
                <a:gd name="T46" fmla="*/ 2147483647 w 3018"/>
                <a:gd name="T47" fmla="*/ 0 h 1588"/>
                <a:gd name="T48" fmla="*/ 2147483647 w 3018"/>
                <a:gd name="T49" fmla="*/ 0 h 1588"/>
                <a:gd name="T50" fmla="*/ 2147483647 w 3018"/>
                <a:gd name="T51" fmla="*/ 0 h 1588"/>
                <a:gd name="T52" fmla="*/ 2147483647 w 3018"/>
                <a:gd name="T53" fmla="*/ 0 h 1588"/>
                <a:gd name="T54" fmla="*/ 2147483647 w 3018"/>
                <a:gd name="T55" fmla="*/ 0 h 1588"/>
                <a:gd name="T56" fmla="*/ 2147483647 w 3018"/>
                <a:gd name="T57" fmla="*/ 0 h 1588"/>
                <a:gd name="T58" fmla="*/ 2147483647 w 3018"/>
                <a:gd name="T59" fmla="*/ 0 h 1588"/>
                <a:gd name="T60" fmla="*/ 2147483647 w 3018"/>
                <a:gd name="T61" fmla="*/ 0 h 1588"/>
                <a:gd name="T62" fmla="*/ 2147483647 w 3018"/>
                <a:gd name="T63" fmla="*/ 0 h 1588"/>
                <a:gd name="T64" fmla="*/ 2147483647 w 3018"/>
                <a:gd name="T65" fmla="*/ 0 h 1588"/>
                <a:gd name="T66" fmla="*/ 2147483647 w 3018"/>
                <a:gd name="T67" fmla="*/ 0 h 1588"/>
                <a:gd name="T68" fmla="*/ 2147483647 w 3018"/>
                <a:gd name="T69" fmla="*/ 0 h 1588"/>
                <a:gd name="T70" fmla="*/ 2147483647 w 3018"/>
                <a:gd name="T71" fmla="*/ 0 h 1588"/>
                <a:gd name="T72" fmla="*/ 2147483647 w 3018"/>
                <a:gd name="T73" fmla="*/ 0 h 1588"/>
                <a:gd name="T74" fmla="*/ 2147483647 w 3018"/>
                <a:gd name="T75" fmla="*/ 0 h 1588"/>
                <a:gd name="T76" fmla="*/ 2147483647 w 3018"/>
                <a:gd name="T77" fmla="*/ 0 h 1588"/>
                <a:gd name="T78" fmla="*/ 2147483647 w 3018"/>
                <a:gd name="T79" fmla="*/ 0 h 1588"/>
                <a:gd name="T80" fmla="*/ 2147483647 w 3018"/>
                <a:gd name="T81" fmla="*/ 0 h 1588"/>
                <a:gd name="T82" fmla="*/ 2147483647 w 3018"/>
                <a:gd name="T83" fmla="*/ 0 h 15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1588"/>
                <a:gd name="T128" fmla="*/ 3018 w 3018"/>
                <a:gd name="T129" fmla="*/ 1588 h 15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1588">
                  <a:moveTo>
                    <a:pt x="0" y="0"/>
                  </a:moveTo>
                  <a:lnTo>
                    <a:pt x="18" y="0"/>
                  </a:lnTo>
                  <a:lnTo>
                    <a:pt x="42" y="0"/>
                  </a:lnTo>
                  <a:lnTo>
                    <a:pt x="66" y="0"/>
                  </a:lnTo>
                  <a:lnTo>
                    <a:pt x="90" y="0"/>
                  </a:lnTo>
                  <a:lnTo>
                    <a:pt x="114" y="0"/>
                  </a:lnTo>
                  <a:lnTo>
                    <a:pt x="138" y="0"/>
                  </a:lnTo>
                  <a:lnTo>
                    <a:pt x="162" y="0"/>
                  </a:lnTo>
                  <a:lnTo>
                    <a:pt x="186" y="0"/>
                  </a:lnTo>
                  <a:lnTo>
                    <a:pt x="210" y="0"/>
                  </a:lnTo>
                  <a:lnTo>
                    <a:pt x="234" y="0"/>
                  </a:lnTo>
                  <a:lnTo>
                    <a:pt x="258" y="0"/>
                  </a:lnTo>
                  <a:lnTo>
                    <a:pt x="282" y="0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54" y="0"/>
                  </a:lnTo>
                  <a:lnTo>
                    <a:pt x="378" y="0"/>
                  </a:lnTo>
                  <a:lnTo>
                    <a:pt x="402" y="0"/>
                  </a:lnTo>
                  <a:lnTo>
                    <a:pt x="426" y="0"/>
                  </a:lnTo>
                  <a:lnTo>
                    <a:pt x="450" y="0"/>
                  </a:lnTo>
                  <a:lnTo>
                    <a:pt x="474" y="0"/>
                  </a:lnTo>
                  <a:lnTo>
                    <a:pt x="498" y="0"/>
                  </a:lnTo>
                  <a:lnTo>
                    <a:pt x="522" y="0"/>
                  </a:lnTo>
                  <a:lnTo>
                    <a:pt x="546" y="0"/>
                  </a:lnTo>
                  <a:lnTo>
                    <a:pt x="570" y="0"/>
                  </a:lnTo>
                  <a:lnTo>
                    <a:pt x="594" y="0"/>
                  </a:lnTo>
                  <a:lnTo>
                    <a:pt x="618" y="0"/>
                  </a:lnTo>
                  <a:lnTo>
                    <a:pt x="642" y="0"/>
                  </a:lnTo>
                  <a:lnTo>
                    <a:pt x="666" y="0"/>
                  </a:lnTo>
                  <a:lnTo>
                    <a:pt x="690" y="0"/>
                  </a:lnTo>
                  <a:lnTo>
                    <a:pt x="714" y="0"/>
                  </a:lnTo>
                  <a:lnTo>
                    <a:pt x="732" y="0"/>
                  </a:lnTo>
                  <a:lnTo>
                    <a:pt x="756" y="0"/>
                  </a:lnTo>
                  <a:lnTo>
                    <a:pt x="780" y="0"/>
                  </a:lnTo>
                  <a:lnTo>
                    <a:pt x="804" y="0"/>
                  </a:lnTo>
                  <a:lnTo>
                    <a:pt x="828" y="0"/>
                  </a:lnTo>
                  <a:lnTo>
                    <a:pt x="852" y="0"/>
                  </a:lnTo>
                  <a:lnTo>
                    <a:pt x="876" y="0"/>
                  </a:lnTo>
                  <a:lnTo>
                    <a:pt x="900" y="0"/>
                  </a:lnTo>
                  <a:lnTo>
                    <a:pt x="924" y="0"/>
                  </a:lnTo>
                  <a:lnTo>
                    <a:pt x="948" y="0"/>
                  </a:lnTo>
                  <a:lnTo>
                    <a:pt x="972" y="0"/>
                  </a:lnTo>
                  <a:lnTo>
                    <a:pt x="996" y="0"/>
                  </a:lnTo>
                  <a:lnTo>
                    <a:pt x="1020" y="0"/>
                  </a:lnTo>
                  <a:lnTo>
                    <a:pt x="1044" y="0"/>
                  </a:lnTo>
                  <a:lnTo>
                    <a:pt x="1068" y="0"/>
                  </a:lnTo>
                  <a:lnTo>
                    <a:pt x="1092" y="0"/>
                  </a:lnTo>
                  <a:lnTo>
                    <a:pt x="1116" y="0"/>
                  </a:lnTo>
                  <a:lnTo>
                    <a:pt x="1140" y="0"/>
                  </a:lnTo>
                  <a:lnTo>
                    <a:pt x="1164" y="0"/>
                  </a:lnTo>
                  <a:lnTo>
                    <a:pt x="1188" y="0"/>
                  </a:lnTo>
                  <a:lnTo>
                    <a:pt x="1212" y="0"/>
                  </a:lnTo>
                  <a:lnTo>
                    <a:pt x="1236" y="0"/>
                  </a:lnTo>
                  <a:lnTo>
                    <a:pt x="1260" y="0"/>
                  </a:lnTo>
                  <a:lnTo>
                    <a:pt x="1284" y="0"/>
                  </a:lnTo>
                  <a:lnTo>
                    <a:pt x="1308" y="0"/>
                  </a:lnTo>
                  <a:lnTo>
                    <a:pt x="1332" y="0"/>
                  </a:lnTo>
                  <a:lnTo>
                    <a:pt x="1356" y="0"/>
                  </a:lnTo>
                  <a:lnTo>
                    <a:pt x="1380" y="0"/>
                  </a:lnTo>
                  <a:lnTo>
                    <a:pt x="1404" y="0"/>
                  </a:lnTo>
                  <a:lnTo>
                    <a:pt x="1428" y="0"/>
                  </a:lnTo>
                  <a:lnTo>
                    <a:pt x="1446" y="0"/>
                  </a:lnTo>
                  <a:lnTo>
                    <a:pt x="1470" y="0"/>
                  </a:lnTo>
                  <a:lnTo>
                    <a:pt x="1494" y="0"/>
                  </a:lnTo>
                  <a:lnTo>
                    <a:pt x="1518" y="0"/>
                  </a:lnTo>
                  <a:lnTo>
                    <a:pt x="1542" y="0"/>
                  </a:lnTo>
                  <a:lnTo>
                    <a:pt x="1566" y="0"/>
                  </a:lnTo>
                  <a:lnTo>
                    <a:pt x="1590" y="0"/>
                  </a:lnTo>
                  <a:lnTo>
                    <a:pt x="1614" y="0"/>
                  </a:lnTo>
                  <a:lnTo>
                    <a:pt x="1638" y="0"/>
                  </a:lnTo>
                  <a:lnTo>
                    <a:pt x="1662" y="0"/>
                  </a:lnTo>
                  <a:lnTo>
                    <a:pt x="1686" y="0"/>
                  </a:lnTo>
                  <a:lnTo>
                    <a:pt x="1710" y="0"/>
                  </a:lnTo>
                  <a:lnTo>
                    <a:pt x="1734" y="0"/>
                  </a:lnTo>
                  <a:lnTo>
                    <a:pt x="1758" y="0"/>
                  </a:lnTo>
                  <a:lnTo>
                    <a:pt x="1782" y="0"/>
                  </a:lnTo>
                  <a:lnTo>
                    <a:pt x="1806" y="0"/>
                  </a:lnTo>
                  <a:lnTo>
                    <a:pt x="1830" y="0"/>
                  </a:lnTo>
                  <a:lnTo>
                    <a:pt x="1854" y="0"/>
                  </a:lnTo>
                  <a:lnTo>
                    <a:pt x="1878" y="0"/>
                  </a:lnTo>
                  <a:lnTo>
                    <a:pt x="1902" y="0"/>
                  </a:lnTo>
                  <a:lnTo>
                    <a:pt x="1926" y="0"/>
                  </a:lnTo>
                  <a:lnTo>
                    <a:pt x="1950" y="0"/>
                  </a:lnTo>
                  <a:lnTo>
                    <a:pt x="1974" y="0"/>
                  </a:lnTo>
                  <a:lnTo>
                    <a:pt x="1998" y="0"/>
                  </a:lnTo>
                  <a:lnTo>
                    <a:pt x="2022" y="0"/>
                  </a:lnTo>
                  <a:lnTo>
                    <a:pt x="2046" y="0"/>
                  </a:lnTo>
                  <a:lnTo>
                    <a:pt x="2070" y="0"/>
                  </a:lnTo>
                  <a:lnTo>
                    <a:pt x="2094" y="0"/>
                  </a:lnTo>
                  <a:lnTo>
                    <a:pt x="2118" y="0"/>
                  </a:lnTo>
                  <a:lnTo>
                    <a:pt x="2142" y="0"/>
                  </a:lnTo>
                  <a:lnTo>
                    <a:pt x="2160" y="0"/>
                  </a:lnTo>
                  <a:lnTo>
                    <a:pt x="2184" y="0"/>
                  </a:lnTo>
                  <a:lnTo>
                    <a:pt x="2208" y="0"/>
                  </a:lnTo>
                  <a:lnTo>
                    <a:pt x="2232" y="0"/>
                  </a:lnTo>
                  <a:lnTo>
                    <a:pt x="2256" y="0"/>
                  </a:lnTo>
                  <a:lnTo>
                    <a:pt x="2280" y="0"/>
                  </a:lnTo>
                  <a:lnTo>
                    <a:pt x="2304" y="0"/>
                  </a:lnTo>
                  <a:lnTo>
                    <a:pt x="2328" y="0"/>
                  </a:lnTo>
                  <a:lnTo>
                    <a:pt x="2352" y="0"/>
                  </a:lnTo>
                  <a:lnTo>
                    <a:pt x="2376" y="0"/>
                  </a:lnTo>
                  <a:lnTo>
                    <a:pt x="2400" y="0"/>
                  </a:lnTo>
                  <a:lnTo>
                    <a:pt x="2424" y="0"/>
                  </a:lnTo>
                  <a:lnTo>
                    <a:pt x="2448" y="0"/>
                  </a:lnTo>
                  <a:lnTo>
                    <a:pt x="2472" y="0"/>
                  </a:lnTo>
                  <a:lnTo>
                    <a:pt x="2496" y="0"/>
                  </a:lnTo>
                  <a:lnTo>
                    <a:pt x="2520" y="0"/>
                  </a:lnTo>
                  <a:lnTo>
                    <a:pt x="2544" y="0"/>
                  </a:lnTo>
                  <a:lnTo>
                    <a:pt x="2568" y="0"/>
                  </a:lnTo>
                  <a:lnTo>
                    <a:pt x="2592" y="0"/>
                  </a:lnTo>
                  <a:lnTo>
                    <a:pt x="2616" y="0"/>
                  </a:lnTo>
                  <a:lnTo>
                    <a:pt x="2640" y="0"/>
                  </a:lnTo>
                  <a:lnTo>
                    <a:pt x="2664" y="0"/>
                  </a:lnTo>
                  <a:lnTo>
                    <a:pt x="2688" y="0"/>
                  </a:lnTo>
                  <a:lnTo>
                    <a:pt x="2712" y="0"/>
                  </a:lnTo>
                  <a:lnTo>
                    <a:pt x="2736" y="0"/>
                  </a:lnTo>
                  <a:lnTo>
                    <a:pt x="2760" y="0"/>
                  </a:lnTo>
                  <a:lnTo>
                    <a:pt x="2784" y="0"/>
                  </a:lnTo>
                  <a:lnTo>
                    <a:pt x="2808" y="0"/>
                  </a:lnTo>
                  <a:lnTo>
                    <a:pt x="2832" y="0"/>
                  </a:lnTo>
                  <a:lnTo>
                    <a:pt x="2856" y="0"/>
                  </a:lnTo>
                  <a:lnTo>
                    <a:pt x="2874" y="0"/>
                  </a:lnTo>
                  <a:lnTo>
                    <a:pt x="2898" y="0"/>
                  </a:lnTo>
                  <a:lnTo>
                    <a:pt x="2922" y="0"/>
                  </a:lnTo>
                  <a:lnTo>
                    <a:pt x="2946" y="0"/>
                  </a:lnTo>
                  <a:lnTo>
                    <a:pt x="2970" y="0"/>
                  </a:lnTo>
                  <a:lnTo>
                    <a:pt x="2994" y="0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0A0A0A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1" name="Freeform 41"/>
            <p:cNvSpPr>
              <a:spLocks/>
            </p:cNvSpPr>
            <p:nvPr/>
          </p:nvSpPr>
          <p:spPr bwMode="auto">
            <a:xfrm>
              <a:off x="6657975" y="1838325"/>
              <a:ext cx="876300" cy="1588"/>
            </a:xfrm>
            <a:custGeom>
              <a:avLst/>
              <a:gdLst>
                <a:gd name="T0" fmla="*/ 0 w 552"/>
                <a:gd name="T1" fmla="*/ 0 h 1588"/>
                <a:gd name="T2" fmla="*/ 2147483647 w 552"/>
                <a:gd name="T3" fmla="*/ 0 h 1588"/>
                <a:gd name="T4" fmla="*/ 2147483647 w 552"/>
                <a:gd name="T5" fmla="*/ 0 h 1588"/>
                <a:gd name="T6" fmla="*/ 2147483647 w 552"/>
                <a:gd name="T7" fmla="*/ 0 h 1588"/>
                <a:gd name="T8" fmla="*/ 2147483647 w 552"/>
                <a:gd name="T9" fmla="*/ 0 h 1588"/>
                <a:gd name="T10" fmla="*/ 2147483647 w 552"/>
                <a:gd name="T11" fmla="*/ 0 h 1588"/>
                <a:gd name="T12" fmla="*/ 2147483647 w 552"/>
                <a:gd name="T13" fmla="*/ 0 h 1588"/>
                <a:gd name="T14" fmla="*/ 2147483647 w 552"/>
                <a:gd name="T15" fmla="*/ 0 h 1588"/>
                <a:gd name="T16" fmla="*/ 2147483647 w 552"/>
                <a:gd name="T17" fmla="*/ 0 h 1588"/>
                <a:gd name="T18" fmla="*/ 2147483647 w 552"/>
                <a:gd name="T19" fmla="*/ 0 h 1588"/>
                <a:gd name="T20" fmla="*/ 2147483647 w 552"/>
                <a:gd name="T21" fmla="*/ 0 h 1588"/>
                <a:gd name="T22" fmla="*/ 2147483647 w 552"/>
                <a:gd name="T23" fmla="*/ 0 h 1588"/>
                <a:gd name="T24" fmla="*/ 2147483647 w 552"/>
                <a:gd name="T25" fmla="*/ 0 h 1588"/>
                <a:gd name="T26" fmla="*/ 2147483647 w 552"/>
                <a:gd name="T27" fmla="*/ 0 h 1588"/>
                <a:gd name="T28" fmla="*/ 2147483647 w 552"/>
                <a:gd name="T29" fmla="*/ 0 h 1588"/>
                <a:gd name="T30" fmla="*/ 2147483647 w 552"/>
                <a:gd name="T31" fmla="*/ 0 h 1588"/>
                <a:gd name="T32" fmla="*/ 2147483647 w 552"/>
                <a:gd name="T33" fmla="*/ 0 h 1588"/>
                <a:gd name="T34" fmla="*/ 2147483647 w 552"/>
                <a:gd name="T35" fmla="*/ 0 h 1588"/>
                <a:gd name="T36" fmla="*/ 2147483647 w 552"/>
                <a:gd name="T37" fmla="*/ 0 h 1588"/>
                <a:gd name="T38" fmla="*/ 2147483647 w 552"/>
                <a:gd name="T39" fmla="*/ 0 h 1588"/>
                <a:gd name="T40" fmla="*/ 2147483647 w 552"/>
                <a:gd name="T41" fmla="*/ 0 h 1588"/>
                <a:gd name="T42" fmla="*/ 2147483647 w 552"/>
                <a:gd name="T43" fmla="*/ 0 h 1588"/>
                <a:gd name="T44" fmla="*/ 2147483647 w 552"/>
                <a:gd name="T45" fmla="*/ 0 h 1588"/>
                <a:gd name="T46" fmla="*/ 2147483647 w 552"/>
                <a:gd name="T47" fmla="*/ 0 h 1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1588"/>
                <a:gd name="T74" fmla="*/ 552 w 552"/>
                <a:gd name="T75" fmla="*/ 1588 h 1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1588">
                  <a:moveTo>
                    <a:pt x="0" y="0"/>
                  </a:move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0A0A0A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2" name="Freeform 42"/>
            <p:cNvSpPr>
              <a:spLocks/>
            </p:cNvSpPr>
            <p:nvPr/>
          </p:nvSpPr>
          <p:spPr bwMode="auto">
            <a:xfrm>
              <a:off x="1866900" y="1447800"/>
              <a:ext cx="4791075" cy="3295650"/>
            </a:xfrm>
            <a:custGeom>
              <a:avLst/>
              <a:gdLst>
                <a:gd name="T0" fmla="*/ 2147483647 w 3018"/>
                <a:gd name="T1" fmla="*/ 2147483647 h 2076"/>
                <a:gd name="T2" fmla="*/ 2147483647 w 3018"/>
                <a:gd name="T3" fmla="*/ 2147483647 h 2076"/>
                <a:gd name="T4" fmla="*/ 2147483647 w 3018"/>
                <a:gd name="T5" fmla="*/ 2147483647 h 2076"/>
                <a:gd name="T6" fmla="*/ 2147483647 w 3018"/>
                <a:gd name="T7" fmla="*/ 2147483647 h 2076"/>
                <a:gd name="T8" fmla="*/ 2147483647 w 3018"/>
                <a:gd name="T9" fmla="*/ 2147483647 h 2076"/>
                <a:gd name="T10" fmla="*/ 2147483647 w 3018"/>
                <a:gd name="T11" fmla="*/ 2147483647 h 2076"/>
                <a:gd name="T12" fmla="*/ 2147483647 w 3018"/>
                <a:gd name="T13" fmla="*/ 2147483647 h 2076"/>
                <a:gd name="T14" fmla="*/ 2147483647 w 3018"/>
                <a:gd name="T15" fmla="*/ 2147483647 h 2076"/>
                <a:gd name="T16" fmla="*/ 2147483647 w 3018"/>
                <a:gd name="T17" fmla="*/ 2147483647 h 2076"/>
                <a:gd name="T18" fmla="*/ 2147483647 w 3018"/>
                <a:gd name="T19" fmla="*/ 2147483647 h 2076"/>
                <a:gd name="T20" fmla="*/ 2147483647 w 3018"/>
                <a:gd name="T21" fmla="*/ 2147483647 h 2076"/>
                <a:gd name="T22" fmla="*/ 2147483647 w 3018"/>
                <a:gd name="T23" fmla="*/ 2147483647 h 2076"/>
                <a:gd name="T24" fmla="*/ 2147483647 w 3018"/>
                <a:gd name="T25" fmla="*/ 2147483647 h 2076"/>
                <a:gd name="T26" fmla="*/ 2147483647 w 3018"/>
                <a:gd name="T27" fmla="*/ 2147483647 h 2076"/>
                <a:gd name="T28" fmla="*/ 2147483647 w 3018"/>
                <a:gd name="T29" fmla="*/ 2147483647 h 2076"/>
                <a:gd name="T30" fmla="*/ 2147483647 w 3018"/>
                <a:gd name="T31" fmla="*/ 2147483647 h 2076"/>
                <a:gd name="T32" fmla="*/ 2147483647 w 3018"/>
                <a:gd name="T33" fmla="*/ 2147483647 h 2076"/>
                <a:gd name="T34" fmla="*/ 2147483647 w 3018"/>
                <a:gd name="T35" fmla="*/ 2147483647 h 2076"/>
                <a:gd name="T36" fmla="*/ 2147483647 w 3018"/>
                <a:gd name="T37" fmla="*/ 2147483647 h 2076"/>
                <a:gd name="T38" fmla="*/ 2147483647 w 3018"/>
                <a:gd name="T39" fmla="*/ 2147483647 h 2076"/>
                <a:gd name="T40" fmla="*/ 2147483647 w 3018"/>
                <a:gd name="T41" fmla="*/ 2147483647 h 2076"/>
                <a:gd name="T42" fmla="*/ 2147483647 w 3018"/>
                <a:gd name="T43" fmla="*/ 2147483647 h 2076"/>
                <a:gd name="T44" fmla="*/ 2147483647 w 3018"/>
                <a:gd name="T45" fmla="*/ 2147483647 h 2076"/>
                <a:gd name="T46" fmla="*/ 2147483647 w 3018"/>
                <a:gd name="T47" fmla="*/ 2147483647 h 2076"/>
                <a:gd name="T48" fmla="*/ 2147483647 w 3018"/>
                <a:gd name="T49" fmla="*/ 2147483647 h 2076"/>
                <a:gd name="T50" fmla="*/ 2147483647 w 3018"/>
                <a:gd name="T51" fmla="*/ 2147483647 h 2076"/>
                <a:gd name="T52" fmla="*/ 2147483647 w 3018"/>
                <a:gd name="T53" fmla="*/ 2147483647 h 2076"/>
                <a:gd name="T54" fmla="*/ 2147483647 w 3018"/>
                <a:gd name="T55" fmla="*/ 2147483647 h 2076"/>
                <a:gd name="T56" fmla="*/ 2147483647 w 3018"/>
                <a:gd name="T57" fmla="*/ 2147483647 h 2076"/>
                <a:gd name="T58" fmla="*/ 2147483647 w 3018"/>
                <a:gd name="T59" fmla="*/ 2147483647 h 2076"/>
                <a:gd name="T60" fmla="*/ 2147483647 w 3018"/>
                <a:gd name="T61" fmla="*/ 2147483647 h 2076"/>
                <a:gd name="T62" fmla="*/ 2147483647 w 3018"/>
                <a:gd name="T63" fmla="*/ 2147483647 h 2076"/>
                <a:gd name="T64" fmla="*/ 2147483647 w 3018"/>
                <a:gd name="T65" fmla="*/ 2147483647 h 2076"/>
                <a:gd name="T66" fmla="*/ 2147483647 w 3018"/>
                <a:gd name="T67" fmla="*/ 2147483647 h 2076"/>
                <a:gd name="T68" fmla="*/ 2147483647 w 3018"/>
                <a:gd name="T69" fmla="*/ 2147483647 h 2076"/>
                <a:gd name="T70" fmla="*/ 2147483647 w 3018"/>
                <a:gd name="T71" fmla="*/ 2147483647 h 2076"/>
                <a:gd name="T72" fmla="*/ 2147483647 w 3018"/>
                <a:gd name="T73" fmla="*/ 2147483647 h 2076"/>
                <a:gd name="T74" fmla="*/ 2147483647 w 3018"/>
                <a:gd name="T75" fmla="*/ 2147483647 h 2076"/>
                <a:gd name="T76" fmla="*/ 2147483647 w 3018"/>
                <a:gd name="T77" fmla="*/ 2147483647 h 2076"/>
                <a:gd name="T78" fmla="*/ 2147483647 w 3018"/>
                <a:gd name="T79" fmla="*/ 2147483647 h 2076"/>
                <a:gd name="T80" fmla="*/ 2147483647 w 3018"/>
                <a:gd name="T81" fmla="*/ 2147483647 h 2076"/>
                <a:gd name="T82" fmla="*/ 2147483647 w 3018"/>
                <a:gd name="T83" fmla="*/ 2147483647 h 20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076"/>
                <a:gd name="T128" fmla="*/ 3018 w 3018"/>
                <a:gd name="T129" fmla="*/ 2076 h 20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076">
                  <a:moveTo>
                    <a:pt x="0" y="2076"/>
                  </a:moveTo>
                  <a:lnTo>
                    <a:pt x="18" y="2064"/>
                  </a:lnTo>
                  <a:lnTo>
                    <a:pt x="42" y="2052"/>
                  </a:lnTo>
                  <a:lnTo>
                    <a:pt x="66" y="2034"/>
                  </a:lnTo>
                  <a:lnTo>
                    <a:pt x="90" y="2022"/>
                  </a:lnTo>
                  <a:lnTo>
                    <a:pt x="114" y="2010"/>
                  </a:lnTo>
                  <a:lnTo>
                    <a:pt x="138" y="1992"/>
                  </a:lnTo>
                  <a:lnTo>
                    <a:pt x="162" y="1980"/>
                  </a:lnTo>
                  <a:lnTo>
                    <a:pt x="186" y="1962"/>
                  </a:lnTo>
                  <a:lnTo>
                    <a:pt x="210" y="1950"/>
                  </a:lnTo>
                  <a:lnTo>
                    <a:pt x="234" y="1932"/>
                  </a:lnTo>
                  <a:lnTo>
                    <a:pt x="258" y="1914"/>
                  </a:lnTo>
                  <a:lnTo>
                    <a:pt x="282" y="1902"/>
                  </a:lnTo>
                  <a:lnTo>
                    <a:pt x="306" y="1884"/>
                  </a:lnTo>
                  <a:lnTo>
                    <a:pt x="330" y="1866"/>
                  </a:lnTo>
                  <a:lnTo>
                    <a:pt x="354" y="1848"/>
                  </a:lnTo>
                  <a:lnTo>
                    <a:pt x="378" y="1836"/>
                  </a:lnTo>
                  <a:lnTo>
                    <a:pt x="402" y="1818"/>
                  </a:lnTo>
                  <a:lnTo>
                    <a:pt x="426" y="1800"/>
                  </a:lnTo>
                  <a:lnTo>
                    <a:pt x="450" y="1782"/>
                  </a:lnTo>
                  <a:lnTo>
                    <a:pt x="474" y="1764"/>
                  </a:lnTo>
                  <a:lnTo>
                    <a:pt x="498" y="1746"/>
                  </a:lnTo>
                  <a:lnTo>
                    <a:pt x="522" y="1728"/>
                  </a:lnTo>
                  <a:lnTo>
                    <a:pt x="546" y="1710"/>
                  </a:lnTo>
                  <a:lnTo>
                    <a:pt x="570" y="1686"/>
                  </a:lnTo>
                  <a:lnTo>
                    <a:pt x="594" y="1668"/>
                  </a:lnTo>
                  <a:lnTo>
                    <a:pt x="618" y="1650"/>
                  </a:lnTo>
                  <a:lnTo>
                    <a:pt x="642" y="1632"/>
                  </a:lnTo>
                  <a:lnTo>
                    <a:pt x="666" y="1608"/>
                  </a:lnTo>
                  <a:lnTo>
                    <a:pt x="690" y="1590"/>
                  </a:lnTo>
                  <a:lnTo>
                    <a:pt x="714" y="1572"/>
                  </a:lnTo>
                  <a:lnTo>
                    <a:pt x="732" y="1548"/>
                  </a:lnTo>
                  <a:lnTo>
                    <a:pt x="756" y="1530"/>
                  </a:lnTo>
                  <a:lnTo>
                    <a:pt x="780" y="1506"/>
                  </a:lnTo>
                  <a:lnTo>
                    <a:pt x="804" y="1488"/>
                  </a:lnTo>
                  <a:lnTo>
                    <a:pt x="828" y="1470"/>
                  </a:lnTo>
                  <a:lnTo>
                    <a:pt x="852" y="1446"/>
                  </a:lnTo>
                  <a:lnTo>
                    <a:pt x="876" y="1422"/>
                  </a:lnTo>
                  <a:lnTo>
                    <a:pt x="900" y="1404"/>
                  </a:lnTo>
                  <a:lnTo>
                    <a:pt x="924" y="1380"/>
                  </a:lnTo>
                  <a:lnTo>
                    <a:pt x="948" y="1362"/>
                  </a:lnTo>
                  <a:lnTo>
                    <a:pt x="972" y="1338"/>
                  </a:lnTo>
                  <a:lnTo>
                    <a:pt x="996" y="1320"/>
                  </a:lnTo>
                  <a:lnTo>
                    <a:pt x="1020" y="1296"/>
                  </a:lnTo>
                  <a:lnTo>
                    <a:pt x="1044" y="1272"/>
                  </a:lnTo>
                  <a:lnTo>
                    <a:pt x="1068" y="1254"/>
                  </a:lnTo>
                  <a:lnTo>
                    <a:pt x="1092" y="1230"/>
                  </a:lnTo>
                  <a:lnTo>
                    <a:pt x="1116" y="1206"/>
                  </a:lnTo>
                  <a:lnTo>
                    <a:pt x="1140" y="1188"/>
                  </a:lnTo>
                  <a:lnTo>
                    <a:pt x="1164" y="1164"/>
                  </a:lnTo>
                  <a:lnTo>
                    <a:pt x="1188" y="1146"/>
                  </a:lnTo>
                  <a:lnTo>
                    <a:pt x="1212" y="1122"/>
                  </a:lnTo>
                  <a:lnTo>
                    <a:pt x="1236" y="1098"/>
                  </a:lnTo>
                  <a:lnTo>
                    <a:pt x="1260" y="1080"/>
                  </a:lnTo>
                  <a:lnTo>
                    <a:pt x="1284" y="1056"/>
                  </a:lnTo>
                  <a:lnTo>
                    <a:pt x="1308" y="1032"/>
                  </a:lnTo>
                  <a:lnTo>
                    <a:pt x="1332" y="1014"/>
                  </a:lnTo>
                  <a:lnTo>
                    <a:pt x="1356" y="990"/>
                  </a:lnTo>
                  <a:lnTo>
                    <a:pt x="1380" y="972"/>
                  </a:lnTo>
                  <a:lnTo>
                    <a:pt x="1404" y="948"/>
                  </a:lnTo>
                  <a:lnTo>
                    <a:pt x="1428" y="930"/>
                  </a:lnTo>
                  <a:lnTo>
                    <a:pt x="1446" y="906"/>
                  </a:lnTo>
                  <a:lnTo>
                    <a:pt x="1470" y="888"/>
                  </a:lnTo>
                  <a:lnTo>
                    <a:pt x="1494" y="864"/>
                  </a:lnTo>
                  <a:lnTo>
                    <a:pt x="1518" y="846"/>
                  </a:lnTo>
                  <a:lnTo>
                    <a:pt x="1542" y="822"/>
                  </a:lnTo>
                  <a:lnTo>
                    <a:pt x="1566" y="804"/>
                  </a:lnTo>
                  <a:lnTo>
                    <a:pt x="1590" y="786"/>
                  </a:lnTo>
                  <a:lnTo>
                    <a:pt x="1614" y="762"/>
                  </a:lnTo>
                  <a:lnTo>
                    <a:pt x="1638" y="744"/>
                  </a:lnTo>
                  <a:lnTo>
                    <a:pt x="1662" y="726"/>
                  </a:lnTo>
                  <a:lnTo>
                    <a:pt x="1686" y="702"/>
                  </a:lnTo>
                  <a:lnTo>
                    <a:pt x="1710" y="684"/>
                  </a:lnTo>
                  <a:lnTo>
                    <a:pt x="1734" y="666"/>
                  </a:lnTo>
                  <a:lnTo>
                    <a:pt x="1758" y="648"/>
                  </a:lnTo>
                  <a:lnTo>
                    <a:pt x="1782" y="630"/>
                  </a:lnTo>
                  <a:lnTo>
                    <a:pt x="1806" y="612"/>
                  </a:lnTo>
                  <a:lnTo>
                    <a:pt x="1830" y="594"/>
                  </a:lnTo>
                  <a:lnTo>
                    <a:pt x="1854" y="576"/>
                  </a:lnTo>
                  <a:lnTo>
                    <a:pt x="1878" y="558"/>
                  </a:lnTo>
                  <a:lnTo>
                    <a:pt x="1902" y="540"/>
                  </a:lnTo>
                  <a:lnTo>
                    <a:pt x="1926" y="522"/>
                  </a:lnTo>
                  <a:lnTo>
                    <a:pt x="1950" y="504"/>
                  </a:lnTo>
                  <a:lnTo>
                    <a:pt x="1974" y="486"/>
                  </a:lnTo>
                  <a:lnTo>
                    <a:pt x="1998" y="474"/>
                  </a:lnTo>
                  <a:lnTo>
                    <a:pt x="2022" y="456"/>
                  </a:lnTo>
                  <a:lnTo>
                    <a:pt x="2046" y="438"/>
                  </a:lnTo>
                  <a:lnTo>
                    <a:pt x="2070" y="426"/>
                  </a:lnTo>
                  <a:lnTo>
                    <a:pt x="2094" y="408"/>
                  </a:lnTo>
                  <a:lnTo>
                    <a:pt x="2118" y="396"/>
                  </a:lnTo>
                  <a:lnTo>
                    <a:pt x="2142" y="378"/>
                  </a:lnTo>
                  <a:lnTo>
                    <a:pt x="2160" y="366"/>
                  </a:lnTo>
                  <a:lnTo>
                    <a:pt x="2184" y="348"/>
                  </a:lnTo>
                  <a:lnTo>
                    <a:pt x="2208" y="336"/>
                  </a:lnTo>
                  <a:lnTo>
                    <a:pt x="2232" y="324"/>
                  </a:lnTo>
                  <a:lnTo>
                    <a:pt x="2256" y="306"/>
                  </a:lnTo>
                  <a:lnTo>
                    <a:pt x="2280" y="294"/>
                  </a:lnTo>
                  <a:lnTo>
                    <a:pt x="2304" y="282"/>
                  </a:lnTo>
                  <a:lnTo>
                    <a:pt x="2328" y="270"/>
                  </a:lnTo>
                  <a:lnTo>
                    <a:pt x="2352" y="258"/>
                  </a:lnTo>
                  <a:lnTo>
                    <a:pt x="2376" y="246"/>
                  </a:lnTo>
                  <a:lnTo>
                    <a:pt x="2400" y="234"/>
                  </a:lnTo>
                  <a:lnTo>
                    <a:pt x="2424" y="222"/>
                  </a:lnTo>
                  <a:lnTo>
                    <a:pt x="2448" y="210"/>
                  </a:lnTo>
                  <a:lnTo>
                    <a:pt x="2472" y="198"/>
                  </a:lnTo>
                  <a:lnTo>
                    <a:pt x="2496" y="186"/>
                  </a:lnTo>
                  <a:lnTo>
                    <a:pt x="2520" y="174"/>
                  </a:lnTo>
                  <a:lnTo>
                    <a:pt x="2544" y="168"/>
                  </a:lnTo>
                  <a:lnTo>
                    <a:pt x="2568" y="156"/>
                  </a:lnTo>
                  <a:lnTo>
                    <a:pt x="2592" y="144"/>
                  </a:lnTo>
                  <a:lnTo>
                    <a:pt x="2616" y="138"/>
                  </a:lnTo>
                  <a:lnTo>
                    <a:pt x="2640" y="126"/>
                  </a:lnTo>
                  <a:lnTo>
                    <a:pt x="2664" y="114"/>
                  </a:lnTo>
                  <a:lnTo>
                    <a:pt x="2688" y="108"/>
                  </a:lnTo>
                  <a:lnTo>
                    <a:pt x="2712" y="96"/>
                  </a:lnTo>
                  <a:lnTo>
                    <a:pt x="2736" y="90"/>
                  </a:lnTo>
                  <a:lnTo>
                    <a:pt x="2760" y="84"/>
                  </a:lnTo>
                  <a:lnTo>
                    <a:pt x="2784" y="72"/>
                  </a:lnTo>
                  <a:lnTo>
                    <a:pt x="2808" y="66"/>
                  </a:lnTo>
                  <a:lnTo>
                    <a:pt x="2832" y="54"/>
                  </a:lnTo>
                  <a:lnTo>
                    <a:pt x="2856" y="48"/>
                  </a:lnTo>
                  <a:lnTo>
                    <a:pt x="2874" y="42"/>
                  </a:lnTo>
                  <a:lnTo>
                    <a:pt x="2898" y="36"/>
                  </a:lnTo>
                  <a:lnTo>
                    <a:pt x="2922" y="24"/>
                  </a:lnTo>
                  <a:lnTo>
                    <a:pt x="2946" y="18"/>
                  </a:lnTo>
                  <a:lnTo>
                    <a:pt x="2970" y="12"/>
                  </a:lnTo>
                  <a:lnTo>
                    <a:pt x="2994" y="6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141414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3" name="Freeform 43"/>
            <p:cNvSpPr>
              <a:spLocks/>
            </p:cNvSpPr>
            <p:nvPr/>
          </p:nvSpPr>
          <p:spPr bwMode="auto">
            <a:xfrm>
              <a:off x="6657975" y="1276350"/>
              <a:ext cx="876300" cy="171450"/>
            </a:xfrm>
            <a:custGeom>
              <a:avLst/>
              <a:gdLst>
                <a:gd name="T0" fmla="*/ 0 w 552"/>
                <a:gd name="T1" fmla="*/ 2147483647 h 108"/>
                <a:gd name="T2" fmla="*/ 2147483647 w 552"/>
                <a:gd name="T3" fmla="*/ 2147483647 h 108"/>
                <a:gd name="T4" fmla="*/ 2147483647 w 552"/>
                <a:gd name="T5" fmla="*/ 2147483647 h 108"/>
                <a:gd name="T6" fmla="*/ 2147483647 w 552"/>
                <a:gd name="T7" fmla="*/ 2147483647 h 108"/>
                <a:gd name="T8" fmla="*/ 2147483647 w 552"/>
                <a:gd name="T9" fmla="*/ 2147483647 h 108"/>
                <a:gd name="T10" fmla="*/ 2147483647 w 552"/>
                <a:gd name="T11" fmla="*/ 2147483647 h 108"/>
                <a:gd name="T12" fmla="*/ 2147483647 w 552"/>
                <a:gd name="T13" fmla="*/ 2147483647 h 108"/>
                <a:gd name="T14" fmla="*/ 2147483647 w 552"/>
                <a:gd name="T15" fmla="*/ 2147483647 h 108"/>
                <a:gd name="T16" fmla="*/ 2147483647 w 552"/>
                <a:gd name="T17" fmla="*/ 2147483647 h 108"/>
                <a:gd name="T18" fmla="*/ 2147483647 w 552"/>
                <a:gd name="T19" fmla="*/ 2147483647 h 108"/>
                <a:gd name="T20" fmla="*/ 2147483647 w 552"/>
                <a:gd name="T21" fmla="*/ 2147483647 h 108"/>
                <a:gd name="T22" fmla="*/ 2147483647 w 552"/>
                <a:gd name="T23" fmla="*/ 2147483647 h 108"/>
                <a:gd name="T24" fmla="*/ 2147483647 w 552"/>
                <a:gd name="T25" fmla="*/ 2147483647 h 108"/>
                <a:gd name="T26" fmla="*/ 2147483647 w 552"/>
                <a:gd name="T27" fmla="*/ 2147483647 h 108"/>
                <a:gd name="T28" fmla="*/ 2147483647 w 552"/>
                <a:gd name="T29" fmla="*/ 2147483647 h 108"/>
                <a:gd name="T30" fmla="*/ 2147483647 w 552"/>
                <a:gd name="T31" fmla="*/ 2147483647 h 108"/>
                <a:gd name="T32" fmla="*/ 2147483647 w 552"/>
                <a:gd name="T33" fmla="*/ 2147483647 h 108"/>
                <a:gd name="T34" fmla="*/ 2147483647 w 552"/>
                <a:gd name="T35" fmla="*/ 2147483647 h 108"/>
                <a:gd name="T36" fmla="*/ 2147483647 w 552"/>
                <a:gd name="T37" fmla="*/ 2147483647 h 108"/>
                <a:gd name="T38" fmla="*/ 2147483647 w 552"/>
                <a:gd name="T39" fmla="*/ 2147483647 h 108"/>
                <a:gd name="T40" fmla="*/ 2147483647 w 552"/>
                <a:gd name="T41" fmla="*/ 2147483647 h 108"/>
                <a:gd name="T42" fmla="*/ 2147483647 w 552"/>
                <a:gd name="T43" fmla="*/ 2147483647 h 108"/>
                <a:gd name="T44" fmla="*/ 2147483647 w 552"/>
                <a:gd name="T45" fmla="*/ 0 h 108"/>
                <a:gd name="T46" fmla="*/ 2147483647 w 552"/>
                <a:gd name="T47" fmla="*/ 0 h 1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108"/>
                <a:gd name="T74" fmla="*/ 552 w 552"/>
                <a:gd name="T75" fmla="*/ 108 h 1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108">
                  <a:moveTo>
                    <a:pt x="0" y="108"/>
                  </a:moveTo>
                  <a:lnTo>
                    <a:pt x="24" y="102"/>
                  </a:lnTo>
                  <a:lnTo>
                    <a:pt x="48" y="96"/>
                  </a:lnTo>
                  <a:lnTo>
                    <a:pt x="72" y="90"/>
                  </a:lnTo>
                  <a:lnTo>
                    <a:pt x="96" y="84"/>
                  </a:lnTo>
                  <a:lnTo>
                    <a:pt x="120" y="78"/>
                  </a:lnTo>
                  <a:lnTo>
                    <a:pt x="144" y="72"/>
                  </a:lnTo>
                  <a:lnTo>
                    <a:pt x="168" y="66"/>
                  </a:lnTo>
                  <a:lnTo>
                    <a:pt x="192" y="60"/>
                  </a:lnTo>
                  <a:lnTo>
                    <a:pt x="216" y="54"/>
                  </a:lnTo>
                  <a:lnTo>
                    <a:pt x="240" y="54"/>
                  </a:lnTo>
                  <a:lnTo>
                    <a:pt x="264" y="48"/>
                  </a:lnTo>
                  <a:lnTo>
                    <a:pt x="288" y="42"/>
                  </a:lnTo>
                  <a:lnTo>
                    <a:pt x="312" y="36"/>
                  </a:lnTo>
                  <a:lnTo>
                    <a:pt x="336" y="30"/>
                  </a:lnTo>
                  <a:lnTo>
                    <a:pt x="360" y="30"/>
                  </a:lnTo>
                  <a:lnTo>
                    <a:pt x="384" y="24"/>
                  </a:lnTo>
                  <a:lnTo>
                    <a:pt x="408" y="18"/>
                  </a:lnTo>
                  <a:lnTo>
                    <a:pt x="432" y="18"/>
                  </a:lnTo>
                  <a:lnTo>
                    <a:pt x="456" y="12"/>
                  </a:lnTo>
                  <a:lnTo>
                    <a:pt x="480" y="6"/>
                  </a:lnTo>
                  <a:lnTo>
                    <a:pt x="504" y="6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141414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4" name="Freeform 44"/>
            <p:cNvSpPr>
              <a:spLocks/>
            </p:cNvSpPr>
            <p:nvPr/>
          </p:nvSpPr>
          <p:spPr bwMode="auto">
            <a:xfrm>
              <a:off x="1866900" y="1247775"/>
              <a:ext cx="4791075" cy="4276725"/>
            </a:xfrm>
            <a:custGeom>
              <a:avLst/>
              <a:gdLst>
                <a:gd name="T0" fmla="*/ 2147483647 w 3018"/>
                <a:gd name="T1" fmla="*/ 2147483647 h 2694"/>
                <a:gd name="T2" fmla="*/ 2147483647 w 3018"/>
                <a:gd name="T3" fmla="*/ 2147483647 h 2694"/>
                <a:gd name="T4" fmla="*/ 2147483647 w 3018"/>
                <a:gd name="T5" fmla="*/ 2147483647 h 2694"/>
                <a:gd name="T6" fmla="*/ 2147483647 w 3018"/>
                <a:gd name="T7" fmla="*/ 2147483647 h 2694"/>
                <a:gd name="T8" fmla="*/ 2147483647 w 3018"/>
                <a:gd name="T9" fmla="*/ 2147483647 h 2694"/>
                <a:gd name="T10" fmla="*/ 2147483647 w 3018"/>
                <a:gd name="T11" fmla="*/ 2147483647 h 2694"/>
                <a:gd name="T12" fmla="*/ 2147483647 w 3018"/>
                <a:gd name="T13" fmla="*/ 2147483647 h 2694"/>
                <a:gd name="T14" fmla="*/ 2147483647 w 3018"/>
                <a:gd name="T15" fmla="*/ 2147483647 h 2694"/>
                <a:gd name="T16" fmla="*/ 2147483647 w 3018"/>
                <a:gd name="T17" fmla="*/ 2147483647 h 2694"/>
                <a:gd name="T18" fmla="*/ 2147483647 w 3018"/>
                <a:gd name="T19" fmla="*/ 2147483647 h 2694"/>
                <a:gd name="T20" fmla="*/ 2147483647 w 3018"/>
                <a:gd name="T21" fmla="*/ 2147483647 h 2694"/>
                <a:gd name="T22" fmla="*/ 2147483647 w 3018"/>
                <a:gd name="T23" fmla="*/ 2147483647 h 2694"/>
                <a:gd name="T24" fmla="*/ 2147483647 w 3018"/>
                <a:gd name="T25" fmla="*/ 2147483647 h 2694"/>
                <a:gd name="T26" fmla="*/ 2147483647 w 3018"/>
                <a:gd name="T27" fmla="*/ 2147483647 h 2694"/>
                <a:gd name="T28" fmla="*/ 2147483647 w 3018"/>
                <a:gd name="T29" fmla="*/ 2147483647 h 2694"/>
                <a:gd name="T30" fmla="*/ 2147483647 w 3018"/>
                <a:gd name="T31" fmla="*/ 2147483647 h 2694"/>
                <a:gd name="T32" fmla="*/ 2147483647 w 3018"/>
                <a:gd name="T33" fmla="*/ 2147483647 h 2694"/>
                <a:gd name="T34" fmla="*/ 2147483647 w 3018"/>
                <a:gd name="T35" fmla="*/ 2147483647 h 2694"/>
                <a:gd name="T36" fmla="*/ 2147483647 w 3018"/>
                <a:gd name="T37" fmla="*/ 2147483647 h 2694"/>
                <a:gd name="T38" fmla="*/ 2147483647 w 3018"/>
                <a:gd name="T39" fmla="*/ 2147483647 h 2694"/>
                <a:gd name="T40" fmla="*/ 2147483647 w 3018"/>
                <a:gd name="T41" fmla="*/ 2147483647 h 2694"/>
                <a:gd name="T42" fmla="*/ 2147483647 w 3018"/>
                <a:gd name="T43" fmla="*/ 2147483647 h 2694"/>
                <a:gd name="T44" fmla="*/ 2147483647 w 3018"/>
                <a:gd name="T45" fmla="*/ 2147483647 h 2694"/>
                <a:gd name="T46" fmla="*/ 2147483647 w 3018"/>
                <a:gd name="T47" fmla="*/ 2147483647 h 2694"/>
                <a:gd name="T48" fmla="*/ 2147483647 w 3018"/>
                <a:gd name="T49" fmla="*/ 2147483647 h 2694"/>
                <a:gd name="T50" fmla="*/ 2147483647 w 3018"/>
                <a:gd name="T51" fmla="*/ 2147483647 h 2694"/>
                <a:gd name="T52" fmla="*/ 2147483647 w 3018"/>
                <a:gd name="T53" fmla="*/ 2147483647 h 2694"/>
                <a:gd name="T54" fmla="*/ 2147483647 w 3018"/>
                <a:gd name="T55" fmla="*/ 2147483647 h 2694"/>
                <a:gd name="T56" fmla="*/ 2147483647 w 3018"/>
                <a:gd name="T57" fmla="*/ 2147483647 h 2694"/>
                <a:gd name="T58" fmla="*/ 2147483647 w 3018"/>
                <a:gd name="T59" fmla="*/ 2147483647 h 2694"/>
                <a:gd name="T60" fmla="*/ 2147483647 w 3018"/>
                <a:gd name="T61" fmla="*/ 2147483647 h 2694"/>
                <a:gd name="T62" fmla="*/ 2147483647 w 3018"/>
                <a:gd name="T63" fmla="*/ 2147483647 h 2694"/>
                <a:gd name="T64" fmla="*/ 2147483647 w 3018"/>
                <a:gd name="T65" fmla="*/ 2147483647 h 2694"/>
                <a:gd name="T66" fmla="*/ 2147483647 w 3018"/>
                <a:gd name="T67" fmla="*/ 2147483647 h 2694"/>
                <a:gd name="T68" fmla="*/ 2147483647 w 3018"/>
                <a:gd name="T69" fmla="*/ 2147483647 h 2694"/>
                <a:gd name="T70" fmla="*/ 2147483647 w 3018"/>
                <a:gd name="T71" fmla="*/ 2147483647 h 2694"/>
                <a:gd name="T72" fmla="*/ 2147483647 w 3018"/>
                <a:gd name="T73" fmla="*/ 2147483647 h 2694"/>
                <a:gd name="T74" fmla="*/ 2147483647 w 3018"/>
                <a:gd name="T75" fmla="*/ 2147483647 h 2694"/>
                <a:gd name="T76" fmla="*/ 2147483647 w 3018"/>
                <a:gd name="T77" fmla="*/ 2147483647 h 2694"/>
                <a:gd name="T78" fmla="*/ 2147483647 w 3018"/>
                <a:gd name="T79" fmla="*/ 2147483647 h 2694"/>
                <a:gd name="T80" fmla="*/ 2147483647 w 3018"/>
                <a:gd name="T81" fmla="*/ 2147483647 h 2694"/>
                <a:gd name="T82" fmla="*/ 2147483647 w 3018"/>
                <a:gd name="T83" fmla="*/ 2147483647 h 26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694"/>
                <a:gd name="T128" fmla="*/ 3018 w 3018"/>
                <a:gd name="T129" fmla="*/ 2694 h 26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694">
                  <a:moveTo>
                    <a:pt x="0" y="2694"/>
                  </a:moveTo>
                  <a:lnTo>
                    <a:pt x="18" y="2688"/>
                  </a:lnTo>
                  <a:lnTo>
                    <a:pt x="42" y="2688"/>
                  </a:lnTo>
                  <a:lnTo>
                    <a:pt x="66" y="2688"/>
                  </a:lnTo>
                  <a:lnTo>
                    <a:pt x="90" y="2682"/>
                  </a:lnTo>
                  <a:lnTo>
                    <a:pt x="114" y="2682"/>
                  </a:lnTo>
                  <a:lnTo>
                    <a:pt x="138" y="2682"/>
                  </a:lnTo>
                  <a:lnTo>
                    <a:pt x="162" y="2676"/>
                  </a:lnTo>
                  <a:lnTo>
                    <a:pt x="186" y="2676"/>
                  </a:lnTo>
                  <a:lnTo>
                    <a:pt x="210" y="2670"/>
                  </a:lnTo>
                  <a:lnTo>
                    <a:pt x="234" y="2670"/>
                  </a:lnTo>
                  <a:lnTo>
                    <a:pt x="258" y="2664"/>
                  </a:lnTo>
                  <a:lnTo>
                    <a:pt x="282" y="2664"/>
                  </a:lnTo>
                  <a:lnTo>
                    <a:pt x="306" y="2658"/>
                  </a:lnTo>
                  <a:lnTo>
                    <a:pt x="330" y="2652"/>
                  </a:lnTo>
                  <a:lnTo>
                    <a:pt x="354" y="2652"/>
                  </a:lnTo>
                  <a:lnTo>
                    <a:pt x="378" y="2646"/>
                  </a:lnTo>
                  <a:lnTo>
                    <a:pt x="402" y="2640"/>
                  </a:lnTo>
                  <a:lnTo>
                    <a:pt x="426" y="2634"/>
                  </a:lnTo>
                  <a:lnTo>
                    <a:pt x="450" y="2634"/>
                  </a:lnTo>
                  <a:lnTo>
                    <a:pt x="474" y="2628"/>
                  </a:lnTo>
                  <a:lnTo>
                    <a:pt x="498" y="2622"/>
                  </a:lnTo>
                  <a:lnTo>
                    <a:pt x="522" y="2616"/>
                  </a:lnTo>
                  <a:lnTo>
                    <a:pt x="546" y="2604"/>
                  </a:lnTo>
                  <a:lnTo>
                    <a:pt x="570" y="2598"/>
                  </a:lnTo>
                  <a:lnTo>
                    <a:pt x="594" y="2592"/>
                  </a:lnTo>
                  <a:lnTo>
                    <a:pt x="618" y="2586"/>
                  </a:lnTo>
                  <a:lnTo>
                    <a:pt x="642" y="2574"/>
                  </a:lnTo>
                  <a:lnTo>
                    <a:pt x="666" y="2568"/>
                  </a:lnTo>
                  <a:lnTo>
                    <a:pt x="690" y="2556"/>
                  </a:lnTo>
                  <a:lnTo>
                    <a:pt x="714" y="2550"/>
                  </a:lnTo>
                  <a:lnTo>
                    <a:pt x="732" y="2538"/>
                  </a:lnTo>
                  <a:lnTo>
                    <a:pt x="756" y="2526"/>
                  </a:lnTo>
                  <a:lnTo>
                    <a:pt x="780" y="2514"/>
                  </a:lnTo>
                  <a:lnTo>
                    <a:pt x="804" y="2502"/>
                  </a:lnTo>
                  <a:lnTo>
                    <a:pt x="828" y="2490"/>
                  </a:lnTo>
                  <a:lnTo>
                    <a:pt x="852" y="2478"/>
                  </a:lnTo>
                  <a:lnTo>
                    <a:pt x="876" y="2466"/>
                  </a:lnTo>
                  <a:lnTo>
                    <a:pt x="900" y="2448"/>
                  </a:lnTo>
                  <a:lnTo>
                    <a:pt x="924" y="2430"/>
                  </a:lnTo>
                  <a:lnTo>
                    <a:pt x="948" y="2418"/>
                  </a:lnTo>
                  <a:lnTo>
                    <a:pt x="972" y="2400"/>
                  </a:lnTo>
                  <a:lnTo>
                    <a:pt x="996" y="2382"/>
                  </a:lnTo>
                  <a:lnTo>
                    <a:pt x="1020" y="2364"/>
                  </a:lnTo>
                  <a:lnTo>
                    <a:pt x="1044" y="2340"/>
                  </a:lnTo>
                  <a:lnTo>
                    <a:pt x="1068" y="2322"/>
                  </a:lnTo>
                  <a:lnTo>
                    <a:pt x="1092" y="2298"/>
                  </a:lnTo>
                  <a:lnTo>
                    <a:pt x="1116" y="2274"/>
                  </a:lnTo>
                  <a:lnTo>
                    <a:pt x="1140" y="2256"/>
                  </a:lnTo>
                  <a:lnTo>
                    <a:pt x="1164" y="2226"/>
                  </a:lnTo>
                  <a:lnTo>
                    <a:pt x="1188" y="2202"/>
                  </a:lnTo>
                  <a:lnTo>
                    <a:pt x="1212" y="2178"/>
                  </a:lnTo>
                  <a:lnTo>
                    <a:pt x="1236" y="2148"/>
                  </a:lnTo>
                  <a:lnTo>
                    <a:pt x="1260" y="2118"/>
                  </a:lnTo>
                  <a:lnTo>
                    <a:pt x="1284" y="2088"/>
                  </a:lnTo>
                  <a:lnTo>
                    <a:pt x="1308" y="2058"/>
                  </a:lnTo>
                  <a:lnTo>
                    <a:pt x="1332" y="2028"/>
                  </a:lnTo>
                  <a:lnTo>
                    <a:pt x="1356" y="1992"/>
                  </a:lnTo>
                  <a:lnTo>
                    <a:pt x="1380" y="1962"/>
                  </a:lnTo>
                  <a:lnTo>
                    <a:pt x="1404" y="1926"/>
                  </a:lnTo>
                  <a:lnTo>
                    <a:pt x="1428" y="1890"/>
                  </a:lnTo>
                  <a:lnTo>
                    <a:pt x="1446" y="1854"/>
                  </a:lnTo>
                  <a:lnTo>
                    <a:pt x="1470" y="1812"/>
                  </a:lnTo>
                  <a:lnTo>
                    <a:pt x="1494" y="1776"/>
                  </a:lnTo>
                  <a:lnTo>
                    <a:pt x="1518" y="1734"/>
                  </a:lnTo>
                  <a:lnTo>
                    <a:pt x="1542" y="1698"/>
                  </a:lnTo>
                  <a:lnTo>
                    <a:pt x="1566" y="1656"/>
                  </a:lnTo>
                  <a:lnTo>
                    <a:pt x="1590" y="1614"/>
                  </a:lnTo>
                  <a:lnTo>
                    <a:pt x="1614" y="1572"/>
                  </a:lnTo>
                  <a:lnTo>
                    <a:pt x="1638" y="1530"/>
                  </a:lnTo>
                  <a:lnTo>
                    <a:pt x="1662" y="1488"/>
                  </a:lnTo>
                  <a:lnTo>
                    <a:pt x="1686" y="1446"/>
                  </a:lnTo>
                  <a:lnTo>
                    <a:pt x="1710" y="1398"/>
                  </a:lnTo>
                  <a:lnTo>
                    <a:pt x="1734" y="1356"/>
                  </a:lnTo>
                  <a:lnTo>
                    <a:pt x="1758" y="1314"/>
                  </a:lnTo>
                  <a:lnTo>
                    <a:pt x="1782" y="1272"/>
                  </a:lnTo>
                  <a:lnTo>
                    <a:pt x="1806" y="1224"/>
                  </a:lnTo>
                  <a:lnTo>
                    <a:pt x="1830" y="1182"/>
                  </a:lnTo>
                  <a:lnTo>
                    <a:pt x="1854" y="1140"/>
                  </a:lnTo>
                  <a:lnTo>
                    <a:pt x="1878" y="1098"/>
                  </a:lnTo>
                  <a:lnTo>
                    <a:pt x="1902" y="1056"/>
                  </a:lnTo>
                  <a:lnTo>
                    <a:pt x="1926" y="1014"/>
                  </a:lnTo>
                  <a:lnTo>
                    <a:pt x="1950" y="972"/>
                  </a:lnTo>
                  <a:lnTo>
                    <a:pt x="1974" y="930"/>
                  </a:lnTo>
                  <a:lnTo>
                    <a:pt x="1998" y="888"/>
                  </a:lnTo>
                  <a:lnTo>
                    <a:pt x="2022" y="852"/>
                  </a:lnTo>
                  <a:lnTo>
                    <a:pt x="2046" y="810"/>
                  </a:lnTo>
                  <a:lnTo>
                    <a:pt x="2070" y="774"/>
                  </a:lnTo>
                  <a:lnTo>
                    <a:pt x="2094" y="738"/>
                  </a:lnTo>
                  <a:lnTo>
                    <a:pt x="2118" y="702"/>
                  </a:lnTo>
                  <a:lnTo>
                    <a:pt x="2142" y="666"/>
                  </a:lnTo>
                  <a:lnTo>
                    <a:pt x="2160" y="630"/>
                  </a:lnTo>
                  <a:lnTo>
                    <a:pt x="2184" y="600"/>
                  </a:lnTo>
                  <a:lnTo>
                    <a:pt x="2208" y="564"/>
                  </a:lnTo>
                  <a:lnTo>
                    <a:pt x="2232" y="534"/>
                  </a:lnTo>
                  <a:lnTo>
                    <a:pt x="2256" y="504"/>
                  </a:lnTo>
                  <a:lnTo>
                    <a:pt x="2280" y="474"/>
                  </a:lnTo>
                  <a:lnTo>
                    <a:pt x="2304" y="450"/>
                  </a:lnTo>
                  <a:lnTo>
                    <a:pt x="2328" y="420"/>
                  </a:lnTo>
                  <a:lnTo>
                    <a:pt x="2352" y="396"/>
                  </a:lnTo>
                  <a:lnTo>
                    <a:pt x="2376" y="372"/>
                  </a:lnTo>
                  <a:lnTo>
                    <a:pt x="2400" y="348"/>
                  </a:lnTo>
                  <a:lnTo>
                    <a:pt x="2424" y="324"/>
                  </a:lnTo>
                  <a:lnTo>
                    <a:pt x="2448" y="300"/>
                  </a:lnTo>
                  <a:lnTo>
                    <a:pt x="2472" y="282"/>
                  </a:lnTo>
                  <a:lnTo>
                    <a:pt x="2496" y="264"/>
                  </a:lnTo>
                  <a:lnTo>
                    <a:pt x="2520" y="240"/>
                  </a:lnTo>
                  <a:lnTo>
                    <a:pt x="2544" y="222"/>
                  </a:lnTo>
                  <a:lnTo>
                    <a:pt x="2568" y="210"/>
                  </a:lnTo>
                  <a:lnTo>
                    <a:pt x="2592" y="192"/>
                  </a:lnTo>
                  <a:lnTo>
                    <a:pt x="2616" y="174"/>
                  </a:lnTo>
                  <a:lnTo>
                    <a:pt x="2640" y="162"/>
                  </a:lnTo>
                  <a:lnTo>
                    <a:pt x="2664" y="144"/>
                  </a:lnTo>
                  <a:lnTo>
                    <a:pt x="2688" y="132"/>
                  </a:lnTo>
                  <a:lnTo>
                    <a:pt x="2712" y="120"/>
                  </a:lnTo>
                  <a:lnTo>
                    <a:pt x="2736" y="108"/>
                  </a:lnTo>
                  <a:lnTo>
                    <a:pt x="2760" y="96"/>
                  </a:lnTo>
                  <a:lnTo>
                    <a:pt x="2784" y="84"/>
                  </a:lnTo>
                  <a:lnTo>
                    <a:pt x="2808" y="72"/>
                  </a:lnTo>
                  <a:lnTo>
                    <a:pt x="2832" y="66"/>
                  </a:lnTo>
                  <a:lnTo>
                    <a:pt x="2856" y="54"/>
                  </a:lnTo>
                  <a:lnTo>
                    <a:pt x="2874" y="48"/>
                  </a:lnTo>
                  <a:lnTo>
                    <a:pt x="2898" y="36"/>
                  </a:lnTo>
                  <a:lnTo>
                    <a:pt x="2922" y="30"/>
                  </a:lnTo>
                  <a:lnTo>
                    <a:pt x="2946" y="24"/>
                  </a:lnTo>
                  <a:lnTo>
                    <a:pt x="2970" y="18"/>
                  </a:lnTo>
                  <a:lnTo>
                    <a:pt x="2994" y="12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1E1E1E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5" name="Freeform 45"/>
            <p:cNvSpPr>
              <a:spLocks/>
            </p:cNvSpPr>
            <p:nvPr/>
          </p:nvSpPr>
          <p:spPr bwMode="auto">
            <a:xfrm>
              <a:off x="6657975" y="1133475"/>
              <a:ext cx="876300" cy="114300"/>
            </a:xfrm>
            <a:custGeom>
              <a:avLst/>
              <a:gdLst>
                <a:gd name="T0" fmla="*/ 0 w 552"/>
                <a:gd name="T1" fmla="*/ 2147483647 h 72"/>
                <a:gd name="T2" fmla="*/ 2147483647 w 552"/>
                <a:gd name="T3" fmla="*/ 2147483647 h 72"/>
                <a:gd name="T4" fmla="*/ 2147483647 w 552"/>
                <a:gd name="T5" fmla="*/ 2147483647 h 72"/>
                <a:gd name="T6" fmla="*/ 2147483647 w 552"/>
                <a:gd name="T7" fmla="*/ 2147483647 h 72"/>
                <a:gd name="T8" fmla="*/ 2147483647 w 552"/>
                <a:gd name="T9" fmla="*/ 2147483647 h 72"/>
                <a:gd name="T10" fmla="*/ 2147483647 w 552"/>
                <a:gd name="T11" fmla="*/ 2147483647 h 72"/>
                <a:gd name="T12" fmla="*/ 2147483647 w 552"/>
                <a:gd name="T13" fmla="*/ 2147483647 h 72"/>
                <a:gd name="T14" fmla="*/ 2147483647 w 552"/>
                <a:gd name="T15" fmla="*/ 2147483647 h 72"/>
                <a:gd name="T16" fmla="*/ 2147483647 w 552"/>
                <a:gd name="T17" fmla="*/ 2147483647 h 72"/>
                <a:gd name="T18" fmla="*/ 2147483647 w 552"/>
                <a:gd name="T19" fmla="*/ 2147483647 h 72"/>
                <a:gd name="T20" fmla="*/ 2147483647 w 552"/>
                <a:gd name="T21" fmla="*/ 2147483647 h 72"/>
                <a:gd name="T22" fmla="*/ 2147483647 w 552"/>
                <a:gd name="T23" fmla="*/ 2147483647 h 72"/>
                <a:gd name="T24" fmla="*/ 2147483647 w 552"/>
                <a:gd name="T25" fmla="*/ 2147483647 h 72"/>
                <a:gd name="T26" fmla="*/ 2147483647 w 552"/>
                <a:gd name="T27" fmla="*/ 2147483647 h 72"/>
                <a:gd name="T28" fmla="*/ 2147483647 w 552"/>
                <a:gd name="T29" fmla="*/ 2147483647 h 72"/>
                <a:gd name="T30" fmla="*/ 2147483647 w 552"/>
                <a:gd name="T31" fmla="*/ 2147483647 h 72"/>
                <a:gd name="T32" fmla="*/ 2147483647 w 552"/>
                <a:gd name="T33" fmla="*/ 2147483647 h 72"/>
                <a:gd name="T34" fmla="*/ 2147483647 w 552"/>
                <a:gd name="T35" fmla="*/ 2147483647 h 72"/>
                <a:gd name="T36" fmla="*/ 2147483647 w 552"/>
                <a:gd name="T37" fmla="*/ 2147483647 h 72"/>
                <a:gd name="T38" fmla="*/ 2147483647 w 552"/>
                <a:gd name="T39" fmla="*/ 2147483647 h 72"/>
                <a:gd name="T40" fmla="*/ 2147483647 w 552"/>
                <a:gd name="T41" fmla="*/ 2147483647 h 72"/>
                <a:gd name="T42" fmla="*/ 2147483647 w 552"/>
                <a:gd name="T43" fmla="*/ 0 h 72"/>
                <a:gd name="T44" fmla="*/ 2147483647 w 552"/>
                <a:gd name="T45" fmla="*/ 0 h 72"/>
                <a:gd name="T46" fmla="*/ 2147483647 w 552"/>
                <a:gd name="T47" fmla="*/ 0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72"/>
                <a:gd name="T74" fmla="*/ 552 w 552"/>
                <a:gd name="T75" fmla="*/ 72 h 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72">
                  <a:moveTo>
                    <a:pt x="0" y="72"/>
                  </a:moveTo>
                  <a:lnTo>
                    <a:pt x="24" y="72"/>
                  </a:lnTo>
                  <a:lnTo>
                    <a:pt x="48" y="66"/>
                  </a:lnTo>
                  <a:lnTo>
                    <a:pt x="72" y="60"/>
                  </a:lnTo>
                  <a:lnTo>
                    <a:pt x="96" y="54"/>
                  </a:lnTo>
                  <a:lnTo>
                    <a:pt x="120" y="48"/>
                  </a:lnTo>
                  <a:lnTo>
                    <a:pt x="144" y="42"/>
                  </a:lnTo>
                  <a:lnTo>
                    <a:pt x="168" y="42"/>
                  </a:lnTo>
                  <a:lnTo>
                    <a:pt x="192" y="36"/>
                  </a:lnTo>
                  <a:lnTo>
                    <a:pt x="216" y="30"/>
                  </a:lnTo>
                  <a:lnTo>
                    <a:pt x="240" y="30"/>
                  </a:lnTo>
                  <a:lnTo>
                    <a:pt x="264" y="24"/>
                  </a:lnTo>
                  <a:lnTo>
                    <a:pt x="288" y="24"/>
                  </a:lnTo>
                  <a:lnTo>
                    <a:pt x="312" y="18"/>
                  </a:lnTo>
                  <a:lnTo>
                    <a:pt x="336" y="18"/>
                  </a:lnTo>
                  <a:lnTo>
                    <a:pt x="360" y="12"/>
                  </a:lnTo>
                  <a:lnTo>
                    <a:pt x="384" y="12"/>
                  </a:lnTo>
                  <a:lnTo>
                    <a:pt x="408" y="12"/>
                  </a:lnTo>
                  <a:lnTo>
                    <a:pt x="432" y="6"/>
                  </a:lnTo>
                  <a:lnTo>
                    <a:pt x="456" y="6"/>
                  </a:lnTo>
                  <a:lnTo>
                    <a:pt x="480" y="6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1E1E1E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6" name="Freeform 46"/>
            <p:cNvSpPr>
              <a:spLocks/>
            </p:cNvSpPr>
            <p:nvPr/>
          </p:nvSpPr>
          <p:spPr bwMode="auto">
            <a:xfrm>
              <a:off x="1866900" y="1162050"/>
              <a:ext cx="4791075" cy="4400550"/>
            </a:xfrm>
            <a:custGeom>
              <a:avLst/>
              <a:gdLst>
                <a:gd name="T0" fmla="*/ 2147483647 w 3018"/>
                <a:gd name="T1" fmla="*/ 2147483647 h 2772"/>
                <a:gd name="T2" fmla="*/ 2147483647 w 3018"/>
                <a:gd name="T3" fmla="*/ 2147483647 h 2772"/>
                <a:gd name="T4" fmla="*/ 2147483647 w 3018"/>
                <a:gd name="T5" fmla="*/ 2147483647 h 2772"/>
                <a:gd name="T6" fmla="*/ 2147483647 w 3018"/>
                <a:gd name="T7" fmla="*/ 2147483647 h 2772"/>
                <a:gd name="T8" fmla="*/ 2147483647 w 3018"/>
                <a:gd name="T9" fmla="*/ 2147483647 h 2772"/>
                <a:gd name="T10" fmla="*/ 2147483647 w 3018"/>
                <a:gd name="T11" fmla="*/ 2147483647 h 2772"/>
                <a:gd name="T12" fmla="*/ 2147483647 w 3018"/>
                <a:gd name="T13" fmla="*/ 2147483647 h 2772"/>
                <a:gd name="T14" fmla="*/ 2147483647 w 3018"/>
                <a:gd name="T15" fmla="*/ 2147483647 h 2772"/>
                <a:gd name="T16" fmla="*/ 2147483647 w 3018"/>
                <a:gd name="T17" fmla="*/ 2147483647 h 2772"/>
                <a:gd name="T18" fmla="*/ 2147483647 w 3018"/>
                <a:gd name="T19" fmla="*/ 2147483647 h 2772"/>
                <a:gd name="T20" fmla="*/ 2147483647 w 3018"/>
                <a:gd name="T21" fmla="*/ 2147483647 h 2772"/>
                <a:gd name="T22" fmla="*/ 2147483647 w 3018"/>
                <a:gd name="T23" fmla="*/ 2147483647 h 2772"/>
                <a:gd name="T24" fmla="*/ 2147483647 w 3018"/>
                <a:gd name="T25" fmla="*/ 2147483647 h 2772"/>
                <a:gd name="T26" fmla="*/ 2147483647 w 3018"/>
                <a:gd name="T27" fmla="*/ 2147483647 h 2772"/>
                <a:gd name="T28" fmla="*/ 2147483647 w 3018"/>
                <a:gd name="T29" fmla="*/ 2147483647 h 2772"/>
                <a:gd name="T30" fmla="*/ 2147483647 w 3018"/>
                <a:gd name="T31" fmla="*/ 2147483647 h 2772"/>
                <a:gd name="T32" fmla="*/ 2147483647 w 3018"/>
                <a:gd name="T33" fmla="*/ 2147483647 h 2772"/>
                <a:gd name="T34" fmla="*/ 2147483647 w 3018"/>
                <a:gd name="T35" fmla="*/ 2147483647 h 2772"/>
                <a:gd name="T36" fmla="*/ 2147483647 w 3018"/>
                <a:gd name="T37" fmla="*/ 2147483647 h 2772"/>
                <a:gd name="T38" fmla="*/ 2147483647 w 3018"/>
                <a:gd name="T39" fmla="*/ 2147483647 h 2772"/>
                <a:gd name="T40" fmla="*/ 2147483647 w 3018"/>
                <a:gd name="T41" fmla="*/ 2147483647 h 2772"/>
                <a:gd name="T42" fmla="*/ 2147483647 w 3018"/>
                <a:gd name="T43" fmla="*/ 2147483647 h 2772"/>
                <a:gd name="T44" fmla="*/ 2147483647 w 3018"/>
                <a:gd name="T45" fmla="*/ 2147483647 h 2772"/>
                <a:gd name="T46" fmla="*/ 2147483647 w 3018"/>
                <a:gd name="T47" fmla="*/ 2147483647 h 2772"/>
                <a:gd name="T48" fmla="*/ 2147483647 w 3018"/>
                <a:gd name="T49" fmla="*/ 2147483647 h 2772"/>
                <a:gd name="T50" fmla="*/ 2147483647 w 3018"/>
                <a:gd name="T51" fmla="*/ 2147483647 h 2772"/>
                <a:gd name="T52" fmla="*/ 2147483647 w 3018"/>
                <a:gd name="T53" fmla="*/ 2147483647 h 2772"/>
                <a:gd name="T54" fmla="*/ 2147483647 w 3018"/>
                <a:gd name="T55" fmla="*/ 2147483647 h 2772"/>
                <a:gd name="T56" fmla="*/ 2147483647 w 3018"/>
                <a:gd name="T57" fmla="*/ 2147483647 h 2772"/>
                <a:gd name="T58" fmla="*/ 2147483647 w 3018"/>
                <a:gd name="T59" fmla="*/ 2147483647 h 2772"/>
                <a:gd name="T60" fmla="*/ 2147483647 w 3018"/>
                <a:gd name="T61" fmla="*/ 2147483647 h 2772"/>
                <a:gd name="T62" fmla="*/ 2147483647 w 3018"/>
                <a:gd name="T63" fmla="*/ 2147483647 h 2772"/>
                <a:gd name="T64" fmla="*/ 2147483647 w 3018"/>
                <a:gd name="T65" fmla="*/ 2147483647 h 2772"/>
                <a:gd name="T66" fmla="*/ 2147483647 w 3018"/>
                <a:gd name="T67" fmla="*/ 2147483647 h 2772"/>
                <a:gd name="T68" fmla="*/ 2147483647 w 3018"/>
                <a:gd name="T69" fmla="*/ 2147483647 h 2772"/>
                <a:gd name="T70" fmla="*/ 2147483647 w 3018"/>
                <a:gd name="T71" fmla="*/ 2147483647 h 2772"/>
                <a:gd name="T72" fmla="*/ 2147483647 w 3018"/>
                <a:gd name="T73" fmla="*/ 2147483647 h 2772"/>
                <a:gd name="T74" fmla="*/ 2147483647 w 3018"/>
                <a:gd name="T75" fmla="*/ 2147483647 h 2772"/>
                <a:gd name="T76" fmla="*/ 2147483647 w 3018"/>
                <a:gd name="T77" fmla="*/ 2147483647 h 2772"/>
                <a:gd name="T78" fmla="*/ 2147483647 w 3018"/>
                <a:gd name="T79" fmla="*/ 2147483647 h 2772"/>
                <a:gd name="T80" fmla="*/ 2147483647 w 3018"/>
                <a:gd name="T81" fmla="*/ 2147483647 h 2772"/>
                <a:gd name="T82" fmla="*/ 2147483647 w 3018"/>
                <a:gd name="T83" fmla="*/ 2147483647 h 27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772"/>
                <a:gd name="T128" fmla="*/ 3018 w 3018"/>
                <a:gd name="T129" fmla="*/ 2772 h 27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772">
                  <a:moveTo>
                    <a:pt x="0" y="2772"/>
                  </a:moveTo>
                  <a:lnTo>
                    <a:pt x="18" y="2772"/>
                  </a:lnTo>
                  <a:lnTo>
                    <a:pt x="42" y="2772"/>
                  </a:lnTo>
                  <a:lnTo>
                    <a:pt x="66" y="2772"/>
                  </a:lnTo>
                  <a:lnTo>
                    <a:pt x="90" y="2772"/>
                  </a:lnTo>
                  <a:lnTo>
                    <a:pt x="114" y="2772"/>
                  </a:lnTo>
                  <a:lnTo>
                    <a:pt x="138" y="2772"/>
                  </a:lnTo>
                  <a:lnTo>
                    <a:pt x="162" y="2772"/>
                  </a:lnTo>
                  <a:lnTo>
                    <a:pt x="186" y="2772"/>
                  </a:lnTo>
                  <a:lnTo>
                    <a:pt x="210" y="2772"/>
                  </a:lnTo>
                  <a:lnTo>
                    <a:pt x="234" y="2772"/>
                  </a:lnTo>
                  <a:lnTo>
                    <a:pt x="258" y="2772"/>
                  </a:lnTo>
                  <a:lnTo>
                    <a:pt x="282" y="2772"/>
                  </a:lnTo>
                  <a:lnTo>
                    <a:pt x="306" y="2772"/>
                  </a:lnTo>
                  <a:lnTo>
                    <a:pt x="330" y="2772"/>
                  </a:lnTo>
                  <a:lnTo>
                    <a:pt x="354" y="2772"/>
                  </a:lnTo>
                  <a:lnTo>
                    <a:pt x="378" y="2772"/>
                  </a:lnTo>
                  <a:lnTo>
                    <a:pt x="402" y="2766"/>
                  </a:lnTo>
                  <a:lnTo>
                    <a:pt x="426" y="2766"/>
                  </a:lnTo>
                  <a:lnTo>
                    <a:pt x="450" y="2766"/>
                  </a:lnTo>
                  <a:lnTo>
                    <a:pt x="474" y="2766"/>
                  </a:lnTo>
                  <a:lnTo>
                    <a:pt x="498" y="2766"/>
                  </a:lnTo>
                  <a:lnTo>
                    <a:pt x="522" y="2766"/>
                  </a:lnTo>
                  <a:lnTo>
                    <a:pt x="546" y="2766"/>
                  </a:lnTo>
                  <a:lnTo>
                    <a:pt x="570" y="2766"/>
                  </a:lnTo>
                  <a:lnTo>
                    <a:pt x="594" y="2760"/>
                  </a:lnTo>
                  <a:lnTo>
                    <a:pt x="618" y="2760"/>
                  </a:lnTo>
                  <a:lnTo>
                    <a:pt x="642" y="2760"/>
                  </a:lnTo>
                  <a:lnTo>
                    <a:pt x="666" y="2760"/>
                  </a:lnTo>
                  <a:lnTo>
                    <a:pt x="690" y="2754"/>
                  </a:lnTo>
                  <a:lnTo>
                    <a:pt x="714" y="2754"/>
                  </a:lnTo>
                  <a:lnTo>
                    <a:pt x="732" y="2754"/>
                  </a:lnTo>
                  <a:lnTo>
                    <a:pt x="756" y="2748"/>
                  </a:lnTo>
                  <a:lnTo>
                    <a:pt x="780" y="2748"/>
                  </a:lnTo>
                  <a:lnTo>
                    <a:pt x="804" y="2742"/>
                  </a:lnTo>
                  <a:lnTo>
                    <a:pt x="828" y="2742"/>
                  </a:lnTo>
                  <a:lnTo>
                    <a:pt x="852" y="2736"/>
                  </a:lnTo>
                  <a:lnTo>
                    <a:pt x="876" y="2736"/>
                  </a:lnTo>
                  <a:lnTo>
                    <a:pt x="900" y="2730"/>
                  </a:lnTo>
                  <a:lnTo>
                    <a:pt x="924" y="2730"/>
                  </a:lnTo>
                  <a:lnTo>
                    <a:pt x="948" y="2724"/>
                  </a:lnTo>
                  <a:lnTo>
                    <a:pt x="972" y="2718"/>
                  </a:lnTo>
                  <a:lnTo>
                    <a:pt x="996" y="2712"/>
                  </a:lnTo>
                  <a:lnTo>
                    <a:pt x="1020" y="2706"/>
                  </a:lnTo>
                  <a:lnTo>
                    <a:pt x="1044" y="2700"/>
                  </a:lnTo>
                  <a:lnTo>
                    <a:pt x="1068" y="2694"/>
                  </a:lnTo>
                  <a:lnTo>
                    <a:pt x="1092" y="2688"/>
                  </a:lnTo>
                  <a:lnTo>
                    <a:pt x="1116" y="2676"/>
                  </a:lnTo>
                  <a:lnTo>
                    <a:pt x="1140" y="2670"/>
                  </a:lnTo>
                  <a:lnTo>
                    <a:pt x="1164" y="2658"/>
                  </a:lnTo>
                  <a:lnTo>
                    <a:pt x="1188" y="2646"/>
                  </a:lnTo>
                  <a:lnTo>
                    <a:pt x="1212" y="2634"/>
                  </a:lnTo>
                  <a:lnTo>
                    <a:pt x="1236" y="2622"/>
                  </a:lnTo>
                  <a:lnTo>
                    <a:pt x="1260" y="2610"/>
                  </a:lnTo>
                  <a:lnTo>
                    <a:pt x="1284" y="2592"/>
                  </a:lnTo>
                  <a:lnTo>
                    <a:pt x="1308" y="2574"/>
                  </a:lnTo>
                  <a:lnTo>
                    <a:pt x="1332" y="2556"/>
                  </a:lnTo>
                  <a:lnTo>
                    <a:pt x="1356" y="2538"/>
                  </a:lnTo>
                  <a:lnTo>
                    <a:pt x="1380" y="2520"/>
                  </a:lnTo>
                  <a:lnTo>
                    <a:pt x="1404" y="2496"/>
                  </a:lnTo>
                  <a:lnTo>
                    <a:pt x="1428" y="2472"/>
                  </a:lnTo>
                  <a:lnTo>
                    <a:pt x="1446" y="2442"/>
                  </a:lnTo>
                  <a:lnTo>
                    <a:pt x="1470" y="2418"/>
                  </a:lnTo>
                  <a:lnTo>
                    <a:pt x="1494" y="2388"/>
                  </a:lnTo>
                  <a:lnTo>
                    <a:pt x="1518" y="2352"/>
                  </a:lnTo>
                  <a:lnTo>
                    <a:pt x="1542" y="2316"/>
                  </a:lnTo>
                  <a:lnTo>
                    <a:pt x="1566" y="2280"/>
                  </a:lnTo>
                  <a:lnTo>
                    <a:pt x="1590" y="2244"/>
                  </a:lnTo>
                  <a:lnTo>
                    <a:pt x="1614" y="2202"/>
                  </a:lnTo>
                  <a:lnTo>
                    <a:pt x="1638" y="2160"/>
                  </a:lnTo>
                  <a:lnTo>
                    <a:pt x="1662" y="2112"/>
                  </a:lnTo>
                  <a:lnTo>
                    <a:pt x="1686" y="2064"/>
                  </a:lnTo>
                  <a:lnTo>
                    <a:pt x="1710" y="2016"/>
                  </a:lnTo>
                  <a:lnTo>
                    <a:pt x="1734" y="1962"/>
                  </a:lnTo>
                  <a:lnTo>
                    <a:pt x="1758" y="1908"/>
                  </a:lnTo>
                  <a:lnTo>
                    <a:pt x="1782" y="1848"/>
                  </a:lnTo>
                  <a:lnTo>
                    <a:pt x="1806" y="1788"/>
                  </a:lnTo>
                  <a:lnTo>
                    <a:pt x="1830" y="1728"/>
                  </a:lnTo>
                  <a:lnTo>
                    <a:pt x="1854" y="1668"/>
                  </a:lnTo>
                  <a:lnTo>
                    <a:pt x="1878" y="1602"/>
                  </a:lnTo>
                  <a:lnTo>
                    <a:pt x="1902" y="1542"/>
                  </a:lnTo>
                  <a:lnTo>
                    <a:pt x="1926" y="1476"/>
                  </a:lnTo>
                  <a:lnTo>
                    <a:pt x="1950" y="1410"/>
                  </a:lnTo>
                  <a:lnTo>
                    <a:pt x="1974" y="1344"/>
                  </a:lnTo>
                  <a:lnTo>
                    <a:pt x="1998" y="1278"/>
                  </a:lnTo>
                  <a:lnTo>
                    <a:pt x="2022" y="1212"/>
                  </a:lnTo>
                  <a:lnTo>
                    <a:pt x="2046" y="1152"/>
                  </a:lnTo>
                  <a:lnTo>
                    <a:pt x="2070" y="1086"/>
                  </a:lnTo>
                  <a:lnTo>
                    <a:pt x="2094" y="1026"/>
                  </a:lnTo>
                  <a:lnTo>
                    <a:pt x="2118" y="966"/>
                  </a:lnTo>
                  <a:lnTo>
                    <a:pt x="2142" y="906"/>
                  </a:lnTo>
                  <a:lnTo>
                    <a:pt x="2160" y="846"/>
                  </a:lnTo>
                  <a:lnTo>
                    <a:pt x="2184" y="792"/>
                  </a:lnTo>
                  <a:lnTo>
                    <a:pt x="2208" y="738"/>
                  </a:lnTo>
                  <a:lnTo>
                    <a:pt x="2232" y="684"/>
                  </a:lnTo>
                  <a:lnTo>
                    <a:pt x="2256" y="636"/>
                  </a:lnTo>
                  <a:lnTo>
                    <a:pt x="2280" y="588"/>
                  </a:lnTo>
                  <a:lnTo>
                    <a:pt x="2304" y="546"/>
                  </a:lnTo>
                  <a:lnTo>
                    <a:pt x="2328" y="504"/>
                  </a:lnTo>
                  <a:lnTo>
                    <a:pt x="2352" y="462"/>
                  </a:lnTo>
                  <a:lnTo>
                    <a:pt x="2376" y="426"/>
                  </a:lnTo>
                  <a:lnTo>
                    <a:pt x="2400" y="390"/>
                  </a:lnTo>
                  <a:lnTo>
                    <a:pt x="2424" y="354"/>
                  </a:lnTo>
                  <a:lnTo>
                    <a:pt x="2448" y="324"/>
                  </a:lnTo>
                  <a:lnTo>
                    <a:pt x="2472" y="294"/>
                  </a:lnTo>
                  <a:lnTo>
                    <a:pt x="2496" y="270"/>
                  </a:lnTo>
                  <a:lnTo>
                    <a:pt x="2520" y="246"/>
                  </a:lnTo>
                  <a:lnTo>
                    <a:pt x="2544" y="222"/>
                  </a:lnTo>
                  <a:lnTo>
                    <a:pt x="2568" y="198"/>
                  </a:lnTo>
                  <a:lnTo>
                    <a:pt x="2592" y="180"/>
                  </a:lnTo>
                  <a:lnTo>
                    <a:pt x="2616" y="162"/>
                  </a:lnTo>
                  <a:lnTo>
                    <a:pt x="2640" y="144"/>
                  </a:lnTo>
                  <a:lnTo>
                    <a:pt x="2664" y="126"/>
                  </a:lnTo>
                  <a:lnTo>
                    <a:pt x="2688" y="114"/>
                  </a:lnTo>
                  <a:lnTo>
                    <a:pt x="2712" y="102"/>
                  </a:lnTo>
                  <a:lnTo>
                    <a:pt x="2736" y="90"/>
                  </a:lnTo>
                  <a:lnTo>
                    <a:pt x="2760" y="78"/>
                  </a:lnTo>
                  <a:lnTo>
                    <a:pt x="2784" y="66"/>
                  </a:lnTo>
                  <a:lnTo>
                    <a:pt x="2808" y="54"/>
                  </a:lnTo>
                  <a:lnTo>
                    <a:pt x="2832" y="48"/>
                  </a:lnTo>
                  <a:lnTo>
                    <a:pt x="2856" y="42"/>
                  </a:lnTo>
                  <a:lnTo>
                    <a:pt x="2874" y="30"/>
                  </a:lnTo>
                  <a:lnTo>
                    <a:pt x="2898" y="24"/>
                  </a:lnTo>
                  <a:lnTo>
                    <a:pt x="2922" y="18"/>
                  </a:lnTo>
                  <a:lnTo>
                    <a:pt x="2946" y="12"/>
                  </a:lnTo>
                  <a:lnTo>
                    <a:pt x="2970" y="12"/>
                  </a:lnTo>
                  <a:lnTo>
                    <a:pt x="2994" y="6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282828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7" name="Freeform 47"/>
            <p:cNvSpPr>
              <a:spLocks/>
            </p:cNvSpPr>
            <p:nvPr/>
          </p:nvSpPr>
          <p:spPr bwMode="auto">
            <a:xfrm>
              <a:off x="6657975" y="1095375"/>
              <a:ext cx="876300" cy="66675"/>
            </a:xfrm>
            <a:custGeom>
              <a:avLst/>
              <a:gdLst>
                <a:gd name="T0" fmla="*/ 0 w 552"/>
                <a:gd name="T1" fmla="*/ 2147483647 h 42"/>
                <a:gd name="T2" fmla="*/ 2147483647 w 552"/>
                <a:gd name="T3" fmla="*/ 2147483647 h 42"/>
                <a:gd name="T4" fmla="*/ 2147483647 w 552"/>
                <a:gd name="T5" fmla="*/ 2147483647 h 42"/>
                <a:gd name="T6" fmla="*/ 2147483647 w 552"/>
                <a:gd name="T7" fmla="*/ 2147483647 h 42"/>
                <a:gd name="T8" fmla="*/ 2147483647 w 552"/>
                <a:gd name="T9" fmla="*/ 2147483647 h 42"/>
                <a:gd name="T10" fmla="*/ 2147483647 w 552"/>
                <a:gd name="T11" fmla="*/ 2147483647 h 42"/>
                <a:gd name="T12" fmla="*/ 2147483647 w 552"/>
                <a:gd name="T13" fmla="*/ 2147483647 h 42"/>
                <a:gd name="T14" fmla="*/ 2147483647 w 552"/>
                <a:gd name="T15" fmla="*/ 2147483647 h 42"/>
                <a:gd name="T16" fmla="*/ 2147483647 w 552"/>
                <a:gd name="T17" fmla="*/ 2147483647 h 42"/>
                <a:gd name="T18" fmla="*/ 2147483647 w 552"/>
                <a:gd name="T19" fmla="*/ 2147483647 h 42"/>
                <a:gd name="T20" fmla="*/ 2147483647 w 552"/>
                <a:gd name="T21" fmla="*/ 2147483647 h 42"/>
                <a:gd name="T22" fmla="*/ 2147483647 w 552"/>
                <a:gd name="T23" fmla="*/ 2147483647 h 42"/>
                <a:gd name="T24" fmla="*/ 2147483647 w 552"/>
                <a:gd name="T25" fmla="*/ 2147483647 h 42"/>
                <a:gd name="T26" fmla="*/ 2147483647 w 552"/>
                <a:gd name="T27" fmla="*/ 2147483647 h 42"/>
                <a:gd name="T28" fmla="*/ 2147483647 w 552"/>
                <a:gd name="T29" fmla="*/ 2147483647 h 42"/>
                <a:gd name="T30" fmla="*/ 2147483647 w 552"/>
                <a:gd name="T31" fmla="*/ 2147483647 h 42"/>
                <a:gd name="T32" fmla="*/ 2147483647 w 552"/>
                <a:gd name="T33" fmla="*/ 2147483647 h 42"/>
                <a:gd name="T34" fmla="*/ 2147483647 w 552"/>
                <a:gd name="T35" fmla="*/ 2147483647 h 42"/>
                <a:gd name="T36" fmla="*/ 2147483647 w 552"/>
                <a:gd name="T37" fmla="*/ 2147483647 h 42"/>
                <a:gd name="T38" fmla="*/ 2147483647 w 552"/>
                <a:gd name="T39" fmla="*/ 2147483647 h 42"/>
                <a:gd name="T40" fmla="*/ 2147483647 w 552"/>
                <a:gd name="T41" fmla="*/ 2147483647 h 42"/>
                <a:gd name="T42" fmla="*/ 2147483647 w 552"/>
                <a:gd name="T43" fmla="*/ 2147483647 h 42"/>
                <a:gd name="T44" fmla="*/ 2147483647 w 552"/>
                <a:gd name="T45" fmla="*/ 0 h 42"/>
                <a:gd name="T46" fmla="*/ 2147483647 w 552"/>
                <a:gd name="T47" fmla="*/ 0 h 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42"/>
                <a:gd name="T74" fmla="*/ 552 w 552"/>
                <a:gd name="T75" fmla="*/ 42 h 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42">
                  <a:moveTo>
                    <a:pt x="0" y="42"/>
                  </a:moveTo>
                  <a:lnTo>
                    <a:pt x="24" y="36"/>
                  </a:lnTo>
                  <a:lnTo>
                    <a:pt x="48" y="36"/>
                  </a:lnTo>
                  <a:lnTo>
                    <a:pt x="72" y="30"/>
                  </a:lnTo>
                  <a:lnTo>
                    <a:pt x="96" y="30"/>
                  </a:lnTo>
                  <a:lnTo>
                    <a:pt x="120" y="24"/>
                  </a:lnTo>
                  <a:lnTo>
                    <a:pt x="144" y="24"/>
                  </a:lnTo>
                  <a:lnTo>
                    <a:pt x="168" y="18"/>
                  </a:lnTo>
                  <a:lnTo>
                    <a:pt x="192" y="18"/>
                  </a:lnTo>
                  <a:lnTo>
                    <a:pt x="216" y="18"/>
                  </a:lnTo>
                  <a:lnTo>
                    <a:pt x="240" y="12"/>
                  </a:lnTo>
                  <a:lnTo>
                    <a:pt x="264" y="12"/>
                  </a:lnTo>
                  <a:lnTo>
                    <a:pt x="288" y="12"/>
                  </a:lnTo>
                  <a:lnTo>
                    <a:pt x="312" y="12"/>
                  </a:lnTo>
                  <a:lnTo>
                    <a:pt x="336" y="12"/>
                  </a:lnTo>
                  <a:lnTo>
                    <a:pt x="360" y="6"/>
                  </a:lnTo>
                  <a:lnTo>
                    <a:pt x="384" y="6"/>
                  </a:lnTo>
                  <a:lnTo>
                    <a:pt x="408" y="6"/>
                  </a:lnTo>
                  <a:lnTo>
                    <a:pt x="432" y="6"/>
                  </a:lnTo>
                  <a:lnTo>
                    <a:pt x="456" y="6"/>
                  </a:lnTo>
                  <a:lnTo>
                    <a:pt x="480" y="6"/>
                  </a:lnTo>
                  <a:lnTo>
                    <a:pt x="504" y="6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282828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8" name="Freeform 48"/>
            <p:cNvSpPr>
              <a:spLocks/>
            </p:cNvSpPr>
            <p:nvPr/>
          </p:nvSpPr>
          <p:spPr bwMode="auto">
            <a:xfrm>
              <a:off x="1866900" y="1123950"/>
              <a:ext cx="4791075" cy="4438650"/>
            </a:xfrm>
            <a:custGeom>
              <a:avLst/>
              <a:gdLst>
                <a:gd name="T0" fmla="*/ 2147483647 w 3018"/>
                <a:gd name="T1" fmla="*/ 2147483647 h 2796"/>
                <a:gd name="T2" fmla="*/ 2147483647 w 3018"/>
                <a:gd name="T3" fmla="*/ 2147483647 h 2796"/>
                <a:gd name="T4" fmla="*/ 2147483647 w 3018"/>
                <a:gd name="T5" fmla="*/ 2147483647 h 2796"/>
                <a:gd name="T6" fmla="*/ 2147483647 w 3018"/>
                <a:gd name="T7" fmla="*/ 2147483647 h 2796"/>
                <a:gd name="T8" fmla="*/ 2147483647 w 3018"/>
                <a:gd name="T9" fmla="*/ 2147483647 h 2796"/>
                <a:gd name="T10" fmla="*/ 2147483647 w 3018"/>
                <a:gd name="T11" fmla="*/ 2147483647 h 2796"/>
                <a:gd name="T12" fmla="*/ 2147483647 w 3018"/>
                <a:gd name="T13" fmla="*/ 2147483647 h 2796"/>
                <a:gd name="T14" fmla="*/ 2147483647 w 3018"/>
                <a:gd name="T15" fmla="*/ 2147483647 h 2796"/>
                <a:gd name="T16" fmla="*/ 2147483647 w 3018"/>
                <a:gd name="T17" fmla="*/ 2147483647 h 2796"/>
                <a:gd name="T18" fmla="*/ 2147483647 w 3018"/>
                <a:gd name="T19" fmla="*/ 2147483647 h 2796"/>
                <a:gd name="T20" fmla="*/ 2147483647 w 3018"/>
                <a:gd name="T21" fmla="*/ 2147483647 h 2796"/>
                <a:gd name="T22" fmla="*/ 2147483647 w 3018"/>
                <a:gd name="T23" fmla="*/ 2147483647 h 2796"/>
                <a:gd name="T24" fmla="*/ 2147483647 w 3018"/>
                <a:gd name="T25" fmla="*/ 2147483647 h 2796"/>
                <a:gd name="T26" fmla="*/ 2147483647 w 3018"/>
                <a:gd name="T27" fmla="*/ 2147483647 h 2796"/>
                <a:gd name="T28" fmla="*/ 2147483647 w 3018"/>
                <a:gd name="T29" fmla="*/ 2147483647 h 2796"/>
                <a:gd name="T30" fmla="*/ 2147483647 w 3018"/>
                <a:gd name="T31" fmla="*/ 2147483647 h 2796"/>
                <a:gd name="T32" fmla="*/ 2147483647 w 3018"/>
                <a:gd name="T33" fmla="*/ 2147483647 h 2796"/>
                <a:gd name="T34" fmla="*/ 2147483647 w 3018"/>
                <a:gd name="T35" fmla="*/ 2147483647 h 2796"/>
                <a:gd name="T36" fmla="*/ 2147483647 w 3018"/>
                <a:gd name="T37" fmla="*/ 2147483647 h 2796"/>
                <a:gd name="T38" fmla="*/ 2147483647 w 3018"/>
                <a:gd name="T39" fmla="*/ 2147483647 h 2796"/>
                <a:gd name="T40" fmla="*/ 2147483647 w 3018"/>
                <a:gd name="T41" fmla="*/ 2147483647 h 2796"/>
                <a:gd name="T42" fmla="*/ 2147483647 w 3018"/>
                <a:gd name="T43" fmla="*/ 2147483647 h 2796"/>
                <a:gd name="T44" fmla="*/ 2147483647 w 3018"/>
                <a:gd name="T45" fmla="*/ 2147483647 h 2796"/>
                <a:gd name="T46" fmla="*/ 2147483647 w 3018"/>
                <a:gd name="T47" fmla="*/ 2147483647 h 2796"/>
                <a:gd name="T48" fmla="*/ 2147483647 w 3018"/>
                <a:gd name="T49" fmla="*/ 2147483647 h 2796"/>
                <a:gd name="T50" fmla="*/ 2147483647 w 3018"/>
                <a:gd name="T51" fmla="*/ 2147483647 h 2796"/>
                <a:gd name="T52" fmla="*/ 2147483647 w 3018"/>
                <a:gd name="T53" fmla="*/ 2147483647 h 2796"/>
                <a:gd name="T54" fmla="*/ 2147483647 w 3018"/>
                <a:gd name="T55" fmla="*/ 2147483647 h 2796"/>
                <a:gd name="T56" fmla="*/ 2147483647 w 3018"/>
                <a:gd name="T57" fmla="*/ 2147483647 h 2796"/>
                <a:gd name="T58" fmla="*/ 2147483647 w 3018"/>
                <a:gd name="T59" fmla="*/ 2147483647 h 2796"/>
                <a:gd name="T60" fmla="*/ 2147483647 w 3018"/>
                <a:gd name="T61" fmla="*/ 2147483647 h 2796"/>
                <a:gd name="T62" fmla="*/ 2147483647 w 3018"/>
                <a:gd name="T63" fmla="*/ 2147483647 h 2796"/>
                <a:gd name="T64" fmla="*/ 2147483647 w 3018"/>
                <a:gd name="T65" fmla="*/ 2147483647 h 2796"/>
                <a:gd name="T66" fmla="*/ 2147483647 w 3018"/>
                <a:gd name="T67" fmla="*/ 2147483647 h 2796"/>
                <a:gd name="T68" fmla="*/ 2147483647 w 3018"/>
                <a:gd name="T69" fmla="*/ 2147483647 h 2796"/>
                <a:gd name="T70" fmla="*/ 2147483647 w 3018"/>
                <a:gd name="T71" fmla="*/ 2147483647 h 2796"/>
                <a:gd name="T72" fmla="*/ 2147483647 w 3018"/>
                <a:gd name="T73" fmla="*/ 2147483647 h 2796"/>
                <a:gd name="T74" fmla="*/ 2147483647 w 3018"/>
                <a:gd name="T75" fmla="*/ 2147483647 h 2796"/>
                <a:gd name="T76" fmla="*/ 2147483647 w 3018"/>
                <a:gd name="T77" fmla="*/ 2147483647 h 2796"/>
                <a:gd name="T78" fmla="*/ 2147483647 w 3018"/>
                <a:gd name="T79" fmla="*/ 2147483647 h 2796"/>
                <a:gd name="T80" fmla="*/ 2147483647 w 3018"/>
                <a:gd name="T81" fmla="*/ 2147483647 h 2796"/>
                <a:gd name="T82" fmla="*/ 2147483647 w 3018"/>
                <a:gd name="T83" fmla="*/ 2147483647 h 27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796"/>
                <a:gd name="T128" fmla="*/ 3018 w 3018"/>
                <a:gd name="T129" fmla="*/ 2796 h 27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796">
                  <a:moveTo>
                    <a:pt x="0" y="2796"/>
                  </a:moveTo>
                  <a:lnTo>
                    <a:pt x="18" y="2796"/>
                  </a:lnTo>
                  <a:lnTo>
                    <a:pt x="42" y="2796"/>
                  </a:lnTo>
                  <a:lnTo>
                    <a:pt x="66" y="2796"/>
                  </a:lnTo>
                  <a:lnTo>
                    <a:pt x="90" y="2796"/>
                  </a:lnTo>
                  <a:lnTo>
                    <a:pt x="114" y="2796"/>
                  </a:lnTo>
                  <a:lnTo>
                    <a:pt x="138" y="2796"/>
                  </a:lnTo>
                  <a:lnTo>
                    <a:pt x="162" y="2796"/>
                  </a:lnTo>
                  <a:lnTo>
                    <a:pt x="186" y="2796"/>
                  </a:lnTo>
                  <a:lnTo>
                    <a:pt x="210" y="2796"/>
                  </a:lnTo>
                  <a:lnTo>
                    <a:pt x="234" y="2796"/>
                  </a:lnTo>
                  <a:lnTo>
                    <a:pt x="258" y="2796"/>
                  </a:lnTo>
                  <a:lnTo>
                    <a:pt x="282" y="2796"/>
                  </a:lnTo>
                  <a:lnTo>
                    <a:pt x="306" y="2796"/>
                  </a:lnTo>
                  <a:lnTo>
                    <a:pt x="330" y="2796"/>
                  </a:lnTo>
                  <a:lnTo>
                    <a:pt x="354" y="2796"/>
                  </a:lnTo>
                  <a:lnTo>
                    <a:pt x="378" y="2796"/>
                  </a:lnTo>
                  <a:lnTo>
                    <a:pt x="402" y="2796"/>
                  </a:lnTo>
                  <a:lnTo>
                    <a:pt x="426" y="2796"/>
                  </a:lnTo>
                  <a:lnTo>
                    <a:pt x="450" y="2796"/>
                  </a:lnTo>
                  <a:lnTo>
                    <a:pt x="474" y="2796"/>
                  </a:lnTo>
                  <a:lnTo>
                    <a:pt x="498" y="2796"/>
                  </a:lnTo>
                  <a:lnTo>
                    <a:pt x="522" y="2796"/>
                  </a:lnTo>
                  <a:lnTo>
                    <a:pt x="546" y="2796"/>
                  </a:lnTo>
                  <a:lnTo>
                    <a:pt x="570" y="2796"/>
                  </a:lnTo>
                  <a:lnTo>
                    <a:pt x="594" y="2796"/>
                  </a:lnTo>
                  <a:lnTo>
                    <a:pt x="618" y="2796"/>
                  </a:lnTo>
                  <a:lnTo>
                    <a:pt x="642" y="2796"/>
                  </a:lnTo>
                  <a:lnTo>
                    <a:pt x="666" y="2796"/>
                  </a:lnTo>
                  <a:lnTo>
                    <a:pt x="690" y="2796"/>
                  </a:lnTo>
                  <a:lnTo>
                    <a:pt x="714" y="2796"/>
                  </a:lnTo>
                  <a:lnTo>
                    <a:pt x="732" y="2796"/>
                  </a:lnTo>
                  <a:lnTo>
                    <a:pt x="756" y="2796"/>
                  </a:lnTo>
                  <a:lnTo>
                    <a:pt x="780" y="2796"/>
                  </a:lnTo>
                  <a:lnTo>
                    <a:pt x="804" y="2796"/>
                  </a:lnTo>
                  <a:lnTo>
                    <a:pt x="828" y="2796"/>
                  </a:lnTo>
                  <a:lnTo>
                    <a:pt x="852" y="2796"/>
                  </a:lnTo>
                  <a:lnTo>
                    <a:pt x="876" y="2796"/>
                  </a:lnTo>
                  <a:lnTo>
                    <a:pt x="900" y="2790"/>
                  </a:lnTo>
                  <a:lnTo>
                    <a:pt x="924" y="2790"/>
                  </a:lnTo>
                  <a:lnTo>
                    <a:pt x="948" y="2790"/>
                  </a:lnTo>
                  <a:lnTo>
                    <a:pt x="972" y="2790"/>
                  </a:lnTo>
                  <a:lnTo>
                    <a:pt x="996" y="2790"/>
                  </a:lnTo>
                  <a:lnTo>
                    <a:pt x="1020" y="2790"/>
                  </a:lnTo>
                  <a:lnTo>
                    <a:pt x="1044" y="2784"/>
                  </a:lnTo>
                  <a:lnTo>
                    <a:pt x="1068" y="2784"/>
                  </a:lnTo>
                  <a:lnTo>
                    <a:pt x="1092" y="2784"/>
                  </a:lnTo>
                  <a:lnTo>
                    <a:pt x="1116" y="2778"/>
                  </a:lnTo>
                  <a:lnTo>
                    <a:pt x="1140" y="2778"/>
                  </a:lnTo>
                  <a:lnTo>
                    <a:pt x="1164" y="2772"/>
                  </a:lnTo>
                  <a:lnTo>
                    <a:pt x="1188" y="2772"/>
                  </a:lnTo>
                  <a:lnTo>
                    <a:pt x="1212" y="2766"/>
                  </a:lnTo>
                  <a:lnTo>
                    <a:pt x="1236" y="2760"/>
                  </a:lnTo>
                  <a:lnTo>
                    <a:pt x="1260" y="2760"/>
                  </a:lnTo>
                  <a:lnTo>
                    <a:pt x="1284" y="2754"/>
                  </a:lnTo>
                  <a:lnTo>
                    <a:pt x="1308" y="2748"/>
                  </a:lnTo>
                  <a:lnTo>
                    <a:pt x="1332" y="2742"/>
                  </a:lnTo>
                  <a:lnTo>
                    <a:pt x="1356" y="2730"/>
                  </a:lnTo>
                  <a:lnTo>
                    <a:pt x="1380" y="2724"/>
                  </a:lnTo>
                  <a:lnTo>
                    <a:pt x="1404" y="2712"/>
                  </a:lnTo>
                  <a:lnTo>
                    <a:pt x="1428" y="2706"/>
                  </a:lnTo>
                  <a:lnTo>
                    <a:pt x="1446" y="2694"/>
                  </a:lnTo>
                  <a:lnTo>
                    <a:pt x="1470" y="2676"/>
                  </a:lnTo>
                  <a:lnTo>
                    <a:pt x="1494" y="2664"/>
                  </a:lnTo>
                  <a:lnTo>
                    <a:pt x="1518" y="2646"/>
                  </a:lnTo>
                  <a:lnTo>
                    <a:pt x="1542" y="2628"/>
                  </a:lnTo>
                  <a:lnTo>
                    <a:pt x="1566" y="2604"/>
                  </a:lnTo>
                  <a:lnTo>
                    <a:pt x="1590" y="2580"/>
                  </a:lnTo>
                  <a:lnTo>
                    <a:pt x="1614" y="2556"/>
                  </a:lnTo>
                  <a:lnTo>
                    <a:pt x="1638" y="2526"/>
                  </a:lnTo>
                  <a:lnTo>
                    <a:pt x="1662" y="2496"/>
                  </a:lnTo>
                  <a:lnTo>
                    <a:pt x="1686" y="2460"/>
                  </a:lnTo>
                  <a:lnTo>
                    <a:pt x="1710" y="2418"/>
                  </a:lnTo>
                  <a:lnTo>
                    <a:pt x="1734" y="2376"/>
                  </a:lnTo>
                  <a:lnTo>
                    <a:pt x="1758" y="2334"/>
                  </a:lnTo>
                  <a:lnTo>
                    <a:pt x="1782" y="2280"/>
                  </a:lnTo>
                  <a:lnTo>
                    <a:pt x="1806" y="2226"/>
                  </a:lnTo>
                  <a:lnTo>
                    <a:pt x="1830" y="2166"/>
                  </a:lnTo>
                  <a:lnTo>
                    <a:pt x="1854" y="2106"/>
                  </a:lnTo>
                  <a:lnTo>
                    <a:pt x="1878" y="2040"/>
                  </a:lnTo>
                  <a:lnTo>
                    <a:pt x="1902" y="1968"/>
                  </a:lnTo>
                  <a:lnTo>
                    <a:pt x="1926" y="1890"/>
                  </a:lnTo>
                  <a:lnTo>
                    <a:pt x="1950" y="1812"/>
                  </a:lnTo>
                  <a:lnTo>
                    <a:pt x="1974" y="1734"/>
                  </a:lnTo>
                  <a:lnTo>
                    <a:pt x="1998" y="1650"/>
                  </a:lnTo>
                  <a:lnTo>
                    <a:pt x="2022" y="1566"/>
                  </a:lnTo>
                  <a:lnTo>
                    <a:pt x="2046" y="1476"/>
                  </a:lnTo>
                  <a:lnTo>
                    <a:pt x="2070" y="1392"/>
                  </a:lnTo>
                  <a:lnTo>
                    <a:pt x="2094" y="1302"/>
                  </a:lnTo>
                  <a:lnTo>
                    <a:pt x="2118" y="1218"/>
                  </a:lnTo>
                  <a:lnTo>
                    <a:pt x="2142" y="1134"/>
                  </a:lnTo>
                  <a:lnTo>
                    <a:pt x="2160" y="1050"/>
                  </a:lnTo>
                  <a:lnTo>
                    <a:pt x="2184" y="966"/>
                  </a:lnTo>
                  <a:lnTo>
                    <a:pt x="2208" y="888"/>
                  </a:lnTo>
                  <a:lnTo>
                    <a:pt x="2232" y="816"/>
                  </a:lnTo>
                  <a:lnTo>
                    <a:pt x="2256" y="744"/>
                  </a:lnTo>
                  <a:lnTo>
                    <a:pt x="2280" y="678"/>
                  </a:lnTo>
                  <a:lnTo>
                    <a:pt x="2304" y="612"/>
                  </a:lnTo>
                  <a:lnTo>
                    <a:pt x="2328" y="552"/>
                  </a:lnTo>
                  <a:lnTo>
                    <a:pt x="2352" y="498"/>
                  </a:lnTo>
                  <a:lnTo>
                    <a:pt x="2376" y="450"/>
                  </a:lnTo>
                  <a:lnTo>
                    <a:pt x="2400" y="402"/>
                  </a:lnTo>
                  <a:lnTo>
                    <a:pt x="2424" y="360"/>
                  </a:lnTo>
                  <a:lnTo>
                    <a:pt x="2448" y="318"/>
                  </a:lnTo>
                  <a:lnTo>
                    <a:pt x="2472" y="288"/>
                  </a:lnTo>
                  <a:lnTo>
                    <a:pt x="2496" y="252"/>
                  </a:lnTo>
                  <a:lnTo>
                    <a:pt x="2520" y="222"/>
                  </a:lnTo>
                  <a:lnTo>
                    <a:pt x="2544" y="198"/>
                  </a:lnTo>
                  <a:lnTo>
                    <a:pt x="2568" y="174"/>
                  </a:lnTo>
                  <a:lnTo>
                    <a:pt x="2592" y="150"/>
                  </a:lnTo>
                  <a:lnTo>
                    <a:pt x="2616" y="132"/>
                  </a:lnTo>
                  <a:lnTo>
                    <a:pt x="2640" y="114"/>
                  </a:lnTo>
                  <a:lnTo>
                    <a:pt x="2664" y="102"/>
                  </a:lnTo>
                  <a:lnTo>
                    <a:pt x="2688" y="90"/>
                  </a:lnTo>
                  <a:lnTo>
                    <a:pt x="2712" y="78"/>
                  </a:lnTo>
                  <a:lnTo>
                    <a:pt x="2736" y="66"/>
                  </a:lnTo>
                  <a:lnTo>
                    <a:pt x="2760" y="54"/>
                  </a:lnTo>
                  <a:lnTo>
                    <a:pt x="2784" y="48"/>
                  </a:lnTo>
                  <a:lnTo>
                    <a:pt x="2808" y="36"/>
                  </a:lnTo>
                  <a:lnTo>
                    <a:pt x="2832" y="30"/>
                  </a:lnTo>
                  <a:lnTo>
                    <a:pt x="2856" y="24"/>
                  </a:lnTo>
                  <a:lnTo>
                    <a:pt x="2874" y="18"/>
                  </a:lnTo>
                  <a:lnTo>
                    <a:pt x="2898" y="18"/>
                  </a:lnTo>
                  <a:lnTo>
                    <a:pt x="2922" y="12"/>
                  </a:lnTo>
                  <a:lnTo>
                    <a:pt x="2946" y="6"/>
                  </a:lnTo>
                  <a:lnTo>
                    <a:pt x="2970" y="6"/>
                  </a:lnTo>
                  <a:lnTo>
                    <a:pt x="2994" y="0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333333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9" name="Freeform 49"/>
            <p:cNvSpPr>
              <a:spLocks/>
            </p:cNvSpPr>
            <p:nvPr/>
          </p:nvSpPr>
          <p:spPr bwMode="auto">
            <a:xfrm>
              <a:off x="6657975" y="1095375"/>
              <a:ext cx="876300" cy="28575"/>
            </a:xfrm>
            <a:custGeom>
              <a:avLst/>
              <a:gdLst>
                <a:gd name="T0" fmla="*/ 0 w 552"/>
                <a:gd name="T1" fmla="*/ 2147483647 h 18"/>
                <a:gd name="T2" fmla="*/ 2147483647 w 552"/>
                <a:gd name="T3" fmla="*/ 2147483647 h 18"/>
                <a:gd name="T4" fmla="*/ 2147483647 w 552"/>
                <a:gd name="T5" fmla="*/ 2147483647 h 18"/>
                <a:gd name="T6" fmla="*/ 2147483647 w 552"/>
                <a:gd name="T7" fmla="*/ 2147483647 h 18"/>
                <a:gd name="T8" fmla="*/ 2147483647 w 552"/>
                <a:gd name="T9" fmla="*/ 2147483647 h 18"/>
                <a:gd name="T10" fmla="*/ 2147483647 w 552"/>
                <a:gd name="T11" fmla="*/ 2147483647 h 18"/>
                <a:gd name="T12" fmla="*/ 2147483647 w 552"/>
                <a:gd name="T13" fmla="*/ 2147483647 h 18"/>
                <a:gd name="T14" fmla="*/ 2147483647 w 552"/>
                <a:gd name="T15" fmla="*/ 2147483647 h 18"/>
                <a:gd name="T16" fmla="*/ 2147483647 w 552"/>
                <a:gd name="T17" fmla="*/ 2147483647 h 18"/>
                <a:gd name="T18" fmla="*/ 2147483647 w 552"/>
                <a:gd name="T19" fmla="*/ 2147483647 h 18"/>
                <a:gd name="T20" fmla="*/ 2147483647 w 552"/>
                <a:gd name="T21" fmla="*/ 0 h 18"/>
                <a:gd name="T22" fmla="*/ 2147483647 w 552"/>
                <a:gd name="T23" fmla="*/ 0 h 18"/>
                <a:gd name="T24" fmla="*/ 2147483647 w 552"/>
                <a:gd name="T25" fmla="*/ 0 h 18"/>
                <a:gd name="T26" fmla="*/ 2147483647 w 552"/>
                <a:gd name="T27" fmla="*/ 0 h 18"/>
                <a:gd name="T28" fmla="*/ 2147483647 w 552"/>
                <a:gd name="T29" fmla="*/ 0 h 18"/>
                <a:gd name="T30" fmla="*/ 2147483647 w 552"/>
                <a:gd name="T31" fmla="*/ 0 h 18"/>
                <a:gd name="T32" fmla="*/ 2147483647 w 552"/>
                <a:gd name="T33" fmla="*/ 0 h 18"/>
                <a:gd name="T34" fmla="*/ 2147483647 w 552"/>
                <a:gd name="T35" fmla="*/ 0 h 18"/>
                <a:gd name="T36" fmla="*/ 2147483647 w 552"/>
                <a:gd name="T37" fmla="*/ 0 h 18"/>
                <a:gd name="T38" fmla="*/ 2147483647 w 552"/>
                <a:gd name="T39" fmla="*/ 0 h 18"/>
                <a:gd name="T40" fmla="*/ 2147483647 w 552"/>
                <a:gd name="T41" fmla="*/ 0 h 18"/>
                <a:gd name="T42" fmla="*/ 2147483647 w 552"/>
                <a:gd name="T43" fmla="*/ 0 h 18"/>
                <a:gd name="T44" fmla="*/ 2147483647 w 552"/>
                <a:gd name="T45" fmla="*/ 0 h 18"/>
                <a:gd name="T46" fmla="*/ 2147483647 w 552"/>
                <a:gd name="T47" fmla="*/ 0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18"/>
                <a:gd name="T74" fmla="*/ 552 w 552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18">
                  <a:moveTo>
                    <a:pt x="0" y="18"/>
                  </a:moveTo>
                  <a:lnTo>
                    <a:pt x="24" y="12"/>
                  </a:lnTo>
                  <a:lnTo>
                    <a:pt x="48" y="12"/>
                  </a:lnTo>
                  <a:lnTo>
                    <a:pt x="72" y="12"/>
                  </a:lnTo>
                  <a:lnTo>
                    <a:pt x="96" y="12"/>
                  </a:lnTo>
                  <a:lnTo>
                    <a:pt x="120" y="6"/>
                  </a:lnTo>
                  <a:lnTo>
                    <a:pt x="144" y="6"/>
                  </a:lnTo>
                  <a:lnTo>
                    <a:pt x="168" y="6"/>
                  </a:lnTo>
                  <a:lnTo>
                    <a:pt x="192" y="6"/>
                  </a:lnTo>
                  <a:lnTo>
                    <a:pt x="216" y="6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333333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0" name="Freeform 50"/>
            <p:cNvSpPr>
              <a:spLocks/>
            </p:cNvSpPr>
            <p:nvPr/>
          </p:nvSpPr>
          <p:spPr bwMode="auto">
            <a:xfrm>
              <a:off x="1866900" y="1104900"/>
              <a:ext cx="4791075" cy="4457700"/>
            </a:xfrm>
            <a:custGeom>
              <a:avLst/>
              <a:gdLst>
                <a:gd name="T0" fmla="*/ 2147483647 w 3018"/>
                <a:gd name="T1" fmla="*/ 2147483647 h 2808"/>
                <a:gd name="T2" fmla="*/ 2147483647 w 3018"/>
                <a:gd name="T3" fmla="*/ 2147483647 h 2808"/>
                <a:gd name="T4" fmla="*/ 2147483647 w 3018"/>
                <a:gd name="T5" fmla="*/ 2147483647 h 2808"/>
                <a:gd name="T6" fmla="*/ 2147483647 w 3018"/>
                <a:gd name="T7" fmla="*/ 2147483647 h 2808"/>
                <a:gd name="T8" fmla="*/ 2147483647 w 3018"/>
                <a:gd name="T9" fmla="*/ 2147483647 h 2808"/>
                <a:gd name="T10" fmla="*/ 2147483647 w 3018"/>
                <a:gd name="T11" fmla="*/ 2147483647 h 2808"/>
                <a:gd name="T12" fmla="*/ 2147483647 w 3018"/>
                <a:gd name="T13" fmla="*/ 2147483647 h 2808"/>
                <a:gd name="T14" fmla="*/ 2147483647 w 3018"/>
                <a:gd name="T15" fmla="*/ 2147483647 h 2808"/>
                <a:gd name="T16" fmla="*/ 2147483647 w 3018"/>
                <a:gd name="T17" fmla="*/ 2147483647 h 2808"/>
                <a:gd name="T18" fmla="*/ 2147483647 w 3018"/>
                <a:gd name="T19" fmla="*/ 2147483647 h 2808"/>
                <a:gd name="T20" fmla="*/ 2147483647 w 3018"/>
                <a:gd name="T21" fmla="*/ 2147483647 h 2808"/>
                <a:gd name="T22" fmla="*/ 2147483647 w 3018"/>
                <a:gd name="T23" fmla="*/ 2147483647 h 2808"/>
                <a:gd name="T24" fmla="*/ 2147483647 w 3018"/>
                <a:gd name="T25" fmla="*/ 2147483647 h 2808"/>
                <a:gd name="T26" fmla="*/ 2147483647 w 3018"/>
                <a:gd name="T27" fmla="*/ 2147483647 h 2808"/>
                <a:gd name="T28" fmla="*/ 2147483647 w 3018"/>
                <a:gd name="T29" fmla="*/ 2147483647 h 2808"/>
                <a:gd name="T30" fmla="*/ 2147483647 w 3018"/>
                <a:gd name="T31" fmla="*/ 2147483647 h 2808"/>
                <a:gd name="T32" fmla="*/ 2147483647 w 3018"/>
                <a:gd name="T33" fmla="*/ 2147483647 h 2808"/>
                <a:gd name="T34" fmla="*/ 2147483647 w 3018"/>
                <a:gd name="T35" fmla="*/ 2147483647 h 2808"/>
                <a:gd name="T36" fmla="*/ 2147483647 w 3018"/>
                <a:gd name="T37" fmla="*/ 2147483647 h 2808"/>
                <a:gd name="T38" fmla="*/ 2147483647 w 3018"/>
                <a:gd name="T39" fmla="*/ 2147483647 h 2808"/>
                <a:gd name="T40" fmla="*/ 2147483647 w 3018"/>
                <a:gd name="T41" fmla="*/ 2147483647 h 2808"/>
                <a:gd name="T42" fmla="*/ 2147483647 w 3018"/>
                <a:gd name="T43" fmla="*/ 2147483647 h 2808"/>
                <a:gd name="T44" fmla="*/ 2147483647 w 3018"/>
                <a:gd name="T45" fmla="*/ 2147483647 h 2808"/>
                <a:gd name="T46" fmla="*/ 2147483647 w 3018"/>
                <a:gd name="T47" fmla="*/ 2147483647 h 2808"/>
                <a:gd name="T48" fmla="*/ 2147483647 w 3018"/>
                <a:gd name="T49" fmla="*/ 2147483647 h 2808"/>
                <a:gd name="T50" fmla="*/ 2147483647 w 3018"/>
                <a:gd name="T51" fmla="*/ 2147483647 h 2808"/>
                <a:gd name="T52" fmla="*/ 2147483647 w 3018"/>
                <a:gd name="T53" fmla="*/ 2147483647 h 2808"/>
                <a:gd name="T54" fmla="*/ 2147483647 w 3018"/>
                <a:gd name="T55" fmla="*/ 2147483647 h 2808"/>
                <a:gd name="T56" fmla="*/ 2147483647 w 3018"/>
                <a:gd name="T57" fmla="*/ 2147483647 h 2808"/>
                <a:gd name="T58" fmla="*/ 2147483647 w 3018"/>
                <a:gd name="T59" fmla="*/ 2147483647 h 2808"/>
                <a:gd name="T60" fmla="*/ 2147483647 w 3018"/>
                <a:gd name="T61" fmla="*/ 2147483647 h 2808"/>
                <a:gd name="T62" fmla="*/ 2147483647 w 3018"/>
                <a:gd name="T63" fmla="*/ 2147483647 h 2808"/>
                <a:gd name="T64" fmla="*/ 2147483647 w 3018"/>
                <a:gd name="T65" fmla="*/ 2147483647 h 2808"/>
                <a:gd name="T66" fmla="*/ 2147483647 w 3018"/>
                <a:gd name="T67" fmla="*/ 2147483647 h 2808"/>
                <a:gd name="T68" fmla="*/ 2147483647 w 3018"/>
                <a:gd name="T69" fmla="*/ 2147483647 h 2808"/>
                <a:gd name="T70" fmla="*/ 2147483647 w 3018"/>
                <a:gd name="T71" fmla="*/ 2147483647 h 2808"/>
                <a:gd name="T72" fmla="*/ 2147483647 w 3018"/>
                <a:gd name="T73" fmla="*/ 2147483647 h 2808"/>
                <a:gd name="T74" fmla="*/ 2147483647 w 3018"/>
                <a:gd name="T75" fmla="*/ 2147483647 h 2808"/>
                <a:gd name="T76" fmla="*/ 2147483647 w 3018"/>
                <a:gd name="T77" fmla="*/ 2147483647 h 2808"/>
                <a:gd name="T78" fmla="*/ 2147483647 w 3018"/>
                <a:gd name="T79" fmla="*/ 2147483647 h 2808"/>
                <a:gd name="T80" fmla="*/ 2147483647 w 3018"/>
                <a:gd name="T81" fmla="*/ 2147483647 h 2808"/>
                <a:gd name="T82" fmla="*/ 2147483647 w 3018"/>
                <a:gd name="T83" fmla="*/ 0 h 28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808"/>
                <a:gd name="T128" fmla="*/ 3018 w 3018"/>
                <a:gd name="T129" fmla="*/ 2808 h 28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808">
                  <a:moveTo>
                    <a:pt x="0" y="2808"/>
                  </a:moveTo>
                  <a:lnTo>
                    <a:pt x="18" y="2808"/>
                  </a:lnTo>
                  <a:lnTo>
                    <a:pt x="42" y="2808"/>
                  </a:lnTo>
                  <a:lnTo>
                    <a:pt x="66" y="2808"/>
                  </a:lnTo>
                  <a:lnTo>
                    <a:pt x="90" y="2808"/>
                  </a:lnTo>
                  <a:lnTo>
                    <a:pt x="114" y="2808"/>
                  </a:lnTo>
                  <a:lnTo>
                    <a:pt x="138" y="2808"/>
                  </a:lnTo>
                  <a:lnTo>
                    <a:pt x="162" y="2808"/>
                  </a:lnTo>
                  <a:lnTo>
                    <a:pt x="186" y="2808"/>
                  </a:lnTo>
                  <a:lnTo>
                    <a:pt x="210" y="2808"/>
                  </a:lnTo>
                  <a:lnTo>
                    <a:pt x="234" y="2808"/>
                  </a:lnTo>
                  <a:lnTo>
                    <a:pt x="258" y="2808"/>
                  </a:lnTo>
                  <a:lnTo>
                    <a:pt x="282" y="2808"/>
                  </a:lnTo>
                  <a:lnTo>
                    <a:pt x="306" y="2808"/>
                  </a:lnTo>
                  <a:lnTo>
                    <a:pt x="330" y="2808"/>
                  </a:lnTo>
                  <a:lnTo>
                    <a:pt x="354" y="2808"/>
                  </a:lnTo>
                  <a:lnTo>
                    <a:pt x="378" y="2808"/>
                  </a:lnTo>
                  <a:lnTo>
                    <a:pt x="402" y="2808"/>
                  </a:lnTo>
                  <a:lnTo>
                    <a:pt x="426" y="2808"/>
                  </a:lnTo>
                  <a:lnTo>
                    <a:pt x="450" y="2808"/>
                  </a:lnTo>
                  <a:lnTo>
                    <a:pt x="474" y="2808"/>
                  </a:lnTo>
                  <a:lnTo>
                    <a:pt x="498" y="2808"/>
                  </a:lnTo>
                  <a:lnTo>
                    <a:pt x="522" y="2808"/>
                  </a:lnTo>
                  <a:lnTo>
                    <a:pt x="546" y="2808"/>
                  </a:lnTo>
                  <a:lnTo>
                    <a:pt x="570" y="2808"/>
                  </a:lnTo>
                  <a:lnTo>
                    <a:pt x="594" y="2808"/>
                  </a:lnTo>
                  <a:lnTo>
                    <a:pt x="618" y="2808"/>
                  </a:lnTo>
                  <a:lnTo>
                    <a:pt x="642" y="2808"/>
                  </a:lnTo>
                  <a:lnTo>
                    <a:pt x="666" y="2808"/>
                  </a:lnTo>
                  <a:lnTo>
                    <a:pt x="690" y="2808"/>
                  </a:lnTo>
                  <a:lnTo>
                    <a:pt x="714" y="2808"/>
                  </a:lnTo>
                  <a:lnTo>
                    <a:pt x="732" y="2808"/>
                  </a:lnTo>
                  <a:lnTo>
                    <a:pt x="756" y="2808"/>
                  </a:lnTo>
                  <a:lnTo>
                    <a:pt x="780" y="2808"/>
                  </a:lnTo>
                  <a:lnTo>
                    <a:pt x="804" y="2808"/>
                  </a:lnTo>
                  <a:lnTo>
                    <a:pt x="828" y="2808"/>
                  </a:lnTo>
                  <a:lnTo>
                    <a:pt x="852" y="2808"/>
                  </a:lnTo>
                  <a:lnTo>
                    <a:pt x="876" y="2808"/>
                  </a:lnTo>
                  <a:lnTo>
                    <a:pt x="900" y="2808"/>
                  </a:lnTo>
                  <a:lnTo>
                    <a:pt x="924" y="2808"/>
                  </a:lnTo>
                  <a:lnTo>
                    <a:pt x="948" y="2808"/>
                  </a:lnTo>
                  <a:lnTo>
                    <a:pt x="972" y="2808"/>
                  </a:lnTo>
                  <a:lnTo>
                    <a:pt x="996" y="2808"/>
                  </a:lnTo>
                  <a:lnTo>
                    <a:pt x="1020" y="2808"/>
                  </a:lnTo>
                  <a:lnTo>
                    <a:pt x="1044" y="2808"/>
                  </a:lnTo>
                  <a:lnTo>
                    <a:pt x="1068" y="2808"/>
                  </a:lnTo>
                  <a:lnTo>
                    <a:pt x="1092" y="2808"/>
                  </a:lnTo>
                  <a:lnTo>
                    <a:pt x="1116" y="2808"/>
                  </a:lnTo>
                  <a:lnTo>
                    <a:pt x="1140" y="2808"/>
                  </a:lnTo>
                  <a:lnTo>
                    <a:pt x="1164" y="2808"/>
                  </a:lnTo>
                  <a:lnTo>
                    <a:pt x="1188" y="2802"/>
                  </a:lnTo>
                  <a:lnTo>
                    <a:pt x="1212" y="2802"/>
                  </a:lnTo>
                  <a:lnTo>
                    <a:pt x="1236" y="2802"/>
                  </a:lnTo>
                  <a:lnTo>
                    <a:pt x="1260" y="2802"/>
                  </a:lnTo>
                  <a:lnTo>
                    <a:pt x="1284" y="2802"/>
                  </a:lnTo>
                  <a:lnTo>
                    <a:pt x="1308" y="2796"/>
                  </a:lnTo>
                  <a:lnTo>
                    <a:pt x="1332" y="2796"/>
                  </a:lnTo>
                  <a:lnTo>
                    <a:pt x="1356" y="2796"/>
                  </a:lnTo>
                  <a:lnTo>
                    <a:pt x="1380" y="2790"/>
                  </a:lnTo>
                  <a:lnTo>
                    <a:pt x="1404" y="2784"/>
                  </a:lnTo>
                  <a:lnTo>
                    <a:pt x="1428" y="2784"/>
                  </a:lnTo>
                  <a:lnTo>
                    <a:pt x="1446" y="2778"/>
                  </a:lnTo>
                  <a:lnTo>
                    <a:pt x="1470" y="2772"/>
                  </a:lnTo>
                  <a:lnTo>
                    <a:pt x="1494" y="2766"/>
                  </a:lnTo>
                  <a:lnTo>
                    <a:pt x="1518" y="2760"/>
                  </a:lnTo>
                  <a:lnTo>
                    <a:pt x="1542" y="2748"/>
                  </a:lnTo>
                  <a:lnTo>
                    <a:pt x="1566" y="2742"/>
                  </a:lnTo>
                  <a:lnTo>
                    <a:pt x="1590" y="2730"/>
                  </a:lnTo>
                  <a:lnTo>
                    <a:pt x="1614" y="2718"/>
                  </a:lnTo>
                  <a:lnTo>
                    <a:pt x="1638" y="2700"/>
                  </a:lnTo>
                  <a:lnTo>
                    <a:pt x="1662" y="2682"/>
                  </a:lnTo>
                  <a:lnTo>
                    <a:pt x="1686" y="2664"/>
                  </a:lnTo>
                  <a:lnTo>
                    <a:pt x="1710" y="2640"/>
                  </a:lnTo>
                  <a:lnTo>
                    <a:pt x="1734" y="2610"/>
                  </a:lnTo>
                  <a:lnTo>
                    <a:pt x="1758" y="2580"/>
                  </a:lnTo>
                  <a:lnTo>
                    <a:pt x="1782" y="2544"/>
                  </a:lnTo>
                  <a:lnTo>
                    <a:pt x="1806" y="2508"/>
                  </a:lnTo>
                  <a:lnTo>
                    <a:pt x="1830" y="2460"/>
                  </a:lnTo>
                  <a:lnTo>
                    <a:pt x="1854" y="2412"/>
                  </a:lnTo>
                  <a:lnTo>
                    <a:pt x="1878" y="2352"/>
                  </a:lnTo>
                  <a:lnTo>
                    <a:pt x="1902" y="2292"/>
                  </a:lnTo>
                  <a:lnTo>
                    <a:pt x="1926" y="2226"/>
                  </a:lnTo>
                  <a:lnTo>
                    <a:pt x="1950" y="2148"/>
                  </a:lnTo>
                  <a:lnTo>
                    <a:pt x="1974" y="2064"/>
                  </a:lnTo>
                  <a:lnTo>
                    <a:pt x="1998" y="1980"/>
                  </a:lnTo>
                  <a:lnTo>
                    <a:pt x="2022" y="1884"/>
                  </a:lnTo>
                  <a:lnTo>
                    <a:pt x="2046" y="1788"/>
                  </a:lnTo>
                  <a:lnTo>
                    <a:pt x="2070" y="1686"/>
                  </a:lnTo>
                  <a:lnTo>
                    <a:pt x="2094" y="1578"/>
                  </a:lnTo>
                  <a:lnTo>
                    <a:pt x="2118" y="1470"/>
                  </a:lnTo>
                  <a:lnTo>
                    <a:pt x="2142" y="1362"/>
                  </a:lnTo>
                  <a:lnTo>
                    <a:pt x="2160" y="1248"/>
                  </a:lnTo>
                  <a:lnTo>
                    <a:pt x="2184" y="1146"/>
                  </a:lnTo>
                  <a:lnTo>
                    <a:pt x="2208" y="1038"/>
                  </a:lnTo>
                  <a:lnTo>
                    <a:pt x="2232" y="942"/>
                  </a:lnTo>
                  <a:lnTo>
                    <a:pt x="2256" y="846"/>
                  </a:lnTo>
                  <a:lnTo>
                    <a:pt x="2280" y="756"/>
                  </a:lnTo>
                  <a:lnTo>
                    <a:pt x="2304" y="672"/>
                  </a:lnTo>
                  <a:lnTo>
                    <a:pt x="2328" y="594"/>
                  </a:lnTo>
                  <a:lnTo>
                    <a:pt x="2352" y="522"/>
                  </a:lnTo>
                  <a:lnTo>
                    <a:pt x="2376" y="462"/>
                  </a:lnTo>
                  <a:lnTo>
                    <a:pt x="2400" y="402"/>
                  </a:lnTo>
                  <a:lnTo>
                    <a:pt x="2424" y="354"/>
                  </a:lnTo>
                  <a:lnTo>
                    <a:pt x="2448" y="306"/>
                  </a:lnTo>
                  <a:lnTo>
                    <a:pt x="2472" y="264"/>
                  </a:lnTo>
                  <a:lnTo>
                    <a:pt x="2496" y="228"/>
                  </a:lnTo>
                  <a:lnTo>
                    <a:pt x="2520" y="198"/>
                  </a:lnTo>
                  <a:lnTo>
                    <a:pt x="2544" y="168"/>
                  </a:lnTo>
                  <a:lnTo>
                    <a:pt x="2568" y="144"/>
                  </a:lnTo>
                  <a:lnTo>
                    <a:pt x="2592" y="126"/>
                  </a:lnTo>
                  <a:lnTo>
                    <a:pt x="2616" y="108"/>
                  </a:lnTo>
                  <a:lnTo>
                    <a:pt x="2640" y="90"/>
                  </a:lnTo>
                  <a:lnTo>
                    <a:pt x="2664" y="78"/>
                  </a:lnTo>
                  <a:lnTo>
                    <a:pt x="2688" y="66"/>
                  </a:lnTo>
                  <a:lnTo>
                    <a:pt x="2712" y="54"/>
                  </a:lnTo>
                  <a:lnTo>
                    <a:pt x="2736" y="48"/>
                  </a:lnTo>
                  <a:lnTo>
                    <a:pt x="2760" y="36"/>
                  </a:lnTo>
                  <a:lnTo>
                    <a:pt x="2784" y="30"/>
                  </a:lnTo>
                  <a:lnTo>
                    <a:pt x="2808" y="24"/>
                  </a:lnTo>
                  <a:lnTo>
                    <a:pt x="2832" y="18"/>
                  </a:lnTo>
                  <a:lnTo>
                    <a:pt x="2856" y="18"/>
                  </a:lnTo>
                  <a:lnTo>
                    <a:pt x="2874" y="12"/>
                  </a:lnTo>
                  <a:lnTo>
                    <a:pt x="2898" y="12"/>
                  </a:lnTo>
                  <a:lnTo>
                    <a:pt x="2922" y="6"/>
                  </a:lnTo>
                  <a:lnTo>
                    <a:pt x="2946" y="6"/>
                  </a:lnTo>
                  <a:lnTo>
                    <a:pt x="2970" y="0"/>
                  </a:lnTo>
                  <a:lnTo>
                    <a:pt x="2994" y="0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3D3D3D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1" name="Freeform 51"/>
            <p:cNvSpPr>
              <a:spLocks/>
            </p:cNvSpPr>
            <p:nvPr/>
          </p:nvSpPr>
          <p:spPr bwMode="auto">
            <a:xfrm>
              <a:off x="6657975" y="1095375"/>
              <a:ext cx="876300" cy="9525"/>
            </a:xfrm>
            <a:custGeom>
              <a:avLst/>
              <a:gdLst>
                <a:gd name="T0" fmla="*/ 0 w 552"/>
                <a:gd name="T1" fmla="*/ 2147483647 h 6"/>
                <a:gd name="T2" fmla="*/ 2147483647 w 552"/>
                <a:gd name="T3" fmla="*/ 2147483647 h 6"/>
                <a:gd name="T4" fmla="*/ 2147483647 w 552"/>
                <a:gd name="T5" fmla="*/ 2147483647 h 6"/>
                <a:gd name="T6" fmla="*/ 2147483647 w 552"/>
                <a:gd name="T7" fmla="*/ 0 h 6"/>
                <a:gd name="T8" fmla="*/ 2147483647 w 552"/>
                <a:gd name="T9" fmla="*/ 0 h 6"/>
                <a:gd name="T10" fmla="*/ 2147483647 w 552"/>
                <a:gd name="T11" fmla="*/ 0 h 6"/>
                <a:gd name="T12" fmla="*/ 2147483647 w 552"/>
                <a:gd name="T13" fmla="*/ 0 h 6"/>
                <a:gd name="T14" fmla="*/ 2147483647 w 552"/>
                <a:gd name="T15" fmla="*/ 0 h 6"/>
                <a:gd name="T16" fmla="*/ 2147483647 w 552"/>
                <a:gd name="T17" fmla="*/ 0 h 6"/>
                <a:gd name="T18" fmla="*/ 2147483647 w 552"/>
                <a:gd name="T19" fmla="*/ 0 h 6"/>
                <a:gd name="T20" fmla="*/ 2147483647 w 552"/>
                <a:gd name="T21" fmla="*/ 0 h 6"/>
                <a:gd name="T22" fmla="*/ 2147483647 w 552"/>
                <a:gd name="T23" fmla="*/ 0 h 6"/>
                <a:gd name="T24" fmla="*/ 2147483647 w 552"/>
                <a:gd name="T25" fmla="*/ 0 h 6"/>
                <a:gd name="T26" fmla="*/ 2147483647 w 552"/>
                <a:gd name="T27" fmla="*/ 0 h 6"/>
                <a:gd name="T28" fmla="*/ 2147483647 w 552"/>
                <a:gd name="T29" fmla="*/ 0 h 6"/>
                <a:gd name="T30" fmla="*/ 2147483647 w 552"/>
                <a:gd name="T31" fmla="*/ 0 h 6"/>
                <a:gd name="T32" fmla="*/ 2147483647 w 552"/>
                <a:gd name="T33" fmla="*/ 0 h 6"/>
                <a:gd name="T34" fmla="*/ 2147483647 w 552"/>
                <a:gd name="T35" fmla="*/ 0 h 6"/>
                <a:gd name="T36" fmla="*/ 2147483647 w 552"/>
                <a:gd name="T37" fmla="*/ 0 h 6"/>
                <a:gd name="T38" fmla="*/ 2147483647 w 552"/>
                <a:gd name="T39" fmla="*/ 0 h 6"/>
                <a:gd name="T40" fmla="*/ 2147483647 w 552"/>
                <a:gd name="T41" fmla="*/ 0 h 6"/>
                <a:gd name="T42" fmla="*/ 2147483647 w 552"/>
                <a:gd name="T43" fmla="*/ 0 h 6"/>
                <a:gd name="T44" fmla="*/ 2147483647 w 552"/>
                <a:gd name="T45" fmla="*/ 0 h 6"/>
                <a:gd name="T46" fmla="*/ 2147483647 w 552"/>
                <a:gd name="T47" fmla="*/ 0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6"/>
                <a:gd name="T74" fmla="*/ 552 w 552"/>
                <a:gd name="T75" fmla="*/ 6 h 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6">
                  <a:moveTo>
                    <a:pt x="0" y="6"/>
                  </a:moveTo>
                  <a:lnTo>
                    <a:pt x="24" y="6"/>
                  </a:lnTo>
                  <a:lnTo>
                    <a:pt x="48" y="6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3D3D3D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2" name="Freeform 52"/>
            <p:cNvSpPr>
              <a:spLocks/>
            </p:cNvSpPr>
            <p:nvPr/>
          </p:nvSpPr>
          <p:spPr bwMode="auto">
            <a:xfrm>
              <a:off x="1866900" y="1095375"/>
              <a:ext cx="4791075" cy="4467225"/>
            </a:xfrm>
            <a:custGeom>
              <a:avLst/>
              <a:gdLst>
                <a:gd name="T0" fmla="*/ 2147483647 w 3018"/>
                <a:gd name="T1" fmla="*/ 2147483647 h 2814"/>
                <a:gd name="T2" fmla="*/ 2147483647 w 3018"/>
                <a:gd name="T3" fmla="*/ 2147483647 h 2814"/>
                <a:gd name="T4" fmla="*/ 2147483647 w 3018"/>
                <a:gd name="T5" fmla="*/ 2147483647 h 2814"/>
                <a:gd name="T6" fmla="*/ 2147483647 w 3018"/>
                <a:gd name="T7" fmla="*/ 2147483647 h 2814"/>
                <a:gd name="T8" fmla="*/ 2147483647 w 3018"/>
                <a:gd name="T9" fmla="*/ 2147483647 h 2814"/>
                <a:gd name="T10" fmla="*/ 2147483647 w 3018"/>
                <a:gd name="T11" fmla="*/ 2147483647 h 2814"/>
                <a:gd name="T12" fmla="*/ 2147483647 w 3018"/>
                <a:gd name="T13" fmla="*/ 2147483647 h 2814"/>
                <a:gd name="T14" fmla="*/ 2147483647 w 3018"/>
                <a:gd name="T15" fmla="*/ 2147483647 h 2814"/>
                <a:gd name="T16" fmla="*/ 2147483647 w 3018"/>
                <a:gd name="T17" fmla="*/ 2147483647 h 2814"/>
                <a:gd name="T18" fmla="*/ 2147483647 w 3018"/>
                <a:gd name="T19" fmla="*/ 2147483647 h 2814"/>
                <a:gd name="T20" fmla="*/ 2147483647 w 3018"/>
                <a:gd name="T21" fmla="*/ 2147483647 h 2814"/>
                <a:gd name="T22" fmla="*/ 2147483647 w 3018"/>
                <a:gd name="T23" fmla="*/ 2147483647 h 2814"/>
                <a:gd name="T24" fmla="*/ 2147483647 w 3018"/>
                <a:gd name="T25" fmla="*/ 2147483647 h 2814"/>
                <a:gd name="T26" fmla="*/ 2147483647 w 3018"/>
                <a:gd name="T27" fmla="*/ 2147483647 h 2814"/>
                <a:gd name="T28" fmla="*/ 2147483647 w 3018"/>
                <a:gd name="T29" fmla="*/ 2147483647 h 2814"/>
                <a:gd name="T30" fmla="*/ 2147483647 w 3018"/>
                <a:gd name="T31" fmla="*/ 2147483647 h 2814"/>
                <a:gd name="T32" fmla="*/ 2147483647 w 3018"/>
                <a:gd name="T33" fmla="*/ 2147483647 h 2814"/>
                <a:gd name="T34" fmla="*/ 2147483647 w 3018"/>
                <a:gd name="T35" fmla="*/ 2147483647 h 2814"/>
                <a:gd name="T36" fmla="*/ 2147483647 w 3018"/>
                <a:gd name="T37" fmla="*/ 2147483647 h 2814"/>
                <a:gd name="T38" fmla="*/ 2147483647 w 3018"/>
                <a:gd name="T39" fmla="*/ 2147483647 h 2814"/>
                <a:gd name="T40" fmla="*/ 2147483647 w 3018"/>
                <a:gd name="T41" fmla="*/ 2147483647 h 2814"/>
                <a:gd name="T42" fmla="*/ 2147483647 w 3018"/>
                <a:gd name="T43" fmla="*/ 2147483647 h 2814"/>
                <a:gd name="T44" fmla="*/ 2147483647 w 3018"/>
                <a:gd name="T45" fmla="*/ 2147483647 h 2814"/>
                <a:gd name="T46" fmla="*/ 2147483647 w 3018"/>
                <a:gd name="T47" fmla="*/ 2147483647 h 2814"/>
                <a:gd name="T48" fmla="*/ 2147483647 w 3018"/>
                <a:gd name="T49" fmla="*/ 2147483647 h 2814"/>
                <a:gd name="T50" fmla="*/ 2147483647 w 3018"/>
                <a:gd name="T51" fmla="*/ 2147483647 h 2814"/>
                <a:gd name="T52" fmla="*/ 2147483647 w 3018"/>
                <a:gd name="T53" fmla="*/ 2147483647 h 2814"/>
                <a:gd name="T54" fmla="*/ 2147483647 w 3018"/>
                <a:gd name="T55" fmla="*/ 2147483647 h 2814"/>
                <a:gd name="T56" fmla="*/ 2147483647 w 3018"/>
                <a:gd name="T57" fmla="*/ 2147483647 h 2814"/>
                <a:gd name="T58" fmla="*/ 2147483647 w 3018"/>
                <a:gd name="T59" fmla="*/ 2147483647 h 2814"/>
                <a:gd name="T60" fmla="*/ 2147483647 w 3018"/>
                <a:gd name="T61" fmla="*/ 2147483647 h 2814"/>
                <a:gd name="T62" fmla="*/ 2147483647 w 3018"/>
                <a:gd name="T63" fmla="*/ 2147483647 h 2814"/>
                <a:gd name="T64" fmla="*/ 2147483647 w 3018"/>
                <a:gd name="T65" fmla="*/ 2147483647 h 2814"/>
                <a:gd name="T66" fmla="*/ 2147483647 w 3018"/>
                <a:gd name="T67" fmla="*/ 2147483647 h 2814"/>
                <a:gd name="T68" fmla="*/ 2147483647 w 3018"/>
                <a:gd name="T69" fmla="*/ 2147483647 h 2814"/>
                <a:gd name="T70" fmla="*/ 2147483647 w 3018"/>
                <a:gd name="T71" fmla="*/ 2147483647 h 2814"/>
                <a:gd name="T72" fmla="*/ 2147483647 w 3018"/>
                <a:gd name="T73" fmla="*/ 2147483647 h 2814"/>
                <a:gd name="T74" fmla="*/ 2147483647 w 3018"/>
                <a:gd name="T75" fmla="*/ 2147483647 h 2814"/>
                <a:gd name="T76" fmla="*/ 2147483647 w 3018"/>
                <a:gd name="T77" fmla="*/ 2147483647 h 2814"/>
                <a:gd name="T78" fmla="*/ 2147483647 w 3018"/>
                <a:gd name="T79" fmla="*/ 2147483647 h 2814"/>
                <a:gd name="T80" fmla="*/ 2147483647 w 3018"/>
                <a:gd name="T81" fmla="*/ 2147483647 h 2814"/>
                <a:gd name="T82" fmla="*/ 2147483647 w 3018"/>
                <a:gd name="T83" fmla="*/ 0 h 28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814"/>
                <a:gd name="T128" fmla="*/ 3018 w 3018"/>
                <a:gd name="T129" fmla="*/ 2814 h 28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814">
                  <a:moveTo>
                    <a:pt x="0" y="2814"/>
                  </a:moveTo>
                  <a:lnTo>
                    <a:pt x="18" y="2814"/>
                  </a:lnTo>
                  <a:lnTo>
                    <a:pt x="42" y="2814"/>
                  </a:lnTo>
                  <a:lnTo>
                    <a:pt x="66" y="2814"/>
                  </a:lnTo>
                  <a:lnTo>
                    <a:pt x="90" y="2814"/>
                  </a:lnTo>
                  <a:lnTo>
                    <a:pt x="114" y="2814"/>
                  </a:lnTo>
                  <a:lnTo>
                    <a:pt x="138" y="2814"/>
                  </a:lnTo>
                  <a:lnTo>
                    <a:pt x="162" y="2814"/>
                  </a:lnTo>
                  <a:lnTo>
                    <a:pt x="186" y="2814"/>
                  </a:lnTo>
                  <a:lnTo>
                    <a:pt x="210" y="2814"/>
                  </a:lnTo>
                  <a:lnTo>
                    <a:pt x="234" y="2814"/>
                  </a:lnTo>
                  <a:lnTo>
                    <a:pt x="258" y="2814"/>
                  </a:lnTo>
                  <a:lnTo>
                    <a:pt x="282" y="2814"/>
                  </a:lnTo>
                  <a:lnTo>
                    <a:pt x="306" y="2814"/>
                  </a:lnTo>
                  <a:lnTo>
                    <a:pt x="330" y="2814"/>
                  </a:lnTo>
                  <a:lnTo>
                    <a:pt x="354" y="2814"/>
                  </a:lnTo>
                  <a:lnTo>
                    <a:pt x="378" y="2814"/>
                  </a:lnTo>
                  <a:lnTo>
                    <a:pt x="402" y="2814"/>
                  </a:lnTo>
                  <a:lnTo>
                    <a:pt x="426" y="2814"/>
                  </a:lnTo>
                  <a:lnTo>
                    <a:pt x="450" y="2814"/>
                  </a:lnTo>
                  <a:lnTo>
                    <a:pt x="474" y="2814"/>
                  </a:lnTo>
                  <a:lnTo>
                    <a:pt x="498" y="2814"/>
                  </a:lnTo>
                  <a:lnTo>
                    <a:pt x="522" y="2814"/>
                  </a:lnTo>
                  <a:lnTo>
                    <a:pt x="546" y="2814"/>
                  </a:lnTo>
                  <a:lnTo>
                    <a:pt x="570" y="2814"/>
                  </a:lnTo>
                  <a:lnTo>
                    <a:pt x="594" y="2814"/>
                  </a:lnTo>
                  <a:lnTo>
                    <a:pt x="618" y="2814"/>
                  </a:lnTo>
                  <a:lnTo>
                    <a:pt x="642" y="2814"/>
                  </a:lnTo>
                  <a:lnTo>
                    <a:pt x="666" y="2814"/>
                  </a:lnTo>
                  <a:lnTo>
                    <a:pt x="690" y="2814"/>
                  </a:lnTo>
                  <a:lnTo>
                    <a:pt x="714" y="2814"/>
                  </a:lnTo>
                  <a:lnTo>
                    <a:pt x="732" y="2814"/>
                  </a:lnTo>
                  <a:lnTo>
                    <a:pt x="756" y="2814"/>
                  </a:lnTo>
                  <a:lnTo>
                    <a:pt x="780" y="2814"/>
                  </a:lnTo>
                  <a:lnTo>
                    <a:pt x="804" y="2814"/>
                  </a:lnTo>
                  <a:lnTo>
                    <a:pt x="828" y="2814"/>
                  </a:lnTo>
                  <a:lnTo>
                    <a:pt x="852" y="2814"/>
                  </a:lnTo>
                  <a:lnTo>
                    <a:pt x="876" y="2814"/>
                  </a:lnTo>
                  <a:lnTo>
                    <a:pt x="900" y="2814"/>
                  </a:lnTo>
                  <a:lnTo>
                    <a:pt x="924" y="2814"/>
                  </a:lnTo>
                  <a:lnTo>
                    <a:pt x="948" y="2814"/>
                  </a:lnTo>
                  <a:lnTo>
                    <a:pt x="972" y="2814"/>
                  </a:lnTo>
                  <a:lnTo>
                    <a:pt x="996" y="2814"/>
                  </a:lnTo>
                  <a:lnTo>
                    <a:pt x="1020" y="2814"/>
                  </a:lnTo>
                  <a:lnTo>
                    <a:pt x="1044" y="2814"/>
                  </a:lnTo>
                  <a:lnTo>
                    <a:pt x="1068" y="2814"/>
                  </a:lnTo>
                  <a:lnTo>
                    <a:pt x="1092" y="2814"/>
                  </a:lnTo>
                  <a:lnTo>
                    <a:pt x="1116" y="2814"/>
                  </a:lnTo>
                  <a:lnTo>
                    <a:pt x="1140" y="2814"/>
                  </a:lnTo>
                  <a:lnTo>
                    <a:pt x="1164" y="2814"/>
                  </a:lnTo>
                  <a:lnTo>
                    <a:pt x="1188" y="2814"/>
                  </a:lnTo>
                  <a:lnTo>
                    <a:pt x="1212" y="2814"/>
                  </a:lnTo>
                  <a:lnTo>
                    <a:pt x="1236" y="2814"/>
                  </a:lnTo>
                  <a:lnTo>
                    <a:pt x="1260" y="2814"/>
                  </a:lnTo>
                  <a:lnTo>
                    <a:pt x="1284" y="2814"/>
                  </a:lnTo>
                  <a:lnTo>
                    <a:pt x="1308" y="2814"/>
                  </a:lnTo>
                  <a:lnTo>
                    <a:pt x="1332" y="2814"/>
                  </a:lnTo>
                  <a:lnTo>
                    <a:pt x="1356" y="2814"/>
                  </a:lnTo>
                  <a:lnTo>
                    <a:pt x="1380" y="2814"/>
                  </a:lnTo>
                  <a:lnTo>
                    <a:pt x="1404" y="2808"/>
                  </a:lnTo>
                  <a:lnTo>
                    <a:pt x="1428" y="2808"/>
                  </a:lnTo>
                  <a:lnTo>
                    <a:pt x="1446" y="2808"/>
                  </a:lnTo>
                  <a:lnTo>
                    <a:pt x="1470" y="2808"/>
                  </a:lnTo>
                  <a:lnTo>
                    <a:pt x="1494" y="2802"/>
                  </a:lnTo>
                  <a:lnTo>
                    <a:pt x="1518" y="2802"/>
                  </a:lnTo>
                  <a:lnTo>
                    <a:pt x="1542" y="2796"/>
                  </a:lnTo>
                  <a:lnTo>
                    <a:pt x="1566" y="2790"/>
                  </a:lnTo>
                  <a:lnTo>
                    <a:pt x="1590" y="2784"/>
                  </a:lnTo>
                  <a:lnTo>
                    <a:pt x="1614" y="2778"/>
                  </a:lnTo>
                  <a:lnTo>
                    <a:pt x="1638" y="2772"/>
                  </a:lnTo>
                  <a:lnTo>
                    <a:pt x="1662" y="2766"/>
                  </a:lnTo>
                  <a:lnTo>
                    <a:pt x="1686" y="2754"/>
                  </a:lnTo>
                  <a:lnTo>
                    <a:pt x="1710" y="2742"/>
                  </a:lnTo>
                  <a:lnTo>
                    <a:pt x="1734" y="2730"/>
                  </a:lnTo>
                  <a:lnTo>
                    <a:pt x="1758" y="2712"/>
                  </a:lnTo>
                  <a:lnTo>
                    <a:pt x="1782" y="2688"/>
                  </a:lnTo>
                  <a:lnTo>
                    <a:pt x="1806" y="2664"/>
                  </a:lnTo>
                  <a:lnTo>
                    <a:pt x="1830" y="2634"/>
                  </a:lnTo>
                  <a:lnTo>
                    <a:pt x="1854" y="2598"/>
                  </a:lnTo>
                  <a:lnTo>
                    <a:pt x="1878" y="2562"/>
                  </a:lnTo>
                  <a:lnTo>
                    <a:pt x="1902" y="2514"/>
                  </a:lnTo>
                  <a:lnTo>
                    <a:pt x="1926" y="2460"/>
                  </a:lnTo>
                  <a:lnTo>
                    <a:pt x="1950" y="2394"/>
                  </a:lnTo>
                  <a:lnTo>
                    <a:pt x="1974" y="2322"/>
                  </a:lnTo>
                  <a:lnTo>
                    <a:pt x="1998" y="2244"/>
                  </a:lnTo>
                  <a:lnTo>
                    <a:pt x="2022" y="2154"/>
                  </a:lnTo>
                  <a:lnTo>
                    <a:pt x="2046" y="2058"/>
                  </a:lnTo>
                  <a:lnTo>
                    <a:pt x="2070" y="1950"/>
                  </a:lnTo>
                  <a:lnTo>
                    <a:pt x="2094" y="1830"/>
                  </a:lnTo>
                  <a:lnTo>
                    <a:pt x="2118" y="1710"/>
                  </a:lnTo>
                  <a:lnTo>
                    <a:pt x="2142" y="1584"/>
                  </a:lnTo>
                  <a:lnTo>
                    <a:pt x="2160" y="1452"/>
                  </a:lnTo>
                  <a:lnTo>
                    <a:pt x="2184" y="1320"/>
                  </a:lnTo>
                  <a:lnTo>
                    <a:pt x="2208" y="1194"/>
                  </a:lnTo>
                  <a:lnTo>
                    <a:pt x="2232" y="1068"/>
                  </a:lnTo>
                  <a:lnTo>
                    <a:pt x="2256" y="948"/>
                  </a:lnTo>
                  <a:lnTo>
                    <a:pt x="2280" y="834"/>
                  </a:lnTo>
                  <a:lnTo>
                    <a:pt x="2304" y="726"/>
                  </a:lnTo>
                  <a:lnTo>
                    <a:pt x="2328" y="630"/>
                  </a:lnTo>
                  <a:lnTo>
                    <a:pt x="2352" y="546"/>
                  </a:lnTo>
                  <a:lnTo>
                    <a:pt x="2376" y="468"/>
                  </a:lnTo>
                  <a:lnTo>
                    <a:pt x="2400" y="396"/>
                  </a:lnTo>
                  <a:lnTo>
                    <a:pt x="2424" y="336"/>
                  </a:lnTo>
                  <a:lnTo>
                    <a:pt x="2448" y="288"/>
                  </a:lnTo>
                  <a:lnTo>
                    <a:pt x="2472" y="240"/>
                  </a:lnTo>
                  <a:lnTo>
                    <a:pt x="2496" y="204"/>
                  </a:lnTo>
                  <a:lnTo>
                    <a:pt x="2520" y="168"/>
                  </a:lnTo>
                  <a:lnTo>
                    <a:pt x="2544" y="144"/>
                  </a:lnTo>
                  <a:lnTo>
                    <a:pt x="2568" y="120"/>
                  </a:lnTo>
                  <a:lnTo>
                    <a:pt x="2592" y="96"/>
                  </a:lnTo>
                  <a:lnTo>
                    <a:pt x="2616" y="84"/>
                  </a:lnTo>
                  <a:lnTo>
                    <a:pt x="2640" y="66"/>
                  </a:lnTo>
                  <a:lnTo>
                    <a:pt x="2664" y="54"/>
                  </a:lnTo>
                  <a:lnTo>
                    <a:pt x="2688" y="48"/>
                  </a:lnTo>
                  <a:lnTo>
                    <a:pt x="2712" y="36"/>
                  </a:lnTo>
                  <a:lnTo>
                    <a:pt x="2736" y="30"/>
                  </a:lnTo>
                  <a:lnTo>
                    <a:pt x="2760" y="24"/>
                  </a:lnTo>
                  <a:lnTo>
                    <a:pt x="2784" y="18"/>
                  </a:lnTo>
                  <a:lnTo>
                    <a:pt x="2808" y="18"/>
                  </a:lnTo>
                  <a:lnTo>
                    <a:pt x="2832" y="12"/>
                  </a:lnTo>
                  <a:lnTo>
                    <a:pt x="2856" y="12"/>
                  </a:lnTo>
                  <a:lnTo>
                    <a:pt x="2874" y="6"/>
                  </a:lnTo>
                  <a:lnTo>
                    <a:pt x="2898" y="6"/>
                  </a:lnTo>
                  <a:lnTo>
                    <a:pt x="2922" y="6"/>
                  </a:lnTo>
                  <a:lnTo>
                    <a:pt x="2946" y="6"/>
                  </a:lnTo>
                  <a:lnTo>
                    <a:pt x="2970" y="0"/>
                  </a:lnTo>
                  <a:lnTo>
                    <a:pt x="2994" y="0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474747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3" name="Freeform 53"/>
            <p:cNvSpPr>
              <a:spLocks/>
            </p:cNvSpPr>
            <p:nvPr/>
          </p:nvSpPr>
          <p:spPr bwMode="auto">
            <a:xfrm>
              <a:off x="6657975" y="1095375"/>
              <a:ext cx="876300" cy="1588"/>
            </a:xfrm>
            <a:custGeom>
              <a:avLst/>
              <a:gdLst>
                <a:gd name="T0" fmla="*/ 0 w 552"/>
                <a:gd name="T1" fmla="*/ 0 h 1588"/>
                <a:gd name="T2" fmla="*/ 2147483647 w 552"/>
                <a:gd name="T3" fmla="*/ 0 h 1588"/>
                <a:gd name="T4" fmla="*/ 2147483647 w 552"/>
                <a:gd name="T5" fmla="*/ 0 h 1588"/>
                <a:gd name="T6" fmla="*/ 2147483647 w 552"/>
                <a:gd name="T7" fmla="*/ 0 h 1588"/>
                <a:gd name="T8" fmla="*/ 2147483647 w 552"/>
                <a:gd name="T9" fmla="*/ 0 h 1588"/>
                <a:gd name="T10" fmla="*/ 2147483647 w 552"/>
                <a:gd name="T11" fmla="*/ 0 h 1588"/>
                <a:gd name="T12" fmla="*/ 2147483647 w 552"/>
                <a:gd name="T13" fmla="*/ 0 h 1588"/>
                <a:gd name="T14" fmla="*/ 2147483647 w 552"/>
                <a:gd name="T15" fmla="*/ 0 h 1588"/>
                <a:gd name="T16" fmla="*/ 2147483647 w 552"/>
                <a:gd name="T17" fmla="*/ 0 h 1588"/>
                <a:gd name="T18" fmla="*/ 2147483647 w 552"/>
                <a:gd name="T19" fmla="*/ 0 h 1588"/>
                <a:gd name="T20" fmla="*/ 2147483647 w 552"/>
                <a:gd name="T21" fmla="*/ 0 h 1588"/>
                <a:gd name="T22" fmla="*/ 2147483647 w 552"/>
                <a:gd name="T23" fmla="*/ 0 h 1588"/>
                <a:gd name="T24" fmla="*/ 2147483647 w 552"/>
                <a:gd name="T25" fmla="*/ 0 h 1588"/>
                <a:gd name="T26" fmla="*/ 2147483647 w 552"/>
                <a:gd name="T27" fmla="*/ 0 h 1588"/>
                <a:gd name="T28" fmla="*/ 2147483647 w 552"/>
                <a:gd name="T29" fmla="*/ 0 h 1588"/>
                <a:gd name="T30" fmla="*/ 2147483647 w 552"/>
                <a:gd name="T31" fmla="*/ 0 h 1588"/>
                <a:gd name="T32" fmla="*/ 2147483647 w 552"/>
                <a:gd name="T33" fmla="*/ 0 h 1588"/>
                <a:gd name="T34" fmla="*/ 2147483647 w 552"/>
                <a:gd name="T35" fmla="*/ 0 h 1588"/>
                <a:gd name="T36" fmla="*/ 2147483647 w 552"/>
                <a:gd name="T37" fmla="*/ 0 h 1588"/>
                <a:gd name="T38" fmla="*/ 2147483647 w 552"/>
                <a:gd name="T39" fmla="*/ 0 h 1588"/>
                <a:gd name="T40" fmla="*/ 2147483647 w 552"/>
                <a:gd name="T41" fmla="*/ 0 h 1588"/>
                <a:gd name="T42" fmla="*/ 2147483647 w 552"/>
                <a:gd name="T43" fmla="*/ 0 h 1588"/>
                <a:gd name="T44" fmla="*/ 2147483647 w 552"/>
                <a:gd name="T45" fmla="*/ 0 h 1588"/>
                <a:gd name="T46" fmla="*/ 2147483647 w 552"/>
                <a:gd name="T47" fmla="*/ 0 h 1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1588"/>
                <a:gd name="T74" fmla="*/ 552 w 552"/>
                <a:gd name="T75" fmla="*/ 1588 h 1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1588">
                  <a:moveTo>
                    <a:pt x="0" y="0"/>
                  </a:move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474747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54"/>
            <p:cNvSpPr>
              <a:spLocks/>
            </p:cNvSpPr>
            <p:nvPr/>
          </p:nvSpPr>
          <p:spPr bwMode="auto">
            <a:xfrm>
              <a:off x="1869134" y="1095547"/>
              <a:ext cx="4788580" cy="4467755"/>
            </a:xfrm>
            <a:custGeom>
              <a:avLst/>
              <a:gdLst/>
              <a:ahLst/>
              <a:cxnLst>
                <a:cxn ang="0">
                  <a:pos x="42" y="2814"/>
                </a:cxn>
                <a:cxn ang="0">
                  <a:pos x="114" y="2814"/>
                </a:cxn>
                <a:cxn ang="0">
                  <a:pos x="186" y="2814"/>
                </a:cxn>
                <a:cxn ang="0">
                  <a:pos x="258" y="2814"/>
                </a:cxn>
                <a:cxn ang="0">
                  <a:pos x="330" y="2814"/>
                </a:cxn>
                <a:cxn ang="0">
                  <a:pos x="402" y="2814"/>
                </a:cxn>
                <a:cxn ang="0">
                  <a:pos x="474" y="2814"/>
                </a:cxn>
                <a:cxn ang="0">
                  <a:pos x="546" y="2814"/>
                </a:cxn>
                <a:cxn ang="0">
                  <a:pos x="618" y="2814"/>
                </a:cxn>
                <a:cxn ang="0">
                  <a:pos x="690" y="2814"/>
                </a:cxn>
                <a:cxn ang="0">
                  <a:pos x="756" y="2814"/>
                </a:cxn>
                <a:cxn ang="0">
                  <a:pos x="828" y="2814"/>
                </a:cxn>
                <a:cxn ang="0">
                  <a:pos x="900" y="2814"/>
                </a:cxn>
                <a:cxn ang="0">
                  <a:pos x="972" y="2814"/>
                </a:cxn>
                <a:cxn ang="0">
                  <a:pos x="1044" y="2814"/>
                </a:cxn>
                <a:cxn ang="0">
                  <a:pos x="1116" y="2814"/>
                </a:cxn>
                <a:cxn ang="0">
                  <a:pos x="1188" y="2814"/>
                </a:cxn>
                <a:cxn ang="0">
                  <a:pos x="1260" y="2814"/>
                </a:cxn>
                <a:cxn ang="0">
                  <a:pos x="1332" y="2814"/>
                </a:cxn>
                <a:cxn ang="0">
                  <a:pos x="1404" y="2814"/>
                </a:cxn>
                <a:cxn ang="0">
                  <a:pos x="1470" y="2814"/>
                </a:cxn>
                <a:cxn ang="0">
                  <a:pos x="1542" y="2808"/>
                </a:cxn>
                <a:cxn ang="0">
                  <a:pos x="1614" y="2802"/>
                </a:cxn>
                <a:cxn ang="0">
                  <a:pos x="1686" y="2790"/>
                </a:cxn>
                <a:cxn ang="0">
                  <a:pos x="1758" y="2766"/>
                </a:cxn>
                <a:cxn ang="0">
                  <a:pos x="1830" y="2724"/>
                </a:cxn>
                <a:cxn ang="0">
                  <a:pos x="1902" y="2646"/>
                </a:cxn>
                <a:cxn ang="0">
                  <a:pos x="1974" y="2502"/>
                </a:cxn>
                <a:cxn ang="0">
                  <a:pos x="2046" y="2274"/>
                </a:cxn>
                <a:cxn ang="0">
                  <a:pos x="2118" y="1932"/>
                </a:cxn>
                <a:cxn ang="0">
                  <a:pos x="2184" y="1494"/>
                </a:cxn>
                <a:cxn ang="0">
                  <a:pos x="2256" y="1044"/>
                </a:cxn>
                <a:cxn ang="0">
                  <a:pos x="2328" y="660"/>
                </a:cxn>
                <a:cxn ang="0">
                  <a:pos x="2400" y="390"/>
                </a:cxn>
                <a:cxn ang="0">
                  <a:pos x="2472" y="216"/>
                </a:cxn>
                <a:cxn ang="0">
                  <a:pos x="2544" y="114"/>
                </a:cxn>
                <a:cxn ang="0">
                  <a:pos x="2616" y="60"/>
                </a:cxn>
                <a:cxn ang="0">
                  <a:pos x="2688" y="30"/>
                </a:cxn>
                <a:cxn ang="0">
                  <a:pos x="2760" y="12"/>
                </a:cxn>
                <a:cxn ang="0">
                  <a:pos x="2832" y="6"/>
                </a:cxn>
                <a:cxn ang="0">
                  <a:pos x="2898" y="0"/>
                </a:cxn>
                <a:cxn ang="0">
                  <a:pos x="2970" y="0"/>
                </a:cxn>
              </a:cxnLst>
              <a:rect l="0" t="0" r="r" b="b"/>
              <a:pathLst>
                <a:path w="3018" h="2814">
                  <a:moveTo>
                    <a:pt x="0" y="2814"/>
                  </a:moveTo>
                  <a:lnTo>
                    <a:pt x="18" y="2814"/>
                  </a:lnTo>
                  <a:lnTo>
                    <a:pt x="42" y="2814"/>
                  </a:lnTo>
                  <a:lnTo>
                    <a:pt x="66" y="2814"/>
                  </a:lnTo>
                  <a:lnTo>
                    <a:pt x="90" y="2814"/>
                  </a:lnTo>
                  <a:lnTo>
                    <a:pt x="114" y="2814"/>
                  </a:lnTo>
                  <a:lnTo>
                    <a:pt x="138" y="2814"/>
                  </a:lnTo>
                  <a:lnTo>
                    <a:pt x="162" y="2814"/>
                  </a:lnTo>
                  <a:lnTo>
                    <a:pt x="186" y="2814"/>
                  </a:lnTo>
                  <a:lnTo>
                    <a:pt x="210" y="2814"/>
                  </a:lnTo>
                  <a:lnTo>
                    <a:pt x="234" y="2814"/>
                  </a:lnTo>
                  <a:lnTo>
                    <a:pt x="258" y="2814"/>
                  </a:lnTo>
                  <a:lnTo>
                    <a:pt x="282" y="2814"/>
                  </a:lnTo>
                  <a:lnTo>
                    <a:pt x="306" y="2814"/>
                  </a:lnTo>
                  <a:lnTo>
                    <a:pt x="330" y="2814"/>
                  </a:lnTo>
                  <a:lnTo>
                    <a:pt x="354" y="2814"/>
                  </a:lnTo>
                  <a:lnTo>
                    <a:pt x="378" y="2814"/>
                  </a:lnTo>
                  <a:lnTo>
                    <a:pt x="402" y="2814"/>
                  </a:lnTo>
                  <a:lnTo>
                    <a:pt x="426" y="2814"/>
                  </a:lnTo>
                  <a:lnTo>
                    <a:pt x="450" y="2814"/>
                  </a:lnTo>
                  <a:lnTo>
                    <a:pt x="474" y="2814"/>
                  </a:lnTo>
                  <a:lnTo>
                    <a:pt x="498" y="2814"/>
                  </a:lnTo>
                  <a:lnTo>
                    <a:pt x="522" y="2814"/>
                  </a:lnTo>
                  <a:lnTo>
                    <a:pt x="546" y="2814"/>
                  </a:lnTo>
                  <a:lnTo>
                    <a:pt x="570" y="2814"/>
                  </a:lnTo>
                  <a:lnTo>
                    <a:pt x="594" y="2814"/>
                  </a:lnTo>
                  <a:lnTo>
                    <a:pt x="618" y="2814"/>
                  </a:lnTo>
                  <a:lnTo>
                    <a:pt x="642" y="2814"/>
                  </a:lnTo>
                  <a:lnTo>
                    <a:pt x="666" y="2814"/>
                  </a:lnTo>
                  <a:lnTo>
                    <a:pt x="690" y="2814"/>
                  </a:lnTo>
                  <a:lnTo>
                    <a:pt x="714" y="2814"/>
                  </a:lnTo>
                  <a:lnTo>
                    <a:pt x="732" y="2814"/>
                  </a:lnTo>
                  <a:lnTo>
                    <a:pt x="756" y="2814"/>
                  </a:lnTo>
                  <a:lnTo>
                    <a:pt x="780" y="2814"/>
                  </a:lnTo>
                  <a:lnTo>
                    <a:pt x="804" y="2814"/>
                  </a:lnTo>
                  <a:lnTo>
                    <a:pt x="828" y="2814"/>
                  </a:lnTo>
                  <a:lnTo>
                    <a:pt x="852" y="2814"/>
                  </a:lnTo>
                  <a:lnTo>
                    <a:pt x="876" y="2814"/>
                  </a:lnTo>
                  <a:lnTo>
                    <a:pt x="900" y="2814"/>
                  </a:lnTo>
                  <a:lnTo>
                    <a:pt x="924" y="2814"/>
                  </a:lnTo>
                  <a:lnTo>
                    <a:pt x="948" y="2814"/>
                  </a:lnTo>
                  <a:lnTo>
                    <a:pt x="972" y="2814"/>
                  </a:lnTo>
                  <a:lnTo>
                    <a:pt x="996" y="2814"/>
                  </a:lnTo>
                  <a:lnTo>
                    <a:pt x="1020" y="2814"/>
                  </a:lnTo>
                  <a:lnTo>
                    <a:pt x="1044" y="2814"/>
                  </a:lnTo>
                  <a:lnTo>
                    <a:pt x="1068" y="2814"/>
                  </a:lnTo>
                  <a:lnTo>
                    <a:pt x="1092" y="2814"/>
                  </a:lnTo>
                  <a:lnTo>
                    <a:pt x="1116" y="2814"/>
                  </a:lnTo>
                  <a:lnTo>
                    <a:pt x="1140" y="2814"/>
                  </a:lnTo>
                  <a:lnTo>
                    <a:pt x="1164" y="2814"/>
                  </a:lnTo>
                  <a:lnTo>
                    <a:pt x="1188" y="2814"/>
                  </a:lnTo>
                  <a:lnTo>
                    <a:pt x="1212" y="2814"/>
                  </a:lnTo>
                  <a:lnTo>
                    <a:pt x="1236" y="2814"/>
                  </a:lnTo>
                  <a:lnTo>
                    <a:pt x="1260" y="2814"/>
                  </a:lnTo>
                  <a:lnTo>
                    <a:pt x="1284" y="2814"/>
                  </a:lnTo>
                  <a:lnTo>
                    <a:pt x="1308" y="2814"/>
                  </a:lnTo>
                  <a:lnTo>
                    <a:pt x="1332" y="2814"/>
                  </a:lnTo>
                  <a:lnTo>
                    <a:pt x="1356" y="2814"/>
                  </a:lnTo>
                  <a:lnTo>
                    <a:pt x="1380" y="2814"/>
                  </a:lnTo>
                  <a:lnTo>
                    <a:pt x="1404" y="2814"/>
                  </a:lnTo>
                  <a:lnTo>
                    <a:pt x="1428" y="2814"/>
                  </a:lnTo>
                  <a:lnTo>
                    <a:pt x="1446" y="2814"/>
                  </a:lnTo>
                  <a:lnTo>
                    <a:pt x="1470" y="2814"/>
                  </a:lnTo>
                  <a:lnTo>
                    <a:pt x="1494" y="2814"/>
                  </a:lnTo>
                  <a:lnTo>
                    <a:pt x="1518" y="2814"/>
                  </a:lnTo>
                  <a:lnTo>
                    <a:pt x="1542" y="2808"/>
                  </a:lnTo>
                  <a:lnTo>
                    <a:pt x="1566" y="2808"/>
                  </a:lnTo>
                  <a:lnTo>
                    <a:pt x="1590" y="2808"/>
                  </a:lnTo>
                  <a:lnTo>
                    <a:pt x="1614" y="2802"/>
                  </a:lnTo>
                  <a:lnTo>
                    <a:pt x="1638" y="2802"/>
                  </a:lnTo>
                  <a:lnTo>
                    <a:pt x="1662" y="2796"/>
                  </a:lnTo>
                  <a:lnTo>
                    <a:pt x="1686" y="2790"/>
                  </a:lnTo>
                  <a:lnTo>
                    <a:pt x="1710" y="2784"/>
                  </a:lnTo>
                  <a:lnTo>
                    <a:pt x="1734" y="2778"/>
                  </a:lnTo>
                  <a:lnTo>
                    <a:pt x="1758" y="2766"/>
                  </a:lnTo>
                  <a:lnTo>
                    <a:pt x="1782" y="2754"/>
                  </a:lnTo>
                  <a:lnTo>
                    <a:pt x="1806" y="2742"/>
                  </a:lnTo>
                  <a:lnTo>
                    <a:pt x="1830" y="2724"/>
                  </a:lnTo>
                  <a:lnTo>
                    <a:pt x="1854" y="2700"/>
                  </a:lnTo>
                  <a:lnTo>
                    <a:pt x="1878" y="2676"/>
                  </a:lnTo>
                  <a:lnTo>
                    <a:pt x="1902" y="2646"/>
                  </a:lnTo>
                  <a:lnTo>
                    <a:pt x="1926" y="2604"/>
                  </a:lnTo>
                  <a:lnTo>
                    <a:pt x="1950" y="2562"/>
                  </a:lnTo>
                  <a:lnTo>
                    <a:pt x="1974" y="2502"/>
                  </a:lnTo>
                  <a:lnTo>
                    <a:pt x="1998" y="2436"/>
                  </a:lnTo>
                  <a:lnTo>
                    <a:pt x="2022" y="2358"/>
                  </a:lnTo>
                  <a:lnTo>
                    <a:pt x="2046" y="2274"/>
                  </a:lnTo>
                  <a:lnTo>
                    <a:pt x="2070" y="2172"/>
                  </a:lnTo>
                  <a:lnTo>
                    <a:pt x="2094" y="2058"/>
                  </a:lnTo>
                  <a:lnTo>
                    <a:pt x="2118" y="1932"/>
                  </a:lnTo>
                  <a:lnTo>
                    <a:pt x="2142" y="1794"/>
                  </a:lnTo>
                  <a:lnTo>
                    <a:pt x="2160" y="1644"/>
                  </a:lnTo>
                  <a:lnTo>
                    <a:pt x="2184" y="1494"/>
                  </a:lnTo>
                  <a:lnTo>
                    <a:pt x="2208" y="1344"/>
                  </a:lnTo>
                  <a:lnTo>
                    <a:pt x="2232" y="1194"/>
                  </a:lnTo>
                  <a:lnTo>
                    <a:pt x="2256" y="1044"/>
                  </a:lnTo>
                  <a:lnTo>
                    <a:pt x="2280" y="906"/>
                  </a:lnTo>
                  <a:lnTo>
                    <a:pt x="2304" y="780"/>
                  </a:lnTo>
                  <a:lnTo>
                    <a:pt x="2328" y="660"/>
                  </a:lnTo>
                  <a:lnTo>
                    <a:pt x="2352" y="558"/>
                  </a:lnTo>
                  <a:lnTo>
                    <a:pt x="2376" y="468"/>
                  </a:lnTo>
                  <a:lnTo>
                    <a:pt x="2400" y="390"/>
                  </a:lnTo>
                  <a:lnTo>
                    <a:pt x="2424" y="318"/>
                  </a:lnTo>
                  <a:lnTo>
                    <a:pt x="2448" y="264"/>
                  </a:lnTo>
                  <a:lnTo>
                    <a:pt x="2472" y="216"/>
                  </a:lnTo>
                  <a:lnTo>
                    <a:pt x="2496" y="174"/>
                  </a:lnTo>
                  <a:lnTo>
                    <a:pt x="2520" y="144"/>
                  </a:lnTo>
                  <a:lnTo>
                    <a:pt x="2544" y="114"/>
                  </a:lnTo>
                  <a:lnTo>
                    <a:pt x="2568" y="96"/>
                  </a:lnTo>
                  <a:lnTo>
                    <a:pt x="2592" y="72"/>
                  </a:lnTo>
                  <a:lnTo>
                    <a:pt x="2616" y="60"/>
                  </a:lnTo>
                  <a:lnTo>
                    <a:pt x="2640" y="48"/>
                  </a:lnTo>
                  <a:lnTo>
                    <a:pt x="2664" y="36"/>
                  </a:lnTo>
                  <a:lnTo>
                    <a:pt x="2688" y="30"/>
                  </a:lnTo>
                  <a:lnTo>
                    <a:pt x="2712" y="24"/>
                  </a:lnTo>
                  <a:lnTo>
                    <a:pt x="2736" y="18"/>
                  </a:lnTo>
                  <a:lnTo>
                    <a:pt x="2760" y="12"/>
                  </a:lnTo>
                  <a:lnTo>
                    <a:pt x="2784" y="12"/>
                  </a:lnTo>
                  <a:lnTo>
                    <a:pt x="2808" y="6"/>
                  </a:lnTo>
                  <a:lnTo>
                    <a:pt x="2832" y="6"/>
                  </a:lnTo>
                  <a:lnTo>
                    <a:pt x="2856" y="6"/>
                  </a:lnTo>
                  <a:lnTo>
                    <a:pt x="2874" y="0"/>
                  </a:lnTo>
                  <a:lnTo>
                    <a:pt x="2898" y="0"/>
                  </a:lnTo>
                  <a:lnTo>
                    <a:pt x="2922" y="0"/>
                  </a:lnTo>
                  <a:lnTo>
                    <a:pt x="2946" y="0"/>
                  </a:lnTo>
                  <a:lnTo>
                    <a:pt x="2970" y="0"/>
                  </a:lnTo>
                  <a:lnTo>
                    <a:pt x="2994" y="0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/>
            </a:p>
          </p:txBody>
        </p:sp>
        <p:sp>
          <p:nvSpPr>
            <p:cNvPr id="11365" name="Freeform 55"/>
            <p:cNvSpPr>
              <a:spLocks/>
            </p:cNvSpPr>
            <p:nvPr/>
          </p:nvSpPr>
          <p:spPr bwMode="auto">
            <a:xfrm>
              <a:off x="6657975" y="1095375"/>
              <a:ext cx="876300" cy="1588"/>
            </a:xfrm>
            <a:custGeom>
              <a:avLst/>
              <a:gdLst>
                <a:gd name="T0" fmla="*/ 0 w 552"/>
                <a:gd name="T1" fmla="*/ 0 h 1588"/>
                <a:gd name="T2" fmla="*/ 2147483647 w 552"/>
                <a:gd name="T3" fmla="*/ 0 h 1588"/>
                <a:gd name="T4" fmla="*/ 2147483647 w 552"/>
                <a:gd name="T5" fmla="*/ 0 h 1588"/>
                <a:gd name="T6" fmla="*/ 2147483647 w 552"/>
                <a:gd name="T7" fmla="*/ 0 h 1588"/>
                <a:gd name="T8" fmla="*/ 2147483647 w 552"/>
                <a:gd name="T9" fmla="*/ 0 h 1588"/>
                <a:gd name="T10" fmla="*/ 2147483647 w 552"/>
                <a:gd name="T11" fmla="*/ 0 h 1588"/>
                <a:gd name="T12" fmla="*/ 2147483647 w 552"/>
                <a:gd name="T13" fmla="*/ 0 h 1588"/>
                <a:gd name="T14" fmla="*/ 2147483647 w 552"/>
                <a:gd name="T15" fmla="*/ 0 h 1588"/>
                <a:gd name="T16" fmla="*/ 2147483647 w 552"/>
                <a:gd name="T17" fmla="*/ 0 h 1588"/>
                <a:gd name="T18" fmla="*/ 2147483647 w 552"/>
                <a:gd name="T19" fmla="*/ 0 h 1588"/>
                <a:gd name="T20" fmla="*/ 2147483647 w 552"/>
                <a:gd name="T21" fmla="*/ 0 h 1588"/>
                <a:gd name="T22" fmla="*/ 2147483647 w 552"/>
                <a:gd name="T23" fmla="*/ 0 h 1588"/>
                <a:gd name="T24" fmla="*/ 2147483647 w 552"/>
                <a:gd name="T25" fmla="*/ 0 h 1588"/>
                <a:gd name="T26" fmla="*/ 2147483647 w 552"/>
                <a:gd name="T27" fmla="*/ 0 h 1588"/>
                <a:gd name="T28" fmla="*/ 2147483647 w 552"/>
                <a:gd name="T29" fmla="*/ 0 h 1588"/>
                <a:gd name="T30" fmla="*/ 2147483647 w 552"/>
                <a:gd name="T31" fmla="*/ 0 h 1588"/>
                <a:gd name="T32" fmla="*/ 2147483647 w 552"/>
                <a:gd name="T33" fmla="*/ 0 h 1588"/>
                <a:gd name="T34" fmla="*/ 2147483647 w 552"/>
                <a:gd name="T35" fmla="*/ 0 h 1588"/>
                <a:gd name="T36" fmla="*/ 2147483647 w 552"/>
                <a:gd name="T37" fmla="*/ 0 h 1588"/>
                <a:gd name="T38" fmla="*/ 2147483647 w 552"/>
                <a:gd name="T39" fmla="*/ 0 h 1588"/>
                <a:gd name="T40" fmla="*/ 2147483647 w 552"/>
                <a:gd name="T41" fmla="*/ 0 h 1588"/>
                <a:gd name="T42" fmla="*/ 2147483647 w 552"/>
                <a:gd name="T43" fmla="*/ 0 h 1588"/>
                <a:gd name="T44" fmla="*/ 2147483647 w 552"/>
                <a:gd name="T45" fmla="*/ 0 h 1588"/>
                <a:gd name="T46" fmla="*/ 2147483647 w 552"/>
                <a:gd name="T47" fmla="*/ 0 h 1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1588"/>
                <a:gd name="T74" fmla="*/ 552 w 552"/>
                <a:gd name="T75" fmla="*/ 1588 h 1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1588">
                  <a:moveTo>
                    <a:pt x="0" y="0"/>
                  </a:move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51515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6" name="Freeform 56"/>
            <p:cNvSpPr>
              <a:spLocks/>
            </p:cNvSpPr>
            <p:nvPr/>
          </p:nvSpPr>
          <p:spPr bwMode="auto">
            <a:xfrm>
              <a:off x="1866900" y="1095375"/>
              <a:ext cx="4791075" cy="4467225"/>
            </a:xfrm>
            <a:custGeom>
              <a:avLst/>
              <a:gdLst>
                <a:gd name="T0" fmla="*/ 2147483647 w 3018"/>
                <a:gd name="T1" fmla="*/ 2147483647 h 2814"/>
                <a:gd name="T2" fmla="*/ 2147483647 w 3018"/>
                <a:gd name="T3" fmla="*/ 2147483647 h 2814"/>
                <a:gd name="T4" fmla="*/ 2147483647 w 3018"/>
                <a:gd name="T5" fmla="*/ 2147483647 h 2814"/>
                <a:gd name="T6" fmla="*/ 2147483647 w 3018"/>
                <a:gd name="T7" fmla="*/ 2147483647 h 2814"/>
                <a:gd name="T8" fmla="*/ 2147483647 w 3018"/>
                <a:gd name="T9" fmla="*/ 2147483647 h 2814"/>
                <a:gd name="T10" fmla="*/ 2147483647 w 3018"/>
                <a:gd name="T11" fmla="*/ 2147483647 h 2814"/>
                <a:gd name="T12" fmla="*/ 2147483647 w 3018"/>
                <a:gd name="T13" fmla="*/ 2147483647 h 2814"/>
                <a:gd name="T14" fmla="*/ 2147483647 w 3018"/>
                <a:gd name="T15" fmla="*/ 2147483647 h 2814"/>
                <a:gd name="T16" fmla="*/ 2147483647 w 3018"/>
                <a:gd name="T17" fmla="*/ 2147483647 h 2814"/>
                <a:gd name="T18" fmla="*/ 2147483647 w 3018"/>
                <a:gd name="T19" fmla="*/ 2147483647 h 2814"/>
                <a:gd name="T20" fmla="*/ 2147483647 w 3018"/>
                <a:gd name="T21" fmla="*/ 2147483647 h 2814"/>
                <a:gd name="T22" fmla="*/ 2147483647 w 3018"/>
                <a:gd name="T23" fmla="*/ 2147483647 h 2814"/>
                <a:gd name="T24" fmla="*/ 2147483647 w 3018"/>
                <a:gd name="T25" fmla="*/ 2147483647 h 2814"/>
                <a:gd name="T26" fmla="*/ 2147483647 w 3018"/>
                <a:gd name="T27" fmla="*/ 2147483647 h 2814"/>
                <a:gd name="T28" fmla="*/ 2147483647 w 3018"/>
                <a:gd name="T29" fmla="*/ 2147483647 h 2814"/>
                <a:gd name="T30" fmla="*/ 2147483647 w 3018"/>
                <a:gd name="T31" fmla="*/ 2147483647 h 2814"/>
                <a:gd name="T32" fmla="*/ 2147483647 w 3018"/>
                <a:gd name="T33" fmla="*/ 2147483647 h 2814"/>
                <a:gd name="T34" fmla="*/ 2147483647 w 3018"/>
                <a:gd name="T35" fmla="*/ 2147483647 h 2814"/>
                <a:gd name="T36" fmla="*/ 2147483647 w 3018"/>
                <a:gd name="T37" fmla="*/ 2147483647 h 2814"/>
                <a:gd name="T38" fmla="*/ 2147483647 w 3018"/>
                <a:gd name="T39" fmla="*/ 2147483647 h 2814"/>
                <a:gd name="T40" fmla="*/ 2147483647 w 3018"/>
                <a:gd name="T41" fmla="*/ 2147483647 h 2814"/>
                <a:gd name="T42" fmla="*/ 2147483647 w 3018"/>
                <a:gd name="T43" fmla="*/ 2147483647 h 2814"/>
                <a:gd name="T44" fmla="*/ 2147483647 w 3018"/>
                <a:gd name="T45" fmla="*/ 2147483647 h 2814"/>
                <a:gd name="T46" fmla="*/ 2147483647 w 3018"/>
                <a:gd name="T47" fmla="*/ 2147483647 h 2814"/>
                <a:gd name="T48" fmla="*/ 2147483647 w 3018"/>
                <a:gd name="T49" fmla="*/ 2147483647 h 2814"/>
                <a:gd name="T50" fmla="*/ 2147483647 w 3018"/>
                <a:gd name="T51" fmla="*/ 2147483647 h 2814"/>
                <a:gd name="T52" fmla="*/ 2147483647 w 3018"/>
                <a:gd name="T53" fmla="*/ 2147483647 h 2814"/>
                <a:gd name="T54" fmla="*/ 2147483647 w 3018"/>
                <a:gd name="T55" fmla="*/ 2147483647 h 2814"/>
                <a:gd name="T56" fmla="*/ 2147483647 w 3018"/>
                <a:gd name="T57" fmla="*/ 2147483647 h 2814"/>
                <a:gd name="T58" fmla="*/ 2147483647 w 3018"/>
                <a:gd name="T59" fmla="*/ 2147483647 h 2814"/>
                <a:gd name="T60" fmla="*/ 2147483647 w 3018"/>
                <a:gd name="T61" fmla="*/ 2147483647 h 2814"/>
                <a:gd name="T62" fmla="*/ 2147483647 w 3018"/>
                <a:gd name="T63" fmla="*/ 2147483647 h 2814"/>
                <a:gd name="T64" fmla="*/ 2147483647 w 3018"/>
                <a:gd name="T65" fmla="*/ 2147483647 h 2814"/>
                <a:gd name="T66" fmla="*/ 2147483647 w 3018"/>
                <a:gd name="T67" fmla="*/ 2147483647 h 2814"/>
                <a:gd name="T68" fmla="*/ 2147483647 w 3018"/>
                <a:gd name="T69" fmla="*/ 2147483647 h 2814"/>
                <a:gd name="T70" fmla="*/ 2147483647 w 3018"/>
                <a:gd name="T71" fmla="*/ 2147483647 h 2814"/>
                <a:gd name="T72" fmla="*/ 2147483647 w 3018"/>
                <a:gd name="T73" fmla="*/ 2147483647 h 2814"/>
                <a:gd name="T74" fmla="*/ 2147483647 w 3018"/>
                <a:gd name="T75" fmla="*/ 2147483647 h 2814"/>
                <a:gd name="T76" fmla="*/ 2147483647 w 3018"/>
                <a:gd name="T77" fmla="*/ 2147483647 h 2814"/>
                <a:gd name="T78" fmla="*/ 2147483647 w 3018"/>
                <a:gd name="T79" fmla="*/ 0 h 2814"/>
                <a:gd name="T80" fmla="*/ 2147483647 w 3018"/>
                <a:gd name="T81" fmla="*/ 0 h 2814"/>
                <a:gd name="T82" fmla="*/ 2147483647 w 3018"/>
                <a:gd name="T83" fmla="*/ 0 h 28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814"/>
                <a:gd name="T128" fmla="*/ 3018 w 3018"/>
                <a:gd name="T129" fmla="*/ 2814 h 28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814">
                  <a:moveTo>
                    <a:pt x="0" y="2814"/>
                  </a:moveTo>
                  <a:lnTo>
                    <a:pt x="18" y="2814"/>
                  </a:lnTo>
                  <a:lnTo>
                    <a:pt x="42" y="2814"/>
                  </a:lnTo>
                  <a:lnTo>
                    <a:pt x="66" y="2814"/>
                  </a:lnTo>
                  <a:lnTo>
                    <a:pt x="90" y="2814"/>
                  </a:lnTo>
                  <a:lnTo>
                    <a:pt x="114" y="2814"/>
                  </a:lnTo>
                  <a:lnTo>
                    <a:pt x="138" y="2814"/>
                  </a:lnTo>
                  <a:lnTo>
                    <a:pt x="162" y="2814"/>
                  </a:lnTo>
                  <a:lnTo>
                    <a:pt x="186" y="2814"/>
                  </a:lnTo>
                  <a:lnTo>
                    <a:pt x="210" y="2814"/>
                  </a:lnTo>
                  <a:lnTo>
                    <a:pt x="234" y="2814"/>
                  </a:lnTo>
                  <a:lnTo>
                    <a:pt x="258" y="2814"/>
                  </a:lnTo>
                  <a:lnTo>
                    <a:pt x="282" y="2814"/>
                  </a:lnTo>
                  <a:lnTo>
                    <a:pt x="306" y="2814"/>
                  </a:lnTo>
                  <a:lnTo>
                    <a:pt x="330" y="2814"/>
                  </a:lnTo>
                  <a:lnTo>
                    <a:pt x="354" y="2814"/>
                  </a:lnTo>
                  <a:lnTo>
                    <a:pt x="378" y="2814"/>
                  </a:lnTo>
                  <a:lnTo>
                    <a:pt x="402" y="2814"/>
                  </a:lnTo>
                  <a:lnTo>
                    <a:pt x="426" y="2814"/>
                  </a:lnTo>
                  <a:lnTo>
                    <a:pt x="450" y="2814"/>
                  </a:lnTo>
                  <a:lnTo>
                    <a:pt x="474" y="2814"/>
                  </a:lnTo>
                  <a:lnTo>
                    <a:pt x="498" y="2814"/>
                  </a:lnTo>
                  <a:lnTo>
                    <a:pt x="522" y="2814"/>
                  </a:lnTo>
                  <a:lnTo>
                    <a:pt x="546" y="2814"/>
                  </a:lnTo>
                  <a:lnTo>
                    <a:pt x="570" y="2814"/>
                  </a:lnTo>
                  <a:lnTo>
                    <a:pt x="594" y="2814"/>
                  </a:lnTo>
                  <a:lnTo>
                    <a:pt x="618" y="2814"/>
                  </a:lnTo>
                  <a:lnTo>
                    <a:pt x="642" y="2814"/>
                  </a:lnTo>
                  <a:lnTo>
                    <a:pt x="666" y="2814"/>
                  </a:lnTo>
                  <a:lnTo>
                    <a:pt x="690" y="2814"/>
                  </a:lnTo>
                  <a:lnTo>
                    <a:pt x="714" y="2814"/>
                  </a:lnTo>
                  <a:lnTo>
                    <a:pt x="732" y="2814"/>
                  </a:lnTo>
                  <a:lnTo>
                    <a:pt x="756" y="2814"/>
                  </a:lnTo>
                  <a:lnTo>
                    <a:pt x="780" y="2814"/>
                  </a:lnTo>
                  <a:lnTo>
                    <a:pt x="804" y="2814"/>
                  </a:lnTo>
                  <a:lnTo>
                    <a:pt x="828" y="2814"/>
                  </a:lnTo>
                  <a:lnTo>
                    <a:pt x="852" y="2814"/>
                  </a:lnTo>
                  <a:lnTo>
                    <a:pt x="876" y="2814"/>
                  </a:lnTo>
                  <a:lnTo>
                    <a:pt x="900" y="2814"/>
                  </a:lnTo>
                  <a:lnTo>
                    <a:pt x="924" y="2814"/>
                  </a:lnTo>
                  <a:lnTo>
                    <a:pt x="948" y="2814"/>
                  </a:lnTo>
                  <a:lnTo>
                    <a:pt x="972" y="2814"/>
                  </a:lnTo>
                  <a:lnTo>
                    <a:pt x="996" y="2814"/>
                  </a:lnTo>
                  <a:lnTo>
                    <a:pt x="1020" y="2814"/>
                  </a:lnTo>
                  <a:lnTo>
                    <a:pt x="1044" y="2814"/>
                  </a:lnTo>
                  <a:lnTo>
                    <a:pt x="1068" y="2814"/>
                  </a:lnTo>
                  <a:lnTo>
                    <a:pt x="1092" y="2814"/>
                  </a:lnTo>
                  <a:lnTo>
                    <a:pt x="1116" y="2814"/>
                  </a:lnTo>
                  <a:lnTo>
                    <a:pt x="1140" y="2814"/>
                  </a:lnTo>
                  <a:lnTo>
                    <a:pt x="1164" y="2814"/>
                  </a:lnTo>
                  <a:lnTo>
                    <a:pt x="1188" y="2814"/>
                  </a:lnTo>
                  <a:lnTo>
                    <a:pt x="1212" y="2814"/>
                  </a:lnTo>
                  <a:lnTo>
                    <a:pt x="1236" y="2814"/>
                  </a:lnTo>
                  <a:lnTo>
                    <a:pt x="1260" y="2814"/>
                  </a:lnTo>
                  <a:lnTo>
                    <a:pt x="1284" y="2814"/>
                  </a:lnTo>
                  <a:lnTo>
                    <a:pt x="1308" y="2814"/>
                  </a:lnTo>
                  <a:lnTo>
                    <a:pt x="1332" y="2814"/>
                  </a:lnTo>
                  <a:lnTo>
                    <a:pt x="1356" y="2814"/>
                  </a:lnTo>
                  <a:lnTo>
                    <a:pt x="1380" y="2814"/>
                  </a:lnTo>
                  <a:lnTo>
                    <a:pt x="1404" y="2814"/>
                  </a:lnTo>
                  <a:lnTo>
                    <a:pt x="1428" y="2814"/>
                  </a:lnTo>
                  <a:lnTo>
                    <a:pt x="1446" y="2814"/>
                  </a:lnTo>
                  <a:lnTo>
                    <a:pt x="1470" y="2814"/>
                  </a:lnTo>
                  <a:lnTo>
                    <a:pt x="1494" y="2814"/>
                  </a:lnTo>
                  <a:lnTo>
                    <a:pt x="1518" y="2814"/>
                  </a:lnTo>
                  <a:lnTo>
                    <a:pt x="1542" y="2814"/>
                  </a:lnTo>
                  <a:lnTo>
                    <a:pt x="1566" y="2814"/>
                  </a:lnTo>
                  <a:lnTo>
                    <a:pt x="1590" y="2814"/>
                  </a:lnTo>
                  <a:lnTo>
                    <a:pt x="1614" y="2814"/>
                  </a:lnTo>
                  <a:lnTo>
                    <a:pt x="1638" y="2808"/>
                  </a:lnTo>
                  <a:lnTo>
                    <a:pt x="1662" y="2808"/>
                  </a:lnTo>
                  <a:lnTo>
                    <a:pt x="1686" y="2808"/>
                  </a:lnTo>
                  <a:lnTo>
                    <a:pt x="1710" y="2802"/>
                  </a:lnTo>
                  <a:lnTo>
                    <a:pt x="1734" y="2802"/>
                  </a:lnTo>
                  <a:lnTo>
                    <a:pt x="1758" y="2796"/>
                  </a:lnTo>
                  <a:lnTo>
                    <a:pt x="1782" y="2790"/>
                  </a:lnTo>
                  <a:lnTo>
                    <a:pt x="1806" y="2778"/>
                  </a:lnTo>
                  <a:lnTo>
                    <a:pt x="1830" y="2772"/>
                  </a:lnTo>
                  <a:lnTo>
                    <a:pt x="1854" y="2760"/>
                  </a:lnTo>
                  <a:lnTo>
                    <a:pt x="1878" y="2742"/>
                  </a:lnTo>
                  <a:lnTo>
                    <a:pt x="1902" y="2724"/>
                  </a:lnTo>
                  <a:lnTo>
                    <a:pt x="1926" y="2694"/>
                  </a:lnTo>
                  <a:lnTo>
                    <a:pt x="1950" y="2664"/>
                  </a:lnTo>
                  <a:lnTo>
                    <a:pt x="1974" y="2622"/>
                  </a:lnTo>
                  <a:lnTo>
                    <a:pt x="1998" y="2574"/>
                  </a:lnTo>
                  <a:lnTo>
                    <a:pt x="2022" y="2514"/>
                  </a:lnTo>
                  <a:lnTo>
                    <a:pt x="2046" y="2436"/>
                  </a:lnTo>
                  <a:lnTo>
                    <a:pt x="2070" y="2352"/>
                  </a:lnTo>
                  <a:lnTo>
                    <a:pt x="2094" y="2244"/>
                  </a:lnTo>
                  <a:lnTo>
                    <a:pt x="2118" y="2124"/>
                  </a:lnTo>
                  <a:lnTo>
                    <a:pt x="2142" y="1986"/>
                  </a:lnTo>
                  <a:lnTo>
                    <a:pt x="2160" y="1830"/>
                  </a:lnTo>
                  <a:lnTo>
                    <a:pt x="2184" y="1668"/>
                  </a:lnTo>
                  <a:lnTo>
                    <a:pt x="2208" y="1494"/>
                  </a:lnTo>
                  <a:lnTo>
                    <a:pt x="2232" y="1320"/>
                  </a:lnTo>
                  <a:lnTo>
                    <a:pt x="2256" y="1152"/>
                  </a:lnTo>
                  <a:lnTo>
                    <a:pt x="2280" y="984"/>
                  </a:lnTo>
                  <a:lnTo>
                    <a:pt x="2304" y="834"/>
                  </a:lnTo>
                  <a:lnTo>
                    <a:pt x="2328" y="696"/>
                  </a:lnTo>
                  <a:lnTo>
                    <a:pt x="2352" y="570"/>
                  </a:lnTo>
                  <a:lnTo>
                    <a:pt x="2376" y="468"/>
                  </a:lnTo>
                  <a:lnTo>
                    <a:pt x="2400" y="378"/>
                  </a:lnTo>
                  <a:lnTo>
                    <a:pt x="2424" y="306"/>
                  </a:lnTo>
                  <a:lnTo>
                    <a:pt x="2448" y="240"/>
                  </a:lnTo>
                  <a:lnTo>
                    <a:pt x="2472" y="192"/>
                  </a:lnTo>
                  <a:lnTo>
                    <a:pt x="2496" y="150"/>
                  </a:lnTo>
                  <a:lnTo>
                    <a:pt x="2520" y="120"/>
                  </a:lnTo>
                  <a:lnTo>
                    <a:pt x="2544" y="96"/>
                  </a:lnTo>
                  <a:lnTo>
                    <a:pt x="2568" y="72"/>
                  </a:lnTo>
                  <a:lnTo>
                    <a:pt x="2592" y="54"/>
                  </a:lnTo>
                  <a:lnTo>
                    <a:pt x="2616" y="42"/>
                  </a:lnTo>
                  <a:lnTo>
                    <a:pt x="2640" y="36"/>
                  </a:lnTo>
                  <a:lnTo>
                    <a:pt x="2664" y="24"/>
                  </a:lnTo>
                  <a:lnTo>
                    <a:pt x="2688" y="18"/>
                  </a:lnTo>
                  <a:lnTo>
                    <a:pt x="2712" y="12"/>
                  </a:lnTo>
                  <a:lnTo>
                    <a:pt x="2736" y="12"/>
                  </a:lnTo>
                  <a:lnTo>
                    <a:pt x="2760" y="6"/>
                  </a:lnTo>
                  <a:lnTo>
                    <a:pt x="2784" y="6"/>
                  </a:lnTo>
                  <a:lnTo>
                    <a:pt x="2808" y="6"/>
                  </a:lnTo>
                  <a:lnTo>
                    <a:pt x="2832" y="0"/>
                  </a:lnTo>
                  <a:lnTo>
                    <a:pt x="2856" y="0"/>
                  </a:lnTo>
                  <a:lnTo>
                    <a:pt x="2874" y="0"/>
                  </a:lnTo>
                  <a:lnTo>
                    <a:pt x="2898" y="0"/>
                  </a:lnTo>
                  <a:lnTo>
                    <a:pt x="2922" y="0"/>
                  </a:lnTo>
                  <a:lnTo>
                    <a:pt x="2946" y="0"/>
                  </a:lnTo>
                  <a:lnTo>
                    <a:pt x="2970" y="0"/>
                  </a:lnTo>
                  <a:lnTo>
                    <a:pt x="2994" y="0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5B5B5B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7" name="Freeform 57"/>
            <p:cNvSpPr>
              <a:spLocks/>
            </p:cNvSpPr>
            <p:nvPr/>
          </p:nvSpPr>
          <p:spPr bwMode="auto">
            <a:xfrm>
              <a:off x="6657975" y="1095375"/>
              <a:ext cx="876300" cy="1588"/>
            </a:xfrm>
            <a:custGeom>
              <a:avLst/>
              <a:gdLst>
                <a:gd name="T0" fmla="*/ 0 w 552"/>
                <a:gd name="T1" fmla="*/ 0 h 1588"/>
                <a:gd name="T2" fmla="*/ 2147483647 w 552"/>
                <a:gd name="T3" fmla="*/ 0 h 1588"/>
                <a:gd name="T4" fmla="*/ 2147483647 w 552"/>
                <a:gd name="T5" fmla="*/ 0 h 1588"/>
                <a:gd name="T6" fmla="*/ 2147483647 w 552"/>
                <a:gd name="T7" fmla="*/ 0 h 1588"/>
                <a:gd name="T8" fmla="*/ 2147483647 w 552"/>
                <a:gd name="T9" fmla="*/ 0 h 1588"/>
                <a:gd name="T10" fmla="*/ 2147483647 w 552"/>
                <a:gd name="T11" fmla="*/ 0 h 1588"/>
                <a:gd name="T12" fmla="*/ 2147483647 w 552"/>
                <a:gd name="T13" fmla="*/ 0 h 1588"/>
                <a:gd name="T14" fmla="*/ 2147483647 w 552"/>
                <a:gd name="T15" fmla="*/ 0 h 1588"/>
                <a:gd name="T16" fmla="*/ 2147483647 w 552"/>
                <a:gd name="T17" fmla="*/ 0 h 1588"/>
                <a:gd name="T18" fmla="*/ 2147483647 w 552"/>
                <a:gd name="T19" fmla="*/ 0 h 1588"/>
                <a:gd name="T20" fmla="*/ 2147483647 w 552"/>
                <a:gd name="T21" fmla="*/ 0 h 1588"/>
                <a:gd name="T22" fmla="*/ 2147483647 w 552"/>
                <a:gd name="T23" fmla="*/ 0 h 1588"/>
                <a:gd name="T24" fmla="*/ 2147483647 w 552"/>
                <a:gd name="T25" fmla="*/ 0 h 1588"/>
                <a:gd name="T26" fmla="*/ 2147483647 w 552"/>
                <a:gd name="T27" fmla="*/ 0 h 1588"/>
                <a:gd name="T28" fmla="*/ 2147483647 w 552"/>
                <a:gd name="T29" fmla="*/ 0 h 1588"/>
                <a:gd name="T30" fmla="*/ 2147483647 w 552"/>
                <a:gd name="T31" fmla="*/ 0 h 1588"/>
                <a:gd name="T32" fmla="*/ 2147483647 w 552"/>
                <a:gd name="T33" fmla="*/ 0 h 1588"/>
                <a:gd name="T34" fmla="*/ 2147483647 w 552"/>
                <a:gd name="T35" fmla="*/ 0 h 1588"/>
                <a:gd name="T36" fmla="*/ 2147483647 w 552"/>
                <a:gd name="T37" fmla="*/ 0 h 1588"/>
                <a:gd name="T38" fmla="*/ 2147483647 w 552"/>
                <a:gd name="T39" fmla="*/ 0 h 1588"/>
                <a:gd name="T40" fmla="*/ 2147483647 w 552"/>
                <a:gd name="T41" fmla="*/ 0 h 1588"/>
                <a:gd name="T42" fmla="*/ 2147483647 w 552"/>
                <a:gd name="T43" fmla="*/ 0 h 1588"/>
                <a:gd name="T44" fmla="*/ 2147483647 w 552"/>
                <a:gd name="T45" fmla="*/ 0 h 1588"/>
                <a:gd name="T46" fmla="*/ 2147483647 w 552"/>
                <a:gd name="T47" fmla="*/ 0 h 1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1588"/>
                <a:gd name="T74" fmla="*/ 552 w 552"/>
                <a:gd name="T75" fmla="*/ 1588 h 1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1588">
                  <a:moveTo>
                    <a:pt x="0" y="0"/>
                  </a:move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5B5B5B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8" name="Freeform 58"/>
            <p:cNvSpPr>
              <a:spLocks/>
            </p:cNvSpPr>
            <p:nvPr/>
          </p:nvSpPr>
          <p:spPr bwMode="auto">
            <a:xfrm>
              <a:off x="1866900" y="1095375"/>
              <a:ext cx="4791075" cy="4467225"/>
            </a:xfrm>
            <a:custGeom>
              <a:avLst/>
              <a:gdLst>
                <a:gd name="T0" fmla="*/ 2147483647 w 3018"/>
                <a:gd name="T1" fmla="*/ 2147483647 h 2814"/>
                <a:gd name="T2" fmla="*/ 2147483647 w 3018"/>
                <a:gd name="T3" fmla="*/ 2147483647 h 2814"/>
                <a:gd name="T4" fmla="*/ 2147483647 w 3018"/>
                <a:gd name="T5" fmla="*/ 2147483647 h 2814"/>
                <a:gd name="T6" fmla="*/ 2147483647 w 3018"/>
                <a:gd name="T7" fmla="*/ 2147483647 h 2814"/>
                <a:gd name="T8" fmla="*/ 2147483647 w 3018"/>
                <a:gd name="T9" fmla="*/ 2147483647 h 2814"/>
                <a:gd name="T10" fmla="*/ 2147483647 w 3018"/>
                <a:gd name="T11" fmla="*/ 2147483647 h 2814"/>
                <a:gd name="T12" fmla="*/ 2147483647 w 3018"/>
                <a:gd name="T13" fmla="*/ 2147483647 h 2814"/>
                <a:gd name="T14" fmla="*/ 2147483647 w 3018"/>
                <a:gd name="T15" fmla="*/ 2147483647 h 2814"/>
                <a:gd name="T16" fmla="*/ 2147483647 w 3018"/>
                <a:gd name="T17" fmla="*/ 2147483647 h 2814"/>
                <a:gd name="T18" fmla="*/ 2147483647 w 3018"/>
                <a:gd name="T19" fmla="*/ 2147483647 h 2814"/>
                <a:gd name="T20" fmla="*/ 2147483647 w 3018"/>
                <a:gd name="T21" fmla="*/ 2147483647 h 2814"/>
                <a:gd name="T22" fmla="*/ 2147483647 w 3018"/>
                <a:gd name="T23" fmla="*/ 2147483647 h 2814"/>
                <a:gd name="T24" fmla="*/ 2147483647 w 3018"/>
                <a:gd name="T25" fmla="*/ 2147483647 h 2814"/>
                <a:gd name="T26" fmla="*/ 2147483647 w 3018"/>
                <a:gd name="T27" fmla="*/ 2147483647 h 2814"/>
                <a:gd name="T28" fmla="*/ 2147483647 w 3018"/>
                <a:gd name="T29" fmla="*/ 2147483647 h 2814"/>
                <a:gd name="T30" fmla="*/ 2147483647 w 3018"/>
                <a:gd name="T31" fmla="*/ 2147483647 h 2814"/>
                <a:gd name="T32" fmla="*/ 2147483647 w 3018"/>
                <a:gd name="T33" fmla="*/ 2147483647 h 2814"/>
                <a:gd name="T34" fmla="*/ 2147483647 w 3018"/>
                <a:gd name="T35" fmla="*/ 2147483647 h 2814"/>
                <a:gd name="T36" fmla="*/ 2147483647 w 3018"/>
                <a:gd name="T37" fmla="*/ 2147483647 h 2814"/>
                <a:gd name="T38" fmla="*/ 2147483647 w 3018"/>
                <a:gd name="T39" fmla="*/ 2147483647 h 2814"/>
                <a:gd name="T40" fmla="*/ 2147483647 w 3018"/>
                <a:gd name="T41" fmla="*/ 2147483647 h 2814"/>
                <a:gd name="T42" fmla="*/ 2147483647 w 3018"/>
                <a:gd name="T43" fmla="*/ 2147483647 h 2814"/>
                <a:gd name="T44" fmla="*/ 2147483647 w 3018"/>
                <a:gd name="T45" fmla="*/ 2147483647 h 2814"/>
                <a:gd name="T46" fmla="*/ 2147483647 w 3018"/>
                <a:gd name="T47" fmla="*/ 2147483647 h 2814"/>
                <a:gd name="T48" fmla="*/ 2147483647 w 3018"/>
                <a:gd name="T49" fmla="*/ 2147483647 h 2814"/>
                <a:gd name="T50" fmla="*/ 2147483647 w 3018"/>
                <a:gd name="T51" fmla="*/ 2147483647 h 2814"/>
                <a:gd name="T52" fmla="*/ 2147483647 w 3018"/>
                <a:gd name="T53" fmla="*/ 2147483647 h 2814"/>
                <a:gd name="T54" fmla="*/ 2147483647 w 3018"/>
                <a:gd name="T55" fmla="*/ 2147483647 h 2814"/>
                <a:gd name="T56" fmla="*/ 2147483647 w 3018"/>
                <a:gd name="T57" fmla="*/ 2147483647 h 2814"/>
                <a:gd name="T58" fmla="*/ 2147483647 w 3018"/>
                <a:gd name="T59" fmla="*/ 2147483647 h 2814"/>
                <a:gd name="T60" fmla="*/ 2147483647 w 3018"/>
                <a:gd name="T61" fmla="*/ 2147483647 h 2814"/>
                <a:gd name="T62" fmla="*/ 2147483647 w 3018"/>
                <a:gd name="T63" fmla="*/ 2147483647 h 2814"/>
                <a:gd name="T64" fmla="*/ 2147483647 w 3018"/>
                <a:gd name="T65" fmla="*/ 2147483647 h 2814"/>
                <a:gd name="T66" fmla="*/ 2147483647 w 3018"/>
                <a:gd name="T67" fmla="*/ 2147483647 h 2814"/>
                <a:gd name="T68" fmla="*/ 2147483647 w 3018"/>
                <a:gd name="T69" fmla="*/ 2147483647 h 2814"/>
                <a:gd name="T70" fmla="*/ 2147483647 w 3018"/>
                <a:gd name="T71" fmla="*/ 2147483647 h 2814"/>
                <a:gd name="T72" fmla="*/ 2147483647 w 3018"/>
                <a:gd name="T73" fmla="*/ 2147483647 h 2814"/>
                <a:gd name="T74" fmla="*/ 2147483647 w 3018"/>
                <a:gd name="T75" fmla="*/ 2147483647 h 2814"/>
                <a:gd name="T76" fmla="*/ 2147483647 w 3018"/>
                <a:gd name="T77" fmla="*/ 2147483647 h 2814"/>
                <a:gd name="T78" fmla="*/ 2147483647 w 3018"/>
                <a:gd name="T79" fmla="*/ 0 h 2814"/>
                <a:gd name="T80" fmla="*/ 2147483647 w 3018"/>
                <a:gd name="T81" fmla="*/ 0 h 2814"/>
                <a:gd name="T82" fmla="*/ 2147483647 w 3018"/>
                <a:gd name="T83" fmla="*/ 0 h 28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814"/>
                <a:gd name="T128" fmla="*/ 3018 w 3018"/>
                <a:gd name="T129" fmla="*/ 2814 h 28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814">
                  <a:moveTo>
                    <a:pt x="0" y="2814"/>
                  </a:moveTo>
                  <a:lnTo>
                    <a:pt x="18" y="2814"/>
                  </a:lnTo>
                  <a:lnTo>
                    <a:pt x="42" y="2814"/>
                  </a:lnTo>
                  <a:lnTo>
                    <a:pt x="66" y="2814"/>
                  </a:lnTo>
                  <a:lnTo>
                    <a:pt x="90" y="2814"/>
                  </a:lnTo>
                  <a:lnTo>
                    <a:pt x="114" y="2814"/>
                  </a:lnTo>
                  <a:lnTo>
                    <a:pt x="138" y="2814"/>
                  </a:lnTo>
                  <a:lnTo>
                    <a:pt x="162" y="2814"/>
                  </a:lnTo>
                  <a:lnTo>
                    <a:pt x="186" y="2814"/>
                  </a:lnTo>
                  <a:lnTo>
                    <a:pt x="210" y="2814"/>
                  </a:lnTo>
                  <a:lnTo>
                    <a:pt x="234" y="2814"/>
                  </a:lnTo>
                  <a:lnTo>
                    <a:pt x="258" y="2814"/>
                  </a:lnTo>
                  <a:lnTo>
                    <a:pt x="282" y="2814"/>
                  </a:lnTo>
                  <a:lnTo>
                    <a:pt x="306" y="2814"/>
                  </a:lnTo>
                  <a:lnTo>
                    <a:pt x="330" y="2814"/>
                  </a:lnTo>
                  <a:lnTo>
                    <a:pt x="354" y="2814"/>
                  </a:lnTo>
                  <a:lnTo>
                    <a:pt x="378" y="2814"/>
                  </a:lnTo>
                  <a:lnTo>
                    <a:pt x="402" y="2814"/>
                  </a:lnTo>
                  <a:lnTo>
                    <a:pt x="426" y="2814"/>
                  </a:lnTo>
                  <a:lnTo>
                    <a:pt x="450" y="2814"/>
                  </a:lnTo>
                  <a:lnTo>
                    <a:pt x="474" y="2814"/>
                  </a:lnTo>
                  <a:lnTo>
                    <a:pt x="498" y="2814"/>
                  </a:lnTo>
                  <a:lnTo>
                    <a:pt x="522" y="2814"/>
                  </a:lnTo>
                  <a:lnTo>
                    <a:pt x="546" y="2814"/>
                  </a:lnTo>
                  <a:lnTo>
                    <a:pt x="570" y="2814"/>
                  </a:lnTo>
                  <a:lnTo>
                    <a:pt x="594" y="2814"/>
                  </a:lnTo>
                  <a:lnTo>
                    <a:pt x="618" y="2814"/>
                  </a:lnTo>
                  <a:lnTo>
                    <a:pt x="642" y="2814"/>
                  </a:lnTo>
                  <a:lnTo>
                    <a:pt x="666" y="2814"/>
                  </a:lnTo>
                  <a:lnTo>
                    <a:pt x="690" y="2814"/>
                  </a:lnTo>
                  <a:lnTo>
                    <a:pt x="714" y="2814"/>
                  </a:lnTo>
                  <a:lnTo>
                    <a:pt x="732" y="2814"/>
                  </a:lnTo>
                  <a:lnTo>
                    <a:pt x="756" y="2814"/>
                  </a:lnTo>
                  <a:lnTo>
                    <a:pt x="780" y="2814"/>
                  </a:lnTo>
                  <a:lnTo>
                    <a:pt x="804" y="2814"/>
                  </a:lnTo>
                  <a:lnTo>
                    <a:pt x="828" y="2814"/>
                  </a:lnTo>
                  <a:lnTo>
                    <a:pt x="852" y="2814"/>
                  </a:lnTo>
                  <a:lnTo>
                    <a:pt x="876" y="2814"/>
                  </a:lnTo>
                  <a:lnTo>
                    <a:pt x="900" y="2814"/>
                  </a:lnTo>
                  <a:lnTo>
                    <a:pt x="924" y="2814"/>
                  </a:lnTo>
                  <a:lnTo>
                    <a:pt x="948" y="2814"/>
                  </a:lnTo>
                  <a:lnTo>
                    <a:pt x="972" y="2814"/>
                  </a:lnTo>
                  <a:lnTo>
                    <a:pt x="996" y="2814"/>
                  </a:lnTo>
                  <a:lnTo>
                    <a:pt x="1020" y="2814"/>
                  </a:lnTo>
                  <a:lnTo>
                    <a:pt x="1044" y="2814"/>
                  </a:lnTo>
                  <a:lnTo>
                    <a:pt x="1068" y="2814"/>
                  </a:lnTo>
                  <a:lnTo>
                    <a:pt x="1092" y="2814"/>
                  </a:lnTo>
                  <a:lnTo>
                    <a:pt x="1116" y="2814"/>
                  </a:lnTo>
                  <a:lnTo>
                    <a:pt x="1140" y="2814"/>
                  </a:lnTo>
                  <a:lnTo>
                    <a:pt x="1164" y="2814"/>
                  </a:lnTo>
                  <a:lnTo>
                    <a:pt x="1188" y="2814"/>
                  </a:lnTo>
                  <a:lnTo>
                    <a:pt x="1212" y="2814"/>
                  </a:lnTo>
                  <a:lnTo>
                    <a:pt x="1236" y="2814"/>
                  </a:lnTo>
                  <a:lnTo>
                    <a:pt x="1260" y="2814"/>
                  </a:lnTo>
                  <a:lnTo>
                    <a:pt x="1284" y="2814"/>
                  </a:lnTo>
                  <a:lnTo>
                    <a:pt x="1308" y="2814"/>
                  </a:lnTo>
                  <a:lnTo>
                    <a:pt x="1332" y="2814"/>
                  </a:lnTo>
                  <a:lnTo>
                    <a:pt x="1356" y="2814"/>
                  </a:lnTo>
                  <a:lnTo>
                    <a:pt x="1380" y="2814"/>
                  </a:lnTo>
                  <a:lnTo>
                    <a:pt x="1404" y="2814"/>
                  </a:lnTo>
                  <a:lnTo>
                    <a:pt x="1428" y="2814"/>
                  </a:lnTo>
                  <a:lnTo>
                    <a:pt x="1446" y="2814"/>
                  </a:lnTo>
                  <a:lnTo>
                    <a:pt x="1470" y="2814"/>
                  </a:lnTo>
                  <a:lnTo>
                    <a:pt x="1494" y="2814"/>
                  </a:lnTo>
                  <a:lnTo>
                    <a:pt x="1518" y="2814"/>
                  </a:lnTo>
                  <a:lnTo>
                    <a:pt x="1542" y="2814"/>
                  </a:lnTo>
                  <a:lnTo>
                    <a:pt x="1566" y="2814"/>
                  </a:lnTo>
                  <a:lnTo>
                    <a:pt x="1590" y="2814"/>
                  </a:lnTo>
                  <a:lnTo>
                    <a:pt x="1614" y="2814"/>
                  </a:lnTo>
                  <a:lnTo>
                    <a:pt x="1638" y="2814"/>
                  </a:lnTo>
                  <a:lnTo>
                    <a:pt x="1662" y="2814"/>
                  </a:lnTo>
                  <a:lnTo>
                    <a:pt x="1686" y="2814"/>
                  </a:lnTo>
                  <a:lnTo>
                    <a:pt x="1710" y="2814"/>
                  </a:lnTo>
                  <a:lnTo>
                    <a:pt x="1734" y="2808"/>
                  </a:lnTo>
                  <a:lnTo>
                    <a:pt x="1758" y="2808"/>
                  </a:lnTo>
                  <a:lnTo>
                    <a:pt x="1782" y="2802"/>
                  </a:lnTo>
                  <a:lnTo>
                    <a:pt x="1806" y="2802"/>
                  </a:lnTo>
                  <a:lnTo>
                    <a:pt x="1830" y="2796"/>
                  </a:lnTo>
                  <a:lnTo>
                    <a:pt x="1854" y="2784"/>
                  </a:lnTo>
                  <a:lnTo>
                    <a:pt x="1878" y="2778"/>
                  </a:lnTo>
                  <a:lnTo>
                    <a:pt x="1902" y="2766"/>
                  </a:lnTo>
                  <a:lnTo>
                    <a:pt x="1926" y="2748"/>
                  </a:lnTo>
                  <a:lnTo>
                    <a:pt x="1950" y="2730"/>
                  </a:lnTo>
                  <a:lnTo>
                    <a:pt x="1974" y="2700"/>
                  </a:lnTo>
                  <a:lnTo>
                    <a:pt x="1998" y="2664"/>
                  </a:lnTo>
                  <a:lnTo>
                    <a:pt x="2022" y="2616"/>
                  </a:lnTo>
                  <a:lnTo>
                    <a:pt x="2046" y="2562"/>
                  </a:lnTo>
                  <a:lnTo>
                    <a:pt x="2070" y="2484"/>
                  </a:lnTo>
                  <a:lnTo>
                    <a:pt x="2094" y="2394"/>
                  </a:lnTo>
                  <a:lnTo>
                    <a:pt x="2118" y="2286"/>
                  </a:lnTo>
                  <a:lnTo>
                    <a:pt x="2142" y="2154"/>
                  </a:lnTo>
                  <a:lnTo>
                    <a:pt x="2160" y="2004"/>
                  </a:lnTo>
                  <a:lnTo>
                    <a:pt x="2184" y="1830"/>
                  </a:lnTo>
                  <a:lnTo>
                    <a:pt x="2208" y="1644"/>
                  </a:lnTo>
                  <a:lnTo>
                    <a:pt x="2232" y="1452"/>
                  </a:lnTo>
                  <a:lnTo>
                    <a:pt x="2256" y="1254"/>
                  </a:lnTo>
                  <a:lnTo>
                    <a:pt x="2280" y="1068"/>
                  </a:lnTo>
                  <a:lnTo>
                    <a:pt x="2304" y="888"/>
                  </a:lnTo>
                  <a:lnTo>
                    <a:pt x="2328" y="726"/>
                  </a:lnTo>
                  <a:lnTo>
                    <a:pt x="2352" y="588"/>
                  </a:lnTo>
                  <a:lnTo>
                    <a:pt x="2376" y="468"/>
                  </a:lnTo>
                  <a:lnTo>
                    <a:pt x="2400" y="366"/>
                  </a:lnTo>
                  <a:lnTo>
                    <a:pt x="2424" y="288"/>
                  </a:lnTo>
                  <a:lnTo>
                    <a:pt x="2448" y="222"/>
                  </a:lnTo>
                  <a:lnTo>
                    <a:pt x="2472" y="168"/>
                  </a:lnTo>
                  <a:lnTo>
                    <a:pt x="2496" y="132"/>
                  </a:lnTo>
                  <a:lnTo>
                    <a:pt x="2520" y="96"/>
                  </a:lnTo>
                  <a:lnTo>
                    <a:pt x="2544" y="72"/>
                  </a:lnTo>
                  <a:lnTo>
                    <a:pt x="2568" y="54"/>
                  </a:lnTo>
                  <a:lnTo>
                    <a:pt x="2592" y="42"/>
                  </a:lnTo>
                  <a:lnTo>
                    <a:pt x="2616" y="30"/>
                  </a:lnTo>
                  <a:lnTo>
                    <a:pt x="2640" y="24"/>
                  </a:lnTo>
                  <a:lnTo>
                    <a:pt x="2664" y="18"/>
                  </a:lnTo>
                  <a:lnTo>
                    <a:pt x="2688" y="12"/>
                  </a:lnTo>
                  <a:lnTo>
                    <a:pt x="2712" y="6"/>
                  </a:lnTo>
                  <a:lnTo>
                    <a:pt x="2736" y="6"/>
                  </a:lnTo>
                  <a:lnTo>
                    <a:pt x="2760" y="6"/>
                  </a:lnTo>
                  <a:lnTo>
                    <a:pt x="2784" y="0"/>
                  </a:lnTo>
                  <a:lnTo>
                    <a:pt x="2808" y="0"/>
                  </a:lnTo>
                  <a:lnTo>
                    <a:pt x="2832" y="0"/>
                  </a:lnTo>
                  <a:lnTo>
                    <a:pt x="2856" y="0"/>
                  </a:lnTo>
                  <a:lnTo>
                    <a:pt x="2874" y="0"/>
                  </a:lnTo>
                  <a:lnTo>
                    <a:pt x="2898" y="0"/>
                  </a:lnTo>
                  <a:lnTo>
                    <a:pt x="2922" y="0"/>
                  </a:lnTo>
                  <a:lnTo>
                    <a:pt x="2946" y="0"/>
                  </a:lnTo>
                  <a:lnTo>
                    <a:pt x="2970" y="0"/>
                  </a:lnTo>
                  <a:lnTo>
                    <a:pt x="2994" y="0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66666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9" name="Freeform 59"/>
            <p:cNvSpPr>
              <a:spLocks/>
            </p:cNvSpPr>
            <p:nvPr/>
          </p:nvSpPr>
          <p:spPr bwMode="auto">
            <a:xfrm>
              <a:off x="6657975" y="1095375"/>
              <a:ext cx="876300" cy="1588"/>
            </a:xfrm>
            <a:custGeom>
              <a:avLst/>
              <a:gdLst>
                <a:gd name="T0" fmla="*/ 0 w 552"/>
                <a:gd name="T1" fmla="*/ 0 h 1588"/>
                <a:gd name="T2" fmla="*/ 2147483647 w 552"/>
                <a:gd name="T3" fmla="*/ 0 h 1588"/>
                <a:gd name="T4" fmla="*/ 2147483647 w 552"/>
                <a:gd name="T5" fmla="*/ 0 h 1588"/>
                <a:gd name="T6" fmla="*/ 2147483647 w 552"/>
                <a:gd name="T7" fmla="*/ 0 h 1588"/>
                <a:gd name="T8" fmla="*/ 2147483647 w 552"/>
                <a:gd name="T9" fmla="*/ 0 h 1588"/>
                <a:gd name="T10" fmla="*/ 2147483647 w 552"/>
                <a:gd name="T11" fmla="*/ 0 h 1588"/>
                <a:gd name="T12" fmla="*/ 2147483647 w 552"/>
                <a:gd name="T13" fmla="*/ 0 h 1588"/>
                <a:gd name="T14" fmla="*/ 2147483647 w 552"/>
                <a:gd name="T15" fmla="*/ 0 h 1588"/>
                <a:gd name="T16" fmla="*/ 2147483647 w 552"/>
                <a:gd name="T17" fmla="*/ 0 h 1588"/>
                <a:gd name="T18" fmla="*/ 2147483647 w 552"/>
                <a:gd name="T19" fmla="*/ 0 h 1588"/>
                <a:gd name="T20" fmla="*/ 2147483647 w 552"/>
                <a:gd name="T21" fmla="*/ 0 h 1588"/>
                <a:gd name="T22" fmla="*/ 2147483647 w 552"/>
                <a:gd name="T23" fmla="*/ 0 h 1588"/>
                <a:gd name="T24" fmla="*/ 2147483647 w 552"/>
                <a:gd name="T25" fmla="*/ 0 h 1588"/>
                <a:gd name="T26" fmla="*/ 2147483647 w 552"/>
                <a:gd name="T27" fmla="*/ 0 h 1588"/>
                <a:gd name="T28" fmla="*/ 2147483647 w 552"/>
                <a:gd name="T29" fmla="*/ 0 h 1588"/>
                <a:gd name="T30" fmla="*/ 2147483647 w 552"/>
                <a:gd name="T31" fmla="*/ 0 h 1588"/>
                <a:gd name="T32" fmla="*/ 2147483647 w 552"/>
                <a:gd name="T33" fmla="*/ 0 h 1588"/>
                <a:gd name="T34" fmla="*/ 2147483647 w 552"/>
                <a:gd name="T35" fmla="*/ 0 h 1588"/>
                <a:gd name="T36" fmla="*/ 2147483647 w 552"/>
                <a:gd name="T37" fmla="*/ 0 h 1588"/>
                <a:gd name="T38" fmla="*/ 2147483647 w 552"/>
                <a:gd name="T39" fmla="*/ 0 h 1588"/>
                <a:gd name="T40" fmla="*/ 2147483647 w 552"/>
                <a:gd name="T41" fmla="*/ 0 h 1588"/>
                <a:gd name="T42" fmla="*/ 2147483647 w 552"/>
                <a:gd name="T43" fmla="*/ 0 h 1588"/>
                <a:gd name="T44" fmla="*/ 2147483647 w 552"/>
                <a:gd name="T45" fmla="*/ 0 h 1588"/>
                <a:gd name="T46" fmla="*/ 2147483647 w 552"/>
                <a:gd name="T47" fmla="*/ 0 h 1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1588"/>
                <a:gd name="T74" fmla="*/ 552 w 552"/>
                <a:gd name="T75" fmla="*/ 1588 h 1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1588">
                  <a:moveTo>
                    <a:pt x="0" y="0"/>
                  </a:move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66666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70" name="Freeform 60"/>
            <p:cNvSpPr>
              <a:spLocks/>
            </p:cNvSpPr>
            <p:nvPr/>
          </p:nvSpPr>
          <p:spPr bwMode="auto">
            <a:xfrm>
              <a:off x="1866900" y="1095375"/>
              <a:ext cx="4791075" cy="4467225"/>
            </a:xfrm>
            <a:custGeom>
              <a:avLst/>
              <a:gdLst>
                <a:gd name="T0" fmla="*/ 2147483647 w 3018"/>
                <a:gd name="T1" fmla="*/ 2147483647 h 2814"/>
                <a:gd name="T2" fmla="*/ 2147483647 w 3018"/>
                <a:gd name="T3" fmla="*/ 2147483647 h 2814"/>
                <a:gd name="T4" fmla="*/ 2147483647 w 3018"/>
                <a:gd name="T5" fmla="*/ 2147483647 h 2814"/>
                <a:gd name="T6" fmla="*/ 2147483647 w 3018"/>
                <a:gd name="T7" fmla="*/ 2147483647 h 2814"/>
                <a:gd name="T8" fmla="*/ 2147483647 w 3018"/>
                <a:gd name="T9" fmla="*/ 2147483647 h 2814"/>
                <a:gd name="T10" fmla="*/ 2147483647 w 3018"/>
                <a:gd name="T11" fmla="*/ 2147483647 h 2814"/>
                <a:gd name="T12" fmla="*/ 2147483647 w 3018"/>
                <a:gd name="T13" fmla="*/ 2147483647 h 2814"/>
                <a:gd name="T14" fmla="*/ 2147483647 w 3018"/>
                <a:gd name="T15" fmla="*/ 2147483647 h 2814"/>
                <a:gd name="T16" fmla="*/ 2147483647 w 3018"/>
                <a:gd name="T17" fmla="*/ 2147483647 h 2814"/>
                <a:gd name="T18" fmla="*/ 2147483647 w 3018"/>
                <a:gd name="T19" fmla="*/ 2147483647 h 2814"/>
                <a:gd name="T20" fmla="*/ 2147483647 w 3018"/>
                <a:gd name="T21" fmla="*/ 2147483647 h 2814"/>
                <a:gd name="T22" fmla="*/ 2147483647 w 3018"/>
                <a:gd name="T23" fmla="*/ 2147483647 h 2814"/>
                <a:gd name="T24" fmla="*/ 2147483647 w 3018"/>
                <a:gd name="T25" fmla="*/ 2147483647 h 2814"/>
                <a:gd name="T26" fmla="*/ 2147483647 w 3018"/>
                <a:gd name="T27" fmla="*/ 2147483647 h 2814"/>
                <a:gd name="T28" fmla="*/ 2147483647 w 3018"/>
                <a:gd name="T29" fmla="*/ 2147483647 h 2814"/>
                <a:gd name="T30" fmla="*/ 2147483647 w 3018"/>
                <a:gd name="T31" fmla="*/ 2147483647 h 2814"/>
                <a:gd name="T32" fmla="*/ 2147483647 w 3018"/>
                <a:gd name="T33" fmla="*/ 2147483647 h 2814"/>
                <a:gd name="T34" fmla="*/ 2147483647 w 3018"/>
                <a:gd name="T35" fmla="*/ 2147483647 h 2814"/>
                <a:gd name="T36" fmla="*/ 2147483647 w 3018"/>
                <a:gd name="T37" fmla="*/ 2147483647 h 2814"/>
                <a:gd name="T38" fmla="*/ 2147483647 w 3018"/>
                <a:gd name="T39" fmla="*/ 2147483647 h 2814"/>
                <a:gd name="T40" fmla="*/ 2147483647 w 3018"/>
                <a:gd name="T41" fmla="*/ 2147483647 h 2814"/>
                <a:gd name="T42" fmla="*/ 2147483647 w 3018"/>
                <a:gd name="T43" fmla="*/ 2147483647 h 2814"/>
                <a:gd name="T44" fmla="*/ 2147483647 w 3018"/>
                <a:gd name="T45" fmla="*/ 2147483647 h 2814"/>
                <a:gd name="T46" fmla="*/ 2147483647 w 3018"/>
                <a:gd name="T47" fmla="*/ 2147483647 h 2814"/>
                <a:gd name="T48" fmla="*/ 2147483647 w 3018"/>
                <a:gd name="T49" fmla="*/ 2147483647 h 2814"/>
                <a:gd name="T50" fmla="*/ 2147483647 w 3018"/>
                <a:gd name="T51" fmla="*/ 2147483647 h 2814"/>
                <a:gd name="T52" fmla="*/ 2147483647 w 3018"/>
                <a:gd name="T53" fmla="*/ 2147483647 h 2814"/>
                <a:gd name="T54" fmla="*/ 2147483647 w 3018"/>
                <a:gd name="T55" fmla="*/ 2147483647 h 2814"/>
                <a:gd name="T56" fmla="*/ 2147483647 w 3018"/>
                <a:gd name="T57" fmla="*/ 2147483647 h 2814"/>
                <a:gd name="T58" fmla="*/ 2147483647 w 3018"/>
                <a:gd name="T59" fmla="*/ 2147483647 h 2814"/>
                <a:gd name="T60" fmla="*/ 2147483647 w 3018"/>
                <a:gd name="T61" fmla="*/ 2147483647 h 2814"/>
                <a:gd name="T62" fmla="*/ 2147483647 w 3018"/>
                <a:gd name="T63" fmla="*/ 2147483647 h 2814"/>
                <a:gd name="T64" fmla="*/ 2147483647 w 3018"/>
                <a:gd name="T65" fmla="*/ 2147483647 h 2814"/>
                <a:gd name="T66" fmla="*/ 2147483647 w 3018"/>
                <a:gd name="T67" fmla="*/ 2147483647 h 2814"/>
                <a:gd name="T68" fmla="*/ 2147483647 w 3018"/>
                <a:gd name="T69" fmla="*/ 2147483647 h 2814"/>
                <a:gd name="T70" fmla="*/ 2147483647 w 3018"/>
                <a:gd name="T71" fmla="*/ 2147483647 h 2814"/>
                <a:gd name="T72" fmla="*/ 2147483647 w 3018"/>
                <a:gd name="T73" fmla="*/ 2147483647 h 2814"/>
                <a:gd name="T74" fmla="*/ 2147483647 w 3018"/>
                <a:gd name="T75" fmla="*/ 2147483647 h 2814"/>
                <a:gd name="T76" fmla="*/ 2147483647 w 3018"/>
                <a:gd name="T77" fmla="*/ 0 h 2814"/>
                <a:gd name="T78" fmla="*/ 2147483647 w 3018"/>
                <a:gd name="T79" fmla="*/ 0 h 2814"/>
                <a:gd name="T80" fmla="*/ 2147483647 w 3018"/>
                <a:gd name="T81" fmla="*/ 0 h 2814"/>
                <a:gd name="T82" fmla="*/ 2147483647 w 3018"/>
                <a:gd name="T83" fmla="*/ 0 h 28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814"/>
                <a:gd name="T128" fmla="*/ 3018 w 3018"/>
                <a:gd name="T129" fmla="*/ 2814 h 28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814">
                  <a:moveTo>
                    <a:pt x="0" y="2814"/>
                  </a:moveTo>
                  <a:lnTo>
                    <a:pt x="18" y="2814"/>
                  </a:lnTo>
                  <a:lnTo>
                    <a:pt x="42" y="2814"/>
                  </a:lnTo>
                  <a:lnTo>
                    <a:pt x="66" y="2814"/>
                  </a:lnTo>
                  <a:lnTo>
                    <a:pt x="90" y="2814"/>
                  </a:lnTo>
                  <a:lnTo>
                    <a:pt x="114" y="2814"/>
                  </a:lnTo>
                  <a:lnTo>
                    <a:pt x="138" y="2814"/>
                  </a:lnTo>
                  <a:lnTo>
                    <a:pt x="162" y="2814"/>
                  </a:lnTo>
                  <a:lnTo>
                    <a:pt x="186" y="2814"/>
                  </a:lnTo>
                  <a:lnTo>
                    <a:pt x="210" y="2814"/>
                  </a:lnTo>
                  <a:lnTo>
                    <a:pt x="234" y="2814"/>
                  </a:lnTo>
                  <a:lnTo>
                    <a:pt x="258" y="2814"/>
                  </a:lnTo>
                  <a:lnTo>
                    <a:pt x="282" y="2814"/>
                  </a:lnTo>
                  <a:lnTo>
                    <a:pt x="306" y="2814"/>
                  </a:lnTo>
                  <a:lnTo>
                    <a:pt x="330" y="2814"/>
                  </a:lnTo>
                  <a:lnTo>
                    <a:pt x="354" y="2814"/>
                  </a:lnTo>
                  <a:lnTo>
                    <a:pt x="378" y="2814"/>
                  </a:lnTo>
                  <a:lnTo>
                    <a:pt x="402" y="2814"/>
                  </a:lnTo>
                  <a:lnTo>
                    <a:pt x="426" y="2814"/>
                  </a:lnTo>
                  <a:lnTo>
                    <a:pt x="450" y="2814"/>
                  </a:lnTo>
                  <a:lnTo>
                    <a:pt x="474" y="2814"/>
                  </a:lnTo>
                  <a:lnTo>
                    <a:pt x="498" y="2814"/>
                  </a:lnTo>
                  <a:lnTo>
                    <a:pt x="522" y="2814"/>
                  </a:lnTo>
                  <a:lnTo>
                    <a:pt x="546" y="2814"/>
                  </a:lnTo>
                  <a:lnTo>
                    <a:pt x="570" y="2814"/>
                  </a:lnTo>
                  <a:lnTo>
                    <a:pt x="594" y="2814"/>
                  </a:lnTo>
                  <a:lnTo>
                    <a:pt x="618" y="2814"/>
                  </a:lnTo>
                  <a:lnTo>
                    <a:pt x="642" y="2814"/>
                  </a:lnTo>
                  <a:lnTo>
                    <a:pt x="666" y="2814"/>
                  </a:lnTo>
                  <a:lnTo>
                    <a:pt x="690" y="2814"/>
                  </a:lnTo>
                  <a:lnTo>
                    <a:pt x="714" y="2814"/>
                  </a:lnTo>
                  <a:lnTo>
                    <a:pt x="732" y="2814"/>
                  </a:lnTo>
                  <a:lnTo>
                    <a:pt x="756" y="2814"/>
                  </a:lnTo>
                  <a:lnTo>
                    <a:pt x="780" y="2814"/>
                  </a:lnTo>
                  <a:lnTo>
                    <a:pt x="804" y="2814"/>
                  </a:lnTo>
                  <a:lnTo>
                    <a:pt x="828" y="2814"/>
                  </a:lnTo>
                  <a:lnTo>
                    <a:pt x="852" y="2814"/>
                  </a:lnTo>
                  <a:lnTo>
                    <a:pt x="876" y="2814"/>
                  </a:lnTo>
                  <a:lnTo>
                    <a:pt x="900" y="2814"/>
                  </a:lnTo>
                  <a:lnTo>
                    <a:pt x="924" y="2814"/>
                  </a:lnTo>
                  <a:lnTo>
                    <a:pt x="948" y="2814"/>
                  </a:lnTo>
                  <a:lnTo>
                    <a:pt x="972" y="2814"/>
                  </a:lnTo>
                  <a:lnTo>
                    <a:pt x="996" y="2814"/>
                  </a:lnTo>
                  <a:lnTo>
                    <a:pt x="1020" y="2814"/>
                  </a:lnTo>
                  <a:lnTo>
                    <a:pt x="1044" y="2814"/>
                  </a:lnTo>
                  <a:lnTo>
                    <a:pt x="1068" y="2814"/>
                  </a:lnTo>
                  <a:lnTo>
                    <a:pt x="1092" y="2814"/>
                  </a:lnTo>
                  <a:lnTo>
                    <a:pt x="1116" y="2814"/>
                  </a:lnTo>
                  <a:lnTo>
                    <a:pt x="1140" y="2814"/>
                  </a:lnTo>
                  <a:lnTo>
                    <a:pt x="1164" y="2814"/>
                  </a:lnTo>
                  <a:lnTo>
                    <a:pt x="1188" y="2814"/>
                  </a:lnTo>
                  <a:lnTo>
                    <a:pt x="1212" y="2814"/>
                  </a:lnTo>
                  <a:lnTo>
                    <a:pt x="1236" y="2814"/>
                  </a:lnTo>
                  <a:lnTo>
                    <a:pt x="1260" y="2814"/>
                  </a:lnTo>
                  <a:lnTo>
                    <a:pt x="1284" y="2814"/>
                  </a:lnTo>
                  <a:lnTo>
                    <a:pt x="1308" y="2814"/>
                  </a:lnTo>
                  <a:lnTo>
                    <a:pt x="1332" y="2814"/>
                  </a:lnTo>
                  <a:lnTo>
                    <a:pt x="1356" y="2814"/>
                  </a:lnTo>
                  <a:lnTo>
                    <a:pt x="1380" y="2814"/>
                  </a:lnTo>
                  <a:lnTo>
                    <a:pt x="1404" y="2814"/>
                  </a:lnTo>
                  <a:lnTo>
                    <a:pt x="1428" y="2814"/>
                  </a:lnTo>
                  <a:lnTo>
                    <a:pt x="1446" y="2814"/>
                  </a:lnTo>
                  <a:lnTo>
                    <a:pt x="1470" y="2814"/>
                  </a:lnTo>
                  <a:lnTo>
                    <a:pt x="1494" y="2814"/>
                  </a:lnTo>
                  <a:lnTo>
                    <a:pt x="1518" y="2814"/>
                  </a:lnTo>
                  <a:lnTo>
                    <a:pt x="1542" y="2814"/>
                  </a:lnTo>
                  <a:lnTo>
                    <a:pt x="1566" y="2814"/>
                  </a:lnTo>
                  <a:lnTo>
                    <a:pt x="1590" y="2814"/>
                  </a:lnTo>
                  <a:lnTo>
                    <a:pt x="1614" y="2814"/>
                  </a:lnTo>
                  <a:lnTo>
                    <a:pt x="1638" y="2814"/>
                  </a:lnTo>
                  <a:lnTo>
                    <a:pt x="1662" y="2814"/>
                  </a:lnTo>
                  <a:lnTo>
                    <a:pt x="1686" y="2814"/>
                  </a:lnTo>
                  <a:lnTo>
                    <a:pt x="1710" y="2814"/>
                  </a:lnTo>
                  <a:lnTo>
                    <a:pt x="1734" y="2814"/>
                  </a:lnTo>
                  <a:lnTo>
                    <a:pt x="1758" y="2814"/>
                  </a:lnTo>
                  <a:lnTo>
                    <a:pt x="1782" y="2808"/>
                  </a:lnTo>
                  <a:lnTo>
                    <a:pt x="1806" y="2808"/>
                  </a:lnTo>
                  <a:lnTo>
                    <a:pt x="1830" y="2808"/>
                  </a:lnTo>
                  <a:lnTo>
                    <a:pt x="1854" y="2802"/>
                  </a:lnTo>
                  <a:lnTo>
                    <a:pt x="1878" y="2796"/>
                  </a:lnTo>
                  <a:lnTo>
                    <a:pt x="1902" y="2790"/>
                  </a:lnTo>
                  <a:lnTo>
                    <a:pt x="1926" y="2778"/>
                  </a:lnTo>
                  <a:lnTo>
                    <a:pt x="1950" y="2766"/>
                  </a:lnTo>
                  <a:lnTo>
                    <a:pt x="1974" y="2748"/>
                  </a:lnTo>
                  <a:lnTo>
                    <a:pt x="1998" y="2724"/>
                  </a:lnTo>
                  <a:lnTo>
                    <a:pt x="2022" y="2688"/>
                  </a:lnTo>
                  <a:lnTo>
                    <a:pt x="2046" y="2646"/>
                  </a:lnTo>
                  <a:lnTo>
                    <a:pt x="2070" y="2586"/>
                  </a:lnTo>
                  <a:lnTo>
                    <a:pt x="2094" y="2514"/>
                  </a:lnTo>
                  <a:lnTo>
                    <a:pt x="2118" y="2418"/>
                  </a:lnTo>
                  <a:lnTo>
                    <a:pt x="2142" y="2298"/>
                  </a:lnTo>
                  <a:lnTo>
                    <a:pt x="2160" y="2154"/>
                  </a:lnTo>
                  <a:lnTo>
                    <a:pt x="2184" y="1986"/>
                  </a:lnTo>
                  <a:lnTo>
                    <a:pt x="2208" y="1794"/>
                  </a:lnTo>
                  <a:lnTo>
                    <a:pt x="2232" y="1584"/>
                  </a:lnTo>
                  <a:lnTo>
                    <a:pt x="2256" y="1368"/>
                  </a:lnTo>
                  <a:lnTo>
                    <a:pt x="2280" y="1152"/>
                  </a:lnTo>
                  <a:lnTo>
                    <a:pt x="2304" y="948"/>
                  </a:lnTo>
                  <a:lnTo>
                    <a:pt x="2328" y="762"/>
                  </a:lnTo>
                  <a:lnTo>
                    <a:pt x="2352" y="600"/>
                  </a:lnTo>
                  <a:lnTo>
                    <a:pt x="2376" y="468"/>
                  </a:lnTo>
                  <a:lnTo>
                    <a:pt x="2400" y="360"/>
                  </a:lnTo>
                  <a:lnTo>
                    <a:pt x="2424" y="270"/>
                  </a:lnTo>
                  <a:lnTo>
                    <a:pt x="2448" y="204"/>
                  </a:lnTo>
                  <a:lnTo>
                    <a:pt x="2472" y="150"/>
                  </a:lnTo>
                  <a:lnTo>
                    <a:pt x="2496" y="114"/>
                  </a:lnTo>
                  <a:lnTo>
                    <a:pt x="2520" y="84"/>
                  </a:lnTo>
                  <a:lnTo>
                    <a:pt x="2544" y="60"/>
                  </a:lnTo>
                  <a:lnTo>
                    <a:pt x="2568" y="42"/>
                  </a:lnTo>
                  <a:lnTo>
                    <a:pt x="2592" y="30"/>
                  </a:lnTo>
                  <a:lnTo>
                    <a:pt x="2616" y="24"/>
                  </a:lnTo>
                  <a:lnTo>
                    <a:pt x="2640" y="18"/>
                  </a:lnTo>
                  <a:lnTo>
                    <a:pt x="2664" y="12"/>
                  </a:lnTo>
                  <a:lnTo>
                    <a:pt x="2688" y="6"/>
                  </a:lnTo>
                  <a:lnTo>
                    <a:pt x="2712" y="6"/>
                  </a:lnTo>
                  <a:lnTo>
                    <a:pt x="2736" y="0"/>
                  </a:lnTo>
                  <a:lnTo>
                    <a:pt x="2760" y="0"/>
                  </a:lnTo>
                  <a:lnTo>
                    <a:pt x="2784" y="0"/>
                  </a:lnTo>
                  <a:lnTo>
                    <a:pt x="2808" y="0"/>
                  </a:lnTo>
                  <a:lnTo>
                    <a:pt x="2832" y="0"/>
                  </a:lnTo>
                  <a:lnTo>
                    <a:pt x="2856" y="0"/>
                  </a:lnTo>
                  <a:lnTo>
                    <a:pt x="2874" y="0"/>
                  </a:lnTo>
                  <a:lnTo>
                    <a:pt x="2898" y="0"/>
                  </a:lnTo>
                  <a:lnTo>
                    <a:pt x="2922" y="0"/>
                  </a:lnTo>
                  <a:lnTo>
                    <a:pt x="2946" y="0"/>
                  </a:lnTo>
                  <a:lnTo>
                    <a:pt x="2970" y="0"/>
                  </a:lnTo>
                  <a:lnTo>
                    <a:pt x="2994" y="0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70707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71" name="Freeform 61"/>
            <p:cNvSpPr>
              <a:spLocks/>
            </p:cNvSpPr>
            <p:nvPr/>
          </p:nvSpPr>
          <p:spPr bwMode="auto">
            <a:xfrm>
              <a:off x="6657975" y="1095375"/>
              <a:ext cx="876300" cy="1588"/>
            </a:xfrm>
            <a:custGeom>
              <a:avLst/>
              <a:gdLst>
                <a:gd name="T0" fmla="*/ 0 w 552"/>
                <a:gd name="T1" fmla="*/ 0 h 1588"/>
                <a:gd name="T2" fmla="*/ 2147483647 w 552"/>
                <a:gd name="T3" fmla="*/ 0 h 1588"/>
                <a:gd name="T4" fmla="*/ 2147483647 w 552"/>
                <a:gd name="T5" fmla="*/ 0 h 1588"/>
                <a:gd name="T6" fmla="*/ 2147483647 w 552"/>
                <a:gd name="T7" fmla="*/ 0 h 1588"/>
                <a:gd name="T8" fmla="*/ 2147483647 w 552"/>
                <a:gd name="T9" fmla="*/ 0 h 1588"/>
                <a:gd name="T10" fmla="*/ 2147483647 w 552"/>
                <a:gd name="T11" fmla="*/ 0 h 1588"/>
                <a:gd name="T12" fmla="*/ 2147483647 w 552"/>
                <a:gd name="T13" fmla="*/ 0 h 1588"/>
                <a:gd name="T14" fmla="*/ 2147483647 w 552"/>
                <a:gd name="T15" fmla="*/ 0 h 1588"/>
                <a:gd name="T16" fmla="*/ 2147483647 w 552"/>
                <a:gd name="T17" fmla="*/ 0 h 1588"/>
                <a:gd name="T18" fmla="*/ 2147483647 w 552"/>
                <a:gd name="T19" fmla="*/ 0 h 1588"/>
                <a:gd name="T20" fmla="*/ 2147483647 w 552"/>
                <a:gd name="T21" fmla="*/ 0 h 1588"/>
                <a:gd name="T22" fmla="*/ 2147483647 w 552"/>
                <a:gd name="T23" fmla="*/ 0 h 1588"/>
                <a:gd name="T24" fmla="*/ 2147483647 w 552"/>
                <a:gd name="T25" fmla="*/ 0 h 1588"/>
                <a:gd name="T26" fmla="*/ 2147483647 w 552"/>
                <a:gd name="T27" fmla="*/ 0 h 1588"/>
                <a:gd name="T28" fmla="*/ 2147483647 w 552"/>
                <a:gd name="T29" fmla="*/ 0 h 1588"/>
                <a:gd name="T30" fmla="*/ 2147483647 w 552"/>
                <a:gd name="T31" fmla="*/ 0 h 1588"/>
                <a:gd name="T32" fmla="*/ 2147483647 w 552"/>
                <a:gd name="T33" fmla="*/ 0 h 1588"/>
                <a:gd name="T34" fmla="*/ 2147483647 w 552"/>
                <a:gd name="T35" fmla="*/ 0 h 1588"/>
                <a:gd name="T36" fmla="*/ 2147483647 w 552"/>
                <a:gd name="T37" fmla="*/ 0 h 1588"/>
                <a:gd name="T38" fmla="*/ 2147483647 w 552"/>
                <a:gd name="T39" fmla="*/ 0 h 1588"/>
                <a:gd name="T40" fmla="*/ 2147483647 w 552"/>
                <a:gd name="T41" fmla="*/ 0 h 1588"/>
                <a:gd name="T42" fmla="*/ 2147483647 w 552"/>
                <a:gd name="T43" fmla="*/ 0 h 1588"/>
                <a:gd name="T44" fmla="*/ 2147483647 w 552"/>
                <a:gd name="T45" fmla="*/ 0 h 1588"/>
                <a:gd name="T46" fmla="*/ 2147483647 w 552"/>
                <a:gd name="T47" fmla="*/ 0 h 1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1588"/>
                <a:gd name="T74" fmla="*/ 552 w 552"/>
                <a:gd name="T75" fmla="*/ 1588 h 1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1588">
                  <a:moveTo>
                    <a:pt x="0" y="0"/>
                  </a:move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70707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72" name="Freeform 62"/>
            <p:cNvSpPr>
              <a:spLocks/>
            </p:cNvSpPr>
            <p:nvPr/>
          </p:nvSpPr>
          <p:spPr bwMode="auto">
            <a:xfrm>
              <a:off x="1866900" y="1095375"/>
              <a:ext cx="4791075" cy="4467225"/>
            </a:xfrm>
            <a:custGeom>
              <a:avLst/>
              <a:gdLst>
                <a:gd name="T0" fmla="*/ 2147483647 w 3018"/>
                <a:gd name="T1" fmla="*/ 2147483647 h 2814"/>
                <a:gd name="T2" fmla="*/ 2147483647 w 3018"/>
                <a:gd name="T3" fmla="*/ 2147483647 h 2814"/>
                <a:gd name="T4" fmla="*/ 2147483647 w 3018"/>
                <a:gd name="T5" fmla="*/ 2147483647 h 2814"/>
                <a:gd name="T6" fmla="*/ 2147483647 w 3018"/>
                <a:gd name="T7" fmla="*/ 2147483647 h 2814"/>
                <a:gd name="T8" fmla="*/ 2147483647 w 3018"/>
                <a:gd name="T9" fmla="*/ 2147483647 h 2814"/>
                <a:gd name="T10" fmla="*/ 2147483647 w 3018"/>
                <a:gd name="T11" fmla="*/ 2147483647 h 2814"/>
                <a:gd name="T12" fmla="*/ 2147483647 w 3018"/>
                <a:gd name="T13" fmla="*/ 2147483647 h 2814"/>
                <a:gd name="T14" fmla="*/ 2147483647 w 3018"/>
                <a:gd name="T15" fmla="*/ 2147483647 h 2814"/>
                <a:gd name="T16" fmla="*/ 2147483647 w 3018"/>
                <a:gd name="T17" fmla="*/ 2147483647 h 2814"/>
                <a:gd name="T18" fmla="*/ 2147483647 w 3018"/>
                <a:gd name="T19" fmla="*/ 2147483647 h 2814"/>
                <a:gd name="T20" fmla="*/ 2147483647 w 3018"/>
                <a:gd name="T21" fmla="*/ 2147483647 h 2814"/>
                <a:gd name="T22" fmla="*/ 2147483647 w 3018"/>
                <a:gd name="T23" fmla="*/ 2147483647 h 2814"/>
                <a:gd name="T24" fmla="*/ 2147483647 w 3018"/>
                <a:gd name="T25" fmla="*/ 2147483647 h 2814"/>
                <a:gd name="T26" fmla="*/ 2147483647 w 3018"/>
                <a:gd name="T27" fmla="*/ 2147483647 h 2814"/>
                <a:gd name="T28" fmla="*/ 2147483647 w 3018"/>
                <a:gd name="T29" fmla="*/ 2147483647 h 2814"/>
                <a:gd name="T30" fmla="*/ 2147483647 w 3018"/>
                <a:gd name="T31" fmla="*/ 2147483647 h 2814"/>
                <a:gd name="T32" fmla="*/ 2147483647 w 3018"/>
                <a:gd name="T33" fmla="*/ 2147483647 h 2814"/>
                <a:gd name="T34" fmla="*/ 2147483647 w 3018"/>
                <a:gd name="T35" fmla="*/ 2147483647 h 2814"/>
                <a:gd name="T36" fmla="*/ 2147483647 w 3018"/>
                <a:gd name="T37" fmla="*/ 2147483647 h 2814"/>
                <a:gd name="T38" fmla="*/ 2147483647 w 3018"/>
                <a:gd name="T39" fmla="*/ 2147483647 h 2814"/>
                <a:gd name="T40" fmla="*/ 2147483647 w 3018"/>
                <a:gd name="T41" fmla="*/ 2147483647 h 2814"/>
                <a:gd name="T42" fmla="*/ 2147483647 w 3018"/>
                <a:gd name="T43" fmla="*/ 2147483647 h 2814"/>
                <a:gd name="T44" fmla="*/ 2147483647 w 3018"/>
                <a:gd name="T45" fmla="*/ 2147483647 h 2814"/>
                <a:gd name="T46" fmla="*/ 2147483647 w 3018"/>
                <a:gd name="T47" fmla="*/ 2147483647 h 2814"/>
                <a:gd name="T48" fmla="*/ 2147483647 w 3018"/>
                <a:gd name="T49" fmla="*/ 2147483647 h 2814"/>
                <a:gd name="T50" fmla="*/ 2147483647 w 3018"/>
                <a:gd name="T51" fmla="*/ 2147483647 h 2814"/>
                <a:gd name="T52" fmla="*/ 2147483647 w 3018"/>
                <a:gd name="T53" fmla="*/ 2147483647 h 2814"/>
                <a:gd name="T54" fmla="*/ 2147483647 w 3018"/>
                <a:gd name="T55" fmla="*/ 2147483647 h 2814"/>
                <a:gd name="T56" fmla="*/ 2147483647 w 3018"/>
                <a:gd name="T57" fmla="*/ 2147483647 h 2814"/>
                <a:gd name="T58" fmla="*/ 2147483647 w 3018"/>
                <a:gd name="T59" fmla="*/ 2147483647 h 2814"/>
                <a:gd name="T60" fmla="*/ 2147483647 w 3018"/>
                <a:gd name="T61" fmla="*/ 2147483647 h 2814"/>
                <a:gd name="T62" fmla="*/ 2147483647 w 3018"/>
                <a:gd name="T63" fmla="*/ 2147483647 h 2814"/>
                <a:gd name="T64" fmla="*/ 2147483647 w 3018"/>
                <a:gd name="T65" fmla="*/ 2147483647 h 2814"/>
                <a:gd name="T66" fmla="*/ 2147483647 w 3018"/>
                <a:gd name="T67" fmla="*/ 2147483647 h 2814"/>
                <a:gd name="T68" fmla="*/ 2147483647 w 3018"/>
                <a:gd name="T69" fmla="*/ 2147483647 h 2814"/>
                <a:gd name="T70" fmla="*/ 2147483647 w 3018"/>
                <a:gd name="T71" fmla="*/ 2147483647 h 2814"/>
                <a:gd name="T72" fmla="*/ 2147483647 w 3018"/>
                <a:gd name="T73" fmla="*/ 2147483647 h 2814"/>
                <a:gd name="T74" fmla="*/ 2147483647 w 3018"/>
                <a:gd name="T75" fmla="*/ 2147483647 h 2814"/>
                <a:gd name="T76" fmla="*/ 2147483647 w 3018"/>
                <a:gd name="T77" fmla="*/ 0 h 2814"/>
                <a:gd name="T78" fmla="*/ 2147483647 w 3018"/>
                <a:gd name="T79" fmla="*/ 0 h 2814"/>
                <a:gd name="T80" fmla="*/ 2147483647 w 3018"/>
                <a:gd name="T81" fmla="*/ 0 h 2814"/>
                <a:gd name="T82" fmla="*/ 2147483647 w 3018"/>
                <a:gd name="T83" fmla="*/ 0 h 28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814"/>
                <a:gd name="T128" fmla="*/ 3018 w 3018"/>
                <a:gd name="T129" fmla="*/ 2814 h 28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814">
                  <a:moveTo>
                    <a:pt x="0" y="2814"/>
                  </a:moveTo>
                  <a:lnTo>
                    <a:pt x="18" y="2814"/>
                  </a:lnTo>
                  <a:lnTo>
                    <a:pt x="42" y="2814"/>
                  </a:lnTo>
                  <a:lnTo>
                    <a:pt x="66" y="2814"/>
                  </a:lnTo>
                  <a:lnTo>
                    <a:pt x="90" y="2814"/>
                  </a:lnTo>
                  <a:lnTo>
                    <a:pt x="114" y="2814"/>
                  </a:lnTo>
                  <a:lnTo>
                    <a:pt x="138" y="2814"/>
                  </a:lnTo>
                  <a:lnTo>
                    <a:pt x="162" y="2814"/>
                  </a:lnTo>
                  <a:lnTo>
                    <a:pt x="186" y="2814"/>
                  </a:lnTo>
                  <a:lnTo>
                    <a:pt x="210" y="2814"/>
                  </a:lnTo>
                  <a:lnTo>
                    <a:pt x="234" y="2814"/>
                  </a:lnTo>
                  <a:lnTo>
                    <a:pt x="258" y="2814"/>
                  </a:lnTo>
                  <a:lnTo>
                    <a:pt x="282" y="2814"/>
                  </a:lnTo>
                  <a:lnTo>
                    <a:pt x="306" y="2814"/>
                  </a:lnTo>
                  <a:lnTo>
                    <a:pt x="330" y="2814"/>
                  </a:lnTo>
                  <a:lnTo>
                    <a:pt x="354" y="2814"/>
                  </a:lnTo>
                  <a:lnTo>
                    <a:pt x="378" y="2814"/>
                  </a:lnTo>
                  <a:lnTo>
                    <a:pt x="402" y="2814"/>
                  </a:lnTo>
                  <a:lnTo>
                    <a:pt x="426" y="2814"/>
                  </a:lnTo>
                  <a:lnTo>
                    <a:pt x="450" y="2814"/>
                  </a:lnTo>
                  <a:lnTo>
                    <a:pt x="474" y="2814"/>
                  </a:lnTo>
                  <a:lnTo>
                    <a:pt x="498" y="2814"/>
                  </a:lnTo>
                  <a:lnTo>
                    <a:pt x="522" y="2814"/>
                  </a:lnTo>
                  <a:lnTo>
                    <a:pt x="546" y="2814"/>
                  </a:lnTo>
                  <a:lnTo>
                    <a:pt x="570" y="2814"/>
                  </a:lnTo>
                  <a:lnTo>
                    <a:pt x="594" y="2814"/>
                  </a:lnTo>
                  <a:lnTo>
                    <a:pt x="618" y="2814"/>
                  </a:lnTo>
                  <a:lnTo>
                    <a:pt x="642" y="2814"/>
                  </a:lnTo>
                  <a:lnTo>
                    <a:pt x="666" y="2814"/>
                  </a:lnTo>
                  <a:lnTo>
                    <a:pt x="690" y="2814"/>
                  </a:lnTo>
                  <a:lnTo>
                    <a:pt x="714" y="2814"/>
                  </a:lnTo>
                  <a:lnTo>
                    <a:pt x="732" y="2814"/>
                  </a:lnTo>
                  <a:lnTo>
                    <a:pt x="756" y="2814"/>
                  </a:lnTo>
                  <a:lnTo>
                    <a:pt x="780" y="2814"/>
                  </a:lnTo>
                  <a:lnTo>
                    <a:pt x="804" y="2814"/>
                  </a:lnTo>
                  <a:lnTo>
                    <a:pt x="828" y="2814"/>
                  </a:lnTo>
                  <a:lnTo>
                    <a:pt x="852" y="2814"/>
                  </a:lnTo>
                  <a:lnTo>
                    <a:pt x="876" y="2814"/>
                  </a:lnTo>
                  <a:lnTo>
                    <a:pt x="900" y="2814"/>
                  </a:lnTo>
                  <a:lnTo>
                    <a:pt x="924" y="2814"/>
                  </a:lnTo>
                  <a:lnTo>
                    <a:pt x="948" y="2814"/>
                  </a:lnTo>
                  <a:lnTo>
                    <a:pt x="972" y="2814"/>
                  </a:lnTo>
                  <a:lnTo>
                    <a:pt x="996" y="2814"/>
                  </a:lnTo>
                  <a:lnTo>
                    <a:pt x="1020" y="2814"/>
                  </a:lnTo>
                  <a:lnTo>
                    <a:pt x="1044" y="2814"/>
                  </a:lnTo>
                  <a:lnTo>
                    <a:pt x="1068" y="2814"/>
                  </a:lnTo>
                  <a:lnTo>
                    <a:pt x="1092" y="2814"/>
                  </a:lnTo>
                  <a:lnTo>
                    <a:pt x="1116" y="2814"/>
                  </a:lnTo>
                  <a:lnTo>
                    <a:pt x="1140" y="2814"/>
                  </a:lnTo>
                  <a:lnTo>
                    <a:pt x="1164" y="2814"/>
                  </a:lnTo>
                  <a:lnTo>
                    <a:pt x="1188" y="2814"/>
                  </a:lnTo>
                  <a:lnTo>
                    <a:pt x="1212" y="2814"/>
                  </a:lnTo>
                  <a:lnTo>
                    <a:pt x="1236" y="2814"/>
                  </a:lnTo>
                  <a:lnTo>
                    <a:pt x="1260" y="2814"/>
                  </a:lnTo>
                  <a:lnTo>
                    <a:pt x="1284" y="2814"/>
                  </a:lnTo>
                  <a:lnTo>
                    <a:pt x="1308" y="2814"/>
                  </a:lnTo>
                  <a:lnTo>
                    <a:pt x="1332" y="2814"/>
                  </a:lnTo>
                  <a:lnTo>
                    <a:pt x="1356" y="2814"/>
                  </a:lnTo>
                  <a:lnTo>
                    <a:pt x="1380" y="2814"/>
                  </a:lnTo>
                  <a:lnTo>
                    <a:pt x="1404" y="2814"/>
                  </a:lnTo>
                  <a:lnTo>
                    <a:pt x="1428" y="2814"/>
                  </a:lnTo>
                  <a:lnTo>
                    <a:pt x="1446" y="2814"/>
                  </a:lnTo>
                  <a:lnTo>
                    <a:pt x="1470" y="2814"/>
                  </a:lnTo>
                  <a:lnTo>
                    <a:pt x="1494" y="2814"/>
                  </a:lnTo>
                  <a:lnTo>
                    <a:pt x="1518" y="2814"/>
                  </a:lnTo>
                  <a:lnTo>
                    <a:pt x="1542" y="2814"/>
                  </a:lnTo>
                  <a:lnTo>
                    <a:pt x="1566" y="2814"/>
                  </a:lnTo>
                  <a:lnTo>
                    <a:pt x="1590" y="2814"/>
                  </a:lnTo>
                  <a:lnTo>
                    <a:pt x="1614" y="2814"/>
                  </a:lnTo>
                  <a:lnTo>
                    <a:pt x="1638" y="2814"/>
                  </a:lnTo>
                  <a:lnTo>
                    <a:pt x="1662" y="2814"/>
                  </a:lnTo>
                  <a:lnTo>
                    <a:pt x="1686" y="2814"/>
                  </a:lnTo>
                  <a:lnTo>
                    <a:pt x="1710" y="2814"/>
                  </a:lnTo>
                  <a:lnTo>
                    <a:pt x="1734" y="2814"/>
                  </a:lnTo>
                  <a:lnTo>
                    <a:pt x="1758" y="2814"/>
                  </a:lnTo>
                  <a:lnTo>
                    <a:pt x="1782" y="2814"/>
                  </a:lnTo>
                  <a:lnTo>
                    <a:pt x="1806" y="2814"/>
                  </a:lnTo>
                  <a:lnTo>
                    <a:pt x="1830" y="2814"/>
                  </a:lnTo>
                  <a:lnTo>
                    <a:pt x="1854" y="2808"/>
                  </a:lnTo>
                  <a:lnTo>
                    <a:pt x="1878" y="2808"/>
                  </a:lnTo>
                  <a:lnTo>
                    <a:pt x="1902" y="2802"/>
                  </a:lnTo>
                  <a:lnTo>
                    <a:pt x="1926" y="2796"/>
                  </a:lnTo>
                  <a:lnTo>
                    <a:pt x="1950" y="2784"/>
                  </a:lnTo>
                  <a:lnTo>
                    <a:pt x="1974" y="2772"/>
                  </a:lnTo>
                  <a:lnTo>
                    <a:pt x="1998" y="2760"/>
                  </a:lnTo>
                  <a:lnTo>
                    <a:pt x="2022" y="2736"/>
                  </a:lnTo>
                  <a:lnTo>
                    <a:pt x="2046" y="2700"/>
                  </a:lnTo>
                  <a:lnTo>
                    <a:pt x="2070" y="2658"/>
                  </a:lnTo>
                  <a:lnTo>
                    <a:pt x="2094" y="2598"/>
                  </a:lnTo>
                  <a:lnTo>
                    <a:pt x="2118" y="2520"/>
                  </a:lnTo>
                  <a:lnTo>
                    <a:pt x="2142" y="2418"/>
                  </a:lnTo>
                  <a:lnTo>
                    <a:pt x="2160" y="2286"/>
                  </a:lnTo>
                  <a:lnTo>
                    <a:pt x="2184" y="2124"/>
                  </a:lnTo>
                  <a:lnTo>
                    <a:pt x="2208" y="1932"/>
                  </a:lnTo>
                  <a:lnTo>
                    <a:pt x="2232" y="1710"/>
                  </a:lnTo>
                  <a:lnTo>
                    <a:pt x="2256" y="1476"/>
                  </a:lnTo>
                  <a:lnTo>
                    <a:pt x="2280" y="1236"/>
                  </a:lnTo>
                  <a:lnTo>
                    <a:pt x="2304" y="1008"/>
                  </a:lnTo>
                  <a:lnTo>
                    <a:pt x="2328" y="798"/>
                  </a:lnTo>
                  <a:lnTo>
                    <a:pt x="2352" y="618"/>
                  </a:lnTo>
                  <a:lnTo>
                    <a:pt x="2376" y="468"/>
                  </a:lnTo>
                  <a:lnTo>
                    <a:pt x="2400" y="348"/>
                  </a:lnTo>
                  <a:lnTo>
                    <a:pt x="2424" y="258"/>
                  </a:lnTo>
                  <a:lnTo>
                    <a:pt x="2448" y="186"/>
                  </a:lnTo>
                  <a:lnTo>
                    <a:pt x="2472" y="132"/>
                  </a:lnTo>
                  <a:lnTo>
                    <a:pt x="2496" y="96"/>
                  </a:lnTo>
                  <a:lnTo>
                    <a:pt x="2520" y="66"/>
                  </a:lnTo>
                  <a:lnTo>
                    <a:pt x="2544" y="48"/>
                  </a:lnTo>
                  <a:lnTo>
                    <a:pt x="2568" y="36"/>
                  </a:lnTo>
                  <a:lnTo>
                    <a:pt x="2592" y="24"/>
                  </a:lnTo>
                  <a:lnTo>
                    <a:pt x="2616" y="18"/>
                  </a:lnTo>
                  <a:lnTo>
                    <a:pt x="2640" y="12"/>
                  </a:lnTo>
                  <a:lnTo>
                    <a:pt x="2664" y="6"/>
                  </a:lnTo>
                  <a:lnTo>
                    <a:pt x="2688" y="6"/>
                  </a:lnTo>
                  <a:lnTo>
                    <a:pt x="2712" y="0"/>
                  </a:lnTo>
                  <a:lnTo>
                    <a:pt x="2736" y="0"/>
                  </a:lnTo>
                  <a:lnTo>
                    <a:pt x="2760" y="0"/>
                  </a:lnTo>
                  <a:lnTo>
                    <a:pt x="2784" y="0"/>
                  </a:lnTo>
                  <a:lnTo>
                    <a:pt x="2808" y="0"/>
                  </a:lnTo>
                  <a:lnTo>
                    <a:pt x="2832" y="0"/>
                  </a:lnTo>
                  <a:lnTo>
                    <a:pt x="2856" y="0"/>
                  </a:lnTo>
                  <a:lnTo>
                    <a:pt x="2874" y="0"/>
                  </a:lnTo>
                  <a:lnTo>
                    <a:pt x="2898" y="0"/>
                  </a:lnTo>
                  <a:lnTo>
                    <a:pt x="2922" y="0"/>
                  </a:lnTo>
                  <a:lnTo>
                    <a:pt x="2946" y="0"/>
                  </a:lnTo>
                  <a:lnTo>
                    <a:pt x="2970" y="0"/>
                  </a:lnTo>
                  <a:lnTo>
                    <a:pt x="2994" y="0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7A7A7A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73" name="Freeform 63"/>
            <p:cNvSpPr>
              <a:spLocks/>
            </p:cNvSpPr>
            <p:nvPr/>
          </p:nvSpPr>
          <p:spPr bwMode="auto">
            <a:xfrm>
              <a:off x="6657975" y="1095375"/>
              <a:ext cx="876300" cy="1588"/>
            </a:xfrm>
            <a:custGeom>
              <a:avLst/>
              <a:gdLst>
                <a:gd name="T0" fmla="*/ 0 w 552"/>
                <a:gd name="T1" fmla="*/ 0 h 1588"/>
                <a:gd name="T2" fmla="*/ 2147483647 w 552"/>
                <a:gd name="T3" fmla="*/ 0 h 1588"/>
                <a:gd name="T4" fmla="*/ 2147483647 w 552"/>
                <a:gd name="T5" fmla="*/ 0 h 1588"/>
                <a:gd name="T6" fmla="*/ 2147483647 w 552"/>
                <a:gd name="T7" fmla="*/ 0 h 1588"/>
                <a:gd name="T8" fmla="*/ 2147483647 w 552"/>
                <a:gd name="T9" fmla="*/ 0 h 1588"/>
                <a:gd name="T10" fmla="*/ 2147483647 w 552"/>
                <a:gd name="T11" fmla="*/ 0 h 1588"/>
                <a:gd name="T12" fmla="*/ 2147483647 w 552"/>
                <a:gd name="T13" fmla="*/ 0 h 1588"/>
                <a:gd name="T14" fmla="*/ 2147483647 w 552"/>
                <a:gd name="T15" fmla="*/ 0 h 1588"/>
                <a:gd name="T16" fmla="*/ 2147483647 w 552"/>
                <a:gd name="T17" fmla="*/ 0 h 1588"/>
                <a:gd name="T18" fmla="*/ 2147483647 w 552"/>
                <a:gd name="T19" fmla="*/ 0 h 1588"/>
                <a:gd name="T20" fmla="*/ 2147483647 w 552"/>
                <a:gd name="T21" fmla="*/ 0 h 1588"/>
                <a:gd name="T22" fmla="*/ 2147483647 w 552"/>
                <a:gd name="T23" fmla="*/ 0 h 1588"/>
                <a:gd name="T24" fmla="*/ 2147483647 w 552"/>
                <a:gd name="T25" fmla="*/ 0 h 1588"/>
                <a:gd name="T26" fmla="*/ 2147483647 w 552"/>
                <a:gd name="T27" fmla="*/ 0 h 1588"/>
                <a:gd name="T28" fmla="*/ 2147483647 w 552"/>
                <a:gd name="T29" fmla="*/ 0 h 1588"/>
                <a:gd name="T30" fmla="*/ 2147483647 w 552"/>
                <a:gd name="T31" fmla="*/ 0 h 1588"/>
                <a:gd name="T32" fmla="*/ 2147483647 w 552"/>
                <a:gd name="T33" fmla="*/ 0 h 1588"/>
                <a:gd name="T34" fmla="*/ 2147483647 w 552"/>
                <a:gd name="T35" fmla="*/ 0 h 1588"/>
                <a:gd name="T36" fmla="*/ 2147483647 w 552"/>
                <a:gd name="T37" fmla="*/ 0 h 1588"/>
                <a:gd name="T38" fmla="*/ 2147483647 w 552"/>
                <a:gd name="T39" fmla="*/ 0 h 1588"/>
                <a:gd name="T40" fmla="*/ 2147483647 w 552"/>
                <a:gd name="T41" fmla="*/ 0 h 1588"/>
                <a:gd name="T42" fmla="*/ 2147483647 w 552"/>
                <a:gd name="T43" fmla="*/ 0 h 1588"/>
                <a:gd name="T44" fmla="*/ 2147483647 w 552"/>
                <a:gd name="T45" fmla="*/ 0 h 1588"/>
                <a:gd name="T46" fmla="*/ 2147483647 w 552"/>
                <a:gd name="T47" fmla="*/ 0 h 1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1588"/>
                <a:gd name="T74" fmla="*/ 552 w 552"/>
                <a:gd name="T75" fmla="*/ 1588 h 1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1588">
                  <a:moveTo>
                    <a:pt x="0" y="0"/>
                  </a:move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7A7A7A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74" name="Freeform 64"/>
            <p:cNvSpPr>
              <a:spLocks/>
            </p:cNvSpPr>
            <p:nvPr/>
          </p:nvSpPr>
          <p:spPr bwMode="auto">
            <a:xfrm>
              <a:off x="1866900" y="1095375"/>
              <a:ext cx="4791075" cy="4467225"/>
            </a:xfrm>
            <a:custGeom>
              <a:avLst/>
              <a:gdLst>
                <a:gd name="T0" fmla="*/ 2147483647 w 3018"/>
                <a:gd name="T1" fmla="*/ 2147483647 h 2814"/>
                <a:gd name="T2" fmla="*/ 2147483647 w 3018"/>
                <a:gd name="T3" fmla="*/ 2147483647 h 2814"/>
                <a:gd name="T4" fmla="*/ 2147483647 w 3018"/>
                <a:gd name="T5" fmla="*/ 2147483647 h 2814"/>
                <a:gd name="T6" fmla="*/ 2147483647 w 3018"/>
                <a:gd name="T7" fmla="*/ 2147483647 h 2814"/>
                <a:gd name="T8" fmla="*/ 2147483647 w 3018"/>
                <a:gd name="T9" fmla="*/ 2147483647 h 2814"/>
                <a:gd name="T10" fmla="*/ 2147483647 w 3018"/>
                <a:gd name="T11" fmla="*/ 2147483647 h 2814"/>
                <a:gd name="T12" fmla="*/ 2147483647 w 3018"/>
                <a:gd name="T13" fmla="*/ 2147483647 h 2814"/>
                <a:gd name="T14" fmla="*/ 2147483647 w 3018"/>
                <a:gd name="T15" fmla="*/ 2147483647 h 2814"/>
                <a:gd name="T16" fmla="*/ 2147483647 w 3018"/>
                <a:gd name="T17" fmla="*/ 2147483647 h 2814"/>
                <a:gd name="T18" fmla="*/ 2147483647 w 3018"/>
                <a:gd name="T19" fmla="*/ 2147483647 h 2814"/>
                <a:gd name="T20" fmla="*/ 2147483647 w 3018"/>
                <a:gd name="T21" fmla="*/ 2147483647 h 2814"/>
                <a:gd name="T22" fmla="*/ 2147483647 w 3018"/>
                <a:gd name="T23" fmla="*/ 2147483647 h 2814"/>
                <a:gd name="T24" fmla="*/ 2147483647 w 3018"/>
                <a:gd name="T25" fmla="*/ 2147483647 h 2814"/>
                <a:gd name="T26" fmla="*/ 2147483647 w 3018"/>
                <a:gd name="T27" fmla="*/ 2147483647 h 2814"/>
                <a:gd name="T28" fmla="*/ 2147483647 w 3018"/>
                <a:gd name="T29" fmla="*/ 2147483647 h 2814"/>
                <a:gd name="T30" fmla="*/ 2147483647 w 3018"/>
                <a:gd name="T31" fmla="*/ 2147483647 h 2814"/>
                <a:gd name="T32" fmla="*/ 2147483647 w 3018"/>
                <a:gd name="T33" fmla="*/ 2147483647 h 2814"/>
                <a:gd name="T34" fmla="*/ 2147483647 w 3018"/>
                <a:gd name="T35" fmla="*/ 2147483647 h 2814"/>
                <a:gd name="T36" fmla="*/ 2147483647 w 3018"/>
                <a:gd name="T37" fmla="*/ 2147483647 h 2814"/>
                <a:gd name="T38" fmla="*/ 2147483647 w 3018"/>
                <a:gd name="T39" fmla="*/ 2147483647 h 2814"/>
                <a:gd name="T40" fmla="*/ 2147483647 w 3018"/>
                <a:gd name="T41" fmla="*/ 2147483647 h 2814"/>
                <a:gd name="T42" fmla="*/ 2147483647 w 3018"/>
                <a:gd name="T43" fmla="*/ 2147483647 h 2814"/>
                <a:gd name="T44" fmla="*/ 2147483647 w 3018"/>
                <a:gd name="T45" fmla="*/ 2147483647 h 2814"/>
                <a:gd name="T46" fmla="*/ 2147483647 w 3018"/>
                <a:gd name="T47" fmla="*/ 2147483647 h 2814"/>
                <a:gd name="T48" fmla="*/ 2147483647 w 3018"/>
                <a:gd name="T49" fmla="*/ 2147483647 h 2814"/>
                <a:gd name="T50" fmla="*/ 2147483647 w 3018"/>
                <a:gd name="T51" fmla="*/ 2147483647 h 2814"/>
                <a:gd name="T52" fmla="*/ 2147483647 w 3018"/>
                <a:gd name="T53" fmla="*/ 2147483647 h 2814"/>
                <a:gd name="T54" fmla="*/ 2147483647 w 3018"/>
                <a:gd name="T55" fmla="*/ 2147483647 h 2814"/>
                <a:gd name="T56" fmla="*/ 2147483647 w 3018"/>
                <a:gd name="T57" fmla="*/ 2147483647 h 2814"/>
                <a:gd name="T58" fmla="*/ 2147483647 w 3018"/>
                <a:gd name="T59" fmla="*/ 2147483647 h 2814"/>
                <a:gd name="T60" fmla="*/ 2147483647 w 3018"/>
                <a:gd name="T61" fmla="*/ 2147483647 h 2814"/>
                <a:gd name="T62" fmla="*/ 2147483647 w 3018"/>
                <a:gd name="T63" fmla="*/ 2147483647 h 2814"/>
                <a:gd name="T64" fmla="*/ 2147483647 w 3018"/>
                <a:gd name="T65" fmla="*/ 2147483647 h 2814"/>
                <a:gd name="T66" fmla="*/ 2147483647 w 3018"/>
                <a:gd name="T67" fmla="*/ 2147483647 h 2814"/>
                <a:gd name="T68" fmla="*/ 2147483647 w 3018"/>
                <a:gd name="T69" fmla="*/ 2147483647 h 2814"/>
                <a:gd name="T70" fmla="*/ 2147483647 w 3018"/>
                <a:gd name="T71" fmla="*/ 2147483647 h 2814"/>
                <a:gd name="T72" fmla="*/ 2147483647 w 3018"/>
                <a:gd name="T73" fmla="*/ 2147483647 h 2814"/>
                <a:gd name="T74" fmla="*/ 2147483647 w 3018"/>
                <a:gd name="T75" fmla="*/ 0 h 2814"/>
                <a:gd name="T76" fmla="*/ 2147483647 w 3018"/>
                <a:gd name="T77" fmla="*/ 0 h 2814"/>
                <a:gd name="T78" fmla="*/ 2147483647 w 3018"/>
                <a:gd name="T79" fmla="*/ 0 h 2814"/>
                <a:gd name="T80" fmla="*/ 2147483647 w 3018"/>
                <a:gd name="T81" fmla="*/ 0 h 2814"/>
                <a:gd name="T82" fmla="*/ 2147483647 w 3018"/>
                <a:gd name="T83" fmla="*/ 0 h 28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814"/>
                <a:gd name="T128" fmla="*/ 3018 w 3018"/>
                <a:gd name="T129" fmla="*/ 2814 h 28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814">
                  <a:moveTo>
                    <a:pt x="0" y="2814"/>
                  </a:moveTo>
                  <a:lnTo>
                    <a:pt x="18" y="2814"/>
                  </a:lnTo>
                  <a:lnTo>
                    <a:pt x="42" y="2814"/>
                  </a:lnTo>
                  <a:lnTo>
                    <a:pt x="66" y="2814"/>
                  </a:lnTo>
                  <a:lnTo>
                    <a:pt x="90" y="2814"/>
                  </a:lnTo>
                  <a:lnTo>
                    <a:pt x="114" y="2814"/>
                  </a:lnTo>
                  <a:lnTo>
                    <a:pt x="138" y="2814"/>
                  </a:lnTo>
                  <a:lnTo>
                    <a:pt x="162" y="2814"/>
                  </a:lnTo>
                  <a:lnTo>
                    <a:pt x="186" y="2814"/>
                  </a:lnTo>
                  <a:lnTo>
                    <a:pt x="210" y="2814"/>
                  </a:lnTo>
                  <a:lnTo>
                    <a:pt x="234" y="2814"/>
                  </a:lnTo>
                  <a:lnTo>
                    <a:pt x="258" y="2814"/>
                  </a:lnTo>
                  <a:lnTo>
                    <a:pt x="282" y="2814"/>
                  </a:lnTo>
                  <a:lnTo>
                    <a:pt x="306" y="2814"/>
                  </a:lnTo>
                  <a:lnTo>
                    <a:pt x="330" y="2814"/>
                  </a:lnTo>
                  <a:lnTo>
                    <a:pt x="354" y="2814"/>
                  </a:lnTo>
                  <a:lnTo>
                    <a:pt x="378" y="2814"/>
                  </a:lnTo>
                  <a:lnTo>
                    <a:pt x="402" y="2814"/>
                  </a:lnTo>
                  <a:lnTo>
                    <a:pt x="426" y="2814"/>
                  </a:lnTo>
                  <a:lnTo>
                    <a:pt x="450" y="2814"/>
                  </a:lnTo>
                  <a:lnTo>
                    <a:pt x="474" y="2814"/>
                  </a:lnTo>
                  <a:lnTo>
                    <a:pt x="498" y="2814"/>
                  </a:lnTo>
                  <a:lnTo>
                    <a:pt x="522" y="2814"/>
                  </a:lnTo>
                  <a:lnTo>
                    <a:pt x="546" y="2814"/>
                  </a:lnTo>
                  <a:lnTo>
                    <a:pt x="570" y="2814"/>
                  </a:lnTo>
                  <a:lnTo>
                    <a:pt x="594" y="2814"/>
                  </a:lnTo>
                  <a:lnTo>
                    <a:pt x="618" y="2814"/>
                  </a:lnTo>
                  <a:lnTo>
                    <a:pt x="642" y="2814"/>
                  </a:lnTo>
                  <a:lnTo>
                    <a:pt x="666" y="2814"/>
                  </a:lnTo>
                  <a:lnTo>
                    <a:pt x="690" y="2814"/>
                  </a:lnTo>
                  <a:lnTo>
                    <a:pt x="714" y="2814"/>
                  </a:lnTo>
                  <a:lnTo>
                    <a:pt x="732" y="2814"/>
                  </a:lnTo>
                  <a:lnTo>
                    <a:pt x="756" y="2814"/>
                  </a:lnTo>
                  <a:lnTo>
                    <a:pt x="780" y="2814"/>
                  </a:lnTo>
                  <a:lnTo>
                    <a:pt x="804" y="2814"/>
                  </a:lnTo>
                  <a:lnTo>
                    <a:pt x="828" y="2814"/>
                  </a:lnTo>
                  <a:lnTo>
                    <a:pt x="852" y="2814"/>
                  </a:lnTo>
                  <a:lnTo>
                    <a:pt x="876" y="2814"/>
                  </a:lnTo>
                  <a:lnTo>
                    <a:pt x="900" y="2814"/>
                  </a:lnTo>
                  <a:lnTo>
                    <a:pt x="924" y="2814"/>
                  </a:lnTo>
                  <a:lnTo>
                    <a:pt x="948" y="2814"/>
                  </a:lnTo>
                  <a:lnTo>
                    <a:pt x="972" y="2814"/>
                  </a:lnTo>
                  <a:lnTo>
                    <a:pt x="996" y="2814"/>
                  </a:lnTo>
                  <a:lnTo>
                    <a:pt x="1020" y="2814"/>
                  </a:lnTo>
                  <a:lnTo>
                    <a:pt x="1044" y="2814"/>
                  </a:lnTo>
                  <a:lnTo>
                    <a:pt x="1068" y="2814"/>
                  </a:lnTo>
                  <a:lnTo>
                    <a:pt x="1092" y="2814"/>
                  </a:lnTo>
                  <a:lnTo>
                    <a:pt x="1116" y="2814"/>
                  </a:lnTo>
                  <a:lnTo>
                    <a:pt x="1140" y="2814"/>
                  </a:lnTo>
                  <a:lnTo>
                    <a:pt x="1164" y="2814"/>
                  </a:lnTo>
                  <a:lnTo>
                    <a:pt x="1188" y="2814"/>
                  </a:lnTo>
                  <a:lnTo>
                    <a:pt x="1212" y="2814"/>
                  </a:lnTo>
                  <a:lnTo>
                    <a:pt x="1236" y="2814"/>
                  </a:lnTo>
                  <a:lnTo>
                    <a:pt x="1260" y="2814"/>
                  </a:lnTo>
                  <a:lnTo>
                    <a:pt x="1284" y="2814"/>
                  </a:lnTo>
                  <a:lnTo>
                    <a:pt x="1308" y="2814"/>
                  </a:lnTo>
                  <a:lnTo>
                    <a:pt x="1332" y="2814"/>
                  </a:lnTo>
                  <a:lnTo>
                    <a:pt x="1356" y="2814"/>
                  </a:lnTo>
                  <a:lnTo>
                    <a:pt x="1380" y="2814"/>
                  </a:lnTo>
                  <a:lnTo>
                    <a:pt x="1404" y="2814"/>
                  </a:lnTo>
                  <a:lnTo>
                    <a:pt x="1428" y="2814"/>
                  </a:lnTo>
                  <a:lnTo>
                    <a:pt x="1446" y="2814"/>
                  </a:lnTo>
                  <a:lnTo>
                    <a:pt x="1470" y="2814"/>
                  </a:lnTo>
                  <a:lnTo>
                    <a:pt x="1494" y="2814"/>
                  </a:lnTo>
                  <a:lnTo>
                    <a:pt x="1518" y="2814"/>
                  </a:lnTo>
                  <a:lnTo>
                    <a:pt x="1542" y="2814"/>
                  </a:lnTo>
                  <a:lnTo>
                    <a:pt x="1566" y="2814"/>
                  </a:lnTo>
                  <a:lnTo>
                    <a:pt x="1590" y="2814"/>
                  </a:lnTo>
                  <a:lnTo>
                    <a:pt x="1614" y="2814"/>
                  </a:lnTo>
                  <a:lnTo>
                    <a:pt x="1638" y="2814"/>
                  </a:lnTo>
                  <a:lnTo>
                    <a:pt x="1662" y="2814"/>
                  </a:lnTo>
                  <a:lnTo>
                    <a:pt x="1686" y="2814"/>
                  </a:lnTo>
                  <a:lnTo>
                    <a:pt x="1710" y="2814"/>
                  </a:lnTo>
                  <a:lnTo>
                    <a:pt x="1734" y="2814"/>
                  </a:lnTo>
                  <a:lnTo>
                    <a:pt x="1758" y="2814"/>
                  </a:lnTo>
                  <a:lnTo>
                    <a:pt x="1782" y="2814"/>
                  </a:lnTo>
                  <a:lnTo>
                    <a:pt x="1806" y="2814"/>
                  </a:lnTo>
                  <a:lnTo>
                    <a:pt x="1830" y="2814"/>
                  </a:lnTo>
                  <a:lnTo>
                    <a:pt x="1854" y="2814"/>
                  </a:lnTo>
                  <a:lnTo>
                    <a:pt x="1878" y="2814"/>
                  </a:lnTo>
                  <a:lnTo>
                    <a:pt x="1902" y="2808"/>
                  </a:lnTo>
                  <a:lnTo>
                    <a:pt x="1926" y="2808"/>
                  </a:lnTo>
                  <a:lnTo>
                    <a:pt x="1950" y="2802"/>
                  </a:lnTo>
                  <a:lnTo>
                    <a:pt x="1974" y="2790"/>
                  </a:lnTo>
                  <a:lnTo>
                    <a:pt x="1998" y="2778"/>
                  </a:lnTo>
                  <a:lnTo>
                    <a:pt x="2022" y="2766"/>
                  </a:lnTo>
                  <a:lnTo>
                    <a:pt x="2046" y="2742"/>
                  </a:lnTo>
                  <a:lnTo>
                    <a:pt x="2070" y="2712"/>
                  </a:lnTo>
                  <a:lnTo>
                    <a:pt x="2094" y="2664"/>
                  </a:lnTo>
                  <a:lnTo>
                    <a:pt x="2118" y="2598"/>
                  </a:lnTo>
                  <a:lnTo>
                    <a:pt x="2142" y="2514"/>
                  </a:lnTo>
                  <a:lnTo>
                    <a:pt x="2160" y="2394"/>
                  </a:lnTo>
                  <a:lnTo>
                    <a:pt x="2184" y="2244"/>
                  </a:lnTo>
                  <a:lnTo>
                    <a:pt x="2208" y="2058"/>
                  </a:lnTo>
                  <a:lnTo>
                    <a:pt x="2232" y="1830"/>
                  </a:lnTo>
                  <a:lnTo>
                    <a:pt x="2256" y="1584"/>
                  </a:lnTo>
                  <a:lnTo>
                    <a:pt x="2280" y="1320"/>
                  </a:lnTo>
                  <a:lnTo>
                    <a:pt x="2304" y="1068"/>
                  </a:lnTo>
                  <a:lnTo>
                    <a:pt x="2328" y="834"/>
                  </a:lnTo>
                  <a:lnTo>
                    <a:pt x="2352" y="630"/>
                  </a:lnTo>
                  <a:lnTo>
                    <a:pt x="2376" y="468"/>
                  </a:lnTo>
                  <a:lnTo>
                    <a:pt x="2400" y="336"/>
                  </a:lnTo>
                  <a:lnTo>
                    <a:pt x="2424" y="240"/>
                  </a:lnTo>
                  <a:lnTo>
                    <a:pt x="2448" y="168"/>
                  </a:lnTo>
                  <a:lnTo>
                    <a:pt x="2472" y="120"/>
                  </a:lnTo>
                  <a:lnTo>
                    <a:pt x="2496" y="84"/>
                  </a:lnTo>
                  <a:lnTo>
                    <a:pt x="2520" y="54"/>
                  </a:lnTo>
                  <a:lnTo>
                    <a:pt x="2544" y="36"/>
                  </a:lnTo>
                  <a:lnTo>
                    <a:pt x="2568" y="24"/>
                  </a:lnTo>
                  <a:lnTo>
                    <a:pt x="2592" y="18"/>
                  </a:lnTo>
                  <a:lnTo>
                    <a:pt x="2616" y="12"/>
                  </a:lnTo>
                  <a:lnTo>
                    <a:pt x="2640" y="6"/>
                  </a:lnTo>
                  <a:lnTo>
                    <a:pt x="2664" y="6"/>
                  </a:lnTo>
                  <a:lnTo>
                    <a:pt x="2688" y="0"/>
                  </a:lnTo>
                  <a:lnTo>
                    <a:pt x="2712" y="0"/>
                  </a:lnTo>
                  <a:lnTo>
                    <a:pt x="2736" y="0"/>
                  </a:lnTo>
                  <a:lnTo>
                    <a:pt x="2760" y="0"/>
                  </a:lnTo>
                  <a:lnTo>
                    <a:pt x="2784" y="0"/>
                  </a:lnTo>
                  <a:lnTo>
                    <a:pt x="2808" y="0"/>
                  </a:lnTo>
                  <a:lnTo>
                    <a:pt x="2832" y="0"/>
                  </a:lnTo>
                  <a:lnTo>
                    <a:pt x="2856" y="0"/>
                  </a:lnTo>
                  <a:lnTo>
                    <a:pt x="2874" y="0"/>
                  </a:lnTo>
                  <a:lnTo>
                    <a:pt x="2898" y="0"/>
                  </a:lnTo>
                  <a:lnTo>
                    <a:pt x="2922" y="0"/>
                  </a:lnTo>
                  <a:lnTo>
                    <a:pt x="2946" y="0"/>
                  </a:lnTo>
                  <a:lnTo>
                    <a:pt x="2970" y="0"/>
                  </a:lnTo>
                  <a:lnTo>
                    <a:pt x="2994" y="0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848484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75" name="Freeform 65"/>
            <p:cNvSpPr>
              <a:spLocks/>
            </p:cNvSpPr>
            <p:nvPr/>
          </p:nvSpPr>
          <p:spPr bwMode="auto">
            <a:xfrm>
              <a:off x="6657975" y="1095375"/>
              <a:ext cx="876300" cy="1588"/>
            </a:xfrm>
            <a:custGeom>
              <a:avLst/>
              <a:gdLst>
                <a:gd name="T0" fmla="*/ 0 w 552"/>
                <a:gd name="T1" fmla="*/ 0 h 1588"/>
                <a:gd name="T2" fmla="*/ 2147483647 w 552"/>
                <a:gd name="T3" fmla="*/ 0 h 1588"/>
                <a:gd name="T4" fmla="*/ 2147483647 w 552"/>
                <a:gd name="T5" fmla="*/ 0 h 1588"/>
                <a:gd name="T6" fmla="*/ 2147483647 w 552"/>
                <a:gd name="T7" fmla="*/ 0 h 1588"/>
                <a:gd name="T8" fmla="*/ 2147483647 w 552"/>
                <a:gd name="T9" fmla="*/ 0 h 1588"/>
                <a:gd name="T10" fmla="*/ 2147483647 w 552"/>
                <a:gd name="T11" fmla="*/ 0 h 1588"/>
                <a:gd name="T12" fmla="*/ 2147483647 w 552"/>
                <a:gd name="T13" fmla="*/ 0 h 1588"/>
                <a:gd name="T14" fmla="*/ 2147483647 w 552"/>
                <a:gd name="T15" fmla="*/ 0 h 1588"/>
                <a:gd name="T16" fmla="*/ 2147483647 w 552"/>
                <a:gd name="T17" fmla="*/ 0 h 1588"/>
                <a:gd name="T18" fmla="*/ 2147483647 w 552"/>
                <a:gd name="T19" fmla="*/ 0 h 1588"/>
                <a:gd name="T20" fmla="*/ 2147483647 w 552"/>
                <a:gd name="T21" fmla="*/ 0 h 1588"/>
                <a:gd name="T22" fmla="*/ 2147483647 w 552"/>
                <a:gd name="T23" fmla="*/ 0 h 1588"/>
                <a:gd name="T24" fmla="*/ 2147483647 w 552"/>
                <a:gd name="T25" fmla="*/ 0 h 1588"/>
                <a:gd name="T26" fmla="*/ 2147483647 w 552"/>
                <a:gd name="T27" fmla="*/ 0 h 1588"/>
                <a:gd name="T28" fmla="*/ 2147483647 w 552"/>
                <a:gd name="T29" fmla="*/ 0 h 1588"/>
                <a:gd name="T30" fmla="*/ 2147483647 w 552"/>
                <a:gd name="T31" fmla="*/ 0 h 1588"/>
                <a:gd name="T32" fmla="*/ 2147483647 w 552"/>
                <a:gd name="T33" fmla="*/ 0 h 1588"/>
                <a:gd name="T34" fmla="*/ 2147483647 w 552"/>
                <a:gd name="T35" fmla="*/ 0 h 1588"/>
                <a:gd name="T36" fmla="*/ 2147483647 w 552"/>
                <a:gd name="T37" fmla="*/ 0 h 1588"/>
                <a:gd name="T38" fmla="*/ 2147483647 w 552"/>
                <a:gd name="T39" fmla="*/ 0 h 1588"/>
                <a:gd name="T40" fmla="*/ 2147483647 w 552"/>
                <a:gd name="T41" fmla="*/ 0 h 1588"/>
                <a:gd name="T42" fmla="*/ 2147483647 w 552"/>
                <a:gd name="T43" fmla="*/ 0 h 1588"/>
                <a:gd name="T44" fmla="*/ 2147483647 w 552"/>
                <a:gd name="T45" fmla="*/ 0 h 1588"/>
                <a:gd name="T46" fmla="*/ 2147483647 w 552"/>
                <a:gd name="T47" fmla="*/ 0 h 1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1588"/>
                <a:gd name="T74" fmla="*/ 552 w 552"/>
                <a:gd name="T75" fmla="*/ 1588 h 1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1588">
                  <a:moveTo>
                    <a:pt x="0" y="0"/>
                  </a:move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848484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76" name="Freeform 66"/>
            <p:cNvSpPr>
              <a:spLocks/>
            </p:cNvSpPr>
            <p:nvPr/>
          </p:nvSpPr>
          <p:spPr bwMode="auto">
            <a:xfrm>
              <a:off x="1866900" y="1095375"/>
              <a:ext cx="4791075" cy="4476750"/>
            </a:xfrm>
            <a:custGeom>
              <a:avLst/>
              <a:gdLst>
                <a:gd name="T0" fmla="*/ 2147483647 w 3018"/>
                <a:gd name="T1" fmla="*/ 2147483647 h 2820"/>
                <a:gd name="T2" fmla="*/ 2147483647 w 3018"/>
                <a:gd name="T3" fmla="*/ 2147483647 h 2820"/>
                <a:gd name="T4" fmla="*/ 2147483647 w 3018"/>
                <a:gd name="T5" fmla="*/ 2147483647 h 2820"/>
                <a:gd name="T6" fmla="*/ 2147483647 w 3018"/>
                <a:gd name="T7" fmla="*/ 2147483647 h 2820"/>
                <a:gd name="T8" fmla="*/ 2147483647 w 3018"/>
                <a:gd name="T9" fmla="*/ 2147483647 h 2820"/>
                <a:gd name="T10" fmla="*/ 2147483647 w 3018"/>
                <a:gd name="T11" fmla="*/ 2147483647 h 2820"/>
                <a:gd name="T12" fmla="*/ 2147483647 w 3018"/>
                <a:gd name="T13" fmla="*/ 2147483647 h 2820"/>
                <a:gd name="T14" fmla="*/ 2147483647 w 3018"/>
                <a:gd name="T15" fmla="*/ 2147483647 h 2820"/>
                <a:gd name="T16" fmla="*/ 2147483647 w 3018"/>
                <a:gd name="T17" fmla="*/ 2147483647 h 2820"/>
                <a:gd name="T18" fmla="*/ 2147483647 w 3018"/>
                <a:gd name="T19" fmla="*/ 2147483647 h 2820"/>
                <a:gd name="T20" fmla="*/ 2147483647 w 3018"/>
                <a:gd name="T21" fmla="*/ 2147483647 h 2820"/>
                <a:gd name="T22" fmla="*/ 2147483647 w 3018"/>
                <a:gd name="T23" fmla="*/ 2147483647 h 2820"/>
                <a:gd name="T24" fmla="*/ 2147483647 w 3018"/>
                <a:gd name="T25" fmla="*/ 2147483647 h 2820"/>
                <a:gd name="T26" fmla="*/ 2147483647 w 3018"/>
                <a:gd name="T27" fmla="*/ 2147483647 h 2820"/>
                <a:gd name="T28" fmla="*/ 2147483647 w 3018"/>
                <a:gd name="T29" fmla="*/ 2147483647 h 2820"/>
                <a:gd name="T30" fmla="*/ 2147483647 w 3018"/>
                <a:gd name="T31" fmla="*/ 2147483647 h 2820"/>
                <a:gd name="T32" fmla="*/ 2147483647 w 3018"/>
                <a:gd name="T33" fmla="*/ 2147483647 h 2820"/>
                <a:gd name="T34" fmla="*/ 2147483647 w 3018"/>
                <a:gd name="T35" fmla="*/ 2147483647 h 2820"/>
                <a:gd name="T36" fmla="*/ 2147483647 w 3018"/>
                <a:gd name="T37" fmla="*/ 2147483647 h 2820"/>
                <a:gd name="T38" fmla="*/ 2147483647 w 3018"/>
                <a:gd name="T39" fmla="*/ 2147483647 h 2820"/>
                <a:gd name="T40" fmla="*/ 2147483647 w 3018"/>
                <a:gd name="T41" fmla="*/ 2147483647 h 2820"/>
                <a:gd name="T42" fmla="*/ 2147483647 w 3018"/>
                <a:gd name="T43" fmla="*/ 2147483647 h 2820"/>
                <a:gd name="T44" fmla="*/ 2147483647 w 3018"/>
                <a:gd name="T45" fmla="*/ 2147483647 h 2820"/>
                <a:gd name="T46" fmla="*/ 2147483647 w 3018"/>
                <a:gd name="T47" fmla="*/ 2147483647 h 2820"/>
                <a:gd name="T48" fmla="*/ 2147483647 w 3018"/>
                <a:gd name="T49" fmla="*/ 2147483647 h 2820"/>
                <a:gd name="T50" fmla="*/ 2147483647 w 3018"/>
                <a:gd name="T51" fmla="*/ 2147483647 h 2820"/>
                <a:gd name="T52" fmla="*/ 2147483647 w 3018"/>
                <a:gd name="T53" fmla="*/ 2147483647 h 2820"/>
                <a:gd name="T54" fmla="*/ 2147483647 w 3018"/>
                <a:gd name="T55" fmla="*/ 2147483647 h 2820"/>
                <a:gd name="T56" fmla="*/ 2147483647 w 3018"/>
                <a:gd name="T57" fmla="*/ 2147483647 h 2820"/>
                <a:gd name="T58" fmla="*/ 2147483647 w 3018"/>
                <a:gd name="T59" fmla="*/ 2147483647 h 2820"/>
                <a:gd name="T60" fmla="*/ 2147483647 w 3018"/>
                <a:gd name="T61" fmla="*/ 2147483647 h 2820"/>
                <a:gd name="T62" fmla="*/ 2147483647 w 3018"/>
                <a:gd name="T63" fmla="*/ 2147483647 h 2820"/>
                <a:gd name="T64" fmla="*/ 2147483647 w 3018"/>
                <a:gd name="T65" fmla="*/ 2147483647 h 2820"/>
                <a:gd name="T66" fmla="*/ 2147483647 w 3018"/>
                <a:gd name="T67" fmla="*/ 2147483647 h 2820"/>
                <a:gd name="T68" fmla="*/ 2147483647 w 3018"/>
                <a:gd name="T69" fmla="*/ 2147483647 h 2820"/>
                <a:gd name="T70" fmla="*/ 2147483647 w 3018"/>
                <a:gd name="T71" fmla="*/ 2147483647 h 2820"/>
                <a:gd name="T72" fmla="*/ 2147483647 w 3018"/>
                <a:gd name="T73" fmla="*/ 2147483647 h 2820"/>
                <a:gd name="T74" fmla="*/ 2147483647 w 3018"/>
                <a:gd name="T75" fmla="*/ 0 h 2820"/>
                <a:gd name="T76" fmla="*/ 2147483647 w 3018"/>
                <a:gd name="T77" fmla="*/ 0 h 2820"/>
                <a:gd name="T78" fmla="*/ 2147483647 w 3018"/>
                <a:gd name="T79" fmla="*/ 0 h 2820"/>
                <a:gd name="T80" fmla="*/ 2147483647 w 3018"/>
                <a:gd name="T81" fmla="*/ 0 h 2820"/>
                <a:gd name="T82" fmla="*/ 2147483647 w 3018"/>
                <a:gd name="T83" fmla="*/ 0 h 28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820"/>
                <a:gd name="T128" fmla="*/ 3018 w 3018"/>
                <a:gd name="T129" fmla="*/ 2820 h 28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820">
                  <a:moveTo>
                    <a:pt x="0" y="2820"/>
                  </a:moveTo>
                  <a:lnTo>
                    <a:pt x="18" y="2820"/>
                  </a:lnTo>
                  <a:lnTo>
                    <a:pt x="42" y="2820"/>
                  </a:lnTo>
                  <a:lnTo>
                    <a:pt x="66" y="2820"/>
                  </a:lnTo>
                  <a:lnTo>
                    <a:pt x="90" y="2820"/>
                  </a:lnTo>
                  <a:lnTo>
                    <a:pt x="114" y="2820"/>
                  </a:lnTo>
                  <a:lnTo>
                    <a:pt x="138" y="2814"/>
                  </a:lnTo>
                  <a:lnTo>
                    <a:pt x="162" y="2814"/>
                  </a:lnTo>
                  <a:lnTo>
                    <a:pt x="186" y="2814"/>
                  </a:lnTo>
                  <a:lnTo>
                    <a:pt x="210" y="2814"/>
                  </a:lnTo>
                  <a:lnTo>
                    <a:pt x="234" y="2814"/>
                  </a:lnTo>
                  <a:lnTo>
                    <a:pt x="258" y="2814"/>
                  </a:lnTo>
                  <a:lnTo>
                    <a:pt x="282" y="2814"/>
                  </a:lnTo>
                  <a:lnTo>
                    <a:pt x="306" y="2814"/>
                  </a:lnTo>
                  <a:lnTo>
                    <a:pt x="330" y="2814"/>
                  </a:lnTo>
                  <a:lnTo>
                    <a:pt x="354" y="2814"/>
                  </a:lnTo>
                  <a:lnTo>
                    <a:pt x="378" y="2814"/>
                  </a:lnTo>
                  <a:lnTo>
                    <a:pt x="402" y="2814"/>
                  </a:lnTo>
                  <a:lnTo>
                    <a:pt x="426" y="2814"/>
                  </a:lnTo>
                  <a:lnTo>
                    <a:pt x="450" y="2814"/>
                  </a:lnTo>
                  <a:lnTo>
                    <a:pt x="474" y="2814"/>
                  </a:lnTo>
                  <a:lnTo>
                    <a:pt x="498" y="2814"/>
                  </a:lnTo>
                  <a:lnTo>
                    <a:pt x="522" y="2814"/>
                  </a:lnTo>
                  <a:lnTo>
                    <a:pt x="546" y="2814"/>
                  </a:lnTo>
                  <a:lnTo>
                    <a:pt x="570" y="2814"/>
                  </a:lnTo>
                  <a:lnTo>
                    <a:pt x="594" y="2814"/>
                  </a:lnTo>
                  <a:lnTo>
                    <a:pt x="618" y="2814"/>
                  </a:lnTo>
                  <a:lnTo>
                    <a:pt x="642" y="2814"/>
                  </a:lnTo>
                  <a:lnTo>
                    <a:pt x="666" y="2814"/>
                  </a:lnTo>
                  <a:lnTo>
                    <a:pt x="690" y="2814"/>
                  </a:lnTo>
                  <a:lnTo>
                    <a:pt x="714" y="2814"/>
                  </a:lnTo>
                  <a:lnTo>
                    <a:pt x="732" y="2814"/>
                  </a:lnTo>
                  <a:lnTo>
                    <a:pt x="756" y="2814"/>
                  </a:lnTo>
                  <a:lnTo>
                    <a:pt x="780" y="2814"/>
                  </a:lnTo>
                  <a:lnTo>
                    <a:pt x="804" y="2814"/>
                  </a:lnTo>
                  <a:lnTo>
                    <a:pt x="828" y="2814"/>
                  </a:lnTo>
                  <a:lnTo>
                    <a:pt x="852" y="2814"/>
                  </a:lnTo>
                  <a:lnTo>
                    <a:pt x="876" y="2814"/>
                  </a:lnTo>
                  <a:lnTo>
                    <a:pt x="900" y="2814"/>
                  </a:lnTo>
                  <a:lnTo>
                    <a:pt x="924" y="2814"/>
                  </a:lnTo>
                  <a:lnTo>
                    <a:pt x="948" y="2814"/>
                  </a:lnTo>
                  <a:lnTo>
                    <a:pt x="972" y="2814"/>
                  </a:lnTo>
                  <a:lnTo>
                    <a:pt x="996" y="2814"/>
                  </a:lnTo>
                  <a:lnTo>
                    <a:pt x="1020" y="2814"/>
                  </a:lnTo>
                  <a:lnTo>
                    <a:pt x="1044" y="2814"/>
                  </a:lnTo>
                  <a:lnTo>
                    <a:pt x="1068" y="2814"/>
                  </a:lnTo>
                  <a:lnTo>
                    <a:pt x="1092" y="2814"/>
                  </a:lnTo>
                  <a:lnTo>
                    <a:pt x="1116" y="2814"/>
                  </a:lnTo>
                  <a:lnTo>
                    <a:pt x="1140" y="2814"/>
                  </a:lnTo>
                  <a:lnTo>
                    <a:pt x="1164" y="2814"/>
                  </a:lnTo>
                  <a:lnTo>
                    <a:pt x="1188" y="2814"/>
                  </a:lnTo>
                  <a:lnTo>
                    <a:pt x="1212" y="2814"/>
                  </a:lnTo>
                  <a:lnTo>
                    <a:pt x="1236" y="2814"/>
                  </a:lnTo>
                  <a:lnTo>
                    <a:pt x="1260" y="2814"/>
                  </a:lnTo>
                  <a:lnTo>
                    <a:pt x="1284" y="2814"/>
                  </a:lnTo>
                  <a:lnTo>
                    <a:pt x="1308" y="2814"/>
                  </a:lnTo>
                  <a:lnTo>
                    <a:pt x="1332" y="2814"/>
                  </a:lnTo>
                  <a:lnTo>
                    <a:pt x="1356" y="2814"/>
                  </a:lnTo>
                  <a:lnTo>
                    <a:pt x="1380" y="2814"/>
                  </a:lnTo>
                  <a:lnTo>
                    <a:pt x="1404" y="2814"/>
                  </a:lnTo>
                  <a:lnTo>
                    <a:pt x="1428" y="2814"/>
                  </a:lnTo>
                  <a:lnTo>
                    <a:pt x="1446" y="2814"/>
                  </a:lnTo>
                  <a:lnTo>
                    <a:pt x="1470" y="2814"/>
                  </a:lnTo>
                  <a:lnTo>
                    <a:pt x="1494" y="2814"/>
                  </a:lnTo>
                  <a:lnTo>
                    <a:pt x="1518" y="2814"/>
                  </a:lnTo>
                  <a:lnTo>
                    <a:pt x="1542" y="2814"/>
                  </a:lnTo>
                  <a:lnTo>
                    <a:pt x="1566" y="2814"/>
                  </a:lnTo>
                  <a:lnTo>
                    <a:pt x="1590" y="2814"/>
                  </a:lnTo>
                  <a:lnTo>
                    <a:pt x="1614" y="2814"/>
                  </a:lnTo>
                  <a:lnTo>
                    <a:pt x="1638" y="2814"/>
                  </a:lnTo>
                  <a:lnTo>
                    <a:pt x="1662" y="2814"/>
                  </a:lnTo>
                  <a:lnTo>
                    <a:pt x="1686" y="2814"/>
                  </a:lnTo>
                  <a:lnTo>
                    <a:pt x="1710" y="2814"/>
                  </a:lnTo>
                  <a:lnTo>
                    <a:pt x="1734" y="2814"/>
                  </a:lnTo>
                  <a:lnTo>
                    <a:pt x="1758" y="2814"/>
                  </a:lnTo>
                  <a:lnTo>
                    <a:pt x="1782" y="2814"/>
                  </a:lnTo>
                  <a:lnTo>
                    <a:pt x="1806" y="2814"/>
                  </a:lnTo>
                  <a:lnTo>
                    <a:pt x="1830" y="2814"/>
                  </a:lnTo>
                  <a:lnTo>
                    <a:pt x="1854" y="2814"/>
                  </a:lnTo>
                  <a:lnTo>
                    <a:pt x="1878" y="2814"/>
                  </a:lnTo>
                  <a:lnTo>
                    <a:pt x="1902" y="2814"/>
                  </a:lnTo>
                  <a:lnTo>
                    <a:pt x="1926" y="2808"/>
                  </a:lnTo>
                  <a:lnTo>
                    <a:pt x="1950" y="2808"/>
                  </a:lnTo>
                  <a:lnTo>
                    <a:pt x="1974" y="2802"/>
                  </a:lnTo>
                  <a:lnTo>
                    <a:pt x="1998" y="2796"/>
                  </a:lnTo>
                  <a:lnTo>
                    <a:pt x="2022" y="2784"/>
                  </a:lnTo>
                  <a:lnTo>
                    <a:pt x="2046" y="2766"/>
                  </a:lnTo>
                  <a:lnTo>
                    <a:pt x="2070" y="2742"/>
                  </a:lnTo>
                  <a:lnTo>
                    <a:pt x="2094" y="2712"/>
                  </a:lnTo>
                  <a:lnTo>
                    <a:pt x="2118" y="2658"/>
                  </a:lnTo>
                  <a:lnTo>
                    <a:pt x="2142" y="2586"/>
                  </a:lnTo>
                  <a:lnTo>
                    <a:pt x="2160" y="2484"/>
                  </a:lnTo>
                  <a:lnTo>
                    <a:pt x="2184" y="2352"/>
                  </a:lnTo>
                  <a:lnTo>
                    <a:pt x="2208" y="2172"/>
                  </a:lnTo>
                  <a:lnTo>
                    <a:pt x="2232" y="1950"/>
                  </a:lnTo>
                  <a:lnTo>
                    <a:pt x="2256" y="1692"/>
                  </a:lnTo>
                  <a:lnTo>
                    <a:pt x="2280" y="1410"/>
                  </a:lnTo>
                  <a:lnTo>
                    <a:pt x="2304" y="1128"/>
                  </a:lnTo>
                  <a:lnTo>
                    <a:pt x="2328" y="870"/>
                  </a:lnTo>
                  <a:lnTo>
                    <a:pt x="2352" y="648"/>
                  </a:lnTo>
                  <a:lnTo>
                    <a:pt x="2376" y="468"/>
                  </a:lnTo>
                  <a:lnTo>
                    <a:pt x="2400" y="330"/>
                  </a:lnTo>
                  <a:lnTo>
                    <a:pt x="2424" y="228"/>
                  </a:lnTo>
                  <a:lnTo>
                    <a:pt x="2448" y="156"/>
                  </a:lnTo>
                  <a:lnTo>
                    <a:pt x="2472" y="108"/>
                  </a:lnTo>
                  <a:lnTo>
                    <a:pt x="2496" y="72"/>
                  </a:lnTo>
                  <a:lnTo>
                    <a:pt x="2520" y="48"/>
                  </a:lnTo>
                  <a:lnTo>
                    <a:pt x="2544" y="30"/>
                  </a:lnTo>
                  <a:lnTo>
                    <a:pt x="2568" y="18"/>
                  </a:lnTo>
                  <a:lnTo>
                    <a:pt x="2592" y="12"/>
                  </a:lnTo>
                  <a:lnTo>
                    <a:pt x="2616" y="6"/>
                  </a:lnTo>
                  <a:lnTo>
                    <a:pt x="2640" y="6"/>
                  </a:lnTo>
                  <a:lnTo>
                    <a:pt x="2664" y="0"/>
                  </a:lnTo>
                  <a:lnTo>
                    <a:pt x="2688" y="0"/>
                  </a:lnTo>
                  <a:lnTo>
                    <a:pt x="2712" y="0"/>
                  </a:lnTo>
                  <a:lnTo>
                    <a:pt x="2736" y="0"/>
                  </a:lnTo>
                  <a:lnTo>
                    <a:pt x="2760" y="0"/>
                  </a:lnTo>
                  <a:lnTo>
                    <a:pt x="2784" y="0"/>
                  </a:lnTo>
                  <a:lnTo>
                    <a:pt x="2808" y="0"/>
                  </a:lnTo>
                  <a:lnTo>
                    <a:pt x="2832" y="0"/>
                  </a:lnTo>
                  <a:lnTo>
                    <a:pt x="2856" y="0"/>
                  </a:lnTo>
                  <a:lnTo>
                    <a:pt x="2874" y="0"/>
                  </a:lnTo>
                  <a:lnTo>
                    <a:pt x="2898" y="0"/>
                  </a:lnTo>
                  <a:lnTo>
                    <a:pt x="2922" y="0"/>
                  </a:lnTo>
                  <a:lnTo>
                    <a:pt x="2946" y="0"/>
                  </a:lnTo>
                  <a:lnTo>
                    <a:pt x="2970" y="0"/>
                  </a:lnTo>
                  <a:lnTo>
                    <a:pt x="2994" y="0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8E8E8E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77" name="Freeform 67"/>
            <p:cNvSpPr>
              <a:spLocks/>
            </p:cNvSpPr>
            <p:nvPr/>
          </p:nvSpPr>
          <p:spPr bwMode="auto">
            <a:xfrm>
              <a:off x="6657975" y="1095375"/>
              <a:ext cx="876300" cy="1588"/>
            </a:xfrm>
            <a:custGeom>
              <a:avLst/>
              <a:gdLst>
                <a:gd name="T0" fmla="*/ 0 w 552"/>
                <a:gd name="T1" fmla="*/ 0 h 1588"/>
                <a:gd name="T2" fmla="*/ 2147483647 w 552"/>
                <a:gd name="T3" fmla="*/ 0 h 1588"/>
                <a:gd name="T4" fmla="*/ 2147483647 w 552"/>
                <a:gd name="T5" fmla="*/ 0 h 1588"/>
                <a:gd name="T6" fmla="*/ 2147483647 w 552"/>
                <a:gd name="T7" fmla="*/ 0 h 1588"/>
                <a:gd name="T8" fmla="*/ 2147483647 w 552"/>
                <a:gd name="T9" fmla="*/ 0 h 1588"/>
                <a:gd name="T10" fmla="*/ 2147483647 w 552"/>
                <a:gd name="T11" fmla="*/ 0 h 1588"/>
                <a:gd name="T12" fmla="*/ 2147483647 w 552"/>
                <a:gd name="T13" fmla="*/ 0 h 1588"/>
                <a:gd name="T14" fmla="*/ 2147483647 w 552"/>
                <a:gd name="T15" fmla="*/ 0 h 1588"/>
                <a:gd name="T16" fmla="*/ 2147483647 w 552"/>
                <a:gd name="T17" fmla="*/ 0 h 1588"/>
                <a:gd name="T18" fmla="*/ 2147483647 w 552"/>
                <a:gd name="T19" fmla="*/ 0 h 1588"/>
                <a:gd name="T20" fmla="*/ 2147483647 w 552"/>
                <a:gd name="T21" fmla="*/ 0 h 1588"/>
                <a:gd name="T22" fmla="*/ 2147483647 w 552"/>
                <a:gd name="T23" fmla="*/ 0 h 1588"/>
                <a:gd name="T24" fmla="*/ 2147483647 w 552"/>
                <a:gd name="T25" fmla="*/ 0 h 1588"/>
                <a:gd name="T26" fmla="*/ 2147483647 w 552"/>
                <a:gd name="T27" fmla="*/ 0 h 1588"/>
                <a:gd name="T28" fmla="*/ 2147483647 w 552"/>
                <a:gd name="T29" fmla="*/ 0 h 1588"/>
                <a:gd name="T30" fmla="*/ 2147483647 w 552"/>
                <a:gd name="T31" fmla="*/ 0 h 1588"/>
                <a:gd name="T32" fmla="*/ 2147483647 w 552"/>
                <a:gd name="T33" fmla="*/ 0 h 1588"/>
                <a:gd name="T34" fmla="*/ 2147483647 w 552"/>
                <a:gd name="T35" fmla="*/ 0 h 1588"/>
                <a:gd name="T36" fmla="*/ 2147483647 w 552"/>
                <a:gd name="T37" fmla="*/ 0 h 1588"/>
                <a:gd name="T38" fmla="*/ 2147483647 w 552"/>
                <a:gd name="T39" fmla="*/ 0 h 1588"/>
                <a:gd name="T40" fmla="*/ 2147483647 w 552"/>
                <a:gd name="T41" fmla="*/ 0 h 1588"/>
                <a:gd name="T42" fmla="*/ 2147483647 w 552"/>
                <a:gd name="T43" fmla="*/ 0 h 1588"/>
                <a:gd name="T44" fmla="*/ 2147483647 w 552"/>
                <a:gd name="T45" fmla="*/ 0 h 1588"/>
                <a:gd name="T46" fmla="*/ 2147483647 w 552"/>
                <a:gd name="T47" fmla="*/ 0 h 1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1588"/>
                <a:gd name="T74" fmla="*/ 552 w 552"/>
                <a:gd name="T75" fmla="*/ 1588 h 1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1588">
                  <a:moveTo>
                    <a:pt x="0" y="0"/>
                  </a:move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8E8E8E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78" name="Freeform 68"/>
            <p:cNvSpPr>
              <a:spLocks/>
            </p:cNvSpPr>
            <p:nvPr/>
          </p:nvSpPr>
          <p:spPr bwMode="auto">
            <a:xfrm>
              <a:off x="1866900" y="1095375"/>
              <a:ext cx="4791075" cy="4476750"/>
            </a:xfrm>
            <a:custGeom>
              <a:avLst/>
              <a:gdLst>
                <a:gd name="T0" fmla="*/ 2147483647 w 3018"/>
                <a:gd name="T1" fmla="*/ 2147483647 h 2820"/>
                <a:gd name="T2" fmla="*/ 2147483647 w 3018"/>
                <a:gd name="T3" fmla="*/ 2147483647 h 2820"/>
                <a:gd name="T4" fmla="*/ 2147483647 w 3018"/>
                <a:gd name="T5" fmla="*/ 2147483647 h 2820"/>
                <a:gd name="T6" fmla="*/ 2147483647 w 3018"/>
                <a:gd name="T7" fmla="*/ 2147483647 h 2820"/>
                <a:gd name="T8" fmla="*/ 2147483647 w 3018"/>
                <a:gd name="T9" fmla="*/ 2147483647 h 2820"/>
                <a:gd name="T10" fmla="*/ 2147483647 w 3018"/>
                <a:gd name="T11" fmla="*/ 2147483647 h 2820"/>
                <a:gd name="T12" fmla="*/ 2147483647 w 3018"/>
                <a:gd name="T13" fmla="*/ 2147483647 h 2820"/>
                <a:gd name="T14" fmla="*/ 2147483647 w 3018"/>
                <a:gd name="T15" fmla="*/ 2147483647 h 2820"/>
                <a:gd name="T16" fmla="*/ 2147483647 w 3018"/>
                <a:gd name="T17" fmla="*/ 2147483647 h 2820"/>
                <a:gd name="T18" fmla="*/ 2147483647 w 3018"/>
                <a:gd name="T19" fmla="*/ 2147483647 h 2820"/>
                <a:gd name="T20" fmla="*/ 2147483647 w 3018"/>
                <a:gd name="T21" fmla="*/ 2147483647 h 2820"/>
                <a:gd name="T22" fmla="*/ 2147483647 w 3018"/>
                <a:gd name="T23" fmla="*/ 2147483647 h 2820"/>
                <a:gd name="T24" fmla="*/ 2147483647 w 3018"/>
                <a:gd name="T25" fmla="*/ 2147483647 h 2820"/>
                <a:gd name="T26" fmla="*/ 2147483647 w 3018"/>
                <a:gd name="T27" fmla="*/ 2147483647 h 2820"/>
                <a:gd name="T28" fmla="*/ 2147483647 w 3018"/>
                <a:gd name="T29" fmla="*/ 2147483647 h 2820"/>
                <a:gd name="T30" fmla="*/ 2147483647 w 3018"/>
                <a:gd name="T31" fmla="*/ 2147483647 h 2820"/>
                <a:gd name="T32" fmla="*/ 2147483647 w 3018"/>
                <a:gd name="T33" fmla="*/ 2147483647 h 2820"/>
                <a:gd name="T34" fmla="*/ 2147483647 w 3018"/>
                <a:gd name="T35" fmla="*/ 2147483647 h 2820"/>
                <a:gd name="T36" fmla="*/ 2147483647 w 3018"/>
                <a:gd name="T37" fmla="*/ 2147483647 h 2820"/>
                <a:gd name="T38" fmla="*/ 2147483647 w 3018"/>
                <a:gd name="T39" fmla="*/ 2147483647 h 2820"/>
                <a:gd name="T40" fmla="*/ 2147483647 w 3018"/>
                <a:gd name="T41" fmla="*/ 2147483647 h 2820"/>
                <a:gd name="T42" fmla="*/ 2147483647 w 3018"/>
                <a:gd name="T43" fmla="*/ 2147483647 h 2820"/>
                <a:gd name="T44" fmla="*/ 2147483647 w 3018"/>
                <a:gd name="T45" fmla="*/ 2147483647 h 2820"/>
                <a:gd name="T46" fmla="*/ 2147483647 w 3018"/>
                <a:gd name="T47" fmla="*/ 2147483647 h 2820"/>
                <a:gd name="T48" fmla="*/ 2147483647 w 3018"/>
                <a:gd name="T49" fmla="*/ 2147483647 h 2820"/>
                <a:gd name="T50" fmla="*/ 2147483647 w 3018"/>
                <a:gd name="T51" fmla="*/ 2147483647 h 2820"/>
                <a:gd name="T52" fmla="*/ 2147483647 w 3018"/>
                <a:gd name="T53" fmla="*/ 2147483647 h 2820"/>
                <a:gd name="T54" fmla="*/ 2147483647 w 3018"/>
                <a:gd name="T55" fmla="*/ 2147483647 h 2820"/>
                <a:gd name="T56" fmla="*/ 2147483647 w 3018"/>
                <a:gd name="T57" fmla="*/ 2147483647 h 2820"/>
                <a:gd name="T58" fmla="*/ 2147483647 w 3018"/>
                <a:gd name="T59" fmla="*/ 2147483647 h 2820"/>
                <a:gd name="T60" fmla="*/ 2147483647 w 3018"/>
                <a:gd name="T61" fmla="*/ 2147483647 h 2820"/>
                <a:gd name="T62" fmla="*/ 2147483647 w 3018"/>
                <a:gd name="T63" fmla="*/ 2147483647 h 2820"/>
                <a:gd name="T64" fmla="*/ 2147483647 w 3018"/>
                <a:gd name="T65" fmla="*/ 2147483647 h 2820"/>
                <a:gd name="T66" fmla="*/ 2147483647 w 3018"/>
                <a:gd name="T67" fmla="*/ 2147483647 h 2820"/>
                <a:gd name="T68" fmla="*/ 2147483647 w 3018"/>
                <a:gd name="T69" fmla="*/ 2147483647 h 2820"/>
                <a:gd name="T70" fmla="*/ 2147483647 w 3018"/>
                <a:gd name="T71" fmla="*/ 2147483647 h 2820"/>
                <a:gd name="T72" fmla="*/ 2147483647 w 3018"/>
                <a:gd name="T73" fmla="*/ 2147483647 h 2820"/>
                <a:gd name="T74" fmla="*/ 2147483647 w 3018"/>
                <a:gd name="T75" fmla="*/ 0 h 2820"/>
                <a:gd name="T76" fmla="*/ 2147483647 w 3018"/>
                <a:gd name="T77" fmla="*/ 0 h 2820"/>
                <a:gd name="T78" fmla="*/ 2147483647 w 3018"/>
                <a:gd name="T79" fmla="*/ 0 h 2820"/>
                <a:gd name="T80" fmla="*/ 2147483647 w 3018"/>
                <a:gd name="T81" fmla="*/ 0 h 2820"/>
                <a:gd name="T82" fmla="*/ 2147483647 w 3018"/>
                <a:gd name="T83" fmla="*/ 0 h 28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820"/>
                <a:gd name="T128" fmla="*/ 3018 w 3018"/>
                <a:gd name="T129" fmla="*/ 2820 h 28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820">
                  <a:moveTo>
                    <a:pt x="0" y="2820"/>
                  </a:moveTo>
                  <a:lnTo>
                    <a:pt x="18" y="2820"/>
                  </a:lnTo>
                  <a:lnTo>
                    <a:pt x="42" y="2820"/>
                  </a:lnTo>
                  <a:lnTo>
                    <a:pt x="66" y="2820"/>
                  </a:lnTo>
                  <a:lnTo>
                    <a:pt x="90" y="2820"/>
                  </a:lnTo>
                  <a:lnTo>
                    <a:pt x="114" y="2820"/>
                  </a:lnTo>
                  <a:lnTo>
                    <a:pt x="138" y="2820"/>
                  </a:lnTo>
                  <a:lnTo>
                    <a:pt x="162" y="2820"/>
                  </a:lnTo>
                  <a:lnTo>
                    <a:pt x="186" y="2820"/>
                  </a:lnTo>
                  <a:lnTo>
                    <a:pt x="210" y="2820"/>
                  </a:lnTo>
                  <a:lnTo>
                    <a:pt x="234" y="2820"/>
                  </a:lnTo>
                  <a:lnTo>
                    <a:pt x="258" y="2820"/>
                  </a:lnTo>
                  <a:lnTo>
                    <a:pt x="282" y="2814"/>
                  </a:lnTo>
                  <a:lnTo>
                    <a:pt x="306" y="2814"/>
                  </a:lnTo>
                  <a:lnTo>
                    <a:pt x="330" y="2814"/>
                  </a:lnTo>
                  <a:lnTo>
                    <a:pt x="354" y="2814"/>
                  </a:lnTo>
                  <a:lnTo>
                    <a:pt x="378" y="2814"/>
                  </a:lnTo>
                  <a:lnTo>
                    <a:pt x="402" y="2814"/>
                  </a:lnTo>
                  <a:lnTo>
                    <a:pt x="426" y="2814"/>
                  </a:lnTo>
                  <a:lnTo>
                    <a:pt x="450" y="2814"/>
                  </a:lnTo>
                  <a:lnTo>
                    <a:pt x="474" y="2814"/>
                  </a:lnTo>
                  <a:lnTo>
                    <a:pt x="498" y="2814"/>
                  </a:lnTo>
                  <a:lnTo>
                    <a:pt x="522" y="2814"/>
                  </a:lnTo>
                  <a:lnTo>
                    <a:pt x="546" y="2814"/>
                  </a:lnTo>
                  <a:lnTo>
                    <a:pt x="570" y="2814"/>
                  </a:lnTo>
                  <a:lnTo>
                    <a:pt x="594" y="2814"/>
                  </a:lnTo>
                  <a:lnTo>
                    <a:pt x="618" y="2814"/>
                  </a:lnTo>
                  <a:lnTo>
                    <a:pt x="642" y="2814"/>
                  </a:lnTo>
                  <a:lnTo>
                    <a:pt x="666" y="2814"/>
                  </a:lnTo>
                  <a:lnTo>
                    <a:pt x="690" y="2814"/>
                  </a:lnTo>
                  <a:lnTo>
                    <a:pt x="714" y="2814"/>
                  </a:lnTo>
                  <a:lnTo>
                    <a:pt x="732" y="2814"/>
                  </a:lnTo>
                  <a:lnTo>
                    <a:pt x="756" y="2814"/>
                  </a:lnTo>
                  <a:lnTo>
                    <a:pt x="780" y="2814"/>
                  </a:lnTo>
                  <a:lnTo>
                    <a:pt x="804" y="2814"/>
                  </a:lnTo>
                  <a:lnTo>
                    <a:pt x="828" y="2814"/>
                  </a:lnTo>
                  <a:lnTo>
                    <a:pt x="852" y="2814"/>
                  </a:lnTo>
                  <a:lnTo>
                    <a:pt x="876" y="2814"/>
                  </a:lnTo>
                  <a:lnTo>
                    <a:pt x="900" y="2814"/>
                  </a:lnTo>
                  <a:lnTo>
                    <a:pt x="924" y="2814"/>
                  </a:lnTo>
                  <a:lnTo>
                    <a:pt x="948" y="2814"/>
                  </a:lnTo>
                  <a:lnTo>
                    <a:pt x="972" y="2814"/>
                  </a:lnTo>
                  <a:lnTo>
                    <a:pt x="996" y="2814"/>
                  </a:lnTo>
                  <a:lnTo>
                    <a:pt x="1020" y="2814"/>
                  </a:lnTo>
                  <a:lnTo>
                    <a:pt x="1044" y="2814"/>
                  </a:lnTo>
                  <a:lnTo>
                    <a:pt x="1068" y="2814"/>
                  </a:lnTo>
                  <a:lnTo>
                    <a:pt x="1092" y="2814"/>
                  </a:lnTo>
                  <a:lnTo>
                    <a:pt x="1116" y="2814"/>
                  </a:lnTo>
                  <a:lnTo>
                    <a:pt x="1140" y="2814"/>
                  </a:lnTo>
                  <a:lnTo>
                    <a:pt x="1164" y="2814"/>
                  </a:lnTo>
                  <a:lnTo>
                    <a:pt x="1188" y="2814"/>
                  </a:lnTo>
                  <a:lnTo>
                    <a:pt x="1212" y="2814"/>
                  </a:lnTo>
                  <a:lnTo>
                    <a:pt x="1236" y="2814"/>
                  </a:lnTo>
                  <a:lnTo>
                    <a:pt x="1260" y="2814"/>
                  </a:lnTo>
                  <a:lnTo>
                    <a:pt x="1284" y="2814"/>
                  </a:lnTo>
                  <a:lnTo>
                    <a:pt x="1308" y="2814"/>
                  </a:lnTo>
                  <a:lnTo>
                    <a:pt x="1332" y="2814"/>
                  </a:lnTo>
                  <a:lnTo>
                    <a:pt x="1356" y="2814"/>
                  </a:lnTo>
                  <a:lnTo>
                    <a:pt x="1380" y="2814"/>
                  </a:lnTo>
                  <a:lnTo>
                    <a:pt x="1404" y="2814"/>
                  </a:lnTo>
                  <a:lnTo>
                    <a:pt x="1428" y="2814"/>
                  </a:lnTo>
                  <a:lnTo>
                    <a:pt x="1446" y="2814"/>
                  </a:lnTo>
                  <a:lnTo>
                    <a:pt x="1470" y="2814"/>
                  </a:lnTo>
                  <a:lnTo>
                    <a:pt x="1494" y="2814"/>
                  </a:lnTo>
                  <a:lnTo>
                    <a:pt x="1518" y="2814"/>
                  </a:lnTo>
                  <a:lnTo>
                    <a:pt x="1542" y="2814"/>
                  </a:lnTo>
                  <a:lnTo>
                    <a:pt x="1566" y="2814"/>
                  </a:lnTo>
                  <a:lnTo>
                    <a:pt x="1590" y="2814"/>
                  </a:lnTo>
                  <a:lnTo>
                    <a:pt x="1614" y="2814"/>
                  </a:lnTo>
                  <a:lnTo>
                    <a:pt x="1638" y="2814"/>
                  </a:lnTo>
                  <a:lnTo>
                    <a:pt x="1662" y="2814"/>
                  </a:lnTo>
                  <a:lnTo>
                    <a:pt x="1686" y="2814"/>
                  </a:lnTo>
                  <a:lnTo>
                    <a:pt x="1710" y="2814"/>
                  </a:lnTo>
                  <a:lnTo>
                    <a:pt x="1734" y="2814"/>
                  </a:lnTo>
                  <a:lnTo>
                    <a:pt x="1758" y="2814"/>
                  </a:lnTo>
                  <a:lnTo>
                    <a:pt x="1782" y="2814"/>
                  </a:lnTo>
                  <a:lnTo>
                    <a:pt x="1806" y="2814"/>
                  </a:lnTo>
                  <a:lnTo>
                    <a:pt x="1830" y="2814"/>
                  </a:lnTo>
                  <a:lnTo>
                    <a:pt x="1854" y="2814"/>
                  </a:lnTo>
                  <a:lnTo>
                    <a:pt x="1878" y="2814"/>
                  </a:lnTo>
                  <a:lnTo>
                    <a:pt x="1902" y="2814"/>
                  </a:lnTo>
                  <a:lnTo>
                    <a:pt x="1926" y="2814"/>
                  </a:lnTo>
                  <a:lnTo>
                    <a:pt x="1950" y="2814"/>
                  </a:lnTo>
                  <a:lnTo>
                    <a:pt x="1974" y="2808"/>
                  </a:lnTo>
                  <a:lnTo>
                    <a:pt x="1998" y="2802"/>
                  </a:lnTo>
                  <a:lnTo>
                    <a:pt x="2022" y="2796"/>
                  </a:lnTo>
                  <a:lnTo>
                    <a:pt x="2046" y="2784"/>
                  </a:lnTo>
                  <a:lnTo>
                    <a:pt x="2070" y="2766"/>
                  </a:lnTo>
                  <a:lnTo>
                    <a:pt x="2094" y="2742"/>
                  </a:lnTo>
                  <a:lnTo>
                    <a:pt x="2118" y="2700"/>
                  </a:lnTo>
                  <a:lnTo>
                    <a:pt x="2142" y="2646"/>
                  </a:lnTo>
                  <a:lnTo>
                    <a:pt x="2160" y="2562"/>
                  </a:lnTo>
                  <a:lnTo>
                    <a:pt x="2184" y="2436"/>
                  </a:lnTo>
                  <a:lnTo>
                    <a:pt x="2208" y="2274"/>
                  </a:lnTo>
                  <a:lnTo>
                    <a:pt x="2232" y="2058"/>
                  </a:lnTo>
                  <a:lnTo>
                    <a:pt x="2256" y="1794"/>
                  </a:lnTo>
                  <a:lnTo>
                    <a:pt x="2280" y="1494"/>
                  </a:lnTo>
                  <a:lnTo>
                    <a:pt x="2304" y="1194"/>
                  </a:lnTo>
                  <a:lnTo>
                    <a:pt x="2328" y="906"/>
                  </a:lnTo>
                  <a:lnTo>
                    <a:pt x="2352" y="660"/>
                  </a:lnTo>
                  <a:lnTo>
                    <a:pt x="2376" y="468"/>
                  </a:lnTo>
                  <a:lnTo>
                    <a:pt x="2400" y="318"/>
                  </a:lnTo>
                  <a:lnTo>
                    <a:pt x="2424" y="216"/>
                  </a:lnTo>
                  <a:lnTo>
                    <a:pt x="2448" y="144"/>
                  </a:lnTo>
                  <a:lnTo>
                    <a:pt x="2472" y="96"/>
                  </a:lnTo>
                  <a:lnTo>
                    <a:pt x="2496" y="60"/>
                  </a:lnTo>
                  <a:lnTo>
                    <a:pt x="2520" y="36"/>
                  </a:lnTo>
                  <a:lnTo>
                    <a:pt x="2544" y="24"/>
                  </a:lnTo>
                  <a:lnTo>
                    <a:pt x="2568" y="12"/>
                  </a:lnTo>
                  <a:lnTo>
                    <a:pt x="2592" y="6"/>
                  </a:lnTo>
                  <a:lnTo>
                    <a:pt x="2616" y="6"/>
                  </a:lnTo>
                  <a:lnTo>
                    <a:pt x="2640" y="0"/>
                  </a:lnTo>
                  <a:lnTo>
                    <a:pt x="2664" y="0"/>
                  </a:lnTo>
                  <a:lnTo>
                    <a:pt x="2688" y="0"/>
                  </a:lnTo>
                  <a:lnTo>
                    <a:pt x="2712" y="0"/>
                  </a:lnTo>
                  <a:lnTo>
                    <a:pt x="2736" y="0"/>
                  </a:lnTo>
                  <a:lnTo>
                    <a:pt x="2760" y="0"/>
                  </a:lnTo>
                  <a:lnTo>
                    <a:pt x="2784" y="0"/>
                  </a:lnTo>
                  <a:lnTo>
                    <a:pt x="2808" y="0"/>
                  </a:lnTo>
                  <a:lnTo>
                    <a:pt x="2832" y="0"/>
                  </a:lnTo>
                  <a:lnTo>
                    <a:pt x="2856" y="0"/>
                  </a:lnTo>
                  <a:lnTo>
                    <a:pt x="2874" y="0"/>
                  </a:lnTo>
                  <a:lnTo>
                    <a:pt x="2898" y="0"/>
                  </a:lnTo>
                  <a:lnTo>
                    <a:pt x="2922" y="0"/>
                  </a:lnTo>
                  <a:lnTo>
                    <a:pt x="2946" y="0"/>
                  </a:lnTo>
                  <a:lnTo>
                    <a:pt x="2970" y="0"/>
                  </a:lnTo>
                  <a:lnTo>
                    <a:pt x="2994" y="0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9999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79" name="Freeform 69"/>
            <p:cNvSpPr>
              <a:spLocks/>
            </p:cNvSpPr>
            <p:nvPr/>
          </p:nvSpPr>
          <p:spPr bwMode="auto">
            <a:xfrm>
              <a:off x="6657975" y="1095375"/>
              <a:ext cx="876300" cy="1588"/>
            </a:xfrm>
            <a:custGeom>
              <a:avLst/>
              <a:gdLst>
                <a:gd name="T0" fmla="*/ 0 w 552"/>
                <a:gd name="T1" fmla="*/ 0 h 1588"/>
                <a:gd name="T2" fmla="*/ 2147483647 w 552"/>
                <a:gd name="T3" fmla="*/ 0 h 1588"/>
                <a:gd name="T4" fmla="*/ 2147483647 w 552"/>
                <a:gd name="T5" fmla="*/ 0 h 1588"/>
                <a:gd name="T6" fmla="*/ 2147483647 w 552"/>
                <a:gd name="T7" fmla="*/ 0 h 1588"/>
                <a:gd name="T8" fmla="*/ 2147483647 w 552"/>
                <a:gd name="T9" fmla="*/ 0 h 1588"/>
                <a:gd name="T10" fmla="*/ 2147483647 w 552"/>
                <a:gd name="T11" fmla="*/ 0 h 1588"/>
                <a:gd name="T12" fmla="*/ 2147483647 w 552"/>
                <a:gd name="T13" fmla="*/ 0 h 1588"/>
                <a:gd name="T14" fmla="*/ 2147483647 w 552"/>
                <a:gd name="T15" fmla="*/ 0 h 1588"/>
                <a:gd name="T16" fmla="*/ 2147483647 w 552"/>
                <a:gd name="T17" fmla="*/ 0 h 1588"/>
                <a:gd name="T18" fmla="*/ 2147483647 w 552"/>
                <a:gd name="T19" fmla="*/ 0 h 1588"/>
                <a:gd name="T20" fmla="*/ 2147483647 w 552"/>
                <a:gd name="T21" fmla="*/ 0 h 1588"/>
                <a:gd name="T22" fmla="*/ 2147483647 w 552"/>
                <a:gd name="T23" fmla="*/ 0 h 1588"/>
                <a:gd name="T24" fmla="*/ 2147483647 w 552"/>
                <a:gd name="T25" fmla="*/ 0 h 1588"/>
                <a:gd name="T26" fmla="*/ 2147483647 w 552"/>
                <a:gd name="T27" fmla="*/ 0 h 1588"/>
                <a:gd name="T28" fmla="*/ 2147483647 w 552"/>
                <a:gd name="T29" fmla="*/ 0 h 1588"/>
                <a:gd name="T30" fmla="*/ 2147483647 w 552"/>
                <a:gd name="T31" fmla="*/ 0 h 1588"/>
                <a:gd name="T32" fmla="*/ 2147483647 w 552"/>
                <a:gd name="T33" fmla="*/ 0 h 1588"/>
                <a:gd name="T34" fmla="*/ 2147483647 w 552"/>
                <a:gd name="T35" fmla="*/ 0 h 1588"/>
                <a:gd name="T36" fmla="*/ 2147483647 w 552"/>
                <a:gd name="T37" fmla="*/ 0 h 1588"/>
                <a:gd name="T38" fmla="*/ 2147483647 w 552"/>
                <a:gd name="T39" fmla="*/ 0 h 1588"/>
                <a:gd name="T40" fmla="*/ 2147483647 w 552"/>
                <a:gd name="T41" fmla="*/ 0 h 1588"/>
                <a:gd name="T42" fmla="*/ 2147483647 w 552"/>
                <a:gd name="T43" fmla="*/ 0 h 1588"/>
                <a:gd name="T44" fmla="*/ 2147483647 w 552"/>
                <a:gd name="T45" fmla="*/ 0 h 1588"/>
                <a:gd name="T46" fmla="*/ 2147483647 w 552"/>
                <a:gd name="T47" fmla="*/ 0 h 1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1588"/>
                <a:gd name="T74" fmla="*/ 552 w 552"/>
                <a:gd name="T75" fmla="*/ 1588 h 1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1588">
                  <a:moveTo>
                    <a:pt x="0" y="0"/>
                  </a:move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9999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80" name="Freeform 70"/>
            <p:cNvSpPr>
              <a:spLocks/>
            </p:cNvSpPr>
            <p:nvPr/>
          </p:nvSpPr>
          <p:spPr bwMode="auto">
            <a:xfrm>
              <a:off x="1866900" y="1095375"/>
              <a:ext cx="4791075" cy="4476750"/>
            </a:xfrm>
            <a:custGeom>
              <a:avLst/>
              <a:gdLst>
                <a:gd name="T0" fmla="*/ 2147483647 w 3018"/>
                <a:gd name="T1" fmla="*/ 2147483647 h 2820"/>
                <a:gd name="T2" fmla="*/ 2147483647 w 3018"/>
                <a:gd name="T3" fmla="*/ 2147483647 h 2820"/>
                <a:gd name="T4" fmla="*/ 2147483647 w 3018"/>
                <a:gd name="T5" fmla="*/ 2147483647 h 2820"/>
                <a:gd name="T6" fmla="*/ 2147483647 w 3018"/>
                <a:gd name="T7" fmla="*/ 2147483647 h 2820"/>
                <a:gd name="T8" fmla="*/ 2147483647 w 3018"/>
                <a:gd name="T9" fmla="*/ 2147483647 h 2820"/>
                <a:gd name="T10" fmla="*/ 2147483647 w 3018"/>
                <a:gd name="T11" fmla="*/ 2147483647 h 2820"/>
                <a:gd name="T12" fmla="*/ 2147483647 w 3018"/>
                <a:gd name="T13" fmla="*/ 2147483647 h 2820"/>
                <a:gd name="T14" fmla="*/ 2147483647 w 3018"/>
                <a:gd name="T15" fmla="*/ 2147483647 h 2820"/>
                <a:gd name="T16" fmla="*/ 2147483647 w 3018"/>
                <a:gd name="T17" fmla="*/ 2147483647 h 2820"/>
                <a:gd name="T18" fmla="*/ 2147483647 w 3018"/>
                <a:gd name="T19" fmla="*/ 2147483647 h 2820"/>
                <a:gd name="T20" fmla="*/ 2147483647 w 3018"/>
                <a:gd name="T21" fmla="*/ 2147483647 h 2820"/>
                <a:gd name="T22" fmla="*/ 2147483647 w 3018"/>
                <a:gd name="T23" fmla="*/ 2147483647 h 2820"/>
                <a:gd name="T24" fmla="*/ 2147483647 w 3018"/>
                <a:gd name="T25" fmla="*/ 2147483647 h 2820"/>
                <a:gd name="T26" fmla="*/ 2147483647 w 3018"/>
                <a:gd name="T27" fmla="*/ 2147483647 h 2820"/>
                <a:gd name="T28" fmla="*/ 2147483647 w 3018"/>
                <a:gd name="T29" fmla="*/ 2147483647 h 2820"/>
                <a:gd name="T30" fmla="*/ 2147483647 w 3018"/>
                <a:gd name="T31" fmla="*/ 2147483647 h 2820"/>
                <a:gd name="T32" fmla="*/ 2147483647 w 3018"/>
                <a:gd name="T33" fmla="*/ 2147483647 h 2820"/>
                <a:gd name="T34" fmla="*/ 2147483647 w 3018"/>
                <a:gd name="T35" fmla="*/ 2147483647 h 2820"/>
                <a:gd name="T36" fmla="*/ 2147483647 w 3018"/>
                <a:gd name="T37" fmla="*/ 2147483647 h 2820"/>
                <a:gd name="T38" fmla="*/ 2147483647 w 3018"/>
                <a:gd name="T39" fmla="*/ 2147483647 h 2820"/>
                <a:gd name="T40" fmla="*/ 2147483647 w 3018"/>
                <a:gd name="T41" fmla="*/ 2147483647 h 2820"/>
                <a:gd name="T42" fmla="*/ 2147483647 w 3018"/>
                <a:gd name="T43" fmla="*/ 2147483647 h 2820"/>
                <a:gd name="T44" fmla="*/ 2147483647 w 3018"/>
                <a:gd name="T45" fmla="*/ 2147483647 h 2820"/>
                <a:gd name="T46" fmla="*/ 2147483647 w 3018"/>
                <a:gd name="T47" fmla="*/ 2147483647 h 2820"/>
                <a:gd name="T48" fmla="*/ 2147483647 w 3018"/>
                <a:gd name="T49" fmla="*/ 2147483647 h 2820"/>
                <a:gd name="T50" fmla="*/ 2147483647 w 3018"/>
                <a:gd name="T51" fmla="*/ 2147483647 h 2820"/>
                <a:gd name="T52" fmla="*/ 2147483647 w 3018"/>
                <a:gd name="T53" fmla="*/ 2147483647 h 2820"/>
                <a:gd name="T54" fmla="*/ 2147483647 w 3018"/>
                <a:gd name="T55" fmla="*/ 2147483647 h 2820"/>
                <a:gd name="T56" fmla="*/ 2147483647 w 3018"/>
                <a:gd name="T57" fmla="*/ 2147483647 h 2820"/>
                <a:gd name="T58" fmla="*/ 2147483647 w 3018"/>
                <a:gd name="T59" fmla="*/ 2147483647 h 2820"/>
                <a:gd name="T60" fmla="*/ 2147483647 w 3018"/>
                <a:gd name="T61" fmla="*/ 2147483647 h 2820"/>
                <a:gd name="T62" fmla="*/ 2147483647 w 3018"/>
                <a:gd name="T63" fmla="*/ 2147483647 h 2820"/>
                <a:gd name="T64" fmla="*/ 2147483647 w 3018"/>
                <a:gd name="T65" fmla="*/ 2147483647 h 2820"/>
                <a:gd name="T66" fmla="*/ 2147483647 w 3018"/>
                <a:gd name="T67" fmla="*/ 2147483647 h 2820"/>
                <a:gd name="T68" fmla="*/ 2147483647 w 3018"/>
                <a:gd name="T69" fmla="*/ 2147483647 h 2820"/>
                <a:gd name="T70" fmla="*/ 2147483647 w 3018"/>
                <a:gd name="T71" fmla="*/ 2147483647 h 2820"/>
                <a:gd name="T72" fmla="*/ 2147483647 w 3018"/>
                <a:gd name="T73" fmla="*/ 0 h 2820"/>
                <a:gd name="T74" fmla="*/ 2147483647 w 3018"/>
                <a:gd name="T75" fmla="*/ 0 h 2820"/>
                <a:gd name="T76" fmla="*/ 2147483647 w 3018"/>
                <a:gd name="T77" fmla="*/ 0 h 2820"/>
                <a:gd name="T78" fmla="*/ 2147483647 w 3018"/>
                <a:gd name="T79" fmla="*/ 0 h 2820"/>
                <a:gd name="T80" fmla="*/ 2147483647 w 3018"/>
                <a:gd name="T81" fmla="*/ 0 h 2820"/>
                <a:gd name="T82" fmla="*/ 2147483647 w 3018"/>
                <a:gd name="T83" fmla="*/ 0 h 28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820"/>
                <a:gd name="T128" fmla="*/ 3018 w 3018"/>
                <a:gd name="T129" fmla="*/ 2820 h 28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820">
                  <a:moveTo>
                    <a:pt x="0" y="2820"/>
                  </a:moveTo>
                  <a:lnTo>
                    <a:pt x="18" y="2820"/>
                  </a:lnTo>
                  <a:lnTo>
                    <a:pt x="42" y="2820"/>
                  </a:lnTo>
                  <a:lnTo>
                    <a:pt x="66" y="2820"/>
                  </a:lnTo>
                  <a:lnTo>
                    <a:pt x="90" y="2820"/>
                  </a:lnTo>
                  <a:lnTo>
                    <a:pt x="114" y="2820"/>
                  </a:lnTo>
                  <a:lnTo>
                    <a:pt x="138" y="2820"/>
                  </a:lnTo>
                  <a:lnTo>
                    <a:pt x="162" y="2820"/>
                  </a:lnTo>
                  <a:lnTo>
                    <a:pt x="186" y="2820"/>
                  </a:lnTo>
                  <a:lnTo>
                    <a:pt x="210" y="2820"/>
                  </a:lnTo>
                  <a:lnTo>
                    <a:pt x="234" y="2820"/>
                  </a:lnTo>
                  <a:lnTo>
                    <a:pt x="258" y="2820"/>
                  </a:lnTo>
                  <a:lnTo>
                    <a:pt x="282" y="2820"/>
                  </a:lnTo>
                  <a:lnTo>
                    <a:pt x="306" y="2820"/>
                  </a:lnTo>
                  <a:lnTo>
                    <a:pt x="330" y="2820"/>
                  </a:lnTo>
                  <a:lnTo>
                    <a:pt x="354" y="2820"/>
                  </a:lnTo>
                  <a:lnTo>
                    <a:pt x="378" y="2820"/>
                  </a:lnTo>
                  <a:lnTo>
                    <a:pt x="402" y="2820"/>
                  </a:lnTo>
                  <a:lnTo>
                    <a:pt x="426" y="2814"/>
                  </a:lnTo>
                  <a:lnTo>
                    <a:pt x="450" y="2814"/>
                  </a:lnTo>
                  <a:lnTo>
                    <a:pt x="474" y="2814"/>
                  </a:lnTo>
                  <a:lnTo>
                    <a:pt x="498" y="2814"/>
                  </a:lnTo>
                  <a:lnTo>
                    <a:pt x="522" y="2814"/>
                  </a:lnTo>
                  <a:lnTo>
                    <a:pt x="546" y="2814"/>
                  </a:lnTo>
                  <a:lnTo>
                    <a:pt x="570" y="2814"/>
                  </a:lnTo>
                  <a:lnTo>
                    <a:pt x="594" y="2814"/>
                  </a:lnTo>
                  <a:lnTo>
                    <a:pt x="618" y="2814"/>
                  </a:lnTo>
                  <a:lnTo>
                    <a:pt x="642" y="2814"/>
                  </a:lnTo>
                  <a:lnTo>
                    <a:pt x="666" y="2814"/>
                  </a:lnTo>
                  <a:lnTo>
                    <a:pt x="690" y="2814"/>
                  </a:lnTo>
                  <a:lnTo>
                    <a:pt x="714" y="2814"/>
                  </a:lnTo>
                  <a:lnTo>
                    <a:pt x="732" y="2814"/>
                  </a:lnTo>
                  <a:lnTo>
                    <a:pt x="756" y="2814"/>
                  </a:lnTo>
                  <a:lnTo>
                    <a:pt x="780" y="2814"/>
                  </a:lnTo>
                  <a:lnTo>
                    <a:pt x="804" y="2814"/>
                  </a:lnTo>
                  <a:lnTo>
                    <a:pt x="828" y="2814"/>
                  </a:lnTo>
                  <a:lnTo>
                    <a:pt x="852" y="2814"/>
                  </a:lnTo>
                  <a:lnTo>
                    <a:pt x="876" y="2814"/>
                  </a:lnTo>
                  <a:lnTo>
                    <a:pt x="900" y="2814"/>
                  </a:lnTo>
                  <a:lnTo>
                    <a:pt x="924" y="2814"/>
                  </a:lnTo>
                  <a:lnTo>
                    <a:pt x="948" y="2814"/>
                  </a:lnTo>
                  <a:lnTo>
                    <a:pt x="972" y="2814"/>
                  </a:lnTo>
                  <a:lnTo>
                    <a:pt x="996" y="2814"/>
                  </a:lnTo>
                  <a:lnTo>
                    <a:pt x="1020" y="2814"/>
                  </a:lnTo>
                  <a:lnTo>
                    <a:pt x="1044" y="2814"/>
                  </a:lnTo>
                  <a:lnTo>
                    <a:pt x="1068" y="2814"/>
                  </a:lnTo>
                  <a:lnTo>
                    <a:pt x="1092" y="2814"/>
                  </a:lnTo>
                  <a:lnTo>
                    <a:pt x="1116" y="2814"/>
                  </a:lnTo>
                  <a:lnTo>
                    <a:pt x="1140" y="2814"/>
                  </a:lnTo>
                  <a:lnTo>
                    <a:pt x="1164" y="2814"/>
                  </a:lnTo>
                  <a:lnTo>
                    <a:pt x="1188" y="2814"/>
                  </a:lnTo>
                  <a:lnTo>
                    <a:pt x="1212" y="2814"/>
                  </a:lnTo>
                  <a:lnTo>
                    <a:pt x="1236" y="2814"/>
                  </a:lnTo>
                  <a:lnTo>
                    <a:pt x="1260" y="2814"/>
                  </a:lnTo>
                  <a:lnTo>
                    <a:pt x="1284" y="2814"/>
                  </a:lnTo>
                  <a:lnTo>
                    <a:pt x="1308" y="2814"/>
                  </a:lnTo>
                  <a:lnTo>
                    <a:pt x="1332" y="2814"/>
                  </a:lnTo>
                  <a:lnTo>
                    <a:pt x="1356" y="2814"/>
                  </a:lnTo>
                  <a:lnTo>
                    <a:pt x="1380" y="2814"/>
                  </a:lnTo>
                  <a:lnTo>
                    <a:pt x="1404" y="2814"/>
                  </a:lnTo>
                  <a:lnTo>
                    <a:pt x="1428" y="2814"/>
                  </a:lnTo>
                  <a:lnTo>
                    <a:pt x="1446" y="2814"/>
                  </a:lnTo>
                  <a:lnTo>
                    <a:pt x="1470" y="2814"/>
                  </a:lnTo>
                  <a:lnTo>
                    <a:pt x="1494" y="2814"/>
                  </a:lnTo>
                  <a:lnTo>
                    <a:pt x="1518" y="2814"/>
                  </a:lnTo>
                  <a:lnTo>
                    <a:pt x="1542" y="2814"/>
                  </a:lnTo>
                  <a:lnTo>
                    <a:pt x="1566" y="2814"/>
                  </a:lnTo>
                  <a:lnTo>
                    <a:pt x="1590" y="2814"/>
                  </a:lnTo>
                  <a:lnTo>
                    <a:pt x="1614" y="2814"/>
                  </a:lnTo>
                  <a:lnTo>
                    <a:pt x="1638" y="2814"/>
                  </a:lnTo>
                  <a:lnTo>
                    <a:pt x="1662" y="2814"/>
                  </a:lnTo>
                  <a:lnTo>
                    <a:pt x="1686" y="2814"/>
                  </a:lnTo>
                  <a:lnTo>
                    <a:pt x="1710" y="2814"/>
                  </a:lnTo>
                  <a:lnTo>
                    <a:pt x="1734" y="2814"/>
                  </a:lnTo>
                  <a:lnTo>
                    <a:pt x="1758" y="2814"/>
                  </a:lnTo>
                  <a:lnTo>
                    <a:pt x="1782" y="2814"/>
                  </a:lnTo>
                  <a:lnTo>
                    <a:pt x="1806" y="2814"/>
                  </a:lnTo>
                  <a:lnTo>
                    <a:pt x="1830" y="2814"/>
                  </a:lnTo>
                  <a:lnTo>
                    <a:pt x="1854" y="2814"/>
                  </a:lnTo>
                  <a:lnTo>
                    <a:pt x="1878" y="2814"/>
                  </a:lnTo>
                  <a:lnTo>
                    <a:pt x="1902" y="2814"/>
                  </a:lnTo>
                  <a:lnTo>
                    <a:pt x="1926" y="2814"/>
                  </a:lnTo>
                  <a:lnTo>
                    <a:pt x="1950" y="2814"/>
                  </a:lnTo>
                  <a:lnTo>
                    <a:pt x="1974" y="2814"/>
                  </a:lnTo>
                  <a:lnTo>
                    <a:pt x="1998" y="2808"/>
                  </a:lnTo>
                  <a:lnTo>
                    <a:pt x="2022" y="2802"/>
                  </a:lnTo>
                  <a:lnTo>
                    <a:pt x="2046" y="2796"/>
                  </a:lnTo>
                  <a:lnTo>
                    <a:pt x="2070" y="2784"/>
                  </a:lnTo>
                  <a:lnTo>
                    <a:pt x="2094" y="2766"/>
                  </a:lnTo>
                  <a:lnTo>
                    <a:pt x="2118" y="2736"/>
                  </a:lnTo>
                  <a:lnTo>
                    <a:pt x="2142" y="2688"/>
                  </a:lnTo>
                  <a:lnTo>
                    <a:pt x="2160" y="2616"/>
                  </a:lnTo>
                  <a:lnTo>
                    <a:pt x="2184" y="2514"/>
                  </a:lnTo>
                  <a:lnTo>
                    <a:pt x="2208" y="2358"/>
                  </a:lnTo>
                  <a:lnTo>
                    <a:pt x="2232" y="2154"/>
                  </a:lnTo>
                  <a:lnTo>
                    <a:pt x="2256" y="1890"/>
                  </a:lnTo>
                  <a:lnTo>
                    <a:pt x="2280" y="1584"/>
                  </a:lnTo>
                  <a:lnTo>
                    <a:pt x="2304" y="1254"/>
                  </a:lnTo>
                  <a:lnTo>
                    <a:pt x="2328" y="948"/>
                  </a:lnTo>
                  <a:lnTo>
                    <a:pt x="2352" y="678"/>
                  </a:lnTo>
                  <a:lnTo>
                    <a:pt x="2376" y="468"/>
                  </a:lnTo>
                  <a:lnTo>
                    <a:pt x="2400" y="312"/>
                  </a:lnTo>
                  <a:lnTo>
                    <a:pt x="2424" y="204"/>
                  </a:lnTo>
                  <a:lnTo>
                    <a:pt x="2448" y="132"/>
                  </a:lnTo>
                  <a:lnTo>
                    <a:pt x="2472" y="84"/>
                  </a:lnTo>
                  <a:lnTo>
                    <a:pt x="2496" y="54"/>
                  </a:lnTo>
                  <a:lnTo>
                    <a:pt x="2520" y="30"/>
                  </a:lnTo>
                  <a:lnTo>
                    <a:pt x="2544" y="18"/>
                  </a:lnTo>
                  <a:lnTo>
                    <a:pt x="2568" y="12"/>
                  </a:lnTo>
                  <a:lnTo>
                    <a:pt x="2592" y="6"/>
                  </a:lnTo>
                  <a:lnTo>
                    <a:pt x="2616" y="0"/>
                  </a:lnTo>
                  <a:lnTo>
                    <a:pt x="2640" y="0"/>
                  </a:lnTo>
                  <a:lnTo>
                    <a:pt x="2664" y="0"/>
                  </a:lnTo>
                  <a:lnTo>
                    <a:pt x="2688" y="0"/>
                  </a:lnTo>
                  <a:lnTo>
                    <a:pt x="2712" y="0"/>
                  </a:lnTo>
                  <a:lnTo>
                    <a:pt x="2736" y="0"/>
                  </a:lnTo>
                  <a:lnTo>
                    <a:pt x="2760" y="0"/>
                  </a:lnTo>
                  <a:lnTo>
                    <a:pt x="2784" y="0"/>
                  </a:lnTo>
                  <a:lnTo>
                    <a:pt x="2808" y="0"/>
                  </a:lnTo>
                  <a:lnTo>
                    <a:pt x="2832" y="0"/>
                  </a:lnTo>
                  <a:lnTo>
                    <a:pt x="2856" y="0"/>
                  </a:lnTo>
                  <a:lnTo>
                    <a:pt x="2874" y="0"/>
                  </a:lnTo>
                  <a:lnTo>
                    <a:pt x="2898" y="0"/>
                  </a:lnTo>
                  <a:lnTo>
                    <a:pt x="2922" y="0"/>
                  </a:lnTo>
                  <a:lnTo>
                    <a:pt x="2946" y="0"/>
                  </a:lnTo>
                  <a:lnTo>
                    <a:pt x="2970" y="0"/>
                  </a:lnTo>
                  <a:lnTo>
                    <a:pt x="2994" y="0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A3A3A3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81" name="Freeform 71"/>
            <p:cNvSpPr>
              <a:spLocks/>
            </p:cNvSpPr>
            <p:nvPr/>
          </p:nvSpPr>
          <p:spPr bwMode="auto">
            <a:xfrm>
              <a:off x="6657975" y="1095375"/>
              <a:ext cx="876300" cy="1588"/>
            </a:xfrm>
            <a:custGeom>
              <a:avLst/>
              <a:gdLst>
                <a:gd name="T0" fmla="*/ 0 w 552"/>
                <a:gd name="T1" fmla="*/ 0 h 1588"/>
                <a:gd name="T2" fmla="*/ 2147483647 w 552"/>
                <a:gd name="T3" fmla="*/ 0 h 1588"/>
                <a:gd name="T4" fmla="*/ 2147483647 w 552"/>
                <a:gd name="T5" fmla="*/ 0 h 1588"/>
                <a:gd name="T6" fmla="*/ 2147483647 w 552"/>
                <a:gd name="T7" fmla="*/ 0 h 1588"/>
                <a:gd name="T8" fmla="*/ 2147483647 w 552"/>
                <a:gd name="T9" fmla="*/ 0 h 1588"/>
                <a:gd name="T10" fmla="*/ 2147483647 w 552"/>
                <a:gd name="T11" fmla="*/ 0 h 1588"/>
                <a:gd name="T12" fmla="*/ 2147483647 w 552"/>
                <a:gd name="T13" fmla="*/ 0 h 1588"/>
                <a:gd name="T14" fmla="*/ 2147483647 w 552"/>
                <a:gd name="T15" fmla="*/ 0 h 1588"/>
                <a:gd name="T16" fmla="*/ 2147483647 w 552"/>
                <a:gd name="T17" fmla="*/ 0 h 1588"/>
                <a:gd name="T18" fmla="*/ 2147483647 w 552"/>
                <a:gd name="T19" fmla="*/ 0 h 1588"/>
                <a:gd name="T20" fmla="*/ 2147483647 w 552"/>
                <a:gd name="T21" fmla="*/ 0 h 1588"/>
                <a:gd name="T22" fmla="*/ 2147483647 w 552"/>
                <a:gd name="T23" fmla="*/ 0 h 1588"/>
                <a:gd name="T24" fmla="*/ 2147483647 w 552"/>
                <a:gd name="T25" fmla="*/ 0 h 1588"/>
                <a:gd name="T26" fmla="*/ 2147483647 w 552"/>
                <a:gd name="T27" fmla="*/ 0 h 1588"/>
                <a:gd name="T28" fmla="*/ 2147483647 w 552"/>
                <a:gd name="T29" fmla="*/ 0 h 1588"/>
                <a:gd name="T30" fmla="*/ 2147483647 w 552"/>
                <a:gd name="T31" fmla="*/ 0 h 1588"/>
                <a:gd name="T32" fmla="*/ 2147483647 w 552"/>
                <a:gd name="T33" fmla="*/ 0 h 1588"/>
                <a:gd name="T34" fmla="*/ 2147483647 w 552"/>
                <a:gd name="T35" fmla="*/ 0 h 1588"/>
                <a:gd name="T36" fmla="*/ 2147483647 w 552"/>
                <a:gd name="T37" fmla="*/ 0 h 1588"/>
                <a:gd name="T38" fmla="*/ 2147483647 w 552"/>
                <a:gd name="T39" fmla="*/ 0 h 1588"/>
                <a:gd name="T40" fmla="*/ 2147483647 w 552"/>
                <a:gd name="T41" fmla="*/ 0 h 1588"/>
                <a:gd name="T42" fmla="*/ 2147483647 w 552"/>
                <a:gd name="T43" fmla="*/ 0 h 1588"/>
                <a:gd name="T44" fmla="*/ 2147483647 w 552"/>
                <a:gd name="T45" fmla="*/ 0 h 1588"/>
                <a:gd name="T46" fmla="*/ 2147483647 w 552"/>
                <a:gd name="T47" fmla="*/ 0 h 1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1588"/>
                <a:gd name="T74" fmla="*/ 552 w 552"/>
                <a:gd name="T75" fmla="*/ 1588 h 1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1588">
                  <a:moveTo>
                    <a:pt x="0" y="0"/>
                  </a:move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A3A3A3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82" name="Freeform 72"/>
            <p:cNvSpPr>
              <a:spLocks/>
            </p:cNvSpPr>
            <p:nvPr/>
          </p:nvSpPr>
          <p:spPr bwMode="auto">
            <a:xfrm>
              <a:off x="1866900" y="1095375"/>
              <a:ext cx="4791075" cy="4476750"/>
            </a:xfrm>
            <a:custGeom>
              <a:avLst/>
              <a:gdLst>
                <a:gd name="T0" fmla="*/ 2147483647 w 3018"/>
                <a:gd name="T1" fmla="*/ 2147483647 h 2820"/>
                <a:gd name="T2" fmla="*/ 2147483647 w 3018"/>
                <a:gd name="T3" fmla="*/ 2147483647 h 2820"/>
                <a:gd name="T4" fmla="*/ 2147483647 w 3018"/>
                <a:gd name="T5" fmla="*/ 2147483647 h 2820"/>
                <a:gd name="T6" fmla="*/ 2147483647 w 3018"/>
                <a:gd name="T7" fmla="*/ 2147483647 h 2820"/>
                <a:gd name="T8" fmla="*/ 2147483647 w 3018"/>
                <a:gd name="T9" fmla="*/ 2147483647 h 2820"/>
                <a:gd name="T10" fmla="*/ 2147483647 w 3018"/>
                <a:gd name="T11" fmla="*/ 2147483647 h 2820"/>
                <a:gd name="T12" fmla="*/ 2147483647 w 3018"/>
                <a:gd name="T13" fmla="*/ 2147483647 h 2820"/>
                <a:gd name="T14" fmla="*/ 2147483647 w 3018"/>
                <a:gd name="T15" fmla="*/ 2147483647 h 2820"/>
                <a:gd name="T16" fmla="*/ 2147483647 w 3018"/>
                <a:gd name="T17" fmla="*/ 2147483647 h 2820"/>
                <a:gd name="T18" fmla="*/ 2147483647 w 3018"/>
                <a:gd name="T19" fmla="*/ 2147483647 h 2820"/>
                <a:gd name="T20" fmla="*/ 2147483647 w 3018"/>
                <a:gd name="T21" fmla="*/ 2147483647 h 2820"/>
                <a:gd name="T22" fmla="*/ 2147483647 w 3018"/>
                <a:gd name="T23" fmla="*/ 2147483647 h 2820"/>
                <a:gd name="T24" fmla="*/ 2147483647 w 3018"/>
                <a:gd name="T25" fmla="*/ 2147483647 h 2820"/>
                <a:gd name="T26" fmla="*/ 2147483647 w 3018"/>
                <a:gd name="T27" fmla="*/ 2147483647 h 2820"/>
                <a:gd name="T28" fmla="*/ 2147483647 w 3018"/>
                <a:gd name="T29" fmla="*/ 2147483647 h 2820"/>
                <a:gd name="T30" fmla="*/ 2147483647 w 3018"/>
                <a:gd name="T31" fmla="*/ 2147483647 h 2820"/>
                <a:gd name="T32" fmla="*/ 2147483647 w 3018"/>
                <a:gd name="T33" fmla="*/ 2147483647 h 2820"/>
                <a:gd name="T34" fmla="*/ 2147483647 w 3018"/>
                <a:gd name="T35" fmla="*/ 2147483647 h 2820"/>
                <a:gd name="T36" fmla="*/ 2147483647 w 3018"/>
                <a:gd name="T37" fmla="*/ 2147483647 h 2820"/>
                <a:gd name="T38" fmla="*/ 2147483647 w 3018"/>
                <a:gd name="T39" fmla="*/ 2147483647 h 2820"/>
                <a:gd name="T40" fmla="*/ 2147483647 w 3018"/>
                <a:gd name="T41" fmla="*/ 2147483647 h 2820"/>
                <a:gd name="T42" fmla="*/ 2147483647 w 3018"/>
                <a:gd name="T43" fmla="*/ 2147483647 h 2820"/>
                <a:gd name="T44" fmla="*/ 2147483647 w 3018"/>
                <a:gd name="T45" fmla="*/ 2147483647 h 2820"/>
                <a:gd name="T46" fmla="*/ 2147483647 w 3018"/>
                <a:gd name="T47" fmla="*/ 2147483647 h 2820"/>
                <a:gd name="T48" fmla="*/ 2147483647 w 3018"/>
                <a:gd name="T49" fmla="*/ 2147483647 h 2820"/>
                <a:gd name="T50" fmla="*/ 2147483647 w 3018"/>
                <a:gd name="T51" fmla="*/ 2147483647 h 2820"/>
                <a:gd name="T52" fmla="*/ 2147483647 w 3018"/>
                <a:gd name="T53" fmla="*/ 2147483647 h 2820"/>
                <a:gd name="T54" fmla="*/ 2147483647 w 3018"/>
                <a:gd name="T55" fmla="*/ 2147483647 h 2820"/>
                <a:gd name="T56" fmla="*/ 2147483647 w 3018"/>
                <a:gd name="T57" fmla="*/ 2147483647 h 2820"/>
                <a:gd name="T58" fmla="*/ 2147483647 w 3018"/>
                <a:gd name="T59" fmla="*/ 2147483647 h 2820"/>
                <a:gd name="T60" fmla="*/ 2147483647 w 3018"/>
                <a:gd name="T61" fmla="*/ 2147483647 h 2820"/>
                <a:gd name="T62" fmla="*/ 2147483647 w 3018"/>
                <a:gd name="T63" fmla="*/ 2147483647 h 2820"/>
                <a:gd name="T64" fmla="*/ 2147483647 w 3018"/>
                <a:gd name="T65" fmla="*/ 2147483647 h 2820"/>
                <a:gd name="T66" fmla="*/ 2147483647 w 3018"/>
                <a:gd name="T67" fmla="*/ 2147483647 h 2820"/>
                <a:gd name="T68" fmla="*/ 2147483647 w 3018"/>
                <a:gd name="T69" fmla="*/ 2147483647 h 2820"/>
                <a:gd name="T70" fmla="*/ 2147483647 w 3018"/>
                <a:gd name="T71" fmla="*/ 2147483647 h 2820"/>
                <a:gd name="T72" fmla="*/ 2147483647 w 3018"/>
                <a:gd name="T73" fmla="*/ 0 h 2820"/>
                <a:gd name="T74" fmla="*/ 2147483647 w 3018"/>
                <a:gd name="T75" fmla="*/ 0 h 2820"/>
                <a:gd name="T76" fmla="*/ 2147483647 w 3018"/>
                <a:gd name="T77" fmla="*/ 0 h 2820"/>
                <a:gd name="T78" fmla="*/ 2147483647 w 3018"/>
                <a:gd name="T79" fmla="*/ 0 h 2820"/>
                <a:gd name="T80" fmla="*/ 2147483647 w 3018"/>
                <a:gd name="T81" fmla="*/ 0 h 2820"/>
                <a:gd name="T82" fmla="*/ 2147483647 w 3018"/>
                <a:gd name="T83" fmla="*/ 0 h 28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820"/>
                <a:gd name="T128" fmla="*/ 3018 w 3018"/>
                <a:gd name="T129" fmla="*/ 2820 h 28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820">
                  <a:moveTo>
                    <a:pt x="0" y="2820"/>
                  </a:moveTo>
                  <a:lnTo>
                    <a:pt x="18" y="2820"/>
                  </a:lnTo>
                  <a:lnTo>
                    <a:pt x="42" y="2820"/>
                  </a:lnTo>
                  <a:lnTo>
                    <a:pt x="66" y="2820"/>
                  </a:lnTo>
                  <a:lnTo>
                    <a:pt x="90" y="2820"/>
                  </a:lnTo>
                  <a:lnTo>
                    <a:pt x="114" y="2820"/>
                  </a:lnTo>
                  <a:lnTo>
                    <a:pt x="138" y="2820"/>
                  </a:lnTo>
                  <a:lnTo>
                    <a:pt x="162" y="2820"/>
                  </a:lnTo>
                  <a:lnTo>
                    <a:pt x="186" y="2820"/>
                  </a:lnTo>
                  <a:lnTo>
                    <a:pt x="210" y="2820"/>
                  </a:lnTo>
                  <a:lnTo>
                    <a:pt x="234" y="2820"/>
                  </a:lnTo>
                  <a:lnTo>
                    <a:pt x="258" y="2820"/>
                  </a:lnTo>
                  <a:lnTo>
                    <a:pt x="282" y="2820"/>
                  </a:lnTo>
                  <a:lnTo>
                    <a:pt x="306" y="2820"/>
                  </a:lnTo>
                  <a:lnTo>
                    <a:pt x="330" y="2820"/>
                  </a:lnTo>
                  <a:lnTo>
                    <a:pt x="354" y="2820"/>
                  </a:lnTo>
                  <a:lnTo>
                    <a:pt x="378" y="2820"/>
                  </a:lnTo>
                  <a:lnTo>
                    <a:pt x="402" y="2820"/>
                  </a:lnTo>
                  <a:lnTo>
                    <a:pt x="426" y="2820"/>
                  </a:lnTo>
                  <a:lnTo>
                    <a:pt x="450" y="2820"/>
                  </a:lnTo>
                  <a:lnTo>
                    <a:pt x="474" y="2820"/>
                  </a:lnTo>
                  <a:lnTo>
                    <a:pt x="498" y="2820"/>
                  </a:lnTo>
                  <a:lnTo>
                    <a:pt x="522" y="2820"/>
                  </a:lnTo>
                  <a:lnTo>
                    <a:pt x="546" y="2814"/>
                  </a:lnTo>
                  <a:lnTo>
                    <a:pt x="570" y="2814"/>
                  </a:lnTo>
                  <a:lnTo>
                    <a:pt x="594" y="2814"/>
                  </a:lnTo>
                  <a:lnTo>
                    <a:pt x="618" y="2814"/>
                  </a:lnTo>
                  <a:lnTo>
                    <a:pt x="642" y="2814"/>
                  </a:lnTo>
                  <a:lnTo>
                    <a:pt x="666" y="2814"/>
                  </a:lnTo>
                  <a:lnTo>
                    <a:pt x="690" y="2814"/>
                  </a:lnTo>
                  <a:lnTo>
                    <a:pt x="714" y="2814"/>
                  </a:lnTo>
                  <a:lnTo>
                    <a:pt x="732" y="2814"/>
                  </a:lnTo>
                  <a:lnTo>
                    <a:pt x="756" y="2814"/>
                  </a:lnTo>
                  <a:lnTo>
                    <a:pt x="780" y="2814"/>
                  </a:lnTo>
                  <a:lnTo>
                    <a:pt x="804" y="2814"/>
                  </a:lnTo>
                  <a:lnTo>
                    <a:pt x="828" y="2814"/>
                  </a:lnTo>
                  <a:lnTo>
                    <a:pt x="852" y="2814"/>
                  </a:lnTo>
                  <a:lnTo>
                    <a:pt x="876" y="2814"/>
                  </a:lnTo>
                  <a:lnTo>
                    <a:pt x="900" y="2814"/>
                  </a:lnTo>
                  <a:lnTo>
                    <a:pt x="924" y="2814"/>
                  </a:lnTo>
                  <a:lnTo>
                    <a:pt x="948" y="2814"/>
                  </a:lnTo>
                  <a:lnTo>
                    <a:pt x="972" y="2814"/>
                  </a:lnTo>
                  <a:lnTo>
                    <a:pt x="996" y="2814"/>
                  </a:lnTo>
                  <a:lnTo>
                    <a:pt x="1020" y="2814"/>
                  </a:lnTo>
                  <a:lnTo>
                    <a:pt x="1044" y="2814"/>
                  </a:lnTo>
                  <a:lnTo>
                    <a:pt x="1068" y="2814"/>
                  </a:lnTo>
                  <a:lnTo>
                    <a:pt x="1092" y="2814"/>
                  </a:lnTo>
                  <a:lnTo>
                    <a:pt x="1116" y="2814"/>
                  </a:lnTo>
                  <a:lnTo>
                    <a:pt x="1140" y="2814"/>
                  </a:lnTo>
                  <a:lnTo>
                    <a:pt x="1164" y="2814"/>
                  </a:lnTo>
                  <a:lnTo>
                    <a:pt x="1188" y="2814"/>
                  </a:lnTo>
                  <a:lnTo>
                    <a:pt x="1212" y="2814"/>
                  </a:lnTo>
                  <a:lnTo>
                    <a:pt x="1236" y="2814"/>
                  </a:lnTo>
                  <a:lnTo>
                    <a:pt x="1260" y="2814"/>
                  </a:lnTo>
                  <a:lnTo>
                    <a:pt x="1284" y="2814"/>
                  </a:lnTo>
                  <a:lnTo>
                    <a:pt x="1308" y="2814"/>
                  </a:lnTo>
                  <a:lnTo>
                    <a:pt x="1332" y="2814"/>
                  </a:lnTo>
                  <a:lnTo>
                    <a:pt x="1356" y="2814"/>
                  </a:lnTo>
                  <a:lnTo>
                    <a:pt x="1380" y="2814"/>
                  </a:lnTo>
                  <a:lnTo>
                    <a:pt x="1404" y="2814"/>
                  </a:lnTo>
                  <a:lnTo>
                    <a:pt x="1428" y="2814"/>
                  </a:lnTo>
                  <a:lnTo>
                    <a:pt x="1446" y="2814"/>
                  </a:lnTo>
                  <a:lnTo>
                    <a:pt x="1470" y="2814"/>
                  </a:lnTo>
                  <a:lnTo>
                    <a:pt x="1494" y="2814"/>
                  </a:lnTo>
                  <a:lnTo>
                    <a:pt x="1518" y="2814"/>
                  </a:lnTo>
                  <a:lnTo>
                    <a:pt x="1542" y="2814"/>
                  </a:lnTo>
                  <a:lnTo>
                    <a:pt x="1566" y="2814"/>
                  </a:lnTo>
                  <a:lnTo>
                    <a:pt x="1590" y="2814"/>
                  </a:lnTo>
                  <a:lnTo>
                    <a:pt x="1614" y="2814"/>
                  </a:lnTo>
                  <a:lnTo>
                    <a:pt x="1638" y="2814"/>
                  </a:lnTo>
                  <a:lnTo>
                    <a:pt x="1662" y="2814"/>
                  </a:lnTo>
                  <a:lnTo>
                    <a:pt x="1686" y="2814"/>
                  </a:lnTo>
                  <a:lnTo>
                    <a:pt x="1710" y="2814"/>
                  </a:lnTo>
                  <a:lnTo>
                    <a:pt x="1734" y="2814"/>
                  </a:lnTo>
                  <a:lnTo>
                    <a:pt x="1758" y="2814"/>
                  </a:lnTo>
                  <a:lnTo>
                    <a:pt x="1782" y="2814"/>
                  </a:lnTo>
                  <a:lnTo>
                    <a:pt x="1806" y="2814"/>
                  </a:lnTo>
                  <a:lnTo>
                    <a:pt x="1830" y="2814"/>
                  </a:lnTo>
                  <a:lnTo>
                    <a:pt x="1854" y="2814"/>
                  </a:lnTo>
                  <a:lnTo>
                    <a:pt x="1878" y="2814"/>
                  </a:lnTo>
                  <a:lnTo>
                    <a:pt x="1902" y="2814"/>
                  </a:lnTo>
                  <a:lnTo>
                    <a:pt x="1926" y="2814"/>
                  </a:lnTo>
                  <a:lnTo>
                    <a:pt x="1950" y="2814"/>
                  </a:lnTo>
                  <a:lnTo>
                    <a:pt x="1974" y="2814"/>
                  </a:lnTo>
                  <a:lnTo>
                    <a:pt x="1998" y="2814"/>
                  </a:lnTo>
                  <a:lnTo>
                    <a:pt x="2022" y="2808"/>
                  </a:lnTo>
                  <a:lnTo>
                    <a:pt x="2046" y="2802"/>
                  </a:lnTo>
                  <a:lnTo>
                    <a:pt x="2070" y="2796"/>
                  </a:lnTo>
                  <a:lnTo>
                    <a:pt x="2094" y="2778"/>
                  </a:lnTo>
                  <a:lnTo>
                    <a:pt x="2118" y="2760"/>
                  </a:lnTo>
                  <a:lnTo>
                    <a:pt x="2142" y="2724"/>
                  </a:lnTo>
                  <a:lnTo>
                    <a:pt x="2160" y="2664"/>
                  </a:lnTo>
                  <a:lnTo>
                    <a:pt x="2184" y="2574"/>
                  </a:lnTo>
                  <a:lnTo>
                    <a:pt x="2208" y="2436"/>
                  </a:lnTo>
                  <a:lnTo>
                    <a:pt x="2232" y="2244"/>
                  </a:lnTo>
                  <a:lnTo>
                    <a:pt x="2256" y="1986"/>
                  </a:lnTo>
                  <a:lnTo>
                    <a:pt x="2280" y="1668"/>
                  </a:lnTo>
                  <a:lnTo>
                    <a:pt x="2304" y="1320"/>
                  </a:lnTo>
                  <a:lnTo>
                    <a:pt x="2328" y="984"/>
                  </a:lnTo>
                  <a:lnTo>
                    <a:pt x="2352" y="696"/>
                  </a:lnTo>
                  <a:lnTo>
                    <a:pt x="2376" y="468"/>
                  </a:lnTo>
                  <a:lnTo>
                    <a:pt x="2400" y="306"/>
                  </a:lnTo>
                  <a:lnTo>
                    <a:pt x="2424" y="192"/>
                  </a:lnTo>
                  <a:lnTo>
                    <a:pt x="2448" y="120"/>
                  </a:lnTo>
                  <a:lnTo>
                    <a:pt x="2472" y="72"/>
                  </a:lnTo>
                  <a:lnTo>
                    <a:pt x="2496" y="42"/>
                  </a:lnTo>
                  <a:lnTo>
                    <a:pt x="2520" y="24"/>
                  </a:lnTo>
                  <a:lnTo>
                    <a:pt x="2544" y="12"/>
                  </a:lnTo>
                  <a:lnTo>
                    <a:pt x="2568" y="6"/>
                  </a:lnTo>
                  <a:lnTo>
                    <a:pt x="2592" y="6"/>
                  </a:lnTo>
                  <a:lnTo>
                    <a:pt x="2616" y="0"/>
                  </a:lnTo>
                  <a:lnTo>
                    <a:pt x="2640" y="0"/>
                  </a:lnTo>
                  <a:lnTo>
                    <a:pt x="2664" y="0"/>
                  </a:lnTo>
                  <a:lnTo>
                    <a:pt x="2688" y="0"/>
                  </a:lnTo>
                  <a:lnTo>
                    <a:pt x="2712" y="0"/>
                  </a:lnTo>
                  <a:lnTo>
                    <a:pt x="2736" y="0"/>
                  </a:lnTo>
                  <a:lnTo>
                    <a:pt x="2760" y="0"/>
                  </a:lnTo>
                  <a:lnTo>
                    <a:pt x="2784" y="0"/>
                  </a:lnTo>
                  <a:lnTo>
                    <a:pt x="2808" y="0"/>
                  </a:lnTo>
                  <a:lnTo>
                    <a:pt x="2832" y="0"/>
                  </a:lnTo>
                  <a:lnTo>
                    <a:pt x="2856" y="0"/>
                  </a:lnTo>
                  <a:lnTo>
                    <a:pt x="2874" y="0"/>
                  </a:lnTo>
                  <a:lnTo>
                    <a:pt x="2898" y="0"/>
                  </a:lnTo>
                  <a:lnTo>
                    <a:pt x="2922" y="0"/>
                  </a:lnTo>
                  <a:lnTo>
                    <a:pt x="2946" y="0"/>
                  </a:lnTo>
                  <a:lnTo>
                    <a:pt x="2970" y="0"/>
                  </a:lnTo>
                  <a:lnTo>
                    <a:pt x="2994" y="0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ADADAD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83" name="Freeform 73"/>
            <p:cNvSpPr>
              <a:spLocks/>
            </p:cNvSpPr>
            <p:nvPr/>
          </p:nvSpPr>
          <p:spPr bwMode="auto">
            <a:xfrm>
              <a:off x="6657975" y="1095375"/>
              <a:ext cx="876300" cy="1588"/>
            </a:xfrm>
            <a:custGeom>
              <a:avLst/>
              <a:gdLst>
                <a:gd name="T0" fmla="*/ 0 w 552"/>
                <a:gd name="T1" fmla="*/ 0 h 1588"/>
                <a:gd name="T2" fmla="*/ 2147483647 w 552"/>
                <a:gd name="T3" fmla="*/ 0 h 1588"/>
                <a:gd name="T4" fmla="*/ 2147483647 w 552"/>
                <a:gd name="T5" fmla="*/ 0 h 1588"/>
                <a:gd name="T6" fmla="*/ 2147483647 w 552"/>
                <a:gd name="T7" fmla="*/ 0 h 1588"/>
                <a:gd name="T8" fmla="*/ 2147483647 w 552"/>
                <a:gd name="T9" fmla="*/ 0 h 1588"/>
                <a:gd name="T10" fmla="*/ 2147483647 w 552"/>
                <a:gd name="T11" fmla="*/ 0 h 1588"/>
                <a:gd name="T12" fmla="*/ 2147483647 w 552"/>
                <a:gd name="T13" fmla="*/ 0 h 1588"/>
                <a:gd name="T14" fmla="*/ 2147483647 w 552"/>
                <a:gd name="T15" fmla="*/ 0 h 1588"/>
                <a:gd name="T16" fmla="*/ 2147483647 w 552"/>
                <a:gd name="T17" fmla="*/ 0 h 1588"/>
                <a:gd name="T18" fmla="*/ 2147483647 w 552"/>
                <a:gd name="T19" fmla="*/ 0 h 1588"/>
                <a:gd name="T20" fmla="*/ 2147483647 w 552"/>
                <a:gd name="T21" fmla="*/ 0 h 1588"/>
                <a:gd name="T22" fmla="*/ 2147483647 w 552"/>
                <a:gd name="T23" fmla="*/ 0 h 1588"/>
                <a:gd name="T24" fmla="*/ 2147483647 w 552"/>
                <a:gd name="T25" fmla="*/ 0 h 1588"/>
                <a:gd name="T26" fmla="*/ 2147483647 w 552"/>
                <a:gd name="T27" fmla="*/ 0 h 1588"/>
                <a:gd name="T28" fmla="*/ 2147483647 w 552"/>
                <a:gd name="T29" fmla="*/ 0 h 1588"/>
                <a:gd name="T30" fmla="*/ 2147483647 w 552"/>
                <a:gd name="T31" fmla="*/ 0 h 1588"/>
                <a:gd name="T32" fmla="*/ 2147483647 w 552"/>
                <a:gd name="T33" fmla="*/ 0 h 1588"/>
                <a:gd name="T34" fmla="*/ 2147483647 w 552"/>
                <a:gd name="T35" fmla="*/ 0 h 1588"/>
                <a:gd name="T36" fmla="*/ 2147483647 w 552"/>
                <a:gd name="T37" fmla="*/ 0 h 1588"/>
                <a:gd name="T38" fmla="*/ 2147483647 w 552"/>
                <a:gd name="T39" fmla="*/ 0 h 1588"/>
                <a:gd name="T40" fmla="*/ 2147483647 w 552"/>
                <a:gd name="T41" fmla="*/ 0 h 1588"/>
                <a:gd name="T42" fmla="*/ 2147483647 w 552"/>
                <a:gd name="T43" fmla="*/ 0 h 1588"/>
                <a:gd name="T44" fmla="*/ 2147483647 w 552"/>
                <a:gd name="T45" fmla="*/ 0 h 1588"/>
                <a:gd name="T46" fmla="*/ 2147483647 w 552"/>
                <a:gd name="T47" fmla="*/ 0 h 1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1588"/>
                <a:gd name="T74" fmla="*/ 552 w 552"/>
                <a:gd name="T75" fmla="*/ 1588 h 1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1588">
                  <a:moveTo>
                    <a:pt x="0" y="0"/>
                  </a:move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ADADAD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84" name="Freeform 74"/>
            <p:cNvSpPr>
              <a:spLocks/>
            </p:cNvSpPr>
            <p:nvPr/>
          </p:nvSpPr>
          <p:spPr bwMode="auto">
            <a:xfrm>
              <a:off x="1866900" y="1095375"/>
              <a:ext cx="4791075" cy="4476750"/>
            </a:xfrm>
            <a:custGeom>
              <a:avLst/>
              <a:gdLst>
                <a:gd name="T0" fmla="*/ 2147483647 w 3018"/>
                <a:gd name="T1" fmla="*/ 2147483647 h 2820"/>
                <a:gd name="T2" fmla="*/ 2147483647 w 3018"/>
                <a:gd name="T3" fmla="*/ 2147483647 h 2820"/>
                <a:gd name="T4" fmla="*/ 2147483647 w 3018"/>
                <a:gd name="T5" fmla="*/ 2147483647 h 2820"/>
                <a:gd name="T6" fmla="*/ 2147483647 w 3018"/>
                <a:gd name="T7" fmla="*/ 2147483647 h 2820"/>
                <a:gd name="T8" fmla="*/ 2147483647 w 3018"/>
                <a:gd name="T9" fmla="*/ 2147483647 h 2820"/>
                <a:gd name="T10" fmla="*/ 2147483647 w 3018"/>
                <a:gd name="T11" fmla="*/ 2147483647 h 2820"/>
                <a:gd name="T12" fmla="*/ 2147483647 w 3018"/>
                <a:gd name="T13" fmla="*/ 2147483647 h 2820"/>
                <a:gd name="T14" fmla="*/ 2147483647 w 3018"/>
                <a:gd name="T15" fmla="*/ 2147483647 h 2820"/>
                <a:gd name="T16" fmla="*/ 2147483647 w 3018"/>
                <a:gd name="T17" fmla="*/ 2147483647 h 2820"/>
                <a:gd name="T18" fmla="*/ 2147483647 w 3018"/>
                <a:gd name="T19" fmla="*/ 2147483647 h 2820"/>
                <a:gd name="T20" fmla="*/ 2147483647 w 3018"/>
                <a:gd name="T21" fmla="*/ 2147483647 h 2820"/>
                <a:gd name="T22" fmla="*/ 2147483647 w 3018"/>
                <a:gd name="T23" fmla="*/ 2147483647 h 2820"/>
                <a:gd name="T24" fmla="*/ 2147483647 w 3018"/>
                <a:gd name="T25" fmla="*/ 2147483647 h 2820"/>
                <a:gd name="T26" fmla="*/ 2147483647 w 3018"/>
                <a:gd name="T27" fmla="*/ 2147483647 h 2820"/>
                <a:gd name="T28" fmla="*/ 2147483647 w 3018"/>
                <a:gd name="T29" fmla="*/ 2147483647 h 2820"/>
                <a:gd name="T30" fmla="*/ 2147483647 w 3018"/>
                <a:gd name="T31" fmla="*/ 2147483647 h 2820"/>
                <a:gd name="T32" fmla="*/ 2147483647 w 3018"/>
                <a:gd name="T33" fmla="*/ 2147483647 h 2820"/>
                <a:gd name="T34" fmla="*/ 2147483647 w 3018"/>
                <a:gd name="T35" fmla="*/ 2147483647 h 2820"/>
                <a:gd name="T36" fmla="*/ 2147483647 w 3018"/>
                <a:gd name="T37" fmla="*/ 2147483647 h 2820"/>
                <a:gd name="T38" fmla="*/ 2147483647 w 3018"/>
                <a:gd name="T39" fmla="*/ 2147483647 h 2820"/>
                <a:gd name="T40" fmla="*/ 2147483647 w 3018"/>
                <a:gd name="T41" fmla="*/ 2147483647 h 2820"/>
                <a:gd name="T42" fmla="*/ 2147483647 w 3018"/>
                <a:gd name="T43" fmla="*/ 2147483647 h 2820"/>
                <a:gd name="T44" fmla="*/ 2147483647 w 3018"/>
                <a:gd name="T45" fmla="*/ 2147483647 h 2820"/>
                <a:gd name="T46" fmla="*/ 2147483647 w 3018"/>
                <a:gd name="T47" fmla="*/ 2147483647 h 2820"/>
                <a:gd name="T48" fmla="*/ 2147483647 w 3018"/>
                <a:gd name="T49" fmla="*/ 2147483647 h 2820"/>
                <a:gd name="T50" fmla="*/ 2147483647 w 3018"/>
                <a:gd name="T51" fmla="*/ 2147483647 h 2820"/>
                <a:gd name="T52" fmla="*/ 2147483647 w 3018"/>
                <a:gd name="T53" fmla="*/ 2147483647 h 2820"/>
                <a:gd name="T54" fmla="*/ 2147483647 w 3018"/>
                <a:gd name="T55" fmla="*/ 2147483647 h 2820"/>
                <a:gd name="T56" fmla="*/ 2147483647 w 3018"/>
                <a:gd name="T57" fmla="*/ 2147483647 h 2820"/>
                <a:gd name="T58" fmla="*/ 2147483647 w 3018"/>
                <a:gd name="T59" fmla="*/ 2147483647 h 2820"/>
                <a:gd name="T60" fmla="*/ 2147483647 w 3018"/>
                <a:gd name="T61" fmla="*/ 2147483647 h 2820"/>
                <a:gd name="T62" fmla="*/ 2147483647 w 3018"/>
                <a:gd name="T63" fmla="*/ 2147483647 h 2820"/>
                <a:gd name="T64" fmla="*/ 2147483647 w 3018"/>
                <a:gd name="T65" fmla="*/ 2147483647 h 2820"/>
                <a:gd name="T66" fmla="*/ 2147483647 w 3018"/>
                <a:gd name="T67" fmla="*/ 2147483647 h 2820"/>
                <a:gd name="T68" fmla="*/ 2147483647 w 3018"/>
                <a:gd name="T69" fmla="*/ 2147483647 h 2820"/>
                <a:gd name="T70" fmla="*/ 2147483647 w 3018"/>
                <a:gd name="T71" fmla="*/ 2147483647 h 2820"/>
                <a:gd name="T72" fmla="*/ 2147483647 w 3018"/>
                <a:gd name="T73" fmla="*/ 0 h 2820"/>
                <a:gd name="T74" fmla="*/ 2147483647 w 3018"/>
                <a:gd name="T75" fmla="*/ 0 h 2820"/>
                <a:gd name="T76" fmla="*/ 2147483647 w 3018"/>
                <a:gd name="T77" fmla="*/ 0 h 2820"/>
                <a:gd name="T78" fmla="*/ 2147483647 w 3018"/>
                <a:gd name="T79" fmla="*/ 0 h 2820"/>
                <a:gd name="T80" fmla="*/ 2147483647 w 3018"/>
                <a:gd name="T81" fmla="*/ 0 h 2820"/>
                <a:gd name="T82" fmla="*/ 2147483647 w 3018"/>
                <a:gd name="T83" fmla="*/ 0 h 28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820"/>
                <a:gd name="T128" fmla="*/ 3018 w 3018"/>
                <a:gd name="T129" fmla="*/ 2820 h 28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820">
                  <a:moveTo>
                    <a:pt x="0" y="2820"/>
                  </a:moveTo>
                  <a:lnTo>
                    <a:pt x="18" y="2820"/>
                  </a:lnTo>
                  <a:lnTo>
                    <a:pt x="42" y="2820"/>
                  </a:lnTo>
                  <a:lnTo>
                    <a:pt x="66" y="2820"/>
                  </a:lnTo>
                  <a:lnTo>
                    <a:pt x="90" y="2820"/>
                  </a:lnTo>
                  <a:lnTo>
                    <a:pt x="114" y="2820"/>
                  </a:lnTo>
                  <a:lnTo>
                    <a:pt x="138" y="2820"/>
                  </a:lnTo>
                  <a:lnTo>
                    <a:pt x="162" y="2820"/>
                  </a:lnTo>
                  <a:lnTo>
                    <a:pt x="186" y="2820"/>
                  </a:lnTo>
                  <a:lnTo>
                    <a:pt x="210" y="2820"/>
                  </a:lnTo>
                  <a:lnTo>
                    <a:pt x="234" y="2820"/>
                  </a:lnTo>
                  <a:lnTo>
                    <a:pt x="258" y="2820"/>
                  </a:lnTo>
                  <a:lnTo>
                    <a:pt x="282" y="2820"/>
                  </a:lnTo>
                  <a:lnTo>
                    <a:pt x="306" y="2820"/>
                  </a:lnTo>
                  <a:lnTo>
                    <a:pt x="330" y="2820"/>
                  </a:lnTo>
                  <a:lnTo>
                    <a:pt x="354" y="2820"/>
                  </a:lnTo>
                  <a:lnTo>
                    <a:pt x="378" y="2820"/>
                  </a:lnTo>
                  <a:lnTo>
                    <a:pt x="402" y="2820"/>
                  </a:lnTo>
                  <a:lnTo>
                    <a:pt x="426" y="2820"/>
                  </a:lnTo>
                  <a:lnTo>
                    <a:pt x="450" y="2820"/>
                  </a:lnTo>
                  <a:lnTo>
                    <a:pt x="474" y="2820"/>
                  </a:lnTo>
                  <a:lnTo>
                    <a:pt x="498" y="2820"/>
                  </a:lnTo>
                  <a:lnTo>
                    <a:pt x="522" y="2820"/>
                  </a:lnTo>
                  <a:lnTo>
                    <a:pt x="546" y="2820"/>
                  </a:lnTo>
                  <a:lnTo>
                    <a:pt x="570" y="2820"/>
                  </a:lnTo>
                  <a:lnTo>
                    <a:pt x="594" y="2820"/>
                  </a:lnTo>
                  <a:lnTo>
                    <a:pt x="618" y="2820"/>
                  </a:lnTo>
                  <a:lnTo>
                    <a:pt x="642" y="2820"/>
                  </a:lnTo>
                  <a:lnTo>
                    <a:pt x="666" y="2814"/>
                  </a:lnTo>
                  <a:lnTo>
                    <a:pt x="690" y="2814"/>
                  </a:lnTo>
                  <a:lnTo>
                    <a:pt x="714" y="2814"/>
                  </a:lnTo>
                  <a:lnTo>
                    <a:pt x="732" y="2814"/>
                  </a:lnTo>
                  <a:lnTo>
                    <a:pt x="756" y="2814"/>
                  </a:lnTo>
                  <a:lnTo>
                    <a:pt x="780" y="2814"/>
                  </a:lnTo>
                  <a:lnTo>
                    <a:pt x="804" y="2814"/>
                  </a:lnTo>
                  <a:lnTo>
                    <a:pt x="828" y="2814"/>
                  </a:lnTo>
                  <a:lnTo>
                    <a:pt x="852" y="2814"/>
                  </a:lnTo>
                  <a:lnTo>
                    <a:pt x="876" y="2814"/>
                  </a:lnTo>
                  <a:lnTo>
                    <a:pt x="900" y="2814"/>
                  </a:lnTo>
                  <a:lnTo>
                    <a:pt x="924" y="2814"/>
                  </a:lnTo>
                  <a:lnTo>
                    <a:pt x="948" y="2814"/>
                  </a:lnTo>
                  <a:lnTo>
                    <a:pt x="972" y="2814"/>
                  </a:lnTo>
                  <a:lnTo>
                    <a:pt x="996" y="2814"/>
                  </a:lnTo>
                  <a:lnTo>
                    <a:pt x="1020" y="2814"/>
                  </a:lnTo>
                  <a:lnTo>
                    <a:pt x="1044" y="2814"/>
                  </a:lnTo>
                  <a:lnTo>
                    <a:pt x="1068" y="2814"/>
                  </a:lnTo>
                  <a:lnTo>
                    <a:pt x="1092" y="2814"/>
                  </a:lnTo>
                  <a:lnTo>
                    <a:pt x="1116" y="2814"/>
                  </a:lnTo>
                  <a:lnTo>
                    <a:pt x="1140" y="2814"/>
                  </a:lnTo>
                  <a:lnTo>
                    <a:pt x="1164" y="2814"/>
                  </a:lnTo>
                  <a:lnTo>
                    <a:pt x="1188" y="2814"/>
                  </a:lnTo>
                  <a:lnTo>
                    <a:pt x="1212" y="2814"/>
                  </a:lnTo>
                  <a:lnTo>
                    <a:pt x="1236" y="2814"/>
                  </a:lnTo>
                  <a:lnTo>
                    <a:pt x="1260" y="2814"/>
                  </a:lnTo>
                  <a:lnTo>
                    <a:pt x="1284" y="2814"/>
                  </a:lnTo>
                  <a:lnTo>
                    <a:pt x="1308" y="2814"/>
                  </a:lnTo>
                  <a:lnTo>
                    <a:pt x="1332" y="2814"/>
                  </a:lnTo>
                  <a:lnTo>
                    <a:pt x="1356" y="2814"/>
                  </a:lnTo>
                  <a:lnTo>
                    <a:pt x="1380" y="2814"/>
                  </a:lnTo>
                  <a:lnTo>
                    <a:pt x="1404" y="2814"/>
                  </a:lnTo>
                  <a:lnTo>
                    <a:pt x="1428" y="2814"/>
                  </a:lnTo>
                  <a:lnTo>
                    <a:pt x="1446" y="2814"/>
                  </a:lnTo>
                  <a:lnTo>
                    <a:pt x="1470" y="2814"/>
                  </a:lnTo>
                  <a:lnTo>
                    <a:pt x="1494" y="2814"/>
                  </a:lnTo>
                  <a:lnTo>
                    <a:pt x="1518" y="2814"/>
                  </a:lnTo>
                  <a:lnTo>
                    <a:pt x="1542" y="2814"/>
                  </a:lnTo>
                  <a:lnTo>
                    <a:pt x="1566" y="2814"/>
                  </a:lnTo>
                  <a:lnTo>
                    <a:pt x="1590" y="2814"/>
                  </a:lnTo>
                  <a:lnTo>
                    <a:pt x="1614" y="2814"/>
                  </a:lnTo>
                  <a:lnTo>
                    <a:pt x="1638" y="2814"/>
                  </a:lnTo>
                  <a:lnTo>
                    <a:pt x="1662" y="2814"/>
                  </a:lnTo>
                  <a:lnTo>
                    <a:pt x="1686" y="2814"/>
                  </a:lnTo>
                  <a:lnTo>
                    <a:pt x="1710" y="2814"/>
                  </a:lnTo>
                  <a:lnTo>
                    <a:pt x="1734" y="2814"/>
                  </a:lnTo>
                  <a:lnTo>
                    <a:pt x="1758" y="2814"/>
                  </a:lnTo>
                  <a:lnTo>
                    <a:pt x="1782" y="2814"/>
                  </a:lnTo>
                  <a:lnTo>
                    <a:pt x="1806" y="2814"/>
                  </a:lnTo>
                  <a:lnTo>
                    <a:pt x="1830" y="2814"/>
                  </a:lnTo>
                  <a:lnTo>
                    <a:pt x="1854" y="2814"/>
                  </a:lnTo>
                  <a:lnTo>
                    <a:pt x="1878" y="2814"/>
                  </a:lnTo>
                  <a:lnTo>
                    <a:pt x="1902" y="2814"/>
                  </a:lnTo>
                  <a:lnTo>
                    <a:pt x="1926" y="2814"/>
                  </a:lnTo>
                  <a:lnTo>
                    <a:pt x="1950" y="2814"/>
                  </a:lnTo>
                  <a:lnTo>
                    <a:pt x="1974" y="2814"/>
                  </a:lnTo>
                  <a:lnTo>
                    <a:pt x="1998" y="2814"/>
                  </a:lnTo>
                  <a:lnTo>
                    <a:pt x="2022" y="2814"/>
                  </a:lnTo>
                  <a:lnTo>
                    <a:pt x="2046" y="2808"/>
                  </a:lnTo>
                  <a:lnTo>
                    <a:pt x="2070" y="2802"/>
                  </a:lnTo>
                  <a:lnTo>
                    <a:pt x="2094" y="2790"/>
                  </a:lnTo>
                  <a:lnTo>
                    <a:pt x="2118" y="2772"/>
                  </a:lnTo>
                  <a:lnTo>
                    <a:pt x="2142" y="2748"/>
                  </a:lnTo>
                  <a:lnTo>
                    <a:pt x="2160" y="2700"/>
                  </a:lnTo>
                  <a:lnTo>
                    <a:pt x="2184" y="2622"/>
                  </a:lnTo>
                  <a:lnTo>
                    <a:pt x="2208" y="2502"/>
                  </a:lnTo>
                  <a:lnTo>
                    <a:pt x="2232" y="2322"/>
                  </a:lnTo>
                  <a:lnTo>
                    <a:pt x="2256" y="2070"/>
                  </a:lnTo>
                  <a:lnTo>
                    <a:pt x="2280" y="1752"/>
                  </a:lnTo>
                  <a:lnTo>
                    <a:pt x="2304" y="1386"/>
                  </a:lnTo>
                  <a:lnTo>
                    <a:pt x="2328" y="1026"/>
                  </a:lnTo>
                  <a:lnTo>
                    <a:pt x="2352" y="708"/>
                  </a:lnTo>
                  <a:lnTo>
                    <a:pt x="2376" y="468"/>
                  </a:lnTo>
                  <a:lnTo>
                    <a:pt x="2400" y="294"/>
                  </a:lnTo>
                  <a:lnTo>
                    <a:pt x="2424" y="180"/>
                  </a:lnTo>
                  <a:lnTo>
                    <a:pt x="2448" y="108"/>
                  </a:lnTo>
                  <a:lnTo>
                    <a:pt x="2472" y="66"/>
                  </a:lnTo>
                  <a:lnTo>
                    <a:pt x="2496" y="36"/>
                  </a:lnTo>
                  <a:lnTo>
                    <a:pt x="2520" y="18"/>
                  </a:lnTo>
                  <a:lnTo>
                    <a:pt x="2544" y="12"/>
                  </a:lnTo>
                  <a:lnTo>
                    <a:pt x="2568" y="6"/>
                  </a:lnTo>
                  <a:lnTo>
                    <a:pt x="2592" y="0"/>
                  </a:lnTo>
                  <a:lnTo>
                    <a:pt x="2616" y="0"/>
                  </a:lnTo>
                  <a:lnTo>
                    <a:pt x="2640" y="0"/>
                  </a:lnTo>
                  <a:lnTo>
                    <a:pt x="2664" y="0"/>
                  </a:lnTo>
                  <a:lnTo>
                    <a:pt x="2688" y="0"/>
                  </a:lnTo>
                  <a:lnTo>
                    <a:pt x="2712" y="0"/>
                  </a:lnTo>
                  <a:lnTo>
                    <a:pt x="2736" y="0"/>
                  </a:lnTo>
                  <a:lnTo>
                    <a:pt x="2760" y="0"/>
                  </a:lnTo>
                  <a:lnTo>
                    <a:pt x="2784" y="0"/>
                  </a:lnTo>
                  <a:lnTo>
                    <a:pt x="2808" y="0"/>
                  </a:lnTo>
                  <a:lnTo>
                    <a:pt x="2832" y="0"/>
                  </a:lnTo>
                  <a:lnTo>
                    <a:pt x="2856" y="0"/>
                  </a:lnTo>
                  <a:lnTo>
                    <a:pt x="2874" y="0"/>
                  </a:lnTo>
                  <a:lnTo>
                    <a:pt x="2898" y="0"/>
                  </a:lnTo>
                  <a:lnTo>
                    <a:pt x="2922" y="0"/>
                  </a:lnTo>
                  <a:lnTo>
                    <a:pt x="2946" y="0"/>
                  </a:lnTo>
                  <a:lnTo>
                    <a:pt x="2970" y="0"/>
                  </a:lnTo>
                  <a:lnTo>
                    <a:pt x="2994" y="0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85" name="Freeform 75"/>
            <p:cNvSpPr>
              <a:spLocks/>
            </p:cNvSpPr>
            <p:nvPr/>
          </p:nvSpPr>
          <p:spPr bwMode="auto">
            <a:xfrm>
              <a:off x="6657975" y="1095375"/>
              <a:ext cx="876300" cy="1588"/>
            </a:xfrm>
            <a:custGeom>
              <a:avLst/>
              <a:gdLst>
                <a:gd name="T0" fmla="*/ 0 w 552"/>
                <a:gd name="T1" fmla="*/ 0 h 1588"/>
                <a:gd name="T2" fmla="*/ 2147483647 w 552"/>
                <a:gd name="T3" fmla="*/ 0 h 1588"/>
                <a:gd name="T4" fmla="*/ 2147483647 w 552"/>
                <a:gd name="T5" fmla="*/ 0 h 1588"/>
                <a:gd name="T6" fmla="*/ 2147483647 w 552"/>
                <a:gd name="T7" fmla="*/ 0 h 1588"/>
                <a:gd name="T8" fmla="*/ 2147483647 w 552"/>
                <a:gd name="T9" fmla="*/ 0 h 1588"/>
                <a:gd name="T10" fmla="*/ 2147483647 w 552"/>
                <a:gd name="T11" fmla="*/ 0 h 1588"/>
                <a:gd name="T12" fmla="*/ 2147483647 w 552"/>
                <a:gd name="T13" fmla="*/ 0 h 1588"/>
                <a:gd name="T14" fmla="*/ 2147483647 w 552"/>
                <a:gd name="T15" fmla="*/ 0 h 1588"/>
                <a:gd name="T16" fmla="*/ 2147483647 w 552"/>
                <a:gd name="T17" fmla="*/ 0 h 1588"/>
                <a:gd name="T18" fmla="*/ 2147483647 w 552"/>
                <a:gd name="T19" fmla="*/ 0 h 1588"/>
                <a:gd name="T20" fmla="*/ 2147483647 w 552"/>
                <a:gd name="T21" fmla="*/ 0 h 1588"/>
                <a:gd name="T22" fmla="*/ 2147483647 w 552"/>
                <a:gd name="T23" fmla="*/ 0 h 1588"/>
                <a:gd name="T24" fmla="*/ 2147483647 w 552"/>
                <a:gd name="T25" fmla="*/ 0 h 1588"/>
                <a:gd name="T26" fmla="*/ 2147483647 w 552"/>
                <a:gd name="T27" fmla="*/ 0 h 1588"/>
                <a:gd name="T28" fmla="*/ 2147483647 w 552"/>
                <a:gd name="T29" fmla="*/ 0 h 1588"/>
                <a:gd name="T30" fmla="*/ 2147483647 w 552"/>
                <a:gd name="T31" fmla="*/ 0 h 1588"/>
                <a:gd name="T32" fmla="*/ 2147483647 w 552"/>
                <a:gd name="T33" fmla="*/ 0 h 1588"/>
                <a:gd name="T34" fmla="*/ 2147483647 w 552"/>
                <a:gd name="T35" fmla="*/ 0 h 1588"/>
                <a:gd name="T36" fmla="*/ 2147483647 w 552"/>
                <a:gd name="T37" fmla="*/ 0 h 1588"/>
                <a:gd name="T38" fmla="*/ 2147483647 w 552"/>
                <a:gd name="T39" fmla="*/ 0 h 1588"/>
                <a:gd name="T40" fmla="*/ 2147483647 w 552"/>
                <a:gd name="T41" fmla="*/ 0 h 1588"/>
                <a:gd name="T42" fmla="*/ 2147483647 w 552"/>
                <a:gd name="T43" fmla="*/ 0 h 1588"/>
                <a:gd name="T44" fmla="*/ 2147483647 w 552"/>
                <a:gd name="T45" fmla="*/ 0 h 1588"/>
                <a:gd name="T46" fmla="*/ 2147483647 w 552"/>
                <a:gd name="T47" fmla="*/ 0 h 1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1588"/>
                <a:gd name="T74" fmla="*/ 552 w 552"/>
                <a:gd name="T75" fmla="*/ 1588 h 1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1588">
                  <a:moveTo>
                    <a:pt x="0" y="0"/>
                  </a:move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86" name="Freeform 76"/>
            <p:cNvSpPr>
              <a:spLocks/>
            </p:cNvSpPr>
            <p:nvPr/>
          </p:nvSpPr>
          <p:spPr bwMode="auto">
            <a:xfrm>
              <a:off x="1866900" y="1095375"/>
              <a:ext cx="4791075" cy="4476750"/>
            </a:xfrm>
            <a:custGeom>
              <a:avLst/>
              <a:gdLst>
                <a:gd name="T0" fmla="*/ 2147483647 w 3018"/>
                <a:gd name="T1" fmla="*/ 2147483647 h 2820"/>
                <a:gd name="T2" fmla="*/ 2147483647 w 3018"/>
                <a:gd name="T3" fmla="*/ 2147483647 h 2820"/>
                <a:gd name="T4" fmla="*/ 2147483647 w 3018"/>
                <a:gd name="T5" fmla="*/ 2147483647 h 2820"/>
                <a:gd name="T6" fmla="*/ 2147483647 w 3018"/>
                <a:gd name="T7" fmla="*/ 2147483647 h 2820"/>
                <a:gd name="T8" fmla="*/ 2147483647 w 3018"/>
                <a:gd name="T9" fmla="*/ 2147483647 h 2820"/>
                <a:gd name="T10" fmla="*/ 2147483647 w 3018"/>
                <a:gd name="T11" fmla="*/ 2147483647 h 2820"/>
                <a:gd name="T12" fmla="*/ 2147483647 w 3018"/>
                <a:gd name="T13" fmla="*/ 2147483647 h 2820"/>
                <a:gd name="T14" fmla="*/ 2147483647 w 3018"/>
                <a:gd name="T15" fmla="*/ 2147483647 h 2820"/>
                <a:gd name="T16" fmla="*/ 2147483647 w 3018"/>
                <a:gd name="T17" fmla="*/ 2147483647 h 2820"/>
                <a:gd name="T18" fmla="*/ 2147483647 w 3018"/>
                <a:gd name="T19" fmla="*/ 2147483647 h 2820"/>
                <a:gd name="T20" fmla="*/ 2147483647 w 3018"/>
                <a:gd name="T21" fmla="*/ 2147483647 h 2820"/>
                <a:gd name="T22" fmla="*/ 2147483647 w 3018"/>
                <a:gd name="T23" fmla="*/ 2147483647 h 2820"/>
                <a:gd name="T24" fmla="*/ 2147483647 w 3018"/>
                <a:gd name="T25" fmla="*/ 2147483647 h 2820"/>
                <a:gd name="T26" fmla="*/ 2147483647 w 3018"/>
                <a:gd name="T27" fmla="*/ 2147483647 h 2820"/>
                <a:gd name="T28" fmla="*/ 2147483647 w 3018"/>
                <a:gd name="T29" fmla="*/ 2147483647 h 2820"/>
                <a:gd name="T30" fmla="*/ 2147483647 w 3018"/>
                <a:gd name="T31" fmla="*/ 2147483647 h 2820"/>
                <a:gd name="T32" fmla="*/ 2147483647 w 3018"/>
                <a:gd name="T33" fmla="*/ 2147483647 h 2820"/>
                <a:gd name="T34" fmla="*/ 2147483647 w 3018"/>
                <a:gd name="T35" fmla="*/ 2147483647 h 2820"/>
                <a:gd name="T36" fmla="*/ 2147483647 w 3018"/>
                <a:gd name="T37" fmla="*/ 2147483647 h 2820"/>
                <a:gd name="T38" fmla="*/ 2147483647 w 3018"/>
                <a:gd name="T39" fmla="*/ 2147483647 h 2820"/>
                <a:gd name="T40" fmla="*/ 2147483647 w 3018"/>
                <a:gd name="T41" fmla="*/ 2147483647 h 2820"/>
                <a:gd name="T42" fmla="*/ 2147483647 w 3018"/>
                <a:gd name="T43" fmla="*/ 2147483647 h 2820"/>
                <a:gd name="T44" fmla="*/ 2147483647 w 3018"/>
                <a:gd name="T45" fmla="*/ 2147483647 h 2820"/>
                <a:gd name="T46" fmla="*/ 2147483647 w 3018"/>
                <a:gd name="T47" fmla="*/ 2147483647 h 2820"/>
                <a:gd name="T48" fmla="*/ 2147483647 w 3018"/>
                <a:gd name="T49" fmla="*/ 2147483647 h 2820"/>
                <a:gd name="T50" fmla="*/ 2147483647 w 3018"/>
                <a:gd name="T51" fmla="*/ 2147483647 h 2820"/>
                <a:gd name="T52" fmla="*/ 2147483647 w 3018"/>
                <a:gd name="T53" fmla="*/ 2147483647 h 2820"/>
                <a:gd name="T54" fmla="*/ 2147483647 w 3018"/>
                <a:gd name="T55" fmla="*/ 2147483647 h 2820"/>
                <a:gd name="T56" fmla="*/ 2147483647 w 3018"/>
                <a:gd name="T57" fmla="*/ 2147483647 h 2820"/>
                <a:gd name="T58" fmla="*/ 2147483647 w 3018"/>
                <a:gd name="T59" fmla="*/ 2147483647 h 2820"/>
                <a:gd name="T60" fmla="*/ 2147483647 w 3018"/>
                <a:gd name="T61" fmla="*/ 2147483647 h 2820"/>
                <a:gd name="T62" fmla="*/ 2147483647 w 3018"/>
                <a:gd name="T63" fmla="*/ 2147483647 h 2820"/>
                <a:gd name="T64" fmla="*/ 2147483647 w 3018"/>
                <a:gd name="T65" fmla="*/ 2147483647 h 2820"/>
                <a:gd name="T66" fmla="*/ 2147483647 w 3018"/>
                <a:gd name="T67" fmla="*/ 2147483647 h 2820"/>
                <a:gd name="T68" fmla="*/ 2147483647 w 3018"/>
                <a:gd name="T69" fmla="*/ 2147483647 h 2820"/>
                <a:gd name="T70" fmla="*/ 2147483647 w 3018"/>
                <a:gd name="T71" fmla="*/ 2147483647 h 2820"/>
                <a:gd name="T72" fmla="*/ 2147483647 w 3018"/>
                <a:gd name="T73" fmla="*/ 0 h 2820"/>
                <a:gd name="T74" fmla="*/ 2147483647 w 3018"/>
                <a:gd name="T75" fmla="*/ 0 h 2820"/>
                <a:gd name="T76" fmla="*/ 2147483647 w 3018"/>
                <a:gd name="T77" fmla="*/ 0 h 2820"/>
                <a:gd name="T78" fmla="*/ 2147483647 w 3018"/>
                <a:gd name="T79" fmla="*/ 0 h 2820"/>
                <a:gd name="T80" fmla="*/ 2147483647 w 3018"/>
                <a:gd name="T81" fmla="*/ 0 h 2820"/>
                <a:gd name="T82" fmla="*/ 2147483647 w 3018"/>
                <a:gd name="T83" fmla="*/ 0 h 28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820"/>
                <a:gd name="T128" fmla="*/ 3018 w 3018"/>
                <a:gd name="T129" fmla="*/ 2820 h 28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820">
                  <a:moveTo>
                    <a:pt x="0" y="2820"/>
                  </a:moveTo>
                  <a:lnTo>
                    <a:pt x="18" y="2820"/>
                  </a:lnTo>
                  <a:lnTo>
                    <a:pt x="42" y="2820"/>
                  </a:lnTo>
                  <a:lnTo>
                    <a:pt x="66" y="2820"/>
                  </a:lnTo>
                  <a:lnTo>
                    <a:pt x="90" y="2820"/>
                  </a:lnTo>
                  <a:lnTo>
                    <a:pt x="114" y="2820"/>
                  </a:lnTo>
                  <a:lnTo>
                    <a:pt x="138" y="2820"/>
                  </a:lnTo>
                  <a:lnTo>
                    <a:pt x="162" y="2820"/>
                  </a:lnTo>
                  <a:lnTo>
                    <a:pt x="186" y="2820"/>
                  </a:lnTo>
                  <a:lnTo>
                    <a:pt x="210" y="2820"/>
                  </a:lnTo>
                  <a:lnTo>
                    <a:pt x="234" y="2820"/>
                  </a:lnTo>
                  <a:lnTo>
                    <a:pt x="258" y="2820"/>
                  </a:lnTo>
                  <a:lnTo>
                    <a:pt x="282" y="2820"/>
                  </a:lnTo>
                  <a:lnTo>
                    <a:pt x="306" y="2820"/>
                  </a:lnTo>
                  <a:lnTo>
                    <a:pt x="330" y="2820"/>
                  </a:lnTo>
                  <a:lnTo>
                    <a:pt x="354" y="2820"/>
                  </a:lnTo>
                  <a:lnTo>
                    <a:pt x="378" y="2820"/>
                  </a:lnTo>
                  <a:lnTo>
                    <a:pt x="402" y="2820"/>
                  </a:lnTo>
                  <a:lnTo>
                    <a:pt x="426" y="2820"/>
                  </a:lnTo>
                  <a:lnTo>
                    <a:pt x="450" y="2820"/>
                  </a:lnTo>
                  <a:lnTo>
                    <a:pt x="474" y="2820"/>
                  </a:lnTo>
                  <a:lnTo>
                    <a:pt x="498" y="2820"/>
                  </a:lnTo>
                  <a:lnTo>
                    <a:pt x="522" y="2820"/>
                  </a:lnTo>
                  <a:lnTo>
                    <a:pt x="546" y="2820"/>
                  </a:lnTo>
                  <a:lnTo>
                    <a:pt x="570" y="2820"/>
                  </a:lnTo>
                  <a:lnTo>
                    <a:pt x="594" y="2820"/>
                  </a:lnTo>
                  <a:lnTo>
                    <a:pt x="618" y="2820"/>
                  </a:lnTo>
                  <a:lnTo>
                    <a:pt x="642" y="2820"/>
                  </a:lnTo>
                  <a:lnTo>
                    <a:pt x="666" y="2820"/>
                  </a:lnTo>
                  <a:lnTo>
                    <a:pt x="690" y="2820"/>
                  </a:lnTo>
                  <a:lnTo>
                    <a:pt x="714" y="2820"/>
                  </a:lnTo>
                  <a:lnTo>
                    <a:pt x="732" y="2820"/>
                  </a:lnTo>
                  <a:lnTo>
                    <a:pt x="756" y="2814"/>
                  </a:lnTo>
                  <a:lnTo>
                    <a:pt x="780" y="2814"/>
                  </a:lnTo>
                  <a:lnTo>
                    <a:pt x="804" y="2814"/>
                  </a:lnTo>
                  <a:lnTo>
                    <a:pt x="828" y="2814"/>
                  </a:lnTo>
                  <a:lnTo>
                    <a:pt x="852" y="2814"/>
                  </a:lnTo>
                  <a:lnTo>
                    <a:pt x="876" y="2814"/>
                  </a:lnTo>
                  <a:lnTo>
                    <a:pt x="900" y="2814"/>
                  </a:lnTo>
                  <a:lnTo>
                    <a:pt x="924" y="2814"/>
                  </a:lnTo>
                  <a:lnTo>
                    <a:pt x="948" y="2814"/>
                  </a:lnTo>
                  <a:lnTo>
                    <a:pt x="972" y="2814"/>
                  </a:lnTo>
                  <a:lnTo>
                    <a:pt x="996" y="2814"/>
                  </a:lnTo>
                  <a:lnTo>
                    <a:pt x="1020" y="2814"/>
                  </a:lnTo>
                  <a:lnTo>
                    <a:pt x="1044" y="2814"/>
                  </a:lnTo>
                  <a:lnTo>
                    <a:pt x="1068" y="2814"/>
                  </a:lnTo>
                  <a:lnTo>
                    <a:pt x="1092" y="2814"/>
                  </a:lnTo>
                  <a:lnTo>
                    <a:pt x="1116" y="2814"/>
                  </a:lnTo>
                  <a:lnTo>
                    <a:pt x="1140" y="2814"/>
                  </a:lnTo>
                  <a:lnTo>
                    <a:pt x="1164" y="2814"/>
                  </a:lnTo>
                  <a:lnTo>
                    <a:pt x="1188" y="2814"/>
                  </a:lnTo>
                  <a:lnTo>
                    <a:pt x="1212" y="2814"/>
                  </a:lnTo>
                  <a:lnTo>
                    <a:pt x="1236" y="2814"/>
                  </a:lnTo>
                  <a:lnTo>
                    <a:pt x="1260" y="2814"/>
                  </a:lnTo>
                  <a:lnTo>
                    <a:pt x="1284" y="2814"/>
                  </a:lnTo>
                  <a:lnTo>
                    <a:pt x="1308" y="2814"/>
                  </a:lnTo>
                  <a:lnTo>
                    <a:pt x="1332" y="2814"/>
                  </a:lnTo>
                  <a:lnTo>
                    <a:pt x="1356" y="2814"/>
                  </a:lnTo>
                  <a:lnTo>
                    <a:pt x="1380" y="2814"/>
                  </a:lnTo>
                  <a:lnTo>
                    <a:pt x="1404" y="2814"/>
                  </a:lnTo>
                  <a:lnTo>
                    <a:pt x="1428" y="2814"/>
                  </a:lnTo>
                  <a:lnTo>
                    <a:pt x="1446" y="2814"/>
                  </a:lnTo>
                  <a:lnTo>
                    <a:pt x="1470" y="2814"/>
                  </a:lnTo>
                  <a:lnTo>
                    <a:pt x="1494" y="2814"/>
                  </a:lnTo>
                  <a:lnTo>
                    <a:pt x="1518" y="2814"/>
                  </a:lnTo>
                  <a:lnTo>
                    <a:pt x="1542" y="2814"/>
                  </a:lnTo>
                  <a:lnTo>
                    <a:pt x="1566" y="2814"/>
                  </a:lnTo>
                  <a:lnTo>
                    <a:pt x="1590" y="2814"/>
                  </a:lnTo>
                  <a:lnTo>
                    <a:pt x="1614" y="2814"/>
                  </a:lnTo>
                  <a:lnTo>
                    <a:pt x="1638" y="2814"/>
                  </a:lnTo>
                  <a:lnTo>
                    <a:pt x="1662" y="2814"/>
                  </a:lnTo>
                  <a:lnTo>
                    <a:pt x="1686" y="2814"/>
                  </a:lnTo>
                  <a:lnTo>
                    <a:pt x="1710" y="2814"/>
                  </a:lnTo>
                  <a:lnTo>
                    <a:pt x="1734" y="2814"/>
                  </a:lnTo>
                  <a:lnTo>
                    <a:pt x="1758" y="2814"/>
                  </a:lnTo>
                  <a:lnTo>
                    <a:pt x="1782" y="2814"/>
                  </a:lnTo>
                  <a:lnTo>
                    <a:pt x="1806" y="2814"/>
                  </a:lnTo>
                  <a:lnTo>
                    <a:pt x="1830" y="2814"/>
                  </a:lnTo>
                  <a:lnTo>
                    <a:pt x="1854" y="2814"/>
                  </a:lnTo>
                  <a:lnTo>
                    <a:pt x="1878" y="2814"/>
                  </a:lnTo>
                  <a:lnTo>
                    <a:pt x="1902" y="2814"/>
                  </a:lnTo>
                  <a:lnTo>
                    <a:pt x="1926" y="2814"/>
                  </a:lnTo>
                  <a:lnTo>
                    <a:pt x="1950" y="2814"/>
                  </a:lnTo>
                  <a:lnTo>
                    <a:pt x="1974" y="2814"/>
                  </a:lnTo>
                  <a:lnTo>
                    <a:pt x="1998" y="2814"/>
                  </a:lnTo>
                  <a:lnTo>
                    <a:pt x="2022" y="2814"/>
                  </a:lnTo>
                  <a:lnTo>
                    <a:pt x="2046" y="2814"/>
                  </a:lnTo>
                  <a:lnTo>
                    <a:pt x="2070" y="2808"/>
                  </a:lnTo>
                  <a:lnTo>
                    <a:pt x="2094" y="2802"/>
                  </a:lnTo>
                  <a:lnTo>
                    <a:pt x="2118" y="2784"/>
                  </a:lnTo>
                  <a:lnTo>
                    <a:pt x="2142" y="2766"/>
                  </a:lnTo>
                  <a:lnTo>
                    <a:pt x="2160" y="2730"/>
                  </a:lnTo>
                  <a:lnTo>
                    <a:pt x="2184" y="2664"/>
                  </a:lnTo>
                  <a:lnTo>
                    <a:pt x="2208" y="2562"/>
                  </a:lnTo>
                  <a:lnTo>
                    <a:pt x="2232" y="2394"/>
                  </a:lnTo>
                  <a:lnTo>
                    <a:pt x="2256" y="2154"/>
                  </a:lnTo>
                  <a:lnTo>
                    <a:pt x="2280" y="1830"/>
                  </a:lnTo>
                  <a:lnTo>
                    <a:pt x="2304" y="1452"/>
                  </a:lnTo>
                  <a:lnTo>
                    <a:pt x="2328" y="1068"/>
                  </a:lnTo>
                  <a:lnTo>
                    <a:pt x="2352" y="726"/>
                  </a:lnTo>
                  <a:lnTo>
                    <a:pt x="2376" y="468"/>
                  </a:lnTo>
                  <a:lnTo>
                    <a:pt x="2400" y="288"/>
                  </a:lnTo>
                  <a:lnTo>
                    <a:pt x="2424" y="168"/>
                  </a:lnTo>
                  <a:lnTo>
                    <a:pt x="2448" y="96"/>
                  </a:lnTo>
                  <a:lnTo>
                    <a:pt x="2472" y="54"/>
                  </a:lnTo>
                  <a:lnTo>
                    <a:pt x="2496" y="30"/>
                  </a:lnTo>
                  <a:lnTo>
                    <a:pt x="2520" y="18"/>
                  </a:lnTo>
                  <a:lnTo>
                    <a:pt x="2544" y="6"/>
                  </a:lnTo>
                  <a:lnTo>
                    <a:pt x="2568" y="6"/>
                  </a:lnTo>
                  <a:lnTo>
                    <a:pt x="2592" y="0"/>
                  </a:lnTo>
                  <a:lnTo>
                    <a:pt x="2616" y="0"/>
                  </a:lnTo>
                  <a:lnTo>
                    <a:pt x="2640" y="0"/>
                  </a:lnTo>
                  <a:lnTo>
                    <a:pt x="2664" y="0"/>
                  </a:lnTo>
                  <a:lnTo>
                    <a:pt x="2688" y="0"/>
                  </a:lnTo>
                  <a:lnTo>
                    <a:pt x="2712" y="0"/>
                  </a:lnTo>
                  <a:lnTo>
                    <a:pt x="2736" y="0"/>
                  </a:lnTo>
                  <a:lnTo>
                    <a:pt x="2760" y="0"/>
                  </a:lnTo>
                  <a:lnTo>
                    <a:pt x="2784" y="0"/>
                  </a:lnTo>
                  <a:lnTo>
                    <a:pt x="2808" y="0"/>
                  </a:lnTo>
                  <a:lnTo>
                    <a:pt x="2832" y="0"/>
                  </a:lnTo>
                  <a:lnTo>
                    <a:pt x="2856" y="0"/>
                  </a:lnTo>
                  <a:lnTo>
                    <a:pt x="2874" y="0"/>
                  </a:lnTo>
                  <a:lnTo>
                    <a:pt x="2898" y="0"/>
                  </a:lnTo>
                  <a:lnTo>
                    <a:pt x="2922" y="0"/>
                  </a:lnTo>
                  <a:lnTo>
                    <a:pt x="2946" y="0"/>
                  </a:lnTo>
                  <a:lnTo>
                    <a:pt x="2970" y="0"/>
                  </a:lnTo>
                  <a:lnTo>
                    <a:pt x="2994" y="0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C1C1C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87" name="Freeform 77"/>
            <p:cNvSpPr>
              <a:spLocks/>
            </p:cNvSpPr>
            <p:nvPr/>
          </p:nvSpPr>
          <p:spPr bwMode="auto">
            <a:xfrm>
              <a:off x="6657975" y="1095375"/>
              <a:ext cx="876300" cy="1588"/>
            </a:xfrm>
            <a:custGeom>
              <a:avLst/>
              <a:gdLst>
                <a:gd name="T0" fmla="*/ 0 w 552"/>
                <a:gd name="T1" fmla="*/ 0 h 1588"/>
                <a:gd name="T2" fmla="*/ 2147483647 w 552"/>
                <a:gd name="T3" fmla="*/ 0 h 1588"/>
                <a:gd name="T4" fmla="*/ 2147483647 w 552"/>
                <a:gd name="T5" fmla="*/ 0 h 1588"/>
                <a:gd name="T6" fmla="*/ 2147483647 w 552"/>
                <a:gd name="T7" fmla="*/ 0 h 1588"/>
                <a:gd name="T8" fmla="*/ 2147483647 w 552"/>
                <a:gd name="T9" fmla="*/ 0 h 1588"/>
                <a:gd name="T10" fmla="*/ 2147483647 w 552"/>
                <a:gd name="T11" fmla="*/ 0 h 1588"/>
                <a:gd name="T12" fmla="*/ 2147483647 w 552"/>
                <a:gd name="T13" fmla="*/ 0 h 1588"/>
                <a:gd name="T14" fmla="*/ 2147483647 w 552"/>
                <a:gd name="T15" fmla="*/ 0 h 1588"/>
                <a:gd name="T16" fmla="*/ 2147483647 w 552"/>
                <a:gd name="T17" fmla="*/ 0 h 1588"/>
                <a:gd name="T18" fmla="*/ 2147483647 w 552"/>
                <a:gd name="T19" fmla="*/ 0 h 1588"/>
                <a:gd name="T20" fmla="*/ 2147483647 w 552"/>
                <a:gd name="T21" fmla="*/ 0 h 1588"/>
                <a:gd name="T22" fmla="*/ 2147483647 w 552"/>
                <a:gd name="T23" fmla="*/ 0 h 1588"/>
                <a:gd name="T24" fmla="*/ 2147483647 w 552"/>
                <a:gd name="T25" fmla="*/ 0 h 1588"/>
                <a:gd name="T26" fmla="*/ 2147483647 w 552"/>
                <a:gd name="T27" fmla="*/ 0 h 1588"/>
                <a:gd name="T28" fmla="*/ 2147483647 w 552"/>
                <a:gd name="T29" fmla="*/ 0 h 1588"/>
                <a:gd name="T30" fmla="*/ 2147483647 w 552"/>
                <a:gd name="T31" fmla="*/ 0 h 1588"/>
                <a:gd name="T32" fmla="*/ 2147483647 w 552"/>
                <a:gd name="T33" fmla="*/ 0 h 1588"/>
                <a:gd name="T34" fmla="*/ 2147483647 w 552"/>
                <a:gd name="T35" fmla="*/ 0 h 1588"/>
                <a:gd name="T36" fmla="*/ 2147483647 w 552"/>
                <a:gd name="T37" fmla="*/ 0 h 1588"/>
                <a:gd name="T38" fmla="*/ 2147483647 w 552"/>
                <a:gd name="T39" fmla="*/ 0 h 1588"/>
                <a:gd name="T40" fmla="*/ 2147483647 w 552"/>
                <a:gd name="T41" fmla="*/ 0 h 1588"/>
                <a:gd name="T42" fmla="*/ 2147483647 w 552"/>
                <a:gd name="T43" fmla="*/ 0 h 1588"/>
                <a:gd name="T44" fmla="*/ 2147483647 w 552"/>
                <a:gd name="T45" fmla="*/ 0 h 1588"/>
                <a:gd name="T46" fmla="*/ 2147483647 w 552"/>
                <a:gd name="T47" fmla="*/ 0 h 1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1588"/>
                <a:gd name="T74" fmla="*/ 552 w 552"/>
                <a:gd name="T75" fmla="*/ 1588 h 1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1588">
                  <a:moveTo>
                    <a:pt x="0" y="0"/>
                  </a:move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C1C1C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88" name="Freeform 78"/>
            <p:cNvSpPr>
              <a:spLocks/>
            </p:cNvSpPr>
            <p:nvPr/>
          </p:nvSpPr>
          <p:spPr bwMode="auto">
            <a:xfrm>
              <a:off x="1866900" y="1095375"/>
              <a:ext cx="4791075" cy="4476750"/>
            </a:xfrm>
            <a:custGeom>
              <a:avLst/>
              <a:gdLst>
                <a:gd name="T0" fmla="*/ 2147483647 w 3018"/>
                <a:gd name="T1" fmla="*/ 2147483647 h 2820"/>
                <a:gd name="T2" fmla="*/ 2147483647 w 3018"/>
                <a:gd name="T3" fmla="*/ 2147483647 h 2820"/>
                <a:gd name="T4" fmla="*/ 2147483647 w 3018"/>
                <a:gd name="T5" fmla="*/ 2147483647 h 2820"/>
                <a:gd name="T6" fmla="*/ 2147483647 w 3018"/>
                <a:gd name="T7" fmla="*/ 2147483647 h 2820"/>
                <a:gd name="T8" fmla="*/ 2147483647 w 3018"/>
                <a:gd name="T9" fmla="*/ 2147483647 h 2820"/>
                <a:gd name="T10" fmla="*/ 2147483647 w 3018"/>
                <a:gd name="T11" fmla="*/ 2147483647 h 2820"/>
                <a:gd name="T12" fmla="*/ 2147483647 w 3018"/>
                <a:gd name="T13" fmla="*/ 2147483647 h 2820"/>
                <a:gd name="T14" fmla="*/ 2147483647 w 3018"/>
                <a:gd name="T15" fmla="*/ 2147483647 h 2820"/>
                <a:gd name="T16" fmla="*/ 2147483647 w 3018"/>
                <a:gd name="T17" fmla="*/ 2147483647 h 2820"/>
                <a:gd name="T18" fmla="*/ 2147483647 w 3018"/>
                <a:gd name="T19" fmla="*/ 2147483647 h 2820"/>
                <a:gd name="T20" fmla="*/ 2147483647 w 3018"/>
                <a:gd name="T21" fmla="*/ 2147483647 h 2820"/>
                <a:gd name="T22" fmla="*/ 2147483647 w 3018"/>
                <a:gd name="T23" fmla="*/ 2147483647 h 2820"/>
                <a:gd name="T24" fmla="*/ 2147483647 w 3018"/>
                <a:gd name="T25" fmla="*/ 2147483647 h 2820"/>
                <a:gd name="T26" fmla="*/ 2147483647 w 3018"/>
                <a:gd name="T27" fmla="*/ 2147483647 h 2820"/>
                <a:gd name="T28" fmla="*/ 2147483647 w 3018"/>
                <a:gd name="T29" fmla="*/ 2147483647 h 2820"/>
                <a:gd name="T30" fmla="*/ 2147483647 w 3018"/>
                <a:gd name="T31" fmla="*/ 2147483647 h 2820"/>
                <a:gd name="T32" fmla="*/ 2147483647 w 3018"/>
                <a:gd name="T33" fmla="*/ 2147483647 h 2820"/>
                <a:gd name="T34" fmla="*/ 2147483647 w 3018"/>
                <a:gd name="T35" fmla="*/ 2147483647 h 2820"/>
                <a:gd name="T36" fmla="*/ 2147483647 w 3018"/>
                <a:gd name="T37" fmla="*/ 2147483647 h 2820"/>
                <a:gd name="T38" fmla="*/ 2147483647 w 3018"/>
                <a:gd name="T39" fmla="*/ 2147483647 h 2820"/>
                <a:gd name="T40" fmla="*/ 2147483647 w 3018"/>
                <a:gd name="T41" fmla="*/ 2147483647 h 2820"/>
                <a:gd name="T42" fmla="*/ 2147483647 w 3018"/>
                <a:gd name="T43" fmla="*/ 2147483647 h 2820"/>
                <a:gd name="T44" fmla="*/ 2147483647 w 3018"/>
                <a:gd name="T45" fmla="*/ 2147483647 h 2820"/>
                <a:gd name="T46" fmla="*/ 2147483647 w 3018"/>
                <a:gd name="T47" fmla="*/ 2147483647 h 2820"/>
                <a:gd name="T48" fmla="*/ 2147483647 w 3018"/>
                <a:gd name="T49" fmla="*/ 2147483647 h 2820"/>
                <a:gd name="T50" fmla="*/ 2147483647 w 3018"/>
                <a:gd name="T51" fmla="*/ 2147483647 h 2820"/>
                <a:gd name="T52" fmla="*/ 2147483647 w 3018"/>
                <a:gd name="T53" fmla="*/ 2147483647 h 2820"/>
                <a:gd name="T54" fmla="*/ 2147483647 w 3018"/>
                <a:gd name="T55" fmla="*/ 2147483647 h 2820"/>
                <a:gd name="T56" fmla="*/ 2147483647 w 3018"/>
                <a:gd name="T57" fmla="*/ 2147483647 h 2820"/>
                <a:gd name="T58" fmla="*/ 2147483647 w 3018"/>
                <a:gd name="T59" fmla="*/ 2147483647 h 2820"/>
                <a:gd name="T60" fmla="*/ 2147483647 w 3018"/>
                <a:gd name="T61" fmla="*/ 2147483647 h 2820"/>
                <a:gd name="T62" fmla="*/ 2147483647 w 3018"/>
                <a:gd name="T63" fmla="*/ 2147483647 h 2820"/>
                <a:gd name="T64" fmla="*/ 2147483647 w 3018"/>
                <a:gd name="T65" fmla="*/ 2147483647 h 2820"/>
                <a:gd name="T66" fmla="*/ 2147483647 w 3018"/>
                <a:gd name="T67" fmla="*/ 2147483647 h 2820"/>
                <a:gd name="T68" fmla="*/ 2147483647 w 3018"/>
                <a:gd name="T69" fmla="*/ 2147483647 h 2820"/>
                <a:gd name="T70" fmla="*/ 2147483647 w 3018"/>
                <a:gd name="T71" fmla="*/ 2147483647 h 2820"/>
                <a:gd name="T72" fmla="*/ 2147483647 w 3018"/>
                <a:gd name="T73" fmla="*/ 0 h 2820"/>
                <a:gd name="T74" fmla="*/ 2147483647 w 3018"/>
                <a:gd name="T75" fmla="*/ 0 h 2820"/>
                <a:gd name="T76" fmla="*/ 2147483647 w 3018"/>
                <a:gd name="T77" fmla="*/ 0 h 2820"/>
                <a:gd name="T78" fmla="*/ 2147483647 w 3018"/>
                <a:gd name="T79" fmla="*/ 0 h 2820"/>
                <a:gd name="T80" fmla="*/ 2147483647 w 3018"/>
                <a:gd name="T81" fmla="*/ 0 h 2820"/>
                <a:gd name="T82" fmla="*/ 2147483647 w 3018"/>
                <a:gd name="T83" fmla="*/ 0 h 28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820"/>
                <a:gd name="T128" fmla="*/ 3018 w 3018"/>
                <a:gd name="T129" fmla="*/ 2820 h 28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820">
                  <a:moveTo>
                    <a:pt x="0" y="2820"/>
                  </a:moveTo>
                  <a:lnTo>
                    <a:pt x="18" y="2820"/>
                  </a:lnTo>
                  <a:lnTo>
                    <a:pt x="42" y="2820"/>
                  </a:lnTo>
                  <a:lnTo>
                    <a:pt x="66" y="2820"/>
                  </a:lnTo>
                  <a:lnTo>
                    <a:pt x="90" y="2820"/>
                  </a:lnTo>
                  <a:lnTo>
                    <a:pt x="114" y="2820"/>
                  </a:lnTo>
                  <a:lnTo>
                    <a:pt x="138" y="2820"/>
                  </a:lnTo>
                  <a:lnTo>
                    <a:pt x="162" y="2820"/>
                  </a:lnTo>
                  <a:lnTo>
                    <a:pt x="186" y="2820"/>
                  </a:lnTo>
                  <a:lnTo>
                    <a:pt x="210" y="2820"/>
                  </a:lnTo>
                  <a:lnTo>
                    <a:pt x="234" y="2820"/>
                  </a:lnTo>
                  <a:lnTo>
                    <a:pt x="258" y="2820"/>
                  </a:lnTo>
                  <a:lnTo>
                    <a:pt x="282" y="2820"/>
                  </a:lnTo>
                  <a:lnTo>
                    <a:pt x="306" y="2820"/>
                  </a:lnTo>
                  <a:lnTo>
                    <a:pt x="330" y="2820"/>
                  </a:lnTo>
                  <a:lnTo>
                    <a:pt x="354" y="2820"/>
                  </a:lnTo>
                  <a:lnTo>
                    <a:pt x="378" y="2820"/>
                  </a:lnTo>
                  <a:lnTo>
                    <a:pt x="402" y="2820"/>
                  </a:lnTo>
                  <a:lnTo>
                    <a:pt x="426" y="2820"/>
                  </a:lnTo>
                  <a:lnTo>
                    <a:pt x="450" y="2820"/>
                  </a:lnTo>
                  <a:lnTo>
                    <a:pt x="474" y="2820"/>
                  </a:lnTo>
                  <a:lnTo>
                    <a:pt x="498" y="2820"/>
                  </a:lnTo>
                  <a:lnTo>
                    <a:pt x="522" y="2820"/>
                  </a:lnTo>
                  <a:lnTo>
                    <a:pt x="546" y="2820"/>
                  </a:lnTo>
                  <a:lnTo>
                    <a:pt x="570" y="2820"/>
                  </a:lnTo>
                  <a:lnTo>
                    <a:pt x="594" y="2820"/>
                  </a:lnTo>
                  <a:lnTo>
                    <a:pt x="618" y="2820"/>
                  </a:lnTo>
                  <a:lnTo>
                    <a:pt x="642" y="2820"/>
                  </a:lnTo>
                  <a:lnTo>
                    <a:pt x="666" y="2820"/>
                  </a:lnTo>
                  <a:lnTo>
                    <a:pt x="690" y="2820"/>
                  </a:lnTo>
                  <a:lnTo>
                    <a:pt x="714" y="2820"/>
                  </a:lnTo>
                  <a:lnTo>
                    <a:pt x="732" y="2820"/>
                  </a:lnTo>
                  <a:lnTo>
                    <a:pt x="756" y="2820"/>
                  </a:lnTo>
                  <a:lnTo>
                    <a:pt x="780" y="2820"/>
                  </a:lnTo>
                  <a:lnTo>
                    <a:pt x="804" y="2820"/>
                  </a:lnTo>
                  <a:lnTo>
                    <a:pt x="828" y="2820"/>
                  </a:lnTo>
                  <a:lnTo>
                    <a:pt x="852" y="2814"/>
                  </a:lnTo>
                  <a:lnTo>
                    <a:pt x="876" y="2814"/>
                  </a:lnTo>
                  <a:lnTo>
                    <a:pt x="900" y="2814"/>
                  </a:lnTo>
                  <a:lnTo>
                    <a:pt x="924" y="2814"/>
                  </a:lnTo>
                  <a:lnTo>
                    <a:pt x="948" y="2814"/>
                  </a:lnTo>
                  <a:lnTo>
                    <a:pt x="972" y="2814"/>
                  </a:lnTo>
                  <a:lnTo>
                    <a:pt x="996" y="2814"/>
                  </a:lnTo>
                  <a:lnTo>
                    <a:pt x="1020" y="2814"/>
                  </a:lnTo>
                  <a:lnTo>
                    <a:pt x="1044" y="2814"/>
                  </a:lnTo>
                  <a:lnTo>
                    <a:pt x="1068" y="2814"/>
                  </a:lnTo>
                  <a:lnTo>
                    <a:pt x="1092" y="2814"/>
                  </a:lnTo>
                  <a:lnTo>
                    <a:pt x="1116" y="2814"/>
                  </a:lnTo>
                  <a:lnTo>
                    <a:pt x="1140" y="2814"/>
                  </a:lnTo>
                  <a:lnTo>
                    <a:pt x="1164" y="2814"/>
                  </a:lnTo>
                  <a:lnTo>
                    <a:pt x="1188" y="2814"/>
                  </a:lnTo>
                  <a:lnTo>
                    <a:pt x="1212" y="2814"/>
                  </a:lnTo>
                  <a:lnTo>
                    <a:pt x="1236" y="2814"/>
                  </a:lnTo>
                  <a:lnTo>
                    <a:pt x="1260" y="2814"/>
                  </a:lnTo>
                  <a:lnTo>
                    <a:pt x="1284" y="2814"/>
                  </a:lnTo>
                  <a:lnTo>
                    <a:pt x="1308" y="2814"/>
                  </a:lnTo>
                  <a:lnTo>
                    <a:pt x="1332" y="2814"/>
                  </a:lnTo>
                  <a:lnTo>
                    <a:pt x="1356" y="2814"/>
                  </a:lnTo>
                  <a:lnTo>
                    <a:pt x="1380" y="2814"/>
                  </a:lnTo>
                  <a:lnTo>
                    <a:pt x="1404" y="2814"/>
                  </a:lnTo>
                  <a:lnTo>
                    <a:pt x="1428" y="2814"/>
                  </a:lnTo>
                  <a:lnTo>
                    <a:pt x="1446" y="2814"/>
                  </a:lnTo>
                  <a:lnTo>
                    <a:pt x="1470" y="2814"/>
                  </a:lnTo>
                  <a:lnTo>
                    <a:pt x="1494" y="2814"/>
                  </a:lnTo>
                  <a:lnTo>
                    <a:pt x="1518" y="2814"/>
                  </a:lnTo>
                  <a:lnTo>
                    <a:pt x="1542" y="2814"/>
                  </a:lnTo>
                  <a:lnTo>
                    <a:pt x="1566" y="2814"/>
                  </a:lnTo>
                  <a:lnTo>
                    <a:pt x="1590" y="2814"/>
                  </a:lnTo>
                  <a:lnTo>
                    <a:pt x="1614" y="2814"/>
                  </a:lnTo>
                  <a:lnTo>
                    <a:pt x="1638" y="2814"/>
                  </a:lnTo>
                  <a:lnTo>
                    <a:pt x="1662" y="2814"/>
                  </a:lnTo>
                  <a:lnTo>
                    <a:pt x="1686" y="2814"/>
                  </a:lnTo>
                  <a:lnTo>
                    <a:pt x="1710" y="2814"/>
                  </a:lnTo>
                  <a:lnTo>
                    <a:pt x="1734" y="2814"/>
                  </a:lnTo>
                  <a:lnTo>
                    <a:pt x="1758" y="2814"/>
                  </a:lnTo>
                  <a:lnTo>
                    <a:pt x="1782" y="2814"/>
                  </a:lnTo>
                  <a:lnTo>
                    <a:pt x="1806" y="2814"/>
                  </a:lnTo>
                  <a:lnTo>
                    <a:pt x="1830" y="2814"/>
                  </a:lnTo>
                  <a:lnTo>
                    <a:pt x="1854" y="2814"/>
                  </a:lnTo>
                  <a:lnTo>
                    <a:pt x="1878" y="2814"/>
                  </a:lnTo>
                  <a:lnTo>
                    <a:pt x="1902" y="2814"/>
                  </a:lnTo>
                  <a:lnTo>
                    <a:pt x="1926" y="2814"/>
                  </a:lnTo>
                  <a:lnTo>
                    <a:pt x="1950" y="2814"/>
                  </a:lnTo>
                  <a:lnTo>
                    <a:pt x="1974" y="2814"/>
                  </a:lnTo>
                  <a:lnTo>
                    <a:pt x="1998" y="2814"/>
                  </a:lnTo>
                  <a:lnTo>
                    <a:pt x="2022" y="2814"/>
                  </a:lnTo>
                  <a:lnTo>
                    <a:pt x="2046" y="2814"/>
                  </a:lnTo>
                  <a:lnTo>
                    <a:pt x="2070" y="2808"/>
                  </a:lnTo>
                  <a:lnTo>
                    <a:pt x="2094" y="2808"/>
                  </a:lnTo>
                  <a:lnTo>
                    <a:pt x="2118" y="2796"/>
                  </a:lnTo>
                  <a:lnTo>
                    <a:pt x="2142" y="2778"/>
                  </a:lnTo>
                  <a:lnTo>
                    <a:pt x="2160" y="2748"/>
                  </a:lnTo>
                  <a:lnTo>
                    <a:pt x="2184" y="2694"/>
                  </a:lnTo>
                  <a:lnTo>
                    <a:pt x="2208" y="2604"/>
                  </a:lnTo>
                  <a:lnTo>
                    <a:pt x="2232" y="2460"/>
                  </a:lnTo>
                  <a:lnTo>
                    <a:pt x="2256" y="2232"/>
                  </a:lnTo>
                  <a:lnTo>
                    <a:pt x="2280" y="1908"/>
                  </a:lnTo>
                  <a:lnTo>
                    <a:pt x="2304" y="1518"/>
                  </a:lnTo>
                  <a:lnTo>
                    <a:pt x="2328" y="1110"/>
                  </a:lnTo>
                  <a:lnTo>
                    <a:pt x="2352" y="744"/>
                  </a:lnTo>
                  <a:lnTo>
                    <a:pt x="2376" y="468"/>
                  </a:lnTo>
                  <a:lnTo>
                    <a:pt x="2400" y="276"/>
                  </a:lnTo>
                  <a:lnTo>
                    <a:pt x="2424" y="162"/>
                  </a:lnTo>
                  <a:lnTo>
                    <a:pt x="2448" y="90"/>
                  </a:lnTo>
                  <a:lnTo>
                    <a:pt x="2472" y="48"/>
                  </a:lnTo>
                  <a:lnTo>
                    <a:pt x="2496" y="24"/>
                  </a:lnTo>
                  <a:lnTo>
                    <a:pt x="2520" y="12"/>
                  </a:lnTo>
                  <a:lnTo>
                    <a:pt x="2544" y="6"/>
                  </a:lnTo>
                  <a:lnTo>
                    <a:pt x="2568" y="0"/>
                  </a:lnTo>
                  <a:lnTo>
                    <a:pt x="2592" y="0"/>
                  </a:lnTo>
                  <a:lnTo>
                    <a:pt x="2616" y="0"/>
                  </a:lnTo>
                  <a:lnTo>
                    <a:pt x="2640" y="0"/>
                  </a:lnTo>
                  <a:lnTo>
                    <a:pt x="2664" y="0"/>
                  </a:lnTo>
                  <a:lnTo>
                    <a:pt x="2688" y="0"/>
                  </a:lnTo>
                  <a:lnTo>
                    <a:pt x="2712" y="0"/>
                  </a:lnTo>
                  <a:lnTo>
                    <a:pt x="2736" y="0"/>
                  </a:lnTo>
                  <a:lnTo>
                    <a:pt x="2760" y="0"/>
                  </a:lnTo>
                  <a:lnTo>
                    <a:pt x="2784" y="0"/>
                  </a:lnTo>
                  <a:lnTo>
                    <a:pt x="2808" y="0"/>
                  </a:lnTo>
                  <a:lnTo>
                    <a:pt x="2832" y="0"/>
                  </a:lnTo>
                  <a:lnTo>
                    <a:pt x="2856" y="0"/>
                  </a:lnTo>
                  <a:lnTo>
                    <a:pt x="2874" y="0"/>
                  </a:lnTo>
                  <a:lnTo>
                    <a:pt x="2898" y="0"/>
                  </a:lnTo>
                  <a:lnTo>
                    <a:pt x="2922" y="0"/>
                  </a:lnTo>
                  <a:lnTo>
                    <a:pt x="2946" y="0"/>
                  </a:lnTo>
                  <a:lnTo>
                    <a:pt x="2970" y="0"/>
                  </a:lnTo>
                  <a:lnTo>
                    <a:pt x="2994" y="0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89" name="Freeform 79"/>
            <p:cNvSpPr>
              <a:spLocks/>
            </p:cNvSpPr>
            <p:nvPr/>
          </p:nvSpPr>
          <p:spPr bwMode="auto">
            <a:xfrm>
              <a:off x="6657975" y="1095375"/>
              <a:ext cx="876300" cy="1588"/>
            </a:xfrm>
            <a:custGeom>
              <a:avLst/>
              <a:gdLst>
                <a:gd name="T0" fmla="*/ 0 w 552"/>
                <a:gd name="T1" fmla="*/ 0 h 1588"/>
                <a:gd name="T2" fmla="*/ 2147483647 w 552"/>
                <a:gd name="T3" fmla="*/ 0 h 1588"/>
                <a:gd name="T4" fmla="*/ 2147483647 w 552"/>
                <a:gd name="T5" fmla="*/ 0 h 1588"/>
                <a:gd name="T6" fmla="*/ 2147483647 w 552"/>
                <a:gd name="T7" fmla="*/ 0 h 1588"/>
                <a:gd name="T8" fmla="*/ 2147483647 w 552"/>
                <a:gd name="T9" fmla="*/ 0 h 1588"/>
                <a:gd name="T10" fmla="*/ 2147483647 w 552"/>
                <a:gd name="T11" fmla="*/ 0 h 1588"/>
                <a:gd name="T12" fmla="*/ 2147483647 w 552"/>
                <a:gd name="T13" fmla="*/ 0 h 1588"/>
                <a:gd name="T14" fmla="*/ 2147483647 w 552"/>
                <a:gd name="T15" fmla="*/ 0 h 1588"/>
                <a:gd name="T16" fmla="*/ 2147483647 w 552"/>
                <a:gd name="T17" fmla="*/ 0 h 1588"/>
                <a:gd name="T18" fmla="*/ 2147483647 w 552"/>
                <a:gd name="T19" fmla="*/ 0 h 1588"/>
                <a:gd name="T20" fmla="*/ 2147483647 w 552"/>
                <a:gd name="T21" fmla="*/ 0 h 1588"/>
                <a:gd name="T22" fmla="*/ 2147483647 w 552"/>
                <a:gd name="T23" fmla="*/ 0 h 1588"/>
                <a:gd name="T24" fmla="*/ 2147483647 w 552"/>
                <a:gd name="T25" fmla="*/ 0 h 1588"/>
                <a:gd name="T26" fmla="*/ 2147483647 w 552"/>
                <a:gd name="T27" fmla="*/ 0 h 1588"/>
                <a:gd name="T28" fmla="*/ 2147483647 w 552"/>
                <a:gd name="T29" fmla="*/ 0 h 1588"/>
                <a:gd name="T30" fmla="*/ 2147483647 w 552"/>
                <a:gd name="T31" fmla="*/ 0 h 1588"/>
                <a:gd name="T32" fmla="*/ 2147483647 w 552"/>
                <a:gd name="T33" fmla="*/ 0 h 1588"/>
                <a:gd name="T34" fmla="*/ 2147483647 w 552"/>
                <a:gd name="T35" fmla="*/ 0 h 1588"/>
                <a:gd name="T36" fmla="*/ 2147483647 w 552"/>
                <a:gd name="T37" fmla="*/ 0 h 1588"/>
                <a:gd name="T38" fmla="*/ 2147483647 w 552"/>
                <a:gd name="T39" fmla="*/ 0 h 1588"/>
                <a:gd name="T40" fmla="*/ 2147483647 w 552"/>
                <a:gd name="T41" fmla="*/ 0 h 1588"/>
                <a:gd name="T42" fmla="*/ 2147483647 w 552"/>
                <a:gd name="T43" fmla="*/ 0 h 1588"/>
                <a:gd name="T44" fmla="*/ 2147483647 w 552"/>
                <a:gd name="T45" fmla="*/ 0 h 1588"/>
                <a:gd name="T46" fmla="*/ 2147483647 w 552"/>
                <a:gd name="T47" fmla="*/ 0 h 1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1588"/>
                <a:gd name="T74" fmla="*/ 552 w 552"/>
                <a:gd name="T75" fmla="*/ 1588 h 1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1588">
                  <a:moveTo>
                    <a:pt x="0" y="0"/>
                  </a:move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90" name="Freeform 80"/>
            <p:cNvSpPr>
              <a:spLocks/>
            </p:cNvSpPr>
            <p:nvPr/>
          </p:nvSpPr>
          <p:spPr bwMode="auto">
            <a:xfrm>
              <a:off x="1866900" y="1095375"/>
              <a:ext cx="4791075" cy="4476750"/>
            </a:xfrm>
            <a:custGeom>
              <a:avLst/>
              <a:gdLst>
                <a:gd name="T0" fmla="*/ 2147483647 w 3018"/>
                <a:gd name="T1" fmla="*/ 2147483647 h 2820"/>
                <a:gd name="T2" fmla="*/ 2147483647 w 3018"/>
                <a:gd name="T3" fmla="*/ 2147483647 h 2820"/>
                <a:gd name="T4" fmla="*/ 2147483647 w 3018"/>
                <a:gd name="T5" fmla="*/ 2147483647 h 2820"/>
                <a:gd name="T6" fmla="*/ 2147483647 w 3018"/>
                <a:gd name="T7" fmla="*/ 2147483647 h 2820"/>
                <a:gd name="T8" fmla="*/ 2147483647 w 3018"/>
                <a:gd name="T9" fmla="*/ 2147483647 h 2820"/>
                <a:gd name="T10" fmla="*/ 2147483647 w 3018"/>
                <a:gd name="T11" fmla="*/ 2147483647 h 2820"/>
                <a:gd name="T12" fmla="*/ 2147483647 w 3018"/>
                <a:gd name="T13" fmla="*/ 2147483647 h 2820"/>
                <a:gd name="T14" fmla="*/ 2147483647 w 3018"/>
                <a:gd name="T15" fmla="*/ 2147483647 h 2820"/>
                <a:gd name="T16" fmla="*/ 2147483647 w 3018"/>
                <a:gd name="T17" fmla="*/ 2147483647 h 2820"/>
                <a:gd name="T18" fmla="*/ 2147483647 w 3018"/>
                <a:gd name="T19" fmla="*/ 2147483647 h 2820"/>
                <a:gd name="T20" fmla="*/ 2147483647 w 3018"/>
                <a:gd name="T21" fmla="*/ 2147483647 h 2820"/>
                <a:gd name="T22" fmla="*/ 2147483647 w 3018"/>
                <a:gd name="T23" fmla="*/ 2147483647 h 2820"/>
                <a:gd name="T24" fmla="*/ 2147483647 w 3018"/>
                <a:gd name="T25" fmla="*/ 2147483647 h 2820"/>
                <a:gd name="T26" fmla="*/ 2147483647 w 3018"/>
                <a:gd name="T27" fmla="*/ 2147483647 h 2820"/>
                <a:gd name="T28" fmla="*/ 2147483647 w 3018"/>
                <a:gd name="T29" fmla="*/ 2147483647 h 2820"/>
                <a:gd name="T30" fmla="*/ 2147483647 w 3018"/>
                <a:gd name="T31" fmla="*/ 2147483647 h 2820"/>
                <a:gd name="T32" fmla="*/ 2147483647 w 3018"/>
                <a:gd name="T33" fmla="*/ 2147483647 h 2820"/>
                <a:gd name="T34" fmla="*/ 2147483647 w 3018"/>
                <a:gd name="T35" fmla="*/ 2147483647 h 2820"/>
                <a:gd name="T36" fmla="*/ 2147483647 w 3018"/>
                <a:gd name="T37" fmla="*/ 2147483647 h 2820"/>
                <a:gd name="T38" fmla="*/ 2147483647 w 3018"/>
                <a:gd name="T39" fmla="*/ 2147483647 h 2820"/>
                <a:gd name="T40" fmla="*/ 2147483647 w 3018"/>
                <a:gd name="T41" fmla="*/ 2147483647 h 2820"/>
                <a:gd name="T42" fmla="*/ 2147483647 w 3018"/>
                <a:gd name="T43" fmla="*/ 2147483647 h 2820"/>
                <a:gd name="T44" fmla="*/ 2147483647 w 3018"/>
                <a:gd name="T45" fmla="*/ 2147483647 h 2820"/>
                <a:gd name="T46" fmla="*/ 2147483647 w 3018"/>
                <a:gd name="T47" fmla="*/ 2147483647 h 2820"/>
                <a:gd name="T48" fmla="*/ 2147483647 w 3018"/>
                <a:gd name="T49" fmla="*/ 2147483647 h 2820"/>
                <a:gd name="T50" fmla="*/ 2147483647 w 3018"/>
                <a:gd name="T51" fmla="*/ 2147483647 h 2820"/>
                <a:gd name="T52" fmla="*/ 2147483647 w 3018"/>
                <a:gd name="T53" fmla="*/ 2147483647 h 2820"/>
                <a:gd name="T54" fmla="*/ 2147483647 w 3018"/>
                <a:gd name="T55" fmla="*/ 2147483647 h 2820"/>
                <a:gd name="T56" fmla="*/ 2147483647 w 3018"/>
                <a:gd name="T57" fmla="*/ 2147483647 h 2820"/>
                <a:gd name="T58" fmla="*/ 2147483647 w 3018"/>
                <a:gd name="T59" fmla="*/ 2147483647 h 2820"/>
                <a:gd name="T60" fmla="*/ 2147483647 w 3018"/>
                <a:gd name="T61" fmla="*/ 2147483647 h 2820"/>
                <a:gd name="T62" fmla="*/ 2147483647 w 3018"/>
                <a:gd name="T63" fmla="*/ 2147483647 h 2820"/>
                <a:gd name="T64" fmla="*/ 2147483647 w 3018"/>
                <a:gd name="T65" fmla="*/ 2147483647 h 2820"/>
                <a:gd name="T66" fmla="*/ 2147483647 w 3018"/>
                <a:gd name="T67" fmla="*/ 2147483647 h 2820"/>
                <a:gd name="T68" fmla="*/ 2147483647 w 3018"/>
                <a:gd name="T69" fmla="*/ 2147483647 h 2820"/>
                <a:gd name="T70" fmla="*/ 2147483647 w 3018"/>
                <a:gd name="T71" fmla="*/ 2147483647 h 2820"/>
                <a:gd name="T72" fmla="*/ 2147483647 w 3018"/>
                <a:gd name="T73" fmla="*/ 0 h 2820"/>
                <a:gd name="T74" fmla="*/ 2147483647 w 3018"/>
                <a:gd name="T75" fmla="*/ 0 h 2820"/>
                <a:gd name="T76" fmla="*/ 2147483647 w 3018"/>
                <a:gd name="T77" fmla="*/ 0 h 2820"/>
                <a:gd name="T78" fmla="*/ 2147483647 w 3018"/>
                <a:gd name="T79" fmla="*/ 0 h 2820"/>
                <a:gd name="T80" fmla="*/ 2147483647 w 3018"/>
                <a:gd name="T81" fmla="*/ 0 h 2820"/>
                <a:gd name="T82" fmla="*/ 2147483647 w 3018"/>
                <a:gd name="T83" fmla="*/ 0 h 28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8"/>
                <a:gd name="T127" fmla="*/ 0 h 2820"/>
                <a:gd name="T128" fmla="*/ 3018 w 3018"/>
                <a:gd name="T129" fmla="*/ 2820 h 28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8" h="2820">
                  <a:moveTo>
                    <a:pt x="0" y="2820"/>
                  </a:moveTo>
                  <a:lnTo>
                    <a:pt x="18" y="2820"/>
                  </a:lnTo>
                  <a:lnTo>
                    <a:pt x="42" y="2820"/>
                  </a:lnTo>
                  <a:lnTo>
                    <a:pt x="66" y="2820"/>
                  </a:lnTo>
                  <a:lnTo>
                    <a:pt x="90" y="2820"/>
                  </a:lnTo>
                  <a:lnTo>
                    <a:pt x="114" y="2820"/>
                  </a:lnTo>
                  <a:lnTo>
                    <a:pt x="138" y="2820"/>
                  </a:lnTo>
                  <a:lnTo>
                    <a:pt x="162" y="2820"/>
                  </a:lnTo>
                  <a:lnTo>
                    <a:pt x="186" y="2820"/>
                  </a:lnTo>
                  <a:lnTo>
                    <a:pt x="210" y="2820"/>
                  </a:lnTo>
                  <a:lnTo>
                    <a:pt x="234" y="2820"/>
                  </a:lnTo>
                  <a:lnTo>
                    <a:pt x="258" y="2820"/>
                  </a:lnTo>
                  <a:lnTo>
                    <a:pt x="282" y="2820"/>
                  </a:lnTo>
                  <a:lnTo>
                    <a:pt x="306" y="2820"/>
                  </a:lnTo>
                  <a:lnTo>
                    <a:pt x="330" y="2820"/>
                  </a:lnTo>
                  <a:lnTo>
                    <a:pt x="354" y="2820"/>
                  </a:lnTo>
                  <a:lnTo>
                    <a:pt x="378" y="2820"/>
                  </a:lnTo>
                  <a:lnTo>
                    <a:pt x="402" y="2820"/>
                  </a:lnTo>
                  <a:lnTo>
                    <a:pt x="426" y="2820"/>
                  </a:lnTo>
                  <a:lnTo>
                    <a:pt x="450" y="2820"/>
                  </a:lnTo>
                  <a:lnTo>
                    <a:pt x="474" y="2820"/>
                  </a:lnTo>
                  <a:lnTo>
                    <a:pt x="498" y="2820"/>
                  </a:lnTo>
                  <a:lnTo>
                    <a:pt x="522" y="2820"/>
                  </a:lnTo>
                  <a:lnTo>
                    <a:pt x="546" y="2820"/>
                  </a:lnTo>
                  <a:lnTo>
                    <a:pt x="570" y="2820"/>
                  </a:lnTo>
                  <a:lnTo>
                    <a:pt x="594" y="2820"/>
                  </a:lnTo>
                  <a:lnTo>
                    <a:pt x="618" y="2820"/>
                  </a:lnTo>
                  <a:lnTo>
                    <a:pt x="642" y="2820"/>
                  </a:lnTo>
                  <a:lnTo>
                    <a:pt x="666" y="2820"/>
                  </a:lnTo>
                  <a:lnTo>
                    <a:pt x="690" y="2820"/>
                  </a:lnTo>
                  <a:lnTo>
                    <a:pt x="714" y="2820"/>
                  </a:lnTo>
                  <a:lnTo>
                    <a:pt x="732" y="2820"/>
                  </a:lnTo>
                  <a:lnTo>
                    <a:pt x="756" y="2820"/>
                  </a:lnTo>
                  <a:lnTo>
                    <a:pt x="780" y="2820"/>
                  </a:lnTo>
                  <a:lnTo>
                    <a:pt x="804" y="2820"/>
                  </a:lnTo>
                  <a:lnTo>
                    <a:pt x="828" y="2820"/>
                  </a:lnTo>
                  <a:lnTo>
                    <a:pt x="852" y="2820"/>
                  </a:lnTo>
                  <a:lnTo>
                    <a:pt x="876" y="2820"/>
                  </a:lnTo>
                  <a:lnTo>
                    <a:pt x="900" y="2820"/>
                  </a:lnTo>
                  <a:lnTo>
                    <a:pt x="924" y="2814"/>
                  </a:lnTo>
                  <a:lnTo>
                    <a:pt x="948" y="2814"/>
                  </a:lnTo>
                  <a:lnTo>
                    <a:pt x="972" y="2814"/>
                  </a:lnTo>
                  <a:lnTo>
                    <a:pt x="996" y="2814"/>
                  </a:lnTo>
                  <a:lnTo>
                    <a:pt x="1020" y="2814"/>
                  </a:lnTo>
                  <a:lnTo>
                    <a:pt x="1044" y="2814"/>
                  </a:lnTo>
                  <a:lnTo>
                    <a:pt x="1068" y="2814"/>
                  </a:lnTo>
                  <a:lnTo>
                    <a:pt x="1092" y="2814"/>
                  </a:lnTo>
                  <a:lnTo>
                    <a:pt x="1116" y="2814"/>
                  </a:lnTo>
                  <a:lnTo>
                    <a:pt x="1140" y="2814"/>
                  </a:lnTo>
                  <a:lnTo>
                    <a:pt x="1164" y="2814"/>
                  </a:lnTo>
                  <a:lnTo>
                    <a:pt x="1188" y="2814"/>
                  </a:lnTo>
                  <a:lnTo>
                    <a:pt x="1212" y="2814"/>
                  </a:lnTo>
                  <a:lnTo>
                    <a:pt x="1236" y="2814"/>
                  </a:lnTo>
                  <a:lnTo>
                    <a:pt x="1260" y="2814"/>
                  </a:lnTo>
                  <a:lnTo>
                    <a:pt x="1284" y="2814"/>
                  </a:lnTo>
                  <a:lnTo>
                    <a:pt x="1308" y="2814"/>
                  </a:lnTo>
                  <a:lnTo>
                    <a:pt x="1332" y="2814"/>
                  </a:lnTo>
                  <a:lnTo>
                    <a:pt x="1356" y="2814"/>
                  </a:lnTo>
                  <a:lnTo>
                    <a:pt x="1380" y="2814"/>
                  </a:lnTo>
                  <a:lnTo>
                    <a:pt x="1404" y="2814"/>
                  </a:lnTo>
                  <a:lnTo>
                    <a:pt x="1428" y="2814"/>
                  </a:lnTo>
                  <a:lnTo>
                    <a:pt x="1446" y="2814"/>
                  </a:lnTo>
                  <a:lnTo>
                    <a:pt x="1470" y="2814"/>
                  </a:lnTo>
                  <a:lnTo>
                    <a:pt x="1494" y="2814"/>
                  </a:lnTo>
                  <a:lnTo>
                    <a:pt x="1518" y="2814"/>
                  </a:lnTo>
                  <a:lnTo>
                    <a:pt x="1542" y="2814"/>
                  </a:lnTo>
                  <a:lnTo>
                    <a:pt x="1566" y="2814"/>
                  </a:lnTo>
                  <a:lnTo>
                    <a:pt x="1590" y="2814"/>
                  </a:lnTo>
                  <a:lnTo>
                    <a:pt x="1614" y="2814"/>
                  </a:lnTo>
                  <a:lnTo>
                    <a:pt x="1638" y="2814"/>
                  </a:lnTo>
                  <a:lnTo>
                    <a:pt x="1662" y="2814"/>
                  </a:lnTo>
                  <a:lnTo>
                    <a:pt x="1686" y="2814"/>
                  </a:lnTo>
                  <a:lnTo>
                    <a:pt x="1710" y="2814"/>
                  </a:lnTo>
                  <a:lnTo>
                    <a:pt x="1734" y="2814"/>
                  </a:lnTo>
                  <a:lnTo>
                    <a:pt x="1758" y="2814"/>
                  </a:lnTo>
                  <a:lnTo>
                    <a:pt x="1782" y="2814"/>
                  </a:lnTo>
                  <a:lnTo>
                    <a:pt x="1806" y="2814"/>
                  </a:lnTo>
                  <a:lnTo>
                    <a:pt x="1830" y="2814"/>
                  </a:lnTo>
                  <a:lnTo>
                    <a:pt x="1854" y="2814"/>
                  </a:lnTo>
                  <a:lnTo>
                    <a:pt x="1878" y="2814"/>
                  </a:lnTo>
                  <a:lnTo>
                    <a:pt x="1902" y="2814"/>
                  </a:lnTo>
                  <a:lnTo>
                    <a:pt x="1926" y="2814"/>
                  </a:lnTo>
                  <a:lnTo>
                    <a:pt x="1950" y="2814"/>
                  </a:lnTo>
                  <a:lnTo>
                    <a:pt x="1974" y="2814"/>
                  </a:lnTo>
                  <a:lnTo>
                    <a:pt x="1998" y="2814"/>
                  </a:lnTo>
                  <a:lnTo>
                    <a:pt x="2022" y="2814"/>
                  </a:lnTo>
                  <a:lnTo>
                    <a:pt x="2046" y="2814"/>
                  </a:lnTo>
                  <a:lnTo>
                    <a:pt x="2070" y="2814"/>
                  </a:lnTo>
                  <a:lnTo>
                    <a:pt x="2094" y="2808"/>
                  </a:lnTo>
                  <a:lnTo>
                    <a:pt x="2118" y="2802"/>
                  </a:lnTo>
                  <a:lnTo>
                    <a:pt x="2142" y="2790"/>
                  </a:lnTo>
                  <a:lnTo>
                    <a:pt x="2160" y="2766"/>
                  </a:lnTo>
                  <a:lnTo>
                    <a:pt x="2184" y="2724"/>
                  </a:lnTo>
                  <a:lnTo>
                    <a:pt x="2208" y="2646"/>
                  </a:lnTo>
                  <a:lnTo>
                    <a:pt x="2232" y="2514"/>
                  </a:lnTo>
                  <a:lnTo>
                    <a:pt x="2256" y="2298"/>
                  </a:lnTo>
                  <a:lnTo>
                    <a:pt x="2280" y="1986"/>
                  </a:lnTo>
                  <a:lnTo>
                    <a:pt x="2304" y="1584"/>
                  </a:lnTo>
                  <a:lnTo>
                    <a:pt x="2328" y="1152"/>
                  </a:lnTo>
                  <a:lnTo>
                    <a:pt x="2352" y="762"/>
                  </a:lnTo>
                  <a:lnTo>
                    <a:pt x="2376" y="468"/>
                  </a:lnTo>
                  <a:lnTo>
                    <a:pt x="2400" y="270"/>
                  </a:lnTo>
                  <a:lnTo>
                    <a:pt x="2424" y="150"/>
                  </a:lnTo>
                  <a:lnTo>
                    <a:pt x="2448" y="84"/>
                  </a:lnTo>
                  <a:lnTo>
                    <a:pt x="2472" y="42"/>
                  </a:lnTo>
                  <a:lnTo>
                    <a:pt x="2496" y="24"/>
                  </a:lnTo>
                  <a:lnTo>
                    <a:pt x="2520" y="12"/>
                  </a:lnTo>
                  <a:lnTo>
                    <a:pt x="2544" y="6"/>
                  </a:lnTo>
                  <a:lnTo>
                    <a:pt x="2568" y="0"/>
                  </a:lnTo>
                  <a:lnTo>
                    <a:pt x="2592" y="0"/>
                  </a:lnTo>
                  <a:lnTo>
                    <a:pt x="2616" y="0"/>
                  </a:lnTo>
                  <a:lnTo>
                    <a:pt x="2640" y="0"/>
                  </a:lnTo>
                  <a:lnTo>
                    <a:pt x="2664" y="0"/>
                  </a:lnTo>
                  <a:lnTo>
                    <a:pt x="2688" y="0"/>
                  </a:lnTo>
                  <a:lnTo>
                    <a:pt x="2712" y="0"/>
                  </a:lnTo>
                  <a:lnTo>
                    <a:pt x="2736" y="0"/>
                  </a:lnTo>
                  <a:lnTo>
                    <a:pt x="2760" y="0"/>
                  </a:lnTo>
                  <a:lnTo>
                    <a:pt x="2784" y="0"/>
                  </a:lnTo>
                  <a:lnTo>
                    <a:pt x="2808" y="0"/>
                  </a:lnTo>
                  <a:lnTo>
                    <a:pt x="2832" y="0"/>
                  </a:lnTo>
                  <a:lnTo>
                    <a:pt x="2856" y="0"/>
                  </a:lnTo>
                  <a:lnTo>
                    <a:pt x="2874" y="0"/>
                  </a:lnTo>
                  <a:lnTo>
                    <a:pt x="2898" y="0"/>
                  </a:lnTo>
                  <a:lnTo>
                    <a:pt x="2922" y="0"/>
                  </a:lnTo>
                  <a:lnTo>
                    <a:pt x="2946" y="0"/>
                  </a:lnTo>
                  <a:lnTo>
                    <a:pt x="2970" y="0"/>
                  </a:lnTo>
                  <a:lnTo>
                    <a:pt x="2994" y="0"/>
                  </a:lnTo>
                  <a:lnTo>
                    <a:pt x="3018" y="0"/>
                  </a:lnTo>
                </a:path>
              </a:pathLst>
            </a:custGeom>
            <a:noFill/>
            <a:ln w="0">
              <a:solidFill>
                <a:srgbClr val="D6D6D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91" name="Freeform 81"/>
            <p:cNvSpPr>
              <a:spLocks/>
            </p:cNvSpPr>
            <p:nvPr/>
          </p:nvSpPr>
          <p:spPr bwMode="auto">
            <a:xfrm>
              <a:off x="6657975" y="1095375"/>
              <a:ext cx="876300" cy="1588"/>
            </a:xfrm>
            <a:custGeom>
              <a:avLst/>
              <a:gdLst>
                <a:gd name="T0" fmla="*/ 0 w 552"/>
                <a:gd name="T1" fmla="*/ 0 h 1588"/>
                <a:gd name="T2" fmla="*/ 2147483647 w 552"/>
                <a:gd name="T3" fmla="*/ 0 h 1588"/>
                <a:gd name="T4" fmla="*/ 2147483647 w 552"/>
                <a:gd name="T5" fmla="*/ 0 h 1588"/>
                <a:gd name="T6" fmla="*/ 2147483647 w 552"/>
                <a:gd name="T7" fmla="*/ 0 h 1588"/>
                <a:gd name="T8" fmla="*/ 2147483647 w 552"/>
                <a:gd name="T9" fmla="*/ 0 h 1588"/>
                <a:gd name="T10" fmla="*/ 2147483647 w 552"/>
                <a:gd name="T11" fmla="*/ 0 h 1588"/>
                <a:gd name="T12" fmla="*/ 2147483647 w 552"/>
                <a:gd name="T13" fmla="*/ 0 h 1588"/>
                <a:gd name="T14" fmla="*/ 2147483647 w 552"/>
                <a:gd name="T15" fmla="*/ 0 h 1588"/>
                <a:gd name="T16" fmla="*/ 2147483647 w 552"/>
                <a:gd name="T17" fmla="*/ 0 h 1588"/>
                <a:gd name="T18" fmla="*/ 2147483647 w 552"/>
                <a:gd name="T19" fmla="*/ 0 h 1588"/>
                <a:gd name="T20" fmla="*/ 2147483647 w 552"/>
                <a:gd name="T21" fmla="*/ 0 h 1588"/>
                <a:gd name="T22" fmla="*/ 2147483647 w 552"/>
                <a:gd name="T23" fmla="*/ 0 h 1588"/>
                <a:gd name="T24" fmla="*/ 2147483647 w 552"/>
                <a:gd name="T25" fmla="*/ 0 h 1588"/>
                <a:gd name="T26" fmla="*/ 2147483647 w 552"/>
                <a:gd name="T27" fmla="*/ 0 h 1588"/>
                <a:gd name="T28" fmla="*/ 2147483647 w 552"/>
                <a:gd name="T29" fmla="*/ 0 h 1588"/>
                <a:gd name="T30" fmla="*/ 2147483647 w 552"/>
                <a:gd name="T31" fmla="*/ 0 h 1588"/>
                <a:gd name="T32" fmla="*/ 2147483647 w 552"/>
                <a:gd name="T33" fmla="*/ 0 h 1588"/>
                <a:gd name="T34" fmla="*/ 2147483647 w 552"/>
                <a:gd name="T35" fmla="*/ 0 h 1588"/>
                <a:gd name="T36" fmla="*/ 2147483647 w 552"/>
                <a:gd name="T37" fmla="*/ 0 h 1588"/>
                <a:gd name="T38" fmla="*/ 2147483647 w 552"/>
                <a:gd name="T39" fmla="*/ 0 h 1588"/>
                <a:gd name="T40" fmla="*/ 2147483647 w 552"/>
                <a:gd name="T41" fmla="*/ 0 h 1588"/>
                <a:gd name="T42" fmla="*/ 2147483647 w 552"/>
                <a:gd name="T43" fmla="*/ 0 h 1588"/>
                <a:gd name="T44" fmla="*/ 2147483647 w 552"/>
                <a:gd name="T45" fmla="*/ 0 h 1588"/>
                <a:gd name="T46" fmla="*/ 2147483647 w 552"/>
                <a:gd name="T47" fmla="*/ 0 h 1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2"/>
                <a:gd name="T73" fmla="*/ 0 h 1588"/>
                <a:gd name="T74" fmla="*/ 552 w 552"/>
                <a:gd name="T75" fmla="*/ 1588 h 1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2" h="1588">
                  <a:moveTo>
                    <a:pt x="0" y="0"/>
                  </a:move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504" y="0"/>
                  </a:lnTo>
                  <a:lnTo>
                    <a:pt x="528" y="0"/>
                  </a:lnTo>
                  <a:lnTo>
                    <a:pt x="552" y="0"/>
                  </a:lnTo>
                </a:path>
              </a:pathLst>
            </a:custGeom>
            <a:noFill/>
            <a:ln w="0">
              <a:solidFill>
                <a:srgbClr val="D6D6D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11266" name="Object 70"/>
          <p:cNvGraphicFramePr>
            <a:graphicFrameLocks noChangeAspect="1"/>
          </p:cNvGraphicFramePr>
          <p:nvPr/>
        </p:nvGraphicFramePr>
        <p:xfrm>
          <a:off x="6691313" y="4071938"/>
          <a:ext cx="144462" cy="13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28" name="Equation" r:id="rId5" imgW="152308" imgH="139616" progId="Equation.3">
                  <p:embed/>
                </p:oleObj>
              </mc:Choice>
              <mc:Fallback>
                <p:oleObj name="Equation" r:id="rId5" imgW="152308" imgH="139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13" y="4071938"/>
                        <a:ext cx="144462" cy="13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8" name="Straight Arrow Connector 137"/>
          <p:cNvCxnSpPr/>
          <p:nvPr/>
        </p:nvCxnSpPr>
        <p:spPr>
          <a:xfrm>
            <a:off x="7026275" y="3816350"/>
            <a:ext cx="955675" cy="593725"/>
          </a:xfrm>
          <a:prstGeom prst="straightConnector1">
            <a:avLst/>
          </a:prstGeom>
          <a:ln w="127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3" name="TextBox 163"/>
          <p:cNvSpPr txBox="1">
            <a:spLocks noChangeArrowheads="1"/>
          </p:cNvSpPr>
          <p:nvPr/>
        </p:nvSpPr>
        <p:spPr bwMode="auto">
          <a:xfrm>
            <a:off x="6823075" y="4945063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00"/>
              <a:t>Membrane Potential (mV)</a:t>
            </a:r>
          </a:p>
        </p:txBody>
      </p:sp>
      <p:grpSp>
        <p:nvGrpSpPr>
          <p:cNvPr id="11284" name="Group 158"/>
          <p:cNvGrpSpPr>
            <a:grpSpLocks/>
          </p:cNvGrpSpPr>
          <p:nvPr/>
        </p:nvGrpSpPr>
        <p:grpSpPr bwMode="auto">
          <a:xfrm>
            <a:off x="6545263" y="1905000"/>
            <a:ext cx="1008062" cy="1589088"/>
            <a:chOff x="1649413" y="330200"/>
            <a:chExt cx="1347787" cy="1938262"/>
          </a:xfrm>
        </p:grpSpPr>
        <p:sp>
          <p:nvSpPr>
            <p:cNvPr id="11302" name="Text Box 54"/>
            <p:cNvSpPr txBox="1">
              <a:spLocks noChangeArrowheads="1"/>
            </p:cNvSpPr>
            <p:nvPr/>
          </p:nvSpPr>
          <p:spPr bwMode="auto">
            <a:xfrm>
              <a:off x="1649413" y="889798"/>
              <a:ext cx="776835" cy="66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000">
                  <a:solidFill>
                    <a:srgbClr val="FFFFFF"/>
                  </a:solidFill>
                </a:rPr>
                <a:t>pyramidal cells</a:t>
              </a:r>
            </a:p>
          </p:txBody>
        </p:sp>
        <p:sp>
          <p:nvSpPr>
            <p:cNvPr id="11303" name="Text Box 55"/>
            <p:cNvSpPr txBox="1">
              <a:spLocks noChangeArrowheads="1"/>
            </p:cNvSpPr>
            <p:nvPr/>
          </p:nvSpPr>
          <p:spPr bwMode="auto">
            <a:xfrm>
              <a:off x="1649413" y="1466823"/>
              <a:ext cx="776835" cy="66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000">
                  <a:solidFill>
                    <a:srgbClr val="FFFFFF"/>
                  </a:solidFill>
                </a:rPr>
                <a:t>pyramidal cells</a:t>
              </a:r>
            </a:p>
          </p:txBody>
        </p:sp>
        <p:sp>
          <p:nvSpPr>
            <p:cNvPr id="11304" name="Rectangle 57"/>
            <p:cNvSpPr>
              <a:spLocks noChangeArrowheads="1"/>
            </p:cNvSpPr>
            <p:nvPr/>
          </p:nvSpPr>
          <p:spPr bwMode="auto">
            <a:xfrm>
              <a:off x="1800225" y="330200"/>
              <a:ext cx="1089025" cy="1916113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969696"/>
                </a:gs>
              </a:gsLst>
              <a:lin ang="189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11305" name="Rectangle 58" descr="Newsprint"/>
            <p:cNvSpPr>
              <a:spLocks noChangeArrowheads="1"/>
            </p:cNvSpPr>
            <p:nvPr/>
          </p:nvSpPr>
          <p:spPr bwMode="auto">
            <a:xfrm>
              <a:off x="1800225" y="919163"/>
              <a:ext cx="1089025" cy="738187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11306" name="Text Box 59"/>
            <p:cNvSpPr txBox="1">
              <a:spLocks noChangeArrowheads="1"/>
            </p:cNvSpPr>
            <p:nvPr/>
          </p:nvSpPr>
          <p:spPr bwMode="auto">
            <a:xfrm>
              <a:off x="1908358" y="1004041"/>
              <a:ext cx="893572" cy="66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000">
                  <a:solidFill>
                    <a:srgbClr val="000000"/>
                  </a:solidFill>
                </a:rPr>
                <a:t>spiny stellate cells</a:t>
              </a:r>
            </a:p>
          </p:txBody>
        </p:sp>
        <p:sp>
          <p:nvSpPr>
            <p:cNvPr id="11307" name="Text Box 60"/>
            <p:cNvSpPr txBox="1">
              <a:spLocks noChangeArrowheads="1"/>
            </p:cNvSpPr>
            <p:nvPr/>
          </p:nvSpPr>
          <p:spPr bwMode="auto">
            <a:xfrm>
              <a:off x="1800110" y="405717"/>
              <a:ext cx="1197090" cy="484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000">
                  <a:solidFill>
                    <a:srgbClr val="CC0099"/>
                  </a:solidFill>
                </a:rPr>
                <a:t>inhibitory interneurons</a:t>
              </a:r>
            </a:p>
          </p:txBody>
        </p:sp>
        <p:sp>
          <p:nvSpPr>
            <p:cNvPr id="11308" name="Text Box 61"/>
            <p:cNvSpPr txBox="1">
              <a:spLocks noChangeArrowheads="1"/>
            </p:cNvSpPr>
            <p:nvPr/>
          </p:nvSpPr>
          <p:spPr bwMode="auto">
            <a:xfrm>
              <a:off x="1800110" y="1784381"/>
              <a:ext cx="1112190" cy="484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000">
                  <a:solidFill>
                    <a:srgbClr val="CC0099"/>
                  </a:solidFill>
                </a:rPr>
                <a:t>pyramidal cells</a:t>
              </a:r>
            </a:p>
          </p:txBody>
        </p:sp>
        <p:sp>
          <p:nvSpPr>
            <p:cNvPr id="11309" name="Line 62"/>
            <p:cNvSpPr>
              <a:spLocks noChangeShapeType="1"/>
            </p:cNvSpPr>
            <p:nvPr/>
          </p:nvSpPr>
          <p:spPr bwMode="auto">
            <a:xfrm>
              <a:off x="2671763" y="1481138"/>
              <a:ext cx="0" cy="30480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10" name="Line 63"/>
            <p:cNvSpPr>
              <a:spLocks noChangeShapeType="1"/>
            </p:cNvSpPr>
            <p:nvPr/>
          </p:nvSpPr>
          <p:spPr bwMode="auto">
            <a:xfrm>
              <a:off x="1908175" y="771525"/>
              <a:ext cx="0" cy="995363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11" name="Line 64"/>
            <p:cNvSpPr>
              <a:spLocks noChangeShapeType="1"/>
            </p:cNvSpPr>
            <p:nvPr/>
          </p:nvSpPr>
          <p:spPr bwMode="auto">
            <a:xfrm>
              <a:off x="2781300" y="771525"/>
              <a:ext cx="0" cy="995363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12" name="Line 65"/>
            <p:cNvSpPr>
              <a:spLocks noChangeShapeType="1"/>
            </p:cNvSpPr>
            <p:nvPr/>
          </p:nvSpPr>
          <p:spPr bwMode="auto">
            <a:xfrm>
              <a:off x="2055813" y="1468438"/>
              <a:ext cx="0" cy="30480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13" name="Line 66"/>
            <p:cNvSpPr>
              <a:spLocks noChangeShapeType="1"/>
            </p:cNvSpPr>
            <p:nvPr/>
          </p:nvSpPr>
          <p:spPr bwMode="auto">
            <a:xfrm>
              <a:off x="2671763" y="1481138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14" name="Line 67"/>
            <p:cNvSpPr>
              <a:spLocks noChangeShapeType="1"/>
            </p:cNvSpPr>
            <p:nvPr/>
          </p:nvSpPr>
          <p:spPr bwMode="auto">
            <a:xfrm>
              <a:off x="1908175" y="771525"/>
              <a:ext cx="0" cy="995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15" name="Line 68"/>
            <p:cNvSpPr>
              <a:spLocks noChangeShapeType="1"/>
            </p:cNvSpPr>
            <p:nvPr/>
          </p:nvSpPr>
          <p:spPr bwMode="auto">
            <a:xfrm>
              <a:off x="2781300" y="771525"/>
              <a:ext cx="0" cy="995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16" name="Line 69"/>
            <p:cNvSpPr>
              <a:spLocks noChangeShapeType="1"/>
            </p:cNvSpPr>
            <p:nvPr/>
          </p:nvSpPr>
          <p:spPr bwMode="auto">
            <a:xfrm>
              <a:off x="2055813" y="1468438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17" name="Line 69"/>
            <p:cNvSpPr>
              <a:spLocks noChangeShapeType="1"/>
            </p:cNvSpPr>
            <p:nvPr/>
          </p:nvSpPr>
          <p:spPr bwMode="auto">
            <a:xfrm flipH="1" flipV="1">
              <a:off x="2033588" y="801688"/>
              <a:ext cx="9525" cy="3000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285" name="Line 14"/>
          <p:cNvSpPr>
            <a:spLocks noChangeShapeType="1"/>
          </p:cNvSpPr>
          <p:nvPr/>
        </p:nvSpPr>
        <p:spPr bwMode="auto">
          <a:xfrm>
            <a:off x="5343525" y="2654300"/>
            <a:ext cx="7938" cy="143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86" name="Line 9"/>
          <p:cNvSpPr>
            <a:spLocks noChangeShapeType="1"/>
          </p:cNvSpPr>
          <p:nvPr/>
        </p:nvSpPr>
        <p:spPr bwMode="auto">
          <a:xfrm flipH="1">
            <a:off x="1017588" y="2622550"/>
            <a:ext cx="14287" cy="147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87" name="Rectangle 10" descr="White marble"/>
          <p:cNvSpPr>
            <a:spLocks noChangeArrowheads="1"/>
          </p:cNvSpPr>
          <p:nvPr/>
        </p:nvSpPr>
        <p:spPr bwMode="auto">
          <a:xfrm>
            <a:off x="792163" y="2933700"/>
            <a:ext cx="4973637" cy="833438"/>
          </a:xfrm>
          <a:prstGeom prst="rect">
            <a:avLst/>
          </a:prstGeom>
          <a:blipFill dpi="0" rotWithShape="1">
            <a:blip r:embed="rId8" cstate="print">
              <a:alphaModFix amt="58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Rectangle 11"/>
          <p:cNvSpPr>
            <a:spLocks noChangeArrowheads="1"/>
          </p:cNvSpPr>
          <p:nvPr/>
        </p:nvSpPr>
        <p:spPr bwMode="auto">
          <a:xfrm>
            <a:off x="749300" y="4079875"/>
            <a:ext cx="5364163" cy="1100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Rectangle 12"/>
          <p:cNvSpPr>
            <a:spLocks noChangeArrowheads="1"/>
          </p:cNvSpPr>
          <p:nvPr/>
        </p:nvSpPr>
        <p:spPr bwMode="auto">
          <a:xfrm>
            <a:off x="781730" y="1753735"/>
            <a:ext cx="4992687" cy="89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Line 13"/>
          <p:cNvSpPr>
            <a:spLocks noChangeShapeType="1"/>
          </p:cNvSpPr>
          <p:nvPr/>
        </p:nvSpPr>
        <p:spPr bwMode="auto">
          <a:xfrm flipH="1" flipV="1">
            <a:off x="2074863" y="37798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91" name="Line 13"/>
          <p:cNvSpPr>
            <a:spLocks noChangeShapeType="1"/>
          </p:cNvSpPr>
          <p:nvPr/>
        </p:nvSpPr>
        <p:spPr bwMode="auto">
          <a:xfrm flipH="1">
            <a:off x="2027238" y="2616200"/>
            <a:ext cx="6350" cy="31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94" name="Straight Arrow Connector 193"/>
          <p:cNvCxnSpPr/>
          <p:nvPr/>
        </p:nvCxnSpPr>
        <p:spPr>
          <a:xfrm>
            <a:off x="398463" y="3617913"/>
            <a:ext cx="4318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3" name="TextBox 123"/>
          <p:cNvSpPr txBox="1">
            <a:spLocks noChangeArrowheads="1"/>
          </p:cNvSpPr>
          <p:nvPr/>
        </p:nvSpPr>
        <p:spPr bwMode="auto">
          <a:xfrm rot="-5400000">
            <a:off x="-286543" y="2756694"/>
            <a:ext cx="153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00"/>
              <a:t>Extrinsic Cortical Input </a:t>
            </a:r>
            <a:r>
              <a:rPr lang="en-GB" sz="1200"/>
              <a:t>(</a:t>
            </a:r>
            <a:r>
              <a:rPr lang="en-GB" sz="1200" i="1"/>
              <a:t>u</a:t>
            </a:r>
            <a:r>
              <a:rPr lang="en-GB" sz="1200"/>
              <a:t>)</a:t>
            </a:r>
          </a:p>
        </p:txBody>
      </p:sp>
      <p:cxnSp>
        <p:nvCxnSpPr>
          <p:cNvPr id="11294" name="Elbow Connector 123"/>
          <p:cNvCxnSpPr>
            <a:cxnSpLocks noChangeShapeType="1"/>
          </p:cNvCxnSpPr>
          <p:nvPr/>
        </p:nvCxnSpPr>
        <p:spPr bwMode="auto">
          <a:xfrm rot="5400000" flipH="1" flipV="1">
            <a:off x="346075" y="4710113"/>
            <a:ext cx="530225" cy="276225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1267" name="Object 123"/>
          <p:cNvGraphicFramePr>
            <a:graphicFrameLocks noChangeAspect="1"/>
          </p:cNvGraphicFramePr>
          <p:nvPr/>
        </p:nvGraphicFramePr>
        <p:xfrm>
          <a:off x="1055688" y="1770063"/>
          <a:ext cx="4445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29" name="Equation" r:id="rId9" imgW="4444920" imgH="787320" progId="Equation.3">
                  <p:embed/>
                </p:oleObj>
              </mc:Choice>
              <mc:Fallback>
                <p:oleObj name="Equation" r:id="rId9" imgW="44449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1770063"/>
                        <a:ext cx="44450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24"/>
          <p:cNvGraphicFramePr>
            <a:graphicFrameLocks noChangeAspect="1"/>
          </p:cNvGraphicFramePr>
          <p:nvPr/>
        </p:nvGraphicFramePr>
        <p:xfrm>
          <a:off x="787400" y="4129088"/>
          <a:ext cx="5326063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30" name="Equation" r:id="rId11" imgW="5537160" imgH="1041120" progId="Equation.3">
                  <p:embed/>
                </p:oleObj>
              </mc:Choice>
              <mc:Fallback>
                <p:oleObj name="Equation" r:id="rId11" imgW="553716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4129088"/>
                        <a:ext cx="5326063" cy="1004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25"/>
          <p:cNvGraphicFramePr>
            <a:graphicFrameLocks noChangeAspect="1"/>
          </p:cNvGraphicFramePr>
          <p:nvPr/>
        </p:nvGraphicFramePr>
        <p:xfrm>
          <a:off x="1336675" y="2981325"/>
          <a:ext cx="35067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31" name="Equation" r:id="rId13" imgW="3809880" imgH="774360" progId="Equation.3">
                  <p:embed/>
                </p:oleObj>
              </mc:Choice>
              <mc:Fallback>
                <p:oleObj name="Equation" r:id="rId13" imgW="380988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2981325"/>
                        <a:ext cx="350678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5" name="Line 126"/>
          <p:cNvSpPr>
            <a:spLocks noChangeShapeType="1"/>
          </p:cNvSpPr>
          <p:nvPr/>
        </p:nvSpPr>
        <p:spPr bwMode="auto">
          <a:xfrm flipV="1">
            <a:off x="484188" y="5103813"/>
            <a:ext cx="2762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96" name="Line 14"/>
          <p:cNvSpPr>
            <a:spLocks noChangeShapeType="1"/>
          </p:cNvSpPr>
          <p:nvPr/>
        </p:nvSpPr>
        <p:spPr bwMode="auto">
          <a:xfrm flipV="1">
            <a:off x="4084638" y="3798888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1270" name="Object 137"/>
          <p:cNvGraphicFramePr>
            <a:graphicFrameLocks noChangeAspect="1"/>
          </p:cNvGraphicFramePr>
          <p:nvPr/>
        </p:nvGraphicFramePr>
        <p:xfrm>
          <a:off x="457200" y="4121150"/>
          <a:ext cx="3365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32" name="Equation" r:id="rId15" imgW="241200" imgH="253800" progId="Equation.3">
                  <p:embed/>
                </p:oleObj>
              </mc:Choice>
              <mc:Fallback>
                <p:oleObj name="Equation" r:id="rId15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21150"/>
                        <a:ext cx="33655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138"/>
          <p:cNvGraphicFramePr>
            <a:graphicFrameLocks noChangeAspect="1"/>
          </p:cNvGraphicFramePr>
          <p:nvPr/>
        </p:nvGraphicFramePr>
        <p:xfrm>
          <a:off x="4235450" y="3756025"/>
          <a:ext cx="3190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33" name="Equation" r:id="rId17" imgW="228600" imgH="253800" progId="Equation.3">
                  <p:embed/>
                </p:oleObj>
              </mc:Choice>
              <mc:Fallback>
                <p:oleObj name="Equation" r:id="rId17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756025"/>
                        <a:ext cx="319088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139"/>
          <p:cNvGraphicFramePr>
            <a:graphicFrameLocks noChangeAspect="1"/>
          </p:cNvGraphicFramePr>
          <p:nvPr/>
        </p:nvGraphicFramePr>
        <p:xfrm>
          <a:off x="4937125" y="2543175"/>
          <a:ext cx="3365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34" name="Equation" r:id="rId19" imgW="241200" imgH="253800" progId="Equation.3">
                  <p:embed/>
                </p:oleObj>
              </mc:Choice>
              <mc:Fallback>
                <p:oleObj name="Equation" r:id="rId19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2543175"/>
                        <a:ext cx="33655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140"/>
          <p:cNvGraphicFramePr>
            <a:graphicFrameLocks noChangeAspect="1"/>
          </p:cNvGraphicFramePr>
          <p:nvPr/>
        </p:nvGraphicFramePr>
        <p:xfrm>
          <a:off x="1028700" y="2606675"/>
          <a:ext cx="3365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35" name="Equation" r:id="rId21" imgW="241200" imgH="253800" progId="Equation.3">
                  <p:embed/>
                </p:oleObj>
              </mc:Choice>
              <mc:Fallback>
                <p:oleObj name="Equation" r:id="rId21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606675"/>
                        <a:ext cx="33655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41"/>
          <p:cNvGraphicFramePr>
            <a:graphicFrameLocks noChangeAspect="1"/>
          </p:cNvGraphicFramePr>
          <p:nvPr/>
        </p:nvGraphicFramePr>
        <p:xfrm>
          <a:off x="1747838" y="3765550"/>
          <a:ext cx="3190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36" name="Equation" r:id="rId23" imgW="228600" imgH="253800" progId="Equation.3">
                  <p:embed/>
                </p:oleObj>
              </mc:Choice>
              <mc:Fallback>
                <p:oleObj name="Equation" r:id="rId23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3765550"/>
                        <a:ext cx="319087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42"/>
          <p:cNvGraphicFramePr>
            <a:graphicFrameLocks noChangeAspect="1"/>
          </p:cNvGraphicFramePr>
          <p:nvPr/>
        </p:nvGraphicFramePr>
        <p:xfrm>
          <a:off x="2108200" y="2590800"/>
          <a:ext cx="3175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37" name="Equation" r:id="rId25" imgW="228600" imgH="253800" progId="Equation.3">
                  <p:embed/>
                </p:oleObj>
              </mc:Choice>
              <mc:Fallback>
                <p:oleObj name="Equation" r:id="rId25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590800"/>
                        <a:ext cx="31750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Text Box 4"/>
          <p:cNvSpPr txBox="1">
            <a:spLocks noChangeArrowheads="1"/>
          </p:cNvSpPr>
          <p:nvPr/>
        </p:nvSpPr>
        <p:spPr bwMode="auto">
          <a:xfrm>
            <a:off x="1400175" y="5045075"/>
            <a:ext cx="6118726" cy="228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140000"/>
              </a:lnSpc>
            </a:pPr>
            <a:endParaRPr lang="en-GB" sz="1400" b="1" dirty="0">
              <a:solidFill>
                <a:srgbClr val="0070C0"/>
              </a:solidFill>
            </a:endParaRPr>
          </a:p>
          <a:p>
            <a:pPr lvl="1">
              <a:lnSpc>
                <a:spcPct val="140000"/>
              </a:lnSpc>
            </a:pPr>
            <a:r>
              <a:rPr lang="en-GB" sz="1400" b="1" dirty="0" smtClean="0"/>
              <a:t>L-</a:t>
            </a:r>
            <a:r>
              <a:rPr lang="en-GB" sz="1400" b="1" dirty="0" err="1" smtClean="0"/>
              <a:t>Dopa</a:t>
            </a:r>
            <a:r>
              <a:rPr lang="en-GB" sz="1400" b="1" dirty="0" smtClean="0"/>
              <a:t> relative to Placebo, Memory – No Memory Trials</a:t>
            </a:r>
          </a:p>
          <a:p>
            <a:pPr lvl="1">
              <a:lnSpc>
                <a:spcPct val="140000"/>
              </a:lnSpc>
            </a:pPr>
            <a:r>
              <a:rPr lang="en-GB" sz="1400" b="1" dirty="0" smtClean="0"/>
              <a:t>          1.    Decrease in AMPA coupling (decreased </a:t>
            </a:r>
            <a:r>
              <a:rPr lang="el-GR" sz="1400" b="1" i="1" dirty="0" smtClean="0"/>
              <a:t>γ</a:t>
            </a:r>
            <a:r>
              <a:rPr lang="en-GB" sz="1400" b="1" i="1" baseline="-25000" dirty="0" smtClean="0"/>
              <a:t>1,3</a:t>
            </a:r>
            <a:r>
              <a:rPr lang="en-GB" sz="1400" b="1" dirty="0" smtClean="0"/>
              <a:t>)</a:t>
            </a:r>
          </a:p>
          <a:p>
            <a:pPr lvl="1"/>
            <a:r>
              <a:rPr lang="en-GB" sz="1400" b="1" dirty="0" smtClean="0"/>
              <a:t>          2.    Increased sensitivity by NMDA receptors (increased </a:t>
            </a:r>
            <a:r>
              <a:rPr lang="el-GR" sz="1400" b="1" dirty="0" smtClean="0"/>
              <a:t>α</a:t>
            </a:r>
            <a:r>
              <a:rPr lang="en-GB" sz="1400" b="1" dirty="0" smtClean="0"/>
              <a:t>)</a:t>
            </a:r>
          </a:p>
          <a:p>
            <a:pPr lvl="1"/>
            <a:r>
              <a:rPr lang="en-GB" sz="1400" b="1" dirty="0" smtClean="0"/>
              <a:t>          3.    Increase in GABA coupling (increased </a:t>
            </a:r>
            <a:r>
              <a:rPr lang="el-GR" sz="1400" b="1" i="1" dirty="0" smtClean="0"/>
              <a:t>γ</a:t>
            </a:r>
            <a:r>
              <a:rPr lang="en-GB" sz="1400" b="1" i="1" baseline="-25000" dirty="0" smtClean="0"/>
              <a:t>3,2</a:t>
            </a:r>
            <a:r>
              <a:rPr lang="en-GB" sz="1400" b="1" dirty="0" smtClean="0"/>
              <a:t>)</a:t>
            </a:r>
          </a:p>
          <a:p>
            <a:pPr lvl="1"/>
            <a:r>
              <a:rPr lang="en-GB" sz="1400" b="1" dirty="0" smtClean="0"/>
              <a:t>          4.    Decreased exogenous input (decreased u)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 </a:t>
            </a:r>
          </a:p>
        </p:txBody>
      </p:sp>
      <p:sp>
        <p:nvSpPr>
          <p:cNvPr id="132" name="Oval 131"/>
          <p:cNvSpPr/>
          <p:nvPr/>
        </p:nvSpPr>
        <p:spPr>
          <a:xfrm>
            <a:off x="1639888" y="3716338"/>
            <a:ext cx="711200" cy="390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8" name="Oval 127"/>
          <p:cNvSpPr/>
          <p:nvPr/>
        </p:nvSpPr>
        <p:spPr>
          <a:xfrm>
            <a:off x="6429602" y="3984852"/>
            <a:ext cx="711200" cy="390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9" name="Oval 128"/>
          <p:cNvSpPr/>
          <p:nvPr/>
        </p:nvSpPr>
        <p:spPr>
          <a:xfrm>
            <a:off x="921431" y="2656795"/>
            <a:ext cx="711200" cy="390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0" name="Oval 129"/>
          <p:cNvSpPr/>
          <p:nvPr/>
        </p:nvSpPr>
        <p:spPr>
          <a:xfrm>
            <a:off x="152174" y="1938338"/>
            <a:ext cx="711200" cy="2038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1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28" grpId="0" animBg="1"/>
      <p:bldP spid="129" grpId="0" animBg="1"/>
      <p:bldP spid="1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GB" sz="2800" b="1" smtClean="0"/>
              <a:t>Parameter Estimates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6238" y="541338"/>
            <a:ext cx="67691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lvl="1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L-</a:t>
            </a:r>
            <a:r>
              <a:rPr lang="en-GB" b="1" dirty="0" err="1">
                <a:latin typeface="+mn-lt"/>
                <a:cs typeface="+mn-cs"/>
              </a:rPr>
              <a:t>Dopa</a:t>
            </a:r>
            <a:r>
              <a:rPr lang="en-GB" b="1" dirty="0">
                <a:latin typeface="+mn-lt"/>
                <a:cs typeface="+mn-cs"/>
              </a:rPr>
              <a:t> : Memory – No Memory:</a:t>
            </a:r>
          </a:p>
          <a:p>
            <a:pPr lvl="1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Interaction of Parameter and Task on L-</a:t>
            </a:r>
            <a:r>
              <a:rPr lang="en-GB" b="1" dirty="0" err="1">
                <a:latin typeface="+mn-lt"/>
                <a:cs typeface="+mn-cs"/>
              </a:rPr>
              <a:t>Dopa</a:t>
            </a:r>
            <a:r>
              <a:rPr lang="en-GB" b="1" dirty="0">
                <a:latin typeface="+mn-lt"/>
                <a:cs typeface="+mn-cs"/>
              </a:rPr>
              <a:t> ( p = 0.009)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+mn-lt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027113" y="1905000"/>
            <a:ext cx="5057775" cy="28956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5062" name="Text Box 723"/>
          <p:cNvSpPr txBox="1">
            <a:spLocks noChangeArrowheads="1"/>
          </p:cNvSpPr>
          <p:nvPr/>
        </p:nvSpPr>
        <p:spPr bwMode="auto">
          <a:xfrm>
            <a:off x="2455863" y="1935163"/>
            <a:ext cx="2278062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>
                <a:solidFill>
                  <a:schemeClr val="bg1"/>
                </a:solidFill>
              </a:rPr>
              <a:t>L-Dopa : Memory – No Memory </a:t>
            </a: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45063" name="Text Box 736"/>
          <p:cNvSpPr txBox="1">
            <a:spLocks noChangeArrowheads="1"/>
          </p:cNvSpPr>
          <p:nvPr/>
        </p:nvSpPr>
        <p:spPr bwMode="auto">
          <a:xfrm rot="-5400000">
            <a:off x="431007" y="3453606"/>
            <a:ext cx="17319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solidFill>
                  <a:schemeClr val="bg1"/>
                </a:solidFill>
              </a:rPr>
              <a:t>MAP Parameter estimates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45064" name="TextBox 390"/>
          <p:cNvSpPr txBox="1">
            <a:spLocks noChangeArrowheads="1"/>
          </p:cNvSpPr>
          <p:nvPr/>
        </p:nvSpPr>
        <p:spPr bwMode="auto">
          <a:xfrm>
            <a:off x="1481138" y="4411663"/>
            <a:ext cx="4560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          </a:t>
            </a:r>
            <a:r>
              <a:rPr lang="el-GR" b="1" i="1" dirty="0">
                <a:solidFill>
                  <a:schemeClr val="bg1"/>
                </a:solidFill>
              </a:rPr>
              <a:t>γ</a:t>
            </a:r>
            <a:r>
              <a:rPr lang="en-GB" b="1" i="1" baseline="-25000" dirty="0">
                <a:solidFill>
                  <a:schemeClr val="bg1"/>
                </a:solidFill>
              </a:rPr>
              <a:t>1,3                      </a:t>
            </a:r>
            <a:r>
              <a:rPr lang="el-GR" b="1" i="1" dirty="0">
                <a:solidFill>
                  <a:schemeClr val="bg1"/>
                </a:solidFill>
              </a:rPr>
              <a:t>α</a:t>
            </a:r>
            <a:r>
              <a:rPr lang="en-GB" b="1" i="1" baseline="-25000" dirty="0">
                <a:solidFill>
                  <a:schemeClr val="bg1"/>
                </a:solidFill>
              </a:rPr>
              <a:t>                       </a:t>
            </a:r>
            <a:r>
              <a:rPr lang="el-GR" b="1" i="1" dirty="0">
                <a:solidFill>
                  <a:schemeClr val="bg1"/>
                </a:solidFill>
              </a:rPr>
              <a:t>γ</a:t>
            </a:r>
            <a:r>
              <a:rPr lang="en-GB" b="1" i="1" baseline="-25000" dirty="0">
                <a:solidFill>
                  <a:schemeClr val="bg1"/>
                </a:solidFill>
              </a:rPr>
              <a:t> </a:t>
            </a:r>
            <a:r>
              <a:rPr lang="en-GB" b="1" i="1" baseline="-25000" dirty="0" smtClean="0">
                <a:solidFill>
                  <a:schemeClr val="bg1"/>
                </a:solidFill>
              </a:rPr>
              <a:t>3,2         </a:t>
            </a:r>
            <a:r>
              <a:rPr lang="en-GB" b="1" i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GB" b="1" i="1" baseline="-25000" dirty="0" smtClean="0">
                <a:solidFill>
                  <a:schemeClr val="bg1"/>
                </a:solidFill>
              </a:rPr>
              <a:t>                   </a:t>
            </a:r>
            <a:r>
              <a:rPr lang="en-GB" b="1" i="1" dirty="0">
                <a:solidFill>
                  <a:schemeClr val="bg1"/>
                </a:solidFill>
              </a:rPr>
              <a:t>u</a:t>
            </a:r>
          </a:p>
        </p:txBody>
      </p:sp>
      <p:grpSp>
        <p:nvGrpSpPr>
          <p:cNvPr id="2" name="Group 235"/>
          <p:cNvGrpSpPr>
            <a:grpSpLocks/>
          </p:cNvGrpSpPr>
          <p:nvPr/>
        </p:nvGrpSpPr>
        <p:grpSpPr bwMode="auto">
          <a:xfrm>
            <a:off x="1522413" y="2459038"/>
            <a:ext cx="1074737" cy="2114550"/>
            <a:chOff x="1522639" y="2925309"/>
            <a:chExt cx="1074738" cy="2114550"/>
          </a:xfrm>
        </p:grpSpPr>
        <p:sp>
          <p:nvSpPr>
            <p:cNvPr id="45163" name="Line 8"/>
            <p:cNvSpPr>
              <a:spLocks noChangeShapeType="1"/>
            </p:cNvSpPr>
            <p:nvPr/>
          </p:nvSpPr>
          <p:spPr bwMode="auto">
            <a:xfrm>
              <a:off x="1767114" y="2960234"/>
              <a:ext cx="8302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Line 15"/>
            <p:cNvSpPr>
              <a:spLocks noChangeShapeType="1"/>
            </p:cNvSpPr>
            <p:nvPr/>
          </p:nvSpPr>
          <p:spPr bwMode="auto">
            <a:xfrm>
              <a:off x="2183040" y="2960234"/>
              <a:ext cx="1587" cy="15875"/>
            </a:xfrm>
            <a:prstGeom prst="lin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45165" name="Rectangle 19"/>
            <p:cNvSpPr>
              <a:spLocks noChangeArrowheads="1"/>
            </p:cNvSpPr>
            <p:nvPr/>
          </p:nvSpPr>
          <p:spPr bwMode="auto">
            <a:xfrm>
              <a:off x="1522639" y="4933497"/>
              <a:ext cx="20320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-0.09</a:t>
              </a:r>
            </a:p>
          </p:txBody>
        </p:sp>
        <p:sp>
          <p:nvSpPr>
            <p:cNvPr id="45166" name="Line 20"/>
            <p:cNvSpPr>
              <a:spLocks noChangeShapeType="1"/>
            </p:cNvSpPr>
            <p:nvPr/>
          </p:nvSpPr>
          <p:spPr bwMode="auto">
            <a:xfrm>
              <a:off x="1767114" y="4741409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67" name="Rectangle 22"/>
            <p:cNvSpPr>
              <a:spLocks noChangeArrowheads="1"/>
            </p:cNvSpPr>
            <p:nvPr/>
          </p:nvSpPr>
          <p:spPr bwMode="auto">
            <a:xfrm>
              <a:off x="1522639" y="4706484"/>
              <a:ext cx="20320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-0.08</a:t>
              </a:r>
            </a:p>
          </p:txBody>
        </p:sp>
        <p:sp>
          <p:nvSpPr>
            <p:cNvPr id="45168" name="Line 23"/>
            <p:cNvSpPr>
              <a:spLocks noChangeShapeType="1"/>
            </p:cNvSpPr>
            <p:nvPr/>
          </p:nvSpPr>
          <p:spPr bwMode="auto">
            <a:xfrm>
              <a:off x="1767114" y="4519159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69" name="Rectangle 25"/>
            <p:cNvSpPr>
              <a:spLocks noChangeArrowheads="1"/>
            </p:cNvSpPr>
            <p:nvPr/>
          </p:nvSpPr>
          <p:spPr bwMode="auto">
            <a:xfrm>
              <a:off x="1522639" y="4484234"/>
              <a:ext cx="20320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-0.07</a:t>
              </a:r>
            </a:p>
          </p:txBody>
        </p:sp>
        <p:sp>
          <p:nvSpPr>
            <p:cNvPr id="45170" name="Line 26"/>
            <p:cNvSpPr>
              <a:spLocks noChangeShapeType="1"/>
            </p:cNvSpPr>
            <p:nvPr/>
          </p:nvSpPr>
          <p:spPr bwMode="auto">
            <a:xfrm>
              <a:off x="1767114" y="4296909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71" name="Rectangle 28"/>
            <p:cNvSpPr>
              <a:spLocks noChangeArrowheads="1"/>
            </p:cNvSpPr>
            <p:nvPr/>
          </p:nvSpPr>
          <p:spPr bwMode="auto">
            <a:xfrm>
              <a:off x="1522639" y="4261984"/>
              <a:ext cx="20320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-0.06</a:t>
              </a:r>
            </a:p>
          </p:txBody>
        </p:sp>
        <p:sp>
          <p:nvSpPr>
            <p:cNvPr id="45172" name="Line 29"/>
            <p:cNvSpPr>
              <a:spLocks noChangeShapeType="1"/>
            </p:cNvSpPr>
            <p:nvPr/>
          </p:nvSpPr>
          <p:spPr bwMode="auto">
            <a:xfrm>
              <a:off x="1767114" y="4074659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73" name="Rectangle 31"/>
            <p:cNvSpPr>
              <a:spLocks noChangeArrowheads="1"/>
            </p:cNvSpPr>
            <p:nvPr/>
          </p:nvSpPr>
          <p:spPr bwMode="auto">
            <a:xfrm>
              <a:off x="1522639" y="4039734"/>
              <a:ext cx="20320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-0.05</a:t>
              </a:r>
            </a:p>
          </p:txBody>
        </p:sp>
        <p:sp>
          <p:nvSpPr>
            <p:cNvPr id="45174" name="Line 32"/>
            <p:cNvSpPr>
              <a:spLocks noChangeShapeType="1"/>
            </p:cNvSpPr>
            <p:nvPr/>
          </p:nvSpPr>
          <p:spPr bwMode="auto">
            <a:xfrm>
              <a:off x="1767114" y="3847646"/>
              <a:ext cx="28575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75" name="Rectangle 34"/>
            <p:cNvSpPr>
              <a:spLocks noChangeArrowheads="1"/>
            </p:cNvSpPr>
            <p:nvPr/>
          </p:nvSpPr>
          <p:spPr bwMode="auto">
            <a:xfrm>
              <a:off x="1522639" y="3814309"/>
              <a:ext cx="20320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-0.04</a:t>
              </a:r>
            </a:p>
          </p:txBody>
        </p:sp>
        <p:sp>
          <p:nvSpPr>
            <p:cNvPr id="45176" name="Line 35"/>
            <p:cNvSpPr>
              <a:spLocks noChangeShapeType="1"/>
            </p:cNvSpPr>
            <p:nvPr/>
          </p:nvSpPr>
          <p:spPr bwMode="auto">
            <a:xfrm>
              <a:off x="1767114" y="3625396"/>
              <a:ext cx="28575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77" name="Rectangle 37"/>
            <p:cNvSpPr>
              <a:spLocks noChangeArrowheads="1"/>
            </p:cNvSpPr>
            <p:nvPr/>
          </p:nvSpPr>
          <p:spPr bwMode="auto">
            <a:xfrm>
              <a:off x="1522639" y="3592059"/>
              <a:ext cx="20320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-0.03</a:t>
              </a:r>
            </a:p>
          </p:txBody>
        </p:sp>
        <p:sp>
          <p:nvSpPr>
            <p:cNvPr id="45178" name="Line 38"/>
            <p:cNvSpPr>
              <a:spLocks noChangeShapeType="1"/>
            </p:cNvSpPr>
            <p:nvPr/>
          </p:nvSpPr>
          <p:spPr bwMode="auto">
            <a:xfrm>
              <a:off x="1767114" y="3403146"/>
              <a:ext cx="28575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79" name="Rectangle 40"/>
            <p:cNvSpPr>
              <a:spLocks noChangeArrowheads="1"/>
            </p:cNvSpPr>
            <p:nvPr/>
          </p:nvSpPr>
          <p:spPr bwMode="auto">
            <a:xfrm>
              <a:off x="1522639" y="3369809"/>
              <a:ext cx="20320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-0.02</a:t>
              </a:r>
            </a:p>
          </p:txBody>
        </p:sp>
        <p:sp>
          <p:nvSpPr>
            <p:cNvPr id="45180" name="Line 41"/>
            <p:cNvSpPr>
              <a:spLocks noChangeShapeType="1"/>
            </p:cNvSpPr>
            <p:nvPr/>
          </p:nvSpPr>
          <p:spPr bwMode="auto">
            <a:xfrm>
              <a:off x="1767114" y="3180896"/>
              <a:ext cx="28575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81" name="Rectangle 43"/>
            <p:cNvSpPr>
              <a:spLocks noChangeArrowheads="1"/>
            </p:cNvSpPr>
            <p:nvPr/>
          </p:nvSpPr>
          <p:spPr bwMode="auto">
            <a:xfrm>
              <a:off x="1522639" y="3147559"/>
              <a:ext cx="20320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-0.01</a:t>
              </a:r>
            </a:p>
          </p:txBody>
        </p:sp>
        <p:sp>
          <p:nvSpPr>
            <p:cNvPr id="45182" name="Line 44"/>
            <p:cNvSpPr>
              <a:spLocks noChangeShapeType="1"/>
            </p:cNvSpPr>
            <p:nvPr/>
          </p:nvSpPr>
          <p:spPr bwMode="auto">
            <a:xfrm>
              <a:off x="1767114" y="2960234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83" name="Rectangle 46"/>
            <p:cNvSpPr>
              <a:spLocks noChangeArrowheads="1"/>
            </p:cNvSpPr>
            <p:nvPr/>
          </p:nvSpPr>
          <p:spPr bwMode="auto">
            <a:xfrm>
              <a:off x="1673452" y="2925309"/>
              <a:ext cx="49212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5184" name="Line 47"/>
            <p:cNvSpPr>
              <a:spLocks noChangeShapeType="1"/>
            </p:cNvSpPr>
            <p:nvPr/>
          </p:nvSpPr>
          <p:spPr bwMode="auto">
            <a:xfrm>
              <a:off x="1767114" y="2960234"/>
              <a:ext cx="8302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85" name="Line 50"/>
            <p:cNvSpPr>
              <a:spLocks noChangeShapeType="1"/>
            </p:cNvSpPr>
            <p:nvPr/>
          </p:nvSpPr>
          <p:spPr bwMode="auto">
            <a:xfrm flipV="1">
              <a:off x="1762352" y="2960234"/>
              <a:ext cx="1587" cy="200660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Rectangle 51"/>
            <p:cNvSpPr>
              <a:spLocks noChangeArrowheads="1"/>
            </p:cNvSpPr>
            <p:nvPr/>
          </p:nvSpPr>
          <p:spPr bwMode="auto">
            <a:xfrm>
              <a:off x="2016351" y="2960234"/>
              <a:ext cx="331788" cy="11176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31" name="Rectangle 52"/>
            <p:cNvSpPr>
              <a:spLocks noChangeArrowheads="1"/>
            </p:cNvSpPr>
            <p:nvPr/>
          </p:nvSpPr>
          <p:spPr bwMode="auto">
            <a:xfrm>
              <a:off x="2016351" y="2960234"/>
              <a:ext cx="331788" cy="1117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45188" name="Line 53"/>
            <p:cNvSpPr>
              <a:spLocks noChangeShapeType="1"/>
            </p:cNvSpPr>
            <p:nvPr/>
          </p:nvSpPr>
          <p:spPr bwMode="auto">
            <a:xfrm>
              <a:off x="1767114" y="2960234"/>
              <a:ext cx="830263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Line 54"/>
            <p:cNvSpPr>
              <a:spLocks noChangeShapeType="1"/>
            </p:cNvSpPr>
            <p:nvPr/>
          </p:nvSpPr>
          <p:spPr bwMode="auto">
            <a:xfrm>
              <a:off x="2183040" y="3296784"/>
              <a:ext cx="1587" cy="1563687"/>
            </a:xfrm>
            <a:prstGeom prst="lin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34" name="Line 55"/>
            <p:cNvSpPr>
              <a:spLocks noChangeShapeType="1"/>
            </p:cNvSpPr>
            <p:nvPr/>
          </p:nvSpPr>
          <p:spPr bwMode="auto">
            <a:xfrm>
              <a:off x="2175102" y="3296784"/>
              <a:ext cx="7938" cy="1587"/>
            </a:xfrm>
            <a:prstGeom prst="lin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35" name="Line 56"/>
            <p:cNvSpPr>
              <a:spLocks noChangeShapeType="1"/>
            </p:cNvSpPr>
            <p:nvPr/>
          </p:nvSpPr>
          <p:spPr bwMode="auto">
            <a:xfrm>
              <a:off x="2175102" y="4860471"/>
              <a:ext cx="7938" cy="0"/>
            </a:xfrm>
            <a:prstGeom prst="lin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36" name="Oval 57"/>
            <p:cNvSpPr>
              <a:spLocks noChangeArrowheads="1"/>
            </p:cNvSpPr>
            <p:nvPr/>
          </p:nvSpPr>
          <p:spPr bwMode="auto">
            <a:xfrm>
              <a:off x="2175102" y="4074659"/>
              <a:ext cx="20638" cy="127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</p:grpSp>
      <p:grpSp>
        <p:nvGrpSpPr>
          <p:cNvPr id="3" name="Group 237"/>
          <p:cNvGrpSpPr>
            <a:grpSpLocks/>
          </p:cNvGrpSpPr>
          <p:nvPr/>
        </p:nvGrpSpPr>
        <p:grpSpPr bwMode="auto">
          <a:xfrm>
            <a:off x="3749675" y="2459038"/>
            <a:ext cx="1041400" cy="2114550"/>
            <a:chOff x="3749902" y="2925309"/>
            <a:chExt cx="1041400" cy="2114550"/>
          </a:xfrm>
        </p:grpSpPr>
        <p:sp>
          <p:nvSpPr>
            <p:cNvPr id="45133" name="Line 110"/>
            <p:cNvSpPr>
              <a:spLocks noChangeShapeType="1"/>
            </p:cNvSpPr>
            <p:nvPr/>
          </p:nvSpPr>
          <p:spPr bwMode="auto">
            <a:xfrm>
              <a:off x="3953102" y="4966834"/>
              <a:ext cx="838200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34" name="Line 112"/>
            <p:cNvSpPr>
              <a:spLocks noChangeShapeType="1"/>
            </p:cNvSpPr>
            <p:nvPr/>
          </p:nvSpPr>
          <p:spPr bwMode="auto">
            <a:xfrm flipV="1">
              <a:off x="3948339" y="2960234"/>
              <a:ext cx="1588" cy="200660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35" name="Line 113"/>
            <p:cNvSpPr>
              <a:spLocks noChangeShapeType="1"/>
            </p:cNvSpPr>
            <p:nvPr/>
          </p:nvSpPr>
          <p:spPr bwMode="auto">
            <a:xfrm>
              <a:off x="3953102" y="4966834"/>
              <a:ext cx="838200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Line 115"/>
            <p:cNvSpPr>
              <a:spLocks noChangeShapeType="1"/>
            </p:cNvSpPr>
            <p:nvPr/>
          </p:nvSpPr>
          <p:spPr bwMode="auto">
            <a:xfrm flipV="1">
              <a:off x="4369027" y="4946196"/>
              <a:ext cx="1588" cy="20638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71" name="Line 116"/>
            <p:cNvSpPr>
              <a:spLocks noChangeShapeType="1"/>
            </p:cNvSpPr>
            <p:nvPr/>
          </p:nvSpPr>
          <p:spPr bwMode="auto">
            <a:xfrm>
              <a:off x="4369027" y="2960234"/>
              <a:ext cx="1588" cy="15875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45138" name="Line 118"/>
            <p:cNvSpPr>
              <a:spLocks noChangeShapeType="1"/>
            </p:cNvSpPr>
            <p:nvPr/>
          </p:nvSpPr>
          <p:spPr bwMode="auto">
            <a:xfrm>
              <a:off x="3953102" y="4966834"/>
              <a:ext cx="28575" cy="1587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39" name="Rectangle 120"/>
            <p:cNvSpPr>
              <a:spLocks noChangeArrowheads="1"/>
            </p:cNvSpPr>
            <p:nvPr/>
          </p:nvSpPr>
          <p:spPr bwMode="auto">
            <a:xfrm>
              <a:off x="3873727" y="4933496"/>
              <a:ext cx="49212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5140" name="Line 121"/>
            <p:cNvSpPr>
              <a:spLocks noChangeShapeType="1"/>
            </p:cNvSpPr>
            <p:nvPr/>
          </p:nvSpPr>
          <p:spPr bwMode="auto">
            <a:xfrm>
              <a:off x="3953102" y="4714421"/>
              <a:ext cx="28575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41" name="Rectangle 123"/>
            <p:cNvSpPr>
              <a:spLocks noChangeArrowheads="1"/>
            </p:cNvSpPr>
            <p:nvPr/>
          </p:nvSpPr>
          <p:spPr bwMode="auto">
            <a:xfrm>
              <a:off x="3749902" y="4681084"/>
              <a:ext cx="1746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0.01</a:t>
              </a:r>
            </a:p>
          </p:txBody>
        </p:sp>
        <p:sp>
          <p:nvSpPr>
            <p:cNvPr id="45142" name="Line 124"/>
            <p:cNvSpPr>
              <a:spLocks noChangeShapeType="1"/>
            </p:cNvSpPr>
            <p:nvPr/>
          </p:nvSpPr>
          <p:spPr bwMode="auto">
            <a:xfrm>
              <a:off x="3953102" y="4463596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43" name="Rectangle 126"/>
            <p:cNvSpPr>
              <a:spLocks noChangeArrowheads="1"/>
            </p:cNvSpPr>
            <p:nvPr/>
          </p:nvSpPr>
          <p:spPr bwMode="auto">
            <a:xfrm>
              <a:off x="3749902" y="4428671"/>
              <a:ext cx="1746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0.02</a:t>
              </a:r>
            </a:p>
          </p:txBody>
        </p:sp>
        <p:sp>
          <p:nvSpPr>
            <p:cNvPr id="45144" name="Line 127"/>
            <p:cNvSpPr>
              <a:spLocks noChangeShapeType="1"/>
            </p:cNvSpPr>
            <p:nvPr/>
          </p:nvSpPr>
          <p:spPr bwMode="auto">
            <a:xfrm>
              <a:off x="3953102" y="4211184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45" name="Rectangle 129"/>
            <p:cNvSpPr>
              <a:spLocks noChangeArrowheads="1"/>
            </p:cNvSpPr>
            <p:nvPr/>
          </p:nvSpPr>
          <p:spPr bwMode="auto">
            <a:xfrm>
              <a:off x="3749902" y="4176259"/>
              <a:ext cx="1746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0.03</a:t>
              </a:r>
            </a:p>
          </p:txBody>
        </p:sp>
        <p:sp>
          <p:nvSpPr>
            <p:cNvPr id="45146" name="Line 130"/>
            <p:cNvSpPr>
              <a:spLocks noChangeShapeType="1"/>
            </p:cNvSpPr>
            <p:nvPr/>
          </p:nvSpPr>
          <p:spPr bwMode="auto">
            <a:xfrm>
              <a:off x="3953102" y="3963534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47" name="Rectangle 132"/>
            <p:cNvSpPr>
              <a:spLocks noChangeArrowheads="1"/>
            </p:cNvSpPr>
            <p:nvPr/>
          </p:nvSpPr>
          <p:spPr bwMode="auto">
            <a:xfrm>
              <a:off x="3749902" y="3928609"/>
              <a:ext cx="1746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0.04</a:t>
              </a:r>
            </a:p>
          </p:txBody>
        </p:sp>
        <p:sp>
          <p:nvSpPr>
            <p:cNvPr id="45148" name="Line 133"/>
            <p:cNvSpPr>
              <a:spLocks noChangeShapeType="1"/>
            </p:cNvSpPr>
            <p:nvPr/>
          </p:nvSpPr>
          <p:spPr bwMode="auto">
            <a:xfrm>
              <a:off x="3953102" y="3711121"/>
              <a:ext cx="28575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49" name="Rectangle 135"/>
            <p:cNvSpPr>
              <a:spLocks noChangeArrowheads="1"/>
            </p:cNvSpPr>
            <p:nvPr/>
          </p:nvSpPr>
          <p:spPr bwMode="auto">
            <a:xfrm>
              <a:off x="3749902" y="3677784"/>
              <a:ext cx="174625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0.05</a:t>
              </a:r>
            </a:p>
          </p:txBody>
        </p:sp>
        <p:sp>
          <p:nvSpPr>
            <p:cNvPr id="45150" name="Line 136"/>
            <p:cNvSpPr>
              <a:spLocks noChangeShapeType="1"/>
            </p:cNvSpPr>
            <p:nvPr/>
          </p:nvSpPr>
          <p:spPr bwMode="auto">
            <a:xfrm>
              <a:off x="3953102" y="3458709"/>
              <a:ext cx="28575" cy="1587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51" name="Rectangle 138"/>
            <p:cNvSpPr>
              <a:spLocks noChangeArrowheads="1"/>
            </p:cNvSpPr>
            <p:nvPr/>
          </p:nvSpPr>
          <p:spPr bwMode="auto">
            <a:xfrm>
              <a:off x="3749902" y="3425371"/>
              <a:ext cx="1746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0.06</a:t>
              </a:r>
            </a:p>
          </p:txBody>
        </p:sp>
        <p:sp>
          <p:nvSpPr>
            <p:cNvPr id="45152" name="Line 139"/>
            <p:cNvSpPr>
              <a:spLocks noChangeShapeType="1"/>
            </p:cNvSpPr>
            <p:nvPr/>
          </p:nvSpPr>
          <p:spPr bwMode="auto">
            <a:xfrm>
              <a:off x="3953102" y="3207884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53" name="Rectangle 141"/>
            <p:cNvSpPr>
              <a:spLocks noChangeArrowheads="1"/>
            </p:cNvSpPr>
            <p:nvPr/>
          </p:nvSpPr>
          <p:spPr bwMode="auto">
            <a:xfrm>
              <a:off x="3749902" y="3172959"/>
              <a:ext cx="1746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0.07</a:t>
              </a:r>
            </a:p>
          </p:txBody>
        </p:sp>
        <p:sp>
          <p:nvSpPr>
            <p:cNvPr id="45154" name="Rectangle 144"/>
            <p:cNvSpPr>
              <a:spLocks noChangeArrowheads="1"/>
            </p:cNvSpPr>
            <p:nvPr/>
          </p:nvSpPr>
          <p:spPr bwMode="auto">
            <a:xfrm>
              <a:off x="3749902" y="2925309"/>
              <a:ext cx="1746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0.08</a:t>
              </a:r>
            </a:p>
          </p:txBody>
        </p:sp>
        <p:sp>
          <p:nvSpPr>
            <p:cNvPr id="45155" name="Line 146"/>
            <p:cNvSpPr>
              <a:spLocks noChangeShapeType="1"/>
            </p:cNvSpPr>
            <p:nvPr/>
          </p:nvSpPr>
          <p:spPr bwMode="auto">
            <a:xfrm>
              <a:off x="3953102" y="4966834"/>
              <a:ext cx="838200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0" name="Rectangle 149"/>
            <p:cNvSpPr>
              <a:spLocks noChangeArrowheads="1"/>
            </p:cNvSpPr>
            <p:nvPr/>
          </p:nvSpPr>
          <p:spPr bwMode="auto">
            <a:xfrm>
              <a:off x="4202340" y="3693659"/>
              <a:ext cx="331787" cy="1273175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91" name="Rectangle 150"/>
            <p:cNvSpPr>
              <a:spLocks noChangeArrowheads="1"/>
            </p:cNvSpPr>
            <p:nvPr/>
          </p:nvSpPr>
          <p:spPr bwMode="auto">
            <a:xfrm>
              <a:off x="4202340" y="3693659"/>
              <a:ext cx="331787" cy="12731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45158" name="Line 151"/>
            <p:cNvSpPr>
              <a:spLocks noChangeShapeType="1"/>
            </p:cNvSpPr>
            <p:nvPr/>
          </p:nvSpPr>
          <p:spPr bwMode="auto">
            <a:xfrm>
              <a:off x="3953102" y="4966834"/>
              <a:ext cx="838200" cy="1587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Line 152"/>
            <p:cNvSpPr>
              <a:spLocks noChangeShapeType="1"/>
            </p:cNvSpPr>
            <p:nvPr/>
          </p:nvSpPr>
          <p:spPr bwMode="auto">
            <a:xfrm>
              <a:off x="4369027" y="2968171"/>
              <a:ext cx="1588" cy="1455738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94" name="Line 153"/>
            <p:cNvSpPr>
              <a:spLocks noChangeShapeType="1"/>
            </p:cNvSpPr>
            <p:nvPr/>
          </p:nvSpPr>
          <p:spPr bwMode="auto">
            <a:xfrm>
              <a:off x="4362677" y="2968171"/>
              <a:ext cx="12700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96" name="Line 154"/>
            <p:cNvSpPr>
              <a:spLocks noChangeShapeType="1"/>
            </p:cNvSpPr>
            <p:nvPr/>
          </p:nvSpPr>
          <p:spPr bwMode="auto">
            <a:xfrm>
              <a:off x="4362677" y="4423909"/>
              <a:ext cx="12700" cy="1587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97" name="Oval 155"/>
            <p:cNvSpPr>
              <a:spLocks noChangeArrowheads="1"/>
            </p:cNvSpPr>
            <p:nvPr/>
          </p:nvSpPr>
          <p:spPr bwMode="auto">
            <a:xfrm>
              <a:off x="4362677" y="3690484"/>
              <a:ext cx="20638" cy="127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</p:grpSp>
      <p:grpSp>
        <p:nvGrpSpPr>
          <p:cNvPr id="5" name="Group 238"/>
          <p:cNvGrpSpPr>
            <a:grpSpLocks/>
          </p:cNvGrpSpPr>
          <p:nvPr/>
        </p:nvGrpSpPr>
        <p:grpSpPr bwMode="auto">
          <a:xfrm>
            <a:off x="4919663" y="2352675"/>
            <a:ext cx="963612" cy="2220913"/>
            <a:chOff x="4919889" y="2818946"/>
            <a:chExt cx="963613" cy="2220913"/>
          </a:xfrm>
        </p:grpSpPr>
        <p:sp>
          <p:nvSpPr>
            <p:cNvPr id="45102" name="Line 158"/>
            <p:cNvSpPr>
              <a:spLocks noChangeShapeType="1"/>
            </p:cNvSpPr>
            <p:nvPr/>
          </p:nvSpPr>
          <p:spPr bwMode="auto">
            <a:xfrm>
              <a:off x="5053239" y="2960234"/>
              <a:ext cx="8302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03" name="Line 161"/>
            <p:cNvSpPr>
              <a:spLocks noChangeShapeType="1"/>
            </p:cNvSpPr>
            <p:nvPr/>
          </p:nvSpPr>
          <p:spPr bwMode="auto">
            <a:xfrm flipV="1">
              <a:off x="5053239" y="2960234"/>
              <a:ext cx="1588" cy="200660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04" name="Line 163"/>
            <p:cNvSpPr>
              <a:spLocks noChangeShapeType="1"/>
            </p:cNvSpPr>
            <p:nvPr/>
          </p:nvSpPr>
          <p:spPr bwMode="auto">
            <a:xfrm flipV="1">
              <a:off x="5053239" y="2960234"/>
              <a:ext cx="1588" cy="200660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1" name="Line 165"/>
            <p:cNvSpPr>
              <a:spLocks noChangeShapeType="1"/>
            </p:cNvSpPr>
            <p:nvPr/>
          </p:nvSpPr>
          <p:spPr bwMode="auto">
            <a:xfrm>
              <a:off x="5469165" y="2960234"/>
              <a:ext cx="1587" cy="15875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45106" name="Rectangle 169"/>
            <p:cNvSpPr>
              <a:spLocks noChangeArrowheads="1"/>
            </p:cNvSpPr>
            <p:nvPr/>
          </p:nvSpPr>
          <p:spPr bwMode="auto">
            <a:xfrm>
              <a:off x="4919889" y="4933496"/>
              <a:ext cx="79375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-8</a:t>
              </a:r>
            </a:p>
          </p:txBody>
        </p:sp>
        <p:sp>
          <p:nvSpPr>
            <p:cNvPr id="45107" name="Line 170"/>
            <p:cNvSpPr>
              <a:spLocks noChangeShapeType="1"/>
            </p:cNvSpPr>
            <p:nvPr/>
          </p:nvSpPr>
          <p:spPr bwMode="auto">
            <a:xfrm>
              <a:off x="5053239" y="4714421"/>
              <a:ext cx="28575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08" name="Rectangle 172"/>
            <p:cNvSpPr>
              <a:spLocks noChangeArrowheads="1"/>
            </p:cNvSpPr>
            <p:nvPr/>
          </p:nvSpPr>
          <p:spPr bwMode="auto">
            <a:xfrm>
              <a:off x="4919889" y="4681084"/>
              <a:ext cx="7937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-7</a:t>
              </a:r>
            </a:p>
          </p:txBody>
        </p:sp>
        <p:sp>
          <p:nvSpPr>
            <p:cNvPr id="45109" name="Line 173"/>
            <p:cNvSpPr>
              <a:spLocks noChangeShapeType="1"/>
            </p:cNvSpPr>
            <p:nvPr/>
          </p:nvSpPr>
          <p:spPr bwMode="auto">
            <a:xfrm>
              <a:off x="5053239" y="4463596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10" name="Rectangle 175"/>
            <p:cNvSpPr>
              <a:spLocks noChangeArrowheads="1"/>
            </p:cNvSpPr>
            <p:nvPr/>
          </p:nvSpPr>
          <p:spPr bwMode="auto">
            <a:xfrm>
              <a:off x="4919889" y="4428671"/>
              <a:ext cx="7937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-6</a:t>
              </a:r>
            </a:p>
          </p:txBody>
        </p:sp>
        <p:sp>
          <p:nvSpPr>
            <p:cNvPr id="45111" name="Line 176"/>
            <p:cNvSpPr>
              <a:spLocks noChangeShapeType="1"/>
            </p:cNvSpPr>
            <p:nvPr/>
          </p:nvSpPr>
          <p:spPr bwMode="auto">
            <a:xfrm>
              <a:off x="5053239" y="4211184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12" name="Rectangle 178"/>
            <p:cNvSpPr>
              <a:spLocks noChangeArrowheads="1"/>
            </p:cNvSpPr>
            <p:nvPr/>
          </p:nvSpPr>
          <p:spPr bwMode="auto">
            <a:xfrm>
              <a:off x="4919889" y="4176259"/>
              <a:ext cx="7937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-5</a:t>
              </a:r>
            </a:p>
          </p:txBody>
        </p:sp>
        <p:sp>
          <p:nvSpPr>
            <p:cNvPr id="45113" name="Line 179"/>
            <p:cNvSpPr>
              <a:spLocks noChangeShapeType="1"/>
            </p:cNvSpPr>
            <p:nvPr/>
          </p:nvSpPr>
          <p:spPr bwMode="auto">
            <a:xfrm>
              <a:off x="5053239" y="3963534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14" name="Rectangle 181"/>
            <p:cNvSpPr>
              <a:spLocks noChangeArrowheads="1"/>
            </p:cNvSpPr>
            <p:nvPr/>
          </p:nvSpPr>
          <p:spPr bwMode="auto">
            <a:xfrm>
              <a:off x="4919889" y="3928609"/>
              <a:ext cx="7937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-4</a:t>
              </a:r>
            </a:p>
          </p:txBody>
        </p:sp>
        <p:sp>
          <p:nvSpPr>
            <p:cNvPr id="45115" name="Line 182"/>
            <p:cNvSpPr>
              <a:spLocks noChangeShapeType="1"/>
            </p:cNvSpPr>
            <p:nvPr/>
          </p:nvSpPr>
          <p:spPr bwMode="auto">
            <a:xfrm>
              <a:off x="5053239" y="3711121"/>
              <a:ext cx="28575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16" name="Rectangle 184"/>
            <p:cNvSpPr>
              <a:spLocks noChangeArrowheads="1"/>
            </p:cNvSpPr>
            <p:nvPr/>
          </p:nvSpPr>
          <p:spPr bwMode="auto">
            <a:xfrm>
              <a:off x="4919889" y="3677784"/>
              <a:ext cx="79375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-3</a:t>
              </a:r>
            </a:p>
          </p:txBody>
        </p:sp>
        <p:sp>
          <p:nvSpPr>
            <p:cNvPr id="45117" name="Line 185"/>
            <p:cNvSpPr>
              <a:spLocks noChangeShapeType="1"/>
            </p:cNvSpPr>
            <p:nvPr/>
          </p:nvSpPr>
          <p:spPr bwMode="auto">
            <a:xfrm>
              <a:off x="5053239" y="3458709"/>
              <a:ext cx="28575" cy="1587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18" name="Rectangle 187"/>
            <p:cNvSpPr>
              <a:spLocks noChangeArrowheads="1"/>
            </p:cNvSpPr>
            <p:nvPr/>
          </p:nvSpPr>
          <p:spPr bwMode="auto">
            <a:xfrm>
              <a:off x="4919889" y="3425371"/>
              <a:ext cx="7937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-2</a:t>
              </a:r>
            </a:p>
          </p:txBody>
        </p:sp>
        <p:sp>
          <p:nvSpPr>
            <p:cNvPr id="45119" name="Line 188"/>
            <p:cNvSpPr>
              <a:spLocks noChangeShapeType="1"/>
            </p:cNvSpPr>
            <p:nvPr/>
          </p:nvSpPr>
          <p:spPr bwMode="auto">
            <a:xfrm>
              <a:off x="5053239" y="3207884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20" name="Rectangle 190"/>
            <p:cNvSpPr>
              <a:spLocks noChangeArrowheads="1"/>
            </p:cNvSpPr>
            <p:nvPr/>
          </p:nvSpPr>
          <p:spPr bwMode="auto">
            <a:xfrm>
              <a:off x="4919889" y="3172959"/>
              <a:ext cx="7937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45121" name="Rectangle 193"/>
            <p:cNvSpPr>
              <a:spLocks noChangeArrowheads="1"/>
            </p:cNvSpPr>
            <p:nvPr/>
          </p:nvSpPr>
          <p:spPr bwMode="auto">
            <a:xfrm>
              <a:off x="4945289" y="2925309"/>
              <a:ext cx="49213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5122" name="Rectangle 194"/>
            <p:cNvSpPr>
              <a:spLocks noChangeArrowheads="1"/>
            </p:cNvSpPr>
            <p:nvPr/>
          </p:nvSpPr>
          <p:spPr bwMode="auto">
            <a:xfrm>
              <a:off x="5059589" y="2839584"/>
              <a:ext cx="1746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x 10</a:t>
              </a:r>
            </a:p>
          </p:txBody>
        </p:sp>
        <p:sp>
          <p:nvSpPr>
            <p:cNvPr id="45123" name="Rectangle 195"/>
            <p:cNvSpPr>
              <a:spLocks noChangeArrowheads="1"/>
            </p:cNvSpPr>
            <p:nvPr/>
          </p:nvSpPr>
          <p:spPr bwMode="auto">
            <a:xfrm>
              <a:off x="5213577" y="2818946"/>
              <a:ext cx="80962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-4</a:t>
              </a:r>
            </a:p>
          </p:txBody>
        </p:sp>
        <p:sp>
          <p:nvSpPr>
            <p:cNvPr id="45124" name="Line 196"/>
            <p:cNvSpPr>
              <a:spLocks noChangeShapeType="1"/>
            </p:cNvSpPr>
            <p:nvPr/>
          </p:nvSpPr>
          <p:spPr bwMode="auto">
            <a:xfrm>
              <a:off x="5053239" y="2960234"/>
              <a:ext cx="8302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25" name="Line 199"/>
            <p:cNvSpPr>
              <a:spLocks noChangeShapeType="1"/>
            </p:cNvSpPr>
            <p:nvPr/>
          </p:nvSpPr>
          <p:spPr bwMode="auto">
            <a:xfrm flipV="1">
              <a:off x="5053239" y="2960234"/>
              <a:ext cx="1588" cy="200660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3" name="Rectangle 200"/>
            <p:cNvSpPr>
              <a:spLocks noChangeArrowheads="1"/>
            </p:cNvSpPr>
            <p:nvPr/>
          </p:nvSpPr>
          <p:spPr bwMode="auto">
            <a:xfrm>
              <a:off x="5302476" y="2960234"/>
              <a:ext cx="331788" cy="1284287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224" name="Rectangle 201"/>
            <p:cNvSpPr>
              <a:spLocks noChangeArrowheads="1"/>
            </p:cNvSpPr>
            <p:nvPr/>
          </p:nvSpPr>
          <p:spPr bwMode="auto">
            <a:xfrm>
              <a:off x="5302476" y="2960234"/>
              <a:ext cx="331788" cy="12842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45128" name="Line 202"/>
            <p:cNvSpPr>
              <a:spLocks noChangeShapeType="1"/>
            </p:cNvSpPr>
            <p:nvPr/>
          </p:nvSpPr>
          <p:spPr bwMode="auto">
            <a:xfrm>
              <a:off x="5053239" y="2960234"/>
              <a:ext cx="830263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" name="Line 203"/>
            <p:cNvSpPr>
              <a:spLocks noChangeShapeType="1"/>
            </p:cNvSpPr>
            <p:nvPr/>
          </p:nvSpPr>
          <p:spPr bwMode="auto">
            <a:xfrm>
              <a:off x="5469165" y="3698421"/>
              <a:ext cx="1587" cy="1093788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230" name="Line 204"/>
            <p:cNvSpPr>
              <a:spLocks noChangeShapeType="1"/>
            </p:cNvSpPr>
            <p:nvPr/>
          </p:nvSpPr>
          <p:spPr bwMode="auto">
            <a:xfrm>
              <a:off x="5461227" y="3698421"/>
              <a:ext cx="7938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231" name="Line 205"/>
            <p:cNvSpPr>
              <a:spLocks noChangeShapeType="1"/>
            </p:cNvSpPr>
            <p:nvPr/>
          </p:nvSpPr>
          <p:spPr bwMode="auto">
            <a:xfrm>
              <a:off x="5461227" y="4792209"/>
              <a:ext cx="7938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232" name="Oval 207"/>
            <p:cNvSpPr>
              <a:spLocks noChangeArrowheads="1"/>
            </p:cNvSpPr>
            <p:nvPr/>
          </p:nvSpPr>
          <p:spPr bwMode="auto">
            <a:xfrm>
              <a:off x="5461227" y="4241346"/>
              <a:ext cx="22225" cy="127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</p:grpSp>
      <p:grpSp>
        <p:nvGrpSpPr>
          <p:cNvPr id="6" name="Group 236"/>
          <p:cNvGrpSpPr>
            <a:grpSpLocks/>
          </p:cNvGrpSpPr>
          <p:nvPr/>
        </p:nvGrpSpPr>
        <p:grpSpPr bwMode="auto">
          <a:xfrm>
            <a:off x="2665413" y="2228850"/>
            <a:ext cx="1025525" cy="2344738"/>
            <a:chOff x="2665639" y="2695121"/>
            <a:chExt cx="1025525" cy="2344738"/>
          </a:xfrm>
        </p:grpSpPr>
        <p:sp>
          <p:nvSpPr>
            <p:cNvPr id="45071" name="Line 61"/>
            <p:cNvSpPr>
              <a:spLocks noChangeShapeType="1"/>
            </p:cNvSpPr>
            <p:nvPr/>
          </p:nvSpPr>
          <p:spPr bwMode="auto">
            <a:xfrm>
              <a:off x="2860902" y="4966834"/>
              <a:ext cx="8302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72" name="Line 63"/>
            <p:cNvSpPr>
              <a:spLocks noChangeShapeType="1"/>
            </p:cNvSpPr>
            <p:nvPr/>
          </p:nvSpPr>
          <p:spPr bwMode="auto">
            <a:xfrm flipV="1">
              <a:off x="2860902" y="2960234"/>
              <a:ext cx="1587" cy="200660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73" name="Line 64"/>
            <p:cNvSpPr>
              <a:spLocks noChangeShapeType="1"/>
            </p:cNvSpPr>
            <p:nvPr/>
          </p:nvSpPr>
          <p:spPr bwMode="auto">
            <a:xfrm>
              <a:off x="2860902" y="4966834"/>
              <a:ext cx="8302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Line 66"/>
            <p:cNvSpPr>
              <a:spLocks noChangeShapeType="1"/>
            </p:cNvSpPr>
            <p:nvPr/>
          </p:nvSpPr>
          <p:spPr bwMode="auto">
            <a:xfrm flipV="1">
              <a:off x="3275239" y="4946196"/>
              <a:ext cx="1587" cy="20638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41" name="Line 67"/>
            <p:cNvSpPr>
              <a:spLocks noChangeShapeType="1"/>
            </p:cNvSpPr>
            <p:nvPr/>
          </p:nvSpPr>
          <p:spPr bwMode="auto">
            <a:xfrm>
              <a:off x="3275239" y="2960234"/>
              <a:ext cx="1587" cy="15875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45076" name="Line 69"/>
            <p:cNvSpPr>
              <a:spLocks noChangeShapeType="1"/>
            </p:cNvSpPr>
            <p:nvPr/>
          </p:nvSpPr>
          <p:spPr bwMode="auto">
            <a:xfrm>
              <a:off x="2860902" y="4966834"/>
              <a:ext cx="26987" cy="1587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77" name="Rectangle 71"/>
            <p:cNvSpPr>
              <a:spLocks noChangeArrowheads="1"/>
            </p:cNvSpPr>
            <p:nvPr/>
          </p:nvSpPr>
          <p:spPr bwMode="auto">
            <a:xfrm>
              <a:off x="2791052" y="4933496"/>
              <a:ext cx="49212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5078" name="Line 72"/>
            <p:cNvSpPr>
              <a:spLocks noChangeShapeType="1"/>
            </p:cNvSpPr>
            <p:nvPr/>
          </p:nvSpPr>
          <p:spPr bwMode="auto">
            <a:xfrm>
              <a:off x="2860902" y="4714421"/>
              <a:ext cx="26987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79" name="Rectangle 74"/>
            <p:cNvSpPr>
              <a:spLocks noChangeArrowheads="1"/>
            </p:cNvSpPr>
            <p:nvPr/>
          </p:nvSpPr>
          <p:spPr bwMode="auto">
            <a:xfrm>
              <a:off x="2665639" y="4681084"/>
              <a:ext cx="1746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0.02</a:t>
              </a:r>
            </a:p>
          </p:txBody>
        </p:sp>
        <p:sp>
          <p:nvSpPr>
            <p:cNvPr id="45080" name="Line 75"/>
            <p:cNvSpPr>
              <a:spLocks noChangeShapeType="1"/>
            </p:cNvSpPr>
            <p:nvPr/>
          </p:nvSpPr>
          <p:spPr bwMode="auto">
            <a:xfrm>
              <a:off x="2860902" y="4463596"/>
              <a:ext cx="26987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81" name="Rectangle 77"/>
            <p:cNvSpPr>
              <a:spLocks noChangeArrowheads="1"/>
            </p:cNvSpPr>
            <p:nvPr/>
          </p:nvSpPr>
          <p:spPr bwMode="auto">
            <a:xfrm>
              <a:off x="2665639" y="4428671"/>
              <a:ext cx="1746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0.04</a:t>
              </a:r>
            </a:p>
          </p:txBody>
        </p:sp>
        <p:sp>
          <p:nvSpPr>
            <p:cNvPr id="45082" name="Line 78"/>
            <p:cNvSpPr>
              <a:spLocks noChangeShapeType="1"/>
            </p:cNvSpPr>
            <p:nvPr/>
          </p:nvSpPr>
          <p:spPr bwMode="auto">
            <a:xfrm>
              <a:off x="2860902" y="4211184"/>
              <a:ext cx="26987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83" name="Rectangle 80"/>
            <p:cNvSpPr>
              <a:spLocks noChangeArrowheads="1"/>
            </p:cNvSpPr>
            <p:nvPr/>
          </p:nvSpPr>
          <p:spPr bwMode="auto">
            <a:xfrm>
              <a:off x="2665639" y="4176259"/>
              <a:ext cx="1746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0.06</a:t>
              </a:r>
            </a:p>
          </p:txBody>
        </p:sp>
        <p:sp>
          <p:nvSpPr>
            <p:cNvPr id="45084" name="Line 81"/>
            <p:cNvSpPr>
              <a:spLocks noChangeShapeType="1"/>
            </p:cNvSpPr>
            <p:nvPr/>
          </p:nvSpPr>
          <p:spPr bwMode="auto">
            <a:xfrm>
              <a:off x="2860902" y="3963534"/>
              <a:ext cx="26987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85" name="Rectangle 83"/>
            <p:cNvSpPr>
              <a:spLocks noChangeArrowheads="1"/>
            </p:cNvSpPr>
            <p:nvPr/>
          </p:nvSpPr>
          <p:spPr bwMode="auto">
            <a:xfrm>
              <a:off x="2665639" y="3928609"/>
              <a:ext cx="1746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0.08</a:t>
              </a:r>
            </a:p>
          </p:txBody>
        </p:sp>
        <p:sp>
          <p:nvSpPr>
            <p:cNvPr id="45086" name="Line 84"/>
            <p:cNvSpPr>
              <a:spLocks noChangeShapeType="1"/>
            </p:cNvSpPr>
            <p:nvPr/>
          </p:nvSpPr>
          <p:spPr bwMode="auto">
            <a:xfrm>
              <a:off x="2860902" y="3711121"/>
              <a:ext cx="26987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87" name="Rectangle 86"/>
            <p:cNvSpPr>
              <a:spLocks noChangeArrowheads="1"/>
            </p:cNvSpPr>
            <p:nvPr/>
          </p:nvSpPr>
          <p:spPr bwMode="auto">
            <a:xfrm>
              <a:off x="2714852" y="3677784"/>
              <a:ext cx="125412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0.1</a:t>
              </a:r>
            </a:p>
          </p:txBody>
        </p:sp>
        <p:sp>
          <p:nvSpPr>
            <p:cNvPr id="45088" name="Line 87"/>
            <p:cNvSpPr>
              <a:spLocks noChangeShapeType="1"/>
            </p:cNvSpPr>
            <p:nvPr/>
          </p:nvSpPr>
          <p:spPr bwMode="auto">
            <a:xfrm>
              <a:off x="2860902" y="3458709"/>
              <a:ext cx="26987" cy="1587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89" name="Rectangle 89"/>
            <p:cNvSpPr>
              <a:spLocks noChangeArrowheads="1"/>
            </p:cNvSpPr>
            <p:nvPr/>
          </p:nvSpPr>
          <p:spPr bwMode="auto">
            <a:xfrm>
              <a:off x="2665639" y="3425371"/>
              <a:ext cx="1746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0.12</a:t>
              </a:r>
            </a:p>
          </p:txBody>
        </p:sp>
        <p:sp>
          <p:nvSpPr>
            <p:cNvPr id="45090" name="Line 90"/>
            <p:cNvSpPr>
              <a:spLocks noChangeShapeType="1"/>
            </p:cNvSpPr>
            <p:nvPr/>
          </p:nvSpPr>
          <p:spPr bwMode="auto">
            <a:xfrm>
              <a:off x="2860902" y="3207884"/>
              <a:ext cx="26987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91" name="Rectangle 92"/>
            <p:cNvSpPr>
              <a:spLocks noChangeArrowheads="1"/>
            </p:cNvSpPr>
            <p:nvPr/>
          </p:nvSpPr>
          <p:spPr bwMode="auto">
            <a:xfrm>
              <a:off x="2665639" y="3172959"/>
              <a:ext cx="1746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0.14</a:t>
              </a:r>
            </a:p>
          </p:txBody>
        </p:sp>
        <p:sp>
          <p:nvSpPr>
            <p:cNvPr id="45092" name="Rectangle 95"/>
            <p:cNvSpPr>
              <a:spLocks noChangeArrowheads="1"/>
            </p:cNvSpPr>
            <p:nvPr/>
          </p:nvSpPr>
          <p:spPr bwMode="auto">
            <a:xfrm>
              <a:off x="2665639" y="2925309"/>
              <a:ext cx="1746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</a:rPr>
                <a:t>0.16</a:t>
              </a:r>
            </a:p>
          </p:txBody>
        </p:sp>
        <p:sp>
          <p:nvSpPr>
            <p:cNvPr id="45093" name="Line 97"/>
            <p:cNvSpPr>
              <a:spLocks noChangeShapeType="1"/>
            </p:cNvSpPr>
            <p:nvPr/>
          </p:nvSpPr>
          <p:spPr bwMode="auto">
            <a:xfrm>
              <a:off x="2860902" y="4966834"/>
              <a:ext cx="8302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Rectangle 100"/>
            <p:cNvSpPr>
              <a:spLocks noChangeArrowheads="1"/>
            </p:cNvSpPr>
            <p:nvPr/>
          </p:nvSpPr>
          <p:spPr bwMode="auto">
            <a:xfrm>
              <a:off x="3110139" y="3531734"/>
              <a:ext cx="331787" cy="14351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61" name="Rectangle 101"/>
            <p:cNvSpPr>
              <a:spLocks noChangeArrowheads="1"/>
            </p:cNvSpPr>
            <p:nvPr/>
          </p:nvSpPr>
          <p:spPr bwMode="auto">
            <a:xfrm>
              <a:off x="3110139" y="3531734"/>
              <a:ext cx="331787" cy="14351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45096" name="Line 102"/>
            <p:cNvSpPr>
              <a:spLocks noChangeShapeType="1"/>
            </p:cNvSpPr>
            <p:nvPr/>
          </p:nvSpPr>
          <p:spPr bwMode="auto">
            <a:xfrm>
              <a:off x="2860902" y="4966834"/>
              <a:ext cx="830262" cy="1587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Line 103"/>
            <p:cNvSpPr>
              <a:spLocks noChangeShapeType="1"/>
            </p:cNvSpPr>
            <p:nvPr/>
          </p:nvSpPr>
          <p:spPr bwMode="auto">
            <a:xfrm>
              <a:off x="3275239" y="2963409"/>
              <a:ext cx="1587" cy="113665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64" name="Line 104"/>
            <p:cNvSpPr>
              <a:spLocks noChangeShapeType="1"/>
            </p:cNvSpPr>
            <p:nvPr/>
          </p:nvSpPr>
          <p:spPr bwMode="auto">
            <a:xfrm>
              <a:off x="3268889" y="2963409"/>
              <a:ext cx="6350" cy="1587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65" name="Line 105"/>
            <p:cNvSpPr>
              <a:spLocks noChangeShapeType="1"/>
            </p:cNvSpPr>
            <p:nvPr/>
          </p:nvSpPr>
          <p:spPr bwMode="auto">
            <a:xfrm>
              <a:off x="3268889" y="4100059"/>
              <a:ext cx="6350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66" name="Oval 106"/>
            <p:cNvSpPr>
              <a:spLocks noChangeArrowheads="1"/>
            </p:cNvSpPr>
            <p:nvPr/>
          </p:nvSpPr>
          <p:spPr bwMode="auto">
            <a:xfrm>
              <a:off x="3268889" y="3526971"/>
              <a:ext cx="20637" cy="127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7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45101" name="TextBox 777"/>
            <p:cNvSpPr txBox="1">
              <a:spLocks noChangeArrowheads="1"/>
            </p:cNvSpPr>
            <p:nvPr/>
          </p:nvSpPr>
          <p:spPr bwMode="auto">
            <a:xfrm>
              <a:off x="3116489" y="2695121"/>
              <a:ext cx="2730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</a:rPr>
                <a:t>*</a:t>
              </a:r>
            </a:p>
          </p:txBody>
        </p:sp>
      </p:grpSp>
      <p:sp>
        <p:nvSpPr>
          <p:cNvPr id="128135" name="TextBox 779"/>
          <p:cNvSpPr txBox="1">
            <a:spLocks noChangeArrowheads="1"/>
          </p:cNvSpPr>
          <p:nvPr/>
        </p:nvSpPr>
        <p:spPr bwMode="auto">
          <a:xfrm>
            <a:off x="5326063" y="425767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45070" name="Text Box 4"/>
          <p:cNvSpPr txBox="1">
            <a:spLocks noChangeArrowheads="1"/>
          </p:cNvSpPr>
          <p:nvPr/>
        </p:nvSpPr>
        <p:spPr bwMode="auto">
          <a:xfrm>
            <a:off x="3012964" y="4746198"/>
            <a:ext cx="6218112" cy="228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140000"/>
              </a:lnSpc>
            </a:pPr>
            <a:endParaRPr lang="en-GB" sz="1400" b="1" dirty="0">
              <a:solidFill>
                <a:srgbClr val="0070C0"/>
              </a:solidFill>
            </a:endParaRPr>
          </a:p>
          <a:p>
            <a:pPr lvl="1">
              <a:lnSpc>
                <a:spcPct val="140000"/>
              </a:lnSpc>
            </a:pPr>
            <a:r>
              <a:rPr lang="en-GB" sz="1400" b="1" dirty="0"/>
              <a:t>L-</a:t>
            </a:r>
            <a:r>
              <a:rPr lang="en-GB" sz="1400" b="1" dirty="0" err="1"/>
              <a:t>Dopa</a:t>
            </a:r>
            <a:r>
              <a:rPr lang="en-GB" sz="1400" b="1" dirty="0"/>
              <a:t> relative to Placebo, Memory – No Memory Trials</a:t>
            </a:r>
          </a:p>
          <a:p>
            <a:pPr lvl="1">
              <a:lnSpc>
                <a:spcPct val="140000"/>
              </a:lnSpc>
            </a:pPr>
            <a:r>
              <a:rPr lang="en-GB" sz="1400" b="1" dirty="0"/>
              <a:t>          1.    Decrease in AMPA coupling (decreased </a:t>
            </a:r>
            <a:r>
              <a:rPr lang="el-GR" sz="1400" b="1" i="1" dirty="0"/>
              <a:t>γ</a:t>
            </a:r>
            <a:r>
              <a:rPr lang="en-GB" sz="1400" b="1" i="1" baseline="-25000" dirty="0"/>
              <a:t>1,3</a:t>
            </a:r>
            <a:r>
              <a:rPr lang="en-GB" sz="1400" b="1" dirty="0"/>
              <a:t>)</a:t>
            </a:r>
          </a:p>
          <a:p>
            <a:pPr lvl="1"/>
            <a:r>
              <a:rPr lang="en-GB" sz="1400" b="1" dirty="0"/>
              <a:t>  </a:t>
            </a:r>
            <a:r>
              <a:rPr lang="en-GB" sz="1400" b="1" dirty="0" smtClean="0"/>
              <a:t>        2.    </a:t>
            </a:r>
            <a:r>
              <a:rPr lang="en-GB" sz="1400" b="1" dirty="0"/>
              <a:t>Increased sensitivity by NMDA receptors (increased </a:t>
            </a:r>
            <a:r>
              <a:rPr lang="el-GR" sz="1400" b="1" dirty="0"/>
              <a:t>α</a:t>
            </a:r>
            <a:r>
              <a:rPr lang="en-GB" sz="1400" b="1" dirty="0" smtClean="0"/>
              <a:t>)</a:t>
            </a:r>
          </a:p>
          <a:p>
            <a:pPr lvl="1"/>
            <a:r>
              <a:rPr lang="en-GB" sz="1400" b="1" dirty="0" smtClean="0"/>
              <a:t>          3.    Increase in GABA coupling (increased </a:t>
            </a:r>
            <a:r>
              <a:rPr lang="el-GR" sz="1400" b="1" i="1" dirty="0" smtClean="0"/>
              <a:t>γ</a:t>
            </a:r>
            <a:r>
              <a:rPr lang="en-GB" sz="1400" b="1" i="1" baseline="-25000" dirty="0" smtClean="0"/>
              <a:t>3,2</a:t>
            </a:r>
            <a:r>
              <a:rPr lang="en-GB" sz="1400" b="1" dirty="0" smtClean="0"/>
              <a:t>)</a:t>
            </a:r>
            <a:endParaRPr lang="en-GB" sz="1400" b="1" dirty="0"/>
          </a:p>
          <a:p>
            <a:pPr lvl="1"/>
            <a:r>
              <a:rPr lang="en-GB" sz="1400" b="1" dirty="0"/>
              <a:t>          4.    </a:t>
            </a:r>
            <a:r>
              <a:rPr lang="en-GB" sz="1400" b="1" dirty="0" smtClean="0"/>
              <a:t>Decreased exogenous input (decreased u)</a:t>
            </a:r>
            <a:endParaRPr lang="en-GB" sz="1400" b="1" dirty="0"/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 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0" y="6611938"/>
            <a:ext cx="782457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Moran, Symmonds, Stephan, Friston, 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Dolan (2011) </a:t>
            </a:r>
            <a:r>
              <a:rPr lang="en-GB" sz="11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An In Vivo Assay of Synaptic Function Mediating Human Cognition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Current Biology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44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GB" sz="2400" b="1" smtClean="0"/>
              <a:t>Individual Behaviour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85738" y="928688"/>
            <a:ext cx="4597400" cy="254635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46085" name="Text Box 723"/>
          <p:cNvSpPr txBox="1">
            <a:spLocks noChangeArrowheads="1"/>
          </p:cNvSpPr>
          <p:nvPr/>
        </p:nvSpPr>
        <p:spPr bwMode="auto">
          <a:xfrm>
            <a:off x="1484313" y="955675"/>
            <a:ext cx="24590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chemeClr val="bg1"/>
                </a:solidFill>
              </a:rPr>
              <a:t>L-Dopa : Memory – No Memory 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6086" name="Text Box 736"/>
          <p:cNvSpPr txBox="1">
            <a:spLocks noChangeArrowheads="1"/>
          </p:cNvSpPr>
          <p:nvPr/>
        </p:nvSpPr>
        <p:spPr bwMode="auto">
          <a:xfrm rot="-5400000">
            <a:off x="-591343" y="2262981"/>
            <a:ext cx="20447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chemeClr val="bg1"/>
                </a:solidFill>
              </a:rPr>
              <a:t>MAP Parameter estimates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6087" name="TextBox 390"/>
          <p:cNvSpPr txBox="1">
            <a:spLocks noChangeArrowheads="1"/>
          </p:cNvSpPr>
          <p:nvPr/>
        </p:nvSpPr>
        <p:spPr bwMode="auto">
          <a:xfrm>
            <a:off x="598488" y="3133725"/>
            <a:ext cx="41449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" b="1" i="1" dirty="0">
                <a:solidFill>
                  <a:schemeClr val="bg1"/>
                </a:solidFill>
              </a:rPr>
              <a:t>                         </a:t>
            </a:r>
            <a:r>
              <a:rPr lang="el-GR" sz="1400" b="1" i="1" dirty="0">
                <a:solidFill>
                  <a:schemeClr val="bg1"/>
                </a:solidFill>
              </a:rPr>
              <a:t>γ</a:t>
            </a:r>
            <a:r>
              <a:rPr lang="en-GB" sz="1400" b="1" i="1" baseline="-25000" dirty="0">
                <a:solidFill>
                  <a:schemeClr val="bg1"/>
                </a:solidFill>
              </a:rPr>
              <a:t>1,3                      </a:t>
            </a:r>
            <a:r>
              <a:rPr lang="el-GR" sz="1400" b="1" i="1" dirty="0">
                <a:solidFill>
                  <a:schemeClr val="bg1"/>
                </a:solidFill>
              </a:rPr>
              <a:t>α</a:t>
            </a:r>
            <a:r>
              <a:rPr lang="en-GB" sz="1400" b="1" i="1" baseline="-25000" dirty="0">
                <a:solidFill>
                  <a:schemeClr val="bg1"/>
                </a:solidFill>
              </a:rPr>
              <a:t>                                      </a:t>
            </a:r>
            <a:r>
              <a:rPr lang="el-GR" sz="1400" b="1" i="1" dirty="0">
                <a:solidFill>
                  <a:schemeClr val="bg1"/>
                </a:solidFill>
              </a:rPr>
              <a:t>γ</a:t>
            </a:r>
            <a:r>
              <a:rPr lang="en-GB" sz="1400" b="1" i="1" baseline="-25000" dirty="0">
                <a:solidFill>
                  <a:schemeClr val="bg1"/>
                </a:solidFill>
              </a:rPr>
              <a:t> 3,2                   </a:t>
            </a:r>
            <a:r>
              <a:rPr lang="en-GB" sz="1400" b="1" i="1" dirty="0">
                <a:solidFill>
                  <a:schemeClr val="bg1"/>
                </a:solidFill>
              </a:rPr>
              <a:t>u</a:t>
            </a:r>
          </a:p>
        </p:txBody>
      </p:sp>
      <p:grpSp>
        <p:nvGrpSpPr>
          <p:cNvPr id="46088" name="Group 235"/>
          <p:cNvGrpSpPr>
            <a:grpSpLocks/>
          </p:cNvGrpSpPr>
          <p:nvPr/>
        </p:nvGrpSpPr>
        <p:grpSpPr bwMode="auto">
          <a:xfrm>
            <a:off x="636588" y="1416050"/>
            <a:ext cx="976312" cy="1858963"/>
            <a:chOff x="1522639" y="2925309"/>
            <a:chExt cx="1074738" cy="2113222"/>
          </a:xfrm>
        </p:grpSpPr>
        <p:sp>
          <p:nvSpPr>
            <p:cNvPr id="46336" name="Line 8"/>
            <p:cNvSpPr>
              <a:spLocks noChangeShapeType="1"/>
            </p:cNvSpPr>
            <p:nvPr/>
          </p:nvSpPr>
          <p:spPr bwMode="auto">
            <a:xfrm>
              <a:off x="1767114" y="2960234"/>
              <a:ext cx="8302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Line 15"/>
            <p:cNvSpPr>
              <a:spLocks noChangeShapeType="1"/>
            </p:cNvSpPr>
            <p:nvPr/>
          </p:nvSpPr>
          <p:spPr bwMode="auto">
            <a:xfrm>
              <a:off x="2183210" y="2959598"/>
              <a:ext cx="1747" cy="16241"/>
            </a:xfrm>
            <a:prstGeom prst="lin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46338" name="Rectangle 19"/>
            <p:cNvSpPr>
              <a:spLocks noChangeArrowheads="1"/>
            </p:cNvSpPr>
            <p:nvPr/>
          </p:nvSpPr>
          <p:spPr bwMode="auto">
            <a:xfrm>
              <a:off x="1522639" y="4933496"/>
              <a:ext cx="194006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-0.09</a:t>
              </a:r>
            </a:p>
          </p:txBody>
        </p:sp>
        <p:sp>
          <p:nvSpPr>
            <p:cNvPr id="46339" name="Line 20"/>
            <p:cNvSpPr>
              <a:spLocks noChangeShapeType="1"/>
            </p:cNvSpPr>
            <p:nvPr/>
          </p:nvSpPr>
          <p:spPr bwMode="auto">
            <a:xfrm>
              <a:off x="1767114" y="4741409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40" name="Rectangle 22"/>
            <p:cNvSpPr>
              <a:spLocks noChangeArrowheads="1"/>
            </p:cNvSpPr>
            <p:nvPr/>
          </p:nvSpPr>
          <p:spPr bwMode="auto">
            <a:xfrm>
              <a:off x="1522639" y="4706484"/>
              <a:ext cx="194006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-0.08</a:t>
              </a:r>
            </a:p>
          </p:txBody>
        </p:sp>
        <p:sp>
          <p:nvSpPr>
            <p:cNvPr id="46341" name="Line 23"/>
            <p:cNvSpPr>
              <a:spLocks noChangeShapeType="1"/>
            </p:cNvSpPr>
            <p:nvPr/>
          </p:nvSpPr>
          <p:spPr bwMode="auto">
            <a:xfrm>
              <a:off x="1767114" y="4519159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42" name="Rectangle 25"/>
            <p:cNvSpPr>
              <a:spLocks noChangeArrowheads="1"/>
            </p:cNvSpPr>
            <p:nvPr/>
          </p:nvSpPr>
          <p:spPr bwMode="auto">
            <a:xfrm>
              <a:off x="1522639" y="4484234"/>
              <a:ext cx="194006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-0.07</a:t>
              </a:r>
            </a:p>
          </p:txBody>
        </p:sp>
        <p:sp>
          <p:nvSpPr>
            <p:cNvPr id="46343" name="Line 26"/>
            <p:cNvSpPr>
              <a:spLocks noChangeShapeType="1"/>
            </p:cNvSpPr>
            <p:nvPr/>
          </p:nvSpPr>
          <p:spPr bwMode="auto">
            <a:xfrm>
              <a:off x="1767114" y="4296909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44" name="Rectangle 28"/>
            <p:cNvSpPr>
              <a:spLocks noChangeArrowheads="1"/>
            </p:cNvSpPr>
            <p:nvPr/>
          </p:nvSpPr>
          <p:spPr bwMode="auto">
            <a:xfrm>
              <a:off x="1522639" y="4261984"/>
              <a:ext cx="194006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-0.06</a:t>
              </a:r>
            </a:p>
          </p:txBody>
        </p:sp>
        <p:sp>
          <p:nvSpPr>
            <p:cNvPr id="46345" name="Line 29"/>
            <p:cNvSpPr>
              <a:spLocks noChangeShapeType="1"/>
            </p:cNvSpPr>
            <p:nvPr/>
          </p:nvSpPr>
          <p:spPr bwMode="auto">
            <a:xfrm>
              <a:off x="1767114" y="4074659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46" name="Rectangle 31"/>
            <p:cNvSpPr>
              <a:spLocks noChangeArrowheads="1"/>
            </p:cNvSpPr>
            <p:nvPr/>
          </p:nvSpPr>
          <p:spPr bwMode="auto">
            <a:xfrm>
              <a:off x="1522639" y="4039735"/>
              <a:ext cx="194006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-0.05</a:t>
              </a:r>
            </a:p>
          </p:txBody>
        </p:sp>
        <p:sp>
          <p:nvSpPr>
            <p:cNvPr id="46347" name="Line 32"/>
            <p:cNvSpPr>
              <a:spLocks noChangeShapeType="1"/>
            </p:cNvSpPr>
            <p:nvPr/>
          </p:nvSpPr>
          <p:spPr bwMode="auto">
            <a:xfrm>
              <a:off x="1767114" y="3847646"/>
              <a:ext cx="28575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48" name="Rectangle 34"/>
            <p:cNvSpPr>
              <a:spLocks noChangeArrowheads="1"/>
            </p:cNvSpPr>
            <p:nvPr/>
          </p:nvSpPr>
          <p:spPr bwMode="auto">
            <a:xfrm>
              <a:off x="1522639" y="3814310"/>
              <a:ext cx="194006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-0.04</a:t>
              </a:r>
            </a:p>
          </p:txBody>
        </p:sp>
        <p:sp>
          <p:nvSpPr>
            <p:cNvPr id="46349" name="Line 35"/>
            <p:cNvSpPr>
              <a:spLocks noChangeShapeType="1"/>
            </p:cNvSpPr>
            <p:nvPr/>
          </p:nvSpPr>
          <p:spPr bwMode="auto">
            <a:xfrm>
              <a:off x="1767114" y="3625396"/>
              <a:ext cx="28575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50" name="Rectangle 37"/>
            <p:cNvSpPr>
              <a:spLocks noChangeArrowheads="1"/>
            </p:cNvSpPr>
            <p:nvPr/>
          </p:nvSpPr>
          <p:spPr bwMode="auto">
            <a:xfrm>
              <a:off x="1522639" y="3592060"/>
              <a:ext cx="194006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-0.03</a:t>
              </a:r>
            </a:p>
          </p:txBody>
        </p:sp>
        <p:sp>
          <p:nvSpPr>
            <p:cNvPr id="46351" name="Line 38"/>
            <p:cNvSpPr>
              <a:spLocks noChangeShapeType="1"/>
            </p:cNvSpPr>
            <p:nvPr/>
          </p:nvSpPr>
          <p:spPr bwMode="auto">
            <a:xfrm>
              <a:off x="1767114" y="3403146"/>
              <a:ext cx="28575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52" name="Rectangle 40"/>
            <p:cNvSpPr>
              <a:spLocks noChangeArrowheads="1"/>
            </p:cNvSpPr>
            <p:nvPr/>
          </p:nvSpPr>
          <p:spPr bwMode="auto">
            <a:xfrm>
              <a:off x="1522639" y="3369809"/>
              <a:ext cx="194006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-0.02</a:t>
              </a:r>
            </a:p>
          </p:txBody>
        </p:sp>
        <p:sp>
          <p:nvSpPr>
            <p:cNvPr id="46353" name="Line 41"/>
            <p:cNvSpPr>
              <a:spLocks noChangeShapeType="1"/>
            </p:cNvSpPr>
            <p:nvPr/>
          </p:nvSpPr>
          <p:spPr bwMode="auto">
            <a:xfrm>
              <a:off x="1767114" y="3180896"/>
              <a:ext cx="28575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54" name="Rectangle 43"/>
            <p:cNvSpPr>
              <a:spLocks noChangeArrowheads="1"/>
            </p:cNvSpPr>
            <p:nvPr/>
          </p:nvSpPr>
          <p:spPr bwMode="auto">
            <a:xfrm>
              <a:off x="1522639" y="3147559"/>
              <a:ext cx="194006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-0.01</a:t>
              </a:r>
            </a:p>
          </p:txBody>
        </p:sp>
        <p:sp>
          <p:nvSpPr>
            <p:cNvPr id="46355" name="Line 44"/>
            <p:cNvSpPr>
              <a:spLocks noChangeShapeType="1"/>
            </p:cNvSpPr>
            <p:nvPr/>
          </p:nvSpPr>
          <p:spPr bwMode="auto">
            <a:xfrm>
              <a:off x="1767114" y="2960234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56" name="Rectangle 46"/>
            <p:cNvSpPr>
              <a:spLocks noChangeArrowheads="1"/>
            </p:cNvSpPr>
            <p:nvPr/>
          </p:nvSpPr>
          <p:spPr bwMode="auto">
            <a:xfrm>
              <a:off x="1672928" y="2925309"/>
              <a:ext cx="47183" cy="104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6357" name="Line 47"/>
            <p:cNvSpPr>
              <a:spLocks noChangeShapeType="1"/>
            </p:cNvSpPr>
            <p:nvPr/>
          </p:nvSpPr>
          <p:spPr bwMode="auto">
            <a:xfrm>
              <a:off x="1767114" y="2960234"/>
              <a:ext cx="8302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58" name="Line 50"/>
            <p:cNvSpPr>
              <a:spLocks noChangeShapeType="1"/>
            </p:cNvSpPr>
            <p:nvPr/>
          </p:nvSpPr>
          <p:spPr bwMode="auto">
            <a:xfrm flipV="1">
              <a:off x="1762352" y="2960234"/>
              <a:ext cx="1587" cy="200660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Rectangle 51"/>
            <p:cNvSpPr>
              <a:spLocks noChangeArrowheads="1"/>
            </p:cNvSpPr>
            <p:nvPr/>
          </p:nvSpPr>
          <p:spPr bwMode="auto">
            <a:xfrm>
              <a:off x="2017193" y="2959598"/>
              <a:ext cx="330286" cy="111887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31" name="Rectangle 52"/>
            <p:cNvSpPr>
              <a:spLocks noChangeArrowheads="1"/>
            </p:cNvSpPr>
            <p:nvPr/>
          </p:nvSpPr>
          <p:spPr bwMode="auto">
            <a:xfrm>
              <a:off x="2017193" y="2959598"/>
              <a:ext cx="330286" cy="111887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46361" name="Line 53"/>
            <p:cNvSpPr>
              <a:spLocks noChangeShapeType="1"/>
            </p:cNvSpPr>
            <p:nvPr/>
          </p:nvSpPr>
          <p:spPr bwMode="auto">
            <a:xfrm>
              <a:off x="1767114" y="2960234"/>
              <a:ext cx="830263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Line 54"/>
            <p:cNvSpPr>
              <a:spLocks noChangeShapeType="1"/>
            </p:cNvSpPr>
            <p:nvPr/>
          </p:nvSpPr>
          <p:spPr bwMode="auto">
            <a:xfrm>
              <a:off x="2183210" y="3297063"/>
              <a:ext cx="1747" cy="1562809"/>
            </a:xfrm>
            <a:prstGeom prst="lin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34" name="Line 55"/>
            <p:cNvSpPr>
              <a:spLocks noChangeShapeType="1"/>
            </p:cNvSpPr>
            <p:nvPr/>
          </p:nvSpPr>
          <p:spPr bwMode="auto">
            <a:xfrm>
              <a:off x="2174472" y="3297063"/>
              <a:ext cx="8738" cy="1805"/>
            </a:xfrm>
            <a:prstGeom prst="lin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35" name="Line 56"/>
            <p:cNvSpPr>
              <a:spLocks noChangeShapeType="1"/>
            </p:cNvSpPr>
            <p:nvPr/>
          </p:nvSpPr>
          <p:spPr bwMode="auto">
            <a:xfrm>
              <a:off x="2174472" y="4859872"/>
              <a:ext cx="8738" cy="0"/>
            </a:xfrm>
            <a:prstGeom prst="lin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36" name="Oval 57"/>
            <p:cNvSpPr>
              <a:spLocks noChangeArrowheads="1"/>
            </p:cNvSpPr>
            <p:nvPr/>
          </p:nvSpPr>
          <p:spPr bwMode="auto">
            <a:xfrm>
              <a:off x="2174472" y="4074859"/>
              <a:ext cx="20971" cy="12632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 b="1" i="1">
                <a:solidFill>
                  <a:schemeClr val="bg1"/>
                </a:solidFill>
                <a:cs typeface="+mn-cs"/>
              </a:endParaRPr>
            </a:p>
          </p:txBody>
        </p:sp>
      </p:grpSp>
      <p:sp>
        <p:nvSpPr>
          <p:cNvPr id="46089" name="Line 110"/>
          <p:cNvSpPr>
            <a:spLocks noChangeShapeType="1"/>
          </p:cNvSpPr>
          <p:nvPr/>
        </p:nvSpPr>
        <p:spPr bwMode="auto">
          <a:xfrm>
            <a:off x="2844800" y="3211513"/>
            <a:ext cx="762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090" name="Line 112"/>
          <p:cNvSpPr>
            <a:spLocks noChangeShapeType="1"/>
          </p:cNvSpPr>
          <p:nvPr/>
        </p:nvSpPr>
        <p:spPr bwMode="auto">
          <a:xfrm flipV="1">
            <a:off x="2841625" y="1446213"/>
            <a:ext cx="0" cy="176530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091" name="Line 113"/>
          <p:cNvSpPr>
            <a:spLocks noChangeShapeType="1"/>
          </p:cNvSpPr>
          <p:nvPr/>
        </p:nvSpPr>
        <p:spPr bwMode="auto">
          <a:xfrm>
            <a:off x="2844800" y="3211513"/>
            <a:ext cx="762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0" name="Line 115"/>
          <p:cNvSpPr>
            <a:spLocks noChangeShapeType="1"/>
          </p:cNvSpPr>
          <p:nvPr/>
        </p:nvSpPr>
        <p:spPr bwMode="auto">
          <a:xfrm flipV="1">
            <a:off x="3222625" y="3192463"/>
            <a:ext cx="1588" cy="19050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600" b="1" i="1">
              <a:solidFill>
                <a:schemeClr val="bg1"/>
              </a:solidFill>
              <a:cs typeface="+mn-cs"/>
            </a:endParaRPr>
          </a:p>
        </p:txBody>
      </p:sp>
      <p:sp>
        <p:nvSpPr>
          <p:cNvPr id="171" name="Line 116"/>
          <p:cNvSpPr>
            <a:spLocks noChangeShapeType="1"/>
          </p:cNvSpPr>
          <p:nvPr/>
        </p:nvSpPr>
        <p:spPr bwMode="auto">
          <a:xfrm>
            <a:off x="3222625" y="1446213"/>
            <a:ext cx="1588" cy="14287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600" b="1" i="1">
              <a:solidFill>
                <a:schemeClr val="bg1"/>
              </a:solidFill>
              <a:cs typeface="+mn-cs"/>
            </a:endParaRPr>
          </a:p>
        </p:txBody>
      </p:sp>
      <p:sp>
        <p:nvSpPr>
          <p:cNvPr id="46094" name="Line 118"/>
          <p:cNvSpPr>
            <a:spLocks noChangeShapeType="1"/>
          </p:cNvSpPr>
          <p:nvPr/>
        </p:nvSpPr>
        <p:spPr bwMode="auto">
          <a:xfrm>
            <a:off x="2844800" y="3211513"/>
            <a:ext cx="26988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095" name="Rectangle 120"/>
          <p:cNvSpPr>
            <a:spLocks noChangeArrowheads="1"/>
          </p:cNvSpPr>
          <p:nvPr/>
        </p:nvSpPr>
        <p:spPr bwMode="auto">
          <a:xfrm>
            <a:off x="2773363" y="3181350"/>
            <a:ext cx="4445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i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6096" name="Line 121"/>
          <p:cNvSpPr>
            <a:spLocks noChangeShapeType="1"/>
          </p:cNvSpPr>
          <p:nvPr/>
        </p:nvSpPr>
        <p:spPr bwMode="auto">
          <a:xfrm>
            <a:off x="2844800" y="2989263"/>
            <a:ext cx="26988" cy="1587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097" name="Rectangle 123"/>
          <p:cNvSpPr>
            <a:spLocks noChangeArrowheads="1"/>
          </p:cNvSpPr>
          <p:nvPr/>
        </p:nvSpPr>
        <p:spPr bwMode="auto">
          <a:xfrm>
            <a:off x="2660650" y="2959100"/>
            <a:ext cx="150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i="1">
                <a:solidFill>
                  <a:schemeClr val="bg1"/>
                </a:solidFill>
              </a:rPr>
              <a:t>0.01</a:t>
            </a:r>
          </a:p>
        </p:txBody>
      </p:sp>
      <p:sp>
        <p:nvSpPr>
          <p:cNvPr id="46098" name="Line 124"/>
          <p:cNvSpPr>
            <a:spLocks noChangeShapeType="1"/>
          </p:cNvSpPr>
          <p:nvPr/>
        </p:nvSpPr>
        <p:spPr bwMode="auto">
          <a:xfrm>
            <a:off x="2844800" y="2768600"/>
            <a:ext cx="26988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099" name="Rectangle 126"/>
          <p:cNvSpPr>
            <a:spLocks noChangeArrowheads="1"/>
          </p:cNvSpPr>
          <p:nvPr/>
        </p:nvSpPr>
        <p:spPr bwMode="auto">
          <a:xfrm>
            <a:off x="2660650" y="2738438"/>
            <a:ext cx="150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i="1">
                <a:solidFill>
                  <a:schemeClr val="bg1"/>
                </a:solidFill>
              </a:rPr>
              <a:t>0.02</a:t>
            </a:r>
          </a:p>
        </p:txBody>
      </p:sp>
      <p:sp>
        <p:nvSpPr>
          <p:cNvPr id="46100" name="Line 127"/>
          <p:cNvSpPr>
            <a:spLocks noChangeShapeType="1"/>
          </p:cNvSpPr>
          <p:nvPr/>
        </p:nvSpPr>
        <p:spPr bwMode="auto">
          <a:xfrm>
            <a:off x="2844800" y="2546350"/>
            <a:ext cx="26988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01" name="Rectangle 129"/>
          <p:cNvSpPr>
            <a:spLocks noChangeArrowheads="1"/>
          </p:cNvSpPr>
          <p:nvPr/>
        </p:nvSpPr>
        <p:spPr bwMode="auto">
          <a:xfrm>
            <a:off x="2660650" y="2516188"/>
            <a:ext cx="150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i="1">
                <a:solidFill>
                  <a:schemeClr val="bg1"/>
                </a:solidFill>
              </a:rPr>
              <a:t>0.03</a:t>
            </a:r>
          </a:p>
        </p:txBody>
      </p:sp>
      <p:sp>
        <p:nvSpPr>
          <p:cNvPr id="46102" name="Line 130"/>
          <p:cNvSpPr>
            <a:spLocks noChangeShapeType="1"/>
          </p:cNvSpPr>
          <p:nvPr/>
        </p:nvSpPr>
        <p:spPr bwMode="auto">
          <a:xfrm>
            <a:off x="2844800" y="2328863"/>
            <a:ext cx="26988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03" name="Rectangle 132"/>
          <p:cNvSpPr>
            <a:spLocks noChangeArrowheads="1"/>
          </p:cNvSpPr>
          <p:nvPr/>
        </p:nvSpPr>
        <p:spPr bwMode="auto">
          <a:xfrm>
            <a:off x="2660650" y="2298700"/>
            <a:ext cx="150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i="1">
                <a:solidFill>
                  <a:schemeClr val="bg1"/>
                </a:solidFill>
              </a:rPr>
              <a:t>0.04</a:t>
            </a:r>
          </a:p>
        </p:txBody>
      </p:sp>
      <p:sp>
        <p:nvSpPr>
          <p:cNvPr id="46104" name="Line 133"/>
          <p:cNvSpPr>
            <a:spLocks noChangeShapeType="1"/>
          </p:cNvSpPr>
          <p:nvPr/>
        </p:nvSpPr>
        <p:spPr bwMode="auto">
          <a:xfrm>
            <a:off x="2844800" y="2106613"/>
            <a:ext cx="26988" cy="1587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05" name="Rectangle 135"/>
          <p:cNvSpPr>
            <a:spLocks noChangeArrowheads="1"/>
          </p:cNvSpPr>
          <p:nvPr/>
        </p:nvSpPr>
        <p:spPr bwMode="auto">
          <a:xfrm>
            <a:off x="2660650" y="2078038"/>
            <a:ext cx="150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i="1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46106" name="Line 136"/>
          <p:cNvSpPr>
            <a:spLocks noChangeShapeType="1"/>
          </p:cNvSpPr>
          <p:nvPr/>
        </p:nvSpPr>
        <p:spPr bwMode="auto">
          <a:xfrm>
            <a:off x="2844800" y="1884363"/>
            <a:ext cx="26988" cy="1587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07" name="Rectangle 138"/>
          <p:cNvSpPr>
            <a:spLocks noChangeArrowheads="1"/>
          </p:cNvSpPr>
          <p:nvPr/>
        </p:nvSpPr>
        <p:spPr bwMode="auto">
          <a:xfrm>
            <a:off x="2660650" y="1855788"/>
            <a:ext cx="150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i="1">
                <a:solidFill>
                  <a:schemeClr val="bg1"/>
                </a:solidFill>
              </a:rPr>
              <a:t>0.06</a:t>
            </a:r>
          </a:p>
        </p:txBody>
      </p:sp>
      <p:sp>
        <p:nvSpPr>
          <p:cNvPr id="46108" name="Line 139"/>
          <p:cNvSpPr>
            <a:spLocks noChangeShapeType="1"/>
          </p:cNvSpPr>
          <p:nvPr/>
        </p:nvSpPr>
        <p:spPr bwMode="auto">
          <a:xfrm>
            <a:off x="2844800" y="1663700"/>
            <a:ext cx="26988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09" name="Rectangle 141"/>
          <p:cNvSpPr>
            <a:spLocks noChangeArrowheads="1"/>
          </p:cNvSpPr>
          <p:nvPr/>
        </p:nvSpPr>
        <p:spPr bwMode="auto">
          <a:xfrm>
            <a:off x="2660650" y="1633538"/>
            <a:ext cx="150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i="1">
                <a:solidFill>
                  <a:schemeClr val="bg1"/>
                </a:solidFill>
              </a:rPr>
              <a:t>0.07</a:t>
            </a:r>
          </a:p>
        </p:txBody>
      </p:sp>
      <p:sp>
        <p:nvSpPr>
          <p:cNvPr id="46110" name="Rectangle 144"/>
          <p:cNvSpPr>
            <a:spLocks noChangeArrowheads="1"/>
          </p:cNvSpPr>
          <p:nvPr/>
        </p:nvSpPr>
        <p:spPr bwMode="auto">
          <a:xfrm>
            <a:off x="2660650" y="1416050"/>
            <a:ext cx="150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i="1">
                <a:solidFill>
                  <a:schemeClr val="bg1"/>
                </a:solidFill>
              </a:rPr>
              <a:t>0.08</a:t>
            </a:r>
          </a:p>
        </p:txBody>
      </p:sp>
      <p:sp>
        <p:nvSpPr>
          <p:cNvPr id="46111" name="Line 146"/>
          <p:cNvSpPr>
            <a:spLocks noChangeShapeType="1"/>
          </p:cNvSpPr>
          <p:nvPr/>
        </p:nvSpPr>
        <p:spPr bwMode="auto">
          <a:xfrm>
            <a:off x="2844800" y="3211513"/>
            <a:ext cx="762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0" name="Rectangle 149"/>
          <p:cNvSpPr>
            <a:spLocks noChangeArrowheads="1"/>
          </p:cNvSpPr>
          <p:nvPr/>
        </p:nvSpPr>
        <p:spPr bwMode="auto">
          <a:xfrm>
            <a:off x="3071813" y="2090738"/>
            <a:ext cx="301625" cy="1120775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600" b="1" i="1">
              <a:solidFill>
                <a:schemeClr val="bg1"/>
              </a:solidFill>
              <a:cs typeface="+mn-cs"/>
            </a:endParaRPr>
          </a:p>
        </p:txBody>
      </p:sp>
      <p:sp>
        <p:nvSpPr>
          <p:cNvPr id="191" name="Rectangle 150"/>
          <p:cNvSpPr>
            <a:spLocks noChangeArrowheads="1"/>
          </p:cNvSpPr>
          <p:nvPr/>
        </p:nvSpPr>
        <p:spPr bwMode="auto">
          <a:xfrm>
            <a:off x="3071813" y="2090738"/>
            <a:ext cx="301625" cy="1120775"/>
          </a:xfrm>
          <a:prstGeom prst="rect">
            <a:avLst/>
          </a:prstGeom>
          <a:solidFill>
            <a:schemeClr val="bg2"/>
          </a:solidFill>
          <a:ln w="25400">
            <a:solidFill>
              <a:srgbClr val="D9D9D9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600" b="1" i="1">
              <a:solidFill>
                <a:schemeClr val="bg1"/>
              </a:solidFill>
              <a:cs typeface="+mn-cs"/>
            </a:endParaRPr>
          </a:p>
        </p:txBody>
      </p:sp>
      <p:sp>
        <p:nvSpPr>
          <p:cNvPr id="46114" name="Line 151"/>
          <p:cNvSpPr>
            <a:spLocks noChangeShapeType="1"/>
          </p:cNvSpPr>
          <p:nvPr/>
        </p:nvSpPr>
        <p:spPr bwMode="auto">
          <a:xfrm>
            <a:off x="2844800" y="3211513"/>
            <a:ext cx="762000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3" name="Line 152"/>
          <p:cNvSpPr>
            <a:spLocks noChangeShapeType="1"/>
          </p:cNvSpPr>
          <p:nvPr/>
        </p:nvSpPr>
        <p:spPr bwMode="auto">
          <a:xfrm>
            <a:off x="3222625" y="1454150"/>
            <a:ext cx="1588" cy="1279525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600" b="1" i="1">
              <a:solidFill>
                <a:schemeClr val="bg1"/>
              </a:solidFill>
              <a:cs typeface="+mn-cs"/>
            </a:endParaRPr>
          </a:p>
        </p:txBody>
      </p:sp>
      <p:sp>
        <p:nvSpPr>
          <p:cNvPr id="194" name="Line 153"/>
          <p:cNvSpPr>
            <a:spLocks noChangeShapeType="1"/>
          </p:cNvSpPr>
          <p:nvPr/>
        </p:nvSpPr>
        <p:spPr bwMode="auto">
          <a:xfrm>
            <a:off x="3217863" y="1454150"/>
            <a:ext cx="11112" cy="0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600" b="1" i="1">
              <a:solidFill>
                <a:schemeClr val="bg1"/>
              </a:solidFill>
              <a:cs typeface="+mn-cs"/>
            </a:endParaRPr>
          </a:p>
        </p:txBody>
      </p:sp>
      <p:sp>
        <p:nvSpPr>
          <p:cNvPr id="196" name="Line 154"/>
          <p:cNvSpPr>
            <a:spLocks noChangeShapeType="1"/>
          </p:cNvSpPr>
          <p:nvPr/>
        </p:nvSpPr>
        <p:spPr bwMode="auto">
          <a:xfrm>
            <a:off x="3217863" y="2733675"/>
            <a:ext cx="11112" cy="1588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600" b="1" i="1">
              <a:solidFill>
                <a:schemeClr val="bg1"/>
              </a:solidFill>
              <a:cs typeface="+mn-cs"/>
            </a:endParaRPr>
          </a:p>
        </p:txBody>
      </p:sp>
      <p:sp>
        <p:nvSpPr>
          <p:cNvPr id="197" name="Oval 155"/>
          <p:cNvSpPr>
            <a:spLocks noChangeArrowheads="1"/>
          </p:cNvSpPr>
          <p:nvPr/>
        </p:nvSpPr>
        <p:spPr bwMode="auto">
          <a:xfrm>
            <a:off x="3217863" y="2089150"/>
            <a:ext cx="19050" cy="11113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600" b="1" i="1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46119" name="Group 238"/>
          <p:cNvGrpSpPr>
            <a:grpSpLocks/>
          </p:cNvGrpSpPr>
          <p:nvPr/>
        </p:nvGrpSpPr>
        <p:grpSpPr bwMode="auto">
          <a:xfrm>
            <a:off x="3724275" y="1322388"/>
            <a:ext cx="876300" cy="1952625"/>
            <a:chOff x="4919889" y="2818946"/>
            <a:chExt cx="963613" cy="2219585"/>
          </a:xfrm>
        </p:grpSpPr>
        <p:sp>
          <p:nvSpPr>
            <p:cNvPr id="46305" name="Line 158"/>
            <p:cNvSpPr>
              <a:spLocks noChangeShapeType="1"/>
            </p:cNvSpPr>
            <p:nvPr/>
          </p:nvSpPr>
          <p:spPr bwMode="auto">
            <a:xfrm>
              <a:off x="5053239" y="2960234"/>
              <a:ext cx="8302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06" name="Line 161"/>
            <p:cNvSpPr>
              <a:spLocks noChangeShapeType="1"/>
            </p:cNvSpPr>
            <p:nvPr/>
          </p:nvSpPr>
          <p:spPr bwMode="auto">
            <a:xfrm flipV="1">
              <a:off x="5053239" y="2960234"/>
              <a:ext cx="1588" cy="200660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07" name="Line 163"/>
            <p:cNvSpPr>
              <a:spLocks noChangeShapeType="1"/>
            </p:cNvSpPr>
            <p:nvPr/>
          </p:nvSpPr>
          <p:spPr bwMode="auto">
            <a:xfrm flipV="1">
              <a:off x="5053239" y="2960234"/>
              <a:ext cx="1588" cy="200660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1" name="Line 165"/>
            <p:cNvSpPr>
              <a:spLocks noChangeShapeType="1"/>
            </p:cNvSpPr>
            <p:nvPr/>
          </p:nvSpPr>
          <p:spPr bwMode="auto">
            <a:xfrm>
              <a:off x="5469777" y="2959700"/>
              <a:ext cx="1745" cy="1624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46309" name="Rectangle 169"/>
            <p:cNvSpPr>
              <a:spLocks noChangeArrowheads="1"/>
            </p:cNvSpPr>
            <p:nvPr/>
          </p:nvSpPr>
          <p:spPr bwMode="auto">
            <a:xfrm>
              <a:off x="4919889" y="4933496"/>
              <a:ext cx="75840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-8</a:t>
              </a:r>
            </a:p>
          </p:txBody>
        </p:sp>
        <p:sp>
          <p:nvSpPr>
            <p:cNvPr id="46310" name="Line 170"/>
            <p:cNvSpPr>
              <a:spLocks noChangeShapeType="1"/>
            </p:cNvSpPr>
            <p:nvPr/>
          </p:nvSpPr>
          <p:spPr bwMode="auto">
            <a:xfrm>
              <a:off x="5053239" y="4714421"/>
              <a:ext cx="28575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11" name="Rectangle 172"/>
            <p:cNvSpPr>
              <a:spLocks noChangeArrowheads="1"/>
            </p:cNvSpPr>
            <p:nvPr/>
          </p:nvSpPr>
          <p:spPr bwMode="auto">
            <a:xfrm>
              <a:off x="4919889" y="4681084"/>
              <a:ext cx="75840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-7</a:t>
              </a:r>
            </a:p>
          </p:txBody>
        </p:sp>
        <p:sp>
          <p:nvSpPr>
            <p:cNvPr id="46312" name="Line 173"/>
            <p:cNvSpPr>
              <a:spLocks noChangeShapeType="1"/>
            </p:cNvSpPr>
            <p:nvPr/>
          </p:nvSpPr>
          <p:spPr bwMode="auto">
            <a:xfrm>
              <a:off x="5053239" y="4463596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13" name="Rectangle 175"/>
            <p:cNvSpPr>
              <a:spLocks noChangeArrowheads="1"/>
            </p:cNvSpPr>
            <p:nvPr/>
          </p:nvSpPr>
          <p:spPr bwMode="auto">
            <a:xfrm>
              <a:off x="4919889" y="4428671"/>
              <a:ext cx="75840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-6</a:t>
              </a:r>
            </a:p>
          </p:txBody>
        </p:sp>
        <p:sp>
          <p:nvSpPr>
            <p:cNvPr id="46314" name="Line 176"/>
            <p:cNvSpPr>
              <a:spLocks noChangeShapeType="1"/>
            </p:cNvSpPr>
            <p:nvPr/>
          </p:nvSpPr>
          <p:spPr bwMode="auto">
            <a:xfrm>
              <a:off x="5053239" y="4211184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15" name="Rectangle 178"/>
            <p:cNvSpPr>
              <a:spLocks noChangeArrowheads="1"/>
            </p:cNvSpPr>
            <p:nvPr/>
          </p:nvSpPr>
          <p:spPr bwMode="auto">
            <a:xfrm>
              <a:off x="4919889" y="4176258"/>
              <a:ext cx="75840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-5</a:t>
              </a:r>
            </a:p>
          </p:txBody>
        </p:sp>
        <p:sp>
          <p:nvSpPr>
            <p:cNvPr id="46316" name="Line 179"/>
            <p:cNvSpPr>
              <a:spLocks noChangeShapeType="1"/>
            </p:cNvSpPr>
            <p:nvPr/>
          </p:nvSpPr>
          <p:spPr bwMode="auto">
            <a:xfrm>
              <a:off x="5053239" y="3963534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17" name="Rectangle 181"/>
            <p:cNvSpPr>
              <a:spLocks noChangeArrowheads="1"/>
            </p:cNvSpPr>
            <p:nvPr/>
          </p:nvSpPr>
          <p:spPr bwMode="auto">
            <a:xfrm>
              <a:off x="4919889" y="3928609"/>
              <a:ext cx="75840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-4</a:t>
              </a:r>
            </a:p>
          </p:txBody>
        </p:sp>
        <p:sp>
          <p:nvSpPr>
            <p:cNvPr id="46318" name="Line 182"/>
            <p:cNvSpPr>
              <a:spLocks noChangeShapeType="1"/>
            </p:cNvSpPr>
            <p:nvPr/>
          </p:nvSpPr>
          <p:spPr bwMode="auto">
            <a:xfrm>
              <a:off x="5053239" y="3711121"/>
              <a:ext cx="28575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19" name="Rectangle 184"/>
            <p:cNvSpPr>
              <a:spLocks noChangeArrowheads="1"/>
            </p:cNvSpPr>
            <p:nvPr/>
          </p:nvSpPr>
          <p:spPr bwMode="auto">
            <a:xfrm>
              <a:off x="4919889" y="3677784"/>
              <a:ext cx="75840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-3</a:t>
              </a:r>
            </a:p>
          </p:txBody>
        </p:sp>
        <p:sp>
          <p:nvSpPr>
            <p:cNvPr id="46320" name="Line 185"/>
            <p:cNvSpPr>
              <a:spLocks noChangeShapeType="1"/>
            </p:cNvSpPr>
            <p:nvPr/>
          </p:nvSpPr>
          <p:spPr bwMode="auto">
            <a:xfrm>
              <a:off x="5053239" y="3458709"/>
              <a:ext cx="28575" cy="1587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21" name="Rectangle 187"/>
            <p:cNvSpPr>
              <a:spLocks noChangeArrowheads="1"/>
            </p:cNvSpPr>
            <p:nvPr/>
          </p:nvSpPr>
          <p:spPr bwMode="auto">
            <a:xfrm>
              <a:off x="4919889" y="3425370"/>
              <a:ext cx="75840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-2</a:t>
              </a:r>
            </a:p>
          </p:txBody>
        </p:sp>
        <p:sp>
          <p:nvSpPr>
            <p:cNvPr id="46322" name="Line 188"/>
            <p:cNvSpPr>
              <a:spLocks noChangeShapeType="1"/>
            </p:cNvSpPr>
            <p:nvPr/>
          </p:nvSpPr>
          <p:spPr bwMode="auto">
            <a:xfrm>
              <a:off x="5053239" y="3207884"/>
              <a:ext cx="285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23" name="Rectangle 190"/>
            <p:cNvSpPr>
              <a:spLocks noChangeArrowheads="1"/>
            </p:cNvSpPr>
            <p:nvPr/>
          </p:nvSpPr>
          <p:spPr bwMode="auto">
            <a:xfrm>
              <a:off x="4919889" y="3172959"/>
              <a:ext cx="75840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46324" name="Rectangle 193"/>
            <p:cNvSpPr>
              <a:spLocks noChangeArrowheads="1"/>
            </p:cNvSpPr>
            <p:nvPr/>
          </p:nvSpPr>
          <p:spPr bwMode="auto">
            <a:xfrm>
              <a:off x="4946074" y="2925414"/>
              <a:ext cx="47133" cy="10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6325" name="Rectangle 194"/>
            <p:cNvSpPr>
              <a:spLocks noChangeArrowheads="1"/>
            </p:cNvSpPr>
            <p:nvPr/>
          </p:nvSpPr>
          <p:spPr bwMode="auto">
            <a:xfrm>
              <a:off x="5059589" y="2839584"/>
              <a:ext cx="165787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x 10</a:t>
              </a:r>
            </a:p>
          </p:txBody>
        </p:sp>
        <p:sp>
          <p:nvSpPr>
            <p:cNvPr id="46326" name="Rectangle 195"/>
            <p:cNvSpPr>
              <a:spLocks noChangeArrowheads="1"/>
            </p:cNvSpPr>
            <p:nvPr/>
          </p:nvSpPr>
          <p:spPr bwMode="auto">
            <a:xfrm>
              <a:off x="5213577" y="2818946"/>
              <a:ext cx="75840" cy="10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i="1">
                  <a:solidFill>
                    <a:schemeClr val="bg1"/>
                  </a:solidFill>
                </a:rPr>
                <a:t>-4</a:t>
              </a:r>
            </a:p>
          </p:txBody>
        </p:sp>
        <p:sp>
          <p:nvSpPr>
            <p:cNvPr id="46327" name="Line 196"/>
            <p:cNvSpPr>
              <a:spLocks noChangeShapeType="1"/>
            </p:cNvSpPr>
            <p:nvPr/>
          </p:nvSpPr>
          <p:spPr bwMode="auto">
            <a:xfrm>
              <a:off x="5053239" y="2960234"/>
              <a:ext cx="8302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28" name="Line 199"/>
            <p:cNvSpPr>
              <a:spLocks noChangeShapeType="1"/>
            </p:cNvSpPr>
            <p:nvPr/>
          </p:nvSpPr>
          <p:spPr bwMode="auto">
            <a:xfrm flipV="1">
              <a:off x="5053239" y="2960234"/>
              <a:ext cx="1588" cy="200660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3" name="Rectangle 200"/>
            <p:cNvSpPr>
              <a:spLocks noChangeArrowheads="1"/>
            </p:cNvSpPr>
            <p:nvPr/>
          </p:nvSpPr>
          <p:spPr bwMode="auto">
            <a:xfrm>
              <a:off x="5302193" y="2959700"/>
              <a:ext cx="331678" cy="1284833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224" name="Rectangle 201"/>
            <p:cNvSpPr>
              <a:spLocks noChangeArrowheads="1"/>
            </p:cNvSpPr>
            <p:nvPr/>
          </p:nvSpPr>
          <p:spPr bwMode="auto">
            <a:xfrm>
              <a:off x="5302193" y="2959700"/>
              <a:ext cx="331678" cy="128483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46331" name="Line 202"/>
            <p:cNvSpPr>
              <a:spLocks noChangeShapeType="1"/>
            </p:cNvSpPr>
            <p:nvPr/>
          </p:nvSpPr>
          <p:spPr bwMode="auto">
            <a:xfrm>
              <a:off x="5053239" y="2960234"/>
              <a:ext cx="830263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" name="Line 203"/>
            <p:cNvSpPr>
              <a:spLocks noChangeShapeType="1"/>
            </p:cNvSpPr>
            <p:nvPr/>
          </p:nvSpPr>
          <p:spPr bwMode="auto">
            <a:xfrm>
              <a:off x="5469777" y="3697757"/>
              <a:ext cx="1745" cy="1093552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230" name="Line 204"/>
            <p:cNvSpPr>
              <a:spLocks noChangeShapeType="1"/>
            </p:cNvSpPr>
            <p:nvPr/>
          </p:nvSpPr>
          <p:spPr bwMode="auto">
            <a:xfrm>
              <a:off x="5461048" y="3697757"/>
              <a:ext cx="8729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231" name="Line 205"/>
            <p:cNvSpPr>
              <a:spLocks noChangeShapeType="1"/>
            </p:cNvSpPr>
            <p:nvPr/>
          </p:nvSpPr>
          <p:spPr bwMode="auto">
            <a:xfrm>
              <a:off x="5461048" y="4791308"/>
              <a:ext cx="8729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 b="1" i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232" name="Oval 207"/>
            <p:cNvSpPr>
              <a:spLocks noChangeArrowheads="1"/>
            </p:cNvSpPr>
            <p:nvPr/>
          </p:nvSpPr>
          <p:spPr bwMode="auto">
            <a:xfrm>
              <a:off x="5461048" y="4240924"/>
              <a:ext cx="22694" cy="1263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 b="1" i="1">
                <a:solidFill>
                  <a:schemeClr val="bg1"/>
                </a:solidFill>
                <a:cs typeface="+mn-cs"/>
              </a:endParaRPr>
            </a:p>
          </p:txBody>
        </p:sp>
      </p:grpSp>
      <p:sp>
        <p:nvSpPr>
          <p:cNvPr id="46120" name="Line 61"/>
          <p:cNvSpPr>
            <a:spLocks noChangeShapeType="1"/>
          </p:cNvSpPr>
          <p:nvPr/>
        </p:nvSpPr>
        <p:spPr bwMode="auto">
          <a:xfrm>
            <a:off x="1852613" y="3211513"/>
            <a:ext cx="7540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21" name="Line 63"/>
          <p:cNvSpPr>
            <a:spLocks noChangeShapeType="1"/>
          </p:cNvSpPr>
          <p:nvPr/>
        </p:nvSpPr>
        <p:spPr bwMode="auto">
          <a:xfrm flipV="1">
            <a:off x="1852613" y="1446213"/>
            <a:ext cx="1587" cy="176530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22" name="Line 64"/>
          <p:cNvSpPr>
            <a:spLocks noChangeShapeType="1"/>
          </p:cNvSpPr>
          <p:nvPr/>
        </p:nvSpPr>
        <p:spPr bwMode="auto">
          <a:xfrm>
            <a:off x="1852613" y="3211513"/>
            <a:ext cx="7540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0" name="Line 66"/>
          <p:cNvSpPr>
            <a:spLocks noChangeShapeType="1"/>
          </p:cNvSpPr>
          <p:nvPr/>
        </p:nvSpPr>
        <p:spPr bwMode="auto">
          <a:xfrm flipV="1">
            <a:off x="2228850" y="3192463"/>
            <a:ext cx="1588" cy="19050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600" b="1" i="1">
              <a:solidFill>
                <a:schemeClr val="bg1"/>
              </a:solidFill>
              <a:cs typeface="+mn-cs"/>
            </a:endParaRPr>
          </a:p>
        </p:txBody>
      </p:sp>
      <p:sp>
        <p:nvSpPr>
          <p:cNvPr id="141" name="Line 67"/>
          <p:cNvSpPr>
            <a:spLocks noChangeShapeType="1"/>
          </p:cNvSpPr>
          <p:nvPr/>
        </p:nvSpPr>
        <p:spPr bwMode="auto">
          <a:xfrm>
            <a:off x="2228850" y="1446213"/>
            <a:ext cx="1588" cy="14287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600" b="1" i="1">
              <a:solidFill>
                <a:schemeClr val="bg1"/>
              </a:solidFill>
              <a:cs typeface="+mn-cs"/>
            </a:endParaRPr>
          </a:p>
        </p:txBody>
      </p:sp>
      <p:sp>
        <p:nvSpPr>
          <p:cNvPr id="46125" name="Line 69"/>
          <p:cNvSpPr>
            <a:spLocks noChangeShapeType="1"/>
          </p:cNvSpPr>
          <p:nvPr/>
        </p:nvSpPr>
        <p:spPr bwMode="auto">
          <a:xfrm>
            <a:off x="1852613" y="3211513"/>
            <a:ext cx="23812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26" name="Rectangle 71"/>
          <p:cNvSpPr>
            <a:spLocks noChangeArrowheads="1"/>
          </p:cNvSpPr>
          <p:nvPr/>
        </p:nvSpPr>
        <p:spPr bwMode="auto">
          <a:xfrm>
            <a:off x="1789113" y="3181350"/>
            <a:ext cx="4445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i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6127" name="Line 72"/>
          <p:cNvSpPr>
            <a:spLocks noChangeShapeType="1"/>
          </p:cNvSpPr>
          <p:nvPr/>
        </p:nvSpPr>
        <p:spPr bwMode="auto">
          <a:xfrm>
            <a:off x="1852613" y="2989263"/>
            <a:ext cx="23812" cy="1587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28" name="Rectangle 74"/>
          <p:cNvSpPr>
            <a:spLocks noChangeArrowheads="1"/>
          </p:cNvSpPr>
          <p:nvPr/>
        </p:nvSpPr>
        <p:spPr bwMode="auto">
          <a:xfrm>
            <a:off x="1674813" y="2959100"/>
            <a:ext cx="1508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i="1">
                <a:solidFill>
                  <a:schemeClr val="bg1"/>
                </a:solidFill>
              </a:rPr>
              <a:t>0.02</a:t>
            </a:r>
          </a:p>
        </p:txBody>
      </p:sp>
      <p:sp>
        <p:nvSpPr>
          <p:cNvPr id="46129" name="Line 75"/>
          <p:cNvSpPr>
            <a:spLocks noChangeShapeType="1"/>
          </p:cNvSpPr>
          <p:nvPr/>
        </p:nvSpPr>
        <p:spPr bwMode="auto">
          <a:xfrm>
            <a:off x="1852613" y="2768600"/>
            <a:ext cx="23812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30" name="Rectangle 77"/>
          <p:cNvSpPr>
            <a:spLocks noChangeArrowheads="1"/>
          </p:cNvSpPr>
          <p:nvPr/>
        </p:nvSpPr>
        <p:spPr bwMode="auto">
          <a:xfrm>
            <a:off x="1674813" y="2736850"/>
            <a:ext cx="150812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i="1">
                <a:solidFill>
                  <a:schemeClr val="bg1"/>
                </a:solidFill>
              </a:rPr>
              <a:t>0.04</a:t>
            </a:r>
          </a:p>
        </p:txBody>
      </p:sp>
      <p:sp>
        <p:nvSpPr>
          <p:cNvPr id="46131" name="Line 78"/>
          <p:cNvSpPr>
            <a:spLocks noChangeShapeType="1"/>
          </p:cNvSpPr>
          <p:nvPr/>
        </p:nvSpPr>
        <p:spPr bwMode="auto">
          <a:xfrm>
            <a:off x="1852613" y="2546350"/>
            <a:ext cx="23812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32" name="Rectangle 80"/>
          <p:cNvSpPr>
            <a:spLocks noChangeArrowheads="1"/>
          </p:cNvSpPr>
          <p:nvPr/>
        </p:nvSpPr>
        <p:spPr bwMode="auto">
          <a:xfrm>
            <a:off x="1674813" y="2516188"/>
            <a:ext cx="1508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i="1">
                <a:solidFill>
                  <a:schemeClr val="bg1"/>
                </a:solidFill>
              </a:rPr>
              <a:t>0.06</a:t>
            </a:r>
          </a:p>
        </p:txBody>
      </p:sp>
      <p:sp>
        <p:nvSpPr>
          <p:cNvPr id="46133" name="Line 81"/>
          <p:cNvSpPr>
            <a:spLocks noChangeShapeType="1"/>
          </p:cNvSpPr>
          <p:nvPr/>
        </p:nvSpPr>
        <p:spPr bwMode="auto">
          <a:xfrm>
            <a:off x="1852613" y="2328863"/>
            <a:ext cx="23812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34" name="Rectangle 83"/>
          <p:cNvSpPr>
            <a:spLocks noChangeArrowheads="1"/>
          </p:cNvSpPr>
          <p:nvPr/>
        </p:nvSpPr>
        <p:spPr bwMode="auto">
          <a:xfrm>
            <a:off x="1674813" y="2297113"/>
            <a:ext cx="150812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i="1">
                <a:solidFill>
                  <a:schemeClr val="bg1"/>
                </a:solidFill>
              </a:rPr>
              <a:t>0.08</a:t>
            </a:r>
          </a:p>
        </p:txBody>
      </p:sp>
      <p:sp>
        <p:nvSpPr>
          <p:cNvPr id="46135" name="Line 84"/>
          <p:cNvSpPr>
            <a:spLocks noChangeShapeType="1"/>
          </p:cNvSpPr>
          <p:nvPr/>
        </p:nvSpPr>
        <p:spPr bwMode="auto">
          <a:xfrm>
            <a:off x="1852613" y="2106613"/>
            <a:ext cx="23812" cy="1587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36" name="Rectangle 86"/>
          <p:cNvSpPr>
            <a:spLocks noChangeArrowheads="1"/>
          </p:cNvSpPr>
          <p:nvPr/>
        </p:nvSpPr>
        <p:spPr bwMode="auto">
          <a:xfrm>
            <a:off x="1719263" y="2076450"/>
            <a:ext cx="10795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i="1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46137" name="Line 87"/>
          <p:cNvSpPr>
            <a:spLocks noChangeShapeType="1"/>
          </p:cNvSpPr>
          <p:nvPr/>
        </p:nvSpPr>
        <p:spPr bwMode="auto">
          <a:xfrm>
            <a:off x="1852613" y="1884363"/>
            <a:ext cx="23812" cy="1587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38" name="Rectangle 89"/>
          <p:cNvSpPr>
            <a:spLocks noChangeArrowheads="1"/>
          </p:cNvSpPr>
          <p:nvPr/>
        </p:nvSpPr>
        <p:spPr bwMode="auto">
          <a:xfrm>
            <a:off x="1674813" y="1855788"/>
            <a:ext cx="1508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i="1">
                <a:solidFill>
                  <a:schemeClr val="bg1"/>
                </a:solidFill>
              </a:rPr>
              <a:t>0.12</a:t>
            </a:r>
          </a:p>
        </p:txBody>
      </p:sp>
      <p:sp>
        <p:nvSpPr>
          <p:cNvPr id="46139" name="Line 90"/>
          <p:cNvSpPr>
            <a:spLocks noChangeShapeType="1"/>
          </p:cNvSpPr>
          <p:nvPr/>
        </p:nvSpPr>
        <p:spPr bwMode="auto">
          <a:xfrm>
            <a:off x="1852613" y="1663700"/>
            <a:ext cx="23812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40" name="Rectangle 92"/>
          <p:cNvSpPr>
            <a:spLocks noChangeArrowheads="1"/>
          </p:cNvSpPr>
          <p:nvPr/>
        </p:nvSpPr>
        <p:spPr bwMode="auto">
          <a:xfrm>
            <a:off x="1674813" y="1633538"/>
            <a:ext cx="1508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i="1">
                <a:solidFill>
                  <a:schemeClr val="bg1"/>
                </a:solidFill>
              </a:rPr>
              <a:t>0.14</a:t>
            </a:r>
          </a:p>
        </p:txBody>
      </p:sp>
      <p:sp>
        <p:nvSpPr>
          <p:cNvPr id="46141" name="Rectangle 95"/>
          <p:cNvSpPr>
            <a:spLocks noChangeArrowheads="1"/>
          </p:cNvSpPr>
          <p:nvPr/>
        </p:nvSpPr>
        <p:spPr bwMode="auto">
          <a:xfrm>
            <a:off x="1674813" y="1416050"/>
            <a:ext cx="1508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i="1">
                <a:solidFill>
                  <a:schemeClr val="bg1"/>
                </a:solidFill>
              </a:rPr>
              <a:t>0.16</a:t>
            </a:r>
          </a:p>
        </p:txBody>
      </p:sp>
      <p:sp>
        <p:nvSpPr>
          <p:cNvPr id="46142" name="Line 97"/>
          <p:cNvSpPr>
            <a:spLocks noChangeShapeType="1"/>
          </p:cNvSpPr>
          <p:nvPr/>
        </p:nvSpPr>
        <p:spPr bwMode="auto">
          <a:xfrm>
            <a:off x="1852613" y="3211513"/>
            <a:ext cx="7540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0" name="Rectangle 100"/>
          <p:cNvSpPr>
            <a:spLocks noChangeArrowheads="1"/>
          </p:cNvSpPr>
          <p:nvPr/>
        </p:nvSpPr>
        <p:spPr bwMode="auto">
          <a:xfrm>
            <a:off x="2078038" y="1947863"/>
            <a:ext cx="301625" cy="126365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600" b="1" i="1">
              <a:solidFill>
                <a:schemeClr val="bg1"/>
              </a:solidFill>
              <a:cs typeface="+mn-cs"/>
            </a:endParaRPr>
          </a:p>
        </p:txBody>
      </p:sp>
      <p:sp>
        <p:nvSpPr>
          <p:cNvPr id="161" name="Rectangle 101"/>
          <p:cNvSpPr>
            <a:spLocks noChangeArrowheads="1"/>
          </p:cNvSpPr>
          <p:nvPr/>
        </p:nvSpPr>
        <p:spPr bwMode="auto">
          <a:xfrm>
            <a:off x="2078038" y="1947863"/>
            <a:ext cx="301625" cy="1263650"/>
          </a:xfrm>
          <a:prstGeom prst="rect">
            <a:avLst/>
          </a:prstGeom>
          <a:solidFill>
            <a:srgbClr val="FF0000"/>
          </a:solidFill>
          <a:ln w="25400">
            <a:solidFill>
              <a:srgbClr val="D9D9D9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600" b="1" i="1">
              <a:solidFill>
                <a:schemeClr val="bg1"/>
              </a:solidFill>
              <a:cs typeface="+mn-cs"/>
            </a:endParaRPr>
          </a:p>
        </p:txBody>
      </p:sp>
      <p:sp>
        <p:nvSpPr>
          <p:cNvPr id="46145" name="Line 102"/>
          <p:cNvSpPr>
            <a:spLocks noChangeShapeType="1"/>
          </p:cNvSpPr>
          <p:nvPr/>
        </p:nvSpPr>
        <p:spPr bwMode="auto">
          <a:xfrm>
            <a:off x="1852613" y="3211513"/>
            <a:ext cx="754062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" name="Line 103"/>
          <p:cNvSpPr>
            <a:spLocks noChangeShapeType="1"/>
          </p:cNvSpPr>
          <p:nvPr/>
        </p:nvSpPr>
        <p:spPr bwMode="auto">
          <a:xfrm>
            <a:off x="2228850" y="1449388"/>
            <a:ext cx="1588" cy="998537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600" b="1" i="1">
              <a:solidFill>
                <a:schemeClr val="bg1"/>
              </a:solidFill>
              <a:cs typeface="+mn-cs"/>
            </a:endParaRPr>
          </a:p>
        </p:txBody>
      </p:sp>
      <p:sp>
        <p:nvSpPr>
          <p:cNvPr id="164" name="Line 104"/>
          <p:cNvSpPr>
            <a:spLocks noChangeShapeType="1"/>
          </p:cNvSpPr>
          <p:nvPr/>
        </p:nvSpPr>
        <p:spPr bwMode="auto">
          <a:xfrm>
            <a:off x="2222500" y="1449388"/>
            <a:ext cx="6350" cy="1587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600" b="1" i="1">
              <a:solidFill>
                <a:schemeClr val="bg1"/>
              </a:solidFill>
              <a:cs typeface="+mn-cs"/>
            </a:endParaRPr>
          </a:p>
        </p:txBody>
      </p:sp>
      <p:sp>
        <p:nvSpPr>
          <p:cNvPr id="165" name="Line 105"/>
          <p:cNvSpPr>
            <a:spLocks noChangeShapeType="1"/>
          </p:cNvSpPr>
          <p:nvPr/>
        </p:nvSpPr>
        <p:spPr bwMode="auto">
          <a:xfrm>
            <a:off x="2222500" y="2447925"/>
            <a:ext cx="6350" cy="0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600" b="1" i="1">
              <a:solidFill>
                <a:schemeClr val="bg1"/>
              </a:solidFill>
              <a:cs typeface="+mn-cs"/>
            </a:endParaRPr>
          </a:p>
        </p:txBody>
      </p:sp>
      <p:sp>
        <p:nvSpPr>
          <p:cNvPr id="166" name="Oval 106"/>
          <p:cNvSpPr>
            <a:spLocks noChangeArrowheads="1"/>
          </p:cNvSpPr>
          <p:nvPr/>
        </p:nvSpPr>
        <p:spPr bwMode="auto">
          <a:xfrm>
            <a:off x="2222500" y="1944688"/>
            <a:ext cx="19050" cy="1111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600" b="1" i="1">
              <a:solidFill>
                <a:schemeClr val="bg1"/>
              </a:solidFill>
              <a:cs typeface="+mn-cs"/>
            </a:endParaRPr>
          </a:p>
        </p:txBody>
      </p:sp>
      <p:sp>
        <p:nvSpPr>
          <p:cNvPr id="46150" name="TextBox 777"/>
          <p:cNvSpPr txBox="1">
            <a:spLocks noChangeArrowheads="1"/>
          </p:cNvSpPr>
          <p:nvPr/>
        </p:nvSpPr>
        <p:spPr bwMode="auto">
          <a:xfrm>
            <a:off x="2084388" y="1212850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6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46151" name="TextBox 779"/>
          <p:cNvSpPr txBox="1">
            <a:spLocks noChangeArrowheads="1"/>
          </p:cNvSpPr>
          <p:nvPr/>
        </p:nvSpPr>
        <p:spPr bwMode="auto">
          <a:xfrm>
            <a:off x="4094163" y="2997200"/>
            <a:ext cx="21431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6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46152" name="Text Box 4"/>
          <p:cNvSpPr txBox="1">
            <a:spLocks noChangeArrowheads="1"/>
          </p:cNvSpPr>
          <p:nvPr/>
        </p:nvSpPr>
        <p:spPr bwMode="auto">
          <a:xfrm>
            <a:off x="4849813" y="2411413"/>
            <a:ext cx="392747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140000"/>
              </a:lnSpc>
              <a:buFontTx/>
              <a:buChar char="•"/>
            </a:pPr>
            <a:r>
              <a:rPr lang="en-GB" sz="1200" b="1">
                <a:solidFill>
                  <a:srgbClr val="FF0000"/>
                </a:solidFill>
              </a:rPr>
              <a:t> Decrease in AMPA coupling (decreased </a:t>
            </a:r>
            <a:r>
              <a:rPr lang="el-GR" sz="1200" b="1" i="1">
                <a:solidFill>
                  <a:srgbClr val="FF0000"/>
                </a:solidFill>
              </a:rPr>
              <a:t>γ</a:t>
            </a:r>
            <a:r>
              <a:rPr lang="en-GB" sz="1200" b="1" i="1" baseline="-25000">
                <a:solidFill>
                  <a:srgbClr val="FF0000"/>
                </a:solidFill>
              </a:rPr>
              <a:t>1,3</a:t>
            </a:r>
            <a:r>
              <a:rPr lang="en-GB" sz="1200" b="1">
                <a:solidFill>
                  <a:srgbClr val="FF0000"/>
                </a:solidFill>
              </a:rPr>
              <a:t>)</a:t>
            </a:r>
          </a:p>
          <a:p>
            <a:pPr lvl="1">
              <a:buFontTx/>
              <a:buChar char="•"/>
            </a:pPr>
            <a:r>
              <a:rPr lang="en-GB" sz="1200" b="1">
                <a:solidFill>
                  <a:srgbClr val="FF0000"/>
                </a:solidFill>
              </a:rPr>
              <a:t> Increased sensitivity by NMDA receptors</a:t>
            </a:r>
          </a:p>
          <a:p>
            <a:pPr lvl="1"/>
            <a:r>
              <a:rPr lang="en-GB" sz="1200" b="1">
                <a:solidFill>
                  <a:srgbClr val="FF0000"/>
                </a:solidFill>
              </a:rPr>
              <a:t>  (increased </a:t>
            </a:r>
            <a:r>
              <a:rPr lang="el-GR" sz="1200" b="1">
                <a:solidFill>
                  <a:srgbClr val="FF0000"/>
                </a:solidFill>
              </a:rPr>
              <a:t>α</a:t>
            </a:r>
            <a:r>
              <a:rPr lang="en-GB" sz="1200" b="1">
                <a:solidFill>
                  <a:srgbClr val="FF0000"/>
                </a:solidFill>
              </a:rPr>
              <a:t>)</a:t>
            </a:r>
          </a:p>
          <a:p>
            <a:pPr>
              <a:buFontTx/>
              <a:buChar char="•"/>
            </a:pPr>
            <a:endParaRPr lang="en-GB" sz="1400"/>
          </a:p>
          <a:p>
            <a:endParaRPr lang="en-GB" sz="1400"/>
          </a:p>
          <a:p>
            <a:r>
              <a:rPr lang="en-GB" sz="1400"/>
              <a:t> </a:t>
            </a:r>
          </a:p>
        </p:txBody>
      </p:sp>
      <p:sp>
        <p:nvSpPr>
          <p:cNvPr id="46235" name="Text Box 244"/>
          <p:cNvSpPr txBox="1">
            <a:spLocks noChangeArrowheads="1"/>
          </p:cNvSpPr>
          <p:nvPr/>
        </p:nvSpPr>
        <p:spPr bwMode="auto">
          <a:xfrm>
            <a:off x="1878013" y="6092825"/>
            <a:ext cx="15033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/>
              <a:t>Performance Increase</a:t>
            </a:r>
            <a:endParaRPr lang="en-US" sz="1000" b="1"/>
          </a:p>
        </p:txBody>
      </p:sp>
      <p:sp>
        <p:nvSpPr>
          <p:cNvPr id="46236" name="Text Box 245"/>
          <p:cNvSpPr txBox="1">
            <a:spLocks noChangeArrowheads="1"/>
          </p:cNvSpPr>
          <p:nvPr/>
        </p:nvSpPr>
        <p:spPr bwMode="auto">
          <a:xfrm rot="16200000">
            <a:off x="71438" y="4667251"/>
            <a:ext cx="1581149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/>
              <a:t>AMPA connectivity </a:t>
            </a:r>
            <a:r>
              <a:rPr lang="el-GR" sz="1000" b="1" i="1"/>
              <a:t>γ</a:t>
            </a:r>
            <a:r>
              <a:rPr lang="en-GB" sz="1000" b="1" i="1" baseline="-25000"/>
              <a:t>1,3</a:t>
            </a:r>
            <a:endParaRPr lang="en-US" sz="1000" b="1"/>
          </a:p>
        </p:txBody>
      </p:sp>
      <p:sp>
        <p:nvSpPr>
          <p:cNvPr id="46237" name="Rectangle 7"/>
          <p:cNvSpPr>
            <a:spLocks noChangeArrowheads="1"/>
          </p:cNvSpPr>
          <p:nvPr/>
        </p:nvSpPr>
        <p:spPr bwMode="auto">
          <a:xfrm>
            <a:off x="1208398" y="3836500"/>
            <a:ext cx="2994168" cy="202319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 sz="800" b="1" i="1"/>
          </a:p>
        </p:txBody>
      </p:sp>
      <p:sp>
        <p:nvSpPr>
          <p:cNvPr id="46238" name="Line 8"/>
          <p:cNvSpPr>
            <a:spLocks noChangeShapeType="1"/>
          </p:cNvSpPr>
          <p:nvPr/>
        </p:nvSpPr>
        <p:spPr bwMode="auto">
          <a:xfrm>
            <a:off x="1208398" y="3836500"/>
            <a:ext cx="2994168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39" name="Line 9"/>
          <p:cNvSpPr>
            <a:spLocks noChangeShapeType="1"/>
          </p:cNvSpPr>
          <p:nvPr/>
        </p:nvSpPr>
        <p:spPr bwMode="auto">
          <a:xfrm>
            <a:off x="1208398" y="5859690"/>
            <a:ext cx="2994168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40" name="Line 10"/>
          <p:cNvSpPr>
            <a:spLocks noChangeShapeType="1"/>
          </p:cNvSpPr>
          <p:nvPr/>
        </p:nvSpPr>
        <p:spPr bwMode="auto">
          <a:xfrm flipV="1">
            <a:off x="4202565" y="3836500"/>
            <a:ext cx="839" cy="2023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41" name="Line 11"/>
          <p:cNvSpPr>
            <a:spLocks noChangeShapeType="1"/>
          </p:cNvSpPr>
          <p:nvPr/>
        </p:nvSpPr>
        <p:spPr bwMode="auto">
          <a:xfrm flipV="1">
            <a:off x="1208398" y="3836500"/>
            <a:ext cx="839" cy="2023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42" name="Line 12"/>
          <p:cNvSpPr>
            <a:spLocks noChangeShapeType="1"/>
          </p:cNvSpPr>
          <p:nvPr/>
        </p:nvSpPr>
        <p:spPr bwMode="auto">
          <a:xfrm>
            <a:off x="1208398" y="5859690"/>
            <a:ext cx="2994168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43" name="Line 13"/>
          <p:cNvSpPr>
            <a:spLocks noChangeShapeType="1"/>
          </p:cNvSpPr>
          <p:nvPr/>
        </p:nvSpPr>
        <p:spPr bwMode="auto">
          <a:xfrm flipV="1">
            <a:off x="1208398" y="3836500"/>
            <a:ext cx="839" cy="2023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44" name="Line 14"/>
          <p:cNvSpPr>
            <a:spLocks noChangeShapeType="1"/>
          </p:cNvSpPr>
          <p:nvPr/>
        </p:nvSpPr>
        <p:spPr bwMode="auto">
          <a:xfrm flipV="1">
            <a:off x="1208398" y="5833862"/>
            <a:ext cx="839" cy="258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45" name="Line 15"/>
          <p:cNvSpPr>
            <a:spLocks noChangeShapeType="1"/>
          </p:cNvSpPr>
          <p:nvPr/>
        </p:nvSpPr>
        <p:spPr bwMode="auto">
          <a:xfrm>
            <a:off x="1208398" y="3836500"/>
            <a:ext cx="839" cy="215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46" name="Rectangle 16"/>
          <p:cNvSpPr>
            <a:spLocks noChangeArrowheads="1"/>
          </p:cNvSpPr>
          <p:nvPr/>
        </p:nvSpPr>
        <p:spPr bwMode="auto">
          <a:xfrm>
            <a:off x="1176565" y="5937174"/>
            <a:ext cx="78761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-10</a:t>
            </a:r>
            <a:endParaRPr lang="en-US" sz="800" b="1" i="1"/>
          </a:p>
        </p:txBody>
      </p:sp>
      <p:sp>
        <p:nvSpPr>
          <p:cNvPr id="46247" name="Line 17"/>
          <p:cNvSpPr>
            <a:spLocks noChangeShapeType="1"/>
          </p:cNvSpPr>
          <p:nvPr/>
        </p:nvSpPr>
        <p:spPr bwMode="auto">
          <a:xfrm flipV="1">
            <a:off x="1706587" y="5833862"/>
            <a:ext cx="839" cy="258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48" name="Rectangle 19"/>
          <p:cNvSpPr>
            <a:spLocks noChangeArrowheads="1"/>
          </p:cNvSpPr>
          <p:nvPr/>
        </p:nvSpPr>
        <p:spPr bwMode="auto">
          <a:xfrm>
            <a:off x="1692515" y="5937174"/>
            <a:ext cx="48273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-5</a:t>
            </a:r>
            <a:endParaRPr lang="en-US" sz="800" b="1" i="1"/>
          </a:p>
        </p:txBody>
      </p:sp>
      <p:sp>
        <p:nvSpPr>
          <p:cNvPr id="46249" name="Line 20"/>
          <p:cNvSpPr>
            <a:spLocks noChangeShapeType="1"/>
          </p:cNvSpPr>
          <p:nvPr/>
        </p:nvSpPr>
        <p:spPr bwMode="auto">
          <a:xfrm flipV="1">
            <a:off x="2204776" y="5833862"/>
            <a:ext cx="839" cy="258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50" name="Rectangle 22"/>
          <p:cNvSpPr>
            <a:spLocks noChangeArrowheads="1"/>
          </p:cNvSpPr>
          <p:nvPr/>
        </p:nvSpPr>
        <p:spPr bwMode="auto">
          <a:xfrm>
            <a:off x="2207144" y="5937174"/>
            <a:ext cx="30488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0</a:t>
            </a:r>
            <a:endParaRPr lang="en-US" sz="800" b="1" i="1"/>
          </a:p>
        </p:txBody>
      </p:sp>
      <p:sp>
        <p:nvSpPr>
          <p:cNvPr id="46251" name="Line 23"/>
          <p:cNvSpPr>
            <a:spLocks noChangeShapeType="1"/>
          </p:cNvSpPr>
          <p:nvPr/>
        </p:nvSpPr>
        <p:spPr bwMode="auto">
          <a:xfrm flipV="1">
            <a:off x="2702965" y="5833862"/>
            <a:ext cx="839" cy="258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52" name="Rectangle 25"/>
          <p:cNvSpPr>
            <a:spLocks noChangeArrowheads="1"/>
          </p:cNvSpPr>
          <p:nvPr/>
        </p:nvSpPr>
        <p:spPr bwMode="auto">
          <a:xfrm>
            <a:off x="2705334" y="5937174"/>
            <a:ext cx="30488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5</a:t>
            </a:r>
            <a:endParaRPr lang="en-US" sz="800" b="1" i="1"/>
          </a:p>
        </p:txBody>
      </p:sp>
      <p:sp>
        <p:nvSpPr>
          <p:cNvPr id="46253" name="Line 26"/>
          <p:cNvSpPr>
            <a:spLocks noChangeShapeType="1"/>
          </p:cNvSpPr>
          <p:nvPr/>
        </p:nvSpPr>
        <p:spPr bwMode="auto">
          <a:xfrm flipV="1">
            <a:off x="3201155" y="5833862"/>
            <a:ext cx="839" cy="258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54" name="Rectangle 28"/>
          <p:cNvSpPr>
            <a:spLocks noChangeArrowheads="1"/>
          </p:cNvSpPr>
          <p:nvPr/>
        </p:nvSpPr>
        <p:spPr bwMode="auto">
          <a:xfrm>
            <a:off x="3185763" y="5937174"/>
            <a:ext cx="60976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10</a:t>
            </a:r>
            <a:endParaRPr lang="en-US" sz="800" b="1" i="1"/>
          </a:p>
        </p:txBody>
      </p:sp>
      <p:sp>
        <p:nvSpPr>
          <p:cNvPr id="46255" name="Line 29"/>
          <p:cNvSpPr>
            <a:spLocks noChangeShapeType="1"/>
          </p:cNvSpPr>
          <p:nvPr/>
        </p:nvSpPr>
        <p:spPr bwMode="auto">
          <a:xfrm flipV="1">
            <a:off x="3699344" y="5833862"/>
            <a:ext cx="839" cy="258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56" name="Rectangle 31"/>
          <p:cNvSpPr>
            <a:spLocks noChangeArrowheads="1"/>
          </p:cNvSpPr>
          <p:nvPr/>
        </p:nvSpPr>
        <p:spPr bwMode="auto">
          <a:xfrm>
            <a:off x="3683952" y="5937174"/>
            <a:ext cx="60976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15</a:t>
            </a:r>
            <a:endParaRPr lang="en-US" sz="800" b="1" i="1"/>
          </a:p>
        </p:txBody>
      </p:sp>
      <p:sp>
        <p:nvSpPr>
          <p:cNvPr id="46257" name="Line 32"/>
          <p:cNvSpPr>
            <a:spLocks noChangeShapeType="1"/>
          </p:cNvSpPr>
          <p:nvPr/>
        </p:nvSpPr>
        <p:spPr bwMode="auto">
          <a:xfrm flipV="1">
            <a:off x="4202565" y="5833862"/>
            <a:ext cx="839" cy="258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58" name="Line 33"/>
          <p:cNvSpPr>
            <a:spLocks noChangeShapeType="1"/>
          </p:cNvSpPr>
          <p:nvPr/>
        </p:nvSpPr>
        <p:spPr bwMode="auto">
          <a:xfrm>
            <a:off x="4202565" y="3836500"/>
            <a:ext cx="839" cy="215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59" name="Rectangle 34"/>
          <p:cNvSpPr>
            <a:spLocks noChangeArrowheads="1"/>
          </p:cNvSpPr>
          <p:nvPr/>
        </p:nvSpPr>
        <p:spPr bwMode="auto">
          <a:xfrm>
            <a:off x="4187174" y="5937174"/>
            <a:ext cx="60976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20</a:t>
            </a:r>
            <a:endParaRPr lang="en-US" sz="800" b="1" i="1"/>
          </a:p>
        </p:txBody>
      </p:sp>
      <p:sp>
        <p:nvSpPr>
          <p:cNvPr id="46260" name="Line 35"/>
          <p:cNvSpPr>
            <a:spLocks noChangeShapeType="1"/>
          </p:cNvSpPr>
          <p:nvPr/>
        </p:nvSpPr>
        <p:spPr bwMode="auto">
          <a:xfrm>
            <a:off x="1208398" y="5859690"/>
            <a:ext cx="2516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61" name="Line 36"/>
          <p:cNvSpPr>
            <a:spLocks noChangeShapeType="1"/>
          </p:cNvSpPr>
          <p:nvPr/>
        </p:nvSpPr>
        <p:spPr bwMode="auto">
          <a:xfrm flipH="1">
            <a:off x="4172372" y="5859690"/>
            <a:ext cx="30193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62" name="Rectangle 37"/>
          <p:cNvSpPr>
            <a:spLocks noChangeArrowheads="1"/>
          </p:cNvSpPr>
          <p:nvPr/>
        </p:nvSpPr>
        <p:spPr bwMode="auto">
          <a:xfrm>
            <a:off x="1025525" y="5825253"/>
            <a:ext cx="94005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-0.4</a:t>
            </a:r>
            <a:endParaRPr lang="en-US" sz="800" b="1" i="1"/>
          </a:p>
        </p:txBody>
      </p:sp>
      <p:sp>
        <p:nvSpPr>
          <p:cNvPr id="46263" name="Line 38"/>
          <p:cNvSpPr>
            <a:spLocks noChangeShapeType="1"/>
          </p:cNvSpPr>
          <p:nvPr/>
        </p:nvSpPr>
        <p:spPr bwMode="auto">
          <a:xfrm>
            <a:off x="1208398" y="5566973"/>
            <a:ext cx="2516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64" name="Rectangle 40"/>
          <p:cNvSpPr>
            <a:spLocks noChangeArrowheads="1"/>
          </p:cNvSpPr>
          <p:nvPr/>
        </p:nvSpPr>
        <p:spPr bwMode="auto">
          <a:xfrm>
            <a:off x="1025525" y="5532536"/>
            <a:ext cx="94005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-0.3</a:t>
            </a:r>
            <a:endParaRPr lang="en-US" sz="800" b="1" i="1"/>
          </a:p>
        </p:txBody>
      </p:sp>
      <p:sp>
        <p:nvSpPr>
          <p:cNvPr id="46265" name="Line 41"/>
          <p:cNvSpPr>
            <a:spLocks noChangeShapeType="1"/>
          </p:cNvSpPr>
          <p:nvPr/>
        </p:nvSpPr>
        <p:spPr bwMode="auto">
          <a:xfrm>
            <a:off x="1208398" y="5278561"/>
            <a:ext cx="2516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66" name="Rectangle 43"/>
          <p:cNvSpPr>
            <a:spLocks noChangeArrowheads="1"/>
          </p:cNvSpPr>
          <p:nvPr/>
        </p:nvSpPr>
        <p:spPr bwMode="auto">
          <a:xfrm>
            <a:off x="1025525" y="5244124"/>
            <a:ext cx="94005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-0.2</a:t>
            </a:r>
            <a:endParaRPr lang="en-US" sz="800" b="1" i="1"/>
          </a:p>
        </p:txBody>
      </p:sp>
      <p:sp>
        <p:nvSpPr>
          <p:cNvPr id="46267" name="Line 44"/>
          <p:cNvSpPr>
            <a:spLocks noChangeShapeType="1"/>
          </p:cNvSpPr>
          <p:nvPr/>
        </p:nvSpPr>
        <p:spPr bwMode="auto">
          <a:xfrm>
            <a:off x="1208398" y="4990150"/>
            <a:ext cx="2516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68" name="Rectangle 46"/>
          <p:cNvSpPr>
            <a:spLocks noChangeArrowheads="1"/>
          </p:cNvSpPr>
          <p:nvPr/>
        </p:nvSpPr>
        <p:spPr bwMode="auto">
          <a:xfrm>
            <a:off x="1025525" y="4955712"/>
            <a:ext cx="94005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-0.1</a:t>
            </a:r>
            <a:endParaRPr lang="en-US" sz="800" b="1" i="1"/>
          </a:p>
        </p:txBody>
      </p:sp>
      <p:sp>
        <p:nvSpPr>
          <p:cNvPr id="46269" name="Line 47"/>
          <p:cNvSpPr>
            <a:spLocks noChangeShapeType="1"/>
          </p:cNvSpPr>
          <p:nvPr/>
        </p:nvSpPr>
        <p:spPr bwMode="auto">
          <a:xfrm>
            <a:off x="1208398" y="4701737"/>
            <a:ext cx="2516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70" name="Rectangle 49"/>
          <p:cNvSpPr>
            <a:spLocks noChangeArrowheads="1"/>
          </p:cNvSpPr>
          <p:nvPr/>
        </p:nvSpPr>
        <p:spPr bwMode="auto">
          <a:xfrm>
            <a:off x="1095025" y="4667300"/>
            <a:ext cx="30488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0</a:t>
            </a:r>
            <a:endParaRPr lang="en-US" sz="800" b="1" i="1"/>
          </a:p>
        </p:txBody>
      </p:sp>
      <p:sp>
        <p:nvSpPr>
          <p:cNvPr id="46271" name="Line 50"/>
          <p:cNvSpPr>
            <a:spLocks noChangeShapeType="1"/>
          </p:cNvSpPr>
          <p:nvPr/>
        </p:nvSpPr>
        <p:spPr bwMode="auto">
          <a:xfrm>
            <a:off x="1208398" y="4413325"/>
            <a:ext cx="2516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72" name="Rectangle 52"/>
          <p:cNvSpPr>
            <a:spLocks noChangeArrowheads="1"/>
          </p:cNvSpPr>
          <p:nvPr/>
        </p:nvSpPr>
        <p:spPr bwMode="auto">
          <a:xfrm>
            <a:off x="1044482" y="4378888"/>
            <a:ext cx="76220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0.1</a:t>
            </a:r>
            <a:endParaRPr lang="en-US" sz="800" b="1" i="1"/>
          </a:p>
        </p:txBody>
      </p:sp>
      <p:sp>
        <p:nvSpPr>
          <p:cNvPr id="46273" name="Line 53"/>
          <p:cNvSpPr>
            <a:spLocks noChangeShapeType="1"/>
          </p:cNvSpPr>
          <p:nvPr/>
        </p:nvSpPr>
        <p:spPr bwMode="auto">
          <a:xfrm>
            <a:off x="1208398" y="4124913"/>
            <a:ext cx="2516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74" name="Rectangle 55"/>
          <p:cNvSpPr>
            <a:spLocks noChangeArrowheads="1"/>
          </p:cNvSpPr>
          <p:nvPr/>
        </p:nvSpPr>
        <p:spPr bwMode="auto">
          <a:xfrm>
            <a:off x="1044482" y="4090475"/>
            <a:ext cx="76220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0.2</a:t>
            </a:r>
            <a:endParaRPr lang="en-US" sz="800" b="1" i="1"/>
          </a:p>
        </p:txBody>
      </p:sp>
      <p:sp>
        <p:nvSpPr>
          <p:cNvPr id="46275" name="Line 56"/>
          <p:cNvSpPr>
            <a:spLocks noChangeShapeType="1"/>
          </p:cNvSpPr>
          <p:nvPr/>
        </p:nvSpPr>
        <p:spPr bwMode="auto">
          <a:xfrm>
            <a:off x="1208398" y="3836500"/>
            <a:ext cx="2516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76" name="Line 57"/>
          <p:cNvSpPr>
            <a:spLocks noChangeShapeType="1"/>
          </p:cNvSpPr>
          <p:nvPr/>
        </p:nvSpPr>
        <p:spPr bwMode="auto">
          <a:xfrm flipH="1">
            <a:off x="4172372" y="3836500"/>
            <a:ext cx="30193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77" name="Rectangle 58"/>
          <p:cNvSpPr>
            <a:spLocks noChangeArrowheads="1"/>
          </p:cNvSpPr>
          <p:nvPr/>
        </p:nvSpPr>
        <p:spPr bwMode="auto">
          <a:xfrm>
            <a:off x="1044482" y="3802063"/>
            <a:ext cx="76220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0.3</a:t>
            </a:r>
            <a:endParaRPr lang="en-US" sz="800" b="1" i="1"/>
          </a:p>
        </p:txBody>
      </p:sp>
      <p:sp>
        <p:nvSpPr>
          <p:cNvPr id="46278" name="Line 59"/>
          <p:cNvSpPr>
            <a:spLocks noChangeShapeType="1"/>
          </p:cNvSpPr>
          <p:nvPr/>
        </p:nvSpPr>
        <p:spPr bwMode="auto">
          <a:xfrm>
            <a:off x="1208398" y="3836500"/>
            <a:ext cx="2994168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79" name="Line 60"/>
          <p:cNvSpPr>
            <a:spLocks noChangeShapeType="1"/>
          </p:cNvSpPr>
          <p:nvPr/>
        </p:nvSpPr>
        <p:spPr bwMode="auto">
          <a:xfrm>
            <a:off x="1208398" y="5859690"/>
            <a:ext cx="2994168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80" name="Line 61"/>
          <p:cNvSpPr>
            <a:spLocks noChangeShapeType="1"/>
          </p:cNvSpPr>
          <p:nvPr/>
        </p:nvSpPr>
        <p:spPr bwMode="auto">
          <a:xfrm flipV="1">
            <a:off x="4202565" y="3836500"/>
            <a:ext cx="839" cy="2023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81" name="Line 62"/>
          <p:cNvSpPr>
            <a:spLocks noChangeShapeType="1"/>
          </p:cNvSpPr>
          <p:nvPr/>
        </p:nvSpPr>
        <p:spPr bwMode="auto">
          <a:xfrm flipV="1">
            <a:off x="1208398" y="3836500"/>
            <a:ext cx="839" cy="2023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300" name="Rectangle 81"/>
          <p:cNvSpPr>
            <a:spLocks noChangeArrowheads="1"/>
          </p:cNvSpPr>
          <p:nvPr/>
        </p:nvSpPr>
        <p:spPr bwMode="auto">
          <a:xfrm>
            <a:off x="1215872" y="5829558"/>
            <a:ext cx="15244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 </a:t>
            </a:r>
            <a:endParaRPr lang="en-US" sz="800" b="1" i="1"/>
          </a:p>
        </p:txBody>
      </p:sp>
      <p:sp>
        <p:nvSpPr>
          <p:cNvPr id="46301" name="Rectangle 82"/>
          <p:cNvSpPr>
            <a:spLocks noChangeArrowheads="1"/>
          </p:cNvSpPr>
          <p:nvPr/>
        </p:nvSpPr>
        <p:spPr bwMode="auto">
          <a:xfrm>
            <a:off x="4215072" y="3802063"/>
            <a:ext cx="15244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 </a:t>
            </a:r>
            <a:endParaRPr lang="en-US" sz="800" b="1" i="1"/>
          </a:p>
        </p:txBody>
      </p:sp>
      <p:grpSp>
        <p:nvGrpSpPr>
          <p:cNvPr id="287" name="Group 286"/>
          <p:cNvGrpSpPr/>
          <p:nvPr/>
        </p:nvGrpSpPr>
        <p:grpSpPr>
          <a:xfrm>
            <a:off x="1309042" y="4155045"/>
            <a:ext cx="2893523" cy="1588419"/>
            <a:chOff x="1309042" y="4155045"/>
            <a:chExt cx="2893523" cy="1588419"/>
          </a:xfrm>
        </p:grpSpPr>
        <p:sp>
          <p:nvSpPr>
            <p:cNvPr id="46282" name="Oval 63"/>
            <p:cNvSpPr>
              <a:spLocks noChangeArrowheads="1"/>
            </p:cNvSpPr>
            <p:nvPr/>
          </p:nvSpPr>
          <p:spPr bwMode="auto">
            <a:xfrm>
              <a:off x="3940890" y="4688823"/>
              <a:ext cx="40258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83" name="Oval 64"/>
            <p:cNvSpPr>
              <a:spLocks noChangeArrowheads="1"/>
            </p:cNvSpPr>
            <p:nvPr/>
          </p:nvSpPr>
          <p:spPr bwMode="auto">
            <a:xfrm>
              <a:off x="3513152" y="4559683"/>
              <a:ext cx="40258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84" name="Oval 65"/>
            <p:cNvSpPr>
              <a:spLocks noChangeArrowheads="1"/>
            </p:cNvSpPr>
            <p:nvPr/>
          </p:nvSpPr>
          <p:spPr bwMode="auto">
            <a:xfrm>
              <a:off x="3362185" y="5709027"/>
              <a:ext cx="40258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85" name="Oval 66"/>
            <p:cNvSpPr>
              <a:spLocks noChangeArrowheads="1"/>
            </p:cNvSpPr>
            <p:nvPr/>
          </p:nvSpPr>
          <p:spPr bwMode="auto">
            <a:xfrm>
              <a:off x="3316895" y="5640152"/>
              <a:ext cx="40258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86" name="Oval 67"/>
            <p:cNvSpPr>
              <a:spLocks noChangeArrowheads="1"/>
            </p:cNvSpPr>
            <p:nvPr/>
          </p:nvSpPr>
          <p:spPr bwMode="auto">
            <a:xfrm>
              <a:off x="3014963" y="4878228"/>
              <a:ext cx="40258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87" name="Oval 68"/>
            <p:cNvSpPr>
              <a:spLocks noChangeArrowheads="1"/>
            </p:cNvSpPr>
            <p:nvPr/>
          </p:nvSpPr>
          <p:spPr bwMode="auto">
            <a:xfrm>
              <a:off x="2999866" y="4964322"/>
              <a:ext cx="40258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88" name="Oval 69"/>
            <p:cNvSpPr>
              <a:spLocks noChangeArrowheads="1"/>
            </p:cNvSpPr>
            <p:nvPr/>
          </p:nvSpPr>
          <p:spPr bwMode="auto">
            <a:xfrm>
              <a:off x="2924383" y="4740479"/>
              <a:ext cx="40258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89" name="Oval 70"/>
            <p:cNvSpPr>
              <a:spLocks noChangeArrowheads="1"/>
            </p:cNvSpPr>
            <p:nvPr/>
          </p:nvSpPr>
          <p:spPr bwMode="auto">
            <a:xfrm>
              <a:off x="2783481" y="5149421"/>
              <a:ext cx="40258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90" name="Oval 71"/>
            <p:cNvSpPr>
              <a:spLocks noChangeArrowheads="1"/>
            </p:cNvSpPr>
            <p:nvPr/>
          </p:nvSpPr>
          <p:spPr bwMode="auto">
            <a:xfrm>
              <a:off x="2773416" y="4792135"/>
              <a:ext cx="40258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91" name="Oval 72"/>
            <p:cNvSpPr>
              <a:spLocks noChangeArrowheads="1"/>
            </p:cNvSpPr>
            <p:nvPr/>
          </p:nvSpPr>
          <p:spPr bwMode="auto">
            <a:xfrm>
              <a:off x="2431226" y="5566973"/>
              <a:ext cx="40258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92" name="Oval 73"/>
            <p:cNvSpPr>
              <a:spLocks noChangeArrowheads="1"/>
            </p:cNvSpPr>
            <p:nvPr/>
          </p:nvSpPr>
          <p:spPr bwMode="auto">
            <a:xfrm>
              <a:off x="2375871" y="4684519"/>
              <a:ext cx="40258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93" name="Oval 74"/>
            <p:cNvSpPr>
              <a:spLocks noChangeArrowheads="1"/>
            </p:cNvSpPr>
            <p:nvPr/>
          </p:nvSpPr>
          <p:spPr bwMode="auto">
            <a:xfrm>
              <a:off x="2340646" y="5011673"/>
              <a:ext cx="40258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94" name="Oval 75"/>
            <p:cNvSpPr>
              <a:spLocks noChangeArrowheads="1"/>
            </p:cNvSpPr>
            <p:nvPr/>
          </p:nvSpPr>
          <p:spPr bwMode="auto">
            <a:xfrm>
              <a:off x="2078971" y="4662995"/>
              <a:ext cx="40258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95" name="Oval 76"/>
            <p:cNvSpPr>
              <a:spLocks noChangeArrowheads="1"/>
            </p:cNvSpPr>
            <p:nvPr/>
          </p:nvSpPr>
          <p:spPr bwMode="auto">
            <a:xfrm>
              <a:off x="1772006" y="4331536"/>
              <a:ext cx="40258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96" name="Oval 77"/>
            <p:cNvSpPr>
              <a:spLocks noChangeArrowheads="1"/>
            </p:cNvSpPr>
            <p:nvPr/>
          </p:nvSpPr>
          <p:spPr bwMode="auto">
            <a:xfrm>
              <a:off x="1610975" y="4908361"/>
              <a:ext cx="40258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97" name="Oval 78"/>
            <p:cNvSpPr>
              <a:spLocks noChangeArrowheads="1"/>
            </p:cNvSpPr>
            <p:nvPr/>
          </p:nvSpPr>
          <p:spPr bwMode="auto">
            <a:xfrm>
              <a:off x="1495234" y="4155045"/>
              <a:ext cx="40258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98" name="Oval 79"/>
            <p:cNvSpPr>
              <a:spLocks noChangeArrowheads="1"/>
            </p:cNvSpPr>
            <p:nvPr/>
          </p:nvSpPr>
          <p:spPr bwMode="auto">
            <a:xfrm>
              <a:off x="1439879" y="4495113"/>
              <a:ext cx="40258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99" name="Oval 80"/>
            <p:cNvSpPr>
              <a:spLocks noChangeArrowheads="1"/>
            </p:cNvSpPr>
            <p:nvPr/>
          </p:nvSpPr>
          <p:spPr bwMode="auto">
            <a:xfrm>
              <a:off x="1309042" y="4258357"/>
              <a:ext cx="40258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302" name="Freeform 83"/>
            <p:cNvSpPr>
              <a:spLocks/>
            </p:cNvSpPr>
            <p:nvPr/>
          </p:nvSpPr>
          <p:spPr bwMode="auto">
            <a:xfrm>
              <a:off x="2929415" y="4972931"/>
              <a:ext cx="1273150" cy="374506"/>
            </a:xfrm>
            <a:custGeom>
              <a:avLst/>
              <a:gdLst>
                <a:gd name="T0" fmla="*/ 1050911601 w 1518"/>
                <a:gd name="T1" fmla="*/ 265598616 h 522"/>
                <a:gd name="T2" fmla="*/ 1025588672 w 1518"/>
                <a:gd name="T3" fmla="*/ 259422140 h 522"/>
                <a:gd name="T4" fmla="*/ 1000265743 w 1518"/>
                <a:gd name="T5" fmla="*/ 253245664 h 522"/>
                <a:gd name="T6" fmla="*/ 974941976 w 1518"/>
                <a:gd name="T7" fmla="*/ 247068470 h 522"/>
                <a:gd name="T8" fmla="*/ 949619047 w 1518"/>
                <a:gd name="T9" fmla="*/ 240891993 h 522"/>
                <a:gd name="T10" fmla="*/ 924296119 w 1518"/>
                <a:gd name="T11" fmla="*/ 231626920 h 522"/>
                <a:gd name="T12" fmla="*/ 898973190 w 1518"/>
                <a:gd name="T13" fmla="*/ 225450444 h 522"/>
                <a:gd name="T14" fmla="*/ 873649213 w 1518"/>
                <a:gd name="T15" fmla="*/ 219273250 h 522"/>
                <a:gd name="T16" fmla="*/ 848326285 w 1518"/>
                <a:gd name="T17" fmla="*/ 213096774 h 522"/>
                <a:gd name="T18" fmla="*/ 823003356 w 1518"/>
                <a:gd name="T19" fmla="*/ 206920297 h 522"/>
                <a:gd name="T20" fmla="*/ 797679589 w 1518"/>
                <a:gd name="T21" fmla="*/ 200743104 h 522"/>
                <a:gd name="T22" fmla="*/ 772356660 w 1518"/>
                <a:gd name="T23" fmla="*/ 194566627 h 522"/>
                <a:gd name="T24" fmla="*/ 747033732 w 1518"/>
                <a:gd name="T25" fmla="*/ 188390151 h 522"/>
                <a:gd name="T26" fmla="*/ 721710803 w 1518"/>
                <a:gd name="T27" fmla="*/ 182212912 h 522"/>
                <a:gd name="T28" fmla="*/ 696387036 w 1518"/>
                <a:gd name="T29" fmla="*/ 176036436 h 522"/>
                <a:gd name="T30" fmla="*/ 671064107 w 1518"/>
                <a:gd name="T31" fmla="*/ 169859960 h 522"/>
                <a:gd name="T32" fmla="*/ 645741179 w 1518"/>
                <a:gd name="T33" fmla="*/ 163682766 h 522"/>
                <a:gd name="T34" fmla="*/ 620417411 w 1518"/>
                <a:gd name="T35" fmla="*/ 157506290 h 522"/>
                <a:gd name="T36" fmla="*/ 595094483 w 1518"/>
                <a:gd name="T37" fmla="*/ 151329813 h 522"/>
                <a:gd name="T38" fmla="*/ 569771554 w 1518"/>
                <a:gd name="T39" fmla="*/ 145152620 h 522"/>
                <a:gd name="T40" fmla="*/ 544448626 w 1518"/>
                <a:gd name="T41" fmla="*/ 138976143 h 522"/>
                <a:gd name="T42" fmla="*/ 519124858 w 1518"/>
                <a:gd name="T43" fmla="*/ 132799667 h 522"/>
                <a:gd name="T44" fmla="*/ 493801930 w 1518"/>
                <a:gd name="T45" fmla="*/ 126622473 h 522"/>
                <a:gd name="T46" fmla="*/ 468479001 w 1518"/>
                <a:gd name="T47" fmla="*/ 120445997 h 522"/>
                <a:gd name="T48" fmla="*/ 443155234 w 1518"/>
                <a:gd name="T49" fmla="*/ 111180924 h 522"/>
                <a:gd name="T50" fmla="*/ 417832201 w 1518"/>
                <a:gd name="T51" fmla="*/ 105004447 h 522"/>
                <a:gd name="T52" fmla="*/ 392509272 w 1518"/>
                <a:gd name="T53" fmla="*/ 98827253 h 522"/>
                <a:gd name="T54" fmla="*/ 367186343 w 1518"/>
                <a:gd name="T55" fmla="*/ 92650755 h 522"/>
                <a:gd name="T56" fmla="*/ 341862576 w 1518"/>
                <a:gd name="T57" fmla="*/ 86474278 h 522"/>
                <a:gd name="T58" fmla="*/ 316539648 w 1518"/>
                <a:gd name="T59" fmla="*/ 80297085 h 522"/>
                <a:gd name="T60" fmla="*/ 291216719 w 1518"/>
                <a:gd name="T61" fmla="*/ 74120608 h 522"/>
                <a:gd name="T62" fmla="*/ 265892952 w 1518"/>
                <a:gd name="T63" fmla="*/ 67944132 h 522"/>
                <a:gd name="T64" fmla="*/ 240570023 w 1518"/>
                <a:gd name="T65" fmla="*/ 61766938 h 522"/>
                <a:gd name="T66" fmla="*/ 219467390 w 1518"/>
                <a:gd name="T67" fmla="*/ 55590462 h 522"/>
                <a:gd name="T68" fmla="*/ 194144462 w 1518"/>
                <a:gd name="T69" fmla="*/ 49413985 h 522"/>
                <a:gd name="T70" fmla="*/ 168821533 w 1518"/>
                <a:gd name="T71" fmla="*/ 43236780 h 522"/>
                <a:gd name="T72" fmla="*/ 143497766 w 1518"/>
                <a:gd name="T73" fmla="*/ 37060304 h 522"/>
                <a:gd name="T74" fmla="*/ 118174837 w 1518"/>
                <a:gd name="T75" fmla="*/ 30883828 h 522"/>
                <a:gd name="T76" fmla="*/ 92851883 w 1518"/>
                <a:gd name="T77" fmla="*/ 24706634 h 522"/>
                <a:gd name="T78" fmla="*/ 67528115 w 1518"/>
                <a:gd name="T79" fmla="*/ 18530152 h 522"/>
                <a:gd name="T80" fmla="*/ 42205174 w 1518"/>
                <a:gd name="T81" fmla="*/ 12353676 h 522"/>
                <a:gd name="T82" fmla="*/ 16882239 w 1518"/>
                <a:gd name="T83" fmla="*/ 6176479 h 5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18"/>
                <a:gd name="T127" fmla="*/ 0 h 522"/>
                <a:gd name="T128" fmla="*/ 1518 w 1518"/>
                <a:gd name="T129" fmla="*/ 522 h 52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18" h="522">
                  <a:moveTo>
                    <a:pt x="1518" y="522"/>
                  </a:moveTo>
                  <a:lnTo>
                    <a:pt x="1506" y="516"/>
                  </a:lnTo>
                  <a:lnTo>
                    <a:pt x="1494" y="516"/>
                  </a:lnTo>
                  <a:lnTo>
                    <a:pt x="1482" y="510"/>
                  </a:lnTo>
                  <a:lnTo>
                    <a:pt x="1470" y="504"/>
                  </a:lnTo>
                  <a:lnTo>
                    <a:pt x="1458" y="504"/>
                  </a:lnTo>
                  <a:lnTo>
                    <a:pt x="1446" y="498"/>
                  </a:lnTo>
                  <a:lnTo>
                    <a:pt x="1434" y="492"/>
                  </a:lnTo>
                  <a:lnTo>
                    <a:pt x="1422" y="492"/>
                  </a:lnTo>
                  <a:lnTo>
                    <a:pt x="1410" y="486"/>
                  </a:lnTo>
                  <a:lnTo>
                    <a:pt x="1398" y="480"/>
                  </a:lnTo>
                  <a:lnTo>
                    <a:pt x="1386" y="480"/>
                  </a:lnTo>
                  <a:lnTo>
                    <a:pt x="1374" y="474"/>
                  </a:lnTo>
                  <a:lnTo>
                    <a:pt x="1362" y="468"/>
                  </a:lnTo>
                  <a:lnTo>
                    <a:pt x="1350" y="468"/>
                  </a:lnTo>
                  <a:lnTo>
                    <a:pt x="1338" y="462"/>
                  </a:lnTo>
                  <a:lnTo>
                    <a:pt x="1326" y="456"/>
                  </a:lnTo>
                  <a:lnTo>
                    <a:pt x="1314" y="450"/>
                  </a:lnTo>
                  <a:lnTo>
                    <a:pt x="1302" y="450"/>
                  </a:lnTo>
                  <a:lnTo>
                    <a:pt x="1290" y="444"/>
                  </a:lnTo>
                  <a:lnTo>
                    <a:pt x="1278" y="438"/>
                  </a:lnTo>
                  <a:lnTo>
                    <a:pt x="1266" y="438"/>
                  </a:lnTo>
                  <a:lnTo>
                    <a:pt x="1254" y="432"/>
                  </a:lnTo>
                  <a:lnTo>
                    <a:pt x="1242" y="426"/>
                  </a:lnTo>
                  <a:lnTo>
                    <a:pt x="1230" y="426"/>
                  </a:lnTo>
                  <a:lnTo>
                    <a:pt x="1218" y="420"/>
                  </a:lnTo>
                  <a:lnTo>
                    <a:pt x="1206" y="414"/>
                  </a:lnTo>
                  <a:lnTo>
                    <a:pt x="1194" y="414"/>
                  </a:lnTo>
                  <a:lnTo>
                    <a:pt x="1182" y="408"/>
                  </a:lnTo>
                  <a:lnTo>
                    <a:pt x="1170" y="402"/>
                  </a:lnTo>
                  <a:lnTo>
                    <a:pt x="1158" y="402"/>
                  </a:lnTo>
                  <a:lnTo>
                    <a:pt x="1146" y="396"/>
                  </a:lnTo>
                  <a:lnTo>
                    <a:pt x="1134" y="390"/>
                  </a:lnTo>
                  <a:lnTo>
                    <a:pt x="1122" y="390"/>
                  </a:lnTo>
                  <a:lnTo>
                    <a:pt x="1110" y="384"/>
                  </a:lnTo>
                  <a:lnTo>
                    <a:pt x="1098" y="378"/>
                  </a:lnTo>
                  <a:lnTo>
                    <a:pt x="1086" y="372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60"/>
                  </a:lnTo>
                  <a:lnTo>
                    <a:pt x="1038" y="360"/>
                  </a:lnTo>
                  <a:lnTo>
                    <a:pt x="1026" y="354"/>
                  </a:lnTo>
                  <a:lnTo>
                    <a:pt x="1014" y="348"/>
                  </a:lnTo>
                  <a:lnTo>
                    <a:pt x="1002" y="348"/>
                  </a:lnTo>
                  <a:lnTo>
                    <a:pt x="990" y="342"/>
                  </a:lnTo>
                  <a:lnTo>
                    <a:pt x="978" y="336"/>
                  </a:lnTo>
                  <a:lnTo>
                    <a:pt x="966" y="336"/>
                  </a:lnTo>
                  <a:lnTo>
                    <a:pt x="954" y="330"/>
                  </a:lnTo>
                  <a:lnTo>
                    <a:pt x="942" y="324"/>
                  </a:lnTo>
                  <a:lnTo>
                    <a:pt x="930" y="324"/>
                  </a:lnTo>
                  <a:lnTo>
                    <a:pt x="918" y="318"/>
                  </a:lnTo>
                  <a:lnTo>
                    <a:pt x="906" y="312"/>
                  </a:lnTo>
                  <a:lnTo>
                    <a:pt x="894" y="312"/>
                  </a:lnTo>
                  <a:lnTo>
                    <a:pt x="882" y="306"/>
                  </a:lnTo>
                  <a:lnTo>
                    <a:pt x="870" y="300"/>
                  </a:lnTo>
                  <a:lnTo>
                    <a:pt x="858" y="294"/>
                  </a:lnTo>
                  <a:lnTo>
                    <a:pt x="846" y="294"/>
                  </a:lnTo>
                  <a:lnTo>
                    <a:pt x="834" y="288"/>
                  </a:lnTo>
                  <a:lnTo>
                    <a:pt x="822" y="282"/>
                  </a:lnTo>
                  <a:lnTo>
                    <a:pt x="810" y="282"/>
                  </a:lnTo>
                  <a:lnTo>
                    <a:pt x="798" y="276"/>
                  </a:lnTo>
                  <a:lnTo>
                    <a:pt x="786" y="270"/>
                  </a:lnTo>
                  <a:lnTo>
                    <a:pt x="774" y="270"/>
                  </a:lnTo>
                  <a:lnTo>
                    <a:pt x="762" y="264"/>
                  </a:lnTo>
                  <a:lnTo>
                    <a:pt x="750" y="258"/>
                  </a:lnTo>
                  <a:lnTo>
                    <a:pt x="738" y="258"/>
                  </a:lnTo>
                  <a:lnTo>
                    <a:pt x="726" y="252"/>
                  </a:lnTo>
                  <a:lnTo>
                    <a:pt x="714" y="246"/>
                  </a:lnTo>
                  <a:lnTo>
                    <a:pt x="702" y="246"/>
                  </a:lnTo>
                  <a:lnTo>
                    <a:pt x="690" y="240"/>
                  </a:lnTo>
                  <a:lnTo>
                    <a:pt x="678" y="234"/>
                  </a:lnTo>
                  <a:lnTo>
                    <a:pt x="666" y="234"/>
                  </a:lnTo>
                  <a:lnTo>
                    <a:pt x="654" y="228"/>
                  </a:lnTo>
                  <a:lnTo>
                    <a:pt x="642" y="222"/>
                  </a:lnTo>
                  <a:lnTo>
                    <a:pt x="630" y="216"/>
                  </a:lnTo>
                  <a:lnTo>
                    <a:pt x="618" y="216"/>
                  </a:lnTo>
                  <a:lnTo>
                    <a:pt x="606" y="210"/>
                  </a:lnTo>
                  <a:lnTo>
                    <a:pt x="594" y="204"/>
                  </a:lnTo>
                  <a:lnTo>
                    <a:pt x="582" y="204"/>
                  </a:lnTo>
                  <a:lnTo>
                    <a:pt x="570" y="198"/>
                  </a:lnTo>
                  <a:lnTo>
                    <a:pt x="558" y="192"/>
                  </a:lnTo>
                  <a:lnTo>
                    <a:pt x="546" y="192"/>
                  </a:lnTo>
                  <a:lnTo>
                    <a:pt x="534" y="186"/>
                  </a:lnTo>
                  <a:lnTo>
                    <a:pt x="522" y="180"/>
                  </a:lnTo>
                  <a:lnTo>
                    <a:pt x="510" y="180"/>
                  </a:lnTo>
                  <a:lnTo>
                    <a:pt x="498" y="174"/>
                  </a:lnTo>
                  <a:lnTo>
                    <a:pt x="486" y="168"/>
                  </a:lnTo>
                  <a:lnTo>
                    <a:pt x="474" y="168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8" y="150"/>
                  </a:lnTo>
                  <a:lnTo>
                    <a:pt x="426" y="150"/>
                  </a:lnTo>
                  <a:lnTo>
                    <a:pt x="414" y="144"/>
                  </a:lnTo>
                  <a:lnTo>
                    <a:pt x="402" y="138"/>
                  </a:lnTo>
                  <a:lnTo>
                    <a:pt x="390" y="138"/>
                  </a:lnTo>
                  <a:lnTo>
                    <a:pt x="378" y="132"/>
                  </a:lnTo>
                  <a:lnTo>
                    <a:pt x="366" y="126"/>
                  </a:lnTo>
                  <a:lnTo>
                    <a:pt x="354" y="126"/>
                  </a:lnTo>
                  <a:lnTo>
                    <a:pt x="342" y="120"/>
                  </a:lnTo>
                  <a:lnTo>
                    <a:pt x="330" y="114"/>
                  </a:lnTo>
                  <a:lnTo>
                    <a:pt x="324" y="114"/>
                  </a:lnTo>
                  <a:lnTo>
                    <a:pt x="312" y="108"/>
                  </a:lnTo>
                  <a:lnTo>
                    <a:pt x="300" y="102"/>
                  </a:lnTo>
                  <a:lnTo>
                    <a:pt x="288" y="102"/>
                  </a:lnTo>
                  <a:lnTo>
                    <a:pt x="276" y="96"/>
                  </a:lnTo>
                  <a:lnTo>
                    <a:pt x="264" y="90"/>
                  </a:lnTo>
                  <a:lnTo>
                    <a:pt x="252" y="90"/>
                  </a:lnTo>
                  <a:lnTo>
                    <a:pt x="240" y="84"/>
                  </a:lnTo>
                  <a:lnTo>
                    <a:pt x="228" y="78"/>
                  </a:lnTo>
                  <a:lnTo>
                    <a:pt x="216" y="72"/>
                  </a:lnTo>
                  <a:lnTo>
                    <a:pt x="204" y="72"/>
                  </a:lnTo>
                  <a:lnTo>
                    <a:pt x="192" y="66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56" y="54"/>
                  </a:lnTo>
                  <a:lnTo>
                    <a:pt x="144" y="48"/>
                  </a:lnTo>
                  <a:lnTo>
                    <a:pt x="132" y="48"/>
                  </a:lnTo>
                  <a:lnTo>
                    <a:pt x="120" y="42"/>
                  </a:lnTo>
                  <a:lnTo>
                    <a:pt x="108" y="36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24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303" name="Freeform 84"/>
            <p:cNvSpPr>
              <a:spLocks/>
            </p:cNvSpPr>
            <p:nvPr/>
          </p:nvSpPr>
          <p:spPr bwMode="auto">
            <a:xfrm>
              <a:off x="1656265" y="4598425"/>
              <a:ext cx="1273150" cy="374506"/>
            </a:xfrm>
            <a:custGeom>
              <a:avLst/>
              <a:gdLst>
                <a:gd name="T0" fmla="*/ 1050911601 w 1518"/>
                <a:gd name="T1" fmla="*/ 265598616 h 522"/>
                <a:gd name="T2" fmla="*/ 1025588672 w 1518"/>
                <a:gd name="T3" fmla="*/ 259422140 h 522"/>
                <a:gd name="T4" fmla="*/ 1000265743 w 1518"/>
                <a:gd name="T5" fmla="*/ 253245664 h 522"/>
                <a:gd name="T6" fmla="*/ 974941976 w 1518"/>
                <a:gd name="T7" fmla="*/ 247068470 h 522"/>
                <a:gd name="T8" fmla="*/ 949619047 w 1518"/>
                <a:gd name="T9" fmla="*/ 240891993 h 522"/>
                <a:gd name="T10" fmla="*/ 924296119 w 1518"/>
                <a:gd name="T11" fmla="*/ 231626920 h 522"/>
                <a:gd name="T12" fmla="*/ 898973190 w 1518"/>
                <a:gd name="T13" fmla="*/ 225450444 h 522"/>
                <a:gd name="T14" fmla="*/ 873649213 w 1518"/>
                <a:gd name="T15" fmla="*/ 219273250 h 522"/>
                <a:gd name="T16" fmla="*/ 848326285 w 1518"/>
                <a:gd name="T17" fmla="*/ 213096774 h 522"/>
                <a:gd name="T18" fmla="*/ 823003356 w 1518"/>
                <a:gd name="T19" fmla="*/ 206920297 h 522"/>
                <a:gd name="T20" fmla="*/ 797679589 w 1518"/>
                <a:gd name="T21" fmla="*/ 200743104 h 522"/>
                <a:gd name="T22" fmla="*/ 772356660 w 1518"/>
                <a:gd name="T23" fmla="*/ 194566627 h 522"/>
                <a:gd name="T24" fmla="*/ 747033732 w 1518"/>
                <a:gd name="T25" fmla="*/ 188390151 h 522"/>
                <a:gd name="T26" fmla="*/ 721710803 w 1518"/>
                <a:gd name="T27" fmla="*/ 182212912 h 522"/>
                <a:gd name="T28" fmla="*/ 696387036 w 1518"/>
                <a:gd name="T29" fmla="*/ 176036436 h 522"/>
                <a:gd name="T30" fmla="*/ 671064107 w 1518"/>
                <a:gd name="T31" fmla="*/ 169859960 h 522"/>
                <a:gd name="T32" fmla="*/ 645741179 w 1518"/>
                <a:gd name="T33" fmla="*/ 163682766 h 522"/>
                <a:gd name="T34" fmla="*/ 620417411 w 1518"/>
                <a:gd name="T35" fmla="*/ 157506290 h 522"/>
                <a:gd name="T36" fmla="*/ 595094483 w 1518"/>
                <a:gd name="T37" fmla="*/ 151329813 h 522"/>
                <a:gd name="T38" fmla="*/ 569771554 w 1518"/>
                <a:gd name="T39" fmla="*/ 145152620 h 522"/>
                <a:gd name="T40" fmla="*/ 544448626 w 1518"/>
                <a:gd name="T41" fmla="*/ 138976143 h 522"/>
                <a:gd name="T42" fmla="*/ 519124858 w 1518"/>
                <a:gd name="T43" fmla="*/ 132799667 h 522"/>
                <a:gd name="T44" fmla="*/ 493801930 w 1518"/>
                <a:gd name="T45" fmla="*/ 126622473 h 522"/>
                <a:gd name="T46" fmla="*/ 468479001 w 1518"/>
                <a:gd name="T47" fmla="*/ 117357400 h 522"/>
                <a:gd name="T48" fmla="*/ 447376421 w 1518"/>
                <a:gd name="T49" fmla="*/ 111180924 h 522"/>
                <a:gd name="T50" fmla="*/ 422052549 w 1518"/>
                <a:gd name="T51" fmla="*/ 105004447 h 522"/>
                <a:gd name="T52" fmla="*/ 396729620 w 1518"/>
                <a:gd name="T53" fmla="*/ 98827253 h 522"/>
                <a:gd name="T54" fmla="*/ 371406692 w 1518"/>
                <a:gd name="T55" fmla="*/ 92650755 h 522"/>
                <a:gd name="T56" fmla="*/ 346082924 w 1518"/>
                <a:gd name="T57" fmla="*/ 86474278 h 522"/>
                <a:gd name="T58" fmla="*/ 320759996 w 1518"/>
                <a:gd name="T59" fmla="*/ 80297085 h 522"/>
                <a:gd name="T60" fmla="*/ 295437067 w 1518"/>
                <a:gd name="T61" fmla="*/ 74120608 h 522"/>
                <a:gd name="T62" fmla="*/ 270114139 w 1518"/>
                <a:gd name="T63" fmla="*/ 67944132 h 522"/>
                <a:gd name="T64" fmla="*/ 244790371 w 1518"/>
                <a:gd name="T65" fmla="*/ 61766938 h 522"/>
                <a:gd name="T66" fmla="*/ 219467390 w 1518"/>
                <a:gd name="T67" fmla="*/ 55590462 h 522"/>
                <a:gd name="T68" fmla="*/ 194144462 w 1518"/>
                <a:gd name="T69" fmla="*/ 49413985 h 522"/>
                <a:gd name="T70" fmla="*/ 168821533 w 1518"/>
                <a:gd name="T71" fmla="*/ 43236780 h 522"/>
                <a:gd name="T72" fmla="*/ 143497766 w 1518"/>
                <a:gd name="T73" fmla="*/ 37060304 h 522"/>
                <a:gd name="T74" fmla="*/ 118174837 w 1518"/>
                <a:gd name="T75" fmla="*/ 30883828 h 522"/>
                <a:gd name="T76" fmla="*/ 92851883 w 1518"/>
                <a:gd name="T77" fmla="*/ 24706634 h 522"/>
                <a:gd name="T78" fmla="*/ 67528115 w 1518"/>
                <a:gd name="T79" fmla="*/ 18530152 h 522"/>
                <a:gd name="T80" fmla="*/ 42205174 w 1518"/>
                <a:gd name="T81" fmla="*/ 12353676 h 522"/>
                <a:gd name="T82" fmla="*/ 16882239 w 1518"/>
                <a:gd name="T83" fmla="*/ 3088598 h 5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18"/>
                <a:gd name="T127" fmla="*/ 0 h 522"/>
                <a:gd name="T128" fmla="*/ 1518 w 1518"/>
                <a:gd name="T129" fmla="*/ 522 h 52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18" h="522">
                  <a:moveTo>
                    <a:pt x="1518" y="522"/>
                  </a:moveTo>
                  <a:lnTo>
                    <a:pt x="1506" y="516"/>
                  </a:lnTo>
                  <a:lnTo>
                    <a:pt x="1494" y="516"/>
                  </a:lnTo>
                  <a:lnTo>
                    <a:pt x="1482" y="510"/>
                  </a:lnTo>
                  <a:lnTo>
                    <a:pt x="1470" y="504"/>
                  </a:lnTo>
                  <a:lnTo>
                    <a:pt x="1458" y="504"/>
                  </a:lnTo>
                  <a:lnTo>
                    <a:pt x="1446" y="498"/>
                  </a:lnTo>
                  <a:lnTo>
                    <a:pt x="1434" y="492"/>
                  </a:lnTo>
                  <a:lnTo>
                    <a:pt x="1422" y="492"/>
                  </a:lnTo>
                  <a:lnTo>
                    <a:pt x="1410" y="486"/>
                  </a:lnTo>
                  <a:lnTo>
                    <a:pt x="1398" y="480"/>
                  </a:lnTo>
                  <a:lnTo>
                    <a:pt x="1386" y="480"/>
                  </a:lnTo>
                  <a:lnTo>
                    <a:pt x="1374" y="474"/>
                  </a:lnTo>
                  <a:lnTo>
                    <a:pt x="1362" y="468"/>
                  </a:lnTo>
                  <a:lnTo>
                    <a:pt x="1350" y="468"/>
                  </a:lnTo>
                  <a:lnTo>
                    <a:pt x="1338" y="462"/>
                  </a:lnTo>
                  <a:lnTo>
                    <a:pt x="1326" y="456"/>
                  </a:lnTo>
                  <a:lnTo>
                    <a:pt x="1314" y="450"/>
                  </a:lnTo>
                  <a:lnTo>
                    <a:pt x="1302" y="450"/>
                  </a:lnTo>
                  <a:lnTo>
                    <a:pt x="1290" y="444"/>
                  </a:lnTo>
                  <a:lnTo>
                    <a:pt x="1278" y="438"/>
                  </a:lnTo>
                  <a:lnTo>
                    <a:pt x="1266" y="438"/>
                  </a:lnTo>
                  <a:lnTo>
                    <a:pt x="1254" y="432"/>
                  </a:lnTo>
                  <a:lnTo>
                    <a:pt x="1242" y="426"/>
                  </a:lnTo>
                  <a:lnTo>
                    <a:pt x="1230" y="426"/>
                  </a:lnTo>
                  <a:lnTo>
                    <a:pt x="1218" y="420"/>
                  </a:lnTo>
                  <a:lnTo>
                    <a:pt x="1206" y="414"/>
                  </a:lnTo>
                  <a:lnTo>
                    <a:pt x="1194" y="414"/>
                  </a:lnTo>
                  <a:lnTo>
                    <a:pt x="1182" y="408"/>
                  </a:lnTo>
                  <a:lnTo>
                    <a:pt x="1170" y="402"/>
                  </a:lnTo>
                  <a:lnTo>
                    <a:pt x="1158" y="402"/>
                  </a:lnTo>
                  <a:lnTo>
                    <a:pt x="1146" y="396"/>
                  </a:lnTo>
                  <a:lnTo>
                    <a:pt x="1134" y="390"/>
                  </a:lnTo>
                  <a:lnTo>
                    <a:pt x="1122" y="390"/>
                  </a:lnTo>
                  <a:lnTo>
                    <a:pt x="1110" y="384"/>
                  </a:lnTo>
                  <a:lnTo>
                    <a:pt x="1098" y="378"/>
                  </a:lnTo>
                  <a:lnTo>
                    <a:pt x="1086" y="372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60"/>
                  </a:lnTo>
                  <a:lnTo>
                    <a:pt x="1038" y="360"/>
                  </a:lnTo>
                  <a:lnTo>
                    <a:pt x="1026" y="354"/>
                  </a:lnTo>
                  <a:lnTo>
                    <a:pt x="1014" y="348"/>
                  </a:lnTo>
                  <a:lnTo>
                    <a:pt x="1002" y="348"/>
                  </a:lnTo>
                  <a:lnTo>
                    <a:pt x="990" y="342"/>
                  </a:lnTo>
                  <a:lnTo>
                    <a:pt x="978" y="336"/>
                  </a:lnTo>
                  <a:lnTo>
                    <a:pt x="966" y="336"/>
                  </a:lnTo>
                  <a:lnTo>
                    <a:pt x="954" y="330"/>
                  </a:lnTo>
                  <a:lnTo>
                    <a:pt x="942" y="324"/>
                  </a:lnTo>
                  <a:lnTo>
                    <a:pt x="930" y="324"/>
                  </a:lnTo>
                  <a:lnTo>
                    <a:pt x="918" y="318"/>
                  </a:lnTo>
                  <a:lnTo>
                    <a:pt x="906" y="312"/>
                  </a:lnTo>
                  <a:lnTo>
                    <a:pt x="894" y="312"/>
                  </a:lnTo>
                  <a:lnTo>
                    <a:pt x="882" y="306"/>
                  </a:lnTo>
                  <a:lnTo>
                    <a:pt x="870" y="300"/>
                  </a:lnTo>
                  <a:lnTo>
                    <a:pt x="858" y="294"/>
                  </a:lnTo>
                  <a:lnTo>
                    <a:pt x="846" y="294"/>
                  </a:lnTo>
                  <a:lnTo>
                    <a:pt x="834" y="288"/>
                  </a:lnTo>
                  <a:lnTo>
                    <a:pt x="822" y="282"/>
                  </a:lnTo>
                  <a:lnTo>
                    <a:pt x="810" y="282"/>
                  </a:lnTo>
                  <a:lnTo>
                    <a:pt x="798" y="276"/>
                  </a:lnTo>
                  <a:lnTo>
                    <a:pt x="786" y="270"/>
                  </a:lnTo>
                  <a:lnTo>
                    <a:pt x="774" y="270"/>
                  </a:lnTo>
                  <a:lnTo>
                    <a:pt x="762" y="264"/>
                  </a:lnTo>
                  <a:lnTo>
                    <a:pt x="750" y="258"/>
                  </a:lnTo>
                  <a:lnTo>
                    <a:pt x="738" y="258"/>
                  </a:lnTo>
                  <a:lnTo>
                    <a:pt x="726" y="252"/>
                  </a:lnTo>
                  <a:lnTo>
                    <a:pt x="714" y="246"/>
                  </a:lnTo>
                  <a:lnTo>
                    <a:pt x="702" y="246"/>
                  </a:lnTo>
                  <a:lnTo>
                    <a:pt x="690" y="240"/>
                  </a:lnTo>
                  <a:lnTo>
                    <a:pt x="678" y="234"/>
                  </a:lnTo>
                  <a:lnTo>
                    <a:pt x="666" y="228"/>
                  </a:lnTo>
                  <a:lnTo>
                    <a:pt x="654" y="228"/>
                  </a:lnTo>
                  <a:lnTo>
                    <a:pt x="648" y="222"/>
                  </a:lnTo>
                  <a:lnTo>
                    <a:pt x="636" y="216"/>
                  </a:lnTo>
                  <a:lnTo>
                    <a:pt x="624" y="216"/>
                  </a:lnTo>
                  <a:lnTo>
                    <a:pt x="612" y="210"/>
                  </a:lnTo>
                  <a:lnTo>
                    <a:pt x="600" y="204"/>
                  </a:lnTo>
                  <a:lnTo>
                    <a:pt x="588" y="204"/>
                  </a:lnTo>
                  <a:lnTo>
                    <a:pt x="576" y="198"/>
                  </a:lnTo>
                  <a:lnTo>
                    <a:pt x="564" y="192"/>
                  </a:lnTo>
                  <a:lnTo>
                    <a:pt x="552" y="192"/>
                  </a:lnTo>
                  <a:lnTo>
                    <a:pt x="540" y="186"/>
                  </a:lnTo>
                  <a:lnTo>
                    <a:pt x="528" y="180"/>
                  </a:lnTo>
                  <a:lnTo>
                    <a:pt x="516" y="180"/>
                  </a:lnTo>
                  <a:lnTo>
                    <a:pt x="504" y="174"/>
                  </a:lnTo>
                  <a:lnTo>
                    <a:pt x="492" y="168"/>
                  </a:lnTo>
                  <a:lnTo>
                    <a:pt x="480" y="168"/>
                  </a:lnTo>
                  <a:lnTo>
                    <a:pt x="468" y="162"/>
                  </a:lnTo>
                  <a:lnTo>
                    <a:pt x="456" y="156"/>
                  </a:lnTo>
                  <a:lnTo>
                    <a:pt x="444" y="150"/>
                  </a:lnTo>
                  <a:lnTo>
                    <a:pt x="432" y="150"/>
                  </a:lnTo>
                  <a:lnTo>
                    <a:pt x="420" y="144"/>
                  </a:lnTo>
                  <a:lnTo>
                    <a:pt x="408" y="138"/>
                  </a:lnTo>
                  <a:lnTo>
                    <a:pt x="396" y="138"/>
                  </a:lnTo>
                  <a:lnTo>
                    <a:pt x="384" y="132"/>
                  </a:lnTo>
                  <a:lnTo>
                    <a:pt x="372" y="126"/>
                  </a:lnTo>
                  <a:lnTo>
                    <a:pt x="360" y="126"/>
                  </a:lnTo>
                  <a:lnTo>
                    <a:pt x="348" y="120"/>
                  </a:lnTo>
                  <a:lnTo>
                    <a:pt x="336" y="114"/>
                  </a:lnTo>
                  <a:lnTo>
                    <a:pt x="324" y="114"/>
                  </a:lnTo>
                  <a:lnTo>
                    <a:pt x="312" y="108"/>
                  </a:lnTo>
                  <a:lnTo>
                    <a:pt x="300" y="102"/>
                  </a:lnTo>
                  <a:lnTo>
                    <a:pt x="288" y="102"/>
                  </a:lnTo>
                  <a:lnTo>
                    <a:pt x="276" y="96"/>
                  </a:lnTo>
                  <a:lnTo>
                    <a:pt x="264" y="90"/>
                  </a:lnTo>
                  <a:lnTo>
                    <a:pt x="252" y="90"/>
                  </a:lnTo>
                  <a:lnTo>
                    <a:pt x="240" y="84"/>
                  </a:lnTo>
                  <a:lnTo>
                    <a:pt x="228" y="78"/>
                  </a:lnTo>
                  <a:lnTo>
                    <a:pt x="216" y="72"/>
                  </a:lnTo>
                  <a:lnTo>
                    <a:pt x="204" y="72"/>
                  </a:lnTo>
                  <a:lnTo>
                    <a:pt x="192" y="66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56" y="54"/>
                  </a:lnTo>
                  <a:lnTo>
                    <a:pt x="144" y="48"/>
                  </a:lnTo>
                  <a:lnTo>
                    <a:pt x="132" y="48"/>
                  </a:lnTo>
                  <a:lnTo>
                    <a:pt x="120" y="42"/>
                  </a:lnTo>
                  <a:lnTo>
                    <a:pt x="108" y="36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24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6" y="12"/>
                  </a:lnTo>
                  <a:lnTo>
                    <a:pt x="24" y="6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6304" name="Freeform 85"/>
          <p:cNvSpPr>
            <a:spLocks/>
          </p:cNvSpPr>
          <p:nvPr/>
        </p:nvSpPr>
        <p:spPr bwMode="auto">
          <a:xfrm>
            <a:off x="1208398" y="4464981"/>
            <a:ext cx="447867" cy="133445"/>
          </a:xfrm>
          <a:custGeom>
            <a:avLst/>
            <a:gdLst>
              <a:gd name="T0" fmla="*/ 375626992 w 534"/>
              <a:gd name="T1" fmla="*/ 95739626 h 186"/>
              <a:gd name="T2" fmla="*/ 367186297 w 534"/>
              <a:gd name="T3" fmla="*/ 92650999 h 186"/>
              <a:gd name="T4" fmla="*/ 358744763 w 534"/>
              <a:gd name="T5" fmla="*/ 92650999 h 186"/>
              <a:gd name="T6" fmla="*/ 350304067 w 534"/>
              <a:gd name="T7" fmla="*/ 89563111 h 186"/>
              <a:gd name="T8" fmla="*/ 341862533 w 534"/>
              <a:gd name="T9" fmla="*/ 86474506 h 186"/>
              <a:gd name="T10" fmla="*/ 333421837 w 534"/>
              <a:gd name="T11" fmla="*/ 86474506 h 186"/>
              <a:gd name="T12" fmla="*/ 324980303 w 534"/>
              <a:gd name="T13" fmla="*/ 83385901 h 186"/>
              <a:gd name="T14" fmla="*/ 316539607 w 534"/>
              <a:gd name="T15" fmla="*/ 80298014 h 186"/>
              <a:gd name="T16" fmla="*/ 308098912 w 534"/>
              <a:gd name="T17" fmla="*/ 80298014 h 186"/>
              <a:gd name="T18" fmla="*/ 299657378 w 534"/>
              <a:gd name="T19" fmla="*/ 77209409 h 186"/>
              <a:gd name="T20" fmla="*/ 291216682 w 534"/>
              <a:gd name="T21" fmla="*/ 74120804 h 186"/>
              <a:gd name="T22" fmla="*/ 282775148 w 534"/>
              <a:gd name="T23" fmla="*/ 74120804 h 186"/>
              <a:gd name="T24" fmla="*/ 274334452 w 534"/>
              <a:gd name="T25" fmla="*/ 71032916 h 186"/>
              <a:gd name="T26" fmla="*/ 265892918 w 534"/>
              <a:gd name="T27" fmla="*/ 67944311 h 186"/>
              <a:gd name="T28" fmla="*/ 257452222 w 534"/>
              <a:gd name="T29" fmla="*/ 67944311 h 186"/>
              <a:gd name="T30" fmla="*/ 249011527 w 534"/>
              <a:gd name="T31" fmla="*/ 64855706 h 186"/>
              <a:gd name="T32" fmla="*/ 240569993 w 534"/>
              <a:gd name="T33" fmla="*/ 61767818 h 186"/>
              <a:gd name="T34" fmla="*/ 232129297 w 534"/>
              <a:gd name="T35" fmla="*/ 58679213 h 186"/>
              <a:gd name="T36" fmla="*/ 223687763 w 534"/>
              <a:gd name="T37" fmla="*/ 58679213 h 186"/>
              <a:gd name="T38" fmla="*/ 215247015 w 534"/>
              <a:gd name="T39" fmla="*/ 55590608 h 186"/>
              <a:gd name="T40" fmla="*/ 206805481 w 534"/>
              <a:gd name="T41" fmla="*/ 52502721 h 186"/>
              <a:gd name="T42" fmla="*/ 198364785 w 534"/>
              <a:gd name="T43" fmla="*/ 52502721 h 186"/>
              <a:gd name="T44" fmla="*/ 189924089 w 534"/>
              <a:gd name="T45" fmla="*/ 49414116 h 186"/>
              <a:gd name="T46" fmla="*/ 181482555 w 534"/>
              <a:gd name="T47" fmla="*/ 46325500 h 186"/>
              <a:gd name="T48" fmla="*/ 173041860 w 534"/>
              <a:gd name="T49" fmla="*/ 46325500 h 186"/>
              <a:gd name="T50" fmla="*/ 164600325 w 534"/>
              <a:gd name="T51" fmla="*/ 43236894 h 186"/>
              <a:gd name="T52" fmla="*/ 156159630 w 534"/>
              <a:gd name="T53" fmla="*/ 40149007 h 186"/>
              <a:gd name="T54" fmla="*/ 147718096 w 534"/>
              <a:gd name="T55" fmla="*/ 40149007 h 186"/>
              <a:gd name="T56" fmla="*/ 139277400 w 534"/>
              <a:gd name="T57" fmla="*/ 37060402 h 186"/>
              <a:gd name="T58" fmla="*/ 130836704 w 534"/>
              <a:gd name="T59" fmla="*/ 33971797 h 186"/>
              <a:gd name="T60" fmla="*/ 122395170 w 534"/>
              <a:gd name="T61" fmla="*/ 33971797 h 186"/>
              <a:gd name="T62" fmla="*/ 113954475 w 534"/>
              <a:gd name="T63" fmla="*/ 30883909 h 186"/>
              <a:gd name="T64" fmla="*/ 105512914 w 534"/>
              <a:gd name="T65" fmla="*/ 27795304 h 186"/>
              <a:gd name="T66" fmla="*/ 97072219 w 534"/>
              <a:gd name="T67" fmla="*/ 27795304 h 186"/>
              <a:gd name="T68" fmla="*/ 88630684 w 534"/>
              <a:gd name="T69" fmla="*/ 24706699 h 186"/>
              <a:gd name="T70" fmla="*/ 80189989 w 534"/>
              <a:gd name="T71" fmla="*/ 21618806 h 186"/>
              <a:gd name="T72" fmla="*/ 71749293 w 534"/>
              <a:gd name="T73" fmla="*/ 18530201 h 186"/>
              <a:gd name="T74" fmla="*/ 63307759 w 534"/>
              <a:gd name="T75" fmla="*/ 18530201 h 186"/>
              <a:gd name="T76" fmla="*/ 54867050 w 534"/>
              <a:gd name="T77" fmla="*/ 15441596 h 186"/>
              <a:gd name="T78" fmla="*/ 46425516 w 534"/>
              <a:gd name="T79" fmla="*/ 12353708 h 186"/>
              <a:gd name="T80" fmla="*/ 37984821 w 534"/>
              <a:gd name="T81" fmla="*/ 12353708 h 186"/>
              <a:gd name="T82" fmla="*/ 29543286 w 534"/>
              <a:gd name="T83" fmla="*/ 9265100 h 186"/>
              <a:gd name="T84" fmla="*/ 21102584 w 534"/>
              <a:gd name="T85" fmla="*/ 6176495 h 186"/>
              <a:gd name="T86" fmla="*/ 12661885 w 534"/>
              <a:gd name="T87" fmla="*/ 6176495 h 186"/>
              <a:gd name="T88" fmla="*/ 4220349 w 534"/>
              <a:gd name="T89" fmla="*/ 3088606 h 186"/>
              <a:gd name="T90" fmla="*/ 0 w 534"/>
              <a:gd name="T91" fmla="*/ 0 h 18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34"/>
              <a:gd name="T139" fmla="*/ 0 h 186"/>
              <a:gd name="T140" fmla="*/ 534 w 534"/>
              <a:gd name="T141" fmla="*/ 186 h 18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34" h="186">
                <a:moveTo>
                  <a:pt x="534" y="186"/>
                </a:moveTo>
                <a:lnTo>
                  <a:pt x="522" y="180"/>
                </a:lnTo>
                <a:lnTo>
                  <a:pt x="510" y="180"/>
                </a:lnTo>
                <a:lnTo>
                  <a:pt x="498" y="174"/>
                </a:lnTo>
                <a:lnTo>
                  <a:pt x="486" y="168"/>
                </a:lnTo>
                <a:lnTo>
                  <a:pt x="474" y="168"/>
                </a:lnTo>
                <a:lnTo>
                  <a:pt x="462" y="162"/>
                </a:lnTo>
                <a:lnTo>
                  <a:pt x="450" y="156"/>
                </a:lnTo>
                <a:lnTo>
                  <a:pt x="438" y="156"/>
                </a:lnTo>
                <a:lnTo>
                  <a:pt x="426" y="150"/>
                </a:lnTo>
                <a:lnTo>
                  <a:pt x="414" y="144"/>
                </a:lnTo>
                <a:lnTo>
                  <a:pt x="402" y="144"/>
                </a:lnTo>
                <a:lnTo>
                  <a:pt x="390" y="138"/>
                </a:lnTo>
                <a:lnTo>
                  <a:pt x="378" y="132"/>
                </a:lnTo>
                <a:lnTo>
                  <a:pt x="366" y="132"/>
                </a:lnTo>
                <a:lnTo>
                  <a:pt x="354" y="126"/>
                </a:lnTo>
                <a:lnTo>
                  <a:pt x="342" y="120"/>
                </a:lnTo>
                <a:lnTo>
                  <a:pt x="330" y="114"/>
                </a:lnTo>
                <a:lnTo>
                  <a:pt x="318" y="114"/>
                </a:lnTo>
                <a:lnTo>
                  <a:pt x="306" y="108"/>
                </a:lnTo>
                <a:lnTo>
                  <a:pt x="294" y="102"/>
                </a:lnTo>
                <a:lnTo>
                  <a:pt x="282" y="102"/>
                </a:lnTo>
                <a:lnTo>
                  <a:pt x="270" y="96"/>
                </a:lnTo>
                <a:lnTo>
                  <a:pt x="258" y="90"/>
                </a:lnTo>
                <a:lnTo>
                  <a:pt x="246" y="90"/>
                </a:lnTo>
                <a:lnTo>
                  <a:pt x="234" y="84"/>
                </a:lnTo>
                <a:lnTo>
                  <a:pt x="222" y="78"/>
                </a:lnTo>
                <a:lnTo>
                  <a:pt x="210" y="78"/>
                </a:lnTo>
                <a:lnTo>
                  <a:pt x="198" y="72"/>
                </a:lnTo>
                <a:lnTo>
                  <a:pt x="186" y="66"/>
                </a:lnTo>
                <a:lnTo>
                  <a:pt x="174" y="66"/>
                </a:lnTo>
                <a:lnTo>
                  <a:pt x="162" y="60"/>
                </a:lnTo>
                <a:lnTo>
                  <a:pt x="150" y="54"/>
                </a:lnTo>
                <a:lnTo>
                  <a:pt x="138" y="54"/>
                </a:lnTo>
                <a:lnTo>
                  <a:pt x="126" y="48"/>
                </a:lnTo>
                <a:lnTo>
                  <a:pt x="114" y="42"/>
                </a:lnTo>
                <a:lnTo>
                  <a:pt x="102" y="36"/>
                </a:lnTo>
                <a:lnTo>
                  <a:pt x="90" y="36"/>
                </a:lnTo>
                <a:lnTo>
                  <a:pt x="78" y="30"/>
                </a:lnTo>
                <a:lnTo>
                  <a:pt x="66" y="24"/>
                </a:lnTo>
                <a:lnTo>
                  <a:pt x="54" y="24"/>
                </a:lnTo>
                <a:lnTo>
                  <a:pt x="42" y="18"/>
                </a:lnTo>
                <a:lnTo>
                  <a:pt x="30" y="12"/>
                </a:lnTo>
                <a:lnTo>
                  <a:pt x="18" y="12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34" name="TextBox 384"/>
          <p:cNvSpPr txBox="1">
            <a:spLocks noChangeArrowheads="1"/>
          </p:cNvSpPr>
          <p:nvPr/>
        </p:nvSpPr>
        <p:spPr bwMode="auto">
          <a:xfrm>
            <a:off x="3439432" y="3867830"/>
            <a:ext cx="713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 dirty="0"/>
              <a:t>R = -0.51</a:t>
            </a:r>
          </a:p>
          <a:p>
            <a:r>
              <a:rPr lang="en-GB" sz="1000" i="1" dirty="0"/>
              <a:t>p &lt; 0.05</a:t>
            </a:r>
          </a:p>
        </p:txBody>
      </p:sp>
      <p:sp>
        <p:nvSpPr>
          <p:cNvPr id="46157" name="Text Box 244"/>
          <p:cNvSpPr txBox="1">
            <a:spLocks noChangeArrowheads="1"/>
          </p:cNvSpPr>
          <p:nvPr/>
        </p:nvSpPr>
        <p:spPr bwMode="auto">
          <a:xfrm>
            <a:off x="5195759" y="6197600"/>
            <a:ext cx="156846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/>
              <a:t>Performance Increase</a:t>
            </a:r>
            <a:endParaRPr lang="en-US" sz="1000" b="1"/>
          </a:p>
        </p:txBody>
      </p:sp>
      <p:sp>
        <p:nvSpPr>
          <p:cNvPr id="46158" name="Text Box 245"/>
          <p:cNvSpPr txBox="1">
            <a:spLocks noChangeArrowheads="1"/>
          </p:cNvSpPr>
          <p:nvPr/>
        </p:nvSpPr>
        <p:spPr bwMode="auto">
          <a:xfrm rot="16200000">
            <a:off x="3837587" y="4509489"/>
            <a:ext cx="1450974" cy="2583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/>
              <a:t>NMDA Nonlinearity </a:t>
            </a:r>
            <a:r>
              <a:rPr lang="el-GR" sz="1000" b="1" i="1"/>
              <a:t>α</a:t>
            </a:r>
            <a:endParaRPr lang="en-US" sz="1000" b="1"/>
          </a:p>
        </p:txBody>
      </p:sp>
      <p:sp>
        <p:nvSpPr>
          <p:cNvPr id="46159" name="Rectangle 7"/>
          <p:cNvSpPr>
            <a:spLocks noChangeArrowheads="1"/>
          </p:cNvSpPr>
          <p:nvPr/>
        </p:nvSpPr>
        <p:spPr bwMode="auto">
          <a:xfrm>
            <a:off x="5010406" y="3826975"/>
            <a:ext cx="3048950" cy="202319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 sz="800" b="1" i="1"/>
          </a:p>
        </p:txBody>
      </p:sp>
      <p:sp>
        <p:nvSpPr>
          <p:cNvPr id="46160" name="Line 8"/>
          <p:cNvSpPr>
            <a:spLocks noChangeShapeType="1"/>
          </p:cNvSpPr>
          <p:nvPr/>
        </p:nvSpPr>
        <p:spPr bwMode="auto">
          <a:xfrm>
            <a:off x="5010406" y="3826975"/>
            <a:ext cx="3048950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61" name="Line 9"/>
          <p:cNvSpPr>
            <a:spLocks noChangeShapeType="1"/>
          </p:cNvSpPr>
          <p:nvPr/>
        </p:nvSpPr>
        <p:spPr bwMode="auto">
          <a:xfrm>
            <a:off x="5010406" y="5850165"/>
            <a:ext cx="3048950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62" name="Line 10"/>
          <p:cNvSpPr>
            <a:spLocks noChangeShapeType="1"/>
          </p:cNvSpPr>
          <p:nvPr/>
        </p:nvSpPr>
        <p:spPr bwMode="auto">
          <a:xfrm flipV="1">
            <a:off x="8059356" y="3826975"/>
            <a:ext cx="854" cy="2023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63" name="Line 11"/>
          <p:cNvSpPr>
            <a:spLocks noChangeShapeType="1"/>
          </p:cNvSpPr>
          <p:nvPr/>
        </p:nvSpPr>
        <p:spPr bwMode="auto">
          <a:xfrm flipV="1">
            <a:off x="5010406" y="3826975"/>
            <a:ext cx="854" cy="2023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64" name="Line 12"/>
          <p:cNvSpPr>
            <a:spLocks noChangeShapeType="1"/>
          </p:cNvSpPr>
          <p:nvPr/>
        </p:nvSpPr>
        <p:spPr bwMode="auto">
          <a:xfrm>
            <a:off x="5010406" y="5850165"/>
            <a:ext cx="3048950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65" name="Line 13"/>
          <p:cNvSpPr>
            <a:spLocks noChangeShapeType="1"/>
          </p:cNvSpPr>
          <p:nvPr/>
        </p:nvSpPr>
        <p:spPr bwMode="auto">
          <a:xfrm flipV="1">
            <a:off x="5010406" y="3826975"/>
            <a:ext cx="854" cy="2023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66" name="Line 14"/>
          <p:cNvSpPr>
            <a:spLocks noChangeShapeType="1"/>
          </p:cNvSpPr>
          <p:nvPr/>
        </p:nvSpPr>
        <p:spPr bwMode="auto">
          <a:xfrm flipV="1">
            <a:off x="5010406" y="5824337"/>
            <a:ext cx="854" cy="258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67" name="Line 15"/>
          <p:cNvSpPr>
            <a:spLocks noChangeShapeType="1"/>
          </p:cNvSpPr>
          <p:nvPr/>
        </p:nvSpPr>
        <p:spPr bwMode="auto">
          <a:xfrm>
            <a:off x="5010406" y="3826975"/>
            <a:ext cx="854" cy="215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68" name="Rectangle 16"/>
          <p:cNvSpPr>
            <a:spLocks noChangeArrowheads="1"/>
          </p:cNvSpPr>
          <p:nvPr/>
        </p:nvSpPr>
        <p:spPr bwMode="auto">
          <a:xfrm>
            <a:off x="4977991" y="5927649"/>
            <a:ext cx="80203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-10</a:t>
            </a:r>
            <a:endParaRPr lang="en-US" sz="800" b="1" i="1"/>
          </a:p>
        </p:txBody>
      </p:sp>
      <p:sp>
        <p:nvSpPr>
          <p:cNvPr id="46169" name="Line 17"/>
          <p:cNvSpPr>
            <a:spLocks noChangeShapeType="1"/>
          </p:cNvSpPr>
          <p:nvPr/>
        </p:nvSpPr>
        <p:spPr bwMode="auto">
          <a:xfrm flipV="1">
            <a:off x="5517711" y="5824337"/>
            <a:ext cx="854" cy="258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70" name="Rectangle 19"/>
          <p:cNvSpPr>
            <a:spLocks noChangeArrowheads="1"/>
          </p:cNvSpPr>
          <p:nvPr/>
        </p:nvSpPr>
        <p:spPr bwMode="auto">
          <a:xfrm>
            <a:off x="5503381" y="5927649"/>
            <a:ext cx="49156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-5</a:t>
            </a:r>
            <a:endParaRPr lang="en-US" sz="800" b="1" i="1"/>
          </a:p>
        </p:txBody>
      </p:sp>
      <p:sp>
        <p:nvSpPr>
          <p:cNvPr id="46171" name="Line 20"/>
          <p:cNvSpPr>
            <a:spLocks noChangeShapeType="1"/>
          </p:cNvSpPr>
          <p:nvPr/>
        </p:nvSpPr>
        <p:spPr bwMode="auto">
          <a:xfrm flipV="1">
            <a:off x="6025015" y="5824337"/>
            <a:ext cx="854" cy="258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72" name="Rectangle 22"/>
          <p:cNvSpPr>
            <a:spLocks noChangeArrowheads="1"/>
          </p:cNvSpPr>
          <p:nvPr/>
        </p:nvSpPr>
        <p:spPr bwMode="auto">
          <a:xfrm>
            <a:off x="6027426" y="5927649"/>
            <a:ext cx="31046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0</a:t>
            </a:r>
            <a:endParaRPr lang="en-US" sz="800" b="1" i="1"/>
          </a:p>
        </p:txBody>
      </p:sp>
      <p:sp>
        <p:nvSpPr>
          <p:cNvPr id="46173" name="Line 23"/>
          <p:cNvSpPr>
            <a:spLocks noChangeShapeType="1"/>
          </p:cNvSpPr>
          <p:nvPr/>
        </p:nvSpPr>
        <p:spPr bwMode="auto">
          <a:xfrm flipV="1">
            <a:off x="6532319" y="5824337"/>
            <a:ext cx="854" cy="258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74" name="Rectangle 25"/>
          <p:cNvSpPr>
            <a:spLocks noChangeArrowheads="1"/>
          </p:cNvSpPr>
          <p:nvPr/>
        </p:nvSpPr>
        <p:spPr bwMode="auto">
          <a:xfrm>
            <a:off x="6534731" y="5927649"/>
            <a:ext cx="31046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5</a:t>
            </a:r>
            <a:endParaRPr lang="en-US" sz="800" b="1" i="1"/>
          </a:p>
        </p:txBody>
      </p:sp>
      <p:sp>
        <p:nvSpPr>
          <p:cNvPr id="46175" name="Line 26"/>
          <p:cNvSpPr>
            <a:spLocks noChangeShapeType="1"/>
          </p:cNvSpPr>
          <p:nvPr/>
        </p:nvSpPr>
        <p:spPr bwMode="auto">
          <a:xfrm flipV="1">
            <a:off x="7039623" y="5824337"/>
            <a:ext cx="854" cy="258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76" name="Rectangle 28"/>
          <p:cNvSpPr>
            <a:spLocks noChangeArrowheads="1"/>
          </p:cNvSpPr>
          <p:nvPr/>
        </p:nvSpPr>
        <p:spPr bwMode="auto">
          <a:xfrm>
            <a:off x="7023950" y="5927649"/>
            <a:ext cx="62092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10</a:t>
            </a:r>
            <a:endParaRPr lang="en-US" sz="800" b="1" i="1"/>
          </a:p>
        </p:txBody>
      </p:sp>
      <p:sp>
        <p:nvSpPr>
          <p:cNvPr id="46177" name="Line 29"/>
          <p:cNvSpPr>
            <a:spLocks noChangeShapeType="1"/>
          </p:cNvSpPr>
          <p:nvPr/>
        </p:nvSpPr>
        <p:spPr bwMode="auto">
          <a:xfrm flipV="1">
            <a:off x="7546927" y="5824337"/>
            <a:ext cx="854" cy="258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78" name="Rectangle 31"/>
          <p:cNvSpPr>
            <a:spLocks noChangeArrowheads="1"/>
          </p:cNvSpPr>
          <p:nvPr/>
        </p:nvSpPr>
        <p:spPr bwMode="auto">
          <a:xfrm>
            <a:off x="7531255" y="5927649"/>
            <a:ext cx="62092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15</a:t>
            </a:r>
            <a:endParaRPr lang="en-US" sz="800" b="1" i="1"/>
          </a:p>
        </p:txBody>
      </p:sp>
      <p:sp>
        <p:nvSpPr>
          <p:cNvPr id="46179" name="Line 32"/>
          <p:cNvSpPr>
            <a:spLocks noChangeShapeType="1"/>
          </p:cNvSpPr>
          <p:nvPr/>
        </p:nvSpPr>
        <p:spPr bwMode="auto">
          <a:xfrm flipV="1">
            <a:off x="8059356" y="5824337"/>
            <a:ext cx="854" cy="258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81" name="Rectangle 34"/>
          <p:cNvSpPr>
            <a:spLocks noChangeArrowheads="1"/>
          </p:cNvSpPr>
          <p:nvPr/>
        </p:nvSpPr>
        <p:spPr bwMode="auto">
          <a:xfrm>
            <a:off x="8043683" y="5927649"/>
            <a:ext cx="62092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20</a:t>
            </a:r>
            <a:endParaRPr lang="en-US" sz="800" b="1" i="1"/>
          </a:p>
        </p:txBody>
      </p:sp>
      <p:sp>
        <p:nvSpPr>
          <p:cNvPr id="46182" name="Line 35"/>
          <p:cNvSpPr>
            <a:spLocks noChangeShapeType="1"/>
          </p:cNvSpPr>
          <p:nvPr/>
        </p:nvSpPr>
        <p:spPr bwMode="auto">
          <a:xfrm>
            <a:off x="5010406" y="5850165"/>
            <a:ext cx="2562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83" name="Line 36"/>
          <p:cNvSpPr>
            <a:spLocks noChangeShapeType="1"/>
          </p:cNvSpPr>
          <p:nvPr/>
        </p:nvSpPr>
        <p:spPr bwMode="auto">
          <a:xfrm flipH="1">
            <a:off x="8028610" y="5850165"/>
            <a:ext cx="30746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84" name="Rectangle 37"/>
          <p:cNvSpPr>
            <a:spLocks noChangeArrowheads="1"/>
          </p:cNvSpPr>
          <p:nvPr/>
        </p:nvSpPr>
        <p:spPr bwMode="auto">
          <a:xfrm>
            <a:off x="4793292" y="5815728"/>
            <a:ext cx="126772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-0.08</a:t>
            </a:r>
            <a:endParaRPr lang="en-US" sz="800" b="1" i="1"/>
          </a:p>
        </p:txBody>
      </p:sp>
      <p:sp>
        <p:nvSpPr>
          <p:cNvPr id="46185" name="Line 38"/>
          <p:cNvSpPr>
            <a:spLocks noChangeShapeType="1"/>
          </p:cNvSpPr>
          <p:nvPr/>
        </p:nvSpPr>
        <p:spPr bwMode="auto">
          <a:xfrm>
            <a:off x="5010406" y="5647846"/>
            <a:ext cx="2562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86" name="Rectangle 40"/>
          <p:cNvSpPr>
            <a:spLocks noChangeArrowheads="1"/>
          </p:cNvSpPr>
          <p:nvPr/>
        </p:nvSpPr>
        <p:spPr bwMode="auto">
          <a:xfrm>
            <a:off x="4793292" y="5613409"/>
            <a:ext cx="126772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-0.06</a:t>
            </a:r>
            <a:endParaRPr lang="en-US" sz="800" b="1" i="1"/>
          </a:p>
        </p:txBody>
      </p:sp>
      <p:sp>
        <p:nvSpPr>
          <p:cNvPr id="46187" name="Line 41"/>
          <p:cNvSpPr>
            <a:spLocks noChangeShapeType="1"/>
          </p:cNvSpPr>
          <p:nvPr/>
        </p:nvSpPr>
        <p:spPr bwMode="auto">
          <a:xfrm>
            <a:off x="5010406" y="5445527"/>
            <a:ext cx="2562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88" name="Rectangle 43"/>
          <p:cNvSpPr>
            <a:spLocks noChangeArrowheads="1"/>
          </p:cNvSpPr>
          <p:nvPr/>
        </p:nvSpPr>
        <p:spPr bwMode="auto">
          <a:xfrm>
            <a:off x="4793292" y="5411090"/>
            <a:ext cx="126772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 dirty="0">
                <a:solidFill>
                  <a:srgbClr val="000000"/>
                </a:solidFill>
              </a:rPr>
              <a:t>-0.04</a:t>
            </a:r>
            <a:endParaRPr lang="en-US" sz="800" b="1" i="1" dirty="0"/>
          </a:p>
        </p:txBody>
      </p:sp>
      <p:sp>
        <p:nvSpPr>
          <p:cNvPr id="46189" name="Line 44"/>
          <p:cNvSpPr>
            <a:spLocks noChangeShapeType="1"/>
          </p:cNvSpPr>
          <p:nvPr/>
        </p:nvSpPr>
        <p:spPr bwMode="auto">
          <a:xfrm>
            <a:off x="5010406" y="5243208"/>
            <a:ext cx="2562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90" name="Rectangle 46"/>
          <p:cNvSpPr>
            <a:spLocks noChangeArrowheads="1"/>
          </p:cNvSpPr>
          <p:nvPr/>
        </p:nvSpPr>
        <p:spPr bwMode="auto">
          <a:xfrm>
            <a:off x="4793292" y="5208771"/>
            <a:ext cx="126772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-0.02</a:t>
            </a:r>
            <a:endParaRPr lang="en-US" sz="800" b="1" i="1"/>
          </a:p>
        </p:txBody>
      </p:sp>
      <p:sp>
        <p:nvSpPr>
          <p:cNvPr id="46191" name="Line 47"/>
          <p:cNvSpPr>
            <a:spLocks noChangeShapeType="1"/>
          </p:cNvSpPr>
          <p:nvPr/>
        </p:nvSpPr>
        <p:spPr bwMode="auto">
          <a:xfrm>
            <a:off x="5010406" y="5040890"/>
            <a:ext cx="2562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92" name="Rectangle 49"/>
          <p:cNvSpPr>
            <a:spLocks noChangeArrowheads="1"/>
          </p:cNvSpPr>
          <p:nvPr/>
        </p:nvSpPr>
        <p:spPr bwMode="auto">
          <a:xfrm>
            <a:off x="4894960" y="5006453"/>
            <a:ext cx="31046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0</a:t>
            </a:r>
            <a:endParaRPr lang="en-US" sz="800" b="1" i="1"/>
          </a:p>
        </p:txBody>
      </p:sp>
      <p:sp>
        <p:nvSpPr>
          <p:cNvPr id="46193" name="Line 50"/>
          <p:cNvSpPr>
            <a:spLocks noChangeShapeType="1"/>
          </p:cNvSpPr>
          <p:nvPr/>
        </p:nvSpPr>
        <p:spPr bwMode="auto">
          <a:xfrm>
            <a:off x="5010406" y="4838571"/>
            <a:ext cx="2562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94" name="Rectangle 52"/>
          <p:cNvSpPr>
            <a:spLocks noChangeArrowheads="1"/>
          </p:cNvSpPr>
          <p:nvPr/>
        </p:nvSpPr>
        <p:spPr bwMode="auto">
          <a:xfrm>
            <a:off x="4810034" y="4804133"/>
            <a:ext cx="108661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0.02</a:t>
            </a:r>
            <a:endParaRPr lang="en-US" sz="800" b="1" i="1"/>
          </a:p>
        </p:txBody>
      </p:sp>
      <p:sp>
        <p:nvSpPr>
          <p:cNvPr id="46195" name="Line 53"/>
          <p:cNvSpPr>
            <a:spLocks noChangeShapeType="1"/>
          </p:cNvSpPr>
          <p:nvPr/>
        </p:nvSpPr>
        <p:spPr bwMode="auto">
          <a:xfrm>
            <a:off x="5010406" y="4636252"/>
            <a:ext cx="2562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96" name="Rectangle 55"/>
          <p:cNvSpPr>
            <a:spLocks noChangeArrowheads="1"/>
          </p:cNvSpPr>
          <p:nvPr/>
        </p:nvSpPr>
        <p:spPr bwMode="auto">
          <a:xfrm>
            <a:off x="4810034" y="4601814"/>
            <a:ext cx="108661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0.04</a:t>
            </a:r>
            <a:endParaRPr lang="en-US" sz="800" b="1" i="1"/>
          </a:p>
        </p:txBody>
      </p:sp>
      <p:sp>
        <p:nvSpPr>
          <p:cNvPr id="46197" name="Line 56"/>
          <p:cNvSpPr>
            <a:spLocks noChangeShapeType="1"/>
          </p:cNvSpPr>
          <p:nvPr/>
        </p:nvSpPr>
        <p:spPr bwMode="auto">
          <a:xfrm>
            <a:off x="5010406" y="4429628"/>
            <a:ext cx="2562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98" name="Rectangle 58"/>
          <p:cNvSpPr>
            <a:spLocks noChangeArrowheads="1"/>
          </p:cNvSpPr>
          <p:nvPr/>
        </p:nvSpPr>
        <p:spPr bwMode="auto">
          <a:xfrm>
            <a:off x="4810034" y="4395191"/>
            <a:ext cx="108661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0.06</a:t>
            </a:r>
            <a:endParaRPr lang="en-US" sz="800" b="1" i="1"/>
          </a:p>
        </p:txBody>
      </p:sp>
      <p:sp>
        <p:nvSpPr>
          <p:cNvPr id="46199" name="Line 59"/>
          <p:cNvSpPr>
            <a:spLocks noChangeShapeType="1"/>
          </p:cNvSpPr>
          <p:nvPr/>
        </p:nvSpPr>
        <p:spPr bwMode="auto">
          <a:xfrm>
            <a:off x="5010406" y="4231613"/>
            <a:ext cx="2562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00" name="Rectangle 61"/>
          <p:cNvSpPr>
            <a:spLocks noChangeArrowheads="1"/>
          </p:cNvSpPr>
          <p:nvPr/>
        </p:nvSpPr>
        <p:spPr bwMode="auto">
          <a:xfrm>
            <a:off x="4810034" y="4197176"/>
            <a:ext cx="108661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0.08</a:t>
            </a:r>
            <a:endParaRPr lang="en-US" sz="800" b="1" i="1"/>
          </a:p>
        </p:txBody>
      </p:sp>
      <p:sp>
        <p:nvSpPr>
          <p:cNvPr id="46201" name="Line 62"/>
          <p:cNvSpPr>
            <a:spLocks noChangeShapeType="1"/>
          </p:cNvSpPr>
          <p:nvPr/>
        </p:nvSpPr>
        <p:spPr bwMode="auto">
          <a:xfrm>
            <a:off x="5010406" y="4029294"/>
            <a:ext cx="2562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02" name="Rectangle 64"/>
          <p:cNvSpPr>
            <a:spLocks noChangeArrowheads="1"/>
          </p:cNvSpPr>
          <p:nvPr/>
        </p:nvSpPr>
        <p:spPr bwMode="auto">
          <a:xfrm>
            <a:off x="4843491" y="3994857"/>
            <a:ext cx="77614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0.1</a:t>
            </a:r>
            <a:endParaRPr lang="en-US" sz="800" b="1" i="1"/>
          </a:p>
        </p:txBody>
      </p:sp>
      <p:sp>
        <p:nvSpPr>
          <p:cNvPr id="46203" name="Line 65"/>
          <p:cNvSpPr>
            <a:spLocks noChangeShapeType="1"/>
          </p:cNvSpPr>
          <p:nvPr/>
        </p:nvSpPr>
        <p:spPr bwMode="auto">
          <a:xfrm>
            <a:off x="5010406" y="3826975"/>
            <a:ext cx="25621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05" name="Rectangle 67"/>
          <p:cNvSpPr>
            <a:spLocks noChangeArrowheads="1"/>
          </p:cNvSpPr>
          <p:nvPr/>
        </p:nvSpPr>
        <p:spPr bwMode="auto">
          <a:xfrm>
            <a:off x="4810034" y="3792538"/>
            <a:ext cx="108661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0.12</a:t>
            </a:r>
            <a:endParaRPr lang="en-US" sz="800" b="1" i="1"/>
          </a:p>
        </p:txBody>
      </p:sp>
      <p:sp>
        <p:nvSpPr>
          <p:cNvPr id="46206" name="Line 68"/>
          <p:cNvSpPr>
            <a:spLocks noChangeShapeType="1"/>
          </p:cNvSpPr>
          <p:nvPr/>
        </p:nvSpPr>
        <p:spPr bwMode="auto">
          <a:xfrm>
            <a:off x="5010406" y="3826975"/>
            <a:ext cx="3048950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07" name="Line 69"/>
          <p:cNvSpPr>
            <a:spLocks noChangeShapeType="1"/>
          </p:cNvSpPr>
          <p:nvPr/>
        </p:nvSpPr>
        <p:spPr bwMode="auto">
          <a:xfrm>
            <a:off x="5010406" y="5850165"/>
            <a:ext cx="3048950" cy="7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08" name="Line 70"/>
          <p:cNvSpPr>
            <a:spLocks noChangeShapeType="1"/>
          </p:cNvSpPr>
          <p:nvPr/>
        </p:nvSpPr>
        <p:spPr bwMode="auto">
          <a:xfrm flipV="1">
            <a:off x="8059356" y="3826975"/>
            <a:ext cx="854" cy="2023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09" name="Line 71"/>
          <p:cNvSpPr>
            <a:spLocks noChangeShapeType="1"/>
          </p:cNvSpPr>
          <p:nvPr/>
        </p:nvSpPr>
        <p:spPr bwMode="auto">
          <a:xfrm flipV="1">
            <a:off x="5010406" y="3826975"/>
            <a:ext cx="854" cy="2023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23" name="Oval 85"/>
          <p:cNvSpPr>
            <a:spLocks noChangeArrowheads="1"/>
          </p:cNvSpPr>
          <p:nvPr/>
        </p:nvSpPr>
        <p:spPr bwMode="auto">
          <a:xfrm>
            <a:off x="5584326" y="5781291"/>
            <a:ext cx="40994" cy="344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00" b="1" i="1"/>
          </a:p>
        </p:txBody>
      </p:sp>
      <p:sp>
        <p:nvSpPr>
          <p:cNvPr id="46228" name="Rectangle 90"/>
          <p:cNvSpPr>
            <a:spLocks noChangeArrowheads="1"/>
          </p:cNvSpPr>
          <p:nvPr/>
        </p:nvSpPr>
        <p:spPr bwMode="auto">
          <a:xfrm>
            <a:off x="5018017" y="5820033"/>
            <a:ext cx="15523" cy="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 </a:t>
            </a:r>
            <a:endParaRPr lang="en-US" sz="800" b="1" i="1"/>
          </a:p>
        </p:txBody>
      </p:sp>
      <p:grpSp>
        <p:nvGrpSpPr>
          <p:cNvPr id="288" name="Group 287"/>
          <p:cNvGrpSpPr/>
          <p:nvPr/>
        </p:nvGrpSpPr>
        <p:grpSpPr>
          <a:xfrm>
            <a:off x="5112892" y="3792538"/>
            <a:ext cx="2974723" cy="1390404"/>
            <a:chOff x="5112892" y="3792538"/>
            <a:chExt cx="2974723" cy="1390404"/>
          </a:xfrm>
        </p:grpSpPr>
        <p:sp>
          <p:nvSpPr>
            <p:cNvPr id="46180" name="Line 33"/>
            <p:cNvSpPr>
              <a:spLocks noChangeShapeType="1"/>
            </p:cNvSpPr>
            <p:nvPr/>
          </p:nvSpPr>
          <p:spPr bwMode="auto">
            <a:xfrm>
              <a:off x="8059356" y="3826975"/>
              <a:ext cx="854" cy="215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204" name="Line 66"/>
            <p:cNvSpPr>
              <a:spLocks noChangeShapeType="1"/>
            </p:cNvSpPr>
            <p:nvPr/>
          </p:nvSpPr>
          <p:spPr bwMode="auto">
            <a:xfrm flipH="1">
              <a:off x="8028610" y="3826975"/>
              <a:ext cx="30746" cy="7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210" name="Oval 72"/>
            <p:cNvSpPr>
              <a:spLocks noChangeArrowheads="1"/>
            </p:cNvSpPr>
            <p:nvPr/>
          </p:nvSpPr>
          <p:spPr bwMode="auto">
            <a:xfrm>
              <a:off x="7792893" y="3852803"/>
              <a:ext cx="40994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11" name="Oval 73"/>
            <p:cNvSpPr>
              <a:spLocks noChangeArrowheads="1"/>
            </p:cNvSpPr>
            <p:nvPr/>
          </p:nvSpPr>
          <p:spPr bwMode="auto">
            <a:xfrm>
              <a:off x="7357329" y="5023671"/>
              <a:ext cx="40994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12" name="Oval 74"/>
            <p:cNvSpPr>
              <a:spLocks noChangeArrowheads="1"/>
            </p:cNvSpPr>
            <p:nvPr/>
          </p:nvSpPr>
          <p:spPr bwMode="auto">
            <a:xfrm>
              <a:off x="7203601" y="4334925"/>
              <a:ext cx="40994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13" name="Oval 75"/>
            <p:cNvSpPr>
              <a:spLocks noChangeArrowheads="1"/>
            </p:cNvSpPr>
            <p:nvPr/>
          </p:nvSpPr>
          <p:spPr bwMode="auto">
            <a:xfrm>
              <a:off x="7157482" y="4476979"/>
              <a:ext cx="40994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14" name="Oval 76"/>
            <p:cNvSpPr>
              <a:spLocks noChangeArrowheads="1"/>
            </p:cNvSpPr>
            <p:nvPr/>
          </p:nvSpPr>
          <p:spPr bwMode="auto">
            <a:xfrm>
              <a:off x="6850025" y="3831280"/>
              <a:ext cx="40994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15" name="Oval 77"/>
            <p:cNvSpPr>
              <a:spLocks noChangeArrowheads="1"/>
            </p:cNvSpPr>
            <p:nvPr/>
          </p:nvSpPr>
          <p:spPr bwMode="auto">
            <a:xfrm>
              <a:off x="6834652" y="4192872"/>
              <a:ext cx="40994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16" name="Oval 78"/>
            <p:cNvSpPr>
              <a:spLocks noChangeArrowheads="1"/>
            </p:cNvSpPr>
            <p:nvPr/>
          </p:nvSpPr>
          <p:spPr bwMode="auto">
            <a:xfrm>
              <a:off x="6757787" y="4674994"/>
              <a:ext cx="40994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17" name="Oval 79"/>
            <p:cNvSpPr>
              <a:spLocks noChangeArrowheads="1"/>
            </p:cNvSpPr>
            <p:nvPr/>
          </p:nvSpPr>
          <p:spPr bwMode="auto">
            <a:xfrm>
              <a:off x="6614307" y="5062413"/>
              <a:ext cx="40994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18" name="Oval 80"/>
            <p:cNvSpPr>
              <a:spLocks noChangeArrowheads="1"/>
            </p:cNvSpPr>
            <p:nvPr/>
          </p:nvSpPr>
          <p:spPr bwMode="auto">
            <a:xfrm>
              <a:off x="6604059" y="5053804"/>
              <a:ext cx="40994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19" name="Oval 81"/>
            <p:cNvSpPr>
              <a:spLocks noChangeArrowheads="1"/>
            </p:cNvSpPr>
            <p:nvPr/>
          </p:nvSpPr>
          <p:spPr bwMode="auto">
            <a:xfrm>
              <a:off x="6255608" y="4649166"/>
              <a:ext cx="40994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20" name="Oval 82"/>
            <p:cNvSpPr>
              <a:spLocks noChangeArrowheads="1"/>
            </p:cNvSpPr>
            <p:nvPr/>
          </p:nvSpPr>
          <p:spPr bwMode="auto">
            <a:xfrm>
              <a:off x="6199240" y="4799829"/>
              <a:ext cx="40994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21" name="Oval 83"/>
            <p:cNvSpPr>
              <a:spLocks noChangeArrowheads="1"/>
            </p:cNvSpPr>
            <p:nvPr/>
          </p:nvSpPr>
          <p:spPr bwMode="auto">
            <a:xfrm>
              <a:off x="6163370" y="4873008"/>
              <a:ext cx="40994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22" name="Oval 84"/>
            <p:cNvSpPr>
              <a:spLocks noChangeArrowheads="1"/>
            </p:cNvSpPr>
            <p:nvPr/>
          </p:nvSpPr>
          <p:spPr bwMode="auto">
            <a:xfrm>
              <a:off x="5896908" y="5006453"/>
              <a:ext cx="40994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24" name="Oval 86"/>
            <p:cNvSpPr>
              <a:spLocks noChangeArrowheads="1"/>
            </p:cNvSpPr>
            <p:nvPr/>
          </p:nvSpPr>
          <p:spPr bwMode="auto">
            <a:xfrm>
              <a:off x="5420349" y="4799829"/>
              <a:ext cx="40994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25" name="Oval 87"/>
            <p:cNvSpPr>
              <a:spLocks noChangeArrowheads="1"/>
            </p:cNvSpPr>
            <p:nvPr/>
          </p:nvSpPr>
          <p:spPr bwMode="auto">
            <a:xfrm>
              <a:off x="5302490" y="4636252"/>
              <a:ext cx="40994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26" name="Oval 88"/>
            <p:cNvSpPr>
              <a:spLocks noChangeArrowheads="1"/>
            </p:cNvSpPr>
            <p:nvPr/>
          </p:nvSpPr>
          <p:spPr bwMode="auto">
            <a:xfrm>
              <a:off x="5246123" y="5148505"/>
              <a:ext cx="40994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27" name="Oval 89"/>
            <p:cNvSpPr>
              <a:spLocks noChangeArrowheads="1"/>
            </p:cNvSpPr>
            <p:nvPr/>
          </p:nvSpPr>
          <p:spPr bwMode="auto">
            <a:xfrm>
              <a:off x="5112892" y="5027976"/>
              <a:ext cx="40994" cy="3443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 b="1" i="1"/>
            </a:p>
          </p:txBody>
        </p:sp>
        <p:sp>
          <p:nvSpPr>
            <p:cNvPr id="46229" name="Rectangle 91"/>
            <p:cNvSpPr>
              <a:spLocks noChangeArrowheads="1"/>
            </p:cNvSpPr>
            <p:nvPr/>
          </p:nvSpPr>
          <p:spPr bwMode="auto">
            <a:xfrm>
              <a:off x="8072092" y="3792538"/>
              <a:ext cx="15523" cy="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i="1">
                  <a:solidFill>
                    <a:srgbClr val="000000"/>
                  </a:solidFill>
                </a:rPr>
                <a:t> </a:t>
              </a:r>
              <a:endParaRPr lang="en-US" sz="800" b="1" i="1"/>
            </a:p>
          </p:txBody>
        </p:sp>
        <p:sp>
          <p:nvSpPr>
            <p:cNvPr id="46230" name="Freeform 92"/>
            <p:cNvSpPr>
              <a:spLocks/>
            </p:cNvSpPr>
            <p:nvPr/>
          </p:nvSpPr>
          <p:spPr bwMode="auto">
            <a:xfrm>
              <a:off x="6762912" y="4158434"/>
              <a:ext cx="1296444" cy="456294"/>
            </a:xfrm>
            <a:custGeom>
              <a:avLst/>
              <a:gdLst>
                <a:gd name="T0" fmla="*/ 1001140668 w 1518"/>
                <a:gd name="T1" fmla="*/ 3088594 h 636"/>
                <a:gd name="T2" fmla="*/ 977016511 w 1518"/>
                <a:gd name="T3" fmla="*/ 12353659 h 636"/>
                <a:gd name="T4" fmla="*/ 952892353 w 1518"/>
                <a:gd name="T5" fmla="*/ 18530127 h 636"/>
                <a:gd name="T6" fmla="*/ 928769014 w 1518"/>
                <a:gd name="T7" fmla="*/ 27795193 h 636"/>
                <a:gd name="T8" fmla="*/ 904644857 w 1518"/>
                <a:gd name="T9" fmla="*/ 33971660 h 636"/>
                <a:gd name="T10" fmla="*/ 880520699 w 1518"/>
                <a:gd name="T11" fmla="*/ 43236721 h 636"/>
                <a:gd name="T12" fmla="*/ 856397155 w 1518"/>
                <a:gd name="T13" fmla="*/ 49413917 h 636"/>
                <a:gd name="T14" fmla="*/ 832272998 w 1518"/>
                <a:gd name="T15" fmla="*/ 58678978 h 636"/>
                <a:gd name="T16" fmla="*/ 808149659 w 1518"/>
                <a:gd name="T17" fmla="*/ 64855446 h 636"/>
                <a:gd name="T18" fmla="*/ 784025501 w 1518"/>
                <a:gd name="T19" fmla="*/ 74120506 h 636"/>
                <a:gd name="T20" fmla="*/ 759901344 w 1518"/>
                <a:gd name="T21" fmla="*/ 83385567 h 636"/>
                <a:gd name="T22" fmla="*/ 735778005 w 1518"/>
                <a:gd name="T23" fmla="*/ 89562034 h 636"/>
                <a:gd name="T24" fmla="*/ 711653847 w 1518"/>
                <a:gd name="T25" fmla="*/ 98827117 h 636"/>
                <a:gd name="T26" fmla="*/ 687530508 w 1518"/>
                <a:gd name="T27" fmla="*/ 105003585 h 636"/>
                <a:gd name="T28" fmla="*/ 663406351 w 1518"/>
                <a:gd name="T29" fmla="*/ 114268646 h 636"/>
                <a:gd name="T30" fmla="*/ 639282193 w 1518"/>
                <a:gd name="T31" fmla="*/ 120445831 h 636"/>
                <a:gd name="T32" fmla="*/ 615158036 w 1518"/>
                <a:gd name="T33" fmla="*/ 129710891 h 636"/>
                <a:gd name="T34" fmla="*/ 591034697 w 1518"/>
                <a:gd name="T35" fmla="*/ 135887359 h 636"/>
                <a:gd name="T36" fmla="*/ 566910539 w 1518"/>
                <a:gd name="T37" fmla="*/ 145152420 h 636"/>
                <a:gd name="T38" fmla="*/ 542787200 w 1518"/>
                <a:gd name="T39" fmla="*/ 151328887 h 636"/>
                <a:gd name="T40" fmla="*/ 518663043 w 1518"/>
                <a:gd name="T41" fmla="*/ 160593948 h 636"/>
                <a:gd name="T42" fmla="*/ 494538885 w 1518"/>
                <a:gd name="T43" fmla="*/ 166771133 h 636"/>
                <a:gd name="T44" fmla="*/ 470415546 w 1518"/>
                <a:gd name="T45" fmla="*/ 176036194 h 636"/>
                <a:gd name="T46" fmla="*/ 446291389 w 1518"/>
                <a:gd name="T47" fmla="*/ 182212661 h 636"/>
                <a:gd name="T48" fmla="*/ 422167948 w 1518"/>
                <a:gd name="T49" fmla="*/ 191477767 h 636"/>
                <a:gd name="T50" fmla="*/ 398043790 w 1518"/>
                <a:gd name="T51" fmla="*/ 197654235 h 636"/>
                <a:gd name="T52" fmla="*/ 373919633 w 1518"/>
                <a:gd name="T53" fmla="*/ 206919295 h 636"/>
                <a:gd name="T54" fmla="*/ 349796294 w 1518"/>
                <a:gd name="T55" fmla="*/ 213096480 h 636"/>
                <a:gd name="T56" fmla="*/ 325672136 w 1518"/>
                <a:gd name="T57" fmla="*/ 222361541 h 636"/>
                <a:gd name="T58" fmla="*/ 301547979 w 1518"/>
                <a:gd name="T59" fmla="*/ 228538009 h 636"/>
                <a:gd name="T60" fmla="*/ 277424640 w 1518"/>
                <a:gd name="T61" fmla="*/ 237803069 h 636"/>
                <a:gd name="T62" fmla="*/ 253300482 w 1518"/>
                <a:gd name="T63" fmla="*/ 243979537 h 636"/>
                <a:gd name="T64" fmla="*/ 229176325 w 1518"/>
                <a:gd name="T65" fmla="*/ 253244597 h 636"/>
                <a:gd name="T66" fmla="*/ 209073082 w 1518"/>
                <a:gd name="T67" fmla="*/ 259421065 h 636"/>
                <a:gd name="T68" fmla="*/ 184949743 w 1518"/>
                <a:gd name="T69" fmla="*/ 268686126 h 636"/>
                <a:gd name="T70" fmla="*/ 160825585 w 1518"/>
                <a:gd name="T71" fmla="*/ 274863311 h 636"/>
                <a:gd name="T72" fmla="*/ 136702246 w 1518"/>
                <a:gd name="T73" fmla="*/ 284128371 h 636"/>
                <a:gd name="T74" fmla="*/ 112578089 w 1518"/>
                <a:gd name="T75" fmla="*/ 290304839 h 636"/>
                <a:gd name="T76" fmla="*/ 88453906 w 1518"/>
                <a:gd name="T77" fmla="*/ 299569900 h 636"/>
                <a:gd name="T78" fmla="*/ 64330567 w 1518"/>
                <a:gd name="T79" fmla="*/ 305746367 h 636"/>
                <a:gd name="T80" fmla="*/ 40206396 w 1518"/>
                <a:gd name="T81" fmla="*/ 315011428 h 636"/>
                <a:gd name="T82" fmla="*/ 16082232 w 1518"/>
                <a:gd name="T83" fmla="*/ 321188613 h 6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18"/>
                <a:gd name="T127" fmla="*/ 0 h 636"/>
                <a:gd name="T128" fmla="*/ 1518 w 1518"/>
                <a:gd name="T129" fmla="*/ 636 h 6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18" h="636">
                  <a:moveTo>
                    <a:pt x="1518" y="0"/>
                  </a:moveTo>
                  <a:lnTo>
                    <a:pt x="1506" y="6"/>
                  </a:lnTo>
                  <a:lnTo>
                    <a:pt x="1494" y="6"/>
                  </a:lnTo>
                  <a:lnTo>
                    <a:pt x="1482" y="12"/>
                  </a:lnTo>
                  <a:lnTo>
                    <a:pt x="1470" y="18"/>
                  </a:lnTo>
                  <a:lnTo>
                    <a:pt x="1458" y="24"/>
                  </a:lnTo>
                  <a:lnTo>
                    <a:pt x="1446" y="30"/>
                  </a:lnTo>
                  <a:lnTo>
                    <a:pt x="1434" y="36"/>
                  </a:lnTo>
                  <a:lnTo>
                    <a:pt x="1422" y="36"/>
                  </a:lnTo>
                  <a:lnTo>
                    <a:pt x="1410" y="42"/>
                  </a:lnTo>
                  <a:lnTo>
                    <a:pt x="1398" y="48"/>
                  </a:lnTo>
                  <a:lnTo>
                    <a:pt x="1386" y="54"/>
                  </a:lnTo>
                  <a:lnTo>
                    <a:pt x="1374" y="60"/>
                  </a:lnTo>
                  <a:lnTo>
                    <a:pt x="1362" y="66"/>
                  </a:lnTo>
                  <a:lnTo>
                    <a:pt x="1350" y="66"/>
                  </a:lnTo>
                  <a:lnTo>
                    <a:pt x="1338" y="72"/>
                  </a:lnTo>
                  <a:lnTo>
                    <a:pt x="1326" y="78"/>
                  </a:lnTo>
                  <a:lnTo>
                    <a:pt x="1314" y="84"/>
                  </a:lnTo>
                  <a:lnTo>
                    <a:pt x="1302" y="90"/>
                  </a:lnTo>
                  <a:lnTo>
                    <a:pt x="1290" y="96"/>
                  </a:lnTo>
                  <a:lnTo>
                    <a:pt x="1278" y="96"/>
                  </a:lnTo>
                  <a:lnTo>
                    <a:pt x="1266" y="102"/>
                  </a:lnTo>
                  <a:lnTo>
                    <a:pt x="1254" y="108"/>
                  </a:lnTo>
                  <a:lnTo>
                    <a:pt x="1242" y="114"/>
                  </a:lnTo>
                  <a:lnTo>
                    <a:pt x="1230" y="120"/>
                  </a:lnTo>
                  <a:lnTo>
                    <a:pt x="1218" y="126"/>
                  </a:lnTo>
                  <a:lnTo>
                    <a:pt x="1206" y="126"/>
                  </a:lnTo>
                  <a:lnTo>
                    <a:pt x="1194" y="132"/>
                  </a:lnTo>
                  <a:lnTo>
                    <a:pt x="1182" y="138"/>
                  </a:lnTo>
                  <a:lnTo>
                    <a:pt x="1170" y="144"/>
                  </a:lnTo>
                  <a:lnTo>
                    <a:pt x="1158" y="150"/>
                  </a:lnTo>
                  <a:lnTo>
                    <a:pt x="1146" y="156"/>
                  </a:lnTo>
                  <a:lnTo>
                    <a:pt x="1134" y="162"/>
                  </a:lnTo>
                  <a:lnTo>
                    <a:pt x="1122" y="162"/>
                  </a:lnTo>
                  <a:lnTo>
                    <a:pt x="1110" y="168"/>
                  </a:lnTo>
                  <a:lnTo>
                    <a:pt x="1098" y="174"/>
                  </a:lnTo>
                  <a:lnTo>
                    <a:pt x="1086" y="180"/>
                  </a:lnTo>
                  <a:lnTo>
                    <a:pt x="1074" y="186"/>
                  </a:lnTo>
                  <a:lnTo>
                    <a:pt x="1062" y="192"/>
                  </a:lnTo>
                  <a:lnTo>
                    <a:pt x="1050" y="192"/>
                  </a:lnTo>
                  <a:lnTo>
                    <a:pt x="1038" y="198"/>
                  </a:lnTo>
                  <a:lnTo>
                    <a:pt x="1026" y="204"/>
                  </a:lnTo>
                  <a:lnTo>
                    <a:pt x="1014" y="210"/>
                  </a:lnTo>
                  <a:lnTo>
                    <a:pt x="1002" y="216"/>
                  </a:lnTo>
                  <a:lnTo>
                    <a:pt x="990" y="222"/>
                  </a:lnTo>
                  <a:lnTo>
                    <a:pt x="978" y="222"/>
                  </a:lnTo>
                  <a:lnTo>
                    <a:pt x="966" y="228"/>
                  </a:lnTo>
                  <a:lnTo>
                    <a:pt x="954" y="234"/>
                  </a:lnTo>
                  <a:lnTo>
                    <a:pt x="942" y="240"/>
                  </a:lnTo>
                  <a:lnTo>
                    <a:pt x="930" y="246"/>
                  </a:lnTo>
                  <a:lnTo>
                    <a:pt x="918" y="252"/>
                  </a:lnTo>
                  <a:lnTo>
                    <a:pt x="906" y="252"/>
                  </a:lnTo>
                  <a:lnTo>
                    <a:pt x="894" y="258"/>
                  </a:lnTo>
                  <a:lnTo>
                    <a:pt x="882" y="264"/>
                  </a:lnTo>
                  <a:lnTo>
                    <a:pt x="870" y="270"/>
                  </a:lnTo>
                  <a:lnTo>
                    <a:pt x="858" y="276"/>
                  </a:lnTo>
                  <a:lnTo>
                    <a:pt x="846" y="282"/>
                  </a:lnTo>
                  <a:lnTo>
                    <a:pt x="834" y="282"/>
                  </a:lnTo>
                  <a:lnTo>
                    <a:pt x="822" y="288"/>
                  </a:lnTo>
                  <a:lnTo>
                    <a:pt x="810" y="294"/>
                  </a:lnTo>
                  <a:lnTo>
                    <a:pt x="798" y="300"/>
                  </a:lnTo>
                  <a:lnTo>
                    <a:pt x="786" y="306"/>
                  </a:lnTo>
                  <a:lnTo>
                    <a:pt x="774" y="312"/>
                  </a:lnTo>
                  <a:lnTo>
                    <a:pt x="762" y="312"/>
                  </a:lnTo>
                  <a:lnTo>
                    <a:pt x="750" y="318"/>
                  </a:lnTo>
                  <a:lnTo>
                    <a:pt x="738" y="324"/>
                  </a:lnTo>
                  <a:lnTo>
                    <a:pt x="726" y="330"/>
                  </a:lnTo>
                  <a:lnTo>
                    <a:pt x="714" y="336"/>
                  </a:lnTo>
                  <a:lnTo>
                    <a:pt x="702" y="342"/>
                  </a:lnTo>
                  <a:lnTo>
                    <a:pt x="690" y="342"/>
                  </a:lnTo>
                  <a:lnTo>
                    <a:pt x="678" y="348"/>
                  </a:lnTo>
                  <a:lnTo>
                    <a:pt x="666" y="354"/>
                  </a:lnTo>
                  <a:lnTo>
                    <a:pt x="654" y="360"/>
                  </a:lnTo>
                  <a:lnTo>
                    <a:pt x="642" y="366"/>
                  </a:lnTo>
                  <a:lnTo>
                    <a:pt x="630" y="372"/>
                  </a:lnTo>
                  <a:lnTo>
                    <a:pt x="618" y="378"/>
                  </a:lnTo>
                  <a:lnTo>
                    <a:pt x="606" y="378"/>
                  </a:lnTo>
                  <a:lnTo>
                    <a:pt x="594" y="384"/>
                  </a:lnTo>
                  <a:lnTo>
                    <a:pt x="582" y="390"/>
                  </a:lnTo>
                  <a:lnTo>
                    <a:pt x="570" y="396"/>
                  </a:lnTo>
                  <a:lnTo>
                    <a:pt x="558" y="402"/>
                  </a:lnTo>
                  <a:lnTo>
                    <a:pt x="546" y="408"/>
                  </a:lnTo>
                  <a:lnTo>
                    <a:pt x="534" y="408"/>
                  </a:lnTo>
                  <a:lnTo>
                    <a:pt x="522" y="414"/>
                  </a:lnTo>
                  <a:lnTo>
                    <a:pt x="510" y="420"/>
                  </a:lnTo>
                  <a:lnTo>
                    <a:pt x="498" y="426"/>
                  </a:lnTo>
                  <a:lnTo>
                    <a:pt x="486" y="432"/>
                  </a:lnTo>
                  <a:lnTo>
                    <a:pt x="474" y="438"/>
                  </a:lnTo>
                  <a:lnTo>
                    <a:pt x="462" y="438"/>
                  </a:lnTo>
                  <a:lnTo>
                    <a:pt x="450" y="444"/>
                  </a:lnTo>
                  <a:lnTo>
                    <a:pt x="438" y="450"/>
                  </a:lnTo>
                  <a:lnTo>
                    <a:pt x="426" y="456"/>
                  </a:lnTo>
                  <a:lnTo>
                    <a:pt x="414" y="462"/>
                  </a:lnTo>
                  <a:lnTo>
                    <a:pt x="402" y="468"/>
                  </a:lnTo>
                  <a:lnTo>
                    <a:pt x="390" y="468"/>
                  </a:lnTo>
                  <a:lnTo>
                    <a:pt x="378" y="474"/>
                  </a:lnTo>
                  <a:lnTo>
                    <a:pt x="366" y="480"/>
                  </a:lnTo>
                  <a:lnTo>
                    <a:pt x="354" y="486"/>
                  </a:lnTo>
                  <a:lnTo>
                    <a:pt x="342" y="492"/>
                  </a:lnTo>
                  <a:lnTo>
                    <a:pt x="330" y="498"/>
                  </a:lnTo>
                  <a:lnTo>
                    <a:pt x="324" y="498"/>
                  </a:lnTo>
                  <a:lnTo>
                    <a:pt x="312" y="504"/>
                  </a:lnTo>
                  <a:lnTo>
                    <a:pt x="300" y="510"/>
                  </a:lnTo>
                  <a:lnTo>
                    <a:pt x="288" y="516"/>
                  </a:lnTo>
                  <a:lnTo>
                    <a:pt x="276" y="522"/>
                  </a:lnTo>
                  <a:lnTo>
                    <a:pt x="264" y="528"/>
                  </a:lnTo>
                  <a:lnTo>
                    <a:pt x="252" y="528"/>
                  </a:lnTo>
                  <a:lnTo>
                    <a:pt x="240" y="534"/>
                  </a:lnTo>
                  <a:lnTo>
                    <a:pt x="228" y="540"/>
                  </a:lnTo>
                  <a:lnTo>
                    <a:pt x="216" y="546"/>
                  </a:lnTo>
                  <a:lnTo>
                    <a:pt x="204" y="552"/>
                  </a:lnTo>
                  <a:lnTo>
                    <a:pt x="192" y="558"/>
                  </a:lnTo>
                  <a:lnTo>
                    <a:pt x="180" y="558"/>
                  </a:lnTo>
                  <a:lnTo>
                    <a:pt x="168" y="564"/>
                  </a:lnTo>
                  <a:lnTo>
                    <a:pt x="156" y="570"/>
                  </a:lnTo>
                  <a:lnTo>
                    <a:pt x="144" y="576"/>
                  </a:lnTo>
                  <a:lnTo>
                    <a:pt x="132" y="582"/>
                  </a:lnTo>
                  <a:lnTo>
                    <a:pt x="120" y="588"/>
                  </a:lnTo>
                  <a:lnTo>
                    <a:pt x="108" y="594"/>
                  </a:lnTo>
                  <a:lnTo>
                    <a:pt x="96" y="594"/>
                  </a:lnTo>
                  <a:lnTo>
                    <a:pt x="84" y="600"/>
                  </a:lnTo>
                  <a:lnTo>
                    <a:pt x="72" y="606"/>
                  </a:lnTo>
                  <a:lnTo>
                    <a:pt x="60" y="612"/>
                  </a:lnTo>
                  <a:lnTo>
                    <a:pt x="48" y="618"/>
                  </a:lnTo>
                  <a:lnTo>
                    <a:pt x="36" y="624"/>
                  </a:lnTo>
                  <a:lnTo>
                    <a:pt x="24" y="624"/>
                  </a:lnTo>
                  <a:lnTo>
                    <a:pt x="12" y="630"/>
                  </a:lnTo>
                  <a:lnTo>
                    <a:pt x="0" y="63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231" name="Freeform 93"/>
            <p:cNvSpPr>
              <a:spLocks/>
            </p:cNvSpPr>
            <p:nvPr/>
          </p:nvSpPr>
          <p:spPr bwMode="auto">
            <a:xfrm>
              <a:off x="5466468" y="4614728"/>
              <a:ext cx="1296444" cy="456294"/>
            </a:xfrm>
            <a:custGeom>
              <a:avLst/>
              <a:gdLst>
                <a:gd name="T0" fmla="*/ 1001140668 w 1518"/>
                <a:gd name="T1" fmla="*/ 6176471 h 636"/>
                <a:gd name="T2" fmla="*/ 977016511 w 1518"/>
                <a:gd name="T3" fmla="*/ 12353659 h 636"/>
                <a:gd name="T4" fmla="*/ 952892353 w 1518"/>
                <a:gd name="T5" fmla="*/ 21618719 h 636"/>
                <a:gd name="T6" fmla="*/ 928769014 w 1518"/>
                <a:gd name="T7" fmla="*/ 27795193 h 636"/>
                <a:gd name="T8" fmla="*/ 904644857 w 1518"/>
                <a:gd name="T9" fmla="*/ 37060253 h 636"/>
                <a:gd name="T10" fmla="*/ 880520699 w 1518"/>
                <a:gd name="T11" fmla="*/ 43236721 h 636"/>
                <a:gd name="T12" fmla="*/ 856397155 w 1518"/>
                <a:gd name="T13" fmla="*/ 52501793 h 636"/>
                <a:gd name="T14" fmla="*/ 832272998 w 1518"/>
                <a:gd name="T15" fmla="*/ 58678978 h 636"/>
                <a:gd name="T16" fmla="*/ 808149659 w 1518"/>
                <a:gd name="T17" fmla="*/ 67944038 h 636"/>
                <a:gd name="T18" fmla="*/ 784025501 w 1518"/>
                <a:gd name="T19" fmla="*/ 74120506 h 636"/>
                <a:gd name="T20" fmla="*/ 759901344 w 1518"/>
                <a:gd name="T21" fmla="*/ 83385567 h 636"/>
                <a:gd name="T22" fmla="*/ 735778005 w 1518"/>
                <a:gd name="T23" fmla="*/ 89562034 h 636"/>
                <a:gd name="T24" fmla="*/ 711653847 w 1518"/>
                <a:gd name="T25" fmla="*/ 98827117 h 636"/>
                <a:gd name="T26" fmla="*/ 687530508 w 1518"/>
                <a:gd name="T27" fmla="*/ 105003585 h 636"/>
                <a:gd name="T28" fmla="*/ 663406351 w 1518"/>
                <a:gd name="T29" fmla="*/ 114268646 h 636"/>
                <a:gd name="T30" fmla="*/ 639282193 w 1518"/>
                <a:gd name="T31" fmla="*/ 120445831 h 636"/>
                <a:gd name="T32" fmla="*/ 615158036 w 1518"/>
                <a:gd name="T33" fmla="*/ 129710891 h 636"/>
                <a:gd name="T34" fmla="*/ 591034697 w 1518"/>
                <a:gd name="T35" fmla="*/ 135887359 h 636"/>
                <a:gd name="T36" fmla="*/ 566910539 w 1518"/>
                <a:gd name="T37" fmla="*/ 145152420 h 636"/>
                <a:gd name="T38" fmla="*/ 542787200 w 1518"/>
                <a:gd name="T39" fmla="*/ 151328887 h 636"/>
                <a:gd name="T40" fmla="*/ 518663043 w 1518"/>
                <a:gd name="T41" fmla="*/ 160593948 h 636"/>
                <a:gd name="T42" fmla="*/ 494538885 w 1518"/>
                <a:gd name="T43" fmla="*/ 166771133 h 636"/>
                <a:gd name="T44" fmla="*/ 470415546 w 1518"/>
                <a:gd name="T45" fmla="*/ 176036194 h 636"/>
                <a:gd name="T46" fmla="*/ 446291389 w 1518"/>
                <a:gd name="T47" fmla="*/ 182212661 h 636"/>
                <a:gd name="T48" fmla="*/ 426188095 w 1518"/>
                <a:gd name="T49" fmla="*/ 191477767 h 636"/>
                <a:gd name="T50" fmla="*/ 402064756 w 1518"/>
                <a:gd name="T51" fmla="*/ 200742827 h 636"/>
                <a:gd name="T52" fmla="*/ 377940598 w 1518"/>
                <a:gd name="T53" fmla="*/ 206919295 h 636"/>
                <a:gd name="T54" fmla="*/ 353816441 w 1518"/>
                <a:gd name="T55" fmla="*/ 216184356 h 636"/>
                <a:gd name="T56" fmla="*/ 329693102 w 1518"/>
                <a:gd name="T57" fmla="*/ 222361541 h 636"/>
                <a:gd name="T58" fmla="*/ 305568944 w 1518"/>
                <a:gd name="T59" fmla="*/ 231625884 h 636"/>
                <a:gd name="T60" fmla="*/ 281444787 w 1518"/>
                <a:gd name="T61" fmla="*/ 237803069 h 636"/>
                <a:gd name="T62" fmla="*/ 257321448 w 1518"/>
                <a:gd name="T63" fmla="*/ 247068130 h 636"/>
                <a:gd name="T64" fmla="*/ 233197290 w 1518"/>
                <a:gd name="T65" fmla="*/ 253244597 h 636"/>
                <a:gd name="T66" fmla="*/ 209073082 w 1518"/>
                <a:gd name="T67" fmla="*/ 262509658 h 636"/>
                <a:gd name="T68" fmla="*/ 184949743 w 1518"/>
                <a:gd name="T69" fmla="*/ 268686126 h 636"/>
                <a:gd name="T70" fmla="*/ 160825585 w 1518"/>
                <a:gd name="T71" fmla="*/ 277951186 h 636"/>
                <a:gd name="T72" fmla="*/ 136702246 w 1518"/>
                <a:gd name="T73" fmla="*/ 284128371 h 636"/>
                <a:gd name="T74" fmla="*/ 112578089 w 1518"/>
                <a:gd name="T75" fmla="*/ 293393432 h 636"/>
                <a:gd name="T76" fmla="*/ 88453906 w 1518"/>
                <a:gd name="T77" fmla="*/ 299569900 h 636"/>
                <a:gd name="T78" fmla="*/ 64330567 w 1518"/>
                <a:gd name="T79" fmla="*/ 308834960 h 636"/>
                <a:gd name="T80" fmla="*/ 40206396 w 1518"/>
                <a:gd name="T81" fmla="*/ 315011428 h 636"/>
                <a:gd name="T82" fmla="*/ 16082232 w 1518"/>
                <a:gd name="T83" fmla="*/ 324276488 h 6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18"/>
                <a:gd name="T127" fmla="*/ 0 h 636"/>
                <a:gd name="T128" fmla="*/ 1518 w 1518"/>
                <a:gd name="T129" fmla="*/ 636 h 6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18" h="636">
                  <a:moveTo>
                    <a:pt x="1518" y="0"/>
                  </a:moveTo>
                  <a:lnTo>
                    <a:pt x="1506" y="6"/>
                  </a:lnTo>
                  <a:lnTo>
                    <a:pt x="1494" y="12"/>
                  </a:lnTo>
                  <a:lnTo>
                    <a:pt x="1482" y="18"/>
                  </a:lnTo>
                  <a:lnTo>
                    <a:pt x="1470" y="18"/>
                  </a:lnTo>
                  <a:lnTo>
                    <a:pt x="1458" y="24"/>
                  </a:lnTo>
                  <a:lnTo>
                    <a:pt x="1446" y="30"/>
                  </a:lnTo>
                  <a:lnTo>
                    <a:pt x="1434" y="36"/>
                  </a:lnTo>
                  <a:lnTo>
                    <a:pt x="1422" y="42"/>
                  </a:lnTo>
                  <a:lnTo>
                    <a:pt x="1410" y="48"/>
                  </a:lnTo>
                  <a:lnTo>
                    <a:pt x="1398" y="48"/>
                  </a:lnTo>
                  <a:lnTo>
                    <a:pt x="1386" y="54"/>
                  </a:lnTo>
                  <a:lnTo>
                    <a:pt x="1374" y="60"/>
                  </a:lnTo>
                  <a:lnTo>
                    <a:pt x="1362" y="66"/>
                  </a:lnTo>
                  <a:lnTo>
                    <a:pt x="1350" y="72"/>
                  </a:lnTo>
                  <a:lnTo>
                    <a:pt x="1338" y="78"/>
                  </a:lnTo>
                  <a:lnTo>
                    <a:pt x="1326" y="78"/>
                  </a:lnTo>
                  <a:lnTo>
                    <a:pt x="1314" y="84"/>
                  </a:lnTo>
                  <a:lnTo>
                    <a:pt x="1302" y="90"/>
                  </a:lnTo>
                  <a:lnTo>
                    <a:pt x="1290" y="96"/>
                  </a:lnTo>
                  <a:lnTo>
                    <a:pt x="1278" y="102"/>
                  </a:lnTo>
                  <a:lnTo>
                    <a:pt x="1266" y="108"/>
                  </a:lnTo>
                  <a:lnTo>
                    <a:pt x="1254" y="108"/>
                  </a:lnTo>
                  <a:lnTo>
                    <a:pt x="1242" y="114"/>
                  </a:lnTo>
                  <a:lnTo>
                    <a:pt x="1230" y="120"/>
                  </a:lnTo>
                  <a:lnTo>
                    <a:pt x="1218" y="126"/>
                  </a:lnTo>
                  <a:lnTo>
                    <a:pt x="1206" y="132"/>
                  </a:lnTo>
                  <a:lnTo>
                    <a:pt x="1194" y="138"/>
                  </a:lnTo>
                  <a:lnTo>
                    <a:pt x="1182" y="138"/>
                  </a:lnTo>
                  <a:lnTo>
                    <a:pt x="1170" y="144"/>
                  </a:lnTo>
                  <a:lnTo>
                    <a:pt x="1158" y="150"/>
                  </a:lnTo>
                  <a:lnTo>
                    <a:pt x="1146" y="156"/>
                  </a:lnTo>
                  <a:lnTo>
                    <a:pt x="1134" y="162"/>
                  </a:lnTo>
                  <a:lnTo>
                    <a:pt x="1122" y="168"/>
                  </a:lnTo>
                  <a:lnTo>
                    <a:pt x="1110" y="174"/>
                  </a:lnTo>
                  <a:lnTo>
                    <a:pt x="1098" y="174"/>
                  </a:lnTo>
                  <a:lnTo>
                    <a:pt x="1086" y="180"/>
                  </a:lnTo>
                  <a:lnTo>
                    <a:pt x="1074" y="186"/>
                  </a:lnTo>
                  <a:lnTo>
                    <a:pt x="1062" y="192"/>
                  </a:lnTo>
                  <a:lnTo>
                    <a:pt x="1050" y="198"/>
                  </a:lnTo>
                  <a:lnTo>
                    <a:pt x="1038" y="204"/>
                  </a:lnTo>
                  <a:lnTo>
                    <a:pt x="1026" y="204"/>
                  </a:lnTo>
                  <a:lnTo>
                    <a:pt x="1014" y="210"/>
                  </a:lnTo>
                  <a:lnTo>
                    <a:pt x="1002" y="216"/>
                  </a:lnTo>
                  <a:lnTo>
                    <a:pt x="990" y="222"/>
                  </a:lnTo>
                  <a:lnTo>
                    <a:pt x="978" y="228"/>
                  </a:lnTo>
                  <a:lnTo>
                    <a:pt x="966" y="234"/>
                  </a:lnTo>
                  <a:lnTo>
                    <a:pt x="954" y="234"/>
                  </a:lnTo>
                  <a:lnTo>
                    <a:pt x="942" y="240"/>
                  </a:lnTo>
                  <a:lnTo>
                    <a:pt x="930" y="246"/>
                  </a:lnTo>
                  <a:lnTo>
                    <a:pt x="918" y="252"/>
                  </a:lnTo>
                  <a:lnTo>
                    <a:pt x="906" y="258"/>
                  </a:lnTo>
                  <a:lnTo>
                    <a:pt x="894" y="264"/>
                  </a:lnTo>
                  <a:lnTo>
                    <a:pt x="882" y="264"/>
                  </a:lnTo>
                  <a:lnTo>
                    <a:pt x="870" y="270"/>
                  </a:lnTo>
                  <a:lnTo>
                    <a:pt x="858" y="276"/>
                  </a:lnTo>
                  <a:lnTo>
                    <a:pt x="846" y="282"/>
                  </a:lnTo>
                  <a:lnTo>
                    <a:pt x="834" y="288"/>
                  </a:lnTo>
                  <a:lnTo>
                    <a:pt x="822" y="294"/>
                  </a:lnTo>
                  <a:lnTo>
                    <a:pt x="810" y="294"/>
                  </a:lnTo>
                  <a:lnTo>
                    <a:pt x="798" y="300"/>
                  </a:lnTo>
                  <a:lnTo>
                    <a:pt x="786" y="306"/>
                  </a:lnTo>
                  <a:lnTo>
                    <a:pt x="774" y="312"/>
                  </a:lnTo>
                  <a:lnTo>
                    <a:pt x="762" y="318"/>
                  </a:lnTo>
                  <a:lnTo>
                    <a:pt x="750" y="324"/>
                  </a:lnTo>
                  <a:lnTo>
                    <a:pt x="738" y="324"/>
                  </a:lnTo>
                  <a:lnTo>
                    <a:pt x="726" y="330"/>
                  </a:lnTo>
                  <a:lnTo>
                    <a:pt x="714" y="336"/>
                  </a:lnTo>
                  <a:lnTo>
                    <a:pt x="702" y="342"/>
                  </a:lnTo>
                  <a:lnTo>
                    <a:pt x="690" y="348"/>
                  </a:lnTo>
                  <a:lnTo>
                    <a:pt x="678" y="354"/>
                  </a:lnTo>
                  <a:lnTo>
                    <a:pt x="666" y="354"/>
                  </a:lnTo>
                  <a:lnTo>
                    <a:pt x="654" y="360"/>
                  </a:lnTo>
                  <a:lnTo>
                    <a:pt x="648" y="366"/>
                  </a:lnTo>
                  <a:lnTo>
                    <a:pt x="636" y="372"/>
                  </a:lnTo>
                  <a:lnTo>
                    <a:pt x="624" y="378"/>
                  </a:lnTo>
                  <a:lnTo>
                    <a:pt x="612" y="384"/>
                  </a:lnTo>
                  <a:lnTo>
                    <a:pt x="600" y="390"/>
                  </a:lnTo>
                  <a:lnTo>
                    <a:pt x="588" y="390"/>
                  </a:lnTo>
                  <a:lnTo>
                    <a:pt x="576" y="396"/>
                  </a:lnTo>
                  <a:lnTo>
                    <a:pt x="564" y="402"/>
                  </a:lnTo>
                  <a:lnTo>
                    <a:pt x="552" y="408"/>
                  </a:lnTo>
                  <a:lnTo>
                    <a:pt x="540" y="414"/>
                  </a:lnTo>
                  <a:lnTo>
                    <a:pt x="528" y="420"/>
                  </a:lnTo>
                  <a:lnTo>
                    <a:pt x="516" y="420"/>
                  </a:lnTo>
                  <a:lnTo>
                    <a:pt x="504" y="426"/>
                  </a:lnTo>
                  <a:lnTo>
                    <a:pt x="492" y="432"/>
                  </a:lnTo>
                  <a:lnTo>
                    <a:pt x="480" y="438"/>
                  </a:lnTo>
                  <a:lnTo>
                    <a:pt x="468" y="444"/>
                  </a:lnTo>
                  <a:lnTo>
                    <a:pt x="456" y="450"/>
                  </a:lnTo>
                  <a:lnTo>
                    <a:pt x="444" y="450"/>
                  </a:lnTo>
                  <a:lnTo>
                    <a:pt x="432" y="456"/>
                  </a:lnTo>
                  <a:lnTo>
                    <a:pt x="420" y="462"/>
                  </a:lnTo>
                  <a:lnTo>
                    <a:pt x="408" y="468"/>
                  </a:lnTo>
                  <a:lnTo>
                    <a:pt x="396" y="474"/>
                  </a:lnTo>
                  <a:lnTo>
                    <a:pt x="384" y="480"/>
                  </a:lnTo>
                  <a:lnTo>
                    <a:pt x="372" y="480"/>
                  </a:lnTo>
                  <a:lnTo>
                    <a:pt x="360" y="486"/>
                  </a:lnTo>
                  <a:lnTo>
                    <a:pt x="348" y="492"/>
                  </a:lnTo>
                  <a:lnTo>
                    <a:pt x="336" y="498"/>
                  </a:lnTo>
                  <a:lnTo>
                    <a:pt x="324" y="504"/>
                  </a:lnTo>
                  <a:lnTo>
                    <a:pt x="312" y="510"/>
                  </a:lnTo>
                  <a:lnTo>
                    <a:pt x="300" y="510"/>
                  </a:lnTo>
                  <a:lnTo>
                    <a:pt x="288" y="516"/>
                  </a:lnTo>
                  <a:lnTo>
                    <a:pt x="276" y="522"/>
                  </a:lnTo>
                  <a:lnTo>
                    <a:pt x="264" y="528"/>
                  </a:lnTo>
                  <a:lnTo>
                    <a:pt x="252" y="534"/>
                  </a:lnTo>
                  <a:lnTo>
                    <a:pt x="240" y="540"/>
                  </a:lnTo>
                  <a:lnTo>
                    <a:pt x="228" y="540"/>
                  </a:lnTo>
                  <a:lnTo>
                    <a:pt x="216" y="546"/>
                  </a:lnTo>
                  <a:lnTo>
                    <a:pt x="204" y="552"/>
                  </a:lnTo>
                  <a:lnTo>
                    <a:pt x="192" y="558"/>
                  </a:lnTo>
                  <a:lnTo>
                    <a:pt x="180" y="564"/>
                  </a:lnTo>
                  <a:lnTo>
                    <a:pt x="168" y="570"/>
                  </a:lnTo>
                  <a:lnTo>
                    <a:pt x="156" y="570"/>
                  </a:lnTo>
                  <a:lnTo>
                    <a:pt x="144" y="576"/>
                  </a:lnTo>
                  <a:lnTo>
                    <a:pt x="132" y="582"/>
                  </a:lnTo>
                  <a:lnTo>
                    <a:pt x="120" y="588"/>
                  </a:lnTo>
                  <a:lnTo>
                    <a:pt x="108" y="594"/>
                  </a:lnTo>
                  <a:lnTo>
                    <a:pt x="96" y="600"/>
                  </a:lnTo>
                  <a:lnTo>
                    <a:pt x="84" y="606"/>
                  </a:lnTo>
                  <a:lnTo>
                    <a:pt x="72" y="606"/>
                  </a:lnTo>
                  <a:lnTo>
                    <a:pt x="60" y="612"/>
                  </a:lnTo>
                  <a:lnTo>
                    <a:pt x="48" y="618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12" y="636"/>
                  </a:lnTo>
                  <a:lnTo>
                    <a:pt x="0" y="636"/>
                  </a:lnTo>
                </a:path>
              </a:pathLst>
            </a:custGeom>
            <a:solidFill>
              <a:srgbClr val="FF0066"/>
            </a:solidFill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6232" name="Freeform 94"/>
          <p:cNvSpPr>
            <a:spLocks/>
          </p:cNvSpPr>
          <p:nvPr/>
        </p:nvSpPr>
        <p:spPr bwMode="auto">
          <a:xfrm>
            <a:off x="5010406" y="5071022"/>
            <a:ext cx="456062" cy="163577"/>
          </a:xfrm>
          <a:custGeom>
            <a:avLst/>
            <a:gdLst>
              <a:gd name="T0" fmla="*/ 357837504 w 534"/>
              <a:gd name="T1" fmla="*/ 0 h 228"/>
              <a:gd name="T2" fmla="*/ 349796389 w 534"/>
              <a:gd name="T3" fmla="*/ 3088593 h 228"/>
              <a:gd name="T4" fmla="*/ 341754455 w 534"/>
              <a:gd name="T5" fmla="*/ 6176468 h 228"/>
              <a:gd name="T6" fmla="*/ 333713340 w 534"/>
              <a:gd name="T7" fmla="*/ 9265059 h 228"/>
              <a:gd name="T8" fmla="*/ 325672224 w 534"/>
              <a:gd name="T9" fmla="*/ 12353653 h 228"/>
              <a:gd name="T10" fmla="*/ 317631109 w 534"/>
              <a:gd name="T11" fmla="*/ 15441527 h 228"/>
              <a:gd name="T12" fmla="*/ 309589994 w 534"/>
              <a:gd name="T13" fmla="*/ 15441527 h 228"/>
              <a:gd name="T14" fmla="*/ 301548060 w 534"/>
              <a:gd name="T15" fmla="*/ 18530118 h 228"/>
              <a:gd name="T16" fmla="*/ 293506945 w 534"/>
              <a:gd name="T17" fmla="*/ 21618709 h 228"/>
              <a:gd name="T18" fmla="*/ 285465830 w 534"/>
              <a:gd name="T19" fmla="*/ 24706589 h 228"/>
              <a:gd name="T20" fmla="*/ 277424715 w 534"/>
              <a:gd name="T21" fmla="*/ 27795180 h 228"/>
              <a:gd name="T22" fmla="*/ 269383600 w 534"/>
              <a:gd name="T23" fmla="*/ 30883771 h 228"/>
              <a:gd name="T24" fmla="*/ 261341666 w 534"/>
              <a:gd name="T25" fmla="*/ 30883771 h 228"/>
              <a:gd name="T26" fmla="*/ 253300551 w 534"/>
              <a:gd name="T27" fmla="*/ 33971645 h 228"/>
              <a:gd name="T28" fmla="*/ 245259436 w 534"/>
              <a:gd name="T29" fmla="*/ 37060236 h 228"/>
              <a:gd name="T30" fmla="*/ 237218320 w 534"/>
              <a:gd name="T31" fmla="*/ 40148827 h 228"/>
              <a:gd name="T32" fmla="*/ 229177205 w 534"/>
              <a:gd name="T33" fmla="*/ 43236701 h 228"/>
              <a:gd name="T34" fmla="*/ 221135272 w 534"/>
              <a:gd name="T35" fmla="*/ 46325292 h 228"/>
              <a:gd name="T36" fmla="*/ 213094105 w 534"/>
              <a:gd name="T37" fmla="*/ 46325292 h 228"/>
              <a:gd name="T38" fmla="*/ 205052990 w 534"/>
              <a:gd name="T39" fmla="*/ 49413895 h 228"/>
              <a:gd name="T40" fmla="*/ 197011875 w 534"/>
              <a:gd name="T41" fmla="*/ 52501768 h 228"/>
              <a:gd name="T42" fmla="*/ 188970760 w 534"/>
              <a:gd name="T43" fmla="*/ 55590360 h 228"/>
              <a:gd name="T44" fmla="*/ 180928826 w 534"/>
              <a:gd name="T45" fmla="*/ 58678951 h 228"/>
              <a:gd name="T46" fmla="*/ 172887711 w 534"/>
              <a:gd name="T47" fmla="*/ 61766825 h 228"/>
              <a:gd name="T48" fmla="*/ 164846596 w 534"/>
              <a:gd name="T49" fmla="*/ 61766825 h 228"/>
              <a:gd name="T50" fmla="*/ 156805481 w 534"/>
              <a:gd name="T51" fmla="*/ 64855416 h 228"/>
              <a:gd name="T52" fmla="*/ 148763547 w 534"/>
              <a:gd name="T53" fmla="*/ 67943290 h 228"/>
              <a:gd name="T54" fmla="*/ 140722432 w 534"/>
              <a:gd name="T55" fmla="*/ 71031881 h 228"/>
              <a:gd name="T56" fmla="*/ 132681316 w 534"/>
              <a:gd name="T57" fmla="*/ 74120472 h 228"/>
              <a:gd name="T58" fmla="*/ 124640201 w 534"/>
              <a:gd name="T59" fmla="*/ 77208346 h 228"/>
              <a:gd name="T60" fmla="*/ 116599086 w 534"/>
              <a:gd name="T61" fmla="*/ 77208346 h 228"/>
              <a:gd name="T62" fmla="*/ 108557152 w 534"/>
              <a:gd name="T63" fmla="*/ 80296937 h 228"/>
              <a:gd name="T64" fmla="*/ 100516012 w 534"/>
              <a:gd name="T65" fmla="*/ 83385528 h 228"/>
              <a:gd name="T66" fmla="*/ 92474896 w 534"/>
              <a:gd name="T67" fmla="*/ 86473402 h 228"/>
              <a:gd name="T68" fmla="*/ 84433781 w 534"/>
              <a:gd name="T69" fmla="*/ 89561993 h 228"/>
              <a:gd name="T70" fmla="*/ 76392666 w 534"/>
              <a:gd name="T71" fmla="*/ 92650584 h 228"/>
              <a:gd name="T72" fmla="*/ 68350732 w 534"/>
              <a:gd name="T73" fmla="*/ 95738481 h 228"/>
              <a:gd name="T74" fmla="*/ 60309617 w 534"/>
              <a:gd name="T75" fmla="*/ 95738481 h 228"/>
              <a:gd name="T76" fmla="*/ 52268489 w 534"/>
              <a:gd name="T77" fmla="*/ 98827072 h 228"/>
              <a:gd name="T78" fmla="*/ 44227374 w 534"/>
              <a:gd name="T79" fmla="*/ 101915663 h 228"/>
              <a:gd name="T80" fmla="*/ 36185440 w 534"/>
              <a:gd name="T81" fmla="*/ 105003537 h 228"/>
              <a:gd name="T82" fmla="*/ 28144325 w 534"/>
              <a:gd name="T83" fmla="*/ 108092128 h 228"/>
              <a:gd name="T84" fmla="*/ 20103204 w 534"/>
              <a:gd name="T85" fmla="*/ 111180719 h 228"/>
              <a:gd name="T86" fmla="*/ 12062085 w 534"/>
              <a:gd name="T87" fmla="*/ 111180719 h 228"/>
              <a:gd name="T88" fmla="*/ 4020968 w 534"/>
              <a:gd name="T89" fmla="*/ 114268593 h 228"/>
              <a:gd name="T90" fmla="*/ 0 w 534"/>
              <a:gd name="T91" fmla="*/ 117357184 h 2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34"/>
              <a:gd name="T139" fmla="*/ 0 h 228"/>
              <a:gd name="T140" fmla="*/ 534 w 534"/>
              <a:gd name="T141" fmla="*/ 228 h 22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34" h="228">
                <a:moveTo>
                  <a:pt x="534" y="0"/>
                </a:moveTo>
                <a:lnTo>
                  <a:pt x="522" y="6"/>
                </a:lnTo>
                <a:lnTo>
                  <a:pt x="510" y="12"/>
                </a:lnTo>
                <a:lnTo>
                  <a:pt x="498" y="18"/>
                </a:lnTo>
                <a:lnTo>
                  <a:pt x="486" y="24"/>
                </a:lnTo>
                <a:lnTo>
                  <a:pt x="474" y="30"/>
                </a:lnTo>
                <a:lnTo>
                  <a:pt x="462" y="30"/>
                </a:lnTo>
                <a:lnTo>
                  <a:pt x="450" y="36"/>
                </a:lnTo>
                <a:lnTo>
                  <a:pt x="438" y="42"/>
                </a:lnTo>
                <a:lnTo>
                  <a:pt x="426" y="48"/>
                </a:lnTo>
                <a:lnTo>
                  <a:pt x="414" y="54"/>
                </a:lnTo>
                <a:lnTo>
                  <a:pt x="402" y="60"/>
                </a:lnTo>
                <a:lnTo>
                  <a:pt x="390" y="60"/>
                </a:lnTo>
                <a:lnTo>
                  <a:pt x="378" y="66"/>
                </a:lnTo>
                <a:lnTo>
                  <a:pt x="366" y="72"/>
                </a:lnTo>
                <a:lnTo>
                  <a:pt x="354" y="78"/>
                </a:lnTo>
                <a:lnTo>
                  <a:pt x="342" y="84"/>
                </a:lnTo>
                <a:lnTo>
                  <a:pt x="330" y="90"/>
                </a:lnTo>
                <a:lnTo>
                  <a:pt x="318" y="90"/>
                </a:lnTo>
                <a:lnTo>
                  <a:pt x="306" y="96"/>
                </a:lnTo>
                <a:lnTo>
                  <a:pt x="294" y="102"/>
                </a:lnTo>
                <a:lnTo>
                  <a:pt x="282" y="108"/>
                </a:lnTo>
                <a:lnTo>
                  <a:pt x="270" y="114"/>
                </a:lnTo>
                <a:lnTo>
                  <a:pt x="258" y="120"/>
                </a:lnTo>
                <a:lnTo>
                  <a:pt x="246" y="120"/>
                </a:lnTo>
                <a:lnTo>
                  <a:pt x="234" y="126"/>
                </a:lnTo>
                <a:lnTo>
                  <a:pt x="222" y="132"/>
                </a:lnTo>
                <a:lnTo>
                  <a:pt x="210" y="138"/>
                </a:lnTo>
                <a:lnTo>
                  <a:pt x="198" y="144"/>
                </a:lnTo>
                <a:lnTo>
                  <a:pt x="186" y="150"/>
                </a:lnTo>
                <a:lnTo>
                  <a:pt x="174" y="150"/>
                </a:lnTo>
                <a:lnTo>
                  <a:pt x="162" y="156"/>
                </a:lnTo>
                <a:lnTo>
                  <a:pt x="150" y="162"/>
                </a:lnTo>
                <a:lnTo>
                  <a:pt x="138" y="168"/>
                </a:lnTo>
                <a:lnTo>
                  <a:pt x="126" y="174"/>
                </a:lnTo>
                <a:lnTo>
                  <a:pt x="114" y="180"/>
                </a:lnTo>
                <a:lnTo>
                  <a:pt x="102" y="186"/>
                </a:lnTo>
                <a:lnTo>
                  <a:pt x="90" y="186"/>
                </a:lnTo>
                <a:lnTo>
                  <a:pt x="78" y="192"/>
                </a:lnTo>
                <a:lnTo>
                  <a:pt x="66" y="198"/>
                </a:lnTo>
                <a:lnTo>
                  <a:pt x="54" y="204"/>
                </a:lnTo>
                <a:lnTo>
                  <a:pt x="42" y="210"/>
                </a:lnTo>
                <a:lnTo>
                  <a:pt x="30" y="216"/>
                </a:lnTo>
                <a:lnTo>
                  <a:pt x="18" y="216"/>
                </a:lnTo>
                <a:lnTo>
                  <a:pt x="6" y="222"/>
                </a:lnTo>
                <a:lnTo>
                  <a:pt x="0" y="228"/>
                </a:ln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56" name="TextBox 385"/>
          <p:cNvSpPr txBox="1">
            <a:spLocks noChangeArrowheads="1"/>
          </p:cNvSpPr>
          <p:nvPr/>
        </p:nvSpPr>
        <p:spPr bwMode="auto">
          <a:xfrm>
            <a:off x="7162345" y="5391829"/>
            <a:ext cx="670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 dirty="0"/>
              <a:t>R = 0.59</a:t>
            </a:r>
          </a:p>
          <a:p>
            <a:r>
              <a:rPr lang="en-GB" sz="1000" i="1" dirty="0"/>
              <a:t>p &lt; 0.05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0" y="6611938"/>
            <a:ext cx="782457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Moran, Symmonds, Stephan, Friston, 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Dolan (2011) </a:t>
            </a:r>
            <a:r>
              <a:rPr lang="en-GB" sz="11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An In Vivo Assay of Synaptic Function Mediating Human Cognition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Current Biology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88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34" grpId="0"/>
      <p:bldP spid="46223" grpId="0" animBg="1"/>
      <p:bldP spid="46232" grpId="0" animBg="1"/>
      <p:bldP spid="4615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ctrTitle"/>
          </p:nvPr>
        </p:nvSpPr>
        <p:spPr>
          <a:xfrm>
            <a:off x="214313" y="857250"/>
            <a:ext cx="8496300" cy="1368425"/>
          </a:xfrm>
        </p:spPr>
        <p:txBody>
          <a:bodyPr/>
          <a:lstStyle/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6400" dist="101600" dir="11820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2" descr="http://www.georgiapainphysicians.com/downloads/m1_slides/6.%20Synap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  <a14:imgEffect>
                      <a14:brightnessContrast contrast="55000"/>
                    </a14:imgEffect>
                  </a14:imgLayer>
                </a14:imgProps>
              </a:ext>
            </a:extLst>
          </a:blip>
          <a:srcRect l="11765" r="9244"/>
          <a:stretch>
            <a:fillRect/>
          </a:stretch>
        </p:blipFill>
        <p:spPr bwMode="auto">
          <a:xfrm>
            <a:off x="-35896" y="453223"/>
            <a:ext cx="5708273" cy="4055167"/>
          </a:xfrm>
          <a:prstGeom prst="rect">
            <a:avLst/>
          </a:prstGeom>
          <a:noFill/>
          <a:effectLst>
            <a:outerShdw blurRad="101600" dist="139700" dir="8340000" sx="1000" sy="1000" algn="ctr" rotWithShape="0">
              <a:srgbClr val="000000"/>
            </a:outerShdw>
          </a:effectLst>
        </p:spPr>
      </p:pic>
      <p:sp>
        <p:nvSpPr>
          <p:cNvPr id="15366" name="Rectangle 7"/>
          <p:cNvSpPr txBox="1">
            <a:spLocks noChangeArrowheads="1"/>
          </p:cNvSpPr>
          <p:nvPr/>
        </p:nvSpPr>
        <p:spPr bwMode="auto">
          <a:xfrm>
            <a:off x="541557" y="2388594"/>
            <a:ext cx="8418512" cy="71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Outline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699951" y="3863679"/>
            <a:ext cx="83486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Data Features in DCM for CSD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Generative Models in the time domain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Generative Models in the frequency domain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DCM Inversion procedure</a:t>
            </a:r>
          </a:p>
          <a:p>
            <a:pPr algn="ctr"/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Example 1:  L-Dopa Modulations of theta spectra using DCM for CSD</a:t>
            </a:r>
          </a:p>
          <a:p>
            <a:pPr algn="ctr"/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Example 2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: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Propofol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Modulations of Delta and Gamma spectra using DCM for CSD</a:t>
            </a:r>
          </a:p>
          <a:p>
            <a:pPr algn="ctr"/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3520"/>
      </p:ext>
    </p:extLst>
  </p:cSld>
  <p:clrMapOvr>
    <a:masterClrMapping/>
  </p:clrMapOvr>
  <p:transition xmlns:p14="http://schemas.microsoft.com/office/powerpoint/2010/main" advTm="7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6011" y="0"/>
            <a:ext cx="5084141" cy="1534686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/>
          <a:p>
            <a:r>
              <a:rPr lang="en-US" sz="3200" dirty="0">
                <a:latin typeface="+mn-lt"/>
              </a:rPr>
              <a:t>Connectivity changes underlying </a:t>
            </a:r>
            <a:endParaRPr lang="en-US" sz="3200" dirty="0" smtClean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spectral </a:t>
            </a:r>
            <a:r>
              <a:rPr lang="en-US" sz="3200" dirty="0">
                <a:latin typeface="+mn-lt"/>
              </a:rPr>
              <a:t>EEG changes during </a:t>
            </a:r>
            <a:r>
              <a:rPr lang="en-US" sz="3200" dirty="0" err="1" smtClean="0">
                <a:latin typeface="+mn-lt"/>
              </a:rPr>
              <a:t>propofol</a:t>
            </a:r>
            <a:r>
              <a:rPr lang="en-US" sz="3200" dirty="0" smtClean="0">
                <a:latin typeface="+mn-lt"/>
              </a:rPr>
              <a:t>-induced loss </a:t>
            </a:r>
            <a:r>
              <a:rPr lang="en-US" sz="3200" dirty="0">
                <a:latin typeface="+mn-lt"/>
              </a:rPr>
              <a:t>of consciousness.</a:t>
            </a:r>
          </a:p>
        </p:txBody>
      </p:sp>
      <p:grpSp>
        <p:nvGrpSpPr>
          <p:cNvPr id="2" name="Group 40"/>
          <p:cNvGrpSpPr/>
          <p:nvPr/>
        </p:nvGrpSpPr>
        <p:grpSpPr>
          <a:xfrm>
            <a:off x="6869792" y="182109"/>
            <a:ext cx="1983922" cy="1516062"/>
            <a:chOff x="3705678" y="2097995"/>
            <a:chExt cx="3429000" cy="2571750"/>
          </a:xfrm>
        </p:grpSpPr>
        <p:pic>
          <p:nvPicPr>
            <p:cNvPr id="22" name="Picture 21" descr="blue_brain_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5678" y="2097995"/>
              <a:ext cx="3429000" cy="2571750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5129666" y="3153682"/>
              <a:ext cx="1085850" cy="838200"/>
              <a:chOff x="1924050" y="2657475"/>
              <a:chExt cx="904875" cy="69532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924050" y="3096004"/>
                <a:ext cx="238125" cy="256796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590800" y="2934025"/>
                <a:ext cx="238125" cy="256797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00300" y="2657475"/>
                <a:ext cx="238125" cy="256797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30" name="Straight Arrow Connector 29"/>
              <p:cNvCxnSpPr>
                <a:stCxn id="29" idx="3"/>
                <a:endCxn id="27" idx="7"/>
              </p:cNvCxnSpPr>
              <p:nvPr/>
            </p:nvCxnSpPr>
            <p:spPr>
              <a:xfrm rot="5400000">
                <a:off x="2153497" y="2851680"/>
                <a:ext cx="255479" cy="306917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8" idx="3"/>
              </p:cNvCxnSpPr>
              <p:nvPr/>
            </p:nvCxnSpPr>
            <p:spPr>
              <a:xfrm rot="5400000">
                <a:off x="2398403" y="2964028"/>
                <a:ext cx="38191" cy="415396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8" idx="7"/>
              </p:cNvCxnSpPr>
              <p:nvPr/>
            </p:nvCxnSpPr>
            <p:spPr>
              <a:xfrm rot="16200000" flipV="1">
                <a:off x="2636212" y="2812581"/>
                <a:ext cx="189634" cy="127000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5301343" y="3305628"/>
              <a:ext cx="319314" cy="3120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471886" y="3831772"/>
              <a:ext cx="529771" cy="725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0800000">
              <a:off x="6203270" y="3622449"/>
              <a:ext cx="422504" cy="6122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165100" y="1687830"/>
            <a:ext cx="42690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Wake</a:t>
            </a:r>
          </a:p>
          <a:p>
            <a:r>
              <a:rPr lang="en-US" dirty="0" smtClean="0">
                <a:solidFill>
                  <a:srgbClr val="150CCA"/>
                </a:solidFill>
                <a:latin typeface="Calibri" pitchFamily="34" charset="0"/>
              </a:rPr>
              <a:t>Mild Sedation: Responsive to command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Deep Sedation: Loss of Consciousness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5716" name="Picture 4" descr="http://www.dralansidi.co.uk/Images/Images%20by%20Page/Sedation%20Options/iv%20sed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2843212"/>
            <a:ext cx="2619375" cy="2343151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100499" y="6501488"/>
            <a:ext cx="90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Boly, Moran, Murphy,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Boveroux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Bruno,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Noirhomme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Ledoux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Bonhomme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Brichant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Tononi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Laureys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Friston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J Neuroscience, 2012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1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brai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121150"/>
            <a:ext cx="3429000" cy="2571750"/>
          </a:xfrm>
          <a:prstGeom prst="rect">
            <a:avLst/>
          </a:prstGeom>
          <a:effectLst>
            <a:outerShdw blurRad="406400" dist="50800" dir="5400000" sx="1000" sy="1000" algn="ctr" rotWithShape="0">
              <a:srgbClr val="000000"/>
            </a:outerShdw>
          </a:effectLst>
        </p:spPr>
      </p:pic>
      <p:grpSp>
        <p:nvGrpSpPr>
          <p:cNvPr id="2" name="Group 18"/>
          <p:cNvGrpSpPr/>
          <p:nvPr/>
        </p:nvGrpSpPr>
        <p:grpSpPr>
          <a:xfrm>
            <a:off x="4163988" y="4778115"/>
            <a:ext cx="1085850" cy="838200"/>
            <a:chOff x="1924050" y="2657475"/>
            <a:chExt cx="904875" cy="695325"/>
          </a:xfrm>
          <a:effectLst>
            <a:outerShdw blurRad="406400" dist="50800" dir="5400000" sx="1000" sy="1000" algn="ctr" rotWithShape="0">
              <a:srgbClr val="000000"/>
            </a:outerShdw>
          </a:effectLst>
        </p:grpSpPr>
        <p:sp>
          <p:nvSpPr>
            <p:cNvPr id="7" name="Oval 6"/>
            <p:cNvSpPr/>
            <p:nvPr/>
          </p:nvSpPr>
          <p:spPr>
            <a:xfrm>
              <a:off x="1924050" y="3095625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2933700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400300" y="2657475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" name="Straight Arrow Connector 10"/>
            <p:cNvCxnSpPr>
              <a:stCxn id="9" idx="3"/>
              <a:endCxn id="7" idx="7"/>
            </p:cNvCxnSpPr>
            <p:nvPr/>
          </p:nvCxnSpPr>
          <p:spPr>
            <a:xfrm rot="5400000">
              <a:off x="2153089" y="2851202"/>
              <a:ext cx="256299" cy="307871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3"/>
            </p:cNvCxnSpPr>
            <p:nvPr/>
          </p:nvCxnSpPr>
          <p:spPr>
            <a:xfrm rot="5400000">
              <a:off x="2398908" y="2964108"/>
              <a:ext cx="37661" cy="415871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7"/>
            </p:cNvCxnSpPr>
            <p:nvPr/>
          </p:nvCxnSpPr>
          <p:spPr>
            <a:xfrm rot="16200000" flipV="1">
              <a:off x="2635497" y="2812807"/>
              <a:ext cx="190061" cy="127050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4699795" y="5818981"/>
            <a:ext cx="804862" cy="9525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arrow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Dynamic Causal </a:t>
            </a:r>
            <a:r>
              <a:rPr lang="en-US" sz="2800" dirty="0" err="1">
                <a:latin typeface="+mj-lt"/>
                <a:ea typeface="+mj-ea"/>
                <a:cs typeface="+mj-cs"/>
              </a:rPr>
              <a:t>Modelling</a:t>
            </a:r>
            <a:r>
              <a:rPr lang="en-US" sz="2800" dirty="0">
                <a:latin typeface="+mj-lt"/>
                <a:ea typeface="+mj-ea"/>
                <a:cs typeface="+mj-cs"/>
              </a:rPr>
              <a:t>: Generic Framework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98450" y="4838700"/>
            <a:ext cx="1984375" cy="67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400" dirty="0"/>
              <a:t>simple neuronal model</a:t>
            </a:r>
          </a:p>
          <a:p>
            <a:pPr eaLnBrk="0" hangingPunct="0">
              <a:lnSpc>
                <a:spcPct val="90000"/>
              </a:lnSpc>
              <a:defRPr/>
            </a:pPr>
            <a:endParaRPr lang="en-GB" sz="1400" dirty="0"/>
          </a:p>
          <a:p>
            <a:pPr eaLnBrk="0" hangingPunct="0">
              <a:lnSpc>
                <a:spcPct val="90000"/>
              </a:lnSpc>
              <a:defRPr/>
            </a:pPr>
            <a:r>
              <a:rPr lang="en-GB" sz="1400" dirty="0" smtClean="0"/>
              <a:t>(slow </a:t>
            </a:r>
            <a:r>
              <a:rPr lang="en-GB" sz="1400" dirty="0"/>
              <a:t>time </a:t>
            </a:r>
            <a:r>
              <a:rPr lang="en-GB" sz="1400" dirty="0" smtClean="0"/>
              <a:t>scale)</a:t>
            </a:r>
            <a:endParaRPr lang="en-GB" sz="14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66750" y="4295775"/>
            <a:ext cx="1016000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</a:rPr>
              <a:t>fMRI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546850" y="4687888"/>
            <a:ext cx="2093843" cy="674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400" dirty="0" smtClean="0"/>
              <a:t>detailed </a:t>
            </a:r>
            <a:r>
              <a:rPr lang="en-GB" sz="1400" dirty="0"/>
              <a:t>neuronal model</a:t>
            </a:r>
          </a:p>
          <a:p>
            <a:pPr eaLnBrk="0" hangingPunct="0">
              <a:lnSpc>
                <a:spcPct val="90000"/>
              </a:lnSpc>
              <a:defRPr/>
            </a:pPr>
            <a:endParaRPr lang="en-GB" sz="1400" dirty="0"/>
          </a:p>
          <a:p>
            <a:pPr eaLnBrk="0" hangingPunct="0">
              <a:lnSpc>
                <a:spcPct val="90000"/>
              </a:lnSpc>
              <a:defRPr/>
            </a:pPr>
            <a:r>
              <a:rPr lang="en-GB" sz="1400" dirty="0" smtClean="0"/>
              <a:t>(synaptic time scales)</a:t>
            </a:r>
            <a:endParaRPr lang="en-GB" sz="1400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123113" y="4206875"/>
            <a:ext cx="1022350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</a:rPr>
              <a:t>EEG/MEG</a:t>
            </a:r>
            <a:endParaRPr lang="en-US" sz="1400">
              <a:solidFill>
                <a:srgbClr val="FFFFFF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48075" y="3121025"/>
          <a:ext cx="19399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9" name="Equation" r:id="rId4" imgW="952200" imgH="393480" progId="Equation.3">
                  <p:embed/>
                </p:oleObj>
              </mc:Choice>
              <mc:Fallback>
                <p:oleObj name="Equation" r:id="rId4" imgW="952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3121025"/>
                        <a:ext cx="193992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698875" y="3835400"/>
            <a:ext cx="168433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200"/>
              <a:t>Neural state equation:</a:t>
            </a:r>
            <a:endParaRPr lang="en-US" sz="1200"/>
          </a:p>
        </p:txBody>
      </p:sp>
      <p:cxnSp>
        <p:nvCxnSpPr>
          <p:cNvPr id="23" name="AutoShape 4"/>
          <p:cNvCxnSpPr>
            <a:cxnSpLocks noChangeShapeType="1"/>
          </p:cNvCxnSpPr>
          <p:nvPr/>
        </p:nvCxnSpPr>
        <p:spPr bwMode="auto">
          <a:xfrm flipV="1">
            <a:off x="5715000" y="2636838"/>
            <a:ext cx="2454275" cy="83978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</p:cxnSp>
      <p:cxnSp>
        <p:nvCxnSpPr>
          <p:cNvPr id="25" name="AutoShape 6"/>
          <p:cNvCxnSpPr>
            <a:cxnSpLocks noChangeShapeType="1"/>
          </p:cNvCxnSpPr>
          <p:nvPr/>
        </p:nvCxnSpPr>
        <p:spPr bwMode="auto">
          <a:xfrm rot="10800000">
            <a:off x="882650" y="2697163"/>
            <a:ext cx="2608263" cy="92233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</p:cxn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86658" y="1146402"/>
            <a:ext cx="2854088" cy="1509712"/>
            <a:chOff x="237709" y="1269740"/>
            <a:chExt cx="2852960" cy="1510935"/>
          </a:xfrm>
        </p:grpSpPr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37709" y="1269740"/>
              <a:ext cx="1689955" cy="1510935"/>
            </a:xfrm>
            <a:prstGeom prst="rect">
              <a:avLst/>
            </a:prstGeom>
            <a:noFill/>
            <a:effectLst>
              <a:outerShdw blurRad="406400" dist="50800" dir="5400000" sx="1000" sy="1000" algn="ctr" rotWithShape="0">
                <a:srgbClr val="000000"/>
              </a:outerShdw>
            </a:effectLst>
          </p:spPr>
        </p:pic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1507207" y="1287216"/>
              <a:ext cx="1583462" cy="1201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406400" dist="50800" dir="5400000" sx="1000" sy="1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/>
                <a:t>Hemodynamic</a:t>
              </a:r>
              <a:br>
                <a:rPr lang="en-GB" sz="1200" dirty="0"/>
              </a:br>
              <a:r>
                <a:rPr lang="en-GB" sz="1200" dirty="0"/>
                <a:t>forward model:</a:t>
              </a:r>
              <a:br>
                <a:rPr lang="en-GB" sz="1200" dirty="0"/>
              </a:br>
              <a:r>
                <a:rPr lang="en-GB" sz="1200" dirty="0"/>
                <a:t>neural </a:t>
              </a:r>
              <a:r>
                <a:rPr lang="en-GB" sz="1200" dirty="0" smtClean="0"/>
                <a:t>activity BOLD</a:t>
              </a:r>
              <a:endParaRPr lang="en-GB" sz="1200" dirty="0"/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/>
                <a:t>Time Domain </a:t>
              </a:r>
              <a:r>
                <a:rPr lang="en-GB" sz="1200" dirty="0" smtClean="0"/>
                <a:t>Data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 smtClean="0"/>
                <a:t>Resting State Data</a:t>
              </a:r>
              <a:endParaRPr lang="en-GB" sz="1200" dirty="0"/>
            </a:p>
          </p:txBody>
        </p:sp>
      </p:grp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517754" y="942741"/>
            <a:ext cx="1814536" cy="17727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GB" sz="1200" dirty="0"/>
              <a:t>Electromagnetic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1200" dirty="0"/>
              <a:t>forward model:</a:t>
            </a:r>
            <a:br>
              <a:rPr lang="en-GB" sz="1200" dirty="0"/>
            </a:br>
            <a:r>
              <a:rPr lang="en-GB" sz="1200" dirty="0"/>
              <a:t>neural </a:t>
            </a:r>
            <a:r>
              <a:rPr lang="en-GB" sz="1200" dirty="0" smtClean="0"/>
              <a:t>activity EEG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MEG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1200" dirty="0"/>
              <a:t>LFP</a:t>
            </a:r>
          </a:p>
          <a:p>
            <a:pPr algn="r" eaLnBrk="0" hangingPunct="0">
              <a:lnSpc>
                <a:spcPct val="90000"/>
              </a:lnSpc>
              <a:defRPr/>
            </a:pPr>
            <a:endParaRPr lang="en-GB" sz="1200" dirty="0"/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1200" dirty="0"/>
              <a:t>Time Domain ERP Data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1200" dirty="0"/>
              <a:t>Phase Domain Data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1200" dirty="0"/>
              <a:t>Time Frequency Data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1200" b="1" dirty="0" smtClean="0"/>
              <a:t>Spectral Data</a:t>
            </a:r>
            <a:endParaRPr lang="en-GB" sz="1200" b="1" dirty="0"/>
          </a:p>
        </p:txBody>
      </p:sp>
      <p:grpSp>
        <p:nvGrpSpPr>
          <p:cNvPr id="29" name="50 Grupo"/>
          <p:cNvGrpSpPr>
            <a:grpSpLocks/>
          </p:cNvGrpSpPr>
          <p:nvPr/>
        </p:nvGrpSpPr>
        <p:grpSpPr bwMode="auto">
          <a:xfrm>
            <a:off x="6562826" y="874713"/>
            <a:ext cx="2640429" cy="1900099"/>
            <a:chOff x="7749407" y="1018550"/>
            <a:chExt cx="1194611" cy="1066052"/>
          </a:xfrm>
        </p:grpSpPr>
        <p:sp>
          <p:nvSpPr>
            <p:cNvPr id="30" name="Rectangle 243"/>
            <p:cNvSpPr>
              <a:spLocks noChangeArrowheads="1"/>
            </p:cNvSpPr>
            <p:nvPr/>
          </p:nvSpPr>
          <p:spPr bwMode="auto">
            <a:xfrm>
              <a:off x="7979553" y="1386850"/>
              <a:ext cx="812800" cy="4222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31" name="Line 246"/>
            <p:cNvSpPr>
              <a:spLocks noChangeShapeType="1"/>
            </p:cNvSpPr>
            <p:nvPr/>
          </p:nvSpPr>
          <p:spPr bwMode="auto">
            <a:xfrm flipV="1">
              <a:off x="7979553" y="1386850"/>
              <a:ext cx="0" cy="422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47"/>
            <p:cNvSpPr>
              <a:spLocks noChangeShapeType="1"/>
            </p:cNvSpPr>
            <p:nvPr/>
          </p:nvSpPr>
          <p:spPr bwMode="auto">
            <a:xfrm>
              <a:off x="7979553" y="1809125"/>
              <a:ext cx="8128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48"/>
            <p:cNvSpPr>
              <a:spLocks noChangeShapeType="1"/>
            </p:cNvSpPr>
            <p:nvPr/>
          </p:nvSpPr>
          <p:spPr bwMode="auto">
            <a:xfrm flipV="1">
              <a:off x="7979553" y="1386850"/>
              <a:ext cx="0" cy="422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50"/>
            <p:cNvSpPr>
              <a:spLocks noChangeShapeType="1"/>
            </p:cNvSpPr>
            <p:nvPr/>
          </p:nvSpPr>
          <p:spPr bwMode="auto">
            <a:xfrm>
              <a:off x="7979553" y="1386850"/>
              <a:ext cx="0" cy="47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52"/>
            <p:cNvSpPr>
              <a:spLocks noChangeShapeType="1"/>
            </p:cNvSpPr>
            <p:nvPr/>
          </p:nvSpPr>
          <p:spPr bwMode="auto">
            <a:xfrm flipV="1">
              <a:off x="8114490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Rectangle 254"/>
            <p:cNvSpPr>
              <a:spLocks noChangeArrowheads="1"/>
            </p:cNvSpPr>
            <p:nvPr/>
          </p:nvSpPr>
          <p:spPr bwMode="auto">
            <a:xfrm>
              <a:off x="8108140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37" name="Line 255"/>
            <p:cNvSpPr>
              <a:spLocks noChangeShapeType="1"/>
            </p:cNvSpPr>
            <p:nvPr/>
          </p:nvSpPr>
          <p:spPr bwMode="auto">
            <a:xfrm flipV="1">
              <a:off x="8249428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Rectangle 257"/>
            <p:cNvSpPr>
              <a:spLocks noChangeArrowheads="1"/>
            </p:cNvSpPr>
            <p:nvPr/>
          </p:nvSpPr>
          <p:spPr bwMode="auto">
            <a:xfrm>
              <a:off x="8233553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39" name="Line 258"/>
            <p:cNvSpPr>
              <a:spLocks noChangeShapeType="1"/>
            </p:cNvSpPr>
            <p:nvPr/>
          </p:nvSpPr>
          <p:spPr bwMode="auto">
            <a:xfrm flipV="1">
              <a:off x="8385953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 260"/>
            <p:cNvSpPr>
              <a:spLocks noChangeArrowheads="1"/>
            </p:cNvSpPr>
            <p:nvPr/>
          </p:nvSpPr>
          <p:spPr bwMode="auto">
            <a:xfrm>
              <a:off x="8370078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41" name="Line 261"/>
            <p:cNvSpPr>
              <a:spLocks noChangeShapeType="1"/>
            </p:cNvSpPr>
            <p:nvPr/>
          </p:nvSpPr>
          <p:spPr bwMode="auto">
            <a:xfrm flipV="1">
              <a:off x="8522478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Rectangle 263"/>
            <p:cNvSpPr>
              <a:spLocks noChangeArrowheads="1"/>
            </p:cNvSpPr>
            <p:nvPr/>
          </p:nvSpPr>
          <p:spPr bwMode="auto">
            <a:xfrm>
              <a:off x="8505015" y="1813888"/>
              <a:ext cx="34925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43" name="Line 264"/>
            <p:cNvSpPr>
              <a:spLocks noChangeShapeType="1"/>
            </p:cNvSpPr>
            <p:nvPr/>
          </p:nvSpPr>
          <p:spPr bwMode="auto">
            <a:xfrm flipV="1">
              <a:off x="8657415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Rectangle 266"/>
            <p:cNvSpPr>
              <a:spLocks noChangeArrowheads="1"/>
            </p:cNvSpPr>
            <p:nvPr/>
          </p:nvSpPr>
          <p:spPr bwMode="auto">
            <a:xfrm>
              <a:off x="8641540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45" name="Rectangle 269"/>
            <p:cNvSpPr>
              <a:spLocks noChangeArrowheads="1"/>
            </p:cNvSpPr>
            <p:nvPr/>
          </p:nvSpPr>
          <p:spPr bwMode="auto">
            <a:xfrm>
              <a:off x="8776478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46" name="Rectangle 290"/>
            <p:cNvSpPr>
              <a:spLocks noChangeArrowheads="1"/>
            </p:cNvSpPr>
            <p:nvPr/>
          </p:nvSpPr>
          <p:spPr bwMode="auto">
            <a:xfrm>
              <a:off x="7935103" y="1372563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47" name="Line 293"/>
            <p:cNvSpPr>
              <a:spLocks noChangeShapeType="1"/>
            </p:cNvSpPr>
            <p:nvPr/>
          </p:nvSpPr>
          <p:spPr bwMode="auto">
            <a:xfrm flipH="1" flipV="1">
              <a:off x="7977965" y="1018550"/>
              <a:ext cx="1588" cy="790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295"/>
            <p:cNvSpPr>
              <a:spLocks/>
            </p:cNvSpPr>
            <p:nvPr/>
          </p:nvSpPr>
          <p:spPr bwMode="auto">
            <a:xfrm>
              <a:off x="8085915" y="1386850"/>
              <a:ext cx="706438" cy="398463"/>
            </a:xfrm>
            <a:custGeom>
              <a:avLst/>
              <a:gdLst>
                <a:gd name="T0" fmla="*/ 0 w 1726"/>
                <a:gd name="T1" fmla="*/ 0 h 1312"/>
                <a:gd name="T2" fmla="*/ 2147483647 w 1726"/>
                <a:gd name="T3" fmla="*/ 2147483647 h 1312"/>
                <a:gd name="T4" fmla="*/ 2147483647 w 1726"/>
                <a:gd name="T5" fmla="*/ 2147483647 h 1312"/>
                <a:gd name="T6" fmla="*/ 2147483647 w 1726"/>
                <a:gd name="T7" fmla="*/ 2147483647 h 1312"/>
                <a:gd name="T8" fmla="*/ 2147483647 w 1726"/>
                <a:gd name="T9" fmla="*/ 2147483647 h 1312"/>
                <a:gd name="T10" fmla="*/ 2147483647 w 1726"/>
                <a:gd name="T11" fmla="*/ 2147483647 h 1312"/>
                <a:gd name="T12" fmla="*/ 2147483647 w 1726"/>
                <a:gd name="T13" fmla="*/ 2147483647 h 1312"/>
                <a:gd name="T14" fmla="*/ 2147483647 w 1726"/>
                <a:gd name="T15" fmla="*/ 2147483647 h 1312"/>
                <a:gd name="T16" fmla="*/ 2147483647 w 1726"/>
                <a:gd name="T17" fmla="*/ 2147483647 h 1312"/>
                <a:gd name="T18" fmla="*/ 2147483647 w 1726"/>
                <a:gd name="T19" fmla="*/ 2147483647 h 1312"/>
                <a:gd name="T20" fmla="*/ 2147483647 w 1726"/>
                <a:gd name="T21" fmla="*/ 2147483647 h 1312"/>
                <a:gd name="T22" fmla="*/ 2147483647 w 1726"/>
                <a:gd name="T23" fmla="*/ 2147483647 h 1312"/>
                <a:gd name="T24" fmla="*/ 2147483647 w 1726"/>
                <a:gd name="T25" fmla="*/ 2147483647 h 1312"/>
                <a:gd name="T26" fmla="*/ 2147483647 w 1726"/>
                <a:gd name="T27" fmla="*/ 2147483647 h 1312"/>
                <a:gd name="T28" fmla="*/ 2147483647 w 1726"/>
                <a:gd name="T29" fmla="*/ 2147483647 h 1312"/>
                <a:gd name="T30" fmla="*/ 2147483647 w 1726"/>
                <a:gd name="T31" fmla="*/ 2147483647 h 1312"/>
                <a:gd name="T32" fmla="*/ 2147483647 w 1726"/>
                <a:gd name="T33" fmla="*/ 2147483647 h 1312"/>
                <a:gd name="T34" fmla="*/ 2147483647 w 1726"/>
                <a:gd name="T35" fmla="*/ 2147483647 h 1312"/>
                <a:gd name="T36" fmla="*/ 2147483647 w 1726"/>
                <a:gd name="T37" fmla="*/ 2147483647 h 1312"/>
                <a:gd name="T38" fmla="*/ 2147483647 w 1726"/>
                <a:gd name="T39" fmla="*/ 2147483647 h 1312"/>
                <a:gd name="T40" fmla="*/ 2147483647 w 1726"/>
                <a:gd name="T41" fmla="*/ 2147483647 h 1312"/>
                <a:gd name="T42" fmla="*/ 2147483647 w 1726"/>
                <a:gd name="T43" fmla="*/ 2147483647 h 1312"/>
                <a:gd name="T44" fmla="*/ 2147483647 w 1726"/>
                <a:gd name="T45" fmla="*/ 2147483647 h 1312"/>
                <a:gd name="T46" fmla="*/ 2147483647 w 1726"/>
                <a:gd name="T47" fmla="*/ 2147483647 h 1312"/>
                <a:gd name="T48" fmla="*/ 2147483647 w 1726"/>
                <a:gd name="T49" fmla="*/ 2147483647 h 1312"/>
                <a:gd name="T50" fmla="*/ 2147483647 w 1726"/>
                <a:gd name="T51" fmla="*/ 2147483647 h 1312"/>
                <a:gd name="T52" fmla="*/ 2147483647 w 1726"/>
                <a:gd name="T53" fmla="*/ 2147483647 h 1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1312"/>
                <a:gd name="T83" fmla="*/ 1726 w 1726"/>
                <a:gd name="T84" fmla="*/ 1312 h 13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1312">
                  <a:moveTo>
                    <a:pt x="0" y="0"/>
                  </a:moveTo>
                  <a:lnTo>
                    <a:pt x="70" y="193"/>
                  </a:lnTo>
                  <a:lnTo>
                    <a:pt x="134" y="375"/>
                  </a:lnTo>
                  <a:lnTo>
                    <a:pt x="198" y="480"/>
                  </a:lnTo>
                  <a:lnTo>
                    <a:pt x="268" y="492"/>
                  </a:lnTo>
                  <a:lnTo>
                    <a:pt x="332" y="433"/>
                  </a:lnTo>
                  <a:lnTo>
                    <a:pt x="401" y="375"/>
                  </a:lnTo>
                  <a:lnTo>
                    <a:pt x="465" y="380"/>
                  </a:lnTo>
                  <a:lnTo>
                    <a:pt x="529" y="498"/>
                  </a:lnTo>
                  <a:lnTo>
                    <a:pt x="599" y="685"/>
                  </a:lnTo>
                  <a:lnTo>
                    <a:pt x="663" y="855"/>
                  </a:lnTo>
                  <a:lnTo>
                    <a:pt x="733" y="984"/>
                  </a:lnTo>
                  <a:lnTo>
                    <a:pt x="797" y="1078"/>
                  </a:lnTo>
                  <a:lnTo>
                    <a:pt x="861" y="1136"/>
                  </a:lnTo>
                  <a:lnTo>
                    <a:pt x="930" y="1183"/>
                  </a:lnTo>
                  <a:lnTo>
                    <a:pt x="994" y="1212"/>
                  </a:lnTo>
                  <a:lnTo>
                    <a:pt x="1064" y="1230"/>
                  </a:lnTo>
                  <a:lnTo>
                    <a:pt x="1128" y="1242"/>
                  </a:lnTo>
                  <a:lnTo>
                    <a:pt x="1192" y="1247"/>
                  </a:lnTo>
                  <a:lnTo>
                    <a:pt x="1262" y="1253"/>
                  </a:lnTo>
                  <a:lnTo>
                    <a:pt x="1325" y="1259"/>
                  </a:lnTo>
                  <a:lnTo>
                    <a:pt x="1395" y="1259"/>
                  </a:lnTo>
                  <a:lnTo>
                    <a:pt x="1459" y="1271"/>
                  </a:lnTo>
                  <a:lnTo>
                    <a:pt x="1523" y="1277"/>
                  </a:lnTo>
                  <a:lnTo>
                    <a:pt x="1593" y="1288"/>
                  </a:lnTo>
                  <a:lnTo>
                    <a:pt x="1657" y="1300"/>
                  </a:lnTo>
                  <a:lnTo>
                    <a:pt x="1726" y="131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360"/>
            <p:cNvSpPr txBox="1">
              <a:spLocks noChangeArrowheads="1"/>
            </p:cNvSpPr>
            <p:nvPr/>
          </p:nvSpPr>
          <p:spPr bwMode="auto">
            <a:xfrm>
              <a:off x="7968194" y="1866114"/>
              <a:ext cx="975824" cy="21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latin typeface="Calibri" pitchFamily="34" charset="0"/>
                </a:rPr>
                <a:t>Frequency (Hz)</a:t>
              </a:r>
            </a:p>
          </p:txBody>
        </p:sp>
        <p:sp>
          <p:nvSpPr>
            <p:cNvPr id="50" name="TextBox 365"/>
            <p:cNvSpPr txBox="1">
              <a:spLocks noChangeArrowheads="1"/>
            </p:cNvSpPr>
            <p:nvPr/>
          </p:nvSpPr>
          <p:spPr bwMode="auto">
            <a:xfrm rot="16200000">
              <a:off x="7514073" y="1374194"/>
              <a:ext cx="595992" cy="12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 dirty="0" smtClean="0">
                  <a:latin typeface="Calibri" pitchFamily="34" charset="0"/>
                </a:rPr>
                <a:t>  Power </a:t>
              </a:r>
              <a:r>
                <a:rPr lang="en-GB" sz="1200" b="1" dirty="0">
                  <a:latin typeface="Calibri" pitchFamily="34" charset="0"/>
                </a:rPr>
                <a:t>(mV</a:t>
              </a:r>
              <a:r>
                <a:rPr lang="en-GB" sz="1200" b="1" baseline="30000" dirty="0">
                  <a:latin typeface="Calibri" pitchFamily="34" charset="0"/>
                </a:rPr>
                <a:t>2</a:t>
              </a:r>
              <a:r>
                <a:rPr lang="en-GB" sz="1200" b="1" dirty="0"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51" name="49 CuadroTexto"/>
          <p:cNvSpPr txBox="1">
            <a:spLocks noChangeArrowheads="1"/>
          </p:cNvSpPr>
          <p:nvPr/>
        </p:nvSpPr>
        <p:spPr bwMode="auto">
          <a:xfrm>
            <a:off x="7646988" y="706438"/>
            <a:ext cx="1262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“theta”</a:t>
            </a:r>
          </a:p>
        </p:txBody>
      </p:sp>
      <p:sp>
        <p:nvSpPr>
          <p:cNvPr id="52" name="Freeform 295"/>
          <p:cNvSpPr>
            <a:spLocks/>
          </p:cNvSpPr>
          <p:nvPr/>
        </p:nvSpPr>
        <p:spPr bwMode="auto">
          <a:xfrm>
            <a:off x="7281863" y="1108075"/>
            <a:ext cx="1047750" cy="1166813"/>
          </a:xfrm>
          <a:custGeom>
            <a:avLst/>
            <a:gdLst>
              <a:gd name="T0" fmla="*/ 0 w 1726"/>
              <a:gd name="T1" fmla="*/ 0 h 1312"/>
              <a:gd name="T2" fmla="*/ 2147483647 w 1726"/>
              <a:gd name="T3" fmla="*/ 2147483647 h 1312"/>
              <a:gd name="T4" fmla="*/ 2147483647 w 1726"/>
              <a:gd name="T5" fmla="*/ 2147483647 h 1312"/>
              <a:gd name="T6" fmla="*/ 2147483647 w 1726"/>
              <a:gd name="T7" fmla="*/ 2147483647 h 1312"/>
              <a:gd name="T8" fmla="*/ 2147483647 w 1726"/>
              <a:gd name="T9" fmla="*/ 2147483647 h 1312"/>
              <a:gd name="T10" fmla="*/ 2147483647 w 1726"/>
              <a:gd name="T11" fmla="*/ 2147483647 h 1312"/>
              <a:gd name="T12" fmla="*/ 2147483647 w 1726"/>
              <a:gd name="T13" fmla="*/ 2147483647 h 1312"/>
              <a:gd name="T14" fmla="*/ 2147483647 w 1726"/>
              <a:gd name="T15" fmla="*/ 2147483647 h 1312"/>
              <a:gd name="T16" fmla="*/ 2147483647 w 1726"/>
              <a:gd name="T17" fmla="*/ 2147483647 h 1312"/>
              <a:gd name="T18" fmla="*/ 2147483647 w 1726"/>
              <a:gd name="T19" fmla="*/ 2147483647 h 1312"/>
              <a:gd name="T20" fmla="*/ 2147483647 w 1726"/>
              <a:gd name="T21" fmla="*/ 2147483647 h 1312"/>
              <a:gd name="T22" fmla="*/ 2147483647 w 1726"/>
              <a:gd name="T23" fmla="*/ 2147483647 h 1312"/>
              <a:gd name="T24" fmla="*/ 2147483647 w 1726"/>
              <a:gd name="T25" fmla="*/ 2147483647 h 1312"/>
              <a:gd name="T26" fmla="*/ 2147483647 w 1726"/>
              <a:gd name="T27" fmla="*/ 2147483647 h 1312"/>
              <a:gd name="T28" fmla="*/ 2147483647 w 1726"/>
              <a:gd name="T29" fmla="*/ 2147483647 h 1312"/>
              <a:gd name="T30" fmla="*/ 2147483647 w 1726"/>
              <a:gd name="T31" fmla="*/ 2147483647 h 1312"/>
              <a:gd name="T32" fmla="*/ 2147483647 w 1726"/>
              <a:gd name="T33" fmla="*/ 2147483647 h 1312"/>
              <a:gd name="T34" fmla="*/ 2147483647 w 1726"/>
              <a:gd name="T35" fmla="*/ 2147483647 h 1312"/>
              <a:gd name="T36" fmla="*/ 2147483647 w 1726"/>
              <a:gd name="T37" fmla="*/ 2147483647 h 1312"/>
              <a:gd name="T38" fmla="*/ 2147483647 w 1726"/>
              <a:gd name="T39" fmla="*/ 2147483647 h 1312"/>
              <a:gd name="T40" fmla="*/ 2147483647 w 1726"/>
              <a:gd name="T41" fmla="*/ 2147483647 h 1312"/>
              <a:gd name="T42" fmla="*/ 2147483647 w 1726"/>
              <a:gd name="T43" fmla="*/ 2147483647 h 1312"/>
              <a:gd name="T44" fmla="*/ 2147483647 w 1726"/>
              <a:gd name="T45" fmla="*/ 2147483647 h 1312"/>
              <a:gd name="T46" fmla="*/ 2147483647 w 1726"/>
              <a:gd name="T47" fmla="*/ 2147483647 h 1312"/>
              <a:gd name="T48" fmla="*/ 2147483647 w 1726"/>
              <a:gd name="T49" fmla="*/ 2147483647 h 1312"/>
              <a:gd name="T50" fmla="*/ 2147483647 w 1726"/>
              <a:gd name="T51" fmla="*/ 2147483647 h 1312"/>
              <a:gd name="T52" fmla="*/ 2147483647 w 1726"/>
              <a:gd name="T53" fmla="*/ 2147483647 h 131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26"/>
              <a:gd name="T82" fmla="*/ 0 h 1312"/>
              <a:gd name="T83" fmla="*/ 1726 w 1726"/>
              <a:gd name="T84" fmla="*/ 1312 h 131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26" h="1312">
                <a:moveTo>
                  <a:pt x="0" y="0"/>
                </a:moveTo>
                <a:lnTo>
                  <a:pt x="70" y="193"/>
                </a:lnTo>
                <a:lnTo>
                  <a:pt x="134" y="375"/>
                </a:lnTo>
                <a:lnTo>
                  <a:pt x="198" y="480"/>
                </a:lnTo>
                <a:lnTo>
                  <a:pt x="268" y="492"/>
                </a:lnTo>
                <a:lnTo>
                  <a:pt x="332" y="433"/>
                </a:lnTo>
                <a:lnTo>
                  <a:pt x="401" y="375"/>
                </a:lnTo>
                <a:lnTo>
                  <a:pt x="465" y="380"/>
                </a:lnTo>
                <a:lnTo>
                  <a:pt x="529" y="498"/>
                </a:lnTo>
                <a:lnTo>
                  <a:pt x="599" y="685"/>
                </a:lnTo>
                <a:lnTo>
                  <a:pt x="663" y="855"/>
                </a:lnTo>
                <a:lnTo>
                  <a:pt x="733" y="984"/>
                </a:lnTo>
                <a:lnTo>
                  <a:pt x="797" y="1078"/>
                </a:lnTo>
                <a:lnTo>
                  <a:pt x="861" y="1136"/>
                </a:lnTo>
                <a:lnTo>
                  <a:pt x="930" y="1183"/>
                </a:lnTo>
                <a:lnTo>
                  <a:pt x="994" y="1212"/>
                </a:lnTo>
                <a:lnTo>
                  <a:pt x="1064" y="1230"/>
                </a:lnTo>
                <a:lnTo>
                  <a:pt x="1128" y="1242"/>
                </a:lnTo>
                <a:lnTo>
                  <a:pt x="1192" y="1247"/>
                </a:lnTo>
                <a:lnTo>
                  <a:pt x="1262" y="1253"/>
                </a:lnTo>
                <a:lnTo>
                  <a:pt x="1325" y="1259"/>
                </a:lnTo>
                <a:lnTo>
                  <a:pt x="1395" y="1259"/>
                </a:lnTo>
                <a:lnTo>
                  <a:pt x="1459" y="1271"/>
                </a:lnTo>
                <a:lnTo>
                  <a:pt x="1523" y="1277"/>
                </a:lnTo>
                <a:lnTo>
                  <a:pt x="1593" y="1288"/>
                </a:lnTo>
                <a:lnTo>
                  <a:pt x="1657" y="1300"/>
                </a:lnTo>
                <a:lnTo>
                  <a:pt x="1726" y="1312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7650162" y="1339851"/>
            <a:ext cx="512763" cy="182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29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165099" y="1504950"/>
            <a:ext cx="43851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Wake</a:t>
            </a:r>
          </a:p>
          <a:p>
            <a:r>
              <a:rPr lang="en-US" dirty="0">
                <a:solidFill>
                  <a:srgbClr val="150CCA"/>
                </a:solidFill>
                <a:latin typeface="Calibri" pitchFamily="34" charset="0"/>
              </a:rPr>
              <a:t>Mild </a:t>
            </a:r>
            <a:r>
              <a:rPr lang="en-US" dirty="0" smtClean="0">
                <a:solidFill>
                  <a:srgbClr val="150CCA"/>
                </a:solidFill>
                <a:latin typeface="Calibri" pitchFamily="34" charset="0"/>
              </a:rPr>
              <a:t>Sedation: Responsive to command</a:t>
            </a:r>
            <a:endParaRPr lang="en-US" dirty="0">
              <a:solidFill>
                <a:srgbClr val="150CCA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Deep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Sedation: Loss of Consciousness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5716" name="Picture 4" descr="http://www.dralansidi.co.uk/Images/Images%20by%20Page/Sedation%20Options/iv%20sed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2843212"/>
            <a:ext cx="2619375" cy="2343151"/>
          </a:xfrm>
          <a:prstGeom prst="rect">
            <a:avLst/>
          </a:prstGeom>
          <a:noFill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9791" y="2610174"/>
            <a:ext cx="3219009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11"/>
          <p:cNvSpPr txBox="1">
            <a:spLocks noChangeArrowheads="1"/>
          </p:cNvSpPr>
          <p:nvPr/>
        </p:nvSpPr>
        <p:spPr bwMode="auto">
          <a:xfrm>
            <a:off x="3211286" y="2957285"/>
            <a:ext cx="114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Anterior </a:t>
            </a:r>
            <a:r>
              <a:rPr lang="en-US" dirty="0" smtClean="0">
                <a:latin typeface="Calibri" pitchFamily="34" charset="0"/>
              </a:rPr>
              <a:t>Cingulate/</a:t>
            </a:r>
            <a:r>
              <a:rPr lang="en-US" dirty="0" err="1" smtClean="0">
                <a:latin typeface="Calibri" pitchFamily="34" charset="0"/>
              </a:rPr>
              <a:t>mPFC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4" name="TextBox 12"/>
          <p:cNvSpPr txBox="1">
            <a:spLocks noChangeArrowheads="1"/>
          </p:cNvSpPr>
          <p:nvPr/>
        </p:nvSpPr>
        <p:spPr bwMode="auto">
          <a:xfrm>
            <a:off x="6727372" y="2558144"/>
            <a:ext cx="21462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Precuneus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/Posterior  </a:t>
            </a:r>
            <a:r>
              <a:rPr lang="en-US" dirty="0">
                <a:latin typeface="Calibri" pitchFamily="34" charset="0"/>
              </a:rPr>
              <a:t>Cingulate</a:t>
            </a:r>
          </a:p>
        </p:txBody>
      </p:sp>
    </p:spTree>
    <p:extLst>
      <p:ext uri="{BB962C8B-B14F-4D97-AF65-F5344CB8AC3E}">
        <p14:creationId xmlns:p14="http://schemas.microsoft.com/office/powerpoint/2010/main" val="47643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188953" y="1163044"/>
            <a:ext cx="43851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Wake</a:t>
            </a:r>
          </a:p>
          <a:p>
            <a:r>
              <a:rPr lang="en-US" dirty="0">
                <a:solidFill>
                  <a:srgbClr val="150CCA"/>
                </a:solidFill>
                <a:latin typeface="Calibri" pitchFamily="34" charset="0"/>
              </a:rPr>
              <a:t>Mild </a:t>
            </a:r>
            <a:r>
              <a:rPr lang="en-US" dirty="0" smtClean="0">
                <a:solidFill>
                  <a:srgbClr val="150CCA"/>
                </a:solidFill>
                <a:latin typeface="Calibri" pitchFamily="34" charset="0"/>
              </a:rPr>
              <a:t>Sedation: Responsive to command</a:t>
            </a:r>
            <a:endParaRPr lang="en-US" dirty="0">
              <a:solidFill>
                <a:srgbClr val="150CCA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Deep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Sedation: Loss of Consciousness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378075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 descr="Rear_IntraROI_Power_NEW_1D"/>
          <p:cNvPicPr>
            <a:picLocks noChangeAspect="1" noChangeArrowheads="1"/>
          </p:cNvPicPr>
          <p:nvPr/>
        </p:nvPicPr>
        <p:blipFill>
          <a:blip r:embed="rId3" cstate="print"/>
          <a:srcRect b="46013"/>
          <a:stretch>
            <a:fillRect/>
          </a:stretch>
        </p:blipFill>
        <p:spPr bwMode="auto">
          <a:xfrm>
            <a:off x="5410200" y="3962400"/>
            <a:ext cx="365601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Line 7"/>
          <p:cNvSpPr>
            <a:spLocks noChangeShapeType="1"/>
          </p:cNvSpPr>
          <p:nvPr/>
        </p:nvSpPr>
        <p:spPr bwMode="auto">
          <a:xfrm flipV="1">
            <a:off x="3276600" y="2895600"/>
            <a:ext cx="8382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4953000" y="2895600"/>
            <a:ext cx="12192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2774467" y="6008582"/>
            <a:ext cx="6650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Increased gamma power in </a:t>
            </a:r>
            <a:r>
              <a:rPr lang="en-US" sz="1400" i="1" dirty="0" err="1" smtClean="0">
                <a:solidFill>
                  <a:srgbClr val="0000FF"/>
                </a:solidFill>
              </a:rPr>
              <a:t>Propofol</a:t>
            </a:r>
            <a:r>
              <a:rPr lang="en-US" sz="1400" i="1" dirty="0" smtClean="0">
                <a:solidFill>
                  <a:srgbClr val="0000FF"/>
                </a:solidFill>
              </a:rPr>
              <a:t> </a:t>
            </a:r>
            <a:r>
              <a:rPr lang="en-US" sz="1400" i="1" dirty="0" err="1" smtClean="0">
                <a:solidFill>
                  <a:srgbClr val="0000FF"/>
                </a:solidFill>
              </a:rPr>
              <a:t>vs</a:t>
            </a:r>
            <a:r>
              <a:rPr lang="en-US" sz="1400" i="1" dirty="0" smtClean="0">
                <a:solidFill>
                  <a:srgbClr val="0000FF"/>
                </a:solidFill>
              </a:rPr>
              <a:t> </a:t>
            </a:r>
            <a:r>
              <a:rPr lang="en-US" sz="1400" i="1" dirty="0">
                <a:solidFill>
                  <a:srgbClr val="0000FF"/>
                </a:solidFill>
              </a:rPr>
              <a:t>Wake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Increased low frequency power </a:t>
            </a:r>
            <a:r>
              <a:rPr lang="en-US" sz="1400" i="1" dirty="0" smtClean="0">
                <a:solidFill>
                  <a:srgbClr val="FF0000"/>
                </a:solidFill>
              </a:rPr>
              <a:t>when </a:t>
            </a:r>
            <a:r>
              <a:rPr lang="en-US" sz="1400" i="1" dirty="0" err="1" smtClean="0">
                <a:solidFill>
                  <a:srgbClr val="FF0000"/>
                </a:solidFill>
              </a:rPr>
              <a:t>consiousness</a:t>
            </a:r>
            <a:r>
              <a:rPr lang="en-US" sz="1400" i="1" dirty="0" smtClean="0">
                <a:solidFill>
                  <a:srgbClr val="FF0000"/>
                </a:solidFill>
              </a:rPr>
              <a:t> is lost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6" name="Text Box 34"/>
          <p:cNvSpPr txBox="1">
            <a:spLocks noChangeArrowheads="1"/>
          </p:cNvSpPr>
          <p:nvPr/>
        </p:nvSpPr>
        <p:spPr bwMode="auto">
          <a:xfrm>
            <a:off x="7399434" y="5673910"/>
            <a:ext cx="1537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Murphy </a:t>
            </a:r>
            <a:r>
              <a:rPr lang="fr-BE" sz="11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et al. 2011</a:t>
            </a:r>
            <a:endParaRPr lang="fr-BE" sz="110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7" name="Picture 6" descr="Front_IntraROI_Power_NEW_1D"/>
          <p:cNvPicPr>
            <a:picLocks noChangeAspect="1" noChangeArrowheads="1"/>
          </p:cNvPicPr>
          <p:nvPr/>
        </p:nvPicPr>
        <p:blipFill>
          <a:blip r:embed="rId4" cstate="print"/>
          <a:srcRect b="45901"/>
          <a:stretch>
            <a:fillRect/>
          </a:stretch>
        </p:blipFill>
        <p:spPr bwMode="auto">
          <a:xfrm>
            <a:off x="381001" y="3864429"/>
            <a:ext cx="365601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2137860" y="2639233"/>
            <a:ext cx="114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Anterior </a:t>
            </a:r>
            <a:r>
              <a:rPr lang="en-US" dirty="0" smtClean="0">
                <a:latin typeface="Calibri" pitchFamily="34" charset="0"/>
              </a:rPr>
              <a:t>Cingulate/</a:t>
            </a:r>
            <a:r>
              <a:rPr lang="en-US" dirty="0" err="1" smtClean="0">
                <a:latin typeface="Calibri" pitchFamily="34" charset="0"/>
              </a:rPr>
              <a:t>mPFC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5653946" y="2240092"/>
            <a:ext cx="21462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Precuneus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/Posterior  </a:t>
            </a:r>
            <a:r>
              <a:rPr lang="en-US" dirty="0">
                <a:latin typeface="Calibri" pitchFamily="34" charset="0"/>
              </a:rPr>
              <a:t>Cingulate</a:t>
            </a:r>
          </a:p>
        </p:txBody>
      </p:sp>
    </p:spTree>
    <p:extLst>
      <p:ext uri="{BB962C8B-B14F-4D97-AF65-F5344CB8AC3E}">
        <p14:creationId xmlns:p14="http://schemas.microsoft.com/office/powerpoint/2010/main" val="71939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90831" y="2732929"/>
            <a:ext cx="8153400" cy="990600"/>
          </a:xfrm>
        </p:spPr>
        <p:txBody>
          <a:bodyPr/>
          <a:lstStyle/>
          <a:p>
            <a:r>
              <a:rPr lang="en-GB" sz="2000" b="1" dirty="0" smtClean="0">
                <a:solidFill>
                  <a:schemeClr val="tx1"/>
                </a:solidFill>
              </a:rPr>
              <a:t>Bayesian Model Selection</a:t>
            </a:r>
          </a:p>
        </p:txBody>
      </p:sp>
      <p:sp>
        <p:nvSpPr>
          <p:cNvPr id="49155" name="TextBox 10"/>
          <p:cNvSpPr txBox="1">
            <a:spLocks noChangeArrowheads="1"/>
          </p:cNvSpPr>
          <p:nvPr/>
        </p:nvSpPr>
        <p:spPr bwMode="auto">
          <a:xfrm>
            <a:off x="165100" y="1504950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Wake</a:t>
            </a:r>
          </a:p>
          <a:p>
            <a:r>
              <a:rPr lang="en-US">
                <a:solidFill>
                  <a:srgbClr val="150CCA"/>
                </a:solidFill>
                <a:latin typeface="Calibri" pitchFamily="34" charset="0"/>
              </a:rPr>
              <a:t>Mild Sedation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Deep Sedation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1890" y="0"/>
            <a:ext cx="260332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595607" y="1747802"/>
            <a:ext cx="934278" cy="1241888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6" name="Oval 45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7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702131" y="3423418"/>
              <a:ext cx="1102744" cy="249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AutoShape 35"/>
            <p:cNvSpPr>
              <a:spLocks noChangeArrowheads="1"/>
            </p:cNvSpPr>
            <p:nvPr/>
          </p:nvSpPr>
          <p:spPr bwMode="auto">
            <a:xfrm>
              <a:off x="1028835" y="4957189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AutoShape 62"/>
            <p:cNvCxnSpPr>
              <a:cxnSpLocks noChangeShapeType="1"/>
              <a:stCxn id="54" idx="0"/>
              <a:endCxn id="48" idx="0"/>
            </p:cNvCxnSpPr>
            <p:nvPr/>
          </p:nvCxnSpPr>
          <p:spPr bwMode="auto">
            <a:xfrm rot="10800000" flipV="1">
              <a:off x="1280864" y="4540307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55"/>
            <p:cNvCxnSpPr>
              <a:cxnSpLocks noChangeShapeType="1"/>
              <a:stCxn id="48" idx="3"/>
              <a:endCxn id="55" idx="3"/>
            </p:cNvCxnSpPr>
            <p:nvPr/>
          </p:nvCxnSpPr>
          <p:spPr bwMode="auto">
            <a:xfrm rot="5400000" flipH="1">
              <a:off x="381598" y="4565992"/>
              <a:ext cx="1698725" cy="99804"/>
            </a:xfrm>
            <a:prstGeom prst="curvedConnector4">
              <a:avLst>
                <a:gd name="adj1" fmla="val -6348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53" name="AutoShape 60"/>
            <p:cNvCxnSpPr>
              <a:cxnSpLocks noChangeShapeType="1"/>
              <a:stCxn id="48" idx="5"/>
              <a:endCxn id="54" idx="9"/>
            </p:cNvCxnSpPr>
            <p:nvPr/>
          </p:nvCxnSpPr>
          <p:spPr bwMode="auto">
            <a:xfrm flipV="1">
              <a:off x="1406877" y="4660083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4" name="12-Point Star 53"/>
            <p:cNvSpPr/>
            <p:nvPr/>
          </p:nvSpPr>
          <p:spPr>
            <a:xfrm rot="11461389">
              <a:off x="1491245" y="4270300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 rot="5612858">
              <a:off x="1099509" y="3735999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AutoShape 71"/>
            <p:cNvCxnSpPr>
              <a:cxnSpLocks noChangeShapeType="1"/>
              <a:stCxn id="48" idx="1"/>
              <a:endCxn id="55" idx="5"/>
            </p:cNvCxnSpPr>
            <p:nvPr/>
          </p:nvCxnSpPr>
          <p:spPr bwMode="auto">
            <a:xfrm rot="10800000" flipH="1">
              <a:off x="1154849" y="4047503"/>
              <a:ext cx="8790" cy="1163721"/>
            </a:xfrm>
            <a:prstGeom prst="curvedConnector3">
              <a:avLst>
                <a:gd name="adj1" fmla="val -246407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7" name="AutoShape 55"/>
            <p:cNvCxnSpPr>
              <a:cxnSpLocks noChangeShapeType="1"/>
              <a:stCxn id="55" idx="0"/>
              <a:endCxn id="55" idx="2"/>
            </p:cNvCxnSpPr>
            <p:nvPr/>
          </p:nvCxnSpPr>
          <p:spPr bwMode="auto">
            <a:xfrm flipH="1" flipV="1">
              <a:off x="1310884" y="3716165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58" name="Group 57"/>
          <p:cNvGrpSpPr/>
          <p:nvPr/>
        </p:nvGrpSpPr>
        <p:grpSpPr>
          <a:xfrm>
            <a:off x="7829384" y="1399270"/>
            <a:ext cx="934278" cy="1241888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59" name="Oval 58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0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702131" y="3423418"/>
              <a:ext cx="1102744" cy="249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AutoShape 35"/>
            <p:cNvSpPr>
              <a:spLocks noChangeArrowheads="1"/>
            </p:cNvSpPr>
            <p:nvPr/>
          </p:nvSpPr>
          <p:spPr bwMode="auto">
            <a:xfrm>
              <a:off x="1028835" y="4957189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AutoShape 62"/>
            <p:cNvCxnSpPr>
              <a:cxnSpLocks noChangeShapeType="1"/>
              <a:stCxn id="67" idx="0"/>
              <a:endCxn id="61" idx="0"/>
            </p:cNvCxnSpPr>
            <p:nvPr/>
          </p:nvCxnSpPr>
          <p:spPr bwMode="auto">
            <a:xfrm rot="10800000" flipV="1">
              <a:off x="1280864" y="4540307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5" name="AutoShape 55"/>
            <p:cNvCxnSpPr>
              <a:cxnSpLocks noChangeShapeType="1"/>
              <a:stCxn id="61" idx="3"/>
              <a:endCxn id="68" idx="3"/>
            </p:cNvCxnSpPr>
            <p:nvPr/>
          </p:nvCxnSpPr>
          <p:spPr bwMode="auto">
            <a:xfrm rot="5400000" flipH="1">
              <a:off x="381598" y="4565992"/>
              <a:ext cx="1698725" cy="99804"/>
            </a:xfrm>
            <a:prstGeom prst="curvedConnector4">
              <a:avLst>
                <a:gd name="adj1" fmla="val -6348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66" name="AutoShape 60"/>
            <p:cNvCxnSpPr>
              <a:cxnSpLocks noChangeShapeType="1"/>
              <a:stCxn id="61" idx="5"/>
              <a:endCxn id="67" idx="9"/>
            </p:cNvCxnSpPr>
            <p:nvPr/>
          </p:nvCxnSpPr>
          <p:spPr bwMode="auto">
            <a:xfrm flipV="1">
              <a:off x="1406877" y="4660083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7" name="12-Point Star 66"/>
            <p:cNvSpPr/>
            <p:nvPr/>
          </p:nvSpPr>
          <p:spPr>
            <a:xfrm rot="11461389">
              <a:off x="1491245" y="4270300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 rot="5612858">
              <a:off x="1099509" y="3735999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AutoShape 71"/>
            <p:cNvCxnSpPr>
              <a:cxnSpLocks noChangeShapeType="1"/>
              <a:stCxn id="61" idx="1"/>
              <a:endCxn id="68" idx="5"/>
            </p:cNvCxnSpPr>
            <p:nvPr/>
          </p:nvCxnSpPr>
          <p:spPr bwMode="auto">
            <a:xfrm rot="10800000" flipH="1">
              <a:off x="1154849" y="4047503"/>
              <a:ext cx="8790" cy="1163721"/>
            </a:xfrm>
            <a:prstGeom prst="curvedConnector3">
              <a:avLst>
                <a:gd name="adj1" fmla="val -246407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" name="AutoShape 55"/>
            <p:cNvCxnSpPr>
              <a:cxnSpLocks noChangeShapeType="1"/>
              <a:stCxn id="68" idx="0"/>
              <a:endCxn id="68" idx="2"/>
            </p:cNvCxnSpPr>
            <p:nvPr/>
          </p:nvCxnSpPr>
          <p:spPr bwMode="auto">
            <a:xfrm flipH="1" flipV="1">
              <a:off x="1310884" y="3716165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71" name="Group 70"/>
          <p:cNvGrpSpPr/>
          <p:nvPr/>
        </p:nvGrpSpPr>
        <p:grpSpPr>
          <a:xfrm>
            <a:off x="490331" y="447658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72" name="Oval 71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5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716157" y="443815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85" name="Oval 84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6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" name="Straight Arrow Connector 3"/>
          <p:cNvCxnSpPr>
            <a:stCxn id="85" idx="1"/>
            <a:endCxn id="72" idx="6"/>
          </p:cNvCxnSpPr>
          <p:nvPr/>
        </p:nvCxnSpPr>
        <p:spPr>
          <a:xfrm flipH="1">
            <a:off x="985963" y="4511707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2" idx="5"/>
            <a:endCxn id="85" idx="2"/>
          </p:cNvCxnSpPr>
          <p:nvPr/>
        </p:nvCxnSpPr>
        <p:spPr>
          <a:xfrm flipV="1">
            <a:off x="913379" y="4689282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28" name="TextBox 73727"/>
          <p:cNvSpPr txBox="1"/>
          <p:nvPr/>
        </p:nvSpPr>
        <p:spPr>
          <a:xfrm>
            <a:off x="302150" y="422214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92" name="TextBox 91"/>
          <p:cNvSpPr txBox="1"/>
          <p:nvPr/>
        </p:nvSpPr>
        <p:spPr>
          <a:xfrm>
            <a:off x="1909639" y="416780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3099681" y="4215515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94" name="Oval 93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5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325507" y="4177085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98" name="Oval 97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1" name="Straight Arrow Connector 100"/>
          <p:cNvCxnSpPr>
            <a:stCxn id="98" idx="1"/>
            <a:endCxn id="94" idx="6"/>
          </p:cNvCxnSpPr>
          <p:nvPr/>
        </p:nvCxnSpPr>
        <p:spPr>
          <a:xfrm flipH="1">
            <a:off x="3595313" y="4250639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4" idx="5"/>
            <a:endCxn id="98" idx="2"/>
          </p:cNvCxnSpPr>
          <p:nvPr/>
        </p:nvCxnSpPr>
        <p:spPr>
          <a:xfrm flipV="1">
            <a:off x="3522729" y="4428214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911500" y="3961074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518989" y="3906741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6321287" y="4256597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106" name="Oval 105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7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547113" y="4218167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110" name="Oval 10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1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3" name="Straight Arrow Connector 112"/>
          <p:cNvCxnSpPr>
            <a:stCxn id="110" idx="1"/>
            <a:endCxn id="106" idx="6"/>
          </p:cNvCxnSpPr>
          <p:nvPr/>
        </p:nvCxnSpPr>
        <p:spPr>
          <a:xfrm flipH="1">
            <a:off x="6816919" y="4291721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6" idx="5"/>
            <a:endCxn id="110" idx="2"/>
          </p:cNvCxnSpPr>
          <p:nvPr/>
        </p:nvCxnSpPr>
        <p:spPr>
          <a:xfrm flipV="1">
            <a:off x="6744335" y="4469296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133106" y="4002156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740595" y="3947823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3753013" y="5202802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118" name="Oval 117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4288400" y="5481099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6282856" y="5267737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123" name="Oval 122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4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6810291" y="557784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Thalami</a:t>
            </a:r>
            <a:endParaRPr lang="en-US" sz="1400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7619999" y="5340625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128" name="Oval 127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1" name="Straight Arrow Connector 130"/>
          <p:cNvCxnSpPr>
            <a:stCxn id="118" idx="1"/>
          </p:cNvCxnSpPr>
          <p:nvPr/>
        </p:nvCxnSpPr>
        <p:spPr>
          <a:xfrm flipH="1" flipV="1">
            <a:off x="3397856" y="4682654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18" idx="7"/>
            <a:endCxn id="98" idx="3"/>
          </p:cNvCxnSpPr>
          <p:nvPr/>
        </p:nvCxnSpPr>
        <p:spPr>
          <a:xfrm flipV="1">
            <a:off x="4176061" y="4605788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94" idx="3"/>
            <a:endCxn id="118" idx="2"/>
          </p:cNvCxnSpPr>
          <p:nvPr/>
        </p:nvCxnSpPr>
        <p:spPr>
          <a:xfrm>
            <a:off x="3172265" y="4644218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98" idx="4"/>
            <a:endCxn id="118" idx="6"/>
          </p:cNvCxnSpPr>
          <p:nvPr/>
        </p:nvCxnSpPr>
        <p:spPr>
          <a:xfrm flipH="1">
            <a:off x="4248645" y="4679342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06" idx="3"/>
            <a:endCxn id="123" idx="2"/>
          </p:cNvCxnSpPr>
          <p:nvPr/>
        </p:nvCxnSpPr>
        <p:spPr>
          <a:xfrm flipH="1">
            <a:off x="6282856" y="4685300"/>
            <a:ext cx="111015" cy="83356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23" idx="0"/>
            <a:endCxn id="106" idx="4"/>
          </p:cNvCxnSpPr>
          <p:nvPr/>
        </p:nvCxnSpPr>
        <p:spPr>
          <a:xfrm flipV="1">
            <a:off x="6530672" y="4758854"/>
            <a:ext cx="38431" cy="50888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28" idx="1"/>
            <a:endCxn id="110" idx="4"/>
          </p:cNvCxnSpPr>
          <p:nvPr/>
        </p:nvCxnSpPr>
        <p:spPr>
          <a:xfrm flipV="1">
            <a:off x="7692583" y="4720424"/>
            <a:ext cx="102346" cy="69375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10" idx="5"/>
          </p:cNvCxnSpPr>
          <p:nvPr/>
        </p:nvCxnSpPr>
        <p:spPr>
          <a:xfrm flipH="1">
            <a:off x="7882395" y="4646870"/>
            <a:ext cx="87766" cy="76200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1060" t="5200" b="5466"/>
          <a:stretch/>
        </p:blipFill>
        <p:spPr bwMode="auto">
          <a:xfrm>
            <a:off x="1688359" y="3784822"/>
            <a:ext cx="4839661" cy="301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10"/>
          <p:cNvSpPr txBox="1">
            <a:spLocks noChangeArrowheads="1"/>
          </p:cNvSpPr>
          <p:nvPr/>
        </p:nvSpPr>
        <p:spPr bwMode="auto">
          <a:xfrm>
            <a:off x="149197" y="813186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Wake</a:t>
            </a:r>
          </a:p>
          <a:p>
            <a:r>
              <a:rPr lang="en-US" dirty="0">
                <a:solidFill>
                  <a:srgbClr val="150CCA"/>
                </a:solidFill>
                <a:latin typeface="Calibri" pitchFamily="34" charset="0"/>
              </a:rPr>
              <a:t>Mild Sedation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Deep Sedation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382" y="0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22137" y="2329730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0" name="Oval 3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747963" y="2291300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5" name="Oval 44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6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8" name="Straight Arrow Connector 47"/>
          <p:cNvCxnSpPr>
            <a:stCxn id="45" idx="1"/>
            <a:endCxn id="40" idx="6"/>
          </p:cNvCxnSpPr>
          <p:nvPr/>
        </p:nvCxnSpPr>
        <p:spPr>
          <a:xfrm flipH="1">
            <a:off x="1017769" y="2364854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5"/>
            <a:endCxn id="45" idx="2"/>
          </p:cNvCxnSpPr>
          <p:nvPr/>
        </p:nvCxnSpPr>
        <p:spPr>
          <a:xfrm flipV="1">
            <a:off x="945185" y="2542429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33956" y="207528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1941445" y="2020956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3131487" y="2068662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53" name="Oval 52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4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357313" y="2030232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57" name="Oval 56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8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0" name="Straight Arrow Connector 59"/>
          <p:cNvCxnSpPr>
            <a:stCxn id="57" idx="1"/>
            <a:endCxn id="53" idx="6"/>
          </p:cNvCxnSpPr>
          <p:nvPr/>
        </p:nvCxnSpPr>
        <p:spPr>
          <a:xfrm flipH="1">
            <a:off x="3627119" y="2103786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3" idx="5"/>
            <a:endCxn id="57" idx="2"/>
          </p:cNvCxnSpPr>
          <p:nvPr/>
        </p:nvCxnSpPr>
        <p:spPr>
          <a:xfrm flipV="1">
            <a:off x="3554535" y="2281361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43306" y="1814221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4550795" y="1759888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6353093" y="2109744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65" name="Oval 64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6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578919" y="2071314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69" name="Oval 68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0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2" name="Straight Arrow Connector 71"/>
          <p:cNvCxnSpPr>
            <a:stCxn id="69" idx="1"/>
            <a:endCxn id="65" idx="6"/>
          </p:cNvCxnSpPr>
          <p:nvPr/>
        </p:nvCxnSpPr>
        <p:spPr>
          <a:xfrm flipH="1">
            <a:off x="6848725" y="2144868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5" idx="5"/>
            <a:endCxn id="69" idx="2"/>
          </p:cNvCxnSpPr>
          <p:nvPr/>
        </p:nvCxnSpPr>
        <p:spPr>
          <a:xfrm flipV="1">
            <a:off x="6776141" y="2322443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164912" y="1855303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7772401" y="1800970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3784819" y="3055949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77" name="Oval 76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8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320206" y="3334246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6314662" y="3120884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82" name="Oval 81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3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6842097" y="3430987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Thalami</a:t>
            </a:r>
            <a:endParaRPr lang="en-US" sz="1400" dirty="0"/>
          </a:p>
        </p:txBody>
      </p:sp>
      <p:grpSp>
        <p:nvGrpSpPr>
          <p:cNvPr id="86" name="Group 85"/>
          <p:cNvGrpSpPr/>
          <p:nvPr/>
        </p:nvGrpSpPr>
        <p:grpSpPr>
          <a:xfrm>
            <a:off x="7651805" y="3193772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87" name="Oval 86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8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0" name="Straight Arrow Connector 89"/>
          <p:cNvCxnSpPr>
            <a:stCxn id="77" idx="1"/>
          </p:cNvCxnSpPr>
          <p:nvPr/>
        </p:nvCxnSpPr>
        <p:spPr>
          <a:xfrm flipH="1" flipV="1">
            <a:off x="3429662" y="2535801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7" idx="7"/>
            <a:endCxn id="57" idx="3"/>
          </p:cNvCxnSpPr>
          <p:nvPr/>
        </p:nvCxnSpPr>
        <p:spPr>
          <a:xfrm flipV="1">
            <a:off x="4207867" y="2458935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3"/>
            <a:endCxn id="77" idx="2"/>
          </p:cNvCxnSpPr>
          <p:nvPr/>
        </p:nvCxnSpPr>
        <p:spPr>
          <a:xfrm>
            <a:off x="3204071" y="2497365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7" idx="4"/>
            <a:endCxn id="77" idx="6"/>
          </p:cNvCxnSpPr>
          <p:nvPr/>
        </p:nvCxnSpPr>
        <p:spPr>
          <a:xfrm flipH="1">
            <a:off x="4280451" y="2532489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3"/>
            <a:endCxn id="82" idx="2"/>
          </p:cNvCxnSpPr>
          <p:nvPr/>
        </p:nvCxnSpPr>
        <p:spPr>
          <a:xfrm flipH="1">
            <a:off x="6314662" y="2538447"/>
            <a:ext cx="111015" cy="83356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2" idx="0"/>
            <a:endCxn id="65" idx="4"/>
          </p:cNvCxnSpPr>
          <p:nvPr/>
        </p:nvCxnSpPr>
        <p:spPr>
          <a:xfrm flipV="1">
            <a:off x="6562478" y="2612001"/>
            <a:ext cx="38431" cy="50888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7" idx="1"/>
            <a:endCxn id="69" idx="4"/>
          </p:cNvCxnSpPr>
          <p:nvPr/>
        </p:nvCxnSpPr>
        <p:spPr>
          <a:xfrm flipV="1">
            <a:off x="7724389" y="2573571"/>
            <a:ext cx="102346" cy="69375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9" idx="5"/>
          </p:cNvCxnSpPr>
          <p:nvPr/>
        </p:nvCxnSpPr>
        <p:spPr>
          <a:xfrm flipH="1">
            <a:off x="7914201" y="2500017"/>
            <a:ext cx="87766" cy="76200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42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0"/>
          <p:cNvSpPr txBox="1">
            <a:spLocks noChangeArrowheads="1"/>
          </p:cNvSpPr>
          <p:nvPr/>
        </p:nvSpPr>
        <p:spPr bwMode="auto">
          <a:xfrm>
            <a:off x="165100" y="150495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Wake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502" y="106463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21362" y="1023399"/>
            <a:ext cx="8153400" cy="990600"/>
          </a:xfrm>
        </p:spPr>
        <p:txBody>
          <a:bodyPr/>
          <a:lstStyle/>
          <a:p>
            <a:r>
              <a:rPr lang="en-GB" sz="2000" b="1" dirty="0" smtClean="0"/>
              <a:t>Parameters of Winning </a:t>
            </a:r>
            <a:r>
              <a:rPr lang="en-GB" sz="2000" b="1" dirty="0" smtClean="0">
                <a:solidFill>
                  <a:schemeClr val="tx1"/>
                </a:solidFill>
              </a:rPr>
              <a:t>Model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68732" y="146436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30" name="Oval 2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94558" y="142593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36" name="Oval 35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9" name="Straight Arrow Connector 38"/>
          <p:cNvCxnSpPr>
            <a:stCxn id="36" idx="1"/>
            <a:endCxn id="30" idx="6"/>
          </p:cNvCxnSpPr>
          <p:nvPr/>
        </p:nvCxnSpPr>
        <p:spPr>
          <a:xfrm flipH="1">
            <a:off x="1464364" y="1499487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5"/>
            <a:endCxn id="36" idx="2"/>
          </p:cNvCxnSpPr>
          <p:nvPr/>
        </p:nvCxnSpPr>
        <p:spPr>
          <a:xfrm flipV="1">
            <a:off x="1391780" y="1677062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80551" y="120992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388040" y="115558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1622064" y="2451650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4" name="Oval 43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5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57451" y="2729947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48" name="Straight Arrow Connector 47"/>
          <p:cNvCxnSpPr>
            <a:stCxn id="44" idx="1"/>
          </p:cNvCxnSpPr>
          <p:nvPr/>
        </p:nvCxnSpPr>
        <p:spPr>
          <a:xfrm flipH="1" flipV="1">
            <a:off x="1266907" y="1931502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7"/>
            <a:endCxn id="36" idx="3"/>
          </p:cNvCxnSpPr>
          <p:nvPr/>
        </p:nvCxnSpPr>
        <p:spPr>
          <a:xfrm flipV="1">
            <a:off x="2045112" y="1854636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3"/>
            <a:endCxn id="44" idx="2"/>
          </p:cNvCxnSpPr>
          <p:nvPr/>
        </p:nvCxnSpPr>
        <p:spPr>
          <a:xfrm>
            <a:off x="1041316" y="1893066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6" idx="4"/>
            <a:endCxn id="44" idx="6"/>
          </p:cNvCxnSpPr>
          <p:nvPr/>
        </p:nvCxnSpPr>
        <p:spPr>
          <a:xfrm flipH="1">
            <a:off x="2117696" y="1928190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45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0"/>
          <p:cNvSpPr txBox="1">
            <a:spLocks noChangeArrowheads="1"/>
          </p:cNvSpPr>
          <p:nvPr/>
        </p:nvSpPr>
        <p:spPr bwMode="auto">
          <a:xfrm>
            <a:off x="165100" y="150495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Wake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28108" y="4615997"/>
            <a:ext cx="14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Mild Sedation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1686009" y="4899417"/>
            <a:ext cx="31738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  <a:latin typeface="+mn-lt"/>
              </a:rPr>
              <a:t>:Increase </a:t>
            </a:r>
            <a:r>
              <a:rPr lang="en-GB" i="1" dirty="0">
                <a:solidFill>
                  <a:srgbClr val="0070C0"/>
                </a:solidFill>
                <a:latin typeface="+mn-lt"/>
              </a:rPr>
              <a:t>in thalamic excitability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502" y="106463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39"/>
          <p:cNvGrpSpPr/>
          <p:nvPr/>
        </p:nvGrpSpPr>
        <p:grpSpPr>
          <a:xfrm>
            <a:off x="1016440" y="1360996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2" name="Oval 41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242266" y="1322566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52" name="Oval 51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Straight Arrow Connector 54"/>
          <p:cNvCxnSpPr>
            <a:stCxn id="52" idx="1"/>
            <a:endCxn id="42" idx="6"/>
          </p:cNvCxnSpPr>
          <p:nvPr/>
        </p:nvCxnSpPr>
        <p:spPr>
          <a:xfrm flipH="1">
            <a:off x="1512072" y="1396120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52" idx="2"/>
          </p:cNvCxnSpPr>
          <p:nvPr/>
        </p:nvCxnSpPr>
        <p:spPr>
          <a:xfrm flipV="1">
            <a:off x="1439488" y="1573695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28259" y="1106555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2435748" y="105222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1669772" y="234828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60" name="Oval 5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1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205159" y="262658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65" name="Straight Arrow Connector 64"/>
          <p:cNvCxnSpPr>
            <a:stCxn id="60" idx="1"/>
          </p:cNvCxnSpPr>
          <p:nvPr/>
        </p:nvCxnSpPr>
        <p:spPr>
          <a:xfrm flipH="1" flipV="1">
            <a:off x="1314615" y="1828135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0" idx="7"/>
            <a:endCxn id="52" idx="3"/>
          </p:cNvCxnSpPr>
          <p:nvPr/>
        </p:nvCxnSpPr>
        <p:spPr>
          <a:xfrm flipV="1">
            <a:off x="2092820" y="1751269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2" idx="3"/>
            <a:endCxn id="60" idx="2"/>
          </p:cNvCxnSpPr>
          <p:nvPr/>
        </p:nvCxnSpPr>
        <p:spPr>
          <a:xfrm>
            <a:off x="1089024" y="1789699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2" idx="4"/>
            <a:endCxn id="60" idx="6"/>
          </p:cNvCxnSpPr>
          <p:nvPr/>
        </p:nvCxnSpPr>
        <p:spPr>
          <a:xfrm flipH="1">
            <a:off x="2165404" y="1824823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3282562" y="3388579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70" name="Oval 6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1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508388" y="3350149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74" name="Oval 73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5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7" name="Straight Arrow Connector 76"/>
          <p:cNvCxnSpPr>
            <a:stCxn id="74" idx="1"/>
            <a:endCxn id="70" idx="6"/>
          </p:cNvCxnSpPr>
          <p:nvPr/>
        </p:nvCxnSpPr>
        <p:spPr>
          <a:xfrm flipH="1">
            <a:off x="3778194" y="3423703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0" idx="5"/>
            <a:endCxn id="74" idx="2"/>
          </p:cNvCxnSpPr>
          <p:nvPr/>
        </p:nvCxnSpPr>
        <p:spPr>
          <a:xfrm flipV="1">
            <a:off x="3705610" y="3601278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094381" y="3134138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4701870" y="3079805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sp>
        <p:nvSpPr>
          <p:cNvPr id="82" name="Oval 81"/>
          <p:cNvSpPr/>
          <p:nvPr/>
        </p:nvSpPr>
        <p:spPr>
          <a:xfrm>
            <a:off x="3935894" y="4375866"/>
            <a:ext cx="495632" cy="50225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71281" y="4654163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86" name="Straight Arrow Connector 85"/>
          <p:cNvCxnSpPr>
            <a:stCxn id="82" idx="1"/>
          </p:cNvCxnSpPr>
          <p:nvPr/>
        </p:nvCxnSpPr>
        <p:spPr>
          <a:xfrm flipH="1" flipV="1">
            <a:off x="3580737" y="3855718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2" idx="7"/>
            <a:endCxn id="74" idx="3"/>
          </p:cNvCxnSpPr>
          <p:nvPr/>
        </p:nvCxnSpPr>
        <p:spPr>
          <a:xfrm flipV="1">
            <a:off x="4358942" y="3778852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0" idx="3"/>
            <a:endCxn id="82" idx="2"/>
          </p:cNvCxnSpPr>
          <p:nvPr/>
        </p:nvCxnSpPr>
        <p:spPr>
          <a:xfrm>
            <a:off x="3355146" y="3817282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4" idx="4"/>
            <a:endCxn id="82" idx="6"/>
          </p:cNvCxnSpPr>
          <p:nvPr/>
        </p:nvCxnSpPr>
        <p:spPr>
          <a:xfrm flipH="1">
            <a:off x="4431526" y="3852406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1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0"/>
          <p:cNvSpPr txBox="1">
            <a:spLocks noChangeArrowheads="1"/>
          </p:cNvSpPr>
          <p:nvPr/>
        </p:nvSpPr>
        <p:spPr bwMode="auto">
          <a:xfrm>
            <a:off x="165100" y="150495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Wake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28108" y="4615997"/>
            <a:ext cx="14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Mild Sedation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1686009" y="4899417"/>
            <a:ext cx="31738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  <a:latin typeface="+mn-lt"/>
              </a:rPr>
              <a:t>:Increase </a:t>
            </a:r>
            <a:r>
              <a:rPr lang="en-GB" i="1" dirty="0">
                <a:solidFill>
                  <a:srgbClr val="0070C0"/>
                </a:solidFill>
                <a:latin typeface="+mn-lt"/>
              </a:rPr>
              <a:t>in thalamic excitability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502" y="106463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39"/>
          <p:cNvGrpSpPr/>
          <p:nvPr/>
        </p:nvGrpSpPr>
        <p:grpSpPr>
          <a:xfrm>
            <a:off x="1016440" y="1360996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2" name="Oval 41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242266" y="1322566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52" name="Oval 51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Straight Arrow Connector 54"/>
          <p:cNvCxnSpPr>
            <a:stCxn id="52" idx="1"/>
            <a:endCxn id="42" idx="6"/>
          </p:cNvCxnSpPr>
          <p:nvPr/>
        </p:nvCxnSpPr>
        <p:spPr>
          <a:xfrm flipH="1">
            <a:off x="1512072" y="1396120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52" idx="2"/>
          </p:cNvCxnSpPr>
          <p:nvPr/>
        </p:nvCxnSpPr>
        <p:spPr>
          <a:xfrm flipV="1">
            <a:off x="1439488" y="1573695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28259" y="1106555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2435748" y="105222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1669772" y="234828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60" name="Oval 5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1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205159" y="262658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65" name="Straight Arrow Connector 64"/>
          <p:cNvCxnSpPr>
            <a:stCxn id="60" idx="1"/>
          </p:cNvCxnSpPr>
          <p:nvPr/>
        </p:nvCxnSpPr>
        <p:spPr>
          <a:xfrm flipH="1" flipV="1">
            <a:off x="1314615" y="1828135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0" idx="7"/>
            <a:endCxn id="52" idx="3"/>
          </p:cNvCxnSpPr>
          <p:nvPr/>
        </p:nvCxnSpPr>
        <p:spPr>
          <a:xfrm flipV="1">
            <a:off x="2092820" y="1751269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2" idx="3"/>
            <a:endCxn id="60" idx="2"/>
          </p:cNvCxnSpPr>
          <p:nvPr/>
        </p:nvCxnSpPr>
        <p:spPr>
          <a:xfrm>
            <a:off x="1089024" y="1789699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2" idx="4"/>
            <a:endCxn id="60" idx="6"/>
          </p:cNvCxnSpPr>
          <p:nvPr/>
        </p:nvCxnSpPr>
        <p:spPr>
          <a:xfrm flipH="1">
            <a:off x="2165404" y="1824823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3282562" y="3388579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70" name="Oval 6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1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508388" y="3350149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74" name="Oval 73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5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7" name="Straight Arrow Connector 76"/>
          <p:cNvCxnSpPr>
            <a:stCxn id="74" idx="1"/>
            <a:endCxn id="70" idx="6"/>
          </p:cNvCxnSpPr>
          <p:nvPr/>
        </p:nvCxnSpPr>
        <p:spPr>
          <a:xfrm flipH="1">
            <a:off x="3778194" y="3423703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094381" y="3134138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4701870" y="3079805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sp>
        <p:nvSpPr>
          <p:cNvPr id="82" name="Oval 81"/>
          <p:cNvSpPr/>
          <p:nvPr/>
        </p:nvSpPr>
        <p:spPr>
          <a:xfrm>
            <a:off x="3935894" y="4375866"/>
            <a:ext cx="495632" cy="50225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71281" y="4654163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86" name="Straight Arrow Connector 85"/>
          <p:cNvCxnSpPr>
            <a:stCxn id="82" idx="1"/>
          </p:cNvCxnSpPr>
          <p:nvPr/>
        </p:nvCxnSpPr>
        <p:spPr>
          <a:xfrm flipH="1" flipV="1">
            <a:off x="3580737" y="3855718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2" idx="7"/>
            <a:endCxn id="74" idx="3"/>
          </p:cNvCxnSpPr>
          <p:nvPr/>
        </p:nvCxnSpPr>
        <p:spPr>
          <a:xfrm flipV="1">
            <a:off x="4358942" y="3778852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0" idx="3"/>
            <a:endCxn id="82" idx="2"/>
          </p:cNvCxnSpPr>
          <p:nvPr/>
        </p:nvCxnSpPr>
        <p:spPr>
          <a:xfrm>
            <a:off x="3355146" y="3817282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4" idx="4"/>
            <a:endCxn id="82" idx="6"/>
          </p:cNvCxnSpPr>
          <p:nvPr/>
        </p:nvCxnSpPr>
        <p:spPr>
          <a:xfrm flipH="1">
            <a:off x="4431526" y="3852406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501247" y="6088987"/>
            <a:ext cx="2239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+mn-lt"/>
              </a:rPr>
              <a:t>Loss of Consciousness</a:t>
            </a:r>
          </a:p>
        </p:txBody>
      </p:sp>
      <p:sp>
        <p:nvSpPr>
          <p:cNvPr id="48" name="TextBox 20"/>
          <p:cNvSpPr txBox="1">
            <a:spLocks noChangeArrowheads="1"/>
          </p:cNvSpPr>
          <p:nvPr/>
        </p:nvSpPr>
        <p:spPr bwMode="auto">
          <a:xfrm>
            <a:off x="4421910" y="6369398"/>
            <a:ext cx="4457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  <a:latin typeface="+mn-lt"/>
              </a:rPr>
              <a:t>:Breakdown </a:t>
            </a:r>
            <a:r>
              <a:rPr lang="en-GB" i="1" dirty="0">
                <a:solidFill>
                  <a:srgbClr val="FF0000"/>
                </a:solidFill>
                <a:latin typeface="+mn-lt"/>
              </a:rPr>
              <a:t>in </a:t>
            </a:r>
            <a:r>
              <a:rPr lang="en-GB" i="1" dirty="0" smtClean="0">
                <a:solidFill>
                  <a:srgbClr val="FF0000"/>
                </a:solidFill>
                <a:latin typeface="+mn-lt"/>
              </a:rPr>
              <a:t>Cortical Backward </a:t>
            </a:r>
            <a:r>
              <a:rPr lang="en-GB" i="1" dirty="0">
                <a:solidFill>
                  <a:srgbClr val="FF0000"/>
                </a:solidFill>
                <a:latin typeface="+mn-lt"/>
              </a:rPr>
              <a:t>Connections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6480311" y="441562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94" name="Oval 93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5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706137" y="437719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98" name="Oval 97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1" name="Straight Arrow Connector 100"/>
          <p:cNvCxnSpPr>
            <a:stCxn id="98" idx="1"/>
            <a:endCxn id="94" idx="6"/>
          </p:cNvCxnSpPr>
          <p:nvPr/>
        </p:nvCxnSpPr>
        <p:spPr>
          <a:xfrm flipH="1">
            <a:off x="6975943" y="4450747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4" idx="5"/>
            <a:endCxn id="98" idx="2"/>
          </p:cNvCxnSpPr>
          <p:nvPr/>
        </p:nvCxnSpPr>
        <p:spPr>
          <a:xfrm flipV="1">
            <a:off x="6903359" y="4628322"/>
            <a:ext cx="802778" cy="216004"/>
          </a:xfrm>
          <a:prstGeom prst="straightConnector1">
            <a:avLst/>
          </a:prstGeom>
          <a:ln w="63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292130" y="416118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7899619" y="410684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sp>
        <p:nvSpPr>
          <p:cNvPr id="105" name="Oval 104"/>
          <p:cNvSpPr/>
          <p:nvPr/>
        </p:nvSpPr>
        <p:spPr>
          <a:xfrm>
            <a:off x="7133643" y="5402910"/>
            <a:ext cx="495632" cy="50225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669030" y="5681207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107" name="Straight Arrow Connector 106"/>
          <p:cNvCxnSpPr>
            <a:stCxn id="105" idx="1"/>
          </p:cNvCxnSpPr>
          <p:nvPr/>
        </p:nvCxnSpPr>
        <p:spPr>
          <a:xfrm flipH="1" flipV="1">
            <a:off x="6778486" y="4882762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05" idx="7"/>
            <a:endCxn id="98" idx="3"/>
          </p:cNvCxnSpPr>
          <p:nvPr/>
        </p:nvCxnSpPr>
        <p:spPr>
          <a:xfrm flipV="1">
            <a:off x="7556691" y="4805896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3"/>
            <a:endCxn id="105" idx="2"/>
          </p:cNvCxnSpPr>
          <p:nvPr/>
        </p:nvCxnSpPr>
        <p:spPr>
          <a:xfrm>
            <a:off x="6552895" y="4844326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8" idx="4"/>
            <a:endCxn id="105" idx="6"/>
          </p:cNvCxnSpPr>
          <p:nvPr/>
        </p:nvCxnSpPr>
        <p:spPr>
          <a:xfrm flipH="1">
            <a:off x="7629275" y="4879450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3762594" y="3650310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5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 l="3901" t="15582" r="5762" b="8126"/>
          <a:stretch>
            <a:fillRect/>
          </a:stretch>
        </p:blipFill>
        <p:spPr bwMode="auto">
          <a:xfrm>
            <a:off x="3369459" y="3164814"/>
            <a:ext cx="4934857" cy="291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3336" t="15148" r="7978" b="62564"/>
          <a:stretch>
            <a:fillRect/>
          </a:stretch>
        </p:blipFill>
        <p:spPr bwMode="auto">
          <a:xfrm>
            <a:off x="4248086" y="2334322"/>
            <a:ext cx="4501905" cy="72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5502" y="106463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45273" y="3250371"/>
            <a:ext cx="2239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+mn-lt"/>
              </a:rPr>
              <a:t>Loss of Consciousness</a:t>
            </a:r>
          </a:p>
        </p:txBody>
      </p:sp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485030" y="3626199"/>
            <a:ext cx="23402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  <a:latin typeface="+mn-lt"/>
              </a:rPr>
              <a:t>:Breakdown </a:t>
            </a:r>
            <a:r>
              <a:rPr lang="en-GB" i="1" dirty="0">
                <a:solidFill>
                  <a:srgbClr val="FF0000"/>
                </a:solidFill>
                <a:latin typeface="+mn-lt"/>
              </a:rPr>
              <a:t>in </a:t>
            </a:r>
            <a:r>
              <a:rPr lang="en-GB" i="1" dirty="0" smtClean="0">
                <a:solidFill>
                  <a:srgbClr val="FF0000"/>
                </a:solidFill>
                <a:latin typeface="+mn-lt"/>
              </a:rPr>
              <a:t>Cortical </a:t>
            </a:r>
          </a:p>
          <a:p>
            <a:r>
              <a:rPr lang="en-GB" i="1" dirty="0" smtClean="0">
                <a:solidFill>
                  <a:srgbClr val="FF0000"/>
                </a:solidFill>
                <a:latin typeface="+mn-lt"/>
              </a:rPr>
              <a:t>Backward </a:t>
            </a:r>
            <a:r>
              <a:rPr lang="en-GB" i="1" dirty="0">
                <a:solidFill>
                  <a:srgbClr val="FF0000"/>
                </a:solidFill>
                <a:latin typeface="+mn-lt"/>
              </a:rPr>
              <a:t>Connections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818982" y="148954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39" name="Oval 38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44808" y="145111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3" name="Oval 42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6" name="Straight Arrow Connector 45"/>
          <p:cNvCxnSpPr>
            <a:stCxn id="43" idx="1"/>
            <a:endCxn id="39" idx="6"/>
          </p:cNvCxnSpPr>
          <p:nvPr/>
        </p:nvCxnSpPr>
        <p:spPr>
          <a:xfrm flipH="1">
            <a:off x="1314614" y="1524667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5"/>
            <a:endCxn id="43" idx="2"/>
          </p:cNvCxnSpPr>
          <p:nvPr/>
        </p:nvCxnSpPr>
        <p:spPr>
          <a:xfrm flipV="1">
            <a:off x="1242030" y="1702242"/>
            <a:ext cx="802778" cy="216004"/>
          </a:xfrm>
          <a:prstGeom prst="straightConnector1">
            <a:avLst/>
          </a:prstGeom>
          <a:ln w="63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0801" y="123510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2238290" y="118076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sp>
        <p:nvSpPr>
          <p:cNvPr id="50" name="Oval 49"/>
          <p:cNvSpPr/>
          <p:nvPr/>
        </p:nvSpPr>
        <p:spPr>
          <a:xfrm>
            <a:off x="1472314" y="2476830"/>
            <a:ext cx="495632" cy="50225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07701" y="2755127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61" name="Straight Arrow Connector 60"/>
          <p:cNvCxnSpPr>
            <a:stCxn id="50" idx="1"/>
          </p:cNvCxnSpPr>
          <p:nvPr/>
        </p:nvCxnSpPr>
        <p:spPr>
          <a:xfrm flipH="1" flipV="1">
            <a:off x="1117157" y="1956682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0" idx="7"/>
            <a:endCxn id="43" idx="3"/>
          </p:cNvCxnSpPr>
          <p:nvPr/>
        </p:nvCxnSpPr>
        <p:spPr>
          <a:xfrm flipV="1">
            <a:off x="1895362" y="1879816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9" idx="3"/>
            <a:endCxn id="50" idx="2"/>
          </p:cNvCxnSpPr>
          <p:nvPr/>
        </p:nvCxnSpPr>
        <p:spPr>
          <a:xfrm>
            <a:off x="891566" y="1918246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3" idx="4"/>
            <a:endCxn id="50" idx="6"/>
          </p:cNvCxnSpPr>
          <p:nvPr/>
        </p:nvCxnSpPr>
        <p:spPr>
          <a:xfrm flipH="1">
            <a:off x="1967946" y="1953370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16401" y="4402343"/>
            <a:ext cx="3392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Boly, Moran, Murphy,</a:t>
            </a:r>
          </a:p>
          <a:p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Boveroux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Bruno,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Noirhomme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Ledoux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Bonhomme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Brichant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Tononi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Laureys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Friston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J Neuroscience, 2012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2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GB" smtClean="0"/>
              <a:t>Summary</a:t>
            </a:r>
            <a:endParaRPr lang="en-US" smtClean="0"/>
          </a:p>
        </p:txBody>
      </p:sp>
      <p:sp>
        <p:nvSpPr>
          <p:cNvPr id="5222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285750" y="2000250"/>
            <a:ext cx="8489950" cy="4392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smtClean="0"/>
              <a:t>DCM is a generic framework for asking mechanistic questions of neuroimaging data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smtClean="0"/>
          </a:p>
          <a:p>
            <a:pPr>
              <a:lnSpc>
                <a:spcPct val="80000"/>
              </a:lnSpc>
            </a:pPr>
            <a:r>
              <a:rPr lang="en-GB" sz="1800" smtClean="0"/>
              <a:t>Neural mass models parameterise intrinsic and extrinsic ensemble connections and synaptic measures</a:t>
            </a:r>
          </a:p>
          <a:p>
            <a:pPr>
              <a:lnSpc>
                <a:spcPct val="80000"/>
              </a:lnSpc>
            </a:pPr>
            <a:endParaRPr lang="en-GB" sz="1800" smtClean="0"/>
          </a:p>
          <a:p>
            <a:pPr>
              <a:lnSpc>
                <a:spcPct val="80000"/>
              </a:lnSpc>
            </a:pPr>
            <a:r>
              <a:rPr lang="en-GB" sz="1800" smtClean="0"/>
              <a:t>DCM for SSR is a compact characterisation of multi- channel LFP or EEG data in the Frequency Domain</a:t>
            </a:r>
          </a:p>
          <a:p>
            <a:pPr>
              <a:lnSpc>
                <a:spcPct val="80000"/>
              </a:lnSpc>
            </a:pPr>
            <a:endParaRPr lang="en-GB" sz="1800" smtClean="0"/>
          </a:p>
          <a:p>
            <a:pPr>
              <a:lnSpc>
                <a:spcPct val="80000"/>
              </a:lnSpc>
            </a:pPr>
            <a:r>
              <a:rPr lang="en-GB" sz="1800" smtClean="0"/>
              <a:t>Bayesian inversion provides parameter estimates and allows model comparison for competing hypothesised architectures</a:t>
            </a:r>
          </a:p>
          <a:p>
            <a:pPr>
              <a:lnSpc>
                <a:spcPct val="80000"/>
              </a:lnSpc>
            </a:pPr>
            <a:endParaRPr lang="en-GB" sz="1800" smtClean="0"/>
          </a:p>
          <a:p>
            <a:pPr>
              <a:lnSpc>
                <a:spcPct val="80000"/>
              </a:lnSpc>
            </a:pPr>
            <a:r>
              <a:rPr lang="en-GB" sz="1800" smtClean="0"/>
              <a:t>Empirical results suggest valid physiological predictions 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8009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331788"/>
            <a:ext cx="8153400" cy="990600"/>
          </a:xfrm>
        </p:spPr>
        <p:txBody>
          <a:bodyPr/>
          <a:lstStyle/>
          <a:p>
            <a:pPr algn="ctr"/>
            <a:r>
              <a:rPr lang="en-GB" smtClean="0"/>
              <a:t>Thank You</a:t>
            </a:r>
            <a:endParaRPr lang="en-US" smtClean="0"/>
          </a:p>
        </p:txBody>
      </p:sp>
      <p:sp>
        <p:nvSpPr>
          <p:cNvPr id="53251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285750" y="2000250"/>
            <a:ext cx="8489950" cy="4392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smtClean="0"/>
              <a:t>FIL Methods Group</a:t>
            </a:r>
          </a:p>
          <a:p>
            <a:pPr>
              <a:lnSpc>
                <a:spcPct val="80000"/>
              </a:lnSpc>
            </a:pPr>
            <a:endParaRPr lang="en-GB" sz="1800" smtClean="0"/>
          </a:p>
        </p:txBody>
      </p:sp>
    </p:spTree>
    <p:extLst>
      <p:ext uri="{BB962C8B-B14F-4D97-AF65-F5344CB8AC3E}">
        <p14:creationId xmlns:p14="http://schemas.microsoft.com/office/powerpoint/2010/main" val="385564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sz="quarter"/>
          </p:nvPr>
        </p:nvSpPr>
        <p:spPr>
          <a:xfrm>
            <a:off x="330200" y="1217613"/>
            <a:ext cx="8489950" cy="1296987"/>
          </a:xfrm>
        </p:spPr>
        <p:txBody>
          <a:bodyPr/>
          <a:lstStyle/>
          <a:p>
            <a:pPr algn="ctr"/>
            <a:r>
              <a:rPr lang="en-GB" smtClean="0"/>
              <a:t>DCM for Steady State Responses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2250" y="2292350"/>
            <a:ext cx="8535988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GB" sz="2400">
                <a:latin typeface="Calibri" pitchFamily="34" charset="0"/>
                <a:cs typeface="Raavi" pitchFamily="2" charset="0"/>
              </a:rPr>
              <a:t>Under linearity and stationarity assumptions, the model’s biophysical parameters (e.g. post-synaptic receptor density and time constants) prescribe the cross-spectral density of responses measured directly (e.g. local field potentials) or indirectly through some lead-field (e.g. electroencephalographic and magnetoencephalographic data). </a:t>
            </a:r>
          </a:p>
        </p:txBody>
      </p:sp>
    </p:spTree>
    <p:extLst>
      <p:ext uri="{BB962C8B-B14F-4D97-AF65-F5344CB8AC3E}">
        <p14:creationId xmlns:p14="http://schemas.microsoft.com/office/powerpoint/2010/main" val="335469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55588" y="360363"/>
            <a:ext cx="8153400" cy="990600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Steady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570" y="1439145"/>
            <a:ext cx="8489950" cy="479583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Statistically:</a:t>
            </a: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A “Wide Sense Stationary” signal has 1</a:t>
            </a:r>
            <a:r>
              <a:rPr lang="en-GB" sz="2400" baseline="30000" dirty="0" smtClean="0">
                <a:solidFill>
                  <a:schemeClr val="bg2">
                    <a:lumMod val="50000"/>
                  </a:schemeClr>
                </a:solidFill>
              </a:rPr>
              <a:t>st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 and 2</a:t>
            </a:r>
            <a:r>
              <a:rPr lang="en-GB" sz="2400" baseline="30000" dirty="0" smtClean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 moments that do not vary with respect to time</a:t>
            </a: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Dynamically:</a:t>
            </a: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A system in steady state has settled to some equilibrium after a transient</a:t>
            </a: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Data Feature:</a:t>
            </a: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Quasi-stationary signals that underlie Spectral Densities in the Frequency Domain  </a:t>
            </a:r>
          </a:p>
        </p:txBody>
      </p:sp>
    </p:spTree>
    <p:extLst>
      <p:ext uri="{BB962C8B-B14F-4D97-AF65-F5344CB8AC3E}">
        <p14:creationId xmlns:p14="http://schemas.microsoft.com/office/powerpoint/2010/main" val="285790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Dynamic Causal </a:t>
            </a:r>
            <a:r>
              <a:rPr lang="en-US" sz="2800" dirty="0" err="1">
                <a:latin typeface="+mj-lt"/>
                <a:ea typeface="+mj-ea"/>
                <a:cs typeface="+mj-cs"/>
              </a:rPr>
              <a:t>Modelling</a:t>
            </a:r>
            <a:r>
              <a:rPr lang="en-US" sz="2800" dirty="0">
                <a:latin typeface="+mn-lt"/>
                <a:cs typeface="+mn-cs"/>
              </a:rPr>
              <a:t>: Framework</a:t>
            </a:r>
          </a:p>
        </p:txBody>
      </p:sp>
      <p:grpSp>
        <p:nvGrpSpPr>
          <p:cNvPr id="3077" name="Group 38"/>
          <p:cNvGrpSpPr>
            <a:grpSpLocks/>
          </p:cNvGrpSpPr>
          <p:nvPr/>
        </p:nvGrpSpPr>
        <p:grpSpPr bwMode="auto">
          <a:xfrm>
            <a:off x="4011102" y="1779919"/>
            <a:ext cx="533400" cy="4035425"/>
            <a:chOff x="2477124" y="1881268"/>
            <a:chExt cx="532151" cy="4034852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 flipV="1">
              <a:off x="1809964" y="2770157"/>
              <a:ext cx="1792033" cy="142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V="1">
              <a:off x="1986125" y="5171717"/>
              <a:ext cx="1463467" cy="25341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 rot="5400000">
              <a:off x="1626552" y="3725474"/>
              <a:ext cx="2233295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Generative Model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 rot="10800000">
            <a:off x="2125152" y="1879931"/>
            <a:ext cx="531813" cy="4035425"/>
            <a:chOff x="2477124" y="1881268"/>
            <a:chExt cx="532151" cy="4034852"/>
          </a:xfrm>
        </p:grpSpPr>
        <p:cxnSp>
          <p:nvCxnSpPr>
            <p:cNvPr id="41" name="Straight Arrow Connector 40"/>
            <p:cNvCxnSpPr/>
            <p:nvPr/>
          </p:nvCxnSpPr>
          <p:spPr>
            <a:xfrm rot="16200000" flipV="1">
              <a:off x="1800322" y="2778865"/>
              <a:ext cx="1792033" cy="158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V="1">
              <a:off x="1977313" y="5171678"/>
              <a:ext cx="1463467" cy="25416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5400000">
              <a:off x="1626552" y="3884202"/>
              <a:ext cx="2233295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Bayesian Inversion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387090" y="1257631"/>
            <a:ext cx="1820862" cy="614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Empirical Data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948940" y="5937581"/>
            <a:ext cx="2995612" cy="75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Model Structure/ Model Parameters</a:t>
            </a:r>
          </a:p>
        </p:txBody>
      </p:sp>
      <p:pic>
        <p:nvPicPr>
          <p:cNvPr id="140290" name="Picture 2" descr="business man drawing diagram Stock Photo - 131939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00" y="3050298"/>
            <a:ext cx="997366" cy="92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839" y="3378796"/>
            <a:ext cx="1605907" cy="12029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54" y="1265075"/>
            <a:ext cx="1120877" cy="839638"/>
          </a:xfrm>
          <a:prstGeom prst="rect">
            <a:avLst/>
          </a:prstGeom>
        </p:spPr>
      </p:pic>
      <p:sp>
        <p:nvSpPr>
          <p:cNvPr id="40" name="Arc 39"/>
          <p:cNvSpPr/>
          <p:nvPr/>
        </p:nvSpPr>
        <p:spPr>
          <a:xfrm>
            <a:off x="2704767" y="1718807"/>
            <a:ext cx="3155343" cy="2129624"/>
          </a:xfrm>
          <a:prstGeom prst="arc">
            <a:avLst/>
          </a:prstGeom>
          <a:ln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98365" y="3085106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FF0000"/>
                </a:solidFill>
              </a:rPr>
              <a:t>Explanandum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45820" y="1559781"/>
            <a:ext cx="2417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Competing Hypotheses (Models)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0948" y="4821141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Optimization 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under model constraints</a:t>
            </a:r>
            <a:endParaRPr lang="en-US" sz="1200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46643" y="4572000"/>
            <a:ext cx="109728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0" t="-1" r="33143" b="49848"/>
          <a:stretch/>
        </p:blipFill>
        <p:spPr bwMode="auto">
          <a:xfrm>
            <a:off x="87465" y="2782957"/>
            <a:ext cx="1765191" cy="17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rc 45"/>
          <p:cNvSpPr/>
          <p:nvPr/>
        </p:nvSpPr>
        <p:spPr>
          <a:xfrm rot="13852911">
            <a:off x="648481" y="2629549"/>
            <a:ext cx="3802978" cy="2045994"/>
          </a:xfrm>
          <a:prstGeom prst="arc">
            <a:avLst/>
          </a:prstGeom>
          <a:ln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9"/>
          <p:cNvPicPr>
            <a:picLocks noChangeAspect="1" noChangeArrowheads="1"/>
          </p:cNvPicPr>
          <p:nvPr/>
        </p:nvPicPr>
        <p:blipFill>
          <a:blip r:embed="rId2" cstate="print"/>
          <a:srcRect t="4466" r="2873"/>
          <a:stretch>
            <a:fillRect/>
          </a:stretch>
        </p:blipFill>
        <p:spPr bwMode="auto">
          <a:xfrm>
            <a:off x="2906713" y="1898650"/>
            <a:ext cx="4452937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89950" cy="1296988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Spectral Densities</a:t>
            </a:r>
          </a:p>
        </p:txBody>
      </p:sp>
      <p:sp>
        <p:nvSpPr>
          <p:cNvPr id="35844" name="Oval 21"/>
          <p:cNvSpPr>
            <a:spLocks noChangeArrowheads="1"/>
          </p:cNvSpPr>
          <p:nvPr/>
        </p:nvSpPr>
        <p:spPr bwMode="auto">
          <a:xfrm>
            <a:off x="3683000" y="2722563"/>
            <a:ext cx="357188" cy="3175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45" name="Oval 21"/>
          <p:cNvSpPr>
            <a:spLocks noChangeArrowheads="1"/>
          </p:cNvSpPr>
          <p:nvPr/>
        </p:nvSpPr>
        <p:spPr bwMode="auto">
          <a:xfrm>
            <a:off x="6032500" y="3402013"/>
            <a:ext cx="357188" cy="3175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5680075" y="4868863"/>
            <a:ext cx="3348038" cy="1835150"/>
            <a:chOff x="5199090" y="4869133"/>
            <a:chExt cx="3632916" cy="1835038"/>
          </a:xfrm>
        </p:grpSpPr>
        <p:sp>
          <p:nvSpPr>
            <p:cNvPr id="35885" name="Rectangle 243"/>
            <p:cNvSpPr>
              <a:spLocks noChangeArrowheads="1"/>
            </p:cNvSpPr>
            <p:nvPr/>
          </p:nvSpPr>
          <p:spPr bwMode="auto">
            <a:xfrm>
              <a:off x="5638827" y="4916758"/>
              <a:ext cx="2916238" cy="14049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35886" name="Line 246"/>
            <p:cNvSpPr>
              <a:spLocks noChangeShapeType="1"/>
            </p:cNvSpPr>
            <p:nvPr/>
          </p:nvSpPr>
          <p:spPr bwMode="auto">
            <a:xfrm flipV="1">
              <a:off x="5638827" y="4916758"/>
              <a:ext cx="0" cy="1404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7" name="Line 247"/>
            <p:cNvSpPr>
              <a:spLocks noChangeShapeType="1"/>
            </p:cNvSpPr>
            <p:nvPr/>
          </p:nvSpPr>
          <p:spPr bwMode="auto">
            <a:xfrm>
              <a:off x="5638827" y="6321695"/>
              <a:ext cx="29162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8" name="Line 248"/>
            <p:cNvSpPr>
              <a:spLocks noChangeShapeType="1"/>
            </p:cNvSpPr>
            <p:nvPr/>
          </p:nvSpPr>
          <p:spPr bwMode="auto">
            <a:xfrm flipV="1">
              <a:off x="5638827" y="4916758"/>
              <a:ext cx="0" cy="1404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9" name="Line 249"/>
            <p:cNvSpPr>
              <a:spLocks noChangeShapeType="1"/>
            </p:cNvSpPr>
            <p:nvPr/>
          </p:nvSpPr>
          <p:spPr bwMode="auto">
            <a:xfrm flipV="1">
              <a:off x="5638827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0" name="Line 250"/>
            <p:cNvSpPr>
              <a:spLocks noChangeShapeType="1"/>
            </p:cNvSpPr>
            <p:nvPr/>
          </p:nvSpPr>
          <p:spPr bwMode="auto">
            <a:xfrm>
              <a:off x="5638827" y="4916758"/>
              <a:ext cx="0" cy="174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1" name="Rectangle 251"/>
            <p:cNvSpPr>
              <a:spLocks noChangeArrowheads="1"/>
            </p:cNvSpPr>
            <p:nvPr/>
          </p:nvSpPr>
          <p:spPr bwMode="auto">
            <a:xfrm>
              <a:off x="5613427" y="6337570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GB" sz="800" b="1"/>
            </a:p>
          </p:txBody>
        </p:sp>
        <p:sp>
          <p:nvSpPr>
            <p:cNvPr id="35892" name="Line 252"/>
            <p:cNvSpPr>
              <a:spLocks noChangeShapeType="1"/>
            </p:cNvSpPr>
            <p:nvPr/>
          </p:nvSpPr>
          <p:spPr bwMode="auto">
            <a:xfrm flipV="1">
              <a:off x="6124602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3" name="Rectangle 254"/>
            <p:cNvSpPr>
              <a:spLocks noChangeArrowheads="1"/>
            </p:cNvSpPr>
            <p:nvPr/>
          </p:nvSpPr>
          <p:spPr bwMode="auto">
            <a:xfrm>
              <a:off x="6099202" y="6337570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GB" sz="800" b="1"/>
            </a:p>
          </p:txBody>
        </p:sp>
        <p:sp>
          <p:nvSpPr>
            <p:cNvPr id="35894" name="Line 255"/>
            <p:cNvSpPr>
              <a:spLocks noChangeShapeType="1"/>
            </p:cNvSpPr>
            <p:nvPr/>
          </p:nvSpPr>
          <p:spPr bwMode="auto">
            <a:xfrm flipV="1">
              <a:off x="6610377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5" name="Rectangle 257"/>
            <p:cNvSpPr>
              <a:spLocks noChangeArrowheads="1"/>
            </p:cNvSpPr>
            <p:nvPr/>
          </p:nvSpPr>
          <p:spPr bwMode="auto">
            <a:xfrm>
              <a:off x="6551640" y="633757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GB" sz="800" b="1"/>
            </a:p>
          </p:txBody>
        </p:sp>
        <p:sp>
          <p:nvSpPr>
            <p:cNvPr id="35896" name="Line 258"/>
            <p:cNvSpPr>
              <a:spLocks noChangeShapeType="1"/>
            </p:cNvSpPr>
            <p:nvPr/>
          </p:nvSpPr>
          <p:spPr bwMode="auto">
            <a:xfrm flipV="1">
              <a:off x="7097740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7" name="Rectangle 260"/>
            <p:cNvSpPr>
              <a:spLocks noChangeArrowheads="1"/>
            </p:cNvSpPr>
            <p:nvPr/>
          </p:nvSpPr>
          <p:spPr bwMode="auto">
            <a:xfrm>
              <a:off x="7039002" y="633757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15</a:t>
              </a:r>
              <a:endParaRPr lang="en-GB" sz="800" b="1"/>
            </a:p>
          </p:txBody>
        </p:sp>
        <p:sp>
          <p:nvSpPr>
            <p:cNvPr id="35898" name="Line 261"/>
            <p:cNvSpPr>
              <a:spLocks noChangeShapeType="1"/>
            </p:cNvSpPr>
            <p:nvPr/>
          </p:nvSpPr>
          <p:spPr bwMode="auto">
            <a:xfrm flipV="1">
              <a:off x="7583515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9" name="Rectangle 263"/>
            <p:cNvSpPr>
              <a:spLocks noChangeArrowheads="1"/>
            </p:cNvSpPr>
            <p:nvPr/>
          </p:nvSpPr>
          <p:spPr bwMode="auto">
            <a:xfrm>
              <a:off x="7523190" y="6337570"/>
              <a:ext cx="127000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GB" sz="800" b="1"/>
            </a:p>
          </p:txBody>
        </p:sp>
        <p:sp>
          <p:nvSpPr>
            <p:cNvPr id="35900" name="Line 264"/>
            <p:cNvSpPr>
              <a:spLocks noChangeShapeType="1"/>
            </p:cNvSpPr>
            <p:nvPr/>
          </p:nvSpPr>
          <p:spPr bwMode="auto">
            <a:xfrm flipV="1">
              <a:off x="8069290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1" name="Rectangle 266"/>
            <p:cNvSpPr>
              <a:spLocks noChangeArrowheads="1"/>
            </p:cNvSpPr>
            <p:nvPr/>
          </p:nvSpPr>
          <p:spPr bwMode="auto">
            <a:xfrm>
              <a:off x="8010552" y="633757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25</a:t>
              </a:r>
              <a:endParaRPr lang="en-GB" sz="800" b="1"/>
            </a:p>
          </p:txBody>
        </p:sp>
        <p:sp>
          <p:nvSpPr>
            <p:cNvPr id="35902" name="Rectangle 269"/>
            <p:cNvSpPr>
              <a:spLocks noChangeArrowheads="1"/>
            </p:cNvSpPr>
            <p:nvPr/>
          </p:nvSpPr>
          <p:spPr bwMode="auto">
            <a:xfrm>
              <a:off x="8485215" y="636932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GB" sz="800" b="1"/>
            </a:p>
          </p:txBody>
        </p:sp>
        <p:sp>
          <p:nvSpPr>
            <p:cNvPr id="35903" name="Line 270"/>
            <p:cNvSpPr>
              <a:spLocks noChangeShapeType="1"/>
            </p:cNvSpPr>
            <p:nvPr/>
          </p:nvSpPr>
          <p:spPr bwMode="auto">
            <a:xfrm>
              <a:off x="5638827" y="632169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4" name="Rectangle 272"/>
            <p:cNvSpPr>
              <a:spLocks noChangeArrowheads="1"/>
            </p:cNvSpPr>
            <p:nvPr/>
          </p:nvSpPr>
          <p:spPr bwMode="auto">
            <a:xfrm>
              <a:off x="5545165" y="6274070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GB" sz="800" b="1"/>
            </a:p>
          </p:txBody>
        </p:sp>
        <p:sp>
          <p:nvSpPr>
            <p:cNvPr id="35905" name="Line 273"/>
            <p:cNvSpPr>
              <a:spLocks noChangeShapeType="1"/>
            </p:cNvSpPr>
            <p:nvPr/>
          </p:nvSpPr>
          <p:spPr bwMode="auto">
            <a:xfrm>
              <a:off x="5638827" y="608674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6" name="Rectangle 275"/>
            <p:cNvSpPr>
              <a:spLocks noChangeArrowheads="1"/>
            </p:cNvSpPr>
            <p:nvPr/>
          </p:nvSpPr>
          <p:spPr bwMode="auto">
            <a:xfrm>
              <a:off x="5545165" y="6037533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GB" sz="800" b="1"/>
            </a:p>
          </p:txBody>
        </p:sp>
        <p:sp>
          <p:nvSpPr>
            <p:cNvPr id="35907" name="Line 276"/>
            <p:cNvSpPr>
              <a:spLocks noChangeShapeType="1"/>
            </p:cNvSpPr>
            <p:nvPr/>
          </p:nvSpPr>
          <p:spPr bwMode="auto">
            <a:xfrm>
              <a:off x="5638827" y="5848620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8" name="Rectangle 278"/>
            <p:cNvSpPr>
              <a:spLocks noChangeArrowheads="1"/>
            </p:cNvSpPr>
            <p:nvPr/>
          </p:nvSpPr>
          <p:spPr bwMode="auto">
            <a:xfrm>
              <a:off x="5484840" y="5800995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GB" sz="800" b="1"/>
            </a:p>
          </p:txBody>
        </p:sp>
        <p:sp>
          <p:nvSpPr>
            <p:cNvPr id="35909" name="Line 279"/>
            <p:cNvSpPr>
              <a:spLocks noChangeShapeType="1"/>
            </p:cNvSpPr>
            <p:nvPr/>
          </p:nvSpPr>
          <p:spPr bwMode="auto">
            <a:xfrm>
              <a:off x="5638827" y="5618433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10" name="Rectangle 281"/>
            <p:cNvSpPr>
              <a:spLocks noChangeArrowheads="1"/>
            </p:cNvSpPr>
            <p:nvPr/>
          </p:nvSpPr>
          <p:spPr bwMode="auto">
            <a:xfrm>
              <a:off x="5484840" y="5570808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15</a:t>
              </a:r>
              <a:endParaRPr lang="en-GB" sz="800" b="1"/>
            </a:p>
          </p:txBody>
        </p:sp>
        <p:sp>
          <p:nvSpPr>
            <p:cNvPr id="35911" name="Line 282"/>
            <p:cNvSpPr>
              <a:spLocks noChangeShapeType="1"/>
            </p:cNvSpPr>
            <p:nvPr/>
          </p:nvSpPr>
          <p:spPr bwMode="auto">
            <a:xfrm>
              <a:off x="5638827" y="538189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12" name="Rectangle 284"/>
            <p:cNvSpPr>
              <a:spLocks noChangeArrowheads="1"/>
            </p:cNvSpPr>
            <p:nvPr/>
          </p:nvSpPr>
          <p:spPr bwMode="auto">
            <a:xfrm>
              <a:off x="5484840" y="533427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GB" sz="800" b="1"/>
            </a:p>
          </p:txBody>
        </p:sp>
        <p:sp>
          <p:nvSpPr>
            <p:cNvPr id="35913" name="Line 285"/>
            <p:cNvSpPr>
              <a:spLocks noChangeShapeType="1"/>
            </p:cNvSpPr>
            <p:nvPr/>
          </p:nvSpPr>
          <p:spPr bwMode="auto">
            <a:xfrm>
              <a:off x="5638827" y="514694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14" name="Rectangle 287"/>
            <p:cNvSpPr>
              <a:spLocks noChangeArrowheads="1"/>
            </p:cNvSpPr>
            <p:nvPr/>
          </p:nvSpPr>
          <p:spPr bwMode="auto">
            <a:xfrm>
              <a:off x="5484840" y="509932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25</a:t>
              </a:r>
              <a:endParaRPr lang="en-GB" sz="800" b="1"/>
            </a:p>
          </p:txBody>
        </p:sp>
        <p:sp>
          <p:nvSpPr>
            <p:cNvPr id="35915" name="Rectangle 290"/>
            <p:cNvSpPr>
              <a:spLocks noChangeArrowheads="1"/>
            </p:cNvSpPr>
            <p:nvPr/>
          </p:nvSpPr>
          <p:spPr bwMode="auto">
            <a:xfrm>
              <a:off x="5484840" y="4869133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GB" sz="800" b="1"/>
            </a:p>
          </p:txBody>
        </p:sp>
        <p:sp>
          <p:nvSpPr>
            <p:cNvPr id="35916" name="Line 293"/>
            <p:cNvSpPr>
              <a:spLocks noChangeShapeType="1"/>
            </p:cNvSpPr>
            <p:nvPr/>
          </p:nvSpPr>
          <p:spPr bwMode="auto">
            <a:xfrm flipV="1">
              <a:off x="5638827" y="4916758"/>
              <a:ext cx="0" cy="1404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17" name="Freeform 298"/>
            <p:cNvSpPr>
              <a:spLocks/>
            </p:cNvSpPr>
            <p:nvPr/>
          </p:nvSpPr>
          <p:spPr bwMode="auto">
            <a:xfrm>
              <a:off x="6021415" y="5258070"/>
              <a:ext cx="2533650" cy="987425"/>
            </a:xfrm>
            <a:custGeom>
              <a:avLst/>
              <a:gdLst>
                <a:gd name="T0" fmla="*/ 0 w 1726"/>
                <a:gd name="T1" fmla="*/ 2147483647 h 979"/>
                <a:gd name="T2" fmla="*/ 2147483647 w 1726"/>
                <a:gd name="T3" fmla="*/ 2147483647 h 979"/>
                <a:gd name="T4" fmla="*/ 2147483647 w 1726"/>
                <a:gd name="T5" fmla="*/ 2147483647 h 979"/>
                <a:gd name="T6" fmla="*/ 2147483647 w 1726"/>
                <a:gd name="T7" fmla="*/ 2147483647 h 979"/>
                <a:gd name="T8" fmla="*/ 2147483647 w 1726"/>
                <a:gd name="T9" fmla="*/ 0 h 979"/>
                <a:gd name="T10" fmla="*/ 2147483647 w 1726"/>
                <a:gd name="T11" fmla="*/ 2147483647 h 979"/>
                <a:gd name="T12" fmla="*/ 2147483647 w 1726"/>
                <a:gd name="T13" fmla="*/ 2147483647 h 979"/>
                <a:gd name="T14" fmla="*/ 2147483647 w 1726"/>
                <a:gd name="T15" fmla="*/ 2147483647 h 979"/>
                <a:gd name="T16" fmla="*/ 2147483647 w 1726"/>
                <a:gd name="T17" fmla="*/ 2147483647 h 979"/>
                <a:gd name="T18" fmla="*/ 2147483647 w 1726"/>
                <a:gd name="T19" fmla="*/ 2147483647 h 979"/>
                <a:gd name="T20" fmla="*/ 2147483647 w 1726"/>
                <a:gd name="T21" fmla="*/ 2147483647 h 979"/>
                <a:gd name="T22" fmla="*/ 2147483647 w 1726"/>
                <a:gd name="T23" fmla="*/ 2147483647 h 979"/>
                <a:gd name="T24" fmla="*/ 2147483647 w 1726"/>
                <a:gd name="T25" fmla="*/ 2147483647 h 979"/>
                <a:gd name="T26" fmla="*/ 2147483647 w 1726"/>
                <a:gd name="T27" fmla="*/ 2147483647 h 979"/>
                <a:gd name="T28" fmla="*/ 2147483647 w 1726"/>
                <a:gd name="T29" fmla="*/ 2147483647 h 979"/>
                <a:gd name="T30" fmla="*/ 2147483647 w 1726"/>
                <a:gd name="T31" fmla="*/ 2147483647 h 979"/>
                <a:gd name="T32" fmla="*/ 2147483647 w 1726"/>
                <a:gd name="T33" fmla="*/ 2147483647 h 979"/>
                <a:gd name="T34" fmla="*/ 2147483647 w 1726"/>
                <a:gd name="T35" fmla="*/ 2147483647 h 979"/>
                <a:gd name="T36" fmla="*/ 2147483647 w 1726"/>
                <a:gd name="T37" fmla="*/ 2147483647 h 979"/>
                <a:gd name="T38" fmla="*/ 2147483647 w 1726"/>
                <a:gd name="T39" fmla="*/ 2147483647 h 979"/>
                <a:gd name="T40" fmla="*/ 2147483647 w 1726"/>
                <a:gd name="T41" fmla="*/ 2147483647 h 979"/>
                <a:gd name="T42" fmla="*/ 2147483647 w 1726"/>
                <a:gd name="T43" fmla="*/ 2147483647 h 979"/>
                <a:gd name="T44" fmla="*/ 2147483647 w 1726"/>
                <a:gd name="T45" fmla="*/ 2147483647 h 979"/>
                <a:gd name="T46" fmla="*/ 2147483647 w 1726"/>
                <a:gd name="T47" fmla="*/ 2147483647 h 979"/>
                <a:gd name="T48" fmla="*/ 2147483647 w 1726"/>
                <a:gd name="T49" fmla="*/ 2147483647 h 979"/>
                <a:gd name="T50" fmla="*/ 2147483647 w 1726"/>
                <a:gd name="T51" fmla="*/ 2147483647 h 979"/>
                <a:gd name="T52" fmla="*/ 2147483647 w 1726"/>
                <a:gd name="T53" fmla="*/ 2147483647 h 9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979"/>
                <a:gd name="T83" fmla="*/ 1726 w 1726"/>
                <a:gd name="T84" fmla="*/ 979 h 9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979">
                  <a:moveTo>
                    <a:pt x="0" y="358"/>
                  </a:moveTo>
                  <a:lnTo>
                    <a:pt x="70" y="328"/>
                  </a:lnTo>
                  <a:lnTo>
                    <a:pt x="134" y="235"/>
                  </a:lnTo>
                  <a:lnTo>
                    <a:pt x="198" y="82"/>
                  </a:lnTo>
                  <a:lnTo>
                    <a:pt x="268" y="0"/>
                  </a:lnTo>
                  <a:lnTo>
                    <a:pt x="332" y="182"/>
                  </a:lnTo>
                  <a:lnTo>
                    <a:pt x="401" y="399"/>
                  </a:lnTo>
                  <a:lnTo>
                    <a:pt x="465" y="539"/>
                  </a:lnTo>
                  <a:lnTo>
                    <a:pt x="529" y="639"/>
                  </a:lnTo>
                  <a:lnTo>
                    <a:pt x="599" y="703"/>
                  </a:lnTo>
                  <a:lnTo>
                    <a:pt x="663" y="756"/>
                  </a:lnTo>
                  <a:lnTo>
                    <a:pt x="733" y="797"/>
                  </a:lnTo>
                  <a:lnTo>
                    <a:pt x="797" y="832"/>
                  </a:lnTo>
                  <a:lnTo>
                    <a:pt x="861" y="862"/>
                  </a:lnTo>
                  <a:lnTo>
                    <a:pt x="930" y="885"/>
                  </a:lnTo>
                  <a:lnTo>
                    <a:pt x="994" y="908"/>
                  </a:lnTo>
                  <a:lnTo>
                    <a:pt x="1064" y="920"/>
                  </a:lnTo>
                  <a:lnTo>
                    <a:pt x="1128" y="938"/>
                  </a:lnTo>
                  <a:lnTo>
                    <a:pt x="1192" y="949"/>
                  </a:lnTo>
                  <a:lnTo>
                    <a:pt x="1262" y="955"/>
                  </a:lnTo>
                  <a:lnTo>
                    <a:pt x="1325" y="961"/>
                  </a:lnTo>
                  <a:lnTo>
                    <a:pt x="1395" y="967"/>
                  </a:lnTo>
                  <a:lnTo>
                    <a:pt x="1459" y="973"/>
                  </a:lnTo>
                  <a:lnTo>
                    <a:pt x="1523" y="979"/>
                  </a:lnTo>
                  <a:lnTo>
                    <a:pt x="1593" y="979"/>
                  </a:lnTo>
                  <a:lnTo>
                    <a:pt x="1657" y="979"/>
                  </a:lnTo>
                  <a:lnTo>
                    <a:pt x="1726" y="97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18" name="TextBox 88"/>
            <p:cNvSpPr txBox="1">
              <a:spLocks noChangeArrowheads="1"/>
            </p:cNvSpPr>
            <p:nvPr/>
          </p:nvSpPr>
          <p:spPr bwMode="auto">
            <a:xfrm>
              <a:off x="7722407" y="6457950"/>
              <a:ext cx="11095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/>
                <a:t>Frequency (Hz)</a:t>
              </a:r>
            </a:p>
          </p:txBody>
        </p:sp>
        <p:sp>
          <p:nvSpPr>
            <p:cNvPr id="35919" name="TextBox 91"/>
            <p:cNvSpPr txBox="1">
              <a:spLocks noChangeArrowheads="1"/>
            </p:cNvSpPr>
            <p:nvPr/>
          </p:nvSpPr>
          <p:spPr bwMode="auto">
            <a:xfrm rot="-5400000">
              <a:off x="4874446" y="5193777"/>
              <a:ext cx="89535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/>
                <a:t>Power (uV</a:t>
              </a:r>
              <a:r>
                <a:rPr lang="en-GB" sz="1000" b="1" baseline="30000"/>
                <a:t>2</a:t>
              </a:r>
              <a:r>
                <a:rPr lang="en-GB" sz="1000" b="1"/>
                <a:t>)</a:t>
              </a:r>
            </a:p>
          </p:txBody>
        </p: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0" y="1706563"/>
            <a:ext cx="3216275" cy="1889125"/>
            <a:chOff x="-314515" y="1807221"/>
            <a:chExt cx="3469503" cy="1889284"/>
          </a:xfrm>
        </p:grpSpPr>
        <p:grpSp>
          <p:nvGrpSpPr>
            <p:cNvPr id="35848" name="Group 534"/>
            <p:cNvGrpSpPr>
              <a:grpSpLocks/>
            </p:cNvGrpSpPr>
            <p:nvPr/>
          </p:nvGrpSpPr>
          <p:grpSpPr bwMode="auto">
            <a:xfrm>
              <a:off x="-1" y="1807221"/>
              <a:ext cx="3154989" cy="1712913"/>
              <a:chOff x="2737" y="1902"/>
              <a:chExt cx="2150" cy="1699"/>
            </a:xfrm>
          </p:grpSpPr>
          <p:sp>
            <p:nvSpPr>
              <p:cNvPr id="35852" name="Rectangle 243"/>
              <p:cNvSpPr>
                <a:spLocks noChangeArrowheads="1"/>
              </p:cNvSpPr>
              <p:nvPr/>
            </p:nvSpPr>
            <p:spPr bwMode="auto">
              <a:xfrm>
                <a:off x="2842" y="1949"/>
                <a:ext cx="1987" cy="1394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b="1"/>
              </a:p>
            </p:txBody>
          </p:sp>
          <p:sp>
            <p:nvSpPr>
              <p:cNvPr id="35853" name="Line 246"/>
              <p:cNvSpPr>
                <a:spLocks noChangeShapeType="1"/>
              </p:cNvSpPr>
              <p:nvPr/>
            </p:nvSpPr>
            <p:spPr bwMode="auto">
              <a:xfrm flipV="1">
                <a:off x="2842" y="1949"/>
                <a:ext cx="0" cy="13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4" name="Line 247"/>
              <p:cNvSpPr>
                <a:spLocks noChangeShapeType="1"/>
              </p:cNvSpPr>
              <p:nvPr/>
            </p:nvSpPr>
            <p:spPr bwMode="auto">
              <a:xfrm>
                <a:off x="2842" y="3343"/>
                <a:ext cx="19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5" name="Line 248"/>
              <p:cNvSpPr>
                <a:spLocks noChangeShapeType="1"/>
              </p:cNvSpPr>
              <p:nvPr/>
            </p:nvSpPr>
            <p:spPr bwMode="auto">
              <a:xfrm flipV="1">
                <a:off x="2842" y="1949"/>
                <a:ext cx="0" cy="13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6" name="Line 249"/>
              <p:cNvSpPr>
                <a:spLocks noChangeShapeType="1"/>
              </p:cNvSpPr>
              <p:nvPr/>
            </p:nvSpPr>
            <p:spPr bwMode="auto">
              <a:xfrm flipV="1">
                <a:off x="2842" y="331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7" name="Line 250"/>
              <p:cNvSpPr>
                <a:spLocks noChangeShapeType="1"/>
              </p:cNvSpPr>
              <p:nvPr/>
            </p:nvSpPr>
            <p:spPr bwMode="auto">
              <a:xfrm>
                <a:off x="2842" y="1949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8" name="Rectangle 251"/>
              <p:cNvSpPr>
                <a:spLocks noChangeArrowheads="1"/>
              </p:cNvSpPr>
              <p:nvPr/>
            </p:nvSpPr>
            <p:spPr bwMode="auto">
              <a:xfrm>
                <a:off x="2825" y="3359"/>
                <a:ext cx="4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GB" sz="800" b="1"/>
              </a:p>
            </p:txBody>
          </p:sp>
          <p:sp>
            <p:nvSpPr>
              <p:cNvPr id="35859" name="Line 252"/>
              <p:cNvSpPr>
                <a:spLocks noChangeShapeType="1"/>
              </p:cNvSpPr>
              <p:nvPr/>
            </p:nvSpPr>
            <p:spPr bwMode="auto">
              <a:xfrm flipV="1">
                <a:off x="3173" y="331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0" name="Rectangle 254"/>
              <p:cNvSpPr>
                <a:spLocks noChangeArrowheads="1"/>
              </p:cNvSpPr>
              <p:nvPr/>
            </p:nvSpPr>
            <p:spPr bwMode="auto">
              <a:xfrm>
                <a:off x="3156" y="3359"/>
                <a:ext cx="4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5</a:t>
                </a:r>
                <a:endParaRPr lang="en-GB" sz="800" b="1"/>
              </a:p>
            </p:txBody>
          </p:sp>
          <p:sp>
            <p:nvSpPr>
              <p:cNvPr id="35861" name="Line 255"/>
              <p:cNvSpPr>
                <a:spLocks noChangeShapeType="1"/>
              </p:cNvSpPr>
              <p:nvPr/>
            </p:nvSpPr>
            <p:spPr bwMode="auto">
              <a:xfrm flipV="1">
                <a:off x="3504" y="331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2" name="Rectangle 257"/>
              <p:cNvSpPr>
                <a:spLocks noChangeArrowheads="1"/>
              </p:cNvSpPr>
              <p:nvPr/>
            </p:nvSpPr>
            <p:spPr bwMode="auto">
              <a:xfrm>
                <a:off x="3464" y="3359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10</a:t>
                </a:r>
                <a:endParaRPr lang="en-GB" sz="800" b="1"/>
              </a:p>
            </p:txBody>
          </p:sp>
          <p:sp>
            <p:nvSpPr>
              <p:cNvPr id="35863" name="Line 258"/>
              <p:cNvSpPr>
                <a:spLocks noChangeShapeType="1"/>
              </p:cNvSpPr>
              <p:nvPr/>
            </p:nvSpPr>
            <p:spPr bwMode="auto">
              <a:xfrm flipV="1">
                <a:off x="3836" y="331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4" name="Rectangle 260"/>
              <p:cNvSpPr>
                <a:spLocks noChangeArrowheads="1"/>
              </p:cNvSpPr>
              <p:nvPr/>
            </p:nvSpPr>
            <p:spPr bwMode="auto">
              <a:xfrm>
                <a:off x="3796" y="3359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15</a:t>
                </a:r>
                <a:endParaRPr lang="en-GB" sz="800" b="1"/>
              </a:p>
            </p:txBody>
          </p:sp>
          <p:sp>
            <p:nvSpPr>
              <p:cNvPr id="35865" name="Line 261"/>
              <p:cNvSpPr>
                <a:spLocks noChangeShapeType="1"/>
              </p:cNvSpPr>
              <p:nvPr/>
            </p:nvSpPr>
            <p:spPr bwMode="auto">
              <a:xfrm flipV="1">
                <a:off x="4167" y="331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6" name="Rectangle 263"/>
              <p:cNvSpPr>
                <a:spLocks noChangeArrowheads="1"/>
              </p:cNvSpPr>
              <p:nvPr/>
            </p:nvSpPr>
            <p:spPr bwMode="auto">
              <a:xfrm>
                <a:off x="4126" y="3359"/>
                <a:ext cx="87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20</a:t>
                </a:r>
                <a:endParaRPr lang="en-GB" sz="800" b="1"/>
              </a:p>
            </p:txBody>
          </p:sp>
          <p:sp>
            <p:nvSpPr>
              <p:cNvPr id="35867" name="Line 264"/>
              <p:cNvSpPr>
                <a:spLocks noChangeShapeType="1"/>
              </p:cNvSpPr>
              <p:nvPr/>
            </p:nvSpPr>
            <p:spPr bwMode="auto">
              <a:xfrm flipV="1">
                <a:off x="4498" y="331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8" name="Rectangle 266"/>
              <p:cNvSpPr>
                <a:spLocks noChangeArrowheads="1"/>
              </p:cNvSpPr>
              <p:nvPr/>
            </p:nvSpPr>
            <p:spPr bwMode="auto">
              <a:xfrm>
                <a:off x="4458" y="3359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25</a:t>
                </a:r>
                <a:endParaRPr lang="en-GB" sz="800" b="1"/>
              </a:p>
            </p:txBody>
          </p:sp>
          <p:sp>
            <p:nvSpPr>
              <p:cNvPr id="35869" name="Rectangle 269"/>
              <p:cNvSpPr>
                <a:spLocks noChangeArrowheads="1"/>
              </p:cNvSpPr>
              <p:nvPr/>
            </p:nvSpPr>
            <p:spPr bwMode="auto">
              <a:xfrm>
                <a:off x="4790" y="3359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30</a:t>
                </a:r>
                <a:endParaRPr lang="en-GB" sz="800" b="1"/>
              </a:p>
            </p:txBody>
          </p:sp>
          <p:sp>
            <p:nvSpPr>
              <p:cNvPr id="35870" name="Line 270"/>
              <p:cNvSpPr>
                <a:spLocks noChangeShapeType="1"/>
              </p:cNvSpPr>
              <p:nvPr/>
            </p:nvSpPr>
            <p:spPr bwMode="auto">
              <a:xfrm>
                <a:off x="2842" y="334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1" name="Rectangle 272"/>
              <p:cNvSpPr>
                <a:spLocks noChangeArrowheads="1"/>
              </p:cNvSpPr>
              <p:nvPr/>
            </p:nvSpPr>
            <p:spPr bwMode="auto">
              <a:xfrm>
                <a:off x="2778" y="3296"/>
                <a:ext cx="4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GB" sz="800" b="1"/>
              </a:p>
            </p:txBody>
          </p:sp>
          <p:sp>
            <p:nvSpPr>
              <p:cNvPr id="35872" name="Line 273"/>
              <p:cNvSpPr>
                <a:spLocks noChangeShapeType="1"/>
              </p:cNvSpPr>
              <p:nvPr/>
            </p:nvSpPr>
            <p:spPr bwMode="auto">
              <a:xfrm>
                <a:off x="2842" y="3109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3" name="Rectangle 275"/>
              <p:cNvSpPr>
                <a:spLocks noChangeArrowheads="1"/>
              </p:cNvSpPr>
              <p:nvPr/>
            </p:nvSpPr>
            <p:spPr bwMode="auto">
              <a:xfrm>
                <a:off x="2778" y="3061"/>
                <a:ext cx="4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5</a:t>
                </a:r>
                <a:endParaRPr lang="en-GB" sz="800" b="1"/>
              </a:p>
            </p:txBody>
          </p:sp>
          <p:sp>
            <p:nvSpPr>
              <p:cNvPr id="35874" name="Line 276"/>
              <p:cNvSpPr>
                <a:spLocks noChangeShapeType="1"/>
              </p:cNvSpPr>
              <p:nvPr/>
            </p:nvSpPr>
            <p:spPr bwMode="auto">
              <a:xfrm>
                <a:off x="2842" y="287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5" name="Rectangle 278"/>
              <p:cNvSpPr>
                <a:spLocks noChangeArrowheads="1"/>
              </p:cNvSpPr>
              <p:nvPr/>
            </p:nvSpPr>
            <p:spPr bwMode="auto">
              <a:xfrm>
                <a:off x="2737" y="2826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10</a:t>
                </a:r>
                <a:endParaRPr lang="en-GB" sz="800" b="1"/>
              </a:p>
            </p:txBody>
          </p:sp>
          <p:sp>
            <p:nvSpPr>
              <p:cNvPr id="35876" name="Line 279"/>
              <p:cNvSpPr>
                <a:spLocks noChangeShapeType="1"/>
              </p:cNvSpPr>
              <p:nvPr/>
            </p:nvSpPr>
            <p:spPr bwMode="auto">
              <a:xfrm>
                <a:off x="2842" y="2646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7" name="Rectangle 281"/>
              <p:cNvSpPr>
                <a:spLocks noChangeArrowheads="1"/>
              </p:cNvSpPr>
              <p:nvPr/>
            </p:nvSpPr>
            <p:spPr bwMode="auto">
              <a:xfrm>
                <a:off x="2737" y="2598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15</a:t>
                </a:r>
                <a:endParaRPr lang="en-GB" sz="800" b="1"/>
              </a:p>
            </p:txBody>
          </p:sp>
          <p:sp>
            <p:nvSpPr>
              <p:cNvPr id="35878" name="Line 282"/>
              <p:cNvSpPr>
                <a:spLocks noChangeShapeType="1"/>
              </p:cNvSpPr>
              <p:nvPr/>
            </p:nvSpPr>
            <p:spPr bwMode="auto">
              <a:xfrm>
                <a:off x="2842" y="2411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9" name="Rectangle 284"/>
              <p:cNvSpPr>
                <a:spLocks noChangeArrowheads="1"/>
              </p:cNvSpPr>
              <p:nvPr/>
            </p:nvSpPr>
            <p:spPr bwMode="auto">
              <a:xfrm>
                <a:off x="2737" y="2363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20</a:t>
                </a:r>
                <a:endParaRPr lang="en-GB" sz="800" b="1"/>
              </a:p>
            </p:txBody>
          </p:sp>
          <p:sp>
            <p:nvSpPr>
              <p:cNvPr id="35880" name="Line 285"/>
              <p:cNvSpPr>
                <a:spLocks noChangeShapeType="1"/>
              </p:cNvSpPr>
              <p:nvPr/>
            </p:nvSpPr>
            <p:spPr bwMode="auto">
              <a:xfrm>
                <a:off x="2842" y="217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1" name="Rectangle 287"/>
              <p:cNvSpPr>
                <a:spLocks noChangeArrowheads="1"/>
              </p:cNvSpPr>
              <p:nvPr/>
            </p:nvSpPr>
            <p:spPr bwMode="auto">
              <a:xfrm>
                <a:off x="2737" y="2130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25</a:t>
                </a:r>
                <a:endParaRPr lang="en-GB" sz="800" b="1"/>
              </a:p>
            </p:txBody>
          </p:sp>
          <p:sp>
            <p:nvSpPr>
              <p:cNvPr id="35882" name="Rectangle 290"/>
              <p:cNvSpPr>
                <a:spLocks noChangeArrowheads="1"/>
              </p:cNvSpPr>
              <p:nvPr/>
            </p:nvSpPr>
            <p:spPr bwMode="auto">
              <a:xfrm>
                <a:off x="2737" y="1902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30</a:t>
                </a:r>
                <a:endParaRPr lang="en-GB" sz="800" b="1"/>
              </a:p>
            </p:txBody>
          </p:sp>
          <p:sp>
            <p:nvSpPr>
              <p:cNvPr id="35883" name="Line 293"/>
              <p:cNvSpPr>
                <a:spLocks noChangeShapeType="1"/>
              </p:cNvSpPr>
              <p:nvPr/>
            </p:nvSpPr>
            <p:spPr bwMode="auto">
              <a:xfrm flipV="1">
                <a:off x="2842" y="1949"/>
                <a:ext cx="0" cy="13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4" name="Freeform 295"/>
              <p:cNvSpPr>
                <a:spLocks/>
              </p:cNvSpPr>
              <p:nvPr/>
            </p:nvSpPr>
            <p:spPr bwMode="auto">
              <a:xfrm>
                <a:off x="3103" y="1949"/>
                <a:ext cx="1726" cy="1312"/>
              </a:xfrm>
              <a:custGeom>
                <a:avLst/>
                <a:gdLst>
                  <a:gd name="T0" fmla="*/ 0 w 1726"/>
                  <a:gd name="T1" fmla="*/ 0 h 1312"/>
                  <a:gd name="T2" fmla="*/ 70 w 1726"/>
                  <a:gd name="T3" fmla="*/ 193 h 1312"/>
                  <a:gd name="T4" fmla="*/ 134 w 1726"/>
                  <a:gd name="T5" fmla="*/ 375 h 1312"/>
                  <a:gd name="T6" fmla="*/ 198 w 1726"/>
                  <a:gd name="T7" fmla="*/ 480 h 1312"/>
                  <a:gd name="T8" fmla="*/ 268 w 1726"/>
                  <a:gd name="T9" fmla="*/ 492 h 1312"/>
                  <a:gd name="T10" fmla="*/ 332 w 1726"/>
                  <a:gd name="T11" fmla="*/ 433 h 1312"/>
                  <a:gd name="T12" fmla="*/ 401 w 1726"/>
                  <a:gd name="T13" fmla="*/ 375 h 1312"/>
                  <a:gd name="T14" fmla="*/ 465 w 1726"/>
                  <a:gd name="T15" fmla="*/ 380 h 1312"/>
                  <a:gd name="T16" fmla="*/ 529 w 1726"/>
                  <a:gd name="T17" fmla="*/ 498 h 1312"/>
                  <a:gd name="T18" fmla="*/ 599 w 1726"/>
                  <a:gd name="T19" fmla="*/ 685 h 1312"/>
                  <a:gd name="T20" fmla="*/ 663 w 1726"/>
                  <a:gd name="T21" fmla="*/ 855 h 1312"/>
                  <a:gd name="T22" fmla="*/ 733 w 1726"/>
                  <a:gd name="T23" fmla="*/ 984 h 1312"/>
                  <a:gd name="T24" fmla="*/ 797 w 1726"/>
                  <a:gd name="T25" fmla="*/ 1078 h 1312"/>
                  <a:gd name="T26" fmla="*/ 861 w 1726"/>
                  <a:gd name="T27" fmla="*/ 1136 h 1312"/>
                  <a:gd name="T28" fmla="*/ 930 w 1726"/>
                  <a:gd name="T29" fmla="*/ 1183 h 1312"/>
                  <a:gd name="T30" fmla="*/ 994 w 1726"/>
                  <a:gd name="T31" fmla="*/ 1212 h 1312"/>
                  <a:gd name="T32" fmla="*/ 1064 w 1726"/>
                  <a:gd name="T33" fmla="*/ 1230 h 1312"/>
                  <a:gd name="T34" fmla="*/ 1128 w 1726"/>
                  <a:gd name="T35" fmla="*/ 1242 h 1312"/>
                  <a:gd name="T36" fmla="*/ 1192 w 1726"/>
                  <a:gd name="T37" fmla="*/ 1247 h 1312"/>
                  <a:gd name="T38" fmla="*/ 1262 w 1726"/>
                  <a:gd name="T39" fmla="*/ 1253 h 1312"/>
                  <a:gd name="T40" fmla="*/ 1325 w 1726"/>
                  <a:gd name="T41" fmla="*/ 1259 h 1312"/>
                  <a:gd name="T42" fmla="*/ 1395 w 1726"/>
                  <a:gd name="T43" fmla="*/ 1259 h 1312"/>
                  <a:gd name="T44" fmla="*/ 1459 w 1726"/>
                  <a:gd name="T45" fmla="*/ 1271 h 1312"/>
                  <a:gd name="T46" fmla="*/ 1523 w 1726"/>
                  <a:gd name="T47" fmla="*/ 1277 h 1312"/>
                  <a:gd name="T48" fmla="*/ 1593 w 1726"/>
                  <a:gd name="T49" fmla="*/ 1288 h 1312"/>
                  <a:gd name="T50" fmla="*/ 1657 w 1726"/>
                  <a:gd name="T51" fmla="*/ 1300 h 1312"/>
                  <a:gd name="T52" fmla="*/ 1726 w 1726"/>
                  <a:gd name="T53" fmla="*/ 1312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5849" name="TextBox 89"/>
            <p:cNvSpPr txBox="1">
              <a:spLocks noChangeArrowheads="1"/>
            </p:cNvSpPr>
            <p:nvPr/>
          </p:nvSpPr>
          <p:spPr bwMode="auto">
            <a:xfrm>
              <a:off x="714375" y="3450284"/>
              <a:ext cx="136815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/>
                <a:t>Frequency (Hz)</a:t>
              </a:r>
            </a:p>
          </p:txBody>
        </p:sp>
        <p:sp>
          <p:nvSpPr>
            <p:cNvPr id="35850" name="TextBox 90"/>
            <p:cNvSpPr txBox="1">
              <a:spLocks noChangeArrowheads="1"/>
            </p:cNvSpPr>
            <p:nvPr/>
          </p:nvSpPr>
          <p:spPr bwMode="auto">
            <a:xfrm rot="-5400000">
              <a:off x="-613322" y="2403136"/>
              <a:ext cx="901209" cy="303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/>
                <a:t>Power (uV</a:t>
              </a:r>
              <a:r>
                <a:rPr lang="en-GB" sz="1000" b="1" baseline="30000"/>
                <a:t>2</a:t>
              </a:r>
              <a:r>
                <a:rPr lang="en-GB" sz="1000" b="1"/>
                <a:t>)</a:t>
              </a:r>
            </a:p>
          </p:txBody>
        </p:sp>
      </p:grpSp>
      <p:sp>
        <p:nvSpPr>
          <p:cNvPr id="81" name="TextBox 80"/>
          <p:cNvSpPr txBox="1"/>
          <p:nvPr/>
        </p:nvSpPr>
        <p:spPr bwMode="auto">
          <a:xfrm>
            <a:off x="701965" y="1468976"/>
            <a:ext cx="200247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i="1" dirty="0" smtClean="0"/>
              <a:t>Spectral Density in Source </a:t>
            </a:r>
            <a:r>
              <a:rPr lang="en-GB" sz="1050" b="1" i="1" dirty="0"/>
              <a:t>1</a:t>
            </a:r>
          </a:p>
        </p:txBody>
      </p:sp>
      <p:sp>
        <p:nvSpPr>
          <p:cNvPr id="82" name="TextBox 81"/>
          <p:cNvSpPr txBox="1"/>
          <p:nvPr/>
        </p:nvSpPr>
        <p:spPr bwMode="auto">
          <a:xfrm>
            <a:off x="6927836" y="4880085"/>
            <a:ext cx="200247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i="1" dirty="0" smtClean="0"/>
              <a:t>Spectral Density in Source 2</a:t>
            </a:r>
            <a:endParaRPr lang="en-GB" sz="1050" b="1" i="1" dirty="0"/>
          </a:p>
        </p:txBody>
      </p:sp>
    </p:spTree>
    <p:extLst>
      <p:ext uri="{BB962C8B-B14F-4D97-AF65-F5344CB8AC3E}">
        <p14:creationId xmlns:p14="http://schemas.microsoft.com/office/powerpoint/2010/main" val="298779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4544</TotalTime>
  <Words>3236</Words>
  <Application>Microsoft Macintosh PowerPoint</Application>
  <PresentationFormat>On-screen Show (4:3)</PresentationFormat>
  <Paragraphs>1046</Paragraphs>
  <Slides>59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Office Theme</vt:lpstr>
      <vt:lpstr>Equation</vt:lpstr>
      <vt:lpstr>Equação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DCM for Steady State Responses</vt:lpstr>
      <vt:lpstr>Steady State</vt:lpstr>
      <vt:lpstr>PowerPoint Presentation</vt:lpstr>
      <vt:lpstr>Spectral Densities</vt:lpstr>
      <vt:lpstr>Spectral Densities</vt:lpstr>
      <vt:lpstr>Cross Spectral Density: The Data </vt:lpstr>
      <vt:lpstr>Cross Spectral Density: The Data </vt:lpstr>
      <vt:lpstr>PowerPoint Presentation</vt:lpstr>
      <vt:lpstr>A selection of intrinsic architectures in SPM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Observer Model in the Frequency Domain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Dopaminergic modulation in Humans  </vt:lpstr>
      <vt:lpstr>Working Memory </vt:lpstr>
      <vt:lpstr>Dopamine in Working Memory</vt:lpstr>
      <vt:lpstr>PowerPoint Presentation</vt:lpstr>
      <vt:lpstr>Behavioural Results</vt:lpstr>
      <vt:lpstr>  Activity at sensors during maintenance</vt:lpstr>
      <vt:lpstr>  DCM Architecture</vt:lpstr>
      <vt:lpstr>   Synaptic Hypotheses</vt:lpstr>
      <vt:lpstr>Parameter Estimates</vt:lpstr>
      <vt:lpstr>Individual Behaviour</vt:lpstr>
      <vt:lpstr>PowerPoint Presentation</vt:lpstr>
      <vt:lpstr>PowerPoint Presentation</vt:lpstr>
      <vt:lpstr>PowerPoint Presentation</vt:lpstr>
      <vt:lpstr>PowerPoint Presentation</vt:lpstr>
      <vt:lpstr>Bayesian Model Selection</vt:lpstr>
      <vt:lpstr>PowerPoint Presentation</vt:lpstr>
      <vt:lpstr>Parameters of Winning Model </vt:lpstr>
      <vt:lpstr>PowerPoint Presentation</vt:lpstr>
      <vt:lpstr>PowerPoint Presentation</vt:lpstr>
      <vt:lpstr>PowerPoint Presentation</vt:lpstr>
      <vt:lpstr>Summary</vt:lpstr>
      <vt:lpstr>Thank You</vt:lpstr>
    </vt:vector>
  </TitlesOfParts>
  <Company>WTCN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rmoran</dc:creator>
  <cp:lastModifiedBy>Rosalyn Moran</cp:lastModifiedBy>
  <cp:revision>553</cp:revision>
  <dcterms:created xsi:type="dcterms:W3CDTF">2010-02-05T14:19:05Z</dcterms:created>
  <dcterms:modified xsi:type="dcterms:W3CDTF">2014-05-13T12:29:40Z</dcterms:modified>
</cp:coreProperties>
</file>