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8" r:id="rId3"/>
    <p:sldId id="296" r:id="rId4"/>
    <p:sldId id="286" r:id="rId5"/>
    <p:sldId id="291" r:id="rId6"/>
    <p:sldId id="280" r:id="rId7"/>
    <p:sldId id="282" r:id="rId8"/>
    <p:sldId id="283" r:id="rId9"/>
    <p:sldId id="284" r:id="rId10"/>
    <p:sldId id="285" r:id="rId11"/>
    <p:sldId id="297" r:id="rId12"/>
    <p:sldId id="294" r:id="rId13"/>
    <p:sldId id="295" r:id="rId14"/>
    <p:sldId id="288" r:id="rId15"/>
    <p:sldId id="289" r:id="rId16"/>
    <p:sldId id="299" r:id="rId17"/>
    <p:sldId id="298" r:id="rId18"/>
    <p:sldId id="274" r:id="rId19"/>
    <p:sldId id="276" r:id="rId20"/>
    <p:sldId id="277" r:id="rId21"/>
    <p:sldId id="261" r:id="rId22"/>
    <p:sldId id="309" r:id="rId23"/>
    <p:sldId id="300" r:id="rId24"/>
    <p:sldId id="310" r:id="rId25"/>
    <p:sldId id="303" r:id="rId26"/>
    <p:sldId id="304" r:id="rId27"/>
    <p:sldId id="306" r:id="rId28"/>
    <p:sldId id="307" r:id="rId29"/>
    <p:sldId id="308" r:id="rId30"/>
    <p:sldId id="263" r:id="rId31"/>
    <p:sldId id="264" r:id="rId32"/>
    <p:sldId id="269" r:id="rId33"/>
    <p:sldId id="270" r:id="rId34"/>
    <p:sldId id="271" r:id="rId35"/>
    <p:sldId id="260" r:id="rId36"/>
    <p:sldId id="311" r:id="rId37"/>
    <p:sldId id="312" r:id="rId38"/>
    <p:sldId id="31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10" autoAdjust="0"/>
  </p:normalViewPr>
  <p:slideViewPr>
    <p:cSldViewPr>
      <p:cViewPr>
        <p:scale>
          <a:sx n="98" d="100"/>
          <a:sy n="98" d="100"/>
        </p:scale>
        <p:origin x="-45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wmf"/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4EA5F-014F-4514-8C12-32765AE02CEB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EA3F5-EFC1-4934-9ED8-6ECFF0047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7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67CF3-E98A-0249-B07F-6DD3E38DD1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75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 smtClean="0"/>
              <a:t>sigma^2</a:t>
            </a:r>
            <a:r>
              <a:rPr lang="en-GB" dirty="0" smtClean="0"/>
              <a:t> is an estimate of the error variance derived from the sum of squares of the residuals</a:t>
            </a:r>
          </a:p>
          <a:p>
            <a:endParaRPr lang="en-GB" dirty="0" smtClean="0"/>
          </a:p>
          <a:p>
            <a:r>
              <a:rPr lang="en-GB" dirty="0" smtClean="0"/>
              <a:t>e</a:t>
            </a:r>
            <a:r>
              <a:rPr lang="en-GB" baseline="0" dirty="0" smtClean="0"/>
              <a:t> is a relative measure (no units)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A3F5-EFC1-4934-9ED8-6ECFF004756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67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want to know where in the brain responds to faces (face vs baseline) and where, within this region, is there a differential effect for happy vs sad?</a:t>
            </a:r>
          </a:p>
          <a:p>
            <a:r>
              <a:rPr lang="en-GB" dirty="0" smtClean="0"/>
              <a:t>For each event there</a:t>
            </a:r>
            <a:r>
              <a:rPr lang="en-GB" baseline="0" dirty="0" smtClean="0"/>
              <a:t> is 50% probability of A occurring and 50% probability of B occurring.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A3F5-EFC1-4934-9ED8-6ECFF004756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4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for the difference</a:t>
            </a:r>
            <a:r>
              <a:rPr lang="en-GB" baseline="0" dirty="0" smtClean="0"/>
              <a:t> effect remember that </a:t>
            </a:r>
            <a:r>
              <a:rPr lang="en-GB" dirty="0" smtClean="0"/>
              <a:t>under linear assumptions there is the issue of saturation at short SOAs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67CF3-E98A-0249-B07F-6DD3E38DD18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0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Null events are just extensions of the ITI,</a:t>
            </a:r>
            <a:r>
              <a:rPr lang="en-GB" baseline="0" dirty="0" smtClean="0"/>
              <a:t> i.e. fixation cross. T</a:t>
            </a:r>
            <a:r>
              <a:rPr lang="en-GB" dirty="0" smtClean="0"/>
              <a:t>hey simply provide a convenient way of randomising the SOA between the events of interest.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A3F5-EFC1-4934-9ED8-6ECFF004756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89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add null events? The efficiency for detecting the common effect at</a:t>
            </a:r>
            <a:r>
              <a:rPr lang="en-GB" baseline="0" dirty="0" smtClean="0"/>
              <a:t> short SOAs is improved </a:t>
            </a:r>
            <a:r>
              <a:rPr lang="en-GB" dirty="0" smtClean="0"/>
              <a:t>(with a small reduction of efficiency for detecting the differential effect).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A3F5-EFC1-4934-9ED8-6ECFF004756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829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Saturation: neural or haemodynamic</a:t>
            </a:r>
            <a:r>
              <a:rPr lang="en-GB" baseline="0" dirty="0" smtClean="0"/>
              <a:t> or both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A3F5-EFC1-4934-9ED8-6ECFF004756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1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Blocked design:</a:t>
            </a:r>
            <a:r>
              <a:rPr lang="en-GB" baseline="0" dirty="0" smtClean="0"/>
              <a:t> a</a:t>
            </a:r>
            <a:r>
              <a:rPr lang="en-GB" dirty="0" smtClean="0"/>
              <a:t>ssume constant</a:t>
            </a:r>
            <a:r>
              <a:rPr lang="en-GB" baseline="0" dirty="0" smtClean="0"/>
              <a:t> activity</a:t>
            </a:r>
          </a:p>
          <a:p>
            <a:r>
              <a:rPr lang="en-GB" baseline="0" dirty="0" smtClean="0"/>
              <a:t>Event related: explicitly account for each haemodynamic response. No longer constrained to blocking.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A3F5-EFC1-4934-9ED8-6ECFF00475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30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Design: how we present</a:t>
            </a:r>
            <a:r>
              <a:rPr lang="en-GB" baseline="0" dirty="0" smtClean="0"/>
              <a:t> the stimuli. Model: how we model the events to account for the haemodynamic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A3F5-EFC1-4934-9ED8-6ECFF00475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73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Inter-stimulus interval (ISI): time between the offset of one event/epoch and the onset of the next</a:t>
            </a:r>
          </a:p>
          <a:p>
            <a:r>
              <a:rPr lang="en-GB" sz="1200" dirty="0" smtClean="0"/>
              <a:t>Stimulus Onset Asynchrony (SOA): time between onsets of event/epoch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A3F5-EFC1-4934-9ED8-6ECFF00475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19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67CF3-E98A-0249-B07F-6DD3E38DD18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A and B:</a:t>
            </a:r>
            <a:r>
              <a:rPr lang="en-GB" altLang="en-US" baseline="0" dirty="0" smtClean="0"/>
              <a:t> flexible models. Can model almost any shape, even if biologically implausible. </a:t>
            </a:r>
            <a:r>
              <a:rPr lang="en-GB" altLang="en-US" dirty="0" smtClean="0"/>
              <a:t>A linear combination across these basis functions</a:t>
            </a:r>
            <a:r>
              <a:rPr lang="en-GB" altLang="en-US" baseline="0" dirty="0" smtClean="0"/>
              <a:t> can capture the BOLD response, using an F test to make inferences.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aseline="0" dirty="0" smtClean="0"/>
              <a:t>C: Actually try and model the haemodynamic response directly. Use different Gamma functions to model the different components of the HRF. Do F test across these to make inferences. </a:t>
            </a:r>
            <a:endParaRPr lang="en-GB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A3F5-EFC1-4934-9ED8-6ECFF004756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83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modelled BOLD response as a function of time: </a:t>
            </a:r>
          </a:p>
          <a:p>
            <a:r>
              <a:rPr lang="en-GB" dirty="0" smtClean="0"/>
              <a:t>Peak ~6s, followed by an undershoot at around 10-30s.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There is variation across individuals and brain regions.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A3F5-EFC1-4934-9ED8-6ECFF00475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92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Illustrating the principle</a:t>
            </a:r>
            <a:r>
              <a:rPr lang="en-GB" baseline="0" dirty="0" smtClean="0"/>
              <a:t> of convolution with a series of examples.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Let’s assume that we know what the impulse response function looks like, but we don’t know it’s amplitude.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A3F5-EFC1-4934-9ED8-6ECFF004756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8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16s</a:t>
            </a:r>
            <a:r>
              <a:rPr lang="en-GB" baseline="0" dirty="0" smtClean="0"/>
              <a:t> SOA is not very efficient. 4s SOA is also inefficient because the high pass filter will remove most of the signal.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A3F5-EFC1-4934-9ED8-6ECFF004756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8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258-52F1-4B0A-B781-6E294BFEE66A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D831-9766-4B50-9B72-5F28BBCF2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78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258-52F1-4B0A-B781-6E294BFEE66A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D831-9766-4B50-9B72-5F28BBCF2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7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258-52F1-4B0A-B781-6E294BFEE66A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D831-9766-4B50-9B72-5F28BBCF2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0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258-52F1-4B0A-B781-6E294BFEE66A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D831-9766-4B50-9B72-5F28BBCF2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5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258-52F1-4B0A-B781-6E294BFEE66A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D831-9766-4B50-9B72-5F28BBCF2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40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258-52F1-4B0A-B781-6E294BFEE66A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D831-9766-4B50-9B72-5F28BBCF2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2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258-52F1-4B0A-B781-6E294BFEE66A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D831-9766-4B50-9B72-5F28BBCF2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70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258-52F1-4B0A-B781-6E294BFEE66A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D831-9766-4B50-9B72-5F28BBCF2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3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258-52F1-4B0A-B781-6E294BFEE66A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D831-9766-4B50-9B72-5F28BBCF2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94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258-52F1-4B0A-B781-6E294BFEE66A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D831-9766-4B50-9B72-5F28BBCF2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81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9258-52F1-4B0A-B781-6E294BFEE66A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D831-9766-4B50-9B72-5F28BBCF2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09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59258-52F1-4B0A-B781-6E294BFEE66A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D831-9766-4B50-9B72-5F28BBCF2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24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2.wmf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9.bin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png"/><Relationship Id="rId11" Type="http://schemas.openxmlformats.org/officeDocument/2006/relationships/image" Target="../media/image1.jpeg"/><Relationship Id="rId5" Type="http://schemas.openxmlformats.org/officeDocument/2006/relationships/image" Target="../media/image47.emf"/><Relationship Id="rId10" Type="http://schemas.openxmlformats.org/officeDocument/2006/relationships/image" Target="../media/image49.e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.ion.ucl.ac.uk/spm/course/video/" TargetMode="External"/><Relationship Id="rId2" Type="http://schemas.openxmlformats.org/officeDocument/2006/relationships/hyperlink" Target="http://www.fil.ion.ucl.ac.uk/spm/do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mindhive.mit.edu/imag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5472608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Event-related fMRI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SPM course May 2015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200" dirty="0"/>
              <a:t>Helen Barron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400" dirty="0" err="1"/>
              <a:t>Wellcome</a:t>
            </a:r>
            <a:r>
              <a:rPr lang="en-GB" sz="2400" dirty="0"/>
              <a:t> Trust Centre for Neuroimaging</a:t>
            </a:r>
            <a:br>
              <a:rPr lang="en-GB" sz="2400" dirty="0"/>
            </a:br>
            <a:r>
              <a:rPr lang="en-GB" sz="2400" dirty="0"/>
              <a:t>12 Queen Square</a:t>
            </a:r>
          </a:p>
        </p:txBody>
      </p:sp>
      <p:pic>
        <p:nvPicPr>
          <p:cNvPr id="4098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3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Event-Related Designs</a:t>
            </a:r>
            <a:endParaRPr lang="en-GB" sz="3600" b="1" dirty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idx="1"/>
          </p:nvPr>
        </p:nvSpPr>
        <p:spPr>
          <a:xfrm>
            <a:off x="330200" y="2058476"/>
            <a:ext cx="8489950" cy="34575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sz="2400" dirty="0" smtClean="0"/>
              <a:t>Advantages over block designs: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Post-hoc classification of trials by the experimenter</a:t>
            </a:r>
          </a:p>
          <a:p>
            <a:pPr lvl="1"/>
            <a:r>
              <a:rPr lang="en-GB" dirty="0" smtClean="0">
                <a:solidFill>
                  <a:schemeClr val="accent6"/>
                </a:solidFill>
              </a:rPr>
              <a:t>e.g. by subsequent memory</a:t>
            </a:r>
            <a:br>
              <a:rPr lang="en-GB" dirty="0" smtClean="0">
                <a:solidFill>
                  <a:schemeClr val="accent6"/>
                </a:solidFill>
              </a:rPr>
            </a:br>
            <a:endParaRPr lang="en-GB" dirty="0" smtClean="0">
              <a:solidFill>
                <a:schemeClr val="accent6"/>
              </a:solidFill>
            </a:endParaRPr>
          </a:p>
          <a:p>
            <a:r>
              <a:rPr lang="en-GB" sz="2400" dirty="0" smtClean="0"/>
              <a:t>Events which can only be indicated by the participant</a:t>
            </a:r>
          </a:p>
          <a:p>
            <a:pPr lvl="1"/>
            <a:r>
              <a:rPr lang="en-GB" dirty="0" smtClean="0">
                <a:solidFill>
                  <a:schemeClr val="accent6"/>
                </a:solidFill>
              </a:rPr>
              <a:t>e.g. decision-making , perceptual changes</a:t>
            </a:r>
          </a:p>
          <a:p>
            <a:pPr marL="457200" lvl="1" indent="0">
              <a:buNone/>
            </a:pPr>
            <a:endParaRPr lang="en-GB" dirty="0" smtClean="0">
              <a:solidFill>
                <a:schemeClr val="accent6"/>
              </a:solidFill>
            </a:endParaRPr>
          </a:p>
          <a:p>
            <a:r>
              <a:rPr lang="en-GB" sz="2400" dirty="0" smtClean="0"/>
              <a:t>Paradigms that cannot be blocked</a:t>
            </a:r>
          </a:p>
          <a:p>
            <a:pPr lvl="1"/>
            <a:r>
              <a:rPr lang="en-GB" dirty="0" smtClean="0">
                <a:solidFill>
                  <a:schemeClr val="accent6"/>
                </a:solidFill>
              </a:rPr>
              <a:t>e.g. oddball designs</a:t>
            </a:r>
            <a:endParaRPr lang="en-GB" dirty="0">
              <a:solidFill>
                <a:schemeClr val="accent6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24129" y="929874"/>
            <a:ext cx="2837810" cy="1004748"/>
            <a:chOff x="5292080" y="971436"/>
            <a:chExt cx="3600400" cy="1224136"/>
          </a:xfrm>
        </p:grpSpPr>
        <p:sp>
          <p:nvSpPr>
            <p:cNvPr id="5" name="Rectangle 4"/>
            <p:cNvSpPr/>
            <p:nvPr/>
          </p:nvSpPr>
          <p:spPr>
            <a:xfrm>
              <a:off x="5508104" y="971436"/>
              <a:ext cx="72008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8144" y="971436"/>
              <a:ext cx="72008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72200" y="971436"/>
              <a:ext cx="7200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76256" y="971436"/>
              <a:ext cx="72008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80312" y="971436"/>
              <a:ext cx="7200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40352" y="971436"/>
              <a:ext cx="72008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28384" y="971436"/>
              <a:ext cx="7200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60432" y="971436"/>
              <a:ext cx="7200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292080" y="2195572"/>
              <a:ext cx="36004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2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8864" y="8458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Overview</a:t>
            </a:r>
            <a:endParaRPr lang="en-GB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Event-related  design vs block </a:t>
            </a: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pPr marL="514350" indent="-514350">
              <a:buFont typeface="+mj-lt"/>
              <a:buAutoNum type="arabicPeriod"/>
            </a:pPr>
            <a:endParaRPr lang="en-GB" sz="2400" b="1" dirty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/>
              <a:t>Modelling events</a:t>
            </a:r>
          </a:p>
          <a:p>
            <a:pPr marL="514350" indent="-514350">
              <a:buFont typeface="+mj-lt"/>
              <a:buAutoNum type="arabicPeriod"/>
            </a:pP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Optimising the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489950" cy="1296988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Modelling events</a:t>
            </a:r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504906" y="3059668"/>
            <a:ext cx="111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Model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1979712" y="3656647"/>
            <a:ext cx="3600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653492" y="2023011"/>
            <a:ext cx="118308" cy="674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2869516" y="2023011"/>
            <a:ext cx="118308" cy="674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3877628" y="2023011"/>
            <a:ext cx="118308" cy="674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3301564" y="2023011"/>
            <a:ext cx="118308" cy="674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4093652" y="2023011"/>
            <a:ext cx="118308" cy="674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3085540" y="2023011"/>
            <a:ext cx="118308" cy="674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4309676" y="2023011"/>
            <a:ext cx="118308" cy="674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4525700" y="2023011"/>
            <a:ext cx="118308" cy="674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2771800" y="139186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Block / Epoch</a:t>
            </a:r>
            <a:endParaRPr lang="en-GB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1979712" y="2697297"/>
            <a:ext cx="3600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>
            <a:off x="6012160" y="2852936"/>
            <a:ext cx="1440160" cy="57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596336" y="755969"/>
            <a:ext cx="63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7596337" y="1340744"/>
            <a:ext cx="417646" cy="2448296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3589596" y="2423582"/>
            <a:ext cx="0" cy="921787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653492" y="2944196"/>
            <a:ext cx="3676" cy="6818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843808" y="2944196"/>
            <a:ext cx="0" cy="6818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851920" y="2935443"/>
            <a:ext cx="0" cy="69061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067944" y="2935443"/>
            <a:ext cx="0" cy="69061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283968" y="2935443"/>
            <a:ext cx="0" cy="69061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499992" y="2944196"/>
            <a:ext cx="0" cy="68186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059832" y="2944196"/>
            <a:ext cx="0" cy="6818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275856" y="2935443"/>
            <a:ext cx="0" cy="6906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 rot="5400000">
            <a:off x="7070752" y="2125514"/>
            <a:ext cx="1468814" cy="417646"/>
            <a:chOff x="4741724" y="3861048"/>
            <a:chExt cx="1846500" cy="1224136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4741724" y="3861048"/>
              <a:ext cx="0" cy="12241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932040" y="3861048"/>
              <a:ext cx="0" cy="12241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940152" y="3861048"/>
              <a:ext cx="0" cy="1224136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156176" y="3861048"/>
              <a:ext cx="0" cy="1224136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372200" y="3861048"/>
              <a:ext cx="0" cy="1224136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588224" y="3861048"/>
              <a:ext cx="0" cy="1224136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148064" y="3861048"/>
              <a:ext cx="0" cy="12241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364088" y="3861048"/>
              <a:ext cx="0" cy="12241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7609012" y="4086364"/>
            <a:ext cx="432047" cy="2376264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 rot="5400000">
            <a:off x="6825494" y="4941038"/>
            <a:ext cx="1999083" cy="432047"/>
            <a:chOff x="5329363" y="3212976"/>
            <a:chExt cx="2998628" cy="1224136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6265467" y="3212976"/>
              <a:ext cx="0" cy="1224136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29363" y="3212976"/>
              <a:ext cx="0" cy="12241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738261" y="3212976"/>
              <a:ext cx="0" cy="12241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228184" y="3212976"/>
              <a:ext cx="0" cy="1224136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238854" y="3212976"/>
              <a:ext cx="0" cy="1224136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884368" y="3212976"/>
              <a:ext cx="0" cy="1224136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8327991" y="3212976"/>
              <a:ext cx="0" cy="1224136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732240" y="3212976"/>
              <a:ext cx="0" cy="12241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598894" y="3212976"/>
              <a:ext cx="0" cy="12241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69" name="Rectangle 7168"/>
          <p:cNvSpPr/>
          <p:nvPr/>
        </p:nvSpPr>
        <p:spPr>
          <a:xfrm>
            <a:off x="654164" y="2157735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Design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208606" y="4554416"/>
            <a:ext cx="144000" cy="710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2568646" y="4554416"/>
            <a:ext cx="144000" cy="710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3072702" y="4554416"/>
            <a:ext cx="144000" cy="710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3576758" y="4554416"/>
            <a:ext cx="144000" cy="710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4080814" y="4554416"/>
            <a:ext cx="144000" cy="710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4440854" y="4554416"/>
            <a:ext cx="144000" cy="710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4728886" y="4554416"/>
            <a:ext cx="144000" cy="710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5160934" y="4554416"/>
            <a:ext cx="144000" cy="710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1992582" y="5265204"/>
            <a:ext cx="3600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4815413" y="638845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  <a:t>time</a:t>
            </a:r>
            <a:endParaRPr lang="en-GB" i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1979712" y="6316444"/>
            <a:ext cx="3600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3131840" y="5589240"/>
            <a:ext cx="0" cy="710788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195736" y="5589240"/>
            <a:ext cx="0" cy="7107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604634" y="5589240"/>
            <a:ext cx="0" cy="7107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094557" y="5589240"/>
            <a:ext cx="0" cy="7107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105227" y="5589240"/>
            <a:ext cx="0" cy="7107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4750741" y="5589240"/>
            <a:ext cx="0" cy="7107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5194364" y="5589240"/>
            <a:ext cx="0" cy="7107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598613" y="5589240"/>
            <a:ext cx="0" cy="7107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4465267" y="5589240"/>
            <a:ext cx="0" cy="7107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750741" y="37170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  <a:t>time</a:t>
            </a:r>
            <a:endParaRPr lang="en-GB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04906" y="5657858"/>
            <a:ext cx="111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Model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54164" y="4755925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Design</a:t>
            </a:r>
          </a:p>
        </p:txBody>
      </p:sp>
      <p:sp>
        <p:nvSpPr>
          <p:cNvPr id="132" name="Right Arrow 131"/>
          <p:cNvSpPr/>
          <p:nvPr/>
        </p:nvSpPr>
        <p:spPr>
          <a:xfrm>
            <a:off x="5902146" y="5554492"/>
            <a:ext cx="1440160" cy="57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2840232" y="40677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Event related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7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31640" y="3740839"/>
            <a:ext cx="213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ITI</a:t>
            </a:r>
          </a:p>
          <a:p>
            <a:pPr algn="ctr"/>
            <a:r>
              <a:rPr lang="en-GB" dirty="0" smtClean="0"/>
              <a:t>(Inter-Trial Interval)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69442" y="4460919"/>
            <a:ext cx="62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Trial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489329" y="4460919"/>
            <a:ext cx="62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Trial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265474" y="4460919"/>
            <a:ext cx="62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Trial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27584" y="4820959"/>
            <a:ext cx="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27584" y="5469031"/>
            <a:ext cx="28083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35896" y="4820959"/>
            <a:ext cx="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3528" y="5469031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SOA</a:t>
            </a:r>
          </a:p>
          <a:p>
            <a:pPr algn="ctr"/>
            <a:r>
              <a:rPr lang="en-GB" dirty="0" smtClean="0"/>
              <a:t>(Stimulus Offset Asynchrony)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Trial + ITI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244" y="3740839"/>
            <a:ext cx="213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ITI</a:t>
            </a:r>
          </a:p>
          <a:p>
            <a:pPr algn="ctr"/>
            <a:r>
              <a:rPr lang="en-GB" dirty="0" smtClean="0"/>
              <a:t>(Inter-Trial Interval)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827584" y="3164775"/>
            <a:ext cx="2880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659046" y="3164775"/>
            <a:ext cx="2880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444208" y="3164775"/>
            <a:ext cx="2880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44408" y="446091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  <a:t>time</a:t>
            </a:r>
            <a:endParaRPr lang="en-GB" i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1520" y="4388911"/>
            <a:ext cx="864096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7718" y="692696"/>
            <a:ext cx="79956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Terminology </a:t>
            </a:r>
          </a:p>
          <a:p>
            <a:r>
              <a:rPr lang="en-GB" sz="2800" b="1" dirty="0" smtClean="0">
                <a:solidFill>
                  <a:schemeClr val="bg1">
                    <a:lumMod val="65000"/>
                  </a:schemeClr>
                </a:solidFill>
              </a:rPr>
              <a:t>for consistency with previous literature</a:t>
            </a:r>
          </a:p>
          <a:p>
            <a:endParaRPr lang="en-GB" sz="1600" dirty="0"/>
          </a:p>
          <a:p>
            <a:r>
              <a:rPr lang="en-GB" sz="1600" dirty="0" smtClean="0"/>
              <a:t>Event: brief stimulus presentation thought to lead to a brief burst in neural activity</a:t>
            </a:r>
          </a:p>
          <a:p>
            <a:r>
              <a:rPr lang="en-GB" sz="1600" dirty="0" smtClean="0"/>
              <a:t>Epoch: sustained stimulus presentation thought to lead to sustained neural activity</a:t>
            </a:r>
          </a:p>
          <a:p>
            <a:endParaRPr lang="en-GB" sz="1600" dirty="0" smtClean="0"/>
          </a:p>
          <a:p>
            <a:r>
              <a:rPr lang="en-GB" sz="1600" dirty="0" smtClean="0"/>
              <a:t>Impulse response: BOLD response to an event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548" y="615011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 infer the contribution of a given voxel to house or scene processing we need to model the events in a design matrix</a:t>
            </a:r>
            <a:endParaRPr lang="en-US" sz="2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5400000">
            <a:off x="6404297" y="3393852"/>
            <a:ext cx="3852862" cy="528638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16659" y="3266852"/>
            <a:ext cx="503238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 b="1" dirty="0">
                <a:latin typeface="Times New Roman" pitchFamily="18" charset="0"/>
              </a:rPr>
              <a:t>=</a:t>
            </a:r>
            <a:endParaRPr lang="en-GB" sz="4400" b="1" dirty="0">
              <a:latin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 rot="5400000">
            <a:off x="6183634" y="2309590"/>
            <a:ext cx="1563687" cy="509588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179079"/>
              </p:ext>
            </p:extLst>
          </p:nvPr>
        </p:nvGraphicFramePr>
        <p:xfrm>
          <a:off x="8190234" y="3436715"/>
          <a:ext cx="2825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0" name="Equation" r:id="rId3" imgW="126847" imgH="139531" progId="Equation.3">
                  <p:embed/>
                </p:oleObj>
              </mc:Choice>
              <mc:Fallback>
                <p:oleObj name="Equation" r:id="rId3" imgW="126847" imgH="1395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0234" y="3436715"/>
                        <a:ext cx="28257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28222" y="3284315"/>
            <a:ext cx="503237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 b="1" dirty="0">
                <a:latin typeface="Times New Roman" pitchFamily="18" charset="0"/>
              </a:rPr>
              <a:t>+</a:t>
            </a:r>
            <a:endParaRPr lang="en-GB" sz="4400" b="1" dirty="0">
              <a:latin typeface="Times New Roman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 rot="5400000">
            <a:off x="1417959" y="3436715"/>
            <a:ext cx="3910013" cy="509587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/>
            <a:endParaRPr lang="en-US" sz="3200">
              <a:latin typeface="Times New Roman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437384" y="1759028"/>
            <a:ext cx="1571625" cy="3910013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2976884" y="1736502"/>
            <a:ext cx="0" cy="3910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252637"/>
              </p:ext>
            </p:extLst>
          </p:nvPr>
        </p:nvGraphicFramePr>
        <p:xfrm>
          <a:off x="2529209" y="5243290"/>
          <a:ext cx="3841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1" name="Equation" r:id="rId5" imgW="177495" imgH="177495" progId="Equation.3">
                  <p:embed/>
                </p:oleObj>
              </mc:Choice>
              <mc:Fallback>
                <p:oleObj name="Equation" r:id="rId5" imgW="177495" imgH="1774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209" y="5243290"/>
                        <a:ext cx="38417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3065784" y="1625377"/>
            <a:ext cx="561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108031"/>
              </p:ext>
            </p:extLst>
          </p:nvPr>
        </p:nvGraphicFramePr>
        <p:xfrm>
          <a:off x="3627759" y="1196752"/>
          <a:ext cx="1920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2" name="Equation" r:id="rId7" imgW="88560" imgH="164880" progId="Equation.3">
                  <p:embed/>
                </p:oleObj>
              </mc:Choice>
              <mc:Fallback>
                <p:oleObj name="Equation" r:id="rId7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759" y="1196752"/>
                        <a:ext cx="19208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4299272" y="1736502"/>
            <a:ext cx="0" cy="3910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400077"/>
              </p:ext>
            </p:extLst>
          </p:nvPr>
        </p:nvGraphicFramePr>
        <p:xfrm>
          <a:off x="3835722" y="5243290"/>
          <a:ext cx="3841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3" name="Equation" r:id="rId9" imgW="177495" imgH="177495" progId="Equation.3">
                  <p:embed/>
                </p:oleObj>
              </mc:Choice>
              <mc:Fallback>
                <p:oleObj name="Equation" r:id="rId9" imgW="177495" imgH="1774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722" y="5243290"/>
                        <a:ext cx="38417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7915597" y="1761902"/>
            <a:ext cx="0" cy="3859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459448"/>
              </p:ext>
            </p:extLst>
          </p:nvPr>
        </p:nvGraphicFramePr>
        <p:xfrm>
          <a:off x="7469509" y="5198840"/>
          <a:ext cx="3841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4" name="Equation" r:id="rId11" imgW="177495" imgH="177495" progId="Equation.3">
                  <p:embed/>
                </p:oleObj>
              </mc:Choice>
              <mc:Fallback>
                <p:oleObj name="Equation" r:id="rId11" imgW="177495" imgH="1774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509" y="5198840"/>
                        <a:ext cx="38417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6723384" y="1620615"/>
            <a:ext cx="509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674260"/>
              </p:ext>
            </p:extLst>
          </p:nvPr>
        </p:nvGraphicFramePr>
        <p:xfrm>
          <a:off x="7198047" y="1198340"/>
          <a:ext cx="1920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5" name="Equation" r:id="rId12" imgW="88686" imgH="164702" progId="Equation.3">
                  <p:embed/>
                </p:oleObj>
              </mc:Choice>
              <mc:Fallback>
                <p:oleObj name="Equation" r:id="rId12" imgW="88686" imgH="1647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8047" y="1198340"/>
                        <a:ext cx="1920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8066409" y="1609502"/>
            <a:ext cx="561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560093"/>
              </p:ext>
            </p:extLst>
          </p:nvPr>
        </p:nvGraphicFramePr>
        <p:xfrm>
          <a:off x="8628384" y="1253902"/>
          <a:ext cx="1920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6" name="Equation" r:id="rId14" imgW="88686" imgH="164702" progId="Equation.3">
                  <p:embed/>
                </p:oleObj>
              </mc:Choice>
              <mc:Fallback>
                <p:oleObj name="Equation" r:id="rId14" imgW="88686" imgH="1647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8384" y="1253902"/>
                        <a:ext cx="19208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4437384" y="1606327"/>
            <a:ext cx="1603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38141"/>
              </p:ext>
            </p:extLst>
          </p:nvPr>
        </p:nvGraphicFramePr>
        <p:xfrm>
          <a:off x="5980434" y="1279302"/>
          <a:ext cx="3302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7" name="Equation" r:id="rId15" imgW="152216" imgH="164901" progId="Equation.3">
                  <p:embed/>
                </p:oleObj>
              </mc:Choice>
              <mc:Fallback>
                <p:oleObj name="Equation" r:id="rId15" imgW="152216" imgH="1649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434" y="1279302"/>
                        <a:ext cx="3302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29"/>
          <p:cNvSpPr>
            <a:spLocks noChangeShapeType="1"/>
          </p:cNvSpPr>
          <p:nvPr/>
        </p:nvSpPr>
        <p:spPr bwMode="auto">
          <a:xfrm rot="5400000">
            <a:off x="5757390" y="2577084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9695"/>
              </p:ext>
            </p:extLst>
          </p:nvPr>
        </p:nvGraphicFramePr>
        <p:xfrm>
          <a:off x="6182047" y="3089052"/>
          <a:ext cx="3286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8" name="Equation" r:id="rId17" imgW="152216" imgH="164901" progId="Equation.3">
                  <p:embed/>
                </p:oleObj>
              </mc:Choice>
              <mc:Fallback>
                <p:oleObj name="Equation" r:id="rId17" imgW="152216" imgH="1649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047" y="3089052"/>
                        <a:ext cx="3286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087034"/>
              </p:ext>
            </p:extLst>
          </p:nvPr>
        </p:nvGraphicFramePr>
        <p:xfrm>
          <a:off x="3167384" y="3416077"/>
          <a:ext cx="4238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9" name="Equation" r:id="rId19" imgW="139616" imgH="165000" progId="Equation.3">
                  <p:embed/>
                </p:oleObj>
              </mc:Choice>
              <mc:Fallback>
                <p:oleObj name="Equation" r:id="rId19" imgW="139616" imgH="16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384" y="3416077"/>
                        <a:ext cx="4238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6710683" y="2101627"/>
            <a:ext cx="50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10683" y="2482627"/>
            <a:ext cx="50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10683" y="2939827"/>
            <a:ext cx="50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969469"/>
              </p:ext>
            </p:extLst>
          </p:nvPr>
        </p:nvGraphicFramePr>
        <p:xfrm>
          <a:off x="6817047" y="2448759"/>
          <a:ext cx="3270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0" name="Equation" r:id="rId21" imgW="152033" imgH="203261" progId="Equation.3">
                  <p:embed/>
                </p:oleObj>
              </mc:Choice>
              <mc:Fallback>
                <p:oleObj name="Equation" r:id="rId21" imgW="152033" imgH="20326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047" y="2448759"/>
                        <a:ext cx="3270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4936529" y="325610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X</a:t>
            </a:r>
            <a:endParaRPr lang="en-US" sz="40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324533"/>
              </p:ext>
            </p:extLst>
          </p:nvPr>
        </p:nvGraphicFramePr>
        <p:xfrm>
          <a:off x="503548" y="2842991"/>
          <a:ext cx="18700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1" name="Equation" r:id="rId23" imgW="736370" imgH="203384" progId="">
                  <p:embed/>
                </p:oleObj>
              </mc:Choice>
              <mc:Fallback>
                <p:oleObj name="Equation" r:id="rId23" imgW="736370" imgH="2033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48" y="2842991"/>
                        <a:ext cx="1870075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013263" y="1319481"/>
            <a:ext cx="2396962" cy="45811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898441"/>
            <a:ext cx="18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The GLM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7890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9269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design matrix</a:t>
            </a:r>
            <a:endParaRPr lang="en-US" sz="3600" b="1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663055" y="1748486"/>
            <a:ext cx="1396777" cy="3910013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1524943" y="1725960"/>
            <a:ext cx="0" cy="3910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23331"/>
              </p:ext>
            </p:extLst>
          </p:nvPr>
        </p:nvGraphicFramePr>
        <p:xfrm>
          <a:off x="1061393" y="5232748"/>
          <a:ext cx="3841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Equation" r:id="rId4" imgW="177495" imgH="177495" progId="Equation.3">
                  <p:embed/>
                </p:oleObj>
              </mc:Choice>
              <mc:Fallback>
                <p:oleObj name="Equation" r:id="rId4" imgW="177495" imgH="1774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393" y="5232748"/>
                        <a:ext cx="38417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1663055" y="1595785"/>
            <a:ext cx="1603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035075"/>
              </p:ext>
            </p:extLst>
          </p:nvPr>
        </p:nvGraphicFramePr>
        <p:xfrm>
          <a:off x="3305696" y="1268760"/>
          <a:ext cx="3302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6" imgW="152216" imgH="164901" progId="Equation.3">
                  <p:embed/>
                </p:oleObj>
              </mc:Choice>
              <mc:Fallback>
                <p:oleObj name="Equation" r:id="rId6" imgW="152216" imgH="1649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696" y="1268760"/>
                        <a:ext cx="3302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123728" y="1865214"/>
            <a:ext cx="432048" cy="3672408"/>
            <a:chOff x="3951238" y="2708920"/>
            <a:chExt cx="432048" cy="367240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951238" y="2708920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951238" y="2924944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951238" y="3284984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951238" y="3501008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951238" y="3789040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951238" y="4149080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951238" y="4725144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951238" y="5229200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951238" y="5517232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951238" y="5805264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951238" y="6021288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951238" y="6381328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434818" y="5805264"/>
            <a:ext cx="198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33758F"/>
                </a:solidFill>
              </a:rPr>
              <a:t>Regressor</a:t>
            </a:r>
            <a:r>
              <a:rPr lang="en-US" sz="1600" dirty="0" smtClean="0">
                <a:solidFill>
                  <a:srgbClr val="33758F"/>
                </a:solidFill>
              </a:rPr>
              <a:t> 1: Face         </a:t>
            </a:r>
          </a:p>
          <a:p>
            <a:r>
              <a:rPr lang="en-US" sz="1600" dirty="0" err="1" smtClean="0">
                <a:solidFill>
                  <a:srgbClr val="33758F"/>
                </a:solidFill>
              </a:rPr>
              <a:t>Regressor</a:t>
            </a:r>
            <a:r>
              <a:rPr lang="en-US" sz="1600" dirty="0" smtClean="0">
                <a:solidFill>
                  <a:srgbClr val="33758F"/>
                </a:solidFill>
              </a:rPr>
              <a:t> 2: Scene</a:t>
            </a:r>
          </a:p>
          <a:p>
            <a:r>
              <a:rPr lang="en-US" sz="1600" dirty="0" err="1" smtClean="0">
                <a:solidFill>
                  <a:srgbClr val="33758F"/>
                </a:solidFill>
              </a:rPr>
              <a:t>Regressor</a:t>
            </a:r>
            <a:r>
              <a:rPr lang="en-US" sz="1600" dirty="0" smtClean="0">
                <a:solidFill>
                  <a:srgbClr val="33758F"/>
                </a:solidFill>
              </a:rPr>
              <a:t> 3: Constant</a:t>
            </a:r>
            <a:endParaRPr lang="en-US" sz="1600" dirty="0">
              <a:solidFill>
                <a:srgbClr val="33758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195637"/>
            <a:ext cx="888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X=</a:t>
            </a:r>
            <a:endParaRPr lang="en-GB" sz="5400" dirty="0"/>
          </a:p>
        </p:txBody>
      </p:sp>
      <p:pic>
        <p:nvPicPr>
          <p:cNvPr id="28" name="Picture 1028" descr="canonical"/>
          <p:cNvPicPr>
            <a:picLocks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229102" cy="4957763"/>
          </a:xfrm>
          <a:prstGeom prst="rect">
            <a:avLst/>
          </a:prstGeom>
          <a:noFill/>
        </p:spPr>
      </p:pic>
      <p:sp>
        <p:nvSpPr>
          <p:cNvPr id="30" name="Line 1029"/>
          <p:cNvSpPr>
            <a:spLocks noChangeShapeType="1"/>
          </p:cNvSpPr>
          <p:nvPr/>
        </p:nvSpPr>
        <p:spPr bwMode="auto">
          <a:xfrm>
            <a:off x="4766001" y="3632548"/>
            <a:ext cx="0" cy="12065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1030"/>
          <p:cNvSpPr txBox="1">
            <a:spLocks noChangeArrowheads="1"/>
          </p:cNvSpPr>
          <p:nvPr/>
        </p:nvSpPr>
        <p:spPr bwMode="auto">
          <a:xfrm>
            <a:off x="4223075" y="3049935"/>
            <a:ext cx="971551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Brief</a:t>
            </a:r>
          </a:p>
          <a:p>
            <a:pPr algn="ctr"/>
            <a:r>
              <a:rPr lang="en-US" sz="1600"/>
              <a:t>Stimulus</a:t>
            </a:r>
            <a:endParaRPr lang="en-US"/>
          </a:p>
        </p:txBody>
      </p:sp>
      <p:sp>
        <p:nvSpPr>
          <p:cNvPr id="32" name="Text Box 1032"/>
          <p:cNvSpPr txBox="1">
            <a:spLocks noChangeArrowheads="1"/>
          </p:cNvSpPr>
          <p:nvPr/>
        </p:nvSpPr>
        <p:spPr bwMode="auto">
          <a:xfrm>
            <a:off x="6875789" y="3653185"/>
            <a:ext cx="1246189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Undershoot</a:t>
            </a:r>
          </a:p>
        </p:txBody>
      </p:sp>
      <p:sp>
        <p:nvSpPr>
          <p:cNvPr id="33" name="Line 1033"/>
          <p:cNvSpPr>
            <a:spLocks noChangeShapeType="1"/>
          </p:cNvSpPr>
          <p:nvPr/>
        </p:nvSpPr>
        <p:spPr bwMode="auto">
          <a:xfrm flipH="1">
            <a:off x="6850389" y="3977035"/>
            <a:ext cx="287338" cy="1223963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4" name="Group 1041"/>
          <p:cNvGrpSpPr>
            <a:grpSpLocks/>
          </p:cNvGrpSpPr>
          <p:nvPr/>
        </p:nvGrpSpPr>
        <p:grpSpPr bwMode="auto">
          <a:xfrm>
            <a:off x="4765998" y="4367560"/>
            <a:ext cx="1443038" cy="1281113"/>
            <a:chOff x="3732" y="2895"/>
            <a:chExt cx="909" cy="807"/>
          </a:xfrm>
        </p:grpSpPr>
        <p:sp>
          <p:nvSpPr>
            <p:cNvPr id="35" name="Freeform 1031"/>
            <p:cNvSpPr>
              <a:spLocks/>
            </p:cNvSpPr>
            <p:nvPr/>
          </p:nvSpPr>
          <p:spPr bwMode="auto">
            <a:xfrm>
              <a:off x="3732" y="2895"/>
              <a:ext cx="171" cy="623"/>
            </a:xfrm>
            <a:custGeom>
              <a:avLst/>
              <a:gdLst/>
              <a:ahLst/>
              <a:cxnLst>
                <a:cxn ang="0">
                  <a:pos x="0" y="397"/>
                </a:cxn>
                <a:cxn ang="0">
                  <a:pos x="17" y="490"/>
                </a:cxn>
                <a:cxn ang="0">
                  <a:pos x="33" y="562"/>
                </a:cxn>
                <a:cxn ang="0">
                  <a:pos x="61" y="617"/>
                </a:cxn>
                <a:cxn ang="0">
                  <a:pos x="105" y="600"/>
                </a:cxn>
                <a:cxn ang="0">
                  <a:pos x="116" y="551"/>
                </a:cxn>
                <a:cxn ang="0">
                  <a:pos x="132" y="435"/>
                </a:cxn>
                <a:cxn ang="0">
                  <a:pos x="171" y="0"/>
                </a:cxn>
              </a:cxnLst>
              <a:rect l="0" t="0" r="r" b="b"/>
              <a:pathLst>
                <a:path w="171" h="623">
                  <a:moveTo>
                    <a:pt x="0" y="397"/>
                  </a:moveTo>
                  <a:cubicBezTo>
                    <a:pt x="6" y="430"/>
                    <a:pt x="12" y="463"/>
                    <a:pt x="17" y="490"/>
                  </a:cubicBezTo>
                  <a:cubicBezTo>
                    <a:pt x="22" y="517"/>
                    <a:pt x="26" y="541"/>
                    <a:pt x="33" y="562"/>
                  </a:cubicBezTo>
                  <a:cubicBezTo>
                    <a:pt x="40" y="583"/>
                    <a:pt x="49" y="611"/>
                    <a:pt x="61" y="617"/>
                  </a:cubicBezTo>
                  <a:cubicBezTo>
                    <a:pt x="73" y="623"/>
                    <a:pt x="96" y="611"/>
                    <a:pt x="105" y="600"/>
                  </a:cubicBezTo>
                  <a:cubicBezTo>
                    <a:pt x="114" y="589"/>
                    <a:pt x="112" y="578"/>
                    <a:pt x="116" y="551"/>
                  </a:cubicBezTo>
                  <a:cubicBezTo>
                    <a:pt x="120" y="524"/>
                    <a:pt x="123" y="527"/>
                    <a:pt x="132" y="435"/>
                  </a:cubicBezTo>
                  <a:cubicBezTo>
                    <a:pt x="141" y="343"/>
                    <a:pt x="153" y="61"/>
                    <a:pt x="171" y="0"/>
                  </a:cubicBezTo>
                </a:path>
              </a:pathLst>
            </a:custGeom>
            <a:noFill/>
            <a:ln w="31750" cap="flat" cmpd="sng">
              <a:solidFill>
                <a:srgbClr val="00FF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Text Box 1034"/>
            <p:cNvSpPr txBox="1">
              <a:spLocks noChangeArrowheads="1"/>
            </p:cNvSpPr>
            <p:nvPr/>
          </p:nvSpPr>
          <p:spPr bwMode="auto">
            <a:xfrm>
              <a:off x="3856" y="3334"/>
              <a:ext cx="785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Initial</a:t>
              </a:r>
            </a:p>
            <a:p>
              <a:pPr algn="ctr"/>
              <a:r>
                <a:rPr lang="en-US" sz="1600"/>
                <a:t>Undershoot</a:t>
              </a:r>
            </a:p>
          </p:txBody>
        </p:sp>
        <p:sp>
          <p:nvSpPr>
            <p:cNvPr id="38" name="Line 1035"/>
            <p:cNvSpPr>
              <a:spLocks noChangeShapeType="1"/>
            </p:cNvSpPr>
            <p:nvPr/>
          </p:nvSpPr>
          <p:spPr bwMode="auto">
            <a:xfrm flipH="1" flipV="1">
              <a:off x="3870" y="3483"/>
              <a:ext cx="209" cy="6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9" name="Text Box 1036"/>
          <p:cNvSpPr txBox="1">
            <a:spLocks noChangeArrowheads="1"/>
          </p:cNvSpPr>
          <p:nvPr/>
        </p:nvSpPr>
        <p:spPr bwMode="auto">
          <a:xfrm>
            <a:off x="6145536" y="2084738"/>
            <a:ext cx="658813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Peak</a:t>
            </a:r>
          </a:p>
        </p:txBody>
      </p:sp>
      <p:sp>
        <p:nvSpPr>
          <p:cNvPr id="52" name="Line 1037"/>
          <p:cNvSpPr>
            <a:spLocks noChangeShapeType="1"/>
          </p:cNvSpPr>
          <p:nvPr/>
        </p:nvSpPr>
        <p:spPr bwMode="auto">
          <a:xfrm flipH="1" flipV="1">
            <a:off x="5675636" y="2270476"/>
            <a:ext cx="442913" cy="7938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 rot="10800000">
            <a:off x="1691679" y="1912954"/>
            <a:ext cx="432048" cy="3672408"/>
            <a:chOff x="3951238" y="2708920"/>
            <a:chExt cx="432048" cy="3672408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3951238" y="2708920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951238" y="2924944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951238" y="3284984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951238" y="3501008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951238" y="3789040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951238" y="4149080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951238" y="4725144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951238" y="5229200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951238" y="5517232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951238" y="5805264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951238" y="6021288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51238" y="6381328"/>
              <a:ext cx="432048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555776" y="1772816"/>
            <a:ext cx="432048" cy="3861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22399" y="6300028"/>
            <a:ext cx="482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need to model the impulse response 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3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candevdis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764105"/>
            <a:ext cx="3240360" cy="216418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159229" y="319497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  <a:t>time</a:t>
            </a:r>
            <a:endParaRPr lang="en-GB" i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3528" y="3122965"/>
            <a:ext cx="3600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75656" y="2395761"/>
            <a:ext cx="0" cy="710788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9552" y="2395761"/>
            <a:ext cx="0" cy="7107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48450" y="2395761"/>
            <a:ext cx="0" cy="7107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438373" y="2395761"/>
            <a:ext cx="0" cy="7107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449043" y="2395761"/>
            <a:ext cx="0" cy="7107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94557" y="2395761"/>
            <a:ext cx="0" cy="7107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538180" y="2395761"/>
            <a:ext cx="0" cy="7107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942429" y="2395761"/>
            <a:ext cx="0" cy="7107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09083" y="2395761"/>
            <a:ext cx="0" cy="7107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924300" y="3297468"/>
            <a:ext cx="855865" cy="260172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954220" y="3384736"/>
            <a:ext cx="1019609" cy="251445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25290" y="5868561"/>
            <a:ext cx="2530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Design matrix</a:t>
            </a:r>
            <a:endParaRPr lang="en-GB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065661" y="4140369"/>
            <a:ext cx="165846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convolution</a:t>
            </a:r>
            <a:endParaRPr lang="en-GB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3203848" y="4932457"/>
            <a:ext cx="359681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down-sample for each scan</a:t>
            </a:r>
            <a:endParaRPr lang="en-GB" sz="2400" dirty="0"/>
          </a:p>
        </p:txBody>
      </p:sp>
      <p:sp>
        <p:nvSpPr>
          <p:cNvPr id="54" name="Rectangle 53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119107" y="1700808"/>
            <a:ext cx="1629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Temporal basis </a:t>
            </a:r>
          </a:p>
          <a:p>
            <a:pPr algn="ctr"/>
            <a:r>
              <a:rPr lang="en-GB" dirty="0" smtClean="0"/>
              <a:t>functions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654633" y="1763524"/>
            <a:ext cx="191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Events across time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179512" y="69269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design matrix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07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28701"/>
            <a:ext cx="5978523" cy="212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9632" y="1697772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altLang="en-US" dirty="0">
                <a:solidFill>
                  <a:schemeClr val="accent2"/>
                </a:solidFill>
              </a:rPr>
              <a:t>Finite Impulse Response (FIR)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52120" y="1700808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altLang="en-US" dirty="0">
                <a:solidFill>
                  <a:schemeClr val="accent2"/>
                </a:solidFill>
              </a:rPr>
              <a:t>Fourier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838453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Temporal basis function</a:t>
            </a:r>
            <a:endParaRPr lang="en-US" sz="3600" b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12135"/>
            <a:ext cx="2669922" cy="20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348087" y="4286424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</a:rPr>
              <a:t>Gamma function</a:t>
            </a:r>
          </a:p>
        </p:txBody>
      </p:sp>
    </p:spTree>
    <p:extLst>
      <p:ext uri="{BB962C8B-B14F-4D97-AF65-F5344CB8AC3E}">
        <p14:creationId xmlns:p14="http://schemas.microsoft.com/office/powerpoint/2010/main" val="27802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848868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Canonical </a:t>
            </a:r>
            <a:r>
              <a:rPr lang="en-US" dirty="0" err="1" smtClean="0"/>
              <a:t>Haemodynamic</a:t>
            </a:r>
            <a:r>
              <a:rPr lang="en-US" dirty="0" smtClean="0"/>
              <a:t> Response Function (HRF) used in SPM</a:t>
            </a:r>
          </a:p>
          <a:p>
            <a:endParaRPr lang="en-US" dirty="0"/>
          </a:p>
          <a:p>
            <a:r>
              <a:rPr lang="en-US" dirty="0" smtClean="0"/>
              <a:t>2 gamma functions</a:t>
            </a:r>
          </a:p>
          <a:p>
            <a:endParaRPr lang="en-US" dirty="0"/>
          </a:p>
          <a:p>
            <a:r>
              <a:rPr lang="en-US" dirty="0" smtClean="0"/>
              <a:t>Assumed to be the same everywhere in the brain</a:t>
            </a:r>
          </a:p>
        </p:txBody>
      </p:sp>
      <p:pic>
        <p:nvPicPr>
          <p:cNvPr id="6" name="Picture 11" descr="can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49672"/>
            <a:ext cx="4205287" cy="5119688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01805" y="2304356"/>
            <a:ext cx="121123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Canonical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838453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Temporal basis functions</a:t>
            </a:r>
          </a:p>
          <a:p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the standard HRF</a:t>
            </a:r>
            <a:endParaRPr lang="en-US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andev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512" y="2341761"/>
            <a:ext cx="3384376" cy="425559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67544" y="2718449"/>
            <a:ext cx="374441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Canonical </a:t>
            </a:r>
            <a:r>
              <a:rPr lang="en-US" dirty="0" err="1" smtClean="0"/>
              <a:t>Haemodynamic</a:t>
            </a:r>
            <a:r>
              <a:rPr lang="en-US" dirty="0" smtClean="0"/>
              <a:t> Response Function (HRF) used in SPM</a:t>
            </a:r>
          </a:p>
          <a:p>
            <a:endParaRPr lang="en-US" dirty="0"/>
          </a:p>
          <a:p>
            <a:r>
              <a:rPr lang="en-US" dirty="0" smtClean="0"/>
              <a:t>2 gamma functions</a:t>
            </a:r>
          </a:p>
          <a:p>
            <a:endParaRPr lang="en-US" dirty="0"/>
          </a:p>
          <a:p>
            <a:r>
              <a:rPr lang="en-US" dirty="0" smtClean="0"/>
              <a:t>+</a:t>
            </a:r>
          </a:p>
          <a:p>
            <a:endParaRPr lang="en-US" dirty="0"/>
          </a:p>
          <a:p>
            <a:r>
              <a:rPr lang="en-US" dirty="0" smtClean="0"/>
              <a:t>Multivariate Taylor expansion in time (Temporal Derivative)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39930" y="3017317"/>
            <a:ext cx="121123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Canonical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525643" y="3433242"/>
            <a:ext cx="13668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Temporal</a:t>
            </a:r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964480" y="2597436"/>
            <a:ext cx="108012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434061" y="1988840"/>
            <a:ext cx="189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Negatively weight </a:t>
            </a:r>
            <a:r>
              <a:rPr lang="en-GB" dirty="0" smtClean="0">
                <a:solidFill>
                  <a:srgbClr val="0000FF"/>
                </a:solidFill>
              </a:rPr>
              <a:t>temporal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6445523" y="2592469"/>
            <a:ext cx="108012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279906" y="1988840"/>
            <a:ext cx="189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Positively weight temporal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716503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Temporal basis functions</a:t>
            </a:r>
          </a:p>
          <a:p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the standard HRF and derivatives</a:t>
            </a:r>
            <a:endParaRPr lang="en-US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8864" y="8458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Overview</a:t>
            </a:r>
            <a:endParaRPr lang="en-GB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/>
              <a:t>Event-related  design vs block </a:t>
            </a:r>
            <a:r>
              <a:rPr lang="en-GB" sz="2400" b="1" dirty="0" smtClean="0"/>
              <a:t>design</a:t>
            </a:r>
          </a:p>
          <a:p>
            <a:pPr marL="514350" indent="-514350">
              <a:buFont typeface="+mj-lt"/>
              <a:buAutoNum type="arabicPeriod"/>
            </a:pPr>
            <a:endParaRPr lang="en-GB" sz="2400" b="1" dirty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/>
              <a:t>Modelling events</a:t>
            </a:r>
          </a:p>
          <a:p>
            <a:pPr marL="514350" indent="-514350">
              <a:buFont typeface="+mj-lt"/>
              <a:buAutoNum type="arabicPeriod"/>
            </a:pP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/>
              <a:t>Optimising the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andevdis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205287" cy="511651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67544" y="2060848"/>
            <a:ext cx="374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Canonical </a:t>
            </a:r>
            <a:r>
              <a:rPr lang="en-US" dirty="0" err="1" smtClean="0"/>
              <a:t>Haemodynamic</a:t>
            </a:r>
            <a:r>
              <a:rPr lang="en-US" dirty="0" smtClean="0"/>
              <a:t> Response Function (HRF) used in SPM</a:t>
            </a:r>
          </a:p>
          <a:p>
            <a:endParaRPr lang="en-US" dirty="0"/>
          </a:p>
          <a:p>
            <a:r>
              <a:rPr lang="en-US" dirty="0" smtClean="0"/>
              <a:t>2 gamma functions</a:t>
            </a:r>
          </a:p>
          <a:p>
            <a:endParaRPr lang="en-US" dirty="0"/>
          </a:p>
          <a:p>
            <a:r>
              <a:rPr lang="en-US" dirty="0" smtClean="0"/>
              <a:t>+</a:t>
            </a:r>
          </a:p>
          <a:p>
            <a:endParaRPr lang="en-US" dirty="0"/>
          </a:p>
          <a:p>
            <a:r>
              <a:rPr lang="en-US" dirty="0" smtClean="0"/>
              <a:t>Multivariate Taylor expansion in time (Temporal Derivative)</a:t>
            </a:r>
          </a:p>
          <a:p>
            <a:endParaRPr lang="en-US" dirty="0"/>
          </a:p>
          <a:p>
            <a:r>
              <a:rPr lang="en-US" dirty="0" smtClean="0"/>
              <a:t>+ </a:t>
            </a:r>
          </a:p>
          <a:p>
            <a:endParaRPr lang="en-US" dirty="0"/>
          </a:p>
          <a:p>
            <a:r>
              <a:rPr lang="en-US" dirty="0" smtClean="0"/>
              <a:t>Multivariate Taylor expansion in width (Dispersion Derivative)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01805" y="2304356"/>
            <a:ext cx="121123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Canonical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87518" y="2720281"/>
            <a:ext cx="13668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Temporal</a:t>
            </a:r>
            <a:endParaRPr lang="en-US">
              <a:solidFill>
                <a:srgbClr val="0033CC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092280" y="3140968"/>
            <a:ext cx="1504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CC00"/>
                </a:solidFill>
              </a:rPr>
              <a:t>Dispersion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716503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Temporal basis functions</a:t>
            </a:r>
          </a:p>
          <a:p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the standard HRF and derivatives</a:t>
            </a:r>
            <a:endParaRPr lang="en-US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616530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Now it is possible to account for variation between brain regions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858" y="764704"/>
            <a:ext cx="3868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Simple convolution</a:t>
            </a:r>
            <a:endParaRPr lang="en-GB" sz="3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0" t="54728" r="21801" b="24600"/>
          <a:stretch/>
        </p:blipFill>
        <p:spPr bwMode="auto">
          <a:xfrm>
            <a:off x="1085222" y="4081090"/>
            <a:ext cx="6367098" cy="160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0" t="23266" r="21801" b="55772"/>
          <a:stretch/>
        </p:blipFill>
        <p:spPr bwMode="auto">
          <a:xfrm>
            <a:off x="1085222" y="1412776"/>
            <a:ext cx="6367098" cy="16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6078487"/>
            <a:ext cx="714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Which design is more efficient?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665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8864" y="8458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Overview</a:t>
            </a:r>
            <a:endParaRPr lang="en-GB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Event-related  design vs block </a:t>
            </a: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pPr marL="514350" indent="-514350">
              <a:buFont typeface="+mj-lt"/>
              <a:buAutoNum type="arabicPeriod"/>
            </a:pPr>
            <a:endParaRPr lang="en-GB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Modelling events</a:t>
            </a:r>
          </a:p>
          <a:p>
            <a:pPr marL="514350" indent="-514350">
              <a:buFont typeface="+mj-lt"/>
              <a:buAutoNum type="arabicPeriod"/>
            </a:pP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/>
              <a:t>Optimising the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323528" y="4137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dirty="0" smtClean="0"/>
              <a:t>Optimising design: The Aim</a:t>
            </a:r>
            <a:endParaRPr lang="en-GB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We want to:</a:t>
            </a:r>
          </a:p>
          <a:p>
            <a:r>
              <a:rPr lang="en-US" sz="2400" dirty="0" smtClean="0"/>
              <a:t>Maximize </a:t>
            </a:r>
            <a:r>
              <a:rPr lang="en-GB" sz="2400" dirty="0" smtClean="0"/>
              <a:t>our</a:t>
            </a:r>
            <a:r>
              <a:rPr lang="en-US" sz="2400" dirty="0" smtClean="0"/>
              <a:t> </a:t>
            </a:r>
            <a:r>
              <a:rPr lang="en-US" sz="2400" i="1" dirty="0" smtClean="0"/>
              <a:t>t</a:t>
            </a:r>
            <a:r>
              <a:rPr lang="en-US" sz="2400" dirty="0" smtClean="0"/>
              <a:t>-statistic where there’s an effect – i.e. our </a:t>
            </a:r>
            <a:r>
              <a:rPr lang="en-US" sz="2400" b="1" dirty="0" smtClean="0"/>
              <a:t>efficiency </a:t>
            </a:r>
            <a:r>
              <a:rPr lang="en-US" sz="2400" dirty="0" smtClean="0"/>
              <a:t>or </a:t>
            </a:r>
            <a:r>
              <a:rPr lang="en-US" sz="2400" b="1" dirty="0" smtClean="0"/>
              <a:t>sensitivity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We need to choose a good:</a:t>
            </a:r>
          </a:p>
          <a:p>
            <a:r>
              <a:rPr lang="en-US" sz="2400" dirty="0" smtClean="0"/>
              <a:t>Stimulus order</a:t>
            </a:r>
          </a:p>
          <a:p>
            <a:r>
              <a:rPr lang="en-US" sz="2400" dirty="0" smtClean="0"/>
              <a:t>ITI</a:t>
            </a:r>
          </a:p>
          <a:p>
            <a:r>
              <a:rPr lang="en-US" sz="2400" dirty="0"/>
              <a:t>SOA</a:t>
            </a:r>
          </a:p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858" y="764704"/>
            <a:ext cx="452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Which SOA is optimal?</a:t>
            </a:r>
            <a:endParaRPr lang="en-GB" sz="3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0" t="54728" r="21801" b="24600"/>
          <a:stretch/>
        </p:blipFill>
        <p:spPr bwMode="auto">
          <a:xfrm>
            <a:off x="323528" y="4081090"/>
            <a:ext cx="6367098" cy="160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0" t="23266" r="21801" b="55772"/>
          <a:stretch/>
        </p:blipFill>
        <p:spPr bwMode="auto">
          <a:xfrm>
            <a:off x="323528" y="1844824"/>
            <a:ext cx="6367098" cy="16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76256" y="2228697"/>
            <a:ext cx="21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 very efficient…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985228" y="4701053"/>
            <a:ext cx="191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Very inefficient…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6078487"/>
            <a:ext cx="714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Which design is more efficient? </a:t>
            </a:r>
            <a:r>
              <a:rPr lang="en-GB" sz="2400" b="1" i="1" dirty="0" smtClean="0"/>
              <a:t>Neither are very good</a:t>
            </a:r>
            <a:endParaRPr lang="en-GB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94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16s SOA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98720" y="3711758"/>
            <a:ext cx="83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4s SOA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6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395536" y="917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smtClean="0"/>
              <a:t>Short randomised SOA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395536" y="2483604"/>
            <a:ext cx="21210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/>
              <a:t>Stimulus (“Neural”)</a:t>
            </a:r>
            <a:endParaRPr lang="en-US" sz="1800" dirty="0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4355976" y="2483604"/>
            <a:ext cx="65915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/>
              <a:t>HRF</a:t>
            </a:r>
            <a:endParaRPr lang="en-US" sz="1800" dirty="0"/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6821715" y="2483604"/>
            <a:ext cx="17107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Predicted Data</a:t>
            </a:r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3707904" y="5661248"/>
            <a:ext cx="184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More efficient…</a:t>
            </a:r>
            <a:endParaRPr lang="en-GB" dirty="0"/>
          </a:p>
        </p:txBody>
      </p:sp>
      <p:pic>
        <p:nvPicPr>
          <p:cNvPr id="30" name="Picture 3" descr="hr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350" y="2924944"/>
            <a:ext cx="2559050" cy="1920875"/>
          </a:xfrm>
          <a:prstGeom prst="rect">
            <a:avLst/>
          </a:prstGeom>
          <a:noFill/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812876" y="3534544"/>
            <a:ext cx="5349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ym typeface="Symbol" pitchFamily="18" charset="2"/>
              </a:rPr>
              <a:t>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5868144" y="3534544"/>
            <a:ext cx="4413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dirty="0"/>
              <a:t>=</a:t>
            </a:r>
            <a:endParaRPr lang="en-US" sz="3600" dirty="0"/>
          </a:p>
        </p:txBody>
      </p:sp>
      <p:pic>
        <p:nvPicPr>
          <p:cNvPr id="18" name="Picture 2" descr="eve_sto_soa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2562225" cy="1920875"/>
          </a:xfrm>
          <a:prstGeom prst="rect">
            <a:avLst/>
          </a:prstGeom>
          <a:noFill/>
        </p:spPr>
      </p:pic>
      <p:pic>
        <p:nvPicPr>
          <p:cNvPr id="19" name="Picture 7" descr="eve_sto_soa4_conv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2562225" cy="1920875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 flipV="1">
            <a:off x="1006325" y="4293096"/>
            <a:ext cx="0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006325" y="4293096"/>
            <a:ext cx="432048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7544" y="51571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Null events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5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251520" y="7738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Block design SOA</a:t>
            </a:r>
            <a:endParaRPr lang="en-GB" sz="3600" b="1" dirty="0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395536" y="2483604"/>
            <a:ext cx="21210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/>
              <a:t>Stimulus (“Neural”)</a:t>
            </a:r>
            <a:endParaRPr lang="en-US" sz="1800" dirty="0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4355976" y="2483604"/>
            <a:ext cx="65915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/>
              <a:t>HRF</a:t>
            </a:r>
            <a:endParaRPr lang="en-US" sz="1800" dirty="0"/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6821715" y="2483604"/>
            <a:ext cx="17107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Predicted Data</a:t>
            </a:r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3707904" y="5661248"/>
            <a:ext cx="238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Even more efficient…</a:t>
            </a:r>
            <a:endParaRPr lang="en-GB" dirty="0"/>
          </a:p>
        </p:txBody>
      </p:sp>
      <p:pic>
        <p:nvPicPr>
          <p:cNvPr id="30" name="Picture 3" descr="hr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350" y="2924944"/>
            <a:ext cx="2559050" cy="1920875"/>
          </a:xfrm>
          <a:prstGeom prst="rect">
            <a:avLst/>
          </a:prstGeom>
          <a:noFill/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812876" y="3534544"/>
            <a:ext cx="5349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ym typeface="Symbol" pitchFamily="18" charset="2"/>
              </a:rPr>
              <a:t>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5868144" y="3534544"/>
            <a:ext cx="4413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dirty="0"/>
              <a:t>=</a:t>
            </a:r>
            <a:endParaRPr lang="en-US" sz="3600" dirty="0"/>
          </a:p>
        </p:txBody>
      </p:sp>
      <p:pic>
        <p:nvPicPr>
          <p:cNvPr id="20" name="Picture 7" descr="eve_blk_soa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2562225" cy="1920875"/>
          </a:xfrm>
          <a:prstGeom prst="rect">
            <a:avLst/>
          </a:prstGeom>
          <a:noFill/>
        </p:spPr>
      </p:pic>
      <p:pic>
        <p:nvPicPr>
          <p:cNvPr id="21" name="Picture 6" descr="eve_blk_soa4_conv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2562225" cy="192087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23528" y="2032159"/>
            <a:ext cx="8397179" cy="4709209"/>
            <a:chOff x="495300" y="1219200"/>
            <a:chExt cx="9267825" cy="5197475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3162300" y="1600200"/>
              <a:ext cx="6600825" cy="1920875"/>
              <a:chOff x="1992" y="1008"/>
              <a:chExt cx="4158" cy="1210"/>
            </a:xfrm>
          </p:grpSpPr>
          <p:pic>
            <p:nvPicPr>
              <p:cNvPr id="5" name="Picture 3" descr="hrf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4" y="1008"/>
                <a:ext cx="1612" cy="1210"/>
              </a:xfrm>
              <a:prstGeom prst="rect">
                <a:avLst/>
              </a:prstGeom>
              <a:noFill/>
            </p:spPr>
          </p:pic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1992" y="1392"/>
                <a:ext cx="337" cy="4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sym typeface="Symbol" pitchFamily="18" charset="2"/>
                  </a:rPr>
                  <a:t></a:t>
                </a:r>
              </a:p>
            </p:txBody>
          </p:sp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4104" y="1392"/>
                <a:ext cx="286" cy="4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3600">
                    <a:solidFill>
                      <a:srgbClr val="000000"/>
                    </a:solidFill>
                  </a:rPr>
                  <a:t>=</a:t>
                </a:r>
                <a:endParaRPr lang="en-US" sz="36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8" name="Picture 6" descr="epo_blk_soa4_conv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" y="1008"/>
                <a:ext cx="1614" cy="1210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238500" y="5029200"/>
              <a:ext cx="434975" cy="641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rgbClr val="000000"/>
                  </a:solidFill>
                  <a:sym typeface="Symbol" pitchFamily="18" charset="2"/>
                </a:rPr>
                <a:t></a:t>
              </a:r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495300" y="3733800"/>
              <a:ext cx="2562225" cy="2682875"/>
              <a:chOff x="312" y="2352"/>
              <a:chExt cx="1614" cy="1690"/>
            </a:xfrm>
          </p:grpSpPr>
          <p:pic>
            <p:nvPicPr>
              <p:cNvPr id="11" name="Picture 10" descr="epo_blk20_pow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" y="2832"/>
                <a:ext cx="1614" cy="1210"/>
              </a:xfrm>
              <a:prstGeom prst="rect">
                <a:avLst/>
              </a:prstGeom>
              <a:noFill/>
            </p:spPr>
          </p:pic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1176" y="2352"/>
                <a:ext cx="0" cy="38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6591300" y="3733800"/>
              <a:ext cx="3171825" cy="2682875"/>
              <a:chOff x="4152" y="2352"/>
              <a:chExt cx="1998" cy="1690"/>
            </a:xfrm>
          </p:grpSpPr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152" y="3168"/>
                <a:ext cx="286" cy="4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3600">
                    <a:solidFill>
                      <a:srgbClr val="000000"/>
                    </a:solidFill>
                  </a:rPr>
                  <a:t>=</a:t>
                </a:r>
                <a:endParaRPr lang="en-US" sz="36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5" name="Picture 14" descr="epo_blk20_conv_pow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" y="2832"/>
                <a:ext cx="1614" cy="1210"/>
              </a:xfrm>
              <a:prstGeom prst="rect">
                <a:avLst/>
              </a:prstGeom>
              <a:noFill/>
            </p:spPr>
          </p:pic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5400" y="2352"/>
                <a:ext cx="0" cy="38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3848100" y="3733800"/>
              <a:ext cx="2562225" cy="2682875"/>
              <a:chOff x="2424" y="2352"/>
              <a:chExt cx="1614" cy="1690"/>
            </a:xfrm>
          </p:grpSpPr>
          <p:pic>
            <p:nvPicPr>
              <p:cNvPr id="18" name="Picture 17" descr="hrf_pow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4" y="2832"/>
                <a:ext cx="1614" cy="1210"/>
              </a:xfrm>
              <a:prstGeom prst="rect">
                <a:avLst/>
              </a:prstGeom>
              <a:noFill/>
            </p:spPr>
          </p:pic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3240" y="2352"/>
                <a:ext cx="0" cy="38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800100" y="1219200"/>
              <a:ext cx="212138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 dirty="0">
                  <a:solidFill>
                    <a:srgbClr val="000000"/>
                  </a:solidFill>
                </a:rPr>
                <a:t>Stimulus (“Neural”)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838700" y="1219200"/>
              <a:ext cx="659067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</a:rPr>
                <a:t>HRF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7734300" y="1219200"/>
              <a:ext cx="1711564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</a:rPr>
                <a:t>Predicted Data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pic>
          <p:nvPicPr>
            <p:cNvPr id="23" name="Picture 23" descr="epo_blk2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38" y="1624013"/>
              <a:ext cx="2562225" cy="1920875"/>
            </a:xfrm>
            <a:prstGeom prst="rect">
              <a:avLst/>
            </a:prstGeom>
            <a:noFill/>
          </p:spPr>
        </p:pic>
      </p:grpSp>
      <p:sp>
        <p:nvSpPr>
          <p:cNvPr id="26" name="TextBox 25"/>
          <p:cNvSpPr txBox="1"/>
          <p:nvPr/>
        </p:nvSpPr>
        <p:spPr>
          <a:xfrm>
            <a:off x="1979712" y="439913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Fourier Transform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0072" y="440842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Fourier Transform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552" y="158345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Block Design, blocks (epochs) = 20s, short ISI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7"/>
          <p:cNvSpPr txBox="1">
            <a:spLocks noChangeArrowheads="1"/>
          </p:cNvSpPr>
          <p:nvPr/>
        </p:nvSpPr>
        <p:spPr>
          <a:xfrm>
            <a:off x="251520" y="773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/>
              <a:t>Analysing </a:t>
            </a:r>
            <a:r>
              <a:rPr lang="en-GB" sz="3600" b="1" dirty="0" smtClean="0"/>
              <a:t>efficiency: Fourier transform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6014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67544" y="1392709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Randomised</a:t>
            </a:r>
            <a:r>
              <a:rPr lang="en-US" b="1" dirty="0" smtClean="0"/>
              <a:t> Design, </a:t>
            </a:r>
            <a:r>
              <a:rPr lang="en-US" b="1" dirty="0" err="1" smtClean="0"/>
              <a:t>SOA</a:t>
            </a:r>
            <a:r>
              <a:rPr lang="en-US" b="1" baseline="-25000" dirty="0" err="1" smtClean="0"/>
              <a:t>min</a:t>
            </a:r>
            <a:r>
              <a:rPr lang="en-US" b="1" dirty="0" smtClean="0"/>
              <a:t> = 4s, </a:t>
            </a:r>
            <a:r>
              <a:rPr lang="en-US" b="1" dirty="0" err="1" smtClean="0"/>
              <a:t>highpass</a:t>
            </a:r>
            <a:r>
              <a:rPr lang="en-US" b="1" dirty="0" smtClean="0"/>
              <a:t> filter = 1/120s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907704" y="447743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Fourier Transform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8064" y="448672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Fourier Transform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651695" y="2909813"/>
            <a:ext cx="5349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ym typeface="Symbol" pitchFamily="18" charset="2"/>
              </a:rPr>
              <a:t>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004495" y="2909813"/>
            <a:ext cx="4413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/>
              <a:t>=</a:t>
            </a:r>
            <a:endParaRPr lang="en-US" sz="3600"/>
          </a:p>
        </p:txBody>
      </p:sp>
      <p:pic>
        <p:nvPicPr>
          <p:cNvPr id="31" name="Picture 7" descr="eve_sto_soa4_tt160_conv_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300213"/>
            <a:ext cx="2562225" cy="1920875"/>
          </a:xfrm>
          <a:prstGeom prst="rect">
            <a:avLst/>
          </a:prstGeom>
          <a:noFill/>
        </p:spPr>
      </p:pic>
      <p:pic>
        <p:nvPicPr>
          <p:cNvPr id="32" name="Picture 8" descr="eve_sto_soa4_tt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9" y="2300213"/>
            <a:ext cx="2562225" cy="1920875"/>
          </a:xfrm>
          <a:prstGeom prst="rect">
            <a:avLst/>
          </a:prstGeom>
          <a:noFill/>
        </p:spPr>
      </p:pic>
      <p:pic>
        <p:nvPicPr>
          <p:cNvPr id="33" name="Picture 9" descr="eve_sto_soa4_tt160_p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59" y="4892501"/>
            <a:ext cx="2562225" cy="1920875"/>
          </a:xfrm>
          <a:prstGeom prst="rect">
            <a:avLst/>
          </a:prstGeom>
          <a:noFill/>
        </p:spPr>
      </p:pic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727895" y="5425901"/>
            <a:ext cx="4349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ym typeface="Symbol" pitchFamily="18" charset="2"/>
              </a:rPr>
              <a:t>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080695" y="5425901"/>
            <a:ext cx="4413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/>
              <a:t>=</a:t>
            </a:r>
            <a:endParaRPr lang="en-US" sz="3600"/>
          </a:p>
        </p:txBody>
      </p:sp>
      <p:pic>
        <p:nvPicPr>
          <p:cNvPr id="38" name="Picture 14" descr="eve_sto_soa4_tt160_conv_hp_p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892501"/>
            <a:ext cx="2562225" cy="1920875"/>
          </a:xfrm>
          <a:prstGeom prst="rect">
            <a:avLst/>
          </a:prstGeom>
          <a:noFill/>
        </p:spPr>
      </p:pic>
      <p:pic>
        <p:nvPicPr>
          <p:cNvPr id="39" name="Picture 13" descr="hrf_pow_h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7186" y="4929162"/>
            <a:ext cx="2274074" cy="1704851"/>
          </a:xfrm>
          <a:prstGeom prst="rect">
            <a:avLst/>
          </a:prstGeom>
          <a:noFill/>
        </p:spPr>
      </p:pic>
      <p:pic>
        <p:nvPicPr>
          <p:cNvPr id="40" name="Picture 6" descr="hrf_h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1162" y="2300213"/>
            <a:ext cx="2562225" cy="1920875"/>
          </a:xfrm>
          <a:prstGeom prst="rect">
            <a:avLst/>
          </a:prstGeom>
          <a:noFill/>
        </p:spPr>
      </p:pic>
      <p:sp>
        <p:nvSpPr>
          <p:cNvPr id="41" name="Line 11"/>
          <p:cNvSpPr>
            <a:spLocks noChangeShapeType="1"/>
          </p:cNvSpPr>
          <p:nvPr/>
        </p:nvSpPr>
        <p:spPr bwMode="auto">
          <a:xfrm>
            <a:off x="1566276" y="4388836"/>
            <a:ext cx="0" cy="55233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7641933" y="4388836"/>
            <a:ext cx="0" cy="55233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>
            <a:off x="4535062" y="4388836"/>
            <a:ext cx="0" cy="55233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395536" y="1922169"/>
            <a:ext cx="1922093" cy="334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Stimulus (“Neural”)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4258897" y="1922169"/>
            <a:ext cx="597152" cy="334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HRF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6882476" y="1922169"/>
            <a:ext cx="1550775" cy="334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Predicted Data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7"/>
          <p:cNvSpPr txBox="1">
            <a:spLocks noChangeArrowheads="1"/>
          </p:cNvSpPr>
          <p:nvPr/>
        </p:nvSpPr>
        <p:spPr>
          <a:xfrm>
            <a:off x="251520" y="773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/>
              <a:t>Analysing </a:t>
            </a:r>
            <a:r>
              <a:rPr lang="en-GB" sz="3600" b="1" dirty="0" smtClean="0"/>
              <a:t>efficiency: Fourier transform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1334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67544" y="142805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Sinusoidal modulation, f=1/33s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03884" y="440542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Fourier Transform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4244" y="441472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Fourier Transform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400675" y="2981821"/>
            <a:ext cx="4413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/>
              <a:t>=</a:t>
            </a:r>
            <a:endParaRPr lang="en-US" sz="3600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>
            <a:off x="962456" y="4316828"/>
            <a:ext cx="0" cy="55233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7038113" y="4316828"/>
            <a:ext cx="0" cy="55233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>
            <a:off x="3931242" y="4316828"/>
            <a:ext cx="0" cy="55233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395536" y="1957516"/>
            <a:ext cx="1922093" cy="334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Stimulus (“Neural”)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4258897" y="1957516"/>
            <a:ext cx="597152" cy="334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HRF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6882476" y="1957516"/>
            <a:ext cx="1550775" cy="334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Predicted Data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2507679" y="2372221"/>
            <a:ext cx="6524625" cy="1920875"/>
            <a:chOff x="1992" y="1008"/>
            <a:chExt cx="4110" cy="1210"/>
          </a:xfrm>
        </p:grpSpPr>
        <p:pic>
          <p:nvPicPr>
            <p:cNvPr id="23" name="Picture 4" descr="hr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4" y="1008"/>
              <a:ext cx="1612" cy="1210"/>
            </a:xfrm>
            <a:prstGeom prst="rect">
              <a:avLst/>
            </a:prstGeom>
            <a:noFill/>
          </p:spPr>
        </p:pic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1992" y="1392"/>
              <a:ext cx="337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dirty="0">
                  <a:sym typeface="Symbol" pitchFamily="18" charset="2"/>
                </a:rPr>
                <a:t></a:t>
              </a: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4104" y="1392"/>
              <a:ext cx="278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/>
                <a:t>=</a:t>
              </a:r>
              <a:endParaRPr lang="en-US" sz="3600"/>
            </a:p>
          </p:txBody>
        </p:sp>
        <p:pic>
          <p:nvPicPr>
            <p:cNvPr id="34" name="Picture 7" descr="sin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8" y="1008"/>
              <a:ext cx="1614" cy="1210"/>
            </a:xfrm>
            <a:prstGeom prst="rect">
              <a:avLst/>
            </a:prstGeom>
            <a:noFill/>
          </p:spPr>
        </p:pic>
      </p:grpSp>
      <p:pic>
        <p:nvPicPr>
          <p:cNvPr id="47" name="Picture 10" descr="sin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892501"/>
            <a:ext cx="2562225" cy="1920875"/>
          </a:xfrm>
          <a:prstGeom prst="rect">
            <a:avLst/>
          </a:prstGeom>
          <a:noFill/>
        </p:spPr>
      </p:pic>
      <p:grpSp>
        <p:nvGrpSpPr>
          <p:cNvPr id="49" name="Group 12"/>
          <p:cNvGrpSpPr>
            <a:grpSpLocks/>
          </p:cNvGrpSpPr>
          <p:nvPr/>
        </p:nvGrpSpPr>
        <p:grpSpPr bwMode="auto">
          <a:xfrm>
            <a:off x="2583879" y="4892501"/>
            <a:ext cx="6524625" cy="1920875"/>
            <a:chOff x="2040" y="2832"/>
            <a:chExt cx="4110" cy="1210"/>
          </a:xfrm>
        </p:grpSpPr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2040" y="3168"/>
              <a:ext cx="274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dirty="0">
                  <a:sym typeface="Symbol" pitchFamily="18" charset="2"/>
                </a:rPr>
                <a:t></a:t>
              </a: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4152" y="3168"/>
              <a:ext cx="278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/>
                <a:t>=</a:t>
              </a:r>
              <a:endParaRPr lang="en-US" sz="3600"/>
            </a:p>
          </p:txBody>
        </p:sp>
        <p:pic>
          <p:nvPicPr>
            <p:cNvPr id="52" name="Picture 15" descr="hrf_po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4" y="2832"/>
              <a:ext cx="1614" cy="1210"/>
            </a:xfrm>
            <a:prstGeom prst="rect">
              <a:avLst/>
            </a:prstGeom>
            <a:noFill/>
          </p:spPr>
        </p:pic>
        <p:pic>
          <p:nvPicPr>
            <p:cNvPr id="53" name="Picture 16" descr="sin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36" y="2832"/>
              <a:ext cx="1614" cy="1210"/>
            </a:xfrm>
            <a:prstGeom prst="rect">
              <a:avLst/>
            </a:prstGeom>
            <a:noFill/>
          </p:spPr>
        </p:pic>
      </p:grpSp>
      <p:pic>
        <p:nvPicPr>
          <p:cNvPr id="56" name="Picture 2" descr="sin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2372221"/>
            <a:ext cx="2562225" cy="1920875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7"/>
          <p:cNvSpPr txBox="1">
            <a:spLocks noChangeArrowheads="1"/>
          </p:cNvSpPr>
          <p:nvPr/>
        </p:nvSpPr>
        <p:spPr>
          <a:xfrm>
            <a:off x="251520" y="7738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/>
              <a:t>The optimal SOA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444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8864" y="8458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Overview</a:t>
            </a:r>
            <a:endParaRPr lang="en-GB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/>
              <a:t>Event-related  design vs block </a:t>
            </a:r>
            <a:r>
              <a:rPr lang="en-GB" sz="2400" b="1" dirty="0" smtClean="0"/>
              <a:t>design</a:t>
            </a:r>
          </a:p>
          <a:p>
            <a:pPr marL="514350" indent="-514350">
              <a:buFont typeface="+mj-lt"/>
              <a:buAutoNum type="arabicPeriod"/>
            </a:pPr>
            <a:endParaRPr lang="en-GB" sz="2400" b="1" dirty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Modelling events</a:t>
            </a:r>
          </a:p>
          <a:p>
            <a:pPr marL="514350" indent="-514350">
              <a:buFont typeface="+mj-lt"/>
              <a:buAutoNum type="arabicPeriod"/>
            </a:pPr>
            <a:endParaRPr lang="en-GB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Optimising the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105438" y="3564306"/>
            <a:ext cx="1728192" cy="114283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580220"/>
              </p:ext>
            </p:extLst>
          </p:nvPr>
        </p:nvGraphicFramePr>
        <p:xfrm>
          <a:off x="5145501" y="4289152"/>
          <a:ext cx="34147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4" imgW="1572480" imgH="219240" progId="Equation.3">
                  <p:embed/>
                </p:oleObj>
              </mc:Choice>
              <mc:Fallback>
                <p:oleObj name="Equation" r:id="rId4" imgW="1572480" imgH="219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501" y="4289152"/>
                        <a:ext cx="34147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0100" y="3843046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00" y="3843046"/>
                <a:ext cx="2962478" cy="4816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3833630" y="4083881"/>
            <a:ext cx="1242426" cy="42523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780437"/>
              </p:ext>
            </p:extLst>
          </p:nvPr>
        </p:nvGraphicFramePr>
        <p:xfrm>
          <a:off x="2975325" y="1791231"/>
          <a:ext cx="19494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quation" r:id="rId7" imgW="939600" imgH="495000" progId="Equation.3">
                  <p:embed/>
                </p:oleObj>
              </mc:Choice>
              <mc:Fallback>
                <p:oleObj name="Equation" r:id="rId7" imgW="939600" imgH="495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5325" y="1791231"/>
                        <a:ext cx="19494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343049"/>
              </p:ext>
            </p:extLst>
          </p:nvPr>
        </p:nvGraphicFramePr>
        <p:xfrm>
          <a:off x="2903275" y="5567946"/>
          <a:ext cx="23368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Equation" r:id="rId9" imgW="1106280" imgH="447840" progId="Equation.3">
                  <p:embed/>
                </p:oleObj>
              </mc:Choice>
              <mc:Fallback>
                <p:oleObj name="Equation" r:id="rId9" imgW="1106280" imgH="4478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275" y="5567946"/>
                        <a:ext cx="2336800" cy="957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13174" y="1940639"/>
            <a:ext cx="1807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X: design matrix</a:t>
            </a:r>
          </a:p>
          <a:p>
            <a:r>
              <a:rPr lang="en-GB" dirty="0" smtClean="0"/>
              <a:t>c: contrast vector</a:t>
            </a:r>
          </a:p>
          <a:p>
            <a:r>
              <a:rPr lang="el-GR" dirty="0" smtClean="0"/>
              <a:t>β</a:t>
            </a:r>
            <a:r>
              <a:rPr lang="en-GB" dirty="0" smtClean="0"/>
              <a:t>: beta vector</a:t>
            </a:r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39521" y="3203684"/>
            <a:ext cx="458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Maximise t by minimising the squared variance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83870" y="494290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Assuming </a:t>
            </a:r>
            <a:r>
              <a:rPr lang="el-GR" dirty="0" smtClean="0"/>
              <a:t>σ</a:t>
            </a:r>
            <a:r>
              <a:rPr lang="en-GB" dirty="0" smtClean="0"/>
              <a:t> is independent of our design, taking a fixed contrast we can only alter our design matrix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7"/>
          <p:cNvSpPr txBox="1">
            <a:spLocks noChangeArrowheads="1"/>
          </p:cNvSpPr>
          <p:nvPr/>
        </p:nvSpPr>
        <p:spPr>
          <a:xfrm>
            <a:off x="374848" y="84584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/>
              <a:t>Analysing </a:t>
            </a:r>
            <a:r>
              <a:rPr lang="en-GB" sz="3600" b="1" dirty="0" smtClean="0"/>
              <a:t>efficiency: maximising t value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40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75" y="1126485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Happy (A) vs sad (B) faces:  need to know both (A-B) and (</a:t>
            </a:r>
            <a:r>
              <a:rPr lang="en-GB" dirty="0"/>
              <a:t>A + B</a:t>
            </a:r>
            <a:r>
              <a:rPr lang="en-GB" dirty="0" smtClean="0"/>
              <a:t>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807831"/>
              </p:ext>
            </p:extLst>
          </p:nvPr>
        </p:nvGraphicFramePr>
        <p:xfrm>
          <a:off x="1572344" y="4386063"/>
          <a:ext cx="60960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        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2344" y="3995707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Transition matrix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72344" y="557059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Values are probabilities of that condition occurring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232" y="1964382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Efficiency Example #</a:t>
            </a:r>
            <a:r>
              <a:rPr lang="en-US" b="1" dirty="0" smtClean="0"/>
              <a:t>1</a:t>
            </a:r>
          </a:p>
          <a:p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Two event types, A and B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Randomly intermixed (event-related):</a:t>
            </a:r>
            <a:br>
              <a:rPr lang="en-US" dirty="0" smtClean="0"/>
            </a:br>
            <a:r>
              <a:rPr lang="en-US" dirty="0" smtClean="0"/>
              <a:t>ABBAABABB…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b="1" dirty="0" smtClean="0"/>
              <a:t>Question: What’s the best SOA to use?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 descr="Image result for happy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Image result for happy f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 descr="http://i.stack.imgur.com/Oks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87" y="1052736"/>
            <a:ext cx="2177873" cy="11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3927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Optimising the SOA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28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904" y="1628800"/>
            <a:ext cx="3284588" cy="3251945"/>
            <a:chOff x="3288" y="944"/>
            <a:chExt cx="2624" cy="2800"/>
          </a:xfrm>
        </p:grpSpPr>
        <p:pic>
          <p:nvPicPr>
            <p:cNvPr id="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944"/>
              <a:ext cx="2624" cy="2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33" y="1012"/>
              <a:ext cx="863" cy="54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255493" y="2208333"/>
            <a:ext cx="4599873" cy="671512"/>
            <a:chOff x="3756" y="1525"/>
            <a:chExt cx="1808" cy="423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068" y="1525"/>
              <a:ext cx="149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solidFill>
                    <a:srgbClr val="FF0000"/>
                  </a:solidFill>
                </a:rPr>
                <a:t>Contrast for Differential </a:t>
              </a:r>
              <a:r>
                <a:rPr lang="en-GB" sz="1800" dirty="0">
                  <a:solidFill>
                    <a:srgbClr val="FF0000"/>
                  </a:solidFill>
                </a:rPr>
                <a:t>Effect (A-B)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3756" y="1759"/>
              <a:ext cx="321" cy="18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4483706" y="2695174"/>
            <a:ext cx="4210054" cy="1190625"/>
            <a:chOff x="4556" y="1883"/>
            <a:chExt cx="2652" cy="75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876" y="1883"/>
              <a:ext cx="2332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solidFill>
                    <a:srgbClr val="FF0000"/>
                  </a:solidFill>
                </a:rPr>
                <a:t>Contrast for Common </a:t>
              </a:r>
              <a:r>
                <a:rPr lang="en-GB" sz="1800" dirty="0">
                  <a:solidFill>
                    <a:srgbClr val="FF0000"/>
                  </a:solidFill>
                </a:rPr>
                <a:t>Effect (A+B)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4556" y="2132"/>
              <a:ext cx="362" cy="50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59558" y="4809913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SOA (s)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694003" y="2935382"/>
            <a:ext cx="13727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9169" y="88342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Efficiency Example #1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08756" y="5866239"/>
            <a:ext cx="495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Note: the optimal SOA for the two contrasts differ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5589240"/>
            <a:ext cx="2342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</a:t>
            </a:r>
            <a:r>
              <a:rPr lang="en-GB" dirty="0" smtClean="0"/>
              <a:t>ptimal </a:t>
            </a:r>
            <a:r>
              <a:rPr lang="en-GB" dirty="0"/>
              <a:t>efficiency</a:t>
            </a:r>
            <a:endParaRPr lang="en-GB" dirty="0" smtClean="0"/>
          </a:p>
          <a:p>
            <a:r>
              <a:rPr lang="en-GB" dirty="0" smtClean="0"/>
              <a:t>A+B: 16-20s,  A-B: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0s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2885942" y="5876401"/>
            <a:ext cx="882741" cy="34900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39552" y="6236049"/>
            <a:ext cx="8262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Given a particular design matrix, the different contrasts have different efficiencies.</a:t>
            </a:r>
          </a:p>
        </p:txBody>
      </p:sp>
    </p:spTree>
    <p:extLst>
      <p:ext uri="{BB962C8B-B14F-4D97-AF65-F5344CB8AC3E}">
        <p14:creationId xmlns:p14="http://schemas.microsoft.com/office/powerpoint/2010/main" val="9913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5939"/>
            <a:ext cx="799288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Two </a:t>
            </a:r>
            <a:r>
              <a:rPr lang="en-US" dirty="0"/>
              <a:t>event types, </a:t>
            </a:r>
            <a:r>
              <a:rPr lang="en-US" dirty="0" smtClean="0"/>
              <a:t>A and B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Randomly intermixed (event-related) with null events:</a:t>
            </a:r>
            <a:br>
              <a:rPr lang="en-US" dirty="0" smtClean="0"/>
            </a:br>
            <a:r>
              <a:rPr lang="en-US" dirty="0"/>
              <a:t>AB-BAA--B---ABB…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b="1" dirty="0" smtClean="0"/>
              <a:t>Question: What’s the best SOA to use?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607053"/>
              </p:ext>
            </p:extLst>
          </p:nvPr>
        </p:nvGraphicFramePr>
        <p:xfrm>
          <a:off x="1691680" y="3388463"/>
          <a:ext cx="60960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        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91680" y="2998107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Transition matrix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457299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Values are probabilities of that condition occurring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90872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Efficiency Example #2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482" t="15488" r="-482" b="1335"/>
          <a:stretch/>
        </p:blipFill>
        <p:spPr>
          <a:xfrm>
            <a:off x="2709084" y="1691516"/>
            <a:ext cx="3851662" cy="3467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90872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Efficiency Example #2</a:t>
            </a:r>
            <a:endParaRPr lang="en-US" b="1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3488061" y="1925026"/>
            <a:ext cx="245679" cy="80623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5075126" y="3491716"/>
            <a:ext cx="936626" cy="43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950301" y="3203352"/>
            <a:ext cx="78113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(</a:t>
            </a:r>
            <a:r>
              <a:rPr lang="en-GB" sz="1800" dirty="0">
                <a:solidFill>
                  <a:srgbClr val="FF0000"/>
                </a:solidFill>
              </a:rPr>
              <a:t>A+B)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370581" y="1492978"/>
            <a:ext cx="723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(A-B)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0859" y="507589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SOA (s)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838019" y="2836551"/>
            <a:ext cx="137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08756" y="5661248"/>
            <a:ext cx="4894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With the addition of null events the optimal SOA </a:t>
            </a:r>
          </a:p>
          <a:p>
            <a:r>
              <a:rPr lang="en-GB" b="1" dirty="0"/>
              <a:t>i</a:t>
            </a:r>
            <a:r>
              <a:rPr lang="en-GB" b="1" dirty="0" smtClean="0"/>
              <a:t>s roughly matched for the two contrasts.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5589240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</a:t>
            </a:r>
            <a:r>
              <a:rPr lang="en-GB" dirty="0" smtClean="0"/>
              <a:t>ptimal </a:t>
            </a:r>
            <a:r>
              <a:rPr lang="en-GB" dirty="0"/>
              <a:t>efficiency</a:t>
            </a:r>
            <a:endParaRPr lang="en-GB" dirty="0" smtClean="0"/>
          </a:p>
          <a:p>
            <a:r>
              <a:rPr lang="en-GB" dirty="0" smtClean="0"/>
              <a:t>A+B: </a:t>
            </a:r>
            <a:r>
              <a:rPr lang="en-GB" dirty="0" smtClean="0">
                <a:sym typeface="Wingdings" panose="05000000000000000000" pitchFamily="2" charset="2"/>
              </a:rPr>
              <a:t>0s</a:t>
            </a:r>
            <a:r>
              <a:rPr lang="en-GB" dirty="0" smtClean="0"/>
              <a:t>,  A-B: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0s</a:t>
            </a:r>
            <a:endParaRPr lang="en-GB" dirty="0"/>
          </a:p>
        </p:txBody>
      </p:sp>
      <p:sp>
        <p:nvSpPr>
          <p:cNvPr id="19" name="Right Arrow 18"/>
          <p:cNvSpPr/>
          <p:nvPr/>
        </p:nvSpPr>
        <p:spPr>
          <a:xfrm>
            <a:off x="2885942" y="5876401"/>
            <a:ext cx="882741" cy="34900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851065" y="6382264"/>
            <a:ext cx="5185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Should we just use SOAs of 0s?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166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2469"/>
            <a:ext cx="3614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Non-linear effects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735641"/>
            <a:ext cx="8517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the IRs sum in a linear manner then we are OK! </a:t>
            </a:r>
          </a:p>
          <a:p>
            <a:r>
              <a:rPr lang="en-GB" dirty="0" smtClean="0"/>
              <a:t>But at short SOAs we get non-</a:t>
            </a:r>
            <a:r>
              <a:rPr lang="en-GB" dirty="0" err="1" smtClean="0"/>
              <a:t>linearities</a:t>
            </a:r>
            <a:r>
              <a:rPr lang="en-GB" dirty="0" smtClean="0"/>
              <a:t> in the data (saturation effects). </a:t>
            </a:r>
          </a:p>
          <a:p>
            <a:endParaRPr lang="en-GB" dirty="0"/>
          </a:p>
          <a:p>
            <a:r>
              <a:rPr lang="en-GB" dirty="0" smtClean="0"/>
              <a:t>Assume linear summation of BOLD response, up to a certain temporal proximity of event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0" t="20651" r="48225" b="37890"/>
          <a:stretch/>
        </p:blipFill>
        <p:spPr bwMode="auto">
          <a:xfrm>
            <a:off x="107504" y="3154307"/>
            <a:ext cx="4464496" cy="30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2755" y="3846685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Linear model</a:t>
            </a:r>
            <a:endParaRPr lang="en-GB" dirty="0">
              <a:solidFill>
                <a:srgbClr val="00B0F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079852" y="4176556"/>
            <a:ext cx="683836" cy="28803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2188" y="4824628"/>
            <a:ext cx="1987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Non linear data 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(‘saturation effect’)</a:t>
            </a:r>
            <a:endParaRPr lang="en-GB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79242" y="5112660"/>
            <a:ext cx="584446" cy="18466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88024" y="3866730"/>
            <a:ext cx="41276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Linear model is good until SOAs of &lt;1s-2s</a:t>
            </a:r>
          </a:p>
          <a:p>
            <a:endParaRPr lang="en-GB" dirty="0"/>
          </a:p>
          <a:p>
            <a:r>
              <a:rPr lang="en-GB" dirty="0" smtClean="0"/>
              <a:t>Trade off between packing more events </a:t>
            </a:r>
          </a:p>
          <a:p>
            <a:r>
              <a:rPr lang="en-GB" dirty="0" smtClean="0"/>
              <a:t>in and having nonlinear saturation effects </a:t>
            </a:r>
          </a:p>
          <a:p>
            <a:r>
              <a:rPr lang="en-GB" dirty="0" smtClean="0"/>
              <a:t>which are not modelled.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6021" y="6228020"/>
            <a:ext cx="192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Friston</a:t>
            </a:r>
            <a:r>
              <a:rPr lang="en-GB" dirty="0" smtClean="0"/>
              <a:t> et al., 1999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018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Efficiency Summary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844824"/>
            <a:ext cx="8489950" cy="34575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Block designs:</a:t>
            </a:r>
          </a:p>
          <a:p>
            <a:r>
              <a:rPr lang="en-US" dirty="0" smtClean="0"/>
              <a:t>Generally efficient but often not appropriate.</a:t>
            </a:r>
          </a:p>
          <a:p>
            <a:r>
              <a:rPr lang="en-US" dirty="0" smtClean="0"/>
              <a:t>Optimal block length 16s with short SOA (beware of high-pass filter).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Event-related designs:</a:t>
            </a:r>
          </a:p>
          <a:p>
            <a:r>
              <a:rPr lang="en-US" dirty="0" smtClean="0"/>
              <a:t>Efficiency depends on the contrast of interest</a:t>
            </a:r>
          </a:p>
          <a:p>
            <a:r>
              <a:rPr lang="en-US" dirty="0" smtClean="0"/>
              <a:t>With short SOAs ‘null events’ </a:t>
            </a:r>
            <a:r>
              <a:rPr lang="en-US" dirty="0"/>
              <a:t>(</a:t>
            </a:r>
            <a:r>
              <a:rPr lang="en-US" dirty="0" smtClean="0"/>
              <a:t>jittered ITI) can </a:t>
            </a:r>
            <a:r>
              <a:rPr lang="en-US" dirty="0" err="1" smtClean="0"/>
              <a:t>optimise</a:t>
            </a:r>
            <a:r>
              <a:rPr lang="en-US" dirty="0" smtClean="0"/>
              <a:t> efficiency across multiple contrasts. </a:t>
            </a:r>
          </a:p>
          <a:p>
            <a:r>
              <a:rPr lang="en-US" dirty="0" smtClean="0"/>
              <a:t>Non-linear effects start to become problematic at SOA&lt;2s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Summary</a:t>
            </a:r>
            <a:endParaRPr lang="en-GB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Choosing whether to use an </a:t>
            </a:r>
            <a:r>
              <a:rPr lang="en-GB" b="1" dirty="0" smtClean="0"/>
              <a:t>event-related or block design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Choosing how to model</a:t>
            </a:r>
            <a:r>
              <a:rPr lang="en-GB" dirty="0"/>
              <a:t> </a:t>
            </a:r>
            <a:r>
              <a:rPr lang="en-GB" dirty="0" smtClean="0"/>
              <a:t>the BOLD response</a:t>
            </a:r>
            <a:br>
              <a:rPr lang="en-GB" dirty="0" smtClean="0"/>
            </a:b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Optimising the timing of the experiment (</a:t>
            </a:r>
            <a:r>
              <a:rPr lang="en-GB" b="1" dirty="0" smtClean="0"/>
              <a:t>design efficiency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4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Further Reading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Books </a:t>
            </a:r>
            <a:r>
              <a:rPr lang="en-US" sz="2400" dirty="0"/>
              <a:t>(</a:t>
            </a:r>
            <a:r>
              <a:rPr lang="en-US" sz="2400" dirty="0">
                <a:hlinkClick r:id="rId2"/>
              </a:rPr>
              <a:t>http://www.fil.ion.ucl.ac.uk/spm/doc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Statistical Parametric Mapping</a:t>
            </a:r>
          </a:p>
          <a:p>
            <a:pPr lvl="1"/>
            <a:r>
              <a:rPr lang="en-US" dirty="0" smtClean="0"/>
              <a:t>Human Brain Function</a:t>
            </a:r>
          </a:p>
          <a:p>
            <a:r>
              <a:rPr lang="en-US" dirty="0" smtClean="0"/>
              <a:t>Online lectures</a:t>
            </a:r>
          </a:p>
          <a:p>
            <a:pPr lvl="1"/>
            <a:r>
              <a:rPr lang="en-US" dirty="0"/>
              <a:t>SPM Course </a:t>
            </a:r>
            <a:r>
              <a:rPr lang="en-US" dirty="0">
                <a:hlinkClick r:id="rId3"/>
              </a:rPr>
              <a:t>http://www.fil.ion.ucl.ac.uk/spm/course/video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Websites</a:t>
            </a:r>
          </a:p>
          <a:p>
            <a:pPr lvl="1"/>
            <a:r>
              <a:rPr lang="en-US" dirty="0">
                <a:hlinkClick r:id="rId4"/>
              </a:rPr>
              <a:t>http://mindhive.mit.edu/</a:t>
            </a:r>
            <a:r>
              <a:rPr lang="en-US" dirty="0" smtClean="0">
                <a:hlinkClick r:id="rId4"/>
              </a:rPr>
              <a:t>imaging</a:t>
            </a:r>
            <a:r>
              <a:rPr lang="en-US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8184" y="6310671"/>
            <a:ext cx="2700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i="1" dirty="0">
                <a:solidFill>
                  <a:srgbClr val="2E6A80"/>
                </a:solidFill>
              </a:rPr>
              <a:t>Center for Vital Longevity Face </a:t>
            </a:r>
            <a:r>
              <a:rPr lang="en-US" sz="1200" i="1" dirty="0" smtClean="0">
                <a:solidFill>
                  <a:srgbClr val="2E6A80"/>
                </a:solidFill>
              </a:rPr>
              <a:t>Database</a:t>
            </a:r>
          </a:p>
          <a:p>
            <a:pPr algn="r"/>
            <a:r>
              <a:rPr lang="en-US" sz="1200" i="1" dirty="0" smtClean="0">
                <a:solidFill>
                  <a:srgbClr val="2E6A80"/>
                </a:solidFill>
              </a:rPr>
              <a:t>Berkeley Segmentation Dataset</a:t>
            </a:r>
            <a:endParaRPr lang="en-US" sz="1200" i="1" dirty="0">
              <a:solidFill>
                <a:srgbClr val="2E6A8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1779993"/>
            <a:ext cx="1588273" cy="1224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951889" y="539007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  <a:t>time</a:t>
            </a:r>
            <a:endParaRPr lang="en-GB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96108" y="4093931"/>
            <a:ext cx="936104" cy="12241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flipH="1">
            <a:off x="2027956" y="4093931"/>
            <a:ext cx="935999" cy="12241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scenes</a:t>
            </a:r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6132516" y="4093931"/>
            <a:ext cx="936104" cy="12241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flipH="1">
            <a:off x="4764364" y="4093931"/>
            <a:ext cx="935999" cy="12241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scenes</a:t>
            </a:r>
            <a:endParaRPr lang="en-GB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739924" y="5318067"/>
            <a:ext cx="5976664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6055" y="1797859"/>
            <a:ext cx="1608179" cy="120613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949" y="766445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S</a:t>
            </a:r>
            <a:r>
              <a:rPr lang="en-GB" sz="3600" b="1" dirty="0" smtClean="0"/>
              <a:t>cenes vs face processing</a:t>
            </a:r>
            <a:endParaRPr lang="en-GB" sz="36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90"/>
          <a:stretch/>
        </p:blipFill>
        <p:spPr>
          <a:xfrm>
            <a:off x="2631719" y="2500073"/>
            <a:ext cx="1620000" cy="1216959"/>
          </a:xfrm>
          <a:prstGeom prst="rect">
            <a:avLst/>
          </a:prstGeom>
        </p:spPr>
      </p:pic>
      <p:pic>
        <p:nvPicPr>
          <p:cNvPr id="29" name="Picture 28" descr="TSFWmale77neutral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082" y="2400926"/>
            <a:ext cx="1620000" cy="12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66124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How should we order the presentation of the stimuli? </a:t>
            </a:r>
          </a:p>
          <a:p>
            <a:pPr algn="ctr"/>
            <a:r>
              <a:rPr lang="en-GB" dirty="0" smtClean="0"/>
              <a:t>What timing should we use between presentations?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2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8" descr="canonical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229102" cy="4957763"/>
          </a:xfrm>
          <a:prstGeom prst="rect">
            <a:avLst/>
          </a:prstGeom>
          <a:noFill/>
        </p:spPr>
      </p:pic>
      <p:sp>
        <p:nvSpPr>
          <p:cNvPr id="17" name="Line 1029"/>
          <p:cNvSpPr>
            <a:spLocks noChangeShapeType="1"/>
          </p:cNvSpPr>
          <p:nvPr/>
        </p:nvSpPr>
        <p:spPr bwMode="auto">
          <a:xfrm>
            <a:off x="4766001" y="3632548"/>
            <a:ext cx="0" cy="12065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1030"/>
          <p:cNvSpPr txBox="1">
            <a:spLocks noChangeArrowheads="1"/>
          </p:cNvSpPr>
          <p:nvPr/>
        </p:nvSpPr>
        <p:spPr bwMode="auto">
          <a:xfrm>
            <a:off x="4223075" y="3049935"/>
            <a:ext cx="971551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Brief</a:t>
            </a:r>
          </a:p>
          <a:p>
            <a:pPr algn="ctr"/>
            <a:r>
              <a:rPr lang="en-US" sz="1600"/>
              <a:t>Stimulus</a:t>
            </a:r>
            <a:endParaRPr lang="en-US"/>
          </a:p>
        </p:txBody>
      </p:sp>
      <p:sp>
        <p:nvSpPr>
          <p:cNvPr id="15" name="Text Box 1032"/>
          <p:cNvSpPr txBox="1">
            <a:spLocks noChangeArrowheads="1"/>
          </p:cNvSpPr>
          <p:nvPr/>
        </p:nvSpPr>
        <p:spPr bwMode="auto">
          <a:xfrm>
            <a:off x="6875789" y="3653185"/>
            <a:ext cx="1246189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Undershoot</a:t>
            </a:r>
          </a:p>
        </p:txBody>
      </p:sp>
      <p:sp>
        <p:nvSpPr>
          <p:cNvPr id="16" name="Line 1033"/>
          <p:cNvSpPr>
            <a:spLocks noChangeShapeType="1"/>
          </p:cNvSpPr>
          <p:nvPr/>
        </p:nvSpPr>
        <p:spPr bwMode="auto">
          <a:xfrm flipH="1">
            <a:off x="6850389" y="3977035"/>
            <a:ext cx="287338" cy="1223963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" name="Group 1041"/>
          <p:cNvGrpSpPr>
            <a:grpSpLocks/>
          </p:cNvGrpSpPr>
          <p:nvPr/>
        </p:nvGrpSpPr>
        <p:grpSpPr bwMode="auto">
          <a:xfrm>
            <a:off x="4765998" y="4367560"/>
            <a:ext cx="1443038" cy="1281113"/>
            <a:chOff x="3732" y="2895"/>
            <a:chExt cx="909" cy="807"/>
          </a:xfrm>
        </p:grpSpPr>
        <p:sp>
          <p:nvSpPr>
            <p:cNvPr id="12" name="Freeform 1031"/>
            <p:cNvSpPr>
              <a:spLocks/>
            </p:cNvSpPr>
            <p:nvPr/>
          </p:nvSpPr>
          <p:spPr bwMode="auto">
            <a:xfrm>
              <a:off x="3732" y="2895"/>
              <a:ext cx="171" cy="623"/>
            </a:xfrm>
            <a:custGeom>
              <a:avLst/>
              <a:gdLst/>
              <a:ahLst/>
              <a:cxnLst>
                <a:cxn ang="0">
                  <a:pos x="0" y="397"/>
                </a:cxn>
                <a:cxn ang="0">
                  <a:pos x="17" y="490"/>
                </a:cxn>
                <a:cxn ang="0">
                  <a:pos x="33" y="562"/>
                </a:cxn>
                <a:cxn ang="0">
                  <a:pos x="61" y="617"/>
                </a:cxn>
                <a:cxn ang="0">
                  <a:pos x="105" y="600"/>
                </a:cxn>
                <a:cxn ang="0">
                  <a:pos x="116" y="551"/>
                </a:cxn>
                <a:cxn ang="0">
                  <a:pos x="132" y="435"/>
                </a:cxn>
                <a:cxn ang="0">
                  <a:pos x="171" y="0"/>
                </a:cxn>
              </a:cxnLst>
              <a:rect l="0" t="0" r="r" b="b"/>
              <a:pathLst>
                <a:path w="171" h="623">
                  <a:moveTo>
                    <a:pt x="0" y="397"/>
                  </a:moveTo>
                  <a:cubicBezTo>
                    <a:pt x="6" y="430"/>
                    <a:pt x="12" y="463"/>
                    <a:pt x="17" y="490"/>
                  </a:cubicBezTo>
                  <a:cubicBezTo>
                    <a:pt x="22" y="517"/>
                    <a:pt x="26" y="541"/>
                    <a:pt x="33" y="562"/>
                  </a:cubicBezTo>
                  <a:cubicBezTo>
                    <a:pt x="40" y="583"/>
                    <a:pt x="49" y="611"/>
                    <a:pt x="61" y="617"/>
                  </a:cubicBezTo>
                  <a:cubicBezTo>
                    <a:pt x="73" y="623"/>
                    <a:pt x="96" y="611"/>
                    <a:pt x="105" y="600"/>
                  </a:cubicBezTo>
                  <a:cubicBezTo>
                    <a:pt x="114" y="589"/>
                    <a:pt x="112" y="578"/>
                    <a:pt x="116" y="551"/>
                  </a:cubicBezTo>
                  <a:cubicBezTo>
                    <a:pt x="120" y="524"/>
                    <a:pt x="123" y="527"/>
                    <a:pt x="132" y="435"/>
                  </a:cubicBezTo>
                  <a:cubicBezTo>
                    <a:pt x="141" y="343"/>
                    <a:pt x="153" y="61"/>
                    <a:pt x="171" y="0"/>
                  </a:cubicBezTo>
                </a:path>
              </a:pathLst>
            </a:custGeom>
            <a:noFill/>
            <a:ln w="31750" cap="flat" cmpd="sng">
              <a:solidFill>
                <a:srgbClr val="00FF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Text Box 1034"/>
            <p:cNvSpPr txBox="1">
              <a:spLocks noChangeArrowheads="1"/>
            </p:cNvSpPr>
            <p:nvPr/>
          </p:nvSpPr>
          <p:spPr bwMode="auto">
            <a:xfrm>
              <a:off x="3856" y="3334"/>
              <a:ext cx="785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Initial</a:t>
              </a:r>
            </a:p>
            <a:p>
              <a:pPr algn="ctr"/>
              <a:r>
                <a:rPr lang="en-US" sz="1600"/>
                <a:t>Undershoot</a:t>
              </a:r>
            </a:p>
          </p:txBody>
        </p:sp>
        <p:sp>
          <p:nvSpPr>
            <p:cNvPr id="14" name="Line 1035"/>
            <p:cNvSpPr>
              <a:spLocks noChangeShapeType="1"/>
            </p:cNvSpPr>
            <p:nvPr/>
          </p:nvSpPr>
          <p:spPr bwMode="auto">
            <a:xfrm flipH="1" flipV="1">
              <a:off x="3870" y="3483"/>
              <a:ext cx="209" cy="6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" name="Text Box 1036"/>
          <p:cNvSpPr txBox="1">
            <a:spLocks noChangeArrowheads="1"/>
          </p:cNvSpPr>
          <p:nvPr/>
        </p:nvSpPr>
        <p:spPr bwMode="auto">
          <a:xfrm>
            <a:off x="6145536" y="2084738"/>
            <a:ext cx="658813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Peak</a:t>
            </a:r>
          </a:p>
        </p:txBody>
      </p:sp>
      <p:sp>
        <p:nvSpPr>
          <p:cNvPr id="11" name="Line 1037"/>
          <p:cNvSpPr>
            <a:spLocks noChangeShapeType="1"/>
          </p:cNvSpPr>
          <p:nvPr/>
        </p:nvSpPr>
        <p:spPr bwMode="auto">
          <a:xfrm flipH="1" flipV="1">
            <a:off x="5675636" y="2270476"/>
            <a:ext cx="442913" cy="7938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04340" y="764704"/>
            <a:ext cx="5751836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BOLD </a:t>
            </a:r>
            <a:r>
              <a:rPr lang="en-GB" sz="3600" b="1" dirty="0"/>
              <a:t>r</a:t>
            </a:r>
            <a:r>
              <a:rPr lang="en-GB" sz="3600" b="1" dirty="0" smtClean="0"/>
              <a:t>esponse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7544" y="2060848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undershoot</a:t>
            </a:r>
          </a:p>
          <a:p>
            <a:endParaRPr lang="en-US" dirty="0" smtClean="0"/>
          </a:p>
          <a:p>
            <a:r>
              <a:rPr lang="en-US" dirty="0" smtClean="0"/>
              <a:t>Peak 4-6s post-stimulus</a:t>
            </a:r>
          </a:p>
          <a:p>
            <a:endParaRPr lang="en-US" dirty="0"/>
          </a:p>
          <a:p>
            <a:r>
              <a:rPr lang="en-US" dirty="0" smtClean="0"/>
              <a:t>Undershoot before returning to baseline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258" y="5088123"/>
            <a:ext cx="3934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This is SLOW.</a:t>
            </a:r>
          </a:p>
          <a:p>
            <a:r>
              <a:rPr lang="en-GB" sz="2000" dirty="0" smtClean="0"/>
              <a:t>How should we present our stimuli?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931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385192" y="629816"/>
            <a:ext cx="6419056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Experimental Designs</a:t>
            </a:r>
            <a:endParaRPr lang="en-GB" sz="3600" b="1" dirty="0"/>
          </a:p>
        </p:txBody>
      </p:sp>
      <p:sp>
        <p:nvSpPr>
          <p:cNvPr id="30" name="Rectangle 29"/>
          <p:cNvSpPr/>
          <p:nvPr/>
        </p:nvSpPr>
        <p:spPr>
          <a:xfrm>
            <a:off x="5004048" y="4005064"/>
            <a:ext cx="72008" cy="1224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623725" y="530120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  <a:t>time</a:t>
            </a:r>
            <a:endParaRPr lang="en-GB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4088" y="4005064"/>
            <a:ext cx="72008" cy="1224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868144" y="4005064"/>
            <a:ext cx="72008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372200" y="4005064"/>
            <a:ext cx="72008" cy="1224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876256" y="4005064"/>
            <a:ext cx="72008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236296" y="4005064"/>
            <a:ext cx="72008" cy="1224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524328" y="4005064"/>
            <a:ext cx="72008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7956376" y="4005064"/>
            <a:ext cx="72008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1259632" y="1979548"/>
            <a:ext cx="165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scene</a:t>
            </a:r>
            <a:endParaRPr lang="en-GB" dirty="0"/>
          </a:p>
        </p:txBody>
      </p:sp>
      <p:sp>
        <p:nvSpPr>
          <p:cNvPr id="47" name="Rectangle 46"/>
          <p:cNvSpPr/>
          <p:nvPr/>
        </p:nvSpPr>
        <p:spPr>
          <a:xfrm>
            <a:off x="1187624" y="1979548"/>
            <a:ext cx="72008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1259632" y="2483604"/>
            <a:ext cx="165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face</a:t>
            </a: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1187624" y="2483604"/>
            <a:ext cx="72008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4644008" y="335699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Intermixed / Event-Related Design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88024" y="5229200"/>
            <a:ext cx="3600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187624" y="4005064"/>
            <a:ext cx="72008" cy="1224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3375253" y="530120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  <a:t>time</a:t>
            </a:r>
            <a:endParaRPr lang="en-GB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03648" y="4005064"/>
            <a:ext cx="72008" cy="1224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2411760" y="4005064"/>
            <a:ext cx="72008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1835696" y="4005064"/>
            <a:ext cx="72008" cy="1224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2627784" y="4005064"/>
            <a:ext cx="72008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1619672" y="4005064"/>
            <a:ext cx="72008" cy="1224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2843808" y="4005064"/>
            <a:ext cx="72008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3059832" y="4005064"/>
            <a:ext cx="72008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539552" y="33569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Block / Epoch Design</a:t>
            </a:r>
            <a:endParaRPr lang="en-GB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539552" y="5229200"/>
            <a:ext cx="3600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542041" y="3917734"/>
            <a:ext cx="3374796" cy="1280962"/>
          </a:xfrm>
          <a:custGeom>
            <a:avLst/>
            <a:gdLst>
              <a:gd name="connsiteX0" fmla="*/ 0 w 3374796"/>
              <a:gd name="connsiteY0" fmla="*/ 1253248 h 1280962"/>
              <a:gd name="connsiteX1" fmla="*/ 598602 w 3374796"/>
              <a:gd name="connsiteY1" fmla="*/ 1257961 h 1280962"/>
              <a:gd name="connsiteX2" fmla="*/ 702297 w 3374796"/>
              <a:gd name="connsiteY2" fmla="*/ 1003437 h 1280962"/>
              <a:gd name="connsiteX3" fmla="*/ 801279 w 3374796"/>
              <a:gd name="connsiteY3" fmla="*/ 98464 h 1280962"/>
              <a:gd name="connsiteX4" fmla="*/ 1371600 w 3374796"/>
              <a:gd name="connsiteY4" fmla="*/ 145598 h 1280962"/>
              <a:gd name="connsiteX5" fmla="*/ 1456441 w 3374796"/>
              <a:gd name="connsiteY5" fmla="*/ 1177833 h 1280962"/>
              <a:gd name="connsiteX6" fmla="*/ 2582945 w 3374796"/>
              <a:gd name="connsiteY6" fmla="*/ 1168406 h 1280962"/>
              <a:gd name="connsiteX7" fmla="*/ 3374796 w 3374796"/>
              <a:gd name="connsiteY7" fmla="*/ 1257961 h 12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4796" h="1280962">
                <a:moveTo>
                  <a:pt x="0" y="1253248"/>
                </a:moveTo>
                <a:cubicBezTo>
                  <a:pt x="240776" y="1276422"/>
                  <a:pt x="481553" y="1299596"/>
                  <a:pt x="598602" y="1257961"/>
                </a:cubicBezTo>
                <a:cubicBezTo>
                  <a:pt x="715651" y="1216326"/>
                  <a:pt x="668518" y="1196686"/>
                  <a:pt x="702297" y="1003437"/>
                </a:cubicBezTo>
                <a:cubicBezTo>
                  <a:pt x="736076" y="810188"/>
                  <a:pt x="689729" y="241437"/>
                  <a:pt x="801279" y="98464"/>
                </a:cubicBezTo>
                <a:cubicBezTo>
                  <a:pt x="912829" y="-44509"/>
                  <a:pt x="1262406" y="-34297"/>
                  <a:pt x="1371600" y="145598"/>
                </a:cubicBezTo>
                <a:cubicBezTo>
                  <a:pt x="1480794" y="325493"/>
                  <a:pt x="1254550" y="1007365"/>
                  <a:pt x="1456441" y="1177833"/>
                </a:cubicBezTo>
                <a:cubicBezTo>
                  <a:pt x="1658332" y="1348301"/>
                  <a:pt x="2263219" y="1155051"/>
                  <a:pt x="2582945" y="1168406"/>
                </a:cubicBezTo>
                <a:cubicBezTo>
                  <a:pt x="2902671" y="1181761"/>
                  <a:pt x="3138733" y="1219861"/>
                  <a:pt x="3374796" y="1257961"/>
                </a:cubicBezTo>
              </a:path>
            </a:pathLst>
          </a:custGeom>
          <a:noFill/>
          <a:ln w="444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flipH="1">
            <a:off x="542041" y="3905158"/>
            <a:ext cx="3374795" cy="1280962"/>
          </a:xfrm>
          <a:custGeom>
            <a:avLst/>
            <a:gdLst>
              <a:gd name="connsiteX0" fmla="*/ 0 w 3374796"/>
              <a:gd name="connsiteY0" fmla="*/ 1253248 h 1280962"/>
              <a:gd name="connsiteX1" fmla="*/ 598602 w 3374796"/>
              <a:gd name="connsiteY1" fmla="*/ 1257961 h 1280962"/>
              <a:gd name="connsiteX2" fmla="*/ 702297 w 3374796"/>
              <a:gd name="connsiteY2" fmla="*/ 1003437 h 1280962"/>
              <a:gd name="connsiteX3" fmla="*/ 801279 w 3374796"/>
              <a:gd name="connsiteY3" fmla="*/ 98464 h 1280962"/>
              <a:gd name="connsiteX4" fmla="*/ 1371600 w 3374796"/>
              <a:gd name="connsiteY4" fmla="*/ 145598 h 1280962"/>
              <a:gd name="connsiteX5" fmla="*/ 1456441 w 3374796"/>
              <a:gd name="connsiteY5" fmla="*/ 1177833 h 1280962"/>
              <a:gd name="connsiteX6" fmla="*/ 2582945 w 3374796"/>
              <a:gd name="connsiteY6" fmla="*/ 1168406 h 1280962"/>
              <a:gd name="connsiteX7" fmla="*/ 3374796 w 3374796"/>
              <a:gd name="connsiteY7" fmla="*/ 1257961 h 12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4796" h="1280962">
                <a:moveTo>
                  <a:pt x="0" y="1253248"/>
                </a:moveTo>
                <a:cubicBezTo>
                  <a:pt x="240776" y="1276422"/>
                  <a:pt x="481553" y="1299596"/>
                  <a:pt x="598602" y="1257961"/>
                </a:cubicBezTo>
                <a:cubicBezTo>
                  <a:pt x="715651" y="1216326"/>
                  <a:pt x="668518" y="1196686"/>
                  <a:pt x="702297" y="1003437"/>
                </a:cubicBezTo>
                <a:cubicBezTo>
                  <a:pt x="736076" y="810188"/>
                  <a:pt x="689729" y="241437"/>
                  <a:pt x="801279" y="98464"/>
                </a:cubicBezTo>
                <a:cubicBezTo>
                  <a:pt x="912829" y="-44509"/>
                  <a:pt x="1262406" y="-34297"/>
                  <a:pt x="1371600" y="145598"/>
                </a:cubicBezTo>
                <a:cubicBezTo>
                  <a:pt x="1480794" y="325493"/>
                  <a:pt x="1254550" y="1007365"/>
                  <a:pt x="1456441" y="1177833"/>
                </a:cubicBezTo>
                <a:cubicBezTo>
                  <a:pt x="1658332" y="1348301"/>
                  <a:pt x="2263219" y="1155051"/>
                  <a:pt x="2582945" y="1168406"/>
                </a:cubicBezTo>
                <a:cubicBezTo>
                  <a:pt x="2902671" y="1181761"/>
                  <a:pt x="3138733" y="1219861"/>
                  <a:pt x="3374796" y="1257961"/>
                </a:cubicBezTo>
              </a:path>
            </a:pathLst>
          </a:cu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340480" y="1988840"/>
            <a:ext cx="72008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2340480" y="2492896"/>
            <a:ext cx="72008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2411760" y="24836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in face area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2447764" y="20081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in scene area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587727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Blocked designs have high statistical power so why would we want to use event-related design?</a:t>
            </a:r>
          </a:p>
          <a:p>
            <a:pPr algn="ctr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order is random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251520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Event-Related Designs</a:t>
            </a:r>
            <a:endParaRPr lang="en-GB" sz="3600" b="1" dirty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idx="1"/>
          </p:nvPr>
        </p:nvSpPr>
        <p:spPr>
          <a:xfrm>
            <a:off x="330200" y="1988840"/>
            <a:ext cx="8489950" cy="3457575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Advantages over block designs: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Post-hoc classification of trials by the experimenter</a:t>
            </a:r>
          </a:p>
          <a:p>
            <a:pPr lvl="1"/>
            <a:r>
              <a:rPr lang="en-GB" dirty="0" smtClean="0">
                <a:solidFill>
                  <a:schemeClr val="accent6"/>
                </a:solidFill>
              </a:rPr>
              <a:t>e.g. by subsequent memory, Wagner et al., 1998</a:t>
            </a:r>
            <a:endParaRPr lang="en-GB" dirty="0">
              <a:solidFill>
                <a:schemeClr val="accent6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31640" y="4077072"/>
            <a:ext cx="6165299" cy="2520280"/>
            <a:chOff x="1331640" y="4077072"/>
            <a:chExt cx="6165299" cy="2520280"/>
          </a:xfrm>
        </p:grpSpPr>
        <p:sp>
          <p:nvSpPr>
            <p:cNvPr id="6" name="TextBox 5"/>
            <p:cNvSpPr txBox="1"/>
            <p:nvPr/>
          </p:nvSpPr>
          <p:spPr>
            <a:xfrm>
              <a:off x="1582389" y="6219003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750ms</a:t>
              </a:r>
              <a:endParaRPr lang="en-GB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331640" y="5589240"/>
              <a:ext cx="604867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475656" y="5090025"/>
              <a:ext cx="108012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cheese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99792" y="5090025"/>
              <a:ext cx="108012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1800" y="6228020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1250ms</a:t>
              </a:r>
              <a:endParaRPr lang="en-GB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08104" y="5085184"/>
              <a:ext cx="108012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80112" y="6223179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2000ms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76256" y="5805264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solidFill>
                    <a:schemeClr val="bg2">
                      <a:lumMod val="75000"/>
                    </a:schemeClr>
                  </a:solidFill>
                </a:rPr>
                <a:t>time</a:t>
              </a:r>
              <a:endParaRPr lang="en-GB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403648" y="4803734"/>
              <a:ext cx="2376264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47664" y="4297937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Word trial (2 </a:t>
              </a:r>
              <a:r>
                <a:rPr lang="en-GB" dirty="0" err="1" smtClean="0"/>
                <a:t>secs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292080" y="4798893"/>
              <a:ext cx="144016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788024" y="407707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Fixation trial (2 </a:t>
              </a:r>
              <a:r>
                <a:rPr lang="en-GB" dirty="0" err="1" smtClean="0"/>
                <a:t>secs</a:t>
              </a:r>
              <a:r>
                <a:rPr lang="en-GB" dirty="0" smtClean="0"/>
                <a:t>)</a:t>
              </a:r>
            </a:p>
            <a:p>
              <a:pPr algn="ctr"/>
              <a:r>
                <a:rPr lang="en-GB" dirty="0" smtClean="0"/>
                <a:t>“Null event”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17391" y="908720"/>
            <a:ext cx="2837810" cy="1004748"/>
            <a:chOff x="5292080" y="971436"/>
            <a:chExt cx="3600400" cy="1224136"/>
          </a:xfrm>
        </p:grpSpPr>
        <p:sp>
          <p:nvSpPr>
            <p:cNvPr id="36" name="Rectangle 35"/>
            <p:cNvSpPr/>
            <p:nvPr/>
          </p:nvSpPr>
          <p:spPr>
            <a:xfrm>
              <a:off x="5508104" y="971436"/>
              <a:ext cx="72008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868144" y="971436"/>
              <a:ext cx="72008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372200" y="971436"/>
              <a:ext cx="7200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76256" y="971436"/>
              <a:ext cx="72008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80312" y="971436"/>
              <a:ext cx="7200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40352" y="971436"/>
              <a:ext cx="72008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28384" y="971436"/>
              <a:ext cx="7200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460432" y="971436"/>
              <a:ext cx="7200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292080" y="2195572"/>
              <a:ext cx="36004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241176" y="72198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Event-Related Designs</a:t>
            </a:r>
            <a:endParaRPr lang="en-GB" sz="3600" b="1" dirty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idx="1"/>
          </p:nvPr>
        </p:nvSpPr>
        <p:spPr>
          <a:xfrm>
            <a:off x="327025" y="1988840"/>
            <a:ext cx="8489950" cy="3457575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Advantages over block designs: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Events which can only be indicated by the participant</a:t>
            </a:r>
          </a:p>
          <a:p>
            <a:pPr lvl="1"/>
            <a:r>
              <a:rPr lang="en-GB" dirty="0" smtClean="0">
                <a:solidFill>
                  <a:schemeClr val="accent6"/>
                </a:solidFill>
              </a:rPr>
              <a:t>e.g. decision making, perceptual changes, 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smtClean="0">
                <a:solidFill>
                  <a:schemeClr val="accent6"/>
                </a:solidFill>
              </a:rPr>
              <a:t>   </a:t>
            </a:r>
            <a:r>
              <a:rPr lang="en-GB" dirty="0" err="1" smtClean="0">
                <a:solidFill>
                  <a:schemeClr val="accent6"/>
                </a:solidFill>
              </a:rPr>
              <a:t>Kleinschmidt</a:t>
            </a:r>
            <a:r>
              <a:rPr lang="en-GB" dirty="0" smtClean="0">
                <a:solidFill>
                  <a:schemeClr val="accent6"/>
                </a:solidFill>
              </a:rPr>
              <a:t> et al., 1998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http://upload.wikimedia.org/wikipedia/commons/b/b5/Rubi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437112"/>
            <a:ext cx="1440160" cy="2212197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5724129" y="860238"/>
            <a:ext cx="2837810" cy="1004748"/>
            <a:chOff x="5292080" y="971436"/>
            <a:chExt cx="3600400" cy="1224136"/>
          </a:xfrm>
        </p:grpSpPr>
        <p:sp>
          <p:nvSpPr>
            <p:cNvPr id="7" name="Rectangle 6"/>
            <p:cNvSpPr/>
            <p:nvPr/>
          </p:nvSpPr>
          <p:spPr>
            <a:xfrm>
              <a:off x="5508104" y="971436"/>
              <a:ext cx="72008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868144" y="971436"/>
              <a:ext cx="72008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72200" y="971436"/>
              <a:ext cx="7200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76256" y="971436"/>
              <a:ext cx="72008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80312" y="971436"/>
              <a:ext cx="7200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40352" y="971436"/>
              <a:ext cx="72008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28384" y="971436"/>
              <a:ext cx="7200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60432" y="971436"/>
              <a:ext cx="7200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292080" y="2195572"/>
              <a:ext cx="36004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8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332339" y="71211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Event-Related Designs</a:t>
            </a:r>
            <a:endParaRPr lang="en-GB" sz="3600" b="1" dirty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idx="1"/>
          </p:nvPr>
        </p:nvSpPr>
        <p:spPr>
          <a:xfrm>
            <a:off x="330200" y="1988840"/>
            <a:ext cx="8489950" cy="3457575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Advantages over block designs: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Paradigms which cannot be blocked</a:t>
            </a:r>
          </a:p>
          <a:p>
            <a:pPr lvl="1"/>
            <a:r>
              <a:rPr lang="en-GB" dirty="0" smtClean="0">
                <a:solidFill>
                  <a:schemeClr val="accent6"/>
                </a:solidFill>
              </a:rPr>
              <a:t>where surprise is important, oddball designs</a:t>
            </a:r>
            <a:endParaRPr lang="en-GB" dirty="0">
              <a:solidFill>
                <a:schemeClr val="accent6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31640" y="5085184"/>
            <a:ext cx="6165299" cy="1089412"/>
            <a:chOff x="1331640" y="5085184"/>
            <a:chExt cx="6165299" cy="108941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331640" y="5589240"/>
              <a:ext cx="604867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876256" y="5805264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solidFill>
                    <a:schemeClr val="bg2">
                      <a:lumMod val="75000"/>
                    </a:schemeClr>
                  </a:solidFill>
                </a:rPr>
                <a:t>time</a:t>
              </a:r>
              <a:endParaRPr lang="en-GB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47664" y="5090025"/>
              <a:ext cx="108012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43808" y="5085184"/>
              <a:ext cx="108012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39952" y="5085184"/>
              <a:ext cx="108012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36096" y="5085184"/>
              <a:ext cx="108012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051720" y="5229200"/>
              <a:ext cx="432048" cy="4320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3419872" y="5229200"/>
              <a:ext cx="432048" cy="4320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6012160" y="5229200"/>
              <a:ext cx="432048" cy="4320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716016" y="5229200"/>
              <a:ext cx="432048" cy="4320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24129" y="850367"/>
            <a:ext cx="2837810" cy="1004748"/>
            <a:chOff x="5292080" y="971436"/>
            <a:chExt cx="3600400" cy="1224136"/>
          </a:xfrm>
        </p:grpSpPr>
        <p:sp>
          <p:nvSpPr>
            <p:cNvPr id="23" name="Rectangle 22"/>
            <p:cNvSpPr/>
            <p:nvPr/>
          </p:nvSpPr>
          <p:spPr>
            <a:xfrm>
              <a:off x="5508104" y="971436"/>
              <a:ext cx="72008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68144" y="971436"/>
              <a:ext cx="72008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72200" y="971436"/>
              <a:ext cx="7200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76256" y="971436"/>
              <a:ext cx="72008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80312" y="971436"/>
              <a:ext cx="7200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40352" y="971436"/>
              <a:ext cx="72008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28384" y="971436"/>
              <a:ext cx="7200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460432" y="971436"/>
              <a:ext cx="7200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292080" y="2195572"/>
              <a:ext cx="36004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0" y="0"/>
            <a:ext cx="9144000" cy="61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2" descr="http://www.ucl.ac.uk/cpc/wp-content/uploads/ucl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0957" r="7372" b="31048"/>
          <a:stretch/>
        </p:blipFill>
        <p:spPr bwMode="auto">
          <a:xfrm>
            <a:off x="7094862" y="-27384"/>
            <a:ext cx="2049137" cy="6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1506</Words>
  <Application>Microsoft Office PowerPoint</Application>
  <PresentationFormat>On-screen Show (4:3)</PresentationFormat>
  <Paragraphs>412</Paragraphs>
  <Slides>38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Event-related fMRI SPM course May 2015    Helen Barron Wellcome Trust Centre for Neuroimaging 12 Queen Square</vt:lpstr>
      <vt:lpstr>Overview</vt:lpstr>
      <vt:lpstr>Overview</vt:lpstr>
      <vt:lpstr>PowerPoint Presentation</vt:lpstr>
      <vt:lpstr>BOLD response</vt:lpstr>
      <vt:lpstr>Experimental Designs</vt:lpstr>
      <vt:lpstr>Event-Related Designs</vt:lpstr>
      <vt:lpstr>Event-Related Designs</vt:lpstr>
      <vt:lpstr>Event-Related Designs</vt:lpstr>
      <vt:lpstr>Event-Related Designs</vt:lpstr>
      <vt:lpstr>Overview</vt:lpstr>
      <vt:lpstr>Modelling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Overview</vt:lpstr>
      <vt:lpstr> Optimising design: The Aim</vt:lpstr>
      <vt:lpstr>PowerPoint Presentation</vt:lpstr>
      <vt:lpstr>Short randomised SOA </vt:lpstr>
      <vt:lpstr>Block design SOA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Efficiency Summary</vt:lpstr>
      <vt:lpstr>Summary</vt:lpstr>
      <vt:lpstr>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related design</dc:title>
  <dc:creator>hbarron</dc:creator>
  <cp:lastModifiedBy>hbarron</cp:lastModifiedBy>
  <cp:revision>77</cp:revision>
  <dcterms:created xsi:type="dcterms:W3CDTF">2015-05-08T13:10:22Z</dcterms:created>
  <dcterms:modified xsi:type="dcterms:W3CDTF">2015-05-13T22:37:57Z</dcterms:modified>
</cp:coreProperties>
</file>