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404" r:id="rId3"/>
    <p:sldId id="425" r:id="rId4"/>
    <p:sldId id="360" r:id="rId5"/>
    <p:sldId id="410" r:id="rId6"/>
    <p:sldId id="430" r:id="rId7"/>
    <p:sldId id="400" r:id="rId8"/>
    <p:sldId id="363" r:id="rId9"/>
    <p:sldId id="397" r:id="rId10"/>
    <p:sldId id="459" r:id="rId11"/>
    <p:sldId id="426" r:id="rId12"/>
    <p:sldId id="450" r:id="rId13"/>
    <p:sldId id="451" r:id="rId14"/>
    <p:sldId id="452" r:id="rId15"/>
    <p:sldId id="454" r:id="rId16"/>
    <p:sldId id="456" r:id="rId17"/>
    <p:sldId id="433" r:id="rId18"/>
    <p:sldId id="443" r:id="rId19"/>
    <p:sldId id="444" r:id="rId20"/>
    <p:sldId id="428" r:id="rId21"/>
    <p:sldId id="390" r:id="rId22"/>
    <p:sldId id="429" r:id="rId23"/>
    <p:sldId id="431" r:id="rId24"/>
    <p:sldId id="435" r:id="rId25"/>
    <p:sldId id="457" r:id="rId26"/>
    <p:sldId id="387" r:id="rId27"/>
    <p:sldId id="388" r:id="rId28"/>
    <p:sldId id="394" r:id="rId29"/>
    <p:sldId id="395" r:id="rId30"/>
    <p:sldId id="432" r:id="rId31"/>
    <p:sldId id="446" r:id="rId32"/>
    <p:sldId id="460" r:id="rId33"/>
    <p:sldId id="461" r:id="rId34"/>
    <p:sldId id="407" r:id="rId35"/>
    <p:sldId id="458" r:id="rId36"/>
    <p:sldId id="383" r:id="rId37"/>
  </p:sldIdLst>
  <p:sldSz cx="9144000" cy="6858000" type="screen4x3"/>
  <p:notesSz cx="67945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0000"/>
    <a:srgbClr val="FFFFFF"/>
    <a:srgbClr val="008000"/>
    <a:srgbClr val="DDDDDD"/>
    <a:srgbClr val="3366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8" autoAdjust="0"/>
    <p:restoredTop sz="94660" autoAdjust="0"/>
  </p:normalViewPr>
  <p:slideViewPr>
    <p:cSldViewPr>
      <p:cViewPr varScale="1">
        <p:scale>
          <a:sx n="42" d="100"/>
          <a:sy n="42" d="100"/>
        </p:scale>
        <p:origin x="-1382" y="-91"/>
      </p:cViewPr>
      <p:guideLst>
        <p:guide orient="horz" pos="3168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02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4028A9-7DA3-4338-B5EC-357A4F7315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76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51474E-7C98-4BEF-9624-3B18147F3962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31D2DB-E057-426B-9B12-30BE5152A5A0}" type="slidenum">
              <a:rPr lang="fr-FR" altLang="fr-FR" smtClean="0"/>
              <a:pPr eaLnBrk="1" hangingPunct="1"/>
              <a:t>18</a:t>
            </a:fld>
            <a:endParaRPr lang="fr-FR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D19F52-BDFD-4AD4-8AE6-A6492994CA6C}" type="slidenum">
              <a:rPr lang="fr-FR" altLang="fr-FR" smtClean="0"/>
              <a:pPr eaLnBrk="1" hangingPunct="1"/>
              <a:t>19</a:t>
            </a:fld>
            <a:endParaRPr lang="fr-FR" altLang="fr-FR" smtClean="0"/>
          </a:p>
        </p:txBody>
      </p:sp>
      <p:sp>
        <p:nvSpPr>
          <p:cNvPr id="737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DBE2B1-91C8-4869-8205-75AF8D3D219D}" type="slidenum">
              <a:rPr lang="fr-FR" altLang="fr-FR" smtClean="0"/>
              <a:pPr eaLnBrk="1" hangingPunct="1">
                <a:spcBef>
                  <a:spcPct val="0"/>
                </a:spcBef>
              </a:pPr>
              <a:t>20</a:t>
            </a:fld>
            <a:endParaRPr lang="fr-FR" alt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AA0A5E-2BEE-47FA-9448-8B65DFFCF95D}" type="slidenum">
              <a:rPr lang="fr-FR" altLang="fr-FR" smtClean="0"/>
              <a:pPr eaLnBrk="1" hangingPunct="1">
                <a:spcBef>
                  <a:spcPct val="0"/>
                </a:spcBef>
              </a:pPr>
              <a:t>21</a:t>
            </a:fld>
            <a:endParaRPr lang="fr-FR" alt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6427B9-AFC7-4390-9D1E-3A36A05E7189}" type="slidenum">
              <a:rPr lang="en-US" altLang="fr-FR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fr-FR" smtClean="0"/>
              <a:t>Bayesian theory of probabilities furnishes:</a:t>
            </a:r>
            <a:br>
              <a:rPr lang="en-GB" altLang="fr-FR" smtClean="0"/>
            </a:br>
            <a:r>
              <a:rPr lang="en-GB" altLang="fr-FR" smtClean="0"/>
              <a:t>- a</a:t>
            </a:r>
            <a:r>
              <a:rPr lang="en-GB" altLang="fr-FR" b="1" smtClean="0"/>
              <a:t> language</a:t>
            </a:r>
            <a:r>
              <a:rPr lang="en-GB" altLang="fr-FR" smtClean="0"/>
              <a:t> allowing to </a:t>
            </a:r>
            <a:r>
              <a:rPr lang="en-GB" altLang="fr-FR" b="1" smtClean="0"/>
              <a:t>represent information and uncertainty.</a:t>
            </a:r>
            <a:r>
              <a:rPr lang="en-GB" altLang="fr-FR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- </a:t>
            </a:r>
            <a:r>
              <a:rPr lang="en-GB" altLang="fr-FR" b="1" smtClean="0"/>
              <a:t>calculus tools</a:t>
            </a:r>
            <a:r>
              <a:rPr lang="en-GB" altLang="fr-FR" smtClean="0"/>
              <a:t> able to manipulate these notions in a coherent manner.</a:t>
            </a:r>
            <a:endParaRPr lang="en-US" altLang="fr-FR" smtClean="0"/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It is an </a:t>
            </a:r>
            <a:r>
              <a:rPr lang="en-GB" altLang="fr-FR" b="1" smtClean="0"/>
              <a:t>extension to formal logic</a:t>
            </a:r>
            <a:r>
              <a:rPr lang="en-GB" altLang="fr-FR" smtClean="0"/>
              <a:t>, which works with propositions which are either true or false.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Theory of probabilities rather works with propositions which are more or less true or more or less false.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In other words, these propositions are characterized by their</a:t>
            </a:r>
            <a:r>
              <a:rPr lang="en-GB" altLang="fr-FR" b="1" smtClean="0"/>
              <a:t> degree of plausibility</a:t>
            </a:r>
            <a:r>
              <a:rPr lang="en-GB" altLang="fr-FR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fr-FR" smtClean="0"/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D2: e.g., a higher degree of plausibility should correspond to a higher number.</a:t>
            </a:r>
          </a:p>
          <a:p>
            <a:pPr eaLnBrk="1" hangingPunct="1">
              <a:lnSpc>
                <a:spcPct val="90000"/>
              </a:lnSpc>
            </a:pPr>
            <a:endParaRPr lang="en-GB" altLang="fr-FR" smtClean="0"/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D3: 	i.e. should not contain contradictions.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	E.g., when a result can be derived in different ways, all calculus should yield the same result.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	Finally, equal states of belief should correspond to equal degrees of plausibility.</a:t>
            </a:r>
          </a:p>
          <a:p>
            <a:pPr eaLnBrk="1" hangingPunct="1">
              <a:lnSpc>
                <a:spcPct val="90000"/>
              </a:lnSpc>
            </a:pPr>
            <a:endParaRPr lang="en-GB" altLang="fr-FR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Symbol" pitchFamily="1" charset="2"/>
              <a:buNone/>
            </a:pPr>
            <a:r>
              <a:rPr lang="en-GB" altLang="fr-FR" smtClean="0"/>
              <a:t>- </a:t>
            </a:r>
            <a:r>
              <a:rPr lang="en-GB" altLang="fr-FR" b="1" smtClean="0"/>
              <a:t>plausibility can be measured on probability scale</a:t>
            </a:r>
            <a:r>
              <a:rPr lang="en-GB" altLang="fr-FR" smtClean="0"/>
              <a:t> (sum to 1)</a:t>
            </a:r>
            <a:endParaRPr lang="en-US" altLang="fr-FR" smtClean="0"/>
          </a:p>
          <a:p>
            <a:pPr eaLnBrk="1" hangingPunct="1">
              <a:lnSpc>
                <a:spcPct val="90000"/>
              </a:lnSpc>
            </a:pPr>
            <a:endParaRPr lang="en-US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0733EC-93C0-4084-AB81-1416F93CFA42}" type="slidenum">
              <a:rPr lang="en-US" altLang="fr-FR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 smtClean="0"/>
          </a:p>
          <a:p>
            <a:pPr eaLnBrk="1" hangingPunct="1"/>
            <a:endParaRPr lang="en-GB" altLang="fr-FR" smtClean="0"/>
          </a:p>
          <a:p>
            <a:pPr eaLnBrk="1" hangingPunct="1"/>
            <a:r>
              <a:rPr lang="en-GB" altLang="fr-FR" smtClean="0"/>
              <a:t>EXAMPLE:</a:t>
            </a:r>
          </a:p>
          <a:p>
            <a:pPr eaLnBrk="1" hangingPunct="1"/>
            <a:r>
              <a:rPr lang="en-GB" altLang="fr-FR" smtClean="0"/>
              <a:t>	-Y : EEG electric potential measured on the scalp</a:t>
            </a:r>
          </a:p>
          <a:p>
            <a:pPr eaLnBrk="1" hangingPunct="1"/>
            <a:r>
              <a:rPr lang="en-GB" altLang="fr-FR" smtClean="0"/>
              <a:t>	-theta : connection strength between two nodes of a network</a:t>
            </a:r>
          </a:p>
          <a:p>
            <a:pPr eaLnBrk="1" hangingPunct="1"/>
            <a:endParaRPr lang="en-GB" altLang="fr-FR" smtClean="0"/>
          </a:p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C330B9-41E3-441C-BA1F-F35397D6166C}" type="slidenum">
              <a:rPr lang="en-US" altLang="fr-FR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fr-FR" smtClean="0"/>
              <a:t>Bayesian theory of probabilities furnishes:</a:t>
            </a:r>
            <a:br>
              <a:rPr lang="en-GB" altLang="fr-FR" smtClean="0"/>
            </a:br>
            <a:r>
              <a:rPr lang="en-GB" altLang="fr-FR" smtClean="0"/>
              <a:t>- a</a:t>
            </a:r>
            <a:r>
              <a:rPr lang="en-GB" altLang="fr-FR" b="1" smtClean="0"/>
              <a:t> language</a:t>
            </a:r>
            <a:r>
              <a:rPr lang="en-GB" altLang="fr-FR" smtClean="0"/>
              <a:t> allowing to </a:t>
            </a:r>
            <a:r>
              <a:rPr lang="en-GB" altLang="fr-FR" b="1" smtClean="0"/>
              <a:t>represent information and uncertainty.</a:t>
            </a:r>
            <a:r>
              <a:rPr lang="en-GB" altLang="fr-FR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- </a:t>
            </a:r>
            <a:r>
              <a:rPr lang="en-GB" altLang="fr-FR" b="1" smtClean="0"/>
              <a:t>calculus tools</a:t>
            </a:r>
            <a:r>
              <a:rPr lang="en-GB" altLang="fr-FR" smtClean="0"/>
              <a:t> able to manipulate these notions in a coherent manner.</a:t>
            </a:r>
            <a:endParaRPr lang="en-US" altLang="fr-FR" smtClean="0"/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It is an </a:t>
            </a:r>
            <a:r>
              <a:rPr lang="en-GB" altLang="fr-FR" b="1" smtClean="0"/>
              <a:t>extension to formal logic</a:t>
            </a:r>
            <a:r>
              <a:rPr lang="en-GB" altLang="fr-FR" smtClean="0"/>
              <a:t>, which works with propositions which are either true or false.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Theory of probabilities rather works with propositions which are more or less true or more or less false.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In other words, these propositions are characterized by their</a:t>
            </a:r>
            <a:r>
              <a:rPr lang="en-GB" altLang="fr-FR" b="1" smtClean="0"/>
              <a:t> degree of plausibility</a:t>
            </a:r>
            <a:r>
              <a:rPr lang="en-GB" altLang="fr-FR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fr-FR" smtClean="0"/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D2: e.g., a higher degree of plausibility should correspond to a higher number.</a:t>
            </a:r>
          </a:p>
          <a:p>
            <a:pPr eaLnBrk="1" hangingPunct="1">
              <a:lnSpc>
                <a:spcPct val="90000"/>
              </a:lnSpc>
            </a:pPr>
            <a:endParaRPr lang="en-GB" altLang="fr-FR" smtClean="0"/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D3: 	i.e. should not contain contradictions.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	E.g., when a result can be derived in different ways, all calculus should yield the same result.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r-FR" smtClean="0"/>
              <a:t>	Finally, equal states of belief should correspond to equal degrees of plausibility.</a:t>
            </a:r>
          </a:p>
          <a:p>
            <a:pPr eaLnBrk="1" hangingPunct="1">
              <a:lnSpc>
                <a:spcPct val="90000"/>
              </a:lnSpc>
            </a:pPr>
            <a:endParaRPr lang="en-GB" altLang="fr-FR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Symbol" pitchFamily="1" charset="2"/>
              <a:buNone/>
            </a:pPr>
            <a:r>
              <a:rPr lang="en-GB" altLang="fr-FR" smtClean="0"/>
              <a:t>- </a:t>
            </a:r>
            <a:r>
              <a:rPr lang="en-GB" altLang="fr-FR" b="1" smtClean="0"/>
              <a:t>plausibility can be measured on probability scale</a:t>
            </a:r>
            <a:r>
              <a:rPr lang="en-GB" altLang="fr-FR" smtClean="0"/>
              <a:t> (sum to 1)</a:t>
            </a:r>
            <a:endParaRPr lang="en-US" altLang="fr-FR" smtClean="0"/>
          </a:p>
          <a:p>
            <a:pPr eaLnBrk="1" hangingPunct="1">
              <a:lnSpc>
                <a:spcPct val="90000"/>
              </a:lnSpc>
            </a:pPr>
            <a:endParaRPr lang="en-US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67BC64-72CA-4E34-9D74-195B5B54B861}" type="slidenum">
              <a:rPr lang="fr-FR" altLang="fr-FR" smtClean="0"/>
              <a:pPr eaLnBrk="1" hangingPunct="1">
                <a:spcBef>
                  <a:spcPct val="0"/>
                </a:spcBef>
              </a:pPr>
              <a:t>26</a:t>
            </a:fld>
            <a:endParaRPr lang="fr-FR" alt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3A0969-202E-4EE7-9913-0AFF7ABAF239}" type="slidenum">
              <a:rPr lang="fr-FR" altLang="fr-FR" smtClean="0"/>
              <a:pPr eaLnBrk="1" hangingPunct="1">
                <a:spcBef>
                  <a:spcPct val="0"/>
                </a:spcBef>
              </a:pPr>
              <a:t>27</a:t>
            </a:fld>
            <a:endParaRPr lang="fr-FR" alt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E5EE5A-5A9A-421D-8A12-ACE308E31621}" type="slidenum">
              <a:rPr lang="fr-FR" altLang="fr-FR" smtClean="0"/>
              <a:pPr eaLnBrk="1" hangingPunct="1">
                <a:spcBef>
                  <a:spcPct val="0"/>
                </a:spcBef>
              </a:pPr>
              <a:t>28</a:t>
            </a:fld>
            <a:endParaRPr lang="fr-FR" alt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2AEED2-AC36-4069-AA91-7E459CE6A932}" type="slidenum">
              <a:rPr lang="fr-FR" altLang="fr-FR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82CED7-8796-4C1A-BE53-A308EC48EDB0}" type="slidenum">
              <a:rPr lang="fr-FR" altLang="fr-FR" smtClean="0"/>
              <a:pPr eaLnBrk="1" hangingPunct="1">
                <a:spcBef>
                  <a:spcPct val="0"/>
                </a:spcBef>
              </a:pPr>
              <a:t>29</a:t>
            </a:fld>
            <a:endParaRPr lang="fr-FR" altLang="fr-F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85F848-A0B3-4FFB-B5CA-DCE66C23CD27}" type="slidenum">
              <a:rPr lang="fr-FR" altLang="fr-FR" smtClean="0"/>
              <a:pPr eaLnBrk="1" hangingPunct="1">
                <a:spcBef>
                  <a:spcPct val="0"/>
                </a:spcBef>
              </a:pPr>
              <a:t>30</a:t>
            </a:fld>
            <a:endParaRPr lang="fr-FR" alt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D5F0BC-37B4-4121-9C07-D6980B5D274B}" type="slidenum">
              <a:rPr lang="fr-FR" altLang="fr-FR" smtClean="0"/>
              <a:pPr eaLnBrk="1" hangingPunct="1"/>
              <a:t>31</a:t>
            </a:fld>
            <a:endParaRPr lang="fr-FR" alt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D5F0BC-37B4-4121-9C07-D6980B5D274B}" type="slidenum">
              <a:rPr lang="fr-FR" altLang="fr-FR" smtClean="0"/>
              <a:pPr eaLnBrk="1" hangingPunct="1"/>
              <a:t>32</a:t>
            </a:fld>
            <a:endParaRPr lang="fr-FR" alt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DB7F5-C583-42DC-8EC1-395F79BF1BB6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4538"/>
            <a:ext cx="4946650" cy="371157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What sort of studies are suitable to apply DCM to?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639E63-555D-4194-89C8-4D8FD12D2827}" type="slidenum">
              <a:rPr lang="en-GB" altLang="fr-FR" smtClean="0"/>
              <a:pPr eaLnBrk="1" hangingPunct="1">
                <a:spcBef>
                  <a:spcPct val="0"/>
                </a:spcBef>
              </a:pPr>
              <a:t>34</a:t>
            </a:fld>
            <a:endParaRPr lang="en-GB" alt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49825" cy="371316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fr-FR" smtClean="0"/>
              <a:t>What sort of studies are suitable to apply DCM to?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DDDDF-FADA-4BA6-BC16-FDF812838597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8D7078-3E15-4E3D-8773-8B9596BCEA98}" type="slidenum">
              <a:rPr lang="fr-FR" altLang="fr-FR" smtClean="0"/>
              <a:pPr eaLnBrk="1" hangingPunct="1">
                <a:spcBef>
                  <a:spcPct val="0"/>
                </a:spcBef>
              </a:pPr>
              <a:t>36</a:t>
            </a:fld>
            <a:endParaRPr lang="fr-FR" altLang="fr-F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7421AB-8E81-4855-A8C9-B7E271097599}" type="slidenum">
              <a:rPr lang="fr-FR" altLang="fr-FR" smtClean="0"/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6195EE-1A3F-4154-85B4-E9C13360C53E}" type="slidenum">
              <a:rPr lang="fr-FR" altLang="fr-FR" smtClean="0"/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2E81BC-932D-483B-A910-40B9766E6BA6}" type="slidenum">
              <a:rPr lang="en-US" altLang="fr-FR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49825" cy="3713162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 altLang="fr-FR" sz="1000" smtClean="0"/>
              <a:t>Jusqu’à récemment, on utilisait la neuroimagerie pour localiser les régions impliquées dans telle ou telle tâche cognitive.</a:t>
            </a:r>
          </a:p>
          <a:p>
            <a:r>
              <a:rPr lang="fr-FR" altLang="fr-FR" sz="1000" smtClean="0"/>
              <a:t>J’ai travaillé sur le développement de méthodes liées à ce problème pendant ma thèse. Cela a donné lieu à la publication de 8 articles dont 4 en premier auteur.</a:t>
            </a:r>
          </a:p>
          <a:p>
            <a:endParaRPr lang="fr-FR" altLang="fr-FR" sz="1000" smtClean="0"/>
          </a:p>
          <a:p>
            <a:r>
              <a:rPr lang="fr-FR" altLang="fr-FR" sz="1000" smtClean="0"/>
              <a:t>Aujourd’hui, on va plus loin et on analyse la connectivité cérébrale « effective ».</a:t>
            </a:r>
          </a:p>
          <a:p>
            <a:r>
              <a:rPr lang="fr-FR" altLang="fr-FR" sz="1000" smtClean="0"/>
              <a:t>En fait, on cherche à savoir quelle est la nature de l’information qui passe d’une région A à une région B.</a:t>
            </a:r>
          </a:p>
          <a:p>
            <a:r>
              <a:rPr lang="fr-FR" altLang="fr-FR" sz="1000" smtClean="0"/>
              <a:t>L’approche DCM se base sur des modèles réalistes décrivant la façon dont le cerveau est cablé, et comment il répond à la stimulation expérimentale.</a:t>
            </a:r>
          </a:p>
          <a:p>
            <a:r>
              <a:rPr lang="fr-FR" altLang="fr-FR" sz="1000" smtClean="0"/>
              <a:t>En fittant ces modèles aux données, on peut alors montrer qu’une connexion est modulée par une propriété des stimuli qu’on manipule expérimentalement (comme la récompense à un choix).</a:t>
            </a:r>
          </a:p>
          <a:p>
            <a:r>
              <a:rPr lang="fr-FR" altLang="fr-FR" sz="1000" smtClean="0"/>
              <a:t>Si tel est le cas, on a montré que cette connexion véhiculait l’information sur la récompense.</a:t>
            </a:r>
          </a:p>
          <a:p>
            <a:r>
              <a:rPr lang="fr-FR" altLang="fr-FR" sz="1000" smtClean="0"/>
              <a:t>J’ai contribué aux aspects statistique et neurobiologique de DCM. Cela a mené à la publication de 18  articles dont 8 en premier ou dernier auteur.</a:t>
            </a:r>
          </a:p>
          <a:p>
            <a:endParaRPr lang="fr-FR" altLang="fr-FR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5EDB34-9C50-404D-89B1-3F4111C7AA2F}" type="slidenum">
              <a:rPr lang="fr-FR" altLang="fr-FR" smtClean="0"/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057EAC-F1A7-4E75-B21B-B606B33742E0}" type="slidenum">
              <a:rPr lang="fr-FR" altLang="fr-FR" smtClean="0"/>
              <a:pPr eaLnBrk="1" hangingPunct="1">
                <a:spcBef>
                  <a:spcPct val="0"/>
                </a:spcBef>
              </a:pPr>
              <a:t>8</a:t>
            </a:fld>
            <a:endParaRPr lang="fr-FR" alt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A6FCFB-547E-4B4D-827B-514D3E8FBF01}" type="slidenum">
              <a:rPr lang="fr-FR" altLang="fr-FR" smtClean="0"/>
              <a:pPr eaLnBrk="1" hangingPunct="1">
                <a:spcBef>
                  <a:spcPct val="0"/>
                </a:spcBef>
              </a:pPr>
              <a:t>11</a:t>
            </a:fld>
            <a:endParaRPr lang="fr-FR" alt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320306-3FB6-44FD-9677-B540892FFECA}" type="slidenum">
              <a:rPr lang="fr-FR" altLang="fr-FR" smtClean="0"/>
              <a:pPr eaLnBrk="1" hangingPunct="1">
                <a:spcBef>
                  <a:spcPct val="0"/>
                </a:spcBef>
              </a:pPr>
              <a:t>12</a:t>
            </a:fld>
            <a:endParaRPr lang="fr-FR" alt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3A429-BF05-42F5-9C60-5AC8C734B8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71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8BFB-03B7-4B98-8E23-FEEA6505C0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87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0B723-9CF8-4823-9C82-9E65D3E288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45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7B70-56DF-4952-B4B9-ACFBBE5B13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58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8987-82EB-4AB8-B865-BF217DF3DB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34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BC90-486C-402A-ADC6-91EC6486CF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2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803D2-359E-4DC5-A96D-4BB156E637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29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6DFE-D7B3-4B34-ADFF-B260252C42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7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836ED-F014-48C3-A0A4-8E81F839BC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62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F2181-8107-429C-99FC-00C5A0FB33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77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57A6D-ED0B-49CB-9BDA-4B4ED80886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60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Click to edit Master text styles</a:t>
            </a:r>
          </a:p>
          <a:p>
            <a:pPr lvl="1"/>
            <a:r>
              <a:rPr lang="fr-FR" altLang="fr-FR" smtClean="0"/>
              <a:t>Second level</a:t>
            </a:r>
          </a:p>
          <a:p>
            <a:pPr lvl="2"/>
            <a:r>
              <a:rPr lang="fr-FR" altLang="fr-FR" smtClean="0"/>
              <a:t>Third level</a:t>
            </a:r>
          </a:p>
          <a:p>
            <a:pPr lvl="3"/>
            <a:r>
              <a:rPr lang="fr-FR" altLang="fr-FR" smtClean="0"/>
              <a:t>Fourth level</a:t>
            </a:r>
          </a:p>
          <a:p>
            <a:pPr lvl="4"/>
            <a:r>
              <a:rPr lang="fr-FR" altLang="fr-F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0BA06F-4DDA-4262-ACF9-B25687BE1B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2.png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11" Type="http://schemas.openxmlformats.org/officeDocument/2006/relationships/image" Target="../media/image51.w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19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24.bin"/><Relationship Id="rId18" Type="http://schemas.openxmlformats.org/officeDocument/2006/relationships/oleObject" Target="../embeddings/oleObject27.bin"/><Relationship Id="rId26" Type="http://schemas.openxmlformats.org/officeDocument/2006/relationships/oleObject" Target="../embeddings/oleObject32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60.wmf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6.wmf"/><Relationship Id="rId17" Type="http://schemas.openxmlformats.org/officeDocument/2006/relationships/image" Target="../media/image58.wmf"/><Relationship Id="rId25" Type="http://schemas.openxmlformats.org/officeDocument/2006/relationships/oleObject" Target="../embeddings/oleObject31.bin"/><Relationship Id="rId33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6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5.png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61.wmf"/><Relationship Id="rId32" Type="http://schemas.openxmlformats.org/officeDocument/2006/relationships/oleObject" Target="../embeddings/oleObject35.bin"/><Relationship Id="rId5" Type="http://schemas.openxmlformats.org/officeDocument/2006/relationships/image" Target="../media/image53.wmf"/><Relationship Id="rId15" Type="http://schemas.openxmlformats.org/officeDocument/2006/relationships/image" Target="../media/image57.wmf"/><Relationship Id="rId23" Type="http://schemas.openxmlformats.org/officeDocument/2006/relationships/oleObject" Target="../embeddings/oleObject30.bin"/><Relationship Id="rId28" Type="http://schemas.openxmlformats.org/officeDocument/2006/relationships/oleObject" Target="../embeddings/oleObject33.bin"/><Relationship Id="rId10" Type="http://schemas.openxmlformats.org/officeDocument/2006/relationships/image" Target="../media/image55.wmf"/><Relationship Id="rId19" Type="http://schemas.openxmlformats.org/officeDocument/2006/relationships/image" Target="../media/image59.wmf"/><Relationship Id="rId31" Type="http://schemas.openxmlformats.org/officeDocument/2006/relationships/image" Target="../media/image63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18.png"/><Relationship Id="rId30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7.png"/><Relationship Id="rId4" Type="http://schemas.openxmlformats.org/officeDocument/2006/relationships/image" Target="../media/image68.png"/><Relationship Id="rId9" Type="http://schemas.openxmlformats.org/officeDocument/2006/relationships/image" Target="../media/image6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72.wmf"/><Relationship Id="rId18" Type="http://schemas.openxmlformats.org/officeDocument/2006/relationships/image" Target="../media/image74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45.bin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71.wmf"/><Relationship Id="rId5" Type="http://schemas.openxmlformats.org/officeDocument/2006/relationships/image" Target="../media/image77.wmf"/><Relationship Id="rId15" Type="http://schemas.openxmlformats.org/officeDocument/2006/relationships/oleObject" Target="../embeddings/oleObject42.bin"/><Relationship Id="rId23" Type="http://schemas.openxmlformats.org/officeDocument/2006/relationships/image" Target="../media/image79.jpeg"/><Relationship Id="rId10" Type="http://schemas.openxmlformats.org/officeDocument/2006/relationships/oleObject" Target="../embeddings/oleObject40.bin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68.png"/><Relationship Id="rId9" Type="http://schemas.openxmlformats.org/officeDocument/2006/relationships/image" Target="../media/image70.wmf"/><Relationship Id="rId14" Type="http://schemas.openxmlformats.org/officeDocument/2006/relationships/image" Target="../media/image78.png"/><Relationship Id="rId22" Type="http://schemas.openxmlformats.org/officeDocument/2006/relationships/image" Target="../media/image7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3.png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81.png"/><Relationship Id="rId10" Type="http://schemas.openxmlformats.org/officeDocument/2006/relationships/image" Target="../media/image77.wmf"/><Relationship Id="rId4" Type="http://schemas.openxmlformats.org/officeDocument/2006/relationships/image" Target="../media/image80.jpe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5.wmf"/><Relationship Id="rId18" Type="http://schemas.openxmlformats.org/officeDocument/2006/relationships/image" Target="../media/image97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1.bin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9.png"/><Relationship Id="rId11" Type="http://schemas.openxmlformats.org/officeDocument/2006/relationships/image" Target="../media/image100.png"/><Relationship Id="rId5" Type="http://schemas.openxmlformats.org/officeDocument/2006/relationships/image" Target="../media/image92.wmf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94.wmf"/><Relationship Id="rId19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13.wmf"/><Relationship Id="rId18" Type="http://schemas.openxmlformats.org/officeDocument/2006/relationships/image" Target="../media/image10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9.bin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6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68.bin"/><Relationship Id="rId18" Type="http://schemas.openxmlformats.org/officeDocument/2006/relationships/oleObject" Target="../embeddings/oleObject70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09.wmf"/><Relationship Id="rId12" Type="http://schemas.openxmlformats.org/officeDocument/2006/relationships/image" Target="../media/image111.wmf"/><Relationship Id="rId17" Type="http://schemas.openxmlformats.org/officeDocument/2006/relationships/image" Target="../media/image1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3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67.bin"/><Relationship Id="rId5" Type="http://schemas.openxmlformats.org/officeDocument/2006/relationships/image" Target="../media/image108.wmf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110.wmf"/><Relationship Id="rId19" Type="http://schemas.openxmlformats.org/officeDocument/2006/relationships/image" Target="../media/image114.wmf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11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5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23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9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wmf"/><Relationship Id="rId5" Type="http://schemas.openxmlformats.org/officeDocument/2006/relationships/image" Target="../media/image26.png"/><Relationship Id="rId10" Type="http://schemas.openxmlformats.org/officeDocument/2006/relationships/image" Target="../media/image2.wmf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0525" y="5294313"/>
            <a:ext cx="7304088" cy="1447800"/>
          </a:xfrm>
        </p:spPr>
        <p:txBody>
          <a:bodyPr/>
          <a:lstStyle/>
          <a:p>
            <a:pPr algn="r" eaLnBrk="1" hangingPunct="1"/>
            <a:r>
              <a:rPr lang="en-GB" altLang="fr-FR" sz="1800" b="1" dirty="0" smtClean="0"/>
              <a:t>J. Daunizeau</a:t>
            </a:r>
            <a:endParaRPr lang="en-GB" altLang="fr-FR" sz="1800" dirty="0" smtClean="0"/>
          </a:p>
          <a:p>
            <a:pPr algn="r" eaLnBrk="1" hangingPunct="1"/>
            <a:endParaRPr lang="en-GB" altLang="fr-FR" sz="1800" dirty="0" smtClean="0"/>
          </a:p>
          <a:p>
            <a:pPr algn="r" eaLnBrk="1" hangingPunct="1"/>
            <a:r>
              <a:rPr lang="en-GB" altLang="fr-FR" sz="1800" i="1" dirty="0" smtClean="0"/>
              <a:t>ICM</a:t>
            </a:r>
            <a:r>
              <a:rPr lang="en-GB" altLang="fr-FR" sz="1800" i="1" dirty="0" smtClean="0"/>
              <a:t>, Paris, </a:t>
            </a:r>
            <a:r>
              <a:rPr lang="en-GB" altLang="fr-FR" sz="1800" i="1" dirty="0" smtClean="0"/>
              <a:t>France</a:t>
            </a:r>
          </a:p>
          <a:p>
            <a:pPr algn="r" eaLnBrk="1" hangingPunct="1"/>
            <a:r>
              <a:rPr lang="en-GB" altLang="fr-FR" sz="1800" i="1" dirty="0" smtClean="0"/>
              <a:t>ETH, Zurich, Switzerland</a:t>
            </a:r>
            <a:endParaRPr lang="en-GB" altLang="fr-FR" sz="1800" i="1" dirty="0" smtClean="0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52400" y="76200"/>
            <a:ext cx="88201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b="1" dirty="0" err="1">
                <a:solidFill>
                  <a:srgbClr val="CC6600"/>
                </a:solidFill>
              </a:rPr>
              <a:t>Dynamic</a:t>
            </a:r>
            <a:r>
              <a:rPr lang="fr-FR" altLang="fr-FR" b="1" dirty="0">
                <a:solidFill>
                  <a:srgbClr val="CC6600"/>
                </a:solidFill>
              </a:rPr>
              <a:t> Causal </a:t>
            </a:r>
            <a:r>
              <a:rPr lang="fr-FR" altLang="fr-FR" b="1" dirty="0" err="1" smtClean="0">
                <a:solidFill>
                  <a:srgbClr val="CC6600"/>
                </a:solidFill>
              </a:rPr>
              <a:t>Modelling</a:t>
            </a:r>
            <a:endParaRPr lang="fr-FR" altLang="fr-FR" b="1" dirty="0">
              <a:solidFill>
                <a:srgbClr val="CC66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rgbClr val="CC6600"/>
                </a:solidFill>
              </a:rPr>
              <a:t>of </a:t>
            </a:r>
            <a:r>
              <a:rPr lang="fr-FR" altLang="fr-FR" b="1" dirty="0" err="1" smtClean="0">
                <a:solidFill>
                  <a:srgbClr val="CC6600"/>
                </a:solidFill>
              </a:rPr>
              <a:t>fMRI</a:t>
            </a:r>
            <a:r>
              <a:rPr lang="fr-FR" altLang="fr-FR" b="1" dirty="0" smtClean="0">
                <a:solidFill>
                  <a:srgbClr val="CC6600"/>
                </a:solidFill>
              </a:rPr>
              <a:t> </a:t>
            </a:r>
            <a:r>
              <a:rPr lang="fr-FR" altLang="fr-FR" b="1" dirty="0" err="1" smtClean="0">
                <a:solidFill>
                  <a:srgbClr val="CC6600"/>
                </a:solidFill>
              </a:rPr>
              <a:t>timeseries</a:t>
            </a:r>
            <a:r>
              <a:rPr lang="fr-FR" altLang="fr-FR" b="1" dirty="0" smtClean="0">
                <a:solidFill>
                  <a:srgbClr val="CC6600"/>
                </a:solidFill>
              </a:rPr>
              <a:t> </a:t>
            </a:r>
            <a:endParaRPr lang="fr-FR" altLang="fr-FR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77925"/>
            <a:ext cx="36322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05263"/>
            <a:ext cx="324008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171950" y="4076700"/>
            <a:ext cx="255588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050" y="1052513"/>
            <a:ext cx="3494088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16463" y="4076700"/>
            <a:ext cx="255587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4879975" y="981075"/>
            <a:ext cx="339725" cy="484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7793951" y="6581775"/>
            <a:ext cx="13500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000" dirty="0" err="1"/>
              <a:t>Lebreton</a:t>
            </a:r>
            <a:r>
              <a:rPr lang="fr-FR" sz="1000" dirty="0"/>
              <a:t> et al., 2011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97462" y="3933825"/>
            <a:ext cx="4739034" cy="2557463"/>
            <a:chOff x="4297462" y="3933825"/>
            <a:chExt cx="4739034" cy="2557463"/>
          </a:xfrm>
        </p:grpSpPr>
        <p:pic>
          <p:nvPicPr>
            <p:cNvPr id="28681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12384" y="3933825"/>
              <a:ext cx="2424112" cy="255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97462" y="4084638"/>
              <a:ext cx="2290762" cy="240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dirty="0">
                <a:solidFill>
                  <a:srgbClr val="008000"/>
                </a:solidFill>
              </a:rPr>
              <a:t>Introduction</a:t>
            </a:r>
            <a:br>
              <a:rPr lang="en-GB" altLang="fr-FR" dirty="0">
                <a:solidFill>
                  <a:srgbClr val="008000"/>
                </a:solidFill>
              </a:rPr>
            </a:br>
            <a:r>
              <a:rPr lang="en-GB" altLang="fr-FR" sz="2000" i="1" dirty="0">
                <a:solidFill>
                  <a:srgbClr val="008000"/>
                </a:solidFill>
              </a:rPr>
              <a:t>DCM for fMRI: </a:t>
            </a:r>
            <a:r>
              <a:rPr lang="en-GB" altLang="fr-FR" sz="2000" i="1" dirty="0" smtClean="0">
                <a:solidFill>
                  <a:srgbClr val="008000"/>
                </a:solidFill>
              </a:rPr>
              <a:t>assessing mimetic desire in the brain</a:t>
            </a:r>
            <a:endParaRPr lang="en-GB" altLang="fr-FR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033588" y="38100"/>
            <a:ext cx="50657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008000"/>
                </a:solidFill>
                <a:latin typeface="Arial Unicode MS" pitchFamily="1" charset="0"/>
              </a:rPr>
              <a:t>Overview</a:t>
            </a:r>
            <a:endParaRPr lang="en-US" altLang="fr-FR" sz="2000">
              <a:solidFill>
                <a:srgbClr val="008000"/>
              </a:solidFill>
              <a:latin typeface="Arial Unicode MS" pitchFamily="1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20738" y="1752600"/>
            <a:ext cx="750252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>
                <a:solidFill>
                  <a:schemeClr val="bg2"/>
                </a:solidFill>
              </a:rPr>
              <a:t>1 	DCM: introduction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endParaRPr lang="en-GB" altLang="fr-FR" sz="2000" dirty="0">
              <a:solidFill>
                <a:schemeClr val="bg2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/>
              <a:t>2 	Dynamical systems theory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endParaRPr lang="en-GB" altLang="fr-FR" sz="2000" dirty="0">
              <a:solidFill>
                <a:schemeClr val="bg2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>
                <a:solidFill>
                  <a:schemeClr val="bg2"/>
                </a:solidFill>
              </a:rPr>
              <a:t>4 	Bayesian inference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i="1" dirty="0"/>
              <a:t> </a:t>
            </a:r>
            <a:endParaRPr lang="en-GB" altLang="fr-FR" sz="2000" dirty="0"/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>
                <a:solidFill>
                  <a:schemeClr val="bg2"/>
                </a:solidFill>
              </a:rPr>
              <a:t>5 	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Dynamical systems theory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>
                <a:solidFill>
                  <a:srgbClr val="008000"/>
                </a:solidFill>
              </a:rPr>
              <a:t>system’s stability</a:t>
            </a:r>
            <a:endParaRPr lang="en-GB" altLang="fr-FR" sz="2000" i="1">
              <a:solidFill>
                <a:srgbClr val="008000"/>
              </a:solidFill>
            </a:endParaRP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916238"/>
            <a:ext cx="38417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16238"/>
            <a:ext cx="38417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652588" y="6156325"/>
            <a:ext cx="2190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fixed point = stable</a:t>
            </a:r>
          </a:p>
        </p:txBody>
      </p:sp>
      <p:sp>
        <p:nvSpPr>
          <p:cNvPr id="16390" name="TextBox 16"/>
          <p:cNvSpPr txBox="1">
            <a:spLocks noChangeArrowheads="1"/>
          </p:cNvSpPr>
          <p:nvPr/>
        </p:nvSpPr>
        <p:spPr bwMode="auto">
          <a:xfrm>
            <a:off x="5549900" y="6156325"/>
            <a:ext cx="2371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fixed point = unstable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17221" y="1205364"/>
            <a:ext cx="4515019" cy="1287532"/>
          </a:xfrm>
          <a:prstGeom prst="rect">
            <a:avLst/>
          </a:prstGeom>
          <a:blipFill rotWithShape="1">
            <a:blip r:embed="rId5"/>
            <a:stretch>
              <a:fillRect l="-1216" r="-541" b="-7109"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4081463" y="1443038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.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2555875" y="2781300"/>
            <a:ext cx="5762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a&lt;0</a:t>
            </a:r>
          </a:p>
        </p:txBody>
      </p:sp>
      <p:sp>
        <p:nvSpPr>
          <p:cNvPr id="16394" name="TextBox 21"/>
          <p:cNvSpPr txBox="1">
            <a:spLocks noChangeArrowheads="1"/>
          </p:cNvSpPr>
          <p:nvPr/>
        </p:nvSpPr>
        <p:spPr bwMode="auto">
          <a:xfrm>
            <a:off x="6516688" y="2781300"/>
            <a:ext cx="5746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a&gt;0</a:t>
            </a:r>
          </a:p>
        </p:txBody>
      </p:sp>
    </p:spTree>
    <p:extLst>
      <p:ext uri="{BB962C8B-B14F-4D97-AF65-F5344CB8AC3E}">
        <p14:creationId xmlns:p14="http://schemas.microsoft.com/office/powerpoint/2010/main" val="40340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/>
          <a:stretch/>
        </p:blipFill>
        <p:spPr bwMode="auto">
          <a:xfrm>
            <a:off x="1309688" y="1268760"/>
            <a:ext cx="6524625" cy="514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dirty="0">
                <a:solidFill>
                  <a:srgbClr val="008000"/>
                </a:solidFill>
              </a:rPr>
              <a:t>Dynamical systems theory</a:t>
            </a:r>
            <a:br>
              <a:rPr lang="en-GB" altLang="fr-FR" dirty="0">
                <a:solidFill>
                  <a:srgbClr val="008000"/>
                </a:solidFill>
              </a:rPr>
            </a:br>
            <a:r>
              <a:rPr lang="en-GB" altLang="fr-FR" sz="2000" dirty="0">
                <a:solidFill>
                  <a:srgbClr val="008000"/>
                </a:solidFill>
              </a:rPr>
              <a:t>dynamical </a:t>
            </a:r>
            <a:r>
              <a:rPr lang="en-GB" altLang="fr-FR" sz="2000" dirty="0" smtClean="0">
                <a:solidFill>
                  <a:srgbClr val="008000"/>
                </a:solidFill>
              </a:rPr>
              <a:t>modes in ND</a:t>
            </a:r>
            <a:endParaRPr lang="en-GB" altLang="fr-FR" sz="2000" i="1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5738" y="6131199"/>
            <a:ext cx="432117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124075" y="4257949"/>
            <a:ext cx="446405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87450" y="4618312"/>
            <a:ext cx="7416800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87450" y="5842274"/>
            <a:ext cx="7416800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2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91"/>
          <a:stretch/>
        </p:blipFill>
        <p:spPr bwMode="auto">
          <a:xfrm>
            <a:off x="1376363" y="1196752"/>
            <a:ext cx="6391275" cy="198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dirty="0">
                <a:solidFill>
                  <a:srgbClr val="008000"/>
                </a:solidFill>
              </a:rPr>
              <a:t>Dynamical systems theory</a:t>
            </a:r>
            <a:br>
              <a:rPr lang="en-GB" altLang="fr-FR" dirty="0">
                <a:solidFill>
                  <a:srgbClr val="008000"/>
                </a:solidFill>
              </a:rPr>
            </a:br>
            <a:r>
              <a:rPr lang="en-GB" altLang="fr-FR" sz="2000" dirty="0" smtClean="0">
                <a:solidFill>
                  <a:srgbClr val="008000"/>
                </a:solidFill>
              </a:rPr>
              <a:t>damped oscillations: spirals</a:t>
            </a:r>
            <a:endParaRPr lang="en-GB" altLang="fr-FR" sz="2000" i="1" dirty="0">
              <a:solidFill>
                <a:srgbClr val="008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7"/>
          <a:stretch/>
        </p:blipFill>
        <p:spPr bwMode="auto">
          <a:xfrm>
            <a:off x="1940228" y="3356991"/>
            <a:ext cx="5810250" cy="330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660232" y="3717032"/>
            <a:ext cx="708506" cy="720080"/>
            <a:chOff x="6660232" y="3501008"/>
            <a:chExt cx="708506" cy="720080"/>
          </a:xfrm>
        </p:grpSpPr>
        <p:sp>
          <p:nvSpPr>
            <p:cNvPr id="3" name="Rectangle 2"/>
            <p:cNvSpPr/>
            <p:nvPr/>
          </p:nvSpPr>
          <p:spPr>
            <a:xfrm>
              <a:off x="6660232" y="3577662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60232" y="3928410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83696" y="3501008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r>
                <a:rPr lang="fr-FR" baseline="-25000" dirty="0" smtClean="0"/>
                <a:t>1</a:t>
              </a:r>
              <a:endParaRPr lang="fr-FR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83696" y="3851756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r>
                <a:rPr lang="fr-FR" baseline="-25000" dirty="0" smtClean="0"/>
                <a:t>2</a:t>
              </a:r>
              <a:endParaRPr lang="fr-FR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32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165225"/>
            <a:ext cx="625792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dirty="0">
                <a:solidFill>
                  <a:srgbClr val="008000"/>
                </a:solidFill>
              </a:rPr>
              <a:t>Dynamical systems theory</a:t>
            </a:r>
            <a:br>
              <a:rPr lang="en-GB" altLang="fr-FR" dirty="0">
                <a:solidFill>
                  <a:srgbClr val="008000"/>
                </a:solidFill>
              </a:rPr>
            </a:br>
            <a:r>
              <a:rPr lang="en-GB" altLang="fr-FR" sz="2000" dirty="0" smtClean="0">
                <a:solidFill>
                  <a:srgbClr val="008000"/>
                </a:solidFill>
              </a:rPr>
              <a:t>damped oscillations: states’ correlation structure</a:t>
            </a:r>
            <a:endParaRPr lang="en-GB" altLang="fr-FR" sz="20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29"/>
          <a:stretch>
            <a:fillRect/>
          </a:stretch>
        </p:blipFill>
        <p:spPr bwMode="auto">
          <a:xfrm>
            <a:off x="1290638" y="1276350"/>
            <a:ext cx="6562725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dirty="0">
                <a:solidFill>
                  <a:srgbClr val="008000"/>
                </a:solidFill>
              </a:rPr>
              <a:t>Dynamical systems theory</a:t>
            </a:r>
            <a:br>
              <a:rPr lang="en-GB" altLang="fr-FR" dirty="0">
                <a:solidFill>
                  <a:srgbClr val="008000"/>
                </a:solidFill>
              </a:rPr>
            </a:br>
            <a:r>
              <a:rPr lang="en-GB" altLang="fr-FR" sz="2000" dirty="0" smtClean="0">
                <a:solidFill>
                  <a:srgbClr val="008000"/>
                </a:solidFill>
              </a:rPr>
              <a:t>impulse response functions: convolution </a:t>
            </a:r>
            <a:r>
              <a:rPr lang="en-GB" altLang="fr-FR" sz="2000" dirty="0" smtClean="0">
                <a:solidFill>
                  <a:srgbClr val="008000"/>
                </a:solidFill>
              </a:rPr>
              <a:t>kernels</a:t>
            </a:r>
            <a:endParaRPr lang="en-GB" altLang="fr-FR" sz="2000" i="1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913" y="3716338"/>
            <a:ext cx="6192837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</a:t>
            </a:r>
          </a:p>
        </p:txBody>
      </p:sp>
      <p:sp>
        <p:nvSpPr>
          <p:cNvPr id="6" name="Rectangle 5"/>
          <p:cNvSpPr/>
          <p:nvPr/>
        </p:nvSpPr>
        <p:spPr>
          <a:xfrm>
            <a:off x="2700338" y="3429000"/>
            <a:ext cx="4967287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6" r="60252"/>
          <a:stretch>
            <a:fillRect/>
          </a:stretch>
        </p:blipFill>
        <p:spPr bwMode="auto">
          <a:xfrm>
            <a:off x="6516688" y="1844675"/>
            <a:ext cx="2087562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39825" y="3825875"/>
            <a:ext cx="7153275" cy="2835275"/>
            <a:chOff x="1139298" y="3826371"/>
            <a:chExt cx="7153436" cy="2834850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298" y="4141221"/>
              <a:ext cx="3360694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141221"/>
              <a:ext cx="3360694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 r="9860"/>
            <a:stretch>
              <a:fillRect/>
            </a:stretch>
          </p:blipFill>
          <p:spPr bwMode="auto">
            <a:xfrm>
              <a:off x="5724128" y="3826371"/>
              <a:ext cx="1892567" cy="466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Box 2"/>
            <p:cNvSpPr txBox="1">
              <a:spLocks noChangeArrowheads="1"/>
            </p:cNvSpPr>
            <p:nvPr/>
          </p:nvSpPr>
          <p:spPr bwMode="auto">
            <a:xfrm>
              <a:off x="2318925" y="3875116"/>
              <a:ext cx="1008112" cy="384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900" i="1"/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5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dirty="0">
                <a:solidFill>
                  <a:srgbClr val="008000"/>
                </a:solidFill>
              </a:rPr>
              <a:t>Dynamical systems theory</a:t>
            </a:r>
            <a:br>
              <a:rPr lang="en-GB" altLang="fr-FR" dirty="0">
                <a:solidFill>
                  <a:srgbClr val="008000"/>
                </a:solidFill>
              </a:rPr>
            </a:br>
            <a:r>
              <a:rPr lang="en-GB" altLang="fr-FR" sz="2000" dirty="0">
                <a:solidFill>
                  <a:srgbClr val="008000"/>
                </a:solidFill>
              </a:rPr>
              <a:t>summary</a:t>
            </a:r>
            <a:endParaRPr lang="en-GB" altLang="fr-FR" sz="2000" i="1" dirty="0">
              <a:solidFill>
                <a:srgbClr val="008000"/>
              </a:solidFill>
            </a:endParaRPr>
          </a:p>
        </p:txBody>
      </p:sp>
      <p:sp>
        <p:nvSpPr>
          <p:cNvPr id="25603" name="Text Box 103"/>
          <p:cNvSpPr txBox="1">
            <a:spLocks noChangeArrowheads="1"/>
          </p:cNvSpPr>
          <p:nvPr/>
        </p:nvSpPr>
        <p:spPr bwMode="auto">
          <a:xfrm>
            <a:off x="109538" y="1268413"/>
            <a:ext cx="65774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fr-FR" sz="1800" dirty="0">
                <a:ea typeface="ＭＳ Ｐゴシック" pitchFamily="1" charset="-128"/>
              </a:rPr>
              <a:t>Motivation: modelling reciprocal influences </a:t>
            </a:r>
            <a:r>
              <a:rPr lang="en-GB" altLang="fr-FR" sz="1800" dirty="0" smtClean="0">
                <a:ea typeface="ＭＳ Ｐゴシック" pitchFamily="1" charset="-128"/>
              </a:rPr>
              <a:t>(feedback loops</a:t>
            </a:r>
            <a:r>
              <a:rPr lang="en-GB" altLang="fr-FR" sz="1800" dirty="0">
                <a:ea typeface="ＭＳ Ｐゴシック" pitchFamily="1" charset="-128"/>
              </a:rPr>
              <a:t>)</a:t>
            </a:r>
            <a:endParaRPr lang="en-GB" altLang="fr-FR" sz="1800" dirty="0">
              <a:solidFill>
                <a:srgbClr val="CC6600"/>
              </a:solidFill>
              <a:ea typeface="ＭＳ Ｐゴシック" pitchFamily="1" charset="-128"/>
            </a:endParaRPr>
          </a:p>
        </p:txBody>
      </p:sp>
      <p:sp>
        <p:nvSpPr>
          <p:cNvPr id="25604" name="Text Box 103"/>
          <p:cNvSpPr txBox="1">
            <a:spLocks noChangeArrowheads="1"/>
          </p:cNvSpPr>
          <p:nvPr/>
        </p:nvSpPr>
        <p:spPr bwMode="auto">
          <a:xfrm>
            <a:off x="109538" y="2420938"/>
            <a:ext cx="830451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287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fr-FR" sz="1800" dirty="0" smtClean="0">
                <a:ea typeface="ＭＳ Ｐゴシック" pitchFamily="1" charset="-128"/>
              </a:rPr>
              <a:t>Dynamical </a:t>
            </a:r>
            <a:r>
              <a:rPr lang="en-GB" altLang="fr-FR" sz="1800" i="1" dirty="0" smtClean="0">
                <a:ea typeface="ＭＳ Ｐゴシック" pitchFamily="1" charset="-128"/>
              </a:rPr>
              <a:t>repertoire</a:t>
            </a:r>
            <a:r>
              <a:rPr lang="en-GB" altLang="fr-FR" sz="1800" dirty="0" smtClean="0">
                <a:ea typeface="ＭＳ Ｐゴシック" pitchFamily="1" charset="-128"/>
              </a:rPr>
              <a:t> depend on the system’s dimension (and nonlinearities):</a:t>
            </a:r>
            <a:endParaRPr lang="en-GB" altLang="fr-FR" sz="1800" dirty="0">
              <a:ea typeface="ＭＳ Ｐゴシック" pitchFamily="1" charset="-128"/>
            </a:endParaRP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en-GB" altLang="fr-FR" sz="1800" dirty="0">
                <a:ea typeface="ＭＳ Ｐゴシック" pitchFamily="1" charset="-128"/>
              </a:rPr>
              <a:t>D&gt;0: fixed points</a:t>
            </a: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en-GB" altLang="fr-FR" sz="1800" dirty="0">
                <a:ea typeface="ＭＳ Ｐゴシック" pitchFamily="1" charset="-128"/>
              </a:rPr>
              <a:t>D&gt;1: spirals</a:t>
            </a: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en-GB" altLang="fr-FR" sz="1800" dirty="0">
                <a:solidFill>
                  <a:srgbClr val="CC6600"/>
                </a:solidFill>
                <a:ea typeface="ＭＳ Ｐゴシック" pitchFamily="1" charset="-128"/>
              </a:rPr>
              <a:t>D&gt;1: limit cycles (e.g., action potentials)</a:t>
            </a: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en-GB" altLang="fr-FR" sz="1800" dirty="0">
                <a:solidFill>
                  <a:srgbClr val="CC6600"/>
                </a:solidFill>
                <a:ea typeface="ＭＳ Ｐゴシック" pitchFamily="1" charset="-128"/>
              </a:rPr>
              <a:t>D&gt;2: </a:t>
            </a:r>
            <a:r>
              <a:rPr lang="en-GB" altLang="fr-FR" sz="1800" dirty="0" err="1">
                <a:solidFill>
                  <a:srgbClr val="CC6600"/>
                </a:solidFill>
                <a:ea typeface="ＭＳ Ｐゴシック" pitchFamily="1" charset="-128"/>
              </a:rPr>
              <a:t>metastability</a:t>
            </a:r>
            <a:r>
              <a:rPr lang="en-GB" altLang="fr-FR" sz="1800" dirty="0">
                <a:solidFill>
                  <a:srgbClr val="CC6600"/>
                </a:solidFill>
                <a:ea typeface="ＭＳ Ｐゴシック" pitchFamily="1" charset="-128"/>
              </a:rPr>
              <a:t> (e.g., </a:t>
            </a:r>
            <a:r>
              <a:rPr lang="en-GB" altLang="fr-FR" sz="1800" dirty="0" err="1">
                <a:solidFill>
                  <a:srgbClr val="CC6600"/>
                </a:solidFill>
                <a:ea typeface="ＭＳ Ｐゴシック" pitchFamily="1" charset="-128"/>
              </a:rPr>
              <a:t>winnerless</a:t>
            </a:r>
            <a:r>
              <a:rPr lang="en-GB" altLang="fr-FR" sz="1800" dirty="0">
                <a:solidFill>
                  <a:srgbClr val="CC6600"/>
                </a:solidFill>
                <a:ea typeface="ＭＳ Ｐゴシック" pitchFamily="1" charset="-128"/>
              </a:rPr>
              <a:t> competition)</a:t>
            </a:r>
          </a:p>
        </p:txBody>
      </p:sp>
      <p:sp>
        <p:nvSpPr>
          <p:cNvPr id="25605" name="Text Box 103"/>
          <p:cNvSpPr txBox="1">
            <a:spLocks noChangeArrowheads="1"/>
          </p:cNvSpPr>
          <p:nvPr/>
        </p:nvSpPr>
        <p:spPr bwMode="auto">
          <a:xfrm>
            <a:off x="109538" y="1835150"/>
            <a:ext cx="8424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fr-FR" sz="1800" dirty="0" smtClean="0">
                <a:ea typeface="ＭＳ Ｐゴシック" pitchFamily="1" charset="-128"/>
              </a:rPr>
              <a:t>Linear dynamical systems can be described in terms of </a:t>
            </a:r>
            <a:r>
              <a:rPr lang="en-GB" altLang="fr-FR" sz="1800" dirty="0">
                <a:ea typeface="ＭＳ Ｐゴシック" pitchFamily="1" charset="-128"/>
              </a:rPr>
              <a:t>their </a:t>
            </a:r>
            <a:r>
              <a:rPr lang="en-GB" altLang="fr-FR" sz="1800" dirty="0" smtClean="0">
                <a:ea typeface="ＭＳ Ｐゴシック" pitchFamily="1" charset="-128"/>
              </a:rPr>
              <a:t>impulse response</a:t>
            </a:r>
            <a:endParaRPr lang="en-GB" altLang="fr-FR" sz="1800" dirty="0">
              <a:solidFill>
                <a:srgbClr val="CC6600"/>
              </a:solidFill>
              <a:ea typeface="ＭＳ Ｐゴシック" pitchFamily="1" charset="-128"/>
            </a:endParaRPr>
          </a:p>
        </p:txBody>
      </p:sp>
      <p:pic>
        <p:nvPicPr>
          <p:cNvPr id="25606" name="Picture 2" descr="lorenz_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76700"/>
            <a:ext cx="3455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9" descr="VDP_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303053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63"/>
          <p:cNvSpPr txBox="1">
            <a:spLocks noChangeArrowheads="1"/>
          </p:cNvSpPr>
          <p:nvPr/>
        </p:nvSpPr>
        <p:spPr bwMode="auto">
          <a:xfrm>
            <a:off x="1692275" y="6494463"/>
            <a:ext cx="16208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/>
              <a:t>limit cycle (Vand Der Pol)</a:t>
            </a:r>
          </a:p>
        </p:txBody>
      </p:sp>
      <p:sp>
        <p:nvSpPr>
          <p:cNvPr id="25609" name="Text Box 63"/>
          <p:cNvSpPr txBox="1">
            <a:spLocks noChangeArrowheads="1"/>
          </p:cNvSpPr>
          <p:nvPr/>
        </p:nvSpPr>
        <p:spPr bwMode="auto">
          <a:xfrm>
            <a:off x="5580063" y="6494463"/>
            <a:ext cx="16240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/>
              <a:t>strange attractor (Lorenz)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3"/>
          <p:cNvGraphicFramePr>
            <a:graphicFrameLocks noChangeAspect="1"/>
          </p:cNvGraphicFramePr>
          <p:nvPr/>
        </p:nvGraphicFramePr>
        <p:xfrm>
          <a:off x="1050925" y="5713413"/>
          <a:ext cx="24415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0" name="Equation" r:id="rId5" imgW="1587500" imgH="457200" progId="Equation.DSMT4">
                  <p:embed/>
                </p:oleObj>
              </mc:Choice>
              <mc:Fallback>
                <p:oleObj name="Equation" r:id="rId5" imgW="1587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5713413"/>
                        <a:ext cx="24415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14"/>
          <p:cNvSpPr txBox="1">
            <a:spLocks noChangeArrowheads="1"/>
          </p:cNvSpPr>
          <p:nvPr/>
        </p:nvSpPr>
        <p:spPr bwMode="auto">
          <a:xfrm>
            <a:off x="1104900" y="5094288"/>
            <a:ext cx="285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fr-FR" sz="1400">
                <a:latin typeface="Arial Unicode MS" pitchFamily="1" charset="0"/>
              </a:rPr>
              <a:t>bilinear state equation:</a:t>
            </a:r>
            <a:endParaRPr lang="en-US" altLang="fr-FR" sz="1400" i="1">
              <a:latin typeface="Arial Unicode MS" pitchFamily="1" charset="0"/>
            </a:endParaRPr>
          </a:p>
        </p:txBody>
      </p:sp>
      <p:pic>
        <p:nvPicPr>
          <p:cNvPr id="33796" name="Picture 82" descr="cervo&amp;lobe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/>
          <a:stretch>
            <a:fillRect/>
          </a:stretch>
        </p:blipFill>
        <p:spPr bwMode="auto">
          <a:xfrm>
            <a:off x="3581400" y="1389063"/>
            <a:ext cx="22098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Oval 83"/>
          <p:cNvSpPr>
            <a:spLocks noChangeArrowheads="1"/>
          </p:cNvSpPr>
          <p:nvPr/>
        </p:nvSpPr>
        <p:spPr bwMode="auto">
          <a:xfrm flipH="1">
            <a:off x="3657600" y="2303463"/>
            <a:ext cx="304800" cy="304800"/>
          </a:xfrm>
          <a:prstGeom prst="ellipse">
            <a:avLst/>
          </a:prstGeom>
          <a:solidFill>
            <a:schemeClr val="bg1">
              <a:alpha val="41176"/>
            </a:schemeClr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33798" name="Oval 84"/>
          <p:cNvSpPr>
            <a:spLocks noChangeArrowheads="1"/>
          </p:cNvSpPr>
          <p:nvPr/>
        </p:nvSpPr>
        <p:spPr bwMode="auto">
          <a:xfrm flipH="1">
            <a:off x="4953000" y="1981200"/>
            <a:ext cx="304800" cy="304800"/>
          </a:xfrm>
          <a:prstGeom prst="ellipse">
            <a:avLst/>
          </a:prstGeom>
          <a:solidFill>
            <a:schemeClr val="bg1">
              <a:alpha val="41176"/>
            </a:schemeClr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33799" name="Oval 85"/>
          <p:cNvSpPr>
            <a:spLocks noChangeArrowheads="1"/>
          </p:cNvSpPr>
          <p:nvPr/>
        </p:nvSpPr>
        <p:spPr bwMode="auto">
          <a:xfrm flipH="1">
            <a:off x="4800600" y="2514600"/>
            <a:ext cx="304800" cy="304800"/>
          </a:xfrm>
          <a:prstGeom prst="ellipse">
            <a:avLst/>
          </a:prstGeom>
          <a:solidFill>
            <a:schemeClr val="bg1">
              <a:alpha val="41176"/>
            </a:schemeClr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33800" name="Oval 86"/>
          <p:cNvSpPr>
            <a:spLocks noChangeArrowheads="1"/>
          </p:cNvSpPr>
          <p:nvPr/>
        </p:nvSpPr>
        <p:spPr bwMode="auto">
          <a:xfrm flipH="1">
            <a:off x="4114800" y="1693863"/>
            <a:ext cx="304800" cy="304800"/>
          </a:xfrm>
          <a:prstGeom prst="ellipse">
            <a:avLst/>
          </a:prstGeom>
          <a:solidFill>
            <a:schemeClr val="bg1">
              <a:alpha val="41176"/>
            </a:schemeClr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cxnSp>
        <p:nvCxnSpPr>
          <p:cNvPr id="33801" name="AutoShape 87"/>
          <p:cNvCxnSpPr>
            <a:cxnSpLocks noChangeShapeType="1"/>
            <a:stCxn id="33797" idx="3"/>
            <a:endCxn id="33799" idx="5"/>
          </p:cNvCxnSpPr>
          <p:nvPr/>
        </p:nvCxnSpPr>
        <p:spPr bwMode="auto">
          <a:xfrm rot="16200000" flipH="1">
            <a:off x="4275138" y="2203450"/>
            <a:ext cx="211138" cy="928687"/>
          </a:xfrm>
          <a:prstGeom prst="curvedConnector3">
            <a:avLst>
              <a:gd name="adj1" fmla="val 8345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AutoShape 88"/>
          <p:cNvCxnSpPr>
            <a:cxnSpLocks noChangeShapeType="1"/>
            <a:stCxn id="33797" idx="0"/>
            <a:endCxn id="33800" idx="6"/>
          </p:cNvCxnSpPr>
          <p:nvPr/>
        </p:nvCxnSpPr>
        <p:spPr bwMode="auto">
          <a:xfrm rot="-5400000">
            <a:off x="3733006" y="1921669"/>
            <a:ext cx="458788" cy="304800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AutoShape 89"/>
          <p:cNvCxnSpPr>
            <a:cxnSpLocks noChangeShapeType="1"/>
            <a:stCxn id="33800" idx="1"/>
            <a:endCxn id="33798" idx="0"/>
          </p:cNvCxnSpPr>
          <p:nvPr/>
        </p:nvCxnSpPr>
        <p:spPr bwMode="auto">
          <a:xfrm rot="5400000" flipV="1">
            <a:off x="4618038" y="1493838"/>
            <a:ext cx="242887" cy="731837"/>
          </a:xfrm>
          <a:prstGeom prst="curvedConnector3">
            <a:avLst>
              <a:gd name="adj1" fmla="val -25491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AutoShape 90"/>
          <p:cNvCxnSpPr>
            <a:cxnSpLocks noChangeShapeType="1"/>
            <a:stCxn id="33799" idx="7"/>
            <a:endCxn id="33797" idx="1"/>
          </p:cNvCxnSpPr>
          <p:nvPr/>
        </p:nvCxnSpPr>
        <p:spPr bwMode="auto">
          <a:xfrm rot="5400000" flipH="1">
            <a:off x="4275138" y="1989138"/>
            <a:ext cx="211137" cy="928687"/>
          </a:xfrm>
          <a:prstGeom prst="curvedConnector3">
            <a:avLst>
              <a:gd name="adj1" fmla="val 81199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AutoShape 91"/>
          <p:cNvCxnSpPr>
            <a:cxnSpLocks noChangeShapeType="1"/>
            <a:stCxn id="33798" idx="6"/>
            <a:endCxn id="33800" idx="3"/>
          </p:cNvCxnSpPr>
          <p:nvPr/>
        </p:nvCxnSpPr>
        <p:spPr bwMode="auto">
          <a:xfrm rot="10800000">
            <a:off x="4373563" y="1952625"/>
            <a:ext cx="579437" cy="179388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6" name="Text Box 99"/>
          <p:cNvSpPr txBox="1">
            <a:spLocks noChangeArrowheads="1"/>
          </p:cNvSpPr>
          <p:nvPr/>
        </p:nvSpPr>
        <p:spPr bwMode="auto">
          <a:xfrm flipH="1">
            <a:off x="4492625" y="1295400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 sz="1400" b="1" i="1"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a</a:t>
            </a:r>
            <a:r>
              <a:rPr lang="en-GB" altLang="fr-FR" sz="1400" b="1" i="1" baseline="-25000"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24</a:t>
            </a:r>
            <a:endParaRPr lang="en-GB" altLang="fr-FR" sz="1400" b="1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33807" name="Line 105"/>
          <p:cNvSpPr>
            <a:spLocks noChangeShapeType="1"/>
          </p:cNvSpPr>
          <p:nvPr/>
        </p:nvSpPr>
        <p:spPr bwMode="auto">
          <a:xfrm flipV="1">
            <a:off x="3276600" y="2541588"/>
            <a:ext cx="444500" cy="506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8" name="Text Box 99"/>
          <p:cNvSpPr txBox="1">
            <a:spLocks noChangeArrowheads="1"/>
          </p:cNvSpPr>
          <p:nvPr/>
        </p:nvSpPr>
        <p:spPr bwMode="auto">
          <a:xfrm flipH="1">
            <a:off x="3411538" y="2743200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 sz="1400" b="1" i="1"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c</a:t>
            </a:r>
            <a:r>
              <a:rPr lang="en-GB" altLang="fr-FR" sz="1400" b="1" i="1" baseline="-25000"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1</a:t>
            </a:r>
            <a:endParaRPr lang="en-GB" altLang="fr-FR" sz="1400" b="1">
              <a:solidFill>
                <a:srgbClr val="008000"/>
              </a:solidFill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33809" name="Text Box 97"/>
          <p:cNvSpPr txBox="1">
            <a:spLocks noChangeArrowheads="1"/>
          </p:cNvSpPr>
          <p:nvPr/>
        </p:nvSpPr>
        <p:spPr bwMode="auto">
          <a:xfrm flipH="1">
            <a:off x="4975225" y="19637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 sz="1400">
                <a:ea typeface="ＭＳ Ｐゴシック" pitchFamily="1" charset="-128"/>
              </a:rPr>
              <a:t>4</a:t>
            </a:r>
          </a:p>
        </p:txBody>
      </p:sp>
      <p:sp>
        <p:nvSpPr>
          <p:cNvPr id="33810" name="Text Box 95"/>
          <p:cNvSpPr txBox="1">
            <a:spLocks noChangeArrowheads="1"/>
          </p:cNvSpPr>
          <p:nvPr/>
        </p:nvSpPr>
        <p:spPr bwMode="auto">
          <a:xfrm flipH="1">
            <a:off x="3679825" y="2286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 sz="1400">
                <a:ea typeface="ＭＳ Ｐゴシック" pitchFamily="1" charset="-128"/>
              </a:rPr>
              <a:t>1</a:t>
            </a:r>
          </a:p>
        </p:txBody>
      </p:sp>
      <p:sp>
        <p:nvSpPr>
          <p:cNvPr id="33811" name="Text Box 98"/>
          <p:cNvSpPr txBox="1">
            <a:spLocks noChangeArrowheads="1"/>
          </p:cNvSpPr>
          <p:nvPr/>
        </p:nvSpPr>
        <p:spPr bwMode="auto">
          <a:xfrm flipH="1">
            <a:off x="4822825" y="24971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 sz="1400">
                <a:ea typeface="ＭＳ Ｐゴシック" pitchFamily="1" charset="-128"/>
              </a:rPr>
              <a:t>3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643188" y="326707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fr-FR" sz="1400"/>
              <a:t>driving input</a:t>
            </a:r>
            <a:endParaRPr lang="en-GB" altLang="fr-FR" sz="1400">
              <a:solidFill>
                <a:srgbClr val="A50021"/>
              </a:solidFill>
              <a:ea typeface="ＭＳ Ｐゴシック" pitchFamily="1" charset="-128"/>
            </a:endParaRPr>
          </a:p>
        </p:txBody>
      </p:sp>
      <p:cxnSp>
        <p:nvCxnSpPr>
          <p:cNvPr id="33814" name="AutoShape 114"/>
          <p:cNvCxnSpPr>
            <a:cxnSpLocks noChangeShapeType="1"/>
            <a:stCxn id="33821" idx="0"/>
          </p:cNvCxnSpPr>
          <p:nvPr/>
        </p:nvCxnSpPr>
        <p:spPr bwMode="auto">
          <a:xfrm rot="16200000" flipH="1">
            <a:off x="3050382" y="1278731"/>
            <a:ext cx="76200" cy="1519237"/>
          </a:xfrm>
          <a:prstGeom prst="curvedConnector4">
            <a:avLst>
              <a:gd name="adj1" fmla="val -300000"/>
              <a:gd name="adj2" fmla="val 55648"/>
            </a:avLst>
          </a:prstGeom>
          <a:noFill/>
          <a:ln w="9525">
            <a:solidFill>
              <a:srgbClr val="008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5" name="Text Box 99"/>
          <p:cNvSpPr txBox="1">
            <a:spLocks noChangeArrowheads="1"/>
          </p:cNvSpPr>
          <p:nvPr/>
        </p:nvSpPr>
        <p:spPr bwMode="auto">
          <a:xfrm flipH="1">
            <a:off x="2928938" y="1357313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 sz="1400" b="1" i="1">
                <a:solidFill>
                  <a:srgbClr val="008000"/>
                </a:solidFill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b</a:t>
            </a:r>
            <a:r>
              <a:rPr lang="en-GB" altLang="fr-FR" sz="1400" b="1" i="1" baseline="-25000">
                <a:solidFill>
                  <a:srgbClr val="008000"/>
                </a:solidFill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12</a:t>
            </a:r>
            <a:endParaRPr lang="en-GB" altLang="fr-FR" sz="1400" b="1">
              <a:solidFill>
                <a:srgbClr val="008000"/>
              </a:solidFill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33816" name="Text Box 96"/>
          <p:cNvSpPr txBox="1">
            <a:spLocks noChangeArrowheads="1"/>
          </p:cNvSpPr>
          <p:nvPr/>
        </p:nvSpPr>
        <p:spPr bwMode="auto">
          <a:xfrm flipH="1">
            <a:off x="4137025" y="1676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 sz="1400">
                <a:ea typeface="ＭＳ Ｐゴシック" pitchFamily="1" charset="-128"/>
              </a:rPr>
              <a:t>2</a:t>
            </a:r>
          </a:p>
        </p:txBody>
      </p:sp>
      <p:cxnSp>
        <p:nvCxnSpPr>
          <p:cNvPr id="33817" name="AutoShape 84"/>
          <p:cNvCxnSpPr>
            <a:cxnSpLocks noChangeShapeType="1"/>
          </p:cNvCxnSpPr>
          <p:nvPr/>
        </p:nvCxnSpPr>
        <p:spPr bwMode="auto">
          <a:xfrm flipH="1" flipV="1">
            <a:off x="4713288" y="1687513"/>
            <a:ext cx="392112" cy="960437"/>
          </a:xfrm>
          <a:prstGeom prst="curvedConnector4">
            <a:avLst>
              <a:gd name="adj1" fmla="val -58301"/>
              <a:gd name="adj2" fmla="val 108759"/>
            </a:avLst>
          </a:prstGeom>
          <a:noFill/>
          <a:ln w="9525">
            <a:solidFill>
              <a:srgbClr val="CC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8" name="Text Box 99"/>
          <p:cNvSpPr txBox="1">
            <a:spLocks noChangeArrowheads="1"/>
          </p:cNvSpPr>
          <p:nvPr/>
        </p:nvSpPr>
        <p:spPr bwMode="auto">
          <a:xfrm flipH="1">
            <a:off x="5330825" y="1406525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 sz="1400" b="1" i="1">
                <a:solidFill>
                  <a:srgbClr val="CC6600"/>
                </a:solidFill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d</a:t>
            </a:r>
            <a:r>
              <a:rPr lang="en-GB" altLang="fr-FR" sz="1400" b="1" i="1" baseline="-25000">
                <a:solidFill>
                  <a:srgbClr val="CC6600"/>
                </a:solidFill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24</a:t>
            </a:r>
            <a:endParaRPr lang="en-GB" altLang="fr-FR" sz="1400" b="1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33819" name="Text Box 21"/>
          <p:cNvSpPr txBox="1">
            <a:spLocks noChangeArrowheads="1"/>
          </p:cNvSpPr>
          <p:nvPr/>
        </p:nvSpPr>
        <p:spPr bwMode="auto">
          <a:xfrm>
            <a:off x="5857875" y="14287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fr-FR" sz="1400">
                <a:solidFill>
                  <a:srgbClr val="CC6600"/>
                </a:solidFill>
              </a:rPr>
              <a:t>gating effect</a:t>
            </a:r>
            <a:endParaRPr lang="en-GB" altLang="fr-FR" sz="1400">
              <a:solidFill>
                <a:srgbClr val="CC6600"/>
              </a:solidFill>
              <a:ea typeface="ＭＳ Ｐゴシック" pitchFamily="1" charset="-128"/>
            </a:endParaRPr>
          </a:p>
        </p:txBody>
      </p:sp>
      <p:sp>
        <p:nvSpPr>
          <p:cNvPr id="33820" name="Text Box 99"/>
          <p:cNvSpPr txBox="1">
            <a:spLocks noChangeArrowheads="1"/>
          </p:cNvSpPr>
          <p:nvPr/>
        </p:nvSpPr>
        <p:spPr bwMode="auto">
          <a:xfrm flipH="1">
            <a:off x="3071813" y="2955925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 sz="1400" b="1" i="1"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u</a:t>
            </a:r>
            <a:r>
              <a:rPr lang="en-GB" altLang="fr-FR" sz="1400" b="1" i="1" baseline="-25000"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1</a:t>
            </a:r>
            <a:endParaRPr lang="en-GB" altLang="fr-FR" sz="1400" b="1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33821" name="Text Box 99"/>
          <p:cNvSpPr txBox="1">
            <a:spLocks noChangeArrowheads="1"/>
          </p:cNvSpPr>
          <p:nvPr/>
        </p:nvSpPr>
        <p:spPr bwMode="auto">
          <a:xfrm flipH="1">
            <a:off x="2157413" y="2000250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 sz="1400" b="1" i="1">
                <a:solidFill>
                  <a:srgbClr val="008000"/>
                </a:solidFill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u</a:t>
            </a:r>
            <a:r>
              <a:rPr lang="en-GB" altLang="fr-FR" sz="1400" b="1" i="1" baseline="-25000">
                <a:solidFill>
                  <a:srgbClr val="008000"/>
                </a:solidFill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2</a:t>
            </a:r>
            <a:endParaRPr lang="en-GB" altLang="fr-FR" sz="1400" b="1">
              <a:solidFill>
                <a:srgbClr val="008000"/>
              </a:solidFill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33822" name="Text Box 21"/>
          <p:cNvSpPr txBox="1">
            <a:spLocks noChangeArrowheads="1"/>
          </p:cNvSpPr>
          <p:nvPr/>
        </p:nvSpPr>
        <p:spPr bwMode="auto">
          <a:xfrm>
            <a:off x="1595438" y="2266950"/>
            <a:ext cx="1547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fr-FR" sz="1400">
                <a:solidFill>
                  <a:srgbClr val="008000"/>
                </a:solidFill>
              </a:rPr>
              <a:t>modulatory effect</a:t>
            </a:r>
            <a:endParaRPr lang="en-GB" altLang="fr-FR" sz="1400">
              <a:solidFill>
                <a:srgbClr val="008000"/>
              </a:solidFill>
              <a:ea typeface="ＭＳ Ｐゴシック" pitchFamily="1" charset="-128"/>
            </a:endParaRPr>
          </a:p>
        </p:txBody>
      </p:sp>
      <p:graphicFrame>
        <p:nvGraphicFramePr>
          <p:cNvPr id="33823" name="Object 41"/>
          <p:cNvGraphicFramePr>
            <a:graphicFrameLocks noChangeAspect="1"/>
          </p:cNvGraphicFramePr>
          <p:nvPr/>
        </p:nvGraphicFramePr>
        <p:xfrm>
          <a:off x="1082675" y="3643313"/>
          <a:ext cx="66325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1" name="Equation" r:id="rId8" imgW="3670300" imgH="508000" progId="Equation.DSMT4">
                  <p:embed/>
                </p:oleObj>
              </mc:Choice>
              <mc:Fallback>
                <p:oleObj name="Equation" r:id="rId8" imgW="36703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3643313"/>
                        <a:ext cx="6632575" cy="1027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4" name="Object 12"/>
          <p:cNvGraphicFramePr>
            <a:graphicFrameLocks noChangeAspect="1"/>
          </p:cNvGraphicFramePr>
          <p:nvPr/>
        </p:nvGraphicFramePr>
        <p:xfrm>
          <a:off x="4565650" y="5691188"/>
          <a:ext cx="394493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2" name="Equation" r:id="rId10" imgW="2286000" imgH="482600" progId="Equation.DSMT4">
                  <p:embed/>
                </p:oleObj>
              </mc:Choice>
              <mc:Fallback>
                <p:oleObj name="Equation" r:id="rId10" imgW="2286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5691188"/>
                        <a:ext cx="3944938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5" name="Text Box 40"/>
          <p:cNvSpPr txBox="1">
            <a:spLocks noChangeArrowheads="1"/>
          </p:cNvSpPr>
          <p:nvPr/>
        </p:nvSpPr>
        <p:spPr bwMode="auto">
          <a:xfrm>
            <a:off x="4956175" y="5087938"/>
            <a:ext cx="281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fr-FR" sz="1400">
                <a:latin typeface="Arial Unicode MS" pitchFamily="1" charset="0"/>
              </a:rPr>
              <a:t>nonlinear state equation:</a:t>
            </a:r>
            <a:endParaRPr lang="en-US" altLang="fr-FR" sz="1400">
              <a:latin typeface="Arial Unicode MS" pitchFamily="1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43500" y="3643313"/>
            <a:ext cx="928688" cy="928687"/>
          </a:xfrm>
          <a:prstGeom prst="rect">
            <a:avLst/>
          </a:prstGeom>
          <a:noFill/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286500" y="3643313"/>
            <a:ext cx="928688" cy="928687"/>
          </a:xfrm>
          <a:prstGeom prst="rect">
            <a:avLst/>
          </a:prstGeom>
          <a:noFill/>
          <a:ln w="9525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828" name="Text Box 80"/>
          <p:cNvSpPr txBox="1">
            <a:spLocks noChangeArrowheads="1"/>
          </p:cNvSpPr>
          <p:nvPr/>
        </p:nvSpPr>
        <p:spPr bwMode="auto">
          <a:xfrm>
            <a:off x="7823200" y="6611938"/>
            <a:ext cx="1320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fr-FR" sz="1000"/>
              <a:t>Stephan et al., 2008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dirty="0">
                <a:solidFill>
                  <a:srgbClr val="008000"/>
                </a:solidFill>
              </a:rPr>
              <a:t>Dynamical systems theory</a:t>
            </a:r>
            <a:br>
              <a:rPr lang="en-GB" altLang="fr-FR" dirty="0">
                <a:solidFill>
                  <a:srgbClr val="008000"/>
                </a:solidFill>
              </a:rPr>
            </a:br>
            <a:r>
              <a:rPr lang="en-GB" altLang="fr-FR" sz="2000" dirty="0" smtClean="0">
                <a:solidFill>
                  <a:srgbClr val="008000"/>
                </a:solidFill>
              </a:rPr>
              <a:t>agnostic neural dynamics</a:t>
            </a:r>
            <a:endParaRPr lang="en-GB" altLang="fr-FR" sz="2000" i="1" dirty="0">
              <a:solidFill>
                <a:srgbClr val="008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313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9"/>
          <p:cNvSpPr txBox="1">
            <a:spLocks noChangeArrowheads="1"/>
          </p:cNvSpPr>
          <p:nvPr/>
        </p:nvSpPr>
        <p:spPr bwMode="auto">
          <a:xfrm>
            <a:off x="293688" y="1752600"/>
            <a:ext cx="2151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fr-FR" sz="1400"/>
              <a:t>experimentally controlled</a:t>
            </a:r>
          </a:p>
          <a:p>
            <a:pPr algn="ctr"/>
            <a:r>
              <a:rPr lang="en-US" altLang="fr-FR" sz="1400"/>
              <a:t>stimulus</a:t>
            </a:r>
          </a:p>
        </p:txBody>
      </p:sp>
      <p:sp>
        <p:nvSpPr>
          <p:cNvPr id="37891" name="Text Box 25"/>
          <p:cNvSpPr txBox="1">
            <a:spLocks noChangeArrowheads="1"/>
          </p:cNvSpPr>
          <p:nvPr/>
        </p:nvSpPr>
        <p:spPr bwMode="auto">
          <a:xfrm>
            <a:off x="2152650" y="1244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fr-FR" i="1"/>
              <a:t>u</a:t>
            </a:r>
            <a:endParaRPr lang="en-US" altLang="fr-FR" i="1"/>
          </a:p>
        </p:txBody>
      </p:sp>
      <p:graphicFrame>
        <p:nvGraphicFramePr>
          <p:cNvPr id="37892" name="Object 28"/>
          <p:cNvGraphicFramePr>
            <a:graphicFrameLocks noChangeAspect="1"/>
          </p:cNvGraphicFramePr>
          <p:nvPr/>
        </p:nvGraphicFramePr>
        <p:xfrm>
          <a:off x="3811588" y="1155700"/>
          <a:ext cx="25717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2" name="Equation" r:id="rId4" imgW="2286000" imgH="482600" progId="Equation.DSMT4">
                  <p:embed/>
                </p:oleObj>
              </mc:Choice>
              <mc:Fallback>
                <p:oleObj name="Equation" r:id="rId4" imgW="2286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8" y="1155700"/>
                        <a:ext cx="2571750" cy="544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3" name="Group 29"/>
          <p:cNvGrpSpPr>
            <a:grpSpLocks/>
          </p:cNvGrpSpPr>
          <p:nvPr/>
        </p:nvGrpSpPr>
        <p:grpSpPr bwMode="auto">
          <a:xfrm>
            <a:off x="381000" y="1092200"/>
            <a:ext cx="1676400" cy="673100"/>
            <a:chOff x="4104" y="432"/>
            <a:chExt cx="1056" cy="424"/>
          </a:xfrm>
        </p:grpSpPr>
        <p:sp>
          <p:nvSpPr>
            <p:cNvPr id="37934" name="Text Box 30"/>
            <p:cNvSpPr txBox="1">
              <a:spLocks noChangeArrowheads="1"/>
            </p:cNvSpPr>
            <p:nvPr/>
          </p:nvSpPr>
          <p:spPr bwMode="auto">
            <a:xfrm>
              <a:off x="5017" y="683"/>
              <a:ext cx="1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fr-FR" sz="1200"/>
                <a:t>t</a:t>
              </a:r>
            </a:p>
          </p:txBody>
        </p:sp>
        <p:pic>
          <p:nvPicPr>
            <p:cNvPr id="37935" name="Picture 31" descr="inputs_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" y="432"/>
              <a:ext cx="9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6" name="Line 32"/>
            <p:cNvSpPr>
              <a:spLocks noChangeShapeType="1"/>
            </p:cNvSpPr>
            <p:nvPr/>
          </p:nvSpPr>
          <p:spPr bwMode="auto">
            <a:xfrm flipV="1">
              <a:off x="4152" y="768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894" name="Text Box 34"/>
          <p:cNvSpPr txBox="1">
            <a:spLocks noChangeArrowheads="1"/>
          </p:cNvSpPr>
          <p:nvPr/>
        </p:nvSpPr>
        <p:spPr bwMode="auto">
          <a:xfrm>
            <a:off x="6577013" y="1260475"/>
            <a:ext cx="2001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fr-FR" sz="1400"/>
              <a:t>neural states dynamics</a:t>
            </a:r>
          </a:p>
        </p:txBody>
      </p:sp>
      <p:grpSp>
        <p:nvGrpSpPr>
          <p:cNvPr id="37895" name="Group 104"/>
          <p:cNvGrpSpPr>
            <a:grpSpLocks/>
          </p:cNvGrpSpPr>
          <p:nvPr/>
        </p:nvGrpSpPr>
        <p:grpSpPr bwMode="auto">
          <a:xfrm>
            <a:off x="2820988" y="1625600"/>
            <a:ext cx="6324600" cy="3479800"/>
            <a:chOff x="1777" y="1024"/>
            <a:chExt cx="3984" cy="2192"/>
          </a:xfrm>
        </p:grpSpPr>
        <p:grpSp>
          <p:nvGrpSpPr>
            <p:cNvPr id="37909" name="Group 100"/>
            <p:cNvGrpSpPr>
              <a:grpSpLocks/>
            </p:cNvGrpSpPr>
            <p:nvPr/>
          </p:nvGrpSpPr>
          <p:grpSpPr bwMode="auto">
            <a:xfrm>
              <a:off x="1777" y="1024"/>
              <a:ext cx="2880" cy="2192"/>
              <a:chOff x="1777" y="1024"/>
              <a:chExt cx="2880" cy="2192"/>
            </a:xfrm>
          </p:grpSpPr>
          <p:sp>
            <p:nvSpPr>
              <p:cNvPr id="37911" name="Rectangle 3"/>
              <p:cNvSpPr>
                <a:spLocks noChangeArrowheads="1"/>
              </p:cNvSpPr>
              <p:nvPr/>
            </p:nvSpPr>
            <p:spPr bwMode="auto">
              <a:xfrm>
                <a:off x="1777" y="1162"/>
                <a:ext cx="2880" cy="205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fr-FR" sz="1400" b="1"/>
              </a:p>
            </p:txBody>
          </p:sp>
          <p:graphicFrame>
            <p:nvGraphicFramePr>
              <p:cNvPr id="37912" name="Object 6"/>
              <p:cNvGraphicFramePr>
                <a:graphicFrameLocks noChangeAspect="1"/>
              </p:cNvGraphicFramePr>
              <p:nvPr/>
            </p:nvGraphicFramePr>
            <p:xfrm>
              <a:off x="2823" y="1763"/>
              <a:ext cx="779" cy="2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43" name="Equation" r:id="rId7" imgW="1231366" imgH="431613" progId="Equation.DSMT4">
                      <p:embed/>
                    </p:oleObj>
                  </mc:Choice>
                  <mc:Fallback>
                    <p:oleObj name="Equation" r:id="rId7" imgW="1231366" imgH="431613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3" y="1763"/>
                            <a:ext cx="779" cy="27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13" name="Object 7"/>
              <p:cNvGraphicFramePr>
                <a:graphicFrameLocks noChangeAspect="1"/>
              </p:cNvGraphicFramePr>
              <p:nvPr/>
            </p:nvGraphicFramePr>
            <p:xfrm>
              <a:off x="3130" y="1581"/>
              <a:ext cx="75" cy="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44" name="Equation" r:id="rId9" imgW="114201" imgH="139579" progId="Equation.DSMT4">
                      <p:embed/>
                    </p:oleObj>
                  </mc:Choice>
                  <mc:Fallback>
                    <p:oleObj name="Equation" r:id="rId9" imgW="114201" imgH="13957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30" y="1581"/>
                            <a:ext cx="75" cy="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1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14" name="Object 8"/>
              <p:cNvGraphicFramePr>
                <a:graphicFrameLocks noChangeAspect="1"/>
              </p:cNvGraphicFramePr>
              <p:nvPr/>
            </p:nvGraphicFramePr>
            <p:xfrm>
              <a:off x="2664" y="2862"/>
              <a:ext cx="65" cy="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45" name="Equation" r:id="rId11" imgW="114201" imgH="139579" progId="Equation.DSMT4">
                      <p:embed/>
                    </p:oleObj>
                  </mc:Choice>
                  <mc:Fallback>
                    <p:oleObj name="Equation" r:id="rId11" imgW="114201" imgH="13957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64" y="2862"/>
                            <a:ext cx="65" cy="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1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7915" name="AutoShape 7"/>
              <p:cNvCxnSpPr>
                <a:cxnSpLocks noChangeShapeType="1"/>
              </p:cNvCxnSpPr>
              <p:nvPr/>
            </p:nvCxnSpPr>
            <p:spPr bwMode="auto">
              <a:xfrm rot="5400000">
                <a:off x="2688" y="2008"/>
                <a:ext cx="499" cy="555"/>
              </a:xfrm>
              <a:prstGeom prst="bentConnector3">
                <a:avLst>
                  <a:gd name="adj1" fmla="val 49898"/>
                </a:avLst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6" name="AutoShape 8"/>
              <p:cNvCxnSpPr>
                <a:cxnSpLocks noChangeShapeType="1"/>
              </p:cNvCxnSpPr>
              <p:nvPr/>
            </p:nvCxnSpPr>
            <p:spPr bwMode="auto">
              <a:xfrm rot="16200000" flipH="1">
                <a:off x="3252" y="1999"/>
                <a:ext cx="499" cy="573"/>
              </a:xfrm>
              <a:prstGeom prst="bentConnector3">
                <a:avLst>
                  <a:gd name="adj1" fmla="val 49898"/>
                </a:avLst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37917" name="Object 11"/>
              <p:cNvGraphicFramePr>
                <a:graphicFrameLocks noChangeAspect="1"/>
              </p:cNvGraphicFramePr>
              <p:nvPr/>
            </p:nvGraphicFramePr>
            <p:xfrm>
              <a:off x="3098" y="2590"/>
              <a:ext cx="65" cy="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46" name="Equation" r:id="rId13" imgW="114201" imgH="139579" progId="Equation.DSMT4">
                      <p:embed/>
                    </p:oleObj>
                  </mc:Choice>
                  <mc:Fallback>
                    <p:oleObj name="Equation" r:id="rId13" imgW="114201" imgH="13957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98" y="2590"/>
                            <a:ext cx="65" cy="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1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18" name="Object 12"/>
              <p:cNvGraphicFramePr>
                <a:graphicFrameLocks noChangeAspect="1"/>
              </p:cNvGraphicFramePr>
              <p:nvPr/>
            </p:nvGraphicFramePr>
            <p:xfrm>
              <a:off x="3846" y="2717"/>
              <a:ext cx="72" cy="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47" name="Equation" r:id="rId14" imgW="126780" imgH="164814" progId="Equation.DSMT4">
                      <p:embed/>
                    </p:oleObj>
                  </mc:Choice>
                  <mc:Fallback>
                    <p:oleObj name="Equation" r:id="rId14" imgW="126780" imgH="16481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6" y="2717"/>
                            <a:ext cx="72" cy="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1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19" name="Object 13"/>
              <p:cNvGraphicFramePr>
                <a:graphicFrameLocks noChangeAspect="1"/>
              </p:cNvGraphicFramePr>
              <p:nvPr/>
            </p:nvGraphicFramePr>
            <p:xfrm>
              <a:off x="3215" y="2535"/>
              <a:ext cx="1145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48" name="Equation" r:id="rId16" imgW="1816100" imgH="431800" progId="Equation.DSMT4">
                      <p:embed/>
                    </p:oleObj>
                  </mc:Choice>
                  <mc:Fallback>
                    <p:oleObj name="Equation" r:id="rId16" imgW="1816100" imgH="431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5" y="2535"/>
                            <a:ext cx="1145" cy="272"/>
                          </a:xfrm>
                          <a:prstGeom prst="rect">
                            <a:avLst/>
                          </a:prstGeom>
                          <a:solidFill>
                            <a:srgbClr val="B2B2B2"/>
                          </a:soli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20" name="Object 14"/>
              <p:cNvGraphicFramePr>
                <a:graphicFrameLocks noChangeAspect="1"/>
              </p:cNvGraphicFramePr>
              <p:nvPr/>
            </p:nvGraphicFramePr>
            <p:xfrm>
              <a:off x="2353" y="2535"/>
              <a:ext cx="614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49" name="Equation" r:id="rId18" imgW="977900" imgH="431800" progId="Equation.DSMT4">
                      <p:embed/>
                    </p:oleObj>
                  </mc:Choice>
                  <mc:Fallback>
                    <p:oleObj name="Equation" r:id="rId18" imgW="977900" imgH="431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3" y="2535"/>
                            <a:ext cx="614" cy="272"/>
                          </a:xfrm>
                          <a:prstGeom prst="rect">
                            <a:avLst/>
                          </a:prstGeom>
                          <a:solidFill>
                            <a:srgbClr val="B2B2B2"/>
                          </a:soli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7921" name="AutoShape 16"/>
              <p:cNvCxnSpPr>
                <a:cxnSpLocks noChangeShapeType="1"/>
              </p:cNvCxnSpPr>
              <p:nvPr/>
            </p:nvCxnSpPr>
            <p:spPr bwMode="auto">
              <a:xfrm>
                <a:off x="2947" y="2671"/>
                <a:ext cx="27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22" name="AutoShape 17"/>
              <p:cNvCxnSpPr>
                <a:cxnSpLocks noChangeShapeType="1"/>
              </p:cNvCxnSpPr>
              <p:nvPr/>
            </p:nvCxnSpPr>
            <p:spPr bwMode="auto">
              <a:xfrm rot="16200000" flipV="1">
                <a:off x="2437" y="2583"/>
                <a:ext cx="135" cy="311"/>
              </a:xfrm>
              <a:prstGeom prst="bentConnector4">
                <a:avLst>
                  <a:gd name="adj1" fmla="val -105926"/>
                  <a:gd name="adj2" fmla="val 146301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23" name="AutoShape 18"/>
              <p:cNvCxnSpPr>
                <a:cxnSpLocks noChangeShapeType="1"/>
              </p:cNvCxnSpPr>
              <p:nvPr/>
            </p:nvCxnSpPr>
            <p:spPr bwMode="auto">
              <a:xfrm rot="10800000">
                <a:off x="2821" y="1393"/>
                <a:ext cx="4" cy="507"/>
              </a:xfrm>
              <a:prstGeom prst="bentConnector3">
                <a:avLst>
                  <a:gd name="adj1" fmla="val 37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37924" name="Object 19"/>
              <p:cNvGraphicFramePr>
                <a:graphicFrameLocks noChangeAspect="1"/>
              </p:cNvGraphicFramePr>
              <p:nvPr/>
            </p:nvGraphicFramePr>
            <p:xfrm>
              <a:off x="2540" y="1555"/>
              <a:ext cx="101" cy="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50" name="Equation" r:id="rId20" imgW="152268" imgH="203024" progId="Equation.DSMT4">
                      <p:embed/>
                    </p:oleObj>
                  </mc:Choice>
                  <mc:Fallback>
                    <p:oleObj name="Equation" r:id="rId20" imgW="152268" imgH="20302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40" y="1555"/>
                            <a:ext cx="101" cy="1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1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7925" name="AutoShape 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344" y="1262"/>
                <a:ext cx="129" cy="391"/>
              </a:xfrm>
              <a:prstGeom prst="bentConnector4">
                <a:avLst>
                  <a:gd name="adj1" fmla="val -111630"/>
                  <a:gd name="adj2" fmla="val 13657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37926" name="Object 21"/>
              <p:cNvGraphicFramePr>
                <a:graphicFrameLocks noChangeAspect="1"/>
              </p:cNvGraphicFramePr>
              <p:nvPr/>
            </p:nvGraphicFramePr>
            <p:xfrm>
              <a:off x="3709" y="2852"/>
              <a:ext cx="73" cy="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51" name="Equation" r:id="rId22" imgW="126780" imgH="164814" progId="Equation.DSMT4">
                      <p:embed/>
                    </p:oleObj>
                  </mc:Choice>
                  <mc:Fallback>
                    <p:oleObj name="Equation" r:id="rId22" imgW="126780" imgH="16481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09" y="2852"/>
                            <a:ext cx="73" cy="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1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7927" name="AutoShape 22"/>
              <p:cNvCxnSpPr>
                <a:cxnSpLocks noChangeShapeType="1"/>
              </p:cNvCxnSpPr>
              <p:nvPr/>
            </p:nvCxnSpPr>
            <p:spPr bwMode="auto">
              <a:xfrm rot="16200000" flipH="1">
                <a:off x="3093" y="1143"/>
                <a:ext cx="240" cy="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37928" name="Object 23"/>
              <p:cNvGraphicFramePr>
                <a:graphicFrameLocks noChangeAspect="1"/>
              </p:cNvGraphicFramePr>
              <p:nvPr/>
            </p:nvGraphicFramePr>
            <p:xfrm>
              <a:off x="2821" y="1264"/>
              <a:ext cx="783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52" name="Equation" r:id="rId23" imgW="1244060" imgH="406224" progId="Equation.DSMT4">
                      <p:embed/>
                    </p:oleObj>
                  </mc:Choice>
                  <mc:Fallback>
                    <p:oleObj name="Equation" r:id="rId23" imgW="1244060" imgH="40622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1" y="1264"/>
                            <a:ext cx="783" cy="25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7929" name="AutoShape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986" y="2473"/>
                <a:ext cx="135" cy="532"/>
              </a:xfrm>
              <a:prstGeom prst="bentConnector4">
                <a:avLst>
                  <a:gd name="adj1" fmla="val -105926"/>
                  <a:gd name="adj2" fmla="val 12688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37930" name="Object 26"/>
              <p:cNvGraphicFramePr>
                <a:graphicFrameLocks noChangeAspect="1"/>
              </p:cNvGraphicFramePr>
              <p:nvPr/>
            </p:nvGraphicFramePr>
            <p:xfrm>
              <a:off x="3760" y="1483"/>
              <a:ext cx="76" cy="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53" name="Equation" r:id="rId25" imgW="114201" imgH="139579" progId="Equation.DSMT4">
                      <p:embed/>
                    </p:oleObj>
                  </mc:Choice>
                  <mc:Fallback>
                    <p:oleObj name="Equation" r:id="rId25" imgW="114201" imgH="13957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60" y="1483"/>
                            <a:ext cx="76" cy="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1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7931" name="AutoShape 27"/>
              <p:cNvCxnSpPr>
                <a:cxnSpLocks noChangeShapeType="1"/>
              </p:cNvCxnSpPr>
              <p:nvPr/>
            </p:nvCxnSpPr>
            <p:spPr bwMode="auto">
              <a:xfrm rot="16200000" flipH="1">
                <a:off x="3093" y="1642"/>
                <a:ext cx="241" cy="2"/>
              </a:xfrm>
              <a:prstGeom prst="bentConnector3">
                <a:avLst>
                  <a:gd name="adj1" fmla="val 4979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37932" name="Object 38"/>
              <p:cNvGraphicFramePr>
                <a:graphicFrameLocks noChangeAspect="1"/>
              </p:cNvGraphicFramePr>
              <p:nvPr/>
            </p:nvGraphicFramePr>
            <p:xfrm>
              <a:off x="3105" y="2107"/>
              <a:ext cx="101" cy="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54" name="Equation" r:id="rId26" imgW="152268" imgH="203024" progId="Equation.DSMT4">
                      <p:embed/>
                    </p:oleObj>
                  </mc:Choice>
                  <mc:Fallback>
                    <p:oleObj name="Equation" r:id="rId26" imgW="152268" imgH="20302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5" y="2107"/>
                            <a:ext cx="101" cy="1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1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933" name="Text Box 39"/>
              <p:cNvSpPr txBox="1">
                <a:spLocks noChangeArrowheads="1"/>
              </p:cNvSpPr>
              <p:nvPr/>
            </p:nvSpPr>
            <p:spPr bwMode="auto">
              <a:xfrm>
                <a:off x="2695" y="2320"/>
                <a:ext cx="9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GB" altLang="fr-FR" sz="1400">
                    <a:solidFill>
                      <a:srgbClr val="5F5F5F"/>
                    </a:solidFill>
                  </a:rPr>
                  <a:t>Balloon model</a:t>
                </a:r>
                <a:endParaRPr lang="en-US" altLang="fr-FR" sz="1400">
                  <a:solidFill>
                    <a:srgbClr val="5F5F5F"/>
                  </a:solidFill>
                </a:endParaRPr>
              </a:p>
            </p:txBody>
          </p:sp>
        </p:grpSp>
        <p:sp>
          <p:nvSpPr>
            <p:cNvPr id="37910" name="Text Box 36"/>
            <p:cNvSpPr txBox="1">
              <a:spLocks noChangeArrowheads="1"/>
            </p:cNvSpPr>
            <p:nvPr/>
          </p:nvSpPr>
          <p:spPr bwMode="auto">
            <a:xfrm>
              <a:off x="4657" y="1948"/>
              <a:ext cx="11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fr-FR" sz="1400"/>
                <a:t>hemodynamic states dynamics</a:t>
              </a:r>
              <a:endParaRPr lang="en-US" altLang="fr-FR" sz="1400"/>
            </a:p>
          </p:txBody>
        </p:sp>
      </p:grpSp>
      <p:cxnSp>
        <p:nvCxnSpPr>
          <p:cNvPr id="37896" name="AutoShape 37"/>
          <p:cNvCxnSpPr>
            <a:cxnSpLocks noChangeShapeType="1"/>
            <a:stCxn id="37891" idx="3"/>
          </p:cNvCxnSpPr>
          <p:nvPr/>
        </p:nvCxnSpPr>
        <p:spPr bwMode="auto">
          <a:xfrm>
            <a:off x="2463800" y="1428750"/>
            <a:ext cx="1320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898" name="Group 102"/>
          <p:cNvGrpSpPr>
            <a:grpSpLocks/>
          </p:cNvGrpSpPr>
          <p:nvPr/>
        </p:nvGrpSpPr>
        <p:grpSpPr bwMode="auto">
          <a:xfrm>
            <a:off x="3306763" y="4454525"/>
            <a:ext cx="4892675" cy="2251075"/>
            <a:chOff x="2083" y="2806"/>
            <a:chExt cx="3082" cy="1418"/>
          </a:xfrm>
        </p:grpSpPr>
        <p:sp>
          <p:nvSpPr>
            <p:cNvPr id="37903" name="Rectangle 2"/>
            <p:cNvSpPr>
              <a:spLocks noChangeArrowheads="1"/>
            </p:cNvSpPr>
            <p:nvPr/>
          </p:nvSpPr>
          <p:spPr bwMode="auto">
            <a:xfrm>
              <a:off x="2083" y="3408"/>
              <a:ext cx="2304" cy="816"/>
            </a:xfrm>
            <a:prstGeom prst="rect">
              <a:avLst/>
            </a:prstGeom>
            <a:solidFill>
              <a:srgbClr val="808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fr-FR" sz="1400" b="1"/>
            </a:p>
          </p:txBody>
        </p:sp>
        <p:cxnSp>
          <p:nvCxnSpPr>
            <p:cNvPr id="37904" name="AutoShape 10"/>
            <p:cNvCxnSpPr>
              <a:cxnSpLocks noChangeShapeType="1"/>
            </p:cNvCxnSpPr>
            <p:nvPr/>
          </p:nvCxnSpPr>
          <p:spPr bwMode="auto">
            <a:xfrm rot="16200000" flipH="1">
              <a:off x="2652" y="2814"/>
              <a:ext cx="590" cy="57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5" name="AutoShape 15"/>
            <p:cNvCxnSpPr>
              <a:cxnSpLocks noChangeShapeType="1"/>
            </p:cNvCxnSpPr>
            <p:nvPr/>
          </p:nvCxnSpPr>
          <p:spPr bwMode="auto">
            <a:xfrm rot="5400000">
              <a:off x="3215" y="2823"/>
              <a:ext cx="590" cy="55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7906" name="Picture 33"/>
            <p:cNvPicPr>
              <a:picLocks noChangeAspect="1" noChangeArrowheads="1"/>
            </p:cNvPicPr>
            <p:nvPr/>
          </p:nvPicPr>
          <p:blipFill>
            <a:blip r:embed="rId27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3545"/>
              <a:ext cx="652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7" name="Text Box 40"/>
            <p:cNvSpPr txBox="1">
              <a:spLocks noChangeArrowheads="1"/>
            </p:cNvSpPr>
            <p:nvPr/>
          </p:nvSpPr>
          <p:spPr bwMode="auto">
            <a:xfrm>
              <a:off x="3120" y="3822"/>
              <a:ext cx="12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fr-FR" sz="1400">
                  <a:solidFill>
                    <a:schemeClr val="bg1"/>
                  </a:solidFill>
                </a:rPr>
                <a:t>BOLD signal change observation</a:t>
              </a:r>
              <a:endParaRPr lang="en-US" altLang="fr-FR" sz="1400">
                <a:solidFill>
                  <a:schemeClr val="bg1"/>
                </a:solidFill>
              </a:endParaRPr>
            </a:p>
          </p:txBody>
        </p:sp>
        <p:graphicFrame>
          <p:nvGraphicFramePr>
            <p:cNvPr id="37908" name="Object 5"/>
            <p:cNvGraphicFramePr>
              <a:graphicFrameLocks noChangeAspect="1"/>
            </p:cNvGraphicFramePr>
            <p:nvPr/>
          </p:nvGraphicFramePr>
          <p:xfrm>
            <a:off x="2224" y="3444"/>
            <a:ext cx="1984" cy="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55" name="Equation" r:id="rId28" imgW="3136900" imgH="1168400" progId="Equation.DSMT4">
                    <p:embed/>
                  </p:oleObj>
                </mc:Choice>
                <mc:Fallback>
                  <p:oleObj name="Equation" r:id="rId28" imgW="3136900" imgH="116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4" y="3444"/>
                          <a:ext cx="1984" cy="7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899" name="Group 103"/>
          <p:cNvGrpSpPr>
            <a:grpSpLocks/>
          </p:cNvGrpSpPr>
          <p:nvPr/>
        </p:nvGrpSpPr>
        <p:grpSpPr bwMode="auto">
          <a:xfrm>
            <a:off x="322263" y="3114675"/>
            <a:ext cx="1924050" cy="923925"/>
            <a:chOff x="203" y="1962"/>
            <a:chExt cx="1212" cy="582"/>
          </a:xfrm>
        </p:grpSpPr>
        <p:graphicFrame>
          <p:nvGraphicFramePr>
            <p:cNvPr id="37901" name="Object 41"/>
            <p:cNvGraphicFramePr>
              <a:graphicFrameLocks noChangeAspect="1"/>
            </p:cNvGraphicFramePr>
            <p:nvPr/>
          </p:nvGraphicFramePr>
          <p:xfrm>
            <a:off x="217" y="1962"/>
            <a:ext cx="1198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56" name="Equation" r:id="rId30" imgW="1320227" imgH="241195" progId="Equation.DSMT4">
                    <p:embed/>
                  </p:oleObj>
                </mc:Choice>
                <mc:Fallback>
                  <p:oleObj name="Equation" r:id="rId30" imgW="1320227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" y="1962"/>
                          <a:ext cx="1198" cy="2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189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2" name="Object 4"/>
            <p:cNvGraphicFramePr>
              <a:graphicFrameLocks noChangeAspect="1"/>
            </p:cNvGraphicFramePr>
            <p:nvPr/>
          </p:nvGraphicFramePr>
          <p:xfrm>
            <a:off x="203" y="2337"/>
            <a:ext cx="1187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57" name="Equation" r:id="rId32" imgW="1308100" imgH="228600" progId="Equation.DSMT4">
                    <p:embed/>
                  </p:oleObj>
                </mc:Choice>
                <mc:Fallback>
                  <p:oleObj name="Equation" r:id="rId32" imgW="13081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" y="2337"/>
                          <a:ext cx="1187" cy="2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189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00" name="Text Box 80"/>
          <p:cNvSpPr txBox="1">
            <a:spLocks noChangeArrowheads="1"/>
          </p:cNvSpPr>
          <p:nvPr/>
        </p:nvSpPr>
        <p:spPr bwMode="auto">
          <a:xfrm>
            <a:off x="7904163" y="6611938"/>
            <a:ext cx="1239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fr-FR" sz="1000"/>
              <a:t>Friston et al., 2003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dirty="0">
                <a:solidFill>
                  <a:srgbClr val="008000"/>
                </a:solidFill>
              </a:rPr>
              <a:t>Dynamical systems theory</a:t>
            </a:r>
            <a:br>
              <a:rPr lang="en-GB" altLang="fr-FR" dirty="0">
                <a:solidFill>
                  <a:srgbClr val="008000"/>
                </a:solidFill>
              </a:rPr>
            </a:br>
            <a:r>
              <a:rPr lang="en-GB" altLang="fr-FR" sz="2000" dirty="0" smtClean="0">
                <a:solidFill>
                  <a:srgbClr val="008000"/>
                </a:solidFill>
              </a:rPr>
              <a:t>the neuro-vascular coupling</a:t>
            </a:r>
            <a:endParaRPr lang="en-GB" altLang="fr-FR" sz="20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033588" y="38100"/>
            <a:ext cx="50657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dirty="0" err="1">
                <a:solidFill>
                  <a:srgbClr val="008000"/>
                </a:solidFill>
                <a:latin typeface="Arial Unicode MS" pitchFamily="1" charset="0"/>
              </a:rPr>
              <a:t>Overview</a:t>
            </a:r>
            <a:endParaRPr lang="en-US" altLang="fr-FR" sz="2000" dirty="0">
              <a:solidFill>
                <a:srgbClr val="008000"/>
              </a:solidFill>
              <a:latin typeface="Arial Unicode MS" pitchFamily="1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20738" y="1752600"/>
            <a:ext cx="750252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/>
              <a:t>1 	DCM: introduction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endParaRPr lang="en-GB" altLang="fr-FR" sz="2000" dirty="0"/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/>
              <a:t>2 	Dynamical systems theory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endParaRPr lang="en-GB" altLang="fr-FR" sz="2000" dirty="0"/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/>
              <a:t>4 	Bayesian inference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i="1" dirty="0"/>
              <a:t> </a:t>
            </a:r>
            <a:endParaRPr lang="en-GB" altLang="fr-FR" sz="2000" dirty="0"/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/>
              <a:t>5 	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033588" y="38100"/>
            <a:ext cx="50657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008000"/>
                </a:solidFill>
                <a:latin typeface="Arial Unicode MS" pitchFamily="1" charset="0"/>
              </a:rPr>
              <a:t>Overview</a:t>
            </a:r>
            <a:endParaRPr lang="en-US" altLang="fr-FR" sz="2000">
              <a:solidFill>
                <a:srgbClr val="008000"/>
              </a:solidFill>
              <a:latin typeface="Arial Unicode MS" pitchFamily="1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20738" y="1752600"/>
            <a:ext cx="750252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>
                <a:solidFill>
                  <a:schemeClr val="bg2"/>
                </a:solidFill>
              </a:rPr>
              <a:t>1 	DCM: introduction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endParaRPr lang="en-GB" altLang="fr-FR" sz="2000" dirty="0">
              <a:solidFill>
                <a:schemeClr val="bg2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>
                <a:solidFill>
                  <a:schemeClr val="bg2"/>
                </a:solidFill>
              </a:rPr>
              <a:t>2 	Dynamical systems theory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endParaRPr lang="en-GB" altLang="fr-FR" sz="2000" dirty="0">
              <a:solidFill>
                <a:schemeClr val="bg2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>
                <a:solidFill>
                  <a:schemeClr val="tx2"/>
                </a:solidFill>
              </a:rPr>
              <a:t>4 	Bayesian inference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i="1" dirty="0"/>
              <a:t> </a:t>
            </a:r>
            <a:endParaRPr lang="en-GB" altLang="fr-FR" sz="2000" dirty="0"/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>
                <a:solidFill>
                  <a:schemeClr val="bg2"/>
                </a:solidFill>
              </a:rPr>
              <a:t>5 	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0"/>
          <p:cNvGrpSpPr>
            <a:grpSpLocks/>
          </p:cNvGrpSpPr>
          <p:nvPr/>
        </p:nvGrpSpPr>
        <p:grpSpPr bwMode="auto">
          <a:xfrm>
            <a:off x="5916613" y="2895600"/>
            <a:ext cx="2160587" cy="1944688"/>
            <a:chOff x="3727" y="1824"/>
            <a:chExt cx="1361" cy="1225"/>
          </a:xfrm>
        </p:grpSpPr>
        <p:pic>
          <p:nvPicPr>
            <p:cNvPr id="34840" name="Picture 3" descr="tete_EE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1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0 h 2562"/>
                <a:gd name="T2" fmla="*/ 0 w 2268"/>
                <a:gd name="T3" fmla="*/ 0 h 2562"/>
                <a:gd name="T4" fmla="*/ 0 w 2268"/>
                <a:gd name="T5" fmla="*/ 0 h 2562"/>
                <a:gd name="T6" fmla="*/ 0 w 2268"/>
                <a:gd name="T7" fmla="*/ 0 h 2562"/>
                <a:gd name="T8" fmla="*/ 0 w 2268"/>
                <a:gd name="T9" fmla="*/ 0 h 2562"/>
                <a:gd name="T10" fmla="*/ 0 w 2268"/>
                <a:gd name="T11" fmla="*/ 0 h 2562"/>
                <a:gd name="T12" fmla="*/ 0 w 2268"/>
                <a:gd name="T13" fmla="*/ 0 h 2562"/>
                <a:gd name="T14" fmla="*/ 0 w 2268"/>
                <a:gd name="T15" fmla="*/ 0 h 2562"/>
                <a:gd name="T16" fmla="*/ 0 w 2268"/>
                <a:gd name="T17" fmla="*/ 0 h 2562"/>
                <a:gd name="T18" fmla="*/ 0 w 2268"/>
                <a:gd name="T19" fmla="*/ 0 h 2562"/>
                <a:gd name="T20" fmla="*/ 0 w 2268"/>
                <a:gd name="T21" fmla="*/ 0 h 2562"/>
                <a:gd name="T22" fmla="*/ 0 w 2268"/>
                <a:gd name="T23" fmla="*/ 0 h 2562"/>
                <a:gd name="T24" fmla="*/ 0 w 2268"/>
                <a:gd name="T25" fmla="*/ 0 h 2562"/>
                <a:gd name="T26" fmla="*/ 0 w 2268"/>
                <a:gd name="T27" fmla="*/ 0 h 2562"/>
                <a:gd name="T28" fmla="*/ 0 w 2268"/>
                <a:gd name="T29" fmla="*/ 0 h 2562"/>
                <a:gd name="T30" fmla="*/ 0 w 2268"/>
                <a:gd name="T31" fmla="*/ 0 h 2562"/>
                <a:gd name="T32" fmla="*/ 0 w 2268"/>
                <a:gd name="T33" fmla="*/ 0 h 2562"/>
                <a:gd name="T34" fmla="*/ 0 w 2268"/>
                <a:gd name="T35" fmla="*/ 0 h 2562"/>
                <a:gd name="T36" fmla="*/ 0 w 2268"/>
                <a:gd name="T37" fmla="*/ 0 h 2562"/>
                <a:gd name="T38" fmla="*/ 0 w 2268"/>
                <a:gd name="T39" fmla="*/ 0 h 2562"/>
                <a:gd name="T40" fmla="*/ 0 w 2268"/>
                <a:gd name="T41" fmla="*/ 0 h 2562"/>
                <a:gd name="T42" fmla="*/ 0 w 2268"/>
                <a:gd name="T43" fmla="*/ 0 h 2562"/>
                <a:gd name="T44" fmla="*/ 0 w 2268"/>
                <a:gd name="T45" fmla="*/ 0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819" name="Group 21"/>
          <p:cNvGrpSpPr>
            <a:grpSpLocks/>
          </p:cNvGrpSpPr>
          <p:nvPr/>
        </p:nvGrpSpPr>
        <p:grpSpPr bwMode="auto">
          <a:xfrm>
            <a:off x="1066800" y="2836863"/>
            <a:ext cx="2209800" cy="1963737"/>
            <a:chOff x="672" y="1787"/>
            <a:chExt cx="1392" cy="1237"/>
          </a:xfrm>
        </p:grpSpPr>
        <p:pic>
          <p:nvPicPr>
            <p:cNvPr id="34830" name="Picture 5" descr="cervo&amp;lobe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1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sp>
          <p:nvSpPr>
            <p:cNvPr id="34832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sp>
          <p:nvSpPr>
            <p:cNvPr id="34833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sp>
          <p:nvSpPr>
            <p:cNvPr id="34834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cxnSp>
          <p:nvCxnSpPr>
            <p:cNvPr id="34835" name="AutoShape 10"/>
            <p:cNvCxnSpPr>
              <a:cxnSpLocks noChangeShapeType="1"/>
              <a:stCxn id="34831" idx="3"/>
              <a:endCxn id="34833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6" name="AutoShape 11"/>
            <p:cNvCxnSpPr>
              <a:cxnSpLocks noChangeShapeType="1"/>
              <a:stCxn id="34831" idx="0"/>
              <a:endCxn id="34834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7" name="AutoShape 12"/>
            <p:cNvCxnSpPr>
              <a:cxnSpLocks noChangeShapeType="1"/>
              <a:stCxn id="34834" idx="1"/>
              <a:endCxn id="34832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8" name="AutoShape 13"/>
            <p:cNvCxnSpPr>
              <a:cxnSpLocks noChangeShapeType="1"/>
              <a:stCxn id="34833" idx="7"/>
              <a:endCxn id="34831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9" name="AutoShape 14"/>
            <p:cNvCxnSpPr>
              <a:cxnSpLocks noChangeShapeType="1"/>
              <a:endCxn id="34834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820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Bayesian inference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forward and inverse problems</a:t>
            </a:r>
            <a:endParaRPr lang="en-GB" altLang="fr-FR" i="1">
              <a:solidFill>
                <a:srgbClr val="008000"/>
              </a:solidFill>
            </a:endParaRPr>
          </a:p>
        </p:txBody>
      </p:sp>
      <p:cxnSp>
        <p:nvCxnSpPr>
          <p:cNvPr id="34821" name="AutoShape 17"/>
          <p:cNvCxnSpPr>
            <a:cxnSpLocks noChangeShapeType="1"/>
          </p:cNvCxnSpPr>
          <p:nvPr/>
        </p:nvCxnSpPr>
        <p:spPr bwMode="auto">
          <a:xfrm rot="5400000" flipV="1">
            <a:off x="4471988" y="536575"/>
            <a:ext cx="131762" cy="4732338"/>
          </a:xfrm>
          <a:prstGeom prst="curvedConnector3">
            <a:avLst>
              <a:gd name="adj1" fmla="val -666269"/>
            </a:avLst>
          </a:prstGeom>
          <a:noFill/>
          <a:ln w="28575">
            <a:solidFill>
              <a:srgbClr val="CC66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4822" name="Object 22"/>
          <p:cNvGraphicFramePr>
            <a:graphicFrameLocks noChangeAspect="1"/>
          </p:cNvGraphicFramePr>
          <p:nvPr/>
        </p:nvGraphicFramePr>
        <p:xfrm>
          <a:off x="3840163" y="2144713"/>
          <a:ext cx="1243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" name="Equation" r:id="rId6" imgW="672808" imgH="279279" progId="Equation.DSMT4">
                  <p:embed/>
                </p:oleObj>
              </mc:Choice>
              <mc:Fallback>
                <p:oleObj name="Equation" r:id="rId6" imgW="672808" imgH="27927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2144713"/>
                        <a:ext cx="124301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3606800" y="15240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solidFill>
                  <a:srgbClr val="CC6600"/>
                </a:solidFill>
                <a:ea typeface="ＭＳ Ｐゴシック" pitchFamily="1" charset="-128"/>
              </a:rPr>
              <a:t>forward problem</a:t>
            </a:r>
          </a:p>
        </p:txBody>
      </p:sp>
      <p:sp>
        <p:nvSpPr>
          <p:cNvPr id="34824" name="Text Box 26"/>
          <p:cNvSpPr txBox="1">
            <a:spLocks noChangeArrowheads="1"/>
          </p:cNvSpPr>
          <p:nvPr/>
        </p:nvSpPr>
        <p:spPr bwMode="auto">
          <a:xfrm>
            <a:off x="4008438" y="2667000"/>
            <a:ext cx="925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>
                <a:ea typeface="ＭＳ Ｐゴシック" pitchFamily="1" charset="-128"/>
              </a:rPr>
              <a:t>likelihood</a:t>
            </a:r>
            <a:endParaRPr lang="en-GB" altLang="fr-FR" sz="1800">
              <a:solidFill>
                <a:srgbClr val="CC6600"/>
              </a:solidFill>
              <a:ea typeface="ＭＳ Ｐゴシック" pitchFamily="1" charset="-128"/>
            </a:endParaRPr>
          </a:p>
        </p:txBody>
      </p:sp>
      <p:grpSp>
        <p:nvGrpSpPr>
          <p:cNvPr id="34825" name="Group 26"/>
          <p:cNvGrpSpPr>
            <a:grpSpLocks/>
          </p:cNvGrpSpPr>
          <p:nvPr/>
        </p:nvGrpSpPr>
        <p:grpSpPr bwMode="auto">
          <a:xfrm>
            <a:off x="2171700" y="4648200"/>
            <a:ext cx="4732338" cy="1509713"/>
            <a:chOff x="2171700" y="4648200"/>
            <a:chExt cx="4732338" cy="1509158"/>
          </a:xfrm>
        </p:grpSpPr>
        <p:cxnSp>
          <p:nvCxnSpPr>
            <p:cNvPr id="34826" name="AutoShape 19"/>
            <p:cNvCxnSpPr>
              <a:cxnSpLocks noChangeShapeType="1"/>
            </p:cNvCxnSpPr>
            <p:nvPr/>
          </p:nvCxnSpPr>
          <p:spPr bwMode="auto">
            <a:xfrm rot="16200000" flipV="1">
              <a:off x="4518032" y="2454212"/>
              <a:ext cx="39673" cy="4732338"/>
            </a:xfrm>
            <a:prstGeom prst="curvedConnector3">
              <a:avLst>
                <a:gd name="adj1" fmla="val -2148005"/>
              </a:avLst>
            </a:prstGeom>
            <a:noFill/>
            <a:ln w="28575">
              <a:solidFill>
                <a:srgbClr val="CC6600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4827" name="Object 23"/>
            <p:cNvGraphicFramePr>
              <a:graphicFrameLocks noChangeAspect="1"/>
            </p:cNvGraphicFramePr>
            <p:nvPr/>
          </p:nvGraphicFramePr>
          <p:xfrm>
            <a:off x="3840163" y="4957763"/>
            <a:ext cx="1243012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7" name="Equation" r:id="rId8" imgW="672808" imgH="279279" progId="Equation.DSMT4">
                    <p:embed/>
                  </p:oleObj>
                </mc:Choice>
                <mc:Fallback>
                  <p:oleObj name="Equation" r:id="rId8" imgW="672808" imgH="279279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163" y="4957763"/>
                          <a:ext cx="1243012" cy="515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8" name="Text Box 25"/>
            <p:cNvSpPr txBox="1">
              <a:spLocks noChangeArrowheads="1"/>
            </p:cNvSpPr>
            <p:nvPr/>
          </p:nvSpPr>
          <p:spPr bwMode="auto">
            <a:xfrm>
              <a:off x="3554413" y="5790780"/>
              <a:ext cx="1809750" cy="36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solidFill>
                    <a:srgbClr val="CC6600"/>
                  </a:solidFill>
                  <a:ea typeface="ＭＳ Ｐゴシック" pitchFamily="1" charset="-128"/>
                </a:rPr>
                <a:t>inverse problem</a:t>
              </a:r>
            </a:p>
          </p:txBody>
        </p:sp>
        <p:sp>
          <p:nvSpPr>
            <p:cNvPr id="34829" name="Text Box 27"/>
            <p:cNvSpPr txBox="1">
              <a:spLocks noChangeArrowheads="1"/>
            </p:cNvSpPr>
            <p:nvPr/>
          </p:nvSpPr>
          <p:spPr bwMode="auto">
            <a:xfrm>
              <a:off x="3625850" y="4648200"/>
              <a:ext cx="17843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400">
                  <a:ea typeface="ＭＳ Ｐゴシック" pitchFamily="1" charset="-128"/>
                </a:rPr>
                <a:t>posterior distribution</a:t>
              </a:r>
              <a:endParaRPr lang="en-GB" altLang="fr-FR" sz="1800">
                <a:solidFill>
                  <a:srgbClr val="CC6600"/>
                </a:solidFill>
                <a:ea typeface="ＭＳ Ｐゴシック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Bayesian paradigm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deriving the likelihood function</a:t>
            </a:r>
            <a:endParaRPr lang="en-GB" altLang="fr-FR" i="1">
              <a:solidFill>
                <a:srgbClr val="008000"/>
              </a:solidFill>
            </a:endParaRPr>
          </a:p>
        </p:txBody>
      </p:sp>
      <p:grpSp>
        <p:nvGrpSpPr>
          <p:cNvPr id="36867" name="Group 20"/>
          <p:cNvGrpSpPr>
            <a:grpSpLocks/>
          </p:cNvGrpSpPr>
          <p:nvPr/>
        </p:nvGrpSpPr>
        <p:grpSpPr bwMode="auto">
          <a:xfrm>
            <a:off x="300038" y="4600575"/>
            <a:ext cx="2160587" cy="1944688"/>
            <a:chOff x="3727" y="1824"/>
            <a:chExt cx="1361" cy="1225"/>
          </a:xfrm>
        </p:grpSpPr>
        <p:pic>
          <p:nvPicPr>
            <p:cNvPr id="36905" name="Picture 3" descr="tete_EE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06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0 h 2562"/>
                <a:gd name="T2" fmla="*/ 0 w 2268"/>
                <a:gd name="T3" fmla="*/ 0 h 2562"/>
                <a:gd name="T4" fmla="*/ 0 w 2268"/>
                <a:gd name="T5" fmla="*/ 0 h 2562"/>
                <a:gd name="T6" fmla="*/ 0 w 2268"/>
                <a:gd name="T7" fmla="*/ 0 h 2562"/>
                <a:gd name="T8" fmla="*/ 0 w 2268"/>
                <a:gd name="T9" fmla="*/ 0 h 2562"/>
                <a:gd name="T10" fmla="*/ 0 w 2268"/>
                <a:gd name="T11" fmla="*/ 0 h 2562"/>
                <a:gd name="T12" fmla="*/ 0 w 2268"/>
                <a:gd name="T13" fmla="*/ 0 h 2562"/>
                <a:gd name="T14" fmla="*/ 0 w 2268"/>
                <a:gd name="T15" fmla="*/ 0 h 2562"/>
                <a:gd name="T16" fmla="*/ 0 w 2268"/>
                <a:gd name="T17" fmla="*/ 0 h 2562"/>
                <a:gd name="T18" fmla="*/ 0 w 2268"/>
                <a:gd name="T19" fmla="*/ 0 h 2562"/>
                <a:gd name="T20" fmla="*/ 0 w 2268"/>
                <a:gd name="T21" fmla="*/ 0 h 2562"/>
                <a:gd name="T22" fmla="*/ 0 w 2268"/>
                <a:gd name="T23" fmla="*/ 0 h 2562"/>
                <a:gd name="T24" fmla="*/ 0 w 2268"/>
                <a:gd name="T25" fmla="*/ 0 h 2562"/>
                <a:gd name="T26" fmla="*/ 0 w 2268"/>
                <a:gd name="T27" fmla="*/ 0 h 2562"/>
                <a:gd name="T28" fmla="*/ 0 w 2268"/>
                <a:gd name="T29" fmla="*/ 0 h 2562"/>
                <a:gd name="T30" fmla="*/ 0 w 2268"/>
                <a:gd name="T31" fmla="*/ 0 h 2562"/>
                <a:gd name="T32" fmla="*/ 0 w 2268"/>
                <a:gd name="T33" fmla="*/ 0 h 2562"/>
                <a:gd name="T34" fmla="*/ 0 w 2268"/>
                <a:gd name="T35" fmla="*/ 0 h 2562"/>
                <a:gd name="T36" fmla="*/ 0 w 2268"/>
                <a:gd name="T37" fmla="*/ 0 h 2562"/>
                <a:gd name="T38" fmla="*/ 0 w 2268"/>
                <a:gd name="T39" fmla="*/ 0 h 2562"/>
                <a:gd name="T40" fmla="*/ 0 w 2268"/>
                <a:gd name="T41" fmla="*/ 0 h 2562"/>
                <a:gd name="T42" fmla="*/ 0 w 2268"/>
                <a:gd name="T43" fmla="*/ 0 h 2562"/>
                <a:gd name="T44" fmla="*/ 0 w 2268"/>
                <a:gd name="T45" fmla="*/ 0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868" name="Line 21"/>
          <p:cNvSpPr>
            <a:spLocks noChangeShapeType="1"/>
          </p:cNvSpPr>
          <p:nvPr/>
        </p:nvSpPr>
        <p:spPr bwMode="auto">
          <a:xfrm>
            <a:off x="1362075" y="3376613"/>
            <a:ext cx="0" cy="1152525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6869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248275"/>
            <a:ext cx="3222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11"/>
          <p:cNvSpPr txBox="1">
            <a:spLocks noChangeArrowheads="1"/>
          </p:cNvSpPr>
          <p:nvPr/>
        </p:nvSpPr>
        <p:spPr bwMode="auto">
          <a:xfrm>
            <a:off x="3132138" y="1196975"/>
            <a:ext cx="447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/>
              <a:t>- Model of data with unknown parameters:</a:t>
            </a:r>
          </a:p>
        </p:txBody>
      </p:sp>
      <p:graphicFrame>
        <p:nvGraphicFramePr>
          <p:cNvPr id="36871" name="Object 57"/>
          <p:cNvGraphicFramePr>
            <a:graphicFrameLocks noChangeAspect="1"/>
          </p:cNvGraphicFramePr>
          <p:nvPr/>
        </p:nvGraphicFramePr>
        <p:xfrm>
          <a:off x="3729038" y="1808163"/>
          <a:ext cx="10175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3" name="Equation" r:id="rId6" imgW="622030" imgH="253890" progId="Equation.DSMT4">
                  <p:embed/>
                </p:oleObj>
              </mc:Choice>
              <mc:Fallback>
                <p:oleObj name="Equation" r:id="rId6" imgW="622030" imgH="25389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1808163"/>
                        <a:ext cx="1017587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Box 41"/>
          <p:cNvSpPr txBox="1">
            <a:spLocks noChangeArrowheads="1"/>
          </p:cNvSpPr>
          <p:nvPr/>
        </p:nvSpPr>
        <p:spPr bwMode="auto">
          <a:xfrm>
            <a:off x="5435600" y="1835150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/>
              <a:t>e.g., GLM:</a:t>
            </a:r>
          </a:p>
        </p:txBody>
      </p:sp>
      <p:graphicFrame>
        <p:nvGraphicFramePr>
          <p:cNvPr id="36873" name="Object 3"/>
          <p:cNvGraphicFramePr>
            <a:graphicFrameLocks noChangeAspect="1"/>
          </p:cNvGraphicFramePr>
          <p:nvPr/>
        </p:nvGraphicFramePr>
        <p:xfrm>
          <a:off x="6854825" y="1808163"/>
          <a:ext cx="12049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4" name="Equation" r:id="rId8" imgW="736280" imgH="253890" progId="Equation.DSMT4">
                  <p:embed/>
                </p:oleObj>
              </mc:Choice>
              <mc:Fallback>
                <p:oleObj name="Equation" r:id="rId8" imgW="736280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825" y="1808163"/>
                        <a:ext cx="12049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3132138" y="2555875"/>
            <a:ext cx="208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/>
              <a:t>- But data is noisy:</a:t>
            </a:r>
          </a:p>
        </p:txBody>
      </p:sp>
      <p:graphicFrame>
        <p:nvGraphicFramePr>
          <p:cNvPr id="36875" name="Object 4"/>
          <p:cNvGraphicFramePr>
            <a:graphicFrameLocks noChangeAspect="1"/>
          </p:cNvGraphicFramePr>
          <p:nvPr/>
        </p:nvGraphicFramePr>
        <p:xfrm>
          <a:off x="5508625" y="2541588"/>
          <a:ext cx="13700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5" name="Equation" r:id="rId10" imgW="837836" imgH="253890" progId="Equation.DSMT4">
                  <p:embed/>
                </p:oleObj>
              </mc:Choice>
              <mc:Fallback>
                <p:oleObj name="Equation" r:id="rId10" imgW="837836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541588"/>
                        <a:ext cx="13700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3130550" y="3238500"/>
            <a:ext cx="374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/>
              <a:t>- Assume noise/residuals is ‘small’:</a:t>
            </a:r>
          </a:p>
        </p:txBody>
      </p:sp>
      <p:graphicFrame>
        <p:nvGraphicFramePr>
          <p:cNvPr id="36877" name="Object 6"/>
          <p:cNvGraphicFramePr>
            <a:graphicFrameLocks noChangeAspect="1"/>
          </p:cNvGraphicFramePr>
          <p:nvPr/>
        </p:nvGraphicFramePr>
        <p:xfrm>
          <a:off x="3124200" y="4081463"/>
          <a:ext cx="23844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6" name="Equation" r:id="rId12" imgW="1459866" imgH="431613" progId="Equation.DSMT4">
                  <p:embed/>
                </p:oleObj>
              </mc:Choice>
              <mc:Fallback>
                <p:oleObj name="Equation" r:id="rId12" imgW="1459866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081463"/>
                        <a:ext cx="238442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8" name="Group 72"/>
          <p:cNvGrpSpPr>
            <a:grpSpLocks/>
          </p:cNvGrpSpPr>
          <p:nvPr/>
        </p:nvGrpSpPr>
        <p:grpSpPr bwMode="auto">
          <a:xfrm>
            <a:off x="5580063" y="3789363"/>
            <a:ext cx="3198812" cy="1584325"/>
            <a:chOff x="5580112" y="3717032"/>
            <a:chExt cx="3199210" cy="1584176"/>
          </a:xfrm>
        </p:grpSpPr>
        <p:pic>
          <p:nvPicPr>
            <p:cNvPr id="36898" name="Picture 1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01"/>
            <a:stretch>
              <a:fillRect/>
            </a:stretch>
          </p:blipFill>
          <p:spPr bwMode="auto">
            <a:xfrm>
              <a:off x="5580112" y="3717032"/>
              <a:ext cx="2266361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9" name="Line 49"/>
            <p:cNvSpPr>
              <a:spLocks noChangeShapeType="1"/>
            </p:cNvSpPr>
            <p:nvPr/>
          </p:nvSpPr>
          <p:spPr bwMode="auto">
            <a:xfrm flipV="1">
              <a:off x="5868144" y="5121873"/>
              <a:ext cx="1943754" cy="57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00" name="Line 50"/>
            <p:cNvSpPr>
              <a:spLocks noChangeShapeType="1"/>
            </p:cNvSpPr>
            <p:nvPr/>
          </p:nvSpPr>
          <p:spPr bwMode="auto">
            <a:xfrm rot="-5400000">
              <a:off x="5173946" y="4427675"/>
              <a:ext cx="13883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01" name="Line 54"/>
            <p:cNvSpPr>
              <a:spLocks noChangeShapeType="1"/>
            </p:cNvSpPr>
            <p:nvPr/>
          </p:nvSpPr>
          <p:spPr bwMode="auto">
            <a:xfrm flipH="1">
              <a:off x="7010747" y="4293096"/>
              <a:ext cx="432048" cy="792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36902" name="Object 56"/>
            <p:cNvGraphicFramePr>
              <a:graphicFrameLocks noChangeAspect="1"/>
            </p:cNvGraphicFramePr>
            <p:nvPr/>
          </p:nvGraphicFramePr>
          <p:xfrm>
            <a:off x="6864797" y="3789363"/>
            <a:ext cx="1914525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27" name="Equation" r:id="rId15" imgW="1168400" imgH="279400" progId="Equation.DSMT4">
                    <p:embed/>
                  </p:oleObj>
                </mc:Choice>
                <mc:Fallback>
                  <p:oleObj name="Equation" r:id="rId15" imgW="1168400" imgH="279400" progId="Equation.DSMT4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4797" y="3789363"/>
                          <a:ext cx="1914525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03" name="Object 14"/>
            <p:cNvGraphicFramePr>
              <a:graphicFrameLocks noChangeAspect="1"/>
            </p:cNvGraphicFramePr>
            <p:nvPr/>
          </p:nvGraphicFramePr>
          <p:xfrm>
            <a:off x="7812360" y="5023395"/>
            <a:ext cx="207962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28"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2360" y="5023395"/>
                          <a:ext cx="207962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04" name="Line 54"/>
            <p:cNvSpPr>
              <a:spLocks noChangeShapeType="1"/>
            </p:cNvSpPr>
            <p:nvPr/>
          </p:nvSpPr>
          <p:spPr bwMode="auto">
            <a:xfrm flipH="1">
              <a:off x="6497166" y="4302621"/>
              <a:ext cx="936104" cy="792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879" name="Text Box 11"/>
          <p:cNvSpPr txBox="1">
            <a:spLocks noChangeArrowheads="1"/>
          </p:cNvSpPr>
          <p:nvPr/>
        </p:nvSpPr>
        <p:spPr bwMode="auto">
          <a:xfrm>
            <a:off x="3559175" y="5521325"/>
            <a:ext cx="5045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solidFill>
                  <a:srgbClr val="CC6600"/>
                </a:solidFill>
              </a:rPr>
              <a:t>→ Distribution of data, </a:t>
            </a:r>
            <a:r>
              <a:rPr lang="en-GB" altLang="fr-FR" sz="1800" i="1">
                <a:solidFill>
                  <a:srgbClr val="CC6600"/>
                </a:solidFill>
              </a:rPr>
              <a:t>given fixed parameters</a:t>
            </a:r>
            <a:r>
              <a:rPr lang="en-GB" altLang="fr-FR" sz="1800">
                <a:solidFill>
                  <a:srgbClr val="CC6600"/>
                </a:solidFill>
              </a:rPr>
              <a:t>:</a:t>
            </a:r>
          </a:p>
        </p:txBody>
      </p:sp>
      <p:graphicFrame>
        <p:nvGraphicFramePr>
          <p:cNvPr id="36880" name="Object 20"/>
          <p:cNvGraphicFramePr>
            <a:graphicFrameLocks noChangeAspect="1"/>
          </p:cNvGraphicFramePr>
          <p:nvPr/>
        </p:nvGraphicFramePr>
        <p:xfrm>
          <a:off x="4241800" y="5953125"/>
          <a:ext cx="35655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9" name="Equation" r:id="rId19" imgW="2184400" imgH="431800" progId="Equation.DSMT4">
                  <p:embed/>
                </p:oleObj>
              </mc:Choice>
              <mc:Fallback>
                <p:oleObj name="Equation" r:id="rId19" imgW="2184400" imgH="431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5953125"/>
                        <a:ext cx="35655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1" name="Object 21"/>
          <p:cNvGraphicFramePr>
            <a:graphicFrameLocks noChangeAspect="1"/>
          </p:cNvGraphicFramePr>
          <p:nvPr/>
        </p:nvGraphicFramePr>
        <p:xfrm>
          <a:off x="381000" y="2871788"/>
          <a:ext cx="20796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0" name="Equation" r:id="rId21" imgW="126725" imgH="177415" progId="Equation.DSMT4">
                  <p:embed/>
                </p:oleObj>
              </mc:Choice>
              <mc:Fallback>
                <p:oleObj name="Equation" r:id="rId21" imgW="126725" imgH="17741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71788"/>
                        <a:ext cx="207963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2" name="TextBox 78"/>
          <p:cNvSpPr txBox="1">
            <a:spLocks noChangeArrowheads="1"/>
          </p:cNvSpPr>
          <p:nvPr/>
        </p:nvSpPr>
        <p:spPr bwMode="auto">
          <a:xfrm>
            <a:off x="1082675" y="3716338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i="1">
                <a:solidFill>
                  <a:srgbClr val="CC6600"/>
                </a:solidFill>
                <a:latin typeface="Times New Roman" pitchFamily="1" charset="0"/>
              </a:rPr>
              <a:t>f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276600" y="5445125"/>
            <a:ext cx="5399088" cy="129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3059113" y="3213100"/>
            <a:ext cx="5834062" cy="2232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3059113" y="2349500"/>
            <a:ext cx="5400675" cy="71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3059113" y="1052513"/>
            <a:ext cx="5400675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6887" name="Group 21"/>
          <p:cNvGrpSpPr>
            <a:grpSpLocks/>
          </p:cNvGrpSpPr>
          <p:nvPr/>
        </p:nvGrpSpPr>
        <p:grpSpPr bwMode="auto">
          <a:xfrm>
            <a:off x="250825" y="1412875"/>
            <a:ext cx="2209800" cy="1963738"/>
            <a:chOff x="672" y="1787"/>
            <a:chExt cx="1392" cy="1237"/>
          </a:xfrm>
        </p:grpSpPr>
        <p:pic>
          <p:nvPicPr>
            <p:cNvPr id="36888" name="Picture 5" descr="cervo&amp;lobes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9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sp>
          <p:nvSpPr>
            <p:cNvPr id="36890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sp>
          <p:nvSpPr>
            <p:cNvPr id="36891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sp>
          <p:nvSpPr>
            <p:cNvPr id="36892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cxnSp>
          <p:nvCxnSpPr>
            <p:cNvPr id="36893" name="AutoShape 10"/>
            <p:cNvCxnSpPr>
              <a:cxnSpLocks noChangeShapeType="1"/>
              <a:stCxn id="36889" idx="3"/>
              <a:endCxn id="36891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4" name="AutoShape 11"/>
            <p:cNvCxnSpPr>
              <a:cxnSpLocks noChangeShapeType="1"/>
              <a:stCxn id="36889" idx="0"/>
              <a:endCxn id="36892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5" name="AutoShape 12"/>
            <p:cNvCxnSpPr>
              <a:cxnSpLocks noChangeShapeType="1"/>
              <a:stCxn id="36892" idx="1"/>
              <a:endCxn id="36890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6" name="AutoShape 13"/>
            <p:cNvCxnSpPr>
              <a:cxnSpLocks noChangeShapeType="1"/>
              <a:stCxn id="36891" idx="7"/>
              <a:endCxn id="36889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7" name="AutoShape 14"/>
            <p:cNvCxnSpPr>
              <a:cxnSpLocks noChangeShapeType="1"/>
              <a:endCxn id="36892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sp>
        <p:nvSpPr>
          <p:cNvPr id="38915" name="Rectangle 27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pic>
        <p:nvPicPr>
          <p:cNvPr id="38916" name="Picture 31" descr="Untitl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4149725"/>
            <a:ext cx="3603625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33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sp>
        <p:nvSpPr>
          <p:cNvPr id="38918" name="Rectangle 35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grpSp>
        <p:nvGrpSpPr>
          <p:cNvPr id="38919" name="Group 45"/>
          <p:cNvGrpSpPr>
            <a:grpSpLocks/>
          </p:cNvGrpSpPr>
          <p:nvPr/>
        </p:nvGrpSpPr>
        <p:grpSpPr bwMode="auto">
          <a:xfrm>
            <a:off x="3729038" y="1458913"/>
            <a:ext cx="2963862" cy="539750"/>
            <a:chOff x="2349" y="919"/>
            <a:chExt cx="1867" cy="340"/>
          </a:xfrm>
        </p:grpSpPr>
        <p:sp>
          <p:nvSpPr>
            <p:cNvPr id="38945" name="Text Box 18"/>
            <p:cNvSpPr txBox="1">
              <a:spLocks noChangeArrowheads="1"/>
            </p:cNvSpPr>
            <p:nvPr/>
          </p:nvSpPr>
          <p:spPr bwMode="auto">
            <a:xfrm>
              <a:off x="2349" y="981"/>
              <a:ext cx="8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solidFill>
                    <a:srgbClr val="CC6600"/>
                  </a:solidFill>
                </a:rPr>
                <a:t>Likelihood</a:t>
              </a:r>
              <a:r>
                <a:rPr lang="en-GB" altLang="fr-FR" sz="1800"/>
                <a:t>:</a:t>
              </a:r>
              <a:endParaRPr lang="en-US" altLang="fr-FR" sz="1800"/>
            </a:p>
          </p:txBody>
        </p:sp>
        <p:pic>
          <p:nvPicPr>
            <p:cNvPr id="38946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" y="919"/>
              <a:ext cx="784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20" name="Group 44"/>
          <p:cNvGrpSpPr>
            <a:grpSpLocks/>
          </p:cNvGrpSpPr>
          <p:nvPr/>
        </p:nvGrpSpPr>
        <p:grpSpPr bwMode="auto">
          <a:xfrm>
            <a:off x="3729038" y="2241550"/>
            <a:ext cx="2743200" cy="585788"/>
            <a:chOff x="2349" y="1412"/>
            <a:chExt cx="1728" cy="369"/>
          </a:xfrm>
        </p:grpSpPr>
        <p:sp>
          <p:nvSpPr>
            <p:cNvPr id="38943" name="Text Box 25"/>
            <p:cNvSpPr txBox="1">
              <a:spLocks noChangeArrowheads="1"/>
            </p:cNvSpPr>
            <p:nvPr/>
          </p:nvSpPr>
          <p:spPr bwMode="auto">
            <a:xfrm>
              <a:off x="2349" y="1480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solidFill>
                    <a:srgbClr val="CC6600"/>
                  </a:solidFill>
                </a:rPr>
                <a:t>Prior</a:t>
              </a:r>
              <a:r>
                <a:rPr lang="en-GB" altLang="fr-FR" sz="1800"/>
                <a:t>:</a:t>
              </a:r>
              <a:endParaRPr lang="en-US" altLang="fr-FR" sz="1800"/>
            </a:p>
          </p:txBody>
        </p:sp>
        <p:pic>
          <p:nvPicPr>
            <p:cNvPr id="38944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" y="1412"/>
              <a:ext cx="64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21" name="Group 46"/>
          <p:cNvGrpSpPr>
            <a:grpSpLocks/>
          </p:cNvGrpSpPr>
          <p:nvPr/>
        </p:nvGrpSpPr>
        <p:grpSpPr bwMode="auto">
          <a:xfrm>
            <a:off x="3729038" y="3068638"/>
            <a:ext cx="5141912" cy="995362"/>
            <a:chOff x="2349" y="1933"/>
            <a:chExt cx="3239" cy="627"/>
          </a:xfrm>
        </p:grpSpPr>
        <p:sp>
          <p:nvSpPr>
            <p:cNvPr id="38941" name="Text Box 30"/>
            <p:cNvSpPr txBox="1">
              <a:spLocks noChangeArrowheads="1"/>
            </p:cNvSpPr>
            <p:nvPr/>
          </p:nvSpPr>
          <p:spPr bwMode="auto">
            <a:xfrm>
              <a:off x="2349" y="2114"/>
              <a:ext cx="8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/>
                <a:t>Bayes rule:</a:t>
              </a:r>
              <a:endParaRPr lang="en-US" altLang="fr-FR" sz="1800"/>
            </a:p>
          </p:txBody>
        </p:sp>
        <p:pic>
          <p:nvPicPr>
            <p:cNvPr id="38942" name="Picture 4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" y="1933"/>
              <a:ext cx="2156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22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Bayesian paradigm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likelihood, priors and the model evidence</a:t>
            </a:r>
            <a:endParaRPr lang="en-GB" altLang="fr-FR" i="1">
              <a:solidFill>
                <a:srgbClr val="008000"/>
              </a:solidFill>
            </a:endParaRPr>
          </a:p>
        </p:txBody>
      </p:sp>
      <p:grpSp>
        <p:nvGrpSpPr>
          <p:cNvPr id="38923" name="Group 21"/>
          <p:cNvGrpSpPr>
            <a:grpSpLocks/>
          </p:cNvGrpSpPr>
          <p:nvPr/>
        </p:nvGrpSpPr>
        <p:grpSpPr bwMode="auto">
          <a:xfrm>
            <a:off x="250825" y="1412875"/>
            <a:ext cx="2209800" cy="1963738"/>
            <a:chOff x="672" y="1787"/>
            <a:chExt cx="1392" cy="1237"/>
          </a:xfrm>
        </p:grpSpPr>
        <p:pic>
          <p:nvPicPr>
            <p:cNvPr id="38931" name="Picture 5" descr="cervo&amp;lobes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2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sp>
          <p:nvSpPr>
            <p:cNvPr id="38933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sp>
          <p:nvSpPr>
            <p:cNvPr id="38934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sp>
          <p:nvSpPr>
            <p:cNvPr id="38935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cxnSp>
          <p:nvCxnSpPr>
            <p:cNvPr id="38936" name="AutoShape 10"/>
            <p:cNvCxnSpPr>
              <a:cxnSpLocks noChangeShapeType="1"/>
              <a:stCxn id="38932" idx="3"/>
              <a:endCxn id="38934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7" name="AutoShape 11"/>
            <p:cNvCxnSpPr>
              <a:cxnSpLocks noChangeShapeType="1"/>
              <a:stCxn id="38932" idx="0"/>
              <a:endCxn id="38935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8" name="AutoShape 12"/>
            <p:cNvCxnSpPr>
              <a:cxnSpLocks noChangeShapeType="1"/>
              <a:stCxn id="38935" idx="1"/>
              <a:endCxn id="38933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9" name="AutoShape 13"/>
            <p:cNvCxnSpPr>
              <a:cxnSpLocks noChangeShapeType="1"/>
              <a:stCxn id="38934" idx="7"/>
              <a:endCxn id="38932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0" name="AutoShape 14"/>
            <p:cNvCxnSpPr>
              <a:cxnSpLocks noChangeShapeType="1"/>
              <a:endCxn id="38935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924" name="Group 20"/>
          <p:cNvGrpSpPr>
            <a:grpSpLocks/>
          </p:cNvGrpSpPr>
          <p:nvPr/>
        </p:nvGrpSpPr>
        <p:grpSpPr bwMode="auto">
          <a:xfrm>
            <a:off x="300038" y="4600575"/>
            <a:ext cx="2160587" cy="1944688"/>
            <a:chOff x="3727" y="1824"/>
            <a:chExt cx="1361" cy="1225"/>
          </a:xfrm>
        </p:grpSpPr>
        <p:pic>
          <p:nvPicPr>
            <p:cNvPr id="38929" name="Picture 3" descr="tete_EE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0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0 h 2562"/>
                <a:gd name="T2" fmla="*/ 0 w 2268"/>
                <a:gd name="T3" fmla="*/ 0 h 2562"/>
                <a:gd name="T4" fmla="*/ 0 w 2268"/>
                <a:gd name="T5" fmla="*/ 0 h 2562"/>
                <a:gd name="T6" fmla="*/ 0 w 2268"/>
                <a:gd name="T7" fmla="*/ 0 h 2562"/>
                <a:gd name="T8" fmla="*/ 0 w 2268"/>
                <a:gd name="T9" fmla="*/ 0 h 2562"/>
                <a:gd name="T10" fmla="*/ 0 w 2268"/>
                <a:gd name="T11" fmla="*/ 0 h 2562"/>
                <a:gd name="T12" fmla="*/ 0 w 2268"/>
                <a:gd name="T13" fmla="*/ 0 h 2562"/>
                <a:gd name="T14" fmla="*/ 0 w 2268"/>
                <a:gd name="T15" fmla="*/ 0 h 2562"/>
                <a:gd name="T16" fmla="*/ 0 w 2268"/>
                <a:gd name="T17" fmla="*/ 0 h 2562"/>
                <a:gd name="T18" fmla="*/ 0 w 2268"/>
                <a:gd name="T19" fmla="*/ 0 h 2562"/>
                <a:gd name="T20" fmla="*/ 0 w 2268"/>
                <a:gd name="T21" fmla="*/ 0 h 2562"/>
                <a:gd name="T22" fmla="*/ 0 w 2268"/>
                <a:gd name="T23" fmla="*/ 0 h 2562"/>
                <a:gd name="T24" fmla="*/ 0 w 2268"/>
                <a:gd name="T25" fmla="*/ 0 h 2562"/>
                <a:gd name="T26" fmla="*/ 0 w 2268"/>
                <a:gd name="T27" fmla="*/ 0 h 2562"/>
                <a:gd name="T28" fmla="*/ 0 w 2268"/>
                <a:gd name="T29" fmla="*/ 0 h 2562"/>
                <a:gd name="T30" fmla="*/ 0 w 2268"/>
                <a:gd name="T31" fmla="*/ 0 h 2562"/>
                <a:gd name="T32" fmla="*/ 0 w 2268"/>
                <a:gd name="T33" fmla="*/ 0 h 2562"/>
                <a:gd name="T34" fmla="*/ 0 w 2268"/>
                <a:gd name="T35" fmla="*/ 0 h 2562"/>
                <a:gd name="T36" fmla="*/ 0 w 2268"/>
                <a:gd name="T37" fmla="*/ 0 h 2562"/>
                <a:gd name="T38" fmla="*/ 0 w 2268"/>
                <a:gd name="T39" fmla="*/ 0 h 2562"/>
                <a:gd name="T40" fmla="*/ 0 w 2268"/>
                <a:gd name="T41" fmla="*/ 0 h 2562"/>
                <a:gd name="T42" fmla="*/ 0 w 2268"/>
                <a:gd name="T43" fmla="*/ 0 h 2562"/>
                <a:gd name="T44" fmla="*/ 0 w 2268"/>
                <a:gd name="T45" fmla="*/ 0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925" name="Line 21"/>
          <p:cNvSpPr>
            <a:spLocks noChangeShapeType="1"/>
          </p:cNvSpPr>
          <p:nvPr/>
        </p:nvSpPr>
        <p:spPr bwMode="auto">
          <a:xfrm>
            <a:off x="1362075" y="3376613"/>
            <a:ext cx="0" cy="1152525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8926" name="Picture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248275"/>
            <a:ext cx="3222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27" name="Object 36"/>
          <p:cNvGraphicFramePr>
            <a:graphicFrameLocks noChangeAspect="1"/>
          </p:cNvGraphicFramePr>
          <p:nvPr/>
        </p:nvGraphicFramePr>
        <p:xfrm>
          <a:off x="381000" y="2871788"/>
          <a:ext cx="20796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4"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71788"/>
                        <a:ext cx="207963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8" name="Text Box 19"/>
          <p:cNvSpPr txBox="1">
            <a:spLocks noChangeArrowheads="1"/>
          </p:cNvSpPr>
          <p:nvPr/>
        </p:nvSpPr>
        <p:spPr bwMode="auto">
          <a:xfrm>
            <a:off x="269875" y="3690938"/>
            <a:ext cx="2185988" cy="385762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solidFill>
                  <a:srgbClr val="CC6600"/>
                </a:solidFill>
              </a:rPr>
              <a:t>generative model</a:t>
            </a:r>
            <a:r>
              <a:rPr lang="en-GB" altLang="fr-FR" sz="1800">
                <a:solidFill>
                  <a:srgbClr val="A50021"/>
                </a:solidFill>
              </a:rPr>
              <a:t> </a:t>
            </a:r>
            <a:r>
              <a:rPr lang="en-GB" altLang="fr-FR" sz="1800" i="1">
                <a:latin typeface="Times New Roman" pitchFamily="1" charset="0"/>
              </a:rPr>
              <a:t>m</a:t>
            </a:r>
            <a:endParaRPr lang="en-US" altLang="fr-FR" sz="180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Bayesian paradigm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the likelihood function of an alpha kernel</a:t>
            </a:r>
            <a:endParaRPr lang="en-GB" altLang="fr-FR" i="1">
              <a:solidFill>
                <a:srgbClr val="008000"/>
              </a:solidFill>
            </a:endParaRP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1189038" y="4211638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/>
              <a:t>holding the parameters fixed</a:t>
            </a:r>
          </a:p>
        </p:txBody>
      </p:sp>
      <p:sp>
        <p:nvSpPr>
          <p:cNvPr id="37892" name="TextBox 43"/>
          <p:cNvSpPr txBox="1">
            <a:spLocks noChangeArrowheads="1"/>
          </p:cNvSpPr>
          <p:nvPr/>
        </p:nvSpPr>
        <p:spPr bwMode="auto">
          <a:xfrm>
            <a:off x="5507038" y="4211638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/>
              <a:t>holding the data fixed</a:t>
            </a:r>
          </a:p>
        </p:txBody>
      </p:sp>
      <p:pic>
        <p:nvPicPr>
          <p:cNvPr id="3789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43325"/>
            <a:ext cx="1244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3743325"/>
            <a:ext cx="1244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510088"/>
            <a:ext cx="3360737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37063"/>
            <a:ext cx="336073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028700"/>
            <a:ext cx="3360737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028700"/>
            <a:ext cx="3360737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</a:rPr>
              <a:t>Bayesian inference</a:t>
            </a:r>
            <a:r>
              <a:rPr lang="en-GB" sz="3200" dirty="0">
                <a:solidFill>
                  <a:srgbClr val="008000"/>
                </a:solidFill>
              </a:rPr>
              <a:t/>
            </a:r>
            <a:br>
              <a:rPr lang="en-GB" sz="3200" dirty="0">
                <a:solidFill>
                  <a:srgbClr val="008000"/>
                </a:solidFill>
              </a:rPr>
            </a:br>
            <a:r>
              <a:rPr lang="en-GB" sz="2000" dirty="0" smtClean="0">
                <a:solidFill>
                  <a:srgbClr val="008000"/>
                </a:solidFill>
              </a:rPr>
              <a:t>type, role and impact of priors</a:t>
            </a:r>
            <a:endParaRPr lang="en-US" sz="3200" i="1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1242626"/>
            <a:ext cx="74110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Types of priors: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Explicit priors on </a:t>
            </a:r>
            <a:r>
              <a:rPr lang="en-GB" i="1" dirty="0" smtClean="0"/>
              <a:t>model</a:t>
            </a:r>
            <a:r>
              <a:rPr lang="en-GB" dirty="0" smtClean="0"/>
              <a:t> </a:t>
            </a:r>
            <a:r>
              <a:rPr lang="en-GB" i="1" dirty="0" smtClean="0"/>
              <a:t>parameters</a:t>
            </a:r>
            <a:r>
              <a:rPr lang="en-GB" dirty="0" smtClean="0"/>
              <a:t> (e.g., connection strengths)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Implicit priors on </a:t>
            </a:r>
            <a:r>
              <a:rPr lang="en-GB" i="1" dirty="0" smtClean="0"/>
              <a:t>model</a:t>
            </a:r>
            <a:r>
              <a:rPr lang="en-GB" dirty="0" smtClean="0"/>
              <a:t> </a:t>
            </a:r>
            <a:r>
              <a:rPr lang="en-GB" i="1" dirty="0" smtClean="0"/>
              <a:t>functional form</a:t>
            </a:r>
            <a:r>
              <a:rPr lang="en-GB" dirty="0" smtClean="0"/>
              <a:t> (e.g., system dynamics)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Choice of “interesting” </a:t>
            </a:r>
            <a:r>
              <a:rPr lang="en-GB" i="1" dirty="0" smtClean="0"/>
              <a:t>data features</a:t>
            </a:r>
            <a:r>
              <a:rPr lang="en-GB" dirty="0" smtClean="0"/>
              <a:t> (e.g., ERP </a:t>
            </a:r>
            <a:r>
              <a:rPr lang="en-GB" dirty="0" err="1" smtClean="0"/>
              <a:t>vs</a:t>
            </a:r>
            <a:r>
              <a:rPr lang="en-GB" dirty="0" smtClean="0"/>
              <a:t> phase data)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484302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Impact of priors: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On parameter posterior distributions (cf. “shrinkage to the mean” effect)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On model evidence (cf. “Occam’s razor”)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On free-energy landscape (cf. Laplace approximation)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242300"/>
            <a:ext cx="609012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Role of priors (on model parameters):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Resolving the </a:t>
            </a:r>
            <a:r>
              <a:rPr lang="en-GB" i="1" dirty="0" smtClean="0"/>
              <a:t>ill-</a:t>
            </a:r>
            <a:r>
              <a:rPr lang="en-GB" i="1" dirty="0" err="1" smtClean="0"/>
              <a:t>posedness</a:t>
            </a:r>
            <a:r>
              <a:rPr lang="en-GB" dirty="0" smtClean="0"/>
              <a:t> of the inverse problem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Avoiding </a:t>
            </a:r>
            <a:r>
              <a:rPr lang="en-GB" i="1" dirty="0" err="1" smtClean="0"/>
              <a:t>overfitting</a:t>
            </a:r>
            <a:r>
              <a:rPr lang="en-GB" i="1" dirty="0" smtClean="0"/>
              <a:t> </a:t>
            </a:r>
            <a:r>
              <a:rPr lang="en-GB" dirty="0" smtClean="0"/>
              <a:t>(cf. generalization error)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005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1735138" y="1104900"/>
            <a:ext cx="5648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i="1"/>
              <a:t>Principle of parsimony</a:t>
            </a:r>
            <a:r>
              <a:rPr lang="en-GB" altLang="fr-FR" sz="1800"/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/>
              <a:t>« plurality should not be assumed without necessity »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06875" y="3513138"/>
            <a:ext cx="4256088" cy="3057525"/>
            <a:chOff x="4206875" y="3513138"/>
            <a:chExt cx="4256088" cy="3057525"/>
          </a:xfrm>
        </p:grpSpPr>
        <p:sp>
          <p:nvSpPr>
            <p:cNvPr id="39952" name="Text Box 2"/>
            <p:cNvSpPr txBox="1">
              <a:spLocks noChangeArrowheads="1"/>
            </p:cNvSpPr>
            <p:nvPr/>
          </p:nvSpPr>
          <p:spPr bwMode="auto">
            <a:xfrm>
              <a:off x="5364163" y="3513138"/>
              <a:ext cx="1936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/>
                <a:t>“Occam’s razor”</a:t>
              </a:r>
              <a:r>
                <a:rPr lang="en-GB" altLang="fr-FR" sz="1800" i="1"/>
                <a:t> </a:t>
              </a:r>
              <a:r>
                <a:rPr lang="en-GB" altLang="fr-FR" sz="1800"/>
                <a:t>:</a:t>
              </a:r>
            </a:p>
          </p:txBody>
        </p:sp>
        <p:grpSp>
          <p:nvGrpSpPr>
            <p:cNvPr id="39953" name="Group 4"/>
            <p:cNvGrpSpPr>
              <a:grpSpLocks/>
            </p:cNvGrpSpPr>
            <p:nvPr/>
          </p:nvGrpSpPr>
          <p:grpSpPr bwMode="auto">
            <a:xfrm>
              <a:off x="4206875" y="4013200"/>
              <a:ext cx="4256088" cy="2557463"/>
              <a:chOff x="2151" y="2660"/>
              <a:chExt cx="2681" cy="1611"/>
            </a:xfrm>
          </p:grpSpPr>
          <p:pic>
            <p:nvPicPr>
              <p:cNvPr id="39954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70" t="2490" b="11586"/>
              <a:stretch>
                <a:fillRect/>
              </a:stretch>
            </p:blipFill>
            <p:spPr bwMode="auto">
              <a:xfrm>
                <a:off x="2336" y="2660"/>
                <a:ext cx="2041" cy="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55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1693" y="3248"/>
                <a:ext cx="1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1200"/>
                  <a:t>model evidence </a:t>
                </a:r>
                <a:r>
                  <a:rPr lang="en-US" altLang="fr-FR" sz="1400" i="1">
                    <a:latin typeface="Times New Roman" pitchFamily="1" charset="0"/>
                    <a:cs typeface="Times New Roman" pitchFamily="1" charset="0"/>
                  </a:rPr>
                  <a:t>p(y|m)</a:t>
                </a:r>
              </a:p>
            </p:txBody>
          </p:sp>
          <p:sp>
            <p:nvSpPr>
              <p:cNvPr id="39956" name="Text Box 7"/>
              <p:cNvSpPr txBox="1">
                <a:spLocks noChangeArrowheads="1"/>
              </p:cNvSpPr>
              <p:nvPr/>
            </p:nvSpPr>
            <p:spPr bwMode="auto">
              <a:xfrm>
                <a:off x="3814" y="4098"/>
                <a:ext cx="101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/>
                  <a:t>space of all data sets</a:t>
                </a: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07950" y="4340225"/>
            <a:ext cx="3370263" cy="2517775"/>
            <a:chOff x="-14" y="2751"/>
            <a:chExt cx="2123" cy="1586"/>
          </a:xfrm>
        </p:grpSpPr>
        <p:pic>
          <p:nvPicPr>
            <p:cNvPr id="39950" name="Picture 9" descr="dataFit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2751"/>
              <a:ext cx="2115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1" name="Text Box 10"/>
            <p:cNvSpPr txBox="1">
              <a:spLocks noChangeArrowheads="1"/>
            </p:cNvSpPr>
            <p:nvPr/>
          </p:nvSpPr>
          <p:spPr bwMode="auto">
            <a:xfrm rot="-5400000">
              <a:off x="-117" y="3345"/>
              <a:ext cx="3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i="1">
                  <a:latin typeface="Times New Roman" pitchFamily="1" charset="0"/>
                  <a:cs typeface="Times New Roman" pitchFamily="1" charset="0"/>
                </a:rPr>
                <a:t>y=f(x)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07950" y="1817688"/>
            <a:ext cx="3370263" cy="2608262"/>
            <a:chOff x="-14" y="1162"/>
            <a:chExt cx="2123" cy="1643"/>
          </a:xfrm>
        </p:grpSpPr>
        <p:grpSp>
          <p:nvGrpSpPr>
            <p:cNvPr id="39946" name="Group 12"/>
            <p:cNvGrpSpPr>
              <a:grpSpLocks/>
            </p:cNvGrpSpPr>
            <p:nvPr/>
          </p:nvGrpSpPr>
          <p:grpSpPr bwMode="auto">
            <a:xfrm>
              <a:off x="-14" y="1162"/>
              <a:ext cx="2123" cy="1586"/>
              <a:chOff x="-14" y="1300"/>
              <a:chExt cx="2123" cy="1586"/>
            </a:xfrm>
          </p:grpSpPr>
          <p:pic>
            <p:nvPicPr>
              <p:cNvPr id="39948" name="Picture 13" descr="dataFit0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" y="1300"/>
                <a:ext cx="2115" cy="1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49" name="Text Box 14"/>
              <p:cNvSpPr txBox="1">
                <a:spLocks noChangeArrowheads="1"/>
              </p:cNvSpPr>
              <p:nvPr/>
            </p:nvSpPr>
            <p:spPr bwMode="auto">
              <a:xfrm rot="-5400000">
                <a:off x="-145" y="1795"/>
                <a:ext cx="4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i="1">
                    <a:latin typeface="Times New Roman" pitchFamily="1" charset="0"/>
                    <a:cs typeface="Times New Roman" pitchFamily="1" charset="0"/>
                  </a:rPr>
                  <a:t>y = f(x)</a:t>
                </a:r>
              </a:p>
            </p:txBody>
          </p:sp>
        </p:grpSp>
        <p:sp>
          <p:nvSpPr>
            <p:cNvPr id="39947" name="Text Box 15"/>
            <p:cNvSpPr txBox="1">
              <a:spLocks noChangeArrowheads="1"/>
            </p:cNvSpPr>
            <p:nvPr/>
          </p:nvSpPr>
          <p:spPr bwMode="auto">
            <a:xfrm>
              <a:off x="1008" y="2613"/>
              <a:ext cx="1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i="1">
                  <a:latin typeface="Times New Roman" pitchFamily="1" charset="0"/>
                  <a:cs typeface="Times New Roman" pitchFamily="1" charset="0"/>
                </a:rPr>
                <a:t>x</a:t>
              </a:r>
            </a:p>
          </p:txBody>
        </p:sp>
      </p:grpSp>
      <p:sp>
        <p:nvSpPr>
          <p:cNvPr id="39942" name="Rectangle 19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Bayesian inference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model comparison</a:t>
            </a:r>
            <a:endParaRPr lang="en-GB" altLang="fr-FR" i="1">
              <a:solidFill>
                <a:srgbClr val="008000"/>
              </a:solidFill>
            </a:endParaRP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067175" y="2033588"/>
            <a:ext cx="4719638" cy="1219200"/>
            <a:chOff x="2562" y="1281"/>
            <a:chExt cx="2973" cy="768"/>
          </a:xfrm>
        </p:grpSpPr>
        <p:sp>
          <p:nvSpPr>
            <p:cNvPr id="39944" name="Text Box 17"/>
            <p:cNvSpPr txBox="1">
              <a:spLocks noChangeArrowheads="1"/>
            </p:cNvSpPr>
            <p:nvPr/>
          </p:nvSpPr>
          <p:spPr bwMode="auto">
            <a:xfrm>
              <a:off x="2562" y="1281"/>
              <a:ext cx="11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solidFill>
                    <a:srgbClr val="CC6600"/>
                  </a:solidFill>
                </a:rPr>
                <a:t>Model evidence</a:t>
              </a:r>
              <a:r>
                <a:rPr lang="en-GB" altLang="fr-FR" sz="1800"/>
                <a:t>:</a:t>
              </a:r>
              <a:endParaRPr lang="en-US" altLang="fr-FR" sz="1800"/>
            </a:p>
          </p:txBody>
        </p:sp>
        <p:graphicFrame>
          <p:nvGraphicFramePr>
            <p:cNvPr id="39945" name="Object 20"/>
            <p:cNvGraphicFramePr>
              <a:graphicFrameLocks noChangeAspect="1"/>
            </p:cNvGraphicFramePr>
            <p:nvPr/>
          </p:nvGraphicFramePr>
          <p:xfrm>
            <a:off x="2937" y="1547"/>
            <a:ext cx="2598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4" name="Equation" r:id="rId7" imgW="2235200" imgH="431800" progId="Equation.DSMT4">
                    <p:embed/>
                  </p:oleObj>
                </mc:Choice>
                <mc:Fallback>
                  <p:oleObj name="Equation" r:id="rId7" imgW="2235200" imgH="4318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7" y="1547"/>
                          <a:ext cx="2598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3"/>
          <p:cNvGraphicFramePr>
            <a:graphicFrameLocks noChangeAspect="1"/>
          </p:cNvGraphicFramePr>
          <p:nvPr/>
        </p:nvGraphicFramePr>
        <p:xfrm>
          <a:off x="1508125" y="1325563"/>
          <a:ext cx="61166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8" name="Equation" r:id="rId4" imgW="3733800" imgH="482600" progId="Equation.DSMT4">
                  <p:embed/>
                </p:oleObj>
              </mc:Choice>
              <mc:Fallback>
                <p:oleObj name="Equation" r:id="rId4" imgW="37338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1325563"/>
                        <a:ext cx="611663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2827338" y="1919288"/>
            <a:ext cx="2354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>
                <a:solidFill>
                  <a:srgbClr val="CC6600"/>
                </a:solidFill>
                <a:ea typeface="ＭＳ Ｐゴシック" pitchFamily="1" charset="-128"/>
              </a:rPr>
              <a:t>free energy </a:t>
            </a:r>
            <a:r>
              <a:rPr lang="en-GB" altLang="fr-FR" sz="1400">
                <a:ea typeface="ＭＳ Ｐゴシック" pitchFamily="1" charset="-128"/>
              </a:rPr>
              <a:t>: functional of </a:t>
            </a:r>
            <a:r>
              <a:rPr lang="en-GB" altLang="fr-FR" sz="1800" i="1">
                <a:latin typeface="Times New Roman" pitchFamily="1" charset="0"/>
                <a:ea typeface="ＭＳ Ｐゴシック" pitchFamily="1" charset="-128"/>
              </a:rPr>
              <a:t>q</a:t>
            </a:r>
            <a:endParaRPr lang="en-GB" altLang="fr-FR" sz="1400">
              <a:solidFill>
                <a:srgbClr val="CC6600"/>
              </a:solidFill>
              <a:ea typeface="ＭＳ Ｐゴシック" pitchFamily="1" charset="-128"/>
            </a:endParaRPr>
          </a:p>
        </p:txBody>
      </p: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6553200" y="4876800"/>
            <a:ext cx="2382838" cy="1728788"/>
            <a:chOff x="4132" y="2931"/>
            <a:chExt cx="1501" cy="1089"/>
          </a:xfrm>
        </p:grpSpPr>
        <p:pic>
          <p:nvPicPr>
            <p:cNvPr id="40973" name="Picture 6" descr="legen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92" t="28459" r="22003" b="67937"/>
            <a:stretch>
              <a:fillRect/>
            </a:stretch>
          </p:blipFill>
          <p:spPr bwMode="auto">
            <a:xfrm>
              <a:off x="4132" y="3456"/>
              <a:ext cx="4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0974" name="Object 7"/>
            <p:cNvGraphicFramePr>
              <a:graphicFrameLocks noChangeAspect="1"/>
            </p:cNvGraphicFramePr>
            <p:nvPr/>
          </p:nvGraphicFramePr>
          <p:xfrm>
            <a:off x="4739" y="3757"/>
            <a:ext cx="589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9" name="Equation" r:id="rId7" imgW="571252" imgH="253890" progId="Equation.DSMT4">
                    <p:embed/>
                  </p:oleObj>
                </mc:Choice>
                <mc:Fallback>
                  <p:oleObj name="Equation" r:id="rId7" imgW="571252" imgH="25389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9" y="3757"/>
                          <a:ext cx="589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0975" name="Picture 8" descr="legen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92" t="30862" r="22003" b="64458"/>
            <a:stretch>
              <a:fillRect/>
            </a:stretch>
          </p:blipFill>
          <p:spPr bwMode="auto">
            <a:xfrm>
              <a:off x="4132" y="3792"/>
              <a:ext cx="48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0976" name="Object 9"/>
            <p:cNvGraphicFramePr>
              <a:graphicFrameLocks noChangeAspect="1"/>
            </p:cNvGraphicFramePr>
            <p:nvPr/>
          </p:nvGraphicFramePr>
          <p:xfrm>
            <a:off x="4695" y="3360"/>
            <a:ext cx="917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0" name="Equation" r:id="rId9" imgW="889000" imgH="279400" progId="Equation.DSMT4">
                    <p:embed/>
                  </p:oleObj>
                </mc:Choice>
                <mc:Fallback>
                  <p:oleObj name="Equation" r:id="rId9" imgW="889000" imgH="2794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5" y="3360"/>
                          <a:ext cx="917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0977" name="Picture 10" descr="pjoin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4" t="7178" r="20531" b="10710"/>
            <a:stretch>
              <a:fillRect/>
            </a:stretch>
          </p:blipFill>
          <p:spPr bwMode="auto">
            <a:xfrm flipV="1">
              <a:off x="4140" y="2931"/>
              <a:ext cx="432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0978" name="Object 11"/>
            <p:cNvGraphicFramePr>
              <a:graphicFrameLocks noChangeAspect="1"/>
            </p:cNvGraphicFramePr>
            <p:nvPr/>
          </p:nvGraphicFramePr>
          <p:xfrm>
            <a:off x="4704" y="2968"/>
            <a:ext cx="929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1" name="Equation" r:id="rId12" imgW="901309" imgH="279279" progId="Equation.DSMT4">
                    <p:embed/>
                  </p:oleObj>
                </mc:Choice>
                <mc:Fallback>
                  <p:oleObj name="Equation" r:id="rId12" imgW="901309" imgH="279279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2968"/>
                          <a:ext cx="929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65" name="Group 12"/>
          <p:cNvGrpSpPr>
            <a:grpSpLocks/>
          </p:cNvGrpSpPr>
          <p:nvPr/>
        </p:nvGrpSpPr>
        <p:grpSpPr bwMode="auto">
          <a:xfrm>
            <a:off x="1371600" y="3276600"/>
            <a:ext cx="4419600" cy="3352800"/>
            <a:chOff x="612" y="1776"/>
            <a:chExt cx="3036" cy="2352"/>
          </a:xfrm>
        </p:grpSpPr>
        <p:pic>
          <p:nvPicPr>
            <p:cNvPr id="40969" name="Picture 13" descr="VB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2" t="5392" r="7616" b="7140"/>
            <a:stretch>
              <a:fillRect/>
            </a:stretch>
          </p:blipFill>
          <p:spPr bwMode="auto">
            <a:xfrm>
              <a:off x="720" y="1776"/>
              <a:ext cx="2928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0970" name="Object 14"/>
            <p:cNvGraphicFramePr>
              <a:graphicFrameLocks noChangeAspect="1"/>
            </p:cNvGraphicFramePr>
            <p:nvPr/>
          </p:nvGraphicFramePr>
          <p:xfrm>
            <a:off x="2832" y="3792"/>
            <a:ext cx="184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2" name="Equation" r:id="rId15" imgW="177800" imgH="241300" progId="Equation.DSMT4">
                    <p:embed/>
                  </p:oleObj>
                </mc:Choice>
                <mc:Fallback>
                  <p:oleObj name="Equation" r:id="rId15" imgW="177800" imgH="2413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3792"/>
                          <a:ext cx="184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1" name="Object 15"/>
            <p:cNvGraphicFramePr>
              <a:graphicFrameLocks noChangeAspect="1"/>
            </p:cNvGraphicFramePr>
            <p:nvPr/>
          </p:nvGraphicFramePr>
          <p:xfrm>
            <a:off x="1098" y="3599"/>
            <a:ext cx="197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3" name="Equation" r:id="rId17" imgW="190500" imgH="241300" progId="Equation.DSMT4">
                    <p:embed/>
                  </p:oleObj>
                </mc:Choice>
                <mc:Fallback>
                  <p:oleObj name="Equation" r:id="rId17" imgW="190500" imgH="2413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8" y="3599"/>
                          <a:ext cx="197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2" name="Rectangle 16"/>
            <p:cNvSpPr>
              <a:spLocks noChangeArrowheads="1"/>
            </p:cNvSpPr>
            <p:nvPr/>
          </p:nvSpPr>
          <p:spPr bwMode="auto">
            <a:xfrm>
              <a:off x="612" y="2346"/>
              <a:ext cx="144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</p:grpSp>
      <p:sp>
        <p:nvSpPr>
          <p:cNvPr id="40966" name="Text Box 17"/>
          <p:cNvSpPr txBox="1">
            <a:spLocks noChangeArrowheads="1"/>
          </p:cNvSpPr>
          <p:nvPr/>
        </p:nvSpPr>
        <p:spPr bwMode="auto">
          <a:xfrm>
            <a:off x="1500188" y="2644775"/>
            <a:ext cx="463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i="1">
                <a:ea typeface="ＭＳ Ｐゴシック" pitchFamily="1" charset="-128"/>
              </a:rPr>
              <a:t>mean-field</a:t>
            </a:r>
            <a:r>
              <a:rPr lang="en-GB" altLang="fr-FR" sz="1400">
                <a:ea typeface="ＭＳ Ｐゴシック" pitchFamily="1" charset="-128"/>
              </a:rPr>
              <a:t>: approximate marginal posterior distributions:</a:t>
            </a:r>
          </a:p>
        </p:txBody>
      </p:sp>
      <p:graphicFrame>
        <p:nvGraphicFramePr>
          <p:cNvPr id="40967" name="Object 18"/>
          <p:cNvGraphicFramePr>
            <a:graphicFrameLocks noChangeAspect="1"/>
          </p:cNvGraphicFramePr>
          <p:nvPr/>
        </p:nvGraphicFramePr>
        <p:xfrm>
          <a:off x="6221413" y="2589213"/>
          <a:ext cx="15398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4" name="Equation" r:id="rId19" imgW="939392" imgH="253890" progId="Equation.DSMT4">
                  <p:embed/>
                </p:oleObj>
              </mc:Choice>
              <mc:Fallback>
                <p:oleObj name="Equation" r:id="rId19" imgW="939392" imgH="25389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2589213"/>
                        <a:ext cx="15398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Rectangle 19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Bayesian inference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the variational Bayesian approach</a:t>
            </a:r>
            <a:endParaRPr lang="en-GB" altLang="fr-FR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/>
          <p:cNvSpPr/>
          <p:nvPr/>
        </p:nvSpPr>
        <p:spPr>
          <a:xfrm>
            <a:off x="982663" y="1344613"/>
            <a:ext cx="2089150" cy="2008187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1062038" y="1935163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988" name="TextBox 94"/>
          <p:cNvSpPr txBox="1">
            <a:spLocks noChangeArrowheads="1"/>
          </p:cNvSpPr>
          <p:nvPr/>
        </p:nvSpPr>
        <p:spPr bwMode="auto">
          <a:xfrm>
            <a:off x="1133475" y="196373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Calibri" pitchFamily="1" charset="0"/>
              </a:rPr>
              <a:t>1</a:t>
            </a:r>
          </a:p>
        </p:txBody>
      </p:sp>
      <p:sp>
        <p:nvSpPr>
          <p:cNvPr id="96" name="Oval 95"/>
          <p:cNvSpPr/>
          <p:nvPr/>
        </p:nvSpPr>
        <p:spPr>
          <a:xfrm>
            <a:off x="1954213" y="1935163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1954213" y="2792413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991" name="TextBox 97"/>
          <p:cNvSpPr txBox="1">
            <a:spLocks noChangeArrowheads="1"/>
          </p:cNvSpPr>
          <p:nvPr/>
        </p:nvSpPr>
        <p:spPr bwMode="auto">
          <a:xfrm>
            <a:off x="2017713" y="196373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Calibri" pitchFamily="1" charset="0"/>
              </a:rPr>
              <a:t>2</a:t>
            </a:r>
          </a:p>
        </p:txBody>
      </p:sp>
      <p:sp>
        <p:nvSpPr>
          <p:cNvPr id="41992" name="TextBox 98"/>
          <p:cNvSpPr txBox="1">
            <a:spLocks noChangeArrowheads="1"/>
          </p:cNvSpPr>
          <p:nvPr/>
        </p:nvSpPr>
        <p:spPr bwMode="auto">
          <a:xfrm>
            <a:off x="2017713" y="282733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Calibri" pitchFamily="1" charset="0"/>
              </a:rPr>
              <a:t>3</a:t>
            </a:r>
          </a:p>
        </p:txBody>
      </p:sp>
      <p:cxnSp>
        <p:nvCxnSpPr>
          <p:cNvPr id="41993" name="Curved Connector 99"/>
          <p:cNvCxnSpPr>
            <a:cxnSpLocks noChangeShapeType="1"/>
            <a:stCxn id="94" idx="4"/>
            <a:endCxn id="97" idx="2"/>
          </p:cNvCxnSpPr>
          <p:nvPr/>
        </p:nvCxnSpPr>
        <p:spPr bwMode="auto">
          <a:xfrm rot="16200000" flipH="1">
            <a:off x="1293813" y="2346325"/>
            <a:ext cx="642937" cy="677863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4" name="Curved Connector 99"/>
          <p:cNvCxnSpPr>
            <a:cxnSpLocks noChangeShapeType="1"/>
            <a:stCxn id="97" idx="6"/>
            <a:endCxn id="96" idx="6"/>
          </p:cNvCxnSpPr>
          <p:nvPr/>
        </p:nvCxnSpPr>
        <p:spPr bwMode="auto">
          <a:xfrm flipV="1">
            <a:off x="2382838" y="2149475"/>
            <a:ext cx="1587" cy="85725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5" name="Curved Connector 99"/>
          <p:cNvCxnSpPr>
            <a:cxnSpLocks noChangeShapeType="1"/>
            <a:stCxn id="96" idx="0"/>
            <a:endCxn id="94" idx="0"/>
          </p:cNvCxnSpPr>
          <p:nvPr/>
        </p:nvCxnSpPr>
        <p:spPr bwMode="auto">
          <a:xfrm rot="16200000" flipV="1">
            <a:off x="1722438" y="1487487"/>
            <a:ext cx="1588" cy="893763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1996" name="Object 3"/>
          <p:cNvGraphicFramePr>
            <a:graphicFrameLocks noChangeAspect="1"/>
          </p:cNvGraphicFramePr>
          <p:nvPr/>
        </p:nvGraphicFramePr>
        <p:xfrm>
          <a:off x="2643188" y="2366963"/>
          <a:ext cx="30321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0" name="Equation" r:id="rId4" imgW="203112" imgH="228501" progId="Equation.DSMT4">
                  <p:embed/>
                </p:oleObj>
              </mc:Choice>
              <mc:Fallback>
                <p:oleObj name="Equation" r:id="rId4" imgW="203112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366963"/>
                        <a:ext cx="303212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4"/>
          <p:cNvGraphicFramePr>
            <a:graphicFrameLocks noChangeAspect="1"/>
          </p:cNvGraphicFramePr>
          <p:nvPr/>
        </p:nvGraphicFramePr>
        <p:xfrm>
          <a:off x="1589088" y="1374775"/>
          <a:ext cx="3032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1" name="Equation" r:id="rId6" imgW="203112" imgH="228501" progId="Equation.DSMT4">
                  <p:embed/>
                </p:oleObj>
              </mc:Choice>
              <mc:Fallback>
                <p:oleObj name="Equation" r:id="rId6" imgW="203112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1374775"/>
                        <a:ext cx="3032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5"/>
          <p:cNvGraphicFramePr>
            <a:graphicFrameLocks noChangeAspect="1"/>
          </p:cNvGraphicFramePr>
          <p:nvPr/>
        </p:nvGraphicFramePr>
        <p:xfrm>
          <a:off x="1089025" y="2500313"/>
          <a:ext cx="3032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2" name="Equation" r:id="rId8" imgW="203112" imgH="228501" progId="Equation.DSMT4">
                  <p:embed/>
                </p:oleObj>
              </mc:Choice>
              <mc:Fallback>
                <p:oleObj name="Equation" r:id="rId8" imgW="203112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2500313"/>
                        <a:ext cx="3032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Oval 151"/>
          <p:cNvSpPr/>
          <p:nvPr/>
        </p:nvSpPr>
        <p:spPr>
          <a:xfrm>
            <a:off x="1660525" y="4000500"/>
            <a:ext cx="428625" cy="4286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55" name="Curved Connector 154"/>
          <p:cNvCxnSpPr>
            <a:stCxn id="152" idx="0"/>
            <a:endCxn id="97" idx="4"/>
          </p:cNvCxnSpPr>
          <p:nvPr/>
        </p:nvCxnSpPr>
        <p:spPr>
          <a:xfrm rot="5400000" flipH="1" flipV="1">
            <a:off x="1631951" y="3463925"/>
            <a:ext cx="779462" cy="29368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1457325" y="2763838"/>
            <a:ext cx="71438" cy="71437"/>
          </a:xfrm>
          <a:prstGeom prst="ellipse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42002" name="Curved Connector 158"/>
          <p:cNvCxnSpPr>
            <a:cxnSpLocks noChangeShapeType="1"/>
            <a:stCxn id="157" idx="4"/>
            <a:endCxn id="42003" idx="0"/>
          </p:cNvCxnSpPr>
          <p:nvPr/>
        </p:nvCxnSpPr>
        <p:spPr bwMode="auto">
          <a:xfrm rot="16200000" flipH="1">
            <a:off x="1094581" y="3234532"/>
            <a:ext cx="1177925" cy="37941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3" name="TextBox 161"/>
          <p:cNvSpPr txBox="1">
            <a:spLocks noChangeArrowheads="1"/>
          </p:cNvSpPr>
          <p:nvPr/>
        </p:nvSpPr>
        <p:spPr bwMode="auto">
          <a:xfrm>
            <a:off x="1724025" y="4013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i="1">
                <a:latin typeface="Times New Roman" pitchFamily="1" charset="0"/>
                <a:cs typeface="Times New Roman" pitchFamily="1" charset="0"/>
              </a:rPr>
              <a:t>u</a:t>
            </a:r>
          </a:p>
        </p:txBody>
      </p:sp>
      <p:graphicFrame>
        <p:nvGraphicFramePr>
          <p:cNvPr id="42004" name="Object 10"/>
          <p:cNvGraphicFramePr>
            <a:graphicFrameLocks noChangeAspect="1"/>
          </p:cNvGraphicFramePr>
          <p:nvPr/>
        </p:nvGraphicFramePr>
        <p:xfrm>
          <a:off x="1446213" y="3421063"/>
          <a:ext cx="3032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3" name="Equation" r:id="rId10" imgW="203112" imgH="241195" progId="Equation.DSMT4">
                  <p:embed/>
                </p:oleObj>
              </mc:Choice>
              <mc:Fallback>
                <p:oleObj name="Equation" r:id="rId10" imgW="203112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3421063"/>
                        <a:ext cx="30321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5" name="Object 11"/>
          <p:cNvGraphicFramePr>
            <a:graphicFrameLocks noChangeAspect="1"/>
          </p:cNvGraphicFramePr>
          <p:nvPr/>
        </p:nvGraphicFramePr>
        <p:xfrm>
          <a:off x="2090738" y="3429000"/>
          <a:ext cx="2841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4" name="Equation" r:id="rId12" imgW="190417" imgH="241195" progId="Equation.DSMT4">
                  <p:embed/>
                </p:oleObj>
              </mc:Choice>
              <mc:Fallback>
                <p:oleObj name="Equation" r:id="rId12" imgW="190417" imgH="24119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3429000"/>
                        <a:ext cx="2841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6" name="Rectangle 6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Bayesian inference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DCM: key model parameters</a:t>
            </a:r>
            <a:endParaRPr lang="en-GB" altLang="fr-FR" i="1">
              <a:solidFill>
                <a:srgbClr val="008000"/>
              </a:solidFill>
            </a:endParaRPr>
          </a:p>
        </p:txBody>
      </p:sp>
      <p:sp>
        <p:nvSpPr>
          <p:cNvPr id="42007" name="Text Box 18"/>
          <p:cNvSpPr txBox="1">
            <a:spLocks noChangeArrowheads="1"/>
          </p:cNvSpPr>
          <p:nvPr/>
        </p:nvSpPr>
        <p:spPr bwMode="auto">
          <a:xfrm>
            <a:off x="2071688" y="4786313"/>
            <a:ext cx="2166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/>
              <a:t>state-state coupling</a:t>
            </a:r>
            <a:endParaRPr lang="en-US" altLang="fr-FR" sz="1800"/>
          </a:p>
        </p:txBody>
      </p:sp>
      <p:graphicFrame>
        <p:nvGraphicFramePr>
          <p:cNvPr id="42008" name="Object 13"/>
          <p:cNvGraphicFramePr>
            <a:graphicFrameLocks noChangeAspect="1"/>
          </p:cNvGraphicFramePr>
          <p:nvPr/>
        </p:nvGraphicFramePr>
        <p:xfrm>
          <a:off x="490538" y="4778375"/>
          <a:ext cx="11747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5" name="Equation" r:id="rId14" imgW="787058" imgH="253890" progId="Equation.DSMT4">
                  <p:embed/>
                </p:oleObj>
              </mc:Choice>
              <mc:Fallback>
                <p:oleObj name="Equation" r:id="rId14" imgW="787058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4778375"/>
                        <a:ext cx="11747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9" name="Object 16"/>
          <p:cNvGraphicFramePr>
            <a:graphicFrameLocks noChangeAspect="1"/>
          </p:cNvGraphicFramePr>
          <p:nvPr/>
        </p:nvGraphicFramePr>
        <p:xfrm>
          <a:off x="1381125" y="5434013"/>
          <a:ext cx="2841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6" name="Equation" r:id="rId16" imgW="190417" imgH="241195" progId="Equation.DSMT4">
                  <p:embed/>
                </p:oleObj>
              </mc:Choice>
              <mc:Fallback>
                <p:oleObj name="Equation" r:id="rId16" imgW="190417" imgH="24119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5434013"/>
                        <a:ext cx="2841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0" name="Text Box 18"/>
          <p:cNvSpPr txBox="1">
            <a:spLocks noChangeArrowheads="1"/>
          </p:cNvSpPr>
          <p:nvPr/>
        </p:nvSpPr>
        <p:spPr bwMode="auto">
          <a:xfrm>
            <a:off x="2071688" y="5430838"/>
            <a:ext cx="2166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/>
              <a:t>input-state coupling</a:t>
            </a:r>
            <a:endParaRPr lang="en-US" altLang="fr-FR" sz="1800"/>
          </a:p>
        </p:txBody>
      </p:sp>
      <p:graphicFrame>
        <p:nvGraphicFramePr>
          <p:cNvPr id="42011" name="Object 17"/>
          <p:cNvGraphicFramePr>
            <a:graphicFrameLocks noChangeAspect="1"/>
          </p:cNvGraphicFramePr>
          <p:nvPr/>
        </p:nvGraphicFramePr>
        <p:xfrm>
          <a:off x="1362075" y="6029325"/>
          <a:ext cx="3032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7" name="Equation" r:id="rId17" imgW="203112" imgH="241195" progId="Equation.DSMT4">
                  <p:embed/>
                </p:oleObj>
              </mc:Choice>
              <mc:Fallback>
                <p:oleObj name="Equation" r:id="rId17" imgW="203112" imgH="24119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6029325"/>
                        <a:ext cx="3032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2" name="Text Box 18"/>
          <p:cNvSpPr txBox="1">
            <a:spLocks noChangeArrowheads="1"/>
          </p:cNvSpPr>
          <p:nvPr/>
        </p:nvSpPr>
        <p:spPr bwMode="auto">
          <a:xfrm>
            <a:off x="2071688" y="6027738"/>
            <a:ext cx="3652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solidFill>
                  <a:srgbClr val="CC6600"/>
                </a:solidFill>
              </a:rPr>
              <a:t>input-dependent modulatory effect</a:t>
            </a:r>
            <a:endParaRPr lang="en-US" altLang="fr-FR" sz="1800"/>
          </a:p>
        </p:txBody>
      </p:sp>
      <p:pic>
        <p:nvPicPr>
          <p:cNvPr id="42013" name="Picture 89" descr="MNM.ti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9227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9" descr="modeEv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763713"/>
            <a:ext cx="4064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19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Bayesian inference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model comparison for group studies</a:t>
            </a:r>
            <a:endParaRPr lang="en-GB" altLang="fr-FR" i="1">
              <a:solidFill>
                <a:srgbClr val="008000"/>
              </a:solidFill>
            </a:endParaRPr>
          </a:p>
        </p:txBody>
      </p:sp>
      <p:sp>
        <p:nvSpPr>
          <p:cNvPr id="43012" name="Text Box 56"/>
          <p:cNvSpPr txBox="1">
            <a:spLocks noChangeArrowheads="1"/>
          </p:cNvSpPr>
          <p:nvPr/>
        </p:nvSpPr>
        <p:spPr bwMode="auto">
          <a:xfrm>
            <a:off x="5297488" y="1560513"/>
            <a:ext cx="50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400" i="1">
                <a:latin typeface="Times New Roman" pitchFamily="1" charset="0"/>
              </a:rPr>
              <a:t>m</a:t>
            </a:r>
            <a:r>
              <a:rPr lang="en-GB" altLang="fr-FR" sz="2400" baseline="-25000">
                <a:latin typeface="Times New Roman" pitchFamily="1" charset="0"/>
              </a:rPr>
              <a:t>1</a:t>
            </a:r>
            <a:endParaRPr lang="en-US" altLang="fr-FR" sz="2400" baseline="-25000">
              <a:latin typeface="Times New Roman" pitchFamily="1" charset="0"/>
            </a:endParaRPr>
          </a:p>
        </p:txBody>
      </p:sp>
      <p:sp>
        <p:nvSpPr>
          <p:cNvPr id="43013" name="Text Box 57"/>
          <p:cNvSpPr txBox="1">
            <a:spLocks noChangeArrowheads="1"/>
          </p:cNvSpPr>
          <p:nvPr/>
        </p:nvSpPr>
        <p:spPr bwMode="auto">
          <a:xfrm>
            <a:off x="5368925" y="3275013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400" i="1">
                <a:latin typeface="Times New Roman" pitchFamily="1" charset="0"/>
              </a:rPr>
              <a:t>m</a:t>
            </a:r>
            <a:r>
              <a:rPr lang="en-GB" altLang="fr-FR" sz="2400" baseline="-25000">
                <a:latin typeface="Times New Roman" pitchFamily="1" charset="0"/>
              </a:rPr>
              <a:t>2</a:t>
            </a:r>
            <a:endParaRPr lang="en-US" altLang="fr-FR" sz="2400" baseline="-25000">
              <a:latin typeface="Times New Roman" pitchFamily="1" charset="0"/>
            </a:endParaRPr>
          </a:p>
        </p:txBody>
      </p:sp>
      <p:sp>
        <p:nvSpPr>
          <p:cNvPr id="43014" name="Text Box 18"/>
          <p:cNvSpPr txBox="1">
            <a:spLocks noChangeArrowheads="1"/>
          </p:cNvSpPr>
          <p:nvPr/>
        </p:nvSpPr>
        <p:spPr bwMode="auto">
          <a:xfrm rot="-5400000">
            <a:off x="-547687" y="292735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/>
              <a:t>differences in log- model evidences</a:t>
            </a:r>
            <a:endParaRPr lang="en-US" altLang="fr-FR" sz="1400"/>
          </a:p>
        </p:txBody>
      </p:sp>
      <p:graphicFrame>
        <p:nvGraphicFramePr>
          <p:cNvPr id="43015" name="Object 16"/>
          <p:cNvGraphicFramePr>
            <a:graphicFrameLocks noChangeAspect="1"/>
          </p:cNvGraphicFramePr>
          <p:nvPr/>
        </p:nvGraphicFramePr>
        <p:xfrm>
          <a:off x="1643063" y="1274763"/>
          <a:ext cx="20002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Equation" r:id="rId5" imgW="1511300" imgH="279400" progId="Equation.DSMT4">
                  <p:embed/>
                </p:oleObj>
              </mc:Choice>
              <mc:Fallback>
                <p:oleObj name="Equation" r:id="rId5" imgW="1511300" imgH="279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274763"/>
                        <a:ext cx="20002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18"/>
          <p:cNvSpPr txBox="1">
            <a:spLocks noChangeArrowheads="1"/>
          </p:cNvSpPr>
          <p:nvPr/>
        </p:nvSpPr>
        <p:spPr bwMode="auto">
          <a:xfrm>
            <a:off x="2428875" y="4621213"/>
            <a:ext cx="836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/>
              <a:t>subjects</a:t>
            </a:r>
            <a:endParaRPr lang="en-US" altLang="fr-FR" sz="1400"/>
          </a:p>
        </p:txBody>
      </p:sp>
      <p:pic>
        <p:nvPicPr>
          <p:cNvPr id="43017" name="Picture 110" descr="m1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1489075"/>
            <a:ext cx="14890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11" descr="m2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3275013"/>
            <a:ext cx="14890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 Box 18"/>
          <p:cNvSpPr txBox="1">
            <a:spLocks noChangeArrowheads="1"/>
          </p:cNvSpPr>
          <p:nvPr/>
        </p:nvSpPr>
        <p:spPr bwMode="auto">
          <a:xfrm>
            <a:off x="1071563" y="5273675"/>
            <a:ext cx="128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solidFill>
                  <a:srgbClr val="CC6600"/>
                </a:solidFill>
              </a:rPr>
              <a:t>fixed effect</a:t>
            </a:r>
            <a:endParaRPr lang="en-US" altLang="fr-FR" sz="1800"/>
          </a:p>
        </p:txBody>
      </p:sp>
      <p:sp>
        <p:nvSpPr>
          <p:cNvPr id="43020" name="Text Box 18"/>
          <p:cNvSpPr txBox="1">
            <a:spLocks noChangeArrowheads="1"/>
          </p:cNvSpPr>
          <p:nvPr/>
        </p:nvSpPr>
        <p:spPr bwMode="auto">
          <a:xfrm>
            <a:off x="1071563" y="5988050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solidFill>
                  <a:srgbClr val="CC6600"/>
                </a:solidFill>
              </a:rPr>
              <a:t>random effect</a:t>
            </a:r>
            <a:endParaRPr lang="en-US" altLang="fr-FR" sz="1800"/>
          </a:p>
        </p:txBody>
      </p:sp>
      <p:sp>
        <p:nvSpPr>
          <p:cNvPr id="43021" name="Text Box 18"/>
          <p:cNvSpPr txBox="1">
            <a:spLocks noChangeArrowheads="1"/>
          </p:cNvSpPr>
          <p:nvPr/>
        </p:nvSpPr>
        <p:spPr bwMode="auto">
          <a:xfrm>
            <a:off x="3286125" y="5273675"/>
            <a:ext cx="418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/>
              <a:t>assume all subjects correspond to the same model</a:t>
            </a:r>
            <a:endParaRPr lang="en-US" altLang="fr-FR" sz="1400"/>
          </a:p>
        </p:txBody>
      </p:sp>
      <p:sp>
        <p:nvSpPr>
          <p:cNvPr id="43022" name="Text Box 18"/>
          <p:cNvSpPr txBox="1">
            <a:spLocks noChangeArrowheads="1"/>
          </p:cNvSpPr>
          <p:nvPr/>
        </p:nvSpPr>
        <p:spPr bwMode="auto">
          <a:xfrm>
            <a:off x="3313113" y="6003925"/>
            <a:ext cx="5135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/>
              <a:t>assume different subjects might correspond to different models</a:t>
            </a:r>
            <a:endParaRPr lang="en-US" altLang="fr-F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2033588" y="38100"/>
            <a:ext cx="50657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008000"/>
                </a:solidFill>
                <a:latin typeface="Arial Unicode MS" pitchFamily="1" charset="0"/>
              </a:rPr>
              <a:t>Overview</a:t>
            </a:r>
            <a:endParaRPr lang="en-US" altLang="fr-FR" sz="2000">
              <a:solidFill>
                <a:srgbClr val="008000"/>
              </a:solidFill>
              <a:latin typeface="Arial Unicode MS" pitchFamily="1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20738" y="1752600"/>
            <a:ext cx="750252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/>
              <a:t>1 	DCM: introduction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endParaRPr lang="en-GB" altLang="fr-FR" sz="2000" dirty="0">
              <a:solidFill>
                <a:schemeClr val="bg2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>
                <a:solidFill>
                  <a:schemeClr val="bg2"/>
                </a:solidFill>
              </a:rPr>
              <a:t>2 	Dynamical systems theory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endParaRPr lang="en-GB" altLang="fr-FR" sz="2000" dirty="0">
              <a:solidFill>
                <a:schemeClr val="bg2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>
                <a:solidFill>
                  <a:schemeClr val="bg2"/>
                </a:solidFill>
              </a:rPr>
              <a:t>4 	Bayesian inference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i="1" dirty="0"/>
              <a:t> </a:t>
            </a:r>
            <a:endParaRPr lang="en-GB" altLang="fr-FR" sz="2000" dirty="0"/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>
                <a:solidFill>
                  <a:schemeClr val="bg2"/>
                </a:solidFill>
              </a:rPr>
              <a:t>5 	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033588" y="38100"/>
            <a:ext cx="50657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008000"/>
                </a:solidFill>
                <a:latin typeface="Arial Unicode MS" pitchFamily="1" charset="0"/>
              </a:rPr>
              <a:t>Overview</a:t>
            </a:r>
            <a:endParaRPr lang="en-US" altLang="fr-FR" sz="2000">
              <a:solidFill>
                <a:srgbClr val="008000"/>
              </a:solidFill>
              <a:latin typeface="Arial Unicode MS" pitchFamily="1" charset="0"/>
            </a:endParaRP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820738" y="1752600"/>
            <a:ext cx="750252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>
                <a:solidFill>
                  <a:schemeClr val="bg2"/>
                </a:solidFill>
              </a:rPr>
              <a:t>1 	DCM: introduction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endParaRPr lang="en-GB" altLang="fr-FR" sz="2000" dirty="0">
              <a:solidFill>
                <a:schemeClr val="bg2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>
                <a:solidFill>
                  <a:schemeClr val="bg2"/>
                </a:solidFill>
              </a:rPr>
              <a:t>2 	Dynamical systems theory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endParaRPr lang="en-GB" altLang="fr-FR" sz="2000" dirty="0">
              <a:solidFill>
                <a:schemeClr val="bg2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>
                <a:solidFill>
                  <a:schemeClr val="bg2"/>
                </a:solidFill>
              </a:rPr>
              <a:t>4 	Bayesian inference</a:t>
            </a:r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i="1" dirty="0"/>
              <a:t> </a:t>
            </a:r>
            <a:endParaRPr lang="en-GB" altLang="fr-FR" sz="2000" dirty="0"/>
          </a:p>
          <a:p>
            <a:pPr eaLnBrk="1" hangingPunct="1">
              <a:lnSpc>
                <a:spcPct val="60000"/>
              </a:lnSpc>
              <a:spcBef>
                <a:spcPct val="80000"/>
              </a:spcBef>
              <a:buFontTx/>
              <a:buNone/>
            </a:pPr>
            <a:r>
              <a:rPr lang="en-GB" altLang="fr-FR" sz="2000" dirty="0"/>
              <a:t>5 	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 sz="3200" dirty="0">
                <a:solidFill>
                  <a:srgbClr val="008000"/>
                </a:solidFill>
              </a:rPr>
              <a:t>Conclusion</a:t>
            </a:r>
            <a:br>
              <a:rPr lang="en-GB" altLang="fr-FR" sz="3200" dirty="0">
                <a:solidFill>
                  <a:srgbClr val="008000"/>
                </a:solidFill>
              </a:rPr>
            </a:br>
            <a:r>
              <a:rPr lang="en-GB" altLang="fr-FR" sz="2000" i="1" dirty="0" smtClean="0">
                <a:solidFill>
                  <a:srgbClr val="008000"/>
                </a:solidFill>
              </a:rPr>
              <a:t>summary</a:t>
            </a:r>
            <a:endParaRPr lang="en-GB" altLang="fr-FR" sz="3200" i="1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536" y="141277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Functional integration</a:t>
            </a:r>
          </a:p>
          <a:p>
            <a:pPr>
              <a:lnSpc>
                <a:spcPct val="150000"/>
              </a:lnSpc>
            </a:pPr>
            <a:r>
              <a:rPr lang="en-GB" dirty="0"/>
              <a:t>	</a:t>
            </a:r>
            <a:r>
              <a:rPr lang="en-GB" dirty="0" smtClean="0"/>
              <a:t>→ connections </a:t>
            </a:r>
            <a:r>
              <a:rPr lang="en-GB" dirty="0"/>
              <a:t>are recruited in a context-dependent fashion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/>
              <a:t>	</a:t>
            </a:r>
            <a:r>
              <a:rPr lang="en-GB" dirty="0"/>
              <a:t>→ </a:t>
            </a:r>
            <a:r>
              <a:rPr lang="en-GB" dirty="0" smtClean="0"/>
              <a:t>which </a:t>
            </a:r>
            <a:r>
              <a:rPr lang="en-GB" dirty="0"/>
              <a:t>connections are modulated by experimental </a:t>
            </a:r>
            <a:r>
              <a:rPr lang="en-GB" dirty="0" smtClean="0"/>
              <a:t>factors?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395536" y="3186842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Dynamical system theory</a:t>
            </a:r>
          </a:p>
          <a:p>
            <a:pPr>
              <a:lnSpc>
                <a:spcPct val="150000"/>
              </a:lnSpc>
            </a:pPr>
            <a:r>
              <a:rPr lang="en-GB" dirty="0"/>
              <a:t>	</a:t>
            </a:r>
            <a:r>
              <a:rPr lang="en-GB" dirty="0" smtClean="0"/>
              <a:t>→ DCM uses it to model feedback loops</a:t>
            </a:r>
          </a:p>
          <a:p>
            <a:pPr>
              <a:lnSpc>
                <a:spcPct val="150000"/>
              </a:lnSpc>
            </a:pPr>
            <a:r>
              <a:rPr lang="en-GB" dirty="0"/>
              <a:t>	→ </a:t>
            </a:r>
            <a:r>
              <a:rPr lang="en-GB" dirty="0" smtClean="0"/>
              <a:t>linear systems have a unique impulse response function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395536" y="4915034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Bayesian inference</a:t>
            </a:r>
          </a:p>
          <a:p>
            <a:pPr>
              <a:lnSpc>
                <a:spcPct val="150000"/>
              </a:lnSpc>
            </a:pPr>
            <a:r>
              <a:rPr lang="en-GB" dirty="0"/>
              <a:t>	</a:t>
            </a:r>
            <a:r>
              <a:rPr lang="en-GB" dirty="0" smtClean="0"/>
              <a:t>→ parameter estimation and model comparison/selection</a:t>
            </a:r>
          </a:p>
          <a:p>
            <a:pPr>
              <a:lnSpc>
                <a:spcPct val="150000"/>
              </a:lnSpc>
            </a:pPr>
            <a:r>
              <a:rPr lang="en-GB" dirty="0"/>
              <a:t>	→ </a:t>
            </a:r>
            <a:r>
              <a:rPr lang="en-GB" dirty="0" smtClean="0"/>
              <a:t>types, roles and impacts of priors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032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 sz="3200">
                <a:solidFill>
                  <a:srgbClr val="008000"/>
                </a:solidFill>
              </a:rPr>
              <a:t>Conclusion</a:t>
            </a:r>
            <a:br>
              <a:rPr lang="en-GB" altLang="fr-FR" sz="3200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DCM for fMRI: variants</a:t>
            </a:r>
            <a:endParaRPr lang="en-GB" altLang="fr-FR" sz="3200" i="1">
              <a:solidFill>
                <a:srgbClr val="008000"/>
              </a:solidFill>
            </a:endParaRPr>
          </a:p>
        </p:txBody>
      </p:sp>
      <p:sp>
        <p:nvSpPr>
          <p:cNvPr id="44035" name="Text Box 24"/>
          <p:cNvSpPr txBox="1">
            <a:spLocks noChangeArrowheads="1"/>
          </p:cNvSpPr>
          <p:nvPr/>
        </p:nvSpPr>
        <p:spPr bwMode="auto">
          <a:xfrm>
            <a:off x="90488" y="4143375"/>
            <a:ext cx="197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>
                <a:solidFill>
                  <a:srgbClr val="CC6600"/>
                </a:solidFill>
                <a:ea typeface="ＭＳ Ｐゴシック" pitchFamily="1" charset="-128"/>
                <a:sym typeface="Symbol" pitchFamily="1" charset="2"/>
              </a:rPr>
              <a:t> stochastic </a:t>
            </a:r>
            <a:r>
              <a:rPr lang="en-GB" altLang="fr-FR">
                <a:solidFill>
                  <a:srgbClr val="CC6600"/>
                </a:solidFill>
                <a:ea typeface="ＭＳ Ｐゴシック" pitchFamily="1" charset="-128"/>
              </a:rPr>
              <a:t>DCM</a:t>
            </a:r>
          </a:p>
        </p:txBody>
      </p:sp>
      <p:sp>
        <p:nvSpPr>
          <p:cNvPr id="44036" name="Text Box 24"/>
          <p:cNvSpPr txBox="1">
            <a:spLocks noChangeArrowheads="1"/>
          </p:cNvSpPr>
          <p:nvPr/>
        </p:nvSpPr>
        <p:spPr bwMode="auto">
          <a:xfrm>
            <a:off x="76200" y="2071688"/>
            <a:ext cx="1995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fr-FR">
                <a:solidFill>
                  <a:srgbClr val="CC6600"/>
                </a:solidFill>
                <a:ea typeface="ＭＳ Ｐゴシック" pitchFamily="1" charset="-128"/>
                <a:sym typeface="Symbol" pitchFamily="1" charset="2"/>
              </a:rPr>
              <a:t> two-states </a:t>
            </a:r>
            <a:r>
              <a:rPr lang="en-GB" altLang="fr-FR">
                <a:solidFill>
                  <a:srgbClr val="CC6600"/>
                </a:solidFill>
                <a:ea typeface="ＭＳ Ｐゴシック" pitchFamily="1" charset="-128"/>
              </a:rPr>
              <a:t>DCM</a:t>
            </a:r>
          </a:p>
        </p:txBody>
      </p:sp>
      <p:graphicFrame>
        <p:nvGraphicFramePr>
          <p:cNvPr id="44037" name="Object 9"/>
          <p:cNvGraphicFramePr>
            <a:graphicFrameLocks noChangeAspect="1"/>
          </p:cNvGraphicFramePr>
          <p:nvPr/>
        </p:nvGraphicFramePr>
        <p:xfrm>
          <a:off x="471488" y="4857750"/>
          <a:ext cx="43148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4" name="Equation" r:id="rId4" imgW="2387600" imgH="419100" progId="Equation.DSMT4">
                  <p:embed/>
                </p:oleObj>
              </mc:Choice>
              <mc:Fallback>
                <p:oleObj name="Equation" r:id="rId4" imgW="2387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4857750"/>
                        <a:ext cx="4314825" cy="847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10"/>
          <p:cNvGraphicFramePr>
            <a:graphicFrameLocks noChangeAspect="1"/>
          </p:cNvGraphicFramePr>
          <p:nvPr/>
        </p:nvGraphicFramePr>
        <p:xfrm>
          <a:off x="471488" y="5929313"/>
          <a:ext cx="1857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5" name="Equation" r:id="rId6" imgW="1028254" imgH="253890" progId="Equation.DSMT4">
                  <p:embed/>
                </p:oleObj>
              </mc:Choice>
              <mc:Fallback>
                <p:oleObj name="Equation" r:id="rId6" imgW="1028254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5929313"/>
                        <a:ext cx="1857375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39" name="Group 251"/>
          <p:cNvGrpSpPr>
            <a:grpSpLocks noChangeAspect="1"/>
          </p:cNvGrpSpPr>
          <p:nvPr/>
        </p:nvGrpSpPr>
        <p:grpSpPr bwMode="auto">
          <a:xfrm>
            <a:off x="2403475" y="1357313"/>
            <a:ext cx="5883275" cy="2143125"/>
            <a:chOff x="2290762" y="1285860"/>
            <a:chExt cx="6610351" cy="2408121"/>
          </a:xfrm>
        </p:grpSpPr>
        <p:pic>
          <p:nvPicPr>
            <p:cNvPr id="44050" name="Picture 40" descr="cervo&amp;lobes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9"/>
            <a:stretch>
              <a:fillRect/>
            </a:stretch>
          </p:blipFill>
          <p:spPr bwMode="auto">
            <a:xfrm flipH="1">
              <a:off x="2290762" y="1285860"/>
              <a:ext cx="2709866" cy="240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1" name="Oval 3"/>
            <p:cNvSpPr>
              <a:spLocks noChangeArrowheads="1"/>
            </p:cNvSpPr>
            <p:nvPr/>
          </p:nvSpPr>
          <p:spPr bwMode="auto">
            <a:xfrm>
              <a:off x="5359110" y="1339793"/>
              <a:ext cx="1466976" cy="21530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4052" name="Oval 24"/>
            <p:cNvSpPr>
              <a:spLocks noChangeAspect="1" noChangeArrowheads="1"/>
            </p:cNvSpPr>
            <p:nvPr/>
          </p:nvSpPr>
          <p:spPr bwMode="auto">
            <a:xfrm>
              <a:off x="4325755" y="2181146"/>
              <a:ext cx="463823" cy="4638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4053" name="Oval 25"/>
            <p:cNvSpPr>
              <a:spLocks noChangeAspect="1" noChangeArrowheads="1"/>
            </p:cNvSpPr>
            <p:nvPr/>
          </p:nvSpPr>
          <p:spPr bwMode="auto">
            <a:xfrm>
              <a:off x="2509293" y="2073281"/>
              <a:ext cx="308496" cy="3106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4054" name="Oval 26"/>
            <p:cNvSpPr>
              <a:spLocks noChangeAspect="1" noChangeArrowheads="1"/>
            </p:cNvSpPr>
            <p:nvPr/>
          </p:nvSpPr>
          <p:spPr bwMode="auto">
            <a:xfrm>
              <a:off x="3745436" y="1609457"/>
              <a:ext cx="310654" cy="3106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4055" name="Oval 27"/>
            <p:cNvSpPr>
              <a:spLocks noChangeAspect="1" noChangeArrowheads="1"/>
            </p:cNvSpPr>
            <p:nvPr/>
          </p:nvSpPr>
          <p:spPr bwMode="auto">
            <a:xfrm>
              <a:off x="3436940" y="2539261"/>
              <a:ext cx="308496" cy="3084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cxnSp>
          <p:nvCxnSpPr>
            <p:cNvPr id="44056" name="AutoShape 28"/>
            <p:cNvCxnSpPr>
              <a:cxnSpLocks noChangeShapeType="1"/>
              <a:stCxn id="44053" idx="4"/>
              <a:endCxn id="44055" idx="3"/>
            </p:cNvCxnSpPr>
            <p:nvPr/>
          </p:nvCxnSpPr>
          <p:spPr bwMode="auto">
            <a:xfrm rot="16200000" flipH="1">
              <a:off x="2865251" y="2183303"/>
              <a:ext cx="418519" cy="817624"/>
            </a:xfrm>
            <a:prstGeom prst="curvedConnector3">
              <a:avLst>
                <a:gd name="adj1" fmla="val 11431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7" name="AutoShape 29"/>
            <p:cNvCxnSpPr>
              <a:cxnSpLocks noChangeShapeType="1"/>
              <a:stCxn id="44053" idx="6"/>
              <a:endCxn id="44052" idx="2"/>
            </p:cNvCxnSpPr>
            <p:nvPr/>
          </p:nvCxnSpPr>
          <p:spPr bwMode="auto">
            <a:xfrm>
              <a:off x="2817790" y="2228607"/>
              <a:ext cx="1507965" cy="185529"/>
            </a:xfrm>
            <a:prstGeom prst="curvedConnector3">
              <a:avLst>
                <a:gd name="adj1" fmla="val 499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8" name="AutoShape 30"/>
            <p:cNvCxnSpPr>
              <a:cxnSpLocks noChangeShapeType="1"/>
              <a:stCxn id="44055" idx="7"/>
              <a:endCxn id="44054" idx="4"/>
            </p:cNvCxnSpPr>
            <p:nvPr/>
          </p:nvCxnSpPr>
          <p:spPr bwMode="auto">
            <a:xfrm rot="-5400000">
              <a:off x="3469300" y="2150944"/>
              <a:ext cx="664454" cy="200631"/>
            </a:xfrm>
            <a:prstGeom prst="curvedConnector3">
              <a:avLst>
                <a:gd name="adj1" fmla="val 5324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44059" name="Object 31"/>
            <p:cNvGraphicFramePr>
              <a:graphicFrameLocks noChangeAspect="1"/>
            </p:cNvGraphicFramePr>
            <p:nvPr/>
          </p:nvGraphicFramePr>
          <p:xfrm>
            <a:off x="5945901" y="1926583"/>
            <a:ext cx="273979" cy="310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46" name="Equation" r:id="rId9" imgW="203112" imgH="228501" progId="Equation.3">
                    <p:embed/>
                  </p:oleObj>
                </mc:Choice>
                <mc:Fallback>
                  <p:oleObj name="Equation" r:id="rId9" imgW="20311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5901" y="1926583"/>
                          <a:ext cx="273979" cy="31065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99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060" name="AutoShape 33"/>
            <p:cNvCxnSpPr>
              <a:cxnSpLocks noChangeShapeType="1"/>
              <a:stCxn id="44052" idx="0"/>
              <a:endCxn id="44051" idx="1"/>
            </p:cNvCxnSpPr>
            <p:nvPr/>
          </p:nvCxnSpPr>
          <p:spPr bwMode="auto">
            <a:xfrm rot="5400000" flipH="1" flipV="1">
              <a:off x="4802522" y="1410984"/>
              <a:ext cx="526385" cy="1016097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1" name="AutoShape 34"/>
            <p:cNvCxnSpPr>
              <a:cxnSpLocks noChangeShapeType="1"/>
              <a:stCxn id="44052" idx="4"/>
              <a:endCxn id="44051" idx="3"/>
            </p:cNvCxnSpPr>
            <p:nvPr/>
          </p:nvCxnSpPr>
          <p:spPr bwMode="auto">
            <a:xfrm rot="16200000" flipH="1">
              <a:off x="4800365" y="2403350"/>
              <a:ext cx="532857" cy="1016097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2" name="AutoShape 35"/>
            <p:cNvCxnSpPr>
              <a:cxnSpLocks noChangeShapeType="1"/>
            </p:cNvCxnSpPr>
            <p:nvPr/>
          </p:nvCxnSpPr>
          <p:spPr bwMode="auto">
            <a:xfrm rot="10800000" flipH="1" flipV="1">
              <a:off x="5945901" y="2081910"/>
              <a:ext cx="273979" cy="2157"/>
            </a:xfrm>
            <a:prstGeom prst="curvedConnector5">
              <a:avLst>
                <a:gd name="adj1" fmla="val -113384"/>
                <a:gd name="adj2" fmla="val -21600009"/>
                <a:gd name="adj3" fmla="val 212597"/>
              </a:avLst>
            </a:prstGeom>
            <a:noFill/>
            <a:ln w="9525">
              <a:solidFill>
                <a:srgbClr val="CC66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44063" name="Object 36"/>
            <p:cNvGraphicFramePr>
              <a:graphicFrameLocks noChangeAspect="1"/>
            </p:cNvGraphicFramePr>
            <p:nvPr/>
          </p:nvGraphicFramePr>
          <p:xfrm>
            <a:off x="5945901" y="2612610"/>
            <a:ext cx="239462" cy="310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47" name="Equation" r:id="rId11" imgW="177646" imgH="228402" progId="Equation.DSMT4">
                    <p:embed/>
                  </p:oleObj>
                </mc:Choice>
                <mc:Fallback>
                  <p:oleObj name="Equation" r:id="rId11" imgW="177646" imgH="2284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5901" y="2612610"/>
                          <a:ext cx="239462" cy="31065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99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064" name="AutoShape 37"/>
            <p:cNvCxnSpPr>
              <a:cxnSpLocks noChangeShapeType="1"/>
            </p:cNvCxnSpPr>
            <p:nvPr/>
          </p:nvCxnSpPr>
          <p:spPr bwMode="auto">
            <a:xfrm flipH="1">
              <a:off x="5945901" y="2767937"/>
              <a:ext cx="239462" cy="2157"/>
            </a:xfrm>
            <a:prstGeom prst="curvedConnector5">
              <a:avLst>
                <a:gd name="adj1" fmla="val -128829"/>
                <a:gd name="adj2" fmla="val 23085958"/>
                <a:gd name="adj3" fmla="val 229731"/>
              </a:avLst>
            </a:prstGeom>
            <a:noFill/>
            <a:ln w="9525">
              <a:solidFill>
                <a:srgbClr val="008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5" name="AutoShape 38"/>
            <p:cNvCxnSpPr>
              <a:cxnSpLocks noChangeShapeType="1"/>
            </p:cNvCxnSpPr>
            <p:nvPr/>
          </p:nvCxnSpPr>
          <p:spPr bwMode="auto">
            <a:xfrm rot="10800000" flipH="1">
              <a:off x="5945901" y="2081910"/>
              <a:ext cx="2157" cy="686027"/>
            </a:xfrm>
            <a:prstGeom prst="curvedConnector3">
              <a:avLst>
                <a:gd name="adj1" fmla="val -14400005"/>
              </a:avLst>
            </a:prstGeom>
            <a:noFill/>
            <a:ln w="9525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6" name="AutoShape 39"/>
            <p:cNvCxnSpPr>
              <a:cxnSpLocks noChangeShapeType="1"/>
            </p:cNvCxnSpPr>
            <p:nvPr/>
          </p:nvCxnSpPr>
          <p:spPr bwMode="auto">
            <a:xfrm flipH="1">
              <a:off x="6185363" y="2081910"/>
              <a:ext cx="34517" cy="686027"/>
            </a:xfrm>
            <a:prstGeom prst="curvedConnector3">
              <a:avLst>
                <a:gd name="adj1" fmla="val -893750"/>
              </a:avLst>
            </a:prstGeom>
            <a:noFill/>
            <a:ln w="9525">
              <a:solidFill>
                <a:srgbClr val="CC66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44067" name="Object 40"/>
            <p:cNvGraphicFramePr>
              <a:graphicFrameLocks noChangeAspect="1"/>
            </p:cNvGraphicFramePr>
            <p:nvPr/>
          </p:nvGraphicFramePr>
          <p:xfrm>
            <a:off x="6989763" y="1685925"/>
            <a:ext cx="19113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48" name="Equation" r:id="rId13" imgW="1167893" imgH="304668" progId="Equation.DSMT4">
                    <p:embed/>
                  </p:oleObj>
                </mc:Choice>
                <mc:Fallback>
                  <p:oleObj name="Equation" r:id="rId13" imgW="1167893" imgH="30466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9763" y="1685925"/>
                          <a:ext cx="19113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68" name="Object 41"/>
            <p:cNvGraphicFramePr>
              <a:graphicFrameLocks noChangeAspect="1"/>
            </p:cNvGraphicFramePr>
            <p:nvPr/>
          </p:nvGraphicFramePr>
          <p:xfrm>
            <a:off x="4357686" y="2275786"/>
            <a:ext cx="428628" cy="367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49" name="Equation" r:id="rId15" imgW="266584" imgH="228501" progId="Equation.3">
                    <p:embed/>
                  </p:oleObj>
                </mc:Choice>
                <mc:Fallback>
                  <p:oleObj name="Equation" r:id="rId15" imgW="26658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686" y="2275786"/>
                          <a:ext cx="428628" cy="367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99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6" name="Shape 235"/>
            <p:cNvCxnSpPr/>
            <p:nvPr/>
          </p:nvCxnSpPr>
          <p:spPr>
            <a:xfrm rot="10800000" flipV="1">
              <a:off x="6107856" y="1713970"/>
              <a:ext cx="1250366" cy="214055"/>
            </a:xfrm>
            <a:prstGeom prst="bentConnector2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040" name="Picture 9" descr="lor_MCMCpredictive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7942" r="5095" b="7445"/>
          <a:stretch>
            <a:fillRect/>
          </a:stretch>
        </p:blipFill>
        <p:spPr bwMode="auto">
          <a:xfrm>
            <a:off x="5195888" y="4286250"/>
            <a:ext cx="37338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1" name="Group 250"/>
          <p:cNvGrpSpPr>
            <a:grpSpLocks/>
          </p:cNvGrpSpPr>
          <p:nvPr/>
        </p:nvGrpSpPr>
        <p:grpSpPr bwMode="auto">
          <a:xfrm>
            <a:off x="5851525" y="3975100"/>
            <a:ext cx="1220788" cy="1025525"/>
            <a:chOff x="4708534" y="5786454"/>
            <a:chExt cx="1220788" cy="1025525"/>
          </a:xfrm>
        </p:grpSpPr>
        <p:sp>
          <p:nvSpPr>
            <p:cNvPr id="44042" name="Text Box 12"/>
            <p:cNvSpPr txBox="1">
              <a:spLocks noChangeArrowheads="1"/>
            </p:cNvSpPr>
            <p:nvPr/>
          </p:nvSpPr>
          <p:spPr bwMode="auto">
            <a:xfrm>
              <a:off x="5105409" y="6567504"/>
              <a:ext cx="608013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fr-FR" sz="1000"/>
                <a:t>time (s)</a:t>
              </a:r>
              <a:endParaRPr lang="en-US" altLang="fr-FR" sz="1000"/>
            </a:p>
          </p:txBody>
        </p:sp>
        <p:sp>
          <p:nvSpPr>
            <p:cNvPr id="44043" name="Text Box 13"/>
            <p:cNvSpPr txBox="1">
              <a:spLocks noChangeArrowheads="1"/>
            </p:cNvSpPr>
            <p:nvPr/>
          </p:nvSpPr>
          <p:spPr bwMode="auto">
            <a:xfrm rot="-5400000">
              <a:off x="4498984" y="6132529"/>
              <a:ext cx="663575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fr-FR" sz="1000"/>
                <a:t>x</a:t>
              </a:r>
              <a:r>
                <a:rPr lang="en-GB" altLang="fr-FR" sz="1000" baseline="-25000"/>
                <a:t>1</a:t>
              </a:r>
              <a:r>
                <a:rPr lang="en-GB" altLang="fr-FR" sz="1000"/>
                <a:t> (A.U.)</a:t>
              </a:r>
              <a:endParaRPr lang="en-US" altLang="fr-FR" sz="1400"/>
            </a:p>
          </p:txBody>
        </p:sp>
        <p:grpSp>
          <p:nvGrpSpPr>
            <p:cNvPr id="44044" name="Group 14"/>
            <p:cNvGrpSpPr>
              <a:grpSpLocks/>
            </p:cNvGrpSpPr>
            <p:nvPr/>
          </p:nvGrpSpPr>
          <p:grpSpPr bwMode="auto">
            <a:xfrm>
              <a:off x="5105409" y="5938854"/>
              <a:ext cx="687388" cy="457200"/>
              <a:chOff x="4992" y="2736"/>
              <a:chExt cx="433" cy="288"/>
            </a:xfrm>
          </p:grpSpPr>
          <p:sp>
            <p:nvSpPr>
              <p:cNvPr id="44048" name="Rectangle 15"/>
              <p:cNvSpPr>
                <a:spLocks noChangeArrowheads="1"/>
              </p:cNvSpPr>
              <p:nvPr/>
            </p:nvSpPr>
            <p:spPr bwMode="auto">
              <a:xfrm>
                <a:off x="4992" y="2736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graphicFrame>
            <p:nvGraphicFramePr>
              <p:cNvPr id="44049" name="Object 16"/>
              <p:cNvGraphicFramePr>
                <a:graphicFrameLocks noChangeAspect="1"/>
              </p:cNvGraphicFramePr>
              <p:nvPr/>
            </p:nvGraphicFramePr>
            <p:xfrm>
              <a:off x="4992" y="2770"/>
              <a:ext cx="433" cy="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550" name="Equation" r:id="rId18" imgW="520474" imgH="253890" progId="Equation.DSMT4">
                      <p:embed/>
                    </p:oleObj>
                  </mc:Choice>
                  <mc:Fallback>
                    <p:oleObj name="Equation" r:id="rId18" imgW="520474" imgH="25389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92" y="2770"/>
                            <a:ext cx="433" cy="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4045" name="Group 17"/>
            <p:cNvGrpSpPr>
              <a:grpSpLocks/>
            </p:cNvGrpSpPr>
            <p:nvPr/>
          </p:nvGrpSpPr>
          <p:grpSpPr bwMode="auto">
            <a:xfrm>
              <a:off x="5029209" y="5786454"/>
              <a:ext cx="900113" cy="792163"/>
              <a:chOff x="1536" y="2803"/>
              <a:chExt cx="567" cy="953"/>
            </a:xfrm>
          </p:grpSpPr>
          <p:sp>
            <p:nvSpPr>
              <p:cNvPr id="44046" name="Line 18"/>
              <p:cNvSpPr>
                <a:spLocks noChangeShapeType="1"/>
              </p:cNvSpPr>
              <p:nvPr/>
            </p:nvSpPr>
            <p:spPr bwMode="auto">
              <a:xfrm flipV="1">
                <a:off x="1536" y="2803"/>
                <a:ext cx="0" cy="9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47" name="Line 19"/>
              <p:cNvSpPr>
                <a:spLocks noChangeShapeType="1"/>
              </p:cNvSpPr>
              <p:nvPr/>
            </p:nvSpPr>
            <p:spPr bwMode="auto">
              <a:xfrm flipV="1">
                <a:off x="1536" y="3756"/>
                <a:ext cx="5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2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8000"/>
                </a:solidFill>
              </a:rPr>
              <a:t>Conclusion</a:t>
            </a:r>
            <a:br>
              <a:rPr lang="en-GB" sz="3200" dirty="0">
                <a:solidFill>
                  <a:srgbClr val="008000"/>
                </a:solidFill>
              </a:rPr>
            </a:br>
            <a:r>
              <a:rPr lang="en-GB" sz="2000" i="1" dirty="0" smtClean="0">
                <a:solidFill>
                  <a:srgbClr val="008000"/>
                </a:solidFill>
              </a:rPr>
              <a:t>DCM for fMRI: validation</a:t>
            </a:r>
            <a:endParaRPr lang="en-GB" sz="3200" i="1" dirty="0">
              <a:solidFill>
                <a:srgbClr val="008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52315"/>
          <a:stretch>
            <a:fillRect/>
          </a:stretch>
        </p:blipFill>
        <p:spPr bwMode="auto">
          <a:xfrm>
            <a:off x="179512" y="1628800"/>
            <a:ext cx="3888432" cy="252028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09837" y="1196752"/>
            <a:ext cx="14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activation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34258" y="1196752"/>
            <a:ext cx="203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deactivation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4067944" y="764704"/>
            <a:ext cx="4968552" cy="2520280"/>
            <a:chOff x="179512" y="4221088"/>
            <a:chExt cx="4968552" cy="252028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47863" b="61124"/>
            <a:stretch>
              <a:fillRect/>
            </a:stretch>
          </p:blipFill>
          <p:spPr bwMode="auto">
            <a:xfrm>
              <a:off x="323528" y="4437112"/>
              <a:ext cx="4608512" cy="213285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4644008" y="4221088"/>
              <a:ext cx="50405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9512" y="4365104"/>
              <a:ext cx="50405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520" y="6105171"/>
              <a:ext cx="50405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1720" y="6309320"/>
              <a:ext cx="129614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149080"/>
            <a:ext cx="5400600" cy="241946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25" t="64312"/>
          <a:stretch>
            <a:fillRect/>
          </a:stretch>
        </p:blipFill>
        <p:spPr bwMode="auto">
          <a:xfrm>
            <a:off x="5076056" y="2780928"/>
            <a:ext cx="2907553" cy="1497010"/>
          </a:xfrm>
          <a:prstGeom prst="rect">
            <a:avLst/>
          </a:prstGeom>
          <a:noFill/>
        </p:spPr>
      </p:pic>
      <p:sp>
        <p:nvSpPr>
          <p:cNvPr id="17" name="TextBox 14"/>
          <p:cNvSpPr txBox="1"/>
          <p:nvPr/>
        </p:nvSpPr>
        <p:spPr>
          <a:xfrm>
            <a:off x="7765096" y="6581001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smtClean="0"/>
              <a:t>David et al., 2008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30353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15342" y="1457325"/>
            <a:ext cx="83185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fr-FR" sz="1800" dirty="0">
                <a:solidFill>
                  <a:srgbClr val="008000"/>
                </a:solidFill>
              </a:rPr>
              <a:t>Suitable experimental design:</a:t>
            </a:r>
          </a:p>
          <a:p>
            <a:pPr lvl="1" eaLnBrk="1" hangingPunct="1"/>
            <a:r>
              <a:rPr lang="en-GB" altLang="fr-FR" sz="1800" dirty="0"/>
              <a:t>any design that is suitable for a GLM </a:t>
            </a:r>
            <a:r>
              <a:rPr lang="en-GB" altLang="fr-FR" sz="1800" dirty="0" smtClean="0"/>
              <a:t>(including multifactorial designs)</a:t>
            </a:r>
          </a:p>
          <a:p>
            <a:pPr lvl="1" eaLnBrk="1" hangingPunct="1"/>
            <a:r>
              <a:rPr lang="en-GB" altLang="fr-FR" sz="1800" dirty="0" smtClean="0"/>
              <a:t>include </a:t>
            </a:r>
            <a:r>
              <a:rPr lang="en-GB" altLang="fr-FR" sz="1800" dirty="0" smtClean="0">
                <a:solidFill>
                  <a:srgbClr val="CC6600"/>
                </a:solidFill>
              </a:rPr>
              <a:t>rest</a:t>
            </a:r>
            <a:r>
              <a:rPr lang="en-GB" altLang="fr-FR" sz="1800" dirty="0" smtClean="0"/>
              <a:t> periods (cf. build-up and decay dynamics)</a:t>
            </a:r>
            <a:endParaRPr lang="en-GB" altLang="fr-FR" sz="1800" dirty="0"/>
          </a:p>
          <a:p>
            <a:pPr lvl="1" eaLnBrk="1" hangingPunct="1"/>
            <a:r>
              <a:rPr lang="en-GB" altLang="fr-FR" sz="1800" dirty="0" smtClean="0"/>
              <a:t>re-write the experimental manipulation in terms of:</a:t>
            </a:r>
            <a:endParaRPr lang="en-GB" altLang="fr-FR" sz="1800" dirty="0"/>
          </a:p>
          <a:p>
            <a:pPr lvl="2" eaLnBrk="1" hangingPunct="1"/>
            <a:r>
              <a:rPr lang="en-GB" altLang="fr-FR" sz="1800" dirty="0" smtClean="0">
                <a:solidFill>
                  <a:srgbClr val="CC6600"/>
                </a:solidFill>
              </a:rPr>
              <a:t>driving</a:t>
            </a:r>
            <a:r>
              <a:rPr lang="en-GB" altLang="fr-FR" sz="1800" dirty="0"/>
              <a:t> inputs (e.g., </a:t>
            </a:r>
            <a:r>
              <a:rPr lang="en-GB" altLang="fr-FR" sz="1800" dirty="0" smtClean="0"/>
              <a:t>presence/absence of visual stimulation) </a:t>
            </a:r>
            <a:endParaRPr lang="en-GB" altLang="fr-FR" sz="1800" dirty="0"/>
          </a:p>
          <a:p>
            <a:pPr lvl="2" eaLnBrk="1" hangingPunct="1"/>
            <a:r>
              <a:rPr lang="en-GB" altLang="fr-FR" sz="1800" dirty="0" smtClean="0">
                <a:solidFill>
                  <a:srgbClr val="CC6600"/>
                </a:solidFill>
              </a:rPr>
              <a:t>modulatory </a:t>
            </a:r>
            <a:r>
              <a:rPr lang="en-GB" altLang="fr-FR" sz="1800" dirty="0" smtClean="0"/>
              <a:t>inputs (e.g</a:t>
            </a:r>
            <a:r>
              <a:rPr lang="en-GB" altLang="fr-FR" sz="1800" dirty="0"/>
              <a:t>., presence/absence of </a:t>
            </a:r>
            <a:r>
              <a:rPr lang="en-GB" altLang="fr-FR" sz="1800" dirty="0" smtClean="0"/>
              <a:t>motion in visual inputs)</a:t>
            </a:r>
            <a:endParaRPr lang="en-US" altLang="fr-FR" sz="1800" dirty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270892" y="3632200"/>
            <a:ext cx="869359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07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dirty="0" smtClean="0"/>
              <a:t>   </a:t>
            </a:r>
            <a:r>
              <a:rPr lang="en-GB" dirty="0" smtClean="0">
                <a:solidFill>
                  <a:srgbClr val="008000"/>
                </a:solidFill>
              </a:rPr>
              <a:t>Hypothesis and model: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GB" dirty="0" smtClean="0"/>
              <a:t>Identify specific </a:t>
            </a:r>
            <a:r>
              <a:rPr lang="en-GB" i="1" dirty="0" smtClean="0">
                <a:solidFill>
                  <a:srgbClr val="CC6600"/>
                </a:solidFill>
              </a:rPr>
              <a:t>a priori</a:t>
            </a:r>
            <a:r>
              <a:rPr lang="en-GB" dirty="0" smtClean="0">
                <a:solidFill>
                  <a:srgbClr val="CC6600"/>
                </a:solidFill>
              </a:rPr>
              <a:t> </a:t>
            </a:r>
            <a:r>
              <a:rPr lang="en-GB" dirty="0" smtClean="0">
                <a:solidFill>
                  <a:srgbClr val="CC6600"/>
                </a:solidFill>
              </a:rPr>
              <a:t>hypotheses </a:t>
            </a:r>
            <a:r>
              <a:rPr lang="en-GB" dirty="0" smtClean="0"/>
              <a:t>(≠ </a:t>
            </a:r>
            <a:r>
              <a:rPr lang="en-GB" dirty="0" smtClean="0"/>
              <a:t>functional segregation)</a:t>
            </a:r>
            <a:endParaRPr lang="en-GB" dirty="0" smtClean="0"/>
          </a:p>
          <a:p>
            <a:pPr lvl="1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GB" dirty="0" smtClean="0"/>
              <a:t>which models are relevant to test this hypothesis?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GB" dirty="0" smtClean="0"/>
              <a:t>check </a:t>
            </a:r>
            <a:r>
              <a:rPr lang="en-GB" dirty="0" smtClean="0">
                <a:solidFill>
                  <a:srgbClr val="CC6600"/>
                </a:solidFill>
              </a:rPr>
              <a:t>existence of effect </a:t>
            </a:r>
            <a:r>
              <a:rPr lang="en-GB" dirty="0" smtClean="0"/>
              <a:t>on data features of interest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GB" dirty="0" smtClean="0"/>
              <a:t>formal </a:t>
            </a:r>
            <a:r>
              <a:rPr lang="en-GB" dirty="0" smtClean="0"/>
              <a:t>methods for optimizing the experimental </a:t>
            </a:r>
            <a:r>
              <a:rPr lang="en-GB" dirty="0" smtClean="0"/>
              <a:t>design w.r.t. DCM</a:t>
            </a:r>
            <a:endParaRPr lang="en-GB" dirty="0" smtClean="0"/>
          </a:p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en-GB" dirty="0" smtClean="0"/>
              <a:t>    </a:t>
            </a:r>
            <a:r>
              <a:rPr lang="en-GB" dirty="0" smtClean="0"/>
              <a:t>[</a:t>
            </a:r>
            <a:r>
              <a:rPr lang="en-GB" dirty="0" smtClean="0"/>
              <a:t>Daunizeau et al., </a:t>
            </a:r>
            <a:r>
              <a:rPr lang="en-GB" dirty="0" err="1" smtClean="0"/>
              <a:t>PLoS</a:t>
            </a:r>
            <a:r>
              <a:rPr lang="en-GB" dirty="0" smtClean="0"/>
              <a:t> Comp. Biol., 2011]</a:t>
            </a:r>
            <a:endParaRPr lang="en-GB" dirty="0" smtClean="0">
              <a:solidFill>
                <a:srgbClr val="CC6600"/>
              </a:solidFill>
            </a:endParaRP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Conclusion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planning a compatible DCM study</a:t>
            </a:r>
            <a:endParaRPr lang="en-GB" altLang="fr-FR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2033588" y="38100"/>
            <a:ext cx="50657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>
                <a:solidFill>
                  <a:srgbClr val="008000"/>
                </a:solidFill>
                <a:latin typeface="Arial Unicode MS" pitchFamily="1" charset="0"/>
              </a:rPr>
              <a:t>References</a:t>
            </a:r>
            <a:endParaRPr lang="en-US" sz="2000">
              <a:solidFill>
                <a:srgbClr val="008000"/>
              </a:solidFill>
              <a:latin typeface="Arial Unicode MS" pitchFamily="1" charset="0"/>
            </a:endParaRP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23850" y="1268760"/>
            <a:ext cx="864076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GB" sz="1200" b="1" dirty="0" smtClean="0"/>
              <a:t>Daunizeau et al. 2012</a:t>
            </a:r>
            <a:r>
              <a:rPr lang="en-GB" sz="1200" dirty="0" smtClean="0"/>
              <a:t>: </a:t>
            </a:r>
            <a:r>
              <a:rPr lang="en-US" sz="1200" dirty="0" smtClean="0"/>
              <a:t>Stochastic Dynamic Causal Modelling of fMRI data: should we care about neural noise? </a:t>
            </a:r>
            <a:r>
              <a:rPr lang="fr-FR" sz="1200" dirty="0" err="1"/>
              <a:t>Neuroimage</a:t>
            </a:r>
            <a:r>
              <a:rPr lang="fr-FR" sz="1200" dirty="0"/>
              <a:t> </a:t>
            </a:r>
            <a:r>
              <a:rPr lang="fr-FR" sz="1200" dirty="0" smtClean="0"/>
              <a:t>62</a:t>
            </a:r>
            <a:r>
              <a:rPr lang="fr-FR" sz="1200" dirty="0"/>
              <a:t>: 464-481.</a:t>
            </a:r>
            <a:endParaRPr lang="en-GB" sz="1200" b="1" dirty="0" smtClean="0"/>
          </a:p>
          <a:p>
            <a:pPr>
              <a:spcBef>
                <a:spcPct val="80000"/>
              </a:spcBef>
            </a:pPr>
            <a:r>
              <a:rPr lang="en-GB" sz="1200" b="1" dirty="0" smtClean="0"/>
              <a:t>Schmidt </a:t>
            </a:r>
            <a:r>
              <a:rPr lang="en-GB" sz="1200" b="1" dirty="0"/>
              <a:t>et al., 2012</a:t>
            </a:r>
            <a:r>
              <a:rPr lang="en-GB" sz="1200" dirty="0"/>
              <a:t>: </a:t>
            </a:r>
            <a:r>
              <a:rPr lang="en-US" sz="1200" dirty="0"/>
              <a:t>Neural mechanisms underlying motivation of mental versus physical effort. PLoS Biol.</a:t>
            </a:r>
            <a:r>
              <a:rPr lang="en-GB" sz="1200" dirty="0"/>
              <a:t> 10(2): e1001266</a:t>
            </a:r>
            <a:r>
              <a:rPr lang="en-GB" sz="1200" dirty="0" smtClean="0"/>
              <a:t>.</a:t>
            </a:r>
          </a:p>
          <a:p>
            <a:pPr>
              <a:spcBef>
                <a:spcPct val="80000"/>
              </a:spcBef>
            </a:pPr>
            <a:r>
              <a:rPr lang="en-US" sz="1200" b="1" dirty="0" smtClean="0"/>
              <a:t>Daunizeau et al., 2011</a:t>
            </a:r>
            <a:r>
              <a:rPr lang="en-US" sz="1200" dirty="0" smtClean="0"/>
              <a:t>: Optimizing experimental design for comparing models of brain function. </a:t>
            </a:r>
            <a:r>
              <a:rPr lang="fr-FR" sz="1200" dirty="0"/>
              <a:t>PLoS </a:t>
            </a:r>
            <a:r>
              <a:rPr lang="fr-FR" sz="1200" dirty="0" err="1"/>
              <a:t>Comp</a:t>
            </a:r>
            <a:r>
              <a:rPr lang="fr-FR" sz="1200" dirty="0"/>
              <a:t>. </a:t>
            </a:r>
            <a:r>
              <a:rPr lang="fr-FR" sz="1200" dirty="0" err="1"/>
              <a:t>Biol</a:t>
            </a:r>
            <a:r>
              <a:rPr lang="fr-FR" sz="1200" dirty="0"/>
              <a:t>. </a:t>
            </a:r>
            <a:r>
              <a:rPr lang="fr-FR" sz="1200" dirty="0" smtClean="0"/>
              <a:t>7(11</a:t>
            </a:r>
            <a:r>
              <a:rPr lang="fr-FR" sz="1200" dirty="0"/>
              <a:t>): e1002280</a:t>
            </a:r>
            <a:endParaRPr lang="en-GB" sz="1200" dirty="0"/>
          </a:p>
          <a:p>
            <a:pPr>
              <a:spcBef>
                <a:spcPct val="80000"/>
              </a:spcBef>
            </a:pPr>
            <a:r>
              <a:rPr lang="en-US" sz="1200" b="1" dirty="0"/>
              <a:t>Daunizeau et al., 2011</a:t>
            </a:r>
            <a:r>
              <a:rPr lang="en-US" sz="1200" dirty="0"/>
              <a:t>: Dynamic Causal Modelling: a critical review of the biophysical and statistical foundations. </a:t>
            </a:r>
            <a:r>
              <a:rPr lang="en-US" sz="1200" dirty="0" err="1"/>
              <a:t>Neuroimage</a:t>
            </a:r>
            <a:r>
              <a:rPr lang="en-US" sz="1200" dirty="0"/>
              <a:t>, 58: 312-322.</a:t>
            </a:r>
            <a:endParaRPr lang="en-GB" sz="1200" dirty="0"/>
          </a:p>
          <a:p>
            <a:pPr>
              <a:spcBef>
                <a:spcPct val="80000"/>
              </a:spcBef>
            </a:pPr>
            <a:r>
              <a:rPr lang="en-GB" sz="1200" b="1" dirty="0"/>
              <a:t>Den </a:t>
            </a:r>
            <a:r>
              <a:rPr lang="en-GB" sz="1200" b="1" dirty="0" err="1"/>
              <a:t>Ouden</a:t>
            </a:r>
            <a:r>
              <a:rPr lang="en-GB" sz="1200" b="1" dirty="0"/>
              <a:t> et al., 2010</a:t>
            </a:r>
            <a:r>
              <a:rPr lang="en-GB" sz="1200" dirty="0"/>
              <a:t>: </a:t>
            </a:r>
            <a:r>
              <a:rPr lang="en-GB" sz="1200" dirty="0" err="1"/>
              <a:t>Striatal</a:t>
            </a:r>
            <a:r>
              <a:rPr lang="en-GB" sz="1200" dirty="0"/>
              <a:t> prediction error modulates cortical coupling. J. </a:t>
            </a:r>
            <a:r>
              <a:rPr lang="en-GB" sz="1200" dirty="0" err="1"/>
              <a:t>Neurosci</a:t>
            </a:r>
            <a:r>
              <a:rPr lang="en-GB" sz="1200" dirty="0"/>
              <a:t>, 30: 3210-3219</a:t>
            </a:r>
            <a:r>
              <a:rPr lang="en-GB" sz="1200" dirty="0" smtClean="0"/>
              <a:t>.</a:t>
            </a:r>
          </a:p>
          <a:p>
            <a:pPr>
              <a:spcBef>
                <a:spcPct val="80000"/>
              </a:spcBef>
            </a:pPr>
            <a:r>
              <a:rPr lang="en-GB" sz="1200" b="1" dirty="0" smtClean="0"/>
              <a:t>Stephan et al., 2009</a:t>
            </a:r>
            <a:r>
              <a:rPr lang="en-GB" sz="1200" dirty="0" smtClean="0"/>
              <a:t>: </a:t>
            </a:r>
            <a:r>
              <a:rPr lang="en-US" sz="1200" dirty="0" smtClean="0"/>
              <a:t>Bayesian model selection for group studies. </a:t>
            </a:r>
            <a:r>
              <a:rPr lang="fr-FR" sz="1200" dirty="0" err="1"/>
              <a:t>Neuroimage</a:t>
            </a:r>
            <a:r>
              <a:rPr lang="fr-FR" sz="1200" dirty="0"/>
              <a:t> </a:t>
            </a:r>
            <a:r>
              <a:rPr lang="fr-FR" sz="1200" dirty="0" smtClean="0"/>
              <a:t>46</a:t>
            </a:r>
            <a:r>
              <a:rPr lang="fr-FR" sz="1200" dirty="0"/>
              <a:t>: 1004-1017.</a:t>
            </a:r>
            <a:endParaRPr lang="en-GB" sz="1200" dirty="0"/>
          </a:p>
          <a:p>
            <a:pPr>
              <a:spcBef>
                <a:spcPct val="80000"/>
              </a:spcBef>
            </a:pPr>
            <a:r>
              <a:rPr lang="en-GB" sz="1200" b="1" dirty="0" smtClean="0"/>
              <a:t>David </a:t>
            </a:r>
            <a:r>
              <a:rPr lang="en-GB" sz="1200" b="1" dirty="0" smtClean="0"/>
              <a:t>et al., 2008</a:t>
            </a:r>
            <a:r>
              <a:rPr lang="en-GB" sz="1200" dirty="0" smtClean="0"/>
              <a:t>: </a:t>
            </a:r>
            <a:r>
              <a:rPr lang="en-US" sz="1200" dirty="0" smtClean="0"/>
              <a:t>Identifying Neural Drivers with Functional MRI: An Electrophysiological Validation. </a:t>
            </a:r>
            <a:r>
              <a:rPr lang="en-US" sz="1200" dirty="0" err="1" smtClean="0"/>
              <a:t>PloS</a:t>
            </a:r>
            <a:r>
              <a:rPr lang="en-US" sz="1200" dirty="0" smtClean="0"/>
              <a:t> Biol. 6: e315.</a:t>
            </a:r>
            <a:endParaRPr lang="en-GB" sz="1200" b="1" dirty="0" smtClean="0"/>
          </a:p>
          <a:p>
            <a:pPr>
              <a:spcBef>
                <a:spcPct val="80000"/>
              </a:spcBef>
            </a:pPr>
            <a:r>
              <a:rPr lang="en-GB" sz="1200" b="1" dirty="0" smtClean="0"/>
              <a:t>Stephan </a:t>
            </a:r>
            <a:r>
              <a:rPr lang="en-GB" sz="1200" b="1" dirty="0" smtClean="0"/>
              <a:t>et al., 2008</a:t>
            </a:r>
            <a:r>
              <a:rPr lang="en-GB" sz="1200" dirty="0" smtClean="0"/>
              <a:t>: </a:t>
            </a:r>
            <a:r>
              <a:rPr lang="en-US" sz="1200" dirty="0" smtClean="0"/>
              <a:t>Nonlinear dynamic causal models for fMRI. </a:t>
            </a:r>
            <a:r>
              <a:rPr lang="fr-FR" sz="1200" dirty="0" err="1" smtClean="0"/>
              <a:t>Neuroimage</a:t>
            </a:r>
            <a:r>
              <a:rPr lang="fr-FR" sz="1200" dirty="0" smtClean="0"/>
              <a:t>, 42</a:t>
            </a:r>
            <a:r>
              <a:rPr lang="fr-FR" sz="1200" dirty="0"/>
              <a:t>: 649-662.</a:t>
            </a:r>
            <a:endParaRPr lang="en-GB" sz="1200" b="1" dirty="0" smtClean="0"/>
          </a:p>
          <a:p>
            <a:pPr>
              <a:spcBef>
                <a:spcPct val="80000"/>
              </a:spcBef>
            </a:pPr>
            <a:r>
              <a:rPr lang="en-GB" sz="1200" b="1" dirty="0" smtClean="0"/>
              <a:t>Friston et al., 2007</a:t>
            </a:r>
            <a:r>
              <a:rPr lang="en-GB" sz="1200" dirty="0" smtClean="0"/>
              <a:t>: Variational Free Energy and the Laplace approximation. </a:t>
            </a:r>
            <a:r>
              <a:rPr lang="en-GB" sz="1200" dirty="0" err="1" smtClean="0"/>
              <a:t>Neuroimage</a:t>
            </a:r>
            <a:r>
              <a:rPr lang="en-GB" sz="1200" dirty="0" smtClean="0"/>
              <a:t>, 34: 220-234.</a:t>
            </a:r>
          </a:p>
          <a:p>
            <a:pPr>
              <a:spcBef>
                <a:spcPct val="80000"/>
              </a:spcBef>
            </a:pPr>
            <a:r>
              <a:rPr lang="en-GB" sz="1200" b="1" dirty="0" err="1" smtClean="0"/>
              <a:t>Sporns</a:t>
            </a:r>
            <a:r>
              <a:rPr lang="en-GB" sz="1200" b="1" dirty="0" smtClean="0"/>
              <a:t> O., 2007</a:t>
            </a:r>
            <a:r>
              <a:rPr lang="en-GB" sz="1200" dirty="0" smtClean="0"/>
              <a:t>: Brain connectivity. </a:t>
            </a:r>
            <a:r>
              <a:rPr lang="en-GB" sz="1200" dirty="0" err="1" smtClean="0"/>
              <a:t>Scholarpedia</a:t>
            </a:r>
            <a:r>
              <a:rPr lang="en-GB" sz="1200" dirty="0" smtClean="0"/>
              <a:t> 2(10): 1695.</a:t>
            </a:r>
          </a:p>
          <a:p>
            <a:pPr>
              <a:spcBef>
                <a:spcPct val="80000"/>
              </a:spcBef>
            </a:pPr>
            <a:r>
              <a:rPr lang="en-GB" sz="1200" b="1" dirty="0" smtClean="0"/>
              <a:t>David O., 2006</a:t>
            </a:r>
            <a:r>
              <a:rPr lang="en-GB" sz="1200" dirty="0" smtClean="0"/>
              <a:t>: </a:t>
            </a:r>
            <a:r>
              <a:rPr lang="en-US" sz="1200" dirty="0" smtClean="0"/>
              <a:t>Dynamic causal modeling of evoked responses in EEG and MEG. </a:t>
            </a:r>
            <a:r>
              <a:rPr lang="en-US" sz="1200" dirty="0" err="1" smtClean="0"/>
              <a:t>Neuroimage</a:t>
            </a:r>
            <a:r>
              <a:rPr lang="en-US" sz="1200" dirty="0" smtClean="0"/>
              <a:t>, 30: 1255-1272.</a:t>
            </a:r>
          </a:p>
          <a:p>
            <a:pPr>
              <a:spcBef>
                <a:spcPct val="80000"/>
              </a:spcBef>
            </a:pPr>
            <a:r>
              <a:rPr lang="en-GB" sz="1200" b="1" dirty="0" err="1" smtClean="0"/>
              <a:t>Friston</a:t>
            </a:r>
            <a:r>
              <a:rPr lang="en-GB" sz="1200" b="1" dirty="0" smtClean="0"/>
              <a:t> </a:t>
            </a:r>
            <a:r>
              <a:rPr lang="en-GB" sz="1200" b="1" dirty="0" smtClean="0"/>
              <a:t>et al., 2003</a:t>
            </a:r>
            <a:r>
              <a:rPr lang="en-GB" sz="1200" dirty="0" smtClean="0"/>
              <a:t>: Dynamic Causal Modelling. Neuroimage 19: 1273-1302</a:t>
            </a:r>
            <a:r>
              <a:rPr lang="en-GB" sz="1200" dirty="0" smtClean="0"/>
              <a:t>.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6448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84150" y="2328863"/>
            <a:ext cx="88566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fr-FR" sz="1800"/>
              <a:t>Many thanks to: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fr-FR" sz="1800"/>
              <a:t>Karl J. Friston (UCL, London, UK)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fr-FR" sz="1800"/>
              <a:t>Will D. Penny (UCL, London, UK)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fr-FR" sz="1800"/>
              <a:t>Klaas E. Stephan (UZH, Zurich, Switzerland)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Stefan Kiebel (MPI, Leipzig, Germany)</a:t>
            </a:r>
            <a:endParaRPr lang="en-GB" altLang="fr-FR" sz="180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Introduction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structural</a:t>
            </a:r>
            <a:r>
              <a:rPr lang="en-GB" altLang="fr-FR" sz="2000">
                <a:solidFill>
                  <a:srgbClr val="008000"/>
                </a:solidFill>
              </a:rPr>
              <a:t>, </a:t>
            </a:r>
            <a:r>
              <a:rPr lang="en-GB" altLang="fr-FR" sz="2000" i="1">
                <a:solidFill>
                  <a:srgbClr val="008000"/>
                </a:solidFill>
              </a:rPr>
              <a:t>functional</a:t>
            </a:r>
            <a:r>
              <a:rPr lang="en-GB" altLang="fr-FR" sz="2000">
                <a:solidFill>
                  <a:srgbClr val="008000"/>
                </a:solidFill>
              </a:rPr>
              <a:t> and </a:t>
            </a:r>
            <a:r>
              <a:rPr lang="en-GB" altLang="fr-FR" sz="2000" i="1">
                <a:solidFill>
                  <a:srgbClr val="008000"/>
                </a:solidFill>
              </a:rPr>
              <a:t>effective </a:t>
            </a:r>
            <a:r>
              <a:rPr lang="en-GB" altLang="fr-FR" sz="2000">
                <a:solidFill>
                  <a:srgbClr val="008000"/>
                </a:solidFill>
              </a:rPr>
              <a:t>connectivity</a:t>
            </a:r>
            <a:endParaRPr lang="en-US" altLang="fr-FR" i="1">
              <a:solidFill>
                <a:srgbClr val="008000"/>
              </a:solidFill>
            </a:endParaRPr>
          </a:p>
        </p:txBody>
      </p:sp>
      <p:pic>
        <p:nvPicPr>
          <p:cNvPr id="5123" name="Picture 3" descr="600px-Fig_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" b="56148"/>
          <a:stretch>
            <a:fillRect/>
          </a:stretch>
        </p:blipFill>
        <p:spPr bwMode="auto">
          <a:xfrm>
            <a:off x="1066800" y="1314450"/>
            <a:ext cx="7010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08000" y="3562350"/>
            <a:ext cx="8115300" cy="299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80000"/>
              </a:spcBef>
            </a:pPr>
            <a:r>
              <a:rPr lang="de-CH" altLang="fr-FR" sz="1800" b="1" i="1">
                <a:latin typeface="Arial Unicode MS" pitchFamily="1" charset="0"/>
              </a:rPr>
              <a:t>structural</a:t>
            </a:r>
            <a:r>
              <a:rPr lang="de-CH" altLang="fr-FR" sz="1800" b="1">
                <a:latin typeface="Arial Unicode MS" pitchFamily="1" charset="0"/>
              </a:rPr>
              <a:t> connectivity</a:t>
            </a:r>
            <a:br>
              <a:rPr lang="de-CH" altLang="fr-FR" sz="1800" b="1">
                <a:latin typeface="Arial Unicode MS" pitchFamily="1" charset="0"/>
              </a:rPr>
            </a:br>
            <a:r>
              <a:rPr lang="de-CH" altLang="fr-FR" sz="1800">
                <a:latin typeface="Arial Unicode MS" pitchFamily="1" charset="0"/>
              </a:rPr>
              <a:t>= presence of axonal connections</a:t>
            </a:r>
          </a:p>
          <a:p>
            <a:pPr eaLnBrk="1" hangingPunct="1">
              <a:lnSpc>
                <a:spcPct val="120000"/>
              </a:lnSpc>
              <a:spcBef>
                <a:spcPct val="80000"/>
              </a:spcBef>
            </a:pPr>
            <a:r>
              <a:rPr lang="de-CH" altLang="fr-FR" sz="1800" b="1" i="1">
                <a:latin typeface="Arial Unicode MS" pitchFamily="1" charset="0"/>
              </a:rPr>
              <a:t>functional</a:t>
            </a:r>
            <a:r>
              <a:rPr lang="de-CH" altLang="fr-FR" sz="1800" b="1">
                <a:latin typeface="Arial Unicode MS" pitchFamily="1" charset="0"/>
              </a:rPr>
              <a:t> connectivity </a:t>
            </a:r>
            <a:br>
              <a:rPr lang="de-CH" altLang="fr-FR" sz="1800" b="1">
                <a:latin typeface="Arial Unicode MS" pitchFamily="1" charset="0"/>
              </a:rPr>
            </a:br>
            <a:r>
              <a:rPr lang="de-CH" altLang="fr-FR" sz="1800">
                <a:latin typeface="Arial Unicode MS" pitchFamily="1" charset="0"/>
              </a:rPr>
              <a:t>= statistical dependencies between regional time series</a:t>
            </a:r>
          </a:p>
          <a:p>
            <a:pPr eaLnBrk="1" hangingPunct="1">
              <a:lnSpc>
                <a:spcPct val="120000"/>
              </a:lnSpc>
              <a:spcBef>
                <a:spcPct val="80000"/>
              </a:spcBef>
            </a:pPr>
            <a:r>
              <a:rPr lang="de-CH" altLang="fr-FR" sz="1800" b="1" i="1">
                <a:latin typeface="Arial Unicode MS" pitchFamily="1" charset="0"/>
              </a:rPr>
              <a:t>effective</a:t>
            </a:r>
            <a:r>
              <a:rPr lang="de-CH" altLang="fr-FR" sz="1800" b="1">
                <a:latin typeface="Arial Unicode MS" pitchFamily="1" charset="0"/>
              </a:rPr>
              <a:t> connectivity </a:t>
            </a:r>
            <a:br>
              <a:rPr lang="de-CH" altLang="fr-FR" sz="1800" b="1">
                <a:latin typeface="Arial Unicode MS" pitchFamily="1" charset="0"/>
              </a:rPr>
            </a:br>
            <a:r>
              <a:rPr lang="de-CH" altLang="fr-FR" sz="1800">
                <a:latin typeface="Arial Unicode MS" pitchFamily="1" charset="0"/>
              </a:rPr>
              <a:t>= causal (directed) influences between neuronal populations</a:t>
            </a:r>
          </a:p>
          <a:p>
            <a:pPr eaLnBrk="1" hangingPunct="1">
              <a:lnSpc>
                <a:spcPct val="120000"/>
              </a:lnSpc>
              <a:spcBef>
                <a:spcPct val="80000"/>
              </a:spcBef>
              <a:buFontTx/>
              <a:buNone/>
            </a:pPr>
            <a:r>
              <a:rPr lang="de-CH" altLang="fr-FR" sz="1800">
                <a:latin typeface="Arial Unicode MS" pitchFamily="1" charset="0"/>
              </a:rPr>
              <a:t>		</a:t>
            </a:r>
            <a:r>
              <a:rPr lang="de-CH" altLang="fr-FR" sz="1800" b="1">
                <a:solidFill>
                  <a:srgbClr val="CC6600"/>
                </a:solidFill>
                <a:latin typeface="Arial Unicode MS" pitchFamily="1" charset="0"/>
              </a:rPr>
              <a:t>! connections are recruited in a </a:t>
            </a:r>
            <a:r>
              <a:rPr lang="de-CH" altLang="fr-FR" sz="1800" b="1" i="1">
                <a:solidFill>
                  <a:srgbClr val="CC6600"/>
                </a:solidFill>
                <a:latin typeface="Arial Unicode MS" pitchFamily="1" charset="0"/>
              </a:rPr>
              <a:t>context-dependent</a:t>
            </a:r>
            <a:r>
              <a:rPr lang="de-CH" altLang="fr-FR" sz="1800" b="1">
                <a:solidFill>
                  <a:srgbClr val="CC6600"/>
                </a:solidFill>
                <a:latin typeface="Arial Unicode MS" pitchFamily="1" charset="0"/>
              </a:rPr>
              <a:t>  fashion</a:t>
            </a:r>
            <a:endParaRPr lang="en-US" altLang="fr-FR" sz="1800">
              <a:latin typeface="Arial Unicode MS" pitchFamily="1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553200" y="3200400"/>
            <a:ext cx="2332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400">
                <a:latin typeface="Times New Roman" pitchFamily="1" charset="0"/>
              </a:rPr>
              <a:t>O. Sporns 2007, </a:t>
            </a:r>
            <a:r>
              <a:rPr lang="de-CH" altLang="fr-FR" sz="1400" i="1">
                <a:latin typeface="Times New Roman" pitchFamily="1" charset="0"/>
              </a:rPr>
              <a:t>Scholarpedia</a:t>
            </a:r>
            <a:endParaRPr lang="en-US" altLang="fr-FR" sz="1400" i="1">
              <a:latin typeface="Times New Roman" pitchFamily="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0" y="1357313"/>
            <a:ext cx="6215063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1357313" y="1357313"/>
            <a:ext cx="1893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>
                <a:solidFill>
                  <a:srgbClr val="CC6600"/>
                </a:solidFill>
              </a:rPr>
              <a:t>structural connectivity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3635375" y="1357313"/>
            <a:ext cx="1924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>
                <a:solidFill>
                  <a:srgbClr val="CC6600"/>
                </a:solidFill>
              </a:rPr>
              <a:t>functional connectivity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5953125" y="1357313"/>
            <a:ext cx="1824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>
                <a:solidFill>
                  <a:srgbClr val="CC6600"/>
                </a:solidFill>
              </a:rPr>
              <a:t>effective connectivity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4"/>
          <p:cNvGrpSpPr>
            <a:grpSpLocks/>
          </p:cNvGrpSpPr>
          <p:nvPr/>
        </p:nvGrpSpPr>
        <p:grpSpPr bwMode="auto">
          <a:xfrm>
            <a:off x="765175" y="2898775"/>
            <a:ext cx="2744788" cy="1898650"/>
            <a:chOff x="827584" y="3062150"/>
            <a:chExt cx="2744816" cy="1899454"/>
          </a:xfrm>
        </p:grpSpPr>
        <p:pic>
          <p:nvPicPr>
            <p:cNvPr id="6183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90" r="46422"/>
            <a:stretch>
              <a:fillRect/>
            </a:stretch>
          </p:blipFill>
          <p:spPr bwMode="auto">
            <a:xfrm rot="-5418516">
              <a:off x="2282203" y="3172721"/>
              <a:ext cx="1400081" cy="118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19"/>
            <a:stretch>
              <a:fillRect/>
            </a:stretch>
          </p:blipFill>
          <p:spPr bwMode="auto">
            <a:xfrm rot="-5400000">
              <a:off x="719076" y="3170658"/>
              <a:ext cx="1401456" cy="118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5" name="ZoneTexte 117"/>
            <p:cNvSpPr txBox="1">
              <a:spLocks noChangeArrowheads="1"/>
            </p:cNvSpPr>
            <p:nvPr/>
          </p:nvSpPr>
          <p:spPr bwMode="auto">
            <a:xfrm>
              <a:off x="1242646" y="4490092"/>
              <a:ext cx="441162" cy="46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" charset="0"/>
                  <a:cs typeface="Times New Roman" pitchFamily="1" charset="0"/>
                </a:rPr>
                <a:t>u</a:t>
              </a:r>
              <a:r>
                <a:rPr lang="fr-FR" altLang="fr-FR" sz="1800" i="1" baseline="-25000">
                  <a:latin typeface="Times New Roman" pitchFamily="1" charset="0"/>
                  <a:cs typeface="Times New Roman" pitchFamily="1" charset="0"/>
                </a:rPr>
                <a:t>1</a:t>
              </a:r>
            </a:p>
          </p:txBody>
        </p:sp>
        <p:sp>
          <p:nvSpPr>
            <p:cNvPr id="6186" name="ZoneTexte 117"/>
            <p:cNvSpPr txBox="1">
              <a:spLocks noChangeArrowheads="1"/>
            </p:cNvSpPr>
            <p:nvPr/>
          </p:nvSpPr>
          <p:spPr bwMode="auto">
            <a:xfrm>
              <a:off x="2456401" y="4499828"/>
              <a:ext cx="1031089" cy="46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" charset="0"/>
                  <a:cs typeface="Times New Roman" pitchFamily="1" charset="0"/>
                </a:rPr>
                <a:t>u</a:t>
              </a:r>
              <a:r>
                <a:rPr lang="fr-FR" altLang="fr-FR" sz="1800" i="1" baseline="-25000">
                  <a:latin typeface="Times New Roman" pitchFamily="1" charset="0"/>
                  <a:cs typeface="Times New Roman" pitchFamily="1" charset="0"/>
                </a:rPr>
                <a:t>1 </a:t>
              </a:r>
              <a:r>
                <a:rPr lang="fr-FR" altLang="fr-FR" sz="1800" i="1"/>
                <a:t>X</a:t>
              </a:r>
              <a:r>
                <a:rPr lang="fr-FR" altLang="fr-FR" sz="1800" i="1">
                  <a:latin typeface="Times New Roman" pitchFamily="1" charset="0"/>
                  <a:cs typeface="Times New Roman" pitchFamily="1" charset="0"/>
                </a:rPr>
                <a:t> u</a:t>
              </a:r>
              <a:r>
                <a:rPr lang="fr-FR" altLang="fr-FR" sz="1800" i="1" baseline="-25000">
                  <a:latin typeface="Times New Roman" pitchFamily="1" charset="0"/>
                  <a:cs typeface="Times New Roman" pitchFamily="1" charset="0"/>
                </a:rPr>
                <a:t>2</a:t>
              </a:r>
            </a:p>
          </p:txBody>
        </p:sp>
      </p:grpSp>
      <p:sp>
        <p:nvSpPr>
          <p:cNvPr id="6148" name="TextBox 82"/>
          <p:cNvSpPr txBox="1">
            <a:spLocks noChangeArrowheads="1"/>
          </p:cNvSpPr>
          <p:nvPr/>
        </p:nvSpPr>
        <p:spPr bwMode="auto">
          <a:xfrm>
            <a:off x="746125" y="1700213"/>
            <a:ext cx="266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localizing brain activity: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i="1"/>
              <a:t>functional segregation</a:t>
            </a: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Introduction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from functional segregation to functional integration</a:t>
            </a:r>
            <a:endParaRPr lang="en-US" altLang="fr-FR" i="1">
              <a:solidFill>
                <a:srgbClr val="008000"/>
              </a:solidFill>
            </a:endParaRPr>
          </a:p>
        </p:txBody>
      </p:sp>
      <p:sp>
        <p:nvSpPr>
          <p:cNvPr id="6151" name="TextBox 82"/>
          <p:cNvSpPr txBox="1">
            <a:spLocks noChangeArrowheads="1"/>
          </p:cNvSpPr>
          <p:nvPr/>
        </p:nvSpPr>
        <p:spPr bwMode="auto">
          <a:xfrm>
            <a:off x="460375" y="5168900"/>
            <a:ext cx="3249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i="1"/>
              <a:t>« Where, in the brain, did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i="1"/>
              <a:t>my experimental manipulation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i="1"/>
              <a:t>have an effect? »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59288" y="1700213"/>
            <a:ext cx="4338637" cy="4254500"/>
            <a:chOff x="4459288" y="1700213"/>
            <a:chExt cx="4338637" cy="4254500"/>
          </a:xfrm>
        </p:grpSpPr>
        <p:grpSp>
          <p:nvGrpSpPr>
            <p:cNvPr id="6147" name="Group 85"/>
            <p:cNvGrpSpPr>
              <a:grpSpLocks/>
            </p:cNvGrpSpPr>
            <p:nvPr/>
          </p:nvGrpSpPr>
          <p:grpSpPr bwMode="auto">
            <a:xfrm>
              <a:off x="4711700" y="3186113"/>
              <a:ext cx="3609975" cy="1231900"/>
              <a:chOff x="4644007" y="3349460"/>
              <a:chExt cx="3609628" cy="1231322"/>
            </a:xfrm>
          </p:grpSpPr>
          <p:grpSp>
            <p:nvGrpSpPr>
              <p:cNvPr id="6154" name="Group 79"/>
              <p:cNvGrpSpPr>
                <a:grpSpLocks/>
              </p:cNvGrpSpPr>
              <p:nvPr/>
            </p:nvGrpSpPr>
            <p:grpSpPr bwMode="auto">
              <a:xfrm>
                <a:off x="4644007" y="3349460"/>
                <a:ext cx="1532517" cy="1231322"/>
                <a:chOff x="4753766" y="1774576"/>
                <a:chExt cx="1532517" cy="1231322"/>
              </a:xfrm>
            </p:grpSpPr>
            <p:grpSp>
              <p:nvGrpSpPr>
                <p:cNvPr id="6170" name="Group 157"/>
                <p:cNvGrpSpPr>
                  <a:grpSpLocks noChangeAspect="1"/>
                </p:cNvGrpSpPr>
                <p:nvPr/>
              </p:nvGrpSpPr>
              <p:grpSpPr bwMode="auto">
                <a:xfrm>
                  <a:off x="4753766" y="1774576"/>
                  <a:ext cx="1532517" cy="1148447"/>
                  <a:chOff x="6677989" y="4049305"/>
                  <a:chExt cx="1882759" cy="1412288"/>
                </a:xfrm>
              </p:grpSpPr>
              <p:sp>
                <p:nvSpPr>
                  <p:cNvPr id="6173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77989" y="4221088"/>
                    <a:ext cx="510198" cy="53232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475456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defTabSz="475456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defTabSz="475456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defTabSz="475456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defTabSz="475456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defTabSz="47545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defTabSz="47545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defTabSz="47545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defTabSz="47545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400">
                      <a:latin typeface="Calibri" pitchFamily="1" charset="0"/>
                    </a:endParaRPr>
                  </a:p>
                </p:txBody>
              </p:sp>
              <p:sp>
                <p:nvSpPr>
                  <p:cNvPr id="6174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028384" y="4221088"/>
                    <a:ext cx="510198" cy="53232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Calibri" pitchFamily="1" charset="0"/>
                    </a:endParaRPr>
                  </a:p>
                </p:txBody>
              </p:sp>
              <p:sp>
                <p:nvSpPr>
                  <p:cNvPr id="6175" name="Text Box 6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727673" y="4287992"/>
                    <a:ext cx="372565" cy="41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475456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defTabSz="475456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defTabSz="475456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defTabSz="475456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defTabSz="475456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defTabSz="47545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defTabSz="47545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defTabSz="47545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defTabSz="47545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600">
                        <a:latin typeface="Calibri" pitchFamily="1" charset="0"/>
                      </a:rPr>
                      <a:t>A</a:t>
                    </a:r>
                  </a:p>
                </p:txBody>
              </p:sp>
              <p:sp>
                <p:nvSpPr>
                  <p:cNvPr id="6176" name="Text Box 6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13440" y="4291950"/>
                    <a:ext cx="364689" cy="41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475456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defTabSz="475456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defTabSz="475456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defTabSz="475456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defTabSz="475456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defTabSz="47545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defTabSz="47545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defTabSz="47545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defTabSz="47545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600">
                        <a:latin typeface="Calibri" pitchFamily="1" charset="0"/>
                      </a:rPr>
                      <a:t>B</a:t>
                    </a:r>
                  </a:p>
                </p:txBody>
              </p:sp>
              <p:cxnSp>
                <p:nvCxnSpPr>
                  <p:cNvPr id="88" name="Forme 83"/>
                  <p:cNvCxnSpPr>
                    <a:stCxn id="6173" idx="0"/>
                    <a:endCxn id="6173" idx="2"/>
                  </p:cNvCxnSpPr>
                  <p:nvPr/>
                </p:nvCxnSpPr>
                <p:spPr bwMode="auto">
                  <a:xfrm rot="16200000" flipH="1" flipV="1">
                    <a:off x="6672059" y="4226949"/>
                    <a:ext cx="267326" cy="255466"/>
                  </a:xfrm>
                  <a:prstGeom prst="curvedConnector4">
                    <a:avLst>
                      <a:gd name="adj1" fmla="val -85927"/>
                      <a:gd name="adj2" fmla="val 189629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Forme 84"/>
                  <p:cNvCxnSpPr>
                    <a:stCxn id="6174" idx="0"/>
                    <a:endCxn id="6174" idx="6"/>
                  </p:cNvCxnSpPr>
                  <p:nvPr/>
                </p:nvCxnSpPr>
                <p:spPr bwMode="auto">
                  <a:xfrm rot="16200000" flipH="1">
                    <a:off x="8277008" y="4226950"/>
                    <a:ext cx="267326" cy="255465"/>
                  </a:xfrm>
                  <a:prstGeom prst="curvedConnector4">
                    <a:avLst>
                      <a:gd name="adj1" fmla="val -85927"/>
                      <a:gd name="adj2" fmla="val 189629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9" name="AutoShape 69"/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8099458" y="4934098"/>
                    <a:ext cx="359919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C66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6180" name="ZoneTexte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97601" y="5007476"/>
                    <a:ext cx="463147" cy="4541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800" i="1">
                        <a:solidFill>
                          <a:srgbClr val="CC6600"/>
                        </a:solidFill>
                        <a:latin typeface="Times New Roman" pitchFamily="1" charset="0"/>
                        <a:cs typeface="Times New Roman" pitchFamily="1" charset="0"/>
                      </a:rPr>
                      <a:t>u</a:t>
                    </a:r>
                    <a:r>
                      <a:rPr lang="fr-FR" altLang="fr-FR" sz="1800" i="1" baseline="-25000">
                        <a:solidFill>
                          <a:srgbClr val="CC6600"/>
                        </a:solidFill>
                        <a:latin typeface="Times New Roman" pitchFamily="1" charset="0"/>
                        <a:cs typeface="Times New Roman" pitchFamily="1" charset="0"/>
                      </a:rPr>
                      <a:t>2</a:t>
                    </a:r>
                  </a:p>
                </p:txBody>
              </p:sp>
              <p:cxnSp>
                <p:nvCxnSpPr>
                  <p:cNvPr id="92" name="Shape 138"/>
                  <p:cNvCxnSpPr>
                    <a:stCxn id="6173" idx="7"/>
                  </p:cNvCxnSpPr>
                  <p:nvPr/>
                </p:nvCxnSpPr>
                <p:spPr>
                  <a:xfrm rot="5400000" flipH="1" flipV="1">
                    <a:off x="7618848" y="3543324"/>
                    <a:ext cx="249765" cy="1261728"/>
                  </a:xfrm>
                  <a:prstGeom prst="curvedConnector2">
                    <a:avLst/>
                  </a:prstGeom>
                  <a:ln>
                    <a:solidFill>
                      <a:srgbClr val="CC6600"/>
                    </a:solidFill>
                    <a:headEnd type="none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Curved Connector 149"/>
                  <p:cNvCxnSpPr>
                    <a:stCxn id="6174" idx="3"/>
                    <a:endCxn id="6173" idx="5"/>
                  </p:cNvCxnSpPr>
                  <p:nvPr/>
                </p:nvCxnSpPr>
                <p:spPr>
                  <a:xfrm rot="5400000">
                    <a:off x="7608197" y="4180338"/>
                    <a:ext cx="1951" cy="988712"/>
                  </a:xfrm>
                  <a:prstGeom prst="curvedConnector3">
                    <a:avLst>
                      <a:gd name="adj1" fmla="val 10893643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171" name="AutoShape 69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4820500" y="2484687"/>
                  <a:ext cx="292680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172" name="ZoneTexte 31"/>
                <p:cNvSpPr txBox="1">
                  <a:spLocks noChangeArrowheads="1"/>
                </p:cNvSpPr>
                <p:nvPr/>
              </p:nvSpPr>
              <p:spPr bwMode="auto">
                <a:xfrm>
                  <a:off x="4818846" y="2544356"/>
                  <a:ext cx="441103" cy="461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 i="1">
                      <a:latin typeface="Times New Roman" pitchFamily="1" charset="0"/>
                      <a:cs typeface="Times New Roman" pitchFamily="1" charset="0"/>
                    </a:rPr>
                    <a:t>u</a:t>
                  </a:r>
                  <a:r>
                    <a:rPr lang="fr-FR" altLang="fr-FR" sz="1800" i="1" baseline="-25000">
                      <a:latin typeface="Times New Roman" pitchFamily="1" charset="0"/>
                      <a:cs typeface="Times New Roman" pitchFamily="1" charset="0"/>
                    </a:rPr>
                    <a:t>1</a:t>
                  </a:r>
                </a:p>
              </p:txBody>
            </p:sp>
          </p:grpSp>
          <p:grpSp>
            <p:nvGrpSpPr>
              <p:cNvPr id="6155" name="Group 78"/>
              <p:cNvGrpSpPr>
                <a:grpSpLocks/>
              </p:cNvGrpSpPr>
              <p:nvPr/>
            </p:nvGrpSpPr>
            <p:grpSpPr bwMode="auto">
              <a:xfrm>
                <a:off x="6804249" y="3491715"/>
                <a:ext cx="1449386" cy="1078792"/>
                <a:chOff x="6948263" y="1916831"/>
                <a:chExt cx="1449386" cy="1078792"/>
              </a:xfrm>
            </p:grpSpPr>
            <p:grpSp>
              <p:nvGrpSpPr>
                <p:cNvPr id="6156" name="Groupe 94"/>
                <p:cNvGrpSpPr>
                  <a:grpSpLocks/>
                </p:cNvGrpSpPr>
                <p:nvPr/>
              </p:nvGrpSpPr>
              <p:grpSpPr bwMode="auto">
                <a:xfrm>
                  <a:off x="6948263" y="1916831"/>
                  <a:ext cx="1449386" cy="1035303"/>
                  <a:chOff x="4939071" y="1630458"/>
                  <a:chExt cx="1449386" cy="1036828"/>
                </a:xfrm>
              </p:grpSpPr>
              <p:grpSp>
                <p:nvGrpSpPr>
                  <p:cNvPr id="6159" name="Group 1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39071" y="1630458"/>
                    <a:ext cx="1449386" cy="1036828"/>
                    <a:chOff x="895365" y="4559601"/>
                    <a:chExt cx="1860593" cy="1331262"/>
                  </a:xfrm>
                </p:grpSpPr>
                <p:sp>
                  <p:nvSpPr>
                    <p:cNvPr id="6161" name="Oval 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5365" y="4559601"/>
                      <a:ext cx="510198" cy="532326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defTabSz="4754563"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754563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754563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754563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754563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754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754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754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754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400">
                        <a:latin typeface="Calibri" pitchFamily="1" charset="0"/>
                      </a:endParaRPr>
                    </a:p>
                  </p:txBody>
                </p:sp>
                <p:sp>
                  <p:nvSpPr>
                    <p:cNvPr id="6162" name="Oval 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45760" y="4559601"/>
                      <a:ext cx="510198" cy="532326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Calibri" pitchFamily="1" charset="0"/>
                      </a:endParaRPr>
                    </a:p>
                  </p:txBody>
                </p:sp>
                <p:sp>
                  <p:nvSpPr>
                    <p:cNvPr id="6163" name="Text Box 6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5554" y="4625377"/>
                      <a:ext cx="389297" cy="4352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defTabSz="4754563"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754563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754563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754563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754563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754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754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754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754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1600">
                          <a:latin typeface="Calibri" pitchFamily="1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6164" name="Text Box 64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2329686" y="4616138"/>
                      <a:ext cx="381066" cy="4352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defTabSz="4754563"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754563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754563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754563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754563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754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754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754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754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1600">
                          <a:latin typeface="Calibri" pitchFamily="1" charset="0"/>
                        </a:rPr>
                        <a:t>B</a:t>
                      </a:r>
                    </a:p>
                  </p:txBody>
                </p:sp>
                <p:cxnSp>
                  <p:nvCxnSpPr>
                    <p:cNvPr id="76" name="Forme 83"/>
                    <p:cNvCxnSpPr>
                      <a:stCxn id="6161" idx="0"/>
                      <a:endCxn id="6161" idx="2"/>
                    </p:cNvCxnSpPr>
                    <p:nvPr/>
                  </p:nvCxnSpPr>
                  <p:spPr bwMode="auto">
                    <a:xfrm rot="16200000" flipH="1" flipV="1">
                      <a:off x="888235" y="4567619"/>
                      <a:ext cx="269327" cy="254711"/>
                    </a:xfrm>
                    <a:prstGeom prst="curvedConnector4">
                      <a:avLst>
                        <a:gd name="adj1" fmla="val -85927"/>
                        <a:gd name="adj2" fmla="val 189629"/>
                      </a:avLst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Forme 84"/>
                    <p:cNvCxnSpPr>
                      <a:stCxn id="6162" idx="0"/>
                      <a:endCxn id="6162" idx="6"/>
                    </p:cNvCxnSpPr>
                    <p:nvPr/>
                  </p:nvCxnSpPr>
                  <p:spPr bwMode="auto">
                    <a:xfrm rot="16200000" flipH="1">
                      <a:off x="2493939" y="4567619"/>
                      <a:ext cx="269327" cy="254711"/>
                    </a:xfrm>
                    <a:prstGeom prst="curvedConnector4">
                      <a:avLst>
                        <a:gd name="adj1" fmla="val -85927"/>
                        <a:gd name="adj2" fmla="val 189629"/>
                      </a:avLst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167" name="ZoneTexte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5445" y="5416019"/>
                      <a:ext cx="483946" cy="4748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1800" i="1">
                          <a:solidFill>
                            <a:srgbClr val="CC6600"/>
                          </a:solidFill>
                          <a:latin typeface="Times New Roman" pitchFamily="1" charset="0"/>
                          <a:cs typeface="Times New Roman" pitchFamily="1" charset="0"/>
                        </a:rPr>
                        <a:t>u</a:t>
                      </a:r>
                      <a:r>
                        <a:rPr lang="fr-FR" altLang="fr-FR" sz="1800" i="1" baseline="-25000">
                          <a:solidFill>
                            <a:srgbClr val="CC6600"/>
                          </a:solidFill>
                          <a:latin typeface="Times New Roman" pitchFamily="1" charset="0"/>
                          <a:cs typeface="Times New Roman" pitchFamily="1" charset="0"/>
                        </a:rPr>
                        <a:t>2</a:t>
                      </a:r>
                    </a:p>
                  </p:txBody>
                </p:sp>
                <p:cxnSp>
                  <p:nvCxnSpPr>
                    <p:cNvPr id="79" name="Curved Connector 78"/>
                    <p:cNvCxnSpPr>
                      <a:stCxn id="6162" idx="1"/>
                      <a:endCxn id="6161" idx="7"/>
                    </p:cNvCxnSpPr>
                    <p:nvPr/>
                  </p:nvCxnSpPr>
                  <p:spPr>
                    <a:xfrm rot="16200000" flipV="1">
                      <a:off x="1825749" y="4143705"/>
                      <a:ext cx="2040" cy="990320"/>
                    </a:xfrm>
                    <a:prstGeom prst="curvedConnector3">
                      <a:avLst>
                        <a:gd name="adj1" fmla="val 8305859"/>
                      </a:avLst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69" name="AutoShape 69"/>
                    <p:cNvCxnSpPr>
                      <a:cxnSpLocks noChangeShapeType="1"/>
                    </p:cNvCxnSpPr>
                    <p:nvPr/>
                  </p:nvCxnSpPr>
                  <p:spPr bwMode="auto">
                    <a:xfrm rot="-5400000">
                      <a:off x="1653262" y="5349697"/>
                      <a:ext cx="288001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CC6600"/>
                      </a:solidFill>
                      <a:round/>
                      <a:headEnd/>
                      <a:tailEnd type="oval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71" name="Curved Connector 145"/>
                  <p:cNvCxnSpPr/>
                  <p:nvPr/>
                </p:nvCxnSpPr>
                <p:spPr bwMode="auto">
                  <a:xfrm rot="16200000" flipH="1">
                    <a:off x="5663833" y="1606804"/>
                    <a:ext cx="1590" cy="771451"/>
                  </a:xfrm>
                  <a:prstGeom prst="curvedConnector3">
                    <a:avLst>
                      <a:gd name="adj1" fmla="val 9395910"/>
                    </a:avLst>
                  </a:prstGeom>
                  <a:ln>
                    <a:solidFill>
                      <a:srgbClr val="CC66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157" name="AutoShape 69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7004940" y="2474413"/>
                  <a:ext cx="292680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158" name="ZoneTexte 31"/>
                <p:cNvSpPr txBox="1">
                  <a:spLocks noChangeArrowheads="1"/>
                </p:cNvSpPr>
                <p:nvPr/>
              </p:nvSpPr>
              <p:spPr bwMode="auto">
                <a:xfrm>
                  <a:off x="7003286" y="2534081"/>
                  <a:ext cx="441103" cy="461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 i="1">
                      <a:latin typeface="Times New Roman" pitchFamily="1" charset="0"/>
                      <a:cs typeface="Times New Roman" pitchFamily="1" charset="0"/>
                    </a:rPr>
                    <a:t>u</a:t>
                  </a:r>
                  <a:r>
                    <a:rPr lang="fr-FR" altLang="fr-FR" sz="1800" i="1" baseline="-25000">
                      <a:latin typeface="Times New Roman" pitchFamily="1" charset="0"/>
                      <a:cs typeface="Times New Roman" pitchFamily="1" charset="0"/>
                    </a:rPr>
                    <a:t>1</a:t>
                  </a:r>
                </a:p>
              </p:txBody>
            </p:sp>
          </p:grpSp>
        </p:grpSp>
        <p:sp>
          <p:nvSpPr>
            <p:cNvPr id="6149" name="TextBox 83"/>
            <p:cNvSpPr txBox="1">
              <a:spLocks noChangeArrowheads="1"/>
            </p:cNvSpPr>
            <p:nvPr/>
          </p:nvSpPr>
          <p:spPr bwMode="auto">
            <a:xfrm>
              <a:off x="4881563" y="1700213"/>
              <a:ext cx="32702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effective connectivity analysis: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i="1"/>
                <a:t>functional integration</a:t>
              </a:r>
            </a:p>
          </p:txBody>
        </p:sp>
        <p:sp>
          <p:nvSpPr>
            <p:cNvPr id="6152" name="TextBox 82"/>
            <p:cNvSpPr txBox="1">
              <a:spLocks noChangeArrowheads="1"/>
            </p:cNvSpPr>
            <p:nvPr/>
          </p:nvSpPr>
          <p:spPr bwMode="auto">
            <a:xfrm>
              <a:off x="4459288" y="5307013"/>
              <a:ext cx="433863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/>
                <a:t>« How did my experimental manipulation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/>
                <a:t>propagate through the network? »</a:t>
              </a:r>
            </a:p>
          </p:txBody>
        </p:sp>
        <p:sp>
          <p:nvSpPr>
            <p:cNvPr id="6153" name="TextBox 1"/>
            <p:cNvSpPr txBox="1">
              <a:spLocks noChangeArrowheads="1"/>
            </p:cNvSpPr>
            <p:nvPr/>
          </p:nvSpPr>
          <p:spPr bwMode="auto">
            <a:xfrm>
              <a:off x="6407150" y="3635375"/>
              <a:ext cx="3254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CC6600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29063" y="1785938"/>
            <a:ext cx="4521200" cy="4360862"/>
            <a:chOff x="3929063" y="1785938"/>
            <a:chExt cx="4521200" cy="4360862"/>
          </a:xfrm>
        </p:grpSpPr>
        <p:cxnSp>
          <p:nvCxnSpPr>
            <p:cNvPr id="135" name="Straight Connector 134"/>
            <p:cNvCxnSpPr/>
            <p:nvPr/>
          </p:nvCxnSpPr>
          <p:spPr>
            <a:xfrm rot="5400000">
              <a:off x="5626100" y="4621213"/>
              <a:ext cx="9112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626225" y="1785938"/>
              <a:ext cx="1643063" cy="15001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292" name="Curved Connector 73"/>
            <p:cNvCxnSpPr>
              <a:cxnSpLocks noChangeShapeType="1"/>
              <a:stCxn id="47" idx="0"/>
              <a:endCxn id="80" idx="1"/>
            </p:cNvCxnSpPr>
            <p:nvPr/>
          </p:nvCxnSpPr>
          <p:spPr bwMode="auto">
            <a:xfrm rot="16200000" flipH="1">
              <a:off x="6615907" y="1705768"/>
              <a:ext cx="63500" cy="2081213"/>
            </a:xfrm>
            <a:prstGeom prst="curvedConnector3">
              <a:avLst>
                <a:gd name="adj1" fmla="val -364181"/>
              </a:avLst>
            </a:prstGeom>
            <a:noFill/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3" name="Curved Connector 74"/>
            <p:cNvCxnSpPr>
              <a:cxnSpLocks noChangeShapeType="1"/>
              <a:stCxn id="50" idx="6"/>
              <a:endCxn id="79" idx="2"/>
            </p:cNvCxnSpPr>
            <p:nvPr/>
          </p:nvCxnSpPr>
          <p:spPr bwMode="auto">
            <a:xfrm flipV="1">
              <a:off x="6715125" y="2071688"/>
              <a:ext cx="911225" cy="1714500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4" name="Curved Connector 75"/>
            <p:cNvCxnSpPr>
              <a:cxnSpLocks noChangeShapeType="1"/>
              <a:stCxn id="49" idx="0"/>
              <a:endCxn id="77" idx="4"/>
            </p:cNvCxnSpPr>
            <p:nvPr/>
          </p:nvCxnSpPr>
          <p:spPr bwMode="auto">
            <a:xfrm rot="5400000" flipH="1" flipV="1">
              <a:off x="6509544" y="2277269"/>
              <a:ext cx="428625" cy="446087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Oval 76"/>
            <p:cNvSpPr/>
            <p:nvPr/>
          </p:nvSpPr>
          <p:spPr>
            <a:xfrm>
              <a:off x="6732588" y="1857375"/>
              <a:ext cx="428625" cy="4286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296" name="TextBox 77"/>
            <p:cNvSpPr txBox="1">
              <a:spLocks noChangeArrowheads="1"/>
            </p:cNvSpPr>
            <p:nvPr/>
          </p:nvSpPr>
          <p:spPr bwMode="auto">
            <a:xfrm>
              <a:off x="6804025" y="1887538"/>
              <a:ext cx="3000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latin typeface="Calibri" pitchFamily="1" charset="0"/>
                </a:rPr>
                <a:t>1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7626350" y="1857375"/>
              <a:ext cx="428625" cy="4286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7626350" y="2714625"/>
              <a:ext cx="428625" cy="4286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299" name="TextBox 80"/>
            <p:cNvSpPr txBox="1">
              <a:spLocks noChangeArrowheads="1"/>
            </p:cNvSpPr>
            <p:nvPr/>
          </p:nvSpPr>
          <p:spPr bwMode="auto">
            <a:xfrm>
              <a:off x="7689850" y="1887538"/>
              <a:ext cx="3000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latin typeface="Calibri" pitchFamily="1" charset="0"/>
                </a:rPr>
                <a:t>2</a:t>
              </a:r>
            </a:p>
          </p:txBody>
        </p:sp>
        <p:sp>
          <p:nvSpPr>
            <p:cNvPr id="12300" name="TextBox 81"/>
            <p:cNvSpPr txBox="1">
              <a:spLocks noChangeArrowheads="1"/>
            </p:cNvSpPr>
            <p:nvPr/>
          </p:nvSpPr>
          <p:spPr bwMode="auto">
            <a:xfrm>
              <a:off x="7689850" y="2751138"/>
              <a:ext cx="3000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latin typeface="Calibri" pitchFamily="1" charset="0"/>
                </a:rPr>
                <a:t>3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286375" y="2643188"/>
              <a:ext cx="1643063" cy="1500187"/>
            </a:xfrm>
            <a:prstGeom prst="rect">
              <a:avLst/>
            </a:prstGeom>
            <a:solidFill>
              <a:schemeClr val="bg1">
                <a:lumMod val="95000"/>
                <a:alpha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302" name="Curved Connector 62"/>
            <p:cNvCxnSpPr>
              <a:cxnSpLocks noChangeShapeType="1"/>
              <a:stCxn id="35" idx="0"/>
              <a:endCxn id="50" idx="1"/>
            </p:cNvCxnSpPr>
            <p:nvPr/>
          </p:nvCxnSpPr>
          <p:spPr bwMode="auto">
            <a:xfrm rot="16200000" flipH="1">
              <a:off x="5293519" y="2578894"/>
              <a:ext cx="22225" cy="2090737"/>
            </a:xfrm>
            <a:prstGeom prst="curvedConnector3">
              <a:avLst>
                <a:gd name="adj1" fmla="val -1288736"/>
              </a:avLst>
            </a:prstGeom>
            <a:noFill/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Curved Connector 37"/>
            <p:cNvCxnSpPr>
              <a:cxnSpLocks noChangeShapeType="1"/>
              <a:stCxn id="46" idx="6"/>
              <a:endCxn id="49" idx="2"/>
            </p:cNvCxnSpPr>
            <p:nvPr/>
          </p:nvCxnSpPr>
          <p:spPr bwMode="auto">
            <a:xfrm flipV="1">
              <a:off x="5365750" y="2928938"/>
              <a:ext cx="920750" cy="1755775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Curved Connector 38"/>
            <p:cNvCxnSpPr>
              <a:cxnSpLocks noChangeShapeType="1"/>
              <a:stCxn id="45" idx="0"/>
              <a:endCxn id="47" idx="4"/>
            </p:cNvCxnSpPr>
            <p:nvPr/>
          </p:nvCxnSpPr>
          <p:spPr bwMode="auto">
            <a:xfrm rot="5400000" flipH="1" flipV="1">
              <a:off x="5144294" y="3150394"/>
              <a:ext cx="469900" cy="455612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Oval 46"/>
            <p:cNvSpPr/>
            <p:nvPr/>
          </p:nvSpPr>
          <p:spPr>
            <a:xfrm>
              <a:off x="5392738" y="2714625"/>
              <a:ext cx="428625" cy="4286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6" name="TextBox 47"/>
            <p:cNvSpPr txBox="1">
              <a:spLocks noChangeArrowheads="1"/>
            </p:cNvSpPr>
            <p:nvPr/>
          </p:nvSpPr>
          <p:spPr bwMode="auto">
            <a:xfrm>
              <a:off x="5464175" y="2744788"/>
              <a:ext cx="3000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latin typeface="Calibri" pitchFamily="1" charset="0"/>
                </a:rPr>
                <a:t>1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6286500" y="2714625"/>
              <a:ext cx="428625" cy="4286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6286500" y="3571875"/>
              <a:ext cx="428625" cy="4286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9" name="TextBox 50"/>
            <p:cNvSpPr txBox="1">
              <a:spLocks noChangeArrowheads="1"/>
            </p:cNvSpPr>
            <p:nvPr/>
          </p:nvSpPr>
          <p:spPr bwMode="auto">
            <a:xfrm>
              <a:off x="6350000" y="2744788"/>
              <a:ext cx="3000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latin typeface="Calibri" pitchFamily="1" charset="0"/>
                </a:rPr>
                <a:t>2</a:t>
              </a:r>
            </a:p>
          </p:txBody>
        </p:sp>
        <p:sp>
          <p:nvSpPr>
            <p:cNvPr id="12310" name="TextBox 51"/>
            <p:cNvSpPr txBox="1">
              <a:spLocks noChangeArrowheads="1"/>
            </p:cNvSpPr>
            <p:nvPr/>
          </p:nvSpPr>
          <p:spPr bwMode="auto">
            <a:xfrm>
              <a:off x="6350000" y="3608388"/>
              <a:ext cx="3000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latin typeface="Calibri" pitchFamily="1" charset="0"/>
                </a:rPr>
                <a:t>3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29063" y="3500438"/>
              <a:ext cx="1643062" cy="1500187"/>
            </a:xfrm>
            <a:prstGeom prst="rect">
              <a:avLst/>
            </a:prstGeom>
            <a:solidFill>
              <a:schemeClr val="bg1">
                <a:lumMod val="95000"/>
                <a:alpha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4044950" y="3613150"/>
              <a:ext cx="428625" cy="4286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13" name="TextBox 39"/>
            <p:cNvSpPr txBox="1">
              <a:spLocks noChangeArrowheads="1"/>
            </p:cNvSpPr>
            <p:nvPr/>
          </p:nvSpPr>
          <p:spPr bwMode="auto">
            <a:xfrm>
              <a:off x="4116388" y="3643313"/>
              <a:ext cx="30003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latin typeface="Calibri" pitchFamily="1" charset="0"/>
                </a:rPr>
                <a:t>1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4937125" y="3613150"/>
              <a:ext cx="428625" cy="4286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4937125" y="4470400"/>
              <a:ext cx="428625" cy="4286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16" name="TextBox 40"/>
            <p:cNvSpPr txBox="1">
              <a:spLocks noChangeArrowheads="1"/>
            </p:cNvSpPr>
            <p:nvPr/>
          </p:nvSpPr>
          <p:spPr bwMode="auto">
            <a:xfrm>
              <a:off x="5000625" y="3643313"/>
              <a:ext cx="3000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latin typeface="Calibri" pitchFamily="1" charset="0"/>
                </a:rPr>
                <a:t>2</a:t>
              </a:r>
            </a:p>
          </p:txBody>
        </p:sp>
        <p:sp>
          <p:nvSpPr>
            <p:cNvPr id="12317" name="TextBox 41"/>
            <p:cNvSpPr txBox="1">
              <a:spLocks noChangeArrowheads="1"/>
            </p:cNvSpPr>
            <p:nvPr/>
          </p:nvSpPr>
          <p:spPr bwMode="auto">
            <a:xfrm>
              <a:off x="5000625" y="4506913"/>
              <a:ext cx="3000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latin typeface="Calibri" pitchFamily="1" charset="0"/>
                </a:rPr>
                <a:t>3</a:t>
              </a: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flipV="1">
              <a:off x="4649788" y="3887788"/>
              <a:ext cx="3286125" cy="21431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9" name="TextBox 113"/>
            <p:cNvSpPr txBox="1">
              <a:spLocks noChangeArrowheads="1"/>
            </p:cNvSpPr>
            <p:nvPr/>
          </p:nvSpPr>
          <p:spPr bwMode="auto">
            <a:xfrm>
              <a:off x="7935913" y="3690938"/>
              <a:ext cx="5143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400">
                  <a:latin typeface="Calibri" pitchFamily="1" charset="0"/>
                </a:rPr>
                <a:t>time</a:t>
              </a:r>
            </a:p>
          </p:txBody>
        </p:sp>
        <p:graphicFrame>
          <p:nvGraphicFramePr>
            <p:cNvPr id="12320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2001189"/>
                </p:ext>
              </p:extLst>
            </p:nvPr>
          </p:nvGraphicFramePr>
          <p:xfrm>
            <a:off x="6875463" y="5376863"/>
            <a:ext cx="1549400" cy="715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52" name="Equation" r:id="rId4" imgW="863225" imgH="393529" progId="Equation.DSMT4">
                    <p:embed/>
                  </p:oleObj>
                </mc:Choice>
                <mc:Fallback>
                  <p:oleObj name="Equation" r:id="rId4" imgW="863225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5463" y="5376863"/>
                          <a:ext cx="1549400" cy="715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1" name="Straight Arrow Connector 130"/>
            <p:cNvCxnSpPr>
              <a:cxnSpLocks noChangeAspect="1"/>
            </p:cNvCxnSpPr>
            <p:nvPr/>
          </p:nvCxnSpPr>
          <p:spPr>
            <a:xfrm flipV="1">
              <a:off x="6199188" y="4318000"/>
              <a:ext cx="1243012" cy="81121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6974681" y="3753644"/>
              <a:ext cx="90963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32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2086689"/>
                </p:ext>
              </p:extLst>
            </p:nvPr>
          </p:nvGraphicFramePr>
          <p:xfrm>
            <a:off x="6929438" y="4673600"/>
            <a:ext cx="647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53" name="Equation" r:id="rId6" imgW="482181" imgH="177646" progId="Equation.DSMT4">
                    <p:embed/>
                  </p:oleObj>
                </mc:Choice>
                <mc:Fallback>
                  <p:oleObj name="Equation" r:id="rId6" imgW="482181" imgH="177646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38" y="4673600"/>
                          <a:ext cx="647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2" name="Straight Connector 141"/>
            <p:cNvCxnSpPr/>
            <p:nvPr/>
          </p:nvCxnSpPr>
          <p:spPr>
            <a:xfrm rot="5400000">
              <a:off x="4286250" y="5478463"/>
              <a:ext cx="9112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32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8855417"/>
                </p:ext>
              </p:extLst>
            </p:nvPr>
          </p:nvGraphicFramePr>
          <p:xfrm>
            <a:off x="7500938" y="4138613"/>
            <a:ext cx="512762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54" name="Equation" r:id="rId8" imgW="380670" imgH="177646" progId="Equation.DSMT4">
                    <p:embed/>
                  </p:oleObj>
                </mc:Choice>
                <mc:Fallback>
                  <p:oleObj name="Equation" r:id="rId8" imgW="380670" imgH="177646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0938" y="4138613"/>
                          <a:ext cx="512762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2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7689615"/>
                </p:ext>
              </p:extLst>
            </p:nvPr>
          </p:nvGraphicFramePr>
          <p:xfrm>
            <a:off x="4803775" y="5905500"/>
            <a:ext cx="495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55" name="Equation" r:id="rId10" imgW="368140" imgH="177723" progId="Equation.DSMT4">
                    <p:embed/>
                  </p:oleObj>
                </mc:Choice>
                <mc:Fallback>
                  <p:oleObj name="Equation" r:id="rId10" imgW="368140" imgH="177723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3775" y="5905500"/>
                          <a:ext cx="4953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2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3494464"/>
                </p:ext>
              </p:extLst>
            </p:nvPr>
          </p:nvGraphicFramePr>
          <p:xfrm>
            <a:off x="6072188" y="5119688"/>
            <a:ext cx="119062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56" name="Equation" r:id="rId12" imgW="88746" imgH="152136" progId="Equation.DSMT4">
                    <p:embed/>
                  </p:oleObj>
                </mc:Choice>
                <mc:Fallback>
                  <p:oleObj name="Equation" r:id="rId12" imgW="88746" imgH="152136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119688"/>
                          <a:ext cx="119062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" name="Oval 146"/>
            <p:cNvSpPr/>
            <p:nvPr/>
          </p:nvSpPr>
          <p:spPr>
            <a:xfrm>
              <a:off x="7402513" y="4183063"/>
              <a:ext cx="71437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8" name="Oval 147"/>
            <p:cNvSpPr/>
            <p:nvPr/>
          </p:nvSpPr>
          <p:spPr>
            <a:xfrm>
              <a:off x="6045200" y="5065713"/>
              <a:ext cx="71438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9" name="Oval 148"/>
            <p:cNvSpPr/>
            <p:nvPr/>
          </p:nvSpPr>
          <p:spPr>
            <a:xfrm>
              <a:off x="4714875" y="592455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2331" name="Rectangle 6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dirty="0" smtClean="0">
                <a:solidFill>
                  <a:srgbClr val="008000"/>
                </a:solidFill>
              </a:rPr>
              <a:t>Introduction</a:t>
            </a:r>
            <a:r>
              <a:rPr lang="en-GB" altLang="fr-FR" dirty="0">
                <a:solidFill>
                  <a:srgbClr val="008000"/>
                </a:solidFill>
              </a:rPr>
              <a:t/>
            </a:r>
            <a:br>
              <a:rPr lang="en-GB" altLang="fr-FR" dirty="0">
                <a:solidFill>
                  <a:srgbClr val="008000"/>
                </a:solidFill>
              </a:rPr>
            </a:br>
            <a:r>
              <a:rPr lang="en-GB" altLang="fr-FR" sz="2000" i="1" dirty="0" smtClean="0">
                <a:solidFill>
                  <a:srgbClr val="008000"/>
                </a:solidFill>
              </a:rPr>
              <a:t>dynamical system theory</a:t>
            </a:r>
            <a:endParaRPr lang="en-GB" altLang="fr-FR" i="1" dirty="0">
              <a:solidFill>
                <a:srgbClr val="008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35000" y="2871788"/>
            <a:ext cx="2089150" cy="2008187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606425" y="2889250"/>
            <a:ext cx="2089150" cy="200977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571500" y="2913063"/>
            <a:ext cx="2089150" cy="200977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714375" y="3462338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336" name="TextBox 94"/>
          <p:cNvSpPr txBox="1">
            <a:spLocks noChangeArrowheads="1"/>
          </p:cNvSpPr>
          <p:nvPr/>
        </p:nvSpPr>
        <p:spPr bwMode="auto">
          <a:xfrm>
            <a:off x="785813" y="34909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Calibri" pitchFamily="1" charset="0"/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1606550" y="3462338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1606550" y="4319588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339" name="TextBox 97"/>
          <p:cNvSpPr txBox="1">
            <a:spLocks noChangeArrowheads="1"/>
          </p:cNvSpPr>
          <p:nvPr/>
        </p:nvSpPr>
        <p:spPr bwMode="auto">
          <a:xfrm>
            <a:off x="1670050" y="34909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Calibri" pitchFamily="1" charset="0"/>
              </a:rPr>
              <a:t>2</a:t>
            </a:r>
          </a:p>
        </p:txBody>
      </p:sp>
      <p:sp>
        <p:nvSpPr>
          <p:cNvPr id="12340" name="TextBox 98"/>
          <p:cNvSpPr txBox="1">
            <a:spLocks noChangeArrowheads="1"/>
          </p:cNvSpPr>
          <p:nvPr/>
        </p:nvSpPr>
        <p:spPr bwMode="auto">
          <a:xfrm>
            <a:off x="1670050" y="43545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Calibri" pitchFamily="1" charset="0"/>
              </a:rPr>
              <a:t>3</a:t>
            </a:r>
          </a:p>
        </p:txBody>
      </p:sp>
      <p:cxnSp>
        <p:nvCxnSpPr>
          <p:cNvPr id="12341" name="Curved Connector 99"/>
          <p:cNvCxnSpPr>
            <a:cxnSpLocks noChangeShapeType="1"/>
            <a:stCxn id="73" idx="4"/>
            <a:endCxn id="76" idx="2"/>
          </p:cNvCxnSpPr>
          <p:nvPr/>
        </p:nvCxnSpPr>
        <p:spPr bwMode="auto">
          <a:xfrm rot="16200000" flipH="1">
            <a:off x="946150" y="3873501"/>
            <a:ext cx="642937" cy="677862"/>
          </a:xfrm>
          <a:prstGeom prst="curvedConnector2">
            <a:avLst/>
          </a:prstGeom>
          <a:noFill/>
          <a:ln w="9525" algn="ctr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42" name="Curved Connector 99"/>
          <p:cNvCxnSpPr>
            <a:cxnSpLocks noChangeShapeType="1"/>
            <a:stCxn id="76" idx="6"/>
            <a:endCxn id="75" idx="6"/>
          </p:cNvCxnSpPr>
          <p:nvPr/>
        </p:nvCxnSpPr>
        <p:spPr bwMode="auto">
          <a:xfrm flipV="1">
            <a:off x="2035175" y="3676650"/>
            <a:ext cx="1588" cy="85725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rgbClr val="CC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43" name="Curved Connector 99"/>
          <p:cNvCxnSpPr>
            <a:cxnSpLocks noChangeShapeType="1"/>
            <a:stCxn id="75" idx="0"/>
            <a:endCxn id="73" idx="0"/>
          </p:cNvCxnSpPr>
          <p:nvPr/>
        </p:nvCxnSpPr>
        <p:spPr bwMode="auto">
          <a:xfrm rot="16200000" flipV="1">
            <a:off x="1374775" y="3014663"/>
            <a:ext cx="1588" cy="893762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2344" name="Object 3"/>
          <p:cNvGraphicFramePr>
            <a:graphicFrameLocks noChangeAspect="1"/>
          </p:cNvGraphicFramePr>
          <p:nvPr/>
        </p:nvGraphicFramePr>
        <p:xfrm>
          <a:off x="2295525" y="3894138"/>
          <a:ext cx="30321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" name="Equation" r:id="rId14" imgW="203112" imgH="228501" progId="Equation.DSMT4">
                  <p:embed/>
                </p:oleObj>
              </mc:Choice>
              <mc:Fallback>
                <p:oleObj name="Equation" r:id="rId14" imgW="203112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3894138"/>
                        <a:ext cx="303213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5" name="Object 4"/>
          <p:cNvGraphicFramePr>
            <a:graphicFrameLocks noChangeAspect="1"/>
          </p:cNvGraphicFramePr>
          <p:nvPr/>
        </p:nvGraphicFramePr>
        <p:xfrm>
          <a:off x="1241425" y="2901950"/>
          <a:ext cx="3032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" name="Equation" r:id="rId16" imgW="203112" imgH="228501" progId="Equation.DSMT4">
                  <p:embed/>
                </p:oleObj>
              </mc:Choice>
              <mc:Fallback>
                <p:oleObj name="Equation" r:id="rId16" imgW="203112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2901950"/>
                        <a:ext cx="3032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6" name="Object 5"/>
          <p:cNvGraphicFramePr>
            <a:graphicFrameLocks noChangeAspect="1"/>
          </p:cNvGraphicFramePr>
          <p:nvPr/>
        </p:nvGraphicFramePr>
        <p:xfrm>
          <a:off x="741363" y="4027488"/>
          <a:ext cx="3032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9" name="Equation" r:id="rId18" imgW="203112" imgH="228501" progId="Equation.DSMT4">
                  <p:embed/>
                </p:oleObj>
              </mc:Choice>
              <mc:Fallback>
                <p:oleObj name="Equation" r:id="rId18" imgW="203112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027488"/>
                        <a:ext cx="3032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Oval 89"/>
          <p:cNvSpPr/>
          <p:nvPr/>
        </p:nvSpPr>
        <p:spPr>
          <a:xfrm>
            <a:off x="1312863" y="5527675"/>
            <a:ext cx="428625" cy="4286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91" name="Curved Connector 90"/>
          <p:cNvCxnSpPr>
            <a:stCxn id="90" idx="0"/>
            <a:endCxn id="76" idx="4"/>
          </p:cNvCxnSpPr>
          <p:nvPr/>
        </p:nvCxnSpPr>
        <p:spPr>
          <a:xfrm rot="5400000" flipH="1" flipV="1">
            <a:off x="1284288" y="4991100"/>
            <a:ext cx="779462" cy="29368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1109663" y="4291013"/>
            <a:ext cx="71437" cy="714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2350" name="Curved Connector 92"/>
          <p:cNvCxnSpPr>
            <a:cxnSpLocks noChangeShapeType="1"/>
            <a:stCxn id="92" idx="4"/>
            <a:endCxn id="12351" idx="0"/>
          </p:cNvCxnSpPr>
          <p:nvPr/>
        </p:nvCxnSpPr>
        <p:spPr bwMode="auto">
          <a:xfrm rot="16200000" flipH="1">
            <a:off x="746919" y="4761706"/>
            <a:ext cx="1177925" cy="379413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51" name="TextBox 161"/>
          <p:cNvSpPr txBox="1">
            <a:spLocks noChangeArrowheads="1"/>
          </p:cNvSpPr>
          <p:nvPr/>
        </p:nvSpPr>
        <p:spPr bwMode="auto">
          <a:xfrm>
            <a:off x="1376363" y="554037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i="1">
                <a:latin typeface="Times New Roman" pitchFamily="1" charset="0"/>
                <a:cs typeface="Times New Roman" pitchFamily="1" charset="0"/>
              </a:rPr>
              <a:t>u</a:t>
            </a:r>
          </a:p>
        </p:txBody>
      </p:sp>
      <p:graphicFrame>
        <p:nvGraphicFramePr>
          <p:cNvPr id="12352" name="Object 10"/>
          <p:cNvGraphicFramePr>
            <a:graphicFrameLocks noChangeAspect="1"/>
          </p:cNvGraphicFramePr>
          <p:nvPr/>
        </p:nvGraphicFramePr>
        <p:xfrm>
          <a:off x="1098550" y="4948238"/>
          <a:ext cx="3032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0" name="Equation" r:id="rId20" imgW="203112" imgH="241195" progId="Equation.DSMT4">
                  <p:embed/>
                </p:oleObj>
              </mc:Choice>
              <mc:Fallback>
                <p:oleObj name="Equation" r:id="rId20" imgW="203112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948238"/>
                        <a:ext cx="3032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53" name="Object 11"/>
          <p:cNvGraphicFramePr>
            <a:graphicFrameLocks noChangeAspect="1"/>
          </p:cNvGraphicFramePr>
          <p:nvPr/>
        </p:nvGraphicFramePr>
        <p:xfrm>
          <a:off x="1743075" y="4956175"/>
          <a:ext cx="2841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" name="Equation" r:id="rId22" imgW="190417" imgH="241195" progId="Equation.DSMT4">
                  <p:embed/>
                </p:oleObj>
              </mc:Choice>
              <mc:Fallback>
                <p:oleObj name="Equation" r:id="rId22" imgW="190417" imgH="24119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956175"/>
                        <a:ext cx="2841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54" name="Object 74"/>
          <p:cNvGraphicFramePr>
            <a:graphicFrameLocks noChangeAspect="1"/>
          </p:cNvGraphicFramePr>
          <p:nvPr/>
        </p:nvGraphicFramePr>
        <p:xfrm>
          <a:off x="598488" y="1785938"/>
          <a:ext cx="19589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" name="Equation" r:id="rId24" imgW="1091726" imgH="228501" progId="Equation.DSMT4">
                  <p:embed/>
                </p:oleObj>
              </mc:Choice>
              <mc:Fallback>
                <p:oleObj name="Equation" r:id="rId24" imgW="1091726" imgH="228501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785938"/>
                        <a:ext cx="19589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3973513" y="3681413"/>
          <a:ext cx="15414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3" imgW="792546" imgH="137126" progId="Equation.DSMT4">
                  <p:embed/>
                </p:oleObj>
              </mc:Choice>
              <mc:Fallback>
                <p:oleObj name="Equation" r:id="rId3" imgW="792546" imgH="13712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3" y="3681413"/>
                        <a:ext cx="1541462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3771900" y="3314700"/>
            <a:ext cx="2014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fr-FR" sz="1400">
                <a:solidFill>
                  <a:srgbClr val="CC6600"/>
                </a:solidFill>
              </a:rPr>
              <a:t>neural states dynamics</a:t>
            </a:r>
            <a:endParaRPr lang="en-US" altLang="fr-FR" sz="1400">
              <a:solidFill>
                <a:srgbClr val="CC66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60963" y="1071563"/>
            <a:ext cx="3625850" cy="4766381"/>
            <a:chOff x="5160963" y="1071563"/>
            <a:chExt cx="3625850" cy="4766381"/>
          </a:xfrm>
        </p:grpSpPr>
        <p:pic>
          <p:nvPicPr>
            <p:cNvPr id="7171" name="Picture 71" descr="Snapshot 2009-04-19 16-32-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27" t="61989" r="9195"/>
            <a:stretch>
              <a:fillRect/>
            </a:stretch>
          </p:blipFill>
          <p:spPr bwMode="auto">
            <a:xfrm>
              <a:off x="6878638" y="1071563"/>
              <a:ext cx="1908175" cy="202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174" name="AutoShape 4"/>
            <p:cNvCxnSpPr>
              <a:cxnSpLocks noChangeShapeType="1"/>
            </p:cNvCxnSpPr>
            <p:nvPr/>
          </p:nvCxnSpPr>
          <p:spPr bwMode="auto">
            <a:xfrm flipV="1">
              <a:off x="5607050" y="3049588"/>
              <a:ext cx="2181225" cy="839787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5" name="Text Box 5"/>
            <p:cNvSpPr txBox="1">
              <a:spLocks noChangeArrowheads="1"/>
            </p:cNvSpPr>
            <p:nvPr/>
          </p:nvSpPr>
          <p:spPr bwMode="auto">
            <a:xfrm>
              <a:off x="5160963" y="1590675"/>
              <a:ext cx="1697037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fr-FR" sz="1400">
                  <a:solidFill>
                    <a:srgbClr val="CC6600"/>
                  </a:solidFill>
                </a:rPr>
                <a:t>Electromagnetic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fr-FR" sz="1400">
                  <a:solidFill>
                    <a:srgbClr val="CC6600"/>
                  </a:solidFill>
                </a:rPr>
                <a:t>observation model:</a:t>
              </a:r>
              <a:br>
                <a:rPr lang="en-GB" altLang="fr-FR" sz="1400">
                  <a:solidFill>
                    <a:srgbClr val="CC6600"/>
                  </a:solidFill>
                </a:rPr>
              </a:br>
              <a:r>
                <a:rPr lang="en-GB" altLang="fr-FR" sz="1400">
                  <a:solidFill>
                    <a:srgbClr val="CC6600"/>
                  </a:solidFill>
                </a:rPr>
                <a:t>spatial convolution</a:t>
              </a:r>
              <a:endParaRPr lang="en-GB" altLang="fr-FR" sz="1400">
                <a:solidFill>
                  <a:srgbClr val="CC6600"/>
                </a:solidFill>
                <a:sym typeface="Symbol" pitchFamily="1" charset="2"/>
              </a:endParaRPr>
            </a:p>
          </p:txBody>
        </p:sp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6519863" y="5357813"/>
              <a:ext cx="2246128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GB" altLang="fr-FR" sz="1400" dirty="0"/>
                <a:t> realistic neuronal model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GB" altLang="fr-FR" sz="1400" dirty="0"/>
                <a:t> </a:t>
              </a:r>
              <a:r>
                <a:rPr lang="en-GB" altLang="fr-FR" sz="1400" dirty="0" smtClean="0"/>
                <a:t>linear </a:t>
              </a:r>
              <a:r>
                <a:rPr lang="en-GB" altLang="fr-FR" sz="1400" dirty="0"/>
                <a:t>observation model</a:t>
              </a:r>
            </a:p>
          </p:txBody>
        </p:sp>
        <p:sp>
          <p:nvSpPr>
            <p:cNvPr id="7180" name="Text Box 11"/>
            <p:cNvSpPr txBox="1">
              <a:spLocks noChangeArrowheads="1"/>
            </p:cNvSpPr>
            <p:nvPr/>
          </p:nvSpPr>
          <p:spPr bwMode="auto">
            <a:xfrm>
              <a:off x="7358063" y="4121150"/>
              <a:ext cx="1022350" cy="30797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fr-FR" sz="1400">
                  <a:solidFill>
                    <a:srgbClr val="FFFFFF"/>
                  </a:solidFill>
                </a:rPr>
                <a:t>EEG/MEG</a:t>
              </a:r>
              <a:endParaRPr lang="en-US" altLang="fr-FR" sz="1400">
                <a:solidFill>
                  <a:srgbClr val="FFFFFF"/>
                </a:solidFill>
              </a:endParaRPr>
            </a:p>
          </p:txBody>
        </p:sp>
      </p:grp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786063" y="6215063"/>
            <a:ext cx="661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fr-FR" sz="1400"/>
              <a:t>inputs</a:t>
            </a:r>
            <a:endParaRPr lang="en-US" altLang="fr-FR" sz="1400"/>
          </a:p>
        </p:txBody>
      </p:sp>
      <p:grpSp>
        <p:nvGrpSpPr>
          <p:cNvPr id="7182" name="Group 35"/>
          <p:cNvGrpSpPr>
            <a:grpSpLocks/>
          </p:cNvGrpSpPr>
          <p:nvPr/>
        </p:nvGrpSpPr>
        <p:grpSpPr bwMode="auto">
          <a:xfrm flipH="1">
            <a:off x="3571875" y="4429125"/>
            <a:ext cx="2209800" cy="1963738"/>
            <a:chOff x="3428992" y="4429132"/>
            <a:chExt cx="2209800" cy="1963737"/>
          </a:xfrm>
        </p:grpSpPr>
        <p:pic>
          <p:nvPicPr>
            <p:cNvPr id="7186" name="Picture 88" descr="cervo&amp;lobe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9"/>
            <a:stretch>
              <a:fillRect/>
            </a:stretch>
          </p:blipFill>
          <p:spPr bwMode="auto">
            <a:xfrm>
              <a:off x="3428992" y="4429132"/>
              <a:ext cx="2209800" cy="196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7" name="Oval 89"/>
            <p:cNvSpPr>
              <a:spLocks noChangeArrowheads="1"/>
            </p:cNvSpPr>
            <p:nvPr/>
          </p:nvSpPr>
          <p:spPr bwMode="auto">
            <a:xfrm>
              <a:off x="5257792" y="5343532"/>
              <a:ext cx="304800" cy="304800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sp>
          <p:nvSpPr>
            <p:cNvPr id="7188" name="Oval 90"/>
            <p:cNvSpPr>
              <a:spLocks noChangeArrowheads="1"/>
            </p:cNvSpPr>
            <p:nvPr/>
          </p:nvSpPr>
          <p:spPr bwMode="auto">
            <a:xfrm>
              <a:off x="3657592" y="5114932"/>
              <a:ext cx="304800" cy="304800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sp>
          <p:nvSpPr>
            <p:cNvPr id="7189" name="Oval 91"/>
            <p:cNvSpPr>
              <a:spLocks noChangeArrowheads="1"/>
            </p:cNvSpPr>
            <p:nvPr/>
          </p:nvSpPr>
          <p:spPr bwMode="auto">
            <a:xfrm>
              <a:off x="4267192" y="5419732"/>
              <a:ext cx="304800" cy="304800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sp>
          <p:nvSpPr>
            <p:cNvPr id="7190" name="Oval 92"/>
            <p:cNvSpPr>
              <a:spLocks noChangeArrowheads="1"/>
            </p:cNvSpPr>
            <p:nvPr/>
          </p:nvSpPr>
          <p:spPr bwMode="auto">
            <a:xfrm>
              <a:off x="4800592" y="4733932"/>
              <a:ext cx="304800" cy="304800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cxnSp>
          <p:nvCxnSpPr>
            <p:cNvPr id="7191" name="AutoShape 93"/>
            <p:cNvCxnSpPr>
              <a:cxnSpLocks noChangeShapeType="1"/>
              <a:stCxn id="7187" idx="3"/>
              <a:endCxn id="7189" idx="5"/>
            </p:cNvCxnSpPr>
            <p:nvPr/>
          </p:nvCxnSpPr>
          <p:spPr bwMode="auto">
            <a:xfrm rot="5400000">
              <a:off x="4876792" y="5254632"/>
              <a:ext cx="76200" cy="774700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2" name="AutoShape 94"/>
            <p:cNvCxnSpPr>
              <a:cxnSpLocks noChangeShapeType="1"/>
              <a:stCxn id="7187" idx="0"/>
              <a:endCxn id="7190" idx="6"/>
            </p:cNvCxnSpPr>
            <p:nvPr/>
          </p:nvCxnSpPr>
          <p:spPr bwMode="auto">
            <a:xfrm rot="5400000" flipH="1">
              <a:off x="5029192" y="4962532"/>
              <a:ext cx="457200" cy="304800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3" name="AutoShape 95"/>
            <p:cNvCxnSpPr>
              <a:cxnSpLocks noChangeShapeType="1"/>
              <a:stCxn id="7190" idx="1"/>
              <a:endCxn id="7188" idx="0"/>
            </p:cNvCxnSpPr>
            <p:nvPr/>
          </p:nvCxnSpPr>
          <p:spPr bwMode="auto">
            <a:xfrm rot="-5400000" flipH="1" flipV="1">
              <a:off x="4159242" y="4429132"/>
              <a:ext cx="336550" cy="1035050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4" name="AutoShape 96"/>
            <p:cNvCxnSpPr>
              <a:cxnSpLocks noChangeShapeType="1"/>
              <a:stCxn id="7189" idx="7"/>
              <a:endCxn id="7187" idx="1"/>
            </p:cNvCxnSpPr>
            <p:nvPr/>
          </p:nvCxnSpPr>
          <p:spPr bwMode="auto">
            <a:xfrm rot="-5400000">
              <a:off x="4876792" y="5038732"/>
              <a:ext cx="76200" cy="774700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5" name="AutoShape 97"/>
            <p:cNvCxnSpPr>
              <a:cxnSpLocks noChangeShapeType="1"/>
              <a:endCxn id="7190" idx="3"/>
            </p:cNvCxnSpPr>
            <p:nvPr/>
          </p:nvCxnSpPr>
          <p:spPr bwMode="auto">
            <a:xfrm flipV="1">
              <a:off x="3962392" y="4994282"/>
              <a:ext cx="882650" cy="273050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83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Introduction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DCM: evolution and observation mappings</a:t>
            </a:r>
            <a:endParaRPr lang="en-GB" altLang="fr-FR" i="1">
              <a:solidFill>
                <a:srgbClr val="008000"/>
              </a:solidFill>
            </a:endParaRPr>
          </a:p>
        </p:txBody>
      </p:sp>
      <p:cxnSp>
        <p:nvCxnSpPr>
          <p:cNvPr id="46" name="Shape 45"/>
          <p:cNvCxnSpPr>
            <a:stCxn id="7181" idx="0"/>
            <a:endCxn id="7187" idx="6"/>
          </p:cNvCxnSpPr>
          <p:nvPr/>
        </p:nvCxnSpPr>
        <p:spPr>
          <a:xfrm rot="5400000" flipH="1" flipV="1">
            <a:off x="3023394" y="5590381"/>
            <a:ext cx="719138" cy="530225"/>
          </a:xfrm>
          <a:prstGeom prst="curvedConnector2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88913" y="1503363"/>
            <a:ext cx="3692525" cy="4333875"/>
            <a:chOff x="188913" y="1503363"/>
            <a:chExt cx="3692525" cy="4333875"/>
          </a:xfrm>
        </p:grpSpPr>
        <p:pic>
          <p:nvPicPr>
            <p:cNvPr id="7170" name="Picture 33"/>
            <p:cNvPicPr>
              <a:picLocks noChangeAspect="1" noChangeArrowheads="1"/>
            </p:cNvPicPr>
            <p:nvPr/>
          </p:nvPicPr>
          <p:blipFill>
            <a:blip r:embed="rId7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8" y="1503363"/>
              <a:ext cx="1354137" cy="12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176" name="AutoShape 6"/>
            <p:cNvCxnSpPr>
              <a:cxnSpLocks noChangeShapeType="1"/>
            </p:cNvCxnSpPr>
            <p:nvPr/>
          </p:nvCxnSpPr>
          <p:spPr bwMode="auto">
            <a:xfrm rot="10800000">
              <a:off x="1563688" y="2967038"/>
              <a:ext cx="2317750" cy="922337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88913" y="5357813"/>
              <a:ext cx="241617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GB" altLang="fr-FR" sz="1400" dirty="0"/>
                <a:t> </a:t>
              </a:r>
              <a:r>
                <a:rPr lang="en-GB" altLang="fr-FR" sz="1400" dirty="0" smtClean="0"/>
                <a:t>agnostic </a:t>
              </a:r>
              <a:r>
                <a:rPr lang="en-GB" altLang="fr-FR" sz="1400" dirty="0"/>
                <a:t>neuronal model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GB" altLang="fr-FR" sz="1400" dirty="0"/>
                <a:t> realistic observation model</a:t>
              </a:r>
            </a:p>
          </p:txBody>
        </p:sp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642938" y="4121150"/>
              <a:ext cx="563562" cy="30797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fr-FR" sz="1400">
                  <a:solidFill>
                    <a:srgbClr val="FFFFFF"/>
                  </a:solidFill>
                </a:rPr>
                <a:t>fMRI</a:t>
              </a:r>
              <a:endParaRPr lang="en-US" altLang="fr-FR" sz="1400">
                <a:solidFill>
                  <a:srgbClr val="FFFFFF"/>
                </a:solidFill>
              </a:endParaRPr>
            </a:p>
          </p:txBody>
        </p:sp>
        <p:sp>
          <p:nvSpPr>
            <p:cNvPr id="7185" name="Text Box 5"/>
            <p:cNvSpPr txBox="1">
              <a:spLocks noChangeArrowheads="1"/>
            </p:cNvSpPr>
            <p:nvPr/>
          </p:nvSpPr>
          <p:spPr bwMode="auto">
            <a:xfrm>
              <a:off x="1808163" y="1590675"/>
              <a:ext cx="1835150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fr-FR" sz="1400">
                  <a:solidFill>
                    <a:srgbClr val="CC6600"/>
                  </a:solidFill>
                </a:rPr>
                <a:t>Hemodynamic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fr-FR" sz="1400">
                  <a:solidFill>
                    <a:srgbClr val="CC6600"/>
                  </a:solidFill>
                </a:rPr>
                <a:t>observation model:</a:t>
              </a:r>
              <a:br>
                <a:rPr lang="en-GB" altLang="fr-FR" sz="1400">
                  <a:solidFill>
                    <a:srgbClr val="CC6600"/>
                  </a:solidFill>
                </a:rPr>
              </a:br>
              <a:r>
                <a:rPr lang="en-GB" altLang="fr-FR" sz="1400">
                  <a:solidFill>
                    <a:srgbClr val="CC6600"/>
                  </a:solidFill>
                </a:rPr>
                <a:t>temporal convolution</a:t>
              </a:r>
              <a:endParaRPr lang="en-GB" altLang="fr-FR" sz="1400">
                <a:solidFill>
                  <a:srgbClr val="CC6600"/>
                </a:solidFill>
                <a:sym typeface="Symbol" pitchFamily="1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8000"/>
                </a:solidFill>
              </a:rPr>
              <a:t>Introduction</a:t>
            </a:r>
            <a:br>
              <a:rPr lang="en-GB" altLang="fr-FR">
                <a:solidFill>
                  <a:srgbClr val="008000"/>
                </a:solidFill>
              </a:rPr>
            </a:br>
            <a:r>
              <a:rPr lang="en-GB" altLang="fr-FR" sz="2000" i="1">
                <a:solidFill>
                  <a:srgbClr val="008000"/>
                </a:solidFill>
              </a:rPr>
              <a:t>DCM: a </a:t>
            </a:r>
            <a:r>
              <a:rPr lang="en-GB" altLang="ja-JP" sz="2000" i="1">
                <a:solidFill>
                  <a:srgbClr val="008000"/>
                </a:solidFill>
                <a:ea typeface="ＭＳ Ｐゴシック" pitchFamily="1" charset="-128"/>
              </a:rPr>
              <a:t>pa</a:t>
            </a:r>
            <a:r>
              <a:rPr lang="en-GB" altLang="fr-FR" sz="2000" i="1">
                <a:solidFill>
                  <a:srgbClr val="008000"/>
                </a:solidFill>
              </a:rPr>
              <a:t>rametric statistical approach</a:t>
            </a:r>
            <a:endParaRPr lang="en-GB" altLang="fr-FR" i="1">
              <a:solidFill>
                <a:srgbClr val="008000"/>
              </a:solidFill>
            </a:endParaRPr>
          </a:p>
        </p:txBody>
      </p:sp>
      <p:graphicFrame>
        <p:nvGraphicFramePr>
          <p:cNvPr id="8195" name="Object 80"/>
          <p:cNvGraphicFramePr>
            <a:graphicFrameLocks noChangeAspect="1"/>
          </p:cNvGraphicFramePr>
          <p:nvPr/>
        </p:nvGraphicFramePr>
        <p:xfrm>
          <a:off x="969963" y="2179638"/>
          <a:ext cx="1925637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Equation" r:id="rId4" imgW="1040948" imgH="533169" progId="Equation.DSMT4">
                  <p:embed/>
                </p:oleObj>
              </mc:Choice>
              <mc:Fallback>
                <p:oleObj name="Equation" r:id="rId4" imgW="1040948" imgH="533169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179638"/>
                        <a:ext cx="1925637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81"/>
          <p:cNvSpPr txBox="1">
            <a:spLocks noChangeArrowheads="1"/>
          </p:cNvSpPr>
          <p:nvPr/>
        </p:nvSpPr>
        <p:spPr bwMode="auto">
          <a:xfrm>
            <a:off x="152400" y="1447800"/>
            <a:ext cx="2551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solidFill>
                  <a:srgbClr val="CC6600"/>
                </a:solidFill>
                <a:ea typeface="ＭＳ Ｐゴシック" pitchFamily="1" charset="-128"/>
              </a:rPr>
              <a:t>• DCM: model structure</a:t>
            </a:r>
            <a:endParaRPr lang="en-GB" altLang="fr-FR" sz="1800">
              <a:ea typeface="ＭＳ Ｐゴシック" pitchFamily="1" charset="-128"/>
            </a:endParaRPr>
          </a:p>
        </p:txBody>
      </p:sp>
      <p:pic>
        <p:nvPicPr>
          <p:cNvPr id="8197" name="Picture 82" descr="cervo&amp;lob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/>
          <a:stretch>
            <a:fillRect/>
          </a:stretch>
        </p:blipFill>
        <p:spPr bwMode="auto">
          <a:xfrm>
            <a:off x="5715000" y="1693863"/>
            <a:ext cx="22098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Oval 83"/>
          <p:cNvSpPr>
            <a:spLocks noChangeArrowheads="1"/>
          </p:cNvSpPr>
          <p:nvPr/>
        </p:nvSpPr>
        <p:spPr bwMode="auto">
          <a:xfrm>
            <a:off x="7543800" y="2608263"/>
            <a:ext cx="304800" cy="304800"/>
          </a:xfrm>
          <a:prstGeom prst="ellipse">
            <a:avLst/>
          </a:prstGeom>
          <a:solidFill>
            <a:schemeClr val="bg1">
              <a:alpha val="41176"/>
            </a:schemeClr>
          </a:solidFill>
          <a:ln w="12700">
            <a:solidFill>
              <a:srgbClr val="008000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sp>
        <p:nvSpPr>
          <p:cNvPr id="8199" name="Oval 84"/>
          <p:cNvSpPr>
            <a:spLocks noChangeArrowheads="1"/>
          </p:cNvSpPr>
          <p:nvPr/>
        </p:nvSpPr>
        <p:spPr bwMode="auto">
          <a:xfrm>
            <a:off x="5943600" y="2379663"/>
            <a:ext cx="304800" cy="304800"/>
          </a:xfrm>
          <a:prstGeom prst="ellipse">
            <a:avLst/>
          </a:prstGeom>
          <a:solidFill>
            <a:schemeClr val="bg1">
              <a:alpha val="41176"/>
            </a:schemeClr>
          </a:solidFill>
          <a:ln w="12700">
            <a:solidFill>
              <a:srgbClr val="008000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sp>
        <p:nvSpPr>
          <p:cNvPr id="8200" name="Oval 85"/>
          <p:cNvSpPr>
            <a:spLocks noChangeArrowheads="1"/>
          </p:cNvSpPr>
          <p:nvPr/>
        </p:nvSpPr>
        <p:spPr bwMode="auto">
          <a:xfrm>
            <a:off x="6553200" y="2684463"/>
            <a:ext cx="304800" cy="304800"/>
          </a:xfrm>
          <a:prstGeom prst="ellipse">
            <a:avLst/>
          </a:prstGeom>
          <a:solidFill>
            <a:schemeClr val="bg1">
              <a:alpha val="41176"/>
            </a:schemeClr>
          </a:solidFill>
          <a:ln w="12700">
            <a:solidFill>
              <a:srgbClr val="008000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sp>
        <p:nvSpPr>
          <p:cNvPr id="8201" name="Oval 86"/>
          <p:cNvSpPr>
            <a:spLocks noChangeArrowheads="1"/>
          </p:cNvSpPr>
          <p:nvPr/>
        </p:nvSpPr>
        <p:spPr bwMode="auto">
          <a:xfrm>
            <a:off x="7086600" y="1998663"/>
            <a:ext cx="304800" cy="304800"/>
          </a:xfrm>
          <a:prstGeom prst="ellipse">
            <a:avLst/>
          </a:prstGeom>
          <a:solidFill>
            <a:schemeClr val="bg1">
              <a:alpha val="41176"/>
            </a:schemeClr>
          </a:solidFill>
          <a:ln w="12700">
            <a:solidFill>
              <a:srgbClr val="008000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cxnSp>
        <p:nvCxnSpPr>
          <p:cNvPr id="8202" name="AutoShape 87"/>
          <p:cNvCxnSpPr>
            <a:cxnSpLocks noChangeShapeType="1"/>
            <a:stCxn id="8198" idx="3"/>
            <a:endCxn id="8200" idx="5"/>
          </p:cNvCxnSpPr>
          <p:nvPr/>
        </p:nvCxnSpPr>
        <p:spPr bwMode="auto">
          <a:xfrm rot="5400000">
            <a:off x="7162800" y="2519363"/>
            <a:ext cx="76200" cy="774700"/>
          </a:xfrm>
          <a:prstGeom prst="curvedConnector3">
            <a:avLst>
              <a:gd name="adj1" fmla="val 370833"/>
            </a:avLst>
          </a:prstGeom>
          <a:noFill/>
          <a:ln w="12700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AutoShape 88"/>
          <p:cNvCxnSpPr>
            <a:cxnSpLocks noChangeShapeType="1"/>
            <a:stCxn id="8198" idx="0"/>
            <a:endCxn id="8201" idx="6"/>
          </p:cNvCxnSpPr>
          <p:nvPr/>
        </p:nvCxnSpPr>
        <p:spPr bwMode="auto">
          <a:xfrm rot="5400000" flipH="1">
            <a:off x="7315200" y="2227263"/>
            <a:ext cx="457200" cy="304800"/>
          </a:xfrm>
          <a:prstGeom prst="curvedConnector2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AutoShape 89"/>
          <p:cNvCxnSpPr>
            <a:cxnSpLocks noChangeShapeType="1"/>
            <a:stCxn id="8201" idx="1"/>
            <a:endCxn id="8199" idx="0"/>
          </p:cNvCxnSpPr>
          <p:nvPr/>
        </p:nvCxnSpPr>
        <p:spPr bwMode="auto">
          <a:xfrm rot="-5400000" flipH="1" flipV="1">
            <a:off x="6445250" y="1693863"/>
            <a:ext cx="336550" cy="1035050"/>
          </a:xfrm>
          <a:prstGeom prst="curvedConnector3">
            <a:avLst>
              <a:gd name="adj1" fmla="val -41042"/>
            </a:avLst>
          </a:prstGeom>
          <a:noFill/>
          <a:ln w="12700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AutoShape 90"/>
          <p:cNvCxnSpPr>
            <a:cxnSpLocks noChangeShapeType="1"/>
            <a:stCxn id="8200" idx="7"/>
            <a:endCxn id="8198" idx="1"/>
          </p:cNvCxnSpPr>
          <p:nvPr/>
        </p:nvCxnSpPr>
        <p:spPr bwMode="auto">
          <a:xfrm rot="-5400000">
            <a:off x="7162800" y="2303463"/>
            <a:ext cx="76200" cy="774700"/>
          </a:xfrm>
          <a:prstGeom prst="curvedConnector3">
            <a:avLst>
              <a:gd name="adj1" fmla="val 360417"/>
            </a:avLst>
          </a:prstGeom>
          <a:noFill/>
          <a:ln w="12700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AutoShape 91"/>
          <p:cNvCxnSpPr>
            <a:cxnSpLocks noChangeShapeType="1"/>
            <a:endCxn id="8201" idx="3"/>
          </p:cNvCxnSpPr>
          <p:nvPr/>
        </p:nvCxnSpPr>
        <p:spPr bwMode="auto">
          <a:xfrm flipV="1">
            <a:off x="6248400" y="2259013"/>
            <a:ext cx="882650" cy="273050"/>
          </a:xfrm>
          <a:prstGeom prst="curvedConnector2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7" name="Text Box 95"/>
          <p:cNvSpPr txBox="1">
            <a:spLocks noChangeArrowheads="1"/>
          </p:cNvSpPr>
          <p:nvPr/>
        </p:nvSpPr>
        <p:spPr bwMode="auto">
          <a:xfrm>
            <a:off x="7543800" y="2590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>
                <a:ea typeface="ＭＳ Ｐゴシック" pitchFamily="1" charset="-128"/>
              </a:rPr>
              <a:t>1</a:t>
            </a:r>
          </a:p>
        </p:txBody>
      </p:sp>
      <p:sp>
        <p:nvSpPr>
          <p:cNvPr id="8208" name="Text Box 96"/>
          <p:cNvSpPr txBox="1">
            <a:spLocks noChangeArrowheads="1"/>
          </p:cNvSpPr>
          <p:nvPr/>
        </p:nvSpPr>
        <p:spPr bwMode="auto">
          <a:xfrm>
            <a:off x="7086600" y="1981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>
                <a:ea typeface="ＭＳ Ｐゴシック" pitchFamily="1" charset="-128"/>
              </a:rPr>
              <a:t>2</a:t>
            </a:r>
          </a:p>
        </p:txBody>
      </p:sp>
      <p:sp>
        <p:nvSpPr>
          <p:cNvPr id="8209" name="Text Box 97"/>
          <p:cNvSpPr txBox="1">
            <a:spLocks noChangeArrowheads="1"/>
          </p:cNvSpPr>
          <p:nvPr/>
        </p:nvSpPr>
        <p:spPr bwMode="auto">
          <a:xfrm>
            <a:off x="5943600" y="2362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>
                <a:ea typeface="ＭＳ Ｐゴシック" pitchFamily="1" charset="-128"/>
              </a:rPr>
              <a:t>4</a:t>
            </a:r>
          </a:p>
        </p:txBody>
      </p:sp>
      <p:sp>
        <p:nvSpPr>
          <p:cNvPr id="8210" name="Text Box 98"/>
          <p:cNvSpPr txBox="1">
            <a:spLocks noChangeArrowheads="1"/>
          </p:cNvSpPr>
          <p:nvPr/>
        </p:nvSpPr>
        <p:spPr bwMode="auto">
          <a:xfrm>
            <a:off x="6553200" y="2667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>
                <a:ea typeface="ＭＳ Ｐゴシック" pitchFamily="1" charset="-128"/>
              </a:rPr>
              <a:t>3</a:t>
            </a:r>
          </a:p>
        </p:txBody>
      </p:sp>
      <p:sp>
        <p:nvSpPr>
          <p:cNvPr id="8211" name="Text Box 99"/>
          <p:cNvSpPr txBox="1">
            <a:spLocks noChangeArrowheads="1"/>
          </p:cNvSpPr>
          <p:nvPr/>
        </p:nvSpPr>
        <p:spPr bwMode="auto">
          <a:xfrm>
            <a:off x="6019800" y="169545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i="1">
                <a:solidFill>
                  <a:srgbClr val="008000"/>
                </a:solidFill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</a:t>
            </a:r>
            <a:r>
              <a:rPr lang="en-GB" altLang="fr-FR" sz="1400" i="1" baseline="-25000">
                <a:solidFill>
                  <a:srgbClr val="008000"/>
                </a:solidFill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24</a:t>
            </a:r>
            <a:endParaRPr lang="en-GB" altLang="fr-FR" sz="1400">
              <a:solidFill>
                <a:srgbClr val="008000"/>
              </a:solidFill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8212" name="Line 105"/>
          <p:cNvSpPr>
            <a:spLocks noChangeShapeType="1"/>
          </p:cNvSpPr>
          <p:nvPr/>
        </p:nvSpPr>
        <p:spPr bwMode="auto">
          <a:xfrm flipH="1" flipV="1">
            <a:off x="7785100" y="28463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13" name="Text Box 106"/>
          <p:cNvSpPr txBox="1">
            <a:spLocks noChangeArrowheads="1"/>
          </p:cNvSpPr>
          <p:nvPr/>
        </p:nvSpPr>
        <p:spPr bwMode="auto">
          <a:xfrm>
            <a:off x="8099425" y="3214688"/>
            <a:ext cx="51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800" i="1">
                <a:latin typeface="Times New Roman" pitchFamily="1" charset="0"/>
              </a:rPr>
              <a:t>u</a:t>
            </a:r>
            <a:endParaRPr lang="en-US" altLang="fr-FR" sz="1800"/>
          </a:p>
        </p:txBody>
      </p:sp>
      <p:graphicFrame>
        <p:nvGraphicFramePr>
          <p:cNvPr id="8214" name="Object 107"/>
          <p:cNvGraphicFramePr>
            <a:graphicFrameLocks noChangeAspect="1"/>
          </p:cNvGraphicFramePr>
          <p:nvPr/>
        </p:nvGraphicFramePr>
        <p:xfrm>
          <a:off x="3481388" y="2443163"/>
          <a:ext cx="18319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" name="Equation" r:id="rId7" imgW="990170" imgH="279279" progId="Equation.DSMT4">
                  <p:embed/>
                </p:oleObj>
              </mc:Choice>
              <mc:Fallback>
                <p:oleObj name="Equation" r:id="rId7" imgW="990170" imgH="279279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2443163"/>
                        <a:ext cx="18319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5" name="Text Box 108"/>
          <p:cNvSpPr txBox="1">
            <a:spLocks noChangeArrowheads="1"/>
          </p:cNvSpPr>
          <p:nvPr/>
        </p:nvSpPr>
        <p:spPr bwMode="auto">
          <a:xfrm>
            <a:off x="4103688" y="2133600"/>
            <a:ext cx="925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>
                <a:ea typeface="ＭＳ Ｐゴシック" pitchFamily="1" charset="-128"/>
              </a:rPr>
              <a:t>likelihood</a:t>
            </a:r>
            <a:endParaRPr lang="en-GB" altLang="fr-FR" sz="1800">
              <a:ea typeface="ＭＳ Ｐゴシック" pitchFamily="1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3988" y="4038600"/>
            <a:ext cx="8729662" cy="2390775"/>
            <a:chOff x="153988" y="4038600"/>
            <a:chExt cx="8729662" cy="2390775"/>
          </a:xfrm>
        </p:grpSpPr>
        <p:sp>
          <p:nvSpPr>
            <p:cNvPr id="8216" name="Text Box 94"/>
            <p:cNvSpPr txBox="1">
              <a:spLocks noChangeArrowheads="1"/>
            </p:cNvSpPr>
            <p:nvPr/>
          </p:nvSpPr>
          <p:spPr bwMode="auto">
            <a:xfrm>
              <a:off x="153988" y="4038600"/>
              <a:ext cx="291941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solidFill>
                    <a:srgbClr val="CC6600"/>
                  </a:solidFill>
                  <a:ea typeface="ＭＳ Ｐゴシック" pitchFamily="1" charset="-128"/>
                </a:rPr>
                <a:t>• DCM: Bayesian inference</a:t>
              </a:r>
              <a:endParaRPr lang="en-GB" altLang="fr-FR" sz="1800">
                <a:ea typeface="ＭＳ Ｐゴシック" pitchFamily="1" charset="-128"/>
              </a:endParaRPr>
            </a:p>
          </p:txBody>
        </p:sp>
        <p:graphicFrame>
          <p:nvGraphicFramePr>
            <p:cNvPr id="8217" name="Objec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0755656"/>
                </p:ext>
              </p:extLst>
            </p:nvPr>
          </p:nvGraphicFramePr>
          <p:xfrm>
            <a:off x="3348038" y="4797425"/>
            <a:ext cx="1714500" cy="515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3" name="Equation" r:id="rId9" imgW="927100" imgH="279400" progId="Equation.DSMT4">
                    <p:embed/>
                  </p:oleObj>
                </mc:Choice>
                <mc:Fallback>
                  <p:oleObj name="Equation" r:id="rId9" imgW="927100" imgH="279400" progId="Equation.DSMT4">
                    <p:embed/>
                    <p:pic>
                      <p:nvPicPr>
                        <p:cNvPr id="0" name="Object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8038" y="4797425"/>
                          <a:ext cx="1714500" cy="515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8" name="Objec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0500740"/>
                </p:ext>
              </p:extLst>
            </p:nvPr>
          </p:nvGraphicFramePr>
          <p:xfrm>
            <a:off x="3271838" y="5632450"/>
            <a:ext cx="5611812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4" name="Equation" r:id="rId11" imgW="3035300" imgH="431800" progId="Equation.DSMT4">
                    <p:embed/>
                  </p:oleObj>
                </mc:Choice>
                <mc:Fallback>
                  <p:oleObj name="Equation" r:id="rId11" imgW="3035300" imgH="431800" progId="Equation.DSMT4">
                    <p:embed/>
                    <p:pic>
                      <p:nvPicPr>
                        <p:cNvPr id="0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1838" y="5632450"/>
                          <a:ext cx="5611812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9" name="Text Box 102"/>
            <p:cNvSpPr txBox="1">
              <a:spLocks noChangeArrowheads="1"/>
            </p:cNvSpPr>
            <p:nvPr/>
          </p:nvSpPr>
          <p:spPr bwMode="auto">
            <a:xfrm>
              <a:off x="304800" y="5845175"/>
              <a:ext cx="18494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ea typeface="ＭＳ Ｐゴシック" pitchFamily="1" charset="-128"/>
                </a:rPr>
                <a:t>model evidence:</a:t>
              </a:r>
            </a:p>
          </p:txBody>
        </p:sp>
        <p:sp>
          <p:nvSpPr>
            <p:cNvPr id="8220" name="Text Box 103"/>
            <p:cNvSpPr txBox="1">
              <a:spLocks noChangeArrowheads="1"/>
            </p:cNvSpPr>
            <p:nvPr/>
          </p:nvSpPr>
          <p:spPr bwMode="auto">
            <a:xfrm>
              <a:off x="236538" y="4862513"/>
              <a:ext cx="221773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>
                  <a:ea typeface="ＭＳ Ｐゴシック" pitchFamily="1" charset="-128"/>
                </a:rPr>
                <a:t>parameter estimate:</a:t>
              </a:r>
              <a:endParaRPr lang="en-GB" altLang="fr-FR" sz="1800">
                <a:solidFill>
                  <a:srgbClr val="CC6600"/>
                </a:solidFill>
                <a:ea typeface="ＭＳ Ｐゴシック" pitchFamily="1" charset="-128"/>
              </a:endParaRPr>
            </a:p>
          </p:txBody>
        </p:sp>
        <p:sp>
          <p:nvSpPr>
            <p:cNvPr id="8221" name="Text Box 109"/>
            <p:cNvSpPr txBox="1">
              <a:spLocks noChangeArrowheads="1"/>
            </p:cNvSpPr>
            <p:nvPr/>
          </p:nvSpPr>
          <p:spPr bwMode="auto">
            <a:xfrm>
              <a:off x="6156325" y="5500688"/>
              <a:ext cx="18240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400">
                  <a:ea typeface="ＭＳ Ｐゴシック" pitchFamily="1" charset="-128"/>
                </a:rPr>
                <a:t>priors on parameters</a:t>
              </a:r>
              <a:endParaRPr lang="en-GB" altLang="fr-FR" sz="1800">
                <a:ea typeface="ＭＳ Ｐゴシック" pitchFamily="1" charset="-128"/>
              </a:endParaRPr>
            </a:p>
          </p:txBody>
        </p:sp>
      </p:grpSp>
      <p:cxnSp>
        <p:nvCxnSpPr>
          <p:cNvPr id="8222" name="AutoShape 114"/>
          <p:cNvCxnSpPr>
            <a:cxnSpLocks noChangeShapeType="1"/>
          </p:cNvCxnSpPr>
          <p:nvPr/>
        </p:nvCxnSpPr>
        <p:spPr bwMode="auto">
          <a:xfrm rot="5400000" flipH="1">
            <a:off x="6734175" y="1743075"/>
            <a:ext cx="1371600" cy="1657350"/>
          </a:xfrm>
          <a:prstGeom prst="curvedConnector3">
            <a:avLst>
              <a:gd name="adj1" fmla="val 116667"/>
            </a:avLst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135438" y="2732088"/>
            <a:ext cx="1935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itchFamily="1" charset="-128"/>
              </a:rPr>
              <a:t>   </a:t>
            </a:r>
            <a:r>
              <a:rPr lang="en-GB" altLang="fr-FR" sz="1400">
                <a:solidFill>
                  <a:srgbClr val="000000"/>
                </a:solidFill>
                <a:ea typeface="ＭＳ Ｐゴシック" pitchFamily="1" charset="-128"/>
              </a:rPr>
              <a:t>response</a:t>
            </a:r>
            <a:endParaRPr lang="en-US" altLang="fr-FR" sz="1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1785938"/>
            <a:ext cx="1919288" cy="790575"/>
          </a:xfrm>
          <a:prstGeom prst="rect">
            <a:avLst/>
          </a:prstGeom>
          <a:noFill/>
          <a:ln w="28575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GB" altLang="fr-FR" sz="1800">
              <a:solidFill>
                <a:srgbClr val="000000"/>
              </a:solidFill>
              <a:ea typeface="ＭＳ Ｐゴシック" pitchFamily="1" charset="-128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fr-FR" sz="1000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10244" name="Picture 4" descr="high t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928813"/>
            <a:ext cx="5413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low t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928813"/>
            <a:ext cx="520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90600" y="1981200"/>
            <a:ext cx="614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itchFamily="1" charset="-128"/>
              </a:rPr>
              <a:t>or</a:t>
            </a:r>
            <a:endParaRPr lang="en-US" altLang="fr-FR" sz="14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98463" y="2559050"/>
            <a:ext cx="990600" cy="533400"/>
          </a:xfrm>
          <a:prstGeom prst="line">
            <a:avLst/>
          </a:prstGeom>
          <a:noFill/>
          <a:ln w="1270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309813" y="2578100"/>
            <a:ext cx="152400" cy="533400"/>
          </a:xfrm>
          <a:prstGeom prst="line">
            <a:avLst/>
          </a:prstGeom>
          <a:noFill/>
          <a:ln w="1270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986088" y="2255838"/>
            <a:ext cx="1627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fr-FR" sz="12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01963" y="1785938"/>
            <a:ext cx="1917700" cy="792162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GB" altLang="fr-FR" sz="1800">
              <a:solidFill>
                <a:srgbClr val="000000"/>
              </a:solidFill>
              <a:ea typeface="ＭＳ Ｐゴシック" pitchFamily="1" charset="-128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fr-FR" sz="1200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10251" name="Picture 11" descr="gray_h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192563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gray_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0976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668713" y="1998663"/>
            <a:ext cx="614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itchFamily="1" charset="-128"/>
              </a:rPr>
              <a:t>or</a:t>
            </a:r>
            <a:endParaRPr lang="en-US" altLang="fr-FR" sz="1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2843213" y="2578100"/>
            <a:ext cx="152400" cy="533400"/>
          </a:xfrm>
          <a:prstGeom prst="line">
            <a:avLst/>
          </a:prstGeom>
          <a:noFill/>
          <a:ln w="12700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3529013" y="2578100"/>
            <a:ext cx="1371600" cy="533400"/>
          </a:xfrm>
          <a:prstGeom prst="line">
            <a:avLst/>
          </a:prstGeom>
          <a:noFill/>
          <a:ln w="12700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1309688" y="3008313"/>
            <a:ext cx="5243512" cy="496887"/>
            <a:chOff x="777" y="2018"/>
            <a:chExt cx="3303" cy="313"/>
          </a:xfrm>
        </p:grpSpPr>
        <p:sp>
          <p:nvSpPr>
            <p:cNvPr id="10304" name="Line 17"/>
            <p:cNvSpPr>
              <a:spLocks noChangeShapeType="1"/>
            </p:cNvSpPr>
            <p:nvPr/>
          </p:nvSpPr>
          <p:spPr bwMode="auto">
            <a:xfrm flipV="1">
              <a:off x="834" y="2088"/>
              <a:ext cx="249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5" name="Line 18"/>
            <p:cNvSpPr>
              <a:spLocks noChangeShapeType="1"/>
            </p:cNvSpPr>
            <p:nvPr/>
          </p:nvSpPr>
          <p:spPr bwMode="auto">
            <a:xfrm>
              <a:off x="834" y="2040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6" name="Line 19"/>
            <p:cNvSpPr>
              <a:spLocks noChangeShapeType="1"/>
            </p:cNvSpPr>
            <p:nvPr/>
          </p:nvSpPr>
          <p:spPr bwMode="auto">
            <a:xfrm>
              <a:off x="1288" y="2088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7" name="Text Box 20"/>
            <p:cNvSpPr txBox="1">
              <a:spLocks noChangeArrowheads="1"/>
            </p:cNvSpPr>
            <p:nvPr/>
          </p:nvSpPr>
          <p:spPr bwMode="auto">
            <a:xfrm>
              <a:off x="3328" y="2139"/>
              <a:ext cx="7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fr-FR" sz="1400">
                  <a:solidFill>
                    <a:srgbClr val="000000"/>
                  </a:solidFill>
                  <a:ea typeface="ＭＳ Ｐゴシック" pitchFamily="1" charset="-128"/>
                </a:rPr>
                <a:t>time (ms)</a:t>
              </a:r>
              <a:endParaRPr lang="en-US" altLang="fr-FR" sz="1400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10308" name="Text Box 21"/>
            <p:cNvSpPr txBox="1">
              <a:spLocks noChangeArrowheads="1"/>
            </p:cNvSpPr>
            <p:nvPr/>
          </p:nvSpPr>
          <p:spPr bwMode="auto">
            <a:xfrm>
              <a:off x="777" y="2153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fr-FR" sz="1000">
                  <a:solidFill>
                    <a:srgbClr val="000000"/>
                  </a:solidFill>
                  <a:ea typeface="ＭＳ Ｐゴシック" pitchFamily="1" charset="-128"/>
                </a:rPr>
                <a:t>0</a:t>
              </a:r>
              <a:endParaRPr lang="en-US" altLang="fr-FR" sz="1000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10309" name="Text Box 22"/>
            <p:cNvSpPr txBox="1">
              <a:spLocks noChangeArrowheads="1"/>
            </p:cNvSpPr>
            <p:nvPr/>
          </p:nvSpPr>
          <p:spPr bwMode="auto">
            <a:xfrm>
              <a:off x="1174" y="2153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fr-FR" sz="1000">
                  <a:solidFill>
                    <a:srgbClr val="000000"/>
                  </a:solidFill>
                  <a:ea typeface="ＭＳ Ｐゴシック" pitchFamily="1" charset="-128"/>
                </a:rPr>
                <a:t>200</a:t>
              </a:r>
              <a:endParaRPr lang="en-US" altLang="fr-FR" sz="1000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10310" name="Text Box 23"/>
            <p:cNvSpPr txBox="1">
              <a:spLocks noChangeArrowheads="1"/>
            </p:cNvSpPr>
            <p:nvPr/>
          </p:nvSpPr>
          <p:spPr bwMode="auto">
            <a:xfrm>
              <a:off x="1628" y="2153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fr-FR" sz="1000">
                  <a:solidFill>
                    <a:srgbClr val="000000"/>
                  </a:solidFill>
                  <a:ea typeface="ＭＳ Ｐゴシック" pitchFamily="1" charset="-128"/>
                </a:rPr>
                <a:t>400</a:t>
              </a:r>
              <a:endParaRPr lang="en-US" altLang="fr-FR" sz="1000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10311" name="Text Box 24"/>
            <p:cNvSpPr txBox="1">
              <a:spLocks noChangeArrowheads="1"/>
            </p:cNvSpPr>
            <p:nvPr/>
          </p:nvSpPr>
          <p:spPr bwMode="auto">
            <a:xfrm>
              <a:off x="2081" y="2153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fr-FR" sz="1000">
                  <a:solidFill>
                    <a:srgbClr val="000000"/>
                  </a:solidFill>
                  <a:ea typeface="ＭＳ Ｐゴシック" pitchFamily="1" charset="-128"/>
                </a:rPr>
                <a:t>600</a:t>
              </a:r>
              <a:endParaRPr lang="en-US" altLang="fr-FR" sz="1000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10312" name="Text Box 25"/>
            <p:cNvSpPr txBox="1">
              <a:spLocks noChangeArrowheads="1"/>
            </p:cNvSpPr>
            <p:nvPr/>
          </p:nvSpPr>
          <p:spPr bwMode="auto">
            <a:xfrm>
              <a:off x="2534" y="2153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fr-FR" sz="1000">
                  <a:solidFill>
                    <a:srgbClr val="000000"/>
                  </a:solidFill>
                  <a:ea typeface="ＭＳ Ｐゴシック" pitchFamily="1" charset="-128"/>
                </a:rPr>
                <a:t>800</a:t>
              </a:r>
              <a:endParaRPr lang="en-US" altLang="fr-FR" sz="1000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10313" name="Text Box 26"/>
            <p:cNvSpPr txBox="1">
              <a:spLocks noChangeArrowheads="1"/>
            </p:cNvSpPr>
            <p:nvPr/>
          </p:nvSpPr>
          <p:spPr bwMode="auto">
            <a:xfrm>
              <a:off x="3171" y="2153"/>
              <a:ext cx="3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fr-FR" sz="1000">
                  <a:solidFill>
                    <a:srgbClr val="000000"/>
                  </a:solidFill>
                  <a:ea typeface="ＭＳ Ｐゴシック" pitchFamily="1" charset="-128"/>
                </a:rPr>
                <a:t>2000</a:t>
              </a:r>
              <a:endParaRPr lang="en-US" altLang="fr-FR" sz="1000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10314" name="Line 27"/>
            <p:cNvSpPr>
              <a:spLocks noChangeShapeType="1"/>
            </p:cNvSpPr>
            <p:nvPr/>
          </p:nvSpPr>
          <p:spPr bwMode="auto">
            <a:xfrm>
              <a:off x="1741" y="2088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5" name="Line 28"/>
            <p:cNvSpPr>
              <a:spLocks noChangeShapeType="1"/>
            </p:cNvSpPr>
            <p:nvPr/>
          </p:nvSpPr>
          <p:spPr bwMode="auto">
            <a:xfrm>
              <a:off x="2195" y="2088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6" name="Line 29"/>
            <p:cNvSpPr>
              <a:spLocks noChangeShapeType="1"/>
            </p:cNvSpPr>
            <p:nvPr/>
          </p:nvSpPr>
          <p:spPr bwMode="auto">
            <a:xfrm>
              <a:off x="2648" y="2088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7" name="Line 30"/>
            <p:cNvSpPr>
              <a:spLocks noChangeShapeType="1"/>
            </p:cNvSpPr>
            <p:nvPr/>
          </p:nvSpPr>
          <p:spPr bwMode="auto">
            <a:xfrm>
              <a:off x="3337" y="2088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8" name="Rectangle 31"/>
            <p:cNvSpPr>
              <a:spLocks noChangeArrowheads="1"/>
            </p:cNvSpPr>
            <p:nvPr/>
          </p:nvSpPr>
          <p:spPr bwMode="auto">
            <a:xfrm>
              <a:off x="2811" y="2018"/>
              <a:ext cx="33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sz="1800"/>
            </a:p>
          </p:txBody>
        </p:sp>
        <p:sp>
          <p:nvSpPr>
            <p:cNvPr id="10319" name="Line 32"/>
            <p:cNvSpPr>
              <a:spLocks noChangeShapeType="1"/>
            </p:cNvSpPr>
            <p:nvPr/>
          </p:nvSpPr>
          <p:spPr bwMode="auto">
            <a:xfrm>
              <a:off x="2763" y="20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10257" name="AutoShape 33"/>
          <p:cNvCxnSpPr>
            <a:cxnSpLocks noChangeAspect="1" noChangeShapeType="1"/>
          </p:cNvCxnSpPr>
          <p:nvPr/>
        </p:nvCxnSpPr>
        <p:spPr bwMode="auto">
          <a:xfrm>
            <a:off x="7713663" y="3746500"/>
            <a:ext cx="460375" cy="730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AutoShape 34"/>
          <p:cNvCxnSpPr>
            <a:cxnSpLocks noChangeAspect="1" noChangeShapeType="1"/>
          </p:cNvCxnSpPr>
          <p:nvPr/>
        </p:nvCxnSpPr>
        <p:spPr bwMode="auto">
          <a:xfrm>
            <a:off x="7097713" y="4762500"/>
            <a:ext cx="1033462" cy="47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AutoShape 35"/>
          <p:cNvCxnSpPr>
            <a:cxnSpLocks noChangeAspect="1" noChangeShapeType="1"/>
          </p:cNvCxnSpPr>
          <p:nvPr/>
        </p:nvCxnSpPr>
        <p:spPr bwMode="auto">
          <a:xfrm>
            <a:off x="7078663" y="4646613"/>
            <a:ext cx="1031875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AutoShape 36"/>
          <p:cNvCxnSpPr>
            <a:cxnSpLocks noChangeAspect="1" noChangeShapeType="1"/>
          </p:cNvCxnSpPr>
          <p:nvPr/>
        </p:nvCxnSpPr>
        <p:spPr bwMode="auto">
          <a:xfrm flipH="1">
            <a:off x="7023100" y="3760788"/>
            <a:ext cx="460375" cy="7429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1" name="Oval 37"/>
          <p:cNvSpPr>
            <a:spLocks noChangeAspect="1" noChangeArrowheads="1"/>
          </p:cNvSpPr>
          <p:nvPr/>
        </p:nvSpPr>
        <p:spPr bwMode="auto">
          <a:xfrm>
            <a:off x="7315200" y="2527300"/>
            <a:ext cx="573088" cy="5461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sp>
        <p:nvSpPr>
          <p:cNvPr id="10262" name="Oval 38"/>
          <p:cNvSpPr>
            <a:spLocks noChangeAspect="1" noChangeArrowheads="1"/>
          </p:cNvSpPr>
          <p:nvPr/>
        </p:nvSpPr>
        <p:spPr bwMode="auto">
          <a:xfrm>
            <a:off x="7866063" y="4005263"/>
            <a:ext cx="212725" cy="2047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sp>
        <p:nvSpPr>
          <p:cNvPr id="10263" name="Oval 39"/>
          <p:cNvSpPr>
            <a:spLocks noChangeAspect="1" noChangeArrowheads="1"/>
          </p:cNvSpPr>
          <p:nvPr/>
        </p:nvSpPr>
        <p:spPr bwMode="auto">
          <a:xfrm>
            <a:off x="7134225" y="4005263"/>
            <a:ext cx="212725" cy="2047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sp>
        <p:nvSpPr>
          <p:cNvPr id="10264" name="Text Box 40"/>
          <p:cNvSpPr txBox="1">
            <a:spLocks noChangeAspect="1" noChangeArrowheads="1"/>
          </p:cNvSpPr>
          <p:nvPr/>
        </p:nvSpPr>
        <p:spPr bwMode="auto">
          <a:xfrm>
            <a:off x="7372350" y="2625725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6" rIns="91413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400" b="1"/>
              <a:t>Put</a:t>
            </a:r>
            <a:endParaRPr lang="de-DE" altLang="fr-FR" sz="1400" b="1">
              <a:solidFill>
                <a:srgbClr val="009900"/>
              </a:solidFill>
            </a:endParaRPr>
          </a:p>
        </p:txBody>
      </p:sp>
      <p:cxnSp>
        <p:nvCxnSpPr>
          <p:cNvPr id="10265" name="AutoShape 41"/>
          <p:cNvCxnSpPr>
            <a:cxnSpLocks noChangeAspect="1" noChangeShapeType="1"/>
          </p:cNvCxnSpPr>
          <p:nvPr/>
        </p:nvCxnSpPr>
        <p:spPr bwMode="auto">
          <a:xfrm>
            <a:off x="7823200" y="3692525"/>
            <a:ext cx="446088" cy="709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6" name="Oval 42"/>
          <p:cNvSpPr>
            <a:spLocks noChangeAspect="1" noChangeArrowheads="1"/>
          </p:cNvSpPr>
          <p:nvPr/>
        </p:nvSpPr>
        <p:spPr bwMode="auto">
          <a:xfrm>
            <a:off x="6521450" y="4419600"/>
            <a:ext cx="576263" cy="5445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sp>
        <p:nvSpPr>
          <p:cNvPr id="10267" name="Text Box 43"/>
          <p:cNvSpPr txBox="1">
            <a:spLocks noChangeAspect="1" noChangeArrowheads="1"/>
          </p:cNvSpPr>
          <p:nvPr/>
        </p:nvSpPr>
        <p:spPr bwMode="auto">
          <a:xfrm>
            <a:off x="6542088" y="4495800"/>
            <a:ext cx="54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6" rIns="91413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400" b="1"/>
              <a:t>PPA</a:t>
            </a:r>
            <a:endParaRPr lang="de-DE" altLang="fr-FR" sz="900" b="1"/>
          </a:p>
        </p:txBody>
      </p:sp>
      <p:sp>
        <p:nvSpPr>
          <p:cNvPr id="10268" name="Oval 44"/>
          <p:cNvSpPr>
            <a:spLocks noChangeAspect="1" noChangeArrowheads="1"/>
          </p:cNvSpPr>
          <p:nvPr/>
        </p:nvSpPr>
        <p:spPr bwMode="auto">
          <a:xfrm>
            <a:off x="8126413" y="4419600"/>
            <a:ext cx="574675" cy="5461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sp>
        <p:nvSpPr>
          <p:cNvPr id="10269" name="Text Box 45"/>
          <p:cNvSpPr txBox="1">
            <a:spLocks noChangeAspect="1" noChangeArrowheads="1"/>
          </p:cNvSpPr>
          <p:nvPr/>
        </p:nvSpPr>
        <p:spPr bwMode="auto">
          <a:xfrm>
            <a:off x="8150225" y="4495800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6" rIns="91413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400" b="1"/>
              <a:t>FFA</a:t>
            </a:r>
          </a:p>
        </p:txBody>
      </p:sp>
      <p:sp>
        <p:nvSpPr>
          <p:cNvPr id="10270" name="Oval 46"/>
          <p:cNvSpPr>
            <a:spLocks noChangeAspect="1" noChangeArrowheads="1"/>
          </p:cNvSpPr>
          <p:nvPr/>
        </p:nvSpPr>
        <p:spPr bwMode="auto">
          <a:xfrm>
            <a:off x="7296150" y="3227388"/>
            <a:ext cx="573088" cy="5461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800"/>
          </a:p>
        </p:txBody>
      </p:sp>
      <p:sp>
        <p:nvSpPr>
          <p:cNvPr id="10271" name="Text Box 47"/>
          <p:cNvSpPr txBox="1">
            <a:spLocks noChangeAspect="1" noChangeArrowheads="1"/>
          </p:cNvSpPr>
          <p:nvPr/>
        </p:nvSpPr>
        <p:spPr bwMode="auto">
          <a:xfrm>
            <a:off x="7300913" y="3306763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6" rIns="91413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400" b="1"/>
              <a:t>PMd</a:t>
            </a:r>
          </a:p>
        </p:txBody>
      </p:sp>
      <p:cxnSp>
        <p:nvCxnSpPr>
          <p:cNvPr id="10272" name="AutoShape 48"/>
          <p:cNvCxnSpPr>
            <a:cxnSpLocks noChangeAspect="1" noChangeShapeType="1"/>
          </p:cNvCxnSpPr>
          <p:nvPr/>
        </p:nvCxnSpPr>
        <p:spPr bwMode="auto">
          <a:xfrm flipH="1">
            <a:off x="6943725" y="3709988"/>
            <a:ext cx="441325" cy="7032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3" name="Text Box 49"/>
          <p:cNvSpPr txBox="1">
            <a:spLocks noChangeAspect="1" noChangeArrowheads="1"/>
          </p:cNvSpPr>
          <p:nvPr/>
        </p:nvSpPr>
        <p:spPr bwMode="auto">
          <a:xfrm>
            <a:off x="6875463" y="1557338"/>
            <a:ext cx="1444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17995" rIns="91413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400">
                <a:solidFill>
                  <a:srgbClr val="CC6600"/>
                </a:solidFill>
              </a:rPr>
              <a:t>P(outcome|cue)</a:t>
            </a:r>
            <a:endParaRPr lang="de-DE" altLang="fr-FR" sz="1400" baseline="-25000">
              <a:solidFill>
                <a:srgbClr val="CC6600"/>
              </a:solidFill>
            </a:endParaRPr>
          </a:p>
        </p:txBody>
      </p:sp>
      <p:cxnSp>
        <p:nvCxnSpPr>
          <p:cNvPr id="10274" name="AutoShape 53"/>
          <p:cNvCxnSpPr>
            <a:cxnSpLocks noChangeAspect="1" noChangeShapeType="1"/>
            <a:stCxn id="10261" idx="2"/>
            <a:endCxn id="10263" idx="2"/>
          </p:cNvCxnSpPr>
          <p:nvPr/>
        </p:nvCxnSpPr>
        <p:spPr bwMode="auto">
          <a:xfrm rot="10800000" flipV="1">
            <a:off x="7134225" y="2801938"/>
            <a:ext cx="180975" cy="1304925"/>
          </a:xfrm>
          <a:prstGeom prst="curvedConnector3">
            <a:avLst>
              <a:gd name="adj1" fmla="val 348278"/>
            </a:avLst>
          </a:prstGeom>
          <a:noFill/>
          <a:ln w="12700">
            <a:solidFill>
              <a:srgbClr val="CC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5" name="AutoShape 54"/>
          <p:cNvCxnSpPr>
            <a:cxnSpLocks noChangeAspect="1" noChangeShapeType="1"/>
            <a:stCxn id="10261" idx="6"/>
            <a:endCxn id="10262" idx="6"/>
          </p:cNvCxnSpPr>
          <p:nvPr/>
        </p:nvCxnSpPr>
        <p:spPr bwMode="auto">
          <a:xfrm>
            <a:off x="7888288" y="2801938"/>
            <a:ext cx="190500" cy="1304925"/>
          </a:xfrm>
          <a:prstGeom prst="curvedConnector3">
            <a:avLst>
              <a:gd name="adj1" fmla="val 336065"/>
            </a:avLst>
          </a:prstGeom>
          <a:noFill/>
          <a:ln w="12700">
            <a:solidFill>
              <a:srgbClr val="CC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76" name="Picture 55" descr="gray_h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60988"/>
            <a:ext cx="6143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56" descr="gray_f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360988"/>
            <a:ext cx="6143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78" name="AutoShape 57"/>
          <p:cNvCxnSpPr>
            <a:cxnSpLocks noChangeAspect="1" noChangeShapeType="1"/>
            <a:endCxn id="10266" idx="4"/>
          </p:cNvCxnSpPr>
          <p:nvPr/>
        </p:nvCxnSpPr>
        <p:spPr bwMode="auto">
          <a:xfrm rot="-5400000">
            <a:off x="6560344" y="5112544"/>
            <a:ext cx="396875" cy="100013"/>
          </a:xfrm>
          <a:prstGeom prst="curvedConnector3">
            <a:avLst>
              <a:gd name="adj1" fmla="val 4971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AutoShape 58"/>
          <p:cNvCxnSpPr>
            <a:cxnSpLocks noChangeAspect="1" noChangeShapeType="1"/>
            <a:endCxn id="10268" idx="4"/>
          </p:cNvCxnSpPr>
          <p:nvPr/>
        </p:nvCxnSpPr>
        <p:spPr bwMode="auto">
          <a:xfrm rot="5400000" flipH="1">
            <a:off x="8255000" y="5126038"/>
            <a:ext cx="395288" cy="746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80" name="Group 59"/>
          <p:cNvGrpSpPr>
            <a:grpSpLocks noChangeAspect="1"/>
          </p:cNvGrpSpPr>
          <p:nvPr/>
        </p:nvGrpSpPr>
        <p:grpSpPr bwMode="auto">
          <a:xfrm>
            <a:off x="461963" y="4006850"/>
            <a:ext cx="4948237" cy="1430338"/>
            <a:chOff x="195" y="2496"/>
            <a:chExt cx="3597" cy="1040"/>
          </a:xfrm>
        </p:grpSpPr>
        <p:pic>
          <p:nvPicPr>
            <p:cNvPr id="10300" name="Picture 6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19"/>
            <a:stretch>
              <a:fillRect/>
            </a:stretch>
          </p:blipFill>
          <p:spPr bwMode="auto">
            <a:xfrm rot="-5400000">
              <a:off x="2852" y="2575"/>
              <a:ext cx="1019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1" name="Picture 6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41" r="47098"/>
            <a:stretch>
              <a:fillRect/>
            </a:stretch>
          </p:blipFill>
          <p:spPr bwMode="auto">
            <a:xfrm rot="-5400000">
              <a:off x="108" y="2583"/>
              <a:ext cx="1030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2" name="Picture 6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90" r="46422"/>
            <a:stretch>
              <a:fillRect/>
            </a:stretch>
          </p:blipFill>
          <p:spPr bwMode="auto">
            <a:xfrm rot="-5418516">
              <a:off x="1027" y="2576"/>
              <a:ext cx="1018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3" name="Picture 6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30" y="2585"/>
              <a:ext cx="104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1" name="Text Box 64"/>
          <p:cNvSpPr txBox="1">
            <a:spLocks noChangeAspect="1" noChangeArrowheads="1"/>
          </p:cNvSpPr>
          <p:nvPr/>
        </p:nvSpPr>
        <p:spPr bwMode="auto">
          <a:xfrm>
            <a:off x="4572000" y="5530850"/>
            <a:ext cx="54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17995" rIns="91413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400">
                <a:solidFill>
                  <a:schemeClr val="tx2"/>
                </a:solidFill>
              </a:rPr>
              <a:t>PMd</a:t>
            </a:r>
            <a:endParaRPr lang="de-DE" altLang="fr-FR" sz="1400" baseline="-25000">
              <a:solidFill>
                <a:schemeClr val="tx2"/>
              </a:solidFill>
            </a:endParaRPr>
          </a:p>
        </p:txBody>
      </p:sp>
      <p:sp>
        <p:nvSpPr>
          <p:cNvPr id="10282" name="Text Box 65"/>
          <p:cNvSpPr txBox="1">
            <a:spLocks noChangeAspect="1" noChangeArrowheads="1"/>
          </p:cNvSpPr>
          <p:nvPr/>
        </p:nvSpPr>
        <p:spPr bwMode="auto">
          <a:xfrm>
            <a:off x="3352800" y="5530850"/>
            <a:ext cx="450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17995" rIns="91413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400">
                <a:solidFill>
                  <a:schemeClr val="tx2"/>
                </a:solidFill>
              </a:rPr>
              <a:t>Put</a:t>
            </a:r>
            <a:endParaRPr lang="de-DE" altLang="fr-FR" sz="1400" baseline="-25000">
              <a:solidFill>
                <a:schemeClr val="tx2"/>
              </a:solidFill>
            </a:endParaRPr>
          </a:p>
        </p:txBody>
      </p:sp>
      <p:sp>
        <p:nvSpPr>
          <p:cNvPr id="10283" name="Text Box 66"/>
          <p:cNvSpPr txBox="1">
            <a:spLocks noChangeAspect="1" noChangeArrowheads="1"/>
          </p:cNvSpPr>
          <p:nvPr/>
        </p:nvSpPr>
        <p:spPr bwMode="auto">
          <a:xfrm>
            <a:off x="2057400" y="5530850"/>
            <a:ext cx="539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17995" rIns="91413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400">
                <a:solidFill>
                  <a:schemeClr val="tx2"/>
                </a:solidFill>
              </a:rPr>
              <a:t>PPA</a:t>
            </a:r>
            <a:endParaRPr lang="de-DE" altLang="fr-FR" sz="1400" baseline="-25000">
              <a:solidFill>
                <a:schemeClr val="tx2"/>
              </a:solidFill>
            </a:endParaRPr>
          </a:p>
        </p:txBody>
      </p:sp>
      <p:sp>
        <p:nvSpPr>
          <p:cNvPr id="10284" name="Text Box 67"/>
          <p:cNvSpPr txBox="1">
            <a:spLocks noChangeAspect="1" noChangeArrowheads="1"/>
          </p:cNvSpPr>
          <p:nvPr/>
        </p:nvSpPr>
        <p:spPr bwMode="auto">
          <a:xfrm>
            <a:off x="774700" y="5530850"/>
            <a:ext cx="52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17995" rIns="91413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400">
                <a:solidFill>
                  <a:schemeClr val="tx2"/>
                </a:solidFill>
              </a:rPr>
              <a:t>FFA</a:t>
            </a:r>
            <a:endParaRPr lang="de-DE" altLang="fr-FR" sz="1400" baseline="-25000">
              <a:solidFill>
                <a:schemeClr val="tx2"/>
              </a:solidFill>
            </a:endParaRPr>
          </a:p>
        </p:txBody>
      </p:sp>
      <p:sp>
        <p:nvSpPr>
          <p:cNvPr id="10285" name="Text Box 68"/>
          <p:cNvSpPr txBox="1">
            <a:spLocks noChangeArrowheads="1"/>
          </p:cNvSpPr>
          <p:nvPr/>
        </p:nvSpPr>
        <p:spPr bwMode="auto">
          <a:xfrm>
            <a:off x="350838" y="1447800"/>
            <a:ext cx="1935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itchFamily="1" charset="-128"/>
              </a:rPr>
              <a:t>   </a:t>
            </a:r>
            <a:r>
              <a:rPr lang="en-GB" altLang="fr-FR" sz="1400">
                <a:solidFill>
                  <a:srgbClr val="000000"/>
                </a:solidFill>
                <a:ea typeface="ＭＳ Ｐゴシック" pitchFamily="1" charset="-128"/>
              </a:rPr>
              <a:t>auditory cue</a:t>
            </a:r>
            <a:endParaRPr lang="en-US" altLang="fr-FR" sz="1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286" name="Text Box 69"/>
          <p:cNvSpPr txBox="1">
            <a:spLocks noChangeArrowheads="1"/>
          </p:cNvSpPr>
          <p:nvPr/>
        </p:nvSpPr>
        <p:spPr bwMode="auto">
          <a:xfrm>
            <a:off x="2971800" y="1447800"/>
            <a:ext cx="1935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itchFamily="1" charset="-128"/>
              </a:rPr>
              <a:t>   </a:t>
            </a:r>
            <a:r>
              <a:rPr lang="en-GB" altLang="fr-FR" sz="1400">
                <a:solidFill>
                  <a:srgbClr val="000000"/>
                </a:solidFill>
                <a:ea typeface="ＭＳ Ｐゴシック" pitchFamily="1" charset="-128"/>
              </a:rPr>
              <a:t>visual outcome</a:t>
            </a:r>
            <a:endParaRPr lang="en-US" altLang="fr-FR" sz="1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287" name="Text Box 70"/>
          <p:cNvSpPr txBox="1">
            <a:spLocks noChangeArrowheads="1"/>
          </p:cNvSpPr>
          <p:nvPr/>
        </p:nvSpPr>
        <p:spPr bwMode="auto">
          <a:xfrm>
            <a:off x="3246438" y="5883275"/>
            <a:ext cx="1935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itchFamily="1" charset="-128"/>
              </a:rPr>
              <a:t>cue-independent surprise</a:t>
            </a:r>
            <a:endParaRPr lang="en-US" altLang="fr-FR" sz="1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grpSp>
        <p:nvGrpSpPr>
          <p:cNvPr id="10288" name="Group 71"/>
          <p:cNvGrpSpPr>
            <a:grpSpLocks/>
          </p:cNvGrpSpPr>
          <p:nvPr/>
        </p:nvGrpSpPr>
        <p:grpSpPr bwMode="auto">
          <a:xfrm>
            <a:off x="3048000" y="5654675"/>
            <a:ext cx="2362200" cy="190500"/>
            <a:chOff x="2048" y="3630"/>
            <a:chExt cx="1728" cy="120"/>
          </a:xfrm>
        </p:grpSpPr>
        <p:sp>
          <p:nvSpPr>
            <p:cNvPr id="10297" name="Line 72"/>
            <p:cNvSpPr>
              <a:spLocks noChangeShapeType="1"/>
            </p:cNvSpPr>
            <p:nvPr/>
          </p:nvSpPr>
          <p:spPr bwMode="auto">
            <a:xfrm>
              <a:off x="2048" y="375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0298" name="AutoShape 73"/>
            <p:cNvCxnSpPr>
              <a:cxnSpLocks noChangeShapeType="1"/>
              <a:stCxn id="10297" idx="1"/>
            </p:cNvCxnSpPr>
            <p:nvPr/>
          </p:nvCxnSpPr>
          <p:spPr bwMode="auto">
            <a:xfrm flipV="1">
              <a:off x="3776" y="3630"/>
              <a:ext cx="0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9" name="AutoShape 74"/>
            <p:cNvCxnSpPr>
              <a:cxnSpLocks noChangeShapeType="1"/>
              <a:stCxn id="10297" idx="0"/>
            </p:cNvCxnSpPr>
            <p:nvPr/>
          </p:nvCxnSpPr>
          <p:spPr bwMode="auto">
            <a:xfrm flipV="1">
              <a:off x="2048" y="3630"/>
              <a:ext cx="0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89" name="Text Box 75"/>
          <p:cNvSpPr txBox="1">
            <a:spLocks noChangeArrowheads="1"/>
          </p:cNvSpPr>
          <p:nvPr/>
        </p:nvSpPr>
        <p:spPr bwMode="auto">
          <a:xfrm>
            <a:off x="698500" y="5880100"/>
            <a:ext cx="1935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itchFamily="1" charset="-128"/>
              </a:rPr>
              <a:t>cue-dependent surprise</a:t>
            </a:r>
            <a:endParaRPr lang="en-US" altLang="fr-FR" sz="1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grpSp>
        <p:nvGrpSpPr>
          <p:cNvPr id="10290" name="Group 76"/>
          <p:cNvGrpSpPr>
            <a:grpSpLocks/>
          </p:cNvGrpSpPr>
          <p:nvPr/>
        </p:nvGrpSpPr>
        <p:grpSpPr bwMode="auto">
          <a:xfrm>
            <a:off x="571500" y="5683250"/>
            <a:ext cx="2247900" cy="149225"/>
            <a:chOff x="216" y="3622"/>
            <a:chExt cx="1728" cy="120"/>
          </a:xfrm>
        </p:grpSpPr>
        <p:sp>
          <p:nvSpPr>
            <p:cNvPr id="10294" name="Line 77"/>
            <p:cNvSpPr>
              <a:spLocks noChangeShapeType="1"/>
            </p:cNvSpPr>
            <p:nvPr/>
          </p:nvSpPr>
          <p:spPr bwMode="auto">
            <a:xfrm>
              <a:off x="216" y="374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0295" name="AutoShape 78"/>
            <p:cNvCxnSpPr>
              <a:cxnSpLocks noChangeShapeType="1"/>
              <a:stCxn id="10294" idx="1"/>
            </p:cNvCxnSpPr>
            <p:nvPr/>
          </p:nvCxnSpPr>
          <p:spPr bwMode="auto">
            <a:xfrm flipV="1">
              <a:off x="1944" y="3622"/>
              <a:ext cx="0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6" name="AutoShape 79"/>
            <p:cNvCxnSpPr>
              <a:cxnSpLocks noChangeShapeType="1"/>
              <a:stCxn id="10294" idx="0"/>
            </p:cNvCxnSpPr>
            <p:nvPr/>
          </p:nvCxnSpPr>
          <p:spPr bwMode="auto">
            <a:xfrm flipV="1">
              <a:off x="216" y="3622"/>
              <a:ext cx="0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91" name="Text Box 80"/>
          <p:cNvSpPr txBox="1">
            <a:spLocks noChangeArrowheads="1"/>
          </p:cNvSpPr>
          <p:nvPr/>
        </p:nvSpPr>
        <p:spPr bwMode="auto">
          <a:xfrm>
            <a:off x="6019800" y="6537325"/>
            <a:ext cx="2924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000"/>
              <a:t>Den Ouden, Daunizeau et al., J. Neurosci., 2010</a:t>
            </a:r>
          </a:p>
        </p:txBody>
      </p:sp>
      <p:sp>
        <p:nvSpPr>
          <p:cNvPr id="10292" name="Rectangle 4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dirty="0">
                <a:solidFill>
                  <a:srgbClr val="008000"/>
                </a:solidFill>
              </a:rPr>
              <a:t>Introduction</a:t>
            </a:r>
            <a:br>
              <a:rPr lang="en-GB" altLang="fr-FR" dirty="0">
                <a:solidFill>
                  <a:srgbClr val="008000"/>
                </a:solidFill>
              </a:rPr>
            </a:br>
            <a:r>
              <a:rPr lang="en-GB" altLang="fr-FR" sz="2000" i="1" dirty="0">
                <a:solidFill>
                  <a:srgbClr val="008000"/>
                </a:solidFill>
              </a:rPr>
              <a:t>DCM for fMRI: audio-visual associative learning</a:t>
            </a:r>
            <a:endParaRPr lang="en-GB" altLang="fr-FR" i="1" dirty="0">
              <a:solidFill>
                <a:srgbClr val="008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580313" y="1936750"/>
            <a:ext cx="3175" cy="5762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26.5|11.5|38.5|48.7|16.4|17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16877</TotalTime>
  <Words>1200</Words>
  <Application>Microsoft Office PowerPoint</Application>
  <PresentationFormat>On-screen Show (4:3)</PresentationFormat>
  <Paragraphs>378</Paragraphs>
  <Slides>36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Modèle par défaut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Deterministic annealing   Variational Bayes</dc:title>
  <dc:creator>Jean Daunizeau</dc:creator>
  <cp:lastModifiedBy>JeanD</cp:lastModifiedBy>
  <cp:revision>323</cp:revision>
  <dcterms:created xsi:type="dcterms:W3CDTF">2007-04-22T11:23:49Z</dcterms:created>
  <dcterms:modified xsi:type="dcterms:W3CDTF">2015-05-15T12:15:03Z</dcterms:modified>
</cp:coreProperties>
</file>