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2" r:id="rId12"/>
    <p:sldId id="267" r:id="rId13"/>
    <p:sldId id="277" r:id="rId14"/>
    <p:sldId id="278" r:id="rId15"/>
    <p:sldId id="268" r:id="rId16"/>
    <p:sldId id="269" r:id="rId17"/>
    <p:sldId id="270" r:id="rId18"/>
    <p:sldId id="276" r:id="rId19"/>
    <p:sldId id="271" r:id="rId20"/>
    <p:sldId id="274" r:id="rId21"/>
    <p:sldId id="275" r:id="rId22"/>
    <p:sldId id="27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Relationship Id="rId11" Type="http://schemas.openxmlformats.org/officeDocument/2006/relationships/image" Target="../media/image23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2F75-F7F1-764D-92B2-47151F7D7EAB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973D-4F80-B44E-AB00-8B9CB5B4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30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7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= 50 *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 = 50 *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variance components at each level.</a:t>
            </a:r>
          </a:p>
          <a:p>
            <a:r>
              <a:rPr lang="en-US" dirty="0" smtClean="0"/>
              <a:t>theta^{(1)}</a:t>
            </a:r>
            <a:r>
              <a:rPr lang="en-US" baseline="0" dirty="0" smtClean="0"/>
              <a:t> effect sizes</a:t>
            </a:r>
          </a:p>
          <a:p>
            <a:r>
              <a:rPr lang="en-US" baseline="0" dirty="0" smtClean="0"/>
              <a:t>e^{(1)} is </a:t>
            </a:r>
            <a:r>
              <a:rPr lang="en-US" baseline="0" dirty="0" err="1" smtClean="0"/>
              <a:t>s_w</a:t>
            </a:r>
            <a:endParaRPr lang="en-US" baseline="0" dirty="0" smtClean="0"/>
          </a:p>
          <a:p>
            <a:r>
              <a:rPr lang="en-US" baseline="0" dirty="0" smtClean="0"/>
              <a:t>theta^{(2)} is constrained by </a:t>
            </a:r>
            <a:r>
              <a:rPr lang="en-US" baseline="0" dirty="0" err="1" smtClean="0"/>
              <a:t>s_b</a:t>
            </a:r>
            <a:endParaRPr lang="en-US" baseline="0" dirty="0" smtClean="0"/>
          </a:p>
          <a:p>
            <a:r>
              <a:rPr lang="en-US" baseline="0" dirty="0" smtClean="0"/>
              <a:t>E-step, estimate effect sizes</a:t>
            </a:r>
          </a:p>
          <a:p>
            <a:r>
              <a:rPr lang="en-US" baseline="0" dirty="0" smtClean="0"/>
              <a:t>M-step, estimate variance components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6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chemeClr val="tx2"/>
                </a:solidFill>
              </a:rPr>
              <a:t>If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you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have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two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conditions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this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is</a:t>
            </a:r>
            <a:r>
              <a:rPr lang="de-DE" sz="1200" dirty="0" smtClean="0">
                <a:solidFill>
                  <a:schemeClr val="tx2"/>
                </a:solidFill>
              </a:rPr>
              <a:t> a </a:t>
            </a:r>
            <a:r>
              <a:rPr lang="de-DE" sz="1200" b="1" dirty="0" err="1" smtClean="0">
                <a:solidFill>
                  <a:schemeClr val="tx2"/>
                </a:solidFill>
              </a:rPr>
              <a:t>two</a:t>
            </a:r>
            <a:r>
              <a:rPr lang="de-DE" sz="1200" b="1" dirty="0" smtClean="0">
                <a:solidFill>
                  <a:schemeClr val="tx2"/>
                </a:solidFill>
              </a:rPr>
              <a:t>-sample t-test</a:t>
            </a:r>
            <a:r>
              <a:rPr lang="de-DE" sz="1200" dirty="0" smtClean="0">
                <a:solidFill>
                  <a:schemeClr val="tx2"/>
                </a:solidFill>
              </a:rPr>
              <a:t>.</a:t>
            </a:r>
            <a:endParaRPr lang="en-US" sz="1200" baseline="300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chemeClr val="tx2"/>
                </a:solidFill>
              </a:rPr>
              <a:t>If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you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have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two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conditions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this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is</a:t>
            </a:r>
            <a:r>
              <a:rPr lang="de-DE" sz="1200" dirty="0" smtClean="0">
                <a:solidFill>
                  <a:schemeClr val="tx2"/>
                </a:solidFill>
              </a:rPr>
              <a:t> a </a:t>
            </a:r>
            <a:r>
              <a:rPr lang="de-DE" sz="1200" b="1" dirty="0" err="1" smtClean="0">
                <a:solidFill>
                  <a:schemeClr val="tx2"/>
                </a:solidFill>
              </a:rPr>
              <a:t>paired</a:t>
            </a:r>
            <a:r>
              <a:rPr lang="de-DE" sz="1200" b="1" dirty="0" smtClean="0">
                <a:solidFill>
                  <a:schemeClr val="tx2"/>
                </a:solidFill>
              </a:rPr>
              <a:t> t-test</a:t>
            </a:r>
            <a:r>
              <a:rPr lang="de-DE" sz="1200" dirty="0" smtClean="0">
                <a:solidFill>
                  <a:schemeClr val="tx2"/>
                </a:solidFill>
              </a:rPr>
              <a:t>.</a:t>
            </a:r>
            <a:endParaRPr lang="en-US" sz="1200" baseline="300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8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;)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973D-4F80-B44E-AB00-8B9CB5B4AC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80359E-9E08-7D40-A2F5-C2DA32B44F5A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FDFF3B-ABAE-C04C-ABCA-078DF29994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11.png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9.wmf"/><Relationship Id="rId1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0.jpe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1.png"/><Relationship Id="rId10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0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2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23.wmf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6" Type="http://schemas.openxmlformats.org/officeDocument/2006/relationships/image" Target="../media/image24.jpe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Analysis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Ōiwi</a:t>
            </a:r>
            <a:r>
              <a:rPr lang="en-US" dirty="0" smtClean="0"/>
              <a:t> Parker Jones</a:t>
            </a:r>
          </a:p>
          <a:p>
            <a:r>
              <a:rPr lang="en-US" dirty="0" smtClean="0"/>
              <a:t>SPM Course, London</a:t>
            </a:r>
          </a:p>
          <a:p>
            <a:r>
              <a:rPr lang="en-US" dirty="0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>
          <a:xfrm>
            <a:off x="1416050" y="2032000"/>
            <a:ext cx="6311900" cy="264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b="1" dirty="0" err="1">
                <a:solidFill>
                  <a:schemeClr val="tx2"/>
                </a:solidFill>
              </a:rPr>
              <a:t>Subject</a:t>
            </a:r>
            <a:r>
              <a:rPr lang="de-DE" sz="4400" b="1" dirty="0">
                <a:solidFill>
                  <a:schemeClr val="tx2"/>
                </a:solidFill>
              </a:rPr>
              <a:t> 12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914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>
                <a:solidFill>
                  <a:schemeClr val="tx2"/>
                </a:solidFill>
              </a:rPr>
              <a:t>For voxel v in the brain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97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3600" dirty="0" err="1">
                <a:solidFill>
                  <a:schemeClr val="tx2"/>
                </a:solidFill>
              </a:rPr>
              <a:t>Effect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dirty="0" err="1">
                <a:solidFill>
                  <a:schemeClr val="tx2"/>
                </a:solidFill>
              </a:rPr>
              <a:t>size</a:t>
            </a:r>
            <a:r>
              <a:rPr lang="de-DE" sz="3600" dirty="0">
                <a:solidFill>
                  <a:schemeClr val="tx2"/>
                </a:solidFill>
              </a:rPr>
              <a:t>, c ~ 4</a:t>
            </a:r>
            <a:br>
              <a:rPr lang="de-DE" sz="3600" dirty="0">
                <a:solidFill>
                  <a:schemeClr val="tx2"/>
                </a:solidFill>
              </a:rPr>
            </a:br>
            <a:r>
              <a:rPr lang="de-DE" sz="3600" dirty="0" err="1">
                <a:solidFill>
                  <a:schemeClr val="tx2"/>
                </a:solidFill>
              </a:rPr>
              <a:t>Within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dirty="0" err="1">
                <a:solidFill>
                  <a:schemeClr val="tx2"/>
                </a:solidFill>
              </a:rPr>
              <a:t>subject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dirty="0" err="1">
                <a:solidFill>
                  <a:schemeClr val="tx2"/>
                </a:solidFill>
              </a:rPr>
              <a:t>variability</a:t>
            </a:r>
            <a:r>
              <a:rPr lang="de-DE" sz="3600" dirty="0">
                <a:solidFill>
                  <a:schemeClr val="tx2"/>
                </a:solidFill>
              </a:rPr>
              <a:t>, s</a:t>
            </a:r>
            <a:r>
              <a:rPr lang="de-DE" sz="3600" baseline="-25000" dirty="0">
                <a:solidFill>
                  <a:schemeClr val="tx2"/>
                </a:solidFill>
              </a:rPr>
              <a:t>w</a:t>
            </a:r>
            <a:r>
              <a:rPr lang="de-DE" sz="3600" dirty="0">
                <a:solidFill>
                  <a:schemeClr val="tx2"/>
                </a:solidFill>
              </a:rPr>
              <a:t>~1.1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9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effects analysis (FFX)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&gt;&gt;    </a:t>
            </a:r>
            <a:r>
              <a:rPr lang="en-US" dirty="0" err="1" smtClean="0"/>
              <a:t>s_w</a:t>
            </a:r>
            <a:r>
              <a:rPr lang="en-US" dirty="0"/>
              <a:t> </a:t>
            </a:r>
            <a:r>
              <a:rPr lang="en-US" dirty="0" smtClean="0"/>
              <a:t>   =   </a:t>
            </a:r>
            <a:r>
              <a:rPr lang="de-DE" dirty="0" smtClean="0">
                <a:solidFill>
                  <a:schemeClr val="tx2"/>
                </a:solidFill>
              </a:rPr>
              <a:t>[</a:t>
            </a:r>
            <a:r>
              <a:rPr lang="de-DE" dirty="0">
                <a:solidFill>
                  <a:schemeClr val="tx2"/>
                </a:solidFill>
              </a:rPr>
              <a:t>0.9, </a:t>
            </a:r>
            <a:r>
              <a:rPr lang="de-DE" dirty="0" smtClean="0">
                <a:solidFill>
                  <a:schemeClr val="tx2"/>
                </a:solidFill>
              </a:rPr>
              <a:t>1.5, 1.2, </a:t>
            </a:r>
            <a:r>
              <a:rPr lang="de-DE" dirty="0">
                <a:solidFill>
                  <a:schemeClr val="tx2"/>
                </a:solidFill>
              </a:rPr>
              <a:t>0.5, 0.4, 0.7, 0.8, 2.1, 1.8, 0.8, 0.7, 1.1</a:t>
            </a:r>
            <a:r>
              <a:rPr lang="de-DE" dirty="0" smtClean="0">
                <a:solidFill>
                  <a:schemeClr val="tx2"/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    </a:t>
            </a:r>
            <a:r>
              <a:rPr lang="en-US" dirty="0" smtClean="0"/>
              <a:t>m		= </a:t>
            </a:r>
            <a:r>
              <a:rPr lang="en-US" dirty="0"/>
              <a:t>mean(c) 	</a:t>
            </a:r>
            <a:r>
              <a:rPr lang="en-US" dirty="0" smtClean="0"/>
              <a:t>%    mean </a:t>
            </a:r>
            <a:r>
              <a:rPr lang="en-US" dirty="0"/>
              <a:t>effect </a:t>
            </a:r>
            <a:r>
              <a:rPr lang="en-US" dirty="0" smtClean="0"/>
              <a:t>size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    </a:t>
            </a:r>
            <a:r>
              <a:rPr lang="en-US" dirty="0" err="1" smtClean="0"/>
              <a:t>s_w</a:t>
            </a:r>
            <a:r>
              <a:rPr lang="en-US" dirty="0" smtClean="0"/>
              <a:t>	= mean(</a:t>
            </a:r>
            <a:r>
              <a:rPr lang="en-US" dirty="0" err="1" smtClean="0"/>
              <a:t>s_w</a:t>
            </a:r>
            <a:r>
              <a:rPr lang="en-US" dirty="0" smtClean="0"/>
              <a:t>)</a:t>
            </a:r>
            <a:r>
              <a:rPr lang="en-US" dirty="0"/>
              <a:t>	</a:t>
            </a:r>
            <a:r>
              <a:rPr lang="en-US" dirty="0" smtClean="0"/>
              <a:t>%    mean </a:t>
            </a:r>
            <a:r>
              <a:rPr lang="en-US" dirty="0" err="1" smtClean="0"/>
              <a:t>s_w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    </a:t>
            </a:r>
            <a:r>
              <a:rPr lang="en-US" dirty="0" smtClean="0"/>
              <a:t>n		= length(c)*50	%    number of samples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    </a:t>
            </a:r>
            <a:r>
              <a:rPr lang="en-US" dirty="0" err="1"/>
              <a:t>sem</a:t>
            </a:r>
            <a:r>
              <a:rPr lang="en-US" dirty="0"/>
              <a:t> 	</a:t>
            </a:r>
            <a:r>
              <a:rPr lang="en-US" dirty="0" smtClean="0"/>
              <a:t>= </a:t>
            </a:r>
            <a:r>
              <a:rPr lang="en-US" dirty="0" err="1" smtClean="0"/>
              <a:t>s_w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smtClean="0"/>
              <a:t>n)	%    standard </a:t>
            </a:r>
            <a:r>
              <a:rPr lang="en-US" dirty="0"/>
              <a:t>error of the mean</a:t>
            </a:r>
          </a:p>
          <a:p>
            <a:pPr marL="0" indent="0">
              <a:buNone/>
            </a:pPr>
            <a:r>
              <a:rPr lang="en-US" dirty="0"/>
              <a:t>&gt;&gt;    t 	</a:t>
            </a:r>
            <a:r>
              <a:rPr lang="en-US" dirty="0" smtClean="0"/>
              <a:t>     	= </a:t>
            </a:r>
            <a:r>
              <a:rPr lang="en-US" dirty="0"/>
              <a:t>m / </a:t>
            </a:r>
            <a:r>
              <a:rPr lang="en-US" dirty="0" err="1"/>
              <a:t>sem</a:t>
            </a:r>
            <a:r>
              <a:rPr lang="en-US" dirty="0"/>
              <a:t>	</a:t>
            </a:r>
            <a:r>
              <a:rPr lang="en-US" dirty="0" smtClean="0"/>
              <a:t>%    t</a:t>
            </a:r>
            <a:r>
              <a:rPr lang="en-US" dirty="0"/>
              <a:t>-stat</a:t>
            </a:r>
          </a:p>
          <a:p>
            <a:pPr marL="0" indent="0">
              <a:buNone/>
            </a:pPr>
            <a:r>
              <a:rPr lang="en-US" dirty="0"/>
              <a:t>&gt;&gt;    [~,p</a:t>
            </a:r>
            <a:r>
              <a:rPr lang="en-US" dirty="0" smtClean="0"/>
              <a:t>] 	= </a:t>
            </a:r>
            <a:r>
              <a:rPr lang="en-US" dirty="0" err="1"/>
              <a:t>ttest</a:t>
            </a:r>
            <a:r>
              <a:rPr lang="en-US" dirty="0"/>
              <a:t>(c,0)	</a:t>
            </a:r>
            <a:r>
              <a:rPr lang="en-US" dirty="0" smtClean="0"/>
              <a:t>%    p</a:t>
            </a:r>
            <a:r>
              <a:rPr lang="en-US" dirty="0"/>
              <a:t>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effects analysis (FFX)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&gt;&gt;    </a:t>
            </a:r>
            <a:r>
              <a:rPr lang="en-US" dirty="0" err="1" smtClean="0"/>
              <a:t>s_w</a:t>
            </a:r>
            <a:r>
              <a:rPr lang="en-US" dirty="0" smtClean="0"/>
              <a:t>    = </a:t>
            </a:r>
            <a:r>
              <a:rPr lang="de-DE" dirty="0" smtClean="0">
                <a:solidFill>
                  <a:schemeClr val="tx2"/>
                </a:solidFill>
              </a:rPr>
              <a:t>[</a:t>
            </a:r>
            <a:r>
              <a:rPr lang="de-DE" dirty="0">
                <a:solidFill>
                  <a:schemeClr val="tx2"/>
                </a:solidFill>
              </a:rPr>
              <a:t>0.9, </a:t>
            </a:r>
            <a:r>
              <a:rPr lang="de-DE" dirty="0" smtClean="0">
                <a:solidFill>
                  <a:schemeClr val="tx2"/>
                </a:solidFill>
              </a:rPr>
              <a:t>1.5, 1.2, </a:t>
            </a:r>
            <a:r>
              <a:rPr lang="de-DE" dirty="0">
                <a:solidFill>
                  <a:schemeClr val="tx2"/>
                </a:solidFill>
              </a:rPr>
              <a:t>0.5, 0.4, 0.7, 0.8, 2.1, 1.8, 0.8, 0.7, 1.1</a:t>
            </a:r>
            <a:r>
              <a:rPr lang="de-DE" dirty="0" smtClean="0">
                <a:solidFill>
                  <a:schemeClr val="tx2"/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    </a:t>
            </a:r>
            <a:r>
              <a:rPr lang="en-US" dirty="0" smtClean="0"/>
              <a:t>m		= </a:t>
            </a:r>
            <a:r>
              <a:rPr lang="en-US" dirty="0"/>
              <a:t>mean(c) 	</a:t>
            </a:r>
            <a:r>
              <a:rPr lang="en-US" dirty="0" smtClean="0"/>
              <a:t>%    </a:t>
            </a:r>
            <a:r>
              <a:rPr lang="en-US" b="1" dirty="0" smtClean="0"/>
              <a:t>2.67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    </a:t>
            </a:r>
            <a:r>
              <a:rPr lang="en-US" dirty="0" err="1" smtClean="0"/>
              <a:t>s_w</a:t>
            </a:r>
            <a:r>
              <a:rPr lang="en-US" dirty="0" smtClean="0"/>
              <a:t>	= mean(</a:t>
            </a:r>
            <a:r>
              <a:rPr lang="en-US" dirty="0" err="1" smtClean="0"/>
              <a:t>s_w</a:t>
            </a:r>
            <a:r>
              <a:rPr lang="en-US" dirty="0" smtClean="0"/>
              <a:t>)	%    </a:t>
            </a:r>
            <a:r>
              <a:rPr lang="de-DE" b="1" dirty="0" smtClean="0">
                <a:solidFill>
                  <a:schemeClr val="tx2"/>
                </a:solidFill>
              </a:rPr>
              <a:t>1.04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&gt;&gt;    </a:t>
            </a:r>
            <a:r>
              <a:rPr lang="en-US" dirty="0" smtClean="0"/>
              <a:t>n		= </a:t>
            </a:r>
            <a:r>
              <a:rPr lang="en-US" dirty="0"/>
              <a:t>length(c</a:t>
            </a:r>
            <a:r>
              <a:rPr lang="en-US" dirty="0" smtClean="0"/>
              <a:t>) * 50</a:t>
            </a:r>
            <a:r>
              <a:rPr lang="en-US" dirty="0"/>
              <a:t>	</a:t>
            </a:r>
            <a:r>
              <a:rPr lang="en-US" dirty="0" smtClean="0"/>
              <a:t>%    </a:t>
            </a:r>
            <a:r>
              <a:rPr lang="en-US" b="1" dirty="0" smtClean="0"/>
              <a:t>600</a:t>
            </a:r>
            <a:r>
              <a:rPr lang="en-US" dirty="0" smtClean="0"/>
              <a:t> = 12 </a:t>
            </a:r>
            <a:r>
              <a:rPr lang="en-US" dirty="0" err="1" smtClean="0"/>
              <a:t>subj</a:t>
            </a:r>
            <a:r>
              <a:rPr lang="en-US" dirty="0" smtClean="0"/>
              <a:t> x 50 scans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    </a:t>
            </a:r>
            <a:r>
              <a:rPr lang="en-US" dirty="0" err="1"/>
              <a:t>sem</a:t>
            </a:r>
            <a:r>
              <a:rPr lang="en-US" dirty="0"/>
              <a:t> 	</a:t>
            </a:r>
            <a:r>
              <a:rPr lang="en-US" dirty="0" smtClean="0"/>
              <a:t>= </a:t>
            </a:r>
            <a:r>
              <a:rPr lang="en-US" dirty="0" err="1" smtClean="0"/>
              <a:t>s_w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sqrt</a:t>
            </a:r>
            <a:r>
              <a:rPr lang="en-US" dirty="0"/>
              <a:t>(n</a:t>
            </a:r>
            <a:r>
              <a:rPr lang="en-US" dirty="0" smtClean="0"/>
              <a:t>)	%    </a:t>
            </a:r>
            <a:r>
              <a:rPr lang="de-DE" b="1" dirty="0" smtClean="0">
                <a:solidFill>
                  <a:schemeClr val="tx2"/>
                </a:solidFill>
              </a:rPr>
              <a:t>0.04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&gt;&gt;    t 	</a:t>
            </a:r>
            <a:r>
              <a:rPr lang="en-US" dirty="0" smtClean="0"/>
              <a:t>     	= </a:t>
            </a:r>
            <a:r>
              <a:rPr lang="en-US" dirty="0"/>
              <a:t>m / </a:t>
            </a:r>
            <a:r>
              <a:rPr lang="en-US" dirty="0" err="1"/>
              <a:t>sem</a:t>
            </a:r>
            <a:r>
              <a:rPr lang="en-US" dirty="0"/>
              <a:t>	</a:t>
            </a:r>
            <a:r>
              <a:rPr lang="en-US" dirty="0" smtClean="0"/>
              <a:t>%    </a:t>
            </a:r>
            <a:r>
              <a:rPr lang="de-DE" b="1" dirty="0" smtClean="0">
                <a:solidFill>
                  <a:schemeClr val="tx2"/>
                </a:solidFill>
              </a:rPr>
              <a:t>62.7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&gt;&gt;    [~,p</a:t>
            </a:r>
            <a:r>
              <a:rPr lang="en-US" dirty="0" smtClean="0"/>
              <a:t>] 	= </a:t>
            </a:r>
            <a:r>
              <a:rPr lang="en-US" dirty="0" err="1"/>
              <a:t>ttest</a:t>
            </a:r>
            <a:r>
              <a:rPr lang="en-US" dirty="0"/>
              <a:t>(c,0)	</a:t>
            </a:r>
            <a:r>
              <a:rPr lang="en-US" dirty="0" smtClean="0"/>
              <a:t>%    </a:t>
            </a:r>
            <a:r>
              <a:rPr lang="de-DE" b="1" dirty="0" smtClean="0">
                <a:solidFill>
                  <a:schemeClr val="tx2"/>
                </a:solidFill>
              </a:rPr>
              <a:t>10</a:t>
            </a:r>
            <a:r>
              <a:rPr lang="de-DE" b="1" baseline="30000" dirty="0">
                <a:solidFill>
                  <a:schemeClr val="tx2"/>
                </a:solidFill>
              </a:rPr>
              <a:t>-</a:t>
            </a:r>
            <a:r>
              <a:rPr lang="de-DE" b="1" baseline="30000" dirty="0" smtClean="0">
                <a:solidFill>
                  <a:schemeClr val="tx2"/>
                </a:solidFill>
              </a:rPr>
              <a:t>51</a:t>
            </a:r>
            <a:endParaRPr lang="en-US" b="1" baseline="30000" dirty="0">
              <a:solidFill>
                <a:schemeClr val="tx2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6473825" y="5514975"/>
            <a:ext cx="2405063" cy="949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dirty="0" smtClean="0"/>
              <a:t>“The fallacy of </a:t>
            </a:r>
          </a:p>
          <a:p>
            <a:r>
              <a:rPr lang="en-US" dirty="0" smtClean="0"/>
              <a:t>classical inference”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48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>
          <a:xfrm>
            <a:off x="2776139" y="4324659"/>
            <a:ext cx="2084623" cy="105510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>
          <a:xfrm>
            <a:off x="5642743" y="4324659"/>
            <a:ext cx="2087881" cy="105510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>
          <a:xfrm>
            <a:off x="427968" y="4324659"/>
            <a:ext cx="2084623" cy="105510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8284" y="4445194"/>
            <a:ext cx="1114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4" name="Isosceles Triangle 13"/>
          <p:cNvSpPr/>
          <p:nvPr/>
        </p:nvSpPr>
        <p:spPr>
          <a:xfrm>
            <a:off x="427968" y="2659927"/>
            <a:ext cx="7203489" cy="1473743"/>
          </a:xfrm>
          <a:prstGeom prst="triangle">
            <a:avLst>
              <a:gd name="adj" fmla="val 49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38813" y="2659927"/>
            <a:ext cx="8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tx2"/>
                </a:solidFill>
              </a:rPr>
              <a:t>s</a:t>
            </a:r>
            <a:r>
              <a:rPr lang="de-DE" sz="3600" baseline="-25000" dirty="0" err="1" smtClean="0">
                <a:solidFill>
                  <a:schemeClr val="tx2"/>
                </a:solidFill>
              </a:rPr>
              <a:t>w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559216" y="281702"/>
            <a:ext cx="214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err="1" smtClean="0">
                <a:solidFill>
                  <a:schemeClr val="tx2"/>
                </a:solidFill>
              </a:rPr>
              <a:t>n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smtClean="0">
                <a:solidFill>
                  <a:schemeClr val="tx2"/>
                </a:solidFill>
              </a:rPr>
              <a:t>= 600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407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>
          <a:xfrm>
            <a:off x="2776139" y="4324659"/>
            <a:ext cx="2084623" cy="105510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>
          <a:xfrm>
            <a:off x="5642743" y="4324659"/>
            <a:ext cx="2087881" cy="105510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>
          <a:xfrm>
            <a:off x="427968" y="4324659"/>
            <a:ext cx="2084623" cy="105510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8284" y="4445194"/>
            <a:ext cx="1114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4" name="Isosceles Triangle 13"/>
          <p:cNvSpPr/>
          <p:nvPr/>
        </p:nvSpPr>
        <p:spPr>
          <a:xfrm>
            <a:off x="427968" y="1126231"/>
            <a:ext cx="7203489" cy="1473743"/>
          </a:xfrm>
          <a:prstGeom prst="triangle">
            <a:avLst>
              <a:gd name="adj" fmla="val 49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27968" y="3306937"/>
            <a:ext cx="2084623" cy="751440"/>
          </a:xfrm>
          <a:prstGeom prst="triangle">
            <a:avLst>
              <a:gd name="adj" fmla="val 49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776139" y="3306937"/>
            <a:ext cx="2084623" cy="751440"/>
          </a:xfrm>
          <a:prstGeom prst="triangle">
            <a:avLst>
              <a:gd name="adj" fmla="val 49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646001" y="3306937"/>
            <a:ext cx="2084623" cy="751440"/>
          </a:xfrm>
          <a:prstGeom prst="triangle">
            <a:avLst>
              <a:gd name="adj" fmla="val 49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7967" y="2572648"/>
            <a:ext cx="2084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Subj</a:t>
            </a:r>
            <a:r>
              <a:rPr lang="en-US" sz="4400" dirty="0" smtClean="0"/>
              <a:t> 1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76139" y="2572648"/>
            <a:ext cx="2084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Subj</a:t>
            </a:r>
            <a:r>
              <a:rPr lang="en-US" sz="4400" dirty="0" smtClean="0"/>
              <a:t> 2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6240" y="2572648"/>
            <a:ext cx="225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Subj</a:t>
            </a:r>
            <a:r>
              <a:rPr lang="en-US" sz="4400" dirty="0" smtClean="0"/>
              <a:t> 12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8038813" y="2659927"/>
            <a:ext cx="8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tx2"/>
                </a:solidFill>
              </a:rPr>
              <a:t>s</a:t>
            </a:r>
            <a:r>
              <a:rPr lang="de-DE" sz="3600" baseline="-25000" dirty="0" err="1" smtClean="0">
                <a:solidFill>
                  <a:schemeClr val="tx2"/>
                </a:solidFill>
              </a:rPr>
              <a:t>b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9216" y="281702"/>
            <a:ext cx="214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err="1" smtClean="0">
                <a:solidFill>
                  <a:schemeClr val="tx2"/>
                </a:solidFill>
              </a:rPr>
              <a:t>n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smtClean="0">
                <a:solidFill>
                  <a:schemeClr val="tx2"/>
                </a:solidFill>
              </a:rPr>
              <a:t>= 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782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309938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065338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821363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11675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 bwMode="auto">
          <a:xfrm>
            <a:off x="396875" y="5816600"/>
            <a:ext cx="99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 bwMode="auto">
          <a:xfrm>
            <a:off x="396875" y="4541838"/>
            <a:ext cx="1017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 bwMode="auto">
          <a:xfrm>
            <a:off x="396875" y="3300413"/>
            <a:ext cx="1016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081213"/>
            <a:ext cx="1016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0" descr="pa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198596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pa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438626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a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558641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pa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314801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1975" y="1676400"/>
            <a:ext cx="372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200">
                <a:latin typeface="Arial" charset="0"/>
              </a:rPr>
              <a:t>Data</a:t>
            </a:r>
            <a:r>
              <a:rPr lang="en-GB" sz="1400">
                <a:latin typeface="Arial" charset="0"/>
              </a:rPr>
              <a:t>	       </a:t>
            </a:r>
            <a:r>
              <a:rPr lang="en-GB" sz="1200">
                <a:latin typeface="Arial" charset="0"/>
              </a:rPr>
              <a:t>Design Matrix</a:t>
            </a:r>
            <a:r>
              <a:rPr lang="en-GB" sz="1400">
                <a:latin typeface="Arial" charset="0"/>
              </a:rPr>
              <a:t>    </a:t>
            </a:r>
            <a:r>
              <a:rPr lang="en-GB" sz="1200">
                <a:latin typeface="Arial" charset="0"/>
              </a:rPr>
              <a:t>Contrast Images</a:t>
            </a:r>
            <a:endParaRPr lang="en-GB" sz="140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942975" y="4067175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839788" y="1119188"/>
            <a:ext cx="2376487" cy="482600"/>
          </a:xfrm>
          <a:prstGeom prst="rect">
            <a:avLst/>
          </a:prstGeom>
          <a:solidFill>
            <a:srgbClr val="D9D9D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First level</a:t>
            </a:r>
            <a:endParaRPr lang="en-GB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dirty="0" smtClean="0">
                <a:solidFill>
                  <a:schemeClr val="tx2"/>
                </a:solidFill>
              </a:rPr>
              <a:t>Summary </a:t>
            </a:r>
            <a:r>
              <a:rPr lang="de-DE" sz="4400" dirty="0" err="1" smtClean="0">
                <a:solidFill>
                  <a:schemeClr val="tx2"/>
                </a:solidFill>
              </a:rPr>
              <a:t>stats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42138" y="1033463"/>
            <a:ext cx="2078037" cy="107156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309938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065338"/>
            <a:ext cx="52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821363"/>
            <a:ext cx="517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11675"/>
            <a:ext cx="520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7" descr="Sen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8" t="8951" r="9554" b="51018"/>
          <a:stretch>
            <a:fillRect/>
          </a:stretch>
        </p:blipFill>
        <p:spPr bwMode="auto">
          <a:xfrm>
            <a:off x="5078413" y="2725738"/>
            <a:ext cx="1395412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 bwMode="auto">
          <a:xfrm>
            <a:off x="396875" y="5816600"/>
            <a:ext cx="99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 bwMode="auto">
          <a:xfrm>
            <a:off x="396875" y="4541838"/>
            <a:ext cx="10175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 bwMode="auto">
          <a:xfrm>
            <a:off x="396875" y="3300413"/>
            <a:ext cx="1016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081213"/>
            <a:ext cx="1016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2" descr="pa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198596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pa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438626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pa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558641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par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10152" r="51744" b="42168"/>
          <a:stretch>
            <a:fillRect/>
          </a:stretch>
        </p:blipFill>
        <p:spPr bwMode="auto">
          <a:xfrm>
            <a:off x="2028825" y="3148013"/>
            <a:ext cx="60642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867275"/>
            <a:ext cx="981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61975" y="1676400"/>
            <a:ext cx="372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200">
                <a:latin typeface="Arial" charset="0"/>
              </a:rPr>
              <a:t>Data</a:t>
            </a:r>
            <a:r>
              <a:rPr lang="en-GB" sz="1400">
                <a:latin typeface="Arial" charset="0"/>
              </a:rPr>
              <a:t>	       </a:t>
            </a:r>
            <a:r>
              <a:rPr lang="en-GB" sz="1200">
                <a:latin typeface="Arial" charset="0"/>
              </a:rPr>
              <a:t>Design Matrix</a:t>
            </a:r>
            <a:r>
              <a:rPr lang="en-GB" sz="1400">
                <a:latin typeface="Arial" charset="0"/>
              </a:rPr>
              <a:t>    </a:t>
            </a:r>
            <a:r>
              <a:rPr lang="en-GB" sz="1200">
                <a:latin typeface="Arial" charset="0"/>
              </a:rPr>
              <a:t>Contrast Images</a:t>
            </a:r>
            <a:endParaRPr lang="en-GB" sz="14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942975" y="4067175"/>
            <a:ext cx="0" cy="466725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7034213" y="1119188"/>
          <a:ext cx="16605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13" imgW="952200" imgH="482400" progId="Equation.3">
                  <p:embed/>
                </p:oleObj>
              </mc:Choice>
              <mc:Fallback>
                <p:oleObj name="Equation" r:id="rId13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1119188"/>
                        <a:ext cx="16605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743200"/>
            <a:ext cx="205740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512050" y="2251075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/>
              <a:t>SPM(t)</a:t>
            </a:r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291013" y="1143000"/>
            <a:ext cx="0" cy="541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514850" y="1119188"/>
            <a:ext cx="2287588" cy="482600"/>
          </a:xfrm>
          <a:prstGeom prst="rect">
            <a:avLst/>
          </a:prstGeom>
          <a:solidFill>
            <a:srgbClr val="D9D9D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de-DE" dirty="0"/>
              <a:t>Second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839788" y="1119188"/>
            <a:ext cx="2376487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First level</a:t>
            </a:r>
            <a:endParaRPr lang="en-GB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6473825" y="5514975"/>
            <a:ext cx="2405063" cy="949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GB"/>
              <a:t>One-sample</a:t>
            </a:r>
          </a:p>
          <a:p>
            <a:r>
              <a:rPr lang="en-GB"/>
              <a:t>t-test @ 2</a:t>
            </a:r>
            <a:r>
              <a:rPr lang="en-GB" baseline="30000"/>
              <a:t>nd</a:t>
            </a:r>
            <a:r>
              <a:rPr lang="en-GB"/>
              <a:t> level</a:t>
            </a:r>
            <a:endParaRPr lang="de-DE"/>
          </a:p>
        </p:txBody>
      </p:sp>
      <p:cxnSp>
        <p:nvCxnSpPr>
          <p:cNvPr id="30" name="AutoShape 36"/>
          <p:cNvCxnSpPr>
            <a:cxnSpLocks noChangeShapeType="1"/>
          </p:cNvCxnSpPr>
          <p:nvPr/>
        </p:nvCxnSpPr>
        <p:spPr bwMode="auto">
          <a:xfrm>
            <a:off x="3762375" y="2217738"/>
            <a:ext cx="1181100" cy="468312"/>
          </a:xfrm>
          <a:prstGeom prst="straightConnector1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37"/>
          <p:cNvCxnSpPr>
            <a:cxnSpLocks noChangeShapeType="1"/>
          </p:cNvCxnSpPr>
          <p:nvPr/>
        </p:nvCxnSpPr>
        <p:spPr bwMode="auto">
          <a:xfrm flipV="1">
            <a:off x="3886200" y="5816600"/>
            <a:ext cx="1057275" cy="431800"/>
          </a:xfrm>
          <a:prstGeom prst="straightConnector1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dirty="0" smtClean="0">
                <a:solidFill>
                  <a:schemeClr val="tx2"/>
                </a:solidFill>
              </a:rPr>
              <a:t>Summary </a:t>
            </a:r>
            <a:r>
              <a:rPr lang="de-DE" sz="4400" dirty="0" err="1" smtClean="0">
                <a:solidFill>
                  <a:schemeClr val="tx2"/>
                </a:solidFill>
              </a:rPr>
              <a:t>stats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6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08025" y="39338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119938" y="3509963"/>
            <a:ext cx="598487" cy="6445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 rot="5400000">
            <a:off x="2297113" y="4086225"/>
            <a:ext cx="3586162" cy="5286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330200" y="1116013"/>
            <a:ext cx="3351213" cy="1249362"/>
          </a:xfrm>
          <a:prstGeom prst="rect">
            <a:avLst/>
          </a:prstGeom>
          <a:solidFill>
            <a:srgbClr val="E5F3F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graphicFrame>
        <p:nvGraphicFramePr>
          <p:cNvPr id="39" name="Object 13"/>
          <p:cNvGraphicFramePr>
            <a:graphicFrameLocks noChangeAspect="1"/>
          </p:cNvGraphicFramePr>
          <p:nvPr/>
        </p:nvGraphicFramePr>
        <p:xfrm>
          <a:off x="531813" y="1171575"/>
          <a:ext cx="3060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Equation" r:id="rId4" imgW="1206360" imgH="457200" progId="Equation.3">
                  <p:embed/>
                </p:oleObj>
              </mc:Choice>
              <mc:Fallback>
                <p:oleObj name="Equation" r:id="rId4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71575"/>
                        <a:ext cx="30607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14" descr="design1st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7466" r="9587" b="11200"/>
          <a:stretch>
            <a:fillRect/>
          </a:stretch>
        </p:blipFill>
        <p:spPr bwMode="auto">
          <a:xfrm>
            <a:off x="1211263" y="2566988"/>
            <a:ext cx="15398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18"/>
          <p:cNvSpPr>
            <a:spLocks noChangeArrowheads="1"/>
          </p:cNvSpPr>
          <p:nvPr/>
        </p:nvSpPr>
        <p:spPr bwMode="auto">
          <a:xfrm rot="5400000">
            <a:off x="2168525" y="3214688"/>
            <a:ext cx="1798637" cy="5095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" name="Object 19"/>
          <p:cNvGraphicFramePr>
            <a:graphicFrameLocks noChangeAspect="1"/>
          </p:cNvGraphicFramePr>
          <p:nvPr/>
        </p:nvGraphicFramePr>
        <p:xfrm>
          <a:off x="2824163" y="3132138"/>
          <a:ext cx="4905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Equation" r:id="rId7" imgW="228600" imgH="203040" progId="Equation.3">
                  <p:embed/>
                </p:oleObj>
              </mc:Choice>
              <mc:Fallback>
                <p:oleObj name="Equation" r:id="rId7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132138"/>
                        <a:ext cx="4905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1"/>
          <p:cNvGraphicFramePr>
            <a:graphicFrameLocks noChangeAspect="1"/>
          </p:cNvGraphicFramePr>
          <p:nvPr/>
        </p:nvGraphicFramePr>
        <p:xfrm>
          <a:off x="3830638" y="4138613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" name="Equation" r:id="rId9" imgW="228600" imgH="203040" progId="Equation.3">
                  <p:embed/>
                </p:oleObj>
              </mc:Choice>
              <mc:Fallback>
                <p:oleObj name="Equation" r:id="rId9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4138613"/>
                        <a:ext cx="5111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322638" y="39338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/>
          </a:p>
        </p:txBody>
      </p:sp>
      <p:sp>
        <p:nvSpPr>
          <p:cNvPr id="45" name="AutoShape 23"/>
          <p:cNvSpPr>
            <a:spLocks/>
          </p:cNvSpPr>
          <p:nvPr/>
        </p:nvSpPr>
        <p:spPr bwMode="auto">
          <a:xfrm>
            <a:off x="4560888" y="2576513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 rot="5400000">
            <a:off x="4818063" y="4122738"/>
            <a:ext cx="1841500" cy="6032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" name="Object 25"/>
          <p:cNvGraphicFramePr>
            <a:graphicFrameLocks noChangeAspect="1"/>
          </p:cNvGraphicFramePr>
          <p:nvPr/>
        </p:nvGraphicFramePr>
        <p:xfrm>
          <a:off x="5446713" y="4135438"/>
          <a:ext cx="5937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" name="Equation" r:id="rId11" imgW="228600" imgH="203040" progId="Equation.3">
                  <p:embed/>
                </p:oleObj>
              </mc:Choice>
              <mc:Fallback>
                <p:oleObj name="Equation" r:id="rId11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135438"/>
                        <a:ext cx="5937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5978525" y="413385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 rot="5400000">
            <a:off x="5780882" y="4040981"/>
            <a:ext cx="1841500" cy="7667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" name="Object 28"/>
          <p:cNvGraphicFramePr>
            <a:graphicFrameLocks noChangeAspect="1"/>
          </p:cNvGraphicFramePr>
          <p:nvPr/>
        </p:nvGraphicFramePr>
        <p:xfrm>
          <a:off x="6381750" y="4262438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Equation" r:id="rId13" imgW="291960" imgH="190440" progId="Equation.3">
                  <p:embed/>
                </p:oleObj>
              </mc:Choice>
              <mc:Fallback>
                <p:oleObj name="Equation" r:id="rId13" imgW="291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262438"/>
                        <a:ext cx="6175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9"/>
          <p:cNvGraphicFramePr>
            <a:graphicFrameLocks noChangeAspect="1"/>
          </p:cNvGraphicFramePr>
          <p:nvPr/>
        </p:nvGraphicFramePr>
        <p:xfrm>
          <a:off x="7112000" y="3622675"/>
          <a:ext cx="609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3" name="Equation" r:id="rId15" imgW="253800" imgH="203040" progId="Equation.3">
                  <p:embed/>
                </p:oleObj>
              </mc:Choice>
              <mc:Fallback>
                <p:oleObj name="Equation" r:id="rId15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622675"/>
                        <a:ext cx="6096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7605713" y="412115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/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 rot="5400000">
            <a:off x="7441407" y="4064794"/>
            <a:ext cx="1841500" cy="70643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" name="Object 32"/>
          <p:cNvGraphicFramePr>
            <a:graphicFrameLocks noChangeAspect="1"/>
          </p:cNvGraphicFramePr>
          <p:nvPr/>
        </p:nvGraphicFramePr>
        <p:xfrm>
          <a:off x="8070850" y="4200525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" name="Equation" r:id="rId17" imgW="241200" imgH="203040" progId="Equation.3">
                  <p:embed/>
                </p:oleObj>
              </mc:Choice>
              <mc:Fallback>
                <p:oleObj name="Equation" r:id="rId17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4200525"/>
                        <a:ext cx="53816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5"/>
          <p:cNvGraphicFramePr>
            <a:graphicFrameLocks noChangeAspect="1"/>
          </p:cNvGraphicFramePr>
          <p:nvPr/>
        </p:nvGraphicFramePr>
        <p:xfrm>
          <a:off x="293688" y="4108450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5" name="Equation" r:id="rId19" imgW="139680" imgH="164880" progId="Equation.3">
                  <p:embed/>
                </p:oleObj>
              </mc:Choice>
              <mc:Fallback>
                <p:oleObj name="Equation" r:id="rId1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108450"/>
                        <a:ext cx="3333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6"/>
          <p:cNvGraphicFramePr>
            <a:graphicFrameLocks noChangeAspect="1"/>
          </p:cNvGraphicFramePr>
          <p:nvPr/>
        </p:nvGraphicFramePr>
        <p:xfrm>
          <a:off x="1211263" y="3057525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" name="Equation" r:id="rId21" imgW="279360" imgH="228600" progId="Equation.3">
                  <p:embed/>
                </p:oleObj>
              </mc:Choice>
              <mc:Fallback>
                <p:oleObj name="Equation" r:id="rId21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057525"/>
                        <a:ext cx="4651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7"/>
          <p:cNvGraphicFramePr>
            <a:graphicFrameLocks noChangeAspect="1"/>
          </p:cNvGraphicFramePr>
          <p:nvPr/>
        </p:nvGraphicFramePr>
        <p:xfrm>
          <a:off x="1733550" y="4173538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" name="Equation" r:id="rId23" imgW="279360" imgH="228600" progId="Equation.3">
                  <p:embed/>
                </p:oleObj>
              </mc:Choice>
              <mc:Fallback>
                <p:oleObj name="Equation" r:id="rId23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173538"/>
                        <a:ext cx="4651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8"/>
          <p:cNvGraphicFramePr>
            <a:graphicFrameLocks noChangeAspect="1"/>
          </p:cNvGraphicFramePr>
          <p:nvPr/>
        </p:nvGraphicFramePr>
        <p:xfrm>
          <a:off x="2254250" y="5291138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" name="Equation" r:id="rId25" imgW="279360" imgH="241200" progId="Equation.3">
                  <p:embed/>
                </p:oleObj>
              </mc:Choice>
              <mc:Fallback>
                <p:oleObj name="Equation" r:id="rId25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5291138"/>
                        <a:ext cx="4651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5865813" y="5764213"/>
            <a:ext cx="2287587" cy="482600"/>
          </a:xfrm>
          <a:prstGeom prst="rect">
            <a:avLst/>
          </a:prstGeom>
          <a:solidFill>
            <a:srgbClr val="E5F3F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Second level</a:t>
            </a:r>
            <a:endParaRPr lang="en-GB"/>
          </a:p>
        </p:txBody>
      </p:sp>
      <p:sp>
        <p:nvSpPr>
          <p:cNvPr id="60" name="Rectangle 40"/>
          <p:cNvSpPr>
            <a:spLocks noChangeArrowheads="1"/>
          </p:cNvSpPr>
          <p:nvPr/>
        </p:nvSpPr>
        <p:spPr bwMode="auto">
          <a:xfrm>
            <a:off x="1449388" y="6246813"/>
            <a:ext cx="2376487" cy="482600"/>
          </a:xfrm>
          <a:prstGeom prst="rect">
            <a:avLst/>
          </a:prstGeom>
          <a:solidFill>
            <a:srgbClr val="E5F3F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de-DE"/>
              <a:t>First level</a:t>
            </a:r>
            <a:endParaRPr lang="en-GB"/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3962400" y="129540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838200" indent="-838200"/>
            <a:r>
              <a:rPr lang="de-DE" dirty="0" smtClean="0">
                <a:solidFill>
                  <a:schemeClr val="tx2"/>
                </a:solidFill>
              </a:rPr>
              <a:t>	(</a:t>
            </a:r>
            <a:r>
              <a:rPr lang="de-DE" dirty="0">
                <a:solidFill>
                  <a:schemeClr val="tx2"/>
                </a:solidFill>
              </a:rPr>
              <a:t>1) </a:t>
            </a:r>
            <a:r>
              <a:rPr lang="de-DE" dirty="0" err="1">
                <a:solidFill>
                  <a:schemeClr val="tx2"/>
                </a:solidFill>
              </a:rPr>
              <a:t>Within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subject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variance</a:t>
            </a:r>
            <a:r>
              <a:rPr lang="de-DE" dirty="0">
                <a:solidFill>
                  <a:schemeClr val="tx2"/>
                </a:solidFill>
              </a:rPr>
              <a:t>, </a:t>
            </a:r>
            <a:r>
              <a:rPr lang="de-DE" dirty="0" err="1">
                <a:solidFill>
                  <a:schemeClr val="tx2"/>
                </a:solidFill>
              </a:rPr>
              <a:t>s</a:t>
            </a:r>
            <a:r>
              <a:rPr lang="de-DE" baseline="-25000" dirty="0" err="1">
                <a:solidFill>
                  <a:schemeClr val="tx2"/>
                </a:solidFill>
              </a:rPr>
              <a:t>w</a:t>
            </a:r>
            <a:r>
              <a:rPr lang="de-DE" dirty="0">
                <a:solidFill>
                  <a:schemeClr val="tx2"/>
                </a:solidFill>
              </a:rPr>
              <a:t>(i)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/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(</a:t>
            </a:r>
            <a:r>
              <a:rPr lang="de-DE" dirty="0">
                <a:solidFill>
                  <a:schemeClr val="tx2"/>
                </a:solidFill>
              </a:rPr>
              <a:t>2) </a:t>
            </a:r>
            <a:r>
              <a:rPr lang="de-DE" dirty="0" err="1">
                <a:solidFill>
                  <a:schemeClr val="tx2"/>
                </a:solidFill>
              </a:rPr>
              <a:t>Between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subject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variance,s</a:t>
            </a:r>
            <a:r>
              <a:rPr lang="de-DE" baseline="-25000" dirty="0" err="1">
                <a:solidFill>
                  <a:schemeClr val="tx2"/>
                </a:solidFill>
              </a:rPr>
              <a:t>b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4400" dirty="0" smtClean="0"/>
              <a:t>Hierarchical model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stats </a:t>
            </a:r>
            <a:r>
              <a:rPr lang="en-US" dirty="0" err="1" smtClean="0"/>
              <a:t>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hierarchical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people use summary stats (for RFX in neuroimaging)</a:t>
            </a:r>
          </a:p>
          <a:p>
            <a:pPr lvl="1"/>
            <a:r>
              <a:rPr lang="en-US" dirty="0" smtClean="0"/>
              <a:t>Quick to compute</a:t>
            </a:r>
          </a:p>
          <a:p>
            <a:pPr lvl="1"/>
            <a:r>
              <a:rPr lang="en-US" dirty="0" smtClean="0"/>
              <a:t>Equivalent to hierarchical models if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ithin-subject variances are the same</a:t>
            </a:r>
          </a:p>
          <a:p>
            <a:pPr lvl="2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designs are the same (e.g. equal number of trials)</a:t>
            </a:r>
          </a:p>
          <a:p>
            <a:r>
              <a:rPr lang="en-US" dirty="0" smtClean="0"/>
              <a:t>Hierarchical models</a:t>
            </a:r>
          </a:p>
          <a:p>
            <a:pPr lvl="1"/>
            <a:r>
              <a:rPr lang="en-US" dirty="0" smtClean="0"/>
              <a:t>Guarantee optimal analysis for each dataset</a:t>
            </a:r>
          </a:p>
          <a:p>
            <a:pPr lvl="1"/>
            <a:r>
              <a:rPr lang="en-US" dirty="0" smtClean="0"/>
              <a:t>Can be very useful if</a:t>
            </a:r>
          </a:p>
          <a:p>
            <a:pPr lvl="2"/>
            <a:r>
              <a:rPr lang="en-US" dirty="0" smtClean="0"/>
              <a:t>assumptions 1, 2 above are violated (e.g. patient studies)</a:t>
            </a:r>
          </a:p>
          <a:p>
            <a:pPr lvl="2"/>
            <a:r>
              <a:rPr lang="en-US" dirty="0"/>
              <a:t>y</a:t>
            </a:r>
            <a:r>
              <a:rPr lang="en-US" dirty="0" smtClean="0"/>
              <a:t>ou want to check your results</a:t>
            </a:r>
          </a:p>
        </p:txBody>
      </p:sp>
    </p:spTree>
    <p:extLst>
      <p:ext uri="{BB962C8B-B14F-4D97-AF65-F5344CB8AC3E}">
        <p14:creationId xmlns:p14="http://schemas.microsoft.com/office/powerpoint/2010/main" val="346128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19200"/>
            <a:ext cx="2382838" cy="2352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962400"/>
            <a:ext cx="2382838" cy="2352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00800" y="5520293"/>
            <a:ext cx="2286000" cy="738664"/>
          </a:xfrm>
          <a:prstGeom prst="rect">
            <a:avLst/>
          </a:prstGeom>
          <a:solidFill>
            <a:srgbClr val="D9D9D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lang="en-GB" sz="1400" i="1" dirty="0" err="1"/>
              <a:t>Friston</a:t>
            </a:r>
            <a:r>
              <a:rPr lang="en-GB" sz="1400" i="1" dirty="0"/>
              <a:t> et al. (2004) Mixed effects and fMRI studies, </a:t>
            </a:r>
            <a:r>
              <a:rPr lang="en-GB" sz="1400" i="1" dirty="0" err="1"/>
              <a:t>Neuroimage</a:t>
            </a:r>
            <a:endParaRPr lang="en-US" sz="1400" i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1878013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de-DE">
                <a:solidFill>
                  <a:schemeClr val="tx2"/>
                </a:solidFill>
              </a:rPr>
              <a:t>Summary</a:t>
            </a:r>
          </a:p>
          <a:p>
            <a:r>
              <a:rPr lang="de-DE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4648200"/>
            <a:ext cx="1752600" cy="914400"/>
          </a:xfrm>
          <a:prstGeom prst="rect">
            <a:avLst/>
          </a:prstGeom>
          <a:solidFill>
            <a:srgbClr val="D9D9D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de-DE">
                <a:solidFill>
                  <a:schemeClr val="tx2"/>
                </a:solidFill>
              </a:rPr>
              <a:t>Hierarchical</a:t>
            </a:r>
          </a:p>
          <a:p>
            <a:r>
              <a:rPr lang="de-DE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4400" dirty="0" smtClean="0"/>
              <a:t>Auditory example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8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may come from multiple sources</a:t>
            </a:r>
          </a:p>
          <a:p>
            <a:r>
              <a:rPr lang="en-US" dirty="0" smtClean="0"/>
              <a:t>Some common to all data, e.g. measurement noise</a:t>
            </a:r>
          </a:p>
          <a:p>
            <a:r>
              <a:rPr lang="en-US" dirty="0" smtClean="0"/>
              <a:t>Some common to subsets, e.g. subject variability</a:t>
            </a:r>
          </a:p>
          <a:p>
            <a:r>
              <a:rPr lang="en-US" dirty="0" smtClean="0"/>
              <a:t>How do we model this?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82265" y="1953010"/>
            <a:ext cx="2599735" cy="2827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3273" y="1953010"/>
            <a:ext cx="2599735" cy="2827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 b="1" dirty="0" err="1">
                <a:solidFill>
                  <a:schemeClr val="tx2"/>
                </a:solidFill>
              </a:rPr>
              <a:t>Condition</a:t>
            </a:r>
            <a:r>
              <a:rPr lang="de-DE" sz="2800" b="1" dirty="0">
                <a:solidFill>
                  <a:schemeClr val="tx2"/>
                </a:solidFill>
              </a:rPr>
              <a:t> 1		</a:t>
            </a:r>
            <a:r>
              <a:rPr lang="de-DE" sz="2800" b="1" dirty="0" err="1">
                <a:solidFill>
                  <a:schemeClr val="tx2"/>
                </a:solidFill>
              </a:rPr>
              <a:t>Condition</a:t>
            </a:r>
            <a:r>
              <a:rPr lang="de-DE" sz="2800" b="1" dirty="0">
                <a:solidFill>
                  <a:schemeClr val="tx2"/>
                </a:solidFill>
              </a:rPr>
              <a:t> 2		</a:t>
            </a:r>
            <a:r>
              <a:rPr lang="de-DE" sz="2800" b="1" dirty="0" err="1" smtClean="0">
                <a:solidFill>
                  <a:schemeClr val="tx2"/>
                </a:solidFill>
              </a:rPr>
              <a:t>Condition</a:t>
            </a:r>
            <a:r>
              <a:rPr lang="de-DE" sz="2800" b="1" dirty="0" smtClean="0">
                <a:solidFill>
                  <a:schemeClr val="tx2"/>
                </a:solidFill>
              </a:rPr>
              <a:t> 3</a:t>
            </a:r>
            <a:r>
              <a:rPr lang="de-DE" sz="2800" b="1" dirty="0">
                <a:solidFill>
                  <a:schemeClr val="tx2"/>
                </a:solidFill>
              </a:rPr>
              <a:t/>
            </a:r>
            <a:br>
              <a:rPr lang="de-DE" sz="2800" b="1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Sub1			</a:t>
            </a:r>
            <a:r>
              <a:rPr lang="de-DE" sz="2800" dirty="0" smtClean="0">
                <a:solidFill>
                  <a:schemeClr val="tx2"/>
                </a:solidFill>
              </a:rPr>
              <a:t>		Sub13</a:t>
            </a:r>
            <a:r>
              <a:rPr lang="de-DE" sz="2800" dirty="0">
                <a:solidFill>
                  <a:schemeClr val="tx2"/>
                </a:solidFill>
              </a:rPr>
              <a:t>	</a:t>
            </a:r>
            <a:r>
              <a:rPr lang="de-DE" sz="2800" dirty="0" smtClean="0">
                <a:solidFill>
                  <a:schemeClr val="tx2"/>
                </a:solidFill>
              </a:rPr>
              <a:t>	</a:t>
            </a:r>
            <a:r>
              <a:rPr lang="de-DE" sz="2800" dirty="0">
                <a:solidFill>
                  <a:schemeClr val="tx2"/>
                </a:solidFill>
              </a:rPr>
              <a:t>		Sub25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Sub2			</a:t>
            </a:r>
            <a:r>
              <a:rPr lang="de-DE" sz="2800" dirty="0" smtClean="0">
                <a:solidFill>
                  <a:schemeClr val="tx2"/>
                </a:solidFill>
              </a:rPr>
              <a:t>		Sub14</a:t>
            </a:r>
            <a:r>
              <a:rPr lang="de-DE" sz="2800" dirty="0">
                <a:solidFill>
                  <a:schemeClr val="tx2"/>
                </a:solidFill>
              </a:rPr>
              <a:t>	</a:t>
            </a:r>
            <a:r>
              <a:rPr lang="de-DE" sz="2800" dirty="0" smtClean="0">
                <a:solidFill>
                  <a:schemeClr val="tx2"/>
                </a:solidFill>
              </a:rPr>
              <a:t>	</a:t>
            </a:r>
            <a:r>
              <a:rPr lang="de-DE" sz="2800" dirty="0">
                <a:solidFill>
                  <a:schemeClr val="tx2"/>
                </a:solidFill>
              </a:rPr>
              <a:t>		Sub26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...			</a:t>
            </a:r>
            <a:r>
              <a:rPr lang="de-DE" sz="2800" dirty="0" smtClean="0">
                <a:solidFill>
                  <a:schemeClr val="tx2"/>
                </a:solidFill>
              </a:rPr>
              <a:t>			..</a:t>
            </a:r>
            <a:r>
              <a:rPr lang="de-DE" sz="2800" dirty="0">
                <a:solidFill>
                  <a:schemeClr val="tx2"/>
                </a:solidFill>
              </a:rPr>
              <a:t>.			</a:t>
            </a:r>
            <a:r>
              <a:rPr lang="de-DE" sz="2800" dirty="0" smtClean="0">
                <a:solidFill>
                  <a:schemeClr val="tx2"/>
                </a:solidFill>
              </a:rPr>
              <a:t>			.</a:t>
            </a:r>
            <a:r>
              <a:rPr lang="de-DE" sz="2800" dirty="0">
                <a:solidFill>
                  <a:schemeClr val="tx2"/>
                </a:solidFill>
              </a:rPr>
              <a:t>..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Sub12			</a:t>
            </a:r>
            <a:r>
              <a:rPr lang="de-DE" sz="2800" dirty="0" smtClean="0">
                <a:solidFill>
                  <a:schemeClr val="tx2"/>
                </a:solidFill>
              </a:rPr>
              <a:t>	Sub24	</a:t>
            </a:r>
            <a:r>
              <a:rPr lang="de-DE" sz="2800" dirty="0">
                <a:solidFill>
                  <a:schemeClr val="tx2"/>
                </a:solidFill>
              </a:rPr>
              <a:t>			Sub36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b="1" dirty="0" smtClean="0">
                <a:solidFill>
                  <a:schemeClr val="tx2"/>
                </a:solidFill>
              </a:rPr>
              <a:t>ANOVA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at</a:t>
            </a:r>
            <a:r>
              <a:rPr lang="de-DE" sz="2800" dirty="0" smtClean="0">
                <a:solidFill>
                  <a:schemeClr val="tx2"/>
                </a:solidFill>
              </a:rPr>
              <a:t> 2nd </a:t>
            </a:r>
            <a:r>
              <a:rPr lang="de-DE" sz="2800" dirty="0" err="1" smtClean="0">
                <a:solidFill>
                  <a:schemeClr val="tx2"/>
                </a:solidFill>
              </a:rPr>
              <a:t>level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>
                <a:solidFill>
                  <a:schemeClr val="tx2"/>
                </a:solidFill>
              </a:rPr>
              <a:t>(</a:t>
            </a:r>
            <a:r>
              <a:rPr lang="de-DE" sz="2800" dirty="0" smtClean="0">
                <a:solidFill>
                  <a:schemeClr val="tx2"/>
                </a:solidFill>
              </a:rPr>
              <a:t>e.g. </a:t>
            </a:r>
            <a:r>
              <a:rPr lang="de-DE" sz="2800" dirty="0" err="1">
                <a:solidFill>
                  <a:schemeClr val="tx2"/>
                </a:solidFill>
              </a:rPr>
              <a:t>drug</a:t>
            </a:r>
            <a:r>
              <a:rPr lang="de-DE" sz="2800" dirty="0">
                <a:solidFill>
                  <a:schemeClr val="tx2"/>
                </a:solidFill>
              </a:rPr>
              <a:t>). </a:t>
            </a:r>
            <a:endParaRPr 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4400" dirty="0" smtClean="0"/>
              <a:t>Multiple conditions </a:t>
            </a:r>
            <a:r>
              <a:rPr lang="en-US" sz="3600" dirty="0" smtClean="0"/>
              <a:t>(part 1)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82265" y="1270055"/>
            <a:ext cx="2599735" cy="2827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146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8046" y="1270055"/>
            <a:ext cx="2599735" cy="2827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1469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13716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 b="1" dirty="0" err="1">
                <a:solidFill>
                  <a:schemeClr val="tx2"/>
                </a:solidFill>
              </a:rPr>
              <a:t>Condition</a:t>
            </a:r>
            <a:r>
              <a:rPr lang="de-DE" sz="2800" b="1" dirty="0">
                <a:solidFill>
                  <a:schemeClr val="tx2"/>
                </a:solidFill>
              </a:rPr>
              <a:t> 1		</a:t>
            </a:r>
            <a:r>
              <a:rPr lang="de-DE" sz="2800" b="1" dirty="0" err="1">
                <a:solidFill>
                  <a:schemeClr val="tx2"/>
                </a:solidFill>
              </a:rPr>
              <a:t>Condition</a:t>
            </a:r>
            <a:r>
              <a:rPr lang="de-DE" sz="2800" b="1" dirty="0">
                <a:solidFill>
                  <a:schemeClr val="tx2"/>
                </a:solidFill>
              </a:rPr>
              <a:t> 2		Condition3</a:t>
            </a:r>
            <a:br>
              <a:rPr lang="de-DE" sz="2800" b="1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Sub1	</a:t>
            </a:r>
            <a:r>
              <a:rPr lang="de-DE" sz="2800" dirty="0" smtClean="0">
                <a:solidFill>
                  <a:schemeClr val="tx2"/>
                </a:solidFill>
              </a:rPr>
              <a:t>		</a:t>
            </a:r>
            <a:r>
              <a:rPr lang="de-DE" sz="2800" dirty="0">
                <a:solidFill>
                  <a:schemeClr val="tx2"/>
                </a:solidFill>
              </a:rPr>
              <a:t>		Sub1		</a:t>
            </a:r>
            <a:r>
              <a:rPr lang="de-DE" sz="2800" dirty="0" smtClean="0">
                <a:solidFill>
                  <a:schemeClr val="tx2"/>
                </a:solidFill>
              </a:rPr>
              <a:t>		</a:t>
            </a:r>
            <a:r>
              <a:rPr lang="de-DE" sz="2800" dirty="0">
                <a:solidFill>
                  <a:schemeClr val="tx2"/>
                </a:solidFill>
              </a:rPr>
              <a:t>	Sub1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Sub2		</a:t>
            </a:r>
            <a:r>
              <a:rPr lang="de-DE" sz="2800" dirty="0" smtClean="0">
                <a:solidFill>
                  <a:schemeClr val="tx2"/>
                </a:solidFill>
              </a:rPr>
              <a:t>		</a:t>
            </a:r>
            <a:r>
              <a:rPr lang="de-DE" sz="2800" dirty="0">
                <a:solidFill>
                  <a:schemeClr val="tx2"/>
                </a:solidFill>
              </a:rPr>
              <a:t>	Sub2	</a:t>
            </a:r>
            <a:r>
              <a:rPr lang="de-DE" sz="2800" dirty="0" smtClean="0">
                <a:solidFill>
                  <a:schemeClr val="tx2"/>
                </a:solidFill>
              </a:rPr>
              <a:t>		</a:t>
            </a:r>
            <a:r>
              <a:rPr lang="de-DE" sz="2800" dirty="0">
                <a:solidFill>
                  <a:schemeClr val="tx2"/>
                </a:solidFill>
              </a:rPr>
              <a:t>		Sub2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>...		</a:t>
            </a:r>
            <a:r>
              <a:rPr lang="de-DE" sz="2800" dirty="0" smtClean="0">
                <a:solidFill>
                  <a:schemeClr val="tx2"/>
                </a:solidFill>
              </a:rPr>
              <a:t>			</a:t>
            </a:r>
            <a:r>
              <a:rPr lang="de-DE" sz="2800" dirty="0">
                <a:solidFill>
                  <a:schemeClr val="tx2"/>
                </a:solidFill>
              </a:rPr>
              <a:t>	...			</a:t>
            </a:r>
            <a:r>
              <a:rPr lang="de-DE" sz="2800" dirty="0" smtClean="0">
                <a:solidFill>
                  <a:schemeClr val="tx2"/>
                </a:solidFill>
              </a:rPr>
              <a:t>			.</a:t>
            </a:r>
            <a:r>
              <a:rPr lang="de-DE" sz="2800" dirty="0">
                <a:solidFill>
                  <a:schemeClr val="tx2"/>
                </a:solidFill>
              </a:rPr>
              <a:t>..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 smtClean="0">
                <a:solidFill>
                  <a:schemeClr val="tx2"/>
                </a:solidFill>
              </a:rPr>
              <a:t>Sub12	</a:t>
            </a:r>
            <a:r>
              <a:rPr lang="de-DE" sz="2800" dirty="0">
                <a:solidFill>
                  <a:schemeClr val="tx2"/>
                </a:solidFill>
              </a:rPr>
              <a:t>			</a:t>
            </a:r>
            <a:r>
              <a:rPr lang="de-DE" sz="2800" dirty="0" smtClean="0">
                <a:solidFill>
                  <a:schemeClr val="tx2"/>
                </a:solidFill>
              </a:rPr>
              <a:t>Sub12	</a:t>
            </a:r>
            <a:r>
              <a:rPr lang="de-DE" sz="2800" dirty="0">
                <a:solidFill>
                  <a:schemeClr val="tx2"/>
                </a:solidFill>
              </a:rPr>
              <a:t>			Sub12</a:t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en-US" sz="2800" dirty="0" smtClean="0"/>
              <a:t>‘</a:t>
            </a:r>
            <a:r>
              <a:rPr lang="de-DE" sz="2800" b="1" dirty="0" smtClean="0">
                <a:solidFill>
                  <a:schemeClr val="tx2"/>
                </a:solidFill>
              </a:rPr>
              <a:t>ANOVA </a:t>
            </a:r>
            <a:r>
              <a:rPr lang="de-DE" sz="2800" b="1" dirty="0" err="1">
                <a:solidFill>
                  <a:schemeClr val="tx2"/>
                </a:solidFill>
              </a:rPr>
              <a:t>within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subjects</a:t>
            </a:r>
            <a:r>
              <a:rPr lang="en-US" sz="2800" dirty="0" smtClean="0"/>
              <a:t>’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at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smtClean="0">
                <a:solidFill>
                  <a:schemeClr val="tx2"/>
                </a:solidFill>
              </a:rPr>
              <a:t>2nd </a:t>
            </a:r>
            <a:r>
              <a:rPr lang="de-DE" sz="2800" dirty="0" err="1" smtClean="0">
                <a:solidFill>
                  <a:schemeClr val="tx2"/>
                </a:solidFill>
              </a:rPr>
              <a:t>level</a:t>
            </a:r>
            <a:r>
              <a:rPr lang="de-DE" sz="2800" dirty="0" smtClean="0">
                <a:solidFill>
                  <a:schemeClr val="tx2"/>
                </a:solidFill>
              </a:rPr>
              <a:t>.</a:t>
            </a: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 smtClean="0">
                <a:solidFill>
                  <a:schemeClr val="tx2"/>
                </a:solidFill>
              </a:rPr>
              <a:t>(This </a:t>
            </a:r>
            <a:r>
              <a:rPr lang="de-DE" sz="2800" dirty="0" err="1">
                <a:solidFill>
                  <a:schemeClr val="tx2"/>
                </a:solidFill>
              </a:rPr>
              <a:t>is</a:t>
            </a:r>
            <a:r>
              <a:rPr lang="de-DE" sz="2800" dirty="0">
                <a:solidFill>
                  <a:schemeClr val="tx2"/>
                </a:solidFill>
              </a:rPr>
              <a:t> an ANOVA but </a:t>
            </a:r>
            <a:r>
              <a:rPr lang="de-DE" sz="2800" dirty="0" err="1">
                <a:solidFill>
                  <a:schemeClr val="tx2"/>
                </a:solidFill>
              </a:rPr>
              <a:t>with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average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subject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effects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removed</a:t>
            </a:r>
            <a:r>
              <a:rPr lang="de-DE" sz="2800" dirty="0" smtClean="0">
                <a:solidFill>
                  <a:schemeClr val="tx2"/>
                </a:solidFill>
              </a:rPr>
              <a:t>.) </a:t>
            </a:r>
            <a:endParaRPr 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4400" dirty="0" smtClean="0"/>
              <a:t>Multiple conditions </a:t>
            </a:r>
            <a:r>
              <a:rPr lang="en-US" sz="3600" dirty="0" smtClean="0"/>
              <a:t>(part 2)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4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Group analysis can be used to model different sources of variation in data, either common (FFX) or not (RFX)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Group inference usually proceeds with RFX, not FFX. Group effects are compared between, rather than within, subject variability.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Hierarchical models provide a gold standard for RFX analysis but are computationally intensive (</a:t>
            </a:r>
            <a:r>
              <a:rPr lang="en-US" dirty="0" err="1" smtClean="0"/>
              <a:t>spm_mfx</a:t>
            </a:r>
            <a:r>
              <a:rPr lang="en-US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Summary statistics are a robust method for RFX group analysis (see SPM book; Mumford and Nichols, NI, 2009).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This approach is flexible: use ‘ANOVA’ or ‘ANOVA within subject’ at 2</a:t>
            </a:r>
            <a:r>
              <a:rPr lang="en-US" baseline="30000" dirty="0" smtClean="0"/>
              <a:t>nd</a:t>
            </a:r>
            <a:r>
              <a:rPr lang="en-US" dirty="0" smtClean="0"/>
              <a:t> level for inferences about multiple experimental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9144000" cy="5063453"/>
          </a:xfrm>
          <a:prstGeom prst="rect">
            <a:avLst/>
          </a:prstGeom>
        </p:spPr>
      </p:pic>
      <p:sp>
        <p:nvSpPr>
          <p:cNvPr id="5" name="10-Point Star 4"/>
          <p:cNvSpPr/>
          <p:nvPr/>
        </p:nvSpPr>
        <p:spPr>
          <a:xfrm>
            <a:off x="455253" y="479266"/>
            <a:ext cx="1293877" cy="1294019"/>
          </a:xfrm>
          <a:prstGeom prst="star10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575058" y="623045"/>
            <a:ext cx="1006348" cy="970514"/>
          </a:xfrm>
          <a:prstGeom prst="smileyFac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>
          <a:xfrm>
            <a:off x="1409700" y="2006600"/>
            <a:ext cx="6324600" cy="2692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b="1">
                <a:solidFill>
                  <a:schemeClr val="tx2"/>
                </a:solidFill>
              </a:rPr>
              <a:t>Subject 1 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28800" y="5486400"/>
            <a:ext cx="571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3600">
                <a:solidFill>
                  <a:schemeClr val="tx2"/>
                </a:solidFill>
              </a:rPr>
              <a:t>Effect size, c ~ 4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66800" y="914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>
                <a:solidFill>
                  <a:schemeClr val="tx2"/>
                </a:solidFill>
              </a:rPr>
              <a:t>For voxel v in the brain</a:t>
            </a:r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9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>
          <a:xfrm>
            <a:off x="1384300" y="2019300"/>
            <a:ext cx="6373813" cy="2667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b="1" dirty="0" err="1">
                <a:solidFill>
                  <a:schemeClr val="tx2"/>
                </a:solidFill>
              </a:rPr>
              <a:t>Subject</a:t>
            </a:r>
            <a:r>
              <a:rPr lang="de-DE" sz="4400" b="1" dirty="0">
                <a:solidFill>
                  <a:schemeClr val="tx2"/>
                </a:solidFill>
              </a:rPr>
              <a:t> </a:t>
            </a:r>
            <a:r>
              <a:rPr lang="de-DE" sz="4400" b="1" dirty="0" smtClean="0">
                <a:solidFill>
                  <a:schemeClr val="tx2"/>
                </a:solidFill>
              </a:rPr>
              <a:t>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5486400"/>
            <a:ext cx="571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3600">
                <a:solidFill>
                  <a:schemeClr val="tx2"/>
                </a:solidFill>
              </a:rPr>
              <a:t>Effect size, c ~ 2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914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>
                <a:solidFill>
                  <a:schemeClr val="tx2"/>
                </a:solidFill>
              </a:rPr>
              <a:t>For voxel v in the brain</a:t>
            </a:r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7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5"/>
          <a:stretch>
            <a:fillRect/>
          </a:stretch>
        </p:blipFill>
        <p:spPr>
          <a:xfrm>
            <a:off x="1416050" y="2032000"/>
            <a:ext cx="6311900" cy="2641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b="1">
                <a:solidFill>
                  <a:schemeClr val="tx2"/>
                </a:solidFill>
              </a:rPr>
              <a:t>Subject 12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5486400"/>
            <a:ext cx="571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3600">
                <a:solidFill>
                  <a:schemeClr val="tx2"/>
                </a:solidFill>
              </a:rPr>
              <a:t>Effect size, c ~ 4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914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>
                <a:solidFill>
                  <a:schemeClr val="tx2"/>
                </a:solidFill>
              </a:rPr>
              <a:t>For voxel v in the brain</a:t>
            </a:r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5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 </a:t>
            </a:r>
            <a:r>
              <a:rPr lang="en-US" dirty="0"/>
              <a:t>a</a:t>
            </a:r>
            <a:r>
              <a:rPr lang="en-US" dirty="0" smtClean="0"/>
              <a:t>nalysis (RFX)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&gt;&gt;    c 	</a:t>
            </a:r>
            <a:r>
              <a:rPr lang="en-US" dirty="0"/>
              <a:t>	= [4, </a:t>
            </a:r>
            <a:r>
              <a:rPr lang="en-US" dirty="0" smtClean="0"/>
              <a:t>2, 3, </a:t>
            </a:r>
            <a:r>
              <a:rPr lang="en-US" dirty="0"/>
              <a:t>1, 1, 2, 3, 3, 3, 2, 4, 4];</a:t>
            </a:r>
          </a:p>
          <a:p>
            <a:pPr marL="0" indent="0">
              <a:buNone/>
            </a:pPr>
            <a:r>
              <a:rPr lang="en-US" dirty="0" smtClean="0"/>
              <a:t>&gt;&gt;    m </a:t>
            </a:r>
            <a:r>
              <a:rPr lang="en-US" dirty="0"/>
              <a:t>		= </a:t>
            </a:r>
            <a:r>
              <a:rPr lang="en-US" dirty="0" smtClean="0"/>
              <a:t>mean(c) 	%    mean effect size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&gt;&gt;    </a:t>
            </a:r>
            <a:r>
              <a:rPr lang="en-US" dirty="0" err="1" smtClean="0"/>
              <a:t>s_b</a:t>
            </a:r>
            <a:r>
              <a:rPr lang="en-US" dirty="0" smtClean="0"/>
              <a:t> 	= </a:t>
            </a:r>
            <a:r>
              <a:rPr lang="en-US" dirty="0" err="1"/>
              <a:t>std</a:t>
            </a:r>
            <a:r>
              <a:rPr lang="en-US" dirty="0"/>
              <a:t>(</a:t>
            </a:r>
            <a:r>
              <a:rPr lang="en-US" dirty="0" smtClean="0"/>
              <a:t>c)		%    between subject variability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&gt;&gt;    n </a:t>
            </a:r>
            <a:r>
              <a:rPr lang="en-US" dirty="0"/>
              <a:t>		= length(</a:t>
            </a:r>
            <a:r>
              <a:rPr lang="en-US" dirty="0" smtClean="0"/>
              <a:t>c)	%    number of samples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&gt;&gt;   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/>
              <a:t>	= </a:t>
            </a:r>
            <a:r>
              <a:rPr lang="en-US" dirty="0" err="1"/>
              <a:t>s_b</a:t>
            </a:r>
            <a:r>
              <a:rPr lang="en-US" dirty="0"/>
              <a:t> / </a:t>
            </a:r>
            <a:r>
              <a:rPr lang="en-US" dirty="0" err="1"/>
              <a:t>sqrt</a:t>
            </a:r>
            <a:r>
              <a:rPr lang="en-US" dirty="0"/>
              <a:t>(n</a:t>
            </a:r>
            <a:r>
              <a:rPr lang="en-US" dirty="0" smtClean="0"/>
              <a:t>)	%    standard error of the mean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&gt;&gt;    t </a:t>
            </a: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dirty="0"/>
              <a:t>m / </a:t>
            </a:r>
            <a:r>
              <a:rPr lang="en-US" dirty="0" err="1" smtClean="0"/>
              <a:t>sem</a:t>
            </a:r>
            <a:r>
              <a:rPr lang="en-US" dirty="0" smtClean="0"/>
              <a:t>	%    t-stat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&gt;&gt;    [</a:t>
            </a:r>
            <a:r>
              <a:rPr lang="en-US" dirty="0"/>
              <a:t>~,</a:t>
            </a:r>
            <a:r>
              <a:rPr lang="en-US" dirty="0" smtClean="0"/>
              <a:t>p]	= </a:t>
            </a:r>
            <a:r>
              <a:rPr lang="en-US" dirty="0" err="1"/>
              <a:t>ttest</a:t>
            </a:r>
            <a:r>
              <a:rPr lang="en-US" dirty="0"/>
              <a:t>(</a:t>
            </a:r>
            <a:r>
              <a:rPr lang="en-US" dirty="0" smtClean="0"/>
              <a:t>c,</a:t>
            </a:r>
            <a:r>
              <a:rPr lang="en-US" dirty="0"/>
              <a:t>0</a:t>
            </a:r>
            <a:r>
              <a:rPr lang="en-US" dirty="0" smtClean="0"/>
              <a:t>)	%    p-value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effect </a:t>
            </a:r>
            <a:r>
              <a:rPr lang="en-US" dirty="0"/>
              <a:t>a</a:t>
            </a:r>
            <a:r>
              <a:rPr lang="en-US" dirty="0" smtClean="0"/>
              <a:t>nalysis (RFX)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&gt;&gt;    c 	</a:t>
            </a:r>
            <a:r>
              <a:rPr lang="en-US" dirty="0"/>
              <a:t>	= [4, </a:t>
            </a:r>
            <a:r>
              <a:rPr lang="en-US" dirty="0" smtClean="0"/>
              <a:t>2, 3, </a:t>
            </a:r>
            <a:r>
              <a:rPr lang="en-US" dirty="0"/>
              <a:t>1, 1, 2, 3, 3, 3, 2, 4, 4];</a:t>
            </a:r>
          </a:p>
          <a:p>
            <a:pPr marL="0" indent="0">
              <a:buNone/>
            </a:pPr>
            <a:r>
              <a:rPr lang="en-US" dirty="0" smtClean="0"/>
              <a:t>&gt;&gt;    m </a:t>
            </a:r>
            <a:r>
              <a:rPr lang="en-US" dirty="0"/>
              <a:t>		= </a:t>
            </a:r>
            <a:r>
              <a:rPr lang="en-US" dirty="0" smtClean="0"/>
              <a:t>mean(c) </a:t>
            </a:r>
            <a:r>
              <a:rPr lang="en-US" dirty="0"/>
              <a:t>	</a:t>
            </a:r>
            <a:r>
              <a:rPr lang="en-US" dirty="0" smtClean="0"/>
              <a:t>%    </a:t>
            </a:r>
            <a:r>
              <a:rPr lang="en-US" b="1" dirty="0" smtClean="0"/>
              <a:t>2.67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&gt;&gt;    </a:t>
            </a:r>
            <a:r>
              <a:rPr lang="en-US" dirty="0" err="1" smtClean="0"/>
              <a:t>s_b</a:t>
            </a:r>
            <a:r>
              <a:rPr lang="en-US" dirty="0" smtClean="0"/>
              <a:t> 	= </a:t>
            </a:r>
            <a:r>
              <a:rPr lang="en-US" dirty="0" err="1" smtClean="0"/>
              <a:t>std</a:t>
            </a:r>
            <a:r>
              <a:rPr lang="en-US" dirty="0" smtClean="0"/>
              <a:t>(c)</a:t>
            </a:r>
            <a:r>
              <a:rPr lang="en-US" dirty="0"/>
              <a:t>	</a:t>
            </a:r>
            <a:r>
              <a:rPr lang="en-US" dirty="0" smtClean="0"/>
              <a:t>%    </a:t>
            </a:r>
            <a:r>
              <a:rPr lang="en-US" b="1" dirty="0" smtClean="0"/>
              <a:t>1.07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&gt;&gt;    n </a:t>
            </a:r>
            <a:r>
              <a:rPr lang="en-US" dirty="0"/>
              <a:t>		= length(</a:t>
            </a:r>
            <a:r>
              <a:rPr lang="en-US" dirty="0" smtClean="0"/>
              <a:t>c)	%    </a:t>
            </a:r>
            <a:r>
              <a:rPr lang="en-US" b="1" dirty="0" smtClean="0"/>
              <a:t>12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&gt;&gt;   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/>
              <a:t>	= </a:t>
            </a:r>
            <a:r>
              <a:rPr lang="en-US" dirty="0" err="1"/>
              <a:t>s_b</a:t>
            </a:r>
            <a:r>
              <a:rPr lang="en-US" dirty="0"/>
              <a:t> / </a:t>
            </a:r>
            <a:r>
              <a:rPr lang="en-US" dirty="0" err="1"/>
              <a:t>sqrt</a:t>
            </a:r>
            <a:r>
              <a:rPr lang="en-US" dirty="0"/>
              <a:t>(n</a:t>
            </a:r>
            <a:r>
              <a:rPr lang="en-US" dirty="0" smtClean="0"/>
              <a:t>)	</a:t>
            </a:r>
            <a:r>
              <a:rPr lang="en-US" dirty="0"/>
              <a:t>%    </a:t>
            </a:r>
            <a:r>
              <a:rPr lang="en-US" b="1" dirty="0"/>
              <a:t>0.31</a:t>
            </a:r>
          </a:p>
          <a:p>
            <a:pPr marL="0" indent="0">
              <a:buNone/>
            </a:pPr>
            <a:r>
              <a:rPr lang="en-US" dirty="0" smtClean="0"/>
              <a:t>&gt;&gt;    t </a:t>
            </a:r>
            <a:r>
              <a:rPr lang="en-US" dirty="0"/>
              <a:t>	</a:t>
            </a:r>
            <a:r>
              <a:rPr lang="en-US" dirty="0" smtClean="0"/>
              <a:t>	= </a:t>
            </a:r>
            <a:r>
              <a:rPr lang="en-US" dirty="0"/>
              <a:t>m / </a:t>
            </a:r>
            <a:r>
              <a:rPr lang="en-US" dirty="0" err="1" smtClean="0"/>
              <a:t>sem</a:t>
            </a:r>
            <a:r>
              <a:rPr lang="en-US" dirty="0" smtClean="0"/>
              <a:t>	</a:t>
            </a:r>
            <a:r>
              <a:rPr lang="en-US" dirty="0"/>
              <a:t>%    </a:t>
            </a:r>
            <a:r>
              <a:rPr lang="en-US" b="1" dirty="0" smtClean="0"/>
              <a:t>8.61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&gt;&gt;    [~,p]	= </a:t>
            </a:r>
            <a:r>
              <a:rPr lang="en-US" dirty="0" err="1" smtClean="0"/>
              <a:t>ttest</a:t>
            </a:r>
            <a:r>
              <a:rPr lang="en-US" dirty="0" smtClean="0"/>
              <a:t>(c,0)	</a:t>
            </a:r>
            <a:r>
              <a:rPr lang="en-US" dirty="0"/>
              <a:t>%    </a:t>
            </a:r>
            <a:r>
              <a:rPr lang="en-US" b="1" dirty="0"/>
              <a:t>10</a:t>
            </a:r>
            <a:r>
              <a:rPr lang="en-US" b="1" baseline="30000" dirty="0"/>
              <a:t>-6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8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3"/>
          <a:stretch>
            <a:fillRect/>
          </a:stretch>
        </p:blipFill>
        <p:spPr>
          <a:xfrm>
            <a:off x="1409700" y="2006600"/>
            <a:ext cx="6324600" cy="2692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b="1" dirty="0" err="1">
                <a:solidFill>
                  <a:schemeClr val="tx2"/>
                </a:solidFill>
              </a:rPr>
              <a:t>Subject</a:t>
            </a:r>
            <a:r>
              <a:rPr lang="de-DE" sz="4400" b="1" dirty="0">
                <a:solidFill>
                  <a:schemeClr val="tx2"/>
                </a:solidFill>
              </a:rPr>
              <a:t> 1 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97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3600">
                <a:solidFill>
                  <a:schemeClr val="tx2"/>
                </a:solidFill>
              </a:rPr>
              <a:t>Effect size, c ~ 4</a:t>
            </a:r>
            <a:br>
              <a:rPr lang="de-DE" sz="3600">
                <a:solidFill>
                  <a:schemeClr val="tx2"/>
                </a:solidFill>
              </a:rPr>
            </a:br>
            <a:r>
              <a:rPr lang="de-DE" sz="3600">
                <a:solidFill>
                  <a:schemeClr val="tx2"/>
                </a:solidFill>
              </a:rPr>
              <a:t>Within subject variability, s</a:t>
            </a:r>
            <a:r>
              <a:rPr lang="de-DE" sz="3600" baseline="-25000">
                <a:solidFill>
                  <a:schemeClr val="tx2"/>
                </a:solidFill>
              </a:rPr>
              <a:t>w</a:t>
            </a:r>
            <a:r>
              <a:rPr lang="de-DE" sz="3600">
                <a:solidFill>
                  <a:schemeClr val="tx2"/>
                </a:solidFill>
              </a:rPr>
              <a:t>~0.9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6800" y="914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>
                <a:solidFill>
                  <a:schemeClr val="tx2"/>
                </a:solidFill>
              </a:rPr>
              <a:t>For voxel v in the brain</a:t>
            </a:r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7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>
            <a:fillRect/>
          </a:stretch>
        </p:blipFill>
        <p:spPr>
          <a:xfrm>
            <a:off x="1384300" y="2019300"/>
            <a:ext cx="6373813" cy="2667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413" y="76200"/>
            <a:ext cx="825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4400" b="1" dirty="0" err="1">
                <a:solidFill>
                  <a:schemeClr val="tx2"/>
                </a:solidFill>
              </a:rPr>
              <a:t>Subject</a:t>
            </a:r>
            <a:r>
              <a:rPr lang="de-DE" sz="4400" b="1" dirty="0">
                <a:solidFill>
                  <a:schemeClr val="tx2"/>
                </a:solidFill>
              </a:rPr>
              <a:t> </a:t>
            </a:r>
            <a:r>
              <a:rPr lang="de-DE" sz="4400" b="1" dirty="0" smtClean="0">
                <a:solidFill>
                  <a:schemeClr val="tx2"/>
                </a:solidFill>
              </a:rPr>
              <a:t>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914400"/>
            <a:ext cx="693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2800">
                <a:solidFill>
                  <a:schemeClr val="tx2"/>
                </a:solidFill>
              </a:rPr>
              <a:t>For voxel v in the brain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9700" y="4953000"/>
            <a:ext cx="670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C1CE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de-DE" sz="3600">
                <a:solidFill>
                  <a:schemeClr val="tx2"/>
                </a:solidFill>
              </a:rPr>
              <a:t>Effect size, c ~ 2</a:t>
            </a:r>
            <a:br>
              <a:rPr lang="de-DE" sz="3600">
                <a:solidFill>
                  <a:schemeClr val="tx2"/>
                </a:solidFill>
              </a:rPr>
            </a:br>
            <a:r>
              <a:rPr lang="de-DE" sz="3600">
                <a:solidFill>
                  <a:schemeClr val="tx2"/>
                </a:solidFill>
              </a:rPr>
              <a:t>Within subject variability, s</a:t>
            </a:r>
            <a:r>
              <a:rPr lang="de-DE" sz="3600" baseline="-25000">
                <a:solidFill>
                  <a:schemeClr val="tx2"/>
                </a:solidFill>
              </a:rPr>
              <a:t>w</a:t>
            </a:r>
            <a:r>
              <a:rPr lang="de-DE" sz="3600">
                <a:solidFill>
                  <a:schemeClr val="tx2"/>
                </a:solidFill>
              </a:rPr>
              <a:t>~1.5</a:t>
            </a:r>
            <a:endParaRPr lang="en-US" sz="3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1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387</TotalTime>
  <Words>602</Words>
  <Application>Microsoft Macintosh PowerPoint</Application>
  <PresentationFormat>On-screen Show (4:3)</PresentationFormat>
  <Paragraphs>133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Perception</vt:lpstr>
      <vt:lpstr>Microsoft Equation 3.0</vt:lpstr>
      <vt:lpstr>Group Analysis</vt:lpstr>
      <vt:lpstr>Overview</vt:lpstr>
      <vt:lpstr>PowerPoint Presentation</vt:lpstr>
      <vt:lpstr>PowerPoint Presentation</vt:lpstr>
      <vt:lpstr>PowerPoint Presentation</vt:lpstr>
      <vt:lpstr>Random effect analysis (RFX)</vt:lpstr>
      <vt:lpstr>Random effect analysis (RFX)</vt:lpstr>
      <vt:lpstr>PowerPoint Presentation</vt:lpstr>
      <vt:lpstr>PowerPoint Presentation</vt:lpstr>
      <vt:lpstr>PowerPoint Presentation</vt:lpstr>
      <vt:lpstr>Fixed effects analysis (FFX)</vt:lpstr>
      <vt:lpstr>Fixed effects analysis (FFX)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stats vs hierarchical models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Analysis</dc:title>
  <dc:creator>Oiwi Parker Jones</dc:creator>
  <cp:lastModifiedBy>Oiwi Parker Jones</cp:lastModifiedBy>
  <cp:revision>61</cp:revision>
  <dcterms:created xsi:type="dcterms:W3CDTF">2015-05-14T06:02:44Z</dcterms:created>
  <dcterms:modified xsi:type="dcterms:W3CDTF">2015-05-14T12:30:31Z</dcterms:modified>
</cp:coreProperties>
</file>