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7" r:id="rId2"/>
    <p:sldId id="258" r:id="rId3"/>
    <p:sldId id="260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318" r:id="rId19"/>
    <p:sldId id="319" r:id="rId20"/>
    <p:sldId id="320" r:id="rId21"/>
    <p:sldId id="321" r:id="rId22"/>
    <p:sldId id="323" r:id="rId23"/>
    <p:sldId id="324" r:id="rId24"/>
    <p:sldId id="327" r:id="rId25"/>
    <p:sldId id="325" r:id="rId26"/>
    <p:sldId id="281" r:id="rId27"/>
    <p:sldId id="339" r:id="rId28"/>
    <p:sldId id="29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90E"/>
    <a:srgbClr val="10016B"/>
    <a:srgbClr val="5539FD"/>
    <a:srgbClr val="660066"/>
    <a:srgbClr val="1B02AE"/>
    <a:srgbClr val="F61E23"/>
    <a:srgbClr val="F8565A"/>
    <a:srgbClr val="FBA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120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EA7C-8D34-4B4B-B674-68AD6D0C56B7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FD83-7BBD-4465-B756-E3F3ACA89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1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E87D9-26FD-43EC-9583-9069B959C751}" type="slidenum">
              <a:rPr lang="en-US"/>
              <a:pPr/>
              <a:t>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6925"/>
            <a:ext cx="4275137" cy="3206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795" y="4356650"/>
            <a:ext cx="5042412" cy="4127429"/>
          </a:xfrm>
          <a:ln/>
        </p:spPr>
        <p:txBody>
          <a:bodyPr lIns="90487" tIns="45243" rIns="90487" bIns="45243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FE89-D787-4861-BCAC-4EBD6D1A1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1F6C-6C05-42DC-A769-E9A16FDAE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A9700-2EDB-4DC6-B8A5-118B70FF8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9F0EF-2327-4EC1-B6AA-7DB0844DD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59C6E-F4AB-4469-B4AD-E242F921B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971D1-680E-484F-9ABB-5792F0198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4520-CE29-44B7-AC67-A175A22DC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0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78482-EF98-4124-8914-EA8C6D16B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CFEE0-0C80-4BC6-A751-9F95F673F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542A-F3F8-42FC-9970-F019AB230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659BD-FC34-48D0-BB17-FA0D6570B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F20575-6915-4775-AC5B-C936C385E5D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6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png"/><Relationship Id="rId5" Type="http://schemas.openxmlformats.org/officeDocument/2006/relationships/image" Target="../media/image33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11" Type="http://schemas.openxmlformats.org/officeDocument/2006/relationships/image" Target="../media/image34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SPM Course</a:t>
            </a:r>
          </a:p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London, </a:t>
            </a:r>
            <a:r>
              <a:rPr lang="en-US" sz="1600" b="1" dirty="0" smtClean="0">
                <a:solidFill>
                  <a:schemeClr val="bg1"/>
                </a:solidFill>
              </a:rPr>
              <a:t>October 2015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14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955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Contrasts &amp;</a:t>
            </a:r>
            <a:b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</a:b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Statistical Inference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19100" y="4486275"/>
            <a:ext cx="830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Christophe Phillips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</a:t>
            </a:r>
            <a:r>
              <a:rPr lang="en-GB" sz="2800" dirty="0"/>
              <a:t>: a simple example</a:t>
            </a:r>
            <a:endParaRPr lang="en-US" sz="2800" dirty="0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32004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2667000" y="2511425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Q: activation during listening ?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85564" y="2435932"/>
            <a:ext cx="2362200" cy="381000"/>
          </a:xfrm>
          <a:prstGeom prst="rect">
            <a:avLst/>
          </a:prstGeom>
          <a:solidFill>
            <a:srgbClr val="33CC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b="1" i="1" dirty="0">
                <a:solidFill>
                  <a:srgbClr val="000000"/>
                </a:solidFill>
                <a:latin typeface="Arial Unicode MS" pitchFamily="34" charset="-128"/>
              </a:rPr>
              <a:t>c</a:t>
            </a:r>
            <a:r>
              <a:rPr lang="en-US" b="1" i="1" baseline="30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de-DE" b="1" dirty="0">
                <a:solidFill>
                  <a:srgbClr val="000000"/>
                </a:solidFill>
                <a:latin typeface="Arial Unicode MS" pitchFamily="34" charset="-128"/>
              </a:rPr>
              <a:t> = [ </a:t>
            </a:r>
            <a:r>
              <a:rPr lang="en-US" b="1" dirty="0" smtClean="0">
                <a:solidFill>
                  <a:srgbClr val="000000"/>
                </a:solidFill>
                <a:latin typeface="Arial Unicode MS" pitchFamily="34" charset="-128"/>
              </a:rPr>
              <a:t>1 0 0 0 0 0 0 0]</a:t>
            </a:r>
            <a:endParaRPr lang="en-GB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2667000" y="3733800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Null hypothesis: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117776" name="Object 16"/>
          <p:cNvGraphicFramePr>
            <a:graphicFrameLocks noChangeAspect="1"/>
          </p:cNvGraphicFramePr>
          <p:nvPr/>
        </p:nvGraphicFramePr>
        <p:xfrm>
          <a:off x="4559300" y="3854450"/>
          <a:ext cx="9271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4" imgW="419040" imgH="215640" progId="Equation.3">
                  <p:embed/>
                </p:oleObj>
              </mc:Choice>
              <mc:Fallback>
                <p:oleObj name="Equation" r:id="rId4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854450"/>
                        <a:ext cx="9271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304800" y="1490663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de-DE" sz="2400">
                <a:latin typeface="Arial Unicode MS" pitchFamily="34" charset="-128"/>
              </a:rPr>
              <a:t> Passive word listening versus rest</a:t>
            </a:r>
            <a:endParaRPr lang="en-GB" sz="2400">
              <a:latin typeface="Arial Unicode MS" pitchFamily="34" charset="-128"/>
            </a:endParaRPr>
          </a:p>
        </p:txBody>
      </p:sp>
      <p:grpSp>
        <p:nvGrpSpPr>
          <p:cNvPr id="118125" name="Group 365"/>
          <p:cNvGrpSpPr>
            <a:grpSpLocks/>
          </p:cNvGrpSpPr>
          <p:nvPr/>
        </p:nvGrpSpPr>
        <p:grpSpPr bwMode="auto">
          <a:xfrm>
            <a:off x="5791200" y="3733800"/>
            <a:ext cx="2519363" cy="422275"/>
            <a:chOff x="3648" y="2374"/>
            <a:chExt cx="1587" cy="266"/>
          </a:xfrm>
        </p:grpSpPr>
        <p:sp>
          <p:nvSpPr>
            <p:cNvPr id="117796" name="Rectangle 36"/>
            <p:cNvSpPr>
              <a:spLocks noChangeArrowheads="1"/>
            </p:cNvSpPr>
            <p:nvPr/>
          </p:nvSpPr>
          <p:spPr bwMode="auto">
            <a:xfrm>
              <a:off x="3648" y="2374"/>
              <a:ext cx="5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SPMresults:</a:t>
              </a:r>
              <a:endParaRPr lang="en-US" sz="1400"/>
            </a:p>
          </p:txBody>
        </p:sp>
        <p:sp>
          <p:nvSpPr>
            <p:cNvPr id="117798" name="Rectangle 38"/>
            <p:cNvSpPr>
              <a:spLocks noChangeArrowheads="1"/>
            </p:cNvSpPr>
            <p:nvPr/>
          </p:nvSpPr>
          <p:spPr bwMode="auto">
            <a:xfrm>
              <a:off x="3648" y="2506"/>
              <a:ext cx="15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Arial Narrow" pitchFamily="34" charset="0"/>
                </a:rPr>
                <a:t>Height threshold T = 3.2057  {p&lt;0.001}</a:t>
              </a:r>
              <a:endParaRPr lang="en-US" sz="1400"/>
            </a:p>
          </p:txBody>
        </p:sp>
      </p:grpSp>
      <p:grpSp>
        <p:nvGrpSpPr>
          <p:cNvPr id="118274" name="Group 514"/>
          <p:cNvGrpSpPr>
            <a:grpSpLocks/>
          </p:cNvGrpSpPr>
          <p:nvPr/>
        </p:nvGrpSpPr>
        <p:grpSpPr bwMode="auto">
          <a:xfrm>
            <a:off x="5791200" y="4191000"/>
            <a:ext cx="3011488" cy="2438400"/>
            <a:chOff x="6630" y="2592"/>
            <a:chExt cx="1897" cy="1536"/>
          </a:xfrm>
        </p:grpSpPr>
        <p:sp>
          <p:nvSpPr>
            <p:cNvPr id="118142" name="Rectangle 382"/>
            <p:cNvSpPr>
              <a:spLocks noChangeArrowheads="1"/>
            </p:cNvSpPr>
            <p:nvPr/>
          </p:nvSpPr>
          <p:spPr bwMode="auto">
            <a:xfrm>
              <a:off x="6671" y="2592"/>
              <a:ext cx="4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 Narrow" pitchFamily="34" charset="0"/>
                </a:rPr>
                <a:t>voxel-level</a:t>
              </a:r>
              <a:endParaRPr lang="en-US" sz="3600"/>
            </a:p>
          </p:txBody>
        </p:sp>
        <p:sp>
          <p:nvSpPr>
            <p:cNvPr id="118143" name="Line 383"/>
            <p:cNvSpPr>
              <a:spLocks noChangeShapeType="1"/>
            </p:cNvSpPr>
            <p:nvPr/>
          </p:nvSpPr>
          <p:spPr bwMode="auto">
            <a:xfrm flipV="1">
              <a:off x="6672" y="2736"/>
              <a:ext cx="120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48" name="Rectangle 388"/>
            <p:cNvSpPr>
              <a:spLocks noChangeArrowheads="1"/>
            </p:cNvSpPr>
            <p:nvPr/>
          </p:nvSpPr>
          <p:spPr bwMode="auto">
            <a:xfrm>
              <a:off x="7339" y="272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p </a:t>
              </a:r>
              <a:endParaRPr lang="en-US" sz="3600"/>
            </a:p>
          </p:txBody>
        </p:sp>
        <p:sp>
          <p:nvSpPr>
            <p:cNvPr id="118149" name="Rectangle 389"/>
            <p:cNvSpPr>
              <a:spLocks noChangeArrowheads="1"/>
            </p:cNvSpPr>
            <p:nvPr/>
          </p:nvSpPr>
          <p:spPr bwMode="auto">
            <a:xfrm>
              <a:off x="7403" y="2772"/>
              <a:ext cx="34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uncorrected</a:t>
              </a:r>
              <a:endParaRPr lang="en-US" sz="3600"/>
            </a:p>
          </p:txBody>
        </p:sp>
        <p:sp>
          <p:nvSpPr>
            <p:cNvPr id="118150" name="Rectangle 390"/>
            <p:cNvSpPr>
              <a:spLocks noChangeArrowheads="1"/>
            </p:cNvSpPr>
            <p:nvPr/>
          </p:nvSpPr>
          <p:spPr bwMode="auto">
            <a:xfrm>
              <a:off x="6711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T</a:t>
              </a:r>
              <a:endParaRPr lang="en-US" sz="3600"/>
            </a:p>
          </p:txBody>
        </p:sp>
        <p:sp>
          <p:nvSpPr>
            <p:cNvPr id="118151" name="Rectangle 391"/>
            <p:cNvSpPr>
              <a:spLocks noChangeArrowheads="1"/>
            </p:cNvSpPr>
            <p:nvPr/>
          </p:nvSpPr>
          <p:spPr bwMode="auto">
            <a:xfrm>
              <a:off x="7029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endParaRPr lang="en-US" sz="3600"/>
            </a:p>
          </p:txBody>
        </p:sp>
        <p:sp>
          <p:nvSpPr>
            <p:cNvPr id="118152" name="Rectangle 392"/>
            <p:cNvSpPr>
              <a:spLocks noChangeArrowheads="1"/>
            </p:cNvSpPr>
            <p:nvPr/>
          </p:nvSpPr>
          <p:spPr bwMode="auto">
            <a:xfrm>
              <a:off x="7074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Z</a:t>
              </a:r>
              <a:endParaRPr lang="en-US" sz="3600"/>
            </a:p>
          </p:txBody>
        </p:sp>
        <p:sp>
          <p:nvSpPr>
            <p:cNvPr id="118153" name="Rectangle 393"/>
            <p:cNvSpPr>
              <a:spLocks noChangeArrowheads="1"/>
            </p:cNvSpPr>
            <p:nvPr/>
          </p:nvSpPr>
          <p:spPr bwMode="auto">
            <a:xfrm>
              <a:off x="7124" y="2785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Symbol" pitchFamily="18" charset="2"/>
                </a:rPr>
                <a:t>º</a:t>
              </a:r>
              <a:endParaRPr lang="en-US" sz="3600"/>
            </a:p>
          </p:txBody>
        </p:sp>
        <p:sp>
          <p:nvSpPr>
            <p:cNvPr id="118154" name="Rectangle 394"/>
            <p:cNvSpPr>
              <a:spLocks noChangeArrowheads="1"/>
            </p:cNvSpPr>
            <p:nvPr/>
          </p:nvSpPr>
          <p:spPr bwMode="auto">
            <a:xfrm>
              <a:off x="7157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)</a:t>
              </a:r>
              <a:endParaRPr lang="en-US" sz="3600"/>
            </a:p>
          </p:txBody>
        </p:sp>
        <p:sp>
          <p:nvSpPr>
            <p:cNvPr id="118155" name="Rectangle 395"/>
            <p:cNvSpPr>
              <a:spLocks noChangeArrowheads="1"/>
            </p:cNvSpPr>
            <p:nvPr/>
          </p:nvSpPr>
          <p:spPr bwMode="auto">
            <a:xfrm>
              <a:off x="7968" y="2671"/>
              <a:ext cx="44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mm mm mm</a:t>
              </a:r>
              <a:endParaRPr lang="en-US" sz="3600"/>
            </a:p>
          </p:txBody>
        </p:sp>
        <p:sp>
          <p:nvSpPr>
            <p:cNvPr id="118156" name="Line 396"/>
            <p:cNvSpPr>
              <a:spLocks noChangeShapeType="1"/>
            </p:cNvSpPr>
            <p:nvPr/>
          </p:nvSpPr>
          <p:spPr bwMode="auto">
            <a:xfrm flipV="1">
              <a:off x="6672" y="2880"/>
              <a:ext cx="1824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64" name="Rectangle 404"/>
            <p:cNvSpPr>
              <a:spLocks noChangeArrowheads="1"/>
            </p:cNvSpPr>
            <p:nvPr/>
          </p:nvSpPr>
          <p:spPr bwMode="auto">
            <a:xfrm>
              <a:off x="6630" y="289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13.94</a:t>
              </a:r>
              <a:endParaRPr lang="en-US" sz="3600"/>
            </a:p>
          </p:txBody>
        </p:sp>
        <p:sp>
          <p:nvSpPr>
            <p:cNvPr id="118165" name="Rectangle 405"/>
            <p:cNvSpPr>
              <a:spLocks noChangeArrowheads="1"/>
            </p:cNvSpPr>
            <p:nvPr/>
          </p:nvSpPr>
          <p:spPr bwMode="auto">
            <a:xfrm>
              <a:off x="7009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66" name="Rectangle 406"/>
            <p:cNvSpPr>
              <a:spLocks noChangeArrowheads="1"/>
            </p:cNvSpPr>
            <p:nvPr/>
          </p:nvSpPr>
          <p:spPr bwMode="auto">
            <a:xfrm>
              <a:off x="7387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67" name="Rectangle 407"/>
            <p:cNvSpPr>
              <a:spLocks noChangeArrowheads="1"/>
            </p:cNvSpPr>
            <p:nvPr/>
          </p:nvSpPr>
          <p:spPr bwMode="auto">
            <a:xfrm>
              <a:off x="7889" y="289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  <a:latin typeface="Courier New" pitchFamily="49" charset="0"/>
                </a:rPr>
                <a:t>-63 -27  15</a:t>
              </a:r>
              <a:endParaRPr lang="en-US" sz="3600"/>
            </a:p>
          </p:txBody>
        </p:sp>
        <p:sp>
          <p:nvSpPr>
            <p:cNvPr id="118170" name="Rectangle 410"/>
            <p:cNvSpPr>
              <a:spLocks noChangeArrowheads="1"/>
            </p:cNvSpPr>
            <p:nvPr/>
          </p:nvSpPr>
          <p:spPr bwMode="auto">
            <a:xfrm>
              <a:off x="6630" y="2986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12.04</a:t>
              </a:r>
              <a:endParaRPr lang="en-US" sz="3600"/>
            </a:p>
          </p:txBody>
        </p:sp>
        <p:sp>
          <p:nvSpPr>
            <p:cNvPr id="118171" name="Rectangle 411"/>
            <p:cNvSpPr>
              <a:spLocks noChangeArrowheads="1"/>
            </p:cNvSpPr>
            <p:nvPr/>
          </p:nvSpPr>
          <p:spPr bwMode="auto">
            <a:xfrm>
              <a:off x="7009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2" name="Rectangle 412"/>
            <p:cNvSpPr>
              <a:spLocks noChangeArrowheads="1"/>
            </p:cNvSpPr>
            <p:nvPr/>
          </p:nvSpPr>
          <p:spPr bwMode="auto">
            <a:xfrm>
              <a:off x="7387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3" name="Rectangle 413"/>
            <p:cNvSpPr>
              <a:spLocks noChangeArrowheads="1"/>
            </p:cNvSpPr>
            <p:nvPr/>
          </p:nvSpPr>
          <p:spPr bwMode="auto">
            <a:xfrm>
              <a:off x="7889" y="2986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-48 -33  12</a:t>
              </a:r>
              <a:endParaRPr lang="en-US" sz="3600"/>
            </a:p>
          </p:txBody>
        </p:sp>
        <p:sp>
          <p:nvSpPr>
            <p:cNvPr id="118176" name="Rectangle 416"/>
            <p:cNvSpPr>
              <a:spLocks noChangeArrowheads="1"/>
            </p:cNvSpPr>
            <p:nvPr/>
          </p:nvSpPr>
          <p:spPr bwMode="auto">
            <a:xfrm>
              <a:off x="6630" y="307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11.82</a:t>
              </a:r>
              <a:endParaRPr lang="en-US" sz="3600"/>
            </a:p>
          </p:txBody>
        </p:sp>
        <p:sp>
          <p:nvSpPr>
            <p:cNvPr id="118177" name="Rectangle 417"/>
            <p:cNvSpPr>
              <a:spLocks noChangeArrowheads="1"/>
            </p:cNvSpPr>
            <p:nvPr/>
          </p:nvSpPr>
          <p:spPr bwMode="auto">
            <a:xfrm>
              <a:off x="7009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8" name="Rectangle 418"/>
            <p:cNvSpPr>
              <a:spLocks noChangeArrowheads="1"/>
            </p:cNvSpPr>
            <p:nvPr/>
          </p:nvSpPr>
          <p:spPr bwMode="auto">
            <a:xfrm>
              <a:off x="7387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9" name="Rectangle 419"/>
            <p:cNvSpPr>
              <a:spLocks noChangeArrowheads="1"/>
            </p:cNvSpPr>
            <p:nvPr/>
          </p:nvSpPr>
          <p:spPr bwMode="auto">
            <a:xfrm>
              <a:off x="7889" y="307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-66 -21   6</a:t>
              </a:r>
              <a:endParaRPr lang="en-US" sz="3600"/>
            </a:p>
          </p:txBody>
        </p:sp>
        <p:sp>
          <p:nvSpPr>
            <p:cNvPr id="118185" name="Rectangle 425"/>
            <p:cNvSpPr>
              <a:spLocks noChangeArrowheads="1"/>
            </p:cNvSpPr>
            <p:nvPr/>
          </p:nvSpPr>
          <p:spPr bwMode="auto">
            <a:xfrm>
              <a:off x="6630" y="3153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13.72</a:t>
              </a:r>
              <a:endParaRPr lang="en-US" sz="3600"/>
            </a:p>
          </p:txBody>
        </p:sp>
        <p:sp>
          <p:nvSpPr>
            <p:cNvPr id="118186" name="Rectangle 426"/>
            <p:cNvSpPr>
              <a:spLocks noChangeArrowheads="1"/>
            </p:cNvSpPr>
            <p:nvPr/>
          </p:nvSpPr>
          <p:spPr bwMode="auto">
            <a:xfrm>
              <a:off x="7009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87" name="Rectangle 427"/>
            <p:cNvSpPr>
              <a:spLocks noChangeArrowheads="1"/>
            </p:cNvSpPr>
            <p:nvPr/>
          </p:nvSpPr>
          <p:spPr bwMode="auto">
            <a:xfrm>
              <a:off x="7387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88" name="Rectangle 428"/>
            <p:cNvSpPr>
              <a:spLocks noChangeArrowheads="1"/>
            </p:cNvSpPr>
            <p:nvPr/>
          </p:nvSpPr>
          <p:spPr bwMode="auto">
            <a:xfrm>
              <a:off x="7889" y="3153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57 -21  12</a:t>
              </a:r>
              <a:endParaRPr lang="en-US" sz="3600"/>
            </a:p>
          </p:txBody>
        </p:sp>
        <p:sp>
          <p:nvSpPr>
            <p:cNvPr id="118191" name="Rectangle 431"/>
            <p:cNvSpPr>
              <a:spLocks noChangeArrowheads="1"/>
            </p:cNvSpPr>
            <p:nvPr/>
          </p:nvSpPr>
          <p:spPr bwMode="auto">
            <a:xfrm>
              <a:off x="6630" y="3246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12.29</a:t>
              </a:r>
              <a:endParaRPr lang="en-US" sz="3600"/>
            </a:p>
          </p:txBody>
        </p:sp>
        <p:sp>
          <p:nvSpPr>
            <p:cNvPr id="118192" name="Rectangle 432"/>
            <p:cNvSpPr>
              <a:spLocks noChangeArrowheads="1"/>
            </p:cNvSpPr>
            <p:nvPr/>
          </p:nvSpPr>
          <p:spPr bwMode="auto">
            <a:xfrm>
              <a:off x="7009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93" name="Rectangle 433"/>
            <p:cNvSpPr>
              <a:spLocks noChangeArrowheads="1"/>
            </p:cNvSpPr>
            <p:nvPr/>
          </p:nvSpPr>
          <p:spPr bwMode="auto">
            <a:xfrm>
              <a:off x="7387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94" name="Rectangle 434"/>
            <p:cNvSpPr>
              <a:spLocks noChangeArrowheads="1"/>
            </p:cNvSpPr>
            <p:nvPr/>
          </p:nvSpPr>
          <p:spPr bwMode="auto">
            <a:xfrm>
              <a:off x="7889" y="3246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63 -12  -3</a:t>
              </a:r>
              <a:endParaRPr lang="en-US" sz="3600"/>
            </a:p>
          </p:txBody>
        </p:sp>
        <p:sp>
          <p:nvSpPr>
            <p:cNvPr id="118197" name="Rectangle 437"/>
            <p:cNvSpPr>
              <a:spLocks noChangeArrowheads="1"/>
            </p:cNvSpPr>
            <p:nvPr/>
          </p:nvSpPr>
          <p:spPr bwMode="auto">
            <a:xfrm>
              <a:off x="6630" y="3331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9.89</a:t>
              </a:r>
              <a:endParaRPr lang="en-US" sz="3600"/>
            </a:p>
          </p:txBody>
        </p:sp>
        <p:sp>
          <p:nvSpPr>
            <p:cNvPr id="118198" name="Rectangle 438"/>
            <p:cNvSpPr>
              <a:spLocks noChangeArrowheads="1"/>
            </p:cNvSpPr>
            <p:nvPr/>
          </p:nvSpPr>
          <p:spPr bwMode="auto">
            <a:xfrm>
              <a:off x="7009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7.83</a:t>
              </a:r>
              <a:endParaRPr lang="en-US" sz="3600"/>
            </a:p>
          </p:txBody>
        </p:sp>
        <p:sp>
          <p:nvSpPr>
            <p:cNvPr id="118199" name="Rectangle 439"/>
            <p:cNvSpPr>
              <a:spLocks noChangeArrowheads="1"/>
            </p:cNvSpPr>
            <p:nvPr/>
          </p:nvSpPr>
          <p:spPr bwMode="auto">
            <a:xfrm>
              <a:off x="7387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0" name="Rectangle 440"/>
            <p:cNvSpPr>
              <a:spLocks noChangeArrowheads="1"/>
            </p:cNvSpPr>
            <p:nvPr/>
          </p:nvSpPr>
          <p:spPr bwMode="auto">
            <a:xfrm>
              <a:off x="7889" y="3331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57 -39   6</a:t>
              </a:r>
              <a:endParaRPr lang="en-US" sz="3600"/>
            </a:p>
          </p:txBody>
        </p:sp>
        <p:sp>
          <p:nvSpPr>
            <p:cNvPr id="118206" name="Rectangle 446"/>
            <p:cNvSpPr>
              <a:spLocks noChangeArrowheads="1"/>
            </p:cNvSpPr>
            <p:nvPr/>
          </p:nvSpPr>
          <p:spPr bwMode="auto">
            <a:xfrm>
              <a:off x="6630" y="3410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7.39</a:t>
              </a:r>
              <a:endParaRPr lang="en-US" sz="3600"/>
            </a:p>
          </p:txBody>
        </p:sp>
        <p:sp>
          <p:nvSpPr>
            <p:cNvPr id="118207" name="Rectangle 447"/>
            <p:cNvSpPr>
              <a:spLocks noChangeArrowheads="1"/>
            </p:cNvSpPr>
            <p:nvPr/>
          </p:nvSpPr>
          <p:spPr bwMode="auto">
            <a:xfrm>
              <a:off x="7009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6.36</a:t>
              </a:r>
              <a:endParaRPr lang="en-US" sz="3600"/>
            </a:p>
          </p:txBody>
        </p:sp>
        <p:sp>
          <p:nvSpPr>
            <p:cNvPr id="118208" name="Rectangle 448"/>
            <p:cNvSpPr>
              <a:spLocks noChangeArrowheads="1"/>
            </p:cNvSpPr>
            <p:nvPr/>
          </p:nvSpPr>
          <p:spPr bwMode="auto">
            <a:xfrm>
              <a:off x="7387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9" name="Rectangle 449"/>
            <p:cNvSpPr>
              <a:spLocks noChangeArrowheads="1"/>
            </p:cNvSpPr>
            <p:nvPr/>
          </p:nvSpPr>
          <p:spPr bwMode="auto">
            <a:xfrm>
              <a:off x="7889" y="3410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36 -30 -15</a:t>
              </a:r>
              <a:endParaRPr lang="en-US" sz="3600"/>
            </a:p>
          </p:txBody>
        </p:sp>
        <p:sp>
          <p:nvSpPr>
            <p:cNvPr id="118215" name="Rectangle 455"/>
            <p:cNvSpPr>
              <a:spLocks noChangeArrowheads="1"/>
            </p:cNvSpPr>
            <p:nvPr/>
          </p:nvSpPr>
          <p:spPr bwMode="auto">
            <a:xfrm>
              <a:off x="6630" y="3497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6.84</a:t>
              </a:r>
              <a:endParaRPr lang="en-US" sz="3600"/>
            </a:p>
          </p:txBody>
        </p:sp>
        <p:sp>
          <p:nvSpPr>
            <p:cNvPr id="118216" name="Rectangle 456"/>
            <p:cNvSpPr>
              <a:spLocks noChangeArrowheads="1"/>
            </p:cNvSpPr>
            <p:nvPr/>
          </p:nvSpPr>
          <p:spPr bwMode="auto">
            <a:xfrm>
              <a:off x="7009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5.99</a:t>
              </a:r>
              <a:endParaRPr lang="en-US" sz="3600"/>
            </a:p>
          </p:txBody>
        </p:sp>
        <p:sp>
          <p:nvSpPr>
            <p:cNvPr id="118217" name="Rectangle 457"/>
            <p:cNvSpPr>
              <a:spLocks noChangeArrowheads="1"/>
            </p:cNvSpPr>
            <p:nvPr/>
          </p:nvSpPr>
          <p:spPr bwMode="auto">
            <a:xfrm>
              <a:off x="7387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18" name="Rectangle 458"/>
            <p:cNvSpPr>
              <a:spLocks noChangeArrowheads="1"/>
            </p:cNvSpPr>
            <p:nvPr/>
          </p:nvSpPr>
          <p:spPr bwMode="auto">
            <a:xfrm>
              <a:off x="7889" y="3497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51   0  48</a:t>
              </a:r>
              <a:endParaRPr lang="en-US" sz="3600"/>
            </a:p>
          </p:txBody>
        </p:sp>
        <p:sp>
          <p:nvSpPr>
            <p:cNvPr id="118224" name="Rectangle 464"/>
            <p:cNvSpPr>
              <a:spLocks noChangeArrowheads="1"/>
            </p:cNvSpPr>
            <p:nvPr/>
          </p:nvSpPr>
          <p:spPr bwMode="auto">
            <a:xfrm>
              <a:off x="6630" y="3582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6.36</a:t>
              </a:r>
              <a:endParaRPr lang="en-US" sz="3600"/>
            </a:p>
          </p:txBody>
        </p:sp>
        <p:sp>
          <p:nvSpPr>
            <p:cNvPr id="118225" name="Rectangle 465"/>
            <p:cNvSpPr>
              <a:spLocks noChangeArrowheads="1"/>
            </p:cNvSpPr>
            <p:nvPr/>
          </p:nvSpPr>
          <p:spPr bwMode="auto">
            <a:xfrm>
              <a:off x="7009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5.65</a:t>
              </a:r>
              <a:endParaRPr lang="en-US" sz="3600"/>
            </a:p>
          </p:txBody>
        </p:sp>
        <p:sp>
          <p:nvSpPr>
            <p:cNvPr id="118226" name="Rectangle 466"/>
            <p:cNvSpPr>
              <a:spLocks noChangeArrowheads="1"/>
            </p:cNvSpPr>
            <p:nvPr/>
          </p:nvSpPr>
          <p:spPr bwMode="auto">
            <a:xfrm>
              <a:off x="7387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27" name="Rectangle 467"/>
            <p:cNvSpPr>
              <a:spLocks noChangeArrowheads="1"/>
            </p:cNvSpPr>
            <p:nvPr/>
          </p:nvSpPr>
          <p:spPr bwMode="auto">
            <a:xfrm>
              <a:off x="7889" y="3582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-63 -54  -3</a:t>
              </a:r>
              <a:endParaRPr lang="en-US" sz="3600"/>
            </a:p>
          </p:txBody>
        </p:sp>
        <p:sp>
          <p:nvSpPr>
            <p:cNvPr id="118233" name="Rectangle 473"/>
            <p:cNvSpPr>
              <a:spLocks noChangeArrowheads="1"/>
            </p:cNvSpPr>
            <p:nvPr/>
          </p:nvSpPr>
          <p:spPr bwMode="auto">
            <a:xfrm>
              <a:off x="6630" y="3669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6.19</a:t>
              </a:r>
              <a:endParaRPr lang="en-US" sz="3600"/>
            </a:p>
          </p:txBody>
        </p:sp>
        <p:sp>
          <p:nvSpPr>
            <p:cNvPr id="118234" name="Rectangle 474"/>
            <p:cNvSpPr>
              <a:spLocks noChangeArrowheads="1"/>
            </p:cNvSpPr>
            <p:nvPr/>
          </p:nvSpPr>
          <p:spPr bwMode="auto">
            <a:xfrm>
              <a:off x="7009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5.53</a:t>
              </a:r>
              <a:endParaRPr lang="en-US" sz="3600"/>
            </a:p>
          </p:txBody>
        </p:sp>
        <p:sp>
          <p:nvSpPr>
            <p:cNvPr id="118235" name="Rectangle 475"/>
            <p:cNvSpPr>
              <a:spLocks noChangeArrowheads="1"/>
            </p:cNvSpPr>
            <p:nvPr/>
          </p:nvSpPr>
          <p:spPr bwMode="auto">
            <a:xfrm>
              <a:off x="7387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36" name="Rectangle 476"/>
            <p:cNvSpPr>
              <a:spLocks noChangeArrowheads="1"/>
            </p:cNvSpPr>
            <p:nvPr/>
          </p:nvSpPr>
          <p:spPr bwMode="auto">
            <a:xfrm>
              <a:off x="7889" y="3669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-30 -33 -18</a:t>
              </a:r>
              <a:endParaRPr lang="en-US" sz="3600"/>
            </a:p>
          </p:txBody>
        </p:sp>
        <p:sp>
          <p:nvSpPr>
            <p:cNvPr id="118242" name="Rectangle 482"/>
            <p:cNvSpPr>
              <a:spLocks noChangeArrowheads="1"/>
            </p:cNvSpPr>
            <p:nvPr/>
          </p:nvSpPr>
          <p:spPr bwMode="auto">
            <a:xfrm>
              <a:off x="6630" y="3753"/>
              <a:ext cx="3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5.96</a:t>
              </a:r>
              <a:endParaRPr lang="en-US" sz="3600"/>
            </a:p>
          </p:txBody>
        </p:sp>
        <p:sp>
          <p:nvSpPr>
            <p:cNvPr id="118243" name="Rectangle 483"/>
            <p:cNvSpPr>
              <a:spLocks noChangeArrowheads="1"/>
            </p:cNvSpPr>
            <p:nvPr/>
          </p:nvSpPr>
          <p:spPr bwMode="auto">
            <a:xfrm>
              <a:off x="7009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5.36</a:t>
              </a:r>
              <a:endParaRPr lang="en-US" sz="3600"/>
            </a:p>
          </p:txBody>
        </p:sp>
        <p:sp>
          <p:nvSpPr>
            <p:cNvPr id="118244" name="Rectangle 484"/>
            <p:cNvSpPr>
              <a:spLocks noChangeArrowheads="1"/>
            </p:cNvSpPr>
            <p:nvPr/>
          </p:nvSpPr>
          <p:spPr bwMode="auto">
            <a:xfrm>
              <a:off x="7387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45" name="Rectangle 485"/>
            <p:cNvSpPr>
              <a:spLocks noChangeArrowheads="1"/>
            </p:cNvSpPr>
            <p:nvPr/>
          </p:nvSpPr>
          <p:spPr bwMode="auto">
            <a:xfrm>
              <a:off x="7889" y="3753"/>
              <a:ext cx="6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 9</a:t>
              </a:r>
              <a:endParaRPr lang="en-US" sz="3600"/>
            </a:p>
          </p:txBody>
        </p:sp>
        <p:sp>
          <p:nvSpPr>
            <p:cNvPr id="118251" name="Rectangle 491"/>
            <p:cNvSpPr>
              <a:spLocks noChangeArrowheads="1"/>
            </p:cNvSpPr>
            <p:nvPr/>
          </p:nvSpPr>
          <p:spPr bwMode="auto">
            <a:xfrm>
              <a:off x="6630" y="3841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5.84</a:t>
              </a:r>
              <a:endParaRPr lang="en-US" sz="3600"/>
            </a:p>
          </p:txBody>
        </p:sp>
        <p:sp>
          <p:nvSpPr>
            <p:cNvPr id="118252" name="Rectangle 492"/>
            <p:cNvSpPr>
              <a:spLocks noChangeArrowheads="1"/>
            </p:cNvSpPr>
            <p:nvPr/>
          </p:nvSpPr>
          <p:spPr bwMode="auto">
            <a:xfrm>
              <a:off x="7009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5.27</a:t>
              </a:r>
              <a:endParaRPr lang="en-US" sz="3600"/>
            </a:p>
          </p:txBody>
        </p:sp>
        <p:sp>
          <p:nvSpPr>
            <p:cNvPr id="118253" name="Rectangle 493"/>
            <p:cNvSpPr>
              <a:spLocks noChangeArrowheads="1"/>
            </p:cNvSpPr>
            <p:nvPr/>
          </p:nvSpPr>
          <p:spPr bwMode="auto">
            <a:xfrm>
              <a:off x="7387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54" name="Rectangle 494"/>
            <p:cNvSpPr>
              <a:spLocks noChangeArrowheads="1"/>
            </p:cNvSpPr>
            <p:nvPr/>
          </p:nvSpPr>
          <p:spPr bwMode="auto">
            <a:xfrm>
              <a:off x="7889" y="3841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-45  42   9</a:t>
              </a:r>
              <a:endParaRPr lang="en-US" sz="3600"/>
            </a:p>
          </p:txBody>
        </p:sp>
        <p:sp>
          <p:nvSpPr>
            <p:cNvPr id="118260" name="Rectangle 500"/>
            <p:cNvSpPr>
              <a:spLocks noChangeArrowheads="1"/>
            </p:cNvSpPr>
            <p:nvPr/>
          </p:nvSpPr>
          <p:spPr bwMode="auto">
            <a:xfrm>
              <a:off x="6630" y="3928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5.44</a:t>
              </a:r>
              <a:endParaRPr lang="en-US" sz="3600"/>
            </a:p>
          </p:txBody>
        </p:sp>
        <p:sp>
          <p:nvSpPr>
            <p:cNvPr id="118261" name="Rectangle 501"/>
            <p:cNvSpPr>
              <a:spLocks noChangeArrowheads="1"/>
            </p:cNvSpPr>
            <p:nvPr/>
          </p:nvSpPr>
          <p:spPr bwMode="auto">
            <a:xfrm>
              <a:off x="7009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4.97</a:t>
              </a:r>
              <a:endParaRPr lang="en-US" sz="3600"/>
            </a:p>
          </p:txBody>
        </p:sp>
        <p:sp>
          <p:nvSpPr>
            <p:cNvPr id="118262" name="Rectangle 502"/>
            <p:cNvSpPr>
              <a:spLocks noChangeArrowheads="1"/>
            </p:cNvSpPr>
            <p:nvPr/>
          </p:nvSpPr>
          <p:spPr bwMode="auto">
            <a:xfrm>
              <a:off x="7387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63" name="Rectangle 503"/>
            <p:cNvSpPr>
              <a:spLocks noChangeArrowheads="1"/>
            </p:cNvSpPr>
            <p:nvPr/>
          </p:nvSpPr>
          <p:spPr bwMode="auto">
            <a:xfrm>
              <a:off x="7889" y="3928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48  27  24</a:t>
              </a:r>
              <a:endParaRPr lang="en-US" sz="3600"/>
            </a:p>
          </p:txBody>
        </p:sp>
        <p:sp>
          <p:nvSpPr>
            <p:cNvPr id="118269" name="Rectangle 509"/>
            <p:cNvSpPr>
              <a:spLocks noChangeArrowheads="1"/>
            </p:cNvSpPr>
            <p:nvPr/>
          </p:nvSpPr>
          <p:spPr bwMode="auto">
            <a:xfrm>
              <a:off x="6630" y="4014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5.32</a:t>
              </a:r>
              <a:endParaRPr lang="en-US" sz="3600"/>
            </a:p>
          </p:txBody>
        </p:sp>
        <p:sp>
          <p:nvSpPr>
            <p:cNvPr id="118270" name="Rectangle 510"/>
            <p:cNvSpPr>
              <a:spLocks noChangeArrowheads="1"/>
            </p:cNvSpPr>
            <p:nvPr/>
          </p:nvSpPr>
          <p:spPr bwMode="auto">
            <a:xfrm>
              <a:off x="7009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4.87</a:t>
              </a:r>
              <a:endParaRPr lang="en-US" sz="3600"/>
            </a:p>
          </p:txBody>
        </p:sp>
        <p:sp>
          <p:nvSpPr>
            <p:cNvPr id="118271" name="Rectangle 511"/>
            <p:cNvSpPr>
              <a:spLocks noChangeArrowheads="1"/>
            </p:cNvSpPr>
            <p:nvPr/>
          </p:nvSpPr>
          <p:spPr bwMode="auto">
            <a:xfrm>
              <a:off x="7387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72" name="Rectangle 512"/>
            <p:cNvSpPr>
              <a:spLocks noChangeArrowheads="1"/>
            </p:cNvSpPr>
            <p:nvPr/>
          </p:nvSpPr>
          <p:spPr bwMode="auto">
            <a:xfrm>
              <a:off x="7889" y="4014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42</a:t>
              </a:r>
              <a:endParaRPr lang="en-US" sz="3600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455055" y="3821088"/>
            <a:ext cx="1944216" cy="2808312"/>
            <a:chOff x="4206875" y="1087438"/>
            <a:chExt cx="5353050" cy="5581650"/>
          </a:xfrm>
        </p:grpSpPr>
        <p:sp>
          <p:nvSpPr>
            <p:cNvPr id="297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99" name="Picture 1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3527" y="3248135"/>
            <a:ext cx="2075744" cy="360885"/>
            <a:chOff x="323527" y="3248135"/>
            <a:chExt cx="2075744" cy="360885"/>
          </a:xfrm>
        </p:grpSpPr>
        <p:sp>
          <p:nvSpPr>
            <p:cNvPr id="118278" name="Line 518"/>
            <p:cNvSpPr>
              <a:spLocks noChangeShapeType="1"/>
            </p:cNvSpPr>
            <p:nvPr/>
          </p:nvSpPr>
          <p:spPr bwMode="auto">
            <a:xfrm flipV="1">
              <a:off x="441398" y="3248135"/>
              <a:ext cx="0" cy="3608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1" name="Line 521"/>
            <p:cNvSpPr>
              <a:spLocks noChangeShapeType="1"/>
            </p:cNvSpPr>
            <p:nvPr/>
          </p:nvSpPr>
          <p:spPr bwMode="auto">
            <a:xfrm flipH="1">
              <a:off x="433863" y="3576062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2" name="Line 522"/>
            <p:cNvSpPr>
              <a:spLocks noChangeShapeType="1"/>
            </p:cNvSpPr>
            <p:nvPr/>
          </p:nvSpPr>
          <p:spPr bwMode="auto">
            <a:xfrm flipH="1">
              <a:off x="433863" y="3274501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3" name="Rectangle 523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4" name="Rectangle 524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7" name="Rectangle 527"/>
            <p:cNvSpPr>
              <a:spLocks noChangeArrowheads="1"/>
            </p:cNvSpPr>
            <p:nvPr/>
          </p:nvSpPr>
          <p:spPr bwMode="auto">
            <a:xfrm rot="16200000">
              <a:off x="332302" y="3416507"/>
              <a:ext cx="23894" cy="4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55055" y="3573016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𝑡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latin typeface="Cambria Math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GB" sz="24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7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 animBg="1"/>
      <p:bldP spid="117774" grpId="0" animBg="1"/>
      <p:bldP spid="11777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639763"/>
          </a:xfrm>
        </p:spPr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99320"/>
            <a:ext cx="8534400" cy="990600"/>
          </a:xfrm>
        </p:spPr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is a </a:t>
            </a:r>
            <a:r>
              <a:rPr lang="en-GB" i="1" dirty="0"/>
              <a:t>signal-to-noise</a:t>
            </a:r>
            <a:r>
              <a:rPr lang="en-GB" dirty="0"/>
              <a:t> measure (ratio of estimate to standard deviation of estimate).</a:t>
            </a:r>
          </a:p>
        </p:txBody>
      </p:sp>
      <p:sp>
        <p:nvSpPr>
          <p:cNvPr id="119922" name="Rectangle 114"/>
          <p:cNvSpPr>
            <a:spLocks noChangeArrowheads="1"/>
          </p:cNvSpPr>
          <p:nvPr/>
        </p:nvSpPr>
        <p:spPr bwMode="auto">
          <a:xfrm>
            <a:off x="304800" y="4770276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400" i="1" dirty="0"/>
              <a:t>T</a:t>
            </a:r>
            <a:r>
              <a:rPr lang="en-GB" sz="2400" dirty="0"/>
              <a:t>-contrasts are simple combinations of the betas; the T-statistic does not depend on the scaling of the regressors or the scaling of the contrast.</a:t>
            </a:r>
          </a:p>
        </p:txBody>
      </p:sp>
      <p:grpSp>
        <p:nvGrpSpPr>
          <p:cNvPr id="119924" name="Group 116"/>
          <p:cNvGrpSpPr>
            <a:grpSpLocks/>
          </p:cNvGrpSpPr>
          <p:nvPr/>
        </p:nvGrpSpPr>
        <p:grpSpPr bwMode="auto">
          <a:xfrm>
            <a:off x="304800" y="3295910"/>
            <a:ext cx="8534400" cy="968377"/>
            <a:chOff x="240" y="1902"/>
            <a:chExt cx="5376" cy="610"/>
          </a:xfrm>
        </p:grpSpPr>
        <p:sp>
          <p:nvSpPr>
            <p:cNvPr id="119917" name="Text Box 109"/>
            <p:cNvSpPr txBox="1">
              <a:spLocks noChangeArrowheads="1"/>
            </p:cNvSpPr>
            <p:nvPr/>
          </p:nvSpPr>
          <p:spPr bwMode="auto">
            <a:xfrm>
              <a:off x="1493" y="2208"/>
              <a:ext cx="3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H</a:t>
              </a:r>
              <a:r>
                <a:rPr lang="en-GB" sz="2400" baseline="-25000"/>
                <a:t>0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18" name="Object 110"/>
            <p:cNvGraphicFramePr>
              <a:graphicFrameLocks noChangeAspect="1"/>
            </p:cNvGraphicFramePr>
            <p:nvPr/>
          </p:nvGraphicFramePr>
          <p:xfrm>
            <a:off x="1948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2" name="Equation" r:id="rId3" imgW="520560" imgH="228600" progId="Equation.3">
                    <p:embed/>
                  </p:oleObj>
                </mc:Choice>
                <mc:Fallback>
                  <p:oleObj name="Equation" r:id="rId3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8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19" name="Text Box 111"/>
            <p:cNvSpPr txBox="1">
              <a:spLocks noChangeArrowheads="1"/>
            </p:cNvSpPr>
            <p:nvPr/>
          </p:nvSpPr>
          <p:spPr bwMode="auto">
            <a:xfrm>
              <a:off x="2866" y="2208"/>
              <a:ext cx="8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vs     H</a:t>
              </a:r>
              <a:r>
                <a:rPr lang="en-GB" sz="2400" baseline="-25000"/>
                <a:t>A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20" name="Object 112"/>
            <p:cNvGraphicFramePr>
              <a:graphicFrameLocks noChangeAspect="1"/>
            </p:cNvGraphicFramePr>
            <p:nvPr/>
          </p:nvGraphicFramePr>
          <p:xfrm>
            <a:off x="3772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3" name="Equation" r:id="rId5" imgW="520560" imgH="228600" progId="Equation.3">
                    <p:embed/>
                  </p:oleObj>
                </mc:Choice>
                <mc:Fallback>
                  <p:oleObj name="Equation" r:id="rId5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23" name="Rectangle 115"/>
            <p:cNvSpPr>
              <a:spLocks noChangeArrowheads="1"/>
            </p:cNvSpPr>
            <p:nvPr/>
          </p:nvSpPr>
          <p:spPr bwMode="auto">
            <a:xfrm>
              <a:off x="240" y="1902"/>
              <a:ext cx="53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993366"/>
                </a:buClr>
                <a:buFont typeface="Wingdings" pitchFamily="2" charset="2"/>
                <a:buChar char="q"/>
              </a:pPr>
              <a:r>
                <a:rPr lang="en-GB" sz="2400" dirty="0" smtClean="0"/>
                <a:t>Alternative hypothesis:</a:t>
              </a:r>
              <a:br>
                <a:rPr lang="en-GB" sz="2400" dirty="0" smtClean="0"/>
              </a:b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557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1199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Scaling issue</a:t>
            </a: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2600325"/>
            <a:ext cx="4848225" cy="792163"/>
          </a:xfrm>
        </p:spPr>
        <p:txBody>
          <a:bodyPr/>
          <a:lstStyle/>
          <a:p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regressors.</a:t>
            </a:r>
          </a:p>
        </p:txBody>
      </p:sp>
      <p:pic>
        <p:nvPicPr>
          <p:cNvPr id="137220" name="Picture 4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23544" r="32375" b="38025"/>
          <a:stretch>
            <a:fillRect/>
          </a:stretch>
        </p:blipFill>
        <p:spPr bwMode="auto">
          <a:xfrm>
            <a:off x="538163" y="1944688"/>
            <a:ext cx="2305050" cy="221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4032250" y="1365250"/>
          <a:ext cx="4300538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Equation" r:id="rId4" imgW="2171520" imgH="533160" progId="Equation.3">
                  <p:embed/>
                </p:oleObj>
              </mc:Choice>
              <mc:Fallback>
                <p:oleObj name="Equation" r:id="rId4" imgW="21715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1365250"/>
                        <a:ext cx="4300538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539750" y="1843088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5397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10795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16192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21590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37227" name="Picture 11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33231" r="32375" b="38025"/>
          <a:stretch>
            <a:fillRect/>
          </a:stretch>
        </p:blipFill>
        <p:spPr bwMode="auto">
          <a:xfrm>
            <a:off x="539750" y="5062538"/>
            <a:ext cx="1763713" cy="164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8" name="Line 12"/>
          <p:cNvSpPr>
            <a:spLocks noChangeShapeType="1"/>
          </p:cNvSpPr>
          <p:nvPr/>
        </p:nvSpPr>
        <p:spPr bwMode="auto">
          <a:xfrm>
            <a:off x="539750" y="4975225"/>
            <a:ext cx="17637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5397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1095375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16192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395288" y="1304925"/>
            <a:ext cx="262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1      1       1         ]</a:t>
            </a:r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358775" y="4437063"/>
            <a:ext cx="2233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 1      1         ]</a:t>
            </a:r>
            <a:endParaRPr lang="en-US"/>
          </a:p>
        </p:txBody>
      </p:sp>
      <p:sp>
        <p:nvSpPr>
          <p:cNvPr id="137235" name="Rectangle 19"/>
          <p:cNvSpPr>
            <a:spLocks noChangeArrowheads="1"/>
          </p:cNvSpPr>
          <p:nvPr/>
        </p:nvSpPr>
        <p:spPr bwMode="auto">
          <a:xfrm>
            <a:off x="3924300" y="4976813"/>
            <a:ext cx="49688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Ø"/>
            </a:pPr>
            <a:r>
              <a:rPr lang="en-GB" sz="2000"/>
              <a:t>Be careful of the interpretation of the contrasts          themselves (eg, for a second level analysis):</a:t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>                 sum </a:t>
            </a:r>
            <a:r>
              <a:rPr lang="en-GB" sz="2000">
                <a:cs typeface="Arial" pitchFamily="34" charset="0"/>
              </a:rPr>
              <a:t>≠</a:t>
            </a:r>
            <a:r>
              <a:rPr lang="en-GB" sz="2000"/>
              <a:t> average</a:t>
            </a:r>
            <a:endParaRPr lang="en-US" sz="2000"/>
          </a:p>
        </p:txBody>
      </p:sp>
      <p:sp>
        <p:nvSpPr>
          <p:cNvPr id="137237" name="Oval 21"/>
          <p:cNvSpPr>
            <a:spLocks noChangeArrowheads="1"/>
          </p:cNvSpPr>
          <p:nvPr/>
        </p:nvSpPr>
        <p:spPr bwMode="auto">
          <a:xfrm>
            <a:off x="7272338" y="14001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8" name="Oval 22"/>
          <p:cNvSpPr>
            <a:spLocks noChangeArrowheads="1"/>
          </p:cNvSpPr>
          <p:nvPr/>
        </p:nvSpPr>
        <p:spPr bwMode="auto">
          <a:xfrm>
            <a:off x="7056438" y="1939925"/>
            <a:ext cx="79216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9" name="Rectangle 23"/>
          <p:cNvSpPr>
            <a:spLocks noChangeArrowheads="1"/>
          </p:cNvSpPr>
          <p:nvPr/>
        </p:nvSpPr>
        <p:spPr bwMode="auto">
          <a:xfrm>
            <a:off x="3924300" y="3465513"/>
            <a:ext cx="48482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contrast.</a:t>
            </a:r>
            <a:endParaRPr lang="en-US" sz="2000"/>
          </a:p>
        </p:txBody>
      </p:sp>
      <p:sp>
        <p:nvSpPr>
          <p:cNvPr id="137240" name="Oval 24"/>
          <p:cNvSpPr>
            <a:spLocks noChangeArrowheads="1"/>
          </p:cNvSpPr>
          <p:nvPr/>
        </p:nvSpPr>
        <p:spPr bwMode="auto">
          <a:xfrm>
            <a:off x="6948488" y="14128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1" name="Oval 25"/>
          <p:cNvSpPr>
            <a:spLocks noChangeArrowheads="1"/>
          </p:cNvSpPr>
          <p:nvPr/>
        </p:nvSpPr>
        <p:spPr bwMode="auto">
          <a:xfrm>
            <a:off x="6696075" y="1952625"/>
            <a:ext cx="25241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2" name="Oval 26"/>
          <p:cNvSpPr>
            <a:spLocks noChangeArrowheads="1"/>
          </p:cNvSpPr>
          <p:nvPr/>
        </p:nvSpPr>
        <p:spPr bwMode="auto">
          <a:xfrm>
            <a:off x="8027988" y="195262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2843213" y="13430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4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2303463" y="447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3</a:t>
            </a:r>
            <a:endParaRPr lang="en-US" b="1">
              <a:solidFill>
                <a:srgbClr val="CC3300"/>
              </a:solidFill>
            </a:endParaRPr>
          </a:p>
        </p:txBody>
      </p:sp>
      <p:graphicFrame>
        <p:nvGraphicFramePr>
          <p:cNvPr id="137245" name="Object 29"/>
          <p:cNvGraphicFramePr>
            <a:graphicFrameLocks noChangeAspect="1"/>
          </p:cNvGraphicFramePr>
          <p:nvPr/>
        </p:nvGraphicFramePr>
        <p:xfrm>
          <a:off x="5468938" y="5229225"/>
          <a:ext cx="5794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2" name="Equation" r:id="rId6" imgW="291960" imgH="241200" progId="Equation.3">
                  <p:embed/>
                </p:oleObj>
              </mc:Choice>
              <mc:Fallback>
                <p:oleObj name="Equation" r:id="rId6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5229225"/>
                        <a:ext cx="5794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46" name="Text Box 30"/>
          <p:cNvSpPr txBox="1">
            <a:spLocks noChangeArrowheads="1"/>
          </p:cNvSpPr>
          <p:nvPr/>
        </p:nvSpPr>
        <p:spPr bwMode="auto">
          <a:xfrm flipV="1">
            <a:off x="44450" y="238442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1</a:t>
            </a:r>
            <a:endParaRPr lang="en-US"/>
          </a:p>
        </p:txBody>
      </p:sp>
      <p:sp>
        <p:nvSpPr>
          <p:cNvPr id="137247" name="Text Box 31"/>
          <p:cNvSpPr txBox="1">
            <a:spLocks noChangeArrowheads="1"/>
          </p:cNvSpPr>
          <p:nvPr/>
        </p:nvSpPr>
        <p:spPr bwMode="auto">
          <a:xfrm flipV="1">
            <a:off x="34925" y="533717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5</a:t>
            </a:r>
            <a:endParaRPr lang="en-US"/>
          </a:p>
        </p:txBody>
      </p:sp>
      <p:sp>
        <p:nvSpPr>
          <p:cNvPr id="137248" name="Rectangle 32"/>
          <p:cNvSpPr>
            <a:spLocks noChangeArrowheads="1"/>
          </p:cNvSpPr>
          <p:nvPr/>
        </p:nvSpPr>
        <p:spPr bwMode="auto">
          <a:xfrm>
            <a:off x="3924300" y="4257675"/>
            <a:ext cx="48482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Contrast          depends on scaling.</a:t>
            </a:r>
            <a:endParaRPr lang="en-US" sz="2000"/>
          </a:p>
        </p:txBody>
      </p:sp>
      <p:graphicFrame>
        <p:nvGraphicFramePr>
          <p:cNvPr id="137249" name="Object 33"/>
          <p:cNvGraphicFramePr>
            <a:graphicFrameLocks noChangeAspect="1"/>
          </p:cNvGraphicFramePr>
          <p:nvPr/>
        </p:nvGraphicFramePr>
        <p:xfrm>
          <a:off x="5435600" y="4184650"/>
          <a:ext cx="5794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Equation" r:id="rId8" imgW="291960" imgH="241200" progId="Equation.3">
                  <p:embed/>
                </p:oleObj>
              </mc:Choice>
              <mc:Fallback>
                <p:oleObj name="Equation" r:id="rId8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84650"/>
                        <a:ext cx="57943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50" name="Oval 34"/>
          <p:cNvSpPr>
            <a:spLocks noChangeArrowheads="1"/>
          </p:cNvSpPr>
          <p:nvPr/>
        </p:nvSpPr>
        <p:spPr bwMode="auto">
          <a:xfrm>
            <a:off x="6877050" y="1376363"/>
            <a:ext cx="79216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8" grpId="0" animBg="1"/>
      <p:bldP spid="137229" grpId="0" animBg="1"/>
      <p:bldP spid="137230" grpId="0" animBg="1"/>
      <p:bldP spid="137231" grpId="0" animBg="1"/>
      <p:bldP spid="137234" grpId="0"/>
      <p:bldP spid="137237" grpId="0" animBg="1"/>
      <p:bldP spid="137237" grpId="1" animBg="1"/>
      <p:bldP spid="137238" grpId="0" animBg="1"/>
      <p:bldP spid="137238" grpId="1" animBg="1"/>
      <p:bldP spid="137239" grpId="0"/>
      <p:bldP spid="137240" grpId="0" animBg="1"/>
      <p:bldP spid="137240" grpId="1" animBg="1"/>
      <p:bldP spid="137240" grpId="2" animBg="1"/>
      <p:bldP spid="137241" grpId="0" animBg="1"/>
      <p:bldP spid="137241" grpId="1" animBg="1"/>
      <p:bldP spid="137241" grpId="2" animBg="1"/>
      <p:bldP spid="137242" grpId="0" animBg="1"/>
      <p:bldP spid="137242" grpId="1" animBg="1"/>
      <p:bldP spid="137242" grpId="2" animBg="1"/>
      <p:bldP spid="137243" grpId="0"/>
      <p:bldP spid="137247" grpId="0"/>
      <p:bldP spid="137250" grpId="0" animBg="1"/>
      <p:bldP spid="137250" grpId="1" animBg="1"/>
      <p:bldP spid="13725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05150"/>
            <a:ext cx="17145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- the extra-sum-of-squares principle</a:t>
            </a:r>
            <a:endParaRPr lang="en-US" sz="2800"/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3500"/>
            <a:ext cx="8229600" cy="428625"/>
          </a:xfrm>
        </p:spPr>
        <p:txBody>
          <a:bodyPr/>
          <a:lstStyle/>
          <a:p>
            <a:r>
              <a:rPr lang="en-GB" sz="2000"/>
              <a:t>Model comparison:</a:t>
            </a:r>
            <a:endParaRPr lang="en-US" sz="2000" i="1"/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1474788" y="1882775"/>
            <a:ext cx="6373812" cy="403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chemeClr val="tx1"/>
                </a:solidFill>
              </a:rPr>
              <a:t>Null Hypothesis H</a:t>
            </a:r>
            <a:r>
              <a:rPr lang="en-GB" sz="2000" b="1" baseline="-25000">
                <a:solidFill>
                  <a:schemeClr val="tx1"/>
                </a:solidFill>
              </a:rPr>
              <a:t>0</a:t>
            </a:r>
            <a:r>
              <a:rPr lang="en-GB" sz="2000" b="1">
                <a:solidFill>
                  <a:schemeClr val="tx1"/>
                </a:solidFill>
              </a:rPr>
              <a:t>: </a:t>
            </a:r>
            <a:r>
              <a:rPr lang="en-GB" sz="2000">
                <a:solidFill>
                  <a:schemeClr val="tx1"/>
                </a:solidFill>
              </a:rPr>
              <a:t>True model is </a:t>
            </a:r>
            <a:r>
              <a:rPr lang="en-GB" sz="2000" i="1">
                <a:solidFill>
                  <a:schemeClr val="tx1"/>
                </a:solidFill>
              </a:rPr>
              <a:t>X</a:t>
            </a:r>
            <a:r>
              <a:rPr lang="en-GB" sz="2000" baseline="-25000">
                <a:solidFill>
                  <a:schemeClr val="tx1"/>
                </a:solidFill>
              </a:rPr>
              <a:t>0 </a:t>
            </a:r>
            <a:r>
              <a:rPr lang="en-GB" sz="2000">
                <a:solidFill>
                  <a:schemeClr val="tx1"/>
                </a:solidFill>
              </a:rPr>
              <a:t>(reduced model)</a:t>
            </a:r>
            <a:endParaRPr lang="en-GB" sz="2000" baseline="-25000">
              <a:solidFill>
                <a:schemeClr val="tx1"/>
              </a:solidFill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342900" y="6427788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 ?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5263" y="2490788"/>
            <a:ext cx="1712912" cy="3962400"/>
            <a:chOff x="195263" y="2490788"/>
            <a:chExt cx="1712442" cy="3962400"/>
          </a:xfrm>
        </p:grpSpPr>
        <p:sp>
          <p:nvSpPr>
            <p:cNvPr id="164874" name="Line 38"/>
            <p:cNvSpPr>
              <a:spLocks noChangeShapeType="1"/>
            </p:cNvSpPr>
            <p:nvPr/>
          </p:nvSpPr>
          <p:spPr bwMode="auto">
            <a:xfrm flipH="1">
              <a:off x="804863" y="2566988"/>
              <a:ext cx="0" cy="388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4875" name="Group 39"/>
            <p:cNvGrpSpPr>
              <a:grpSpLocks/>
            </p:cNvGrpSpPr>
            <p:nvPr/>
          </p:nvGrpSpPr>
          <p:grpSpPr bwMode="auto">
            <a:xfrm>
              <a:off x="825501" y="2972594"/>
              <a:ext cx="1082204" cy="119857"/>
              <a:chOff x="383" y="1855"/>
              <a:chExt cx="646" cy="42"/>
            </a:xfrm>
          </p:grpSpPr>
          <p:sp>
            <p:nvSpPr>
              <p:cNvPr id="164876" name="Arc 40"/>
              <p:cNvSpPr>
                <a:spLocks/>
              </p:cNvSpPr>
              <p:nvPr/>
            </p:nvSpPr>
            <p:spPr bwMode="auto">
              <a:xfrm rot="10800000">
                <a:off x="712" y="1855"/>
                <a:ext cx="317" cy="42"/>
              </a:xfrm>
              <a:custGeom>
                <a:avLst/>
                <a:gdLst>
                  <a:gd name="T0" fmla="*/ 317 w 21600"/>
                  <a:gd name="T1" fmla="*/ 42 h 21600"/>
                  <a:gd name="T2" fmla="*/ 0 w 21600"/>
                  <a:gd name="T3" fmla="*/ 0 h 21600"/>
                  <a:gd name="T4" fmla="*/ 317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877" name="Arc 41"/>
              <p:cNvSpPr>
                <a:spLocks/>
              </p:cNvSpPr>
              <p:nvPr/>
            </p:nvSpPr>
            <p:spPr bwMode="auto">
              <a:xfrm rot="10800000">
                <a:off x="383" y="1855"/>
                <a:ext cx="317" cy="42"/>
              </a:xfrm>
              <a:custGeom>
                <a:avLst/>
                <a:gdLst>
                  <a:gd name="T0" fmla="*/ 317 w 21600"/>
                  <a:gd name="T1" fmla="*/ 0 h 21600"/>
                  <a:gd name="T2" fmla="*/ 0 w 21600"/>
                  <a:gd name="T3" fmla="*/ 42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4878" name="Rectangle 42"/>
            <p:cNvSpPr>
              <a:spLocks noChangeArrowheads="1"/>
            </p:cNvSpPr>
            <p:nvPr/>
          </p:nvSpPr>
          <p:spPr bwMode="auto">
            <a:xfrm>
              <a:off x="1190625" y="2492376"/>
              <a:ext cx="6381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1</a:t>
              </a:r>
              <a:r>
                <a:rPr lang="en-GB" sz="2400" b="1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64879" name="Text Box 43"/>
            <p:cNvSpPr txBox="1">
              <a:spLocks noChangeArrowheads="1"/>
            </p:cNvSpPr>
            <p:nvPr/>
          </p:nvSpPr>
          <p:spPr bwMode="auto">
            <a:xfrm>
              <a:off x="195263" y="249078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3306763" y="6453188"/>
            <a:ext cx="2525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or Reduced model? </a:t>
            </a: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3706813" y="2438400"/>
            <a:ext cx="488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42086" name="Text Box 102"/>
          <p:cNvSpPr txBox="1">
            <a:spLocks noChangeArrowheads="1"/>
          </p:cNvSpPr>
          <p:nvPr/>
        </p:nvSpPr>
        <p:spPr bwMode="auto">
          <a:xfrm>
            <a:off x="5775325" y="2514600"/>
            <a:ext cx="3292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1"/>
              <a:t>Test statistic:</a:t>
            </a:r>
            <a:r>
              <a:rPr lang="en-GB"/>
              <a:t> ratio of explained variability and unexplained variability (error)</a:t>
            </a:r>
            <a:endParaRPr lang="en-US"/>
          </a:p>
        </p:txBody>
      </p:sp>
      <p:sp>
        <p:nvSpPr>
          <p:cNvPr id="42087" name="Text Box 103"/>
          <p:cNvSpPr txBox="1">
            <a:spLocks noChangeArrowheads="1"/>
          </p:cNvSpPr>
          <p:nvPr/>
        </p:nvSpPr>
        <p:spPr bwMode="auto">
          <a:xfrm>
            <a:off x="6477000" y="6248400"/>
            <a:ext cx="1963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1</a:t>
            </a:r>
            <a:r>
              <a:rPr lang="en-GB" sz="1400"/>
              <a:t> = rank(X) – rank(X</a:t>
            </a:r>
            <a:r>
              <a:rPr lang="en-GB" sz="1400" baseline="-25000"/>
              <a:t>0</a:t>
            </a:r>
            <a:r>
              <a:rPr lang="en-GB" sz="1400"/>
              <a:t>)</a:t>
            </a:r>
          </a:p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2</a:t>
            </a:r>
            <a:r>
              <a:rPr lang="en-GB" sz="1400"/>
              <a:t> = N – rank(X)</a:t>
            </a:r>
            <a:endParaRPr lang="en-US" sz="1400"/>
          </a:p>
        </p:txBody>
      </p:sp>
      <p:grpSp>
        <p:nvGrpSpPr>
          <p:cNvPr id="42092" name="Group 108"/>
          <p:cNvGrpSpPr>
            <a:grpSpLocks/>
          </p:cNvGrpSpPr>
          <p:nvPr/>
        </p:nvGrpSpPr>
        <p:grpSpPr bwMode="auto">
          <a:xfrm>
            <a:off x="2051050" y="4319588"/>
            <a:ext cx="1522413" cy="871537"/>
            <a:chOff x="1356" y="2721"/>
            <a:chExt cx="959" cy="549"/>
          </a:xfrm>
        </p:grpSpPr>
        <p:sp>
          <p:nvSpPr>
            <p:cNvPr id="164885" name="Rectangle 44"/>
            <p:cNvSpPr>
              <a:spLocks noChangeArrowheads="1"/>
            </p:cNvSpPr>
            <p:nvPr/>
          </p:nvSpPr>
          <p:spPr bwMode="auto">
            <a:xfrm>
              <a:off x="1787" y="2721"/>
              <a:ext cx="46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endParaRPr lang="en-GB" sz="2400" b="1" baseline="-25000">
                <a:latin typeface="Times New Roman" pitchFamily="18" charset="0"/>
              </a:endParaRPr>
            </a:p>
          </p:txBody>
        </p:sp>
        <p:sp>
          <p:nvSpPr>
            <p:cNvPr id="164886" name="Line 45"/>
            <p:cNvSpPr>
              <a:spLocks noChangeShapeType="1"/>
            </p:cNvSpPr>
            <p:nvPr/>
          </p:nvSpPr>
          <p:spPr bwMode="auto">
            <a:xfrm>
              <a:off x="1356" y="2865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87" name="Object 23"/>
            <p:cNvGraphicFramePr>
              <a:graphicFrameLocks noChangeAspect="1"/>
            </p:cNvGraphicFramePr>
            <p:nvPr/>
          </p:nvGraphicFramePr>
          <p:xfrm>
            <a:off x="1787" y="2976"/>
            <a:ext cx="528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4" name="Equation" r:id="rId4" imgW="457002" imgH="253890" progId="Equation.3">
                    <p:embed/>
                  </p:oleObj>
                </mc:Choice>
                <mc:Fallback>
                  <p:oleObj name="Equation" r:id="rId4" imgW="457002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7" y="2976"/>
                          <a:ext cx="528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093" name="Group 109"/>
          <p:cNvGrpSpPr>
            <a:grpSpLocks/>
          </p:cNvGrpSpPr>
          <p:nvPr/>
        </p:nvGrpSpPr>
        <p:grpSpPr bwMode="auto">
          <a:xfrm>
            <a:off x="4386263" y="4292600"/>
            <a:ext cx="1733550" cy="949325"/>
            <a:chOff x="2748" y="2688"/>
            <a:chExt cx="1092" cy="598"/>
          </a:xfrm>
        </p:grpSpPr>
        <p:sp>
          <p:nvSpPr>
            <p:cNvPr id="164889" name="Rectangle 50"/>
            <p:cNvSpPr>
              <a:spLocks noChangeArrowheads="1"/>
            </p:cNvSpPr>
            <p:nvPr/>
          </p:nvSpPr>
          <p:spPr bwMode="auto">
            <a:xfrm>
              <a:off x="3183" y="2688"/>
              <a:ext cx="53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  <a:endParaRPr lang="en-GB" sz="2400" b="1" baseline="30000">
                <a:latin typeface="Times New Roman" pitchFamily="18" charset="0"/>
              </a:endParaRPr>
            </a:p>
          </p:txBody>
        </p:sp>
        <p:sp>
          <p:nvSpPr>
            <p:cNvPr id="164890" name="Line 51"/>
            <p:cNvSpPr>
              <a:spLocks noChangeShapeType="1"/>
            </p:cNvSpPr>
            <p:nvPr/>
          </p:nvSpPr>
          <p:spPr bwMode="auto">
            <a:xfrm>
              <a:off x="2748" y="283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91" name="Object 27"/>
            <p:cNvGraphicFramePr>
              <a:graphicFrameLocks noChangeAspect="1"/>
            </p:cNvGraphicFramePr>
            <p:nvPr/>
          </p:nvGraphicFramePr>
          <p:xfrm>
            <a:off x="3082" y="2976"/>
            <a:ext cx="758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5" name="Equation" r:id="rId6" imgW="622030" imgH="253890" progId="Equation.3">
                    <p:embed/>
                  </p:oleObj>
                </mc:Choice>
                <mc:Fallback>
                  <p:oleObj name="Equation" r:id="rId6" imgW="622030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2" y="2976"/>
                          <a:ext cx="758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3743325" y="310515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3751158"/>
            <a:ext cx="2776016" cy="901978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5227322"/>
            <a:ext cx="2825004" cy="901978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85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32" grpId="0"/>
      <p:bldP spid="42033" grpId="0" animBg="1"/>
      <p:bldP spid="42086" grpId="0"/>
      <p:bldP spid="420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68750"/>
            <a:ext cx="14271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97200"/>
            <a:ext cx="17160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 </a:t>
            </a:r>
            <a:r>
              <a:rPr lang="en-GB" sz="2800"/>
              <a:t>- multidimensional contrasts – SPM{</a:t>
            </a:r>
            <a:r>
              <a:rPr lang="en-GB" sz="2800" i="1"/>
              <a:t>F</a:t>
            </a:r>
            <a:r>
              <a:rPr lang="en-GB" sz="2800"/>
              <a:t>}</a:t>
            </a:r>
            <a:endParaRPr lang="en-US" sz="2800"/>
          </a:p>
        </p:txBody>
      </p:sp>
      <p:sp>
        <p:nvSpPr>
          <p:cNvPr id="165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81113"/>
            <a:ext cx="8229600" cy="395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Tests multiple linear hypotheses:</a:t>
            </a:r>
            <a:endParaRPr lang="en-US" sz="2000"/>
          </a:p>
        </p:txBody>
      </p:sp>
      <p:sp>
        <p:nvSpPr>
          <p:cNvPr id="44103" name="Line 71"/>
          <p:cNvSpPr>
            <a:spLocks noChangeShapeType="1"/>
          </p:cNvSpPr>
          <p:nvPr/>
        </p:nvSpPr>
        <p:spPr bwMode="auto">
          <a:xfrm flipH="1" flipV="1">
            <a:off x="5184775" y="2395538"/>
            <a:ext cx="15875" cy="43084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105" name="Rectangle 73"/>
          <p:cNvSpPr>
            <a:spLocks noChangeArrowheads="1"/>
          </p:cNvSpPr>
          <p:nvPr/>
        </p:nvSpPr>
        <p:spPr bwMode="auto">
          <a:xfrm>
            <a:off x="4676775" y="2395538"/>
            <a:ext cx="155098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sz="1600" b="1">
                <a:latin typeface="Times New Roman" pitchFamily="18" charset="0"/>
              </a:rPr>
              <a:t>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0 0 0 0 0</a:t>
            </a:r>
          </a:p>
          <a:p>
            <a:r>
              <a:rPr lang="en-GB" sz="1600" b="1">
                <a:latin typeface="Times New Roman" pitchFamily="18" charset="0"/>
              </a:rPr>
              <a:t>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</a:t>
            </a:r>
          </a:p>
          <a:p>
            <a:r>
              <a:rPr lang="en-GB" sz="1600" b="1">
                <a:latin typeface="Times New Roman" pitchFamily="18" charset="0"/>
              </a:rPr>
              <a:t>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</a:t>
            </a:r>
          </a:p>
          <a:p>
            <a:r>
              <a:rPr lang="en-GB" sz="1600" b="1">
                <a:latin typeface="Times New Roman" pitchFamily="18" charset="0"/>
              </a:rPr>
              <a:t>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</a:t>
            </a:r>
          </a:p>
          <a:p>
            <a:r>
              <a:rPr lang="en-GB" sz="1600" b="1">
                <a:latin typeface="Times New Roman" pitchFamily="18" charset="0"/>
              </a:rPr>
              <a:t>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</a:t>
            </a:r>
          </a:p>
          <a:p>
            <a:r>
              <a:rPr lang="en-GB" sz="1600" b="1">
                <a:latin typeface="Times New Roman" pitchFamily="18" charset="0"/>
              </a:rPr>
              <a:t>0 0 0 0 0 0 0 0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4107" name="Rectangle 75"/>
          <p:cNvSpPr>
            <a:spLocks noChangeArrowheads="1"/>
          </p:cNvSpPr>
          <p:nvPr/>
        </p:nvSpPr>
        <p:spPr bwMode="auto">
          <a:xfrm>
            <a:off x="4049713" y="2944813"/>
            <a:ext cx="666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000" b="1" i="1">
                <a:latin typeface="Times New Roman" pitchFamily="18" charset="0"/>
              </a:rPr>
              <a:t>c</a:t>
            </a:r>
            <a:r>
              <a:rPr lang="en-GB" sz="2000" b="1" i="1" baseline="30000">
                <a:latin typeface="Times New Roman" pitchFamily="18" charset="0"/>
              </a:rPr>
              <a:t>T</a:t>
            </a:r>
            <a:r>
              <a:rPr lang="en-GB" sz="2000" b="1">
                <a:latin typeface="Times New Roman" pitchFamily="18" charset="0"/>
              </a:rPr>
              <a:t>  =</a:t>
            </a:r>
          </a:p>
        </p:txBody>
      </p:sp>
      <p:sp>
        <p:nvSpPr>
          <p:cNvPr id="44113" name="Rectangle 81"/>
          <p:cNvSpPr>
            <a:spLocks noChangeArrowheads="1"/>
          </p:cNvSpPr>
          <p:nvPr/>
        </p:nvSpPr>
        <p:spPr bwMode="auto">
          <a:xfrm>
            <a:off x="3048000" y="1758950"/>
            <a:ext cx="3327400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 dirty="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5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...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9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0</a:t>
            </a:r>
          </a:p>
        </p:txBody>
      </p:sp>
      <p:sp>
        <p:nvSpPr>
          <p:cNvPr id="165900" name="Line 84"/>
          <p:cNvSpPr>
            <a:spLocks noChangeShapeType="1"/>
          </p:cNvSpPr>
          <p:nvPr/>
        </p:nvSpPr>
        <p:spPr bwMode="auto">
          <a:xfrm flipH="1">
            <a:off x="609600" y="2479675"/>
            <a:ext cx="7938" cy="381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5901" name="Group 86"/>
          <p:cNvGrpSpPr>
            <a:grpSpLocks/>
          </p:cNvGrpSpPr>
          <p:nvPr/>
        </p:nvGrpSpPr>
        <p:grpSpPr bwMode="auto">
          <a:xfrm>
            <a:off x="638175" y="2871788"/>
            <a:ext cx="1025525" cy="66675"/>
            <a:chOff x="383" y="1855"/>
            <a:chExt cx="646" cy="42"/>
          </a:xfrm>
        </p:grpSpPr>
        <p:sp>
          <p:nvSpPr>
            <p:cNvPr id="165902" name="Arc 87"/>
            <p:cNvSpPr>
              <a:spLocks/>
            </p:cNvSpPr>
            <p:nvPr/>
          </p:nvSpPr>
          <p:spPr bwMode="auto">
            <a:xfrm rot="10800000">
              <a:off x="712" y="1855"/>
              <a:ext cx="317" cy="42"/>
            </a:xfrm>
            <a:custGeom>
              <a:avLst/>
              <a:gdLst>
                <a:gd name="T0" fmla="*/ 317 w 21600"/>
                <a:gd name="T1" fmla="*/ 42 h 21600"/>
                <a:gd name="T2" fmla="*/ 0 w 21600"/>
                <a:gd name="T3" fmla="*/ 0 h 21600"/>
                <a:gd name="T4" fmla="*/ 317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903" name="Arc 88"/>
            <p:cNvSpPr>
              <a:spLocks/>
            </p:cNvSpPr>
            <p:nvPr/>
          </p:nvSpPr>
          <p:spPr bwMode="auto">
            <a:xfrm rot="10800000">
              <a:off x="383" y="1855"/>
              <a:ext cx="317" cy="42"/>
            </a:xfrm>
            <a:custGeom>
              <a:avLst/>
              <a:gdLst>
                <a:gd name="T0" fmla="*/ 317 w 21600"/>
                <a:gd name="T1" fmla="*/ 0 h 21600"/>
                <a:gd name="T2" fmla="*/ 0 w 21600"/>
                <a:gd name="T3" fmla="*/ 4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5904" name="Rectangle 89"/>
          <p:cNvSpPr>
            <a:spLocks noChangeArrowheads="1"/>
          </p:cNvSpPr>
          <p:nvPr/>
        </p:nvSpPr>
        <p:spPr bwMode="auto">
          <a:xfrm>
            <a:off x="950913" y="2338388"/>
            <a:ext cx="12922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1</a:t>
            </a:r>
            <a:r>
              <a:rPr lang="en-GB" sz="2400" b="1">
                <a:latin typeface="Times New Roman" pitchFamily="18" charset="0"/>
              </a:rPr>
              <a:t>  (</a:t>
            </a:r>
            <a:r>
              <a:rPr lang="en-GB" sz="2400" b="1" u="sng">
                <a:latin typeface="Symbol" pitchFamily="18" charset="2"/>
              </a:rPr>
              <a:t>b</a:t>
            </a:r>
            <a:r>
              <a:rPr lang="en-GB" sz="2400" b="1" baseline="-25000">
                <a:latin typeface="Times New Roman" pitchFamily="18" charset="0"/>
              </a:rPr>
              <a:t>4-9</a:t>
            </a:r>
            <a:r>
              <a:rPr lang="en-GB" sz="2400" b="1">
                <a:latin typeface="Times New Roman" pitchFamily="18" charset="0"/>
              </a:rPr>
              <a:t>)</a:t>
            </a:r>
          </a:p>
        </p:txBody>
      </p:sp>
      <p:sp>
        <p:nvSpPr>
          <p:cNvPr id="165905" name="Text Box 90"/>
          <p:cNvSpPr txBox="1">
            <a:spLocks noChangeArrowheads="1"/>
          </p:cNvSpPr>
          <p:nvPr/>
        </p:nvSpPr>
        <p:spPr bwMode="auto">
          <a:xfrm>
            <a:off x="9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165906" name="Text Box 91"/>
          <p:cNvSpPr txBox="1">
            <a:spLocks noChangeArrowheads="1"/>
          </p:cNvSpPr>
          <p:nvPr/>
        </p:nvSpPr>
        <p:spPr bwMode="auto">
          <a:xfrm>
            <a:off x="177800" y="6324600"/>
            <a:ext cx="149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model?</a:t>
            </a:r>
          </a:p>
        </p:txBody>
      </p:sp>
      <p:sp>
        <p:nvSpPr>
          <p:cNvPr id="165907" name="Text Box 92"/>
          <p:cNvSpPr txBox="1">
            <a:spLocks noChangeArrowheads="1"/>
          </p:cNvSpPr>
          <p:nvPr/>
        </p:nvSpPr>
        <p:spPr bwMode="auto">
          <a:xfrm>
            <a:off x="1905000" y="6324600"/>
            <a:ext cx="210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Reduced model?</a:t>
            </a:r>
          </a:p>
        </p:txBody>
      </p:sp>
      <p:sp>
        <p:nvSpPr>
          <p:cNvPr id="44125" name="Rectangle 93"/>
          <p:cNvSpPr>
            <a:spLocks noChangeArrowheads="1"/>
          </p:cNvSpPr>
          <p:nvPr/>
        </p:nvSpPr>
        <p:spPr bwMode="auto">
          <a:xfrm>
            <a:off x="152400" y="1749425"/>
            <a:ext cx="2760663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>
                <a:solidFill>
                  <a:schemeClr val="tx1"/>
                </a:solidFill>
                <a:latin typeface="Times New Roman" pitchFamily="18" charset="0"/>
              </a:rPr>
              <a:t>True model is </a:t>
            </a:r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en-GB" sz="240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65911" name="Text Box 94"/>
          <p:cNvSpPr txBox="1">
            <a:spLocks noChangeArrowheads="1"/>
          </p:cNvSpPr>
          <p:nvPr/>
        </p:nvSpPr>
        <p:spPr bwMode="auto">
          <a:xfrm>
            <a:off x="263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grpSp>
        <p:nvGrpSpPr>
          <p:cNvPr id="44238" name="Group 206"/>
          <p:cNvGrpSpPr>
            <a:grpSpLocks/>
          </p:cNvGrpSpPr>
          <p:nvPr/>
        </p:nvGrpSpPr>
        <p:grpSpPr bwMode="auto">
          <a:xfrm>
            <a:off x="6499225" y="1771650"/>
            <a:ext cx="2520950" cy="4581525"/>
            <a:chOff x="4094" y="1116"/>
            <a:chExt cx="1588" cy="2886"/>
          </a:xfrm>
        </p:grpSpPr>
        <p:sp>
          <p:nvSpPr>
            <p:cNvPr id="44111" name="Rectangle 79"/>
            <p:cNvSpPr>
              <a:spLocks noChangeArrowheads="1"/>
            </p:cNvSpPr>
            <p:nvPr/>
          </p:nvSpPr>
          <p:spPr bwMode="auto">
            <a:xfrm>
              <a:off x="4094" y="1116"/>
              <a:ext cx="1588" cy="29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test H</a:t>
              </a:r>
              <a:r>
                <a:rPr lang="en-GB" sz="2400" b="1" baseline="-25000" dirty="0">
                  <a:solidFill>
                    <a:schemeClr val="tx1"/>
                  </a:solidFill>
                  <a:latin typeface="Times New Roman" pitchFamily="18" charset="0"/>
                </a:rPr>
                <a:t>0 </a:t>
              </a: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:  </a:t>
              </a:r>
              <a:r>
                <a:rPr lang="en-GB" sz="2400" i="1" dirty="0" err="1">
                  <a:solidFill>
                    <a:schemeClr val="tx1"/>
                  </a:solidFill>
                  <a:latin typeface="Times New Roman" pitchFamily="18" charset="0"/>
                </a:rPr>
                <a:t>c</a:t>
              </a:r>
              <a:r>
                <a:rPr lang="en-GB" sz="2400" i="1" baseline="30000" dirty="0" err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GB" sz="2400" i="1" dirty="0" err="1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GB" sz="2400" i="1" dirty="0">
                  <a:solidFill>
                    <a:schemeClr val="tx1"/>
                  </a:solidFill>
                  <a:latin typeface="Times New Roman" pitchFamily="18" charset="0"/>
                </a:rPr>
                <a:t> = 0 ?</a:t>
              </a:r>
            </a:p>
          </p:txBody>
        </p:sp>
        <p:grpSp>
          <p:nvGrpSpPr>
            <p:cNvPr id="165916" name="Group 103"/>
            <p:cNvGrpSpPr>
              <a:grpSpLocks/>
            </p:cNvGrpSpPr>
            <p:nvPr/>
          </p:nvGrpSpPr>
          <p:grpSpPr bwMode="auto">
            <a:xfrm>
              <a:off x="4554" y="1545"/>
              <a:ext cx="769" cy="912"/>
              <a:chOff x="4554" y="1545"/>
              <a:chExt cx="769" cy="912"/>
            </a:xfrm>
          </p:grpSpPr>
          <p:sp>
            <p:nvSpPr>
              <p:cNvPr id="165917" name="Rectangle 96"/>
              <p:cNvSpPr>
                <a:spLocks noChangeArrowheads="1"/>
              </p:cNvSpPr>
              <p:nvPr/>
            </p:nvSpPr>
            <p:spPr bwMode="auto">
              <a:xfrm>
                <a:off x="4554" y="1545"/>
                <a:ext cx="768" cy="912"/>
              </a:xfrm>
              <a:prstGeom prst="rect">
                <a:avLst/>
              </a:prstGeom>
              <a:solidFill>
                <a:srgbClr val="7C7C7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8" name="Rectangle 97"/>
              <p:cNvSpPr>
                <a:spLocks noChangeArrowheads="1"/>
              </p:cNvSpPr>
              <p:nvPr/>
            </p:nvSpPr>
            <p:spPr bwMode="auto">
              <a:xfrm>
                <a:off x="4769" y="1545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9" name="Rectangle 98"/>
              <p:cNvSpPr>
                <a:spLocks noChangeArrowheads="1"/>
              </p:cNvSpPr>
              <p:nvPr/>
            </p:nvSpPr>
            <p:spPr bwMode="auto">
              <a:xfrm>
                <a:off x="4861" y="1697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0" name="Rectangle 99"/>
              <p:cNvSpPr>
                <a:spLocks noChangeArrowheads="1"/>
              </p:cNvSpPr>
              <p:nvPr/>
            </p:nvSpPr>
            <p:spPr bwMode="auto">
              <a:xfrm>
                <a:off x="4953" y="1849"/>
                <a:ext cx="93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1" name="Rectangle 100"/>
              <p:cNvSpPr>
                <a:spLocks noChangeArrowheads="1"/>
              </p:cNvSpPr>
              <p:nvPr/>
            </p:nvSpPr>
            <p:spPr bwMode="auto">
              <a:xfrm>
                <a:off x="5138" y="215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65922" name="Rectangle 101"/>
              <p:cNvSpPr>
                <a:spLocks noChangeArrowheads="1"/>
              </p:cNvSpPr>
              <p:nvPr/>
            </p:nvSpPr>
            <p:spPr bwMode="auto">
              <a:xfrm>
                <a:off x="5231" y="230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3" name="Rectangle 102"/>
              <p:cNvSpPr>
                <a:spLocks noChangeArrowheads="1"/>
              </p:cNvSpPr>
              <p:nvPr/>
            </p:nvSpPr>
            <p:spPr bwMode="auto">
              <a:xfrm>
                <a:off x="5046" y="2001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165924" name="Picture 1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29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925" name="Text Box 205"/>
            <p:cNvSpPr txBox="1">
              <a:spLocks noChangeArrowheads="1"/>
            </p:cNvSpPr>
            <p:nvPr/>
          </p:nvSpPr>
          <p:spPr bwMode="auto">
            <a:xfrm>
              <a:off x="4896" y="3600"/>
              <a:ext cx="6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400" b="1"/>
                <a:t>SPM{F</a:t>
              </a:r>
              <a:r>
                <a:rPr lang="en-GB" sz="1400" b="1" baseline="-25000"/>
                <a:t>6,322</a:t>
              </a:r>
              <a:r>
                <a:rPr lang="en-GB" sz="1400" b="1"/>
                <a:t>}</a:t>
              </a:r>
              <a:endParaRPr lang="en-US" sz="1400" b="1"/>
            </a:p>
          </p:txBody>
        </p:sp>
      </p:grpSp>
      <p:pic>
        <p:nvPicPr>
          <p:cNvPr id="165926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2625725" y="299720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3" grpId="0" animBg="1"/>
      <p:bldP spid="44105" grpId="0"/>
      <p:bldP spid="44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6892925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/>
              <a:t>F-contrast in SPM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4400" y="1371600"/>
            <a:ext cx="4267200" cy="2438400"/>
            <a:chOff x="4724400" y="1371600"/>
            <a:chExt cx="4267200" cy="2438400"/>
          </a:xfrm>
        </p:grpSpPr>
        <p:sp>
          <p:nvSpPr>
            <p:cNvPr id="99545" name="Rectangle 217"/>
            <p:cNvSpPr>
              <a:spLocks noChangeArrowheads="1"/>
            </p:cNvSpPr>
            <p:nvPr/>
          </p:nvSpPr>
          <p:spPr bwMode="auto">
            <a:xfrm>
              <a:off x="4724400" y="1371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533" name="Picture 2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1676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4" name="Text Box 206"/>
            <p:cNvSpPr txBox="1">
              <a:spLocks noChangeArrowheads="1"/>
            </p:cNvSpPr>
            <p:nvPr/>
          </p:nvSpPr>
          <p:spPr bwMode="auto">
            <a:xfrm>
              <a:off x="6991350" y="19192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9536" name="Object 2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0778667"/>
                </p:ext>
              </p:extLst>
            </p:nvPr>
          </p:nvGraphicFramePr>
          <p:xfrm>
            <a:off x="6934200" y="23653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0" name="Equation" r:id="rId4" imgW="761760" imgH="444240" progId="Equation.3">
                    <p:embed/>
                  </p:oleObj>
                </mc:Choice>
                <mc:Fallback>
                  <p:oleObj name="Equation" r:id="rId4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3653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724400" y="4038600"/>
            <a:ext cx="4267200" cy="2438400"/>
            <a:chOff x="4724400" y="4038600"/>
            <a:chExt cx="4267200" cy="2438400"/>
          </a:xfrm>
        </p:grpSpPr>
        <p:sp>
          <p:nvSpPr>
            <p:cNvPr id="99544" name="Rectangle 216"/>
            <p:cNvSpPr>
              <a:spLocks noChangeArrowheads="1"/>
            </p:cNvSpPr>
            <p:nvPr/>
          </p:nvSpPr>
          <p:spPr bwMode="auto">
            <a:xfrm>
              <a:off x="4724400" y="4038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359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8" name="Text Box 210"/>
            <p:cNvSpPr txBox="1">
              <a:spLocks noChangeArrowheads="1"/>
            </p:cNvSpPr>
            <p:nvPr/>
          </p:nvSpPr>
          <p:spPr bwMode="auto">
            <a:xfrm>
              <a:off x="6648450" y="4833938"/>
              <a:ext cx="2190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spmF_???? images</a:t>
              </a:r>
              <a:endParaRPr lang="en-US"/>
            </a:p>
          </p:txBody>
        </p:sp>
        <p:sp>
          <p:nvSpPr>
            <p:cNvPr id="99539" name="Text Box 211"/>
            <p:cNvSpPr txBox="1">
              <a:spLocks noChangeArrowheads="1"/>
            </p:cNvSpPr>
            <p:nvPr/>
          </p:nvSpPr>
          <p:spPr bwMode="auto">
            <a:xfrm>
              <a:off x="7315200" y="5353050"/>
              <a:ext cx="971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SPM{F}</a:t>
              </a: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2400" y="4038600"/>
            <a:ext cx="4419600" cy="2438400"/>
            <a:chOff x="152400" y="4038600"/>
            <a:chExt cx="4419600" cy="2438400"/>
          </a:xfrm>
        </p:grpSpPr>
        <p:sp>
          <p:nvSpPr>
            <p:cNvPr id="99543" name="Rectangle 215"/>
            <p:cNvSpPr>
              <a:spLocks noChangeArrowheads="1"/>
            </p:cNvSpPr>
            <p:nvPr/>
          </p:nvSpPr>
          <p:spPr bwMode="auto">
            <a:xfrm>
              <a:off x="152400" y="4038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448" name="Picture 1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40" name="Text Box 212"/>
            <p:cNvSpPr txBox="1">
              <a:spLocks noChangeArrowheads="1"/>
            </p:cNvSpPr>
            <p:nvPr/>
          </p:nvSpPr>
          <p:spPr bwMode="auto">
            <a:xfrm>
              <a:off x="2362200" y="4833938"/>
              <a:ext cx="19748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ess_???? images</a:t>
              </a:r>
              <a:endParaRPr lang="en-US"/>
            </a:p>
          </p:txBody>
        </p:sp>
        <p:sp>
          <p:nvSpPr>
            <p:cNvPr id="99541" name="Text Box 213"/>
            <p:cNvSpPr txBox="1">
              <a:spLocks noChangeArrowheads="1"/>
            </p:cNvSpPr>
            <p:nvPr/>
          </p:nvSpPr>
          <p:spPr bwMode="auto">
            <a:xfrm>
              <a:off x="2511425" y="5300663"/>
              <a:ext cx="16748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( RSS</a:t>
              </a:r>
              <a:r>
                <a:rPr lang="en-GB" sz="2000" i="1" baseline="-25000">
                  <a:latin typeface="Times New Roman" pitchFamily="18" charset="0"/>
                </a:rPr>
                <a:t>0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 -  RSS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)</a:t>
              </a:r>
              <a:endParaRPr lang="en-US" sz="2000" i="1">
                <a:latin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1371600"/>
            <a:ext cx="4419600" cy="2438400"/>
            <a:chOff x="152400" y="1371600"/>
            <a:chExt cx="4419600" cy="2438400"/>
          </a:xfrm>
        </p:grpSpPr>
        <p:sp>
          <p:nvSpPr>
            <p:cNvPr id="99542" name="Rectangle 214"/>
            <p:cNvSpPr>
              <a:spLocks noChangeArrowheads="1"/>
            </p:cNvSpPr>
            <p:nvPr/>
          </p:nvSpPr>
          <p:spPr bwMode="auto">
            <a:xfrm>
              <a:off x="152400" y="1371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99535" name="Object 2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6554879"/>
                </p:ext>
              </p:extLst>
            </p:nvPr>
          </p:nvGraphicFramePr>
          <p:xfrm>
            <a:off x="2133600" y="26257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1" name="Equation" r:id="rId8" imgW="1143000" imgH="241200" progId="Equation.3">
                    <p:embed/>
                  </p:oleObj>
                </mc:Choice>
                <mc:Fallback>
                  <p:oleObj name="Equation" r:id="rId8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26257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537" name="Text Box 209"/>
            <p:cNvSpPr txBox="1">
              <a:spLocks noChangeArrowheads="1"/>
            </p:cNvSpPr>
            <p:nvPr/>
          </p:nvSpPr>
          <p:spPr bwMode="auto">
            <a:xfrm>
              <a:off x="2355850" y="22098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9546" name="Picture 2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430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7" name="Picture 2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192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8" name="Picture 2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95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9" name="Picture 2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847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50" name="Picture 2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716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664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example: movement related effects</a:t>
            </a:r>
            <a:endParaRPr lang="en-US" sz="2800"/>
          </a:p>
        </p:txBody>
      </p:sp>
      <p:grpSp>
        <p:nvGrpSpPr>
          <p:cNvPr id="5" name="Group 4"/>
          <p:cNvGrpSpPr/>
          <p:nvPr/>
        </p:nvGrpSpPr>
        <p:grpSpPr>
          <a:xfrm>
            <a:off x="467544" y="1276350"/>
            <a:ext cx="2874697" cy="5448300"/>
            <a:chOff x="3843536" y="2081213"/>
            <a:chExt cx="1504950" cy="3114675"/>
          </a:xfrm>
        </p:grpSpPr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4348361" y="5024438"/>
              <a:ext cx="66675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Design matrix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V="1">
              <a:off x="424358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424358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21501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 flipV="1">
              <a:off x="4576961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4576961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4548386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 flipV="1">
              <a:off x="49103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49103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48817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 flipV="1">
              <a:off x="52532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52532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52246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>
              <a:off x="3995936" y="31003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 flipH="1">
              <a:off x="5310386" y="31003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3843536" y="30241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Line 46"/>
            <p:cNvSpPr>
              <a:spLocks noChangeShapeType="1"/>
            </p:cNvSpPr>
            <p:nvPr/>
          </p:nvSpPr>
          <p:spPr bwMode="auto">
            <a:xfrm>
              <a:off x="3995936" y="33289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 flipH="1">
              <a:off x="5310386" y="33289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48"/>
            <p:cNvSpPr>
              <a:spLocks noChangeArrowheads="1"/>
            </p:cNvSpPr>
            <p:nvPr/>
          </p:nvSpPr>
          <p:spPr bwMode="auto">
            <a:xfrm>
              <a:off x="3843536" y="32527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3995936" y="35575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 flipH="1">
              <a:off x="5310386" y="35575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3843536" y="34813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995936" y="37957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 flipH="1">
              <a:off x="5310386" y="37957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3843536" y="37195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3995936" y="40243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 flipH="1">
              <a:off x="5310386" y="40243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57"/>
            <p:cNvSpPr>
              <a:spLocks noChangeArrowheads="1"/>
            </p:cNvSpPr>
            <p:nvPr/>
          </p:nvSpPr>
          <p:spPr bwMode="auto">
            <a:xfrm>
              <a:off x="3843536" y="39481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Line 58"/>
            <p:cNvSpPr>
              <a:spLocks noChangeShapeType="1"/>
            </p:cNvSpPr>
            <p:nvPr/>
          </p:nvSpPr>
          <p:spPr bwMode="auto">
            <a:xfrm>
              <a:off x="3995936" y="42624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59"/>
            <p:cNvSpPr>
              <a:spLocks noChangeShapeType="1"/>
            </p:cNvSpPr>
            <p:nvPr/>
          </p:nvSpPr>
          <p:spPr bwMode="auto">
            <a:xfrm flipH="1">
              <a:off x="5310386" y="42624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3843536" y="41862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Line 61"/>
            <p:cNvSpPr>
              <a:spLocks noChangeShapeType="1"/>
            </p:cNvSpPr>
            <p:nvPr/>
          </p:nvSpPr>
          <p:spPr bwMode="auto">
            <a:xfrm>
              <a:off x="3995936" y="44910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62"/>
            <p:cNvSpPr>
              <a:spLocks noChangeShapeType="1"/>
            </p:cNvSpPr>
            <p:nvPr/>
          </p:nvSpPr>
          <p:spPr bwMode="auto">
            <a:xfrm flipH="1">
              <a:off x="5310386" y="44910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63"/>
            <p:cNvSpPr>
              <a:spLocks noChangeArrowheads="1"/>
            </p:cNvSpPr>
            <p:nvPr/>
          </p:nvSpPr>
          <p:spPr bwMode="auto">
            <a:xfrm>
              <a:off x="3843536" y="44148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Line 64"/>
            <p:cNvSpPr>
              <a:spLocks noChangeShapeType="1"/>
            </p:cNvSpPr>
            <p:nvPr/>
          </p:nvSpPr>
          <p:spPr bwMode="auto">
            <a:xfrm>
              <a:off x="3995936" y="4729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Line 65"/>
            <p:cNvSpPr>
              <a:spLocks noChangeShapeType="1"/>
            </p:cNvSpPr>
            <p:nvPr/>
          </p:nvSpPr>
          <p:spPr bwMode="auto">
            <a:xfrm flipH="1">
              <a:off x="5310386" y="472916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66"/>
            <p:cNvSpPr>
              <a:spLocks noChangeArrowheads="1"/>
            </p:cNvSpPr>
            <p:nvPr/>
          </p:nvSpPr>
          <p:spPr bwMode="auto">
            <a:xfrm>
              <a:off x="3843536" y="465296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Line 67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68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Line 69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Line 7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4424561" y="2081213"/>
              <a:ext cx="5334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contrast(s)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9" name="Picture 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76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77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78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79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80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81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40721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83"/>
            <p:cNvSpPr>
              <a:spLocks noChangeShapeType="1"/>
            </p:cNvSpPr>
            <p:nvPr/>
          </p:nvSpPr>
          <p:spPr bwMode="auto">
            <a:xfrm flipV="1">
              <a:off x="40721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84"/>
            <p:cNvSpPr>
              <a:spLocks noChangeShapeType="1"/>
            </p:cNvSpPr>
            <p:nvPr/>
          </p:nvSpPr>
          <p:spPr bwMode="auto">
            <a:xfrm>
              <a:off x="42435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Line 85"/>
            <p:cNvSpPr>
              <a:spLocks noChangeShapeType="1"/>
            </p:cNvSpPr>
            <p:nvPr/>
          </p:nvSpPr>
          <p:spPr bwMode="auto">
            <a:xfrm flipV="1">
              <a:off x="42435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Line 86"/>
            <p:cNvSpPr>
              <a:spLocks noChangeShapeType="1"/>
            </p:cNvSpPr>
            <p:nvPr/>
          </p:nvSpPr>
          <p:spPr bwMode="auto">
            <a:xfrm>
              <a:off x="44150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87"/>
            <p:cNvSpPr>
              <a:spLocks noChangeShapeType="1"/>
            </p:cNvSpPr>
            <p:nvPr/>
          </p:nvSpPr>
          <p:spPr bwMode="auto">
            <a:xfrm flipV="1">
              <a:off x="44150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Line 88"/>
            <p:cNvSpPr>
              <a:spLocks noChangeShapeType="1"/>
            </p:cNvSpPr>
            <p:nvPr/>
          </p:nvSpPr>
          <p:spPr bwMode="auto">
            <a:xfrm>
              <a:off x="457696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Line 89"/>
            <p:cNvSpPr>
              <a:spLocks noChangeShapeType="1"/>
            </p:cNvSpPr>
            <p:nvPr/>
          </p:nvSpPr>
          <p:spPr bwMode="auto">
            <a:xfrm flipV="1">
              <a:off x="457696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Line 90"/>
            <p:cNvSpPr>
              <a:spLocks noChangeShapeType="1"/>
            </p:cNvSpPr>
            <p:nvPr/>
          </p:nvSpPr>
          <p:spPr bwMode="auto">
            <a:xfrm>
              <a:off x="474841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Line 91"/>
            <p:cNvSpPr>
              <a:spLocks noChangeShapeType="1"/>
            </p:cNvSpPr>
            <p:nvPr/>
          </p:nvSpPr>
          <p:spPr bwMode="auto">
            <a:xfrm flipV="1">
              <a:off x="474841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Line 92"/>
            <p:cNvSpPr>
              <a:spLocks noChangeShapeType="1"/>
            </p:cNvSpPr>
            <p:nvPr/>
          </p:nvSpPr>
          <p:spPr bwMode="auto">
            <a:xfrm>
              <a:off x="49103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Line 93"/>
            <p:cNvSpPr>
              <a:spLocks noChangeShapeType="1"/>
            </p:cNvSpPr>
            <p:nvPr/>
          </p:nvSpPr>
          <p:spPr bwMode="auto">
            <a:xfrm flipV="1">
              <a:off x="49103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Line 94"/>
            <p:cNvSpPr>
              <a:spLocks noChangeShapeType="1"/>
            </p:cNvSpPr>
            <p:nvPr/>
          </p:nvSpPr>
          <p:spPr bwMode="auto">
            <a:xfrm>
              <a:off x="50817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Line 95"/>
            <p:cNvSpPr>
              <a:spLocks noChangeShapeType="1"/>
            </p:cNvSpPr>
            <p:nvPr/>
          </p:nvSpPr>
          <p:spPr bwMode="auto">
            <a:xfrm flipV="1">
              <a:off x="50817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96"/>
            <p:cNvSpPr>
              <a:spLocks noChangeShapeType="1"/>
            </p:cNvSpPr>
            <p:nvPr/>
          </p:nvSpPr>
          <p:spPr bwMode="auto">
            <a:xfrm>
              <a:off x="52532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Line 97"/>
            <p:cNvSpPr>
              <a:spLocks noChangeShapeType="1"/>
            </p:cNvSpPr>
            <p:nvPr/>
          </p:nvSpPr>
          <p:spPr bwMode="auto">
            <a:xfrm flipV="1">
              <a:off x="52532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Line 98"/>
            <p:cNvSpPr>
              <a:spLocks noChangeShapeType="1"/>
            </p:cNvSpPr>
            <p:nvPr/>
          </p:nvSpPr>
          <p:spPr bwMode="auto">
            <a:xfrm flipH="1">
              <a:off x="3976886" y="23002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99"/>
            <p:cNvSpPr>
              <a:spLocks noChangeShapeType="1"/>
            </p:cNvSpPr>
            <p:nvPr/>
          </p:nvSpPr>
          <p:spPr bwMode="auto">
            <a:xfrm>
              <a:off x="5338961" y="23002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Line 100"/>
            <p:cNvSpPr>
              <a:spLocks noChangeShapeType="1"/>
            </p:cNvSpPr>
            <p:nvPr/>
          </p:nvSpPr>
          <p:spPr bwMode="auto">
            <a:xfrm flipH="1">
              <a:off x="3976886" y="23860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Line 101"/>
            <p:cNvSpPr>
              <a:spLocks noChangeShapeType="1"/>
            </p:cNvSpPr>
            <p:nvPr/>
          </p:nvSpPr>
          <p:spPr bwMode="auto">
            <a:xfrm>
              <a:off x="5338961" y="23860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Line 102"/>
            <p:cNvSpPr>
              <a:spLocks noChangeShapeType="1"/>
            </p:cNvSpPr>
            <p:nvPr/>
          </p:nvSpPr>
          <p:spPr bwMode="auto">
            <a:xfrm flipH="1">
              <a:off x="3976886" y="24717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Line 103"/>
            <p:cNvSpPr>
              <a:spLocks noChangeShapeType="1"/>
            </p:cNvSpPr>
            <p:nvPr/>
          </p:nvSpPr>
          <p:spPr bwMode="auto">
            <a:xfrm>
              <a:off x="5338961" y="247173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Line 104"/>
            <p:cNvSpPr>
              <a:spLocks noChangeShapeType="1"/>
            </p:cNvSpPr>
            <p:nvPr/>
          </p:nvSpPr>
          <p:spPr bwMode="auto">
            <a:xfrm flipH="1">
              <a:off x="3976886" y="25574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Line 105"/>
            <p:cNvSpPr>
              <a:spLocks noChangeShapeType="1"/>
            </p:cNvSpPr>
            <p:nvPr/>
          </p:nvSpPr>
          <p:spPr bwMode="auto">
            <a:xfrm>
              <a:off x="5338961" y="25574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Line 106"/>
            <p:cNvSpPr>
              <a:spLocks noChangeShapeType="1"/>
            </p:cNvSpPr>
            <p:nvPr/>
          </p:nvSpPr>
          <p:spPr bwMode="auto">
            <a:xfrm flipH="1">
              <a:off x="3976886" y="26431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Line 107"/>
            <p:cNvSpPr>
              <a:spLocks noChangeShapeType="1"/>
            </p:cNvSpPr>
            <p:nvPr/>
          </p:nvSpPr>
          <p:spPr bwMode="auto">
            <a:xfrm>
              <a:off x="5338961" y="26431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108"/>
            <p:cNvSpPr>
              <a:spLocks noChangeShapeType="1"/>
            </p:cNvSpPr>
            <p:nvPr/>
          </p:nvSpPr>
          <p:spPr bwMode="auto">
            <a:xfrm flipH="1">
              <a:off x="3976886" y="27289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Line 109"/>
            <p:cNvSpPr>
              <a:spLocks noChangeShapeType="1"/>
            </p:cNvSpPr>
            <p:nvPr/>
          </p:nvSpPr>
          <p:spPr bwMode="auto">
            <a:xfrm>
              <a:off x="5338961" y="27289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Line 110"/>
            <p:cNvSpPr>
              <a:spLocks noChangeShapeType="1"/>
            </p:cNvSpPr>
            <p:nvPr/>
          </p:nvSpPr>
          <p:spPr bwMode="auto">
            <a:xfrm flipH="1">
              <a:off x="3976886" y="2824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111"/>
            <p:cNvSpPr>
              <a:spLocks noChangeShapeType="1"/>
            </p:cNvSpPr>
            <p:nvPr/>
          </p:nvSpPr>
          <p:spPr bwMode="auto">
            <a:xfrm>
              <a:off x="5338961" y="28241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112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Line 113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Line 114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89325" y="1375160"/>
            <a:ext cx="3711067" cy="4900694"/>
            <a:chOff x="4389325" y="1375160"/>
            <a:chExt cx="3711067" cy="4900694"/>
          </a:xfrm>
        </p:grpSpPr>
        <p:pic>
          <p:nvPicPr>
            <p:cNvPr id="4506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" t="9361" r="41206" b="57509"/>
            <a:stretch/>
          </p:blipFill>
          <p:spPr bwMode="auto">
            <a:xfrm>
              <a:off x="4473516" y="1448780"/>
              <a:ext cx="2366736" cy="203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" t="53423" r="9312" b="4285"/>
            <a:stretch/>
          </p:blipFill>
          <p:spPr bwMode="auto">
            <a:xfrm>
              <a:off x="4389325" y="3681028"/>
              <a:ext cx="3675063" cy="259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904148" y="2575945"/>
              <a:ext cx="936104" cy="4831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840252" y="1375160"/>
              <a:ext cx="1260140" cy="2233860"/>
              <a:chOff x="3843536" y="2081213"/>
              <a:chExt cx="1504950" cy="3114675"/>
            </a:xfrm>
          </p:grpSpPr>
          <p:sp>
            <p:nvSpPr>
              <p:cNvPr id="103" name="Rectangle 21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Rectangle 22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5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Rectangle 24"/>
              <p:cNvSpPr>
                <a:spLocks noChangeArrowheads="1"/>
              </p:cNvSpPr>
              <p:nvPr/>
            </p:nvSpPr>
            <p:spPr bwMode="auto">
              <a:xfrm>
                <a:off x="4348361" y="5024438"/>
                <a:ext cx="66675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Design matrix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Line 26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27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Line 2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Line 29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3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31"/>
              <p:cNvSpPr>
                <a:spLocks noChangeShapeType="1"/>
              </p:cNvSpPr>
              <p:nvPr/>
            </p:nvSpPr>
            <p:spPr bwMode="auto">
              <a:xfrm flipV="1">
                <a:off x="424358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Line 32"/>
              <p:cNvSpPr>
                <a:spLocks noChangeShapeType="1"/>
              </p:cNvSpPr>
              <p:nvPr/>
            </p:nvSpPr>
            <p:spPr bwMode="auto">
              <a:xfrm>
                <a:off x="424358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Rectangle 33"/>
              <p:cNvSpPr>
                <a:spLocks noChangeArrowheads="1"/>
              </p:cNvSpPr>
              <p:nvPr/>
            </p:nvSpPr>
            <p:spPr bwMode="auto">
              <a:xfrm>
                <a:off x="421501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6" name="Line 34"/>
              <p:cNvSpPr>
                <a:spLocks noChangeShapeType="1"/>
              </p:cNvSpPr>
              <p:nvPr/>
            </p:nvSpPr>
            <p:spPr bwMode="auto">
              <a:xfrm flipV="1">
                <a:off x="4576961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Line 35"/>
              <p:cNvSpPr>
                <a:spLocks noChangeShapeType="1"/>
              </p:cNvSpPr>
              <p:nvPr/>
            </p:nvSpPr>
            <p:spPr bwMode="auto">
              <a:xfrm>
                <a:off x="4576961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/>
            </p:nvSpPr>
            <p:spPr bwMode="auto">
              <a:xfrm>
                <a:off x="4548386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9" name="Line 37"/>
              <p:cNvSpPr>
                <a:spLocks noChangeShapeType="1"/>
              </p:cNvSpPr>
              <p:nvPr/>
            </p:nvSpPr>
            <p:spPr bwMode="auto">
              <a:xfrm flipV="1">
                <a:off x="49103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Line 38"/>
              <p:cNvSpPr>
                <a:spLocks noChangeShapeType="1"/>
              </p:cNvSpPr>
              <p:nvPr/>
            </p:nvSpPr>
            <p:spPr bwMode="auto">
              <a:xfrm>
                <a:off x="49103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Rectangle 39"/>
              <p:cNvSpPr>
                <a:spLocks noChangeArrowheads="1"/>
              </p:cNvSpPr>
              <p:nvPr/>
            </p:nvSpPr>
            <p:spPr bwMode="auto">
              <a:xfrm>
                <a:off x="48817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2" name="Line 40"/>
              <p:cNvSpPr>
                <a:spLocks noChangeShapeType="1"/>
              </p:cNvSpPr>
              <p:nvPr/>
            </p:nvSpPr>
            <p:spPr bwMode="auto">
              <a:xfrm flipV="1">
                <a:off x="52532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Line 41"/>
              <p:cNvSpPr>
                <a:spLocks noChangeShapeType="1"/>
              </p:cNvSpPr>
              <p:nvPr/>
            </p:nvSpPr>
            <p:spPr bwMode="auto">
              <a:xfrm>
                <a:off x="52532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Rectangle 42"/>
              <p:cNvSpPr>
                <a:spLocks noChangeArrowheads="1"/>
              </p:cNvSpPr>
              <p:nvPr/>
            </p:nvSpPr>
            <p:spPr bwMode="auto">
              <a:xfrm>
                <a:off x="52246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5" name="Line 43"/>
              <p:cNvSpPr>
                <a:spLocks noChangeShapeType="1"/>
              </p:cNvSpPr>
              <p:nvPr/>
            </p:nvSpPr>
            <p:spPr bwMode="auto">
              <a:xfrm>
                <a:off x="3995936" y="31003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Line 44"/>
              <p:cNvSpPr>
                <a:spLocks noChangeShapeType="1"/>
              </p:cNvSpPr>
              <p:nvPr/>
            </p:nvSpPr>
            <p:spPr bwMode="auto">
              <a:xfrm flipH="1">
                <a:off x="5310386" y="31003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Rectangle 45"/>
              <p:cNvSpPr>
                <a:spLocks noChangeArrowheads="1"/>
              </p:cNvSpPr>
              <p:nvPr/>
            </p:nvSpPr>
            <p:spPr bwMode="auto">
              <a:xfrm>
                <a:off x="3843536" y="30241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8" name="Line 46"/>
              <p:cNvSpPr>
                <a:spLocks noChangeShapeType="1"/>
              </p:cNvSpPr>
              <p:nvPr/>
            </p:nvSpPr>
            <p:spPr bwMode="auto">
              <a:xfrm>
                <a:off x="3995936" y="33289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Line 47"/>
              <p:cNvSpPr>
                <a:spLocks noChangeShapeType="1"/>
              </p:cNvSpPr>
              <p:nvPr/>
            </p:nvSpPr>
            <p:spPr bwMode="auto">
              <a:xfrm flipH="1">
                <a:off x="5310386" y="33289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Rectangle 48"/>
              <p:cNvSpPr>
                <a:spLocks noChangeArrowheads="1"/>
              </p:cNvSpPr>
              <p:nvPr/>
            </p:nvSpPr>
            <p:spPr bwMode="auto">
              <a:xfrm>
                <a:off x="3843536" y="32527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1" name="Line 49"/>
              <p:cNvSpPr>
                <a:spLocks noChangeShapeType="1"/>
              </p:cNvSpPr>
              <p:nvPr/>
            </p:nvSpPr>
            <p:spPr bwMode="auto">
              <a:xfrm>
                <a:off x="3995936" y="35575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Line 50"/>
              <p:cNvSpPr>
                <a:spLocks noChangeShapeType="1"/>
              </p:cNvSpPr>
              <p:nvPr/>
            </p:nvSpPr>
            <p:spPr bwMode="auto">
              <a:xfrm flipH="1">
                <a:off x="5310386" y="35575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Rectangle 51"/>
              <p:cNvSpPr>
                <a:spLocks noChangeArrowheads="1"/>
              </p:cNvSpPr>
              <p:nvPr/>
            </p:nvSpPr>
            <p:spPr bwMode="auto">
              <a:xfrm>
                <a:off x="3843536" y="34813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30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" name="Line 52"/>
              <p:cNvSpPr>
                <a:spLocks noChangeShapeType="1"/>
              </p:cNvSpPr>
              <p:nvPr/>
            </p:nvSpPr>
            <p:spPr bwMode="auto">
              <a:xfrm>
                <a:off x="3995936" y="37957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Line 53"/>
              <p:cNvSpPr>
                <a:spLocks noChangeShapeType="1"/>
              </p:cNvSpPr>
              <p:nvPr/>
            </p:nvSpPr>
            <p:spPr bwMode="auto">
              <a:xfrm flipH="1">
                <a:off x="5310386" y="37957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Rectangle 54"/>
              <p:cNvSpPr>
                <a:spLocks noChangeArrowheads="1"/>
              </p:cNvSpPr>
              <p:nvPr/>
            </p:nvSpPr>
            <p:spPr bwMode="auto">
              <a:xfrm>
                <a:off x="3843536" y="37195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" name="Line 55"/>
              <p:cNvSpPr>
                <a:spLocks noChangeShapeType="1"/>
              </p:cNvSpPr>
              <p:nvPr/>
            </p:nvSpPr>
            <p:spPr bwMode="auto">
              <a:xfrm>
                <a:off x="3995936" y="40243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Line 56"/>
              <p:cNvSpPr>
                <a:spLocks noChangeShapeType="1"/>
              </p:cNvSpPr>
              <p:nvPr/>
            </p:nvSpPr>
            <p:spPr bwMode="auto">
              <a:xfrm flipH="1">
                <a:off x="5310386" y="40243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Rectangle 57"/>
              <p:cNvSpPr>
                <a:spLocks noChangeArrowheads="1"/>
              </p:cNvSpPr>
              <p:nvPr/>
            </p:nvSpPr>
            <p:spPr bwMode="auto">
              <a:xfrm>
                <a:off x="3843536" y="39481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" name="Line 58"/>
              <p:cNvSpPr>
                <a:spLocks noChangeShapeType="1"/>
              </p:cNvSpPr>
              <p:nvPr/>
            </p:nvSpPr>
            <p:spPr bwMode="auto">
              <a:xfrm>
                <a:off x="3995936" y="42624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Line 59"/>
              <p:cNvSpPr>
                <a:spLocks noChangeShapeType="1"/>
              </p:cNvSpPr>
              <p:nvPr/>
            </p:nvSpPr>
            <p:spPr bwMode="auto">
              <a:xfrm flipH="1">
                <a:off x="5310386" y="42624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Rectangle 60"/>
              <p:cNvSpPr>
                <a:spLocks noChangeArrowheads="1"/>
              </p:cNvSpPr>
              <p:nvPr/>
            </p:nvSpPr>
            <p:spPr bwMode="auto">
              <a:xfrm>
                <a:off x="3843536" y="41862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3" name="Line 61"/>
              <p:cNvSpPr>
                <a:spLocks noChangeShapeType="1"/>
              </p:cNvSpPr>
              <p:nvPr/>
            </p:nvSpPr>
            <p:spPr bwMode="auto">
              <a:xfrm>
                <a:off x="3995936" y="44910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Line 62"/>
              <p:cNvSpPr>
                <a:spLocks noChangeShapeType="1"/>
              </p:cNvSpPr>
              <p:nvPr/>
            </p:nvSpPr>
            <p:spPr bwMode="auto">
              <a:xfrm flipH="1">
                <a:off x="5310386" y="44910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Rectangle 63"/>
              <p:cNvSpPr>
                <a:spLocks noChangeArrowheads="1"/>
              </p:cNvSpPr>
              <p:nvPr/>
            </p:nvSpPr>
            <p:spPr bwMode="auto">
              <a:xfrm>
                <a:off x="3843536" y="44148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70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6" name="Line 64"/>
              <p:cNvSpPr>
                <a:spLocks noChangeShapeType="1"/>
              </p:cNvSpPr>
              <p:nvPr/>
            </p:nvSpPr>
            <p:spPr bwMode="auto">
              <a:xfrm>
                <a:off x="3995936" y="4729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Line 65"/>
              <p:cNvSpPr>
                <a:spLocks noChangeShapeType="1"/>
              </p:cNvSpPr>
              <p:nvPr/>
            </p:nvSpPr>
            <p:spPr bwMode="auto">
              <a:xfrm flipH="1">
                <a:off x="5310386" y="472916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Rectangle 66"/>
              <p:cNvSpPr>
                <a:spLocks noChangeArrowheads="1"/>
              </p:cNvSpPr>
              <p:nvPr/>
            </p:nvSpPr>
            <p:spPr bwMode="auto">
              <a:xfrm>
                <a:off x="3843536" y="465296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9" name="Line 67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Line 6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Line 69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Line 7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Rectangle 71"/>
              <p:cNvSpPr>
                <a:spLocks noChangeArrowheads="1"/>
              </p:cNvSpPr>
              <p:nvPr/>
            </p:nvSpPr>
            <p:spPr bwMode="auto">
              <a:xfrm>
                <a:off x="4424561" y="2081213"/>
                <a:ext cx="53340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contrast(s)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4" name="Rectangle 72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Rectangle 73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56" name="Picture 7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7" name="Line 76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Line 77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Line 78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79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Line 80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Line 81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Line 82"/>
              <p:cNvSpPr>
                <a:spLocks noChangeShapeType="1"/>
              </p:cNvSpPr>
              <p:nvPr/>
            </p:nvSpPr>
            <p:spPr bwMode="auto">
              <a:xfrm>
                <a:off x="40721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Line 83"/>
              <p:cNvSpPr>
                <a:spLocks noChangeShapeType="1"/>
              </p:cNvSpPr>
              <p:nvPr/>
            </p:nvSpPr>
            <p:spPr bwMode="auto">
              <a:xfrm flipV="1">
                <a:off x="40721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Line 84"/>
              <p:cNvSpPr>
                <a:spLocks noChangeShapeType="1"/>
              </p:cNvSpPr>
              <p:nvPr/>
            </p:nvSpPr>
            <p:spPr bwMode="auto">
              <a:xfrm>
                <a:off x="42435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Line 85"/>
              <p:cNvSpPr>
                <a:spLocks noChangeShapeType="1"/>
              </p:cNvSpPr>
              <p:nvPr/>
            </p:nvSpPr>
            <p:spPr bwMode="auto">
              <a:xfrm flipV="1">
                <a:off x="42435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Line 86"/>
              <p:cNvSpPr>
                <a:spLocks noChangeShapeType="1"/>
              </p:cNvSpPr>
              <p:nvPr/>
            </p:nvSpPr>
            <p:spPr bwMode="auto">
              <a:xfrm>
                <a:off x="44150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Line 87"/>
              <p:cNvSpPr>
                <a:spLocks noChangeShapeType="1"/>
              </p:cNvSpPr>
              <p:nvPr/>
            </p:nvSpPr>
            <p:spPr bwMode="auto">
              <a:xfrm flipV="1">
                <a:off x="44150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Line 88"/>
              <p:cNvSpPr>
                <a:spLocks noChangeShapeType="1"/>
              </p:cNvSpPr>
              <p:nvPr/>
            </p:nvSpPr>
            <p:spPr bwMode="auto">
              <a:xfrm>
                <a:off x="457696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Line 89"/>
              <p:cNvSpPr>
                <a:spLocks noChangeShapeType="1"/>
              </p:cNvSpPr>
              <p:nvPr/>
            </p:nvSpPr>
            <p:spPr bwMode="auto">
              <a:xfrm flipV="1">
                <a:off x="457696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Line 90"/>
              <p:cNvSpPr>
                <a:spLocks noChangeShapeType="1"/>
              </p:cNvSpPr>
              <p:nvPr/>
            </p:nvSpPr>
            <p:spPr bwMode="auto">
              <a:xfrm>
                <a:off x="474841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Line 91"/>
              <p:cNvSpPr>
                <a:spLocks noChangeShapeType="1"/>
              </p:cNvSpPr>
              <p:nvPr/>
            </p:nvSpPr>
            <p:spPr bwMode="auto">
              <a:xfrm flipV="1">
                <a:off x="474841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Line 92"/>
              <p:cNvSpPr>
                <a:spLocks noChangeShapeType="1"/>
              </p:cNvSpPr>
              <p:nvPr/>
            </p:nvSpPr>
            <p:spPr bwMode="auto">
              <a:xfrm>
                <a:off x="49103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Line 93"/>
              <p:cNvSpPr>
                <a:spLocks noChangeShapeType="1"/>
              </p:cNvSpPr>
              <p:nvPr/>
            </p:nvSpPr>
            <p:spPr bwMode="auto">
              <a:xfrm flipV="1">
                <a:off x="49103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Line 94"/>
              <p:cNvSpPr>
                <a:spLocks noChangeShapeType="1"/>
              </p:cNvSpPr>
              <p:nvPr/>
            </p:nvSpPr>
            <p:spPr bwMode="auto">
              <a:xfrm>
                <a:off x="50817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Line 95"/>
              <p:cNvSpPr>
                <a:spLocks noChangeShapeType="1"/>
              </p:cNvSpPr>
              <p:nvPr/>
            </p:nvSpPr>
            <p:spPr bwMode="auto">
              <a:xfrm flipV="1">
                <a:off x="50817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Line 96"/>
              <p:cNvSpPr>
                <a:spLocks noChangeShapeType="1"/>
              </p:cNvSpPr>
              <p:nvPr/>
            </p:nvSpPr>
            <p:spPr bwMode="auto">
              <a:xfrm>
                <a:off x="52532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Line 97"/>
              <p:cNvSpPr>
                <a:spLocks noChangeShapeType="1"/>
              </p:cNvSpPr>
              <p:nvPr/>
            </p:nvSpPr>
            <p:spPr bwMode="auto">
              <a:xfrm flipV="1">
                <a:off x="52532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Line 98"/>
              <p:cNvSpPr>
                <a:spLocks noChangeShapeType="1"/>
              </p:cNvSpPr>
              <p:nvPr/>
            </p:nvSpPr>
            <p:spPr bwMode="auto">
              <a:xfrm flipH="1">
                <a:off x="3976886" y="23002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Line 99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Line 100"/>
              <p:cNvSpPr>
                <a:spLocks noChangeShapeType="1"/>
              </p:cNvSpPr>
              <p:nvPr/>
            </p:nvSpPr>
            <p:spPr bwMode="auto">
              <a:xfrm flipH="1">
                <a:off x="3976886" y="23860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Line 101"/>
              <p:cNvSpPr>
                <a:spLocks noChangeShapeType="1"/>
              </p:cNvSpPr>
              <p:nvPr/>
            </p:nvSpPr>
            <p:spPr bwMode="auto">
              <a:xfrm>
                <a:off x="5338961" y="23860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Line 102"/>
              <p:cNvSpPr>
                <a:spLocks noChangeShapeType="1"/>
              </p:cNvSpPr>
              <p:nvPr/>
            </p:nvSpPr>
            <p:spPr bwMode="auto">
              <a:xfrm flipH="1">
                <a:off x="3976886" y="24717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Line 103"/>
              <p:cNvSpPr>
                <a:spLocks noChangeShapeType="1"/>
              </p:cNvSpPr>
              <p:nvPr/>
            </p:nvSpPr>
            <p:spPr bwMode="auto">
              <a:xfrm>
                <a:off x="5338961" y="247173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Line 104"/>
              <p:cNvSpPr>
                <a:spLocks noChangeShapeType="1"/>
              </p:cNvSpPr>
              <p:nvPr/>
            </p:nvSpPr>
            <p:spPr bwMode="auto">
              <a:xfrm flipH="1">
                <a:off x="3976886" y="25574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Line 105"/>
              <p:cNvSpPr>
                <a:spLocks noChangeShapeType="1"/>
              </p:cNvSpPr>
              <p:nvPr/>
            </p:nvSpPr>
            <p:spPr bwMode="auto">
              <a:xfrm>
                <a:off x="5338961" y="25574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Line 106"/>
              <p:cNvSpPr>
                <a:spLocks noChangeShapeType="1"/>
              </p:cNvSpPr>
              <p:nvPr/>
            </p:nvSpPr>
            <p:spPr bwMode="auto">
              <a:xfrm flipH="1">
                <a:off x="3976886" y="26431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Line 107"/>
              <p:cNvSpPr>
                <a:spLocks noChangeShapeType="1"/>
              </p:cNvSpPr>
              <p:nvPr/>
            </p:nvSpPr>
            <p:spPr bwMode="auto">
              <a:xfrm>
                <a:off x="5338961" y="26431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Line 108"/>
              <p:cNvSpPr>
                <a:spLocks noChangeShapeType="1"/>
              </p:cNvSpPr>
              <p:nvPr/>
            </p:nvSpPr>
            <p:spPr bwMode="auto">
              <a:xfrm flipH="1">
                <a:off x="3976886" y="27289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109"/>
              <p:cNvSpPr>
                <a:spLocks noChangeShapeType="1"/>
              </p:cNvSpPr>
              <p:nvPr/>
            </p:nvSpPr>
            <p:spPr bwMode="auto">
              <a:xfrm>
                <a:off x="5338961" y="27289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Line 110"/>
              <p:cNvSpPr>
                <a:spLocks noChangeShapeType="1"/>
              </p:cNvSpPr>
              <p:nvPr/>
            </p:nvSpPr>
            <p:spPr bwMode="auto">
              <a:xfrm flipH="1">
                <a:off x="3976886" y="2824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Line 111"/>
              <p:cNvSpPr>
                <a:spLocks noChangeShapeType="1"/>
              </p:cNvSpPr>
              <p:nvPr/>
            </p:nvSpPr>
            <p:spPr bwMode="auto">
              <a:xfrm>
                <a:off x="5338961" y="28241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Line 112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Line 113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Line 114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66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F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/>
              <a:t>F-tests can be viewed as testing for the additional variance explained by a larger model wrt a simpler (</a:t>
            </a:r>
            <a:r>
              <a:rPr lang="en-GB" sz="2200" b="1" i="1" dirty="0"/>
              <a:t>nested</a:t>
            </a:r>
            <a:r>
              <a:rPr lang="en-GB" sz="2200" dirty="0"/>
              <a:t>) model </a:t>
            </a:r>
            <a:r>
              <a:rPr lang="en-GB" sz="2200" dirty="0">
                <a:sym typeface="Wingdings" pitchFamily="2" charset="2"/>
              </a:rPr>
              <a:t> </a:t>
            </a:r>
            <a:r>
              <a:rPr lang="en-GB" sz="2200" b="1" i="1" dirty="0" smtClean="0">
                <a:sym typeface="Wingdings" pitchFamily="2" charset="2"/>
              </a:rPr>
              <a:t>model </a:t>
            </a:r>
            <a:r>
              <a:rPr lang="en-GB" sz="2200" b="1" i="1" dirty="0">
                <a:sym typeface="Wingdings" pitchFamily="2" charset="2"/>
              </a:rPr>
              <a:t>comparison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.</a:t>
            </a: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24372"/>
              </p:ext>
            </p:extLst>
          </p:nvPr>
        </p:nvGraphicFramePr>
        <p:xfrm>
          <a:off x="948916" y="4343400"/>
          <a:ext cx="1066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" name="Equation" r:id="rId3" imgW="901440" imgH="914400" progId="Equation.3">
                  <p:embed/>
                </p:oleObj>
              </mc:Choice>
              <mc:Fallback>
                <p:oleObj name="Equation" r:id="rId3" imgW="901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916" y="4343400"/>
                        <a:ext cx="1066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04800" y="5410200"/>
            <a:ext cx="8458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sz="2200"/>
              <a:t>In testing uni-dimensional contrast with an </a:t>
            </a:r>
            <a:r>
              <a:rPr lang="en-US" sz="2200" i="1"/>
              <a:t>F</a:t>
            </a:r>
            <a:r>
              <a:rPr lang="en-US" sz="2200"/>
              <a:t>-test, for example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, the result will be the same as testing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. It will be exactly the square of the </a:t>
            </a:r>
            <a:r>
              <a:rPr lang="en-US" sz="2200" i="1"/>
              <a:t>t</a:t>
            </a:r>
            <a:r>
              <a:rPr lang="en-US" sz="2200"/>
              <a:t>-test, testing for both positive and negative effects.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04800" y="2438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F tests a weighted </a:t>
            </a:r>
            <a:r>
              <a:rPr lang="en-GB" sz="2200" b="1" dirty="0"/>
              <a:t>sum of squares </a:t>
            </a:r>
            <a:r>
              <a:rPr lang="en-GB" sz="2200" dirty="0"/>
              <a:t>of one or several combinations of the regression coefficients </a:t>
            </a:r>
            <a:r>
              <a:rPr lang="en-GB" sz="2200" i="1" dirty="0">
                <a:latin typeface="Symbol" pitchFamily="18" charset="2"/>
              </a:rPr>
              <a:t>b</a:t>
            </a:r>
            <a:r>
              <a:rPr lang="en-GB" sz="2200" dirty="0"/>
              <a:t>.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04800" y="3200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In practice, we don’t have to explicitly separate </a:t>
            </a:r>
            <a:r>
              <a:rPr lang="en-GB" sz="2200" i="1" dirty="0"/>
              <a:t>X</a:t>
            </a:r>
            <a:r>
              <a:rPr lang="en-GB" sz="2200" dirty="0"/>
              <a:t> into [X</a:t>
            </a:r>
            <a:r>
              <a:rPr lang="en-GB" sz="2200" baseline="-25000" dirty="0"/>
              <a:t>1</a:t>
            </a:r>
            <a:r>
              <a:rPr lang="en-GB" sz="2200" dirty="0"/>
              <a:t>X</a:t>
            </a:r>
            <a:r>
              <a:rPr lang="en-GB" sz="2200" baseline="-25000" dirty="0"/>
              <a:t>2</a:t>
            </a:r>
            <a:r>
              <a:rPr lang="en-GB" sz="2200" dirty="0"/>
              <a:t>] thanks to </a:t>
            </a:r>
            <a:r>
              <a:rPr lang="en-GB" sz="2200" b="1" dirty="0"/>
              <a:t>multidimensional contrasts</a:t>
            </a:r>
            <a:r>
              <a:rPr lang="en-GB" sz="2200" dirty="0"/>
              <a:t>.</a:t>
            </a: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304800" y="3962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/>
              <a:t>Hypotheses:</a:t>
            </a:r>
            <a:endParaRPr lang="en-US" sz="2200"/>
          </a:p>
        </p:txBody>
      </p:sp>
      <p:graphicFrame>
        <p:nvGraphicFramePr>
          <p:cNvPr id="1228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43673"/>
              </p:ext>
            </p:extLst>
          </p:nvPr>
        </p:nvGraphicFramePr>
        <p:xfrm>
          <a:off x="2641612" y="4419600"/>
          <a:ext cx="495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" name="Equation" r:id="rId5" imgW="2349360" imgH="228600" progId="Equation.3">
                  <p:embed/>
                </p:oleObj>
              </mc:Choice>
              <mc:Fallback>
                <p:oleObj name="Equation" r:id="rId5" imgW="234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419600"/>
                        <a:ext cx="495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996954"/>
              </p:ext>
            </p:extLst>
          </p:nvPr>
        </p:nvGraphicFramePr>
        <p:xfrm>
          <a:off x="2641612" y="4876800"/>
          <a:ext cx="563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Equation" r:id="rId7" imgW="2882880" imgH="228600" progId="Equation.3">
                  <p:embed/>
                </p:oleObj>
              </mc:Choice>
              <mc:Fallback>
                <p:oleObj name="Equation" r:id="rId7" imgW="2882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876800"/>
                        <a:ext cx="5638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19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6" grpId="0"/>
      <p:bldP spid="122887" grpId="0"/>
      <p:bldP spid="1228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52020" y="2051556"/>
            <a:ext cx="3240360" cy="3393668"/>
            <a:chOff x="4752020" y="2051556"/>
            <a:chExt cx="3240360" cy="3393668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27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18"/>
          <p:cNvSpPr/>
          <p:nvPr/>
        </p:nvSpPr>
        <p:spPr>
          <a:xfrm>
            <a:off x="4752020" y="2420888"/>
            <a:ext cx="3024336" cy="3024336"/>
          </a:xfrm>
          <a:prstGeom prst="ellipse">
            <a:avLst/>
          </a:prstGeom>
          <a:solidFill>
            <a:srgbClr val="D90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271264" y="2051556"/>
            <a:ext cx="3192724" cy="3393668"/>
            <a:chOff x="1271264" y="2051556"/>
            <a:chExt cx="3192724" cy="3393668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31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Oval 15"/>
          <p:cNvSpPr/>
          <p:nvPr/>
        </p:nvSpPr>
        <p:spPr>
          <a:xfrm>
            <a:off x="1439652" y="2420888"/>
            <a:ext cx="3024336" cy="3024336"/>
          </a:xfrm>
          <a:prstGeom prst="ellipse">
            <a:avLst/>
          </a:prstGeom>
          <a:solidFill>
            <a:srgbClr val="100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Orthogonal regressors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65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8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4360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4752020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Arrow Connector 3"/>
          <p:cNvCxnSpPr/>
          <p:nvPr/>
        </p:nvCxnSpPr>
        <p:spPr>
          <a:xfrm>
            <a:off x="4611802" y="2214156"/>
            <a:ext cx="0" cy="11068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79495" y="184482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Shared variance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187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1632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1025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7177" name="Picture 9"/>
          <p:cNvPicPr>
            <a:picLocks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7183" name="Picture 15"/>
          <p:cNvPicPr>
            <a:picLocks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199" name="Picture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7205" name="Picture 37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6" name="Picture 38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7" name="Picture 39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096000" y="1124744"/>
            <a:ext cx="3048000" cy="5486400"/>
            <a:chOff x="3840" y="720"/>
            <a:chExt cx="1920" cy="345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840" y="720"/>
              <a:ext cx="1872" cy="3456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944" y="2448"/>
              <a:ext cx="768" cy="720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697" y="2461"/>
              <a:ext cx="63" cy="69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57600" y="1124744"/>
            <a:ext cx="2438400" cy="5486400"/>
          </a:xfrm>
          <a:prstGeom prst="rect">
            <a:avLst/>
          </a:prstGeom>
          <a:noFill/>
          <a:ln w="38100">
            <a:solidFill>
              <a:srgbClr val="CC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83868" y="2015446"/>
            <a:ext cx="829648" cy="12601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52120" y="2096852"/>
            <a:ext cx="540060" cy="144016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5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237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6111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5121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p:sp>
        <p:nvSpPr>
          <p:cNvPr id="11" name="Oval 10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smtClean="0"/>
                  <a:t>and/or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7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esign_orthogona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5"/>
          <a:stretch/>
        </p:blipFill>
        <p:spPr bwMode="auto">
          <a:xfrm>
            <a:off x="208590" y="1219278"/>
            <a:ext cx="4399414" cy="56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685800"/>
          </a:xfrm>
        </p:spPr>
        <p:txBody>
          <a:bodyPr/>
          <a:lstStyle/>
          <a:p>
            <a:r>
              <a:rPr lang="en-GB" sz="2800" b="1" dirty="0"/>
              <a:t>Design orthogonality</a:t>
            </a:r>
            <a:endParaRPr lang="en-US" sz="28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5504" y="2060848"/>
            <a:ext cx="4700972" cy="17426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For each pair of columns of the design matrix, the orthogonality matrix depicts the magnitude of the </a:t>
            </a:r>
            <a:r>
              <a:rPr lang="en-GB" sz="2000" b="1" dirty="0"/>
              <a:t>cosine of the angle</a:t>
            </a:r>
            <a:r>
              <a:rPr lang="en-GB" sz="2000" dirty="0"/>
              <a:t> between them, with the range 0 to 1 mapped from white to black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599892" y="4181636"/>
            <a:ext cx="720080" cy="1659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139952" y="4181636"/>
            <a:ext cx="486054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dirty="0"/>
              <a:t>If both vectors have </a:t>
            </a:r>
            <a:r>
              <a:rPr lang="en-GB" sz="2000" b="1" dirty="0"/>
              <a:t>zero mean</a:t>
            </a:r>
            <a:r>
              <a:rPr lang="en-GB" sz="2000" dirty="0"/>
              <a:t> then the cosine of the angle between the vectors is the same as the </a:t>
            </a:r>
            <a:r>
              <a:rPr lang="en-GB" sz="2000" b="1" dirty="0"/>
              <a:t>correlation</a:t>
            </a:r>
            <a:r>
              <a:rPr lang="en-GB" sz="2000" dirty="0"/>
              <a:t> between the two variates.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8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Correlated regressors: </a:t>
            </a:r>
            <a:r>
              <a:rPr lang="en-GB" sz="2800" dirty="0" smtClean="0"/>
              <a:t>summary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196752"/>
            <a:ext cx="8229600" cy="5594412"/>
          </a:xfrm>
        </p:spPr>
        <p:txBody>
          <a:bodyPr/>
          <a:lstStyle/>
          <a:p>
            <a:r>
              <a:rPr lang="en-GB" sz="2000" dirty="0" smtClean="0"/>
              <a:t>We implicitly test for an </a:t>
            </a:r>
            <a:r>
              <a:rPr lang="en-GB" sz="2000" b="1" dirty="0" smtClean="0"/>
              <a:t>additional</a:t>
            </a:r>
            <a:r>
              <a:rPr lang="en-GB" sz="2000" dirty="0" smtClean="0"/>
              <a:t> effect only. </a:t>
            </a:r>
            <a:r>
              <a:rPr lang="en-GB" sz="2000" dirty="0"/>
              <a:t>When testing for the first regressor, we are effectively removing the part of the signal that can be accounted for by the second </a:t>
            </a:r>
            <a:r>
              <a:rPr lang="en-GB" sz="2000" dirty="0" smtClean="0"/>
              <a:t>regressor:</a:t>
            </a:r>
            <a:br>
              <a:rPr lang="en-GB" sz="2000" dirty="0" smtClean="0"/>
            </a:br>
            <a:r>
              <a:rPr lang="en-GB" sz="2000" dirty="0" smtClean="0">
                <a:sym typeface="Wingdings" pitchFamily="2" charset="2"/>
              </a:rPr>
              <a:t> </a:t>
            </a:r>
            <a:r>
              <a:rPr lang="en-GB" sz="2000" b="1" i="1" dirty="0">
                <a:sym typeface="Wingdings" pitchFamily="2" charset="2"/>
              </a:rPr>
              <a:t>implicit orthogonalisation</a:t>
            </a:r>
            <a:r>
              <a:rPr lang="en-GB" sz="2000" i="1" dirty="0" smtClean="0">
                <a:sym typeface="Wingdings" pitchFamily="2" charset="2"/>
              </a:rPr>
              <a:t>.</a:t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i="1" dirty="0" smtClean="0">
                <a:sym typeface="Wingdings" pitchFamily="2" charset="2"/>
              </a:rPr>
              <a:t/>
            </a:r>
            <a:br>
              <a:rPr lang="en-GB" i="1" dirty="0" smtClean="0">
                <a:sym typeface="Wingdings" pitchFamily="2" charset="2"/>
              </a:rPr>
            </a:br>
            <a:endParaRPr lang="en-GB" i="1" dirty="0" smtClean="0">
              <a:sym typeface="Wingdings" pitchFamily="2" charset="2"/>
            </a:endParaRPr>
          </a:p>
          <a:p>
            <a:r>
              <a:rPr lang="en-GB" sz="2000" dirty="0" smtClean="0">
                <a:sym typeface="Wingdings" pitchFamily="2" charset="2"/>
              </a:rPr>
              <a:t>Orthogonalisation </a:t>
            </a:r>
            <a:r>
              <a:rPr lang="en-GB" sz="2000" dirty="0">
                <a:sym typeface="Wingdings" pitchFamily="2" charset="2"/>
              </a:rPr>
              <a:t>= </a:t>
            </a:r>
            <a:r>
              <a:rPr lang="en-GB" sz="2000" dirty="0" smtClean="0">
                <a:sym typeface="Wingdings" pitchFamily="2" charset="2"/>
              </a:rPr>
              <a:t>decorrelation. Parameters </a:t>
            </a:r>
            <a:r>
              <a:rPr lang="en-GB" sz="2000" dirty="0">
                <a:sym typeface="Wingdings" pitchFamily="2" charset="2"/>
              </a:rPr>
              <a:t>and test on the non modified regressor </a:t>
            </a:r>
            <a:r>
              <a:rPr lang="en-GB" sz="2000" dirty="0" smtClean="0">
                <a:sym typeface="Wingdings" pitchFamily="2" charset="2"/>
              </a:rPr>
              <a:t>change.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Rarely solves the problem as it requires assumptions about which regressor to uniquely attribute the common variance.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 change regressors (i.e. design) instead, e.g. factorial designs.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>
                <a:sym typeface="Wingdings" pitchFamily="2" charset="2"/>
              </a:rPr>
              <a:t> </a:t>
            </a:r>
            <a:r>
              <a:rPr lang="en-GB" sz="2000" dirty="0" smtClean="0">
                <a:sym typeface="Wingdings" pitchFamily="2" charset="2"/>
              </a:rPr>
              <a:t>use F-tests to assess overall significance.</a:t>
            </a:r>
          </a:p>
          <a:p>
            <a:r>
              <a:rPr lang="en-GB" sz="2000" dirty="0"/>
              <a:t>Original regressors may not matter: it’s the contrast you are testing which should be as decorrelated as possible from the rest of the design matrix </a:t>
            </a:r>
            <a:endParaRPr lang="en-GB" sz="2000" dirty="0">
              <a:sym typeface="Wingdings" pitchFamily="2" charset="2"/>
            </a:endParaRPr>
          </a:p>
          <a:p>
            <a:endParaRPr lang="en-GB" sz="2000" i="1" dirty="0">
              <a:sym typeface="Wingdings" pitchFamily="2" charset="2"/>
            </a:endParaRPr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 flipV="1">
            <a:off x="1270384" y="2565288"/>
            <a:ext cx="522288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V="1">
            <a:off x="1270384" y="3401901"/>
            <a:ext cx="973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043497" y="33511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1373572" y="23859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3523047" y="2528776"/>
            <a:ext cx="522287" cy="836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 flipV="1">
            <a:off x="3523047" y="3365388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261234" y="29605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3626234" y="2349388"/>
            <a:ext cx="382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 flipV="1">
            <a:off x="5729672" y="2565288"/>
            <a:ext cx="522287" cy="8366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 flipV="1">
            <a:off x="5729672" y="3401901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502784" y="338602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6251959" y="23128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 flipH="1" flipV="1">
            <a:off x="5734434" y="2565288"/>
            <a:ext cx="0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5337559" y="238590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3526222" y="3357451"/>
            <a:ext cx="75723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 flipH="1">
            <a:off x="4210434" y="3357451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 flipH="1" flipV="1">
            <a:off x="5697922" y="2600213"/>
            <a:ext cx="576262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246947" y="357335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466147" y="2470038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4354897" y="3659076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6780597" y="2938351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6636134" y="2824051"/>
            <a:ext cx="1798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 </a:t>
            </a:r>
            <a:r>
              <a:rPr lang="en-GB"/>
              <a:t>= x</a:t>
            </a:r>
            <a:r>
              <a:rPr lang="en-GB" baseline="-25000"/>
              <a:t>2 </a:t>
            </a:r>
            <a:r>
              <a:rPr lang="en-GB"/>
              <a:t>– x</a:t>
            </a:r>
            <a:r>
              <a:rPr lang="en-GB" baseline="-25000"/>
              <a:t>1</a:t>
            </a:r>
            <a:r>
              <a:rPr lang="en-GB"/>
              <a:t>.x</a:t>
            </a:r>
            <a:r>
              <a:rPr lang="en-GB" baseline="-25000"/>
              <a:t>2</a:t>
            </a:r>
            <a:r>
              <a:rPr lang="en-GB"/>
              <a:t> x</a:t>
            </a:r>
            <a:r>
              <a:rPr lang="en-GB" baseline="-25000"/>
              <a:t>1</a:t>
            </a:r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269563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4238"/>
            <a:ext cx="8229600" cy="792162"/>
          </a:xfrm>
        </p:spPr>
        <p:txBody>
          <a:bodyPr/>
          <a:lstStyle/>
          <a:p>
            <a:r>
              <a:rPr lang="en-GB"/>
              <a:t>Bibliography: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6523038" cy="1141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i="1"/>
              <a:t>Statistical Parametric Mapping: The Analysis of Functional Brain Images</a:t>
            </a:r>
            <a:r>
              <a:rPr lang="en-GB" sz="1800"/>
              <a:t>. Elsevier, 2007.</a:t>
            </a:r>
            <a:endParaRPr lang="en-US" sz="1800"/>
          </a:p>
        </p:txBody>
      </p:sp>
      <p:pic>
        <p:nvPicPr>
          <p:cNvPr id="18614" name="Picture 182" descr="SPM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947738"/>
            <a:ext cx="1693863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15" name="Rectangle 183"/>
          <p:cNvSpPr>
            <a:spLocks noChangeArrowheads="1"/>
          </p:cNvSpPr>
          <p:nvPr/>
        </p:nvSpPr>
        <p:spPr bwMode="auto">
          <a:xfrm>
            <a:off x="431800" y="3321050"/>
            <a:ext cx="8229600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Plane Answers to Complex Questions: The Theory of Linear Models</a:t>
            </a:r>
            <a:r>
              <a:rPr lang="en-GB" dirty="0"/>
              <a:t>. R. Christensen, Springer, 1996.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Statistical parametric maps in functional imaging: a general linear approach</a:t>
            </a:r>
            <a:r>
              <a:rPr lang="en-GB" dirty="0"/>
              <a:t>. K.J. Friston et al, Human Brain Mapping, 1995.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Ambiguous results in functional neuroimaging data analysis due to covariate correlation</a:t>
            </a:r>
            <a:r>
              <a:rPr lang="en-GB" dirty="0"/>
              <a:t>. A. Andrade et al., NeuroImage, 1999.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dirty="0"/>
              <a:t>Estimating efficiency a priori: a comparison of blocked and randomized designs. A. Mechelli et al., NeuroImage, 2003.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876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2954561"/>
            <a:ext cx="4036368" cy="793750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644008" y="139709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i.i.d. assumptions:</a:t>
            </a:r>
            <a:endParaRPr lang="en-GB" b="1" dirty="0"/>
          </a:p>
        </p:txBody>
      </p:sp>
      <p:sp>
        <p:nvSpPr>
          <p:cNvPr id="2154" name="TextBox 2153"/>
          <p:cNvSpPr txBox="1"/>
          <p:nvPr/>
        </p:nvSpPr>
        <p:spPr>
          <a:xfrm>
            <a:off x="4655063" y="204579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OLS estimates: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blipFill rotWithShape="1">
                <a:blip r:embed="rId8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207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8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77787" y="2636912"/>
            <a:ext cx="1944216" cy="2808312"/>
            <a:chOff x="4206875" y="1087438"/>
            <a:chExt cx="5353050" cy="5581650"/>
          </a:xfrm>
        </p:grpSpPr>
        <p:sp>
          <p:nvSpPr>
            <p:cNvPr id="23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Contrasts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GB" dirty="0" smtClean="0"/>
                  <a:t>A contrast selects a specific effect of interest.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:r>
                  <a:rPr lang="en-GB" dirty="0" smtClean="0"/>
                  <a:t>A contrast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 smtClean="0"/>
                  <a:t> is a vector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742950" lvl="1" indent="-285750">
                  <a:buFont typeface="Wingdings" pitchFamily="2" charset="2"/>
                  <a:buChar char="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 is a linear combination of regression coefficients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767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[1 0 0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dirty="0" smtClean="0"/>
              </a:p>
              <a:p>
                <a:endParaRPr lang="en-GB" sz="800" dirty="0" smtClean="0"/>
              </a:p>
              <a:p>
                <a:r>
                  <a:rPr lang="en-GB" dirty="0"/>
                  <a:t> </a:t>
                </a:r>
                <a:r>
                  <a:rPr lang="en-GB" dirty="0" smtClean="0"/>
                  <a:t>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blipFill rotWithShape="1">
                <a:blip r:embed="rId4"/>
                <a:stretch>
                  <a:fillRect b="-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0 </m:t>
                          </m:r>
                          <m:r>
                            <a:rPr lang="en-GB" sz="2000" i="1">
                              <a:latin typeface="Cambria Math"/>
                            </a:rPr>
                            <m:t>1 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2000" i="1">
                              <a:latin typeface="Cambria Math"/>
                            </a:rPr>
                            <m:t>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sz="2000" b="0" dirty="0" smtClean="0">
                  <a:ea typeface="Cambria Math"/>
                </a:endParaRPr>
              </a:p>
              <a:p>
                <a:endParaRPr lang="en-GB" sz="8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  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blipFill rotWithShape="1">
                <a:blip r:embed="rId5"/>
                <a:stretch>
                  <a:fillRect b="-3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51520" y="1520788"/>
            <a:ext cx="3401893" cy="811542"/>
            <a:chOff x="251520" y="1520788"/>
            <a:chExt cx="3401893" cy="811542"/>
          </a:xfrm>
        </p:grpSpPr>
        <p:grpSp>
          <p:nvGrpSpPr>
            <p:cNvPr id="40" name="Group 39"/>
            <p:cNvGrpSpPr/>
            <p:nvPr/>
          </p:nvGrpSpPr>
          <p:grpSpPr>
            <a:xfrm>
              <a:off x="251520" y="1520788"/>
              <a:ext cx="3401893" cy="811542"/>
              <a:chOff x="251520" y="1520788"/>
              <a:chExt cx="3401893" cy="81154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51520" y="1916832"/>
                <a:ext cx="340189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60" dirty="0" smtClean="0"/>
                  <a:t>[1 0 0 0 0 0 0 0 0 0 0 0 0 0]</a:t>
                </a:r>
                <a:endParaRPr lang="en-GB" sz="2060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59532" y="1772816"/>
                <a:ext cx="30963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359532" y="1520788"/>
                <a:ext cx="252028" cy="25202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359532" y="1772816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59532" y="1520788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5516" y="1430132"/>
            <a:ext cx="3443571" cy="918748"/>
            <a:chOff x="3887924" y="579335"/>
            <a:chExt cx="3443571" cy="918748"/>
          </a:xfrm>
        </p:grpSpPr>
        <p:sp>
          <p:nvSpPr>
            <p:cNvPr id="44" name="TextBox 43"/>
            <p:cNvSpPr txBox="1"/>
            <p:nvPr/>
          </p:nvSpPr>
          <p:spPr>
            <a:xfrm>
              <a:off x="3887924" y="1088740"/>
              <a:ext cx="3443571" cy="40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60" dirty="0" smtClean="0"/>
                <a:t>[0 </a:t>
              </a:r>
              <a:r>
                <a:rPr lang="en-GB" sz="2060" dirty="0"/>
                <a:t>1</a:t>
              </a:r>
              <a:r>
                <a:rPr lang="en-GB" sz="2060" dirty="0" smtClean="0"/>
                <a:t> -1 0 0 0 0 0 0 0 0 0 0 0]</a:t>
              </a:r>
              <a:endParaRPr lang="en-GB" sz="206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995936" y="831363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247964" y="579335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99992" y="836712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9532" y="2348880"/>
            <a:ext cx="3096344" cy="3384376"/>
            <a:chOff x="2836912" y="952500"/>
            <a:chExt cx="5353050" cy="558165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6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27238"/>
            <a:ext cx="8229600" cy="1173162"/>
          </a:xfrm>
        </p:spPr>
        <p:txBody>
          <a:bodyPr/>
          <a:lstStyle/>
          <a:p>
            <a:r>
              <a:rPr lang="en-GB" sz="2000" b="1" dirty="0" smtClean="0"/>
              <a:t>Null </a:t>
            </a:r>
            <a:r>
              <a:rPr lang="en-GB" sz="2000" b="1" dirty="0"/>
              <a:t>Hypothesis H</a:t>
            </a:r>
            <a:r>
              <a:rPr lang="en-GB" sz="2000" b="1" baseline="-25000" dirty="0"/>
              <a:t>0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Typically what we want to disprove (no effect).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 </a:t>
            </a:r>
            <a:r>
              <a:rPr lang="en-GB" sz="2000" dirty="0"/>
              <a:t>The Alternative Hypothesis H</a:t>
            </a:r>
            <a:r>
              <a:rPr lang="en-GB" sz="2000" baseline="-25000" dirty="0"/>
              <a:t>A</a:t>
            </a:r>
            <a:r>
              <a:rPr lang="en-GB" sz="2000" dirty="0"/>
              <a:t> expresses outcome of interest.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1355725"/>
            <a:ext cx="591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To test </a:t>
            </a:r>
            <a:r>
              <a:rPr lang="en-GB" sz="2000" smtClean="0"/>
              <a:t>a </a:t>
            </a:r>
            <a:r>
              <a:rPr lang="en-GB" sz="2000"/>
              <a:t>hypothesis, we construct “test statistics”.</a:t>
            </a:r>
            <a:endParaRPr lang="en-US" sz="2000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1000" y="3627438"/>
            <a:ext cx="52578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Test </a:t>
            </a:r>
            <a:r>
              <a:rPr lang="en-GB" sz="2000" b="1" dirty="0"/>
              <a:t>Statistic 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The test statistic summarises evidence about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Typically, test statistic is small in magnitude when the hypothesis H</a:t>
            </a:r>
            <a:r>
              <a:rPr lang="en-GB" sz="2000" baseline="-25000" dirty="0"/>
              <a:t>0</a:t>
            </a:r>
            <a:r>
              <a:rPr lang="en-GB" sz="2000" dirty="0"/>
              <a:t> is true and large when false.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</a:t>
            </a:r>
            <a:r>
              <a:rPr lang="en-GB" sz="2000" dirty="0">
                <a:sym typeface="Wingdings" pitchFamily="2" charset="2"/>
              </a:rPr>
              <a:t> We need to know the distribution of T under the null hypothesis.</a:t>
            </a:r>
          </a:p>
        </p:txBody>
      </p:sp>
      <p:grpSp>
        <p:nvGrpSpPr>
          <p:cNvPr id="47127" name="Group 23"/>
          <p:cNvGrpSpPr>
            <a:grpSpLocks/>
          </p:cNvGrpSpPr>
          <p:nvPr/>
        </p:nvGrpSpPr>
        <p:grpSpPr bwMode="auto">
          <a:xfrm>
            <a:off x="5578475" y="4235450"/>
            <a:ext cx="3489325" cy="2012950"/>
            <a:chOff x="1920" y="3024"/>
            <a:chExt cx="2198" cy="1268"/>
          </a:xfrm>
        </p:grpSpPr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220" y="3024"/>
              <a:ext cx="1551" cy="10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</a:path>
              </a:pathLst>
            </a:custGeom>
            <a:noFill/>
            <a:ln w="2540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6" name="Text Box 22"/>
            <p:cNvSpPr txBox="1">
              <a:spLocks noChangeArrowheads="1"/>
            </p:cNvSpPr>
            <p:nvPr/>
          </p:nvSpPr>
          <p:spPr bwMode="auto">
            <a:xfrm>
              <a:off x="1920" y="4080"/>
              <a:ext cx="2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Null Distribution of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5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73063" y="4653136"/>
            <a:ext cx="5867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 dirty="0" smtClean="0"/>
              <a:t>p-value</a:t>
            </a:r>
            <a:r>
              <a:rPr lang="en-GB" sz="2000" b="1" dirty="0"/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A </a:t>
            </a:r>
            <a:r>
              <a:rPr lang="en-GB" sz="2000" i="1" dirty="0"/>
              <a:t>p-value</a:t>
            </a:r>
            <a:r>
              <a:rPr lang="en-GB" sz="2000" dirty="0"/>
              <a:t> summarises evidence against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This is the chance of observing value more extreme than </a:t>
            </a:r>
            <a:r>
              <a:rPr lang="en-GB" sz="2000" i="1" dirty="0"/>
              <a:t>t</a:t>
            </a:r>
            <a:r>
              <a:rPr lang="en-GB" sz="2000" dirty="0"/>
              <a:t> under the null hypothesis.</a:t>
            </a:r>
            <a:endParaRPr lang="en-GB" sz="2000" i="1" dirty="0"/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6281738" y="1290638"/>
            <a:ext cx="2462212" cy="1954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644650"/>
            <a:ext cx="266065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6" name="Line 10"/>
          <p:cNvSpPr>
            <a:spLocks noChangeShapeType="1"/>
          </p:cNvSpPr>
          <p:nvPr/>
        </p:nvSpPr>
        <p:spPr bwMode="auto">
          <a:xfrm flipV="1">
            <a:off x="8178800" y="1284288"/>
            <a:ext cx="0" cy="1954212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302375" y="328771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303213" y="1306513"/>
            <a:ext cx="624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/>
              <a:t>Significance level </a:t>
            </a:r>
            <a:r>
              <a:rPr lang="el-GR" sz="2000" b="1" i="1">
                <a:latin typeface=""/>
              </a:rPr>
              <a:t>α</a:t>
            </a:r>
            <a:r>
              <a:rPr lang="en-GB" sz="2000" b="1" i="1"/>
              <a:t>:</a:t>
            </a:r>
            <a:endParaRPr lang="en-GB" sz="2000"/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/>
              <a:t>     Acceptable </a:t>
            </a:r>
            <a:r>
              <a:rPr lang="en-GB" sz="2000" i="1"/>
              <a:t>false positive rate </a:t>
            </a:r>
            <a:r>
              <a:rPr lang="el-GR" sz="2000" i="1">
                <a:latin typeface=""/>
              </a:rPr>
              <a:t>α</a:t>
            </a:r>
            <a:r>
              <a:rPr lang="en-GB" sz="2000">
                <a:latin typeface="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                                              </a:t>
            </a:r>
            <a:r>
              <a:rPr lang="en-GB" sz="2000">
                <a:sym typeface="Wingdings" pitchFamily="2" charset="2"/>
              </a:rPr>
              <a:t>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endParaRPr lang="en-GB" sz="2000">
              <a:latin typeface="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r>
              <a:rPr lang="en-GB" sz="2000">
                <a:latin typeface=""/>
              </a:rPr>
              <a:t> controls the false positive rate </a:t>
            </a:r>
            <a:endParaRPr lang="el-GR" sz="2000">
              <a:latin typeface=""/>
            </a:endParaRP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6267450" y="4171950"/>
            <a:ext cx="2462213" cy="195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5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541838"/>
            <a:ext cx="2681288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7793038" y="411003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t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8064388" y="5229200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 smtClean="0"/>
              <a:t>p-value  </a:t>
            </a:r>
            <a:endParaRPr lang="en-US" b="1" i="1" dirty="0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V="1">
            <a:off x="7921625" y="4165600"/>
            <a:ext cx="0" cy="1954213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6267450" y="6097588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8378825" y="2655888"/>
            <a:ext cx="239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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8186738" y="12080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u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419100" y="3573016"/>
            <a:ext cx="56388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Conclusion </a:t>
            </a:r>
            <a:r>
              <a:rPr lang="en-GB" sz="2000" b="1" dirty="0"/>
              <a:t>about the hypothesis: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We reject the null hypothesis in favour of the alternative hypothesis if </a:t>
            </a:r>
            <a:r>
              <a:rPr lang="en-GB" sz="2000" i="1" dirty="0"/>
              <a:t>t </a:t>
            </a:r>
            <a:r>
              <a:rPr lang="en-GB" sz="2000" dirty="0"/>
              <a:t>&gt; </a:t>
            </a:r>
            <a:r>
              <a:rPr lang="en-GB" sz="2000" i="1" dirty="0">
                <a:sym typeface="Wingdings" pitchFamily="2" charset="2"/>
              </a:rPr>
              <a:t>u</a:t>
            </a:r>
            <a:r>
              <a:rPr lang="el-GR" sz="2000" i="1" baseline="-25000" dirty="0">
                <a:latin typeface=""/>
              </a:rPr>
              <a:t>α</a:t>
            </a:r>
            <a:endParaRPr lang="en-GB" sz="2000" dirty="0"/>
          </a:p>
        </p:txBody>
      </p:sp>
      <p:graphicFrame>
        <p:nvGraphicFramePr>
          <p:cNvPr id="116762" name="Object 26"/>
          <p:cNvGraphicFramePr>
            <a:graphicFrameLocks noChangeAspect="1"/>
          </p:cNvGraphicFramePr>
          <p:nvPr/>
        </p:nvGraphicFramePr>
        <p:xfrm>
          <a:off x="2146300" y="2806700"/>
          <a:ext cx="22098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5" imgW="1180800" imgH="241200" progId="Equation.3">
                  <p:embed/>
                </p:oleObj>
              </mc:Choice>
              <mc:Fallback>
                <p:oleObj name="Equation" r:id="rId5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2806700"/>
                        <a:ext cx="22098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9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4" grpId="0" animBg="1"/>
      <p:bldP spid="116746" grpId="0" animBg="1"/>
      <p:bldP spid="116747" grpId="0"/>
      <p:bldP spid="116749" grpId="0"/>
      <p:bldP spid="116753" grpId="0" animBg="1"/>
      <p:bldP spid="116755" grpId="0"/>
      <p:bldP spid="116756" grpId="0"/>
      <p:bldP spid="116757" grpId="0" animBg="1"/>
      <p:bldP spid="116758" grpId="0"/>
      <p:bldP spid="116759" grpId="0"/>
      <p:bldP spid="116760" grpId="0"/>
      <p:bldP spid="11676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62" name="Picture 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4" t="15111" r="15741" b="19371"/>
          <a:stretch>
            <a:fillRect/>
          </a:stretch>
        </p:blipFill>
        <p:spPr bwMode="auto">
          <a:xfrm>
            <a:off x="769938" y="3141663"/>
            <a:ext cx="2087562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363" name="Group 107"/>
          <p:cNvGrpSpPr>
            <a:grpSpLocks/>
          </p:cNvGrpSpPr>
          <p:nvPr/>
        </p:nvGrpSpPr>
        <p:grpSpPr bwMode="auto">
          <a:xfrm>
            <a:off x="271463" y="1708151"/>
            <a:ext cx="2644776" cy="954088"/>
            <a:chOff x="171" y="1076"/>
            <a:chExt cx="1666" cy="601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487" y="1457"/>
              <a:ext cx="182" cy="219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2" name="Line 6"/>
            <p:cNvSpPr>
              <a:spLocks noChangeShapeType="1"/>
            </p:cNvSpPr>
            <p:nvPr/>
          </p:nvSpPr>
          <p:spPr bwMode="auto">
            <a:xfrm>
              <a:off x="487" y="1677"/>
              <a:ext cx="13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171" y="1076"/>
              <a:ext cx="1666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200" b="1" i="1" dirty="0"/>
                <a:t>c</a:t>
              </a:r>
              <a:r>
                <a:rPr lang="en-GB" sz="2200" b="1" i="1" baseline="30000" dirty="0"/>
                <a:t>T</a:t>
              </a:r>
              <a:r>
                <a:rPr lang="en-GB" sz="2200" b="1" dirty="0"/>
                <a:t> = </a:t>
              </a:r>
              <a:r>
                <a:rPr lang="en-GB" sz="2300" b="1" dirty="0">
                  <a:solidFill>
                    <a:srgbClr val="990099"/>
                  </a:solidFill>
                </a:rPr>
                <a:t>1</a:t>
              </a:r>
              <a:r>
                <a:rPr lang="en-GB" sz="2300" b="1" dirty="0"/>
                <a:t> 0 0 0 0 0 0 0</a:t>
              </a:r>
            </a:p>
          </p:txBody>
        </p:sp>
      </p:grpSp>
      <p:grpSp>
        <p:nvGrpSpPr>
          <p:cNvPr id="96293" name="Group 37"/>
          <p:cNvGrpSpPr>
            <a:grpSpLocks/>
          </p:cNvGrpSpPr>
          <p:nvPr/>
        </p:nvGrpSpPr>
        <p:grpSpPr bwMode="auto">
          <a:xfrm>
            <a:off x="5820990" y="3581400"/>
            <a:ext cx="1949450" cy="1714500"/>
            <a:chOff x="1409" y="3010"/>
            <a:chExt cx="1228" cy="1080"/>
          </a:xfrm>
        </p:grpSpPr>
        <p:sp>
          <p:nvSpPr>
            <p:cNvPr id="96271" name="Rectangle 15"/>
            <p:cNvSpPr>
              <a:spLocks noChangeArrowheads="1"/>
            </p:cNvSpPr>
            <p:nvPr/>
          </p:nvSpPr>
          <p:spPr bwMode="auto">
            <a:xfrm>
              <a:off x="1409" y="3543"/>
              <a:ext cx="3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T</a:t>
              </a:r>
              <a:r>
                <a:rPr lang="en-GB" sz="2000" b="1"/>
                <a:t> = </a:t>
              </a:r>
            </a:p>
          </p:txBody>
        </p:sp>
        <p:sp>
          <p:nvSpPr>
            <p:cNvPr id="96272" name="Rectangle 16"/>
            <p:cNvSpPr>
              <a:spLocks noChangeArrowheads="1"/>
            </p:cNvSpPr>
            <p:nvPr/>
          </p:nvSpPr>
          <p:spPr bwMode="auto">
            <a:xfrm>
              <a:off x="1707" y="3010"/>
              <a:ext cx="890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 i="1" dirty="0"/>
                <a:t>contrast</a:t>
              </a:r>
              <a:r>
                <a:rPr lang="en-GB" b="1" dirty="0"/>
                <a:t> of</a:t>
              </a:r>
              <a:br>
                <a:rPr lang="en-GB" b="1" dirty="0"/>
              </a:br>
              <a:r>
                <a:rPr lang="en-GB" b="1" dirty="0"/>
                <a:t>estimated</a:t>
              </a:r>
              <a:br>
                <a:rPr lang="en-GB" b="1" dirty="0"/>
              </a:br>
              <a:r>
                <a:rPr lang="en-GB" b="1" dirty="0"/>
                <a:t>parameters</a:t>
              </a:r>
            </a:p>
          </p:txBody>
        </p:sp>
        <p:sp>
          <p:nvSpPr>
            <p:cNvPr id="96273" name="Rectangle 17"/>
            <p:cNvSpPr>
              <a:spLocks noChangeArrowheads="1"/>
            </p:cNvSpPr>
            <p:nvPr/>
          </p:nvSpPr>
          <p:spPr bwMode="auto">
            <a:xfrm>
              <a:off x="1833" y="3688"/>
              <a:ext cx="69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/>
                <a:t>variance</a:t>
              </a:r>
              <a:br>
                <a:rPr lang="en-GB" b="1"/>
              </a:br>
              <a:r>
                <a:rPr lang="en-GB" b="1"/>
                <a:t>estimate</a:t>
              </a:r>
            </a:p>
          </p:txBody>
        </p:sp>
        <p:sp>
          <p:nvSpPr>
            <p:cNvPr id="96274" name="Line 18"/>
            <p:cNvSpPr>
              <a:spLocks noChangeShapeType="1"/>
            </p:cNvSpPr>
            <p:nvPr/>
          </p:nvSpPr>
          <p:spPr bwMode="auto">
            <a:xfrm flipV="1">
              <a:off x="1763" y="3648"/>
              <a:ext cx="81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auto">
            <a:xfrm>
              <a:off x="1649" y="3724"/>
              <a:ext cx="988" cy="364"/>
            </a:xfrm>
            <a:custGeom>
              <a:avLst/>
              <a:gdLst>
                <a:gd name="T0" fmla="*/ 0 w 1070"/>
                <a:gd name="T1" fmla="*/ 245 h 364"/>
                <a:gd name="T2" fmla="*/ 114 w 1070"/>
                <a:gd name="T3" fmla="*/ 363 h 364"/>
                <a:gd name="T4" fmla="*/ 114 w 1070"/>
                <a:gd name="T5" fmla="*/ 0 h 364"/>
                <a:gd name="T6" fmla="*/ 1017 w 1070"/>
                <a:gd name="T7" fmla="*/ 0 h 364"/>
                <a:gd name="T8" fmla="*/ 1069 w 1070"/>
                <a:gd name="T9" fmla="*/ 5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0" h="364">
                  <a:moveTo>
                    <a:pt x="0" y="245"/>
                  </a:moveTo>
                  <a:lnTo>
                    <a:pt x="114" y="363"/>
                  </a:lnTo>
                  <a:lnTo>
                    <a:pt x="114" y="0"/>
                  </a:lnTo>
                  <a:lnTo>
                    <a:pt x="1017" y="0"/>
                  </a:lnTo>
                  <a:lnTo>
                    <a:pt x="1069" y="5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6929065" y="4778375"/>
            <a:ext cx="1682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endParaRPr lang="en-GB" sz="2000" b="1"/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5422528" y="1524000"/>
            <a:ext cx="2841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/>
              <a:t>box-car amplitude &gt; 0 ?</a:t>
            </a:r>
          </a:p>
          <a:p>
            <a:pPr algn="ctr"/>
            <a:r>
              <a:rPr lang="en-GB" sz="2000"/>
              <a:t>=</a:t>
            </a:r>
          </a:p>
          <a:p>
            <a:pPr algn="ctr"/>
            <a:r>
              <a:rPr lang="en-GB" sz="2000" i="1">
                <a:latin typeface="Symbol" pitchFamily="18" charset="2"/>
              </a:rPr>
              <a:t>b</a:t>
            </a:r>
            <a:r>
              <a:rPr lang="en-GB" sz="2000" baseline="-25000"/>
              <a:t>1</a:t>
            </a:r>
            <a:r>
              <a:rPr lang="en-GB" sz="2000"/>
              <a:t> = </a:t>
            </a:r>
            <a:r>
              <a:rPr lang="en-GB" sz="2000" i="1"/>
              <a:t>c</a:t>
            </a:r>
            <a:r>
              <a:rPr lang="en-GB" sz="2000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/>
              <a:t>&gt; 0 ?</a:t>
            </a: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773113" y="279082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1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2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3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4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5</a:t>
            </a:r>
            <a:r>
              <a:rPr lang="en-GB" sz="1600" b="1"/>
              <a:t> ...</a:t>
            </a:r>
          </a:p>
        </p:txBody>
      </p:sp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-test</a:t>
            </a:r>
            <a:r>
              <a:rPr lang="en-GB" sz="2800">
                <a:solidFill>
                  <a:schemeClr val="tx1"/>
                </a:solidFill>
              </a:rPr>
              <a:t> - one dimensional contrasts – SPM{</a:t>
            </a:r>
            <a:r>
              <a:rPr lang="en-GB" sz="2800" i="1">
                <a:solidFill>
                  <a:schemeClr val="tx1"/>
                </a:solidFill>
              </a:rPr>
              <a:t>t</a:t>
            </a:r>
            <a:r>
              <a:rPr lang="en-GB" sz="2800">
                <a:solidFill>
                  <a:schemeClr val="tx1"/>
                </a:solidFill>
              </a:rPr>
              <a:t>}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3715965" y="153828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Question:</a:t>
            </a:r>
            <a:endParaRPr lang="en-US" b="1"/>
          </a:p>
        </p:txBody>
      </p:sp>
      <p:sp>
        <p:nvSpPr>
          <p:cNvPr id="96290" name="Text Box 34"/>
          <p:cNvSpPr txBox="1">
            <a:spLocks noChangeArrowheads="1"/>
          </p:cNvSpPr>
          <p:nvPr/>
        </p:nvSpPr>
        <p:spPr bwMode="auto">
          <a:xfrm>
            <a:off x="3655640" y="290988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Null hypothesis:</a:t>
            </a:r>
            <a:endParaRPr lang="en-US" b="1"/>
          </a:p>
        </p:txBody>
      </p:sp>
      <p:sp>
        <p:nvSpPr>
          <p:cNvPr id="96291" name="Text Box 35"/>
          <p:cNvSpPr txBox="1">
            <a:spLocks noChangeArrowheads="1"/>
          </p:cNvSpPr>
          <p:nvPr/>
        </p:nvSpPr>
        <p:spPr bwMode="auto">
          <a:xfrm>
            <a:off x="6246440" y="2879725"/>
            <a:ext cx="1316038" cy="425450"/>
          </a:xfrm>
          <a:prstGeom prst="rect">
            <a:avLst/>
          </a:prstGeom>
          <a:solidFill>
            <a:srgbClr val="FFF3FF"/>
          </a:solidFill>
          <a:ln w="28575">
            <a:solidFill>
              <a:srgbClr val="9900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GB"/>
              <a:t>H</a:t>
            </a:r>
            <a:r>
              <a:rPr lang="en-GB" baseline="-25000"/>
              <a:t>0</a:t>
            </a:r>
            <a:r>
              <a:rPr lang="en-GB"/>
              <a:t>: </a:t>
            </a:r>
            <a:r>
              <a:rPr lang="en-GB" sz="2000" i="1"/>
              <a:t>c</a:t>
            </a:r>
            <a:r>
              <a:rPr lang="en-GB" sz="2000" i="1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 i="1"/>
              <a:t>=0 </a:t>
            </a:r>
            <a:endParaRPr lang="en-US" sz="2000" i="1"/>
          </a:p>
        </p:txBody>
      </p:sp>
      <p:sp>
        <p:nvSpPr>
          <p:cNvPr id="96292" name="Text Box 36"/>
          <p:cNvSpPr txBox="1">
            <a:spLocks noChangeArrowheads="1"/>
          </p:cNvSpPr>
          <p:nvPr/>
        </p:nvSpPr>
        <p:spPr bwMode="auto">
          <a:xfrm>
            <a:off x="3674690" y="4437112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/>
              <a:t>Test statistic:</a:t>
            </a:r>
            <a:endParaRPr lang="en-US" b="1" dirty="0"/>
          </a:p>
        </p:txBody>
      </p:sp>
      <p:graphicFrame>
        <p:nvGraphicFramePr>
          <p:cNvPr id="9629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86788"/>
              </p:ext>
            </p:extLst>
          </p:nvPr>
        </p:nvGraphicFramePr>
        <p:xfrm>
          <a:off x="3452440" y="5562600"/>
          <a:ext cx="50800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5" imgW="2565360" imgH="533160" progId="Equation.3">
                  <p:embed/>
                </p:oleObj>
              </mc:Choice>
              <mc:Fallback>
                <p:oleObj name="Equation" r:id="rId5" imgW="25653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440" y="5562600"/>
                        <a:ext cx="5080000" cy="1055688"/>
                      </a:xfrm>
                      <a:prstGeom prst="rect">
                        <a:avLst/>
                      </a:prstGeom>
                      <a:solidFill>
                        <a:srgbClr val="FFF3FF"/>
                      </a:solidFill>
                      <a:ln w="28575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74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7" grpId="0"/>
      <p:bldP spid="96282" grpId="0"/>
      <p:bldP spid="96289" grpId="0"/>
      <p:bldP spid="96290" grpId="0"/>
      <p:bldP spid="96291" grpId="0" animBg="1"/>
      <p:bldP spid="96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826250" cy="55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-contrast in SPM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4267200"/>
            <a:ext cx="4495800" cy="2438400"/>
            <a:chOff x="152400" y="4267200"/>
            <a:chExt cx="4495800" cy="2438400"/>
          </a:xfrm>
        </p:grpSpPr>
        <p:sp>
          <p:nvSpPr>
            <p:cNvPr id="98614" name="Rectangle 310"/>
            <p:cNvSpPr>
              <a:spLocks noChangeArrowheads="1"/>
            </p:cNvSpPr>
            <p:nvPr/>
          </p:nvSpPr>
          <p:spPr bwMode="auto">
            <a:xfrm>
              <a:off x="152400" y="42672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98" name="Picture 2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1" name="Text Box 297"/>
            <p:cNvSpPr txBox="1">
              <a:spLocks noChangeArrowheads="1"/>
            </p:cNvSpPr>
            <p:nvPr/>
          </p:nvSpPr>
          <p:spPr bwMode="auto">
            <a:xfrm>
              <a:off x="2355850" y="4891088"/>
              <a:ext cx="1873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con_???? image</a:t>
              </a:r>
              <a:endParaRPr lang="en-US"/>
            </a:p>
          </p:txBody>
        </p:sp>
        <p:graphicFrame>
          <p:nvGraphicFramePr>
            <p:cNvPr id="98602" name="Object 2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501837"/>
                </p:ext>
              </p:extLst>
            </p:nvPr>
          </p:nvGraphicFramePr>
          <p:xfrm>
            <a:off x="3054350" y="5410200"/>
            <a:ext cx="60325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2" name="Equation" r:id="rId4" imgW="291960" imgH="241200" progId="Equation.3">
                    <p:embed/>
                  </p:oleObj>
                </mc:Choice>
                <mc:Fallback>
                  <p:oleObj name="Equation" r:id="rId4" imgW="291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4350" y="5410200"/>
                          <a:ext cx="60325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4800600" y="1676400"/>
            <a:ext cx="4191000" cy="2438400"/>
            <a:chOff x="4800600" y="1676400"/>
            <a:chExt cx="4191000" cy="2438400"/>
          </a:xfrm>
        </p:grpSpPr>
        <p:sp>
          <p:nvSpPr>
            <p:cNvPr id="98613" name="Rectangle 309"/>
            <p:cNvSpPr>
              <a:spLocks noChangeArrowheads="1"/>
            </p:cNvSpPr>
            <p:nvPr/>
          </p:nvSpPr>
          <p:spPr bwMode="auto">
            <a:xfrm>
              <a:off x="4800600" y="16764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14" name="Picture 2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65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599" name="Text Box 295"/>
            <p:cNvSpPr txBox="1">
              <a:spLocks noChangeArrowheads="1"/>
            </p:cNvSpPr>
            <p:nvPr/>
          </p:nvSpPr>
          <p:spPr bwMode="auto">
            <a:xfrm>
              <a:off x="6991350" y="22240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8603" name="Object 2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5653345"/>
                </p:ext>
              </p:extLst>
            </p:nvPr>
          </p:nvGraphicFramePr>
          <p:xfrm>
            <a:off x="6934200" y="26701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3" name="Equation" r:id="rId7" imgW="761760" imgH="444240" progId="Equation.3">
                    <p:embed/>
                  </p:oleObj>
                </mc:Choice>
                <mc:Fallback>
                  <p:oleObj name="Equation" r:id="rId7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6701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800600" y="4267200"/>
            <a:ext cx="4191000" cy="2438400"/>
            <a:chOff x="4800600" y="4267200"/>
            <a:chExt cx="4191000" cy="2438400"/>
          </a:xfrm>
        </p:grpSpPr>
        <p:sp>
          <p:nvSpPr>
            <p:cNvPr id="98615" name="Rectangle 311"/>
            <p:cNvSpPr>
              <a:spLocks noChangeArrowheads="1"/>
            </p:cNvSpPr>
            <p:nvPr/>
          </p:nvSpPr>
          <p:spPr bwMode="auto">
            <a:xfrm>
              <a:off x="4800600" y="42672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424" name="Picture 1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5" name="Text Box 301"/>
            <p:cNvSpPr txBox="1">
              <a:spLocks noChangeArrowheads="1"/>
            </p:cNvSpPr>
            <p:nvPr/>
          </p:nvSpPr>
          <p:spPr bwMode="auto">
            <a:xfrm>
              <a:off x="6648450" y="4876800"/>
              <a:ext cx="2076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spmT_???? image</a:t>
              </a:r>
              <a:endParaRPr lang="en-US"/>
            </a:p>
          </p:txBody>
        </p:sp>
        <p:sp>
          <p:nvSpPr>
            <p:cNvPr id="98606" name="Text Box 302"/>
            <p:cNvSpPr txBox="1">
              <a:spLocks noChangeArrowheads="1"/>
            </p:cNvSpPr>
            <p:nvPr/>
          </p:nvSpPr>
          <p:spPr bwMode="auto">
            <a:xfrm>
              <a:off x="7315200" y="5486400"/>
              <a:ext cx="895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</a:t>
              </a:r>
              <a:r>
                <a:rPr lang="en-GB" i="1"/>
                <a:t>t</a:t>
              </a:r>
              <a:r>
                <a:rPr lang="en-GB"/>
                <a:t>}</a:t>
              </a:r>
              <a:endParaRPr lang="en-US"/>
            </a:p>
          </p:txBody>
        </p:sp>
      </p:grpSp>
      <p:sp>
        <p:nvSpPr>
          <p:cNvPr id="98607" name="Text Box 303"/>
          <p:cNvSpPr txBox="1">
            <a:spLocks noChangeArrowheads="1"/>
          </p:cNvSpPr>
          <p:nvPr/>
        </p:nvSpPr>
        <p:spPr bwMode="auto">
          <a:xfrm>
            <a:off x="304800" y="1157288"/>
            <a:ext cx="855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en-GB"/>
              <a:t> For a given contrast </a:t>
            </a:r>
            <a:r>
              <a:rPr lang="en-GB" i="1"/>
              <a:t>c</a:t>
            </a:r>
            <a:r>
              <a:rPr lang="en-GB"/>
              <a:t>: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2400" y="1676400"/>
            <a:ext cx="4495800" cy="2438400"/>
            <a:chOff x="152400" y="1676400"/>
            <a:chExt cx="4495800" cy="2438400"/>
          </a:xfrm>
        </p:grpSpPr>
        <p:sp>
          <p:nvSpPr>
            <p:cNvPr id="98612" name="Rectangle 308"/>
            <p:cNvSpPr>
              <a:spLocks noChangeArrowheads="1"/>
            </p:cNvSpPr>
            <p:nvPr/>
          </p:nvSpPr>
          <p:spPr bwMode="auto">
            <a:xfrm>
              <a:off x="152400" y="16764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335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8288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8600" name="Object 2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280378"/>
                </p:ext>
              </p:extLst>
            </p:nvPr>
          </p:nvGraphicFramePr>
          <p:xfrm>
            <a:off x="2209800" y="29305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4" name="Equation" r:id="rId10" imgW="1143000" imgH="241200" progId="Equation.3">
                    <p:embed/>
                  </p:oleObj>
                </mc:Choice>
                <mc:Fallback>
                  <p:oleObj name="Equation" r:id="rId10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9305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604" name="Text Box 300"/>
            <p:cNvSpPr txBox="1">
              <a:spLocks noChangeArrowheads="1"/>
            </p:cNvSpPr>
            <p:nvPr/>
          </p:nvSpPr>
          <p:spPr bwMode="auto">
            <a:xfrm>
              <a:off x="2432050" y="25146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8608" name="Picture 3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9050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09" name="Picture 3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0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1336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1" name="Picture 3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57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20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7034</TotalTime>
  <Words>1679</Words>
  <Application>Microsoft Office PowerPoint</Application>
  <PresentationFormat>On-screen Show (4:3)</PresentationFormat>
  <Paragraphs>331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1_Default Design</vt:lpstr>
      <vt:lpstr>Equation</vt:lpstr>
      <vt:lpstr>Contrasts &amp; Statistical Inference</vt:lpstr>
      <vt:lpstr>PowerPoint Presentation</vt:lpstr>
      <vt:lpstr>A mass-univariate approach</vt:lpstr>
      <vt:lpstr>Estimation of the parameters</vt:lpstr>
      <vt:lpstr>Contrasts</vt:lpstr>
      <vt:lpstr>Hypothesis Testing</vt:lpstr>
      <vt:lpstr>Hypothesis Testing</vt:lpstr>
      <vt:lpstr>T-test - one dimensional contrasts – SPM{t}</vt:lpstr>
      <vt:lpstr>T-contrast in SPM</vt:lpstr>
      <vt:lpstr>T-test: a simple example</vt:lpstr>
      <vt:lpstr>T-test: summary</vt:lpstr>
      <vt:lpstr>Scaling issue</vt:lpstr>
      <vt:lpstr>F-test - the extra-sum-of-squares principle</vt:lpstr>
      <vt:lpstr>F-test - multidimensional contrasts – SPM{F}</vt:lpstr>
      <vt:lpstr>F-contrast in SPM</vt:lpstr>
      <vt:lpstr>F-test example: movement related effects</vt:lpstr>
      <vt:lpstr>F-test: summary</vt:lpstr>
      <vt:lpstr>Orthogonal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Design orthogonality</vt:lpstr>
      <vt:lpstr>Correlated regressors: summary</vt:lpstr>
      <vt:lpstr>Bibliography: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Guillaume Flandin</dc:creator>
  <cp:lastModifiedBy>G</cp:lastModifiedBy>
  <cp:revision>72</cp:revision>
  <dcterms:created xsi:type="dcterms:W3CDTF">2010-04-21T14:36:54Z</dcterms:created>
  <dcterms:modified xsi:type="dcterms:W3CDTF">2015-10-07T11:28:43Z</dcterms:modified>
</cp:coreProperties>
</file>