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36"/>
  </p:notesMasterIdLst>
  <p:sldIdLst>
    <p:sldId id="338" r:id="rId2"/>
    <p:sldId id="339" r:id="rId3"/>
    <p:sldId id="344" r:id="rId4"/>
    <p:sldId id="343" r:id="rId5"/>
    <p:sldId id="345" r:id="rId6"/>
    <p:sldId id="340" r:id="rId7"/>
    <p:sldId id="341" r:id="rId8"/>
    <p:sldId id="342" r:id="rId9"/>
    <p:sldId id="346" r:id="rId10"/>
    <p:sldId id="332" r:id="rId11"/>
    <p:sldId id="264"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47" r:id="rId29"/>
    <p:sldId id="323" r:id="rId30"/>
    <p:sldId id="296" r:id="rId31"/>
    <p:sldId id="334" r:id="rId32"/>
    <p:sldId id="294" r:id="rId33"/>
    <p:sldId id="330" r:id="rId34"/>
    <p:sldId id="348" r:id="rId3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00"/>
    <a:srgbClr val="B2B2B2"/>
    <a:srgbClr val="CC6600"/>
    <a:srgbClr val="D4D3D4"/>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4" autoAdjust="0"/>
    <p:restoredTop sz="98588" autoAdjust="0"/>
  </p:normalViewPr>
  <p:slideViewPr>
    <p:cSldViewPr snapToGrid="0">
      <p:cViewPr varScale="1">
        <p:scale>
          <a:sx n="91" d="100"/>
          <a:sy n="91" d="100"/>
        </p:scale>
        <p:origin x="-1128" y="-96"/>
      </p:cViewPr>
      <p:guideLst>
        <p:guide orient="horz" pos="3792"/>
        <p:guide pos="3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 Id="rId9"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225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71F42F28-9B04-4FE1-91A0-F7ED670E4ED6}" type="slidenum">
              <a:rPr lang="en-US"/>
              <a:pPr>
                <a:defRPr/>
              </a:pPr>
              <a:t>‹#›</a:t>
            </a:fld>
            <a:endParaRPr lang="en-US"/>
          </a:p>
        </p:txBody>
      </p:sp>
    </p:spTree>
    <p:extLst>
      <p:ext uri="{BB962C8B-B14F-4D97-AF65-F5344CB8AC3E}">
        <p14:creationId xmlns:p14="http://schemas.microsoft.com/office/powerpoint/2010/main" val="4124209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1</a:t>
            </a:fld>
            <a:endParaRPr lang="de-CH"/>
          </a:p>
        </p:txBody>
      </p:sp>
    </p:spTree>
    <p:extLst>
      <p:ext uri="{BB962C8B-B14F-4D97-AF65-F5344CB8AC3E}">
        <p14:creationId xmlns:p14="http://schemas.microsoft.com/office/powerpoint/2010/main" val="139920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63B9A5A-8AAD-4B46-8853-FE7B6B334DBA}" type="slidenum">
              <a:rPr lang="en-US" smtClean="0"/>
              <a:pPr eaLnBrk="1" hangingPunct="1"/>
              <a:t>10</a:t>
            </a:fld>
            <a:endParaRPr lang="en-US" smtClean="0"/>
          </a:p>
        </p:txBody>
      </p:sp>
      <p:sp>
        <p:nvSpPr>
          <p:cNvPr id="35843"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69D20258-F83E-4816-B3AC-2E813F3CAC33}" type="slidenum">
              <a:rPr lang="fr-FR" sz="1200">
                <a:cs typeface="Arial" charset="0"/>
              </a:rPr>
              <a:pPr algn="r" eaLnBrk="1" hangingPunct="1"/>
              <a:t>10</a:t>
            </a:fld>
            <a:endParaRPr lang="fr-FR" sz="1200">
              <a:cs typeface="Arial" charset="0"/>
            </a:endParaRPr>
          </a:p>
        </p:txBody>
      </p:sp>
      <p:sp>
        <p:nvSpPr>
          <p:cNvPr id="35844" name="Rectangle 2"/>
          <p:cNvSpPr>
            <a:spLocks noGrp="1" noRot="1" noChangeAspect="1" noChangeArrowheads="1" noTextEdit="1"/>
          </p:cNvSpPr>
          <p:nvPr>
            <p:ph type="sldImg"/>
          </p:nvPr>
        </p:nvSpPr>
        <p:spPr>
          <a:solidFill>
            <a:srgbClr val="FFFFFF"/>
          </a:solidFill>
          <a:ln/>
        </p:spPr>
      </p:sp>
      <p:sp>
        <p:nvSpPr>
          <p:cNvPr id="3584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2</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20</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CD4F660-1818-4288-B58E-BDB32846AC1A}" type="slidenum">
              <a:rPr lang="en-US" smtClean="0"/>
              <a:pPr eaLnBrk="1" hangingPunct="1"/>
              <a:t>23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DC681C7-B857-4FD6-B222-46A6C8A866C5}" type="slidenum">
              <a:rPr lang="en-US" smtClean="0"/>
              <a:pPr eaLnBrk="1" hangingPunct="1"/>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B5B629C2-036D-4033-A590-567C268E5505}" type="slidenum">
              <a:rPr lang="en-US" smtClean="0"/>
              <a:pPr eaLnBrk="1" hangingPunct="1"/>
              <a:t>29</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3</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6BA4AFE-184C-4EAA-B69D-1B87D2EED3CE}" type="slidenum">
              <a:rPr lang="en-US" smtClean="0"/>
              <a:pPr eaLnBrk="1" hangingPunct="1"/>
              <a:t>30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5D2424D-9A92-41EC-8E48-A1CB0B40D6DD}" type="slidenum">
              <a:rPr lang="en-US" smtClean="0"/>
              <a:pPr eaLnBrk="1" hangingPunct="1"/>
              <a:t>31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97F844E-8933-4EB7-8F75-BAC2938E91E8}" type="slidenum">
              <a:rPr lang="en-US" smtClean="0"/>
              <a:pPr eaLnBrk="1" hangingPunct="1"/>
              <a:t>32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E80693E0-2D9B-4248-926E-1409C5ABF320}" type="slidenum">
              <a:rPr lang="en-US" smtClean="0"/>
              <a:pPr eaLnBrk="1" hangingPunct="1"/>
              <a:t>33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A07ABADB-2A74-4393-87E0-ED9ECC27AB32}" type="slidenum">
              <a:rPr lang="en-US" smtClean="0"/>
              <a:pPr eaLnBrk="1" hangingPunct="1"/>
              <a:t>34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4</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5</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6</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7</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8</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9</a:t>
            </a:fld>
            <a:endParaRPr lang="de-CH"/>
          </a:p>
        </p:txBody>
      </p:sp>
    </p:spTree>
    <p:extLst>
      <p:ext uri="{BB962C8B-B14F-4D97-AF65-F5344CB8AC3E}">
        <p14:creationId xmlns:p14="http://schemas.microsoft.com/office/powerpoint/2010/main" val="4278474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00113" y="1989138"/>
            <a:ext cx="7343775" cy="1295400"/>
          </a:xfrm>
        </p:spPr>
        <p:txBody>
          <a:bodyPr/>
          <a:lstStyle>
            <a:lvl1pPr>
              <a:defRPr sz="3900">
                <a:solidFill>
                  <a:schemeClr val="tx2"/>
                </a:solidFill>
              </a:defRPr>
            </a:lvl1pPr>
          </a:lstStyle>
          <a:p>
            <a:r>
              <a:rPr lang="en-US" noProof="0" smtClean="0"/>
              <a:t>Click to edit Master title style</a:t>
            </a:r>
            <a:endParaRPr lang="en-US" noProof="0" dirty="0"/>
          </a:p>
        </p:txBody>
      </p:sp>
      <p:sp>
        <p:nvSpPr>
          <p:cNvPr id="4099" name="Rectangle 3"/>
          <p:cNvSpPr>
            <a:spLocks noGrp="1" noChangeArrowheads="1"/>
          </p:cNvSpPr>
          <p:nvPr>
            <p:ph type="subTitle" idx="1"/>
          </p:nvPr>
        </p:nvSpPr>
        <p:spPr>
          <a:xfrm>
            <a:off x="900113" y="3429000"/>
            <a:ext cx="7343775" cy="1752600"/>
          </a:xfrm>
        </p:spPr>
        <p:txBody>
          <a:bodyPr/>
          <a:lstStyle>
            <a:lvl1pPr>
              <a:defRPr/>
            </a:lvl1pPr>
          </a:lstStyle>
          <a:p>
            <a:r>
              <a:rPr lang="en-US" noProof="0" smtClean="0"/>
              <a:t>Click to edit Master subtitle style</a:t>
            </a:r>
            <a:endParaRPr lang="en-US" noProof="0" dirty="0"/>
          </a:p>
        </p:txBody>
      </p:sp>
      <p:sp>
        <p:nvSpPr>
          <p:cNvPr id="4100" name="Rectangle 4"/>
          <p:cNvSpPr>
            <a:spLocks noGrp="1" noChangeArrowheads="1"/>
          </p:cNvSpPr>
          <p:nvPr>
            <p:ph type="dt" sz="half" idx="2"/>
          </p:nvPr>
        </p:nvSpPr>
        <p:spPr>
          <a:xfrm>
            <a:off x="900113" y="6524625"/>
            <a:ext cx="2133600" cy="21590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mtClean="0"/>
              <a:t>May 12, 2014</a:t>
            </a:r>
            <a:endParaRPr lang="en-US"/>
          </a:p>
        </p:txBody>
      </p:sp>
      <p:sp>
        <p:nvSpPr>
          <p:cNvPr id="4102" name="Rectangle 6"/>
          <p:cNvSpPr>
            <a:spLocks noGrp="1" noChangeArrowheads="1"/>
          </p:cNvSpPr>
          <p:nvPr>
            <p:ph type="sldNum" sz="quarter" idx="4"/>
          </p:nvPr>
        </p:nvSpPr>
        <p:spPr>
          <a:xfrm>
            <a:off x="6399213" y="6524625"/>
            <a:ext cx="1844675" cy="215900"/>
          </a:xfrm>
        </p:spPr>
        <p:txBody>
          <a:bodyPr/>
          <a:lstStyle>
            <a:lvl1pPr>
              <a:defRPr/>
            </a:lvl1pPr>
          </a:lstStyle>
          <a:p>
            <a:pPr>
              <a:defRPr/>
            </a:pPr>
            <a:fld id="{C9D60223-0653-49FD-856D-E442484557A6}" type="slidenum">
              <a:rPr lang="en-US" smtClean="0"/>
              <a:pPr>
                <a:defRPr/>
              </a:pPr>
              <a:t>‹#›</a:t>
            </a:fld>
            <a:endParaRPr lang="en-US"/>
          </a:p>
        </p:txBody>
      </p:sp>
      <p:sp>
        <p:nvSpPr>
          <p:cNvPr id="4104" name="Line 8"/>
          <p:cNvSpPr>
            <a:spLocks noChangeShapeType="1"/>
          </p:cNvSpPr>
          <p:nvPr/>
        </p:nvSpPr>
        <p:spPr bwMode="auto">
          <a:xfrm>
            <a:off x="0" y="1066800"/>
            <a:ext cx="9144000" cy="0"/>
          </a:xfrm>
          <a:prstGeom prst="line">
            <a:avLst/>
          </a:prstGeom>
          <a:noFill/>
          <a:ln w="15875">
            <a:solidFill>
              <a:schemeClr val="accent2"/>
            </a:solidFill>
            <a:round/>
            <a:headEnd/>
            <a:tailEnd/>
          </a:ln>
          <a:effectLst/>
        </p:spPr>
        <p:txBody>
          <a:bodyPr/>
          <a:lstStyle/>
          <a:p>
            <a:endParaRPr lang="en-US" noProof="0"/>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513" y="116181"/>
            <a:ext cx="677470" cy="82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7" name="Rechteck 6"/>
          <p:cNvSpPr/>
          <p:nvPr/>
        </p:nvSpPr>
        <p:spPr bwMode="gray">
          <a:xfrm>
            <a:off x="0" y="0"/>
            <a:ext cx="9144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noProof="0" smtClean="0">
              <a:ln>
                <a:noFill/>
              </a:ln>
              <a:solidFill>
                <a:schemeClr val="tx1"/>
              </a:solidFill>
              <a:effectLst/>
              <a:latin typeface="Arial" charset="0"/>
              <a:cs typeface="Arial" charset="0"/>
            </a:endParaRPr>
          </a:p>
        </p:txBody>
      </p:sp>
      <p:sp>
        <p:nvSpPr>
          <p:cNvPr id="2" name="Titel 1"/>
          <p:cNvSpPr>
            <a:spLocks noGrp="1"/>
          </p:cNvSpPr>
          <p:nvPr>
            <p:ph type="title"/>
          </p:nvPr>
        </p:nvSpPr>
        <p:spPr bwMode="gray">
          <a:solidFill>
            <a:schemeClr val="accent2"/>
          </a:solidFill>
        </p:spPr>
        <p:txBody>
          <a:bodyPr/>
          <a:lstStyle>
            <a:lvl1pPr>
              <a:defRPr>
                <a:solidFill>
                  <a:schemeClr val="bg1"/>
                </a:solidFill>
              </a:defRPr>
            </a:lvl1pPr>
          </a:lstStyle>
          <a:p>
            <a:r>
              <a:rPr lang="en-US" noProof="0" smtClean="0"/>
              <a:t>Click to edit Master title style</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mbria" pitchFamily="18" charset="0"/>
              </a:defRPr>
            </a:lvl1pPr>
          </a:lstStyle>
          <a:p>
            <a:r>
              <a:rPr lang="en-US" noProof="0" dirty="0" smtClean="0"/>
              <a:t>Click to edit Master title style</a:t>
            </a:r>
            <a:endParaRPr lang="en-US" noProof="0" dirty="0"/>
          </a:p>
        </p:txBody>
      </p:sp>
      <p:sp>
        <p:nvSpPr>
          <p:cNvPr id="3" name="Inhaltsplatzhalt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Datumsplatzhalter 3"/>
          <p:cNvSpPr>
            <a:spLocks noGrp="1"/>
          </p:cNvSpPr>
          <p:nvPr>
            <p:ph type="dt" sz="half" idx="10"/>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mtClean="0"/>
              <a:t>May 12, 2014</a:t>
            </a:r>
            <a:endParaRPr lang="en-US"/>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Inhaltsplatzhalter 2"/>
          <p:cNvSpPr>
            <a:spLocks noGrp="1"/>
          </p:cNvSpPr>
          <p:nvPr>
            <p:ph idx="1"/>
          </p:nvPr>
        </p:nvSpPr>
        <p:spPr>
          <a:xfrm>
            <a:off x="900113" y="1125538"/>
            <a:ext cx="3527425" cy="496728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umsplatzhalter 3"/>
          <p:cNvSpPr>
            <a:spLocks noGrp="1"/>
          </p:cNvSpPr>
          <p:nvPr>
            <p:ph type="dt" sz="half" idx="10"/>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mtClean="0"/>
              <a:t>May 12, 2014</a:t>
            </a:r>
            <a:endParaRPr lang="en-US"/>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dirty="0"/>
          </a:p>
        </p:txBody>
      </p:sp>
      <p:sp>
        <p:nvSpPr>
          <p:cNvPr id="8" name="Inhaltsplatzhalter 7"/>
          <p:cNvSpPr>
            <a:spLocks noGrp="1"/>
          </p:cNvSpPr>
          <p:nvPr>
            <p:ph sz="quarter" idx="13"/>
          </p:nvPr>
        </p:nvSpPr>
        <p:spPr>
          <a:xfrm>
            <a:off x="4716463" y="1125538"/>
            <a:ext cx="352742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May 12,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7816F2-E6F5-4959-A70F-0F96F337B0F5}" type="slidenum">
              <a:rPr lang="en-US"/>
              <a:pPr>
                <a:defRPr/>
              </a:pPr>
              <a:t>‹#›</a:t>
            </a:fld>
            <a:endParaRPr lang="en-US"/>
          </a:p>
        </p:txBody>
      </p:sp>
    </p:spTree>
    <p:extLst>
      <p:ext uri="{BB962C8B-B14F-4D97-AF65-F5344CB8AC3E}">
        <p14:creationId xmlns:p14="http://schemas.microsoft.com/office/powerpoint/2010/main" val="15443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May 12,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D0B2D0-5B09-4B9C-A710-0CDC74530640}" type="slidenum">
              <a:rPr lang="en-US"/>
              <a:pPr>
                <a:defRPr/>
              </a:pPr>
              <a:t>‹#›</a:t>
            </a:fld>
            <a:endParaRPr lang="en-US"/>
          </a:p>
        </p:txBody>
      </p:sp>
    </p:spTree>
    <p:extLst>
      <p:ext uri="{BB962C8B-B14F-4D97-AF65-F5344CB8AC3E}">
        <p14:creationId xmlns:p14="http://schemas.microsoft.com/office/powerpoint/2010/main" val="1433203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88913"/>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1027" name="Rectangle 3"/>
          <p:cNvSpPr>
            <a:spLocks noGrp="1" noChangeArrowheads="1"/>
          </p:cNvSpPr>
          <p:nvPr>
            <p:ph type="body" idx="1"/>
          </p:nvPr>
        </p:nvSpPr>
        <p:spPr bwMode="auto">
          <a:xfrm>
            <a:off x="900113" y="1125538"/>
            <a:ext cx="7343775" cy="49672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smtClean="0"/>
          </a:p>
        </p:txBody>
      </p:sp>
      <p:sp>
        <p:nvSpPr>
          <p:cNvPr id="1028" name="Rectangle 4"/>
          <p:cNvSpPr>
            <a:spLocks noGrp="1" noChangeArrowheads="1"/>
          </p:cNvSpPr>
          <p:nvPr>
            <p:ph type="dt" sz="half" idx="2"/>
          </p:nvPr>
        </p:nvSpPr>
        <p:spPr bwMode="auto">
          <a:xfrm>
            <a:off x="900113" y="6524625"/>
            <a:ext cx="935037"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mbria" pitchFamily="18" charset="0"/>
              </a:defRPr>
            </a:lvl1pPr>
          </a:lstStyle>
          <a:p>
            <a:pPr>
              <a:defRPr/>
            </a:pPr>
            <a:r>
              <a:rPr lang="en-US" smtClean="0"/>
              <a:t>May 12, 2014</a:t>
            </a:r>
            <a:endParaRPr lang="en-US" dirty="0"/>
          </a:p>
        </p:txBody>
      </p:sp>
      <p:sp>
        <p:nvSpPr>
          <p:cNvPr id="1029" name="Rectangle 5"/>
          <p:cNvSpPr>
            <a:spLocks noGrp="1" noChangeArrowheads="1"/>
          </p:cNvSpPr>
          <p:nvPr>
            <p:ph type="ftr" sz="quarter" idx="3"/>
          </p:nvPr>
        </p:nvSpPr>
        <p:spPr bwMode="auto">
          <a:xfrm>
            <a:off x="1908175" y="6524625"/>
            <a:ext cx="525621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mbria"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7451725" y="6524625"/>
            <a:ext cx="79216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atin typeface="Cambria" pitchFamily="18" charset="0"/>
              </a:defRPr>
            </a:lvl1pPr>
          </a:lstStyle>
          <a:p>
            <a:pPr>
              <a:defRPr/>
            </a:pPr>
            <a:fld id="{C9D60223-0653-49FD-856D-E442484557A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p:titleStyle>
    <p:body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9.png"/><Relationship Id="rId3" Type="http://schemas.openxmlformats.org/officeDocument/2006/relationships/notesSlide" Target="../notesSlides/notesSlide11.xml"/><Relationship Id="rId7" Type="http://schemas.openxmlformats.org/officeDocument/2006/relationships/image" Target="../media/image13.wmf"/><Relationship Id="rId12"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10.jpeg"/><Relationship Id="rId10" Type="http://schemas.openxmlformats.org/officeDocument/2006/relationships/image" Target="../media/image16.png"/><Relationship Id="rId4" Type="http://schemas.openxmlformats.org/officeDocument/2006/relationships/image" Target="../media/image12.jpeg"/><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21" Type="http://schemas.openxmlformats.org/officeDocument/2006/relationships/image" Target="../media/image43.png"/><Relationship Id="rId7" Type="http://schemas.openxmlformats.org/officeDocument/2006/relationships/image" Target="../media/image37.png"/><Relationship Id="rId25" Type="http://schemas.openxmlformats.org/officeDocument/2006/relationships/image" Target="../media/image25.png"/><Relationship Id="rId2" Type="http://schemas.openxmlformats.org/officeDocument/2006/relationships/notesSlide" Target="../notesSlides/notesSlide23.xml"/><Relationship Id="rId20"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22.png"/><Relationship Id="rId24" Type="http://schemas.openxmlformats.org/officeDocument/2006/relationships/image" Target="../media/image24.png"/><Relationship Id="rId5" Type="http://schemas.openxmlformats.org/officeDocument/2006/relationships/image" Target="../media/image35.png"/><Relationship Id="rId23" Type="http://schemas.openxmlformats.org/officeDocument/2006/relationships/image" Target="../media/image45.png"/><Relationship Id="rId10" Type="http://schemas.openxmlformats.org/officeDocument/2006/relationships/image" Target="../media/image40.png"/><Relationship Id="rId9" Type="http://schemas.openxmlformats.org/officeDocument/2006/relationships/image" Target="../media/image39.png"/><Relationship Id="rId22"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26.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notesSlide" Target="../notesSlides/notesSlide29.xml"/><Relationship Id="rId7" Type="http://schemas.openxmlformats.org/officeDocument/2006/relationships/image" Target="../media/image48.wmf"/><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47.png"/><Relationship Id="rId5"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50.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4.wmf"/><Relationship Id="rId18" Type="http://schemas.openxmlformats.org/officeDocument/2006/relationships/oleObject" Target="../embeddings/oleObject8.bin"/><Relationship Id="rId3" Type="http://schemas.openxmlformats.org/officeDocument/2006/relationships/notesSlide" Target="../notesSlides/notesSlide30.xml"/><Relationship Id="rId21" Type="http://schemas.openxmlformats.org/officeDocument/2006/relationships/image" Target="../media/image58.wmf"/><Relationship Id="rId7" Type="http://schemas.openxmlformats.org/officeDocument/2006/relationships/image" Target="../media/image51.wmf"/><Relationship Id="rId12" Type="http://schemas.openxmlformats.org/officeDocument/2006/relationships/oleObject" Target="../embeddings/oleObject5.bin"/><Relationship Id="rId17" Type="http://schemas.openxmlformats.org/officeDocument/2006/relationships/image" Target="../media/image56.wmf"/><Relationship Id="rId2" Type="http://schemas.openxmlformats.org/officeDocument/2006/relationships/slideLayout" Target="../slideLayouts/slideLayout5.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53.wmf"/><Relationship Id="rId5" Type="http://schemas.openxmlformats.org/officeDocument/2006/relationships/image" Target="../media/image61.png"/><Relationship Id="rId15" Type="http://schemas.openxmlformats.org/officeDocument/2006/relationships/image" Target="../media/image55.wmf"/><Relationship Id="rId23" Type="http://schemas.openxmlformats.org/officeDocument/2006/relationships/image" Target="../media/image59.wmf"/><Relationship Id="rId10" Type="http://schemas.openxmlformats.org/officeDocument/2006/relationships/oleObject" Target="../embeddings/oleObject4.bin"/><Relationship Id="rId19" Type="http://schemas.openxmlformats.org/officeDocument/2006/relationships/image" Target="../media/image57.wmf"/><Relationship Id="rId4" Type="http://schemas.openxmlformats.org/officeDocument/2006/relationships/image" Target="../media/image60.png"/><Relationship Id="rId9" Type="http://schemas.openxmlformats.org/officeDocument/2006/relationships/image" Target="../media/image52.w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7.w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69.png"/><Relationship Id="rId4" Type="http://schemas.openxmlformats.org/officeDocument/2006/relationships/image" Target="../media/image68.jpeg"/></Relationships>
</file>

<file path=ppt/slides/_rels/slide3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33.xml"/><Relationship Id="rId7" Type="http://schemas.openxmlformats.org/officeDocument/2006/relationships/image" Target="../media/image72.png"/><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70.wmf"/><Relationship Id="rId5" Type="http://schemas.openxmlformats.org/officeDocument/2006/relationships/oleObject" Target="../embeddings/oleObject12.bin"/><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1844824"/>
            <a:ext cx="7343775" cy="467239"/>
          </a:xfrm>
        </p:spPr>
        <p:txBody>
          <a:bodyPr>
            <a:spAutoFit/>
          </a:bodyPr>
          <a:lstStyle/>
          <a:p>
            <a:pPr algn="ctr"/>
            <a:r>
              <a:rPr lang="de-CH" sz="2800" dirty="0" smtClean="0"/>
              <a:t>Bayesian Inference</a:t>
            </a:r>
            <a:endParaRPr lang="en-US" sz="1800" dirty="0">
              <a:solidFill>
                <a:schemeClr val="tx2"/>
              </a:solidFill>
            </a:endParaRPr>
          </a:p>
        </p:txBody>
      </p:sp>
      <p:sp>
        <p:nvSpPr>
          <p:cNvPr id="2051" name="Rectangle 3"/>
          <p:cNvSpPr>
            <a:spLocks noGrp="1" noChangeArrowheads="1"/>
          </p:cNvSpPr>
          <p:nvPr>
            <p:ph type="subTitle" idx="1"/>
          </p:nvPr>
        </p:nvSpPr>
        <p:spPr>
          <a:xfrm>
            <a:off x="2411760" y="2852936"/>
            <a:ext cx="4267200" cy="1523494"/>
          </a:xfrm>
        </p:spPr>
        <p:txBody>
          <a:bodyPr wrap="square">
            <a:spAutoFit/>
          </a:bodyPr>
          <a:lstStyle/>
          <a:p>
            <a:pPr algn="ctr"/>
            <a:r>
              <a:rPr lang="en-US" sz="1500" b="1" dirty="0" smtClean="0"/>
              <a:t>Chris </a:t>
            </a:r>
            <a:r>
              <a:rPr lang="en-US" sz="1500" b="1" dirty="0" err="1" smtClean="0"/>
              <a:t>Mathys</a:t>
            </a:r>
            <a:endParaRPr lang="en-US" sz="1500" b="1" dirty="0" smtClean="0"/>
          </a:p>
          <a:p>
            <a:pPr algn="ctr"/>
            <a:r>
              <a:rPr lang="de-CH" sz="1500" b="1" dirty="0" smtClean="0"/>
              <a:t>Wellcome Trust Centre for Neuroimaging</a:t>
            </a:r>
          </a:p>
          <a:p>
            <a:pPr algn="ctr"/>
            <a:r>
              <a:rPr lang="de-CH" sz="1500" b="1" dirty="0" smtClean="0"/>
              <a:t>UCL</a:t>
            </a:r>
          </a:p>
          <a:p>
            <a:pPr algn="ctr"/>
            <a:endParaRPr lang="de-CH" sz="1500" b="1" dirty="0" smtClean="0"/>
          </a:p>
          <a:p>
            <a:pPr algn="ctr"/>
            <a:r>
              <a:rPr lang="de-CH" sz="1500" b="1" smtClean="0"/>
              <a:t>London SPM </a:t>
            </a:r>
            <a:r>
              <a:rPr lang="de-CH" sz="1500" b="1" dirty="0" smtClean="0"/>
              <a:t>Course</a:t>
            </a:r>
            <a:endParaRPr lang="en-US" sz="1500" b="1" dirty="0"/>
          </a:p>
        </p:txBody>
      </p:sp>
      <p:sp>
        <p:nvSpPr>
          <p:cNvPr id="4" name="Rectangle 3"/>
          <p:cNvSpPr txBox="1">
            <a:spLocks noChangeArrowheads="1"/>
          </p:cNvSpPr>
          <p:nvPr/>
        </p:nvSpPr>
        <p:spPr bwMode="auto">
          <a:xfrm>
            <a:off x="4697760" y="5805264"/>
            <a:ext cx="4267200"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40000"/>
              </a:spcBef>
              <a:spcAft>
                <a:spcPct val="0"/>
              </a:spcAft>
              <a:buFont typeface="Arial" charset="0"/>
              <a:defRPr sz="1700">
                <a:solidFill>
                  <a:schemeClr val="tx1"/>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r>
              <a:rPr lang="en-US" sz="1400" b="1" dirty="0" smtClean="0">
                <a:latin typeface="Cambria" pitchFamily="18" charset="0"/>
              </a:rPr>
              <a:t>Thanks to Jean </a:t>
            </a:r>
            <a:r>
              <a:rPr lang="en-US" sz="1400" b="1" dirty="0" err="1" smtClean="0">
                <a:latin typeface="Cambria" pitchFamily="18" charset="0"/>
              </a:rPr>
              <a:t>Daunizeau</a:t>
            </a:r>
            <a:r>
              <a:rPr lang="en-US" sz="1400" b="1" dirty="0" smtClean="0">
                <a:latin typeface="Cambria" pitchFamily="18" charset="0"/>
              </a:rPr>
              <a:t> and </a:t>
            </a:r>
            <a:r>
              <a:rPr lang="en-US" sz="1400" b="1" dirty="0" err="1" smtClean="0">
                <a:latin typeface="Cambria" pitchFamily="18" charset="0"/>
              </a:rPr>
              <a:t>Jérémie</a:t>
            </a:r>
            <a:r>
              <a:rPr lang="en-US" sz="1400" b="1" dirty="0" smtClean="0">
                <a:latin typeface="Cambria" pitchFamily="18" charset="0"/>
              </a:rPr>
              <a:t> </a:t>
            </a:r>
            <a:r>
              <a:rPr lang="en-US" sz="1400" b="1" dirty="0" err="1" smtClean="0">
                <a:latin typeface="Cambria" pitchFamily="18" charset="0"/>
              </a:rPr>
              <a:t>Mattout</a:t>
            </a:r>
            <a:r>
              <a:rPr lang="en-US" sz="1400" b="1" dirty="0" smtClean="0">
                <a:latin typeface="Cambria" pitchFamily="18" charset="0"/>
              </a:rPr>
              <a:t> for previous versions of this talk</a:t>
            </a:r>
          </a:p>
        </p:txBody>
      </p:sp>
    </p:spTree>
    <p:extLst>
      <p:ext uri="{BB962C8B-B14F-4D97-AF65-F5344CB8AC3E}">
        <p14:creationId xmlns:p14="http://schemas.microsoft.com/office/powerpoint/2010/main" val="1751980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20"/>
          <p:cNvGrpSpPr>
            <a:grpSpLocks/>
          </p:cNvGrpSpPr>
          <p:nvPr/>
        </p:nvGrpSpPr>
        <p:grpSpPr bwMode="auto">
          <a:xfrm>
            <a:off x="5916613" y="2895600"/>
            <a:ext cx="2160587" cy="1944688"/>
            <a:chOff x="3727" y="1824"/>
            <a:chExt cx="1361" cy="1225"/>
          </a:xfrm>
        </p:grpSpPr>
        <p:pic>
          <p:nvPicPr>
            <p:cNvPr id="3096" name="Picture 3" descr="tete_EEG"/>
            <p:cNvPicPr>
              <a:picLocks noChangeAspect="1" noChangeArrowheads="1"/>
            </p:cNvPicPr>
            <p:nvPr/>
          </p:nvPicPr>
          <p:blipFill>
            <a:blip r:embed="rId3">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77" name="Group 21"/>
          <p:cNvGrpSpPr>
            <a:grpSpLocks/>
          </p:cNvGrpSpPr>
          <p:nvPr/>
        </p:nvGrpSpPr>
        <p:grpSpPr bwMode="auto">
          <a:xfrm>
            <a:off x="1066800" y="2836863"/>
            <a:ext cx="2209800" cy="1963737"/>
            <a:chOff x="672" y="1787"/>
            <a:chExt cx="1392" cy="1237"/>
          </a:xfrm>
        </p:grpSpPr>
        <p:pic>
          <p:nvPicPr>
            <p:cNvPr id="3086" name="Picture 5" descr="cervo&amp;lob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8"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9"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90"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3091" name="AutoShape 10"/>
            <p:cNvCxnSpPr>
              <a:cxnSpLocks noChangeShapeType="1"/>
              <a:stCxn id="3087" idx="3"/>
              <a:endCxn id="3089"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2" name="AutoShape 11"/>
            <p:cNvCxnSpPr>
              <a:cxnSpLocks noChangeShapeType="1"/>
              <a:stCxn id="3087" idx="0"/>
              <a:endCxn id="3090"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3" name="AutoShape 12"/>
            <p:cNvCxnSpPr>
              <a:cxnSpLocks noChangeShapeType="1"/>
              <a:stCxn id="3090" idx="1"/>
              <a:endCxn id="3088"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4" name="AutoShape 13"/>
            <p:cNvCxnSpPr>
              <a:cxnSpLocks noChangeShapeType="1"/>
              <a:stCxn id="3089" idx="7"/>
              <a:endCxn id="3087"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5" name="AutoShape 14"/>
            <p:cNvCxnSpPr>
              <a:cxnSpLocks noChangeShapeType="1"/>
              <a:endCxn id="3090"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cxnSp>
        <p:nvCxnSpPr>
          <p:cNvPr id="3079" name="AutoShape 17"/>
          <p:cNvCxnSpPr>
            <a:cxnSpLocks noChangeShapeType="1"/>
          </p:cNvCxnSpPr>
          <p:nvPr/>
        </p:nvCxnSpPr>
        <p:spPr bwMode="auto">
          <a:xfrm rot="5400000" flipV="1">
            <a:off x="4471988" y="536575"/>
            <a:ext cx="131762" cy="4732338"/>
          </a:xfrm>
          <a:prstGeom prst="curvedConnector3">
            <a:avLst>
              <a:gd name="adj1" fmla="val -666269"/>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0" name="Text Box 24"/>
          <p:cNvSpPr txBox="1">
            <a:spLocks noChangeArrowheads="1"/>
          </p:cNvSpPr>
          <p:nvPr/>
        </p:nvSpPr>
        <p:spPr bwMode="auto">
          <a:xfrm>
            <a:off x="3591011" y="1524000"/>
            <a:ext cx="18667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forward problem</a:t>
            </a:r>
          </a:p>
        </p:txBody>
      </p:sp>
      <p:sp>
        <p:nvSpPr>
          <p:cNvPr id="3081" name="Text Box 26"/>
          <p:cNvSpPr txBox="1">
            <a:spLocks noChangeArrowheads="1"/>
          </p:cNvSpPr>
          <p:nvPr/>
        </p:nvSpPr>
        <p:spPr bwMode="auto">
          <a:xfrm>
            <a:off x="3997282" y="2667000"/>
            <a:ext cx="947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likelihood</a:t>
            </a:r>
            <a:endParaRPr lang="en-GB" dirty="0">
              <a:solidFill>
                <a:srgbClr val="CC6600"/>
              </a:solidFill>
              <a:latin typeface="Cambria" pitchFamily="18" charset="0"/>
              <a:ea typeface="MS PGothic" pitchFamily="34" charset="-128"/>
            </a:endParaRPr>
          </a:p>
        </p:txBody>
      </p:sp>
      <p:grpSp>
        <p:nvGrpSpPr>
          <p:cNvPr id="3082" name="Group 21"/>
          <p:cNvGrpSpPr>
            <a:grpSpLocks/>
          </p:cNvGrpSpPr>
          <p:nvPr/>
        </p:nvGrpSpPr>
        <p:grpSpPr bwMode="auto">
          <a:xfrm>
            <a:off x="2171700" y="4648200"/>
            <a:ext cx="4732338" cy="1509713"/>
            <a:chOff x="1368" y="2928"/>
            <a:chExt cx="2981" cy="951"/>
          </a:xfrm>
        </p:grpSpPr>
        <p:cxnSp>
          <p:nvCxnSpPr>
            <p:cNvPr id="3083" name="AutoShape 19"/>
            <p:cNvCxnSpPr>
              <a:cxnSpLocks noChangeShapeType="1"/>
            </p:cNvCxnSpPr>
            <p:nvPr/>
          </p:nvCxnSpPr>
          <p:spPr bwMode="auto">
            <a:xfrm rot="16200000" flipV="1">
              <a:off x="2846" y="1546"/>
              <a:ext cx="25" cy="2981"/>
            </a:xfrm>
            <a:prstGeom prst="curvedConnector3">
              <a:avLst>
                <a:gd name="adj1" fmla="val -2148005"/>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4" name="Text Box 25"/>
            <p:cNvSpPr txBox="1">
              <a:spLocks noChangeArrowheads="1"/>
            </p:cNvSpPr>
            <p:nvPr/>
          </p:nvSpPr>
          <p:spPr bwMode="auto">
            <a:xfrm>
              <a:off x="2239" y="3648"/>
              <a:ext cx="11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inverse problem</a:t>
              </a:r>
            </a:p>
          </p:txBody>
        </p:sp>
        <p:sp>
          <p:nvSpPr>
            <p:cNvPr id="3085" name="Text Box 27"/>
            <p:cNvSpPr txBox="1">
              <a:spLocks noChangeArrowheads="1"/>
            </p:cNvSpPr>
            <p:nvPr/>
          </p:nvSpPr>
          <p:spPr bwMode="auto">
            <a:xfrm>
              <a:off x="2263" y="2928"/>
              <a:ext cx="11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posterior distribution</a:t>
              </a:r>
              <a:endParaRPr lang="en-GB" dirty="0">
                <a:solidFill>
                  <a:srgbClr val="CC6600"/>
                </a:solidFill>
                <a:latin typeface="Cambria" pitchFamily="18" charset="0"/>
                <a:ea typeface="MS PGothic" pitchFamily="34" charset="-128"/>
              </a:endParaRPr>
            </a:p>
          </p:txBody>
        </p:sp>
      </p:grpSp>
      <p:sp>
        <p:nvSpPr>
          <p:cNvPr id="27"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Inference in SPM</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876351" y="5044534"/>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76351" y="5044534"/>
                <a:ext cx="1189685" cy="369332"/>
              </a:xfrm>
              <a:prstGeom prst="rect">
                <a:avLst/>
              </a:prstGeom>
              <a:blipFill rotWithShape="1">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864445" y="2132856"/>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864445" y="2132856"/>
                <a:ext cx="1189685" cy="369332"/>
              </a:xfrm>
              <a:prstGeom prst="rect">
                <a:avLst/>
              </a:prstGeom>
              <a:blipFill rotWithShape="1">
                <a:blip r:embed="rId6"/>
                <a:stretch>
                  <a:fillRect b="-8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053" name="Picture 31" descr="Untitle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2925" y="4149725"/>
            <a:ext cx="3603625"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33"/>
          <p:cNvSpPr>
            <a:spLocks noChangeArrowheads="1"/>
          </p:cNvSpPr>
          <p:nvPr/>
        </p:nvSpPr>
        <p:spPr bwMode="auto">
          <a:xfrm>
            <a:off x="0" y="3036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5" name="Rectangle 35"/>
          <p:cNvSpPr>
            <a:spLocks noChangeArrowheads="1"/>
          </p:cNvSpPr>
          <p:nvPr/>
        </p:nvSpPr>
        <p:spPr bwMode="auto">
          <a:xfrm>
            <a:off x="0" y="2963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81" name="Text Box 18"/>
          <p:cNvSpPr txBox="1">
            <a:spLocks noChangeArrowheads="1"/>
          </p:cNvSpPr>
          <p:nvPr/>
        </p:nvSpPr>
        <p:spPr bwMode="auto">
          <a:xfrm>
            <a:off x="3729037" y="1557340"/>
            <a:ext cx="1277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Likelihood</a:t>
            </a:r>
            <a:r>
              <a:rPr lang="en-GB" dirty="0">
                <a:latin typeface="Cambria" pitchFamily="18" charset="0"/>
              </a:rPr>
              <a:t>:</a:t>
            </a:r>
            <a:endParaRPr lang="en-US" dirty="0">
              <a:latin typeface="Cambria" pitchFamily="18" charset="0"/>
            </a:endParaRPr>
          </a:p>
        </p:txBody>
      </p:sp>
      <p:sp>
        <p:nvSpPr>
          <p:cNvPr id="2079" name="Text Box 25"/>
          <p:cNvSpPr txBox="1">
            <a:spLocks noChangeArrowheads="1"/>
          </p:cNvSpPr>
          <p:nvPr/>
        </p:nvSpPr>
        <p:spPr bwMode="auto">
          <a:xfrm>
            <a:off x="3729038" y="2349501"/>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Prior</a:t>
            </a:r>
            <a:r>
              <a:rPr lang="en-GB" dirty="0">
                <a:latin typeface="Cambria" pitchFamily="18" charset="0"/>
              </a:rPr>
              <a:t>:</a:t>
            </a:r>
            <a:endParaRPr lang="en-US" dirty="0">
              <a:latin typeface="Cambria" pitchFamily="18" charset="0"/>
            </a:endParaRPr>
          </a:p>
        </p:txBody>
      </p:sp>
      <p:sp>
        <p:nvSpPr>
          <p:cNvPr id="2077" name="Text Box 30"/>
          <p:cNvSpPr txBox="1">
            <a:spLocks noChangeArrowheads="1"/>
          </p:cNvSpPr>
          <p:nvPr/>
        </p:nvSpPr>
        <p:spPr bwMode="auto">
          <a:xfrm>
            <a:off x="3729037" y="3355973"/>
            <a:ext cx="1760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latin typeface="Cambria" pitchFamily="18" charset="0"/>
              </a:rPr>
              <a:t>Bayes’ theorem:</a:t>
            </a:r>
            <a:endParaRPr lang="en-US" dirty="0">
              <a:latin typeface="Cambria" pitchFamily="18" charset="0"/>
            </a:endParaRPr>
          </a:p>
        </p:txBody>
      </p:sp>
      <p:grpSp>
        <p:nvGrpSpPr>
          <p:cNvPr id="2060" name="Group 21"/>
          <p:cNvGrpSpPr>
            <a:grpSpLocks/>
          </p:cNvGrpSpPr>
          <p:nvPr/>
        </p:nvGrpSpPr>
        <p:grpSpPr bwMode="auto">
          <a:xfrm>
            <a:off x="250825" y="1412875"/>
            <a:ext cx="2209800" cy="1963738"/>
            <a:chOff x="672" y="1787"/>
            <a:chExt cx="1392" cy="1237"/>
          </a:xfrm>
        </p:grpSpPr>
        <p:pic>
          <p:nvPicPr>
            <p:cNvPr id="2067" name="Picture 5" descr="cervo&amp;lobe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69"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0"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1"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2072" name="AutoShape 10"/>
            <p:cNvCxnSpPr>
              <a:cxnSpLocks noChangeShapeType="1"/>
              <a:stCxn id="2068" idx="3"/>
              <a:endCxn id="2070"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3" name="AutoShape 11"/>
            <p:cNvCxnSpPr>
              <a:cxnSpLocks noChangeShapeType="1"/>
              <a:stCxn id="2068" idx="0"/>
              <a:endCxn id="2071"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4" name="AutoShape 12"/>
            <p:cNvCxnSpPr>
              <a:cxnSpLocks noChangeShapeType="1"/>
              <a:stCxn id="2071" idx="1"/>
              <a:endCxn id="2069"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5" name="AutoShape 13"/>
            <p:cNvCxnSpPr>
              <a:cxnSpLocks noChangeShapeType="1"/>
              <a:stCxn id="2070" idx="7"/>
              <a:endCxn id="2068"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6" name="AutoShape 14"/>
            <p:cNvCxnSpPr>
              <a:cxnSpLocks noChangeShapeType="1"/>
              <a:endCxn id="2071"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grpSp>
        <p:nvGrpSpPr>
          <p:cNvPr id="2061" name="Group 20"/>
          <p:cNvGrpSpPr>
            <a:grpSpLocks/>
          </p:cNvGrpSpPr>
          <p:nvPr/>
        </p:nvGrpSpPr>
        <p:grpSpPr bwMode="auto">
          <a:xfrm>
            <a:off x="300038" y="4600575"/>
            <a:ext cx="2160587" cy="1944688"/>
            <a:chOff x="3727" y="1824"/>
            <a:chExt cx="1361" cy="1225"/>
          </a:xfrm>
        </p:grpSpPr>
        <p:pic>
          <p:nvPicPr>
            <p:cNvPr id="2065" name="Picture 3" descr="tete_EEG"/>
            <p:cNvPicPr>
              <a:picLocks noChangeAspect="1" noChangeArrowheads="1"/>
            </p:cNvPicPr>
            <p:nvPr/>
          </p:nvPicPr>
          <p:blipFill>
            <a:blip r:embed="rId6">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62" name="Line 21"/>
          <p:cNvSpPr>
            <a:spLocks noChangeShapeType="1"/>
          </p:cNvSpPr>
          <p:nvPr/>
        </p:nvSpPr>
        <p:spPr bwMode="auto">
          <a:xfrm>
            <a:off x="1362075" y="3376613"/>
            <a:ext cx="0" cy="1152525"/>
          </a:xfrm>
          <a:prstGeom prst="line">
            <a:avLst/>
          </a:prstGeom>
          <a:noFill/>
          <a:ln w="19050">
            <a:solidFill>
              <a:srgbClr val="CC66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pic>
        <p:nvPicPr>
          <p:cNvPr id="2063"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 y="5248275"/>
            <a:ext cx="3222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36"/>
          <p:cNvGraphicFramePr>
            <a:graphicFrameLocks noChangeAspect="1"/>
          </p:cNvGraphicFramePr>
          <p:nvPr/>
        </p:nvGraphicFramePr>
        <p:xfrm>
          <a:off x="381000" y="2871788"/>
          <a:ext cx="207963" cy="293687"/>
        </p:xfrm>
        <a:graphic>
          <a:graphicData uri="http://schemas.openxmlformats.org/presentationml/2006/ole">
            <mc:AlternateContent xmlns:mc="http://schemas.openxmlformats.org/markup-compatibility/2006">
              <mc:Choice xmlns:v="urn:schemas-microsoft-com:vml" Requires="v">
                <p:oleObj spid="_x0000_s2204" name="Equation" r:id="rId8" imgW="126720" imgH="177480" progId="Equation.DSMT4">
                  <p:embed/>
                </p:oleObj>
              </mc:Choice>
              <mc:Fallback>
                <p:oleObj name="Equation" r:id="rId8" imgW="126720" imgH="177480" progId="Equation.DSMT4">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2871788"/>
                        <a:ext cx="207963"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064" name="Text Box 19"/>
              <p:cNvSpPr txBox="1">
                <a:spLocks noChangeArrowheads="1"/>
              </p:cNvSpPr>
              <p:nvPr/>
            </p:nvSpPr>
            <p:spPr bwMode="auto">
              <a:xfrm>
                <a:off x="269875" y="3690938"/>
                <a:ext cx="2136034" cy="369332"/>
              </a:xfrm>
              <a:prstGeom prst="rect">
                <a:avLst/>
              </a:prstGeom>
              <a:solidFill>
                <a:schemeClr val="bg1"/>
              </a:solidFill>
              <a:ln w="19050">
                <a:solidFill>
                  <a:srgbClr val="CC6600"/>
                </a:solidFill>
                <a:miter lim="800000"/>
                <a:headEnd/>
                <a:tailEnd/>
              </a:ln>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rPr>
                  <a:t>generative model </a:t>
                </a:r>
                <a14:m>
                  <m:oMath xmlns:m="http://schemas.openxmlformats.org/officeDocument/2006/math">
                    <m:r>
                      <a:rPr lang="de-CH" b="0" i="1" smtClean="0">
                        <a:solidFill>
                          <a:schemeClr val="tx1"/>
                        </a:solidFill>
                        <a:latin typeface="Cambria Math"/>
                      </a:rPr>
                      <m:t>𝑚</m:t>
                    </m:r>
                  </m:oMath>
                </a14:m>
                <a:endParaRPr lang="en-US" dirty="0">
                  <a:solidFill>
                    <a:srgbClr val="A50021"/>
                  </a:solidFill>
                </a:endParaRPr>
              </a:p>
            </p:txBody>
          </p:sp>
        </mc:Choice>
        <mc:Fallback xmlns="">
          <p:sp>
            <p:nvSpPr>
              <p:cNvPr id="2064" name="Text Box 19"/>
              <p:cNvSpPr txBox="1">
                <a:spLocks noRot="1" noChangeAspect="1" noMove="1" noResize="1" noEditPoints="1" noAdjustHandles="1" noChangeArrowheads="1" noChangeShapeType="1" noTextEdit="1"/>
              </p:cNvSpPr>
              <p:nvPr/>
            </p:nvSpPr>
            <p:spPr bwMode="auto">
              <a:xfrm>
                <a:off x="269875" y="3690938"/>
                <a:ext cx="2136034" cy="369332"/>
              </a:xfrm>
              <a:prstGeom prst="rect">
                <a:avLst/>
              </a:prstGeom>
              <a:blipFill rotWithShape="1">
                <a:blip r:embed="rId10"/>
                <a:stretch>
                  <a:fillRect l="-1977" t="-7813" b="-18750"/>
                </a:stretch>
              </a:blipFill>
              <a:ln w="19050">
                <a:solidFill>
                  <a:srgbClr val="CC6600"/>
                </a:solidFill>
                <a:miter lim="800000"/>
                <a:headEnd/>
                <a:tailEnd/>
              </a:ln>
            </p:spPr>
            <p:txBody>
              <a:bodyPr/>
              <a:lstStyle/>
              <a:p>
                <a:r>
                  <a:rPr lang="en-US">
                    <a:noFill/>
                  </a:rPr>
                  <a:t> </a:t>
                </a:r>
              </a:p>
            </p:txBody>
          </p:sp>
        </mc:Fallback>
      </mc:AlternateContent>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Inference in SPM</a:t>
            </a:r>
            <a:endParaRPr lang="en-US" dirty="0"/>
          </a:p>
        </p:txBody>
      </p:sp>
      <mc:AlternateContent xmlns:mc="http://schemas.openxmlformats.org/markup-compatibility/2006" xmlns:a14="http://schemas.microsoft.com/office/drawing/2010/main">
        <mc:Choice Requires="a14">
          <p:sp>
            <p:nvSpPr>
              <p:cNvPr id="38" name="TextBox 37"/>
              <p:cNvSpPr txBox="1"/>
              <p:nvPr/>
            </p:nvSpPr>
            <p:spPr>
              <a:xfrm>
                <a:off x="5435599" y="1561068"/>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435599" y="1561068"/>
                <a:ext cx="1189685" cy="369332"/>
              </a:xfrm>
              <a:prstGeom prst="rect">
                <a:avLst/>
              </a:prstGeom>
              <a:blipFill rotWithShape="1">
                <a:blip r:embed="rId11"/>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448300" y="2294493"/>
                <a:ext cx="9693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𝑚</m:t>
                          </m:r>
                        </m:e>
                      </m:d>
                    </m:oMath>
                  </m:oMathPara>
                </a14:m>
                <a:endParaRPr lang="en-US" dirty="0">
                  <a:latin typeface="Cambria"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448300" y="2294493"/>
                <a:ext cx="969304" cy="369332"/>
              </a:xfrm>
              <a:prstGeom prst="rect">
                <a:avLst/>
              </a:prstGeom>
              <a:blipFill rotWithShape="1">
                <a:blip r:embed="rId1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89904" y="3202373"/>
                <a:ext cx="3190938" cy="676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r>
                        <a:rPr lang="de-CH" b="0" i="1" smtClean="0">
                          <a:latin typeface="Cambria Math"/>
                        </a:rPr>
                        <m:t>=</m:t>
                      </m:r>
                      <m:f>
                        <m:fPr>
                          <m:ctrlPr>
                            <a:rPr lang="de-CH" b="0" i="1" smtClean="0">
                              <a:latin typeface="Cambria Math"/>
                            </a:rPr>
                          </m:ctrlPr>
                        </m:fPr>
                        <m:num>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𝑚</m:t>
                              </m:r>
                            </m:e>
                          </m:d>
                        </m:num>
                        <m:den>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𝑚</m:t>
                              </m:r>
                            </m:e>
                          </m:d>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489904" y="3202373"/>
                <a:ext cx="3190938" cy="676532"/>
              </a:xfrm>
              <a:prstGeom prst="rect">
                <a:avLst/>
              </a:prstGeom>
              <a:blipFill rotWithShape="1">
                <a:blip r:embed="rId1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4" name="Rectangle 33"/>
          <p:cNvSpPr>
            <a:spLocks noChangeArrowheads="1"/>
          </p:cNvSpPr>
          <p:nvPr/>
        </p:nvSpPr>
        <p:spPr bwMode="auto">
          <a:xfrm>
            <a:off x="1159223" y="3050877"/>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36" name="Title 1"/>
          <p:cNvSpPr txBox="1">
            <a:spLocks/>
          </p:cNvSpPr>
          <p:nvPr/>
        </p:nvSpPr>
        <p:spPr>
          <a:xfrm>
            <a:off x="865981" y="231030"/>
            <a:ext cx="7343775" cy="677108"/>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a:p>
            <a:pPr algn="ctr"/>
            <a:r>
              <a:rPr lang="de-CH" sz="1400" dirty="0" smtClean="0"/>
              <a:t>(adapted from Jaynes (1976))</a:t>
            </a:r>
            <a:endParaRPr lang="en-US" sz="1400" dirty="0"/>
          </a:p>
        </p:txBody>
      </p:sp>
      <p:sp>
        <p:nvSpPr>
          <p:cNvPr id="33" name="Content Placeholder 2"/>
          <p:cNvSpPr txBox="1">
            <a:spLocks/>
          </p:cNvSpPr>
          <p:nvPr/>
        </p:nvSpPr>
        <p:spPr>
          <a:xfrm>
            <a:off x="505420" y="5301208"/>
            <a:ext cx="8064896"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smtClean="0"/>
              <a:t>Assuming prices are comparable, from which manufacturer would you buy?</a:t>
            </a:r>
            <a:endParaRPr lang="de-CH" dirty="0"/>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794514"/>
            <a:ext cx="1051535" cy="220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Content Placeholder 2"/>
          <p:cNvSpPr txBox="1">
            <a:spLocks/>
          </p:cNvSpPr>
          <p:nvPr/>
        </p:nvSpPr>
        <p:spPr>
          <a:xfrm>
            <a:off x="808547" y="2794514"/>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smtClean="0"/>
              <a:t>A:</a:t>
            </a:r>
            <a:endParaRPr lang="de-CH" b="1" dirty="0"/>
          </a:p>
        </p:txBody>
      </p:sp>
      <p:pic>
        <p:nvPicPr>
          <p:cNvPr id="696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918" y="2794514"/>
            <a:ext cx="1020117" cy="1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ontent Placeholder 2"/>
          <p:cNvSpPr txBox="1">
            <a:spLocks/>
          </p:cNvSpPr>
          <p:nvPr/>
        </p:nvSpPr>
        <p:spPr>
          <a:xfrm>
            <a:off x="4175448" y="2726090"/>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a:t>B</a:t>
            </a:r>
            <a:r>
              <a:rPr lang="de-CH" b="1" dirty="0" smtClean="0"/>
              <a:t>:</a:t>
            </a:r>
            <a:endParaRPr lang="de-CH" b="1" dirty="0"/>
          </a:p>
        </p:txBody>
      </p:sp>
      <p:sp>
        <p:nvSpPr>
          <p:cNvPr id="41" name="Content Placeholder 2"/>
          <p:cNvSpPr txBox="1">
            <a:spLocks/>
          </p:cNvSpPr>
          <p:nvPr/>
        </p:nvSpPr>
        <p:spPr>
          <a:xfrm>
            <a:off x="763960" y="1493168"/>
            <a:ext cx="8064896" cy="87716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smtClean="0"/>
              <a:t>Two manufacturers, A and B, deliver the same kind of components that turn out to have the following lifetimes (in hours):</a:t>
            </a:r>
            <a:endParaRPr lang="de-CH"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12</a:t>
            </a:fld>
            <a:endParaRPr lang="en-US"/>
          </a:p>
        </p:txBody>
      </p:sp>
    </p:spTree>
    <p:extLst>
      <p:ext uri="{BB962C8B-B14F-4D97-AF65-F5344CB8AC3E}">
        <p14:creationId xmlns:p14="http://schemas.microsoft.com/office/powerpoint/2010/main" val="98067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8064896" cy="57778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How do we compare such samples?</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13</a:t>
            </a:fld>
            <a:endParaRPr lang="en-US"/>
          </a:p>
        </p:txBody>
      </p:sp>
    </p:spTree>
    <p:extLst>
      <p:ext uri="{BB962C8B-B14F-4D97-AF65-F5344CB8AC3E}">
        <p14:creationId xmlns:p14="http://schemas.microsoft.com/office/powerpoint/2010/main" val="1536074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a:spLocks/>
          </p:cNvSpPr>
          <p:nvPr/>
        </p:nvSpPr>
        <p:spPr>
          <a:xfrm>
            <a:off x="665479" y="692695"/>
            <a:ext cx="7837389" cy="57778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What next?</a:t>
            </a:r>
          </a:p>
        </p:txBody>
      </p:sp>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14</a:t>
            </a:fld>
            <a:endParaRPr lang="en-US"/>
          </a:p>
        </p:txBody>
      </p:sp>
    </p:spTree>
    <p:extLst>
      <p:ext uri="{BB962C8B-B14F-4D97-AF65-F5344CB8AC3E}">
        <p14:creationId xmlns:p14="http://schemas.microsoft.com/office/powerpoint/2010/main" val="12069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7955012" cy="5219891"/>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procedure in brief:</a:t>
            </a:r>
          </a:p>
          <a:p>
            <a:pPr marL="285750" indent="-285750" algn="just">
              <a:lnSpc>
                <a:spcPct val="150000"/>
              </a:lnSpc>
              <a:buFont typeface="Arial" pitchFamily="34" charset="0"/>
              <a:buChar char="•"/>
            </a:pPr>
            <a:r>
              <a:rPr lang="de-CH" dirty="0" smtClean="0"/>
              <a:t>Determine your question of interest («What is the probability that...?»)</a:t>
            </a:r>
          </a:p>
          <a:p>
            <a:pPr marL="285750" indent="-285750" algn="just">
              <a:lnSpc>
                <a:spcPct val="150000"/>
              </a:lnSpc>
              <a:buFont typeface="Arial" pitchFamily="34" charset="0"/>
              <a:buChar char="•"/>
            </a:pPr>
            <a:r>
              <a:rPr lang="de-CH" dirty="0" smtClean="0"/>
              <a:t>Specify your model (likelihood and prior)</a:t>
            </a:r>
          </a:p>
          <a:p>
            <a:pPr marL="285750" indent="-285750" algn="just">
              <a:lnSpc>
                <a:spcPct val="150000"/>
              </a:lnSpc>
              <a:buFont typeface="Arial" pitchFamily="34" charset="0"/>
              <a:buChar char="•"/>
            </a:pPr>
            <a:r>
              <a:rPr lang="de-CH" dirty="0" smtClean="0"/>
              <a:t>Calculate the full posterior using Bayes’ theorem</a:t>
            </a:r>
          </a:p>
          <a:p>
            <a:pPr marL="285750" indent="-285750" algn="just">
              <a:lnSpc>
                <a:spcPct val="150000"/>
              </a:lnSpc>
              <a:buFont typeface="Arial" pitchFamily="34" charset="0"/>
              <a:buChar char="•"/>
            </a:pPr>
            <a:r>
              <a:rPr lang="de-CH" dirty="0"/>
              <a:t>[Pass to the uninformative limit in the parameters of your prior]</a:t>
            </a:r>
          </a:p>
          <a:p>
            <a:pPr marL="285750" indent="-285750" algn="just">
              <a:lnSpc>
                <a:spcPct val="150000"/>
              </a:lnSpc>
              <a:buFont typeface="Arial" pitchFamily="34" charset="0"/>
              <a:buChar char="•"/>
            </a:pPr>
            <a:r>
              <a:rPr lang="de-CH" dirty="0" smtClean="0"/>
              <a:t>Integrate out any nuisance parameters</a:t>
            </a:r>
          </a:p>
          <a:p>
            <a:pPr marL="285750" indent="-285750" algn="just">
              <a:lnSpc>
                <a:spcPct val="150000"/>
              </a:lnSpc>
              <a:buFont typeface="Arial" pitchFamily="34" charset="0"/>
              <a:buChar char="•"/>
            </a:pPr>
            <a:r>
              <a:rPr lang="de-CH" dirty="0" smtClean="0"/>
              <a:t>Ask your question of interest  of the posterior</a:t>
            </a:r>
          </a:p>
          <a:p>
            <a:pPr algn="just">
              <a:lnSpc>
                <a:spcPct val="150000"/>
              </a:lnSpc>
            </a:pPr>
            <a:r>
              <a:rPr lang="de-CH" sz="2400" dirty="0" smtClean="0"/>
              <a:t>All you need is the rules of probability theory.</a:t>
            </a:r>
          </a:p>
          <a:p>
            <a:pPr algn="just">
              <a:lnSpc>
                <a:spcPct val="150000"/>
              </a:lnSpc>
            </a:pPr>
            <a:r>
              <a:rPr lang="de-CH" dirty="0" smtClean="0"/>
              <a:t>(Ok, sometimes you’ll encounter a nasty integral – but that’s a technical difficulty, not a conceptual one).</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15</a:t>
            </a:fld>
            <a:endParaRPr lang="en-US"/>
          </a:p>
        </p:txBody>
      </p:sp>
    </p:spTree>
    <p:extLst>
      <p:ext uri="{BB962C8B-B14F-4D97-AF65-F5344CB8AC3E}">
        <p14:creationId xmlns:p14="http://schemas.microsoft.com/office/powerpoint/2010/main" val="1568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1196752"/>
            <a:ext cx="7704336" cy="424731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question:</a:t>
            </a:r>
          </a:p>
          <a:p>
            <a:pPr marL="342900" indent="-342900" algn="just">
              <a:lnSpc>
                <a:spcPct val="150000"/>
              </a:lnSpc>
              <a:buFont typeface="Arial" pitchFamily="34" charset="0"/>
              <a:buChar char="•"/>
            </a:pPr>
            <a:r>
              <a:rPr lang="de-CH" sz="2000" dirty="0" smtClean="0"/>
              <a:t>What is the probability that the components from manufacturer B have a longer lifetime than those from manufacturer A?</a:t>
            </a:r>
          </a:p>
          <a:p>
            <a:pPr marL="342900" indent="-342900" algn="just">
              <a:lnSpc>
                <a:spcPct val="150000"/>
              </a:lnSpc>
              <a:buFont typeface="Arial" pitchFamily="34" charset="0"/>
              <a:buChar char="•"/>
            </a:pPr>
            <a:r>
              <a:rPr lang="de-CH" sz="2000" dirty="0" smtClean="0"/>
              <a:t>More specifically: given how much more expensive they are, how much longer do I require the components from B to live.</a:t>
            </a:r>
          </a:p>
          <a:p>
            <a:pPr marL="342900" indent="-342900" algn="just">
              <a:lnSpc>
                <a:spcPct val="150000"/>
              </a:lnSpc>
              <a:buFont typeface="Arial" pitchFamily="34" charset="0"/>
              <a:buChar char="•"/>
            </a:pPr>
            <a:r>
              <a:rPr lang="de-CH" sz="2000" dirty="0" smtClean="0"/>
              <a:t>Example of a decision rule: if the components from B live 3 hours longer than those from A with a probability of at least 80%, I will choose those from B.</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16</a:t>
            </a:fld>
            <a:endParaRPr lang="en-US"/>
          </a:p>
        </p:txBody>
      </p:sp>
    </p:spTree>
    <p:extLst>
      <p:ext uri="{BB962C8B-B14F-4D97-AF65-F5344CB8AC3E}">
        <p14:creationId xmlns:p14="http://schemas.microsoft.com/office/powerpoint/2010/main" val="17328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46297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model </a:t>
                </a:r>
                <a:r>
                  <a:rPr lang="de-CH" sz="1800" dirty="0" smtClean="0"/>
                  <a:t>(bear with me, this </a:t>
                </a:r>
                <a:r>
                  <a:rPr lang="de-CH" sz="1800" b="1" dirty="0" smtClean="0"/>
                  <a:t>will</a:t>
                </a:r>
                <a:r>
                  <a:rPr lang="de-CH" sz="1800" dirty="0" smtClean="0"/>
                  <a:t> turn out to be simple):</a:t>
                </a:r>
              </a:p>
              <a:p>
                <a:pPr marL="342900" indent="-342900" algn="just">
                  <a:lnSpc>
                    <a:spcPct val="150000"/>
                  </a:lnSpc>
                  <a:buFont typeface="Arial" pitchFamily="34" charset="0"/>
                  <a:buChar char="•"/>
                </a:pPr>
                <a:r>
                  <a:rPr lang="de-CH" sz="2400" dirty="0" smtClean="0"/>
                  <a:t>likelihood (Gaussian):</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d>
                            <m:dPr>
                              <m:begChr m:val="{"/>
                              <m:endChr m:val="}"/>
                              <m:ctrlPr>
                                <a:rPr lang="de-CH" b="0" i="1" smtClean="0">
                                  <a:latin typeface="Cambria Math"/>
                                </a:rPr>
                              </m:ctrlPr>
                            </m:dPr>
                            <m:e>
                              <m:sSub>
                                <m:sSubPr>
                                  <m:ctrlPr>
                                    <a:rPr lang="de-CH" b="0" i="1" smtClean="0">
                                      <a:latin typeface="Cambria Math"/>
                                    </a:rPr>
                                  </m:ctrlPr>
                                </m:sSubPr>
                                <m:e>
                                  <m:r>
                                    <a:rPr lang="de-CH" b="0" i="1" smtClean="0">
                                      <a:latin typeface="Cambria Math"/>
                                    </a:rPr>
                                    <m:t>𝑥</m:t>
                                  </m:r>
                                </m:e>
                                <m:sub>
                                  <m:r>
                                    <a:rPr lang="de-CH" b="0" i="1" smtClean="0">
                                      <a:latin typeface="Cambria Math"/>
                                    </a:rPr>
                                    <m:t>𝑖</m:t>
                                  </m:r>
                                </m:sub>
                              </m:sSub>
                            </m:e>
                          </m:d>
                        </m:e>
                        <m:e>
                          <m:r>
                            <a:rPr lang="de-CH" b="0" i="1" smtClean="0">
                              <a:latin typeface="Cambria Math"/>
                            </a:rPr>
                            <m:t>𝜇</m:t>
                          </m:r>
                          <m:r>
                            <a:rPr lang="de-CH" b="0" i="1" smtClean="0">
                              <a:latin typeface="Cambria Math"/>
                            </a:rPr>
                            <m:t>,</m:t>
                          </m:r>
                          <m:r>
                            <a:rPr lang="de-CH" b="0" i="1" smtClean="0">
                              <a:latin typeface="Cambria Math"/>
                            </a:rPr>
                            <m:t>𝜆</m:t>
                          </m:r>
                        </m:e>
                      </m:d>
                      <m:r>
                        <a:rPr lang="de-CH" b="0" i="1" smtClean="0">
                          <a:latin typeface="Cambria Math"/>
                        </a:rPr>
                        <m:t>=</m:t>
                      </m:r>
                      <m:nary>
                        <m:naryPr>
                          <m:chr m:val="∏"/>
                          <m:ctrlPr>
                            <a:rPr lang="de-CH" b="0" i="1" smtClean="0">
                              <a:latin typeface="Cambria Math"/>
                            </a:rPr>
                          </m:ctrlPr>
                        </m:naryPr>
                        <m:sub>
                          <m:r>
                            <m:rPr>
                              <m:brk m:alnAt="23"/>
                            </m:rPr>
                            <a:rPr lang="de-CH" b="0" i="1" smtClean="0">
                              <a:latin typeface="Cambria Math"/>
                            </a:rPr>
                            <m:t>𝑖</m:t>
                          </m:r>
                          <m:r>
                            <a:rPr lang="de-CH" b="0" i="1" smtClean="0">
                              <a:latin typeface="Cambria Math"/>
                            </a:rPr>
                            <m:t>=1</m:t>
                          </m:r>
                        </m:sub>
                        <m:sup>
                          <m:r>
                            <a:rPr lang="de-CH" b="0" i="1" smtClean="0">
                              <a:latin typeface="Cambria Math"/>
                            </a:rPr>
                            <m:t>𝑛</m:t>
                          </m:r>
                        </m:sup>
                        <m:e>
                          <m:sSup>
                            <m:sSupPr>
                              <m:ctrlPr>
                                <a:rPr lang="de-CH" b="0" i="1" smtClean="0">
                                  <a:latin typeface="Cambria Math"/>
                                </a:rPr>
                              </m:ctrlPr>
                            </m:sSupPr>
                            <m:e>
                              <m:d>
                                <m:dPr>
                                  <m:ctrlPr>
                                    <a:rPr lang="de-CH" b="0" i="1" smtClean="0">
                                      <a:latin typeface="Cambria Math"/>
                                    </a:rPr>
                                  </m:ctrlPr>
                                </m:dPr>
                                <m:e>
                                  <m:f>
                                    <m:fPr>
                                      <m:ctrlPr>
                                        <a:rPr lang="de-CH" b="0" i="1" smtClean="0">
                                          <a:latin typeface="Cambria Math"/>
                                        </a:rPr>
                                      </m:ctrlPr>
                                    </m:fPr>
                                    <m:num>
                                      <m:r>
                                        <a:rPr lang="de-CH" b="0" i="1" smtClean="0">
                                          <a:latin typeface="Cambria Math"/>
                                        </a:rPr>
                                        <m:t>𝜆</m:t>
                                      </m:r>
                                    </m:num>
                                    <m:den>
                                      <m:r>
                                        <a:rPr lang="de-CH" b="0" i="1" smtClean="0">
                                          <a:latin typeface="Cambria Math"/>
                                        </a:rPr>
                                        <m:t>2</m:t>
                                      </m:r>
                                      <m:r>
                                        <a:rPr lang="de-CH" b="0" i="1" smtClean="0">
                                          <a:latin typeface="Cambria Math"/>
                                        </a:rPr>
                                        <m:t>𝜋</m:t>
                                      </m:r>
                                    </m:den>
                                  </m:f>
                                </m:e>
                              </m:d>
                            </m:e>
                            <m:sup>
                              <m:f>
                                <m:fPr>
                                  <m:ctrlPr>
                                    <a:rPr lang="de-CH" b="0" i="1" smtClean="0">
                                      <a:latin typeface="Cambria Math"/>
                                    </a:rPr>
                                  </m:ctrlPr>
                                </m:fPr>
                                <m:num>
                                  <m:r>
                                    <a:rPr lang="de-CH" b="0" i="1" smtClean="0">
                                      <a:latin typeface="Cambria Math"/>
                                    </a:rPr>
                                    <m:t>1</m:t>
                                  </m:r>
                                </m:num>
                                <m:den>
                                  <m:r>
                                    <a:rPr lang="de-CH" b="0" i="1" smtClean="0">
                                      <a:latin typeface="Cambria Math"/>
                                    </a:rPr>
                                    <m:t>2</m:t>
                                  </m:r>
                                </m:den>
                              </m:f>
                            </m:sup>
                          </m:sSup>
                        </m:e>
                      </m:nary>
                      <m:func>
                        <m:funcPr>
                          <m:ctrlPr>
                            <a:rPr lang="de-CH" b="0" i="1" smtClean="0">
                              <a:latin typeface="Cambria Math"/>
                            </a:rPr>
                          </m:ctrlPr>
                        </m:funcPr>
                        <m:fName>
                          <m:r>
                            <m:rPr>
                              <m:sty m:val="p"/>
                            </m:rPr>
                            <a:rPr lang="de-CH" b="0" i="0" smtClean="0">
                              <a:latin typeface="Cambria Math"/>
                            </a:rPr>
                            <m:t>exp</m:t>
                          </m:r>
                        </m:fName>
                        <m:e>
                          <m:d>
                            <m:dPr>
                              <m:ctrlPr>
                                <a:rPr lang="de-CH" b="0" i="1" smtClean="0">
                                  <a:latin typeface="Cambria Math"/>
                                </a:rPr>
                              </m:ctrlPr>
                            </m:dPr>
                            <m:e>
                              <m:r>
                                <a:rPr lang="de-CH" b="0" i="1" smtClean="0">
                                  <a:latin typeface="Cambria Math"/>
                                </a:rPr>
                                <m:t>−</m:t>
                              </m:r>
                              <m:f>
                                <m:fPr>
                                  <m:ctrlPr>
                                    <a:rPr lang="de-CH" b="0" i="1" smtClean="0">
                                      <a:latin typeface="Cambria Math"/>
                                    </a:rPr>
                                  </m:ctrlPr>
                                </m:fPr>
                                <m:num>
                                  <m:r>
                                    <a:rPr lang="de-CH" b="0" i="1" smtClean="0">
                                      <a:latin typeface="Cambria Math"/>
                                    </a:rPr>
                                    <m:t>𝜆</m:t>
                                  </m:r>
                                </m:num>
                                <m:den>
                                  <m:r>
                                    <a:rPr lang="de-CH" b="0" i="1" smtClean="0">
                                      <a:latin typeface="Cambria Math"/>
                                    </a:rPr>
                                    <m:t>2</m:t>
                                  </m:r>
                                </m:den>
                              </m:f>
                              <m:sSup>
                                <m:sSupPr>
                                  <m:ctrlPr>
                                    <a:rPr lang="de-CH" b="0" i="1" smtClean="0">
                                      <a:latin typeface="Cambria Math"/>
                                    </a:rPr>
                                  </m:ctrlPr>
                                </m:sSupPr>
                                <m:e>
                                  <m:d>
                                    <m:dPr>
                                      <m:ctrlPr>
                                        <a:rPr lang="de-CH" b="0" i="1" smtClean="0">
                                          <a:latin typeface="Cambria Math"/>
                                        </a:rPr>
                                      </m:ctrlPr>
                                    </m:dPr>
                                    <m:e>
                                      <m:sSub>
                                        <m:sSubPr>
                                          <m:ctrlPr>
                                            <a:rPr lang="de-CH" b="0" i="1" smtClean="0">
                                              <a:latin typeface="Cambria Math"/>
                                            </a:rPr>
                                          </m:ctrlPr>
                                        </m:sSubPr>
                                        <m:e>
                                          <m:r>
                                            <a:rPr lang="de-CH" b="0" i="1" smtClean="0">
                                              <a:latin typeface="Cambria Math"/>
                                            </a:rPr>
                                            <m:t>𝑥</m:t>
                                          </m:r>
                                        </m:e>
                                        <m:sub>
                                          <m:r>
                                            <a:rPr lang="de-CH" b="0" i="1" smtClean="0">
                                              <a:latin typeface="Cambria Math"/>
                                            </a:rPr>
                                            <m:t>𝑖</m:t>
                                          </m:r>
                                        </m:sub>
                                      </m:sSub>
                                      <m:r>
                                        <a:rPr lang="de-CH" b="0" i="1" smtClean="0">
                                          <a:latin typeface="Cambria Math"/>
                                        </a:rPr>
                                        <m:t>−</m:t>
                                      </m:r>
                                      <m:r>
                                        <a:rPr lang="de-CH" b="0" i="1" smtClean="0">
                                          <a:latin typeface="Cambria Math"/>
                                        </a:rPr>
                                        <m:t>𝜇</m:t>
                                      </m:r>
                                    </m:e>
                                  </m:d>
                                </m:e>
                                <m:sup>
                                  <m:r>
                                    <a:rPr lang="de-CH" b="0" i="1" smtClean="0">
                                      <a:latin typeface="Cambria Math"/>
                                    </a:rPr>
                                    <m:t>2</m:t>
                                  </m:r>
                                </m:sup>
                              </m:sSup>
                            </m:e>
                          </m:d>
                        </m:e>
                      </m:func>
                    </m:oMath>
                  </m:oMathPara>
                </a14:m>
                <a:endParaRPr lang="de-CH" dirty="0" smtClean="0"/>
              </a:p>
              <a:p>
                <a:pPr algn="just">
                  <a:lnSpc>
                    <a:spcPct val="150000"/>
                  </a:lnSpc>
                </a:pPr>
                <a:endParaRPr lang="de-CH" dirty="0"/>
              </a:p>
              <a:p>
                <a:pPr marL="342900" indent="-342900" algn="just">
                  <a:lnSpc>
                    <a:spcPct val="150000"/>
                  </a:lnSpc>
                  <a:buFont typeface="Arial" pitchFamily="34" charset="0"/>
                  <a:buChar char="•"/>
                </a:pPr>
                <a:r>
                  <a:rPr lang="de-CH" sz="2400" dirty="0" smtClean="0"/>
                  <a:t>prior (Gaussian-gamma):</a:t>
                </a:r>
              </a:p>
              <a:p>
                <a:pPr algn="just">
                  <a:lnSpc>
                    <a:spcPct val="150000"/>
                  </a:lnSpc>
                </a:pPr>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smtClean="0">
                              <a:latin typeface="Cambria Math"/>
                            </a:rPr>
                          </m:ctrlPr>
                        </m:dPr>
                        <m:e>
                          <m:r>
                            <a:rPr lang="de-CH" i="1">
                              <a:latin typeface="Cambria Math"/>
                            </a:rPr>
                            <m:t>𝜇</m:t>
                          </m:r>
                          <m:r>
                            <a:rPr lang="de-CH" i="1">
                              <a:latin typeface="Cambria Math"/>
                            </a:rPr>
                            <m:t>,</m:t>
                          </m:r>
                          <m:r>
                            <a:rPr lang="de-CH" i="1">
                              <a:latin typeface="Cambria Math"/>
                            </a:rPr>
                            <m:t>𝜆</m:t>
                          </m:r>
                        </m:e>
                        <m:e>
                          <m:sSub>
                            <m:sSubPr>
                              <m:ctrlPr>
                                <a:rPr lang="de-CH" b="0" i="1" smtClean="0">
                                  <a:latin typeface="Cambria Math"/>
                                </a:rPr>
                              </m:ctrlPr>
                            </m:sSubPr>
                            <m:e>
                              <m:r>
                                <a:rPr lang="de-CH" b="0" i="1" smtClean="0">
                                  <a:latin typeface="Cambria Math"/>
                                </a:rPr>
                                <m:t>𝜇</m:t>
                              </m:r>
                            </m:e>
                            <m:sub>
                              <m:r>
                                <a:rPr lang="de-CH" b="0" i="1" smtClean="0">
                                  <a:latin typeface="Cambria Math"/>
                                </a:rPr>
                                <m:t>0</m:t>
                              </m:r>
                            </m:sub>
                          </m:sSub>
                          <m:r>
                            <a:rPr lang="de-CH" b="0" i="1" smtClean="0">
                              <a:latin typeface="Cambria Math"/>
                            </a:rPr>
                            <m:t>,</m:t>
                          </m:r>
                          <m:sSub>
                            <m:sSubPr>
                              <m:ctrlPr>
                                <a:rPr lang="de-CH" b="0" i="1" smtClean="0">
                                  <a:latin typeface="Cambria Math"/>
                                </a:rPr>
                              </m:ctrlPr>
                            </m:sSubPr>
                            <m:e>
                              <m:r>
                                <a:rPr lang="de-CH" b="0" i="1" smtClean="0">
                                  <a:latin typeface="Cambria Math"/>
                                </a:rPr>
                                <m:t>𝜅</m:t>
                              </m:r>
                            </m:e>
                            <m:sub>
                              <m:r>
                                <a:rPr lang="de-CH" b="0" i="1" smtClean="0">
                                  <a:latin typeface="Cambria Math"/>
                                </a:rPr>
                                <m:t>0</m:t>
                              </m:r>
                            </m:sub>
                          </m:sSub>
                          <m:sSub>
                            <m:sSubPr>
                              <m:ctrlPr>
                                <a:rPr lang="de-CH" b="0" i="1" smtClean="0">
                                  <a:latin typeface="Cambria Math"/>
                                </a:rPr>
                              </m:ctrlPr>
                            </m:sSubPr>
                            <m:e>
                              <m:r>
                                <a:rPr lang="de-CH" b="0" i="1" smtClean="0">
                                  <a:latin typeface="Cambria Math"/>
                                </a:rPr>
                                <m:t>𝑎</m:t>
                              </m:r>
                            </m:e>
                            <m:sub>
                              <m:r>
                                <a:rPr lang="de-CH" b="0" i="1" smtClean="0">
                                  <a:latin typeface="Cambria Math"/>
                                </a:rPr>
                                <m:t>0</m:t>
                              </m:r>
                            </m:sub>
                          </m:sSub>
                          <m:r>
                            <a:rPr lang="de-CH" b="0" i="1" smtClean="0">
                              <a:latin typeface="Cambria Math"/>
                            </a:rPr>
                            <m:t>,</m:t>
                          </m:r>
                          <m:sSub>
                            <m:sSubPr>
                              <m:ctrlPr>
                                <a:rPr lang="de-CH" b="0" i="1" smtClean="0">
                                  <a:latin typeface="Cambria Math"/>
                                </a:rPr>
                              </m:ctrlPr>
                            </m:sSubPr>
                            <m:e>
                              <m:r>
                                <a:rPr lang="de-CH" b="0" i="1" smtClean="0">
                                  <a:latin typeface="Cambria Math"/>
                                </a:rPr>
                                <m:t>𝑏</m:t>
                              </m:r>
                            </m:e>
                            <m:sub>
                              <m:r>
                                <a:rPr lang="de-CH" b="0" i="1" smtClean="0">
                                  <a:latin typeface="Cambria Math"/>
                                </a:rPr>
                                <m:t>0</m:t>
                              </m:r>
                            </m:sub>
                          </m:sSub>
                        </m:e>
                      </m:d>
                      <m:r>
                        <a:rPr lang="de-CH" i="1">
                          <a:latin typeface="Cambria Math"/>
                        </a:rPr>
                        <m:t>=</m:t>
                      </m:r>
                      <m:r>
                        <a:rPr lang="de-CH" i="1" smtClean="0">
                          <a:latin typeface="Cambria Math"/>
                          <a:ea typeface="Cambria Math"/>
                        </a:rPr>
                        <m:t>𝒩</m:t>
                      </m:r>
                      <m:d>
                        <m:dPr>
                          <m:ctrlPr>
                            <a:rPr lang="de-CH" i="1" smtClean="0">
                              <a:latin typeface="Cambria Math"/>
                              <a:ea typeface="Cambria Math"/>
                            </a:rPr>
                          </m:ctrlPr>
                        </m:dPr>
                        <m:e>
                          <m:r>
                            <a:rPr lang="de-CH" b="0" i="1" smtClean="0">
                              <a:latin typeface="Cambria Math"/>
                              <a:ea typeface="Cambria Math"/>
                            </a:rPr>
                            <m:t>𝜇</m:t>
                          </m:r>
                        </m:e>
                        <m:e>
                          <m:sSub>
                            <m:sSubPr>
                              <m:ctrlPr>
                                <a:rPr lang="de-CH" b="0" i="1" smtClean="0">
                                  <a:latin typeface="Cambria Math"/>
                                  <a:ea typeface="Cambria Math"/>
                                </a:rPr>
                              </m:ctrlPr>
                            </m:sSubPr>
                            <m:e>
                              <m:r>
                                <a:rPr lang="de-CH" b="0" i="1" smtClean="0">
                                  <a:latin typeface="Cambria Math"/>
                                  <a:ea typeface="Cambria Math"/>
                                </a:rPr>
                                <m:t>𝜇</m:t>
                              </m:r>
                            </m:e>
                            <m:sub>
                              <m:r>
                                <a:rPr lang="de-CH" b="0" i="1" smtClean="0">
                                  <a:latin typeface="Cambria Math"/>
                                  <a:ea typeface="Cambria Math"/>
                                </a:rPr>
                                <m:t>0</m:t>
                              </m:r>
                            </m:sub>
                          </m:sSub>
                          <m:r>
                            <a:rPr lang="de-CH" b="0" i="1" smtClean="0">
                              <a:latin typeface="Cambria Math"/>
                              <a:ea typeface="Cambria Math"/>
                            </a:rPr>
                            <m:t>,</m:t>
                          </m:r>
                          <m:sSup>
                            <m:sSupPr>
                              <m:ctrlPr>
                                <a:rPr lang="de-CH" b="0" i="1" smtClean="0">
                                  <a:latin typeface="Cambria Math"/>
                                  <a:ea typeface="Cambria Math"/>
                                </a:rPr>
                              </m:ctrlPr>
                            </m:sSupPr>
                            <m:e>
                              <m:d>
                                <m:dPr>
                                  <m:ctrlPr>
                                    <a:rPr lang="de-CH" b="0" i="1" smtClean="0">
                                      <a:latin typeface="Cambria Math"/>
                                      <a:ea typeface="Cambria Math"/>
                                    </a:rPr>
                                  </m:ctrlPr>
                                </m:dPr>
                                <m:e>
                                  <m:sSub>
                                    <m:sSubPr>
                                      <m:ctrlPr>
                                        <a:rPr lang="de-CH" b="0" i="1" smtClean="0">
                                          <a:latin typeface="Cambria Math"/>
                                          <a:ea typeface="Cambria Math"/>
                                        </a:rPr>
                                      </m:ctrlPr>
                                    </m:sSubPr>
                                    <m:e>
                                      <m:r>
                                        <a:rPr lang="de-CH" b="0" i="1" smtClean="0">
                                          <a:latin typeface="Cambria Math"/>
                                          <a:ea typeface="Cambria Math"/>
                                        </a:rPr>
                                        <m:t>𝜅</m:t>
                                      </m:r>
                                    </m:e>
                                    <m:sub>
                                      <m:r>
                                        <a:rPr lang="de-CH" b="0" i="1" smtClean="0">
                                          <a:latin typeface="Cambria Math"/>
                                          <a:ea typeface="Cambria Math"/>
                                        </a:rPr>
                                        <m:t>0</m:t>
                                      </m:r>
                                    </m:sub>
                                  </m:sSub>
                                  <m:r>
                                    <a:rPr lang="de-CH" b="0" i="1" smtClean="0">
                                      <a:latin typeface="Cambria Math"/>
                                      <a:ea typeface="Cambria Math"/>
                                    </a:rPr>
                                    <m:t>𝜆</m:t>
                                  </m:r>
                                </m:e>
                              </m:d>
                            </m:e>
                            <m:sup>
                              <m:r>
                                <a:rPr lang="de-CH" b="0" i="1" smtClean="0">
                                  <a:latin typeface="Cambria Math"/>
                                  <a:ea typeface="Cambria Math"/>
                                </a:rPr>
                                <m:t>−1</m:t>
                              </m:r>
                            </m:sup>
                          </m:sSup>
                        </m:e>
                      </m:d>
                      <m:r>
                        <m:rPr>
                          <m:sty m:val="p"/>
                        </m:rPr>
                        <a:rPr lang="de-CH" b="0" i="0" smtClean="0">
                          <a:latin typeface="Cambria Math"/>
                          <a:ea typeface="Cambria Math"/>
                        </a:rPr>
                        <m:t>Gam</m:t>
                      </m:r>
                      <m:d>
                        <m:dPr>
                          <m:ctrlPr>
                            <a:rPr lang="de-CH" b="0" i="1" smtClean="0">
                              <a:latin typeface="Cambria Math"/>
                              <a:ea typeface="Cambria Math"/>
                            </a:rPr>
                          </m:ctrlPr>
                        </m:dPr>
                        <m:e>
                          <m:r>
                            <a:rPr lang="de-CH" b="0" i="1" smtClean="0">
                              <a:latin typeface="Cambria Math"/>
                              <a:ea typeface="Cambria Math"/>
                            </a:rPr>
                            <m:t>𝜆</m:t>
                          </m:r>
                        </m:e>
                        <m:e>
                          <m:sSub>
                            <m:sSubPr>
                              <m:ctrlPr>
                                <a:rPr lang="de-CH" b="0" i="1" smtClean="0">
                                  <a:latin typeface="Cambria Math"/>
                                  <a:ea typeface="Cambria Math"/>
                                </a:rPr>
                              </m:ctrlPr>
                            </m:sSubPr>
                            <m:e>
                              <m:r>
                                <a:rPr lang="de-CH" b="0" i="1" smtClean="0">
                                  <a:latin typeface="Cambria Math"/>
                                  <a:ea typeface="Cambria Math"/>
                                </a:rPr>
                                <m:t>𝑎</m:t>
                              </m:r>
                            </m:e>
                            <m:sub>
                              <m:r>
                                <a:rPr lang="de-CH" b="0" i="1" smtClean="0">
                                  <a:latin typeface="Cambria Math"/>
                                  <a:ea typeface="Cambria Math"/>
                                </a:rPr>
                                <m:t>0</m:t>
                              </m:r>
                            </m:sub>
                          </m:sSub>
                          <m:r>
                            <a:rPr lang="de-CH" b="0" i="1" smtClean="0">
                              <a:latin typeface="Cambria Math"/>
                              <a:ea typeface="Cambria Math"/>
                            </a:rPr>
                            <m:t>,</m:t>
                          </m:r>
                          <m:sSub>
                            <m:sSubPr>
                              <m:ctrlPr>
                                <a:rPr lang="de-CH" b="0" i="1" smtClean="0">
                                  <a:latin typeface="Cambria Math"/>
                                  <a:ea typeface="Cambria Math"/>
                                </a:rPr>
                              </m:ctrlPr>
                            </m:sSubPr>
                            <m:e>
                              <m:r>
                                <a:rPr lang="de-CH" b="0" i="1" smtClean="0">
                                  <a:latin typeface="Cambria Math"/>
                                  <a:ea typeface="Cambria Math"/>
                                </a:rPr>
                                <m:t>𝑏</m:t>
                              </m:r>
                            </m:e>
                            <m:sub>
                              <m:r>
                                <a:rPr lang="de-CH" b="0" i="1" smtClean="0">
                                  <a:latin typeface="Cambria Math"/>
                                  <a:ea typeface="Cambria Math"/>
                                </a:rPr>
                                <m:t>0</m:t>
                              </m:r>
                            </m:sub>
                          </m:sSub>
                        </m:e>
                      </m:d>
                    </m:oMath>
                  </m:oMathPara>
                </a14:m>
                <a:endParaRPr lang="de-CH" dirty="0"/>
              </a:p>
              <a:p>
                <a:pPr algn="just">
                  <a:lnSpc>
                    <a:spcPct val="150000"/>
                  </a:lnSpc>
                </a:pPr>
                <a:endParaRPr lang="de-CH" dirty="0" smtClean="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4629729"/>
              </a:xfrm>
              <a:prstGeom prst="rect">
                <a:avLst/>
              </a:prstGeom>
              <a:blipFill rotWithShape="1">
                <a:blip r:embed="rId3"/>
                <a:stretch>
                  <a:fillRect l="-1266"/>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17</a:t>
            </a:fld>
            <a:endParaRPr lang="en-US"/>
          </a:p>
        </p:txBody>
      </p:sp>
    </p:spTree>
    <p:extLst>
      <p:ext uri="{BB962C8B-B14F-4D97-AF65-F5344CB8AC3E}">
        <p14:creationId xmlns:p14="http://schemas.microsoft.com/office/powerpoint/2010/main" val="1139793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616707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posterior (Gaussian-gamma):</a:t>
                </a:r>
              </a:p>
              <a:p>
                <a:pPr algn="just">
                  <a:lnSpc>
                    <a:spcPct val="150000"/>
                  </a:lnSpc>
                </a:pPr>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a:latin typeface="Cambria Math"/>
                            </a:rPr>
                          </m:ctrlPr>
                        </m:dPr>
                        <m:e>
                          <m:r>
                            <a:rPr lang="de-CH" i="1">
                              <a:latin typeface="Cambria Math"/>
                            </a:rPr>
                            <m:t>𝜇</m:t>
                          </m:r>
                          <m:r>
                            <a:rPr lang="de-CH" i="1">
                              <a:latin typeface="Cambria Math"/>
                            </a:rPr>
                            <m:t>,</m:t>
                          </m:r>
                          <m:r>
                            <a:rPr lang="de-CH" i="1">
                              <a:latin typeface="Cambria Math"/>
                            </a:rPr>
                            <m:t>𝜆</m:t>
                          </m:r>
                        </m:e>
                        <m:e>
                          <m:d>
                            <m:dPr>
                              <m:begChr m:val="{"/>
                              <m:endChr m:val="}"/>
                              <m:ctrlPr>
                                <a:rPr lang="de-CH" i="1">
                                  <a:latin typeface="Cambria Math"/>
                                </a:rPr>
                              </m:ctrlPr>
                            </m:dPr>
                            <m:e>
                              <m:sSub>
                                <m:sSubPr>
                                  <m:ctrlPr>
                                    <a:rPr lang="de-CH" i="1">
                                      <a:latin typeface="Cambria Math"/>
                                    </a:rPr>
                                  </m:ctrlPr>
                                </m:sSubPr>
                                <m:e>
                                  <m:r>
                                    <a:rPr lang="de-CH" i="1">
                                      <a:latin typeface="Cambria Math"/>
                                    </a:rPr>
                                    <m:t>𝑥</m:t>
                                  </m:r>
                                </m:e>
                                <m:sub>
                                  <m:r>
                                    <a:rPr lang="de-CH" i="1">
                                      <a:latin typeface="Cambria Math"/>
                                    </a:rPr>
                                    <m:t>𝑖</m:t>
                                  </m:r>
                                </m:sub>
                              </m:sSub>
                            </m:e>
                          </m:d>
                        </m:e>
                      </m:d>
                      <m:r>
                        <a:rPr lang="de-CH" i="1">
                          <a:latin typeface="Cambria Math"/>
                        </a:rPr>
                        <m:t>=</m:t>
                      </m:r>
                      <m:r>
                        <a:rPr lang="de-CH" i="1">
                          <a:latin typeface="Cambria Math"/>
                          <a:ea typeface="Cambria Math"/>
                        </a:rPr>
                        <m:t>𝒩</m:t>
                      </m:r>
                      <m:d>
                        <m:dPr>
                          <m:ctrlPr>
                            <a:rPr lang="de-CH" i="1">
                              <a:latin typeface="Cambria Math"/>
                              <a:ea typeface="Cambria Math"/>
                            </a:rPr>
                          </m:ctrlPr>
                        </m:dPr>
                        <m:e>
                          <m:r>
                            <a:rPr lang="de-CH" i="1">
                              <a:latin typeface="Cambria Math"/>
                              <a:ea typeface="Cambria Math"/>
                            </a:rPr>
                            <m:t>𝜇</m:t>
                          </m:r>
                        </m:e>
                        <m:e>
                          <m:sSub>
                            <m:sSubPr>
                              <m:ctrlPr>
                                <a:rPr lang="de-CH" i="1">
                                  <a:latin typeface="Cambria Math"/>
                                  <a:ea typeface="Cambria Math"/>
                                </a:rPr>
                              </m:ctrlPr>
                            </m:sSubPr>
                            <m:e>
                              <m:r>
                                <a:rPr lang="de-CH" i="1">
                                  <a:latin typeface="Cambria Math"/>
                                  <a:ea typeface="Cambria Math"/>
                                </a:rPr>
                                <m:t>𝜇</m:t>
                              </m:r>
                            </m:e>
                            <m:sub>
                              <m:r>
                                <a:rPr lang="de-CH" b="0" i="1" smtClean="0">
                                  <a:latin typeface="Cambria Math"/>
                                  <a:ea typeface="Cambria Math"/>
                                </a:rPr>
                                <m:t>𝑛</m:t>
                              </m:r>
                            </m:sub>
                          </m:sSub>
                          <m:r>
                            <a:rPr lang="de-CH" i="1">
                              <a:latin typeface="Cambria Math"/>
                              <a:ea typeface="Cambria Math"/>
                            </a:rPr>
                            <m:t>,</m:t>
                          </m:r>
                          <m:sSup>
                            <m:sSupPr>
                              <m:ctrlPr>
                                <a:rPr lang="de-CH" i="1">
                                  <a:latin typeface="Cambria Math"/>
                                  <a:ea typeface="Cambria Math"/>
                                </a:rPr>
                              </m:ctrlPr>
                            </m:sSupPr>
                            <m:e>
                              <m:d>
                                <m:dPr>
                                  <m:ctrlPr>
                                    <a:rPr lang="de-CH" i="1">
                                      <a:latin typeface="Cambria Math"/>
                                      <a:ea typeface="Cambria Math"/>
                                    </a:rPr>
                                  </m:ctrlPr>
                                </m:dPr>
                                <m:e>
                                  <m:sSub>
                                    <m:sSubPr>
                                      <m:ctrlPr>
                                        <a:rPr lang="de-CH" b="0" i="1" smtClean="0">
                                          <a:latin typeface="Cambria Math"/>
                                          <a:ea typeface="Cambria Math"/>
                                        </a:rPr>
                                      </m:ctrlPr>
                                    </m:sSubPr>
                                    <m:e>
                                      <m:r>
                                        <a:rPr lang="de-CH" b="0" i="1" smtClean="0">
                                          <a:latin typeface="Cambria Math"/>
                                          <a:ea typeface="Cambria Math"/>
                                        </a:rPr>
                                        <m:t>𝜅</m:t>
                                      </m:r>
                                    </m:e>
                                    <m:sub>
                                      <m:r>
                                        <a:rPr lang="de-CH" b="0" i="1" smtClean="0">
                                          <a:latin typeface="Cambria Math"/>
                                          <a:ea typeface="Cambria Math"/>
                                        </a:rPr>
                                        <m:t>𝑛</m:t>
                                      </m:r>
                                    </m:sub>
                                  </m:sSub>
                                  <m:r>
                                    <a:rPr lang="de-CH" i="1">
                                      <a:latin typeface="Cambria Math"/>
                                      <a:ea typeface="Cambria Math"/>
                                    </a:rPr>
                                    <m:t>𝜆</m:t>
                                  </m:r>
                                </m:e>
                              </m:d>
                            </m:e>
                            <m:sup>
                              <m:r>
                                <a:rPr lang="de-CH" i="1">
                                  <a:latin typeface="Cambria Math"/>
                                  <a:ea typeface="Cambria Math"/>
                                </a:rPr>
                                <m:t>−1</m:t>
                              </m:r>
                            </m:sup>
                          </m:sSup>
                        </m:e>
                      </m:d>
                      <m:r>
                        <m:rPr>
                          <m:sty m:val="p"/>
                        </m:rPr>
                        <a:rPr lang="de-CH">
                          <a:latin typeface="Cambria Math"/>
                          <a:ea typeface="Cambria Math"/>
                        </a:rPr>
                        <m:t>Gam</m:t>
                      </m:r>
                      <m:d>
                        <m:dPr>
                          <m:ctrlPr>
                            <a:rPr lang="de-CH" i="1">
                              <a:latin typeface="Cambria Math"/>
                              <a:ea typeface="Cambria Math"/>
                            </a:rPr>
                          </m:ctrlPr>
                        </m:dPr>
                        <m:e>
                          <m:r>
                            <a:rPr lang="de-CH" i="1">
                              <a:latin typeface="Cambria Math"/>
                              <a:ea typeface="Cambria Math"/>
                            </a:rPr>
                            <m:t>𝜆</m:t>
                          </m:r>
                        </m:e>
                        <m:e>
                          <m:sSub>
                            <m:sSubPr>
                              <m:ctrlPr>
                                <a:rPr lang="de-CH" i="1">
                                  <a:latin typeface="Cambria Math"/>
                                  <a:ea typeface="Cambria Math"/>
                                </a:rPr>
                              </m:ctrlPr>
                            </m:sSubPr>
                            <m:e>
                              <m:r>
                                <a:rPr lang="de-CH" i="1">
                                  <a:latin typeface="Cambria Math"/>
                                  <a:ea typeface="Cambria Math"/>
                                </a:rPr>
                                <m:t>𝑎</m:t>
                              </m:r>
                            </m:e>
                            <m:sub>
                              <m:r>
                                <a:rPr lang="de-CH" b="0" i="1" smtClean="0">
                                  <a:latin typeface="Cambria Math"/>
                                  <a:ea typeface="Cambria Math"/>
                                </a:rPr>
                                <m:t>𝑛</m:t>
                              </m:r>
                            </m:sub>
                          </m:sSub>
                          <m:r>
                            <a:rPr lang="de-CH" i="1">
                              <a:latin typeface="Cambria Math"/>
                              <a:ea typeface="Cambria Math"/>
                            </a:rPr>
                            <m:t>,</m:t>
                          </m:r>
                          <m:sSub>
                            <m:sSubPr>
                              <m:ctrlPr>
                                <a:rPr lang="de-CH" i="1">
                                  <a:latin typeface="Cambria Math"/>
                                  <a:ea typeface="Cambria Math"/>
                                </a:rPr>
                              </m:ctrlPr>
                            </m:sSubPr>
                            <m:e>
                              <m:r>
                                <a:rPr lang="de-CH" i="1">
                                  <a:latin typeface="Cambria Math"/>
                                  <a:ea typeface="Cambria Math"/>
                                </a:rPr>
                                <m:t>𝑏</m:t>
                              </m:r>
                            </m:e>
                            <m:sub>
                              <m:r>
                                <a:rPr lang="de-CH" b="0" i="1" smtClean="0">
                                  <a:latin typeface="Cambria Math"/>
                                  <a:ea typeface="Cambria Math"/>
                                </a:rPr>
                                <m:t>𝑛</m:t>
                              </m:r>
                            </m:sub>
                          </m:sSub>
                        </m:e>
                      </m:d>
                    </m:oMath>
                  </m:oMathPara>
                </a14:m>
                <a:endParaRPr lang="de-CH" dirty="0"/>
              </a:p>
              <a:p>
                <a:pPr algn="just">
                  <a:lnSpc>
                    <a:spcPct val="150000"/>
                  </a:lnSpc>
                </a:pPr>
                <a:endParaRPr lang="de-CH" dirty="0" smtClean="0"/>
              </a:p>
              <a:p>
                <a:pPr algn="just">
                  <a:lnSpc>
                    <a:spcPct val="150000"/>
                  </a:lnSpc>
                </a:pPr>
                <a:r>
                  <a:rPr lang="de-CH" dirty="0" smtClean="0"/>
                  <a:t>Parameter updates:</a:t>
                </a:r>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𝜇</m:t>
                          </m:r>
                        </m:e>
                        <m:sub>
                          <m:r>
                            <a:rPr lang="de-CH" b="0" i="1" smtClean="0">
                              <a:latin typeface="Cambria Math"/>
                            </a:rPr>
                            <m:t>𝑛</m:t>
                          </m:r>
                        </m:sub>
                      </m:sSub>
                      <m:r>
                        <a:rPr lang="de-CH" b="0" i="1" smtClean="0">
                          <a:latin typeface="Cambria Math"/>
                        </a:rPr>
                        <m:t>=</m:t>
                      </m:r>
                      <m:sSub>
                        <m:sSubPr>
                          <m:ctrlPr>
                            <a:rPr lang="de-CH" b="0" i="1" smtClean="0">
                              <a:latin typeface="Cambria Math"/>
                            </a:rPr>
                          </m:ctrlPr>
                        </m:sSubPr>
                        <m:e>
                          <m:r>
                            <a:rPr lang="de-CH" b="0" i="1" smtClean="0">
                              <a:latin typeface="Cambria Math"/>
                            </a:rPr>
                            <m:t>𝜇</m:t>
                          </m:r>
                        </m:e>
                        <m:sub>
                          <m:r>
                            <a:rPr lang="de-CH" b="0" i="1" smtClean="0">
                              <a:latin typeface="Cambria Math"/>
                            </a:rPr>
                            <m:t>0</m:t>
                          </m:r>
                        </m:sub>
                      </m:sSub>
                      <m:r>
                        <a:rPr lang="de-CH" b="0" i="1" smtClean="0">
                          <a:latin typeface="Cambria Math"/>
                        </a:rPr>
                        <m:t>+</m:t>
                      </m:r>
                      <m:f>
                        <m:fPr>
                          <m:ctrlPr>
                            <a:rPr lang="de-CH" b="0" i="1" smtClean="0">
                              <a:latin typeface="Cambria Math"/>
                            </a:rPr>
                          </m:ctrlPr>
                        </m:fPr>
                        <m:num>
                          <m:r>
                            <a:rPr lang="de-CH" b="0" i="1" smtClean="0">
                              <a:latin typeface="Cambria Math"/>
                            </a:rPr>
                            <m:t>𝑛</m:t>
                          </m:r>
                        </m:num>
                        <m:den>
                          <m:sSub>
                            <m:sSubPr>
                              <m:ctrlPr>
                                <a:rPr lang="de-CH" b="0" i="1" smtClean="0">
                                  <a:latin typeface="Cambria Math"/>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den>
                      </m:f>
                      <m:d>
                        <m:dPr>
                          <m:ctrlPr>
                            <a:rPr lang="de-CH" b="0" i="1" smtClean="0">
                              <a:latin typeface="Cambria Math"/>
                            </a:rPr>
                          </m:ctrlPr>
                        </m:dPr>
                        <m:e>
                          <m:acc>
                            <m:accPr>
                              <m:chr m:val="̅"/>
                              <m:ctrlPr>
                                <a:rPr lang="de-CH" b="0" i="1" smtClean="0">
                                  <a:latin typeface="Cambria Math"/>
                                </a:rPr>
                              </m:ctrlPr>
                            </m:accPr>
                            <m:e>
                              <m:r>
                                <a:rPr lang="de-CH" b="0" i="1" smtClean="0">
                                  <a:latin typeface="Cambria Math"/>
                                </a:rPr>
                                <m:t>𝑥</m:t>
                              </m:r>
                            </m:e>
                          </m:acc>
                          <m:r>
                            <a:rPr lang="de-CH" b="0" i="1" smtClean="0">
                              <a:latin typeface="Cambria Math"/>
                            </a:rPr>
                            <m:t>−</m:t>
                          </m:r>
                          <m:sSub>
                            <m:sSubPr>
                              <m:ctrlPr>
                                <a:rPr lang="de-CH" b="0" i="1" smtClean="0">
                                  <a:latin typeface="Cambria Math"/>
                                </a:rPr>
                              </m:ctrlPr>
                            </m:sSubPr>
                            <m:e>
                              <m:r>
                                <a:rPr lang="de-CH" b="0" i="1" smtClean="0">
                                  <a:latin typeface="Cambria Math"/>
                                </a:rPr>
                                <m:t>𝜇</m:t>
                              </m:r>
                            </m:e>
                            <m:sub>
                              <m:r>
                                <a:rPr lang="de-CH" b="0" i="1" smtClean="0">
                                  <a:latin typeface="Cambria Math"/>
                                </a:rPr>
                                <m:t>0</m:t>
                              </m:r>
                            </m:sub>
                          </m:sSub>
                        </m:e>
                      </m:d>
                      <m:r>
                        <a:rPr lang="de-CH" b="0" i="1" smtClean="0">
                          <a:latin typeface="Cambria Math"/>
                        </a:rPr>
                        <m:t>,  </m:t>
                      </m:r>
                      <m:sSub>
                        <m:sSubPr>
                          <m:ctrlPr>
                            <a:rPr lang="de-CH" b="0" i="1" smtClean="0">
                              <a:latin typeface="Cambria Math"/>
                            </a:rPr>
                          </m:ctrlPr>
                        </m:sSubPr>
                        <m:e>
                          <m:r>
                            <a:rPr lang="de-CH" b="0" i="1" smtClean="0">
                              <a:latin typeface="Cambria Math"/>
                            </a:rPr>
                            <m:t>𝜅</m:t>
                          </m:r>
                        </m:e>
                        <m:sub>
                          <m:r>
                            <a:rPr lang="de-CH" b="0" i="1" smtClean="0">
                              <a:latin typeface="Cambria Math"/>
                            </a:rPr>
                            <m:t>𝑛</m:t>
                          </m:r>
                        </m:sub>
                      </m:sSub>
                      <m:r>
                        <a:rPr lang="de-CH" b="0" i="1" smtClean="0">
                          <a:latin typeface="Cambria Math"/>
                        </a:rPr>
                        <m:t>=</m:t>
                      </m:r>
                      <m:sSub>
                        <m:sSubPr>
                          <m:ctrlPr>
                            <a:rPr lang="de-CH" b="0" i="1" smtClean="0">
                              <a:latin typeface="Cambria Math"/>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r>
                        <a:rPr lang="de-CH" b="0" i="1" smtClean="0">
                          <a:latin typeface="Cambria Math"/>
                        </a:rPr>
                        <m:t>,  </m:t>
                      </m:r>
                      <m:sSub>
                        <m:sSubPr>
                          <m:ctrlPr>
                            <a:rPr lang="de-CH" b="0" i="1" smtClean="0">
                              <a:latin typeface="Cambria Math"/>
                            </a:rPr>
                          </m:ctrlPr>
                        </m:sSubPr>
                        <m:e>
                          <m:r>
                            <a:rPr lang="de-CH" b="0" i="1" smtClean="0">
                              <a:latin typeface="Cambria Math"/>
                            </a:rPr>
                            <m:t>𝑎</m:t>
                          </m:r>
                        </m:e>
                        <m:sub>
                          <m:r>
                            <a:rPr lang="de-CH" b="0" i="1" smtClean="0">
                              <a:latin typeface="Cambria Math"/>
                            </a:rPr>
                            <m:t>𝑛</m:t>
                          </m:r>
                        </m:sub>
                      </m:sSub>
                      <m:r>
                        <a:rPr lang="de-CH" b="0" i="1" smtClean="0">
                          <a:latin typeface="Cambria Math"/>
                        </a:rPr>
                        <m:t>=</m:t>
                      </m:r>
                      <m:sSub>
                        <m:sSubPr>
                          <m:ctrlPr>
                            <a:rPr lang="de-CH" b="0" i="1" smtClean="0">
                              <a:latin typeface="Cambria Math"/>
                            </a:rPr>
                          </m:ctrlPr>
                        </m:sSubPr>
                        <m:e>
                          <m:r>
                            <a:rPr lang="de-CH" b="0" i="1" smtClean="0">
                              <a:latin typeface="Cambria Math"/>
                            </a:rPr>
                            <m:t>𝑎</m:t>
                          </m:r>
                        </m:e>
                        <m:sub>
                          <m:r>
                            <a:rPr lang="de-CH" b="0" i="1" smtClean="0">
                              <a:latin typeface="Cambria Math"/>
                            </a:rPr>
                            <m:t>0</m:t>
                          </m:r>
                        </m:sub>
                      </m:sSub>
                      <m:r>
                        <a:rPr lang="de-CH" b="0" i="1" smtClean="0">
                          <a:latin typeface="Cambria Math"/>
                        </a:rPr>
                        <m:t>+</m:t>
                      </m:r>
                      <m:f>
                        <m:fPr>
                          <m:ctrlPr>
                            <a:rPr lang="de-CH" b="0" i="1" smtClean="0">
                              <a:latin typeface="Cambria Math"/>
                            </a:rPr>
                          </m:ctrlPr>
                        </m:fPr>
                        <m:num>
                          <m:r>
                            <a:rPr lang="de-CH" b="0" i="1" smtClean="0">
                              <a:latin typeface="Cambria Math"/>
                            </a:rPr>
                            <m:t>𝑛</m:t>
                          </m:r>
                        </m:num>
                        <m:den>
                          <m:r>
                            <a:rPr lang="de-CH" b="0" i="1" smtClean="0">
                              <a:latin typeface="Cambria Math"/>
                            </a:rPr>
                            <m:t>2</m:t>
                          </m:r>
                        </m:den>
                      </m:f>
                    </m:oMath>
                  </m:oMathPara>
                </a14:m>
                <a:endParaRPr lang="de-CH" dirty="0" smtClean="0"/>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𝑏</m:t>
                          </m:r>
                        </m:e>
                        <m:sub>
                          <m:r>
                            <a:rPr lang="de-CH" b="0" i="1" smtClean="0">
                              <a:latin typeface="Cambria Math"/>
                            </a:rPr>
                            <m:t>𝑛</m:t>
                          </m:r>
                        </m:sub>
                      </m:sSub>
                      <m:r>
                        <a:rPr lang="de-CH" b="0" i="1" smtClean="0">
                          <a:latin typeface="Cambria Math"/>
                        </a:rPr>
                        <m:t>=</m:t>
                      </m:r>
                      <m:sSub>
                        <m:sSubPr>
                          <m:ctrlPr>
                            <a:rPr lang="de-CH" b="0" i="1" smtClean="0">
                              <a:latin typeface="Cambria Math"/>
                            </a:rPr>
                          </m:ctrlPr>
                        </m:sSubPr>
                        <m:e>
                          <m:r>
                            <a:rPr lang="de-CH" b="0" i="1" smtClean="0">
                              <a:latin typeface="Cambria Math"/>
                            </a:rPr>
                            <m:t>𝑏</m:t>
                          </m:r>
                        </m:e>
                        <m:sub>
                          <m:r>
                            <a:rPr lang="de-CH" b="0" i="1" smtClean="0">
                              <a:latin typeface="Cambria Math"/>
                            </a:rPr>
                            <m:t>0</m:t>
                          </m:r>
                        </m:sub>
                      </m:sSub>
                      <m:r>
                        <a:rPr lang="de-CH" b="0" i="1" smtClean="0">
                          <a:latin typeface="Cambria Math"/>
                        </a:rPr>
                        <m:t>+</m:t>
                      </m:r>
                      <m:f>
                        <m:fPr>
                          <m:ctrlPr>
                            <a:rPr lang="de-CH" b="0" i="1" smtClean="0">
                              <a:latin typeface="Cambria Math"/>
                            </a:rPr>
                          </m:ctrlPr>
                        </m:fPr>
                        <m:num>
                          <m:r>
                            <a:rPr lang="de-CH" b="0" i="1" smtClean="0">
                              <a:latin typeface="Cambria Math"/>
                            </a:rPr>
                            <m:t>𝑛</m:t>
                          </m:r>
                        </m:num>
                        <m:den>
                          <m:r>
                            <a:rPr lang="de-CH" b="0" i="1" smtClean="0">
                              <a:latin typeface="Cambria Math"/>
                            </a:rPr>
                            <m:t>2</m:t>
                          </m:r>
                        </m:den>
                      </m:f>
                      <m:d>
                        <m:dPr>
                          <m:ctrlPr>
                            <a:rPr lang="de-CH" b="0" i="1" smtClean="0">
                              <a:latin typeface="Cambria Math"/>
                            </a:rPr>
                          </m:ctrlPr>
                        </m:dPr>
                        <m:e>
                          <m:sSup>
                            <m:sSupPr>
                              <m:ctrlPr>
                                <a:rPr lang="de-CH" b="0" i="1" smtClean="0">
                                  <a:latin typeface="Cambria Math"/>
                                </a:rPr>
                              </m:ctrlPr>
                            </m:sSupPr>
                            <m:e>
                              <m:r>
                                <a:rPr lang="de-CH" b="0" i="1" smtClean="0">
                                  <a:latin typeface="Cambria Math"/>
                                </a:rPr>
                                <m:t>𝑠</m:t>
                              </m:r>
                            </m:e>
                            <m:sup>
                              <m:r>
                                <a:rPr lang="de-CH" b="0" i="1" smtClean="0">
                                  <a:latin typeface="Cambria Math"/>
                                </a:rPr>
                                <m:t>2</m:t>
                              </m:r>
                            </m:sup>
                          </m:sSup>
                          <m:r>
                            <a:rPr lang="de-CH" b="0" i="1" smtClean="0">
                              <a:latin typeface="Cambria Math"/>
                            </a:rPr>
                            <m:t>+</m:t>
                          </m:r>
                          <m:f>
                            <m:fPr>
                              <m:ctrlPr>
                                <a:rPr lang="de-CH" b="0" i="1" smtClean="0">
                                  <a:latin typeface="Cambria Math"/>
                                </a:rPr>
                              </m:ctrlPr>
                            </m:fPr>
                            <m:num>
                              <m:sSub>
                                <m:sSubPr>
                                  <m:ctrlPr>
                                    <a:rPr lang="de-CH" b="0" i="1" smtClean="0">
                                      <a:latin typeface="Cambria Math"/>
                                    </a:rPr>
                                  </m:ctrlPr>
                                </m:sSubPr>
                                <m:e>
                                  <m:r>
                                    <a:rPr lang="de-CH" b="0" i="1" smtClean="0">
                                      <a:latin typeface="Cambria Math"/>
                                    </a:rPr>
                                    <m:t>𝜅</m:t>
                                  </m:r>
                                </m:e>
                                <m:sub>
                                  <m:r>
                                    <a:rPr lang="de-CH" b="0" i="1" smtClean="0">
                                      <a:latin typeface="Cambria Math"/>
                                    </a:rPr>
                                    <m:t>0</m:t>
                                  </m:r>
                                </m:sub>
                              </m:sSub>
                            </m:num>
                            <m:den>
                              <m:sSub>
                                <m:sSubPr>
                                  <m:ctrlPr>
                                    <a:rPr lang="de-CH" b="0" i="1" smtClean="0">
                                      <a:latin typeface="Cambria Math"/>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den>
                          </m:f>
                          <m:sSup>
                            <m:sSupPr>
                              <m:ctrlPr>
                                <a:rPr lang="de-CH" b="0" i="1" smtClean="0">
                                  <a:latin typeface="Cambria Math"/>
                                </a:rPr>
                              </m:ctrlPr>
                            </m:sSupPr>
                            <m:e>
                              <m:d>
                                <m:dPr>
                                  <m:ctrlPr>
                                    <a:rPr lang="de-CH" b="0" i="1" smtClean="0">
                                      <a:latin typeface="Cambria Math"/>
                                    </a:rPr>
                                  </m:ctrlPr>
                                </m:dPr>
                                <m:e>
                                  <m:acc>
                                    <m:accPr>
                                      <m:chr m:val="̅"/>
                                      <m:ctrlPr>
                                        <a:rPr lang="de-CH" i="1">
                                          <a:latin typeface="Cambria Math"/>
                                        </a:rPr>
                                      </m:ctrlPr>
                                    </m:accPr>
                                    <m:e>
                                      <m:r>
                                        <a:rPr lang="de-CH" i="1">
                                          <a:latin typeface="Cambria Math"/>
                                        </a:rPr>
                                        <m:t>𝑥</m:t>
                                      </m:r>
                                    </m:e>
                                  </m:acc>
                                  <m:r>
                                    <a:rPr lang="de-CH" b="0" i="1" smtClean="0">
                                      <a:latin typeface="Cambria Math"/>
                                    </a:rPr>
                                    <m:t>−</m:t>
                                  </m:r>
                                  <m:sSub>
                                    <m:sSubPr>
                                      <m:ctrlPr>
                                        <a:rPr lang="de-CH" b="0" i="1" smtClean="0">
                                          <a:latin typeface="Cambria Math"/>
                                        </a:rPr>
                                      </m:ctrlPr>
                                    </m:sSubPr>
                                    <m:e>
                                      <m:r>
                                        <a:rPr lang="de-CH" b="0" i="1" smtClean="0">
                                          <a:latin typeface="Cambria Math"/>
                                        </a:rPr>
                                        <m:t>𝜇</m:t>
                                      </m:r>
                                    </m:e>
                                    <m:sub>
                                      <m:r>
                                        <a:rPr lang="de-CH" b="0" i="1" smtClean="0">
                                          <a:latin typeface="Cambria Math"/>
                                        </a:rPr>
                                        <m:t>0</m:t>
                                      </m:r>
                                    </m:sub>
                                  </m:sSub>
                                </m:e>
                              </m:d>
                            </m:e>
                            <m:sup>
                              <m:r>
                                <a:rPr lang="de-CH" b="0" i="1" smtClean="0">
                                  <a:latin typeface="Cambria Math"/>
                                </a:rPr>
                                <m:t>2</m:t>
                              </m:r>
                            </m:sup>
                          </m:sSup>
                        </m:e>
                      </m:d>
                    </m:oMath>
                  </m:oMathPara>
                </a14:m>
                <a:r>
                  <a:rPr lang="de-CH" b="0" dirty="0" smtClean="0"/>
                  <a:t/>
                </a:r>
                <a:br>
                  <a:rPr lang="de-CH" b="0" dirty="0" smtClean="0"/>
                </a:br>
                <a:r>
                  <a:rPr lang="de-CH" b="0" dirty="0" smtClean="0"/>
                  <a:t>with</a:t>
                </a:r>
                <a:r>
                  <a:rPr lang="de-CH" dirty="0" smtClean="0"/>
                  <a:t/>
                </a:r>
                <a:br>
                  <a:rPr lang="de-CH" dirty="0" smtClean="0"/>
                </a:br>
                <a14:m>
                  <m:oMathPara xmlns:m="http://schemas.openxmlformats.org/officeDocument/2006/math">
                    <m:oMathParaPr>
                      <m:jc m:val="centerGroup"/>
                    </m:oMathParaPr>
                    <m:oMath xmlns:m="http://schemas.openxmlformats.org/officeDocument/2006/math">
                      <m:acc>
                        <m:accPr>
                          <m:chr m:val="̅"/>
                          <m:ctrlPr>
                            <a:rPr lang="de-CH" i="1">
                              <a:latin typeface="Cambria Math"/>
                            </a:rPr>
                          </m:ctrlPr>
                        </m:accPr>
                        <m:e>
                          <m:r>
                            <a:rPr lang="de-CH" i="1">
                              <a:latin typeface="Cambria Math"/>
                            </a:rPr>
                            <m:t>𝑥</m:t>
                          </m:r>
                        </m:e>
                      </m:acc>
                      <m:r>
                        <a:rPr lang="de-CH" i="1">
                          <a:latin typeface="Cambria Math"/>
                        </a:rPr>
                        <m:t>≔</m:t>
                      </m:r>
                      <m:f>
                        <m:fPr>
                          <m:ctrlPr>
                            <a:rPr lang="de-CH" i="1">
                              <a:latin typeface="Cambria Math"/>
                            </a:rPr>
                          </m:ctrlPr>
                        </m:fPr>
                        <m:num>
                          <m:r>
                            <a:rPr lang="de-CH" i="1">
                              <a:latin typeface="Cambria Math"/>
                            </a:rPr>
                            <m:t>1</m:t>
                          </m:r>
                        </m:num>
                        <m:den>
                          <m:r>
                            <a:rPr lang="de-CH" i="1">
                              <a:latin typeface="Cambria Math"/>
                            </a:rPr>
                            <m:t>𝑛</m:t>
                          </m:r>
                        </m:den>
                      </m:f>
                      <m:nary>
                        <m:naryPr>
                          <m:chr m:val="∑"/>
                          <m:ctrlPr>
                            <a:rPr lang="de-CH" i="1">
                              <a:latin typeface="Cambria Math"/>
                            </a:rPr>
                          </m:ctrlPr>
                        </m:naryPr>
                        <m:sub>
                          <m:r>
                            <m:rPr>
                              <m:brk m:alnAt="23"/>
                            </m:rPr>
                            <a:rPr lang="de-CH" i="1">
                              <a:latin typeface="Cambria Math"/>
                            </a:rPr>
                            <m:t>𝑖</m:t>
                          </m:r>
                          <m:r>
                            <a:rPr lang="de-CH" i="1">
                              <a:latin typeface="Cambria Math"/>
                            </a:rPr>
                            <m:t>=1</m:t>
                          </m:r>
                        </m:sub>
                        <m:sup>
                          <m:r>
                            <a:rPr lang="de-CH" i="1">
                              <a:latin typeface="Cambria Math"/>
                            </a:rPr>
                            <m:t>𝑛</m:t>
                          </m:r>
                        </m:sup>
                        <m:e>
                          <m:sSub>
                            <m:sSubPr>
                              <m:ctrlPr>
                                <a:rPr lang="de-CH" i="1">
                                  <a:latin typeface="Cambria Math"/>
                                </a:rPr>
                              </m:ctrlPr>
                            </m:sSubPr>
                            <m:e>
                              <m:r>
                                <a:rPr lang="de-CH" i="1">
                                  <a:latin typeface="Cambria Math"/>
                                </a:rPr>
                                <m:t>𝑥</m:t>
                              </m:r>
                            </m:e>
                            <m:sub>
                              <m:r>
                                <a:rPr lang="de-CH" i="1">
                                  <a:latin typeface="Cambria Math"/>
                                </a:rPr>
                                <m:t>𝑖</m:t>
                              </m:r>
                            </m:sub>
                          </m:sSub>
                        </m:e>
                      </m:nary>
                      <m:r>
                        <a:rPr lang="de-CH" b="0" i="1" smtClean="0">
                          <a:latin typeface="Cambria Math"/>
                        </a:rPr>
                        <m:t>,  </m:t>
                      </m:r>
                      <m:sSup>
                        <m:sSupPr>
                          <m:ctrlPr>
                            <a:rPr lang="de-CH" b="0" i="1" smtClean="0">
                              <a:latin typeface="Cambria Math"/>
                            </a:rPr>
                          </m:ctrlPr>
                        </m:sSupPr>
                        <m:e>
                          <m:r>
                            <a:rPr lang="de-CH" b="0" i="1" smtClean="0">
                              <a:latin typeface="Cambria Math"/>
                            </a:rPr>
                            <m:t>𝑠</m:t>
                          </m:r>
                        </m:e>
                        <m:sup>
                          <m:r>
                            <a:rPr lang="de-CH" b="0" i="1" smtClean="0">
                              <a:latin typeface="Cambria Math"/>
                            </a:rPr>
                            <m:t>2</m:t>
                          </m:r>
                        </m:sup>
                      </m:sSup>
                      <m:r>
                        <a:rPr lang="de-CH" b="0" i="1" smtClean="0">
                          <a:latin typeface="Cambria Math"/>
                        </a:rPr>
                        <m:t>≔</m:t>
                      </m:r>
                      <m:f>
                        <m:fPr>
                          <m:ctrlPr>
                            <a:rPr lang="de-CH" i="1">
                              <a:latin typeface="Cambria Math"/>
                            </a:rPr>
                          </m:ctrlPr>
                        </m:fPr>
                        <m:num>
                          <m:r>
                            <a:rPr lang="de-CH" i="1">
                              <a:latin typeface="Cambria Math"/>
                            </a:rPr>
                            <m:t>1</m:t>
                          </m:r>
                        </m:num>
                        <m:den>
                          <m:r>
                            <a:rPr lang="de-CH" b="0" i="1" smtClean="0">
                              <a:latin typeface="Cambria Math"/>
                            </a:rPr>
                            <m:t>𝑛</m:t>
                          </m:r>
                        </m:den>
                      </m:f>
                      <m:nary>
                        <m:naryPr>
                          <m:chr m:val="∑"/>
                          <m:ctrlPr>
                            <a:rPr lang="de-CH" i="1">
                              <a:latin typeface="Cambria Math"/>
                            </a:rPr>
                          </m:ctrlPr>
                        </m:naryPr>
                        <m:sub>
                          <m:r>
                            <m:rPr>
                              <m:brk m:alnAt="23"/>
                            </m:rPr>
                            <a:rPr lang="de-CH" i="1">
                              <a:latin typeface="Cambria Math"/>
                            </a:rPr>
                            <m:t>𝑖</m:t>
                          </m:r>
                          <m:r>
                            <a:rPr lang="de-CH" i="1">
                              <a:latin typeface="Cambria Math"/>
                            </a:rPr>
                            <m:t>=1</m:t>
                          </m:r>
                        </m:sub>
                        <m:sup>
                          <m:r>
                            <a:rPr lang="de-CH" i="1">
                              <a:latin typeface="Cambria Math"/>
                            </a:rPr>
                            <m:t>𝑛</m:t>
                          </m:r>
                        </m:sup>
                        <m:e>
                          <m:sSup>
                            <m:sSupPr>
                              <m:ctrlPr>
                                <a:rPr lang="de-CH" i="1">
                                  <a:latin typeface="Cambria Math"/>
                                </a:rPr>
                              </m:ctrlPr>
                            </m:sSupPr>
                            <m:e>
                              <m:d>
                                <m:dPr>
                                  <m:ctrlPr>
                                    <a:rPr lang="de-CH" i="1">
                                      <a:latin typeface="Cambria Math"/>
                                    </a:rPr>
                                  </m:ctrlPr>
                                </m:dPr>
                                <m:e>
                                  <m:sSub>
                                    <m:sSubPr>
                                      <m:ctrlPr>
                                        <a:rPr lang="de-CH" i="1">
                                          <a:latin typeface="Cambria Math"/>
                                        </a:rPr>
                                      </m:ctrlPr>
                                    </m:sSubPr>
                                    <m:e>
                                      <m:r>
                                        <a:rPr lang="de-CH" i="1">
                                          <a:latin typeface="Cambria Math"/>
                                        </a:rPr>
                                        <m:t>𝑥</m:t>
                                      </m:r>
                                    </m:e>
                                    <m:sub>
                                      <m:r>
                                        <a:rPr lang="de-CH" i="1">
                                          <a:latin typeface="Cambria Math"/>
                                        </a:rPr>
                                        <m:t>𝑖</m:t>
                                      </m:r>
                                    </m:sub>
                                  </m:sSub>
                                  <m:r>
                                    <a:rPr lang="de-CH" i="1">
                                      <a:latin typeface="Cambria Math"/>
                                    </a:rPr>
                                    <m:t>−</m:t>
                                  </m:r>
                                  <m:acc>
                                    <m:accPr>
                                      <m:chr m:val="̅"/>
                                      <m:ctrlPr>
                                        <a:rPr lang="de-CH" i="1">
                                          <a:latin typeface="Cambria Math"/>
                                        </a:rPr>
                                      </m:ctrlPr>
                                    </m:accPr>
                                    <m:e>
                                      <m:r>
                                        <a:rPr lang="de-CH" i="1">
                                          <a:latin typeface="Cambria Math"/>
                                        </a:rPr>
                                        <m:t>𝑥</m:t>
                                      </m:r>
                                    </m:e>
                                  </m:acc>
                                </m:e>
                              </m:d>
                            </m:e>
                            <m:sup>
                              <m:r>
                                <a:rPr lang="de-CH" i="1">
                                  <a:latin typeface="Cambria Math"/>
                                </a:rPr>
                                <m:t>2</m:t>
                              </m:r>
                            </m:sup>
                          </m:sSup>
                        </m:e>
                      </m:nary>
                    </m:oMath>
                  </m:oMathPara>
                </a14:m>
                <a:endParaRPr lang="de-CH" dirty="0"/>
              </a:p>
              <a:p>
                <a:pPr algn="just">
                  <a:lnSpc>
                    <a:spcPct val="150000"/>
                  </a:lnSpc>
                </a:pPr>
                <a:endParaRPr lang="de-CH" dirty="0"/>
              </a:p>
              <a:p>
                <a:pPr algn="just">
                  <a:lnSpc>
                    <a:spcPct val="150000"/>
                  </a:lnSpc>
                </a:pPr>
                <a:endParaRPr lang="de-CH" dirty="0" smtClean="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6167073"/>
              </a:xfrm>
              <a:prstGeom prst="rect">
                <a:avLst/>
              </a:prstGeom>
              <a:blipFill rotWithShape="1">
                <a:blip r:embed="rId3"/>
                <a:stretch>
                  <a:fillRect l="-1266"/>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18</a:t>
            </a:fld>
            <a:endParaRPr lang="en-US"/>
          </a:p>
        </p:txBody>
      </p:sp>
    </p:spTree>
    <p:extLst>
      <p:ext uri="{BB962C8B-B14F-4D97-AF65-F5344CB8AC3E}">
        <p14:creationId xmlns:p14="http://schemas.microsoft.com/office/powerpoint/2010/main" val="3027642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484414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limit for which the prior becomes uninformative:</a:t>
                </a:r>
              </a:p>
              <a:p>
                <a:pPr marL="285750" indent="-285750" algn="just">
                  <a:lnSpc>
                    <a:spcPct val="150000"/>
                  </a:lnSpc>
                  <a:buFont typeface="Arial" pitchFamily="34" charset="0"/>
                  <a:buChar char="•"/>
                </a:pPr>
                <a:r>
                  <a:rPr lang="de-CH" sz="2000" dirty="0" smtClean="0"/>
                  <a:t>For </a:t>
                </a:r>
                <a14:m>
                  <m:oMath xmlns:m="http://schemas.openxmlformats.org/officeDocument/2006/math">
                    <m:sSub>
                      <m:sSubPr>
                        <m:ctrlPr>
                          <a:rPr lang="de-CH" sz="2000" i="1">
                            <a:latin typeface="Cambria Math"/>
                          </a:rPr>
                        </m:ctrlPr>
                      </m:sSubPr>
                      <m:e>
                        <m:r>
                          <a:rPr lang="de-CH" sz="2000" i="1">
                            <a:latin typeface="Cambria Math"/>
                          </a:rPr>
                          <m:t>𝜅</m:t>
                        </m:r>
                      </m:e>
                      <m:sub>
                        <m:r>
                          <a:rPr lang="de-CH" sz="2000" i="1">
                            <a:latin typeface="Cambria Math"/>
                          </a:rPr>
                          <m:t>0</m:t>
                        </m:r>
                      </m:sub>
                    </m:sSub>
                    <m:r>
                      <a:rPr lang="de-CH" sz="2000" i="1">
                        <a:latin typeface="Cambria Math"/>
                      </a:rPr>
                      <m:t>=0</m:t>
                    </m:r>
                  </m:oMath>
                </a14:m>
                <a:r>
                  <a:rPr lang="de-CH" sz="2000" dirty="0" smtClean="0"/>
                  <a:t>, </a:t>
                </a:r>
                <a14:m>
                  <m:oMath xmlns:m="http://schemas.openxmlformats.org/officeDocument/2006/math">
                    <m:sSub>
                      <m:sSubPr>
                        <m:ctrlPr>
                          <a:rPr lang="de-CH" sz="2000" b="0" i="1" smtClean="0">
                            <a:latin typeface="Cambria Math"/>
                          </a:rPr>
                        </m:ctrlPr>
                      </m:sSubPr>
                      <m:e>
                        <m:r>
                          <a:rPr lang="de-CH" sz="2000" b="0" i="1" smtClean="0">
                            <a:latin typeface="Cambria Math"/>
                          </a:rPr>
                          <m:t>𝑎</m:t>
                        </m:r>
                      </m:e>
                      <m:sub>
                        <m:r>
                          <a:rPr lang="de-CH" sz="2000" b="0" i="1" smtClean="0">
                            <a:latin typeface="Cambria Math"/>
                          </a:rPr>
                          <m:t>0</m:t>
                        </m:r>
                      </m:sub>
                    </m:sSub>
                    <m:r>
                      <a:rPr lang="de-CH" sz="2000" b="0" i="1" smtClean="0">
                        <a:latin typeface="Cambria Math"/>
                      </a:rPr>
                      <m:t>=0</m:t>
                    </m:r>
                  </m:oMath>
                </a14:m>
                <a:r>
                  <a:rPr lang="de-CH" sz="2000" dirty="0" smtClean="0"/>
                  <a:t>, </a:t>
                </a:r>
                <a14:m>
                  <m:oMath xmlns:m="http://schemas.openxmlformats.org/officeDocument/2006/math">
                    <m:sSub>
                      <m:sSubPr>
                        <m:ctrlPr>
                          <a:rPr lang="de-CH" sz="2000" b="0" i="1" smtClean="0">
                            <a:latin typeface="Cambria Math"/>
                          </a:rPr>
                        </m:ctrlPr>
                      </m:sSubPr>
                      <m:e>
                        <m:r>
                          <a:rPr lang="de-CH" sz="2000" b="0" i="1" smtClean="0">
                            <a:latin typeface="Cambria Math"/>
                          </a:rPr>
                          <m:t>𝑏</m:t>
                        </m:r>
                      </m:e>
                      <m:sub>
                        <m:r>
                          <a:rPr lang="de-CH" sz="2000" b="0" i="1" smtClean="0">
                            <a:latin typeface="Cambria Math"/>
                          </a:rPr>
                          <m:t>0</m:t>
                        </m:r>
                      </m:sub>
                    </m:sSub>
                    <m:r>
                      <a:rPr lang="de-CH" sz="2000" b="0" i="1" smtClean="0">
                        <a:latin typeface="Cambria Math"/>
                      </a:rPr>
                      <m:t>=0</m:t>
                    </m:r>
                  </m:oMath>
                </a14:m>
                <a:r>
                  <a:rPr lang="de-CH" sz="2000" dirty="0" smtClean="0"/>
                  <a:t>, the updates reduce to:</a:t>
                </a:r>
              </a:p>
              <a:p>
                <a:pPr algn="just">
                  <a:lnSpc>
                    <a:spcPct val="150000"/>
                  </a:lnSpc>
                </a:pPr>
                <a14:m>
                  <m:oMathPara xmlns:m="http://schemas.openxmlformats.org/officeDocument/2006/math">
                    <m:oMathParaPr>
                      <m:jc m:val="centerGroup"/>
                    </m:oMathParaPr>
                    <m:oMath xmlns:m="http://schemas.openxmlformats.org/officeDocument/2006/math">
                      <m:sSub>
                        <m:sSubPr>
                          <m:ctrlPr>
                            <a:rPr lang="de-CH" sz="2000" b="0" i="1" smtClean="0">
                              <a:latin typeface="Cambria Math"/>
                            </a:rPr>
                          </m:ctrlPr>
                        </m:sSubPr>
                        <m:e>
                          <m:r>
                            <a:rPr lang="de-CH" sz="2000" b="0" i="1" smtClean="0">
                              <a:latin typeface="Cambria Math"/>
                            </a:rPr>
                            <m:t>𝜇</m:t>
                          </m:r>
                        </m:e>
                        <m:sub>
                          <m:r>
                            <a:rPr lang="de-CH" sz="2000" b="0" i="1" smtClean="0">
                              <a:latin typeface="Cambria Math"/>
                            </a:rPr>
                            <m:t>𝑛</m:t>
                          </m:r>
                        </m:sub>
                      </m:sSub>
                      <m:r>
                        <a:rPr lang="de-CH" sz="2000" b="0" i="1" smtClean="0">
                          <a:latin typeface="Cambria Math"/>
                        </a:rPr>
                        <m:t>=</m:t>
                      </m:r>
                      <m:acc>
                        <m:accPr>
                          <m:chr m:val="̅"/>
                          <m:ctrlPr>
                            <a:rPr lang="de-CH" sz="2000" i="1">
                              <a:latin typeface="Cambria Math"/>
                            </a:rPr>
                          </m:ctrlPr>
                        </m:accPr>
                        <m:e>
                          <m:r>
                            <a:rPr lang="de-CH" sz="2000" i="1">
                              <a:latin typeface="Cambria Math"/>
                            </a:rPr>
                            <m:t>𝑥</m:t>
                          </m:r>
                        </m:e>
                      </m:acc>
                      <m:r>
                        <a:rPr lang="de-CH" sz="2000" b="0" i="0" smtClean="0">
                          <a:latin typeface="Cambria Math"/>
                        </a:rPr>
                        <m:t>       </m:t>
                      </m:r>
                      <m:sSub>
                        <m:sSubPr>
                          <m:ctrlPr>
                            <a:rPr lang="de-CH" sz="2000" b="0" i="1" smtClean="0">
                              <a:latin typeface="Cambria Math"/>
                            </a:rPr>
                          </m:ctrlPr>
                        </m:sSubPr>
                        <m:e>
                          <m:r>
                            <a:rPr lang="de-CH" sz="2000" b="0" i="1" smtClean="0">
                              <a:latin typeface="Cambria Math"/>
                            </a:rPr>
                            <m:t>𝜅</m:t>
                          </m:r>
                        </m:e>
                        <m:sub>
                          <m:r>
                            <a:rPr lang="de-CH" sz="2000" b="0" i="1" smtClean="0">
                              <a:latin typeface="Cambria Math"/>
                            </a:rPr>
                            <m:t>𝑛</m:t>
                          </m:r>
                        </m:sub>
                      </m:sSub>
                      <m:r>
                        <a:rPr lang="de-CH" sz="2000" b="0" i="1" smtClean="0">
                          <a:latin typeface="Cambria Math"/>
                        </a:rPr>
                        <m:t>=</m:t>
                      </m:r>
                      <m:r>
                        <a:rPr lang="de-CH" sz="2000" b="0" i="1" smtClean="0">
                          <a:latin typeface="Cambria Math"/>
                        </a:rPr>
                        <m:t>𝑛</m:t>
                      </m:r>
                      <m:r>
                        <a:rPr lang="de-CH" sz="2000" b="0" i="0" smtClean="0">
                          <a:latin typeface="Cambria Math"/>
                        </a:rPr>
                        <m:t>            </m:t>
                      </m:r>
                      <m:sSub>
                        <m:sSubPr>
                          <m:ctrlPr>
                            <a:rPr lang="de-CH" sz="2000" b="0" i="1" smtClean="0">
                              <a:latin typeface="Cambria Math"/>
                            </a:rPr>
                          </m:ctrlPr>
                        </m:sSubPr>
                        <m:e>
                          <m:r>
                            <a:rPr lang="de-CH" sz="2000" b="0" i="1" smtClean="0">
                              <a:latin typeface="Cambria Math"/>
                            </a:rPr>
                            <m:t>𝑎</m:t>
                          </m:r>
                        </m:e>
                        <m:sub>
                          <m:r>
                            <a:rPr lang="de-CH" sz="2000" b="0" i="1" smtClean="0">
                              <a:latin typeface="Cambria Math"/>
                            </a:rPr>
                            <m:t>𝑛</m:t>
                          </m:r>
                        </m:sub>
                      </m:sSub>
                      <m:r>
                        <a:rPr lang="de-CH" sz="2000" b="0" i="1" smtClean="0">
                          <a:latin typeface="Cambria Math"/>
                        </a:rPr>
                        <m:t>=</m:t>
                      </m:r>
                      <m:f>
                        <m:fPr>
                          <m:ctrlPr>
                            <a:rPr lang="de-CH" sz="2000" b="0" i="1" smtClean="0">
                              <a:latin typeface="Cambria Math"/>
                            </a:rPr>
                          </m:ctrlPr>
                        </m:fPr>
                        <m:num>
                          <m:r>
                            <a:rPr lang="de-CH" sz="2000" b="0" i="1" smtClean="0">
                              <a:latin typeface="Cambria Math"/>
                            </a:rPr>
                            <m:t>𝑛</m:t>
                          </m:r>
                        </m:num>
                        <m:den>
                          <m:r>
                            <a:rPr lang="de-CH" sz="2000" b="0" i="1" smtClean="0">
                              <a:latin typeface="Cambria Math"/>
                            </a:rPr>
                            <m:t>2</m:t>
                          </m:r>
                        </m:den>
                      </m:f>
                      <m:r>
                        <a:rPr lang="de-CH" sz="2000" b="0" i="0" smtClean="0">
                          <a:latin typeface="Cambria Math"/>
                        </a:rPr>
                        <m:t>        </m:t>
                      </m:r>
                      <m:sSub>
                        <m:sSubPr>
                          <m:ctrlPr>
                            <a:rPr lang="de-CH" sz="2000" b="0" i="1" smtClean="0">
                              <a:latin typeface="Cambria Math"/>
                            </a:rPr>
                          </m:ctrlPr>
                        </m:sSubPr>
                        <m:e>
                          <m:r>
                            <a:rPr lang="de-CH" sz="2000" b="0" i="1" smtClean="0">
                              <a:latin typeface="Cambria Math"/>
                            </a:rPr>
                            <m:t>𝑏</m:t>
                          </m:r>
                        </m:e>
                        <m:sub>
                          <m:r>
                            <a:rPr lang="de-CH" sz="2000" b="0" i="1" smtClean="0">
                              <a:latin typeface="Cambria Math"/>
                            </a:rPr>
                            <m:t>𝑛</m:t>
                          </m:r>
                        </m:sub>
                      </m:sSub>
                      <m:r>
                        <a:rPr lang="de-CH" sz="2000" b="0" i="1" smtClean="0">
                          <a:latin typeface="Cambria Math"/>
                        </a:rPr>
                        <m:t>=</m:t>
                      </m:r>
                      <m:f>
                        <m:fPr>
                          <m:ctrlPr>
                            <a:rPr lang="de-CH" sz="2000" b="0" i="1" smtClean="0">
                              <a:latin typeface="Cambria Math"/>
                            </a:rPr>
                          </m:ctrlPr>
                        </m:fPr>
                        <m:num>
                          <m:r>
                            <a:rPr lang="de-CH" sz="2000" b="0" i="1" smtClean="0">
                              <a:latin typeface="Cambria Math"/>
                            </a:rPr>
                            <m:t>𝑛</m:t>
                          </m:r>
                        </m:num>
                        <m:den>
                          <m:r>
                            <a:rPr lang="de-CH" sz="2000" b="0" i="1" smtClean="0">
                              <a:latin typeface="Cambria Math"/>
                            </a:rPr>
                            <m:t>2</m:t>
                          </m:r>
                        </m:den>
                      </m:f>
                      <m:sSup>
                        <m:sSupPr>
                          <m:ctrlPr>
                            <a:rPr lang="de-CH" sz="2000" b="0" i="1" smtClean="0">
                              <a:latin typeface="Cambria Math"/>
                            </a:rPr>
                          </m:ctrlPr>
                        </m:sSupPr>
                        <m:e>
                          <m:r>
                            <a:rPr lang="de-CH" sz="2000" b="0" i="1" smtClean="0">
                              <a:latin typeface="Cambria Math"/>
                            </a:rPr>
                            <m:t>𝑠</m:t>
                          </m:r>
                        </m:e>
                        <m:sup>
                          <m:r>
                            <a:rPr lang="de-CH" sz="2000" b="0" i="1" smtClean="0">
                              <a:latin typeface="Cambria Math"/>
                            </a:rPr>
                            <m:t>2</m:t>
                          </m:r>
                        </m:sup>
                      </m:sSup>
                    </m:oMath>
                  </m:oMathPara>
                </a14:m>
                <a:endParaRPr lang="de-CH" sz="2000" dirty="0" smtClean="0"/>
              </a:p>
              <a:p>
                <a:pPr marL="285750" indent="-285750" algn="just">
                  <a:lnSpc>
                    <a:spcPct val="150000"/>
                  </a:lnSpc>
                  <a:buFont typeface="Arial" pitchFamily="34" charset="0"/>
                  <a:buChar char="•"/>
                </a:pPr>
                <a:r>
                  <a:rPr lang="de-CH" sz="2000" dirty="0" smtClean="0"/>
                  <a:t>As promised, this is really simple: </a:t>
                </a:r>
                <a:r>
                  <a:rPr lang="de-CH" sz="2000" b="1" dirty="0" smtClean="0"/>
                  <a:t>all you need is </a:t>
                </a:r>
                <a14:m>
                  <m:oMath xmlns:m="http://schemas.openxmlformats.org/officeDocument/2006/math">
                    <m:r>
                      <a:rPr lang="de-CH" sz="2000" b="1" i="1">
                        <a:latin typeface="Cambria Math"/>
                      </a:rPr>
                      <m:t>𝒏</m:t>
                    </m:r>
                  </m:oMath>
                </a14:m>
                <a:r>
                  <a:rPr lang="de-CH" sz="2000" b="1" dirty="0" smtClean="0"/>
                  <a:t>, the number of datapoints; </a:t>
                </a:r>
                <a14:m>
                  <m:oMath xmlns:m="http://schemas.openxmlformats.org/officeDocument/2006/math">
                    <m:acc>
                      <m:accPr>
                        <m:chr m:val="̅"/>
                        <m:ctrlPr>
                          <a:rPr lang="de-CH" sz="2000" b="1" i="1">
                            <a:latin typeface="Cambria Math"/>
                          </a:rPr>
                        </m:ctrlPr>
                      </m:accPr>
                      <m:e>
                        <m:r>
                          <a:rPr lang="de-CH" sz="2000" b="1" i="1">
                            <a:latin typeface="Cambria Math"/>
                          </a:rPr>
                          <m:t>𝒙</m:t>
                        </m:r>
                      </m:e>
                    </m:acc>
                  </m:oMath>
                </a14:m>
                <a:r>
                  <a:rPr lang="de-CH" sz="2000" b="1" dirty="0" smtClean="0"/>
                  <a:t>, their mean; and </a:t>
                </a:r>
                <a14:m>
                  <m:oMath xmlns:m="http://schemas.openxmlformats.org/officeDocument/2006/math">
                    <m:sSup>
                      <m:sSupPr>
                        <m:ctrlPr>
                          <a:rPr lang="de-CH" sz="2000" b="1" i="1">
                            <a:latin typeface="Cambria Math"/>
                          </a:rPr>
                        </m:ctrlPr>
                      </m:sSupPr>
                      <m:e>
                        <m:r>
                          <a:rPr lang="de-CH" sz="2000" b="1" i="1">
                            <a:latin typeface="Cambria Math"/>
                          </a:rPr>
                          <m:t>𝒔</m:t>
                        </m:r>
                      </m:e>
                      <m:sup>
                        <m:r>
                          <a:rPr lang="de-CH" sz="2000" b="1" i="1">
                            <a:latin typeface="Cambria Math"/>
                          </a:rPr>
                          <m:t>𝟐</m:t>
                        </m:r>
                      </m:sup>
                    </m:sSup>
                  </m:oMath>
                </a14:m>
                <a:r>
                  <a:rPr lang="de-CH" sz="2000" b="1" dirty="0" smtClean="0"/>
                  <a:t>, their variance</a:t>
                </a:r>
                <a:r>
                  <a:rPr lang="de-CH" sz="2000" dirty="0" smtClean="0"/>
                  <a:t>.</a:t>
                </a:r>
                <a:endParaRPr lang="de-CH" sz="2000" dirty="0"/>
              </a:p>
              <a:p>
                <a:pPr marL="285750" indent="-285750" algn="just">
                  <a:lnSpc>
                    <a:spcPct val="150000"/>
                  </a:lnSpc>
                  <a:buFont typeface="Arial" pitchFamily="34" charset="0"/>
                  <a:buChar char="•"/>
                </a:pPr>
                <a:r>
                  <a:rPr lang="de-CH" sz="1600" dirty="0" smtClean="0"/>
                  <a:t>This means that only the data influence the posterior and all influence from the parameters of the prior has been eliminated.</a:t>
                </a:r>
              </a:p>
              <a:p>
                <a:pPr marL="285750" indent="-285750" algn="just">
                  <a:lnSpc>
                    <a:spcPct val="150000"/>
                  </a:lnSpc>
                  <a:buFont typeface="Arial" pitchFamily="34" charset="0"/>
                  <a:buChar char="•"/>
                </a:pPr>
                <a:r>
                  <a:rPr lang="de-CH" sz="1600" dirty="0" smtClean="0"/>
                  <a:t>The uninformative limit should only ever be taken </a:t>
                </a:r>
                <a:r>
                  <a:rPr lang="de-CH" sz="1600" b="1" dirty="0" smtClean="0"/>
                  <a:t>after</a:t>
                </a:r>
                <a:r>
                  <a:rPr lang="de-CH" sz="1600" dirty="0" smtClean="0"/>
                  <a:t> the calculation of the posterior using a proper prior.</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4844147"/>
              </a:xfrm>
              <a:prstGeom prst="rect">
                <a:avLst/>
              </a:prstGeom>
              <a:blipFill rotWithShape="1">
                <a:blip r:embed="rId3"/>
                <a:stretch>
                  <a:fillRect l="-1266" r="-79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19</a:t>
            </a:fld>
            <a:endParaRPr lang="en-US"/>
          </a:p>
        </p:txBody>
      </p:sp>
    </p:spTree>
    <p:extLst>
      <p:ext uri="{BB962C8B-B14F-4D97-AF65-F5344CB8AC3E}">
        <p14:creationId xmlns:p14="http://schemas.microsoft.com/office/powerpoint/2010/main" val="162207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21088"/>
            <a:ext cx="801774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71600" y="332656"/>
            <a:ext cx="7343775" cy="405683"/>
          </a:xfrm>
        </p:spPr>
        <p:txBody>
          <a:bodyPr>
            <a:spAutoFit/>
          </a:bodyPr>
          <a:lstStyle/>
          <a:p>
            <a:pPr algn="ctr"/>
            <a:r>
              <a:rPr lang="de-CH" dirty="0" smtClean="0"/>
              <a:t>A spectacular piece of information</a:t>
            </a:r>
            <a:endParaRPr lang="en-US" dirty="0">
              <a:latin typeface="Cambria" pitchFamily="18" charset="0"/>
            </a:endParaRPr>
          </a:p>
        </p:txBody>
      </p:sp>
      <p:pic>
        <p:nvPicPr>
          <p:cNvPr id="675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7474" y="1268760"/>
            <a:ext cx="5400675" cy="251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421507" y="4556918"/>
            <a:ext cx="2422301" cy="288032"/>
          </a:xfrm>
          <a:prstGeom prst="rect">
            <a:avLst/>
          </a:prstGeom>
          <a:solidFill>
            <a:srgbClr val="FFFF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14" name="Rectangle 13"/>
          <p:cNvSpPr/>
          <p:nvPr/>
        </p:nvSpPr>
        <p:spPr bwMode="auto">
          <a:xfrm>
            <a:off x="457474" y="4221088"/>
            <a:ext cx="7570910" cy="288032"/>
          </a:xfrm>
          <a:prstGeom prst="rect">
            <a:avLst/>
          </a:prstGeom>
          <a:solidFill>
            <a:srgbClr val="FFFF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9" name="Slide Number Placeholder 8"/>
          <p:cNvSpPr>
            <a:spLocks noGrp="1"/>
          </p:cNvSpPr>
          <p:nvPr>
            <p:ph type="sldNum" sz="quarter" idx="12"/>
          </p:nvPr>
        </p:nvSpPr>
        <p:spPr/>
        <p:txBody>
          <a:bodyPr/>
          <a:lstStyle/>
          <a:p>
            <a:pPr>
              <a:defRPr/>
            </a:pPr>
            <a:fld id="{C9D60223-0653-49FD-856D-E442484557A6}" type="slidenum">
              <a:rPr lang="en-US" smtClean="0"/>
              <a:pPr>
                <a:defRPr/>
              </a:pPr>
              <a:t>2</a:t>
            </a:fld>
            <a:endParaRPr lang="en-US"/>
          </a:p>
        </p:txBody>
      </p:sp>
    </p:spTree>
    <p:extLst>
      <p:ext uri="{BB962C8B-B14F-4D97-AF65-F5344CB8AC3E}">
        <p14:creationId xmlns:p14="http://schemas.microsoft.com/office/powerpoint/2010/main" val="23222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12003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Integrating out the nuisance parameter </a:t>
                </a:r>
                <a14:m>
                  <m:oMath xmlns:m="http://schemas.openxmlformats.org/officeDocument/2006/math">
                    <m:r>
                      <a:rPr lang="de-CH" sz="2400" b="0" i="1" smtClean="0">
                        <a:latin typeface="Cambria Math"/>
                      </a:rPr>
                      <m:t>𝜆</m:t>
                    </m:r>
                  </m:oMath>
                </a14:m>
                <a:r>
                  <a:rPr lang="de-CH" sz="2400" dirty="0" smtClean="0"/>
                  <a:t> gives rise to a t-distribution:</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1200329"/>
              </a:xfrm>
              <a:prstGeom prst="rect">
                <a:avLst/>
              </a:prstGeom>
              <a:blipFill rotWithShape="1">
                <a:blip r:embed="rId3"/>
                <a:stretch>
                  <a:fillRect l="-1266" r="-1187" b="-50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20</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564" y="2204864"/>
            <a:ext cx="5004048" cy="3749282"/>
          </a:xfrm>
          <a:prstGeom prst="rect">
            <a:avLst/>
          </a:prstGeom>
        </p:spPr>
      </p:pic>
    </p:spTree>
    <p:extLst>
      <p:ext uri="{BB962C8B-B14F-4D97-AF65-F5344CB8AC3E}">
        <p14:creationId xmlns:p14="http://schemas.microsoft.com/office/powerpoint/2010/main" val="1260340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506690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200" dirty="0" smtClean="0"/>
                  <a:t>The joint posterior </a:t>
                </a:r>
                <a14:m>
                  <m:oMath xmlns:m="http://schemas.openxmlformats.org/officeDocument/2006/math">
                    <m:r>
                      <a:rPr lang="de-CH" sz="2200" b="0" i="1" smtClean="0">
                        <a:latin typeface="Cambria Math"/>
                      </a:rPr>
                      <m:t>𝑝</m:t>
                    </m:r>
                    <m:d>
                      <m:dPr>
                        <m:ctrlPr>
                          <a:rPr lang="de-CH" sz="2200" b="0" i="1" smtClean="0">
                            <a:latin typeface="Cambria Math"/>
                          </a:rPr>
                        </m:ctrlPr>
                      </m:dPr>
                      <m:e>
                        <m:sSub>
                          <m:sSubPr>
                            <m:ctrlPr>
                              <a:rPr lang="de-CH" sz="2200" b="0" i="1" smtClean="0">
                                <a:latin typeface="Cambria Math"/>
                              </a:rPr>
                            </m:ctrlPr>
                          </m:sSubPr>
                          <m:e>
                            <m:r>
                              <a:rPr lang="de-CH" sz="2200" b="0" i="1" smtClean="0">
                                <a:latin typeface="Cambria Math"/>
                              </a:rPr>
                              <m:t>𝜇</m:t>
                            </m:r>
                          </m:e>
                          <m:sub>
                            <m:r>
                              <a:rPr lang="de-CH" sz="2200" b="0" i="1" smtClean="0">
                                <a:latin typeface="Cambria Math"/>
                              </a:rPr>
                              <m:t>𝐴</m:t>
                            </m:r>
                          </m:sub>
                        </m:sSub>
                        <m:r>
                          <a:rPr lang="de-CH" sz="2200" b="0" i="1" smtClean="0">
                            <a:latin typeface="Cambria Math"/>
                          </a:rPr>
                          <m:t>,</m:t>
                        </m:r>
                        <m:sSub>
                          <m:sSubPr>
                            <m:ctrlPr>
                              <a:rPr lang="de-CH" sz="2200" b="0" i="1" smtClean="0">
                                <a:latin typeface="Cambria Math"/>
                              </a:rPr>
                            </m:ctrlPr>
                          </m:sSubPr>
                          <m:e>
                            <m:r>
                              <a:rPr lang="de-CH" sz="2200" b="0" i="1" smtClean="0">
                                <a:latin typeface="Cambria Math"/>
                              </a:rPr>
                              <m:t>𝜇</m:t>
                            </m:r>
                          </m:e>
                          <m:sub>
                            <m:r>
                              <a:rPr lang="de-CH" sz="2200" b="0" i="1" smtClean="0">
                                <a:latin typeface="Cambria Math"/>
                              </a:rPr>
                              <m:t>𝐵</m:t>
                            </m:r>
                          </m:sub>
                        </m:sSub>
                      </m:e>
                      <m:e>
                        <m:sSub>
                          <m:sSubPr>
                            <m:ctrlPr>
                              <a:rPr lang="de-CH" sz="2200" b="0" i="1" smtClean="0">
                                <a:latin typeface="Cambria Math"/>
                              </a:rPr>
                            </m:ctrlPr>
                          </m:sSubPr>
                          <m:e>
                            <m:d>
                              <m:dPr>
                                <m:begChr m:val="{"/>
                                <m:endChr m:val="}"/>
                                <m:ctrlPr>
                                  <a:rPr lang="de-CH" sz="2200" b="0" i="1" smtClean="0">
                                    <a:latin typeface="Cambria Math"/>
                                  </a:rPr>
                                </m:ctrlPr>
                              </m:dPr>
                              <m:e>
                                <m:sSub>
                                  <m:sSubPr>
                                    <m:ctrlPr>
                                      <a:rPr lang="de-CH" sz="2200" b="0" i="1" smtClean="0">
                                        <a:latin typeface="Cambria Math"/>
                                      </a:rPr>
                                    </m:ctrlPr>
                                  </m:sSubPr>
                                  <m:e>
                                    <m:r>
                                      <a:rPr lang="de-CH" sz="2200" b="0" i="1" smtClean="0">
                                        <a:latin typeface="Cambria Math"/>
                                      </a:rPr>
                                      <m:t>𝑥</m:t>
                                    </m:r>
                                  </m:e>
                                  <m:sub>
                                    <m:r>
                                      <a:rPr lang="de-CH" sz="2200" b="0" i="1" smtClean="0">
                                        <a:latin typeface="Cambria Math"/>
                                      </a:rPr>
                                      <m:t>𝑖</m:t>
                                    </m:r>
                                  </m:sub>
                                </m:sSub>
                              </m:e>
                            </m:d>
                          </m:e>
                          <m:sub>
                            <m:r>
                              <a:rPr lang="de-CH" sz="2200" b="0" i="1" smtClean="0">
                                <a:latin typeface="Cambria Math"/>
                              </a:rPr>
                              <m:t>𝐴</m:t>
                            </m:r>
                          </m:sub>
                        </m:sSub>
                        <m:r>
                          <a:rPr lang="de-CH" sz="2200" b="0" i="1" smtClean="0">
                            <a:latin typeface="Cambria Math"/>
                          </a:rPr>
                          <m:t>,</m:t>
                        </m:r>
                        <m:sSub>
                          <m:sSubPr>
                            <m:ctrlPr>
                              <a:rPr lang="de-CH" sz="2200" i="1">
                                <a:latin typeface="Cambria Math"/>
                              </a:rPr>
                            </m:ctrlPr>
                          </m:sSubPr>
                          <m:e>
                            <m:d>
                              <m:dPr>
                                <m:begChr m:val="{"/>
                                <m:endChr m:val="}"/>
                                <m:ctrlPr>
                                  <a:rPr lang="de-CH" sz="2200" i="1">
                                    <a:latin typeface="Cambria Math"/>
                                  </a:rPr>
                                </m:ctrlPr>
                              </m:dPr>
                              <m:e>
                                <m:sSub>
                                  <m:sSubPr>
                                    <m:ctrlPr>
                                      <a:rPr lang="de-CH" sz="2200" i="1">
                                        <a:latin typeface="Cambria Math"/>
                                      </a:rPr>
                                    </m:ctrlPr>
                                  </m:sSubPr>
                                  <m:e>
                                    <m:r>
                                      <a:rPr lang="de-CH" sz="2200" i="1">
                                        <a:latin typeface="Cambria Math"/>
                                      </a:rPr>
                                      <m:t>𝑥</m:t>
                                    </m:r>
                                  </m:e>
                                  <m:sub>
                                    <m:r>
                                      <a:rPr lang="de-CH" sz="2200" b="0" i="1" smtClean="0">
                                        <a:latin typeface="Cambria Math"/>
                                      </a:rPr>
                                      <m:t>𝑘</m:t>
                                    </m:r>
                                  </m:sub>
                                </m:sSub>
                              </m:e>
                            </m:d>
                          </m:e>
                          <m:sub>
                            <m:r>
                              <a:rPr lang="de-CH" sz="2200" b="0" i="1" smtClean="0">
                                <a:latin typeface="Cambria Math"/>
                              </a:rPr>
                              <m:t>𝐵</m:t>
                            </m:r>
                          </m:sub>
                        </m:sSub>
                      </m:e>
                    </m:d>
                  </m:oMath>
                </a14:m>
                <a:r>
                  <a:rPr lang="de-CH" sz="2200" dirty="0" smtClean="0"/>
                  <a:t> is simply the product of our two independent posteriors </a:t>
                </a:r>
                <a14:m>
                  <m:oMath xmlns:m="http://schemas.openxmlformats.org/officeDocument/2006/math">
                    <m:r>
                      <a:rPr lang="de-CH" sz="2200" b="0" i="1" smtClean="0">
                        <a:latin typeface="Cambria Math"/>
                      </a:rPr>
                      <m:t>𝑝</m:t>
                    </m:r>
                    <m:d>
                      <m:dPr>
                        <m:ctrlPr>
                          <a:rPr lang="de-CH" sz="2200" b="0" i="1" smtClean="0">
                            <a:latin typeface="Cambria Math"/>
                          </a:rPr>
                        </m:ctrlPr>
                      </m:dPr>
                      <m:e>
                        <m:sSub>
                          <m:sSubPr>
                            <m:ctrlPr>
                              <a:rPr lang="de-CH" sz="2200" b="0" i="1" smtClean="0">
                                <a:latin typeface="Cambria Math"/>
                              </a:rPr>
                            </m:ctrlPr>
                          </m:sSubPr>
                          <m:e>
                            <m:r>
                              <a:rPr lang="de-CH" sz="2200" b="0" i="1" smtClean="0">
                                <a:latin typeface="Cambria Math"/>
                              </a:rPr>
                              <m:t>𝜇</m:t>
                            </m:r>
                          </m:e>
                          <m:sub>
                            <m:r>
                              <a:rPr lang="de-CH" sz="2200" b="0" i="1" smtClean="0">
                                <a:latin typeface="Cambria Math"/>
                              </a:rPr>
                              <m:t>𝐴</m:t>
                            </m:r>
                          </m:sub>
                        </m:sSub>
                      </m:e>
                      <m:e>
                        <m:sSub>
                          <m:sSubPr>
                            <m:ctrlPr>
                              <a:rPr lang="de-CH" sz="2200" i="1">
                                <a:latin typeface="Cambria Math"/>
                              </a:rPr>
                            </m:ctrlPr>
                          </m:sSubPr>
                          <m:e>
                            <m:d>
                              <m:dPr>
                                <m:begChr m:val="{"/>
                                <m:endChr m:val="}"/>
                                <m:ctrlPr>
                                  <a:rPr lang="de-CH" sz="2200" i="1">
                                    <a:latin typeface="Cambria Math"/>
                                  </a:rPr>
                                </m:ctrlPr>
                              </m:dPr>
                              <m:e>
                                <m:sSub>
                                  <m:sSubPr>
                                    <m:ctrlPr>
                                      <a:rPr lang="de-CH" sz="2200" i="1">
                                        <a:latin typeface="Cambria Math"/>
                                      </a:rPr>
                                    </m:ctrlPr>
                                  </m:sSubPr>
                                  <m:e>
                                    <m:r>
                                      <a:rPr lang="de-CH" sz="2200" i="1">
                                        <a:latin typeface="Cambria Math"/>
                                      </a:rPr>
                                      <m:t>𝑥</m:t>
                                    </m:r>
                                  </m:e>
                                  <m:sub>
                                    <m:r>
                                      <a:rPr lang="de-CH" sz="2200" i="1">
                                        <a:latin typeface="Cambria Math"/>
                                      </a:rPr>
                                      <m:t>𝑖</m:t>
                                    </m:r>
                                  </m:sub>
                                </m:sSub>
                              </m:e>
                            </m:d>
                          </m:e>
                          <m:sub>
                            <m:r>
                              <a:rPr lang="de-CH" sz="2200" i="1">
                                <a:latin typeface="Cambria Math"/>
                              </a:rPr>
                              <m:t>𝐴</m:t>
                            </m:r>
                          </m:sub>
                        </m:sSub>
                      </m:e>
                    </m:d>
                  </m:oMath>
                </a14:m>
                <a:r>
                  <a:rPr lang="de-CH" sz="2200" dirty="0" smtClean="0"/>
                  <a:t> and </a:t>
                </a:r>
                <a14:m>
                  <m:oMath xmlns:m="http://schemas.openxmlformats.org/officeDocument/2006/math">
                    <m:r>
                      <a:rPr lang="de-CH" sz="2200" i="1">
                        <a:latin typeface="Cambria Math"/>
                      </a:rPr>
                      <m:t>𝑝</m:t>
                    </m:r>
                    <m:d>
                      <m:dPr>
                        <m:ctrlPr>
                          <a:rPr lang="de-CH" sz="2200" i="1">
                            <a:latin typeface="Cambria Math"/>
                          </a:rPr>
                        </m:ctrlPr>
                      </m:dPr>
                      <m:e>
                        <m:sSub>
                          <m:sSubPr>
                            <m:ctrlPr>
                              <a:rPr lang="de-CH" sz="2200" i="1">
                                <a:latin typeface="Cambria Math"/>
                              </a:rPr>
                            </m:ctrlPr>
                          </m:sSubPr>
                          <m:e>
                            <m:r>
                              <a:rPr lang="de-CH" sz="2200" i="1">
                                <a:latin typeface="Cambria Math"/>
                              </a:rPr>
                              <m:t>𝜇</m:t>
                            </m:r>
                          </m:e>
                          <m:sub>
                            <m:r>
                              <a:rPr lang="de-CH" sz="2200" b="0" i="1" smtClean="0">
                                <a:latin typeface="Cambria Math"/>
                              </a:rPr>
                              <m:t>𝐵</m:t>
                            </m:r>
                          </m:sub>
                        </m:sSub>
                      </m:e>
                      <m:e>
                        <m:sSub>
                          <m:sSubPr>
                            <m:ctrlPr>
                              <a:rPr lang="de-CH" sz="2200" i="1">
                                <a:latin typeface="Cambria Math"/>
                              </a:rPr>
                            </m:ctrlPr>
                          </m:sSubPr>
                          <m:e>
                            <m:d>
                              <m:dPr>
                                <m:begChr m:val="{"/>
                                <m:endChr m:val="}"/>
                                <m:ctrlPr>
                                  <a:rPr lang="de-CH" sz="2200" i="1">
                                    <a:latin typeface="Cambria Math"/>
                                  </a:rPr>
                                </m:ctrlPr>
                              </m:dPr>
                              <m:e>
                                <m:sSub>
                                  <m:sSubPr>
                                    <m:ctrlPr>
                                      <a:rPr lang="de-CH" sz="2200" i="1">
                                        <a:latin typeface="Cambria Math"/>
                                      </a:rPr>
                                    </m:ctrlPr>
                                  </m:sSubPr>
                                  <m:e>
                                    <m:r>
                                      <a:rPr lang="de-CH" sz="2200" i="1">
                                        <a:latin typeface="Cambria Math"/>
                                      </a:rPr>
                                      <m:t>𝑥</m:t>
                                    </m:r>
                                  </m:e>
                                  <m:sub>
                                    <m:r>
                                      <a:rPr lang="de-CH" sz="2200" b="0" i="1" smtClean="0">
                                        <a:latin typeface="Cambria Math"/>
                                      </a:rPr>
                                      <m:t>𝑘</m:t>
                                    </m:r>
                                  </m:sub>
                                </m:sSub>
                              </m:e>
                            </m:d>
                          </m:e>
                          <m:sub>
                            <m:r>
                              <a:rPr lang="de-CH" sz="2200" b="0" i="1" smtClean="0">
                                <a:latin typeface="Cambria Math"/>
                              </a:rPr>
                              <m:t>𝐵</m:t>
                            </m:r>
                          </m:sub>
                        </m:sSub>
                      </m:e>
                    </m:d>
                  </m:oMath>
                </a14:m>
                <a:r>
                  <a:rPr lang="de-CH" sz="2200" dirty="0" smtClean="0"/>
                  <a:t>. It will now give us the answer to our question:</a:t>
                </a:r>
                <a:endParaRPr lang="de-CH" sz="2200" dirty="0"/>
              </a:p>
              <a:p>
                <a:pPr algn="just">
                  <a:lnSpc>
                    <a:spcPct val="150000"/>
                  </a:lnSpc>
                </a:pPr>
                <a14:m>
                  <m:oMathPara xmlns:m="http://schemas.openxmlformats.org/officeDocument/2006/math">
                    <m:oMathParaPr>
                      <m:jc m:val="centerGroup"/>
                    </m:oMathParaPr>
                    <m:oMath xmlns:m="http://schemas.openxmlformats.org/officeDocument/2006/math">
                      <m:r>
                        <a:rPr lang="de-CH" sz="1800" b="0" i="1" smtClean="0">
                          <a:latin typeface="Cambria Math"/>
                        </a:rPr>
                        <m:t>𝑝</m:t>
                      </m:r>
                      <m:d>
                        <m:dPr>
                          <m:ctrlPr>
                            <a:rPr lang="de-CH" sz="1800" b="0" i="1" smtClean="0">
                              <a:latin typeface="Cambria Math"/>
                            </a:rPr>
                          </m:ctrlPr>
                        </m:dPr>
                        <m:e>
                          <m:sSub>
                            <m:sSubPr>
                              <m:ctrlPr>
                                <a:rPr lang="de-CH" sz="1800" b="0" i="1" smtClean="0">
                                  <a:latin typeface="Cambria Math"/>
                                </a:rPr>
                              </m:ctrlPr>
                            </m:sSubPr>
                            <m:e>
                              <m:r>
                                <a:rPr lang="de-CH" sz="1800" b="0" i="1" smtClean="0">
                                  <a:latin typeface="Cambria Math"/>
                                </a:rPr>
                                <m:t>𝜇</m:t>
                              </m:r>
                            </m:e>
                            <m:sub>
                              <m:r>
                                <a:rPr lang="de-CH" sz="1800" b="0" i="1" smtClean="0">
                                  <a:latin typeface="Cambria Math"/>
                                </a:rPr>
                                <m:t>𝐵</m:t>
                              </m:r>
                            </m:sub>
                          </m:sSub>
                          <m:r>
                            <a:rPr lang="de-CH" sz="1800" b="0" i="1" smtClean="0">
                              <a:latin typeface="Cambria Math"/>
                            </a:rPr>
                            <m:t>−</m:t>
                          </m:r>
                          <m:sSub>
                            <m:sSubPr>
                              <m:ctrlPr>
                                <a:rPr lang="de-CH" sz="1800" b="0" i="1" smtClean="0">
                                  <a:latin typeface="Cambria Math"/>
                                </a:rPr>
                              </m:ctrlPr>
                            </m:sSubPr>
                            <m:e>
                              <m:r>
                                <a:rPr lang="de-CH" sz="1800" b="0" i="1" smtClean="0">
                                  <a:latin typeface="Cambria Math"/>
                                </a:rPr>
                                <m:t>𝜇</m:t>
                              </m:r>
                            </m:e>
                            <m:sub>
                              <m:r>
                                <a:rPr lang="de-CH" sz="1800" b="0" i="1" smtClean="0">
                                  <a:latin typeface="Cambria Math"/>
                                </a:rPr>
                                <m:t>𝐴</m:t>
                              </m:r>
                            </m:sub>
                          </m:sSub>
                          <m:r>
                            <a:rPr lang="de-CH" sz="1800" b="0" i="1" smtClean="0">
                              <a:latin typeface="Cambria Math"/>
                            </a:rPr>
                            <m:t>&gt;3</m:t>
                          </m:r>
                        </m:e>
                      </m:d>
                      <m:r>
                        <a:rPr lang="de-CH" sz="1800" b="0" i="1" smtClean="0">
                          <a:latin typeface="Cambria Math"/>
                        </a:rPr>
                        <m:t>=</m:t>
                      </m:r>
                      <m:nary>
                        <m:naryPr>
                          <m:limLoc m:val="undOvr"/>
                          <m:ctrlPr>
                            <a:rPr lang="de-CH" sz="1800" b="0" i="1" smtClean="0">
                              <a:latin typeface="Cambria Math"/>
                            </a:rPr>
                          </m:ctrlPr>
                        </m:naryPr>
                        <m:sub>
                          <m:r>
                            <m:rPr>
                              <m:brk m:alnAt="24"/>
                            </m:rPr>
                            <a:rPr lang="de-CH" sz="1800" b="0" i="1" smtClean="0">
                              <a:latin typeface="Cambria Math"/>
                            </a:rPr>
                            <m:t>−</m:t>
                          </m:r>
                          <m:r>
                            <a:rPr lang="de-CH" sz="1800" b="0" i="1" smtClean="0">
                              <a:latin typeface="Cambria Math"/>
                              <a:ea typeface="Cambria Math"/>
                            </a:rPr>
                            <m:t>∞</m:t>
                          </m:r>
                        </m:sub>
                        <m:sup>
                          <m:r>
                            <a:rPr lang="de-CH" sz="1800" b="0" i="1" smtClean="0">
                              <a:latin typeface="Cambria Math"/>
                              <a:ea typeface="Cambria Math"/>
                            </a:rPr>
                            <m:t>∞</m:t>
                          </m:r>
                        </m:sup>
                        <m:e>
                          <m:r>
                            <m:rPr>
                              <m:sty m:val="p"/>
                            </m:rPr>
                            <a:rPr lang="de-CH" sz="1800" b="0" i="0" smtClean="0">
                              <a:latin typeface="Cambria Math"/>
                            </a:rPr>
                            <m:t>d</m:t>
                          </m:r>
                          <m:sSub>
                            <m:sSubPr>
                              <m:ctrlPr>
                                <a:rPr lang="de-CH" sz="1800" b="0" i="1" smtClean="0">
                                  <a:latin typeface="Cambria Math"/>
                                </a:rPr>
                              </m:ctrlPr>
                            </m:sSubPr>
                            <m:e>
                              <m:r>
                                <a:rPr lang="de-CH" sz="1800" b="0" i="1" smtClean="0">
                                  <a:latin typeface="Cambria Math"/>
                                </a:rPr>
                                <m:t>𝜇</m:t>
                              </m:r>
                            </m:e>
                            <m:sub>
                              <m:r>
                                <a:rPr lang="de-CH" sz="1800" b="0" i="1" smtClean="0">
                                  <a:latin typeface="Cambria Math"/>
                                </a:rPr>
                                <m:t>𝐴</m:t>
                              </m:r>
                            </m:sub>
                          </m:sSub>
                        </m:e>
                      </m:nary>
                      <m:r>
                        <a:rPr lang="de-CH" sz="1800" i="1">
                          <a:latin typeface="Cambria Math"/>
                        </a:rPr>
                        <m:t>𝑝</m:t>
                      </m:r>
                      <m:d>
                        <m:dPr>
                          <m:ctrlPr>
                            <a:rPr lang="de-CH" sz="1800" i="1">
                              <a:latin typeface="Cambria Math"/>
                            </a:rPr>
                          </m:ctrlPr>
                        </m:dPr>
                        <m:e>
                          <m:sSub>
                            <m:sSubPr>
                              <m:ctrlPr>
                                <a:rPr lang="de-CH" sz="1800" i="1">
                                  <a:latin typeface="Cambria Math"/>
                                </a:rPr>
                              </m:ctrlPr>
                            </m:sSubPr>
                            <m:e>
                              <m:r>
                                <a:rPr lang="de-CH" sz="1800" i="1">
                                  <a:latin typeface="Cambria Math"/>
                                </a:rPr>
                                <m:t>𝜇</m:t>
                              </m:r>
                            </m:e>
                            <m:sub>
                              <m:r>
                                <a:rPr lang="de-CH" sz="1800" i="1">
                                  <a:latin typeface="Cambria Math"/>
                                </a:rPr>
                                <m:t>𝐴</m:t>
                              </m:r>
                            </m:sub>
                          </m:sSub>
                        </m:e>
                        <m:e>
                          <m:sSub>
                            <m:sSubPr>
                              <m:ctrlPr>
                                <a:rPr lang="de-CH" sz="1800" i="1">
                                  <a:latin typeface="Cambria Math"/>
                                </a:rPr>
                              </m:ctrlPr>
                            </m:sSubPr>
                            <m:e>
                              <m:d>
                                <m:dPr>
                                  <m:begChr m:val="{"/>
                                  <m:endChr m:val="}"/>
                                  <m:ctrlPr>
                                    <a:rPr lang="de-CH" sz="1800" i="1">
                                      <a:latin typeface="Cambria Math"/>
                                    </a:rPr>
                                  </m:ctrlPr>
                                </m:dPr>
                                <m:e>
                                  <m:sSub>
                                    <m:sSubPr>
                                      <m:ctrlPr>
                                        <a:rPr lang="de-CH" sz="1800" i="1">
                                          <a:latin typeface="Cambria Math"/>
                                        </a:rPr>
                                      </m:ctrlPr>
                                    </m:sSubPr>
                                    <m:e>
                                      <m:r>
                                        <a:rPr lang="de-CH" sz="1800" i="1">
                                          <a:latin typeface="Cambria Math"/>
                                        </a:rPr>
                                        <m:t>𝑥</m:t>
                                      </m:r>
                                    </m:e>
                                    <m:sub>
                                      <m:r>
                                        <a:rPr lang="de-CH" sz="1800" i="1">
                                          <a:latin typeface="Cambria Math"/>
                                        </a:rPr>
                                        <m:t>𝑖</m:t>
                                      </m:r>
                                    </m:sub>
                                  </m:sSub>
                                </m:e>
                              </m:d>
                            </m:e>
                            <m:sub>
                              <m:r>
                                <a:rPr lang="de-CH" sz="1800" i="1">
                                  <a:latin typeface="Cambria Math"/>
                                </a:rPr>
                                <m:t>𝐴</m:t>
                              </m:r>
                            </m:sub>
                          </m:sSub>
                        </m:e>
                      </m:d>
                      <m:nary>
                        <m:naryPr>
                          <m:limLoc m:val="undOvr"/>
                          <m:ctrlPr>
                            <a:rPr lang="de-CH" sz="1800" i="1">
                              <a:latin typeface="Cambria Math"/>
                            </a:rPr>
                          </m:ctrlPr>
                        </m:naryPr>
                        <m:sub>
                          <m:sSub>
                            <m:sSubPr>
                              <m:ctrlPr>
                                <a:rPr lang="de-CH" sz="1800" i="1">
                                  <a:latin typeface="Cambria Math"/>
                                  <a:ea typeface="Cambria Math"/>
                                </a:rPr>
                              </m:ctrlPr>
                            </m:sSubPr>
                            <m:e>
                              <m:r>
                                <a:rPr lang="de-CH" sz="1800" i="1">
                                  <a:latin typeface="Cambria Math"/>
                                  <a:ea typeface="Cambria Math"/>
                                </a:rPr>
                                <m:t>𝜇</m:t>
                              </m:r>
                            </m:e>
                            <m:sub>
                              <m:r>
                                <a:rPr lang="de-CH" sz="1800" i="1">
                                  <a:latin typeface="Cambria Math"/>
                                  <a:ea typeface="Cambria Math"/>
                                </a:rPr>
                                <m:t>𝐴</m:t>
                              </m:r>
                            </m:sub>
                          </m:sSub>
                          <m:r>
                            <a:rPr lang="de-CH" sz="1800" b="0" i="1" smtClean="0">
                              <a:latin typeface="Cambria Math"/>
                              <a:ea typeface="Cambria Math"/>
                            </a:rPr>
                            <m:t>+3</m:t>
                          </m:r>
                        </m:sub>
                        <m:sup>
                          <m:r>
                            <a:rPr lang="de-CH" sz="1800" i="1" smtClean="0">
                              <a:latin typeface="Cambria Math"/>
                              <a:ea typeface="Cambria Math"/>
                            </a:rPr>
                            <m:t>∞</m:t>
                          </m:r>
                        </m:sup>
                        <m:e>
                          <m:r>
                            <m:rPr>
                              <m:sty m:val="p"/>
                            </m:rPr>
                            <a:rPr lang="de-CH" sz="1800">
                              <a:latin typeface="Cambria Math"/>
                            </a:rPr>
                            <m:t>d</m:t>
                          </m:r>
                          <m:sSub>
                            <m:sSubPr>
                              <m:ctrlPr>
                                <a:rPr lang="de-CH" sz="1800" i="1">
                                  <a:latin typeface="Cambria Math"/>
                                </a:rPr>
                              </m:ctrlPr>
                            </m:sSubPr>
                            <m:e>
                              <m:r>
                                <a:rPr lang="de-CH" sz="1800" i="1">
                                  <a:latin typeface="Cambria Math"/>
                                </a:rPr>
                                <m:t>𝜇</m:t>
                              </m:r>
                            </m:e>
                            <m:sub>
                              <m:r>
                                <a:rPr lang="de-CH" sz="1800" b="0" i="1" smtClean="0">
                                  <a:latin typeface="Cambria Math"/>
                                </a:rPr>
                                <m:t>𝐵</m:t>
                              </m:r>
                            </m:sub>
                          </m:sSub>
                        </m:e>
                      </m:nary>
                      <m:r>
                        <a:rPr lang="de-CH" sz="1800" i="1">
                          <a:latin typeface="Cambria Math"/>
                        </a:rPr>
                        <m:t>𝑝</m:t>
                      </m:r>
                      <m:d>
                        <m:dPr>
                          <m:ctrlPr>
                            <a:rPr lang="de-CH" sz="1800" i="1">
                              <a:latin typeface="Cambria Math"/>
                            </a:rPr>
                          </m:ctrlPr>
                        </m:dPr>
                        <m:e>
                          <m:sSub>
                            <m:sSubPr>
                              <m:ctrlPr>
                                <a:rPr lang="de-CH" sz="1800" i="1">
                                  <a:latin typeface="Cambria Math"/>
                                </a:rPr>
                              </m:ctrlPr>
                            </m:sSubPr>
                            <m:e>
                              <m:r>
                                <a:rPr lang="de-CH" sz="1800" i="1">
                                  <a:latin typeface="Cambria Math"/>
                                </a:rPr>
                                <m:t>𝜇</m:t>
                              </m:r>
                            </m:e>
                            <m:sub>
                              <m:r>
                                <a:rPr lang="de-CH" sz="1800" b="0" i="1" smtClean="0">
                                  <a:latin typeface="Cambria Math"/>
                                </a:rPr>
                                <m:t>𝐵</m:t>
                              </m:r>
                            </m:sub>
                          </m:sSub>
                        </m:e>
                        <m:e>
                          <m:sSub>
                            <m:sSubPr>
                              <m:ctrlPr>
                                <a:rPr lang="de-CH" sz="1800" i="1">
                                  <a:latin typeface="Cambria Math"/>
                                </a:rPr>
                              </m:ctrlPr>
                            </m:sSubPr>
                            <m:e>
                              <m:d>
                                <m:dPr>
                                  <m:begChr m:val="{"/>
                                  <m:endChr m:val="}"/>
                                  <m:ctrlPr>
                                    <a:rPr lang="de-CH" sz="1800" i="1">
                                      <a:latin typeface="Cambria Math"/>
                                    </a:rPr>
                                  </m:ctrlPr>
                                </m:dPr>
                                <m:e>
                                  <m:sSub>
                                    <m:sSubPr>
                                      <m:ctrlPr>
                                        <a:rPr lang="de-CH" sz="1800" i="1">
                                          <a:latin typeface="Cambria Math"/>
                                        </a:rPr>
                                      </m:ctrlPr>
                                    </m:sSubPr>
                                    <m:e>
                                      <m:r>
                                        <a:rPr lang="de-CH" sz="1800" i="1">
                                          <a:latin typeface="Cambria Math"/>
                                        </a:rPr>
                                        <m:t>𝑥</m:t>
                                      </m:r>
                                    </m:e>
                                    <m:sub>
                                      <m:r>
                                        <a:rPr lang="de-CH" sz="1800" b="0" i="1" smtClean="0">
                                          <a:latin typeface="Cambria Math"/>
                                        </a:rPr>
                                        <m:t>𝑘</m:t>
                                      </m:r>
                                    </m:sub>
                                  </m:sSub>
                                </m:e>
                              </m:d>
                            </m:e>
                            <m:sub>
                              <m:r>
                                <a:rPr lang="de-CH" sz="1800" b="0" i="1" smtClean="0">
                                  <a:latin typeface="Cambria Math"/>
                                </a:rPr>
                                <m:t>𝐵</m:t>
                              </m:r>
                            </m:sub>
                          </m:sSub>
                        </m:e>
                      </m:d>
                      <m:r>
                        <a:rPr lang="de-CH" sz="1800" b="0" i="0" smtClean="0">
                          <a:latin typeface="Cambria Math"/>
                        </a:rPr>
                        <m:t>=0.9501</m:t>
                      </m:r>
                    </m:oMath>
                  </m:oMathPara>
                </a14:m>
                <a:endParaRPr lang="de-CH" sz="1800" dirty="0" smtClean="0"/>
              </a:p>
              <a:p>
                <a:pPr algn="just">
                  <a:lnSpc>
                    <a:spcPct val="150000"/>
                  </a:lnSpc>
                </a:pPr>
                <a:endParaRPr lang="de-CH" sz="1800" dirty="0"/>
              </a:p>
              <a:p>
                <a:pPr algn="just">
                  <a:lnSpc>
                    <a:spcPct val="150000"/>
                  </a:lnSpc>
                </a:pPr>
                <a:r>
                  <a:rPr lang="de-CH" sz="2200" dirty="0" smtClean="0"/>
                  <a:t>Note that the t-test told us that there was «no significant difference» even though there is a &gt;95% probability that the parts from B will </a:t>
                </a:r>
                <a:r>
                  <a:rPr lang="de-CH" sz="2200" smtClean="0"/>
                  <a:t>last at least 3 </a:t>
                </a:r>
                <a:r>
                  <a:rPr lang="de-CH" sz="2200" dirty="0" smtClean="0"/>
                  <a:t>hours longer than those from A.</a:t>
                </a:r>
                <a:endParaRPr lang="de-CH" sz="2200" dirty="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5066900"/>
              </a:xfrm>
              <a:prstGeom prst="rect">
                <a:avLst/>
              </a:prstGeom>
              <a:blipFill rotWithShape="1">
                <a:blip r:embed="rId3"/>
                <a:stretch>
                  <a:fillRect l="-1028" r="-1028" b="-24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21</a:t>
            </a:fld>
            <a:endParaRPr lang="en-US"/>
          </a:p>
        </p:txBody>
      </p:sp>
    </p:spTree>
    <p:extLst>
      <p:ext uri="{BB962C8B-B14F-4D97-AF65-F5344CB8AC3E}">
        <p14:creationId xmlns:p14="http://schemas.microsoft.com/office/powerpoint/2010/main" val="442667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Bayesian inference</a:t>
            </a:r>
          </a:p>
        </p:txBody>
      </p:sp>
      <p:sp>
        <p:nvSpPr>
          <p:cNvPr id="33" name="Content Placeholder 2"/>
          <p:cNvSpPr txBox="1">
            <a:spLocks/>
          </p:cNvSpPr>
          <p:nvPr/>
        </p:nvSpPr>
        <p:spPr>
          <a:xfrm>
            <a:off x="505420" y="908720"/>
            <a:ext cx="7955012" cy="4827475"/>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procedure in brief:</a:t>
            </a:r>
          </a:p>
          <a:p>
            <a:pPr marL="285750" indent="-285750" algn="just">
              <a:lnSpc>
                <a:spcPct val="150000"/>
              </a:lnSpc>
              <a:buFont typeface="Arial" pitchFamily="34" charset="0"/>
              <a:buChar char="•"/>
            </a:pPr>
            <a:r>
              <a:rPr lang="de-CH" dirty="0" smtClean="0"/>
              <a:t>Determine your question of interest («What is the probability that...?»)</a:t>
            </a:r>
          </a:p>
          <a:p>
            <a:pPr marL="285750" indent="-285750" algn="just">
              <a:lnSpc>
                <a:spcPct val="150000"/>
              </a:lnSpc>
              <a:buFont typeface="Arial" pitchFamily="34" charset="0"/>
              <a:buChar char="•"/>
            </a:pPr>
            <a:r>
              <a:rPr lang="de-CH" dirty="0" smtClean="0"/>
              <a:t>Specify your model (likelihood and prior)</a:t>
            </a:r>
          </a:p>
          <a:p>
            <a:pPr marL="285750" indent="-285750" algn="just">
              <a:lnSpc>
                <a:spcPct val="150000"/>
              </a:lnSpc>
              <a:buFont typeface="Arial" pitchFamily="34" charset="0"/>
              <a:buChar char="•"/>
            </a:pPr>
            <a:r>
              <a:rPr lang="de-CH" dirty="0" smtClean="0"/>
              <a:t>Calculate the full posterior using Bayes’ theorem</a:t>
            </a:r>
          </a:p>
          <a:p>
            <a:pPr marL="285750" indent="-285750" algn="just">
              <a:lnSpc>
                <a:spcPct val="150000"/>
              </a:lnSpc>
              <a:buFont typeface="Arial" pitchFamily="34" charset="0"/>
              <a:buChar char="•"/>
            </a:pPr>
            <a:r>
              <a:rPr lang="de-CH" dirty="0"/>
              <a:t>[Pass to the uninformative limit in the parameters of your prior]</a:t>
            </a:r>
          </a:p>
          <a:p>
            <a:pPr marL="285750" indent="-285750" algn="just">
              <a:lnSpc>
                <a:spcPct val="150000"/>
              </a:lnSpc>
              <a:buFont typeface="Arial" pitchFamily="34" charset="0"/>
              <a:buChar char="•"/>
            </a:pPr>
            <a:r>
              <a:rPr lang="de-CH" dirty="0" smtClean="0"/>
              <a:t>Integrate out any nuisance parameters</a:t>
            </a:r>
          </a:p>
          <a:p>
            <a:pPr marL="285750" indent="-285750" algn="just">
              <a:lnSpc>
                <a:spcPct val="150000"/>
              </a:lnSpc>
              <a:buFont typeface="Arial" pitchFamily="34" charset="0"/>
              <a:buChar char="•"/>
            </a:pPr>
            <a:r>
              <a:rPr lang="de-CH" dirty="0" smtClean="0"/>
              <a:t>Ask your question of interest  of the posterior</a:t>
            </a:r>
          </a:p>
          <a:p>
            <a:pPr marL="285750" indent="-285750" algn="just">
              <a:lnSpc>
                <a:spcPct val="150000"/>
              </a:lnSpc>
              <a:buFont typeface="Arial" pitchFamily="34" charset="0"/>
              <a:buChar char="•"/>
            </a:pPr>
            <a:endParaRPr lang="de-CH" dirty="0"/>
          </a:p>
          <a:p>
            <a:pPr algn="just">
              <a:lnSpc>
                <a:spcPct val="150000"/>
              </a:lnSpc>
            </a:pPr>
            <a:r>
              <a:rPr lang="de-CH" sz="2400" dirty="0" smtClean="0"/>
              <a:t>All you need is the rules of probability theory.</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22</a:t>
            </a:fld>
            <a:endParaRPr lang="en-US"/>
          </a:p>
        </p:txBody>
      </p:sp>
    </p:spTree>
    <p:extLst>
      <p:ext uri="{BB962C8B-B14F-4D97-AF65-F5344CB8AC3E}">
        <p14:creationId xmlns:p14="http://schemas.microsoft.com/office/powerpoint/2010/main" val="78760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865981" y="209812"/>
            <a:ext cx="7343775" cy="830997"/>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Frequentist (or: orthodox, classical) versus Bayesian inference: hypothesis testing</a:t>
            </a:r>
            <a:endParaRPr lang="en-US" dirty="0"/>
          </a:p>
        </p:txBody>
      </p:sp>
      <p:grpSp>
        <p:nvGrpSpPr>
          <p:cNvPr id="8" name="Group 7"/>
          <p:cNvGrpSpPr/>
          <p:nvPr/>
        </p:nvGrpSpPr>
        <p:grpSpPr>
          <a:xfrm>
            <a:off x="228666" y="1124436"/>
            <a:ext cx="4261608" cy="5055041"/>
            <a:chOff x="228665" y="1124436"/>
            <a:chExt cx="4263595" cy="5055041"/>
          </a:xfrm>
        </p:grpSpPr>
        <p:grpSp>
          <p:nvGrpSpPr>
            <p:cNvPr id="4109" name="Group 92"/>
            <p:cNvGrpSpPr>
              <a:grpSpLocks/>
            </p:cNvGrpSpPr>
            <p:nvPr/>
          </p:nvGrpSpPr>
          <p:grpSpPr bwMode="auto">
            <a:xfrm>
              <a:off x="315745" y="1124436"/>
              <a:ext cx="4176515" cy="5055041"/>
              <a:chOff x="180" y="392"/>
              <a:chExt cx="3026" cy="3433"/>
            </a:xfrm>
          </p:grpSpPr>
          <p:pic>
            <p:nvPicPr>
              <p:cNvPr id="4124" name="Picture 47" descr="GaussianCDF"/>
              <p:cNvPicPr>
                <a:picLocks noChangeAspect="1" noChangeArrowheads="1"/>
              </p:cNvPicPr>
              <p:nvPr/>
            </p:nvPicPr>
            <p:blipFill>
              <a:blip r:embed="rId3" cstate="print">
                <a:extLst>
                  <a:ext uri="{28A0092B-C50C-407E-A947-70E740481C1C}">
                    <a14:useLocalDpi xmlns:a14="http://schemas.microsoft.com/office/drawing/2010/main" val="0"/>
                  </a:ext>
                </a:extLst>
              </a:blip>
              <a:srcRect l="13863" t="7178"/>
              <a:stretch>
                <a:fillRect/>
              </a:stretch>
            </p:blipFill>
            <p:spPr bwMode="auto">
              <a:xfrm>
                <a:off x="384" y="1385"/>
                <a:ext cx="1968"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Line 49"/>
              <p:cNvSpPr>
                <a:spLocks noChangeShapeType="1"/>
              </p:cNvSpPr>
              <p:nvPr/>
            </p:nvSpPr>
            <p:spPr bwMode="auto">
              <a:xfrm flipV="1">
                <a:off x="336"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6" name="Line 50"/>
              <p:cNvSpPr>
                <a:spLocks noChangeShapeType="1"/>
              </p:cNvSpPr>
              <p:nvPr/>
            </p:nvSpPr>
            <p:spPr bwMode="auto">
              <a:xfrm rot="-5400000">
                <a:off x="-384"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7" name="Line 54"/>
              <p:cNvSpPr>
                <a:spLocks noChangeShapeType="1"/>
              </p:cNvSpPr>
              <p:nvPr/>
            </p:nvSpPr>
            <p:spPr bwMode="auto">
              <a:xfrm flipH="1">
                <a:off x="1476" y="238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128" name="Group 60"/>
              <p:cNvGrpSpPr>
                <a:grpSpLocks/>
              </p:cNvGrpSpPr>
              <p:nvPr/>
            </p:nvGrpSpPr>
            <p:grpSpPr bwMode="auto">
              <a:xfrm>
                <a:off x="241" y="3588"/>
                <a:ext cx="2965" cy="237"/>
                <a:chOff x="111" y="3508"/>
                <a:chExt cx="2965" cy="237"/>
              </a:xfrm>
            </p:grpSpPr>
            <p:sp>
              <p:nvSpPr>
                <p:cNvPr id="4134" name="Text Box 58"/>
                <p:cNvSpPr txBox="1">
                  <a:spLocks noChangeArrowheads="1"/>
                </p:cNvSpPr>
                <p:nvPr/>
              </p:nvSpPr>
              <p:spPr bwMode="auto">
                <a:xfrm>
                  <a:off x="111" y="3511"/>
                  <a:ext cx="37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35" name="Text Box 59"/>
                <p:cNvSpPr txBox="1">
                  <a:spLocks noChangeArrowheads="1"/>
                </p:cNvSpPr>
                <p:nvPr/>
              </p:nvSpPr>
              <p:spPr bwMode="auto">
                <a:xfrm>
                  <a:off x="1687" y="3508"/>
                  <a:ext cx="138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reject </a:t>
                  </a:r>
                  <a:r>
                    <a:rPr lang="en-US" sz="1600" dirty="0" smtClean="0">
                      <a:latin typeface="Courier New" pitchFamily="49" charset="0"/>
                      <a:cs typeface="Courier New" pitchFamily="49" charset="0"/>
                    </a:rPr>
                    <a:t>H</a:t>
                  </a:r>
                  <a:r>
                    <a:rPr lang="en-US" sz="1600" baseline="-25000" dirty="0" smtClean="0">
                      <a:latin typeface="Courier New" pitchFamily="49" charset="0"/>
                      <a:cs typeface="Courier New" pitchFamily="49" charset="0"/>
                    </a:rPr>
                    <a:t>0</a:t>
                  </a:r>
                  <a:endParaRPr lang="en-US" sz="1600" dirty="0">
                    <a:latin typeface="Courier New" pitchFamily="49" charset="0"/>
                    <a:cs typeface="Courier New" pitchFamily="49" charset="0"/>
                  </a:endParaRPr>
                </a:p>
              </p:txBody>
            </p:sp>
          </p:grpSp>
          <p:sp>
            <p:nvSpPr>
              <p:cNvPr id="4129" name="Text Box 76"/>
              <p:cNvSpPr txBox="1">
                <a:spLocks noChangeArrowheads="1"/>
              </p:cNvSpPr>
              <p:nvPr/>
            </p:nvSpPr>
            <p:spPr bwMode="auto">
              <a:xfrm>
                <a:off x="182" y="3024"/>
                <a:ext cx="263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estimate parameters (obtain test stat.)</a:t>
                </a:r>
              </a:p>
            </p:txBody>
          </p:sp>
          <p:sp>
            <p:nvSpPr>
              <p:cNvPr id="4133" name="Text Box 77"/>
              <p:cNvSpPr txBox="1">
                <a:spLocks noChangeArrowheads="1"/>
              </p:cNvSpPr>
              <p:nvPr/>
            </p:nvSpPr>
            <p:spPr bwMode="auto">
              <a:xfrm>
                <a:off x="192" y="701"/>
                <a:ext cx="14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Cambria" pitchFamily="18" charset="0"/>
                  </a:rPr>
                  <a:t>• define the null, e.g.: </a:t>
                </a:r>
              </a:p>
            </p:txBody>
          </p:sp>
          <p:sp>
            <p:nvSpPr>
              <p:cNvPr id="4131" name="Text Box 84"/>
              <p:cNvSpPr txBox="1">
                <a:spLocks noChangeArrowheads="1"/>
              </p:cNvSpPr>
              <p:nvPr/>
            </p:nvSpPr>
            <p:spPr bwMode="auto">
              <a:xfrm>
                <a:off x="180"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32" name="Text Box 90"/>
              <p:cNvSpPr txBox="1">
                <a:spLocks noChangeArrowheads="1"/>
              </p:cNvSpPr>
              <p:nvPr/>
            </p:nvSpPr>
            <p:spPr bwMode="auto">
              <a:xfrm>
                <a:off x="1159" y="392"/>
                <a:ext cx="6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a:solidFill>
                      <a:srgbClr val="CC6600"/>
                    </a:solidFill>
                    <a:latin typeface="Cambria" pitchFamily="18" charset="0"/>
                  </a:rPr>
                  <a:t>C</a:t>
                </a:r>
                <a:r>
                  <a:rPr lang="en-US" b="1" dirty="0" smtClean="0">
                    <a:solidFill>
                      <a:srgbClr val="CC6600"/>
                    </a:solidFill>
                    <a:latin typeface="Cambria" pitchFamily="18" charset="0"/>
                  </a:rPr>
                  <a:t>lassical</a:t>
                </a:r>
                <a:endParaRPr lang="en-US" b="1" dirty="0">
                  <a:solidFill>
                    <a:srgbClr val="CC6600"/>
                  </a:solidFill>
                  <a:latin typeface="Cambria" pitchFamily="18" charset="0"/>
                </a:endParaRPr>
              </a:p>
            </p:txBody>
          </p:sp>
        </p:grpSp>
        <mc:AlternateContent xmlns:mc="http://schemas.openxmlformats.org/markup-compatibility/2006" xmlns:a14="http://schemas.microsoft.com/office/drawing/2010/main">
          <mc:Choice Requires="a14">
            <p:sp>
              <p:nvSpPr>
                <p:cNvPr id="3" name="TextBox 2"/>
                <p:cNvSpPr txBox="1"/>
                <p:nvPr/>
              </p:nvSpPr>
              <p:spPr>
                <a:xfrm>
                  <a:off x="2496137" y="1601260"/>
                  <a:ext cx="11796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=0</m:t>
                        </m:r>
                      </m:oMath>
                    </m:oMathPara>
                  </a14:m>
                  <a:endParaRPr lang="en-US" i="1" dirty="0"/>
                </a:p>
              </p:txBody>
            </p:sp>
          </mc:Choice>
          <mc:Fallback xmlns="">
            <p:sp>
              <p:nvSpPr>
                <p:cNvPr id="3" name="TextBox 2"/>
                <p:cNvSpPr txBox="1">
                  <a:spLocks noRot="1" noChangeAspect="1" noMove="1" noResize="1" noEditPoints="1" noAdjustHandles="1" noChangeArrowheads="1" noChangeShapeType="1" noTextEdit="1"/>
                </p:cNvSpPr>
                <p:nvPr/>
              </p:nvSpPr>
              <p:spPr>
                <a:xfrm>
                  <a:off x="2496137" y="1601260"/>
                  <a:ext cx="1179618" cy="369332"/>
                </a:xfrm>
                <a:prstGeom prst="rect">
                  <a:avLst/>
                </a:prstGeom>
                <a:blipFill rotWithShape="1">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8665" y="2060848"/>
                  <a:ext cx="10036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𝑡</m:t>
                            </m:r>
                          </m:e>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28665" y="2060848"/>
                  <a:ext cx="1003608" cy="369332"/>
                </a:xfrm>
                <a:prstGeom prst="rect">
                  <a:avLst/>
                </a:prstGeom>
                <a:blipFill rotWithShape="1">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728034" y="3777833"/>
                  <a:ext cx="15006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𝑡</m:t>
                            </m:r>
                            <m:r>
                              <a:rPr lang="de-CH" b="0" i="1" smtClean="0">
                                <a:latin typeface="Cambria Math"/>
                              </a:rPr>
                              <m:t>&gt;</m:t>
                            </m:r>
                            <m:sSup>
                              <m:sSupPr>
                                <m:ctrlPr>
                                  <a:rPr lang="de-CH" b="0" i="1" smtClean="0">
                                    <a:latin typeface="Cambria Math"/>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2728034" y="3777833"/>
                  <a:ext cx="1500603" cy="369332"/>
                </a:xfrm>
                <a:prstGeom prst="rect">
                  <a:avLst/>
                </a:prstGeom>
                <a:blipFill rotWithShape="1">
                  <a:blip r:embed="rId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878153" y="4632789"/>
                  <a:ext cx="4444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de-CH" b="0" i="1" smtClean="0">
                                <a:solidFill>
                                  <a:srgbClr val="FF0000"/>
                                </a:solidFill>
                                <a:latin typeface="Cambria Math"/>
                              </a:rPr>
                            </m:ctrlPr>
                          </m:sSupPr>
                          <m:e>
                            <m:r>
                              <a:rPr lang="de-CH" b="0" i="1" smtClean="0">
                                <a:solidFill>
                                  <a:srgbClr val="FF0000"/>
                                </a:solidFill>
                                <a:latin typeface="Cambria Math"/>
                              </a:rPr>
                              <m:t>𝑡</m:t>
                            </m:r>
                          </m:e>
                          <m:sup>
                            <m:r>
                              <a:rPr lang="de-CH" b="0" i="1" smtClean="0">
                                <a:solidFill>
                                  <a:srgbClr val="FF0000"/>
                                </a:solidFill>
                                <a:latin typeface="Cambria Math"/>
                              </a:rPr>
                              <m:t>∗</m:t>
                            </m:r>
                          </m:sup>
                        </m:sSup>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878153" y="4632789"/>
                  <a:ext cx="444417"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05234" y="4479656"/>
                  <a:ext cx="10808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𝑡</m:t>
                        </m:r>
                        <m:r>
                          <a:rPr lang="de-CH" b="0" i="1" smtClean="0">
                            <a:latin typeface="Cambria Math"/>
                            <a:ea typeface="Cambria Math"/>
                          </a:rPr>
                          <m:t>≡</m:t>
                        </m:r>
                        <m:r>
                          <a:rPr lang="de-CH" b="0" i="1" smtClean="0">
                            <a:latin typeface="Cambria Math"/>
                            <a:ea typeface="Cambria Math"/>
                          </a:rPr>
                          <m:t>𝑡</m:t>
                        </m:r>
                        <m:d>
                          <m:dPr>
                            <m:ctrlPr>
                              <a:rPr lang="de-CH" b="0" i="1" smtClean="0">
                                <a:latin typeface="Cambria Math"/>
                                <a:ea typeface="Cambria Math"/>
                              </a:rPr>
                            </m:ctrlPr>
                          </m:dPr>
                          <m:e>
                            <m:r>
                              <a:rPr lang="de-CH" b="0" i="1" smtClean="0">
                                <a:latin typeface="Cambria Math"/>
                                <a:ea typeface="Cambria Math"/>
                              </a:rPr>
                              <m:t>𝑌</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205234" y="4479656"/>
                  <a:ext cx="1080872"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730469" y="5810145"/>
                  <a:ext cx="19468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𝑡</m:t>
                            </m:r>
                            <m:r>
                              <a:rPr lang="de-CH" b="0" i="1" smtClean="0">
                                <a:latin typeface="Cambria Math"/>
                              </a:rPr>
                              <m:t>&gt;</m:t>
                            </m:r>
                            <m:sSup>
                              <m:sSupPr>
                                <m:ctrlPr>
                                  <a:rPr lang="de-CH" b="0" i="1" smtClean="0">
                                    <a:latin typeface="Cambria Math"/>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d>
                        <m:r>
                          <a:rPr lang="de-CH" b="0" i="1" smtClean="0">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730469" y="5810145"/>
                  <a:ext cx="1946815" cy="369332"/>
                </a:xfrm>
                <a:prstGeom prst="rect">
                  <a:avLst/>
                </a:prstGeom>
                <a:blipFill rotWithShape="1">
                  <a:blip r:embed="rId10"/>
                  <a:stretch>
                    <a:fillRect b="-6557"/>
                  </a:stretch>
                </a:blipFill>
              </p:spPr>
              <p:txBody>
                <a:bodyPr/>
                <a:lstStyle/>
                <a:p>
                  <a:r>
                    <a:rPr lang="en-US">
                      <a:noFill/>
                    </a:rPr>
                    <a:t> </a:t>
                  </a:r>
                </a:p>
              </p:txBody>
            </p:sp>
          </mc:Fallback>
        </mc:AlternateContent>
      </p:grpSp>
      <p:sp>
        <p:nvSpPr>
          <p:cNvPr id="9" name="Slide Number Placeholder 8"/>
          <p:cNvSpPr>
            <a:spLocks noGrp="1"/>
          </p:cNvSpPr>
          <p:nvPr>
            <p:ph type="sldNum" sz="quarter" idx="12"/>
          </p:nvPr>
        </p:nvSpPr>
        <p:spPr/>
        <p:txBody>
          <a:bodyPr/>
          <a:lstStyle/>
          <a:p>
            <a:pPr>
              <a:defRPr/>
            </a:pPr>
            <a:fld id="{DED0B2D0-5B09-4B9C-A710-0CDC74530640}" type="slidenum">
              <a:rPr lang="en-US" smtClean="0"/>
              <a:pPr>
                <a:defRPr/>
              </a:pPr>
              <a:t>23</a:t>
            </a:fld>
            <a:endParaRPr lang="en-US"/>
          </a:p>
        </p:txBody>
      </p:sp>
      <p:grpSp>
        <p:nvGrpSpPr>
          <p:cNvPr id="2" name="Group 1"/>
          <p:cNvGrpSpPr/>
          <p:nvPr/>
        </p:nvGrpSpPr>
        <p:grpSpPr>
          <a:xfrm>
            <a:off x="4937136" y="1142767"/>
            <a:ext cx="3839393" cy="5066981"/>
            <a:chOff x="4937136" y="1142767"/>
            <a:chExt cx="3839393" cy="5066981"/>
          </a:xfrm>
        </p:grpSpPr>
        <p:grpSp>
          <p:nvGrpSpPr>
            <p:cNvPr id="7" name="Group 6"/>
            <p:cNvGrpSpPr/>
            <p:nvPr/>
          </p:nvGrpSpPr>
          <p:grpSpPr>
            <a:xfrm>
              <a:off x="4937136" y="1142767"/>
              <a:ext cx="3839393" cy="5066981"/>
              <a:chOff x="5152207" y="1112496"/>
              <a:chExt cx="3839393" cy="5066981"/>
            </a:xfrm>
          </p:grpSpPr>
          <p:grpSp>
            <p:nvGrpSpPr>
              <p:cNvPr id="4110" name="Group 95"/>
              <p:cNvGrpSpPr>
                <a:grpSpLocks/>
              </p:cNvGrpSpPr>
              <p:nvPr/>
            </p:nvGrpSpPr>
            <p:grpSpPr bwMode="auto">
              <a:xfrm>
                <a:off x="5152207" y="1112496"/>
                <a:ext cx="3839393" cy="5066981"/>
                <a:chOff x="3254" y="381"/>
                <a:chExt cx="2410" cy="3488"/>
              </a:xfrm>
            </p:grpSpPr>
            <p:pic>
              <p:nvPicPr>
                <p:cNvPr id="4113" name="Picture 61" descr="GaussianCDF2"/>
                <p:cNvPicPr>
                  <a:picLocks noChangeAspect="1" noChangeArrowheads="1"/>
                </p:cNvPicPr>
                <p:nvPr/>
              </p:nvPicPr>
              <p:blipFill>
                <a:blip r:embed="rId11" cstate="print">
                  <a:extLst>
                    <a:ext uri="{28A0092B-C50C-407E-A947-70E740481C1C}">
                      <a14:useLocalDpi xmlns:a14="http://schemas.microsoft.com/office/drawing/2010/main" val="0"/>
                    </a:ext>
                  </a:extLst>
                </a:blip>
                <a:srcRect l="12524" t="7178" r="8479" b="8925"/>
                <a:stretch>
                  <a:fillRect/>
                </a:stretch>
              </p:blipFill>
              <p:spPr bwMode="auto">
                <a:xfrm>
                  <a:off x="3412" y="1372"/>
                  <a:ext cx="1824"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Line 62"/>
                <p:cNvSpPr>
                  <a:spLocks noChangeShapeType="1"/>
                </p:cNvSpPr>
                <p:nvPr/>
              </p:nvSpPr>
              <p:spPr bwMode="auto">
                <a:xfrm flipV="1">
                  <a:off x="3412"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63"/>
                <p:cNvSpPr>
                  <a:spLocks noChangeShapeType="1"/>
                </p:cNvSpPr>
                <p:nvPr/>
              </p:nvSpPr>
              <p:spPr bwMode="auto">
                <a:xfrm rot="-5400000">
                  <a:off x="2692"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6" name="Line 67"/>
                <p:cNvSpPr>
                  <a:spLocks noChangeShapeType="1"/>
                </p:cNvSpPr>
                <p:nvPr/>
              </p:nvSpPr>
              <p:spPr bwMode="auto">
                <a:xfrm flipH="1">
                  <a:off x="4456" y="230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7" name="Text Box 72"/>
                <p:cNvSpPr txBox="1">
                  <a:spLocks noChangeArrowheads="1"/>
                </p:cNvSpPr>
                <p:nvPr/>
              </p:nvSpPr>
              <p:spPr bwMode="auto">
                <a:xfrm>
                  <a:off x="3326" y="3636"/>
                  <a:ext cx="3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18" name="Text Box 73"/>
                <p:cNvSpPr txBox="1">
                  <a:spLocks noChangeArrowheads="1"/>
                </p:cNvSpPr>
                <p:nvPr/>
              </p:nvSpPr>
              <p:spPr bwMode="auto">
                <a:xfrm>
                  <a:off x="4478" y="3636"/>
                  <a:ext cx="11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a:t>
                  </a:r>
                  <a:r>
                    <a:rPr lang="en-US" sz="1600" dirty="0" smtClean="0">
                      <a:latin typeface="Courier New" pitchFamily="49" charset="0"/>
                      <a:cs typeface="Courier New" pitchFamily="49" charset="0"/>
                    </a:rPr>
                    <a:t>accept H</a:t>
                  </a:r>
                  <a:r>
                    <a:rPr lang="en-US" sz="1600" baseline="-25000" dirty="0" smtClean="0">
                      <a:latin typeface="Courier New" pitchFamily="49" charset="0"/>
                      <a:cs typeface="Courier New" pitchFamily="49" charset="0"/>
                    </a:rPr>
                    <a:t>0</a:t>
                  </a:r>
                  <a:endParaRPr lang="en-US" sz="1600" dirty="0" smtClean="0">
                    <a:latin typeface="Courier New" pitchFamily="49" charset="0"/>
                    <a:cs typeface="Courier New" pitchFamily="49" charset="0"/>
                  </a:endParaRPr>
                </a:p>
              </p:txBody>
            </p:sp>
            <p:sp>
              <p:nvSpPr>
                <p:cNvPr id="4119" name="Text Box 79"/>
                <p:cNvSpPr txBox="1">
                  <a:spLocks noChangeArrowheads="1"/>
                </p:cNvSpPr>
                <p:nvPr/>
              </p:nvSpPr>
              <p:spPr bwMode="auto">
                <a:xfrm>
                  <a:off x="3254" y="701"/>
                  <a:ext cx="23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invert model (obtain posterior </a:t>
                  </a:r>
                  <a:r>
                    <a:rPr lang="en-US" dirty="0" err="1">
                      <a:latin typeface="Cambria" pitchFamily="18" charset="0"/>
                    </a:rPr>
                    <a:t>pdf</a:t>
                  </a:r>
                  <a:r>
                    <a:rPr lang="en-US" dirty="0">
                      <a:latin typeface="Cambria" pitchFamily="18" charset="0"/>
                    </a:rPr>
                    <a:t>)</a:t>
                  </a:r>
                </a:p>
              </p:txBody>
            </p:sp>
            <p:sp>
              <p:nvSpPr>
                <p:cNvPr id="4123" name="Text Box 80"/>
                <p:cNvSpPr txBox="1">
                  <a:spLocks noChangeArrowheads="1"/>
                </p:cNvSpPr>
                <p:nvPr/>
              </p:nvSpPr>
              <p:spPr bwMode="auto">
                <a:xfrm>
                  <a:off x="3264" y="3025"/>
                  <a:ext cx="14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define the null, e.g.: </a:t>
                  </a:r>
                </a:p>
              </p:txBody>
            </p:sp>
            <p:sp>
              <p:nvSpPr>
                <p:cNvPr id="4121" name="Text Box 85"/>
                <p:cNvSpPr txBox="1">
                  <a:spLocks noChangeArrowheads="1"/>
                </p:cNvSpPr>
                <p:nvPr/>
              </p:nvSpPr>
              <p:spPr bwMode="auto">
                <a:xfrm>
                  <a:off x="3264"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22" name="Text Box 91"/>
                <p:cNvSpPr txBox="1">
                  <a:spLocks noChangeArrowheads="1"/>
                </p:cNvSpPr>
                <p:nvPr/>
              </p:nvSpPr>
              <p:spPr bwMode="auto">
                <a:xfrm>
                  <a:off x="4028" y="381"/>
                  <a:ext cx="7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smtClean="0">
                      <a:solidFill>
                        <a:srgbClr val="CC6600"/>
                      </a:solidFill>
                      <a:latin typeface="Cambria" pitchFamily="18" charset="0"/>
                    </a:rPr>
                    <a:t>Bayesian</a:t>
                  </a:r>
                  <a:endParaRPr lang="en-US" b="1" dirty="0">
                    <a:solidFill>
                      <a:srgbClr val="CC6600"/>
                    </a:solidFill>
                    <a:latin typeface="Cambria" pitchFamily="18" charset="0"/>
                  </a:endParaRPr>
                </a:p>
              </p:txBody>
            </p:sp>
          </p:grpSp>
          <mc:AlternateContent xmlns:mc="http://schemas.openxmlformats.org/markup-compatibility/2006" xmlns:a14="http://schemas.microsoft.com/office/drawing/2010/main">
            <mc:Choice Requires="a14">
              <p:sp>
                <p:nvSpPr>
                  <p:cNvPr id="48" name="TextBox 47"/>
                  <p:cNvSpPr txBox="1"/>
                  <p:nvPr/>
                </p:nvSpPr>
                <p:spPr>
                  <a:xfrm>
                    <a:off x="5152207" y="2060848"/>
                    <a:ext cx="9180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𝑦</m:t>
                              </m:r>
                            </m:e>
                          </m:d>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5152207" y="2060848"/>
                    <a:ext cx="918007" cy="369332"/>
                  </a:xfrm>
                  <a:prstGeom prst="rect">
                    <a:avLst/>
                  </a:prstGeom>
                  <a:blipFill rotWithShape="1">
                    <a:blip r:embed="rId20"/>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831816" y="3533780"/>
                    <a:ext cx="10404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7831816" y="3533780"/>
                    <a:ext cx="1040413" cy="369332"/>
                  </a:xfrm>
                  <a:prstGeom prst="rect">
                    <a:avLst/>
                  </a:prstGeom>
                  <a:blipFill rotWithShape="1">
                    <a:blip r:embed="rId21"/>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406495" y="4953406"/>
                    <a:ext cx="12852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&gt;</m:t>
                          </m:r>
                          <m:sSub>
                            <m:sSubPr>
                              <m:ctrlPr>
                                <a:rPr lang="de-CH" b="0" i="1" smtClean="0">
                                  <a:latin typeface="Cambria Math"/>
                                </a:rPr>
                              </m:ctrlPr>
                            </m:sSubPr>
                            <m:e>
                              <m:r>
                                <a:rPr lang="de-CH" b="0" i="1" smtClean="0">
                                  <a:latin typeface="Cambria Math"/>
                                </a:rPr>
                                <m:t>𝜗</m:t>
                              </m:r>
                            </m:e>
                            <m:sub>
                              <m:r>
                                <a:rPr lang="de-CH" b="0" i="1" smtClean="0">
                                  <a:latin typeface="Cambria Math"/>
                                </a:rPr>
                                <m:t>0</m:t>
                              </m:r>
                            </m:sub>
                          </m:sSub>
                        </m:oMath>
                      </m:oMathPara>
                    </a14:m>
                    <a:endParaRPr lang="en-US" i="1" dirty="0"/>
                  </a:p>
                </p:txBody>
              </p:sp>
            </mc:Choice>
            <mc:Fallback xmlns="">
              <p:sp>
                <p:nvSpPr>
                  <p:cNvPr id="51" name="TextBox 50"/>
                  <p:cNvSpPr txBox="1">
                    <a:spLocks noRot="1" noChangeAspect="1" noMove="1" noResize="1" noEditPoints="1" noAdjustHandles="1" noChangeArrowheads="1" noChangeShapeType="1" noTextEdit="1"/>
                  </p:cNvSpPr>
                  <p:nvPr/>
                </p:nvSpPr>
                <p:spPr>
                  <a:xfrm>
                    <a:off x="7406495" y="4953406"/>
                    <a:ext cx="1285224" cy="369332"/>
                  </a:xfrm>
                  <a:prstGeom prst="rect">
                    <a:avLst/>
                  </a:prstGeom>
                  <a:blipFill rotWithShape="1">
                    <a:blip r:embed="rId2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641960" y="5810145"/>
                    <a:ext cx="14866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r>
                            <a:rPr lang="de-CH" i="1">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5641960" y="5810145"/>
                    <a:ext cx="1486625" cy="369332"/>
                  </a:xfrm>
                  <a:prstGeom prst="rect">
                    <a:avLst/>
                  </a:prstGeom>
                  <a:blipFill rotWithShape="1">
                    <a:blip r:embed="rId23"/>
                    <a:stretch>
                      <a:fillRect b="-65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TextBox 41"/>
                <p:cNvSpPr txBox="1"/>
                <p:nvPr/>
              </p:nvSpPr>
              <p:spPr>
                <a:xfrm>
                  <a:off x="6170150" y="4629201"/>
                  <a:ext cx="4826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solidFill>
                                  <a:srgbClr val="FF0000"/>
                                </a:solidFill>
                                <a:latin typeface="Cambria Math"/>
                              </a:rPr>
                            </m:ctrlPr>
                          </m:sSubPr>
                          <m:e>
                            <m:r>
                              <a:rPr lang="de-CH" b="0" i="1" smtClean="0">
                                <a:solidFill>
                                  <a:srgbClr val="FF0000"/>
                                </a:solidFill>
                                <a:latin typeface="Cambria Math"/>
                              </a:rPr>
                              <m:t>𝜗</m:t>
                            </m:r>
                          </m:e>
                          <m:sub>
                            <m:r>
                              <a:rPr lang="de-CH" b="0" i="1" smtClean="0">
                                <a:solidFill>
                                  <a:srgbClr val="FF0000"/>
                                </a:solidFill>
                                <a:latin typeface="Cambria Math"/>
                              </a:rPr>
                              <m:t>0</m:t>
                            </m:r>
                          </m:sub>
                        </m:sSub>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6170150" y="4629201"/>
                  <a:ext cx="482632" cy="369332"/>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8293897" y="4509927"/>
                  <a:ext cx="3885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solidFill>
                              <a:schemeClr val="tx1"/>
                            </a:solidFill>
                            <a:latin typeface="Cambria Math"/>
                          </a:rPr>
                          <m:t>𝜗</m:t>
                        </m:r>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8293897" y="4509927"/>
                  <a:ext cx="388503" cy="369332"/>
                </a:xfrm>
                <a:prstGeom prst="rect">
                  <a:avLst/>
                </a:prstGeom>
                <a:blipFill rotWithShape="1">
                  <a:blip r:embed="rId2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12141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17411" name="Text Box 11"/>
          <p:cNvSpPr txBox="1">
            <a:spLocks noChangeArrowheads="1"/>
          </p:cNvSpPr>
          <p:nvPr/>
        </p:nvSpPr>
        <p:spPr bwMode="auto">
          <a:xfrm>
            <a:off x="455563" y="692695"/>
            <a:ext cx="792095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285750" indent="-285750" eaLnBrk="1" hangingPunct="1">
              <a:buFont typeface="Arial" pitchFamily="34" charset="0"/>
              <a:buChar char="•"/>
            </a:pPr>
            <a:r>
              <a:rPr lang="en-GB" i="1" dirty="0">
                <a:latin typeface="Cambria" pitchFamily="18" charset="0"/>
              </a:rPr>
              <a:t>Principle of </a:t>
            </a:r>
            <a:r>
              <a:rPr lang="en-GB" i="1" dirty="0" smtClean="0">
                <a:latin typeface="Cambria" pitchFamily="18" charset="0"/>
              </a:rPr>
              <a:t>parsimony</a:t>
            </a:r>
            <a:r>
              <a:rPr lang="en-GB" dirty="0" smtClean="0">
                <a:latin typeface="Cambria" pitchFamily="18" charset="0"/>
              </a:rPr>
              <a:t>: «plurality </a:t>
            </a:r>
            <a:r>
              <a:rPr lang="en-GB" dirty="0">
                <a:latin typeface="Cambria" pitchFamily="18" charset="0"/>
              </a:rPr>
              <a:t>should not be assumed without </a:t>
            </a:r>
            <a:r>
              <a:rPr lang="en-GB" dirty="0" smtClean="0">
                <a:latin typeface="Cambria" pitchFamily="18" charset="0"/>
              </a:rPr>
              <a:t>necessity»</a:t>
            </a:r>
          </a:p>
          <a:p>
            <a:pPr marL="285750" indent="-285750" eaLnBrk="1" hangingPunct="1">
              <a:lnSpc>
                <a:spcPct val="150000"/>
              </a:lnSpc>
              <a:buFont typeface="Arial" pitchFamily="34" charset="0"/>
              <a:buChar char="•"/>
            </a:pPr>
            <a:r>
              <a:rPr lang="en-GB" dirty="0" smtClean="0">
                <a:latin typeface="Cambria" pitchFamily="18" charset="0"/>
              </a:rPr>
              <a:t>Automatically enforced by Bayesian model comparison</a:t>
            </a:r>
          </a:p>
        </p:txBody>
      </p:sp>
      <p:grpSp>
        <p:nvGrpSpPr>
          <p:cNvPr id="2" name="Group 27"/>
          <p:cNvGrpSpPr>
            <a:grpSpLocks/>
          </p:cNvGrpSpPr>
          <p:nvPr/>
        </p:nvGrpSpPr>
        <p:grpSpPr bwMode="auto">
          <a:xfrm>
            <a:off x="455563" y="3936441"/>
            <a:ext cx="3370263" cy="2517775"/>
            <a:chOff x="-14" y="2751"/>
            <a:chExt cx="2123" cy="1586"/>
          </a:xfrm>
        </p:grpSpPr>
        <p:pic>
          <p:nvPicPr>
            <p:cNvPr id="17428" name="Picture 15" descr="dataFi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 y="2751"/>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Text Box 23"/>
            <p:cNvSpPr txBox="1">
              <a:spLocks noChangeArrowheads="1"/>
            </p:cNvSpPr>
            <p:nvPr/>
          </p:nvSpPr>
          <p:spPr bwMode="auto">
            <a:xfrm rot="-5400000">
              <a:off x="-117" y="3345"/>
              <a:ext cx="3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dirty="0">
                  <a:latin typeface="Times New Roman" pitchFamily="18" charset="0"/>
                </a:rPr>
                <a:t>y=f(x)</a:t>
              </a:r>
            </a:p>
          </p:txBody>
        </p:sp>
      </p:grpSp>
      <p:grpSp>
        <p:nvGrpSpPr>
          <p:cNvPr id="3" name="Group 28"/>
          <p:cNvGrpSpPr>
            <a:grpSpLocks/>
          </p:cNvGrpSpPr>
          <p:nvPr/>
        </p:nvGrpSpPr>
        <p:grpSpPr bwMode="auto">
          <a:xfrm>
            <a:off x="377823" y="1418666"/>
            <a:ext cx="3370263" cy="2608263"/>
            <a:chOff x="-14" y="1162"/>
            <a:chExt cx="2123" cy="1643"/>
          </a:xfrm>
        </p:grpSpPr>
        <p:grpSp>
          <p:nvGrpSpPr>
            <p:cNvPr id="17424" name="Group 25"/>
            <p:cNvGrpSpPr>
              <a:grpSpLocks/>
            </p:cNvGrpSpPr>
            <p:nvPr/>
          </p:nvGrpSpPr>
          <p:grpSpPr bwMode="auto">
            <a:xfrm>
              <a:off x="-14" y="1162"/>
              <a:ext cx="2123" cy="1586"/>
              <a:chOff x="-14" y="1300"/>
              <a:chExt cx="2123" cy="1586"/>
            </a:xfrm>
          </p:grpSpPr>
          <p:pic>
            <p:nvPicPr>
              <p:cNvPr id="17426" name="Picture 13" descr="dataFit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 y="1300"/>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Text Box 24"/>
              <p:cNvSpPr txBox="1">
                <a:spLocks noChangeArrowheads="1"/>
              </p:cNvSpPr>
              <p:nvPr/>
            </p:nvSpPr>
            <p:spPr bwMode="auto">
              <a:xfrm rot="-5400000">
                <a:off x="-145" y="1790"/>
                <a:ext cx="4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dirty="0">
                    <a:latin typeface="Times New Roman" pitchFamily="18" charset="0"/>
                  </a:rPr>
                  <a:t>y = f(x)</a:t>
                </a:r>
              </a:p>
            </p:txBody>
          </p:sp>
        </p:grpSp>
        <p:sp>
          <p:nvSpPr>
            <p:cNvPr id="17425" name="Text Box 26"/>
            <p:cNvSpPr txBox="1">
              <a:spLocks noChangeArrowheads="1"/>
            </p:cNvSpPr>
            <p:nvPr/>
          </p:nvSpPr>
          <p:spPr bwMode="auto">
            <a:xfrm>
              <a:off x="1008" y="2613"/>
              <a:ext cx="1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a:latin typeface="Times New Roman" pitchFamily="18" charset="0"/>
                </a:rPr>
                <a:t>x</a:t>
              </a:r>
            </a:p>
          </p:txBody>
        </p:sp>
      </p:gr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general principles</a:t>
            </a:r>
            <a:endParaRPr lang="en-US" dirty="0"/>
          </a:p>
        </p:txBody>
      </p:sp>
      <p:grpSp>
        <p:nvGrpSpPr>
          <p:cNvPr id="7" name="Group 6"/>
          <p:cNvGrpSpPr/>
          <p:nvPr/>
        </p:nvGrpSpPr>
        <p:grpSpPr>
          <a:xfrm>
            <a:off x="3995936" y="1542983"/>
            <a:ext cx="4773880" cy="4898429"/>
            <a:chOff x="4067176" y="2060577"/>
            <a:chExt cx="4529809" cy="4538659"/>
          </a:xfrm>
        </p:grpSpPr>
        <p:grpSp>
          <p:nvGrpSpPr>
            <p:cNvPr id="5" name="Group 20"/>
            <p:cNvGrpSpPr>
              <a:grpSpLocks/>
            </p:cNvGrpSpPr>
            <p:nvPr/>
          </p:nvGrpSpPr>
          <p:grpSpPr bwMode="auto">
            <a:xfrm>
              <a:off x="4067176" y="2060577"/>
              <a:ext cx="4298949" cy="4538659"/>
              <a:chOff x="4067176" y="2060577"/>
              <a:chExt cx="4298949" cy="4538659"/>
            </a:xfrm>
          </p:grpSpPr>
          <p:grpSp>
            <p:nvGrpSpPr>
              <p:cNvPr id="17417" name="Group 21"/>
              <p:cNvGrpSpPr>
                <a:grpSpLocks/>
              </p:cNvGrpSpPr>
              <p:nvPr/>
            </p:nvGrpSpPr>
            <p:grpSpPr bwMode="auto">
              <a:xfrm>
                <a:off x="4206875" y="4040187"/>
                <a:ext cx="4159250" cy="2559049"/>
                <a:chOff x="2151" y="2660"/>
                <a:chExt cx="2620" cy="1612"/>
              </a:xfrm>
            </p:grpSpPr>
            <p:pic>
              <p:nvPicPr>
                <p:cNvPr id="1742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l="8270" t="2490" b="11586"/>
                <a:stretch>
                  <a:fillRect/>
                </a:stretch>
              </p:blipFill>
              <p:spPr bwMode="auto">
                <a:xfrm>
                  <a:off x="2336" y="2660"/>
                  <a:ext cx="2041"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6"/>
                <p:cNvSpPr txBox="1">
                  <a:spLocks noChangeArrowheads="1"/>
                </p:cNvSpPr>
                <p:nvPr/>
              </p:nvSpPr>
              <p:spPr bwMode="auto">
                <a:xfrm rot="-5400000">
                  <a:off x="1693" y="3243"/>
                  <a:ext cx="11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dirty="0">
                      <a:latin typeface="Cambria" pitchFamily="18" charset="0"/>
                    </a:rPr>
                    <a:t>model evidence</a:t>
                  </a:r>
                  <a:r>
                    <a:rPr lang="en-US" sz="1200" dirty="0"/>
                    <a:t> </a:t>
                  </a:r>
                  <a:r>
                    <a:rPr lang="en-US" sz="1400" i="1" dirty="0">
                      <a:latin typeface="Times New Roman" pitchFamily="18" charset="0"/>
                    </a:rPr>
                    <a:t>p(</a:t>
                  </a:r>
                  <a:r>
                    <a:rPr lang="en-US" sz="1400" i="1" dirty="0" err="1">
                      <a:latin typeface="Times New Roman" pitchFamily="18" charset="0"/>
                    </a:rPr>
                    <a:t>y|m</a:t>
                  </a:r>
                  <a:r>
                    <a:rPr lang="en-US" sz="1400" i="1" dirty="0">
                      <a:latin typeface="Times New Roman" pitchFamily="18" charset="0"/>
                    </a:rPr>
                    <a:t>)</a:t>
                  </a:r>
                </a:p>
              </p:txBody>
            </p:sp>
            <p:sp>
              <p:nvSpPr>
                <p:cNvPr id="17423" name="Text Box 20"/>
                <p:cNvSpPr txBox="1">
                  <a:spLocks noChangeArrowheads="1"/>
                </p:cNvSpPr>
                <p:nvPr/>
              </p:nvSpPr>
              <p:spPr bwMode="auto">
                <a:xfrm>
                  <a:off x="3814" y="4098"/>
                  <a:ext cx="95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200" dirty="0" err="1">
                      <a:latin typeface="Cambria" pitchFamily="18" charset="0"/>
                    </a:rPr>
                    <a:t>space</a:t>
                  </a:r>
                  <a:r>
                    <a:rPr lang="fr-FR" sz="1200" dirty="0">
                      <a:latin typeface="Cambria" pitchFamily="18" charset="0"/>
                    </a:rPr>
                    <a:t> of all data sets</a:t>
                  </a:r>
                </a:p>
              </p:txBody>
            </p:sp>
          </p:grpSp>
          <p:sp>
            <p:nvSpPr>
              <p:cNvPr id="17419" name="Text Box 9"/>
              <p:cNvSpPr txBox="1">
                <a:spLocks noChangeArrowheads="1"/>
              </p:cNvSpPr>
              <p:nvPr/>
            </p:nvSpPr>
            <p:spPr bwMode="auto">
              <a:xfrm>
                <a:off x="4067176" y="2060577"/>
                <a:ext cx="1849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Model evidence</a:t>
                </a:r>
                <a:r>
                  <a:rPr lang="en-GB" dirty="0">
                    <a:latin typeface="Cambria" pitchFamily="18" charset="0"/>
                  </a:rPr>
                  <a:t>:</a:t>
                </a:r>
                <a:endParaRPr lang="en-US" dirty="0">
                  <a:latin typeface="Cambria" pitchFamily="18" charset="0"/>
                </a:endParaRPr>
              </a:p>
            </p:txBody>
          </p:sp>
          <p:sp>
            <p:nvSpPr>
              <p:cNvPr id="17416" name="Text Box 10"/>
              <p:cNvSpPr txBox="1">
                <a:spLocks noChangeArrowheads="1"/>
              </p:cNvSpPr>
              <p:nvPr/>
            </p:nvSpPr>
            <p:spPr bwMode="auto">
              <a:xfrm>
                <a:off x="4997792" y="3855521"/>
                <a:ext cx="1849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latin typeface="Cambria" pitchFamily="18" charset="0"/>
                  </a:rPr>
                  <a:t>“Occam’s razor”</a:t>
                </a:r>
                <a:r>
                  <a:rPr lang="en-GB" i="1" dirty="0">
                    <a:latin typeface="Cambria" pitchFamily="18" charset="0"/>
                  </a:rPr>
                  <a:t> </a:t>
                </a:r>
                <a:r>
                  <a:rPr lang="en-GB" dirty="0">
                    <a:latin typeface="Cambria" pitchFamily="18" charset="0"/>
                  </a:rPr>
                  <a:t>:</a:t>
                </a:r>
              </a:p>
            </p:txBody>
          </p:sp>
        </p:grpSp>
        <mc:AlternateContent xmlns:mc="http://schemas.openxmlformats.org/markup-compatibility/2006" xmlns:a14="http://schemas.microsoft.com/office/drawing/2010/main">
          <mc:Choice Requires="a14">
            <p:sp>
              <p:nvSpPr>
                <p:cNvPr id="6" name="TextBox 5"/>
                <p:cNvSpPr txBox="1"/>
                <p:nvPr/>
              </p:nvSpPr>
              <p:spPr>
                <a:xfrm>
                  <a:off x="4580386" y="2427290"/>
                  <a:ext cx="4016599" cy="10153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𝑚</m:t>
                            </m:r>
                          </m:e>
                        </m:d>
                        <m:r>
                          <a:rPr lang="de-CH" b="0" i="1" smtClean="0">
                            <a:latin typeface="Cambria Math"/>
                          </a:rPr>
                          <m:t>=</m:t>
                        </m:r>
                        <m:nary>
                          <m:naryPr>
                            <m:limLoc m:val="undOvr"/>
                            <m:subHide m:val="on"/>
                            <m:supHide m:val="on"/>
                            <m:ctrlPr>
                              <a:rPr lang="de-CH" b="0" i="1" smtClean="0">
                                <a:latin typeface="Cambria Math"/>
                              </a:rPr>
                            </m:ctrlPr>
                          </m:naryPr>
                          <m:sub/>
                          <m:sup/>
                          <m:e>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𝑚</m:t>
                                </m:r>
                              </m:e>
                            </m:d>
                            <m:r>
                              <m:rPr>
                                <m:sty m:val="p"/>
                              </m:rPr>
                              <a:rPr lang="de-CH" b="0" i="0" smtClean="0">
                                <a:latin typeface="Cambria Math"/>
                              </a:rPr>
                              <m:t>d</m:t>
                            </m:r>
                            <m:r>
                              <a:rPr lang="de-CH" b="0" i="1" smtClean="0">
                                <a:latin typeface="Cambria Math"/>
                              </a:rPr>
                              <m:t>𝜗</m:t>
                            </m:r>
                          </m:e>
                        </m:nary>
                      </m:oMath>
                      <m:oMath xmlns:m="http://schemas.openxmlformats.org/officeDocument/2006/math">
                        <m:r>
                          <a:rPr lang="de-CH" b="0" i="0" smtClean="0">
                            <a:latin typeface="Cambria Math"/>
                            <a:ea typeface="Cambria Math"/>
                          </a:rPr>
                          <m:t>               </m:t>
                        </m:r>
                        <m:r>
                          <a:rPr lang="de-CH" b="0" i="1" smtClean="0">
                            <a:latin typeface="Cambria Math"/>
                            <a:ea typeface="Cambria Math"/>
                          </a:rPr>
                          <m:t>≈</m:t>
                        </m:r>
                        <m:r>
                          <m:rPr>
                            <m:sty m:val="p"/>
                          </m:rPr>
                          <a:rPr lang="de-CH" b="0" i="0" smtClean="0">
                            <a:latin typeface="Cambria Math"/>
                            <a:ea typeface="Cambria Math"/>
                          </a:rPr>
                          <m:t>exp</m:t>
                        </m:r>
                        <m:d>
                          <m:dPr>
                            <m:ctrlPr>
                              <a:rPr lang="de-CH" b="0" i="1" smtClean="0">
                                <a:latin typeface="Cambria Math"/>
                                <a:ea typeface="Cambria Math"/>
                              </a:rPr>
                            </m:ctrlPr>
                          </m:dPr>
                          <m:e>
                            <m:r>
                              <a:rPr lang="de-CH" i="1">
                                <a:latin typeface="Cambria Math"/>
                                <a:ea typeface="Cambria Math"/>
                              </a:rPr>
                              <m:t>𝑎𝑐𝑐𝑢𝑟𝑎𝑐𝑦</m:t>
                            </m:r>
                            <m:r>
                              <a:rPr lang="de-CH" i="1">
                                <a:latin typeface="Cambria Math"/>
                                <a:ea typeface="Cambria Math"/>
                              </a:rPr>
                              <m:t> −</m:t>
                            </m:r>
                            <m:r>
                              <a:rPr lang="de-CH" i="1">
                                <a:latin typeface="Cambria Math"/>
                                <a:ea typeface="Cambria Math"/>
                              </a:rPr>
                              <m:t>𝑐𝑜𝑚𝑝𝑙𝑒𝑥𝑖𝑡𝑦</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580386" y="2427290"/>
                  <a:ext cx="4016599" cy="1015389"/>
                </a:xfrm>
                <a:prstGeom prst="rect">
                  <a:avLst/>
                </a:prstGeom>
                <a:blipFill rotWithShape="1">
                  <a:blip r:embed="rId6"/>
                  <a:stretch>
                    <a:fillRect b="-3889"/>
                  </a:stretch>
                </a:blipFill>
              </p:spPr>
              <p:txBody>
                <a:bodyPr/>
                <a:lstStyle/>
                <a:p>
                  <a:r>
                    <a:rPr lang="en-US">
                      <a:noFill/>
                    </a:rPr>
                    <a:t> </a:t>
                  </a:r>
                </a:p>
              </p:txBody>
            </p:sp>
          </mc:Fallback>
        </mc:AlternateContent>
      </p:gr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24</a:t>
            </a:fld>
            <a:endParaRPr lang="en-US"/>
          </a:p>
        </p:txBody>
      </p:sp>
    </p:spTree>
    <p:extLst>
      <p:ext uri="{BB962C8B-B14F-4D97-AF65-F5344CB8AC3E}">
        <p14:creationId xmlns:p14="http://schemas.microsoft.com/office/powerpoint/2010/main" val="4067433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669341" y="231030"/>
            <a:ext cx="7805317"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negative variational free energy </a:t>
            </a:r>
            <a:r>
              <a:rPr lang="de-CH" i="1" dirty="0" smtClean="0"/>
              <a:t>F</a:t>
            </a:r>
            <a:endParaRPr lang="en-US" i="1"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25</a:t>
            </a:fld>
            <a:endParaRPr lang="en-US"/>
          </a:p>
        </p:txBody>
      </p:sp>
      <mc:AlternateContent xmlns:mc="http://schemas.openxmlformats.org/markup-compatibility/2006" xmlns:a14="http://schemas.microsoft.com/office/drawing/2010/main">
        <mc:Choice Requires="a14">
          <p:sp>
            <p:nvSpPr>
              <p:cNvPr id="4" name="Rectangle 3"/>
              <p:cNvSpPr/>
              <p:nvPr/>
            </p:nvSpPr>
            <p:spPr>
              <a:xfrm>
                <a:off x="515007" y="832978"/>
                <a:ext cx="7483365" cy="2825966"/>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box>
                        <m:boxPr>
                          <m:ctrlPr>
                            <a:rPr lang="de-CH" i="1" smtClean="0">
                              <a:latin typeface="Cambria Math"/>
                            </a:rPr>
                          </m:ctrlPr>
                        </m:boxPr>
                        <m:e>
                          <m:r>
                            <a:rPr lang="de-CH" b="1" i="0" smtClean="0">
                              <a:latin typeface="Cambria Math"/>
                            </a:rPr>
                            <m:t>𝐥𝐨𝐠</m:t>
                          </m:r>
                          <m:r>
                            <a:rPr lang="de-CH" b="1" i="0" smtClean="0">
                              <a:latin typeface="Cambria Math"/>
                            </a:rPr>
                            <m:t>−</m:t>
                          </m:r>
                          <m:r>
                            <a:rPr lang="de-CH" b="1" i="0" smtClean="0">
                              <a:latin typeface="Cambria Math"/>
                            </a:rPr>
                            <m:t>𝐦𝐨𝐝𝐞𝐥</m:t>
                          </m:r>
                          <m:r>
                            <a:rPr lang="de-CH" b="1" i="0" smtClean="0">
                              <a:latin typeface="Cambria Math"/>
                            </a:rPr>
                            <m:t> </m:t>
                          </m:r>
                          <m:r>
                            <a:rPr lang="de-CH" b="1" i="0" smtClean="0">
                              <a:latin typeface="Cambria Math"/>
                            </a:rPr>
                            <m:t>𝐞𝐯𝐢𝐝𝐞𝐧𝐜𝐞</m:t>
                          </m:r>
                          <m:r>
                            <a:rPr lang="de-CH" i="1">
                              <a:latin typeface="Cambria Math"/>
                            </a:rPr>
                            <m:t>≔</m:t>
                          </m:r>
                        </m:e>
                      </m:box>
                      <m:func>
                        <m:funcPr>
                          <m:ctrlPr>
                            <a:rPr lang="de-CH" i="1">
                              <a:latin typeface="Cambria Math"/>
                            </a:rPr>
                          </m:ctrlPr>
                        </m:funcPr>
                        <m:fName>
                          <m:r>
                            <m:rPr>
                              <m:sty m:val="p"/>
                            </m:rPr>
                            <a:rPr lang="de-CH">
                              <a:latin typeface="Cambria Math"/>
                            </a:rPr>
                            <m:t>log</m:t>
                          </m:r>
                        </m:fName>
                        <m:e>
                          <m:r>
                            <a:rPr lang="de-CH" b="0" i="1" smtClean="0">
                              <a:latin typeface="Cambria Math"/>
                            </a:rPr>
                            <m:t> </m:t>
                          </m:r>
                          <m:r>
                            <a:rPr lang="de-CH" i="1">
                              <a:latin typeface="Cambria Math"/>
                            </a:rPr>
                            <m:t>𝑝</m:t>
                          </m:r>
                          <m:d>
                            <m:dPr>
                              <m:ctrlPr>
                                <a:rPr lang="de-CH" i="1">
                                  <a:latin typeface="Cambria Math"/>
                                </a:rPr>
                              </m:ctrlPr>
                            </m:dPr>
                            <m:e>
                              <m:r>
                                <a:rPr lang="de-CH" i="1">
                                  <a:latin typeface="Cambria Math"/>
                                </a:rPr>
                                <m:t>𝑦</m:t>
                              </m:r>
                            </m:e>
                            <m:e>
                              <m:r>
                                <a:rPr lang="de-CH" i="1">
                                  <a:latin typeface="Cambria Math"/>
                                </a:rPr>
                                <m:t>𝑚</m:t>
                              </m:r>
                            </m:e>
                          </m:d>
                        </m:e>
                      </m:func>
                    </m:oMath>
                    <m:oMath xmlns:m="http://schemas.openxmlformats.org/officeDocument/2006/math">
                      <m:r>
                        <a:rPr lang="de-CH" i="1">
                          <a:latin typeface="Cambria Math"/>
                        </a:rPr>
                        <m:t>     </m:t>
                      </m:r>
                      <m:r>
                        <a:rPr lang="de-CH" b="0" i="1" smtClean="0">
                          <a:latin typeface="Cambria Math"/>
                        </a:rPr>
                        <m:t>                                          </m:t>
                      </m:r>
                      <m:r>
                        <a:rPr lang="de-CH" i="1">
                          <a:latin typeface="Cambria Math"/>
                        </a:rPr>
                        <m:t>=</m:t>
                      </m:r>
                      <m:func>
                        <m:funcPr>
                          <m:ctrlPr>
                            <a:rPr lang="de-CH" i="1">
                              <a:latin typeface="Cambria Math"/>
                            </a:rPr>
                          </m:ctrlPr>
                        </m:funcPr>
                        <m:fName>
                          <m:r>
                            <m:rPr>
                              <m:sty m:val="p"/>
                            </m:rPr>
                            <a:rPr lang="de-CH">
                              <a:latin typeface="Cambria Math"/>
                            </a:rPr>
                            <m:t>log</m:t>
                          </m:r>
                        </m:fName>
                        <m:e>
                          <m:nary>
                            <m:naryPr>
                              <m:limLoc m:val="undOvr"/>
                              <m:subHide m:val="on"/>
                              <m:supHide m:val="on"/>
                              <m:ctrlPr>
                                <a:rPr lang="de-CH" i="1">
                                  <a:latin typeface="Cambria Math"/>
                                </a:rPr>
                              </m:ctrlPr>
                            </m:naryPr>
                            <m:sub/>
                            <m:sup/>
                            <m:e>
                              <m:r>
                                <a:rPr lang="de-CH" i="1">
                                  <a:latin typeface="Cambria Math"/>
                                </a:rPr>
                                <m:t>𝑝</m:t>
                              </m:r>
                              <m:d>
                                <m:dPr>
                                  <m:ctrlPr>
                                    <a:rPr lang="de-CH" i="1">
                                      <a:latin typeface="Cambria Math"/>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r>
                                <m:rPr>
                                  <m:sty m:val="p"/>
                                </m:rPr>
                                <a:rPr lang="de-CH">
                                  <a:latin typeface="Cambria Math"/>
                                </a:rPr>
                                <m:t>d</m:t>
                              </m:r>
                              <m:r>
                                <a:rPr lang="de-CH" i="1">
                                  <a:latin typeface="Cambria Math"/>
                                </a:rPr>
                                <m:t>𝜗</m:t>
                              </m:r>
                            </m:e>
                          </m:nary>
                        </m:e>
                      </m:func>
                    </m:oMath>
                    <m:oMath xmlns:m="http://schemas.openxmlformats.org/officeDocument/2006/math">
                      <m:r>
                        <a:rPr lang="de-CH" i="1">
                          <a:latin typeface="Cambria Math"/>
                        </a:rPr>
                        <m:t>     </m:t>
                      </m:r>
                      <m:r>
                        <a:rPr lang="de-CH" b="0" i="1" smtClean="0">
                          <a:latin typeface="Cambria Math"/>
                        </a:rPr>
                        <m:t>                                          </m:t>
                      </m:r>
                      <m:r>
                        <a:rPr lang="de-CH" i="1">
                          <a:latin typeface="Cambria Math"/>
                        </a:rPr>
                        <m:t>=</m:t>
                      </m:r>
                      <m:func>
                        <m:funcPr>
                          <m:ctrlPr>
                            <a:rPr lang="de-CH" i="1">
                              <a:latin typeface="Cambria Math"/>
                            </a:rPr>
                          </m:ctrlPr>
                        </m:funcPr>
                        <m:fName>
                          <m:r>
                            <m:rPr>
                              <m:sty m:val="p"/>
                            </m:rPr>
                            <a:rPr lang="de-CH">
                              <a:latin typeface="Cambria Math"/>
                            </a:rPr>
                            <m:t>log</m:t>
                          </m:r>
                        </m:fName>
                        <m:e>
                          <m:nary>
                            <m:naryPr>
                              <m:limLoc m:val="undOvr"/>
                              <m:subHide m:val="on"/>
                              <m:supHide m:val="on"/>
                              <m:ctrlPr>
                                <a:rPr lang="de-CH" i="1">
                                  <a:latin typeface="Cambria Math"/>
                                </a:rPr>
                              </m:ctrlPr>
                            </m:naryPr>
                            <m:sub/>
                            <m:sup/>
                            <m:e>
                              <m:r>
                                <a:rPr lang="de-CH" i="1">
                                  <a:latin typeface="Cambria Math"/>
                                </a:rPr>
                                <m:t>𝑞</m:t>
                              </m:r>
                              <m:d>
                                <m:dPr>
                                  <m:ctrlPr>
                                    <a:rPr lang="de-CH" i="1">
                                      <a:latin typeface="Cambria Math"/>
                                    </a:rPr>
                                  </m:ctrlPr>
                                </m:dPr>
                                <m:e>
                                  <m:r>
                                    <a:rPr lang="de-CH" i="1">
                                      <a:latin typeface="Cambria Math"/>
                                    </a:rPr>
                                    <m:t>𝜗</m:t>
                                  </m:r>
                                </m:e>
                              </m:d>
                              <m:f>
                                <m:fPr>
                                  <m:ctrlPr>
                                    <a:rPr lang="de-CH" i="1">
                                      <a:latin typeface="Cambria Math"/>
                                    </a:rPr>
                                  </m:ctrlPr>
                                </m:fPr>
                                <m:num>
                                  <m:r>
                                    <a:rPr lang="de-CH" i="1">
                                      <a:latin typeface="Cambria Math"/>
                                    </a:rPr>
                                    <m:t>𝑝</m:t>
                                  </m:r>
                                  <m:d>
                                    <m:dPr>
                                      <m:ctrlPr>
                                        <a:rPr lang="de-CH" i="1">
                                          <a:latin typeface="Cambria Math"/>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a:rPr>
                                      </m:ctrlPr>
                                    </m:dPr>
                                    <m:e>
                                      <m:r>
                                        <a:rPr lang="de-CH" i="1">
                                          <a:latin typeface="Cambria Math"/>
                                        </a:rPr>
                                        <m:t>𝜗</m:t>
                                      </m:r>
                                    </m:e>
                                  </m:d>
                                </m:den>
                              </m:f>
                              <m:r>
                                <m:rPr>
                                  <m:sty m:val="p"/>
                                </m:rPr>
                                <a:rPr lang="de-CH">
                                  <a:latin typeface="Cambria Math"/>
                                </a:rPr>
                                <m:t>d</m:t>
                              </m:r>
                              <m:r>
                                <a:rPr lang="de-CH" i="1">
                                  <a:latin typeface="Cambria Math"/>
                                </a:rPr>
                                <m:t>𝜗</m:t>
                              </m:r>
                            </m:e>
                          </m:nary>
                        </m:e>
                      </m:func>
                      <m:r>
                        <a:rPr lang="de-CH" i="1">
                          <a:latin typeface="Cambria Math"/>
                        </a:rPr>
                        <m:t> </m:t>
                      </m:r>
                    </m:oMath>
                    <m:oMath xmlns:m="http://schemas.openxmlformats.org/officeDocument/2006/math">
                      <m:r>
                        <a:rPr lang="de-CH" i="1" smtClean="0">
                          <a:latin typeface="Cambria Math"/>
                          <a:ea typeface="Cambria Math"/>
                        </a:rPr>
                        <m:t>     </m:t>
                      </m:r>
                      <m:r>
                        <a:rPr lang="de-CH" b="0" i="1" smtClean="0">
                          <a:latin typeface="Cambria Math"/>
                          <a:ea typeface="Cambria Math"/>
                        </a:rPr>
                        <m:t>                                          </m:t>
                      </m:r>
                      <m:r>
                        <a:rPr lang="de-CH" i="1" smtClean="0">
                          <a:latin typeface="Cambria Math"/>
                          <a:ea typeface="Cambria Math"/>
                        </a:rPr>
                        <m:t>≥</m:t>
                      </m:r>
                      <m:nary>
                        <m:naryPr>
                          <m:limLoc m:val="undOvr"/>
                          <m:subHide m:val="on"/>
                          <m:supHide m:val="on"/>
                          <m:ctrlPr>
                            <a:rPr lang="de-CH" i="1">
                              <a:latin typeface="Cambria Math"/>
                            </a:rPr>
                          </m:ctrlPr>
                        </m:naryPr>
                        <m:sub/>
                        <m:sup/>
                        <m:e>
                          <m:r>
                            <a:rPr lang="de-CH" i="1">
                              <a:latin typeface="Cambria Math"/>
                            </a:rPr>
                            <m:t>𝑞</m:t>
                          </m:r>
                          <m:d>
                            <m:dPr>
                              <m:ctrlPr>
                                <a:rPr lang="de-CH" i="1">
                                  <a:latin typeface="Cambria Math"/>
                                </a:rPr>
                              </m:ctrlPr>
                            </m:dPr>
                            <m:e>
                              <m:r>
                                <a:rPr lang="de-CH" i="1">
                                  <a:latin typeface="Cambria Math"/>
                                </a:rPr>
                                <m:t>𝜗</m:t>
                              </m:r>
                            </m:e>
                          </m:d>
                          <m:func>
                            <m:funcPr>
                              <m:ctrlPr>
                                <a:rPr lang="de-CH" i="1">
                                  <a:latin typeface="Cambria Math"/>
                                </a:rPr>
                              </m:ctrlPr>
                            </m:funcPr>
                            <m:fName>
                              <m:r>
                                <m:rPr>
                                  <m:sty m:val="p"/>
                                </m:rPr>
                                <a:rPr lang="de-CH">
                                  <a:latin typeface="Cambria Math"/>
                                </a:rPr>
                                <m:t>log</m:t>
                              </m:r>
                            </m:fName>
                            <m:e>
                              <m:f>
                                <m:fPr>
                                  <m:ctrlPr>
                                    <a:rPr lang="de-CH" i="1">
                                      <a:latin typeface="Cambria Math"/>
                                    </a:rPr>
                                  </m:ctrlPr>
                                </m:fPr>
                                <m:num>
                                  <m:r>
                                    <a:rPr lang="de-CH" i="1">
                                      <a:latin typeface="Cambria Math"/>
                                    </a:rPr>
                                    <m:t>𝑝</m:t>
                                  </m:r>
                                  <m:d>
                                    <m:dPr>
                                      <m:ctrlPr>
                                        <a:rPr lang="de-CH" i="1">
                                          <a:latin typeface="Cambria Math"/>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a:latin typeface="Cambria Math"/>
                        </a:rPr>
                        <m:t>     </m:t>
                      </m:r>
                      <m:r>
                        <a:rPr lang="de-CH" b="0" i="1" smtClean="0">
                          <a:latin typeface="Cambria Math"/>
                        </a:rPr>
                        <m:t>                                          </m:t>
                      </m:r>
                      <m:r>
                        <a:rPr lang="de-CH" i="1">
                          <a:latin typeface="Cambria Math"/>
                        </a:rPr>
                        <m:t>=:</m:t>
                      </m:r>
                      <m:r>
                        <a:rPr lang="de-CH" b="1" i="1" smtClean="0">
                          <a:latin typeface="Cambria Math"/>
                        </a:rPr>
                        <m:t>𝑭</m:t>
                      </m:r>
                      <m:r>
                        <a:rPr lang="de-CH" b="0" i="1" smtClean="0">
                          <a:latin typeface="Cambria Math"/>
                        </a:rPr>
                        <m:t>=</m:t>
                      </m:r>
                      <m:r>
                        <a:rPr lang="de-CH" b="1" i="0" smtClean="0">
                          <a:latin typeface="Cambria Math"/>
                        </a:rPr>
                        <m:t>𝐧𝐞𝐠𝐚𝐭𝐢𝐯𝐞</m:t>
                      </m:r>
                      <m:r>
                        <a:rPr lang="de-CH" b="1" i="0" smtClean="0">
                          <a:latin typeface="Cambria Math"/>
                        </a:rPr>
                        <m:t> </m:t>
                      </m:r>
                      <m:r>
                        <a:rPr lang="de-CH" b="1" i="0" smtClean="0">
                          <a:latin typeface="Cambria Math"/>
                        </a:rPr>
                        <m:t>𝐯𝐚𝐫𝐢𝐚𝐭𝐢𝐨𝐧𝐚𝐥</m:t>
                      </m:r>
                      <m:r>
                        <a:rPr lang="de-CH" b="1" i="0" smtClean="0">
                          <a:latin typeface="Cambria Math"/>
                        </a:rPr>
                        <m:t> </m:t>
                      </m:r>
                      <m:r>
                        <a:rPr lang="de-CH" b="1" i="0" smtClean="0">
                          <a:latin typeface="Cambria Math"/>
                        </a:rPr>
                        <m:t>𝐟𝐫𝐞𝐞</m:t>
                      </m:r>
                      <m:r>
                        <a:rPr lang="de-CH" b="1" i="0" smtClean="0">
                          <a:latin typeface="Cambria Math"/>
                        </a:rPr>
                        <m:t> </m:t>
                      </m:r>
                      <m:r>
                        <a:rPr lang="de-CH" b="1" i="0" smtClean="0">
                          <a:latin typeface="Cambria Math"/>
                        </a:rPr>
                        <m:t>𝐞𝐧𝐞𝐫𝐠𝐲</m:t>
                      </m:r>
                    </m:oMath>
                  </m:oMathPara>
                </a14:m>
                <a:endParaRPr lang="de-CH" b="1" dirty="0"/>
              </a:p>
            </p:txBody>
          </p:sp>
        </mc:Choice>
        <mc:Fallback xmlns="">
          <p:sp>
            <p:nvSpPr>
              <p:cNvPr id="4" name="Rectangle 3"/>
              <p:cNvSpPr>
                <a:spLocks noRot="1" noChangeAspect="1" noMove="1" noResize="1" noEditPoints="1" noAdjustHandles="1" noChangeArrowheads="1" noChangeShapeType="1" noTextEdit="1"/>
              </p:cNvSpPr>
              <p:nvPr/>
            </p:nvSpPr>
            <p:spPr>
              <a:xfrm>
                <a:off x="515007" y="832978"/>
                <a:ext cx="7483365" cy="2825966"/>
              </a:xfrm>
              <a:prstGeom prst="rect">
                <a:avLst/>
              </a:prstGeom>
              <a:blipFill rotWithShape="1">
                <a:blip r:embed="rId3"/>
                <a:stretch>
                  <a:fillRect b="-1296"/>
                </a:stretch>
              </a:blipFill>
            </p:spPr>
            <p:txBody>
              <a:bodyPr/>
              <a:lstStyle/>
              <a:p>
                <a:r>
                  <a:rPr lang="en-US">
                    <a:noFill/>
                  </a:rPr>
                  <a:t> </a:t>
                </a:r>
              </a:p>
            </p:txBody>
          </p:sp>
        </mc:Fallback>
      </mc:AlternateContent>
      <p:grpSp>
        <p:nvGrpSpPr>
          <p:cNvPr id="25" name="Group 24"/>
          <p:cNvGrpSpPr/>
          <p:nvPr/>
        </p:nvGrpSpPr>
        <p:grpSpPr>
          <a:xfrm>
            <a:off x="1161357" y="2811151"/>
            <a:ext cx="2423457" cy="690438"/>
            <a:chOff x="348343" y="4293096"/>
            <a:chExt cx="2423457" cy="690438"/>
          </a:xfrm>
        </p:grpSpPr>
        <p:sp>
          <p:nvSpPr>
            <p:cNvPr id="26" name="Oval 25"/>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8343" y="4644980"/>
              <a:ext cx="1818511" cy="338554"/>
            </a:xfrm>
            <a:prstGeom prst="rect">
              <a:avLst/>
            </a:prstGeom>
            <a:noFill/>
          </p:spPr>
          <p:txBody>
            <a:bodyPr wrap="none" rtlCol="0">
              <a:spAutoFit/>
            </a:bodyPr>
            <a:lstStyle/>
            <a:p>
              <a:r>
                <a:rPr lang="de-CH" sz="1600" dirty="0" smtClean="0">
                  <a:solidFill>
                    <a:srgbClr val="FF0000"/>
                  </a:solidFill>
                  <a:latin typeface="Cambria" pitchFamily="18" charset="0"/>
                </a:rPr>
                <a:t>Jensen’s inequality</a:t>
              </a:r>
              <a:endParaRPr lang="en-US" sz="1600" dirty="0">
                <a:solidFill>
                  <a:srgbClr val="FF0000"/>
                </a:solidFill>
                <a:latin typeface="Cambria" pitchFamily="18" charset="0"/>
              </a:endParaRPr>
            </a:p>
          </p:txBody>
        </p:sp>
      </p:grpSp>
      <p:grpSp>
        <p:nvGrpSpPr>
          <p:cNvPr id="29" name="Group 28"/>
          <p:cNvGrpSpPr/>
          <p:nvPr/>
        </p:nvGrpSpPr>
        <p:grpSpPr>
          <a:xfrm>
            <a:off x="1584741" y="1359327"/>
            <a:ext cx="2000073" cy="680700"/>
            <a:chOff x="771727" y="4293096"/>
            <a:chExt cx="2000073" cy="680700"/>
          </a:xfrm>
        </p:grpSpPr>
        <p:sp>
          <p:nvSpPr>
            <p:cNvPr id="30" name="Oval 29"/>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1727" y="4635242"/>
              <a:ext cx="971741" cy="338554"/>
            </a:xfrm>
            <a:prstGeom prst="rect">
              <a:avLst/>
            </a:prstGeom>
            <a:noFill/>
          </p:spPr>
          <p:txBody>
            <a:bodyPr wrap="none" rtlCol="0">
              <a:spAutoFit/>
            </a:bodyPr>
            <a:lstStyle/>
            <a:p>
              <a:r>
                <a:rPr lang="de-CH" sz="1600" dirty="0" smtClean="0">
                  <a:solidFill>
                    <a:srgbClr val="FF0000"/>
                  </a:solidFill>
                  <a:latin typeface="Cambria" pitchFamily="18" charset="0"/>
                </a:rPr>
                <a:t>sum rule</a:t>
              </a:r>
              <a:endParaRPr lang="en-US" sz="1600" dirty="0">
                <a:solidFill>
                  <a:srgbClr val="FF0000"/>
                </a:solidFill>
                <a:latin typeface="Cambria" pitchFamily="18" charset="0"/>
              </a:endParaRPr>
            </a:p>
          </p:txBody>
        </p:sp>
      </p:grpSp>
      <p:grpSp>
        <p:nvGrpSpPr>
          <p:cNvPr id="33" name="Group 32"/>
          <p:cNvGrpSpPr/>
          <p:nvPr/>
        </p:nvGrpSpPr>
        <p:grpSpPr>
          <a:xfrm>
            <a:off x="1261851" y="2126692"/>
            <a:ext cx="2315562" cy="744313"/>
            <a:chOff x="456238" y="4293096"/>
            <a:chExt cx="2315562" cy="744313"/>
          </a:xfrm>
        </p:grpSpPr>
        <p:sp>
          <p:nvSpPr>
            <p:cNvPr id="34" name="Oval 33"/>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V="1">
              <a:off x="1487858" y="4489360"/>
              <a:ext cx="885228"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456238" y="4551186"/>
                  <a:ext cx="1930593" cy="486223"/>
                </a:xfrm>
                <a:prstGeom prst="rect">
                  <a:avLst/>
                </a:prstGeom>
                <a:noFill/>
              </p:spPr>
              <p:txBody>
                <a:bodyPr wrap="none" rtlCol="0">
                  <a:spAutoFit/>
                </a:bodyPr>
                <a:lstStyle/>
                <a:p>
                  <a:r>
                    <a:rPr lang="de-CH" sz="1600" dirty="0" smtClean="0">
                      <a:solidFill>
                        <a:srgbClr val="FF0000"/>
                      </a:solidFill>
                      <a:latin typeface="Cambria" pitchFamily="18" charset="0"/>
                    </a:rPr>
                    <a:t>multiply by </a:t>
                  </a:r>
                  <a14:m>
                    <m:oMath xmlns:m="http://schemas.openxmlformats.org/officeDocument/2006/math">
                      <m:r>
                        <a:rPr lang="de-CH" sz="1600" b="0" i="1" smtClean="0">
                          <a:solidFill>
                            <a:srgbClr val="FF0000"/>
                          </a:solidFill>
                          <a:latin typeface="Cambria Math"/>
                        </a:rPr>
                        <m:t>1=</m:t>
                      </m:r>
                      <m:f>
                        <m:fPr>
                          <m:ctrlPr>
                            <a:rPr lang="de-CH" sz="1600" b="0" i="1" smtClean="0">
                              <a:solidFill>
                                <a:srgbClr val="FF0000"/>
                              </a:solidFill>
                              <a:latin typeface="Cambria Math"/>
                            </a:rPr>
                          </m:ctrlPr>
                        </m:fPr>
                        <m:num>
                          <m:r>
                            <a:rPr lang="de-CH" sz="1600" i="1">
                              <a:solidFill>
                                <a:srgbClr val="FF0000"/>
                              </a:solidFill>
                              <a:latin typeface="Cambria Math"/>
                            </a:rPr>
                            <m:t>𝑞</m:t>
                          </m:r>
                          <m:d>
                            <m:dPr>
                              <m:ctrlPr>
                                <a:rPr lang="de-CH" sz="1600" i="1">
                                  <a:solidFill>
                                    <a:srgbClr val="FF0000"/>
                                  </a:solidFill>
                                  <a:latin typeface="Cambria Math"/>
                                </a:rPr>
                              </m:ctrlPr>
                            </m:dPr>
                            <m:e>
                              <m:r>
                                <a:rPr lang="de-CH" sz="1600" i="1">
                                  <a:solidFill>
                                    <a:srgbClr val="FF0000"/>
                                  </a:solidFill>
                                  <a:latin typeface="Cambria Math"/>
                                </a:rPr>
                                <m:t>𝜗</m:t>
                              </m:r>
                            </m:e>
                          </m:d>
                        </m:num>
                        <m:den>
                          <m:r>
                            <a:rPr lang="de-CH" sz="1600" i="1">
                              <a:solidFill>
                                <a:srgbClr val="FF0000"/>
                              </a:solidFill>
                              <a:latin typeface="Cambria Math"/>
                            </a:rPr>
                            <m:t>𝑞</m:t>
                          </m:r>
                          <m:d>
                            <m:dPr>
                              <m:ctrlPr>
                                <a:rPr lang="de-CH" sz="1600" i="1">
                                  <a:solidFill>
                                    <a:srgbClr val="FF0000"/>
                                  </a:solidFill>
                                  <a:latin typeface="Cambria Math"/>
                                </a:rPr>
                              </m:ctrlPr>
                            </m:dPr>
                            <m:e>
                              <m:r>
                                <a:rPr lang="de-CH" sz="1600" i="1">
                                  <a:solidFill>
                                    <a:srgbClr val="FF0000"/>
                                  </a:solidFill>
                                  <a:latin typeface="Cambria Math"/>
                                </a:rPr>
                                <m:t>𝜗</m:t>
                              </m:r>
                            </m:e>
                          </m:d>
                        </m:den>
                      </m:f>
                    </m:oMath>
                  </a14:m>
                  <a:endParaRPr lang="en-US" sz="1600" dirty="0">
                    <a:solidFill>
                      <a:srgbClr val="FF0000"/>
                    </a:solidFill>
                    <a:latin typeface="Cambria"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6238" y="4551186"/>
                  <a:ext cx="1930593" cy="486223"/>
                </a:xfrm>
                <a:prstGeom prst="rect">
                  <a:avLst/>
                </a:prstGeom>
                <a:blipFill rotWithShape="1">
                  <a:blip r:embed="rId4"/>
                  <a:stretch>
                    <a:fillRect l="-1893" b="-125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Rectangle 12"/>
              <p:cNvSpPr/>
              <p:nvPr/>
            </p:nvSpPr>
            <p:spPr>
              <a:xfrm>
                <a:off x="2979868" y="3786816"/>
                <a:ext cx="5588838" cy="25371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ox>
                        <m:boxPr>
                          <m:ctrlPr>
                            <a:rPr lang="de-CH" i="1" smtClean="0">
                              <a:latin typeface="Cambria Math"/>
                            </a:rPr>
                          </m:ctrlPr>
                        </m:boxPr>
                        <m:e>
                          <m:r>
                            <a:rPr lang="de-CH" b="0" i="1" smtClean="0">
                              <a:latin typeface="Cambria Math"/>
                            </a:rPr>
                            <m:t>𝐹</m:t>
                          </m:r>
                          <m:r>
                            <a:rPr lang="de-CH" i="1">
                              <a:latin typeface="Cambria Math"/>
                            </a:rPr>
                            <m:t>≔</m:t>
                          </m:r>
                        </m:e>
                      </m:box>
                      <m:nary>
                        <m:naryPr>
                          <m:limLoc m:val="undOvr"/>
                          <m:subHide m:val="on"/>
                          <m:supHide m:val="on"/>
                          <m:ctrlPr>
                            <a:rPr lang="de-CH" i="1">
                              <a:latin typeface="Cambria Math"/>
                            </a:rPr>
                          </m:ctrlPr>
                        </m:naryPr>
                        <m:sub/>
                        <m:sup/>
                        <m:e>
                          <m:r>
                            <a:rPr lang="de-CH" i="1">
                              <a:latin typeface="Cambria Math"/>
                            </a:rPr>
                            <m:t>𝑞</m:t>
                          </m:r>
                          <m:d>
                            <m:dPr>
                              <m:ctrlPr>
                                <a:rPr lang="de-CH" i="1">
                                  <a:latin typeface="Cambria Math"/>
                                </a:rPr>
                              </m:ctrlPr>
                            </m:dPr>
                            <m:e>
                              <m:r>
                                <a:rPr lang="de-CH" i="1">
                                  <a:latin typeface="Cambria Math"/>
                                </a:rPr>
                                <m:t>𝜗</m:t>
                              </m:r>
                            </m:e>
                          </m:d>
                          <m:func>
                            <m:funcPr>
                              <m:ctrlPr>
                                <a:rPr lang="de-CH" i="1">
                                  <a:latin typeface="Cambria Math"/>
                                </a:rPr>
                              </m:ctrlPr>
                            </m:funcPr>
                            <m:fName>
                              <m:r>
                                <m:rPr>
                                  <m:sty m:val="p"/>
                                </m:rPr>
                                <a:rPr lang="de-CH">
                                  <a:latin typeface="Cambria Math"/>
                                </a:rPr>
                                <m:t>log</m:t>
                              </m:r>
                            </m:fName>
                            <m:e>
                              <m:f>
                                <m:fPr>
                                  <m:ctrlPr>
                                    <a:rPr lang="de-CH" i="1">
                                      <a:latin typeface="Cambria Math"/>
                                    </a:rPr>
                                  </m:ctrlPr>
                                </m:fPr>
                                <m:num>
                                  <m:r>
                                    <a:rPr lang="de-CH" i="1">
                                      <a:latin typeface="Cambria Math"/>
                                    </a:rPr>
                                    <m:t>𝑝</m:t>
                                  </m:r>
                                  <m:d>
                                    <m:dPr>
                                      <m:ctrlPr>
                                        <a:rPr lang="de-CH" i="1">
                                          <a:latin typeface="Cambria Math"/>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b="0" i="1" smtClean="0">
                          <a:latin typeface="Cambria Math"/>
                        </a:rPr>
                        <m:t>     </m:t>
                      </m:r>
                      <m:r>
                        <a:rPr lang="de-CH" i="1">
                          <a:latin typeface="Cambria Math"/>
                        </a:rPr>
                        <m:t>=</m:t>
                      </m:r>
                      <m:nary>
                        <m:naryPr>
                          <m:limLoc m:val="undOvr"/>
                          <m:subHide m:val="on"/>
                          <m:supHide m:val="on"/>
                          <m:ctrlPr>
                            <a:rPr lang="de-CH" i="1">
                              <a:latin typeface="Cambria Math"/>
                            </a:rPr>
                          </m:ctrlPr>
                        </m:naryPr>
                        <m:sub/>
                        <m:sup/>
                        <m:e>
                          <m:r>
                            <a:rPr lang="de-CH" i="1">
                              <a:latin typeface="Cambria Math"/>
                            </a:rPr>
                            <m:t>𝑞</m:t>
                          </m:r>
                          <m:d>
                            <m:dPr>
                              <m:ctrlPr>
                                <a:rPr lang="de-CH" i="1">
                                  <a:latin typeface="Cambria Math"/>
                                </a:rPr>
                              </m:ctrlPr>
                            </m:dPr>
                            <m:e>
                              <m:r>
                                <a:rPr lang="de-CH" i="1">
                                  <a:latin typeface="Cambria Math"/>
                                </a:rPr>
                                <m:t>𝜗</m:t>
                              </m:r>
                            </m:e>
                          </m:d>
                          <m:func>
                            <m:funcPr>
                              <m:ctrlPr>
                                <a:rPr lang="de-CH" i="1">
                                  <a:latin typeface="Cambria Math"/>
                                </a:rPr>
                              </m:ctrlPr>
                            </m:funcPr>
                            <m:fName>
                              <m:r>
                                <m:rPr>
                                  <m:sty m:val="p"/>
                                </m:rPr>
                                <a:rPr lang="de-CH">
                                  <a:latin typeface="Cambria Math"/>
                                </a:rPr>
                                <m:t>log</m:t>
                              </m:r>
                            </m:fName>
                            <m:e>
                              <m:f>
                                <m:fPr>
                                  <m:ctrlPr>
                                    <a:rPr lang="de-CH" i="1">
                                      <a:latin typeface="Cambria Math"/>
                                    </a:rPr>
                                  </m:ctrlPr>
                                </m:fPr>
                                <m:num>
                                  <m:r>
                                    <a:rPr lang="de-CH" i="1">
                                      <a:latin typeface="Cambria Math"/>
                                    </a:rPr>
                                    <m:t>𝑝</m:t>
                                  </m:r>
                                  <m:d>
                                    <m:dPr>
                                      <m:ctrlPr>
                                        <a:rPr lang="de-CH" i="1">
                                          <a:latin typeface="Cambria Math"/>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r>
                                    <a:rPr lang="de-CH" i="1">
                                      <a:latin typeface="Cambria Math"/>
                                    </a:rPr>
                                    <m:t>𝑝</m:t>
                                  </m:r>
                                  <m:d>
                                    <m:dPr>
                                      <m:ctrlPr>
                                        <a:rPr lang="de-CH" i="1">
                                          <a:latin typeface="Cambria Math"/>
                                        </a:rPr>
                                      </m:ctrlPr>
                                    </m:dPr>
                                    <m:e>
                                      <m:r>
                                        <a:rPr lang="de-CH" i="1">
                                          <a:latin typeface="Cambria Math"/>
                                        </a:rPr>
                                        <m:t>𝜗</m:t>
                                      </m:r>
                                    </m:e>
                                    <m:e>
                                      <m:r>
                                        <a:rPr lang="de-CH" i="1">
                                          <a:latin typeface="Cambria Math"/>
                                        </a:rPr>
                                        <m:t>𝑚</m:t>
                                      </m:r>
                                    </m:e>
                                  </m:d>
                                </m:num>
                                <m:den>
                                  <m:r>
                                    <a:rPr lang="de-CH" i="1">
                                      <a:latin typeface="Cambria Math"/>
                                    </a:rPr>
                                    <m:t>𝑞</m:t>
                                  </m:r>
                                  <m:d>
                                    <m:dPr>
                                      <m:ctrlPr>
                                        <a:rPr lang="de-CH" i="1">
                                          <a:latin typeface="Cambria Math"/>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b="0" i="1" smtClean="0">
                          <a:latin typeface="Cambria Math"/>
                        </a:rPr>
                        <m:t>     </m:t>
                      </m:r>
                      <m:r>
                        <a:rPr lang="de-CH" i="1">
                          <a:latin typeface="Cambria Math"/>
                        </a:rPr>
                        <m:t>=</m:t>
                      </m:r>
                      <m:limLow>
                        <m:limLowPr>
                          <m:ctrlPr>
                            <a:rPr lang="de-CH" i="1">
                              <a:latin typeface="Cambria Math"/>
                            </a:rPr>
                          </m:ctrlPr>
                        </m:limLowPr>
                        <m:e>
                          <m:groupChr>
                            <m:groupChrPr>
                              <m:chr m:val="⏟"/>
                              <m:ctrlPr>
                                <a:rPr lang="de-CH" i="1">
                                  <a:latin typeface="Cambria Math"/>
                                </a:rPr>
                              </m:ctrlPr>
                            </m:groupChrPr>
                            <m:e>
                              <m:nary>
                                <m:naryPr>
                                  <m:limLoc m:val="undOvr"/>
                                  <m:subHide m:val="on"/>
                                  <m:supHide m:val="on"/>
                                  <m:ctrlPr>
                                    <a:rPr lang="de-CH" i="1">
                                      <a:latin typeface="Cambria Math"/>
                                    </a:rPr>
                                  </m:ctrlPr>
                                </m:naryPr>
                                <m:sub/>
                                <m:sup/>
                                <m:e>
                                  <m:r>
                                    <a:rPr lang="de-CH" i="1">
                                      <a:latin typeface="Cambria Math"/>
                                    </a:rPr>
                                    <m:t>𝑞</m:t>
                                  </m:r>
                                  <m:d>
                                    <m:dPr>
                                      <m:ctrlPr>
                                        <a:rPr lang="de-CH" i="1">
                                          <a:latin typeface="Cambria Math"/>
                                        </a:rPr>
                                      </m:ctrlPr>
                                    </m:dPr>
                                    <m:e>
                                      <m:r>
                                        <a:rPr lang="de-CH" i="1">
                                          <a:latin typeface="Cambria Math"/>
                                        </a:rPr>
                                        <m:t>𝜗</m:t>
                                      </m:r>
                                    </m:e>
                                  </m:d>
                                  <m:func>
                                    <m:funcPr>
                                      <m:ctrlPr>
                                        <a:rPr lang="de-CH" i="1">
                                          <a:latin typeface="Cambria Math"/>
                                        </a:rPr>
                                      </m:ctrlPr>
                                    </m:funcPr>
                                    <m:fName>
                                      <m:r>
                                        <m:rPr>
                                          <m:sty m:val="p"/>
                                        </m:rPr>
                                        <a:rPr lang="de-CH">
                                          <a:latin typeface="Cambria Math"/>
                                        </a:rPr>
                                        <m:t>log</m:t>
                                      </m:r>
                                    </m:fName>
                                    <m:e>
                                      <m:r>
                                        <a:rPr lang="de-CH" i="1">
                                          <a:latin typeface="Cambria Math"/>
                                        </a:rPr>
                                        <m:t>𝑝</m:t>
                                      </m:r>
                                      <m:d>
                                        <m:dPr>
                                          <m:ctrlPr>
                                            <a:rPr lang="de-CH" i="1">
                                              <a:latin typeface="Cambria Math"/>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e>
                                  </m:func>
                                  <m:r>
                                    <m:rPr>
                                      <m:sty m:val="p"/>
                                    </m:rPr>
                                    <a:rPr lang="de-CH">
                                      <a:latin typeface="Cambria Math"/>
                                    </a:rPr>
                                    <m:t>d</m:t>
                                  </m:r>
                                  <m:r>
                                    <a:rPr lang="de-CH" i="1">
                                      <a:latin typeface="Cambria Math"/>
                                    </a:rPr>
                                    <m:t>𝜗</m:t>
                                  </m:r>
                                </m:e>
                              </m:nary>
                            </m:e>
                          </m:groupChr>
                        </m:e>
                        <m:lim>
                          <m:r>
                            <a:rPr lang="de-CH" b="1" i="1">
                              <a:latin typeface="Cambria Math"/>
                            </a:rPr>
                            <m:t>𝐀𝐜𝐜𝐮𝐫𝐚𝐜𝐲</m:t>
                          </m:r>
                          <m:r>
                            <a:rPr lang="de-CH" b="1" i="1">
                              <a:latin typeface="Cambria Math"/>
                            </a:rPr>
                            <m:t> </m:t>
                          </m:r>
                          <m:r>
                            <a:rPr lang="de-CH" b="1">
                              <a:latin typeface="Cambria Math"/>
                            </a:rPr>
                            <m:t>(</m:t>
                          </m:r>
                          <m:r>
                            <a:rPr lang="de-CH" b="1">
                              <a:latin typeface="Cambria Math"/>
                            </a:rPr>
                            <m:t>𝐞𝐱𝐩𝐞𝐜𝐭𝐞𝐝</m:t>
                          </m:r>
                          <m:r>
                            <a:rPr lang="de-CH" b="1">
                              <a:latin typeface="Cambria Math"/>
                            </a:rPr>
                            <m:t> </m:t>
                          </m:r>
                          <m:r>
                            <a:rPr lang="de-CH" b="1">
                              <a:latin typeface="Cambria Math"/>
                            </a:rPr>
                            <m:t>𝐥𝐨𝐠</m:t>
                          </m:r>
                          <m:r>
                            <a:rPr lang="de-CH" b="1">
                              <a:latin typeface="Cambria Math"/>
                            </a:rPr>
                            <m:t>−</m:t>
                          </m:r>
                          <m:r>
                            <a:rPr lang="de-CH" b="1">
                              <a:latin typeface="Cambria Math"/>
                            </a:rPr>
                            <m:t>𝐥𝐢𝐤𝐞𝐥𝐢𝐡𝐨𝐨𝐝</m:t>
                          </m:r>
                          <m:r>
                            <a:rPr lang="de-CH" b="1">
                              <a:latin typeface="Cambria Math"/>
                            </a:rPr>
                            <m:t>)</m:t>
                          </m:r>
                        </m:lim>
                      </m:limLow>
                      <m:r>
                        <a:rPr lang="de-CH" b="0" i="1" smtClean="0">
                          <a:latin typeface="Cambria Math"/>
                        </a:rPr>
                        <m:t>−</m:t>
                      </m:r>
                      <m:limLow>
                        <m:limLowPr>
                          <m:ctrlPr>
                            <a:rPr lang="de-CH" i="1">
                              <a:latin typeface="Cambria Math"/>
                            </a:rPr>
                          </m:ctrlPr>
                        </m:limLowPr>
                        <m:e>
                          <m:groupChr>
                            <m:groupChrPr>
                              <m:chr m:val="⏟"/>
                              <m:ctrlPr>
                                <a:rPr lang="de-CH" i="1">
                                  <a:latin typeface="Cambria Math"/>
                                </a:rPr>
                              </m:ctrlPr>
                            </m:groupChrPr>
                            <m:e>
                              <m:r>
                                <a:rPr lang="de-CH" i="1">
                                  <a:latin typeface="Cambria Math"/>
                                </a:rPr>
                                <m:t>𝐾𝐿</m:t>
                              </m:r>
                              <m:d>
                                <m:dPr>
                                  <m:begChr m:val="["/>
                                  <m:endChr m:val="]"/>
                                  <m:ctrlPr>
                                    <a:rPr lang="de-CH" i="1">
                                      <a:latin typeface="Cambria Math"/>
                                    </a:rPr>
                                  </m:ctrlPr>
                                </m:dPr>
                                <m:e>
                                  <m:r>
                                    <a:rPr lang="de-CH" i="1">
                                      <a:latin typeface="Cambria Math"/>
                                    </a:rPr>
                                    <m:t>𝑞</m:t>
                                  </m:r>
                                  <m:d>
                                    <m:dPr>
                                      <m:ctrlPr>
                                        <a:rPr lang="de-CH" i="1">
                                          <a:latin typeface="Cambria Math"/>
                                        </a:rPr>
                                      </m:ctrlPr>
                                    </m:dPr>
                                    <m:e>
                                      <m:r>
                                        <a:rPr lang="de-CH" i="1">
                                          <a:latin typeface="Cambria Math"/>
                                        </a:rPr>
                                        <m:t>𝜗</m:t>
                                      </m:r>
                                    </m:e>
                                  </m:d>
                                  <m:r>
                                    <a:rPr lang="de-CH" i="1">
                                      <a:latin typeface="Cambria Math"/>
                                    </a:rPr>
                                    <m:t>,</m:t>
                                  </m:r>
                                  <m:r>
                                    <a:rPr lang="de-CH" i="1">
                                      <a:latin typeface="Cambria Math"/>
                                    </a:rPr>
                                    <m:t>𝑝</m:t>
                                  </m:r>
                                  <m:d>
                                    <m:dPr>
                                      <m:ctrlPr>
                                        <a:rPr lang="de-CH" i="1">
                                          <a:latin typeface="Cambria Math"/>
                                        </a:rPr>
                                      </m:ctrlPr>
                                    </m:dPr>
                                    <m:e>
                                      <m:r>
                                        <a:rPr lang="de-CH" i="1">
                                          <a:latin typeface="Cambria Math"/>
                                        </a:rPr>
                                        <m:t>𝜗</m:t>
                                      </m:r>
                                    </m:e>
                                    <m:e>
                                      <m:r>
                                        <a:rPr lang="de-CH" i="1">
                                          <a:latin typeface="Cambria Math"/>
                                        </a:rPr>
                                        <m:t>𝑚</m:t>
                                      </m:r>
                                    </m:e>
                                  </m:d>
                                </m:e>
                              </m:d>
                            </m:e>
                          </m:groupChr>
                        </m:e>
                        <m:lim>
                          <m:r>
                            <a:rPr lang="de-CH" b="1" i="1">
                              <a:latin typeface="Cambria Math"/>
                            </a:rPr>
                            <m:t>𝐂𝐨𝐦𝐩𝐥𝐞𝐱𝐢𝐭𝐲</m:t>
                          </m:r>
                        </m:lim>
                      </m:limLow>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979868" y="3786816"/>
                <a:ext cx="5588838" cy="2537105"/>
              </a:xfrm>
              <a:prstGeom prst="rect">
                <a:avLst/>
              </a:prstGeom>
              <a:blipFill rotWithShape="1">
                <a:blip r:embed="rId5"/>
                <a:stretch>
                  <a:fillRect/>
                </a:stretch>
              </a:blipFill>
            </p:spPr>
            <p:txBody>
              <a:bodyPr/>
              <a:lstStyle/>
              <a:p>
                <a:r>
                  <a:rPr lang="en-US">
                    <a:noFill/>
                  </a:rPr>
                  <a:t> </a:t>
                </a:r>
              </a:p>
            </p:txBody>
          </p:sp>
        </mc:Fallback>
      </mc:AlternateContent>
      <p:grpSp>
        <p:nvGrpSpPr>
          <p:cNvPr id="41" name="Group 40"/>
          <p:cNvGrpSpPr/>
          <p:nvPr/>
        </p:nvGrpSpPr>
        <p:grpSpPr>
          <a:xfrm>
            <a:off x="1537669" y="4792351"/>
            <a:ext cx="2119930" cy="680366"/>
            <a:chOff x="651870" y="4293096"/>
            <a:chExt cx="2119930" cy="680366"/>
          </a:xfrm>
        </p:grpSpPr>
        <p:sp>
          <p:nvSpPr>
            <p:cNvPr id="42" name="Oval 41"/>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1870" y="4634908"/>
              <a:ext cx="1274901" cy="338554"/>
            </a:xfrm>
            <a:prstGeom prst="rect">
              <a:avLst/>
            </a:prstGeom>
            <a:noFill/>
          </p:spPr>
          <p:txBody>
            <a:bodyPr wrap="none" rtlCol="0">
              <a:spAutoFit/>
            </a:bodyPr>
            <a:lstStyle/>
            <a:p>
              <a:r>
                <a:rPr lang="de-CH" sz="1600" dirty="0" smtClean="0">
                  <a:solidFill>
                    <a:srgbClr val="FF0000"/>
                  </a:solidFill>
                  <a:latin typeface="Cambria" pitchFamily="18" charset="0"/>
                </a:rPr>
                <a:t>product rule</a:t>
              </a:r>
              <a:endParaRPr lang="en-US" sz="1600" dirty="0">
                <a:solidFill>
                  <a:srgbClr val="FF0000"/>
                </a:solidFill>
                <a:latin typeface="Cambria" pitchFamily="18" charset="0"/>
              </a:endParaRPr>
            </a:p>
          </p:txBody>
        </p:sp>
      </p:grpSp>
      <p:grpSp>
        <p:nvGrpSpPr>
          <p:cNvPr id="45" name="Group 44"/>
          <p:cNvGrpSpPr/>
          <p:nvPr/>
        </p:nvGrpSpPr>
        <p:grpSpPr>
          <a:xfrm>
            <a:off x="6419281" y="4369577"/>
            <a:ext cx="2632900" cy="1377217"/>
            <a:chOff x="-704408" y="3835455"/>
            <a:chExt cx="2632900" cy="2130132"/>
          </a:xfrm>
        </p:grpSpPr>
        <p:sp>
          <p:nvSpPr>
            <p:cNvPr id="46" name="Oval 45"/>
            <p:cNvSpPr/>
            <p:nvPr/>
          </p:nvSpPr>
          <p:spPr>
            <a:xfrm>
              <a:off x="-462364" y="5541674"/>
              <a:ext cx="361820" cy="423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H="1">
              <a:off x="-100543" y="4327361"/>
              <a:ext cx="596854" cy="121431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04408" y="3835455"/>
              <a:ext cx="2632900" cy="338554"/>
            </a:xfrm>
            <a:prstGeom prst="rect">
              <a:avLst/>
            </a:prstGeom>
            <a:noFill/>
          </p:spPr>
          <p:txBody>
            <a:bodyPr wrap="none" rtlCol="0">
              <a:spAutoFit/>
            </a:bodyPr>
            <a:lstStyle/>
            <a:p>
              <a:r>
                <a:rPr lang="de-CH" sz="1600" dirty="0" smtClean="0">
                  <a:solidFill>
                    <a:srgbClr val="FF0000"/>
                  </a:solidFill>
                  <a:latin typeface="Cambria" pitchFamily="18" charset="0"/>
                </a:rPr>
                <a:t>Kullback-Leibler divergence</a:t>
              </a:r>
              <a:endParaRPr lang="en-US" sz="1600" dirty="0">
                <a:solidFill>
                  <a:srgbClr val="FF0000"/>
                </a:solidFill>
                <a:latin typeface="Cambria" pitchFamily="18" charset="0"/>
              </a:endParaRPr>
            </a:p>
          </p:txBody>
        </p:sp>
      </p:grpSp>
      <p:grpSp>
        <p:nvGrpSpPr>
          <p:cNvPr id="49" name="Group 48"/>
          <p:cNvGrpSpPr/>
          <p:nvPr/>
        </p:nvGrpSpPr>
        <p:grpSpPr>
          <a:xfrm>
            <a:off x="6211615" y="2092394"/>
            <a:ext cx="2472229" cy="1239918"/>
            <a:chOff x="-86597" y="4643521"/>
            <a:chExt cx="2472229" cy="1239918"/>
          </a:xfrm>
        </p:grpSpPr>
        <p:cxnSp>
          <p:nvCxnSpPr>
            <p:cNvPr id="51" name="Straight Arrow Connector 50"/>
            <p:cNvCxnSpPr/>
            <p:nvPr/>
          </p:nvCxnSpPr>
          <p:spPr>
            <a:xfrm flipH="1">
              <a:off x="-86597" y="5179020"/>
              <a:ext cx="1261240" cy="70441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48343" y="4643521"/>
              <a:ext cx="2037289" cy="584775"/>
            </a:xfrm>
            <a:prstGeom prst="rect">
              <a:avLst/>
            </a:prstGeom>
            <a:noFill/>
          </p:spPr>
          <p:txBody>
            <a:bodyPr wrap="none" rtlCol="0">
              <a:spAutoFit/>
            </a:bodyPr>
            <a:lstStyle/>
            <a:p>
              <a:r>
                <a:rPr lang="de-CH" sz="1600" dirty="0">
                  <a:solidFill>
                    <a:srgbClr val="FF0000"/>
                  </a:solidFill>
                  <a:latin typeface="Cambria" pitchFamily="18" charset="0"/>
                </a:rPr>
                <a:t>a</a:t>
              </a:r>
              <a:r>
                <a:rPr lang="de-CH" sz="1600" dirty="0" smtClean="0">
                  <a:solidFill>
                    <a:srgbClr val="FF0000"/>
                  </a:solidFill>
                  <a:latin typeface="Cambria" pitchFamily="18" charset="0"/>
                </a:rPr>
                <a:t> lower bound on the</a:t>
              </a:r>
            </a:p>
            <a:p>
              <a:r>
                <a:rPr lang="de-CH" sz="1600" dirty="0" smtClean="0">
                  <a:solidFill>
                    <a:srgbClr val="FF0000"/>
                  </a:solidFill>
                  <a:latin typeface="Cambria" pitchFamily="18" charset="0"/>
                </a:rPr>
                <a:t>log-model evidence</a:t>
              </a:r>
              <a:endParaRPr lang="en-US" sz="1600" dirty="0">
                <a:solidFill>
                  <a:srgbClr val="FF0000"/>
                </a:solidFill>
                <a:latin typeface="Cambria" pitchFamily="18" charset="0"/>
              </a:endParaRPr>
            </a:p>
          </p:txBody>
        </p:sp>
      </p:grpSp>
    </p:spTree>
    <p:extLst>
      <p:ext uri="{BB962C8B-B14F-4D97-AF65-F5344CB8AC3E}">
        <p14:creationId xmlns:p14="http://schemas.microsoft.com/office/powerpoint/2010/main" val="284538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515007" y="241343"/>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a:t>
            </a:r>
            <a:r>
              <a:rPr lang="de-CH" i="1" dirty="0" smtClean="0"/>
              <a:t>F </a:t>
            </a:r>
            <a:r>
              <a:rPr lang="de-CH" dirty="0" smtClean="0"/>
              <a:t>in relation to Bayes factors, AIC, BIC</a:t>
            </a:r>
            <a:endParaRPr lang="en-US"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26</a:t>
            </a:fld>
            <a:endParaRPr lang="en-US"/>
          </a:p>
        </p:txBody>
      </p:sp>
      <mc:AlternateContent xmlns:mc="http://schemas.openxmlformats.org/markup-compatibility/2006" xmlns:a14="http://schemas.microsoft.com/office/drawing/2010/main">
        <mc:Choice Requires="a14">
          <p:sp>
            <p:nvSpPr>
              <p:cNvPr id="4" name="Rectangle 3"/>
              <p:cNvSpPr/>
              <p:nvPr/>
            </p:nvSpPr>
            <p:spPr>
              <a:xfrm>
                <a:off x="294291" y="1053695"/>
                <a:ext cx="8723586" cy="2010679"/>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box>
                        <m:boxPr>
                          <m:ctrlPr>
                            <a:rPr lang="de-CH" i="1" smtClean="0">
                              <a:latin typeface="Cambria Math"/>
                            </a:rPr>
                          </m:ctrlPr>
                        </m:boxPr>
                        <m:e>
                          <m:r>
                            <a:rPr lang="de-CH" b="1" i="0" smtClean="0">
                              <a:latin typeface="Cambria Math"/>
                            </a:rPr>
                            <m:t>𝐁𝐚𝐲𝐞𝐬</m:t>
                          </m:r>
                          <m:r>
                            <a:rPr lang="de-CH" b="1" i="0" smtClean="0">
                              <a:latin typeface="Cambria Math"/>
                            </a:rPr>
                            <m:t> </m:t>
                          </m:r>
                          <m:r>
                            <a:rPr lang="de-CH" b="1" i="0" smtClean="0">
                              <a:latin typeface="Cambria Math"/>
                            </a:rPr>
                            <m:t>𝐟𝐚𝐜𝐭𝐨𝐫</m:t>
                          </m:r>
                          <m:r>
                            <a:rPr lang="de-CH" i="1">
                              <a:latin typeface="Cambria Math"/>
                            </a:rPr>
                            <m:t>≔</m:t>
                          </m:r>
                        </m:e>
                      </m:box>
                      <m:f>
                        <m:fPr>
                          <m:ctrlPr>
                            <a:rPr lang="de-CH" i="1" smtClean="0">
                              <a:latin typeface="Cambria Math"/>
                            </a:rPr>
                          </m:ctrlPr>
                        </m:fPr>
                        <m:num>
                          <m:r>
                            <a:rPr lang="de-CH" i="1">
                              <a:latin typeface="Cambria Math"/>
                            </a:rPr>
                            <m:t>𝑝</m:t>
                          </m:r>
                          <m:d>
                            <m:dPr>
                              <m:ctrlPr>
                                <a:rPr lang="de-CH" i="1">
                                  <a:latin typeface="Cambria Math"/>
                                </a:rPr>
                              </m:ctrlPr>
                            </m:dPr>
                            <m:e>
                              <m:r>
                                <a:rPr lang="de-CH" i="1">
                                  <a:latin typeface="Cambria Math"/>
                                </a:rPr>
                                <m:t>𝑦</m:t>
                              </m:r>
                            </m:e>
                            <m:e>
                              <m:sSub>
                                <m:sSubPr>
                                  <m:ctrlPr>
                                    <a:rPr lang="de-CH" b="0" i="1" smtClean="0">
                                      <a:latin typeface="Cambria Math"/>
                                    </a:rPr>
                                  </m:ctrlPr>
                                </m:sSubPr>
                                <m:e>
                                  <m:r>
                                    <a:rPr lang="de-CH" i="1">
                                      <a:latin typeface="Cambria Math"/>
                                    </a:rPr>
                                    <m:t>𝑚</m:t>
                                  </m:r>
                                </m:e>
                                <m:sub>
                                  <m:r>
                                    <a:rPr lang="de-CH" b="0" i="1" smtClean="0">
                                      <a:latin typeface="Cambria Math"/>
                                    </a:rPr>
                                    <m:t>1</m:t>
                                  </m:r>
                                </m:sub>
                              </m:sSub>
                            </m:e>
                          </m:d>
                        </m:num>
                        <m:den>
                          <m:r>
                            <a:rPr lang="de-CH" i="1">
                              <a:latin typeface="Cambria Math"/>
                            </a:rPr>
                            <m:t>𝑝</m:t>
                          </m:r>
                          <m:d>
                            <m:dPr>
                              <m:ctrlPr>
                                <a:rPr lang="de-CH" i="1">
                                  <a:latin typeface="Cambria Math"/>
                                </a:rPr>
                              </m:ctrlPr>
                            </m:dPr>
                            <m:e>
                              <m:r>
                                <a:rPr lang="de-CH" i="1">
                                  <a:latin typeface="Cambria Math"/>
                                </a:rPr>
                                <m:t>𝑦</m:t>
                              </m:r>
                            </m:e>
                            <m:e>
                              <m:sSub>
                                <m:sSubPr>
                                  <m:ctrlPr>
                                    <a:rPr lang="de-CH" b="0" i="1" smtClean="0">
                                      <a:latin typeface="Cambria Math"/>
                                    </a:rPr>
                                  </m:ctrlPr>
                                </m:sSubPr>
                                <m:e>
                                  <m:r>
                                    <a:rPr lang="de-CH" i="1">
                                      <a:latin typeface="Cambria Math"/>
                                    </a:rPr>
                                    <m:t>𝑚</m:t>
                                  </m:r>
                                </m:e>
                                <m:sub>
                                  <m:r>
                                    <a:rPr lang="de-CH" b="0" i="1" smtClean="0">
                                      <a:latin typeface="Cambria Math"/>
                                    </a:rPr>
                                    <m:t>0</m:t>
                                  </m:r>
                                </m:sub>
                              </m:sSub>
                            </m:e>
                          </m:d>
                        </m:den>
                      </m:f>
                      <m:r>
                        <a:rPr lang="de-CH" b="0" i="1" smtClean="0">
                          <a:latin typeface="Cambria Math"/>
                        </a:rPr>
                        <m:t>=</m:t>
                      </m:r>
                      <m:func>
                        <m:funcPr>
                          <m:ctrlPr>
                            <a:rPr lang="de-CH" b="0" i="1" smtClean="0">
                              <a:latin typeface="Cambria Math"/>
                            </a:rPr>
                          </m:ctrlPr>
                        </m:funcPr>
                        <m:fName>
                          <m:r>
                            <m:rPr>
                              <m:sty m:val="p"/>
                            </m:rPr>
                            <a:rPr lang="de-CH" b="0" i="0" smtClean="0">
                              <a:latin typeface="Cambria Math"/>
                            </a:rPr>
                            <m:t>exp</m:t>
                          </m:r>
                        </m:fName>
                        <m:e>
                          <m:d>
                            <m:dPr>
                              <m:ctrlPr>
                                <a:rPr lang="de-CH" b="0" i="1" smtClean="0">
                                  <a:latin typeface="Cambria Math"/>
                                </a:rPr>
                              </m:ctrlPr>
                            </m:dPr>
                            <m:e>
                              <m:func>
                                <m:funcPr>
                                  <m:ctrlPr>
                                    <a:rPr lang="de-CH" b="0" i="1" smtClean="0">
                                      <a:latin typeface="Cambria Math"/>
                                    </a:rPr>
                                  </m:ctrlPr>
                                </m:funcPr>
                                <m:fName>
                                  <m:r>
                                    <m:rPr>
                                      <m:sty m:val="p"/>
                                    </m:rPr>
                                    <a:rPr lang="de-CH" b="0" i="0" smtClean="0">
                                      <a:latin typeface="Cambria Math"/>
                                    </a:rPr>
                                    <m:t>log</m:t>
                                  </m:r>
                                </m:fName>
                                <m:e>
                                  <m:f>
                                    <m:fPr>
                                      <m:ctrlPr>
                                        <a:rPr lang="de-CH" i="1">
                                          <a:latin typeface="Cambria Math"/>
                                        </a:rPr>
                                      </m:ctrlPr>
                                    </m:fPr>
                                    <m:num>
                                      <m:r>
                                        <a:rPr lang="de-CH" i="1">
                                          <a:latin typeface="Cambria Math"/>
                                        </a:rPr>
                                        <m:t>𝑝</m:t>
                                      </m:r>
                                      <m:d>
                                        <m:dPr>
                                          <m:ctrlPr>
                                            <a:rPr lang="de-CH" i="1">
                                              <a:latin typeface="Cambria Math"/>
                                            </a:rPr>
                                          </m:ctrlPr>
                                        </m:dPr>
                                        <m:e>
                                          <m:r>
                                            <a:rPr lang="de-CH" i="1">
                                              <a:latin typeface="Cambria Math"/>
                                            </a:rPr>
                                            <m:t>𝑦</m:t>
                                          </m:r>
                                        </m:e>
                                        <m:e>
                                          <m:sSub>
                                            <m:sSubPr>
                                              <m:ctrlPr>
                                                <a:rPr lang="de-CH" i="1">
                                                  <a:latin typeface="Cambria Math"/>
                                                </a:rPr>
                                              </m:ctrlPr>
                                            </m:sSubPr>
                                            <m:e>
                                              <m:r>
                                                <a:rPr lang="de-CH" i="1">
                                                  <a:latin typeface="Cambria Math"/>
                                                </a:rPr>
                                                <m:t>𝑚</m:t>
                                              </m:r>
                                            </m:e>
                                            <m:sub>
                                              <m:r>
                                                <a:rPr lang="de-CH" i="1">
                                                  <a:latin typeface="Cambria Math"/>
                                                </a:rPr>
                                                <m:t>1</m:t>
                                              </m:r>
                                            </m:sub>
                                          </m:sSub>
                                        </m:e>
                                      </m:d>
                                    </m:num>
                                    <m:den>
                                      <m:r>
                                        <a:rPr lang="de-CH" i="1">
                                          <a:latin typeface="Cambria Math"/>
                                        </a:rPr>
                                        <m:t>𝑝</m:t>
                                      </m:r>
                                      <m:d>
                                        <m:dPr>
                                          <m:ctrlPr>
                                            <a:rPr lang="de-CH" i="1">
                                              <a:latin typeface="Cambria Math"/>
                                            </a:rPr>
                                          </m:ctrlPr>
                                        </m:dPr>
                                        <m:e>
                                          <m:r>
                                            <a:rPr lang="de-CH" i="1">
                                              <a:latin typeface="Cambria Math"/>
                                            </a:rPr>
                                            <m:t>𝑦</m:t>
                                          </m:r>
                                        </m:e>
                                        <m:e>
                                          <m:sSub>
                                            <m:sSubPr>
                                              <m:ctrlPr>
                                                <a:rPr lang="de-CH" i="1">
                                                  <a:latin typeface="Cambria Math"/>
                                                </a:rPr>
                                              </m:ctrlPr>
                                            </m:sSubPr>
                                            <m:e>
                                              <m:r>
                                                <a:rPr lang="de-CH" i="1">
                                                  <a:latin typeface="Cambria Math"/>
                                                </a:rPr>
                                                <m:t>𝑚</m:t>
                                              </m:r>
                                            </m:e>
                                            <m:sub>
                                              <m:r>
                                                <a:rPr lang="de-CH" i="1">
                                                  <a:latin typeface="Cambria Math"/>
                                                </a:rPr>
                                                <m:t>0</m:t>
                                              </m:r>
                                            </m:sub>
                                          </m:sSub>
                                        </m:e>
                                      </m:d>
                                    </m:den>
                                  </m:f>
                                </m:e>
                              </m:func>
                            </m:e>
                          </m:d>
                          <m:r>
                            <a:rPr lang="de-CH" b="0" i="1" smtClean="0">
                              <a:latin typeface="Cambria Math"/>
                            </a:rPr>
                            <m:t>=</m:t>
                          </m:r>
                          <m:func>
                            <m:funcPr>
                              <m:ctrlPr>
                                <a:rPr lang="de-CH" b="0" i="1" smtClean="0">
                                  <a:latin typeface="Cambria Math"/>
                                </a:rPr>
                              </m:ctrlPr>
                            </m:funcPr>
                            <m:fName>
                              <m:r>
                                <m:rPr>
                                  <m:sty m:val="p"/>
                                </m:rPr>
                                <a:rPr lang="de-CH" b="0" i="0" smtClean="0">
                                  <a:latin typeface="Cambria Math"/>
                                </a:rPr>
                                <m:t>exp</m:t>
                              </m:r>
                            </m:fName>
                            <m:e>
                              <m:d>
                                <m:dPr>
                                  <m:ctrlPr>
                                    <a:rPr lang="de-CH" b="0" i="1" smtClean="0">
                                      <a:latin typeface="Cambria Math"/>
                                    </a:rPr>
                                  </m:ctrlPr>
                                </m:dPr>
                                <m:e>
                                  <m:func>
                                    <m:funcPr>
                                      <m:ctrlPr>
                                        <a:rPr lang="de-CH" b="0" i="1" smtClean="0">
                                          <a:latin typeface="Cambria Math"/>
                                        </a:rPr>
                                      </m:ctrlPr>
                                    </m:funcPr>
                                    <m:fName>
                                      <m:r>
                                        <m:rPr>
                                          <m:sty m:val="p"/>
                                        </m:rPr>
                                        <a:rPr lang="de-CH" b="0" i="0" smtClean="0">
                                          <a:latin typeface="Cambria Math"/>
                                        </a:rPr>
                                        <m:t>log</m:t>
                                      </m:r>
                                    </m:fName>
                                    <m:e>
                                      <m:r>
                                        <a:rPr lang="de-CH" i="1">
                                          <a:latin typeface="Cambria Math"/>
                                        </a:rPr>
                                        <m:t>𝑝</m:t>
                                      </m:r>
                                      <m:d>
                                        <m:dPr>
                                          <m:ctrlPr>
                                            <a:rPr lang="de-CH" i="1">
                                              <a:latin typeface="Cambria Math"/>
                                            </a:rPr>
                                          </m:ctrlPr>
                                        </m:dPr>
                                        <m:e>
                                          <m:r>
                                            <a:rPr lang="de-CH" i="1">
                                              <a:latin typeface="Cambria Math"/>
                                            </a:rPr>
                                            <m:t>𝑦</m:t>
                                          </m:r>
                                        </m:e>
                                        <m:e>
                                          <m:sSub>
                                            <m:sSubPr>
                                              <m:ctrlPr>
                                                <a:rPr lang="de-CH" i="1">
                                                  <a:latin typeface="Cambria Math"/>
                                                </a:rPr>
                                              </m:ctrlPr>
                                            </m:sSubPr>
                                            <m:e>
                                              <m:r>
                                                <a:rPr lang="de-CH" i="1">
                                                  <a:latin typeface="Cambria Math"/>
                                                </a:rPr>
                                                <m:t>𝑚</m:t>
                                              </m:r>
                                            </m:e>
                                            <m:sub>
                                              <m:r>
                                                <a:rPr lang="de-CH" i="1">
                                                  <a:latin typeface="Cambria Math"/>
                                                </a:rPr>
                                                <m:t>1</m:t>
                                              </m:r>
                                            </m:sub>
                                          </m:sSub>
                                        </m:e>
                                      </m:d>
                                      <m:r>
                                        <a:rPr lang="de-CH" b="0" i="1" smtClean="0">
                                          <a:latin typeface="Cambria Math"/>
                                        </a:rPr>
                                        <m:t>−</m:t>
                                      </m:r>
                                    </m:e>
                                  </m:func>
                                  <m:func>
                                    <m:funcPr>
                                      <m:ctrlPr>
                                        <a:rPr lang="de-CH" i="1">
                                          <a:latin typeface="Cambria Math"/>
                                        </a:rPr>
                                      </m:ctrlPr>
                                    </m:funcPr>
                                    <m:fName>
                                      <m:r>
                                        <m:rPr>
                                          <m:sty m:val="p"/>
                                        </m:rPr>
                                        <a:rPr lang="de-CH">
                                          <a:latin typeface="Cambria Math"/>
                                        </a:rPr>
                                        <m:t>log</m:t>
                                      </m:r>
                                    </m:fName>
                                    <m:e>
                                      <m:r>
                                        <a:rPr lang="de-CH" i="1">
                                          <a:latin typeface="Cambria Math"/>
                                        </a:rPr>
                                        <m:t>𝑝</m:t>
                                      </m:r>
                                      <m:d>
                                        <m:dPr>
                                          <m:ctrlPr>
                                            <a:rPr lang="de-CH" i="1">
                                              <a:latin typeface="Cambria Math"/>
                                            </a:rPr>
                                          </m:ctrlPr>
                                        </m:dPr>
                                        <m:e>
                                          <m:r>
                                            <a:rPr lang="de-CH" i="1">
                                              <a:latin typeface="Cambria Math"/>
                                            </a:rPr>
                                            <m:t>𝑦</m:t>
                                          </m:r>
                                        </m:e>
                                        <m:e>
                                          <m:sSub>
                                            <m:sSubPr>
                                              <m:ctrlPr>
                                                <a:rPr lang="de-CH" i="1">
                                                  <a:latin typeface="Cambria Math"/>
                                                </a:rPr>
                                              </m:ctrlPr>
                                            </m:sSubPr>
                                            <m:e>
                                              <m:r>
                                                <a:rPr lang="de-CH" i="1">
                                                  <a:latin typeface="Cambria Math"/>
                                                </a:rPr>
                                                <m:t>𝑚</m:t>
                                              </m:r>
                                            </m:e>
                                            <m:sub>
                                              <m:r>
                                                <a:rPr lang="de-CH" b="0" i="1" smtClean="0">
                                                  <a:latin typeface="Cambria Math"/>
                                                </a:rPr>
                                                <m:t>0</m:t>
                                              </m:r>
                                            </m:sub>
                                          </m:sSub>
                                        </m:e>
                                      </m:d>
                                    </m:e>
                                  </m:func>
                                </m:e>
                              </m:d>
                            </m:e>
                          </m:func>
                        </m:e>
                      </m:func>
                    </m:oMath>
                    <m:oMath xmlns:m="http://schemas.openxmlformats.org/officeDocument/2006/math">
                      <m:r>
                        <a:rPr lang="de-CH" b="0" i="1" smtClean="0">
                          <a:latin typeface="Cambria Math"/>
                        </a:rPr>
                        <m:t> </m:t>
                      </m:r>
                    </m:oMath>
                    <m:oMath xmlns:m="http://schemas.openxmlformats.org/officeDocument/2006/math">
                      <m:r>
                        <a:rPr lang="de-CH" b="0" i="0" smtClean="0">
                          <a:latin typeface="Cambria Math"/>
                          <a:ea typeface="Cambria Math"/>
                        </a:rPr>
                        <m:t>                            </m:t>
                      </m:r>
                      <m:r>
                        <a:rPr lang="de-CH" b="0" i="1" smtClean="0">
                          <a:latin typeface="Cambria Math"/>
                          <a:ea typeface="Cambria Math"/>
                        </a:rPr>
                        <m:t>≈</m:t>
                      </m:r>
                      <m:func>
                        <m:funcPr>
                          <m:ctrlPr>
                            <a:rPr lang="de-CH" b="0" i="1" smtClean="0">
                              <a:latin typeface="Cambria Math"/>
                              <a:ea typeface="Cambria Math"/>
                            </a:rPr>
                          </m:ctrlPr>
                        </m:funcPr>
                        <m:fName>
                          <m:r>
                            <m:rPr>
                              <m:sty m:val="p"/>
                            </m:rPr>
                            <a:rPr lang="de-CH" b="0" i="0" smtClean="0">
                              <a:latin typeface="Cambria Math"/>
                              <a:ea typeface="Cambria Math"/>
                            </a:rPr>
                            <m:t>exp</m:t>
                          </m:r>
                        </m:fName>
                        <m:e>
                          <m:d>
                            <m:dPr>
                              <m:ctrlPr>
                                <a:rPr lang="de-CH" b="0" i="1" smtClean="0">
                                  <a:latin typeface="Cambria Math"/>
                                  <a:ea typeface="Cambria Math"/>
                                </a:rPr>
                              </m:ctrlPr>
                            </m:dPr>
                            <m:e>
                              <m:sSub>
                                <m:sSubPr>
                                  <m:ctrlPr>
                                    <a:rPr lang="de-CH" b="0" i="1" smtClean="0">
                                      <a:latin typeface="Cambria Math"/>
                                      <a:ea typeface="Cambria Math"/>
                                    </a:rPr>
                                  </m:ctrlPr>
                                </m:sSubPr>
                                <m:e>
                                  <m:r>
                                    <a:rPr lang="de-CH" b="0" i="1" smtClean="0">
                                      <a:latin typeface="Cambria Math"/>
                                      <a:ea typeface="Cambria Math"/>
                                    </a:rPr>
                                    <m:t>𝐹</m:t>
                                  </m:r>
                                </m:e>
                                <m:sub>
                                  <m:r>
                                    <a:rPr lang="de-CH" b="0" i="1" smtClean="0">
                                      <a:latin typeface="Cambria Math"/>
                                      <a:ea typeface="Cambria Math"/>
                                    </a:rPr>
                                    <m:t>1</m:t>
                                  </m:r>
                                </m:sub>
                              </m:sSub>
                              <m:r>
                                <a:rPr lang="de-CH" b="0" i="1" smtClean="0">
                                  <a:latin typeface="Cambria Math"/>
                                  <a:ea typeface="Cambria Math"/>
                                </a:rPr>
                                <m:t>−</m:t>
                              </m:r>
                              <m:sSub>
                                <m:sSubPr>
                                  <m:ctrlPr>
                                    <a:rPr lang="de-CH" b="0" i="1" smtClean="0">
                                      <a:latin typeface="Cambria Math"/>
                                      <a:ea typeface="Cambria Math"/>
                                    </a:rPr>
                                  </m:ctrlPr>
                                </m:sSubPr>
                                <m:e>
                                  <m:r>
                                    <a:rPr lang="de-CH" b="0" i="1" smtClean="0">
                                      <a:latin typeface="Cambria Math"/>
                                      <a:ea typeface="Cambria Math"/>
                                    </a:rPr>
                                    <m:t>𝐹</m:t>
                                  </m:r>
                                </m:e>
                                <m:sub>
                                  <m:r>
                                    <a:rPr lang="de-CH" b="0" i="1" smtClean="0">
                                      <a:latin typeface="Cambria Math"/>
                                      <a:ea typeface="Cambria Math"/>
                                    </a:rPr>
                                    <m:t>0</m:t>
                                  </m:r>
                                </m:sub>
                              </m:sSub>
                            </m:e>
                          </m:d>
                        </m:e>
                      </m:func>
                    </m:oMath>
                  </m:oMathPara>
                </a14:m>
                <a:endParaRPr lang="de-CH" b="1" dirty="0" smtClean="0"/>
              </a:p>
              <a:p>
                <a:pPr marL="0" indent="0">
                  <a:buNone/>
                </a:pPr>
                <a:endParaRPr lang="de-CH" b="1" dirty="0"/>
              </a:p>
              <a:p>
                <a:pPr marL="0" indent="0" algn="ctr">
                  <a:buNone/>
                </a:pPr>
                <a:r>
                  <a:rPr lang="de-CH" dirty="0" smtClean="0">
                    <a:latin typeface="Cambria" pitchFamily="18" charset="0"/>
                  </a:rPr>
                  <a:t>[Meaning of the Bayes factor:    </a:t>
                </a:r>
                <a14:m>
                  <m:oMath xmlns:m="http://schemas.openxmlformats.org/officeDocument/2006/math">
                    <m:f>
                      <m:fPr>
                        <m:ctrlPr>
                          <a:rPr lang="de-CH" i="1" smtClean="0">
                            <a:latin typeface="Cambria Math"/>
                          </a:rPr>
                        </m:ctrlPr>
                      </m:fPr>
                      <m:num>
                        <m:r>
                          <a:rPr lang="de-CH" b="0" i="1" smtClean="0">
                            <a:latin typeface="Cambria Math"/>
                          </a:rPr>
                          <m:t>𝑝</m:t>
                        </m:r>
                        <m:d>
                          <m:dPr>
                            <m:ctrlPr>
                              <a:rPr lang="de-CH" b="0" i="1" smtClean="0">
                                <a:latin typeface="Cambria Math"/>
                              </a:rPr>
                            </m:ctrlPr>
                          </m:dPr>
                          <m:e>
                            <m:sSub>
                              <m:sSubPr>
                                <m:ctrlPr>
                                  <a:rPr lang="de-CH" b="0" i="1" smtClean="0">
                                    <a:latin typeface="Cambria Math"/>
                                  </a:rPr>
                                </m:ctrlPr>
                              </m:sSubPr>
                              <m:e>
                                <m:r>
                                  <a:rPr lang="de-CH" b="0" i="1" smtClean="0">
                                    <a:latin typeface="Cambria Math"/>
                                  </a:rPr>
                                  <m:t>𝑚</m:t>
                                </m:r>
                              </m:e>
                              <m:sub>
                                <m:r>
                                  <a:rPr lang="de-CH" b="0" i="1" smtClean="0">
                                    <a:latin typeface="Cambria Math"/>
                                  </a:rPr>
                                  <m:t>1</m:t>
                                </m:r>
                              </m:sub>
                            </m:sSub>
                          </m:e>
                          <m:e>
                            <m:r>
                              <a:rPr lang="de-CH" b="0" i="1" smtClean="0">
                                <a:latin typeface="Cambria Math"/>
                              </a:rPr>
                              <m:t>𝑦</m:t>
                            </m:r>
                          </m:e>
                        </m:d>
                      </m:num>
                      <m:den>
                        <m:r>
                          <a:rPr lang="de-CH" i="1">
                            <a:latin typeface="Cambria Math"/>
                          </a:rPr>
                          <m:t>𝑝</m:t>
                        </m:r>
                        <m:d>
                          <m:dPr>
                            <m:ctrlPr>
                              <a:rPr lang="de-CH" i="1">
                                <a:latin typeface="Cambria Math"/>
                              </a:rPr>
                            </m:ctrlPr>
                          </m:dPr>
                          <m:e>
                            <m:sSub>
                              <m:sSubPr>
                                <m:ctrlPr>
                                  <a:rPr lang="de-CH" i="1" smtClean="0">
                                    <a:latin typeface="Cambria Math"/>
                                  </a:rPr>
                                </m:ctrlPr>
                              </m:sSubPr>
                              <m:e>
                                <m:r>
                                  <a:rPr lang="de-CH" i="1">
                                    <a:latin typeface="Cambria Math"/>
                                  </a:rPr>
                                  <m:t>𝑚</m:t>
                                </m:r>
                              </m:e>
                              <m:sub>
                                <m:r>
                                  <a:rPr lang="de-CH" b="0" i="1" smtClean="0">
                                    <a:latin typeface="Cambria Math"/>
                                  </a:rPr>
                                  <m:t>0</m:t>
                                </m:r>
                              </m:sub>
                            </m:sSub>
                          </m:e>
                          <m:e>
                            <m:r>
                              <a:rPr lang="de-CH" i="1">
                                <a:latin typeface="Cambria Math"/>
                              </a:rPr>
                              <m:t>𝑦</m:t>
                            </m:r>
                          </m:e>
                        </m:d>
                      </m:den>
                    </m:f>
                    <m:r>
                      <a:rPr lang="de-CH" b="0" i="1" smtClean="0">
                        <a:latin typeface="Cambria Math"/>
                      </a:rPr>
                      <m:t>=</m:t>
                    </m:r>
                    <m:f>
                      <m:fPr>
                        <m:ctrlPr>
                          <a:rPr lang="de-CH" i="1">
                            <a:latin typeface="Cambria Math"/>
                          </a:rPr>
                        </m:ctrlPr>
                      </m:fPr>
                      <m:num>
                        <m:r>
                          <a:rPr lang="de-CH" i="1">
                            <a:latin typeface="Cambria Math"/>
                          </a:rPr>
                          <m:t>𝑝</m:t>
                        </m:r>
                        <m:d>
                          <m:dPr>
                            <m:ctrlPr>
                              <a:rPr lang="de-CH" i="1">
                                <a:latin typeface="Cambria Math"/>
                              </a:rPr>
                            </m:ctrlPr>
                          </m:dPr>
                          <m:e>
                            <m:r>
                              <a:rPr lang="de-CH" i="1">
                                <a:latin typeface="Cambria Math"/>
                              </a:rPr>
                              <m:t>𝑦</m:t>
                            </m:r>
                          </m:e>
                          <m:e>
                            <m:sSub>
                              <m:sSubPr>
                                <m:ctrlPr>
                                  <a:rPr lang="de-CH" i="1">
                                    <a:latin typeface="Cambria Math"/>
                                  </a:rPr>
                                </m:ctrlPr>
                              </m:sSubPr>
                              <m:e>
                                <m:r>
                                  <a:rPr lang="de-CH" i="1">
                                    <a:latin typeface="Cambria Math"/>
                                  </a:rPr>
                                  <m:t>𝑚</m:t>
                                </m:r>
                              </m:e>
                              <m:sub>
                                <m:r>
                                  <a:rPr lang="de-CH" i="1">
                                    <a:latin typeface="Cambria Math"/>
                                  </a:rPr>
                                  <m:t>1</m:t>
                                </m:r>
                              </m:sub>
                            </m:sSub>
                          </m:e>
                        </m:d>
                      </m:num>
                      <m:den>
                        <m:r>
                          <a:rPr lang="de-CH" i="1">
                            <a:latin typeface="Cambria Math"/>
                          </a:rPr>
                          <m:t>𝑝</m:t>
                        </m:r>
                        <m:d>
                          <m:dPr>
                            <m:ctrlPr>
                              <a:rPr lang="de-CH" i="1">
                                <a:latin typeface="Cambria Math"/>
                              </a:rPr>
                            </m:ctrlPr>
                          </m:dPr>
                          <m:e>
                            <m:r>
                              <a:rPr lang="de-CH" i="1">
                                <a:latin typeface="Cambria Math"/>
                              </a:rPr>
                              <m:t>𝑦</m:t>
                            </m:r>
                          </m:e>
                          <m:e>
                            <m:sSub>
                              <m:sSubPr>
                                <m:ctrlPr>
                                  <a:rPr lang="de-CH" i="1">
                                    <a:latin typeface="Cambria Math"/>
                                  </a:rPr>
                                </m:ctrlPr>
                              </m:sSubPr>
                              <m:e>
                                <m:r>
                                  <a:rPr lang="de-CH" i="1">
                                    <a:latin typeface="Cambria Math"/>
                                  </a:rPr>
                                  <m:t>𝑚</m:t>
                                </m:r>
                              </m:e>
                              <m:sub>
                                <m:r>
                                  <a:rPr lang="de-CH" i="1">
                                    <a:latin typeface="Cambria Math"/>
                                  </a:rPr>
                                  <m:t>0</m:t>
                                </m:r>
                              </m:sub>
                            </m:sSub>
                          </m:e>
                        </m:d>
                      </m:den>
                    </m:f>
                    <m:f>
                      <m:fPr>
                        <m:ctrlPr>
                          <a:rPr lang="de-CH" i="1" smtClean="0">
                            <a:latin typeface="Cambria Math"/>
                          </a:rPr>
                        </m:ctrlPr>
                      </m:fPr>
                      <m:num>
                        <m:r>
                          <a:rPr lang="de-CH" b="0" i="1" smtClean="0">
                            <a:latin typeface="Cambria Math"/>
                          </a:rPr>
                          <m:t>𝑝</m:t>
                        </m:r>
                        <m:d>
                          <m:dPr>
                            <m:ctrlPr>
                              <a:rPr lang="de-CH" b="0" i="1" smtClean="0">
                                <a:latin typeface="Cambria Math"/>
                              </a:rPr>
                            </m:ctrlPr>
                          </m:dPr>
                          <m:e>
                            <m:sSub>
                              <m:sSubPr>
                                <m:ctrlPr>
                                  <a:rPr lang="de-CH" b="0" i="1" smtClean="0">
                                    <a:latin typeface="Cambria Math"/>
                                  </a:rPr>
                                </m:ctrlPr>
                              </m:sSubPr>
                              <m:e>
                                <m:r>
                                  <a:rPr lang="de-CH" b="0" i="1" smtClean="0">
                                    <a:latin typeface="Cambria Math"/>
                                  </a:rPr>
                                  <m:t>𝑚</m:t>
                                </m:r>
                              </m:e>
                              <m:sub>
                                <m:r>
                                  <a:rPr lang="de-CH" b="0" i="1" smtClean="0">
                                    <a:latin typeface="Cambria Math"/>
                                  </a:rPr>
                                  <m:t>1</m:t>
                                </m:r>
                              </m:sub>
                            </m:sSub>
                          </m:e>
                        </m:d>
                      </m:num>
                      <m:den>
                        <m:r>
                          <a:rPr lang="de-CH" i="1">
                            <a:latin typeface="Cambria Math"/>
                          </a:rPr>
                          <m:t>𝑝</m:t>
                        </m:r>
                        <m:d>
                          <m:dPr>
                            <m:ctrlPr>
                              <a:rPr lang="de-CH" i="1">
                                <a:latin typeface="Cambria Math"/>
                              </a:rPr>
                            </m:ctrlPr>
                          </m:dPr>
                          <m:e>
                            <m:sSub>
                              <m:sSubPr>
                                <m:ctrlPr>
                                  <a:rPr lang="de-CH" i="1">
                                    <a:latin typeface="Cambria Math"/>
                                  </a:rPr>
                                </m:ctrlPr>
                              </m:sSubPr>
                              <m:e>
                                <m:r>
                                  <a:rPr lang="de-CH" i="1">
                                    <a:latin typeface="Cambria Math"/>
                                  </a:rPr>
                                  <m:t>𝑚</m:t>
                                </m:r>
                              </m:e>
                              <m:sub>
                                <m:r>
                                  <a:rPr lang="de-CH" b="0" i="1" smtClean="0">
                                    <a:latin typeface="Cambria Math"/>
                                  </a:rPr>
                                  <m:t>0</m:t>
                                </m:r>
                              </m:sub>
                            </m:sSub>
                          </m:e>
                        </m:d>
                      </m:den>
                    </m:f>
                  </m:oMath>
                </a14:m>
                <a:r>
                  <a:rPr lang="de-CH" dirty="0" smtClean="0">
                    <a:latin typeface="Cambria" pitchFamily="18" charset="0"/>
                  </a:rPr>
                  <a:t> ]</a:t>
                </a:r>
                <a:endParaRPr lang="de-CH" dirty="0">
                  <a:latin typeface="Cambria"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4291" y="1053695"/>
                <a:ext cx="8723586" cy="2010679"/>
              </a:xfrm>
              <a:prstGeom prst="rect">
                <a:avLst/>
              </a:prstGeom>
              <a:blipFill rotWithShape="1">
                <a:blip r:embed="rId3"/>
                <a:stretch>
                  <a:fillRect/>
                </a:stretch>
              </a:blipFill>
            </p:spPr>
            <p:txBody>
              <a:bodyPr/>
              <a:lstStyle/>
              <a:p>
                <a:r>
                  <a:rPr lang="en-US">
                    <a:noFill/>
                  </a:rPr>
                  <a:t> </a:t>
                </a:r>
              </a:p>
            </p:txBody>
          </p:sp>
        </mc:Fallback>
      </mc:AlternateContent>
      <p:grpSp>
        <p:nvGrpSpPr>
          <p:cNvPr id="37" name="Group 36"/>
          <p:cNvGrpSpPr/>
          <p:nvPr/>
        </p:nvGrpSpPr>
        <p:grpSpPr>
          <a:xfrm>
            <a:off x="4599936" y="1889757"/>
            <a:ext cx="1467902" cy="1174619"/>
            <a:chOff x="-1091572" y="4389129"/>
            <a:chExt cx="1467902" cy="1816775"/>
          </a:xfrm>
        </p:grpSpPr>
        <p:sp>
          <p:nvSpPr>
            <p:cNvPr id="38" name="Oval 37"/>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437745" y="4782535"/>
              <a:ext cx="180911" cy="5502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91572" y="4389129"/>
              <a:ext cx="1467902" cy="523639"/>
            </a:xfrm>
            <a:prstGeom prst="rect">
              <a:avLst/>
            </a:prstGeom>
            <a:noFill/>
          </p:spPr>
          <p:txBody>
            <a:bodyPr wrap="none" rtlCol="0">
              <a:spAutoFit/>
            </a:bodyPr>
            <a:lstStyle/>
            <a:p>
              <a:r>
                <a:rPr lang="de-CH" sz="1600" dirty="0" smtClean="0">
                  <a:solidFill>
                    <a:srgbClr val="FF0000"/>
                  </a:solidFill>
                  <a:latin typeface="Cambria" pitchFamily="18" charset="0"/>
                </a:rPr>
                <a:t>Posterior odds</a:t>
              </a:r>
              <a:endParaRPr lang="en-US" sz="1600" dirty="0">
                <a:solidFill>
                  <a:srgbClr val="FF0000"/>
                </a:solidFill>
                <a:latin typeface="Cambria" pitchFamily="18" charset="0"/>
              </a:endParaRPr>
            </a:p>
          </p:txBody>
        </p:sp>
      </p:grpSp>
      <p:grpSp>
        <p:nvGrpSpPr>
          <p:cNvPr id="50" name="Group 49"/>
          <p:cNvGrpSpPr/>
          <p:nvPr/>
        </p:nvGrpSpPr>
        <p:grpSpPr>
          <a:xfrm>
            <a:off x="6591695" y="1877022"/>
            <a:ext cx="1470490" cy="1184679"/>
            <a:chOff x="-720115" y="4373569"/>
            <a:chExt cx="1470490" cy="1832335"/>
          </a:xfrm>
        </p:grpSpPr>
        <p:sp>
          <p:nvSpPr>
            <p:cNvPr id="53" name="Oval 52"/>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flipH="1">
              <a:off x="-256834" y="4786671"/>
              <a:ext cx="176141" cy="54612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57621" y="4373569"/>
              <a:ext cx="1107996" cy="523639"/>
            </a:xfrm>
            <a:prstGeom prst="rect">
              <a:avLst/>
            </a:prstGeom>
            <a:noFill/>
          </p:spPr>
          <p:txBody>
            <a:bodyPr wrap="none" rtlCol="0">
              <a:spAutoFit/>
            </a:bodyPr>
            <a:lstStyle/>
            <a:p>
              <a:r>
                <a:rPr lang="de-CH" sz="1600" dirty="0" smtClean="0">
                  <a:solidFill>
                    <a:srgbClr val="FF0000"/>
                  </a:solidFill>
                  <a:latin typeface="Cambria" pitchFamily="18" charset="0"/>
                </a:rPr>
                <a:t>Prior odds</a:t>
              </a:r>
              <a:endParaRPr lang="en-US" sz="1600" dirty="0">
                <a:solidFill>
                  <a:srgbClr val="FF0000"/>
                </a:solidFill>
                <a:latin typeface="Cambria" pitchFamily="18" charset="0"/>
              </a:endParaRPr>
            </a:p>
          </p:txBody>
        </p:sp>
      </p:grpSp>
      <p:grpSp>
        <p:nvGrpSpPr>
          <p:cNvPr id="56" name="Group 55"/>
          <p:cNvGrpSpPr/>
          <p:nvPr/>
        </p:nvGrpSpPr>
        <p:grpSpPr>
          <a:xfrm>
            <a:off x="5913650" y="1551203"/>
            <a:ext cx="1251176" cy="1523232"/>
            <a:chOff x="-727207" y="3849931"/>
            <a:chExt cx="1251176" cy="2355973"/>
          </a:xfrm>
        </p:grpSpPr>
        <p:sp>
          <p:nvSpPr>
            <p:cNvPr id="57" name="Oval 56"/>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stCxn id="59" idx="2"/>
            </p:cNvCxnSpPr>
            <p:nvPr/>
          </p:nvCxnSpPr>
          <p:spPr>
            <a:xfrm flipH="1">
              <a:off x="-256833" y="4373570"/>
              <a:ext cx="155214" cy="95922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27207" y="3849931"/>
              <a:ext cx="1251176" cy="523639"/>
            </a:xfrm>
            <a:prstGeom prst="rect">
              <a:avLst/>
            </a:prstGeom>
            <a:noFill/>
          </p:spPr>
          <p:txBody>
            <a:bodyPr wrap="none" rtlCol="0">
              <a:spAutoFit/>
            </a:bodyPr>
            <a:lstStyle/>
            <a:p>
              <a:r>
                <a:rPr lang="de-CH" sz="1600" dirty="0" smtClean="0">
                  <a:solidFill>
                    <a:srgbClr val="FF0000"/>
                  </a:solidFill>
                  <a:latin typeface="Cambria" pitchFamily="18" charset="0"/>
                </a:rPr>
                <a:t>Bayes factor</a:t>
              </a:r>
              <a:endParaRPr lang="en-US" sz="1600" dirty="0">
                <a:solidFill>
                  <a:srgbClr val="FF0000"/>
                </a:solidFill>
                <a:latin typeface="Cambria" pitchFamily="18" charset="0"/>
              </a:endParaRPr>
            </a:p>
          </p:txBody>
        </p:sp>
      </p:grpSp>
      <mc:AlternateContent xmlns:mc="http://schemas.openxmlformats.org/markup-compatibility/2006" xmlns:a14="http://schemas.microsoft.com/office/drawing/2010/main">
        <mc:Choice Requires="a14">
          <p:sp>
            <p:nvSpPr>
              <p:cNvPr id="60" name="Rectangle 59"/>
              <p:cNvSpPr/>
              <p:nvPr/>
            </p:nvSpPr>
            <p:spPr>
              <a:xfrm>
                <a:off x="1716597" y="3403960"/>
                <a:ext cx="5118538" cy="1095877"/>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de-CH" b="1" i="1" smtClean="0">
                          <a:latin typeface="Cambria Math"/>
                        </a:rPr>
                        <m:t>𝑭</m:t>
                      </m:r>
                      <m:r>
                        <a:rPr lang="de-CH" b="1" i="1">
                          <a:latin typeface="Cambria Math"/>
                        </a:rPr>
                        <m:t>=</m:t>
                      </m:r>
                      <m:nary>
                        <m:naryPr>
                          <m:limLoc m:val="undOvr"/>
                          <m:subHide m:val="on"/>
                          <m:supHide m:val="on"/>
                          <m:ctrlPr>
                            <a:rPr lang="de-CH" i="1">
                              <a:latin typeface="Cambria Math"/>
                            </a:rPr>
                          </m:ctrlPr>
                        </m:naryPr>
                        <m:sub/>
                        <m:sup/>
                        <m:e>
                          <m:r>
                            <a:rPr lang="de-CH" i="1">
                              <a:latin typeface="Cambria Math"/>
                            </a:rPr>
                            <m:t>𝑞</m:t>
                          </m:r>
                          <m:d>
                            <m:dPr>
                              <m:ctrlPr>
                                <a:rPr lang="de-CH" i="1">
                                  <a:latin typeface="Cambria Math"/>
                                </a:rPr>
                              </m:ctrlPr>
                            </m:dPr>
                            <m:e>
                              <m:r>
                                <a:rPr lang="de-CH" i="1">
                                  <a:latin typeface="Cambria Math"/>
                                </a:rPr>
                                <m:t>𝜗</m:t>
                              </m:r>
                            </m:e>
                          </m:d>
                          <m:func>
                            <m:funcPr>
                              <m:ctrlPr>
                                <a:rPr lang="de-CH" i="1">
                                  <a:latin typeface="Cambria Math"/>
                                </a:rPr>
                              </m:ctrlPr>
                            </m:funcPr>
                            <m:fName>
                              <m:r>
                                <m:rPr>
                                  <m:sty m:val="p"/>
                                </m:rPr>
                                <a:rPr lang="de-CH">
                                  <a:latin typeface="Cambria Math"/>
                                </a:rPr>
                                <m:t>log</m:t>
                              </m:r>
                            </m:fName>
                            <m:e>
                              <m:r>
                                <a:rPr lang="de-CH" i="1">
                                  <a:latin typeface="Cambria Math"/>
                                </a:rPr>
                                <m:t>𝑝</m:t>
                              </m:r>
                              <m:d>
                                <m:dPr>
                                  <m:ctrlPr>
                                    <a:rPr lang="de-CH" i="1">
                                      <a:latin typeface="Cambria Math"/>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e>
                          </m:func>
                          <m:r>
                            <m:rPr>
                              <m:sty m:val="p"/>
                            </m:rPr>
                            <a:rPr lang="de-CH">
                              <a:latin typeface="Cambria Math"/>
                            </a:rPr>
                            <m:t>d</m:t>
                          </m:r>
                          <m:r>
                            <a:rPr lang="de-CH" i="1">
                              <a:latin typeface="Cambria Math"/>
                            </a:rPr>
                            <m:t>𝜗</m:t>
                          </m:r>
                        </m:e>
                      </m:nary>
                      <m:r>
                        <a:rPr lang="de-CH" i="1">
                          <a:latin typeface="Cambria Math"/>
                        </a:rPr>
                        <m:t>−</m:t>
                      </m:r>
                      <m:r>
                        <a:rPr lang="de-CH" i="1">
                          <a:latin typeface="Cambria Math"/>
                        </a:rPr>
                        <m:t>𝐾𝐿</m:t>
                      </m:r>
                      <m:d>
                        <m:dPr>
                          <m:begChr m:val="["/>
                          <m:endChr m:val="]"/>
                          <m:ctrlPr>
                            <a:rPr lang="de-CH" i="1">
                              <a:latin typeface="Cambria Math"/>
                            </a:rPr>
                          </m:ctrlPr>
                        </m:dPr>
                        <m:e>
                          <m:r>
                            <a:rPr lang="de-CH" i="1">
                              <a:latin typeface="Cambria Math"/>
                            </a:rPr>
                            <m:t>𝑞</m:t>
                          </m:r>
                          <m:d>
                            <m:dPr>
                              <m:ctrlPr>
                                <a:rPr lang="de-CH" i="1">
                                  <a:latin typeface="Cambria Math"/>
                                </a:rPr>
                              </m:ctrlPr>
                            </m:dPr>
                            <m:e>
                              <m:r>
                                <a:rPr lang="de-CH" i="1">
                                  <a:latin typeface="Cambria Math"/>
                                </a:rPr>
                                <m:t>𝜗</m:t>
                              </m:r>
                            </m:e>
                          </m:d>
                          <m:r>
                            <a:rPr lang="de-CH" i="1">
                              <a:latin typeface="Cambria Math"/>
                            </a:rPr>
                            <m:t>,</m:t>
                          </m:r>
                          <m:r>
                            <a:rPr lang="de-CH" i="1">
                              <a:latin typeface="Cambria Math"/>
                            </a:rPr>
                            <m:t>𝑝</m:t>
                          </m:r>
                          <m:d>
                            <m:dPr>
                              <m:ctrlPr>
                                <a:rPr lang="de-CH" i="1">
                                  <a:latin typeface="Cambria Math"/>
                                </a:rPr>
                              </m:ctrlPr>
                            </m:dPr>
                            <m:e>
                              <m:r>
                                <a:rPr lang="de-CH" i="1">
                                  <a:latin typeface="Cambria Math"/>
                                </a:rPr>
                                <m:t>𝜗</m:t>
                              </m:r>
                            </m:e>
                            <m:e>
                              <m:r>
                                <a:rPr lang="de-CH" i="1">
                                  <a:latin typeface="Cambria Math"/>
                                </a:rPr>
                                <m:t>𝑚</m:t>
                              </m:r>
                            </m:e>
                          </m:d>
                        </m:e>
                      </m:d>
                    </m:oMath>
                    <m:oMath xmlns:m="http://schemas.openxmlformats.org/officeDocument/2006/math">
                      <m:r>
                        <a:rPr lang="de-CH" b="0" i="0" smtClean="0">
                          <a:latin typeface="Cambria Math"/>
                        </a:rPr>
                        <m:t>    </m:t>
                      </m:r>
                      <m:r>
                        <a:rPr lang="de-CH" i="1">
                          <a:latin typeface="Cambria Math"/>
                        </a:rPr>
                        <m:t>=</m:t>
                      </m:r>
                      <m:r>
                        <m:rPr>
                          <m:sty m:val="p"/>
                        </m:rPr>
                        <a:rPr lang="de-CH">
                          <a:latin typeface="Cambria Math"/>
                        </a:rPr>
                        <m:t>Accuracy</m:t>
                      </m:r>
                      <m:r>
                        <a:rPr lang="de-CH" i="1">
                          <a:latin typeface="Cambria Math"/>
                        </a:rPr>
                        <m:t> −</m:t>
                      </m:r>
                      <m:r>
                        <m:rPr>
                          <m:sty m:val="p"/>
                        </m:rPr>
                        <a:rPr lang="de-CH">
                          <a:latin typeface="Cambria Math"/>
                        </a:rPr>
                        <m:t>Complexity</m:t>
                      </m:r>
                    </m:oMath>
                  </m:oMathPara>
                </a14:m>
                <a:endParaRPr lang="de-CH" dirty="0">
                  <a:latin typeface="Cambria"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1716597" y="3403960"/>
                <a:ext cx="5118538" cy="1095877"/>
              </a:xfrm>
              <a:prstGeom prst="rect">
                <a:avLst/>
              </a:prstGeom>
              <a:blipFill rotWithShape="1">
                <a:blip r:embed="rId4"/>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418898" y="4732478"/>
                <a:ext cx="3237186" cy="1118896"/>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de-CH" b="1" smtClean="0">
                          <a:latin typeface="Cambria Math"/>
                        </a:rPr>
                        <m:t>𝐀𝐈𝐂</m:t>
                      </m:r>
                      <m:r>
                        <a:rPr lang="de-CH" i="1">
                          <a:latin typeface="Cambria Math"/>
                        </a:rPr>
                        <m:t>≔</m:t>
                      </m:r>
                      <m:r>
                        <m:rPr>
                          <m:sty m:val="p"/>
                        </m:rPr>
                        <a:rPr lang="de-CH">
                          <a:latin typeface="Cambria Math"/>
                        </a:rPr>
                        <m:t>Accuracy</m:t>
                      </m:r>
                      <m:r>
                        <a:rPr lang="de-CH" i="1">
                          <a:latin typeface="Cambria Math"/>
                        </a:rPr>
                        <m:t>−</m:t>
                      </m:r>
                      <m:r>
                        <a:rPr lang="de-CH" i="1">
                          <a:latin typeface="Cambria Math"/>
                        </a:rPr>
                        <m:t>𝑝</m:t>
                      </m:r>
                    </m:oMath>
                    <m:oMath xmlns:m="http://schemas.openxmlformats.org/officeDocument/2006/math">
                      <m:r>
                        <a:rPr lang="de-CH" b="0" i="1" smtClean="0">
                          <a:latin typeface="Cambria Math"/>
                        </a:rPr>
                        <m:t> </m:t>
                      </m:r>
                    </m:oMath>
                    <m:oMath xmlns:m="http://schemas.openxmlformats.org/officeDocument/2006/math">
                      <m:r>
                        <a:rPr lang="de-CH" b="1">
                          <a:latin typeface="Cambria Math"/>
                        </a:rPr>
                        <m:t>𝐁𝐈𝐂</m:t>
                      </m:r>
                      <m:r>
                        <a:rPr lang="de-CH" i="1">
                          <a:latin typeface="Cambria Math"/>
                        </a:rPr>
                        <m:t>≔</m:t>
                      </m:r>
                      <m:r>
                        <m:rPr>
                          <m:sty m:val="p"/>
                        </m:rPr>
                        <a:rPr lang="de-CH">
                          <a:latin typeface="Cambria Math"/>
                        </a:rPr>
                        <m:t>Accuracy</m:t>
                      </m:r>
                      <m:r>
                        <a:rPr lang="de-CH" i="1">
                          <a:latin typeface="Cambria Math"/>
                        </a:rPr>
                        <m:t>−</m:t>
                      </m:r>
                      <m:f>
                        <m:fPr>
                          <m:ctrlPr>
                            <a:rPr lang="de-CH" i="1">
                              <a:latin typeface="Cambria Math"/>
                            </a:rPr>
                          </m:ctrlPr>
                        </m:fPr>
                        <m:num>
                          <m:r>
                            <a:rPr lang="de-CH" i="1">
                              <a:latin typeface="Cambria Math"/>
                            </a:rPr>
                            <m:t>𝑝</m:t>
                          </m:r>
                        </m:num>
                        <m:den>
                          <m:r>
                            <a:rPr lang="de-CH" i="1">
                              <a:latin typeface="Cambria Math"/>
                            </a:rPr>
                            <m:t>2</m:t>
                          </m:r>
                        </m:den>
                      </m:f>
                      <m:func>
                        <m:funcPr>
                          <m:ctrlPr>
                            <a:rPr lang="de-CH" i="1">
                              <a:latin typeface="Cambria Math"/>
                            </a:rPr>
                          </m:ctrlPr>
                        </m:funcPr>
                        <m:fName>
                          <m:r>
                            <m:rPr>
                              <m:sty m:val="p"/>
                            </m:rPr>
                            <a:rPr lang="de-CH">
                              <a:latin typeface="Cambria Math"/>
                            </a:rPr>
                            <m:t>log</m:t>
                          </m:r>
                        </m:fName>
                        <m:e>
                          <m:r>
                            <a:rPr lang="de-CH" i="1">
                              <a:latin typeface="Cambria Math"/>
                            </a:rPr>
                            <m:t>𝑁</m:t>
                          </m:r>
                        </m:e>
                      </m:func>
                    </m:oMath>
                  </m:oMathPara>
                </a14:m>
                <a:endParaRPr lang="de-CH" dirty="0">
                  <a:latin typeface="Cambria" pitchFamily="18"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1418898" y="4732478"/>
                <a:ext cx="3237186" cy="1118896"/>
              </a:xfrm>
              <a:prstGeom prst="rect">
                <a:avLst/>
              </a:prstGeom>
              <a:blipFill rotWithShape="1">
                <a:blip r:embed="rId5"/>
                <a:stretch>
                  <a:fillRect/>
                </a:stretch>
              </a:blipFill>
            </p:spPr>
            <p:txBody>
              <a:bodyPr/>
              <a:lstStyle/>
              <a:p>
                <a:r>
                  <a:rPr lang="en-US">
                    <a:noFill/>
                  </a:rPr>
                  <a:t> </a:t>
                </a:r>
              </a:p>
            </p:txBody>
          </p:sp>
        </mc:Fallback>
      </mc:AlternateContent>
      <p:grpSp>
        <p:nvGrpSpPr>
          <p:cNvPr id="63" name="Group 62"/>
          <p:cNvGrpSpPr/>
          <p:nvPr/>
        </p:nvGrpSpPr>
        <p:grpSpPr>
          <a:xfrm>
            <a:off x="3269678" y="4658313"/>
            <a:ext cx="3322800" cy="518343"/>
            <a:chOff x="-636031" y="5225902"/>
            <a:chExt cx="3322800" cy="801718"/>
          </a:xfrm>
        </p:grpSpPr>
        <p:sp>
          <p:nvSpPr>
            <p:cNvPr id="64" name="Oval 63"/>
            <p:cNvSpPr/>
            <p:nvPr/>
          </p:nvSpPr>
          <p:spPr>
            <a:xfrm>
              <a:off x="-636031" y="5471463"/>
              <a:ext cx="303840" cy="556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66" idx="1"/>
            </p:cNvCxnSpPr>
            <p:nvPr/>
          </p:nvCxnSpPr>
          <p:spPr>
            <a:xfrm flipH="1">
              <a:off x="-332190" y="5487722"/>
              <a:ext cx="843876" cy="1411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11686" y="5225902"/>
              <a:ext cx="2175083" cy="523639"/>
            </a:xfrm>
            <a:prstGeom prst="rect">
              <a:avLst/>
            </a:prstGeom>
            <a:noFill/>
          </p:spPr>
          <p:txBody>
            <a:bodyPr wrap="none" rtlCol="0">
              <a:spAutoFit/>
            </a:bodyPr>
            <a:lstStyle/>
            <a:p>
              <a:r>
                <a:rPr lang="de-CH" sz="1600" dirty="0" smtClean="0">
                  <a:solidFill>
                    <a:srgbClr val="FF0000"/>
                  </a:solidFill>
                  <a:latin typeface="Cambria" pitchFamily="18" charset="0"/>
                </a:rPr>
                <a:t>Number of parameters</a:t>
              </a:r>
              <a:endParaRPr lang="en-US" sz="1600" dirty="0">
                <a:solidFill>
                  <a:srgbClr val="FF0000"/>
                </a:solidFill>
                <a:latin typeface="Cambria" pitchFamily="18" charset="0"/>
              </a:endParaRPr>
            </a:p>
          </p:txBody>
        </p:sp>
      </p:grpSp>
      <p:grpSp>
        <p:nvGrpSpPr>
          <p:cNvPr id="67" name="Group 66"/>
          <p:cNvGrpSpPr/>
          <p:nvPr/>
        </p:nvGrpSpPr>
        <p:grpSpPr>
          <a:xfrm>
            <a:off x="3820246" y="5176656"/>
            <a:ext cx="3296062" cy="518343"/>
            <a:chOff x="-636031" y="5225902"/>
            <a:chExt cx="3296062" cy="801718"/>
          </a:xfrm>
        </p:grpSpPr>
        <p:sp>
          <p:nvSpPr>
            <p:cNvPr id="68" name="Oval 67"/>
            <p:cNvSpPr/>
            <p:nvPr/>
          </p:nvSpPr>
          <p:spPr>
            <a:xfrm>
              <a:off x="-636031" y="5471463"/>
              <a:ext cx="303840" cy="556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a:stCxn id="70" idx="1"/>
            </p:cNvCxnSpPr>
            <p:nvPr/>
          </p:nvCxnSpPr>
          <p:spPr>
            <a:xfrm flipH="1">
              <a:off x="-332190" y="5487722"/>
              <a:ext cx="843876" cy="1411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11686" y="5225902"/>
              <a:ext cx="2148345" cy="523639"/>
            </a:xfrm>
            <a:prstGeom prst="rect">
              <a:avLst/>
            </a:prstGeom>
            <a:noFill/>
          </p:spPr>
          <p:txBody>
            <a:bodyPr wrap="none" rtlCol="0">
              <a:spAutoFit/>
            </a:bodyPr>
            <a:lstStyle/>
            <a:p>
              <a:r>
                <a:rPr lang="de-CH" sz="1600" dirty="0" smtClean="0">
                  <a:solidFill>
                    <a:srgbClr val="FF0000"/>
                  </a:solidFill>
                  <a:latin typeface="Cambria" pitchFamily="18" charset="0"/>
                </a:rPr>
                <a:t>Number of data points</a:t>
              </a:r>
              <a:endParaRPr lang="en-US" sz="1600" dirty="0">
                <a:solidFill>
                  <a:srgbClr val="FF0000"/>
                </a:solidFill>
                <a:latin typeface="Cambria" pitchFamily="18" charset="0"/>
              </a:endParaRPr>
            </a:p>
          </p:txBody>
        </p:sp>
      </p:grpSp>
    </p:spTree>
    <p:extLst>
      <p:ext uri="{BB962C8B-B14F-4D97-AF65-F5344CB8AC3E}">
        <p14:creationId xmlns:p14="http://schemas.microsoft.com/office/powerpoint/2010/main" val="131627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515007" y="241343"/>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note on informative priors</a:t>
            </a:r>
            <a:endParaRPr lang="en-US"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27</a:t>
            </a:fld>
            <a:endParaRPr lang="en-US"/>
          </a:p>
        </p:txBody>
      </p:sp>
      <p:sp>
        <p:nvSpPr>
          <p:cNvPr id="4" name="Rectangle 3"/>
          <p:cNvSpPr/>
          <p:nvPr/>
        </p:nvSpPr>
        <p:spPr>
          <a:xfrm>
            <a:off x="294291" y="1053695"/>
            <a:ext cx="8723586" cy="4524315"/>
          </a:xfrm>
          <a:prstGeom prst="rect">
            <a:avLst/>
          </a:prstGeom>
        </p:spPr>
        <p:txBody>
          <a:bodyPr wrap="square">
            <a:spAutoFit/>
          </a:bodyPr>
          <a:lstStyle/>
          <a:p>
            <a:pPr marL="285750" indent="-285750">
              <a:buFont typeface="Arial" pitchFamily="34" charset="0"/>
              <a:buChar char="•"/>
            </a:pPr>
            <a:r>
              <a:rPr lang="de-CH" dirty="0" smtClean="0">
                <a:latin typeface="Cambria" pitchFamily="18" charset="0"/>
              </a:rPr>
              <a:t>Any model consists of two parts: likelihood and prior.</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The choice of likelihood requires as much justification as the choice of prior because it is just as «subjective» as that of the prior.</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a:latin typeface="Cambria" pitchFamily="18" charset="0"/>
              </a:rPr>
              <a:t>The data never speak for themselves. They only acquire meaning when seen through the lens of a model. However, this does not mean that </a:t>
            </a:r>
            <a:r>
              <a:rPr lang="de-CH" dirty="0" smtClean="0">
                <a:latin typeface="Cambria" pitchFamily="18" charset="0"/>
              </a:rPr>
              <a:t>all </a:t>
            </a:r>
            <a:r>
              <a:rPr lang="de-CH" dirty="0">
                <a:latin typeface="Cambria" pitchFamily="18" charset="0"/>
              </a:rPr>
              <a:t>is subjective because models differ in their validity.</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In this light, the widespread concern that informative priors might bias results (while the form of  the likelihood is taken as a matter of course requiring no justification) is misplaced.</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Informative priors are an important tool and their use can be justified by establishing the validity (face, construct, and predictive) of the resulting model as well as by model comparison.</a:t>
            </a:r>
            <a:endParaRPr lang="de-CH" dirty="0">
              <a:latin typeface="Cambria" pitchFamily="18" charset="0"/>
            </a:endParaRPr>
          </a:p>
        </p:txBody>
      </p:sp>
    </p:spTree>
    <p:extLst>
      <p:ext uri="{BB962C8B-B14F-4D97-AF65-F5344CB8AC3E}">
        <p14:creationId xmlns:p14="http://schemas.microsoft.com/office/powerpoint/2010/main" val="292589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30881" y="1844824"/>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Applications of Bayesian inference</a:t>
            </a:r>
            <a:endParaRPr lang="en-US" dirty="0"/>
          </a:p>
        </p:txBody>
      </p:sp>
      <p:sp>
        <p:nvSpPr>
          <p:cNvPr id="4" name="Slide Number Placeholder 3"/>
          <p:cNvSpPr>
            <a:spLocks noGrp="1"/>
          </p:cNvSpPr>
          <p:nvPr>
            <p:ph type="sldNum" sz="quarter" idx="12"/>
          </p:nvPr>
        </p:nvSpPr>
        <p:spPr/>
        <p:txBody>
          <a:bodyPr/>
          <a:lstStyle/>
          <a:p>
            <a:pPr>
              <a:defRPr/>
            </a:pPr>
            <a:fld id="{DED0B2D0-5B09-4B9C-A710-0CDC74530640}" type="slidenum">
              <a:rPr lang="en-US" smtClean="0"/>
              <a:pPr>
                <a:defRPr/>
              </a:pPr>
              <a:t>28</a:t>
            </a:fld>
            <a:endParaRPr lang="en-US"/>
          </a:p>
        </p:txBody>
      </p:sp>
    </p:spTree>
    <p:extLst>
      <p:ext uri="{BB962C8B-B14F-4D97-AF65-F5344CB8AC3E}">
        <p14:creationId xmlns:p14="http://schemas.microsoft.com/office/powerpoint/2010/main" val="1355857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338" y="1501775"/>
            <a:ext cx="260191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79" name="Picture 3"/>
          <p:cNvPicPr>
            <a:picLocks noChangeArrowheads="1"/>
          </p:cNvPicPr>
          <p:nvPr/>
        </p:nvPicPr>
        <p:blipFill>
          <a:blip r:embed="rId5" cstate="print">
            <a:extLst>
              <a:ext uri="{28A0092B-C50C-407E-A947-70E740481C1C}">
                <a14:useLocalDpi xmlns:a14="http://schemas.microsoft.com/office/drawing/2010/main" val="0"/>
              </a:ext>
            </a:extLst>
          </a:blip>
          <a:srcRect l="68733" t="30211" r="7530" b="14125"/>
          <a:stretch>
            <a:fillRect/>
          </a:stretch>
        </p:blipFill>
        <p:spPr bwMode="auto">
          <a:xfrm>
            <a:off x="4273550" y="1671638"/>
            <a:ext cx="730250" cy="1169987"/>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4580" name="Rectangle 4"/>
          <p:cNvSpPr>
            <a:spLocks noChangeArrowheads="1"/>
          </p:cNvSpPr>
          <p:nvPr/>
        </p:nvSpPr>
        <p:spPr bwMode="auto">
          <a:xfrm>
            <a:off x="1073150" y="4416425"/>
            <a:ext cx="1465263" cy="644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789" name="Rectangle 5"/>
          <p:cNvSpPr>
            <a:spLocks noChangeArrowheads="1"/>
          </p:cNvSpPr>
          <p:nvPr/>
        </p:nvSpPr>
        <p:spPr bwMode="auto">
          <a:xfrm>
            <a:off x="361950" y="3311525"/>
            <a:ext cx="1243013"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realignment</a:t>
            </a:r>
          </a:p>
        </p:txBody>
      </p:sp>
      <p:sp>
        <p:nvSpPr>
          <p:cNvPr id="118790" name="Rectangle 6"/>
          <p:cNvSpPr>
            <a:spLocks noChangeArrowheads="1"/>
          </p:cNvSpPr>
          <p:nvPr/>
        </p:nvSpPr>
        <p:spPr bwMode="auto">
          <a:xfrm>
            <a:off x="2071688" y="3311525"/>
            <a:ext cx="1119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smoothing</a:t>
            </a:r>
          </a:p>
        </p:txBody>
      </p:sp>
      <p:sp>
        <p:nvSpPr>
          <p:cNvPr id="118791" name="Rectangle 7"/>
          <p:cNvSpPr>
            <a:spLocks noChangeArrowheads="1"/>
          </p:cNvSpPr>
          <p:nvPr/>
        </p:nvSpPr>
        <p:spPr bwMode="auto">
          <a:xfrm>
            <a:off x="1087438" y="4545013"/>
            <a:ext cx="1389062"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normalisation</a:t>
            </a:r>
          </a:p>
        </p:txBody>
      </p:sp>
      <p:sp>
        <p:nvSpPr>
          <p:cNvPr id="118792" name="Rectangle 8"/>
          <p:cNvSpPr>
            <a:spLocks noChangeArrowheads="1"/>
          </p:cNvSpPr>
          <p:nvPr/>
        </p:nvSpPr>
        <p:spPr bwMode="auto">
          <a:xfrm>
            <a:off x="3671888" y="3324225"/>
            <a:ext cx="2022475"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general linear model</a:t>
            </a:r>
          </a:p>
        </p:txBody>
      </p:sp>
      <p:pic>
        <p:nvPicPr>
          <p:cNvPr id="24585"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1676400"/>
            <a:ext cx="1384300" cy="10620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6" name="Picture 10"/>
          <p:cNvPicPr>
            <a:picLocks noChangeArrowheads="1"/>
          </p:cNvPicPr>
          <p:nvPr/>
        </p:nvPicPr>
        <p:blipFill>
          <a:blip r:embed="rId7" cstate="print">
            <a:extLst>
              <a:ext uri="{28A0092B-C50C-407E-A947-70E740481C1C}">
                <a14:useLocalDpi xmlns:a14="http://schemas.microsoft.com/office/drawing/2010/main" val="0"/>
              </a:ext>
            </a:extLst>
          </a:blip>
          <a:srcRect l="10599" t="6715" r="8142" b="6468"/>
          <a:stretch>
            <a:fillRect/>
          </a:stretch>
        </p:blipFill>
        <p:spPr bwMode="auto">
          <a:xfrm>
            <a:off x="3906838" y="4392613"/>
            <a:ext cx="1493837" cy="166211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587" name="Rectangle 11"/>
          <p:cNvSpPr>
            <a:spLocks noChangeArrowheads="1"/>
          </p:cNvSpPr>
          <p:nvPr/>
        </p:nvSpPr>
        <p:spPr bwMode="auto">
          <a:xfrm>
            <a:off x="3660775" y="3157538"/>
            <a:ext cx="2027238"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8" name="Rectangle 12"/>
          <p:cNvSpPr>
            <a:spLocks noChangeArrowheads="1"/>
          </p:cNvSpPr>
          <p:nvPr/>
        </p:nvSpPr>
        <p:spPr bwMode="auto">
          <a:xfrm>
            <a:off x="385763" y="3157538"/>
            <a:ext cx="1252537"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9" name="Rectangle 13"/>
          <p:cNvSpPr>
            <a:spLocks noChangeArrowheads="1"/>
          </p:cNvSpPr>
          <p:nvPr/>
        </p:nvSpPr>
        <p:spPr bwMode="auto">
          <a:xfrm>
            <a:off x="1981200" y="3157538"/>
            <a:ext cx="1339850" cy="700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24590"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8088" y="5437188"/>
            <a:ext cx="1262062" cy="1192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8799" name="Rectangle 15"/>
          <p:cNvSpPr>
            <a:spLocks noChangeArrowheads="1"/>
          </p:cNvSpPr>
          <p:nvPr/>
        </p:nvSpPr>
        <p:spPr bwMode="auto">
          <a:xfrm>
            <a:off x="2582863" y="5729288"/>
            <a:ext cx="96043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template</a:t>
            </a:r>
          </a:p>
        </p:txBody>
      </p:sp>
      <p:sp>
        <p:nvSpPr>
          <p:cNvPr id="24592" name="Line 16"/>
          <p:cNvSpPr>
            <a:spLocks noChangeShapeType="1"/>
          </p:cNvSpPr>
          <p:nvPr/>
        </p:nvSpPr>
        <p:spPr bwMode="auto">
          <a:xfrm>
            <a:off x="990600" y="279558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17"/>
          <p:cNvSpPr>
            <a:spLocks noChangeShapeType="1"/>
          </p:cNvSpPr>
          <p:nvPr/>
        </p:nvSpPr>
        <p:spPr bwMode="auto">
          <a:xfrm>
            <a:off x="1662113" y="3503613"/>
            <a:ext cx="287337"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18"/>
          <p:cNvSpPr>
            <a:spLocks noChangeShapeType="1"/>
          </p:cNvSpPr>
          <p:nvPr/>
        </p:nvSpPr>
        <p:spPr bwMode="auto">
          <a:xfrm flipV="1">
            <a:off x="5724525" y="3429000"/>
            <a:ext cx="30321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9"/>
          <p:cNvSpPr>
            <a:spLocks noChangeShapeType="1"/>
          </p:cNvSpPr>
          <p:nvPr/>
        </p:nvSpPr>
        <p:spPr bwMode="auto">
          <a:xfrm>
            <a:off x="4654550" y="3876675"/>
            <a:ext cx="0" cy="520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20"/>
          <p:cNvSpPr>
            <a:spLocks noChangeShapeType="1"/>
          </p:cNvSpPr>
          <p:nvPr/>
        </p:nvSpPr>
        <p:spPr bwMode="auto">
          <a:xfrm>
            <a:off x="4651375" y="2825750"/>
            <a:ext cx="0" cy="3095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1"/>
          <p:cNvSpPr>
            <a:spLocks noChangeShapeType="1"/>
          </p:cNvSpPr>
          <p:nvPr/>
        </p:nvSpPr>
        <p:spPr bwMode="auto">
          <a:xfrm>
            <a:off x="2647950" y="277653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22"/>
          <p:cNvSpPr>
            <a:spLocks noChangeShapeType="1"/>
          </p:cNvSpPr>
          <p:nvPr/>
        </p:nvSpPr>
        <p:spPr bwMode="auto">
          <a:xfrm>
            <a:off x="3343275" y="3500438"/>
            <a:ext cx="285750"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9" name="Line 23"/>
          <p:cNvSpPr>
            <a:spLocks noChangeShapeType="1"/>
          </p:cNvSpPr>
          <p:nvPr/>
        </p:nvSpPr>
        <p:spPr bwMode="auto">
          <a:xfrm flipV="1">
            <a:off x="1792288" y="5043488"/>
            <a:ext cx="0" cy="3921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4"/>
          <p:cNvSpPr>
            <a:spLocks noChangeShapeType="1"/>
          </p:cNvSpPr>
          <p:nvPr/>
        </p:nvSpPr>
        <p:spPr bwMode="auto">
          <a:xfrm>
            <a:off x="1344613" y="3873500"/>
            <a:ext cx="1587" cy="4889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5"/>
          <p:cNvSpPr>
            <a:spLocks noChangeShapeType="1"/>
          </p:cNvSpPr>
          <p:nvPr/>
        </p:nvSpPr>
        <p:spPr bwMode="auto">
          <a:xfrm flipH="1" flipV="1">
            <a:off x="2255838" y="3851275"/>
            <a:ext cx="0" cy="5762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145213" y="4114800"/>
            <a:ext cx="1246187" cy="755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811" name="Rectangle 27"/>
          <p:cNvSpPr>
            <a:spLocks noChangeArrowheads="1"/>
          </p:cNvSpPr>
          <p:nvPr/>
        </p:nvSpPr>
        <p:spPr bwMode="auto">
          <a:xfrm>
            <a:off x="7667625" y="4144963"/>
            <a:ext cx="1174750" cy="577850"/>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1600">
                <a:effectLst>
                  <a:outerShdw blurRad="38100" dist="38100" dir="2700000" algn="tl">
                    <a:srgbClr val="C0C0C0"/>
                  </a:outerShdw>
                </a:effectLst>
                <a:latin typeface="Arial Unicode MS" pitchFamily="1" charset="0"/>
              </a:rPr>
              <a:t>Gaussian </a:t>
            </a:r>
          </a:p>
          <a:p>
            <a:pPr algn="ctr" eaLnBrk="0" hangingPunct="0">
              <a:defRPr/>
            </a:pPr>
            <a:r>
              <a:rPr lang="en-US" sz="1600">
                <a:effectLst>
                  <a:outerShdw blurRad="38100" dist="38100" dir="2700000" algn="tl">
                    <a:srgbClr val="C0C0C0"/>
                  </a:outerShdw>
                </a:effectLst>
                <a:latin typeface="Arial Unicode MS" pitchFamily="1" charset="0"/>
              </a:rPr>
              <a:t>field theory</a:t>
            </a:r>
          </a:p>
        </p:txBody>
      </p:sp>
      <p:sp>
        <p:nvSpPr>
          <p:cNvPr id="24604" name="Line 28"/>
          <p:cNvSpPr>
            <a:spLocks noChangeShapeType="1"/>
          </p:cNvSpPr>
          <p:nvPr/>
        </p:nvSpPr>
        <p:spPr bwMode="auto">
          <a:xfrm>
            <a:off x="6792913" y="3776663"/>
            <a:ext cx="0" cy="3190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4605" name="Picture 29"/>
          <p:cNvPicPr>
            <a:picLocks noChangeArrowheads="1"/>
          </p:cNvPicPr>
          <p:nvPr/>
        </p:nvPicPr>
        <p:blipFill>
          <a:blip r:embed="rId4" cstate="print">
            <a:extLst>
              <a:ext uri="{28A0092B-C50C-407E-A947-70E740481C1C}">
                <a14:useLocalDpi xmlns:a14="http://schemas.microsoft.com/office/drawing/2010/main" val="0"/>
              </a:ext>
            </a:extLst>
          </a:blip>
          <a:srcRect l="5832" t="60948" r="69249" b="6488"/>
          <a:stretch>
            <a:fillRect/>
          </a:stretch>
        </p:blipFill>
        <p:spPr bwMode="auto">
          <a:xfrm>
            <a:off x="6318250" y="5410200"/>
            <a:ext cx="976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606" name="Line 30"/>
          <p:cNvSpPr>
            <a:spLocks noChangeShapeType="1"/>
          </p:cNvSpPr>
          <p:nvPr/>
        </p:nvSpPr>
        <p:spPr bwMode="auto">
          <a:xfrm flipH="1">
            <a:off x="6783388" y="4900613"/>
            <a:ext cx="0" cy="4730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15" name="Rectangle 31"/>
          <p:cNvSpPr>
            <a:spLocks noChangeArrowheads="1"/>
          </p:cNvSpPr>
          <p:nvPr/>
        </p:nvSpPr>
        <p:spPr bwMode="auto">
          <a:xfrm>
            <a:off x="6764338" y="4894263"/>
            <a:ext cx="865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p &lt;0.05</a:t>
            </a:r>
          </a:p>
        </p:txBody>
      </p:sp>
      <p:sp>
        <p:nvSpPr>
          <p:cNvPr id="118816" name="Rectangle 32"/>
          <p:cNvSpPr>
            <a:spLocks noChangeArrowheads="1"/>
          </p:cNvSpPr>
          <p:nvPr/>
        </p:nvSpPr>
        <p:spPr bwMode="auto">
          <a:xfrm>
            <a:off x="6230938" y="4194175"/>
            <a:ext cx="1017587" cy="57785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statistical</a:t>
            </a:r>
          </a:p>
          <a:p>
            <a:pPr eaLnBrk="0" hangingPunct="0">
              <a:defRPr/>
            </a:pPr>
            <a:r>
              <a:rPr lang="en-US" sz="1600">
                <a:effectLst>
                  <a:outerShdw blurRad="38100" dist="38100" dir="2700000" algn="tl">
                    <a:srgbClr val="C0C0C0"/>
                  </a:outerShdw>
                </a:effectLst>
                <a:latin typeface="Arial Unicode MS" pitchFamily="1" charset="0"/>
              </a:rPr>
              <a:t>inference</a:t>
            </a:r>
          </a:p>
        </p:txBody>
      </p:sp>
      <p:sp>
        <p:nvSpPr>
          <p:cNvPr id="24609" name="Line 33"/>
          <p:cNvSpPr>
            <a:spLocks noChangeShapeType="1"/>
          </p:cNvSpPr>
          <p:nvPr/>
        </p:nvSpPr>
        <p:spPr bwMode="auto">
          <a:xfrm flipH="1">
            <a:off x="7375525" y="4465638"/>
            <a:ext cx="330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4610" name="Group 34"/>
          <p:cNvGrpSpPr>
            <a:grpSpLocks/>
          </p:cNvGrpSpPr>
          <p:nvPr/>
        </p:nvGrpSpPr>
        <p:grpSpPr bwMode="auto">
          <a:xfrm>
            <a:off x="317500" y="1341438"/>
            <a:ext cx="1392238" cy="1412875"/>
            <a:chOff x="197" y="764"/>
            <a:chExt cx="987" cy="890"/>
          </a:xfrm>
        </p:grpSpPr>
        <p:pic>
          <p:nvPicPr>
            <p:cNvPr id="24619" name="Picture 3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0" name="Picture 3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1" name="Picture 3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38"/>
          <p:cNvGrpSpPr>
            <a:grpSpLocks/>
          </p:cNvGrpSpPr>
          <p:nvPr/>
        </p:nvGrpSpPr>
        <p:grpSpPr bwMode="auto">
          <a:xfrm>
            <a:off x="534988" y="249238"/>
            <a:ext cx="1790700" cy="4167187"/>
            <a:chOff x="337" y="157"/>
            <a:chExt cx="1128" cy="2625"/>
          </a:xfrm>
        </p:grpSpPr>
        <p:sp>
          <p:nvSpPr>
            <p:cNvPr id="118823" name="Text Box 39"/>
            <p:cNvSpPr txBox="1">
              <a:spLocks noChangeArrowheads="1"/>
            </p:cNvSpPr>
            <p:nvPr/>
          </p:nvSpPr>
          <p:spPr bwMode="auto">
            <a:xfrm>
              <a:off x="337" y="157"/>
              <a:ext cx="1128"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spcBef>
                  <a:spcPct val="50000"/>
                </a:spcBef>
                <a:defRPr/>
              </a:pPr>
              <a:r>
                <a:rPr lang="en-GB" sz="1600" b="1">
                  <a:solidFill>
                    <a:schemeClr val="bg1"/>
                  </a:solidFill>
                  <a:latin typeface="Arial Unicode MS" pitchFamily="1" charset="0"/>
                </a:rPr>
                <a:t>segmentation</a:t>
              </a:r>
            </a:p>
            <a:p>
              <a:pPr algn="ctr" eaLnBrk="0" hangingPunct="0">
                <a:defRPr/>
              </a:pPr>
              <a:r>
                <a:rPr lang="en-GB" sz="1600" b="1">
                  <a:solidFill>
                    <a:schemeClr val="bg1"/>
                  </a:solidFill>
                  <a:latin typeface="Arial Unicode MS" pitchFamily="1" charset="0"/>
                </a:rPr>
                <a:t>and normalisation</a:t>
              </a:r>
              <a:endParaRPr lang="en-US" sz="1600" b="1">
                <a:solidFill>
                  <a:schemeClr val="bg1"/>
                </a:solidFill>
                <a:latin typeface="Arial Unicode MS" pitchFamily="1" charset="0"/>
              </a:endParaRPr>
            </a:p>
          </p:txBody>
        </p:sp>
        <p:cxnSp>
          <p:nvCxnSpPr>
            <p:cNvPr id="24618" name="AutoShape 40"/>
            <p:cNvCxnSpPr>
              <a:cxnSpLocks noChangeShapeType="1"/>
              <a:stCxn id="118823" idx="2"/>
              <a:endCxn id="24580" idx="0"/>
            </p:cNvCxnSpPr>
            <p:nvPr/>
          </p:nvCxnSpPr>
          <p:spPr bwMode="auto">
            <a:xfrm>
              <a:off x="902" y="523"/>
              <a:ext cx="236" cy="2259"/>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28" name="Text Box 44"/>
          <p:cNvSpPr txBox="1">
            <a:spLocks noChangeArrowheads="1"/>
          </p:cNvSpPr>
          <p:nvPr/>
        </p:nvSpPr>
        <p:spPr bwMode="auto">
          <a:xfrm>
            <a:off x="5394325" y="250825"/>
            <a:ext cx="1585913"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dynamic causal</a:t>
            </a:r>
          </a:p>
          <a:p>
            <a:pPr algn="ctr" eaLnBrk="0" hangingPunct="0">
              <a:defRPr/>
            </a:pPr>
            <a:r>
              <a:rPr lang="en-GB" sz="1600" b="1">
                <a:solidFill>
                  <a:schemeClr val="bg1"/>
                </a:solidFill>
                <a:latin typeface="Arial Unicode MS" pitchFamily="1" charset="0"/>
              </a:rPr>
              <a:t>modelling</a:t>
            </a:r>
            <a:endParaRPr lang="en-US" sz="1600" b="1">
              <a:solidFill>
                <a:schemeClr val="bg1"/>
              </a:solidFill>
              <a:latin typeface="Arial Unicode MS" pitchFamily="1" charset="0"/>
            </a:endParaRPr>
          </a:p>
        </p:txBody>
      </p:sp>
      <p:grpSp>
        <p:nvGrpSpPr>
          <p:cNvPr id="24613" name="Group 48"/>
          <p:cNvGrpSpPr>
            <a:grpSpLocks/>
          </p:cNvGrpSpPr>
          <p:nvPr/>
        </p:nvGrpSpPr>
        <p:grpSpPr bwMode="auto">
          <a:xfrm>
            <a:off x="2854325" y="244475"/>
            <a:ext cx="3938588" cy="3863975"/>
            <a:chOff x="1798" y="154"/>
            <a:chExt cx="2481" cy="2434"/>
          </a:xfrm>
        </p:grpSpPr>
        <p:sp>
          <p:nvSpPr>
            <p:cNvPr id="118830" name="Text Box 46"/>
            <p:cNvSpPr txBox="1">
              <a:spLocks noChangeArrowheads="1"/>
            </p:cNvSpPr>
            <p:nvPr/>
          </p:nvSpPr>
          <p:spPr bwMode="auto">
            <a:xfrm>
              <a:off x="1798" y="154"/>
              <a:ext cx="1236"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posterior probability</a:t>
              </a:r>
            </a:p>
            <a:p>
              <a:pPr algn="ctr" eaLnBrk="0" hangingPunct="0">
                <a:defRPr/>
              </a:pPr>
              <a:r>
                <a:rPr lang="en-GB" sz="1600" b="1">
                  <a:solidFill>
                    <a:schemeClr val="bg1"/>
                  </a:solidFill>
                  <a:latin typeface="Arial Unicode MS" pitchFamily="1" charset="0"/>
                </a:rPr>
                <a:t>maps (PPMs)</a:t>
              </a:r>
              <a:endParaRPr lang="en-US" sz="1600" b="1">
                <a:solidFill>
                  <a:schemeClr val="bg1"/>
                </a:solidFill>
                <a:latin typeface="Arial Unicode MS" pitchFamily="1" charset="0"/>
              </a:endParaRPr>
            </a:p>
          </p:txBody>
        </p:sp>
        <p:cxnSp>
          <p:nvCxnSpPr>
            <p:cNvPr id="24616" name="AutoShape 47"/>
            <p:cNvCxnSpPr>
              <a:cxnSpLocks noChangeShapeType="1"/>
              <a:stCxn id="118830" idx="2"/>
              <a:endCxn id="24604" idx="1"/>
            </p:cNvCxnSpPr>
            <p:nvPr/>
          </p:nvCxnSpPr>
          <p:spPr bwMode="auto">
            <a:xfrm>
              <a:off x="2416" y="520"/>
              <a:ext cx="1863" cy="2068"/>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33" name="Text Box 49"/>
          <p:cNvSpPr txBox="1">
            <a:spLocks noChangeArrowheads="1"/>
          </p:cNvSpPr>
          <p:nvPr/>
        </p:nvSpPr>
        <p:spPr bwMode="auto">
          <a:xfrm>
            <a:off x="7448550" y="260350"/>
            <a:ext cx="1227138"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multivariate</a:t>
            </a:r>
          </a:p>
          <a:p>
            <a:pPr algn="ctr" eaLnBrk="0" hangingPunct="0">
              <a:defRPr/>
            </a:pPr>
            <a:r>
              <a:rPr lang="en-GB" sz="1600" b="1">
                <a:solidFill>
                  <a:schemeClr val="bg1"/>
                </a:solidFill>
                <a:latin typeface="Arial Unicode MS" pitchFamily="1" charset="0"/>
              </a:rPr>
              <a:t>decoding</a:t>
            </a:r>
            <a:endParaRPr lang="en-US" sz="1600" b="1">
              <a:solidFill>
                <a:schemeClr val="bg1"/>
              </a:solidFill>
              <a:latin typeface="Arial Unicode MS" pitchFamily="1" charset="0"/>
            </a:endParaRPr>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29</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8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28" grpId="0" animBg="1"/>
      <p:bldP spid="1188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00" y="188640"/>
            <a:ext cx="7343775" cy="405683"/>
          </a:xfrm>
        </p:spPr>
        <p:txBody>
          <a:bodyPr>
            <a:spAutoFit/>
          </a:bodyPr>
          <a:lstStyle/>
          <a:p>
            <a:pPr algn="ctr"/>
            <a:r>
              <a:rPr lang="de-CH" dirty="0" smtClean="0"/>
              <a:t>A spectacular piece of information</a:t>
            </a:r>
            <a:endParaRPr lang="en-US" dirty="0">
              <a:latin typeface="Cambria" pitchFamily="18" charset="0"/>
            </a:endParaRP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596226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
          </p:nvPr>
        </p:nvSpPr>
        <p:spPr>
          <a:xfrm>
            <a:off x="1749169" y="764704"/>
            <a:ext cx="5847168" cy="553998"/>
          </a:xfrm>
        </p:spPr>
        <p:txBody>
          <a:bodyPr wrap="square">
            <a:spAutoFit/>
          </a:bodyPr>
          <a:lstStyle/>
          <a:p>
            <a:pPr>
              <a:lnSpc>
                <a:spcPct val="150000"/>
              </a:lnSpc>
            </a:pPr>
            <a:r>
              <a:rPr lang="en-US" sz="1200" dirty="0" err="1"/>
              <a:t>Messerli</a:t>
            </a:r>
            <a:r>
              <a:rPr lang="en-US" sz="1200" dirty="0"/>
              <a:t>, F. H. (2012). Chocolate Consumption, Cognitive Function, and Nobel Laureates. </a:t>
            </a:r>
            <a:r>
              <a:rPr lang="en-US" sz="1200" i="1" dirty="0"/>
              <a:t>New England Journal of Medicine</a:t>
            </a:r>
            <a:r>
              <a:rPr lang="en-US" sz="1200" dirty="0"/>
              <a:t>, </a:t>
            </a:r>
            <a:r>
              <a:rPr lang="en-US" sz="1200" i="1" dirty="0"/>
              <a:t>367</a:t>
            </a:r>
            <a:r>
              <a:rPr lang="en-US" sz="1200" dirty="0"/>
              <a:t>(16), 1562–1564</a:t>
            </a:r>
            <a:r>
              <a:rPr lang="en-US" sz="1200" dirty="0" smtClean="0"/>
              <a:t>.</a:t>
            </a:r>
            <a:endParaRPr lang="en-US" sz="1200" dirty="0"/>
          </a:p>
        </p:txBody>
      </p:sp>
      <p:sp>
        <p:nvSpPr>
          <p:cNvPr id="6" name="Oval 5"/>
          <p:cNvSpPr/>
          <p:nvPr/>
        </p:nvSpPr>
        <p:spPr bwMode="auto">
          <a:xfrm>
            <a:off x="2555776" y="2060848"/>
            <a:ext cx="792088" cy="432048"/>
          </a:xfrm>
          <a:prstGeom prst="ellipse">
            <a:avLst/>
          </a:prstGeom>
          <a:noFill/>
          <a:ln w="31750"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7" name="Slide Number Placeholder 6"/>
          <p:cNvSpPr>
            <a:spLocks noGrp="1"/>
          </p:cNvSpPr>
          <p:nvPr>
            <p:ph type="sldNum" sz="quarter" idx="12"/>
          </p:nvPr>
        </p:nvSpPr>
        <p:spPr/>
        <p:txBody>
          <a:bodyPr/>
          <a:lstStyle/>
          <a:p>
            <a:pPr>
              <a:defRPr/>
            </a:pPr>
            <a:fld id="{C9D60223-0653-49FD-856D-E442484557A6}" type="slidenum">
              <a:rPr lang="en-US" smtClean="0"/>
              <a:pPr>
                <a:defRPr/>
              </a:pPr>
              <a:t>3</a:t>
            </a:fld>
            <a:endParaRPr lang="en-US"/>
          </a:p>
        </p:txBody>
      </p:sp>
    </p:spTree>
    <p:extLst>
      <p:ext uri="{BB962C8B-B14F-4D97-AF65-F5344CB8AC3E}">
        <p14:creationId xmlns:p14="http://schemas.microsoft.com/office/powerpoint/2010/main" val="25695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27"/>
          <p:cNvSpPr>
            <a:spLocks noChangeArrowheads="1"/>
          </p:cNvSpPr>
          <p:nvPr/>
        </p:nvSpPr>
        <p:spPr bwMode="auto">
          <a:xfrm>
            <a:off x="0" y="227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0" name="Rectangle 29"/>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1" name="Rectangle 32"/>
          <p:cNvSpPr>
            <a:spLocks noChangeArrowheads="1"/>
          </p:cNvSpPr>
          <p:nvPr/>
        </p:nvSpPr>
        <p:spPr bwMode="auto">
          <a:xfrm>
            <a:off x="0" y="4662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2" name="Rectangle 33"/>
          <p:cNvSpPr>
            <a:spLocks noChangeArrowheads="1"/>
          </p:cNvSpPr>
          <p:nvPr/>
        </p:nvSpPr>
        <p:spPr bwMode="auto">
          <a:xfrm>
            <a:off x="0" y="5138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3" name="Rectangle 60"/>
          <p:cNvSpPr>
            <a:spLocks noChangeArrowheads="1"/>
          </p:cNvSpPr>
          <p:nvPr/>
        </p:nvSpPr>
        <p:spPr bwMode="auto">
          <a:xfrm>
            <a:off x="0" y="2419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4" name="Rectangle 62"/>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5" name="Rectangle 63"/>
          <p:cNvSpPr>
            <a:spLocks noChangeArrowheads="1"/>
          </p:cNvSpPr>
          <p:nvPr/>
        </p:nvSpPr>
        <p:spPr bwMode="auto">
          <a:xfrm>
            <a:off x="0" y="3848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pSp>
        <p:nvGrpSpPr>
          <p:cNvPr id="7186" name="Group 87"/>
          <p:cNvGrpSpPr>
            <a:grpSpLocks/>
          </p:cNvGrpSpPr>
          <p:nvPr/>
        </p:nvGrpSpPr>
        <p:grpSpPr bwMode="auto">
          <a:xfrm>
            <a:off x="684213" y="4235450"/>
            <a:ext cx="8027987" cy="2447925"/>
            <a:chOff x="431" y="2668"/>
            <a:chExt cx="5057" cy="1542"/>
          </a:xfrm>
        </p:grpSpPr>
        <p:sp>
          <p:nvSpPr>
            <p:cNvPr id="7214" name="Text Box 82"/>
            <p:cNvSpPr txBox="1">
              <a:spLocks noChangeArrowheads="1"/>
            </p:cNvSpPr>
            <p:nvPr/>
          </p:nvSpPr>
          <p:spPr bwMode="auto">
            <a:xfrm>
              <a:off x="2064" y="3979"/>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t>grey matter</a:t>
              </a:r>
              <a:endParaRPr lang="en-US" dirty="0"/>
            </a:p>
          </p:txBody>
        </p:sp>
        <p:grpSp>
          <p:nvGrpSpPr>
            <p:cNvPr id="7215" name="Group 81"/>
            <p:cNvGrpSpPr>
              <a:grpSpLocks/>
            </p:cNvGrpSpPr>
            <p:nvPr/>
          </p:nvGrpSpPr>
          <p:grpSpPr bwMode="auto">
            <a:xfrm>
              <a:off x="1565" y="2668"/>
              <a:ext cx="3923" cy="1352"/>
              <a:chOff x="1819" y="2849"/>
              <a:chExt cx="3923" cy="1352"/>
            </a:xfrm>
          </p:grpSpPr>
          <p:pic>
            <p:nvPicPr>
              <p:cNvPr id="7219" name="Picture 5"/>
              <p:cNvPicPr>
                <a:picLocks noChangeArrowheads="1"/>
              </p:cNvPicPr>
              <p:nvPr/>
            </p:nvPicPr>
            <p:blipFill>
              <a:blip r:embed="rId4" cstate="print">
                <a:extLst>
                  <a:ext uri="{28A0092B-C50C-407E-A947-70E740481C1C}">
                    <a14:useLocalDpi xmlns:a14="http://schemas.microsoft.com/office/drawing/2010/main" val="0"/>
                  </a:ext>
                </a:extLst>
              </a:blip>
              <a:srcRect t="47693"/>
              <a:stretch>
                <a:fillRect/>
              </a:stretch>
            </p:blipFill>
            <p:spPr bwMode="auto">
              <a:xfrm>
                <a:off x="2064" y="2886"/>
                <a:ext cx="3674"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7220" name="Rectangle 80"/>
              <p:cNvSpPr>
                <a:spLocks noChangeArrowheads="1"/>
              </p:cNvSpPr>
              <p:nvPr/>
            </p:nvSpPr>
            <p:spPr bwMode="auto">
              <a:xfrm>
                <a:off x="1819" y="2849"/>
                <a:ext cx="3923"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sp>
          <p:nvSpPr>
            <p:cNvPr id="7216" name="Text Box 83"/>
            <p:cNvSpPr txBox="1">
              <a:spLocks noChangeArrowheads="1"/>
            </p:cNvSpPr>
            <p:nvPr/>
          </p:nvSpPr>
          <p:spPr bwMode="auto">
            <a:xfrm>
              <a:off x="431" y="3979"/>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GB"/>
            </a:p>
          </p:txBody>
        </p:sp>
        <p:sp>
          <p:nvSpPr>
            <p:cNvPr id="7217" name="Text Box 84"/>
            <p:cNvSpPr txBox="1">
              <a:spLocks noChangeArrowheads="1"/>
            </p:cNvSpPr>
            <p:nvPr/>
          </p:nvSpPr>
          <p:spPr bwMode="auto">
            <a:xfrm>
              <a:off x="4717" y="3979"/>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CSF</a:t>
              </a:r>
              <a:endParaRPr lang="en-US" sz="1400"/>
            </a:p>
          </p:txBody>
        </p:sp>
        <p:sp>
          <p:nvSpPr>
            <p:cNvPr id="7218" name="Text Box 85"/>
            <p:cNvSpPr txBox="1">
              <a:spLocks noChangeArrowheads="1"/>
            </p:cNvSpPr>
            <p:nvPr/>
          </p:nvSpPr>
          <p:spPr bwMode="auto">
            <a:xfrm>
              <a:off x="3288" y="3979"/>
              <a:ext cx="9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white matter</a:t>
              </a:r>
              <a:endParaRPr lang="en-US"/>
            </a:p>
          </p:txBody>
        </p:sp>
      </p:grpSp>
      <p:pic>
        <p:nvPicPr>
          <p:cNvPr id="7187" name="Picture 89" descr="Pictur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3" y="1150938"/>
            <a:ext cx="48402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8" name="Group 983"/>
          <p:cNvGrpSpPr>
            <a:grpSpLocks/>
          </p:cNvGrpSpPr>
          <p:nvPr/>
        </p:nvGrpSpPr>
        <p:grpSpPr bwMode="auto">
          <a:xfrm>
            <a:off x="342900" y="863600"/>
            <a:ext cx="3919538" cy="4443413"/>
            <a:chOff x="216" y="544"/>
            <a:chExt cx="2469" cy="2799"/>
          </a:xfrm>
        </p:grpSpPr>
        <p:sp>
          <p:nvSpPr>
            <p:cNvPr id="7190" name="Oval 950"/>
            <p:cNvSpPr>
              <a:spLocks noChangeArrowheads="1"/>
            </p:cNvSpPr>
            <p:nvPr/>
          </p:nvSpPr>
          <p:spPr bwMode="auto">
            <a:xfrm>
              <a:off x="9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1" name="Oval 951"/>
            <p:cNvSpPr>
              <a:spLocks noChangeArrowheads="1"/>
            </p:cNvSpPr>
            <p:nvPr/>
          </p:nvSpPr>
          <p:spPr bwMode="auto">
            <a:xfrm>
              <a:off x="1584"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2" name="Oval 952"/>
            <p:cNvSpPr>
              <a:spLocks noChangeArrowheads="1"/>
            </p:cNvSpPr>
            <p:nvPr/>
          </p:nvSpPr>
          <p:spPr bwMode="auto">
            <a:xfrm>
              <a:off x="21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3" name="Oval 953"/>
            <p:cNvSpPr>
              <a:spLocks noChangeArrowheads="1"/>
            </p:cNvSpPr>
            <p:nvPr/>
          </p:nvSpPr>
          <p:spPr bwMode="auto">
            <a:xfrm>
              <a:off x="240" y="1225"/>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4" name="Oval 954"/>
            <p:cNvSpPr>
              <a:spLocks noChangeArrowheads="1"/>
            </p:cNvSpPr>
            <p:nvPr/>
          </p:nvSpPr>
          <p:spPr bwMode="auto">
            <a:xfrm>
              <a:off x="240" y="1757"/>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5" name="Oval 955"/>
            <p:cNvSpPr>
              <a:spLocks noChangeArrowheads="1"/>
            </p:cNvSpPr>
            <p:nvPr/>
          </p:nvSpPr>
          <p:spPr bwMode="auto">
            <a:xfrm>
              <a:off x="240" y="2521"/>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6" name="Oval 956"/>
            <p:cNvSpPr>
              <a:spLocks noChangeArrowheads="1"/>
            </p:cNvSpPr>
            <p:nvPr/>
          </p:nvSpPr>
          <p:spPr bwMode="auto">
            <a:xfrm>
              <a:off x="576" y="778"/>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7" name="Oval 957"/>
            <p:cNvSpPr>
              <a:spLocks noChangeArrowheads="1"/>
            </p:cNvSpPr>
            <p:nvPr/>
          </p:nvSpPr>
          <p:spPr bwMode="auto">
            <a:xfrm>
              <a:off x="1023"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8" name="Oval 958"/>
            <p:cNvSpPr>
              <a:spLocks noChangeArrowheads="1"/>
            </p:cNvSpPr>
            <p:nvPr/>
          </p:nvSpPr>
          <p:spPr bwMode="auto">
            <a:xfrm>
              <a:off x="1584"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cxnSp>
          <p:nvCxnSpPr>
            <p:cNvPr id="7199" name="AutoShape 959"/>
            <p:cNvCxnSpPr>
              <a:cxnSpLocks noChangeShapeType="1"/>
              <a:stCxn id="7193" idx="5"/>
              <a:endCxn id="7190" idx="1"/>
            </p:cNvCxnSpPr>
            <p:nvPr/>
          </p:nvCxnSpPr>
          <p:spPr bwMode="auto">
            <a:xfrm>
              <a:off x="609" y="1594"/>
              <a:ext cx="414" cy="22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0" name="AutoShape 960"/>
            <p:cNvCxnSpPr>
              <a:cxnSpLocks noChangeShapeType="1"/>
              <a:stCxn id="7194" idx="6"/>
              <a:endCxn id="7190" idx="2"/>
            </p:cNvCxnSpPr>
            <p:nvPr/>
          </p:nvCxnSpPr>
          <p:spPr bwMode="auto">
            <a:xfrm flipV="1">
              <a:off x="672" y="1969"/>
              <a:ext cx="288" cy="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1" name="AutoShape 961"/>
            <p:cNvCxnSpPr>
              <a:cxnSpLocks noChangeShapeType="1"/>
              <a:stCxn id="7195" idx="7"/>
              <a:endCxn id="7190" idx="3"/>
            </p:cNvCxnSpPr>
            <p:nvPr/>
          </p:nvCxnSpPr>
          <p:spPr bwMode="auto">
            <a:xfrm flipV="1">
              <a:off x="609" y="2122"/>
              <a:ext cx="414" cy="4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2" name="AutoShape 962"/>
            <p:cNvCxnSpPr>
              <a:cxnSpLocks noChangeShapeType="1"/>
            </p:cNvCxnSpPr>
            <p:nvPr/>
          </p:nvCxnSpPr>
          <p:spPr bwMode="auto">
            <a:xfrm>
              <a:off x="768" y="1114"/>
              <a:ext cx="336"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3" name="AutoShape 963"/>
            <p:cNvCxnSpPr>
              <a:cxnSpLocks noChangeShapeType="1"/>
            </p:cNvCxnSpPr>
            <p:nvPr/>
          </p:nvCxnSpPr>
          <p:spPr bwMode="auto">
            <a:xfrm flipH="1">
              <a:off x="1145" y="1103"/>
              <a:ext cx="48"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4" name="AutoShape 964"/>
            <p:cNvCxnSpPr>
              <a:cxnSpLocks noChangeShapeType="1"/>
            </p:cNvCxnSpPr>
            <p:nvPr/>
          </p:nvCxnSpPr>
          <p:spPr bwMode="auto">
            <a:xfrm flipH="1">
              <a:off x="1296" y="1054"/>
              <a:ext cx="361" cy="67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5" name="AutoShape 965"/>
            <p:cNvCxnSpPr>
              <a:cxnSpLocks noChangeShapeType="1"/>
              <a:stCxn id="7191" idx="2"/>
              <a:endCxn id="7190" idx="6"/>
            </p:cNvCxnSpPr>
            <p:nvPr/>
          </p:nvCxnSpPr>
          <p:spPr bwMode="auto">
            <a:xfrm flipH="1">
              <a:off x="1392" y="1969"/>
              <a:ext cx="19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6" name="AutoShape 966"/>
            <p:cNvCxnSpPr>
              <a:cxnSpLocks noChangeShapeType="1"/>
              <a:stCxn id="7192" idx="2"/>
              <a:endCxn id="7191" idx="6"/>
            </p:cNvCxnSpPr>
            <p:nvPr/>
          </p:nvCxnSpPr>
          <p:spPr bwMode="auto">
            <a:xfrm flipH="1">
              <a:off x="2016" y="1969"/>
              <a:ext cx="144"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07" name="Text Box 967"/>
            <p:cNvSpPr txBox="1">
              <a:spLocks noChangeArrowheads="1"/>
            </p:cNvSpPr>
            <p:nvPr/>
          </p:nvSpPr>
          <p:spPr bwMode="auto">
            <a:xfrm>
              <a:off x="1344" y="79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sp>
          <p:nvSpPr>
            <p:cNvPr id="7208" name="Text Box 968"/>
            <p:cNvSpPr txBox="1">
              <a:spLocks noChangeArrowheads="1"/>
            </p:cNvSpPr>
            <p:nvPr/>
          </p:nvSpPr>
          <p:spPr bwMode="auto">
            <a:xfrm rot="-5400000">
              <a:off x="288" y="2268"/>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graphicFrame>
          <p:nvGraphicFramePr>
            <p:cNvPr id="7170" name="Object 969"/>
            <p:cNvGraphicFramePr>
              <a:graphicFrameLocks noChangeAspect="1"/>
            </p:cNvGraphicFramePr>
            <p:nvPr/>
          </p:nvGraphicFramePr>
          <p:xfrm>
            <a:off x="1093" y="1834"/>
            <a:ext cx="188" cy="250"/>
          </p:xfrm>
          <a:graphic>
            <a:graphicData uri="http://schemas.openxmlformats.org/presentationml/2006/ole">
              <mc:AlternateContent xmlns:mc="http://schemas.openxmlformats.org/markup-compatibility/2006">
                <mc:Choice xmlns:v="urn:schemas-microsoft-com:vml" Requires="v">
                  <p:oleObj spid="_x0000_s11364" name="Equation" r:id="rId6" imgW="152400" imgH="203200" progId="Equation.DSMT4">
                    <p:embed/>
                  </p:oleObj>
                </mc:Choice>
                <mc:Fallback>
                  <p:oleObj name="Equation" r:id="rId6" imgW="152400" imgH="203200" progId="Equation.DSMT4">
                    <p:embed/>
                    <p:pic>
                      <p:nvPicPr>
                        <p:cNvPr id="0" name="Object 9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3" y="1834"/>
                          <a:ext cx="18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970"/>
            <p:cNvGraphicFramePr>
              <a:graphicFrameLocks noChangeAspect="1"/>
            </p:cNvGraphicFramePr>
            <p:nvPr/>
          </p:nvGraphicFramePr>
          <p:xfrm>
            <a:off x="1717" y="1823"/>
            <a:ext cx="172" cy="250"/>
          </p:xfrm>
          <a:graphic>
            <a:graphicData uri="http://schemas.openxmlformats.org/presentationml/2006/ole">
              <mc:AlternateContent xmlns:mc="http://schemas.openxmlformats.org/markup-compatibility/2006">
                <mc:Choice xmlns:v="urn:schemas-microsoft-com:vml" Requires="v">
                  <p:oleObj spid="_x0000_s11365" name="Equation" r:id="rId8" imgW="139700" imgH="203200" progId="Equation.DSMT4">
                    <p:embed/>
                  </p:oleObj>
                </mc:Choice>
                <mc:Fallback>
                  <p:oleObj name="Equation" r:id="rId8" imgW="139700" imgH="203200" progId="Equation.DSMT4">
                    <p:embed/>
                    <p:pic>
                      <p:nvPicPr>
                        <p:cNvPr id="0" name="Object 9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 y="1823"/>
                          <a:ext cx="17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971"/>
            <p:cNvGraphicFramePr>
              <a:graphicFrameLocks noChangeAspect="1"/>
            </p:cNvGraphicFramePr>
            <p:nvPr/>
          </p:nvGraphicFramePr>
          <p:xfrm>
            <a:off x="2282" y="1849"/>
            <a:ext cx="172" cy="219"/>
          </p:xfrm>
          <a:graphic>
            <a:graphicData uri="http://schemas.openxmlformats.org/presentationml/2006/ole">
              <mc:AlternateContent xmlns:mc="http://schemas.openxmlformats.org/markup-compatibility/2006">
                <mc:Choice xmlns:v="urn:schemas-microsoft-com:vml" Requires="v">
                  <p:oleObj spid="_x0000_s11366" name="Equation" r:id="rId10" imgW="139700" imgH="177800" progId="Equation.DSMT4">
                    <p:embed/>
                  </p:oleObj>
                </mc:Choice>
                <mc:Fallback>
                  <p:oleObj name="Equation" r:id="rId10" imgW="139700" imgH="177800" progId="Equation.DSMT4">
                    <p:embed/>
                    <p:pic>
                      <p:nvPicPr>
                        <p:cNvPr id="0" name="Object 9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2" y="1849"/>
                          <a:ext cx="172"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972"/>
            <p:cNvGraphicFramePr>
              <a:graphicFrameLocks noChangeAspect="1"/>
            </p:cNvGraphicFramePr>
            <p:nvPr/>
          </p:nvGraphicFramePr>
          <p:xfrm>
            <a:off x="353" y="2602"/>
            <a:ext cx="234" cy="250"/>
          </p:xfrm>
          <a:graphic>
            <a:graphicData uri="http://schemas.openxmlformats.org/presentationml/2006/ole">
              <mc:AlternateContent xmlns:mc="http://schemas.openxmlformats.org/markup-compatibility/2006">
                <mc:Choice xmlns:v="urn:schemas-microsoft-com:vml" Requires="v">
                  <p:oleObj spid="_x0000_s11367" name="Equation" r:id="rId12" imgW="190500" imgH="203200" progId="Equation.DSMT4">
                    <p:embed/>
                  </p:oleObj>
                </mc:Choice>
                <mc:Fallback>
                  <p:oleObj name="Equation" r:id="rId12" imgW="190500" imgH="203200" progId="Equation.DSMT4">
                    <p:embed/>
                    <p:pic>
                      <p:nvPicPr>
                        <p:cNvPr id="0" name="Object 9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 y="2602"/>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973"/>
            <p:cNvGraphicFramePr>
              <a:graphicFrameLocks noChangeAspect="1"/>
            </p:cNvGraphicFramePr>
            <p:nvPr/>
          </p:nvGraphicFramePr>
          <p:xfrm>
            <a:off x="336" y="1849"/>
            <a:ext cx="234" cy="250"/>
          </p:xfrm>
          <a:graphic>
            <a:graphicData uri="http://schemas.openxmlformats.org/presentationml/2006/ole">
              <mc:AlternateContent xmlns:mc="http://schemas.openxmlformats.org/markup-compatibility/2006">
                <mc:Choice xmlns:v="urn:schemas-microsoft-com:vml" Requires="v">
                  <p:oleObj spid="_x0000_s11368" name="Equation" r:id="rId14" imgW="190500" imgH="203200" progId="Equation.DSMT4">
                    <p:embed/>
                  </p:oleObj>
                </mc:Choice>
                <mc:Fallback>
                  <p:oleObj name="Equation" r:id="rId14" imgW="190500" imgH="203200" progId="Equation.DSMT4">
                    <p:embed/>
                    <p:pic>
                      <p:nvPicPr>
                        <p:cNvPr id="0" name="Object 9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 y="1849"/>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5" name="Object 974"/>
            <p:cNvGraphicFramePr>
              <a:graphicFrameLocks noChangeAspect="1"/>
            </p:cNvGraphicFramePr>
            <p:nvPr/>
          </p:nvGraphicFramePr>
          <p:xfrm>
            <a:off x="344" y="1295"/>
            <a:ext cx="218" cy="250"/>
          </p:xfrm>
          <a:graphic>
            <a:graphicData uri="http://schemas.openxmlformats.org/presentationml/2006/ole">
              <mc:AlternateContent xmlns:mc="http://schemas.openxmlformats.org/markup-compatibility/2006">
                <mc:Choice xmlns:v="urn:schemas-microsoft-com:vml" Requires="v">
                  <p:oleObj spid="_x0000_s11369" name="Equation" r:id="rId16" imgW="177800" imgH="203200" progId="Equation.DSMT4">
                    <p:embed/>
                  </p:oleObj>
                </mc:Choice>
                <mc:Fallback>
                  <p:oleObj name="Equation" r:id="rId16" imgW="177800" imgH="203200" progId="Equation.DSMT4">
                    <p:embed/>
                    <p:pic>
                      <p:nvPicPr>
                        <p:cNvPr id="0" name="Object 9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4" y="129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975"/>
            <p:cNvGraphicFramePr>
              <a:graphicFrameLocks noChangeAspect="1"/>
            </p:cNvGraphicFramePr>
            <p:nvPr/>
          </p:nvGraphicFramePr>
          <p:xfrm>
            <a:off x="624" y="815"/>
            <a:ext cx="218" cy="250"/>
          </p:xfrm>
          <a:graphic>
            <a:graphicData uri="http://schemas.openxmlformats.org/presentationml/2006/ole">
              <mc:AlternateContent xmlns:mc="http://schemas.openxmlformats.org/markup-compatibility/2006">
                <mc:Choice xmlns:v="urn:schemas-microsoft-com:vml" Requires="v">
                  <p:oleObj spid="_x0000_s11370" name="Equation" r:id="rId18" imgW="177800" imgH="203200" progId="Equation.DSMT4">
                    <p:embed/>
                  </p:oleObj>
                </mc:Choice>
                <mc:Fallback>
                  <p:oleObj name="Equation" r:id="rId18" imgW="177800" imgH="203200" progId="Equation.DSMT4">
                    <p:embed/>
                    <p:pic>
                      <p:nvPicPr>
                        <p:cNvPr id="0" name="Object 97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4" y="81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976"/>
            <p:cNvGraphicFramePr>
              <a:graphicFrameLocks noChangeAspect="1"/>
            </p:cNvGraphicFramePr>
            <p:nvPr/>
          </p:nvGraphicFramePr>
          <p:xfrm>
            <a:off x="1067" y="793"/>
            <a:ext cx="249" cy="250"/>
          </p:xfrm>
          <a:graphic>
            <a:graphicData uri="http://schemas.openxmlformats.org/presentationml/2006/ole">
              <mc:AlternateContent xmlns:mc="http://schemas.openxmlformats.org/markup-compatibility/2006">
                <mc:Choice xmlns:v="urn:schemas-microsoft-com:vml" Requires="v">
                  <p:oleObj spid="_x0000_s11371" name="Equation" r:id="rId20" imgW="203200" imgH="203200" progId="Equation.DSMT4">
                    <p:embed/>
                  </p:oleObj>
                </mc:Choice>
                <mc:Fallback>
                  <p:oleObj name="Equation" r:id="rId20" imgW="203200" imgH="203200" progId="Equation.DSMT4">
                    <p:embed/>
                    <p:pic>
                      <p:nvPicPr>
                        <p:cNvPr id="0" name="Object 97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67" y="793"/>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8" name="Object 977"/>
            <p:cNvGraphicFramePr>
              <a:graphicFrameLocks noChangeAspect="1"/>
            </p:cNvGraphicFramePr>
            <p:nvPr/>
          </p:nvGraphicFramePr>
          <p:xfrm>
            <a:off x="1643" y="797"/>
            <a:ext cx="249" cy="250"/>
          </p:xfrm>
          <a:graphic>
            <a:graphicData uri="http://schemas.openxmlformats.org/presentationml/2006/ole">
              <mc:AlternateContent xmlns:mc="http://schemas.openxmlformats.org/markup-compatibility/2006">
                <mc:Choice xmlns:v="urn:schemas-microsoft-com:vml" Requires="v">
                  <p:oleObj spid="_x0000_s11372" name="Equation" r:id="rId22" imgW="203200" imgH="203200" progId="Equation.DSMT4">
                    <p:embed/>
                  </p:oleObj>
                </mc:Choice>
                <mc:Fallback>
                  <p:oleObj name="Equation" r:id="rId22" imgW="203200" imgH="203200" progId="Equation.DSMT4">
                    <p:embed/>
                    <p:pic>
                      <p:nvPicPr>
                        <p:cNvPr id="0" name="Object 97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43" y="797"/>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09" name="Text Box 978"/>
            <p:cNvSpPr txBox="1">
              <a:spLocks noChangeArrowheads="1"/>
            </p:cNvSpPr>
            <p:nvPr/>
          </p:nvSpPr>
          <p:spPr bwMode="auto">
            <a:xfrm>
              <a:off x="672" y="544"/>
              <a:ext cx="8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400">
                  <a:solidFill>
                    <a:srgbClr val="CC6600"/>
                  </a:solidFill>
                </a:rPr>
                <a:t>class variances</a:t>
              </a:r>
            </a:p>
          </p:txBody>
        </p:sp>
        <p:sp>
          <p:nvSpPr>
            <p:cNvPr id="7210" name="Text Box 979"/>
            <p:cNvSpPr txBox="1">
              <a:spLocks noChangeArrowheads="1"/>
            </p:cNvSpPr>
            <p:nvPr/>
          </p:nvSpPr>
          <p:spPr bwMode="auto">
            <a:xfrm>
              <a:off x="216" y="3017"/>
              <a:ext cx="45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means</a:t>
              </a:r>
              <a:endParaRPr lang="en-US" sz="1600">
                <a:solidFill>
                  <a:srgbClr val="A50021"/>
                </a:solidFill>
              </a:endParaRPr>
            </a:p>
          </p:txBody>
        </p:sp>
        <p:sp>
          <p:nvSpPr>
            <p:cNvPr id="7211" name="Text Box 980"/>
            <p:cNvSpPr txBox="1">
              <a:spLocks noChangeArrowheads="1"/>
            </p:cNvSpPr>
            <p:nvPr/>
          </p:nvSpPr>
          <p:spPr bwMode="auto">
            <a:xfrm>
              <a:off x="917" y="2239"/>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value</a:t>
              </a:r>
              <a:endParaRPr lang="en-US" sz="1600">
                <a:solidFill>
                  <a:srgbClr val="A50021"/>
                </a:solidFill>
              </a:endParaRPr>
            </a:p>
          </p:txBody>
        </p:sp>
        <p:sp>
          <p:nvSpPr>
            <p:cNvPr id="7212" name="Text Box 981"/>
            <p:cNvSpPr txBox="1">
              <a:spLocks noChangeArrowheads="1"/>
            </p:cNvSpPr>
            <p:nvPr/>
          </p:nvSpPr>
          <p:spPr bwMode="auto">
            <a:xfrm>
              <a:off x="1552" y="1411"/>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label</a:t>
              </a:r>
              <a:endParaRPr lang="en-US" sz="1600">
                <a:solidFill>
                  <a:srgbClr val="A50021"/>
                </a:solidFill>
              </a:endParaRPr>
            </a:p>
          </p:txBody>
        </p:sp>
        <p:sp>
          <p:nvSpPr>
            <p:cNvPr id="7213" name="Text Box 982"/>
            <p:cNvSpPr txBox="1">
              <a:spLocks noChangeArrowheads="1"/>
            </p:cNvSpPr>
            <p:nvPr/>
          </p:nvSpPr>
          <p:spPr bwMode="auto">
            <a:xfrm>
              <a:off x="1990" y="2239"/>
              <a:ext cx="69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frequencies</a:t>
              </a:r>
            </a:p>
          </p:txBody>
        </p:sp>
      </p:grpSp>
      <p:sp>
        <p:nvSpPr>
          <p:cNvPr id="54"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Segmentation (mixture of Gaussians-model)</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6628" name="Picture 16" descr="onsets_exp_1_10_1b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1288" y="151130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7" descr="onsets_exp_1_10_10b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1288" y="457835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19"/>
          <p:cNvSpPr txBox="1">
            <a:spLocks noChangeArrowheads="1"/>
          </p:cNvSpPr>
          <p:nvPr/>
        </p:nvSpPr>
        <p:spPr bwMode="auto">
          <a:xfrm>
            <a:off x="6491288" y="1052513"/>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a:t>
            </a:r>
          </a:p>
          <a:p>
            <a:pPr algn="ctr" eaLnBrk="1" hangingPunct="1"/>
            <a:r>
              <a:rPr lang="en-GB" sz="1200"/>
              <a:t>by short-term memory model</a:t>
            </a:r>
            <a:endParaRPr lang="en-US" sz="1200"/>
          </a:p>
        </p:txBody>
      </p:sp>
      <p:sp>
        <p:nvSpPr>
          <p:cNvPr id="26631" name="Text Box 20"/>
          <p:cNvSpPr txBox="1">
            <a:spLocks noChangeArrowheads="1"/>
          </p:cNvSpPr>
          <p:nvPr/>
        </p:nvSpPr>
        <p:spPr bwMode="auto">
          <a:xfrm>
            <a:off x="6629400" y="4076700"/>
            <a:ext cx="223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 by long-term memory model</a:t>
            </a:r>
            <a:endParaRPr lang="en-US" sz="1200"/>
          </a:p>
        </p:txBody>
      </p:sp>
      <p:grpSp>
        <p:nvGrpSpPr>
          <p:cNvPr id="26632" name="Group 40"/>
          <p:cNvGrpSpPr>
            <a:grpSpLocks/>
          </p:cNvGrpSpPr>
          <p:nvPr/>
        </p:nvGrpSpPr>
        <p:grpSpPr bwMode="auto">
          <a:xfrm>
            <a:off x="503238" y="2241196"/>
            <a:ext cx="3787775" cy="2578100"/>
            <a:chOff x="113" y="2296"/>
            <a:chExt cx="2386" cy="1624"/>
          </a:xfrm>
        </p:grpSpPr>
        <p:pic>
          <p:nvPicPr>
            <p:cNvPr id="26640" name="Picture 27" descr="graf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 y="2535"/>
              <a:ext cx="2150"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 Box 28"/>
            <p:cNvSpPr txBox="1">
              <a:spLocks noChangeArrowheads="1"/>
            </p:cNvSpPr>
            <p:nvPr/>
          </p:nvSpPr>
          <p:spPr bwMode="auto">
            <a:xfrm>
              <a:off x="867" y="3728"/>
              <a:ext cx="9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fMRI time series</a:t>
              </a:r>
              <a:endParaRPr lang="en-US" sz="1400">
                <a:solidFill>
                  <a:srgbClr val="CC6600"/>
                </a:solidFill>
              </a:endParaRPr>
            </a:p>
          </p:txBody>
        </p:sp>
        <p:sp>
          <p:nvSpPr>
            <p:cNvPr id="26642" name="Text Box 29"/>
            <p:cNvSpPr txBox="1">
              <a:spLocks noChangeArrowheads="1"/>
            </p:cNvSpPr>
            <p:nvPr/>
          </p:nvSpPr>
          <p:spPr bwMode="auto">
            <a:xfrm>
              <a:off x="572" y="3057"/>
              <a:ext cx="6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GLM coeff</a:t>
              </a:r>
              <a:endParaRPr lang="en-US" sz="1400">
                <a:solidFill>
                  <a:srgbClr val="CC6600"/>
                </a:solidFill>
              </a:endParaRPr>
            </a:p>
          </p:txBody>
        </p:sp>
        <p:sp>
          <p:nvSpPr>
            <p:cNvPr id="26643" name="Text Box 30"/>
            <p:cNvSpPr txBox="1">
              <a:spLocks noChangeArrowheads="1"/>
            </p:cNvSpPr>
            <p:nvPr/>
          </p:nvSpPr>
          <p:spPr bwMode="auto">
            <a:xfrm>
              <a:off x="1128" y="2296"/>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GLM coeff</a:t>
              </a:r>
              <a:endParaRPr lang="en-US" sz="1400">
                <a:solidFill>
                  <a:srgbClr val="CC6600"/>
                </a:solidFill>
              </a:endParaRPr>
            </a:p>
          </p:txBody>
        </p:sp>
        <p:sp>
          <p:nvSpPr>
            <p:cNvPr id="26644" name="Text Box 31"/>
            <p:cNvSpPr txBox="1">
              <a:spLocks noChangeArrowheads="1"/>
            </p:cNvSpPr>
            <p:nvPr/>
          </p:nvSpPr>
          <p:spPr bwMode="auto">
            <a:xfrm>
              <a:off x="113" y="2694"/>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data noise</a:t>
              </a:r>
              <a:endParaRPr lang="en-US" sz="1400">
                <a:solidFill>
                  <a:srgbClr val="A50021"/>
                </a:solidFill>
              </a:endParaRPr>
            </a:p>
          </p:txBody>
        </p:sp>
        <p:sp>
          <p:nvSpPr>
            <p:cNvPr id="26645" name="Text Box 32"/>
            <p:cNvSpPr txBox="1">
              <a:spLocks noChangeArrowheads="1"/>
            </p:cNvSpPr>
            <p:nvPr/>
          </p:nvSpPr>
          <p:spPr bwMode="auto">
            <a:xfrm>
              <a:off x="1515" y="2704"/>
              <a:ext cx="98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r>
                <a:rPr lang="en-GB" sz="1400">
                  <a:solidFill>
                    <a:srgbClr val="CC6600"/>
                  </a:solidFill>
                </a:rPr>
                <a:t>AR coeff</a:t>
              </a:r>
            </a:p>
            <a:p>
              <a:pPr algn="r" eaLnBrk="1" hangingPunct="1"/>
              <a:r>
                <a:rPr lang="en-GB" sz="1400">
                  <a:solidFill>
                    <a:srgbClr val="CC6600"/>
                  </a:solidFill>
                </a:rPr>
                <a:t>(correlated noise)</a:t>
              </a:r>
              <a:endParaRPr lang="en-US" sz="1400">
                <a:solidFill>
                  <a:srgbClr val="A50021"/>
                </a:solidFill>
              </a:endParaRPr>
            </a:p>
          </p:txBody>
        </p:sp>
      </p:grpSp>
      <p:pic>
        <p:nvPicPr>
          <p:cNvPr id="26634" name="Picture 38" descr="onsets_exp_1_10_exp_10_desig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6925" y="4967288"/>
            <a:ext cx="1612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39" descr="onsets_exp_1_10_exp_1_desig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3750" y="1871663"/>
            <a:ext cx="16192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41"/>
          <p:cNvSpPr txBox="1">
            <a:spLocks noChangeArrowheads="1"/>
          </p:cNvSpPr>
          <p:nvPr/>
        </p:nvSpPr>
        <p:spPr bwMode="auto">
          <a:xfrm>
            <a:off x="4298950" y="1412875"/>
            <a:ext cx="244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short-term memory</a:t>
            </a:r>
          </a:p>
          <a:p>
            <a:pPr algn="ctr" eaLnBrk="1" hangingPunct="1"/>
            <a:r>
              <a:rPr lang="en-GB" sz="1200"/>
              <a:t>design matrix (X)</a:t>
            </a:r>
            <a:endParaRPr lang="en-US" sz="1200"/>
          </a:p>
        </p:txBody>
      </p:sp>
      <p:sp>
        <p:nvSpPr>
          <p:cNvPr id="26637" name="Text Box 42"/>
          <p:cNvSpPr txBox="1">
            <a:spLocks noChangeArrowheads="1"/>
          </p:cNvSpPr>
          <p:nvPr/>
        </p:nvSpPr>
        <p:spPr bwMode="auto">
          <a:xfrm>
            <a:off x="4300538" y="4484688"/>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long-term memory</a:t>
            </a:r>
          </a:p>
          <a:p>
            <a:pPr algn="ctr" eaLnBrk="1" hangingPunct="1"/>
            <a:r>
              <a:rPr lang="en-GB" sz="1200"/>
              <a:t>design matrix (X)</a:t>
            </a:r>
            <a:endParaRPr lang="en-US" sz="1200"/>
          </a:p>
        </p:txBody>
      </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fMRI time series analysis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1"/>
          <p:cNvSpPr txBox="1">
            <a:spLocks noChangeArrowheads="1"/>
          </p:cNvSpPr>
          <p:nvPr/>
        </p:nvSpPr>
        <p:spPr bwMode="auto">
          <a:xfrm>
            <a:off x="32289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2</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6" name="Text Box 12"/>
          <p:cNvSpPr txBox="1">
            <a:spLocks noChangeArrowheads="1"/>
          </p:cNvSpPr>
          <p:nvPr/>
        </p:nvSpPr>
        <p:spPr bwMode="auto">
          <a:xfrm>
            <a:off x="852488" y="1143000"/>
            <a:ext cx="458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1</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7" name="Text Box 13"/>
          <p:cNvSpPr txBox="1">
            <a:spLocks noChangeArrowheads="1"/>
          </p:cNvSpPr>
          <p:nvPr/>
        </p:nvSpPr>
        <p:spPr bwMode="auto">
          <a:xfrm>
            <a:off x="5426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3</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8" name="Text Box 14"/>
          <p:cNvSpPr txBox="1">
            <a:spLocks noChangeArrowheads="1"/>
          </p:cNvSpPr>
          <p:nvPr/>
        </p:nvSpPr>
        <p:spPr bwMode="auto">
          <a:xfrm>
            <a:off x="7712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4</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9" name="Rectangle 15"/>
          <p:cNvSpPr>
            <a:spLocks noChangeArrowheads="1"/>
          </p:cNvSpPr>
          <p:nvPr/>
        </p:nvSpPr>
        <p:spPr bwMode="auto">
          <a:xfrm>
            <a:off x="2360613" y="1651000"/>
            <a:ext cx="25019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sp>
        <p:nvSpPr>
          <p:cNvPr id="8200" name="Rectangle 16"/>
          <p:cNvSpPr>
            <a:spLocks noChangeArrowheads="1"/>
          </p:cNvSpPr>
          <p:nvPr/>
        </p:nvSpPr>
        <p:spPr bwMode="auto">
          <a:xfrm>
            <a:off x="6010275" y="1657350"/>
            <a:ext cx="25034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cxnSp>
        <p:nvCxnSpPr>
          <p:cNvPr id="8201" name="AutoShape 17"/>
          <p:cNvCxnSpPr>
            <a:cxnSpLocks noChangeShapeType="1"/>
            <a:stCxn id="8202" idx="2"/>
            <a:endCxn id="8207" idx="3"/>
          </p:cNvCxnSpPr>
          <p:nvPr/>
        </p:nvCxnSpPr>
        <p:spPr bwMode="auto">
          <a:xfrm flipH="1" flipV="1">
            <a:off x="29606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2" name="Oval 18"/>
          <p:cNvSpPr>
            <a:spLocks noChangeAspect="1" noChangeArrowheads="1"/>
          </p:cNvSpPr>
          <p:nvPr/>
        </p:nvSpPr>
        <p:spPr bwMode="auto">
          <a:xfrm>
            <a:off x="32305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3" name="Text Box 19"/>
          <p:cNvSpPr txBox="1">
            <a:spLocks noChangeArrowheads="1"/>
          </p:cNvSpPr>
          <p:nvPr/>
        </p:nvSpPr>
        <p:spPr bwMode="auto">
          <a:xfrm>
            <a:off x="32591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04" name="Oval 20"/>
          <p:cNvSpPr>
            <a:spLocks noChangeAspect="1" noChangeArrowheads="1"/>
          </p:cNvSpPr>
          <p:nvPr/>
        </p:nvSpPr>
        <p:spPr bwMode="auto">
          <a:xfrm>
            <a:off x="40211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5" name="Text Box 21"/>
          <p:cNvSpPr txBox="1">
            <a:spLocks noChangeArrowheads="1"/>
          </p:cNvSpPr>
          <p:nvPr/>
        </p:nvSpPr>
        <p:spPr bwMode="auto">
          <a:xfrm>
            <a:off x="40481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06" name="AutoShape 22"/>
          <p:cNvCxnSpPr>
            <a:cxnSpLocks noChangeShapeType="1"/>
            <a:stCxn id="8202" idx="5"/>
            <a:endCxn id="8204" idx="3"/>
          </p:cNvCxnSpPr>
          <p:nvPr/>
        </p:nvCxnSpPr>
        <p:spPr bwMode="auto">
          <a:xfrm>
            <a:off x="35988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7" name="Text Box 23"/>
          <p:cNvSpPr txBox="1">
            <a:spLocks noChangeArrowheads="1"/>
          </p:cNvSpPr>
          <p:nvPr/>
        </p:nvSpPr>
        <p:spPr bwMode="auto">
          <a:xfrm>
            <a:off x="24511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08" name="Oval 24"/>
          <p:cNvSpPr>
            <a:spLocks noChangeAspect="1" noChangeArrowheads="1"/>
          </p:cNvSpPr>
          <p:nvPr/>
        </p:nvSpPr>
        <p:spPr bwMode="auto">
          <a:xfrm>
            <a:off x="40211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9" name="Text Box 25"/>
          <p:cNvSpPr txBox="1">
            <a:spLocks noChangeArrowheads="1"/>
          </p:cNvSpPr>
          <p:nvPr/>
        </p:nvSpPr>
        <p:spPr bwMode="auto">
          <a:xfrm>
            <a:off x="39608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10" name="AutoShape 26"/>
          <p:cNvCxnSpPr>
            <a:cxnSpLocks noChangeShapeType="1"/>
            <a:stCxn id="8204" idx="1"/>
            <a:endCxn id="8202" idx="7"/>
          </p:cNvCxnSpPr>
          <p:nvPr/>
        </p:nvCxnSpPr>
        <p:spPr bwMode="auto">
          <a:xfrm flipH="1">
            <a:off x="35988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11" name="AutoShape 27"/>
          <p:cNvCxnSpPr>
            <a:cxnSpLocks noChangeShapeType="1"/>
            <a:stCxn id="8208" idx="5"/>
            <a:endCxn id="8204" idx="7"/>
          </p:cNvCxnSpPr>
          <p:nvPr/>
        </p:nvCxnSpPr>
        <p:spPr bwMode="auto">
          <a:xfrm>
            <a:off x="43894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2" name="Text Box 28"/>
          <p:cNvSpPr txBox="1">
            <a:spLocks noChangeArrowheads="1"/>
          </p:cNvSpPr>
          <p:nvPr/>
        </p:nvSpPr>
        <p:spPr bwMode="auto">
          <a:xfrm>
            <a:off x="29845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13" name="Oval 29"/>
          <p:cNvSpPr>
            <a:spLocks noChangeArrowheads="1"/>
          </p:cNvSpPr>
          <p:nvPr/>
        </p:nvSpPr>
        <p:spPr bwMode="auto">
          <a:xfrm>
            <a:off x="42386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14" name="AutoShape 30"/>
          <p:cNvCxnSpPr>
            <a:cxnSpLocks noChangeShapeType="1"/>
            <a:stCxn id="8204" idx="1"/>
            <a:endCxn id="8208" idx="3"/>
          </p:cNvCxnSpPr>
          <p:nvPr/>
        </p:nvCxnSpPr>
        <p:spPr bwMode="auto">
          <a:xfrm flipV="1">
            <a:off x="40846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5" name="Line 31"/>
          <p:cNvSpPr>
            <a:spLocks noChangeShapeType="1"/>
          </p:cNvSpPr>
          <p:nvPr/>
        </p:nvSpPr>
        <p:spPr bwMode="auto">
          <a:xfrm>
            <a:off x="3427413" y="1908175"/>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16" name="AutoShape 32"/>
          <p:cNvCxnSpPr>
            <a:cxnSpLocks noChangeShapeType="1"/>
            <a:stCxn id="8217" idx="2"/>
            <a:endCxn id="8222" idx="3"/>
          </p:cNvCxnSpPr>
          <p:nvPr/>
        </p:nvCxnSpPr>
        <p:spPr bwMode="auto">
          <a:xfrm flipH="1" flipV="1">
            <a:off x="584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17" name="Oval 33"/>
          <p:cNvSpPr>
            <a:spLocks noChangeAspect="1" noChangeArrowheads="1"/>
          </p:cNvSpPr>
          <p:nvPr/>
        </p:nvSpPr>
        <p:spPr bwMode="auto">
          <a:xfrm>
            <a:off x="854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18" name="Text Box 34"/>
          <p:cNvSpPr txBox="1">
            <a:spLocks noChangeArrowheads="1"/>
          </p:cNvSpPr>
          <p:nvPr/>
        </p:nvSpPr>
        <p:spPr bwMode="auto">
          <a:xfrm>
            <a:off x="882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19" name="Oval 35"/>
          <p:cNvSpPr>
            <a:spLocks noChangeAspect="1" noChangeArrowheads="1"/>
          </p:cNvSpPr>
          <p:nvPr/>
        </p:nvSpPr>
        <p:spPr bwMode="auto">
          <a:xfrm>
            <a:off x="1644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0" name="Text Box 36"/>
          <p:cNvSpPr txBox="1">
            <a:spLocks noChangeArrowheads="1"/>
          </p:cNvSpPr>
          <p:nvPr/>
        </p:nvSpPr>
        <p:spPr bwMode="auto">
          <a:xfrm>
            <a:off x="1671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21" name="AutoShape 37"/>
          <p:cNvCxnSpPr>
            <a:cxnSpLocks noChangeShapeType="1"/>
            <a:stCxn id="8217" idx="5"/>
            <a:endCxn id="8219" idx="3"/>
          </p:cNvCxnSpPr>
          <p:nvPr/>
        </p:nvCxnSpPr>
        <p:spPr bwMode="auto">
          <a:xfrm>
            <a:off x="1222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22" name="Text Box 38"/>
          <p:cNvSpPr txBox="1">
            <a:spLocks noChangeArrowheads="1"/>
          </p:cNvSpPr>
          <p:nvPr/>
        </p:nvSpPr>
        <p:spPr bwMode="auto">
          <a:xfrm>
            <a:off x="74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23" name="Oval 39"/>
          <p:cNvSpPr>
            <a:spLocks noChangeAspect="1" noChangeArrowheads="1"/>
          </p:cNvSpPr>
          <p:nvPr/>
        </p:nvSpPr>
        <p:spPr bwMode="auto">
          <a:xfrm>
            <a:off x="1644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4" name="Text Box 40"/>
          <p:cNvSpPr txBox="1">
            <a:spLocks noChangeArrowheads="1"/>
          </p:cNvSpPr>
          <p:nvPr/>
        </p:nvSpPr>
        <p:spPr bwMode="auto">
          <a:xfrm>
            <a:off x="1584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25" name="AutoShape 41"/>
          <p:cNvCxnSpPr>
            <a:cxnSpLocks noChangeShapeType="1"/>
            <a:stCxn id="8219" idx="1"/>
            <a:endCxn id="8217" idx="7"/>
          </p:cNvCxnSpPr>
          <p:nvPr/>
        </p:nvCxnSpPr>
        <p:spPr bwMode="auto">
          <a:xfrm flipH="1">
            <a:off x="1222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26" name="AutoShape 42"/>
          <p:cNvCxnSpPr>
            <a:cxnSpLocks noChangeShapeType="1"/>
            <a:stCxn id="8223" idx="5"/>
            <a:endCxn id="8219" idx="7"/>
          </p:cNvCxnSpPr>
          <p:nvPr/>
        </p:nvCxnSpPr>
        <p:spPr bwMode="auto">
          <a:xfrm>
            <a:off x="2012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27" name="Text Box 43"/>
          <p:cNvSpPr txBox="1">
            <a:spLocks noChangeArrowheads="1"/>
          </p:cNvSpPr>
          <p:nvPr/>
        </p:nvSpPr>
        <p:spPr bwMode="auto">
          <a:xfrm>
            <a:off x="608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28" name="Oval 44"/>
          <p:cNvSpPr>
            <a:spLocks noChangeArrowheads="1"/>
          </p:cNvSpPr>
          <p:nvPr/>
        </p:nvSpPr>
        <p:spPr bwMode="auto">
          <a:xfrm>
            <a:off x="1862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29" name="AutoShape 45"/>
          <p:cNvCxnSpPr>
            <a:cxnSpLocks noChangeShapeType="1"/>
            <a:stCxn id="8219" idx="1"/>
            <a:endCxn id="8223" idx="3"/>
          </p:cNvCxnSpPr>
          <p:nvPr/>
        </p:nvCxnSpPr>
        <p:spPr bwMode="auto">
          <a:xfrm flipV="1">
            <a:off x="1708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30" name="AutoShape 46"/>
          <p:cNvCxnSpPr>
            <a:cxnSpLocks noChangeShapeType="1"/>
          </p:cNvCxnSpPr>
          <p:nvPr/>
        </p:nvCxnSpPr>
        <p:spPr bwMode="auto">
          <a:xfrm>
            <a:off x="1557338" y="1752600"/>
            <a:ext cx="457200" cy="800100"/>
          </a:xfrm>
          <a:prstGeom prst="curvedConnector3">
            <a:avLst>
              <a:gd name="adj1" fmla="val 150000"/>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cxnSp>
        <p:nvCxnSpPr>
          <p:cNvPr id="8231" name="AutoShape 47"/>
          <p:cNvCxnSpPr>
            <a:cxnSpLocks noChangeShapeType="1"/>
            <a:stCxn id="8232" idx="2"/>
            <a:endCxn id="8237" idx="3"/>
          </p:cNvCxnSpPr>
          <p:nvPr/>
        </p:nvCxnSpPr>
        <p:spPr bwMode="auto">
          <a:xfrm flipH="1" flipV="1">
            <a:off x="5156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2" name="Oval 48"/>
          <p:cNvSpPr>
            <a:spLocks noChangeAspect="1" noChangeArrowheads="1"/>
          </p:cNvSpPr>
          <p:nvPr/>
        </p:nvSpPr>
        <p:spPr bwMode="auto">
          <a:xfrm>
            <a:off x="5426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3" name="Text Box 49"/>
          <p:cNvSpPr txBox="1">
            <a:spLocks noChangeArrowheads="1"/>
          </p:cNvSpPr>
          <p:nvPr/>
        </p:nvSpPr>
        <p:spPr bwMode="auto">
          <a:xfrm>
            <a:off x="5454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34" name="Oval 50"/>
          <p:cNvSpPr>
            <a:spLocks noChangeAspect="1" noChangeArrowheads="1"/>
          </p:cNvSpPr>
          <p:nvPr/>
        </p:nvSpPr>
        <p:spPr bwMode="auto">
          <a:xfrm>
            <a:off x="6216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5" name="Text Box 51"/>
          <p:cNvSpPr txBox="1">
            <a:spLocks noChangeArrowheads="1"/>
          </p:cNvSpPr>
          <p:nvPr/>
        </p:nvSpPr>
        <p:spPr bwMode="auto">
          <a:xfrm>
            <a:off x="6243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36" name="AutoShape 52"/>
          <p:cNvCxnSpPr>
            <a:cxnSpLocks noChangeShapeType="1"/>
            <a:stCxn id="8232" idx="5"/>
            <a:endCxn id="8234" idx="3"/>
          </p:cNvCxnSpPr>
          <p:nvPr/>
        </p:nvCxnSpPr>
        <p:spPr bwMode="auto">
          <a:xfrm>
            <a:off x="5794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7" name="Text Box 53"/>
          <p:cNvSpPr txBox="1">
            <a:spLocks noChangeArrowheads="1"/>
          </p:cNvSpPr>
          <p:nvPr/>
        </p:nvSpPr>
        <p:spPr bwMode="auto">
          <a:xfrm>
            <a:off x="4646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38" name="Oval 54"/>
          <p:cNvSpPr>
            <a:spLocks noChangeAspect="1" noChangeArrowheads="1"/>
          </p:cNvSpPr>
          <p:nvPr/>
        </p:nvSpPr>
        <p:spPr bwMode="auto">
          <a:xfrm>
            <a:off x="6216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9" name="Text Box 55"/>
          <p:cNvSpPr txBox="1">
            <a:spLocks noChangeArrowheads="1"/>
          </p:cNvSpPr>
          <p:nvPr/>
        </p:nvSpPr>
        <p:spPr bwMode="auto">
          <a:xfrm>
            <a:off x="6156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40" name="AutoShape 56"/>
          <p:cNvCxnSpPr>
            <a:cxnSpLocks noChangeShapeType="1"/>
            <a:stCxn id="8234" idx="1"/>
            <a:endCxn id="8232" idx="7"/>
          </p:cNvCxnSpPr>
          <p:nvPr/>
        </p:nvCxnSpPr>
        <p:spPr bwMode="auto">
          <a:xfrm flipH="1">
            <a:off x="5794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41" name="AutoShape 57"/>
          <p:cNvCxnSpPr>
            <a:cxnSpLocks noChangeShapeType="1"/>
            <a:stCxn id="8238" idx="5"/>
            <a:endCxn id="8234" idx="7"/>
          </p:cNvCxnSpPr>
          <p:nvPr/>
        </p:nvCxnSpPr>
        <p:spPr bwMode="auto">
          <a:xfrm>
            <a:off x="6584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2" name="Text Box 58"/>
          <p:cNvSpPr txBox="1">
            <a:spLocks noChangeArrowheads="1"/>
          </p:cNvSpPr>
          <p:nvPr/>
        </p:nvSpPr>
        <p:spPr bwMode="auto">
          <a:xfrm>
            <a:off x="5180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43" name="Oval 59"/>
          <p:cNvSpPr>
            <a:spLocks noChangeArrowheads="1"/>
          </p:cNvSpPr>
          <p:nvPr/>
        </p:nvSpPr>
        <p:spPr bwMode="auto">
          <a:xfrm>
            <a:off x="6434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44" name="AutoShape 60"/>
          <p:cNvCxnSpPr>
            <a:cxnSpLocks noChangeShapeType="1"/>
            <a:stCxn id="8234" idx="1"/>
            <a:endCxn id="8238" idx="3"/>
          </p:cNvCxnSpPr>
          <p:nvPr/>
        </p:nvCxnSpPr>
        <p:spPr bwMode="auto">
          <a:xfrm flipV="1">
            <a:off x="6280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5" name="Line 61"/>
          <p:cNvSpPr>
            <a:spLocks noChangeShapeType="1"/>
          </p:cNvSpPr>
          <p:nvPr/>
        </p:nvSpPr>
        <p:spPr bwMode="auto">
          <a:xfrm>
            <a:off x="5637213" y="1905000"/>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246" name="Line 62"/>
          <p:cNvSpPr>
            <a:spLocks noChangeShapeType="1"/>
          </p:cNvSpPr>
          <p:nvPr/>
        </p:nvSpPr>
        <p:spPr bwMode="auto">
          <a:xfrm>
            <a:off x="6043613"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47" name="AutoShape 63"/>
          <p:cNvCxnSpPr>
            <a:cxnSpLocks noChangeShapeType="1"/>
            <a:stCxn id="8248" idx="2"/>
            <a:endCxn id="8253" idx="3"/>
          </p:cNvCxnSpPr>
          <p:nvPr/>
        </p:nvCxnSpPr>
        <p:spPr bwMode="auto">
          <a:xfrm flipH="1" flipV="1">
            <a:off x="74437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48" name="Oval 64"/>
          <p:cNvSpPr>
            <a:spLocks noChangeAspect="1" noChangeArrowheads="1"/>
          </p:cNvSpPr>
          <p:nvPr/>
        </p:nvSpPr>
        <p:spPr bwMode="auto">
          <a:xfrm>
            <a:off x="77136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49" name="Text Box 65"/>
          <p:cNvSpPr txBox="1">
            <a:spLocks noChangeArrowheads="1"/>
          </p:cNvSpPr>
          <p:nvPr/>
        </p:nvSpPr>
        <p:spPr bwMode="auto">
          <a:xfrm>
            <a:off x="77422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50" name="Oval 66"/>
          <p:cNvSpPr>
            <a:spLocks noChangeAspect="1" noChangeArrowheads="1"/>
          </p:cNvSpPr>
          <p:nvPr/>
        </p:nvSpPr>
        <p:spPr bwMode="auto">
          <a:xfrm>
            <a:off x="85042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1" name="Text Box 67"/>
          <p:cNvSpPr txBox="1">
            <a:spLocks noChangeArrowheads="1"/>
          </p:cNvSpPr>
          <p:nvPr/>
        </p:nvSpPr>
        <p:spPr bwMode="auto">
          <a:xfrm>
            <a:off x="85312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52" name="AutoShape 68"/>
          <p:cNvCxnSpPr>
            <a:cxnSpLocks noChangeShapeType="1"/>
            <a:stCxn id="8248" idx="5"/>
            <a:endCxn id="8250" idx="3"/>
          </p:cNvCxnSpPr>
          <p:nvPr/>
        </p:nvCxnSpPr>
        <p:spPr bwMode="auto">
          <a:xfrm>
            <a:off x="80819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53" name="Text Box 69"/>
          <p:cNvSpPr txBox="1">
            <a:spLocks noChangeArrowheads="1"/>
          </p:cNvSpPr>
          <p:nvPr/>
        </p:nvSpPr>
        <p:spPr bwMode="auto">
          <a:xfrm>
            <a:off x="69342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54" name="Oval 70"/>
          <p:cNvSpPr>
            <a:spLocks noChangeAspect="1" noChangeArrowheads="1"/>
          </p:cNvSpPr>
          <p:nvPr/>
        </p:nvSpPr>
        <p:spPr bwMode="auto">
          <a:xfrm>
            <a:off x="85042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5" name="Text Box 71"/>
          <p:cNvSpPr txBox="1">
            <a:spLocks noChangeArrowheads="1"/>
          </p:cNvSpPr>
          <p:nvPr/>
        </p:nvSpPr>
        <p:spPr bwMode="auto">
          <a:xfrm>
            <a:off x="84439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56" name="AutoShape 72"/>
          <p:cNvCxnSpPr>
            <a:cxnSpLocks noChangeShapeType="1"/>
            <a:stCxn id="8250" idx="1"/>
            <a:endCxn id="8248" idx="7"/>
          </p:cNvCxnSpPr>
          <p:nvPr/>
        </p:nvCxnSpPr>
        <p:spPr bwMode="auto">
          <a:xfrm flipH="1">
            <a:off x="80819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57" name="AutoShape 73"/>
          <p:cNvCxnSpPr>
            <a:cxnSpLocks noChangeShapeType="1"/>
            <a:stCxn id="8254" idx="5"/>
            <a:endCxn id="8250" idx="7"/>
          </p:cNvCxnSpPr>
          <p:nvPr/>
        </p:nvCxnSpPr>
        <p:spPr bwMode="auto">
          <a:xfrm>
            <a:off x="88725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58" name="Text Box 74"/>
          <p:cNvSpPr txBox="1">
            <a:spLocks noChangeArrowheads="1"/>
          </p:cNvSpPr>
          <p:nvPr/>
        </p:nvSpPr>
        <p:spPr bwMode="auto">
          <a:xfrm>
            <a:off x="74676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59" name="Oval 75"/>
          <p:cNvSpPr>
            <a:spLocks noChangeArrowheads="1"/>
          </p:cNvSpPr>
          <p:nvPr/>
        </p:nvSpPr>
        <p:spPr bwMode="auto">
          <a:xfrm>
            <a:off x="87217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60" name="AutoShape 76"/>
          <p:cNvCxnSpPr>
            <a:cxnSpLocks noChangeShapeType="1"/>
            <a:stCxn id="8250" idx="1"/>
            <a:endCxn id="8254" idx="3"/>
          </p:cNvCxnSpPr>
          <p:nvPr/>
        </p:nvCxnSpPr>
        <p:spPr bwMode="auto">
          <a:xfrm flipV="1">
            <a:off x="85677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61" name="AutoShape 77"/>
          <p:cNvCxnSpPr>
            <a:cxnSpLocks noChangeShapeType="1"/>
          </p:cNvCxnSpPr>
          <p:nvPr/>
        </p:nvCxnSpPr>
        <p:spPr bwMode="auto">
          <a:xfrm rot="10800000" flipV="1">
            <a:off x="8242300" y="2247900"/>
            <a:ext cx="266700" cy="571500"/>
          </a:xfrm>
          <a:prstGeom prst="curvedConnector2">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sp>
        <p:nvSpPr>
          <p:cNvPr id="8262" name="Line 78"/>
          <p:cNvSpPr>
            <a:spLocks noChangeShapeType="1"/>
          </p:cNvSpPr>
          <p:nvPr/>
        </p:nvSpPr>
        <p:spPr bwMode="auto">
          <a:xfrm>
            <a:off x="8331200"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8263" name="Group 107"/>
          <p:cNvGrpSpPr>
            <a:grpSpLocks noChangeAspect="1"/>
          </p:cNvGrpSpPr>
          <p:nvPr/>
        </p:nvGrpSpPr>
        <p:grpSpPr bwMode="auto">
          <a:xfrm>
            <a:off x="609600" y="4178300"/>
            <a:ext cx="1660525" cy="1957388"/>
            <a:chOff x="3935" y="2544"/>
            <a:chExt cx="1297" cy="1528"/>
          </a:xfrm>
        </p:grpSpPr>
        <p:pic>
          <p:nvPicPr>
            <p:cNvPr id="8298" name="Picture 108" descr="bmcKla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2544"/>
              <a:ext cx="124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9" name="Rectangle 109"/>
            <p:cNvSpPr>
              <a:spLocks noChangeAspect="1" noChangeArrowheads="1"/>
            </p:cNvSpPr>
            <p:nvPr/>
          </p:nvSpPr>
          <p:spPr bwMode="auto">
            <a:xfrm>
              <a:off x="4128" y="3888"/>
              <a:ext cx="1008"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0" name="Text Box 110"/>
            <p:cNvSpPr txBox="1">
              <a:spLocks noChangeAspect="1" noChangeArrowheads="1"/>
            </p:cNvSpPr>
            <p:nvPr/>
          </p:nvSpPr>
          <p:spPr bwMode="auto">
            <a:xfrm>
              <a:off x="4233"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1</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1" name="Text Box 111"/>
            <p:cNvSpPr txBox="1">
              <a:spLocks noChangeAspect="1" noChangeArrowheads="1"/>
            </p:cNvSpPr>
            <p:nvPr/>
          </p:nvSpPr>
          <p:spPr bwMode="auto">
            <a:xfrm>
              <a:off x="4425"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2</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2" name="Text Box 112"/>
            <p:cNvSpPr txBox="1">
              <a:spLocks noChangeAspect="1" noChangeArrowheads="1"/>
            </p:cNvSpPr>
            <p:nvPr/>
          </p:nvSpPr>
          <p:spPr bwMode="auto">
            <a:xfrm>
              <a:off x="4617"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3</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3" name="Text Box 113"/>
            <p:cNvSpPr txBox="1">
              <a:spLocks noChangeAspect="1" noChangeArrowheads="1"/>
            </p:cNvSpPr>
            <p:nvPr/>
          </p:nvSpPr>
          <p:spPr bwMode="auto">
            <a:xfrm>
              <a:off x="4810" y="3881"/>
              <a:ext cx="26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4</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4" name="Rectangle 114"/>
            <p:cNvSpPr>
              <a:spLocks noChangeAspect="1" noChangeArrowheads="1"/>
            </p:cNvSpPr>
            <p:nvPr/>
          </p:nvSpPr>
          <p:spPr bwMode="auto">
            <a:xfrm>
              <a:off x="3999" y="2592"/>
              <a:ext cx="144" cy="13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5" name="Text Box 115"/>
            <p:cNvSpPr txBox="1">
              <a:spLocks noChangeAspect="1" noChangeArrowheads="1"/>
            </p:cNvSpPr>
            <p:nvPr/>
          </p:nvSpPr>
          <p:spPr bwMode="auto">
            <a:xfrm>
              <a:off x="3935" y="2577"/>
              <a:ext cx="25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15</a:t>
              </a:r>
            </a:p>
          </p:txBody>
        </p:sp>
        <p:sp>
          <p:nvSpPr>
            <p:cNvPr id="8306" name="Text Box 116"/>
            <p:cNvSpPr txBox="1">
              <a:spLocks noChangeAspect="1" noChangeArrowheads="1"/>
            </p:cNvSpPr>
            <p:nvPr/>
          </p:nvSpPr>
          <p:spPr bwMode="auto">
            <a:xfrm>
              <a:off x="3936" y="2977"/>
              <a:ext cx="25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10</a:t>
              </a:r>
            </a:p>
          </p:txBody>
        </p:sp>
        <p:sp>
          <p:nvSpPr>
            <p:cNvPr id="8307" name="Text Box 117"/>
            <p:cNvSpPr txBox="1">
              <a:spLocks noChangeAspect="1" noChangeArrowheads="1"/>
            </p:cNvSpPr>
            <p:nvPr/>
          </p:nvSpPr>
          <p:spPr bwMode="auto">
            <a:xfrm>
              <a:off x="3980" y="3387"/>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5</a:t>
              </a:r>
            </a:p>
          </p:txBody>
        </p:sp>
        <p:sp>
          <p:nvSpPr>
            <p:cNvPr id="8308" name="Text Box 118"/>
            <p:cNvSpPr txBox="1">
              <a:spLocks noChangeAspect="1" noChangeArrowheads="1"/>
            </p:cNvSpPr>
            <p:nvPr/>
          </p:nvSpPr>
          <p:spPr bwMode="auto">
            <a:xfrm>
              <a:off x="3980" y="3792"/>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0</a:t>
              </a:r>
            </a:p>
          </p:txBody>
        </p:sp>
      </p:grpSp>
      <p:grpSp>
        <p:nvGrpSpPr>
          <p:cNvPr id="8264" name="Group 126"/>
          <p:cNvGrpSpPr>
            <a:grpSpLocks/>
          </p:cNvGrpSpPr>
          <p:nvPr/>
        </p:nvGrpSpPr>
        <p:grpSpPr bwMode="auto">
          <a:xfrm>
            <a:off x="3810000" y="3797300"/>
            <a:ext cx="4876800" cy="2755900"/>
            <a:chOff x="2400" y="2392"/>
            <a:chExt cx="3072" cy="1736"/>
          </a:xfrm>
        </p:grpSpPr>
        <p:pic>
          <p:nvPicPr>
            <p:cNvPr id="8269" name="Picture 80" descr="cortex"/>
            <p:cNvPicPr>
              <a:picLocks noChangeAspect="1" noChangeArrowheads="1"/>
            </p:cNvPicPr>
            <p:nvPr/>
          </p:nvPicPr>
          <p:blipFill>
            <a:blip r:embed="rId5" cstate="print">
              <a:extLst>
                <a:ext uri="{28A0092B-C50C-407E-A947-70E740481C1C}">
                  <a14:useLocalDpi xmlns:a14="http://schemas.microsoft.com/office/drawing/2010/main" val="0"/>
                </a:ext>
              </a:extLst>
            </a:blip>
            <a:srcRect l="15842" t="10330" r="16165" b="7809"/>
            <a:stretch>
              <a:fillRect/>
            </a:stretch>
          </p:blipFill>
          <p:spPr bwMode="auto">
            <a:xfrm>
              <a:off x="3216" y="2560"/>
              <a:ext cx="1736" cy="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70" name="AutoShape 81"/>
            <p:cNvCxnSpPr>
              <a:cxnSpLocks noChangeAspect="1" noChangeShapeType="1"/>
              <a:stCxn id="8271" idx="2"/>
              <a:endCxn id="8276" idx="3"/>
            </p:cNvCxnSpPr>
            <p:nvPr/>
          </p:nvCxnSpPr>
          <p:spPr bwMode="auto">
            <a:xfrm flipH="1" flipV="1">
              <a:off x="2721" y="3319"/>
              <a:ext cx="519" cy="1"/>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1" name="Oval 82"/>
            <p:cNvSpPr>
              <a:spLocks noChangeAspect="1" noChangeArrowheads="1"/>
            </p:cNvSpPr>
            <p:nvPr/>
          </p:nvSpPr>
          <p:spPr bwMode="auto">
            <a:xfrm>
              <a:off x="3240" y="3191"/>
              <a:ext cx="257" cy="257"/>
            </a:xfrm>
            <a:prstGeom prst="ellipse">
              <a:avLst/>
            </a:prstGeom>
            <a:gradFill rotWithShape="1">
              <a:gsLst>
                <a:gs pos="0">
                  <a:srgbClr val="FFFFFF"/>
                </a:gs>
                <a:gs pos="100000">
                  <a:srgbClr val="3366FF"/>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2" name="Text Box 83"/>
            <p:cNvSpPr txBox="1">
              <a:spLocks noChangeAspect="1" noChangeArrowheads="1"/>
            </p:cNvSpPr>
            <p:nvPr/>
          </p:nvSpPr>
          <p:spPr bwMode="auto">
            <a:xfrm>
              <a:off x="3264" y="3243"/>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V1</a:t>
              </a:r>
              <a:endParaRPr lang="de-DE" sz="1200" b="1" baseline="-25000">
                <a:solidFill>
                  <a:srgbClr val="000000"/>
                </a:solidFill>
                <a:latin typeface="Arial Unicode MS" pitchFamily="34" charset="-128"/>
              </a:endParaRPr>
            </a:p>
          </p:txBody>
        </p:sp>
        <p:sp>
          <p:nvSpPr>
            <p:cNvPr id="8273" name="Oval 84"/>
            <p:cNvSpPr>
              <a:spLocks noChangeAspect="1" noChangeArrowheads="1"/>
            </p:cNvSpPr>
            <p:nvPr/>
          </p:nvSpPr>
          <p:spPr bwMode="auto">
            <a:xfrm>
              <a:off x="3835" y="3242"/>
              <a:ext cx="237" cy="237"/>
            </a:xfrm>
            <a:prstGeom prst="ellipse">
              <a:avLst/>
            </a:prstGeom>
            <a:gradFill rotWithShape="1">
              <a:gsLst>
                <a:gs pos="0">
                  <a:srgbClr val="FFFFFF"/>
                </a:gs>
                <a:gs pos="100000">
                  <a:srgbClr val="33CC33"/>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4" name="Text Box 85"/>
            <p:cNvSpPr txBox="1">
              <a:spLocks noChangeAspect="1" noChangeArrowheads="1"/>
            </p:cNvSpPr>
            <p:nvPr/>
          </p:nvSpPr>
          <p:spPr bwMode="auto">
            <a:xfrm>
              <a:off x="3826" y="3271"/>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V5</a:t>
              </a:r>
              <a:endParaRPr lang="de-DE" sz="1200" b="1" baseline="-25000">
                <a:solidFill>
                  <a:srgbClr val="000000"/>
                </a:solidFill>
                <a:latin typeface="Arial Unicode MS" pitchFamily="34" charset="-128"/>
              </a:endParaRPr>
            </a:p>
          </p:txBody>
        </p:sp>
        <p:cxnSp>
          <p:nvCxnSpPr>
            <p:cNvPr id="8275" name="AutoShape 86"/>
            <p:cNvCxnSpPr>
              <a:cxnSpLocks noChangeAspect="1" noChangeShapeType="1"/>
              <a:stCxn id="8271" idx="5"/>
              <a:endCxn id="8273" idx="3"/>
            </p:cNvCxnSpPr>
            <p:nvPr/>
          </p:nvCxnSpPr>
          <p:spPr bwMode="auto">
            <a:xfrm>
              <a:off x="3459" y="3410"/>
              <a:ext cx="411" cy="34"/>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6" name="Text Box 87"/>
            <p:cNvSpPr txBox="1">
              <a:spLocks noChangeAspect="1" noChangeArrowheads="1"/>
            </p:cNvSpPr>
            <p:nvPr/>
          </p:nvSpPr>
          <p:spPr bwMode="auto">
            <a:xfrm>
              <a:off x="2400" y="3232"/>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endParaRPr lang="de-DE" sz="2000">
                <a:latin typeface="Arial Unicode MS" pitchFamily="34" charset="-128"/>
              </a:endParaRPr>
            </a:p>
          </p:txBody>
        </p:sp>
        <p:sp>
          <p:nvSpPr>
            <p:cNvPr id="8277" name="Oval 88"/>
            <p:cNvSpPr>
              <a:spLocks noChangeAspect="1" noChangeArrowheads="1"/>
            </p:cNvSpPr>
            <p:nvPr/>
          </p:nvSpPr>
          <p:spPr bwMode="auto">
            <a:xfrm>
              <a:off x="3436" y="2737"/>
              <a:ext cx="244" cy="244"/>
            </a:xfrm>
            <a:prstGeom prst="ellipse">
              <a:avLst/>
            </a:prstGeom>
            <a:gradFill rotWithShape="1">
              <a:gsLst>
                <a:gs pos="0">
                  <a:srgbClr val="FFFFFF"/>
                </a:gs>
                <a:gs pos="100000">
                  <a:srgbClr val="FF33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8" name="Text Box 89"/>
            <p:cNvSpPr txBox="1">
              <a:spLocks noChangeAspect="1" noChangeArrowheads="1"/>
            </p:cNvSpPr>
            <p:nvPr/>
          </p:nvSpPr>
          <p:spPr bwMode="auto">
            <a:xfrm>
              <a:off x="3399" y="2774"/>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PPC</a:t>
              </a:r>
              <a:endParaRPr lang="de-DE" sz="1200" b="1" baseline="-25000">
                <a:solidFill>
                  <a:srgbClr val="000000"/>
                </a:solidFill>
                <a:latin typeface="Arial Unicode MS" pitchFamily="34" charset="-128"/>
              </a:endParaRPr>
            </a:p>
          </p:txBody>
        </p:sp>
        <p:cxnSp>
          <p:nvCxnSpPr>
            <p:cNvPr id="8279" name="AutoShape 90"/>
            <p:cNvCxnSpPr>
              <a:cxnSpLocks noChangeAspect="1" noChangeShapeType="1"/>
              <a:stCxn id="8273" idx="1"/>
              <a:endCxn id="8271" idx="7"/>
            </p:cNvCxnSpPr>
            <p:nvPr/>
          </p:nvCxnSpPr>
          <p:spPr bwMode="auto">
            <a:xfrm flipH="1" flipV="1">
              <a:off x="3459" y="3229"/>
              <a:ext cx="411" cy="48"/>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0" name="Oval 91"/>
            <p:cNvSpPr>
              <a:spLocks noChangeAspect="1" noChangeArrowheads="1"/>
            </p:cNvSpPr>
            <p:nvPr/>
          </p:nvSpPr>
          <p:spPr bwMode="auto">
            <a:xfrm>
              <a:off x="3701" y="3226"/>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cxnSp>
          <p:nvCxnSpPr>
            <p:cNvPr id="8281" name="AutoShape 92"/>
            <p:cNvCxnSpPr>
              <a:cxnSpLocks noChangeAspect="1" noChangeShapeType="1"/>
              <a:stCxn id="8277" idx="4"/>
            </p:cNvCxnSpPr>
            <p:nvPr/>
          </p:nvCxnSpPr>
          <p:spPr bwMode="auto">
            <a:xfrm>
              <a:off x="3558" y="2981"/>
              <a:ext cx="181" cy="281"/>
            </a:xfrm>
            <a:prstGeom prst="straightConnector1">
              <a:avLst/>
            </a:prstGeom>
            <a:noFill/>
            <a:ln w="9525">
              <a:solidFill>
                <a:srgbClr val="FF3300"/>
              </a:solidFill>
              <a:round/>
              <a:headEnd/>
              <a:tailEnd type="oval" w="med" len="med"/>
            </a:ln>
            <a:extLst>
              <a:ext uri="{909E8E84-426E-40DD-AFC4-6F175D3DCCD1}">
                <a14:hiddenFill xmlns:a14="http://schemas.microsoft.com/office/drawing/2010/main">
                  <a:noFill/>
                </a14:hiddenFill>
              </a:ext>
            </a:extLst>
          </p:spPr>
        </p:cxnSp>
        <p:cxnSp>
          <p:nvCxnSpPr>
            <p:cNvPr id="8282" name="AutoShape 93"/>
            <p:cNvCxnSpPr>
              <a:cxnSpLocks noChangeAspect="1" noChangeShapeType="1"/>
              <a:stCxn id="8277" idx="1"/>
              <a:endCxn id="8283" idx="2"/>
            </p:cNvCxnSpPr>
            <p:nvPr/>
          </p:nvCxnSpPr>
          <p:spPr bwMode="auto">
            <a:xfrm flipH="1" flipV="1">
              <a:off x="3305" y="2566"/>
              <a:ext cx="167" cy="20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3" name="Text Box 94"/>
            <p:cNvSpPr txBox="1">
              <a:spLocks noChangeAspect="1" noChangeArrowheads="1"/>
            </p:cNvSpPr>
            <p:nvPr/>
          </p:nvSpPr>
          <p:spPr bwMode="auto">
            <a:xfrm>
              <a:off x="3032" y="2392"/>
              <a:ext cx="5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cxnSp>
          <p:nvCxnSpPr>
            <p:cNvPr id="8284" name="AutoShape 95"/>
            <p:cNvCxnSpPr>
              <a:cxnSpLocks noChangeAspect="1" noChangeShapeType="1"/>
              <a:stCxn id="8277" idx="5"/>
              <a:endCxn id="8273" idx="0"/>
            </p:cNvCxnSpPr>
            <p:nvPr/>
          </p:nvCxnSpPr>
          <p:spPr bwMode="auto">
            <a:xfrm>
              <a:off x="3644" y="2945"/>
              <a:ext cx="310" cy="29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85" name="AutoShape 96"/>
            <p:cNvCxnSpPr>
              <a:cxnSpLocks noChangeAspect="1" noChangeShapeType="1"/>
              <a:stCxn id="8277" idx="6"/>
              <a:endCxn id="8273" idx="7"/>
            </p:cNvCxnSpPr>
            <p:nvPr/>
          </p:nvCxnSpPr>
          <p:spPr bwMode="auto">
            <a:xfrm>
              <a:off x="3680" y="2859"/>
              <a:ext cx="357" cy="41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86" name="Oval 97"/>
            <p:cNvSpPr>
              <a:spLocks noChangeAspect="1" noChangeArrowheads="1"/>
            </p:cNvSpPr>
            <p:nvPr/>
          </p:nvSpPr>
          <p:spPr bwMode="auto">
            <a:xfrm>
              <a:off x="3611" y="3214"/>
              <a:ext cx="62" cy="6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nchor="ctr">
              <a:spAutoFit/>
            </a:bodyPr>
            <a:lstStyle/>
            <a:p>
              <a:endParaRPr lang="en-GB"/>
            </a:p>
          </p:txBody>
        </p:sp>
        <p:sp>
          <p:nvSpPr>
            <p:cNvPr id="8287" name="Oval 98"/>
            <p:cNvSpPr>
              <a:spLocks noChangeAspect="1" noChangeArrowheads="1"/>
            </p:cNvSpPr>
            <p:nvPr/>
          </p:nvSpPr>
          <p:spPr bwMode="auto">
            <a:xfrm>
              <a:off x="3979" y="2969"/>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sp>
          <p:nvSpPr>
            <p:cNvPr id="8288" name="Text Box 99"/>
            <p:cNvSpPr txBox="1">
              <a:spLocks noChangeAspect="1" noChangeArrowheads="1"/>
            </p:cNvSpPr>
            <p:nvPr/>
          </p:nvSpPr>
          <p:spPr bwMode="auto">
            <a:xfrm>
              <a:off x="3360" y="3026"/>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solidFill>
                    <a:srgbClr val="FF0000"/>
                  </a:solidFill>
                  <a:latin typeface="Arial Unicode MS" pitchFamily="34" charset="-128"/>
                </a:rPr>
                <a:t>1.25</a:t>
              </a:r>
            </a:p>
          </p:txBody>
        </p:sp>
        <p:sp>
          <p:nvSpPr>
            <p:cNvPr id="8289" name="Text Box 100"/>
            <p:cNvSpPr txBox="1">
              <a:spLocks noChangeAspect="1" noChangeArrowheads="1"/>
            </p:cNvSpPr>
            <p:nvPr/>
          </p:nvSpPr>
          <p:spPr bwMode="auto">
            <a:xfrm>
              <a:off x="3480" y="3272"/>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0.13</a:t>
              </a:r>
            </a:p>
          </p:txBody>
        </p:sp>
        <p:sp>
          <p:nvSpPr>
            <p:cNvPr id="8290" name="Text Box 101"/>
            <p:cNvSpPr txBox="1">
              <a:spLocks noChangeAspect="1" noChangeArrowheads="1"/>
            </p:cNvSpPr>
            <p:nvPr/>
          </p:nvSpPr>
          <p:spPr bwMode="auto">
            <a:xfrm>
              <a:off x="3552" y="3448"/>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0.46</a:t>
              </a:r>
            </a:p>
          </p:txBody>
        </p:sp>
        <p:sp>
          <p:nvSpPr>
            <p:cNvPr id="8291" name="Text Box 102"/>
            <p:cNvSpPr txBox="1">
              <a:spLocks noChangeAspect="1" noChangeArrowheads="1"/>
            </p:cNvSpPr>
            <p:nvPr/>
          </p:nvSpPr>
          <p:spPr bwMode="auto">
            <a:xfrm>
              <a:off x="3840" y="284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0.39</a:t>
              </a:r>
            </a:p>
          </p:txBody>
        </p:sp>
        <p:sp>
          <p:nvSpPr>
            <p:cNvPr id="8292" name="Text Box 103"/>
            <p:cNvSpPr txBox="1">
              <a:spLocks noChangeAspect="1" noChangeArrowheads="1"/>
            </p:cNvSpPr>
            <p:nvPr/>
          </p:nvSpPr>
          <p:spPr bwMode="auto">
            <a:xfrm>
              <a:off x="3665" y="2946"/>
              <a:ext cx="2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 0.26</a:t>
              </a:r>
            </a:p>
          </p:txBody>
        </p:sp>
        <p:sp>
          <p:nvSpPr>
            <p:cNvPr id="8293" name="Text Box 104"/>
            <p:cNvSpPr txBox="1">
              <a:spLocks noChangeAspect="1" noChangeArrowheads="1"/>
            </p:cNvSpPr>
            <p:nvPr/>
          </p:nvSpPr>
          <p:spPr bwMode="auto">
            <a:xfrm>
              <a:off x="2848" y="3201"/>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0.26</a:t>
              </a:r>
            </a:p>
          </p:txBody>
        </p:sp>
        <p:sp>
          <p:nvSpPr>
            <p:cNvPr id="8294" name="Text Box 105"/>
            <p:cNvSpPr txBox="1">
              <a:spLocks noChangeAspect="1" noChangeArrowheads="1"/>
            </p:cNvSpPr>
            <p:nvPr/>
          </p:nvSpPr>
          <p:spPr bwMode="auto">
            <a:xfrm>
              <a:off x="3096" y="260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0.10</a:t>
              </a:r>
            </a:p>
          </p:txBody>
        </p:sp>
        <p:grpSp>
          <p:nvGrpSpPr>
            <p:cNvPr id="8295" name="Group 119"/>
            <p:cNvGrpSpPr>
              <a:grpSpLocks/>
            </p:cNvGrpSpPr>
            <p:nvPr/>
          </p:nvGrpSpPr>
          <p:grpSpPr bwMode="auto">
            <a:xfrm>
              <a:off x="4368" y="2488"/>
              <a:ext cx="1104" cy="432"/>
              <a:chOff x="2448" y="2448"/>
              <a:chExt cx="1104" cy="432"/>
            </a:xfrm>
          </p:grpSpPr>
          <p:sp>
            <p:nvSpPr>
              <p:cNvPr id="46200" name="Rectangle 120"/>
              <p:cNvSpPr>
                <a:spLocks noChangeArrowheads="1"/>
              </p:cNvSpPr>
              <p:nvPr/>
            </p:nvSpPr>
            <p:spPr bwMode="auto">
              <a:xfrm>
                <a:off x="2448" y="2448"/>
                <a:ext cx="1104" cy="432"/>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97" name="Text Box 121"/>
              <p:cNvSpPr txBox="1">
                <a:spLocks noChangeArrowheads="1"/>
              </p:cNvSpPr>
              <p:nvPr/>
            </p:nvSpPr>
            <p:spPr bwMode="auto">
              <a:xfrm>
                <a:off x="2461" y="2515"/>
                <a:ext cx="108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estimated</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effective synaptic strengths</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for best model (m</a:t>
                </a:r>
                <a:r>
                  <a:rPr lang="en-US" sz="1000" baseline="-25000">
                    <a:latin typeface="Arial Unicode MS" pitchFamily="34" charset="-128"/>
                    <a:ea typeface="Arial Unicode MS" pitchFamily="34" charset="-128"/>
                    <a:cs typeface="Arial Unicode MS" pitchFamily="34" charset="-128"/>
                  </a:rPr>
                  <a:t>4</a:t>
                </a:r>
                <a:r>
                  <a:rPr lang="en-US" sz="1000">
                    <a:latin typeface="Arial Unicode MS" pitchFamily="34" charset="-128"/>
                    <a:ea typeface="Arial Unicode MS" pitchFamily="34" charset="-128"/>
                    <a:cs typeface="Arial Unicode MS" pitchFamily="34" charset="-128"/>
                  </a:rPr>
                  <a:t>)</a:t>
                </a:r>
              </a:p>
            </p:txBody>
          </p:sp>
        </p:grpSp>
      </p:grpSp>
      <p:grpSp>
        <p:nvGrpSpPr>
          <p:cNvPr id="8265" name="Group 122"/>
          <p:cNvGrpSpPr>
            <a:grpSpLocks/>
          </p:cNvGrpSpPr>
          <p:nvPr/>
        </p:nvGrpSpPr>
        <p:grpSpPr bwMode="auto">
          <a:xfrm>
            <a:off x="1981200" y="3949700"/>
            <a:ext cx="1752600" cy="563563"/>
            <a:chOff x="2868" y="3341"/>
            <a:chExt cx="1104" cy="355"/>
          </a:xfrm>
        </p:grpSpPr>
        <p:sp>
          <p:nvSpPr>
            <p:cNvPr id="46203" name="Rectangle 123"/>
            <p:cNvSpPr>
              <a:spLocks noChangeArrowheads="1"/>
            </p:cNvSpPr>
            <p:nvPr/>
          </p:nvSpPr>
          <p:spPr bwMode="auto">
            <a:xfrm>
              <a:off x="2868" y="3341"/>
              <a:ext cx="1104" cy="355"/>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68" name="Text Box 124"/>
            <p:cNvSpPr txBox="1">
              <a:spLocks noChangeArrowheads="1"/>
            </p:cNvSpPr>
            <p:nvPr/>
          </p:nvSpPr>
          <p:spPr bwMode="auto">
            <a:xfrm>
              <a:off x="2890" y="3408"/>
              <a:ext cx="10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models marginal likelihood</a:t>
              </a:r>
            </a:p>
          </p:txBody>
        </p:sp>
        <p:graphicFrame>
          <p:nvGraphicFramePr>
            <p:cNvPr id="8194" name="Object 125"/>
            <p:cNvGraphicFramePr>
              <a:graphicFrameLocks noChangeAspect="1"/>
            </p:cNvGraphicFramePr>
            <p:nvPr/>
          </p:nvGraphicFramePr>
          <p:xfrm>
            <a:off x="3197" y="3504"/>
            <a:ext cx="446" cy="170"/>
          </p:xfrm>
          <a:graphic>
            <a:graphicData uri="http://schemas.openxmlformats.org/presentationml/2006/ole">
              <mc:AlternateContent xmlns:mc="http://schemas.openxmlformats.org/markup-compatibility/2006">
                <mc:Choice xmlns:v="urn:schemas-microsoft-com:vml" Requires="v">
                  <p:oleObj spid="_x0000_s8428" name="Equation" r:id="rId6" imgW="660400" imgH="254000" progId="Equation.DSMT4">
                    <p:embed/>
                  </p:oleObj>
                </mc:Choice>
                <mc:Fallback>
                  <p:oleObj name="Equation" r:id="rId6" imgW="660400" imgH="254000" progId="Equation.DSMT4">
                    <p:embed/>
                    <p:pic>
                      <p:nvPicPr>
                        <p:cNvPr id="0" name="Object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7" y="3504"/>
                          <a:ext cx="446" cy="1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8"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Dynamic causal modeling (DCM)</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09" descr="modeEv.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25" y="1763713"/>
            <a:ext cx="40640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6"/>
          <p:cNvSpPr txBox="1">
            <a:spLocks noChangeArrowheads="1"/>
          </p:cNvSpPr>
          <p:nvPr/>
        </p:nvSpPr>
        <p:spPr bwMode="auto">
          <a:xfrm>
            <a:off x="5297488" y="1560513"/>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1</a:t>
            </a:r>
            <a:endParaRPr lang="en-US" sz="2400" baseline="-25000">
              <a:latin typeface="Times New Roman" pitchFamily="18" charset="0"/>
              <a:cs typeface="Arial" charset="0"/>
            </a:endParaRPr>
          </a:p>
        </p:txBody>
      </p:sp>
      <p:sp>
        <p:nvSpPr>
          <p:cNvPr id="10245" name="Text Box 57"/>
          <p:cNvSpPr txBox="1">
            <a:spLocks noChangeArrowheads="1"/>
          </p:cNvSpPr>
          <p:nvPr/>
        </p:nvSpPr>
        <p:spPr bwMode="auto">
          <a:xfrm>
            <a:off x="5368925" y="3275013"/>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2</a:t>
            </a:r>
            <a:endParaRPr lang="en-US" sz="2400" baseline="-25000">
              <a:latin typeface="Times New Roman" pitchFamily="18" charset="0"/>
              <a:cs typeface="Arial" charset="0"/>
            </a:endParaRPr>
          </a:p>
        </p:txBody>
      </p:sp>
      <p:sp>
        <p:nvSpPr>
          <p:cNvPr id="10246" name="Text Box 18"/>
          <p:cNvSpPr txBox="1">
            <a:spLocks noChangeArrowheads="1"/>
          </p:cNvSpPr>
          <p:nvPr/>
        </p:nvSpPr>
        <p:spPr bwMode="auto">
          <a:xfrm rot="-5400000">
            <a:off x="-547687" y="2905125"/>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differences in log- model evidences</a:t>
            </a:r>
            <a:endParaRPr lang="en-US" sz="1400">
              <a:cs typeface="Arial" charset="0"/>
            </a:endParaRPr>
          </a:p>
        </p:txBody>
      </p:sp>
      <p:graphicFrame>
        <p:nvGraphicFramePr>
          <p:cNvPr id="10242" name="Object 16"/>
          <p:cNvGraphicFramePr>
            <a:graphicFrameLocks noChangeAspect="1"/>
          </p:cNvGraphicFramePr>
          <p:nvPr/>
        </p:nvGraphicFramePr>
        <p:xfrm>
          <a:off x="1644650" y="1274763"/>
          <a:ext cx="1998663" cy="373062"/>
        </p:xfrm>
        <a:graphic>
          <a:graphicData uri="http://schemas.openxmlformats.org/presentationml/2006/ole">
            <mc:AlternateContent xmlns:mc="http://schemas.openxmlformats.org/markup-compatibility/2006">
              <mc:Choice xmlns:v="urn:schemas-microsoft-com:vml" Requires="v">
                <p:oleObj spid="_x0000_s10374" name="Equation" r:id="rId5" imgW="1511280" imgH="279360" progId="Equation.DSMT4">
                  <p:embed/>
                </p:oleObj>
              </mc:Choice>
              <mc:Fallback>
                <p:oleObj name="Equation" r:id="rId5" imgW="1511280" imgH="27936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4650" y="1274763"/>
                        <a:ext cx="1998663"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18"/>
          <p:cNvSpPr txBox="1">
            <a:spLocks noChangeArrowheads="1"/>
          </p:cNvSpPr>
          <p:nvPr/>
        </p:nvSpPr>
        <p:spPr bwMode="auto">
          <a:xfrm>
            <a:off x="2428875" y="4621213"/>
            <a:ext cx="836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subjects</a:t>
            </a:r>
            <a:endParaRPr lang="en-US" sz="1400">
              <a:cs typeface="Arial" charset="0"/>
            </a:endParaRPr>
          </a:p>
        </p:txBody>
      </p:sp>
      <p:pic>
        <p:nvPicPr>
          <p:cNvPr id="10248" name="Picture 110" descr="m1.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4738" y="1489075"/>
            <a:ext cx="14890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11" descr="m2.t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6175" y="3275013"/>
            <a:ext cx="14890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8"/>
          <p:cNvSpPr txBox="1">
            <a:spLocks noChangeArrowheads="1"/>
          </p:cNvSpPr>
          <p:nvPr/>
        </p:nvSpPr>
        <p:spPr bwMode="auto">
          <a:xfrm>
            <a:off x="1071563" y="5273675"/>
            <a:ext cx="13133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cs typeface="Arial" charset="0"/>
              </a:rPr>
              <a:t>Fixed </a:t>
            </a:r>
            <a:r>
              <a:rPr lang="en-GB" dirty="0">
                <a:solidFill>
                  <a:srgbClr val="CC6600"/>
                </a:solidFill>
                <a:latin typeface="Cambria" pitchFamily="18" charset="0"/>
                <a:cs typeface="Arial" charset="0"/>
              </a:rPr>
              <a:t>effect</a:t>
            </a:r>
            <a:endParaRPr lang="en-US" dirty="0">
              <a:latin typeface="Cambria" pitchFamily="18" charset="0"/>
              <a:cs typeface="Arial" charset="0"/>
            </a:endParaRPr>
          </a:p>
        </p:txBody>
      </p:sp>
      <p:sp>
        <p:nvSpPr>
          <p:cNvPr id="10251" name="Text Box 18"/>
          <p:cNvSpPr txBox="1">
            <a:spLocks noChangeArrowheads="1"/>
          </p:cNvSpPr>
          <p:nvPr/>
        </p:nvSpPr>
        <p:spPr bwMode="auto">
          <a:xfrm>
            <a:off x="1071563" y="5988050"/>
            <a:ext cx="1601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cs typeface="Arial" charset="0"/>
              </a:rPr>
              <a:t>Random </a:t>
            </a:r>
            <a:r>
              <a:rPr lang="en-GB" dirty="0">
                <a:solidFill>
                  <a:srgbClr val="CC6600"/>
                </a:solidFill>
                <a:latin typeface="Cambria" pitchFamily="18" charset="0"/>
                <a:cs typeface="Arial" charset="0"/>
              </a:rPr>
              <a:t>effect</a:t>
            </a:r>
            <a:endParaRPr lang="en-US" dirty="0">
              <a:latin typeface="Cambria" pitchFamily="18" charset="0"/>
              <a:cs typeface="Arial" charset="0"/>
            </a:endParaRPr>
          </a:p>
        </p:txBody>
      </p:sp>
      <p:sp>
        <p:nvSpPr>
          <p:cNvPr id="10252" name="Text Box 18"/>
          <p:cNvSpPr txBox="1">
            <a:spLocks noChangeArrowheads="1"/>
          </p:cNvSpPr>
          <p:nvPr/>
        </p:nvSpPr>
        <p:spPr bwMode="auto">
          <a:xfrm>
            <a:off x="3286125" y="5273675"/>
            <a:ext cx="40164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smtClean="0">
                <a:latin typeface="Cambria" pitchFamily="18" charset="0"/>
                <a:cs typeface="Arial" charset="0"/>
              </a:rPr>
              <a:t>Assume </a:t>
            </a:r>
            <a:r>
              <a:rPr lang="en-GB" sz="1400" dirty="0">
                <a:latin typeface="Cambria" pitchFamily="18" charset="0"/>
                <a:cs typeface="Arial" charset="0"/>
              </a:rPr>
              <a:t>all subjects correspond to the same model</a:t>
            </a:r>
            <a:endParaRPr lang="en-US" sz="1400" dirty="0">
              <a:latin typeface="Cambria" pitchFamily="18" charset="0"/>
              <a:cs typeface="Arial" charset="0"/>
            </a:endParaRPr>
          </a:p>
        </p:txBody>
      </p:sp>
      <p:sp>
        <p:nvSpPr>
          <p:cNvPr id="10253" name="Text Box 18"/>
          <p:cNvSpPr txBox="1">
            <a:spLocks noChangeArrowheads="1"/>
          </p:cNvSpPr>
          <p:nvPr/>
        </p:nvSpPr>
        <p:spPr bwMode="auto">
          <a:xfrm>
            <a:off x="3313113" y="6003925"/>
            <a:ext cx="5135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smtClean="0">
                <a:latin typeface="Cambria" pitchFamily="18" charset="0"/>
                <a:cs typeface="Arial" charset="0"/>
              </a:rPr>
              <a:t>Assume </a:t>
            </a:r>
            <a:r>
              <a:rPr lang="en-GB" sz="1400" dirty="0">
                <a:latin typeface="Cambria" pitchFamily="18" charset="0"/>
                <a:cs typeface="Arial" charset="0"/>
              </a:rPr>
              <a:t>different subjects might correspond to different models</a:t>
            </a:r>
            <a:endParaRPr lang="en-US" sz="1400" dirty="0">
              <a:latin typeface="Cambria" pitchFamily="18" charset="0"/>
              <a:cs typeface="Arial" charset="0"/>
            </a:endParaRPr>
          </a:p>
        </p:txBody>
      </p:sp>
      <p:sp>
        <p:nvSpPr>
          <p:cNvPr id="1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for group studies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865981" y="270892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Thanks</a:t>
            </a:r>
            <a:endParaRPr lang="en-US" dirty="0"/>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34</a:t>
            </a:fld>
            <a:endParaRPr lang="en-US"/>
          </a:p>
        </p:txBody>
      </p:sp>
    </p:spTree>
    <p:extLst>
      <p:ext uri="{BB962C8B-B14F-4D97-AF65-F5344CB8AC3E}">
        <p14:creationId xmlns:p14="http://schemas.microsoft.com/office/powerpoint/2010/main" val="1703966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971600" y="1556792"/>
                <a:ext cx="7343775" cy="4054956"/>
              </a:xfrm>
            </p:spPr>
            <p:txBody>
              <a:bodyPr>
                <a:spAutoFit/>
              </a:bodyPr>
              <a:lstStyle/>
              <a:p>
                <a:pPr algn="just">
                  <a:lnSpc>
                    <a:spcPct val="150000"/>
                  </a:lnSpc>
                </a:pPr>
                <a:r>
                  <a:rPr lang="de-CH" dirty="0" smtClean="0"/>
                  <a:t>This is a question referring to uncertain quantities. Like almost all scientific questions, it cannot be answered by deductive logic. Nonetheless, quantitative answers can be given – but they can only be given in terms of probabilities.</a:t>
                </a:r>
              </a:p>
              <a:p>
                <a:pPr algn="just">
                  <a:lnSpc>
                    <a:spcPct val="150000"/>
                  </a:lnSpc>
                </a:pPr>
                <a:endParaRPr lang="de-CH" dirty="0" smtClean="0"/>
              </a:p>
              <a:p>
                <a:pPr algn="just">
                  <a:lnSpc>
                    <a:spcPct val="150000"/>
                  </a:lnSpc>
                </a:pPr>
                <a:r>
                  <a:rPr lang="de-CH" dirty="0" smtClean="0"/>
                  <a:t>Our question here can be rephrased </a:t>
                </a:r>
                <a:r>
                  <a:rPr lang="de-CH" dirty="0"/>
                  <a:t> </a:t>
                </a:r>
                <a:r>
                  <a:rPr lang="de-CH" dirty="0" smtClean="0"/>
                  <a:t>in terms of a conditional probability: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𝑁𝑜𝑏𝑒𝑙</m:t>
                          </m:r>
                          <m:r>
                            <a:rPr lang="de-CH" b="0" i="1" smtClean="0">
                              <a:latin typeface="Cambria Math"/>
                            </a:rPr>
                            <m:t> </m:t>
                          </m:r>
                        </m:e>
                        <m:e>
                          <m:r>
                            <a:rPr lang="de-CH" b="0" i="1" smtClean="0">
                              <a:latin typeface="Cambria Math"/>
                            </a:rPr>
                            <m:t> </m:t>
                          </m:r>
                          <m:r>
                            <a:rPr lang="de-CH" b="0" i="1" smtClean="0">
                              <a:latin typeface="Cambria Math"/>
                            </a:rPr>
                            <m:t>𝑙𝑜𝑡𝑠</m:t>
                          </m:r>
                          <m:r>
                            <a:rPr lang="de-CH" b="0" i="1" smtClean="0">
                              <a:latin typeface="Cambria Math"/>
                            </a:rPr>
                            <m:t> </m:t>
                          </m:r>
                          <m:r>
                            <a:rPr lang="de-CH" b="0" i="1" smtClean="0">
                              <a:latin typeface="Cambria Math"/>
                            </a:rPr>
                            <m:t>𝑜𝑓</m:t>
                          </m:r>
                          <m:r>
                            <a:rPr lang="de-CH" b="0" i="1" smtClean="0">
                              <a:latin typeface="Cambria Math"/>
                            </a:rPr>
                            <m:t> </m:t>
                          </m:r>
                          <m:r>
                            <a:rPr lang="de-CH" b="0" i="1" smtClean="0">
                              <a:latin typeface="Cambria Math"/>
                            </a:rPr>
                            <m:t>𝑐h𝑜𝑐𝑜𝑙𝑎𝑡𝑒</m:t>
                          </m:r>
                        </m:e>
                      </m:d>
                      <m:r>
                        <a:rPr lang="de-CH" b="0" i="1" smtClean="0">
                          <a:latin typeface="Cambria Math"/>
                        </a:rPr>
                        <m:t>= ?</m:t>
                      </m:r>
                    </m:oMath>
                  </m:oMathPara>
                </a14:m>
                <a:endParaRPr lang="de-CH" dirty="0" smtClean="0">
                  <a:latin typeface="Cambria" pitchFamily="18" charset="0"/>
                </a:endParaRPr>
              </a:p>
              <a:p>
                <a:pPr algn="just">
                  <a:lnSpc>
                    <a:spcPct val="150000"/>
                  </a:lnSpc>
                </a:pPr>
                <a:endParaRPr lang="de-CH" dirty="0" smtClean="0">
                  <a:latin typeface="Cambria" pitchFamily="18" charset="0"/>
                </a:endParaRPr>
              </a:p>
              <a:p>
                <a:pPr algn="just">
                  <a:lnSpc>
                    <a:spcPct val="150000"/>
                  </a:lnSpc>
                </a:pPr>
                <a:r>
                  <a:rPr lang="de-CH" dirty="0" smtClean="0"/>
                  <a:t>To answer it, we have to learn to calculate such quantities. The tool for this is Bayesian inference.</a:t>
                </a:r>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971600" y="1556792"/>
                <a:ext cx="7343775" cy="4054956"/>
              </a:xfrm>
              <a:blipFill rotWithShape="1">
                <a:blip r:embed="rId3"/>
                <a:stretch>
                  <a:fillRect l="-1743" r="-1826"/>
                </a:stretch>
              </a:blipFill>
            </p:spPr>
            <p:txBody>
              <a:bodyPr/>
              <a:lstStyle/>
              <a:p>
                <a:r>
                  <a:rPr lang="en-US">
                    <a:noFill/>
                  </a:rPr>
                  <a:t> </a:t>
                </a:r>
              </a:p>
            </p:txBody>
          </p:sp>
        </mc:Fallback>
      </mc:AlternateContent>
      <p:sp>
        <p:nvSpPr>
          <p:cNvPr id="2" name="Title 1"/>
          <p:cNvSpPr>
            <a:spLocks noGrp="1"/>
          </p:cNvSpPr>
          <p:nvPr>
            <p:ph type="title"/>
          </p:nvPr>
        </p:nvSpPr>
        <p:spPr>
          <a:xfrm>
            <a:off x="899592" y="548680"/>
            <a:ext cx="7343775" cy="405683"/>
          </a:xfrm>
        </p:spPr>
        <p:txBody>
          <a:bodyPr>
            <a:spAutoFit/>
          </a:bodyPr>
          <a:lstStyle/>
          <a:p>
            <a:pPr algn="ctr"/>
            <a:r>
              <a:rPr lang="de-CH" dirty="0" smtClean="0"/>
              <a:t>So will I win the Nobel prize if I eat lots of chocolate?</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4</a:t>
            </a:fld>
            <a:endParaRPr lang="en-US"/>
          </a:p>
        </p:txBody>
      </p:sp>
    </p:spTree>
    <p:extLst>
      <p:ext uri="{BB962C8B-B14F-4D97-AF65-F5344CB8AC3E}">
        <p14:creationId xmlns:p14="http://schemas.microsoft.com/office/powerpoint/2010/main" val="1841280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03848" y="3455777"/>
            <a:ext cx="5184576" cy="288032"/>
          </a:xfrm>
          <a:prstGeom prst="rect">
            <a:avLst/>
          </a:prstGeom>
          <a:solidFill>
            <a:srgbClr val="FF00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4" name="Rectangle 3"/>
          <p:cNvSpPr/>
          <p:nvPr/>
        </p:nvSpPr>
        <p:spPr bwMode="auto">
          <a:xfrm>
            <a:off x="2915816" y="3068960"/>
            <a:ext cx="5472608" cy="288032"/>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8" name="Rectangle 7"/>
          <p:cNvSpPr/>
          <p:nvPr/>
        </p:nvSpPr>
        <p:spPr bwMode="auto">
          <a:xfrm>
            <a:off x="899592" y="3867807"/>
            <a:ext cx="2952328" cy="288032"/>
          </a:xfrm>
          <a:prstGeom prst="rect">
            <a:avLst/>
          </a:prstGeom>
          <a:solidFill>
            <a:srgbClr val="FF00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2" name="Title 1"/>
          <p:cNvSpPr>
            <a:spLocks noGrp="1"/>
          </p:cNvSpPr>
          <p:nvPr>
            <p:ph type="title"/>
          </p:nvPr>
        </p:nvSpPr>
        <p:spPr>
          <a:xfrm>
            <a:off x="899592" y="548680"/>
            <a:ext cx="7343775" cy="1144347"/>
          </a:xfrm>
        </p:spPr>
        <p:txBody>
          <a:bodyPr>
            <a:spAutoFit/>
          </a:bodyPr>
          <a:lstStyle/>
          <a:p>
            <a:pPr algn="ctr"/>
            <a:r>
              <a:rPr lang="de-CH" dirty="0" smtClean="0">
                <a:latin typeface="Cambria" pitchFamily="18" charset="0"/>
              </a:rPr>
              <a:t>«Bayesian» = logical</a:t>
            </a:r>
            <a:br>
              <a:rPr lang="de-CH" dirty="0" smtClean="0">
                <a:latin typeface="Cambria" pitchFamily="18" charset="0"/>
              </a:rPr>
            </a:br>
            <a:r>
              <a:rPr lang="de-CH" dirty="0" smtClean="0">
                <a:latin typeface="Cambria" pitchFamily="18" charset="0"/>
              </a:rPr>
              <a:t>and</a:t>
            </a:r>
            <a:br>
              <a:rPr lang="de-CH" dirty="0" smtClean="0">
                <a:latin typeface="Cambria" pitchFamily="18" charset="0"/>
              </a:rPr>
            </a:br>
            <a:r>
              <a:rPr lang="de-CH" dirty="0" smtClean="0">
                <a:latin typeface="Cambria" pitchFamily="18" charset="0"/>
              </a:rPr>
              <a:t>logical = probabilistic</a:t>
            </a:r>
            <a:endParaRPr lang="en-US" dirty="0">
              <a:latin typeface="Cambria" pitchFamily="18" charset="0"/>
            </a:endParaRPr>
          </a:p>
        </p:txBody>
      </p:sp>
      <p:sp>
        <p:nvSpPr>
          <p:cNvPr id="68" name="Content Placeholder 2"/>
          <p:cNvSpPr>
            <a:spLocks noGrp="1"/>
          </p:cNvSpPr>
          <p:nvPr>
            <p:ph idx="1"/>
          </p:nvPr>
        </p:nvSpPr>
        <p:spPr>
          <a:xfrm>
            <a:off x="971600" y="2204864"/>
            <a:ext cx="7343775" cy="2459135"/>
          </a:xfrm>
        </p:spPr>
        <p:txBody>
          <a:bodyPr>
            <a:spAutoFit/>
          </a:bodyPr>
          <a:lstStyle/>
          <a:p>
            <a:pPr algn="just">
              <a:lnSpc>
                <a:spcPct val="150000"/>
              </a:lnSpc>
            </a:pPr>
            <a:r>
              <a:rPr lang="de-CH" dirty="0">
                <a:latin typeface="Cambria" pitchFamily="18" charset="0"/>
              </a:rPr>
              <a:t>«T</a:t>
            </a:r>
            <a:r>
              <a:rPr lang="en-US" dirty="0">
                <a:latin typeface="Cambria" pitchFamily="18" charset="0"/>
              </a:rPr>
              <a:t>he actual science of logic is conversant at present only with things either certain, impossible, or entirely doubtful, none of which (fortunately) we have to reason on. Therefore the true logic for this world is the calculus of </a:t>
            </a:r>
            <a:r>
              <a:rPr lang="en-US" dirty="0" smtClean="0">
                <a:latin typeface="Cambria" pitchFamily="18" charset="0"/>
              </a:rPr>
              <a:t>probabilities</a:t>
            </a:r>
            <a:r>
              <a:rPr lang="en-US" dirty="0">
                <a:latin typeface="Cambria" pitchFamily="18" charset="0"/>
              </a:rPr>
              <a:t>, which takes account of the magnitude of the probability which is, or ought to be, in a reasonable man's mind</a:t>
            </a:r>
            <a:r>
              <a:rPr lang="en-US" dirty="0" smtClean="0">
                <a:latin typeface="Cambria" pitchFamily="18" charset="0"/>
              </a:rPr>
              <a:t>.</a:t>
            </a:r>
            <a:r>
              <a:rPr lang="de-CH" dirty="0" smtClean="0">
                <a:latin typeface="Cambria" pitchFamily="18" charset="0"/>
              </a:rPr>
              <a:t>»</a:t>
            </a:r>
          </a:p>
          <a:p>
            <a:pPr algn="r">
              <a:lnSpc>
                <a:spcPct val="150000"/>
              </a:lnSpc>
            </a:pPr>
            <a:r>
              <a:rPr lang="de-CH" dirty="0" smtClean="0"/>
              <a:t> — James Clerk Maxwell, 1850</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5</a:t>
            </a:fld>
            <a:endParaRPr lang="en-US"/>
          </a:p>
        </p:txBody>
      </p:sp>
    </p:spTree>
    <p:extLst>
      <p:ext uri="{BB962C8B-B14F-4D97-AF65-F5344CB8AC3E}">
        <p14:creationId xmlns:p14="http://schemas.microsoft.com/office/powerpoint/2010/main" val="23982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ontent Placeholder 2"/>
          <p:cNvSpPr>
            <a:spLocks noGrp="1"/>
          </p:cNvSpPr>
          <p:nvPr>
            <p:ph idx="1"/>
          </p:nvPr>
        </p:nvSpPr>
        <p:spPr>
          <a:xfrm>
            <a:off x="971600" y="2060848"/>
            <a:ext cx="7343775" cy="3662541"/>
          </a:xfrm>
        </p:spPr>
        <p:txBody>
          <a:bodyPr>
            <a:spAutoFit/>
          </a:bodyPr>
          <a:lstStyle/>
          <a:p>
            <a:pPr algn="just">
              <a:lnSpc>
                <a:spcPct val="150000"/>
              </a:lnSpc>
            </a:pPr>
            <a:r>
              <a:rPr lang="de-CH" dirty="0" smtClean="0"/>
              <a:t>But in what sense is probabilistic reasoning (i.e., reasoning about uncertain quantities according to the rules of probability theory) «logical»?</a:t>
            </a:r>
          </a:p>
          <a:p>
            <a:pPr algn="just">
              <a:lnSpc>
                <a:spcPct val="150000"/>
              </a:lnSpc>
            </a:pPr>
            <a:endParaRPr lang="de-CH" dirty="0">
              <a:latin typeface="Cambria" pitchFamily="18" charset="0"/>
            </a:endParaRPr>
          </a:p>
          <a:p>
            <a:pPr algn="just">
              <a:lnSpc>
                <a:spcPct val="150000"/>
              </a:lnSpc>
            </a:pPr>
            <a:r>
              <a:rPr lang="de-CH" dirty="0" smtClean="0"/>
              <a:t>R. T. Cox showed in 1946 that the rules of probability theory can be derived from three basic desiderata:</a:t>
            </a:r>
          </a:p>
          <a:p>
            <a:pPr marL="342900" indent="-342900" algn="just">
              <a:lnSpc>
                <a:spcPct val="150000"/>
              </a:lnSpc>
              <a:buFont typeface="+mj-lt"/>
              <a:buAutoNum type="arabicPeriod"/>
            </a:pPr>
            <a:r>
              <a:rPr lang="de-CH" dirty="0" smtClean="0">
                <a:latin typeface="Cambria" pitchFamily="18" charset="0"/>
              </a:rPr>
              <a:t>Representation of degrees of plausibility by real numbers</a:t>
            </a:r>
          </a:p>
          <a:p>
            <a:pPr marL="342900" indent="-342900" algn="just">
              <a:lnSpc>
                <a:spcPct val="150000"/>
              </a:lnSpc>
              <a:buFont typeface="+mj-lt"/>
              <a:buAutoNum type="arabicPeriod"/>
            </a:pPr>
            <a:r>
              <a:rPr lang="de-CH" dirty="0" smtClean="0"/>
              <a:t>Qualitative correspondence with common sense (in a well-defined sense)</a:t>
            </a:r>
          </a:p>
          <a:p>
            <a:pPr marL="342900" indent="-342900" algn="just">
              <a:lnSpc>
                <a:spcPct val="150000"/>
              </a:lnSpc>
              <a:buFont typeface="+mj-lt"/>
              <a:buAutoNum type="arabicPeriod"/>
            </a:pPr>
            <a:r>
              <a:rPr lang="de-CH" dirty="0" smtClean="0">
                <a:latin typeface="Cambria" pitchFamily="18" charset="0"/>
              </a:rPr>
              <a:t>Consistency</a:t>
            </a:r>
            <a:endParaRPr lang="en-US" dirty="0">
              <a:latin typeface="Cambria" pitchFamily="18" charset="0"/>
            </a:endParaRPr>
          </a:p>
        </p:txBody>
      </p:sp>
      <p:sp>
        <p:nvSpPr>
          <p:cNvPr id="2" name="Title 1"/>
          <p:cNvSpPr>
            <a:spLocks noGrp="1"/>
          </p:cNvSpPr>
          <p:nvPr>
            <p:ph type="title"/>
          </p:nvPr>
        </p:nvSpPr>
        <p:spPr>
          <a:xfrm>
            <a:off x="899592" y="332656"/>
            <a:ext cx="7343775" cy="1144347"/>
          </a:xfrm>
        </p:spPr>
        <p:txBody>
          <a:bodyPr>
            <a:spAutoFit/>
          </a:bodyPr>
          <a:lstStyle/>
          <a:p>
            <a:pPr algn="ctr"/>
            <a:r>
              <a:rPr lang="de-CH" dirty="0" smtClean="0">
                <a:latin typeface="Cambria" pitchFamily="18" charset="0"/>
              </a:rPr>
              <a:t>«Bayesian» = logical</a:t>
            </a:r>
            <a:br>
              <a:rPr lang="de-CH" dirty="0" smtClean="0">
                <a:latin typeface="Cambria" pitchFamily="18" charset="0"/>
              </a:rPr>
            </a:br>
            <a:r>
              <a:rPr lang="de-CH" dirty="0" smtClean="0">
                <a:latin typeface="Cambria" pitchFamily="18" charset="0"/>
              </a:rPr>
              <a:t>and</a:t>
            </a:r>
            <a:br>
              <a:rPr lang="de-CH" dirty="0" smtClean="0">
                <a:latin typeface="Cambria" pitchFamily="18" charset="0"/>
              </a:rPr>
            </a:br>
            <a:r>
              <a:rPr lang="de-CH" dirty="0" smtClean="0">
                <a:latin typeface="Cambria" pitchFamily="18" charset="0"/>
              </a:rPr>
              <a:t>logical = probabilistic</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6</a:t>
            </a:fld>
            <a:endParaRPr lang="en-US"/>
          </a:p>
        </p:txBody>
      </p:sp>
    </p:spTree>
    <p:extLst>
      <p:ext uri="{BB962C8B-B14F-4D97-AF65-F5344CB8AC3E}">
        <p14:creationId xmlns:p14="http://schemas.microsoft.com/office/powerpoint/2010/main" val="4092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052736"/>
                <a:ext cx="8064896" cy="4735142"/>
              </a:xfrm>
            </p:spPr>
            <p:txBody>
              <a:bodyPr wrap="square">
                <a:spAutoFit/>
              </a:bodyPr>
              <a:lstStyle/>
              <a:p>
                <a:pPr algn="just">
                  <a:lnSpc>
                    <a:spcPct val="150000"/>
                  </a:lnSpc>
                </a:pPr>
                <a:r>
                  <a:rPr lang="de-CH" dirty="0" smtClean="0"/>
                  <a:t>By mathematical proof (i.e., by deductive reasoning) the three desiderata as set out by Cox imply the rules of probability (i.e., the rules of inductive reasoning).</a:t>
                </a:r>
                <a:endParaRPr lang="de-CH" dirty="0"/>
              </a:p>
              <a:p>
                <a:pPr algn="just">
                  <a:lnSpc>
                    <a:spcPct val="150000"/>
                  </a:lnSpc>
                </a:pPr>
                <a:r>
                  <a:rPr lang="de-CH" dirty="0" smtClean="0"/>
                  <a:t>This means that anyone who accepts the desiderata must accept the following rules:</a:t>
                </a:r>
              </a:p>
              <a:p>
                <a:pPr algn="just">
                  <a:lnSpc>
                    <a:spcPct val="150000"/>
                  </a:lnSpc>
                </a:pPr>
                <a:endParaRPr lang="de-CH" dirty="0"/>
              </a:p>
              <a:p>
                <a:pPr marL="342900" indent="-342900" algn="just">
                  <a:lnSpc>
                    <a:spcPct val="150000"/>
                  </a:lnSpc>
                  <a:buFont typeface="+mj-lt"/>
                  <a:buAutoNum type="arabicPeriod"/>
                </a:pPr>
                <a:r>
                  <a:rPr lang="de-CH" dirty="0" smtClean="0"/>
                  <a:t> </a:t>
                </a:r>
                <a14:m>
                  <m:oMath xmlns:m="http://schemas.openxmlformats.org/officeDocument/2006/math">
                    <m:nary>
                      <m:naryPr>
                        <m:chr m:val="∑"/>
                        <m:supHide m:val="on"/>
                        <m:ctrlPr>
                          <a:rPr lang="de-CH" i="1" smtClean="0">
                            <a:latin typeface="Cambria Math"/>
                          </a:rPr>
                        </m:ctrlPr>
                      </m:naryPr>
                      <m:sub>
                        <m:r>
                          <m:rPr>
                            <m:brk m:alnAt="7"/>
                          </m:rPr>
                          <a:rPr lang="de-CH" b="0" i="1" smtClean="0">
                            <a:latin typeface="Cambria Math"/>
                          </a:rPr>
                          <m:t>𝑎</m:t>
                        </m:r>
                      </m:sub>
                      <m:sup/>
                      <m:e>
                        <m:r>
                          <a:rPr lang="de-CH" b="0" i="1" smtClean="0">
                            <a:latin typeface="Cambria Math"/>
                          </a:rPr>
                          <m:t>𝑝</m:t>
                        </m:r>
                        <m:d>
                          <m:dPr>
                            <m:ctrlPr>
                              <a:rPr lang="de-CH" b="0" i="1" smtClean="0">
                                <a:latin typeface="Cambria Math"/>
                              </a:rPr>
                            </m:ctrlPr>
                          </m:dPr>
                          <m:e>
                            <m:r>
                              <a:rPr lang="de-CH" b="0" i="1" smtClean="0">
                                <a:latin typeface="Cambria Math"/>
                              </a:rPr>
                              <m:t>𝑎</m:t>
                            </m:r>
                          </m:e>
                        </m:d>
                        <m:r>
                          <a:rPr lang="de-CH" b="0" i="1" smtClean="0">
                            <a:latin typeface="Cambria Math"/>
                          </a:rPr>
                          <m:t>=1</m:t>
                        </m:r>
                      </m:e>
                    </m:nary>
                  </m:oMath>
                </a14:m>
                <a:r>
                  <a:rPr lang="de-CH" dirty="0" smtClean="0"/>
                  <a:t>                                                   </a:t>
                </a:r>
                <a:r>
                  <a:rPr lang="de-CH" sz="1600" dirty="0" smtClean="0"/>
                  <a:t>(Normalization)</a:t>
                </a:r>
              </a:p>
              <a:p>
                <a:pPr marL="342900" indent="-342900" algn="just">
                  <a:lnSpc>
                    <a:spcPct val="150000"/>
                  </a:lnSpc>
                  <a:buFont typeface="+mj-lt"/>
                  <a:buAutoNum type="arabicPeriod"/>
                </a:pPr>
                <a:r>
                  <a:rPr lang="de-CH" b="0" dirty="0" smtClean="0"/>
                  <a:t> </a:t>
                </a:r>
                <a14:m>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𝑏</m:t>
                        </m:r>
                      </m:e>
                    </m:d>
                    <m:r>
                      <a:rPr lang="de-CH" b="0" i="1" smtClean="0">
                        <a:latin typeface="Cambria Math"/>
                      </a:rPr>
                      <m:t>=</m:t>
                    </m:r>
                    <m:nary>
                      <m:naryPr>
                        <m:chr m:val="∑"/>
                        <m:supHide m:val="on"/>
                        <m:ctrlPr>
                          <a:rPr lang="de-CH" i="1" smtClean="0">
                            <a:latin typeface="Cambria Math"/>
                          </a:rPr>
                        </m:ctrlPr>
                      </m:naryPr>
                      <m:sub>
                        <m:r>
                          <m:rPr>
                            <m:brk m:alnAt="7"/>
                          </m:rPr>
                          <a:rPr lang="de-CH" i="1">
                            <a:latin typeface="Cambria Math"/>
                          </a:rPr>
                          <m:t>𝑎</m:t>
                        </m:r>
                      </m:sub>
                      <m:sup/>
                      <m:e>
                        <m:r>
                          <a:rPr lang="de-CH" b="0" i="1" smtClean="0">
                            <a:latin typeface="Cambria Math"/>
                          </a:rPr>
                          <m:t>𝑝</m:t>
                        </m:r>
                        <m:d>
                          <m:dPr>
                            <m:ctrlPr>
                              <a:rPr lang="de-CH" i="1">
                                <a:latin typeface="Cambria Math"/>
                              </a:rPr>
                            </m:ctrlPr>
                          </m:dPr>
                          <m:e>
                            <m:r>
                              <a:rPr lang="de-CH" i="1">
                                <a:latin typeface="Cambria Math"/>
                              </a:rPr>
                              <m:t>𝑎</m:t>
                            </m:r>
                            <m:r>
                              <a:rPr lang="de-CH" b="0" i="1" smtClean="0">
                                <a:latin typeface="Cambria Math"/>
                              </a:rPr>
                              <m:t>,</m:t>
                            </m:r>
                            <m:r>
                              <a:rPr lang="de-CH" b="0" i="1" smtClean="0">
                                <a:latin typeface="Cambria Math"/>
                              </a:rPr>
                              <m:t>𝑏</m:t>
                            </m:r>
                          </m:e>
                        </m:d>
                      </m:e>
                    </m:nary>
                  </m:oMath>
                </a14:m>
                <a:r>
                  <a:rPr lang="de-CH" dirty="0"/>
                  <a:t>          </a:t>
                </a:r>
                <a:r>
                  <a:rPr lang="de-CH" dirty="0" smtClean="0"/>
                  <a:t>                              </a:t>
                </a:r>
                <a:r>
                  <a:rPr lang="de-CH" sz="1600" dirty="0" smtClean="0"/>
                  <a:t>(Marginalization – also called the </a:t>
                </a:r>
                <a:r>
                  <a:rPr lang="de-CH" sz="1600" b="1" dirty="0" smtClean="0"/>
                  <a:t>sum rule</a:t>
                </a:r>
                <a:r>
                  <a:rPr lang="de-CH" sz="1600" dirty="0" smtClean="0"/>
                  <a:t>)</a:t>
                </a:r>
              </a:p>
              <a:p>
                <a:pPr marL="342900" indent="-342900" algn="just">
                  <a:lnSpc>
                    <a:spcPct val="150000"/>
                  </a:lnSpc>
                  <a:buFont typeface="+mj-lt"/>
                  <a:buAutoNum type="arabicPeriod"/>
                </a:pPr>
                <a:r>
                  <a:rPr lang="de-CH" dirty="0"/>
                  <a:t> </a:t>
                </a:r>
                <a14:m>
                  <m:oMath xmlns:m="http://schemas.openxmlformats.org/officeDocument/2006/math">
                    <m:r>
                      <a:rPr lang="de-CH" b="0" i="1" smtClean="0">
                        <a:latin typeface="Cambria Math"/>
                      </a:rPr>
                      <m:t>𝑝</m:t>
                    </m:r>
                    <m:d>
                      <m:dPr>
                        <m:ctrlPr>
                          <a:rPr lang="de-CH" i="1">
                            <a:latin typeface="Cambria Math"/>
                          </a:rPr>
                        </m:ctrlPr>
                      </m:dPr>
                      <m:e>
                        <m:r>
                          <a:rPr lang="de-CH" b="0" i="1" smtClean="0">
                            <a:latin typeface="Cambria Math"/>
                          </a:rPr>
                          <m:t>𝑎</m:t>
                        </m:r>
                        <m:r>
                          <a:rPr lang="de-CH" b="0" i="1" smtClean="0">
                            <a:latin typeface="Cambria Math"/>
                          </a:rPr>
                          <m:t>,</m:t>
                        </m:r>
                        <m:r>
                          <a:rPr lang="de-CH" i="1">
                            <a:latin typeface="Cambria Math"/>
                          </a:rPr>
                          <m:t>𝑏</m:t>
                        </m:r>
                      </m:e>
                    </m:d>
                    <m:r>
                      <a:rPr lang="de-CH" i="1">
                        <a:latin typeface="Cambria Math"/>
                      </a:rPr>
                      <m:t>=</m:t>
                    </m:r>
                    <m:r>
                      <a:rPr lang="de-CH" b="0" i="1" smtClean="0">
                        <a:latin typeface="Cambria Math"/>
                      </a:rPr>
                      <m:t>𝑝</m:t>
                    </m:r>
                    <m:d>
                      <m:dPr>
                        <m:ctrlPr>
                          <a:rPr lang="de-CH" b="0" i="1" smtClean="0">
                            <a:latin typeface="Cambria Math"/>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b="0" i="1" smtClean="0">
                            <a:latin typeface="Cambria Math"/>
                          </a:rPr>
                        </m:ctrlPr>
                      </m:dPr>
                      <m:e>
                        <m:r>
                          <a:rPr lang="de-CH" b="0" i="1" smtClean="0">
                            <a:latin typeface="Cambria Math"/>
                          </a:rPr>
                          <m:t>𝑏</m:t>
                        </m:r>
                      </m:e>
                    </m:d>
                    <m:r>
                      <a:rPr lang="de-CH" i="1">
                        <a:latin typeface="Cambria Math"/>
                      </a:rPr>
                      <m:t>=</m:t>
                    </m:r>
                    <m:r>
                      <a:rPr lang="de-CH" b="0" i="1" smtClean="0">
                        <a:latin typeface="Cambria Math"/>
                      </a:rPr>
                      <m:t>𝑝</m:t>
                    </m:r>
                    <m:d>
                      <m:dPr>
                        <m:ctrlPr>
                          <a:rPr lang="de-CH" i="1">
                            <a:latin typeface="Cambria Math"/>
                          </a:rPr>
                        </m:ctrlPr>
                      </m:dPr>
                      <m:e>
                        <m:r>
                          <a:rPr lang="de-CH" b="0" i="1" smtClean="0">
                            <a:latin typeface="Cambria Math"/>
                          </a:rPr>
                          <m:t>𝑏</m:t>
                        </m:r>
                      </m:e>
                      <m:e>
                        <m:r>
                          <a:rPr lang="de-CH" b="0" i="1" smtClean="0">
                            <a:latin typeface="Cambria Math"/>
                          </a:rPr>
                          <m:t>𝑎</m:t>
                        </m:r>
                      </m:e>
                    </m:d>
                    <m:r>
                      <a:rPr lang="de-CH" b="0" i="1" smtClean="0">
                        <a:latin typeface="Cambria Math"/>
                      </a:rPr>
                      <m:t>𝑝</m:t>
                    </m:r>
                    <m:d>
                      <m:dPr>
                        <m:ctrlPr>
                          <a:rPr lang="de-CH" i="1">
                            <a:latin typeface="Cambria Math"/>
                          </a:rPr>
                        </m:ctrlPr>
                      </m:dPr>
                      <m:e>
                        <m:r>
                          <a:rPr lang="de-CH" b="0" i="1" smtClean="0">
                            <a:latin typeface="Cambria Math"/>
                          </a:rPr>
                          <m:t>𝑎</m:t>
                        </m:r>
                      </m:e>
                    </m:d>
                  </m:oMath>
                </a14:m>
                <a:r>
                  <a:rPr lang="de-CH" sz="1400" dirty="0" smtClean="0"/>
                  <a:t>      </a:t>
                </a:r>
                <a:r>
                  <a:rPr lang="de-CH" sz="1600" dirty="0" smtClean="0"/>
                  <a:t>(Conditioning </a:t>
                </a:r>
                <a:r>
                  <a:rPr lang="de-CH" sz="1600" dirty="0"/>
                  <a:t>– also called the </a:t>
                </a:r>
                <a:r>
                  <a:rPr lang="de-CH" sz="1600" b="1" dirty="0" smtClean="0"/>
                  <a:t>product rule</a:t>
                </a:r>
                <a:r>
                  <a:rPr lang="de-CH" sz="1600" dirty="0" smtClean="0"/>
                  <a:t>)</a:t>
                </a:r>
                <a:endParaRPr lang="de-CH" sz="1600" dirty="0"/>
              </a:p>
              <a:p>
                <a:endParaRPr lang="de-CH" dirty="0" smtClean="0"/>
              </a:p>
              <a:p>
                <a:endParaRPr lang="de-CH" dirty="0" smtClean="0"/>
              </a:p>
              <a:p>
                <a:r>
                  <a:rPr lang="de-CH" dirty="0" smtClean="0"/>
                  <a:t>«</a:t>
                </a:r>
                <a:r>
                  <a:rPr lang="en-US" dirty="0"/>
                  <a:t>Probability theory is nothing but common sense reduced to calculation.</a:t>
                </a:r>
                <a:r>
                  <a:rPr lang="de-CH" dirty="0" smtClean="0"/>
                  <a:t>»</a:t>
                </a:r>
                <a:endParaRPr lang="en-US" dirty="0"/>
              </a:p>
              <a:p>
                <a:pPr algn="r"/>
                <a:r>
                  <a:rPr lang="en-US" dirty="0" smtClean="0"/>
                  <a:t>— Pierre-Simon Laplace, 1819</a:t>
                </a:r>
                <a:endParaRPr lang="en-US"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052736"/>
                <a:ext cx="8064896" cy="4735142"/>
              </a:xfrm>
              <a:blipFill rotWithShape="1">
                <a:blip r:embed="rId3"/>
                <a:stretch>
                  <a:fillRect l="-1587" r="-1663" b="-1804"/>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The rules of probability</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7</a:t>
            </a:fld>
            <a:endParaRPr lang="en-US"/>
          </a:p>
        </p:txBody>
      </p:sp>
    </p:spTree>
    <p:extLst>
      <p:ext uri="{BB962C8B-B14F-4D97-AF65-F5344CB8AC3E}">
        <p14:creationId xmlns:p14="http://schemas.microsoft.com/office/powerpoint/2010/main" val="2096338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052736"/>
                <a:ext cx="8064896" cy="4333046"/>
              </a:xfrm>
            </p:spPr>
            <p:txBody>
              <a:bodyPr wrap="square">
                <a:spAutoFit/>
              </a:bodyPr>
              <a:lstStyle/>
              <a:p>
                <a:pPr algn="just">
                  <a:lnSpc>
                    <a:spcPct val="150000"/>
                  </a:lnSpc>
                </a:pPr>
                <a:r>
                  <a:rPr lang="de-CH" dirty="0" smtClean="0"/>
                  <a:t>The probability of </a:t>
                </a:r>
                <a14:m>
                  <m:oMath xmlns:m="http://schemas.openxmlformats.org/officeDocument/2006/math">
                    <m:r>
                      <a:rPr lang="de-CH" b="1" i="1" smtClean="0">
                        <a:latin typeface="Cambria Math"/>
                      </a:rPr>
                      <m:t>𝒂</m:t>
                    </m:r>
                  </m:oMath>
                </a14:m>
                <a:r>
                  <a:rPr lang="en-US" b="1" dirty="0" smtClean="0"/>
                  <a:t> given </a:t>
                </a:r>
                <a14:m>
                  <m:oMath xmlns:m="http://schemas.openxmlformats.org/officeDocument/2006/math">
                    <m:r>
                      <a:rPr lang="de-CH" b="1" i="1" smtClean="0">
                        <a:latin typeface="Cambria Math"/>
                      </a:rPr>
                      <m:t>𝒃</m:t>
                    </m:r>
                  </m:oMath>
                </a14:m>
                <a:r>
                  <a:rPr lang="en-US" b="1" dirty="0" smtClean="0"/>
                  <a:t> </a:t>
                </a:r>
                <a:r>
                  <a:rPr lang="en-US" dirty="0" smtClean="0"/>
                  <a:t>is denoted by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𝑎</m:t>
                          </m:r>
                        </m:e>
                        <m:e>
                          <m:r>
                            <a:rPr lang="de-CH" b="0" i="1" smtClean="0">
                              <a:latin typeface="Cambria Math"/>
                            </a:rPr>
                            <m:t>𝑏</m:t>
                          </m:r>
                        </m:e>
                      </m:d>
                      <m:r>
                        <a:rPr lang="de-CH" b="0" i="1" smtClean="0">
                          <a:latin typeface="Cambria Math"/>
                        </a:rPr>
                        <m:t>.</m:t>
                      </m:r>
                    </m:oMath>
                  </m:oMathPara>
                </a14:m>
                <a:endParaRPr lang="en-US" dirty="0" smtClean="0"/>
              </a:p>
              <a:p>
                <a:pPr algn="just">
                  <a:lnSpc>
                    <a:spcPct val="150000"/>
                  </a:lnSpc>
                </a:pPr>
                <a:r>
                  <a:rPr lang="de-CH" dirty="0" smtClean="0"/>
                  <a:t>In general, this is different from the probability of </a:t>
                </a:r>
                <a14:m>
                  <m:oMath xmlns:m="http://schemas.openxmlformats.org/officeDocument/2006/math">
                    <m:r>
                      <a:rPr lang="de-CH" b="0" i="1" smtClean="0">
                        <a:latin typeface="Cambria Math"/>
                      </a:rPr>
                      <m:t>𝑎</m:t>
                    </m:r>
                  </m:oMath>
                </a14:m>
                <a:r>
                  <a:rPr lang="de-CH" dirty="0" smtClean="0"/>
                  <a:t> alone (the </a:t>
                </a:r>
                <a:r>
                  <a:rPr lang="de-CH" i="1" dirty="0" smtClean="0"/>
                  <a:t>marginal</a:t>
                </a:r>
                <a:r>
                  <a:rPr lang="de-CH" dirty="0" smtClean="0"/>
                  <a:t> probability of </a:t>
                </a:r>
                <a14:m>
                  <m:oMath xmlns:m="http://schemas.openxmlformats.org/officeDocument/2006/math">
                    <m:r>
                      <a:rPr lang="de-CH" b="0" i="1" smtClean="0">
                        <a:latin typeface="Cambria Math"/>
                      </a:rPr>
                      <m:t>𝑎</m:t>
                    </m:r>
                  </m:oMath>
                </a14:m>
                <a:r>
                  <a:rPr lang="de-CH" dirty="0" smtClean="0"/>
                  <a:t>), as we can see by applying the sum and product rules:</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𝑎</m:t>
                          </m:r>
                        </m:e>
                      </m:d>
                      <m:r>
                        <a:rPr lang="de-CH" b="0" i="1" smtClean="0">
                          <a:latin typeface="Cambria Math"/>
                        </a:rPr>
                        <m:t>=</m:t>
                      </m:r>
                      <m:nary>
                        <m:naryPr>
                          <m:chr m:val="∑"/>
                          <m:supHide m:val="on"/>
                          <m:ctrlPr>
                            <a:rPr lang="de-CH" b="0" i="1" smtClean="0">
                              <a:latin typeface="Cambria Math"/>
                            </a:rPr>
                          </m:ctrlPr>
                        </m:naryPr>
                        <m:sub>
                          <m:r>
                            <m:rPr>
                              <m:brk m:alnAt="7"/>
                            </m:rPr>
                            <a:rPr lang="de-CH" b="0" i="1" smtClean="0">
                              <a:latin typeface="Cambria Math"/>
                            </a:rPr>
                            <m:t>𝑏</m:t>
                          </m:r>
                        </m:sub>
                        <m:sup/>
                        <m:e>
                          <m:r>
                            <a:rPr lang="de-CH" b="0" i="1" smtClean="0">
                              <a:latin typeface="Cambria Math"/>
                            </a:rPr>
                            <m:t>𝑝</m:t>
                          </m:r>
                          <m:d>
                            <m:dPr>
                              <m:ctrlPr>
                                <a:rPr lang="de-CH" b="0" i="1" smtClean="0">
                                  <a:latin typeface="Cambria Math"/>
                                </a:rPr>
                              </m:ctrlPr>
                            </m:dPr>
                            <m:e>
                              <m:r>
                                <a:rPr lang="de-CH" b="0" i="1" smtClean="0">
                                  <a:latin typeface="Cambria Math"/>
                                </a:rPr>
                                <m:t>𝑎</m:t>
                              </m:r>
                              <m:r>
                                <a:rPr lang="de-CH" b="0" i="1" smtClean="0">
                                  <a:latin typeface="Cambria Math"/>
                                </a:rPr>
                                <m:t>,</m:t>
                              </m:r>
                              <m:r>
                                <a:rPr lang="de-CH" b="0" i="1" smtClean="0">
                                  <a:latin typeface="Cambria Math"/>
                                </a:rPr>
                                <m:t>𝑏</m:t>
                              </m:r>
                            </m:e>
                          </m:d>
                          <m:r>
                            <a:rPr lang="de-CH" b="0" i="1" smtClean="0">
                              <a:latin typeface="Cambria Math"/>
                            </a:rPr>
                            <m:t>=</m:t>
                          </m:r>
                          <m:nary>
                            <m:naryPr>
                              <m:chr m:val="∑"/>
                              <m:supHide m:val="on"/>
                              <m:ctrlPr>
                                <a:rPr lang="de-CH" b="0" i="1" smtClean="0">
                                  <a:latin typeface="Cambria Math"/>
                                </a:rPr>
                              </m:ctrlPr>
                            </m:naryPr>
                            <m:sub>
                              <m:r>
                                <m:rPr>
                                  <m:brk m:alnAt="7"/>
                                </m:rPr>
                                <a:rPr lang="de-CH" b="0" i="1" smtClean="0">
                                  <a:latin typeface="Cambria Math"/>
                                </a:rPr>
                                <m:t>𝑏</m:t>
                              </m:r>
                            </m:sub>
                            <m:sup/>
                            <m:e>
                              <m:r>
                                <a:rPr lang="de-CH" b="0" i="1" smtClean="0">
                                  <a:latin typeface="Cambria Math"/>
                                </a:rPr>
                                <m:t>𝑝</m:t>
                              </m:r>
                              <m:d>
                                <m:dPr>
                                  <m:ctrlPr>
                                    <a:rPr lang="de-CH" b="0" i="1" smtClean="0">
                                      <a:latin typeface="Cambria Math"/>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b="0" i="1" smtClean="0">
                                      <a:latin typeface="Cambria Math"/>
                                    </a:rPr>
                                  </m:ctrlPr>
                                </m:dPr>
                                <m:e>
                                  <m:r>
                                    <a:rPr lang="de-CH" b="0" i="1" smtClean="0">
                                      <a:latin typeface="Cambria Math"/>
                                    </a:rPr>
                                    <m:t>𝑏</m:t>
                                  </m:r>
                                </m:e>
                              </m:d>
                            </m:e>
                          </m:nary>
                        </m:e>
                      </m:nary>
                    </m:oMath>
                  </m:oMathPara>
                </a14:m>
                <a:endParaRPr lang="de-CH" dirty="0" smtClean="0"/>
              </a:p>
              <a:p>
                <a:pPr algn="just">
                  <a:lnSpc>
                    <a:spcPct val="150000"/>
                  </a:lnSpc>
                </a:pPr>
                <a:r>
                  <a:rPr lang="de-CH" dirty="0" smtClean="0"/>
                  <a:t>Because of the product rule, we also have the following rule (</a:t>
                </a:r>
                <a:r>
                  <a:rPr lang="de-CH" b="1" dirty="0" smtClean="0">
                    <a:solidFill>
                      <a:srgbClr val="FF0000"/>
                    </a:solidFill>
                  </a:rPr>
                  <a:t>Bayes’ theorem</a:t>
                </a:r>
                <a:r>
                  <a:rPr lang="de-CH" dirty="0" smtClean="0"/>
                  <a:t>) for going from </a:t>
                </a:r>
                <a14:m>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𝑎</m:t>
                        </m:r>
                      </m:e>
                      <m:e>
                        <m:r>
                          <a:rPr lang="de-CH" b="0" i="1" smtClean="0">
                            <a:latin typeface="Cambria Math"/>
                          </a:rPr>
                          <m:t>𝑏</m:t>
                        </m:r>
                      </m:e>
                    </m:d>
                  </m:oMath>
                </a14:m>
                <a:r>
                  <a:rPr lang="de-CH" dirty="0" smtClean="0"/>
                  <a:t> to </a:t>
                </a:r>
                <a14:m>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𝑏</m:t>
                        </m:r>
                      </m:e>
                      <m:e>
                        <m:r>
                          <a:rPr lang="de-CH" b="0" i="1" smtClean="0">
                            <a:latin typeface="Cambria Math"/>
                          </a:rPr>
                          <m:t>𝑎</m:t>
                        </m:r>
                      </m:e>
                    </m:d>
                  </m:oMath>
                </a14:m>
                <a:r>
                  <a:rPr lang="de-CH" dirty="0" smtClean="0"/>
                  <a:t>:</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i="1">
                              <a:latin typeface="Cambria Math"/>
                            </a:rPr>
                          </m:ctrlPr>
                        </m:dPr>
                        <m:e>
                          <m:r>
                            <a:rPr lang="de-CH" i="1">
                              <a:latin typeface="Cambria Math"/>
                            </a:rPr>
                            <m:t>𝑏</m:t>
                          </m:r>
                        </m:e>
                        <m:e>
                          <m:r>
                            <a:rPr lang="de-CH" i="1">
                              <a:latin typeface="Cambria Math"/>
                            </a:rPr>
                            <m:t>𝑎</m:t>
                          </m:r>
                        </m:e>
                      </m:d>
                      <m:r>
                        <a:rPr lang="de-CH" b="0" i="1" smtClean="0">
                          <a:latin typeface="Cambria Math"/>
                        </a:rPr>
                        <m:t>=</m:t>
                      </m:r>
                      <m:f>
                        <m:fPr>
                          <m:ctrlPr>
                            <a:rPr lang="de-CH" b="0" i="1" smtClean="0">
                              <a:latin typeface="Cambria Math"/>
                            </a:rPr>
                          </m:ctrlPr>
                        </m:fPr>
                        <m:num>
                          <m:r>
                            <a:rPr lang="de-CH" b="0" i="1" smtClean="0">
                              <a:latin typeface="Cambria Math"/>
                            </a:rPr>
                            <m:t>𝑝</m:t>
                          </m:r>
                          <m:d>
                            <m:dPr>
                              <m:ctrlPr>
                                <a:rPr lang="de-CH" i="1">
                                  <a:latin typeface="Cambria Math"/>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i="1">
                                  <a:latin typeface="Cambria Math"/>
                                </a:rPr>
                              </m:ctrlPr>
                            </m:dPr>
                            <m:e>
                              <m:r>
                                <a:rPr lang="de-CH" b="0" i="1" smtClean="0">
                                  <a:latin typeface="Cambria Math"/>
                                </a:rPr>
                                <m:t>𝑏</m:t>
                              </m:r>
                            </m:e>
                          </m:d>
                        </m:num>
                        <m:den>
                          <m:r>
                            <a:rPr lang="de-CH" b="0" i="1" smtClean="0">
                              <a:latin typeface="Cambria Math"/>
                            </a:rPr>
                            <m:t>𝑝</m:t>
                          </m:r>
                          <m:d>
                            <m:dPr>
                              <m:ctrlPr>
                                <a:rPr lang="de-CH" i="1">
                                  <a:latin typeface="Cambria Math"/>
                                </a:rPr>
                              </m:ctrlPr>
                            </m:dPr>
                            <m:e>
                              <m:r>
                                <a:rPr lang="de-CH" i="1">
                                  <a:latin typeface="Cambria Math"/>
                                </a:rPr>
                                <m:t>𝑎</m:t>
                              </m:r>
                            </m:e>
                          </m:d>
                        </m:den>
                      </m:f>
                      <m:r>
                        <a:rPr lang="de-CH" b="0" i="1" smtClean="0">
                          <a:latin typeface="Cambria Math"/>
                        </a:rPr>
                        <m:t>=</m:t>
                      </m:r>
                      <m:f>
                        <m:fPr>
                          <m:ctrlPr>
                            <a:rPr lang="de-CH" i="1">
                              <a:latin typeface="Cambria Math"/>
                            </a:rPr>
                          </m:ctrlPr>
                        </m:fPr>
                        <m:num>
                          <m:r>
                            <a:rPr lang="de-CH" b="0" i="1" smtClean="0">
                              <a:latin typeface="Cambria Math"/>
                            </a:rPr>
                            <m:t>𝑝</m:t>
                          </m:r>
                          <m:d>
                            <m:dPr>
                              <m:ctrlPr>
                                <a:rPr lang="de-CH" i="1">
                                  <a:latin typeface="Cambria Math"/>
                                </a:rPr>
                              </m:ctrlPr>
                            </m:dPr>
                            <m:e>
                              <m:r>
                                <a:rPr lang="de-CH" i="1">
                                  <a:latin typeface="Cambria Math"/>
                                </a:rPr>
                                <m:t>𝑎</m:t>
                              </m:r>
                            </m:e>
                            <m:e>
                              <m:r>
                                <a:rPr lang="de-CH" i="1">
                                  <a:latin typeface="Cambria Math"/>
                                </a:rPr>
                                <m:t>𝑏</m:t>
                              </m:r>
                            </m:e>
                          </m:d>
                          <m:r>
                            <a:rPr lang="de-CH" b="0" i="1" smtClean="0">
                              <a:latin typeface="Cambria Math"/>
                            </a:rPr>
                            <m:t>𝑝</m:t>
                          </m:r>
                          <m:d>
                            <m:dPr>
                              <m:ctrlPr>
                                <a:rPr lang="de-CH" i="1">
                                  <a:latin typeface="Cambria Math"/>
                                </a:rPr>
                              </m:ctrlPr>
                            </m:dPr>
                            <m:e>
                              <m:r>
                                <a:rPr lang="de-CH" i="1">
                                  <a:latin typeface="Cambria Math"/>
                                </a:rPr>
                                <m:t>𝑏</m:t>
                              </m:r>
                            </m:e>
                          </m:d>
                        </m:num>
                        <m:den>
                          <m:nary>
                            <m:naryPr>
                              <m:chr m:val="∑"/>
                              <m:supHide m:val="on"/>
                              <m:ctrlPr>
                                <a:rPr lang="de-CH" i="1">
                                  <a:latin typeface="Cambria Math"/>
                                </a:rPr>
                              </m:ctrlPr>
                            </m:naryPr>
                            <m:sub>
                              <m:r>
                                <m:rPr>
                                  <m:brk m:alnAt="7"/>
                                </m:rPr>
                                <a:rPr lang="de-CH" i="1">
                                  <a:latin typeface="Cambria Math"/>
                                </a:rPr>
                                <m:t>𝑏</m:t>
                              </m:r>
                              <m:r>
                                <a:rPr lang="de-CH" b="0" i="1" smtClean="0">
                                  <a:latin typeface="Cambria Math"/>
                                </a:rPr>
                                <m:t>′</m:t>
                              </m:r>
                            </m:sub>
                            <m:sup/>
                            <m:e>
                              <m:r>
                                <a:rPr lang="de-CH" b="0" i="1" smtClean="0">
                                  <a:latin typeface="Cambria Math"/>
                                </a:rPr>
                                <m:t>𝑝</m:t>
                              </m:r>
                              <m:d>
                                <m:dPr>
                                  <m:ctrlPr>
                                    <a:rPr lang="de-CH" i="1">
                                      <a:latin typeface="Cambria Math"/>
                                    </a:rPr>
                                  </m:ctrlPr>
                                </m:dPr>
                                <m:e>
                                  <m:r>
                                    <a:rPr lang="de-CH" i="1">
                                      <a:latin typeface="Cambria Math"/>
                                    </a:rPr>
                                    <m:t>𝑎</m:t>
                                  </m:r>
                                </m:e>
                                <m:e>
                                  <m:r>
                                    <a:rPr lang="de-CH" i="1">
                                      <a:latin typeface="Cambria Math"/>
                                    </a:rPr>
                                    <m:t>𝑏</m:t>
                                  </m:r>
                                  <m:r>
                                    <a:rPr lang="de-CH" b="0" i="1" smtClean="0">
                                      <a:latin typeface="Cambria Math"/>
                                    </a:rPr>
                                    <m:t>′</m:t>
                                  </m:r>
                                </m:e>
                              </m:d>
                              <m:r>
                                <a:rPr lang="de-CH" b="0" i="1" smtClean="0">
                                  <a:latin typeface="Cambria Math"/>
                                </a:rPr>
                                <m:t>𝑝</m:t>
                              </m:r>
                              <m:d>
                                <m:dPr>
                                  <m:ctrlPr>
                                    <a:rPr lang="de-CH" i="1">
                                      <a:latin typeface="Cambria Math"/>
                                    </a:rPr>
                                  </m:ctrlPr>
                                </m:dPr>
                                <m:e>
                                  <m:r>
                                    <a:rPr lang="de-CH" i="1">
                                      <a:latin typeface="Cambria Math"/>
                                    </a:rPr>
                                    <m:t>𝑏</m:t>
                                  </m:r>
                                  <m:r>
                                    <a:rPr lang="de-CH" b="0" i="1" smtClean="0">
                                      <a:latin typeface="Cambria Math"/>
                                    </a:rPr>
                                    <m:t>′</m:t>
                                  </m:r>
                                </m:e>
                              </m:d>
                            </m:e>
                          </m:nary>
                        </m:den>
                      </m:f>
                    </m:oMath>
                  </m:oMathPara>
                </a14:m>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052736"/>
                <a:ext cx="8064896" cy="4333046"/>
              </a:xfrm>
              <a:blipFill rotWithShape="1">
                <a:blip r:embed="rId3"/>
                <a:stretch>
                  <a:fillRect l="-1587" r="-1663"/>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Conditional probabilities</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8</a:t>
            </a:fld>
            <a:endParaRPr lang="en-US"/>
          </a:p>
        </p:txBody>
      </p:sp>
    </p:spTree>
    <p:extLst>
      <p:ext uri="{BB962C8B-B14F-4D97-AF65-F5344CB8AC3E}">
        <p14:creationId xmlns:p14="http://schemas.microsoft.com/office/powerpoint/2010/main" val="148756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340768"/>
                <a:ext cx="8064896" cy="3783728"/>
              </a:xfrm>
            </p:spPr>
            <p:txBody>
              <a:bodyPr wrap="square">
                <a:spAutoFit/>
              </a:bodyPr>
              <a:lstStyle/>
              <a:p>
                <a:pPr algn="just">
                  <a:lnSpc>
                    <a:spcPct val="150000"/>
                  </a:lnSpc>
                </a:pPr>
                <a:r>
                  <a:rPr lang="de-CH" dirty="0" smtClean="0"/>
                  <a:t>In our example, it is immediately clear that </a:t>
                </a:r>
                <a14:m>
                  <m:oMath xmlns:m="http://schemas.openxmlformats.org/officeDocument/2006/math">
                    <m:r>
                      <a:rPr lang="de-CH" i="1">
                        <a:latin typeface="Cambria Math"/>
                      </a:rPr>
                      <m:t>𝑃</m:t>
                    </m:r>
                    <m:d>
                      <m:dPr>
                        <m:ctrlPr>
                          <a:rPr lang="de-CH" i="1">
                            <a:latin typeface="Cambria Math"/>
                          </a:rPr>
                        </m:ctrlPr>
                      </m:dPr>
                      <m:e>
                        <m:r>
                          <a:rPr lang="de-CH" b="0" i="1" smtClean="0">
                            <a:latin typeface="Cambria Math"/>
                          </a:rPr>
                          <m:t>𝑁𝑜𝑏𝑒𝑙</m:t>
                        </m:r>
                      </m:e>
                      <m:e>
                        <m:r>
                          <a:rPr lang="de-CH" b="0" i="1" smtClean="0">
                            <a:latin typeface="Cambria Math"/>
                          </a:rPr>
                          <m:t>𝑐h𝑜𝑐𝑜𝑙𝑎𝑡𝑒</m:t>
                        </m:r>
                      </m:e>
                    </m:d>
                  </m:oMath>
                </a14:m>
                <a:r>
                  <a:rPr lang="en-US" dirty="0" smtClean="0"/>
                  <a:t> is very different from </a:t>
                </a:r>
                <a14:m>
                  <m:oMath xmlns:m="http://schemas.openxmlformats.org/officeDocument/2006/math">
                    <m:r>
                      <a:rPr lang="de-CH" i="1">
                        <a:latin typeface="Cambria Math"/>
                      </a:rPr>
                      <m:t>𝑃</m:t>
                    </m:r>
                    <m:d>
                      <m:dPr>
                        <m:ctrlPr>
                          <a:rPr lang="de-CH" i="1">
                            <a:latin typeface="Cambria Math"/>
                          </a:rPr>
                        </m:ctrlPr>
                      </m:dPr>
                      <m:e>
                        <m:r>
                          <a:rPr lang="de-CH" b="0" i="1" smtClean="0">
                            <a:latin typeface="Cambria Math"/>
                          </a:rPr>
                          <m:t>𝑐h𝑜𝑐𝑜𝑙𝑎𝑡𝑒</m:t>
                        </m:r>
                      </m:e>
                      <m:e>
                        <m:r>
                          <a:rPr lang="de-CH" b="0" i="1" smtClean="0">
                            <a:latin typeface="Cambria Math"/>
                          </a:rPr>
                          <m:t>𝑁𝑜𝑏𝑒𝑙</m:t>
                        </m:r>
                      </m:e>
                    </m:d>
                  </m:oMath>
                </a14:m>
                <a:r>
                  <a:rPr lang="en-US" dirty="0" smtClean="0"/>
                  <a:t>. While the first is hopeless to determine directly, the second is much easier to find out: ask Nobel laureates how much chocolate they eat. Once we know that, we can use Bayes’ theorem:</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i="1">
                              <a:latin typeface="Cambria Math"/>
                            </a:rPr>
                          </m:ctrlPr>
                        </m:dPr>
                        <m:e>
                          <m:r>
                            <a:rPr lang="de-CH" b="0" i="1" smtClean="0">
                              <a:latin typeface="Cambria Math"/>
                            </a:rPr>
                            <m:t>𝑁𝑜𝑏𝑒𝑙</m:t>
                          </m:r>
                        </m:e>
                        <m:e>
                          <m:r>
                            <a:rPr lang="de-CH" b="0" i="1" smtClean="0">
                              <a:latin typeface="Cambria Math"/>
                            </a:rPr>
                            <m:t>𝑐h𝑜𝑐𝑜𝑙𝑎𝑡𝑒</m:t>
                          </m:r>
                        </m:e>
                      </m:d>
                      <m:r>
                        <a:rPr lang="de-CH" b="0" i="1" smtClean="0">
                          <a:latin typeface="Cambria Math"/>
                        </a:rPr>
                        <m:t>=</m:t>
                      </m:r>
                      <m:f>
                        <m:fPr>
                          <m:ctrlPr>
                            <a:rPr lang="de-CH" b="0" i="1" smtClean="0">
                              <a:latin typeface="Cambria Math"/>
                            </a:rPr>
                          </m:ctrlPr>
                        </m:fPr>
                        <m:num>
                          <m:r>
                            <a:rPr lang="de-CH" b="0" i="1" smtClean="0">
                              <a:latin typeface="Cambria Math"/>
                            </a:rPr>
                            <m:t>𝑝</m:t>
                          </m:r>
                          <m:d>
                            <m:dPr>
                              <m:ctrlPr>
                                <a:rPr lang="de-CH" i="1">
                                  <a:latin typeface="Cambria Math"/>
                                </a:rPr>
                              </m:ctrlPr>
                            </m:dPr>
                            <m:e>
                              <m:r>
                                <a:rPr lang="de-CH" b="0" i="1" smtClean="0">
                                  <a:latin typeface="Cambria Math"/>
                                </a:rPr>
                                <m:t>𝑐h𝑜𝑐𝑜𝑙𝑎𝑡𝑒</m:t>
                              </m:r>
                            </m:e>
                            <m:e>
                              <m:r>
                                <a:rPr lang="de-CH" b="0" i="1" smtClean="0">
                                  <a:latin typeface="Cambria Math"/>
                                </a:rPr>
                                <m:t>𝑁𝑜𝑏𝑒𝑙</m:t>
                              </m:r>
                            </m:e>
                          </m:d>
                          <m:r>
                            <a:rPr lang="de-CH" i="1">
                              <a:latin typeface="Cambria Math"/>
                            </a:rPr>
                            <m:t>𝑃</m:t>
                          </m:r>
                          <m:d>
                            <m:dPr>
                              <m:ctrlPr>
                                <a:rPr lang="de-CH" i="1">
                                  <a:latin typeface="Cambria Math"/>
                                </a:rPr>
                              </m:ctrlPr>
                            </m:dPr>
                            <m:e>
                              <m:r>
                                <a:rPr lang="de-CH" b="0" i="1" smtClean="0">
                                  <a:latin typeface="Cambria Math"/>
                                </a:rPr>
                                <m:t>𝑁𝑜𝑏𝑒𝑙</m:t>
                              </m:r>
                            </m:e>
                          </m:d>
                        </m:num>
                        <m:den>
                          <m:r>
                            <a:rPr lang="de-CH" b="0" i="1" smtClean="0">
                              <a:latin typeface="Cambria Math"/>
                            </a:rPr>
                            <m:t>𝑝</m:t>
                          </m:r>
                          <m:d>
                            <m:dPr>
                              <m:ctrlPr>
                                <a:rPr lang="de-CH" i="1">
                                  <a:latin typeface="Cambria Math"/>
                                </a:rPr>
                              </m:ctrlPr>
                            </m:dPr>
                            <m:e>
                              <m:r>
                                <a:rPr lang="de-CH" b="0" i="1" smtClean="0">
                                  <a:latin typeface="Cambria Math"/>
                                </a:rPr>
                                <m:t>𝑐h𝑜𝑐𝑜𝑙𝑎𝑡𝑒</m:t>
                              </m:r>
                            </m:e>
                          </m:d>
                        </m:den>
                      </m:f>
                    </m:oMath>
                  </m:oMathPara>
                </a14:m>
                <a:endParaRPr lang="de-CH" dirty="0" smtClean="0"/>
              </a:p>
              <a:p>
                <a:pPr algn="just">
                  <a:lnSpc>
                    <a:spcPct val="150000"/>
                  </a:lnSpc>
                </a:pPr>
                <a:endParaRPr lang="de-CH" dirty="0"/>
              </a:p>
              <a:p>
                <a:pPr algn="just">
                  <a:lnSpc>
                    <a:spcPct val="150000"/>
                  </a:lnSpc>
                </a:pPr>
                <a:r>
                  <a:rPr lang="de-CH" dirty="0" smtClean="0"/>
                  <a:t>Inference on the quantities of interest in fMRI/DCM studies has exactly the same general structure.</a:t>
                </a:r>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340768"/>
                <a:ext cx="8064896" cy="3783728"/>
              </a:xfrm>
              <a:blipFill rotWithShape="1">
                <a:blip r:embed="rId3"/>
                <a:stretch>
                  <a:fillRect l="-1587" r="-1663" b="-1127"/>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The chocolate example</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9</a:t>
            </a:fld>
            <a:endParaRPr lang="en-US"/>
          </a:p>
        </p:txBody>
      </p:sp>
      <p:sp>
        <p:nvSpPr>
          <p:cNvPr id="7" name="Oval 6"/>
          <p:cNvSpPr/>
          <p:nvPr/>
        </p:nvSpPr>
        <p:spPr bwMode="auto">
          <a:xfrm>
            <a:off x="4211960" y="2917502"/>
            <a:ext cx="2016224" cy="576064"/>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5004048" y="3205534"/>
            <a:ext cx="1440160" cy="576064"/>
          </a:xfrm>
          <a:prstGeom prst="ellipse">
            <a:avLst/>
          </a:prstGeom>
          <a:noFill/>
          <a:ln w="28575" cap="flat" cmpd="sng" algn="ctr">
            <a:solidFill>
              <a:srgbClr val="0070C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6156176" y="2959422"/>
            <a:ext cx="100811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2051720" y="3069902"/>
            <a:ext cx="208823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8" name="TextBox 7"/>
          <p:cNvSpPr txBox="1"/>
          <p:nvPr/>
        </p:nvSpPr>
        <p:spPr>
          <a:xfrm>
            <a:off x="7164288" y="2959422"/>
            <a:ext cx="691215" cy="369332"/>
          </a:xfrm>
          <a:prstGeom prst="rect">
            <a:avLst/>
          </a:prstGeom>
          <a:noFill/>
        </p:spPr>
        <p:txBody>
          <a:bodyPr wrap="none" rtlCol="0">
            <a:spAutoFit/>
          </a:bodyPr>
          <a:lstStyle/>
          <a:p>
            <a:r>
              <a:rPr lang="de-CH" dirty="0">
                <a:solidFill>
                  <a:srgbClr val="008000"/>
                </a:solidFill>
                <a:latin typeface="Cambria" pitchFamily="18" charset="0"/>
              </a:rPr>
              <a:t>p</a:t>
            </a:r>
            <a:r>
              <a:rPr lang="de-CH" dirty="0" smtClean="0">
                <a:solidFill>
                  <a:srgbClr val="008000"/>
                </a:solidFill>
                <a:latin typeface="Cambria" pitchFamily="18" charset="0"/>
              </a:rPr>
              <a:t>rior</a:t>
            </a:r>
            <a:endParaRPr lang="en-US" dirty="0">
              <a:solidFill>
                <a:srgbClr val="008000"/>
              </a:solidFill>
              <a:latin typeface="Cambria" pitchFamily="18" charset="0"/>
            </a:endParaRPr>
          </a:p>
        </p:txBody>
      </p:sp>
      <p:sp>
        <p:nvSpPr>
          <p:cNvPr id="13" name="TextBox 12"/>
          <p:cNvSpPr txBox="1"/>
          <p:nvPr/>
        </p:nvSpPr>
        <p:spPr>
          <a:xfrm>
            <a:off x="1115616" y="3494326"/>
            <a:ext cx="1101135" cy="369332"/>
          </a:xfrm>
          <a:prstGeom prst="rect">
            <a:avLst/>
          </a:prstGeom>
          <a:noFill/>
        </p:spPr>
        <p:txBody>
          <a:bodyPr wrap="none" rtlCol="0">
            <a:spAutoFit/>
          </a:bodyPr>
          <a:lstStyle/>
          <a:p>
            <a:r>
              <a:rPr lang="de-CH" dirty="0">
                <a:solidFill>
                  <a:srgbClr val="008000"/>
                </a:solidFill>
                <a:latin typeface="Cambria" pitchFamily="18" charset="0"/>
              </a:rPr>
              <a:t>p</a:t>
            </a:r>
            <a:r>
              <a:rPr lang="de-CH" dirty="0" smtClean="0">
                <a:solidFill>
                  <a:srgbClr val="008000"/>
                </a:solidFill>
                <a:latin typeface="Cambria" pitchFamily="18" charset="0"/>
              </a:rPr>
              <a:t>osterior</a:t>
            </a:r>
            <a:endParaRPr lang="en-US" dirty="0">
              <a:solidFill>
                <a:srgbClr val="008000"/>
              </a:solidFill>
              <a:latin typeface="Cambria" pitchFamily="18" charset="0"/>
            </a:endParaRPr>
          </a:p>
        </p:txBody>
      </p:sp>
      <p:sp>
        <p:nvSpPr>
          <p:cNvPr id="14" name="TextBox 13"/>
          <p:cNvSpPr txBox="1"/>
          <p:nvPr/>
        </p:nvSpPr>
        <p:spPr>
          <a:xfrm>
            <a:off x="4355976" y="2590090"/>
            <a:ext cx="1166538" cy="369332"/>
          </a:xfrm>
          <a:prstGeom prst="rect">
            <a:avLst/>
          </a:prstGeom>
          <a:noFill/>
        </p:spPr>
        <p:txBody>
          <a:bodyPr wrap="none" rtlCol="0">
            <a:spAutoFit/>
          </a:bodyPr>
          <a:lstStyle/>
          <a:p>
            <a:r>
              <a:rPr lang="de-CH" dirty="0" smtClean="0">
                <a:solidFill>
                  <a:srgbClr val="FF0000"/>
                </a:solidFill>
                <a:latin typeface="Cambria" pitchFamily="18" charset="0"/>
              </a:rPr>
              <a:t>likelihood</a:t>
            </a:r>
            <a:endParaRPr lang="en-US" dirty="0">
              <a:solidFill>
                <a:srgbClr val="FF0000"/>
              </a:solidFill>
              <a:latin typeface="Cambria" pitchFamily="18" charset="0"/>
            </a:endParaRPr>
          </a:p>
        </p:txBody>
      </p:sp>
      <p:sp>
        <p:nvSpPr>
          <p:cNvPr id="15" name="TextBox 14"/>
          <p:cNvSpPr txBox="1"/>
          <p:nvPr/>
        </p:nvSpPr>
        <p:spPr>
          <a:xfrm>
            <a:off x="5122102" y="3781598"/>
            <a:ext cx="1057662" cy="369332"/>
          </a:xfrm>
          <a:prstGeom prst="rect">
            <a:avLst/>
          </a:prstGeom>
          <a:noFill/>
        </p:spPr>
        <p:txBody>
          <a:bodyPr wrap="none" rtlCol="0">
            <a:spAutoFit/>
          </a:bodyPr>
          <a:lstStyle/>
          <a:p>
            <a:r>
              <a:rPr lang="de-CH" dirty="0" smtClean="0">
                <a:solidFill>
                  <a:srgbClr val="0070C0"/>
                </a:solidFill>
                <a:latin typeface="Cambria" pitchFamily="18" charset="0"/>
              </a:rPr>
              <a:t>evidence</a:t>
            </a:r>
            <a:endParaRPr lang="en-US" dirty="0">
              <a:solidFill>
                <a:srgbClr val="0070C0"/>
              </a:solidFill>
              <a:latin typeface="Cambria" pitchFamily="18" charset="0"/>
            </a:endParaRPr>
          </a:p>
        </p:txBody>
      </p:sp>
      <p:sp>
        <p:nvSpPr>
          <p:cNvPr id="16" name="Oval 15"/>
          <p:cNvSpPr/>
          <p:nvPr/>
        </p:nvSpPr>
        <p:spPr bwMode="auto">
          <a:xfrm>
            <a:off x="4186124" y="2856056"/>
            <a:ext cx="2978163" cy="637510"/>
          </a:xfrm>
          <a:prstGeom prst="ellipse">
            <a:avLst/>
          </a:prstGeom>
          <a:noFill/>
          <a:ln w="28575" cap="flat" cmpd="sng" algn="ctr">
            <a:solidFill>
              <a:srgbClr val="FFC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7" name="TextBox 16"/>
          <p:cNvSpPr txBox="1"/>
          <p:nvPr/>
        </p:nvSpPr>
        <p:spPr>
          <a:xfrm>
            <a:off x="6362464" y="2557824"/>
            <a:ext cx="801823" cy="369332"/>
          </a:xfrm>
          <a:prstGeom prst="rect">
            <a:avLst/>
          </a:prstGeom>
          <a:noFill/>
        </p:spPr>
        <p:txBody>
          <a:bodyPr wrap="none" rtlCol="0">
            <a:spAutoFit/>
          </a:bodyPr>
          <a:lstStyle/>
          <a:p>
            <a:r>
              <a:rPr lang="de-CH" dirty="0" smtClean="0">
                <a:solidFill>
                  <a:srgbClr val="FFC000"/>
                </a:solidFill>
                <a:latin typeface="Cambria" pitchFamily="18" charset="0"/>
              </a:rPr>
              <a:t>model</a:t>
            </a:r>
            <a:endParaRPr lang="en-US" dirty="0">
              <a:solidFill>
                <a:srgbClr val="FFC000"/>
              </a:solidFill>
              <a:latin typeface="Cambria" pitchFamily="18" charset="0"/>
            </a:endParaRPr>
          </a:p>
        </p:txBody>
      </p:sp>
    </p:spTree>
    <p:extLst>
      <p:ext uri="{BB962C8B-B14F-4D97-AF65-F5344CB8AC3E}">
        <p14:creationId xmlns:p14="http://schemas.microsoft.com/office/powerpoint/2010/main" val="415499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P spid="10" grpId="1" animBg="1"/>
      <p:bldP spid="11" grpId="0" animBg="1"/>
      <p:bldP spid="8" grpId="0"/>
      <p:bldP spid="8" grpId="1"/>
      <p:bldP spid="13" grpId="0"/>
      <p:bldP spid="14" grpId="0"/>
      <p:bldP spid="14" grpId="1"/>
      <p:bldP spid="15" grpId="0"/>
      <p:bldP spid="16"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0.1|0.5|1.2"/>
</p:tagLst>
</file>

<file path=ppt/theme/theme1.xml><?xml version="1.0" encoding="utf-8"?>
<a:theme xmlns:a="http://schemas.openxmlformats.org/drawingml/2006/main" name="uzh_praesentation_informell_e">
  <a:themeElements>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Brain_meetin_London_Feb13</Template>
  <TotalTime>0</TotalTime>
  <Words>2615</Words>
  <Application>Microsoft Office PowerPoint</Application>
  <PresentationFormat>On-screen Show (4:3)</PresentationFormat>
  <Paragraphs>377</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uzh_praesentation_informell_e</vt:lpstr>
      <vt:lpstr>Equation</vt:lpstr>
      <vt:lpstr>Bayesian Inference</vt:lpstr>
      <vt:lpstr>A spectacular piece of information</vt:lpstr>
      <vt:lpstr>A spectacular piece of information</vt:lpstr>
      <vt:lpstr>So will I win the Nobel prize if I eat lots of chocolate?</vt:lpstr>
      <vt:lpstr>«Bayesian» = logical and logical = probabilistic</vt:lpstr>
      <vt:lpstr>«Bayesian» = logical and logical = probabilistic</vt:lpstr>
      <vt:lpstr>The rules of probability</vt:lpstr>
      <vt:lpstr>Conditional probabilities</vt:lpstr>
      <vt:lpstr>The chocolate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2014-05-05T15:48:32Z</dcterms:created>
  <dcterms:modified xsi:type="dcterms:W3CDTF">2015-05-10T19:32:30Z</dcterms:modified>
</cp:coreProperties>
</file>