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1"/>
  </p:notesMasterIdLst>
  <p:sldIdLst>
    <p:sldId id="256" r:id="rId2"/>
    <p:sldId id="385" r:id="rId3"/>
    <p:sldId id="383" r:id="rId4"/>
    <p:sldId id="414" r:id="rId5"/>
    <p:sldId id="386" r:id="rId6"/>
    <p:sldId id="387" r:id="rId7"/>
    <p:sldId id="388" r:id="rId8"/>
    <p:sldId id="389" r:id="rId9"/>
    <p:sldId id="358" r:id="rId10"/>
    <p:sldId id="390" r:id="rId11"/>
    <p:sldId id="391" r:id="rId12"/>
    <p:sldId id="415" r:id="rId13"/>
    <p:sldId id="393" r:id="rId14"/>
    <p:sldId id="394" r:id="rId15"/>
    <p:sldId id="395" r:id="rId16"/>
    <p:sldId id="396" r:id="rId17"/>
    <p:sldId id="397" r:id="rId18"/>
    <p:sldId id="398" r:id="rId19"/>
    <p:sldId id="399" r:id="rId20"/>
    <p:sldId id="400" r:id="rId21"/>
    <p:sldId id="401" r:id="rId22"/>
    <p:sldId id="416" r:id="rId23"/>
    <p:sldId id="403" r:id="rId24"/>
    <p:sldId id="404" r:id="rId25"/>
    <p:sldId id="408" r:id="rId26"/>
    <p:sldId id="405" r:id="rId27"/>
    <p:sldId id="410" r:id="rId28"/>
    <p:sldId id="411" r:id="rId29"/>
    <p:sldId id="412" r:id="rId30"/>
    <p:sldId id="413" r:id="rId31"/>
    <p:sldId id="417" r:id="rId32"/>
    <p:sldId id="365" r:id="rId33"/>
    <p:sldId id="366" r:id="rId34"/>
    <p:sldId id="367" r:id="rId35"/>
    <p:sldId id="369" r:id="rId36"/>
    <p:sldId id="349" r:id="rId37"/>
    <p:sldId id="351" r:id="rId38"/>
    <p:sldId id="355" r:id="rId39"/>
    <p:sldId id="356" r:id="rId40"/>
    <p:sldId id="357" r:id="rId41"/>
    <p:sldId id="353" r:id="rId42"/>
    <p:sldId id="380" r:id="rId43"/>
    <p:sldId id="379" r:id="rId44"/>
    <p:sldId id="363" r:id="rId45"/>
    <p:sldId id="373" r:id="rId46"/>
    <p:sldId id="370" r:id="rId47"/>
    <p:sldId id="371" r:id="rId48"/>
    <p:sldId id="322" r:id="rId49"/>
    <p:sldId id="406"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578">
          <p15:clr>
            <a:srgbClr val="A4A3A4"/>
          </p15:clr>
        </p15:guide>
        <p15:guide id="2" orient="horz" pos="1706">
          <p15:clr>
            <a:srgbClr val="A4A3A4"/>
          </p15:clr>
        </p15:guide>
        <p15:guide id="3" orient="horz" pos="2840">
          <p15:clr>
            <a:srgbClr val="A4A3A4"/>
          </p15:clr>
        </p15:guide>
        <p15:guide id="4" orient="horz" pos="3884">
          <p15:clr>
            <a:srgbClr val="A4A3A4"/>
          </p15:clr>
        </p15:guide>
        <p15:guide id="5" pos="208">
          <p15:clr>
            <a:srgbClr val="A4A3A4"/>
          </p15:clr>
        </p15:guide>
        <p15:guide id="6" pos="2018">
          <p15:clr>
            <a:srgbClr val="A4A3A4"/>
          </p15:clr>
        </p15:guide>
        <p15:guide id="7" pos="5556">
          <p15:clr>
            <a:srgbClr val="A4A3A4"/>
          </p15:clr>
        </p15:guide>
        <p15:guide id="8"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7575"/>
    <a:srgbClr val="A4A4A4"/>
    <a:srgbClr val="F2EFF2"/>
    <a:srgbClr val="E9D1DD"/>
    <a:srgbClr val="E5F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42" autoAdjust="0"/>
  </p:normalViewPr>
  <p:slideViewPr>
    <p:cSldViewPr>
      <p:cViewPr>
        <p:scale>
          <a:sx n="66" d="100"/>
          <a:sy n="66" d="100"/>
        </p:scale>
        <p:origin x="2346" y="1302"/>
      </p:cViewPr>
      <p:guideLst>
        <p:guide orient="horz" pos="578"/>
        <p:guide orient="horz" pos="1706"/>
        <p:guide orient="horz" pos="2840"/>
        <p:guide orient="horz" pos="3884"/>
        <p:guide pos="208"/>
        <p:guide pos="2018"/>
        <p:guide pos="5556"/>
        <p:guide pos="374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B4BEE7-D011-4E28-804A-12EE6C71EA1B}" type="datetimeFigureOut">
              <a:rPr lang="en-GB" smtClean="0"/>
              <a:t>07/10/2015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C3C870-6B4F-4A5E-B2D0-48662C7CC358}" type="slidenum">
              <a:rPr lang="en-GB" smtClean="0"/>
              <a:t>‹#›</a:t>
            </a:fld>
            <a:endParaRPr lang="en-GB"/>
          </a:p>
        </p:txBody>
      </p:sp>
    </p:spTree>
    <p:extLst>
      <p:ext uri="{BB962C8B-B14F-4D97-AF65-F5344CB8AC3E}">
        <p14:creationId xmlns:p14="http://schemas.microsoft.com/office/powerpoint/2010/main" val="157735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Experimental stimulation</a:t>
            </a:r>
            <a:r>
              <a:rPr lang="en-GB" baseline="0" dirty="0" smtClean="0"/>
              <a:t> causes changes in neural activity. Neural activity in turn causes the BOLD response, which we observe via the scanner. We are interested in the hidden neural activity, which we cannot directly observe - so it must be inferred.</a:t>
            </a:r>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t>5</a:t>
            </a:fld>
            <a:endParaRPr lang="en-GB"/>
          </a:p>
        </p:txBody>
      </p:sp>
    </p:spTree>
    <p:extLst>
      <p:ext uri="{BB962C8B-B14F-4D97-AF65-F5344CB8AC3E}">
        <p14:creationId xmlns:p14="http://schemas.microsoft.com/office/powerpoint/2010/main" val="194477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Connectivity</a:t>
            </a:r>
            <a:r>
              <a:rPr lang="en-GB" baseline="0" dirty="0" smtClean="0"/>
              <a:t> analysis is another way to look at neural activity. The most interesting is effective connectivity – interactions at the neural level.</a:t>
            </a:r>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t>6</a:t>
            </a:fld>
            <a:endParaRPr lang="en-GB"/>
          </a:p>
        </p:txBody>
      </p:sp>
    </p:spTree>
    <p:extLst>
      <p:ext uri="{BB962C8B-B14F-4D97-AF65-F5344CB8AC3E}">
        <p14:creationId xmlns:p14="http://schemas.microsoft.com/office/powerpoint/2010/main" val="4174710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t>7</a:t>
            </a:fld>
            <a:endParaRPr lang="en-GB"/>
          </a:p>
        </p:txBody>
      </p:sp>
    </p:spTree>
    <p:extLst>
      <p:ext uri="{BB962C8B-B14F-4D97-AF65-F5344CB8AC3E}">
        <p14:creationId xmlns:p14="http://schemas.microsoft.com/office/powerpoint/2010/main" val="1952237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t>8</a:t>
            </a:fld>
            <a:endParaRPr lang="en-GB"/>
          </a:p>
        </p:txBody>
      </p:sp>
    </p:spTree>
    <p:extLst>
      <p:ext uri="{BB962C8B-B14F-4D97-AF65-F5344CB8AC3E}">
        <p14:creationId xmlns:p14="http://schemas.microsoft.com/office/powerpoint/2010/main" val="1590926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t>9</a:t>
            </a:fld>
            <a:endParaRPr lang="en-GB"/>
          </a:p>
        </p:txBody>
      </p:sp>
    </p:spTree>
    <p:extLst>
      <p:ext uri="{BB962C8B-B14F-4D97-AF65-F5344CB8AC3E}">
        <p14:creationId xmlns:p14="http://schemas.microsoft.com/office/powerpoint/2010/main" val="1125629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t>10</a:t>
            </a:fld>
            <a:endParaRPr lang="en-GB"/>
          </a:p>
        </p:txBody>
      </p:sp>
    </p:spTree>
    <p:extLst>
      <p:ext uri="{BB962C8B-B14F-4D97-AF65-F5344CB8AC3E}">
        <p14:creationId xmlns:p14="http://schemas.microsoft.com/office/powerpoint/2010/main" val="918782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t>20</a:t>
            </a:fld>
            <a:endParaRPr lang="en-GB"/>
          </a:p>
        </p:txBody>
      </p:sp>
    </p:spTree>
    <p:extLst>
      <p:ext uri="{BB962C8B-B14F-4D97-AF65-F5344CB8AC3E}">
        <p14:creationId xmlns:p14="http://schemas.microsoft.com/office/powerpoint/2010/main" val="3634165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t>23</a:t>
            </a:fld>
            <a:endParaRPr lang="en-GB"/>
          </a:p>
        </p:txBody>
      </p:sp>
    </p:spTree>
    <p:extLst>
      <p:ext uri="{BB962C8B-B14F-4D97-AF65-F5344CB8AC3E}">
        <p14:creationId xmlns:p14="http://schemas.microsoft.com/office/powerpoint/2010/main" val="2911308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t>25</a:t>
            </a:fld>
            <a:endParaRPr lang="en-GB"/>
          </a:p>
        </p:txBody>
      </p:sp>
    </p:spTree>
    <p:extLst>
      <p:ext uri="{BB962C8B-B14F-4D97-AF65-F5344CB8AC3E}">
        <p14:creationId xmlns:p14="http://schemas.microsoft.com/office/powerpoint/2010/main" val="2166846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23850" y="1340768"/>
            <a:ext cx="8496300" cy="1368425"/>
          </a:xfrm>
        </p:spPr>
        <p:txBody>
          <a:bodyPr/>
          <a:lstStyle>
            <a:lvl1pPr>
              <a:defRPr/>
            </a:lvl1pPr>
          </a:lstStyle>
          <a:p>
            <a:pPr lvl="0"/>
            <a:r>
              <a:rPr lang="en-US" altLang="en-US" noProof="0" smtClean="0"/>
              <a:t>Click to edit Master title style</a:t>
            </a:r>
          </a:p>
        </p:txBody>
      </p:sp>
      <p:sp>
        <p:nvSpPr>
          <p:cNvPr id="4099" name="Rectangle 3"/>
          <p:cNvSpPr>
            <a:spLocks noGrp="1" noChangeArrowheads="1"/>
          </p:cNvSpPr>
          <p:nvPr>
            <p:ph type="subTitle" idx="1"/>
          </p:nvPr>
        </p:nvSpPr>
        <p:spPr>
          <a:xfrm>
            <a:off x="323850" y="2852936"/>
            <a:ext cx="8496300" cy="3312914"/>
          </a:xfrm>
        </p:spPr>
        <p:txBody>
          <a:bodyPr/>
          <a:lstStyle>
            <a:lvl1pPr marL="0" indent="0">
              <a:buFontTx/>
              <a:buNone/>
              <a:defRPr/>
            </a:lvl1pPr>
          </a:lstStyle>
          <a:p>
            <a:pPr lvl="0"/>
            <a:r>
              <a:rPr lang="en-US" altLang="en-US" noProof="0" smtClean="0"/>
              <a:t>Click to edit Master subtitle style</a:t>
            </a:r>
          </a:p>
        </p:txBody>
      </p:sp>
      <p:pic>
        <p:nvPicPr>
          <p:cNvPr id="4104" name="Picture 8" descr="Black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105" name="Rectangle 9"/>
          <p:cNvSpPr>
            <a:spLocks noGrp="1" noChangeArrowheads="1"/>
          </p:cNvSpPr>
          <p:nvPr>
            <p:ph type="ftr" sz="quarter" idx="3"/>
          </p:nvPr>
        </p:nvSpPr>
        <p:spPr bwMode="auto">
          <a:xfrm>
            <a:off x="323850" y="6245225"/>
            <a:ext cx="84963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a:lvl1pPr>
          </a:lstStyle>
          <a:p>
            <a:endParaRPr lang="en-US"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95AF1463-378D-445B-98D7-01DA2B456669}" type="slidenum">
              <a:rPr lang="en-US" altLang="en-US"/>
              <a:pPr/>
              <a:t>‹#›</a:t>
            </a:fld>
            <a:endParaRPr lang="en-US" altLang="en-US"/>
          </a:p>
        </p:txBody>
      </p:sp>
    </p:spTree>
    <p:extLst>
      <p:ext uri="{BB962C8B-B14F-4D97-AF65-F5344CB8AC3E}">
        <p14:creationId xmlns:p14="http://schemas.microsoft.com/office/powerpoint/2010/main" val="21838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49E32D36-3644-49FD-BFBA-ED3DDF5BEC3D}" type="slidenum">
              <a:rPr lang="en-US" altLang="en-US"/>
              <a:pPr/>
              <a:t>‹#›</a:t>
            </a:fld>
            <a:endParaRPr lang="en-US" altLang="en-US"/>
          </a:p>
        </p:txBody>
      </p:sp>
    </p:spTree>
    <p:extLst>
      <p:ext uri="{BB962C8B-B14F-4D97-AF65-F5344CB8AC3E}">
        <p14:creationId xmlns:p14="http://schemas.microsoft.com/office/powerpoint/2010/main" val="1932290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200" y="764704"/>
            <a:ext cx="8489950" cy="1296988"/>
          </a:xfrm>
        </p:spPr>
        <p:txBody>
          <a:bodyPr/>
          <a:lstStyle/>
          <a:p>
            <a:r>
              <a:rPr lang="en-US" smtClean="0"/>
              <a:t>Click to edit Master title style</a:t>
            </a:r>
            <a:endParaRPr lang="en-GB"/>
          </a:p>
        </p:txBody>
      </p:sp>
      <p:sp>
        <p:nvSpPr>
          <p:cNvPr id="3" name="Content Placeholder 2"/>
          <p:cNvSpPr>
            <a:spLocks noGrp="1"/>
          </p:cNvSpPr>
          <p:nvPr>
            <p:ph idx="1"/>
          </p:nvPr>
        </p:nvSpPr>
        <p:spPr>
          <a:xfrm>
            <a:off x="330200" y="2204865"/>
            <a:ext cx="8489950" cy="396098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2BD37A50-F04C-4D30-A0D9-19C69B63CECB}" type="slidenum">
              <a:rPr lang="en-US" altLang="en-US"/>
              <a:pPr/>
              <a:t>‹#›</a:t>
            </a:fld>
            <a:endParaRPr lang="en-US" altLang="en-US"/>
          </a:p>
        </p:txBody>
      </p:sp>
    </p:spTree>
    <p:extLst>
      <p:ext uri="{BB962C8B-B14F-4D97-AF65-F5344CB8AC3E}">
        <p14:creationId xmlns:p14="http://schemas.microsoft.com/office/powerpoint/2010/main" val="25809633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8A784B04-9D34-4D47-BF48-582A2708BA4E}" type="slidenum">
              <a:rPr lang="en-US" altLang="en-US"/>
              <a:pPr/>
              <a:t>‹#›</a:t>
            </a:fld>
            <a:endParaRPr lang="en-US" altLang="en-US"/>
          </a:p>
        </p:txBody>
      </p:sp>
    </p:spTree>
    <p:extLst>
      <p:ext uri="{BB962C8B-B14F-4D97-AF65-F5344CB8AC3E}">
        <p14:creationId xmlns:p14="http://schemas.microsoft.com/office/powerpoint/2010/main" val="26287729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45B39E19-D7CC-4809-832B-ECD627A3313F}" type="slidenum">
              <a:rPr lang="en-US" altLang="en-US"/>
              <a:pPr/>
              <a:t>‹#›</a:t>
            </a:fld>
            <a:endParaRPr lang="en-US" altLang="en-US"/>
          </a:p>
        </p:txBody>
      </p:sp>
    </p:spTree>
    <p:extLst>
      <p:ext uri="{BB962C8B-B14F-4D97-AF65-F5344CB8AC3E}">
        <p14:creationId xmlns:p14="http://schemas.microsoft.com/office/powerpoint/2010/main" val="3458751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4F1A1A7F-2F40-47F1-8CD3-BDFC768B1345}" type="slidenum">
              <a:rPr lang="en-US" altLang="en-US"/>
              <a:pPr/>
              <a:t>‹#›</a:t>
            </a:fld>
            <a:endParaRPr lang="en-US" altLang="en-US"/>
          </a:p>
        </p:txBody>
      </p:sp>
    </p:spTree>
    <p:extLst>
      <p:ext uri="{BB962C8B-B14F-4D97-AF65-F5344CB8AC3E}">
        <p14:creationId xmlns:p14="http://schemas.microsoft.com/office/powerpoint/2010/main" val="4269885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3BD36E84-ECD4-4628-ACE2-30C34DDC65AF}" type="slidenum">
              <a:rPr lang="en-US" altLang="en-US"/>
              <a:pPr/>
              <a:t>‹#›</a:t>
            </a:fld>
            <a:endParaRPr lang="en-US" altLang="en-US"/>
          </a:p>
        </p:txBody>
      </p:sp>
    </p:spTree>
    <p:extLst>
      <p:ext uri="{BB962C8B-B14F-4D97-AF65-F5344CB8AC3E}">
        <p14:creationId xmlns:p14="http://schemas.microsoft.com/office/powerpoint/2010/main" val="25466459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6FD08CE-9BCE-40E6-A8EF-7E73B78C45E0}" type="slidenum">
              <a:rPr lang="en-US" altLang="en-US"/>
              <a:pPr/>
              <a:t>‹#›</a:t>
            </a:fld>
            <a:endParaRPr lang="en-US" altLang="en-US"/>
          </a:p>
        </p:txBody>
      </p:sp>
    </p:spTree>
    <p:extLst>
      <p:ext uri="{BB962C8B-B14F-4D97-AF65-F5344CB8AC3E}">
        <p14:creationId xmlns:p14="http://schemas.microsoft.com/office/powerpoint/2010/main" val="25135269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85D76A3-009E-4740-8952-9652F899977E}" type="slidenum">
              <a:rPr lang="en-US" altLang="en-US"/>
              <a:pPr/>
              <a:t>‹#›</a:t>
            </a:fld>
            <a:endParaRPr lang="en-US" altLang="en-US"/>
          </a:p>
        </p:txBody>
      </p:sp>
    </p:spTree>
    <p:extLst>
      <p:ext uri="{BB962C8B-B14F-4D97-AF65-F5344CB8AC3E}">
        <p14:creationId xmlns:p14="http://schemas.microsoft.com/office/powerpoint/2010/main" val="38578190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731FA67-171E-43F4-9CFE-75CDC8188C7F}" type="slidenum">
              <a:rPr lang="en-US" altLang="en-US"/>
              <a:pPr/>
              <a:t>‹#›</a:t>
            </a:fld>
            <a:endParaRPr lang="en-US" altLang="en-US"/>
          </a:p>
        </p:txBody>
      </p:sp>
    </p:spTree>
    <p:extLst>
      <p:ext uri="{BB962C8B-B14F-4D97-AF65-F5344CB8AC3E}">
        <p14:creationId xmlns:p14="http://schemas.microsoft.com/office/powerpoint/2010/main" val="214698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30200"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2BA4A9D-2B1A-42A0-8FFA-40ED0A284BD8}" type="slidenum">
              <a:rPr lang="en-US" altLang="en-US"/>
              <a:pPr/>
              <a:t>‹#›</a:t>
            </a:fld>
            <a:endParaRPr lang="en-US" altLang="en-US"/>
          </a:p>
        </p:txBody>
      </p:sp>
      <p:pic>
        <p:nvPicPr>
          <p:cNvPr id="3084" name="Picture 12" descr="Black102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l" rtl="0" fontAlgn="base">
        <a:spcBef>
          <a:spcPct val="0"/>
        </a:spcBef>
        <a:spcAft>
          <a:spcPct val="0"/>
        </a:spcAft>
        <a:defRPr sz="3000" b="1">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pitchFamily="34" charset="0"/>
        </a:defRPr>
      </a:lvl2pPr>
      <a:lvl3pPr algn="l" rtl="0" fontAlgn="base">
        <a:spcBef>
          <a:spcPct val="0"/>
        </a:spcBef>
        <a:spcAft>
          <a:spcPct val="0"/>
        </a:spcAft>
        <a:defRPr sz="3000" b="1">
          <a:solidFill>
            <a:schemeClr val="tx2"/>
          </a:solidFill>
          <a:latin typeface="Arial" pitchFamily="34" charset="0"/>
        </a:defRPr>
      </a:lvl3pPr>
      <a:lvl4pPr algn="l" rtl="0" fontAlgn="base">
        <a:spcBef>
          <a:spcPct val="0"/>
        </a:spcBef>
        <a:spcAft>
          <a:spcPct val="0"/>
        </a:spcAft>
        <a:defRPr sz="3000" b="1">
          <a:solidFill>
            <a:schemeClr val="tx2"/>
          </a:solidFill>
          <a:latin typeface="Arial" pitchFamily="34" charset="0"/>
        </a:defRPr>
      </a:lvl4pPr>
      <a:lvl5pPr algn="l" rtl="0" fontAlgn="base">
        <a:spcBef>
          <a:spcPct val="0"/>
        </a:spcBef>
        <a:spcAft>
          <a:spcPct val="0"/>
        </a:spcAft>
        <a:defRPr sz="3000" b="1">
          <a:solidFill>
            <a:schemeClr val="tx2"/>
          </a:solidFill>
          <a:latin typeface="Arial" pitchFamily="34" charset="0"/>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1.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creativecommons.org/licenses/by/2.0/" TargetMode="External"/><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reativecommons.org/licenses/by/2.0/" TargetMode="External"/><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59.wmf"/><Relationship Id="rId3" Type="http://schemas.openxmlformats.org/officeDocument/2006/relationships/oleObject" Target="../embeddings/oleObject1.bin"/><Relationship Id="rId7" Type="http://schemas.openxmlformats.org/officeDocument/2006/relationships/image" Target="../media/image61.png"/><Relationship Id="rId12"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6.wmf"/><Relationship Id="rId11" Type="http://schemas.openxmlformats.org/officeDocument/2006/relationships/image" Target="../media/image58.wmf"/><Relationship Id="rId5" Type="http://schemas.openxmlformats.org/officeDocument/2006/relationships/oleObject" Target="../embeddings/oleObject2.bin"/><Relationship Id="rId15" Type="http://schemas.openxmlformats.org/officeDocument/2006/relationships/image" Target="../media/image60.wmf"/><Relationship Id="rId10" Type="http://schemas.openxmlformats.org/officeDocument/2006/relationships/oleObject" Target="../embeddings/oleObject4.bin"/><Relationship Id="rId4" Type="http://schemas.openxmlformats.org/officeDocument/2006/relationships/image" Target="../media/image55.wmf"/><Relationship Id="rId9" Type="http://schemas.openxmlformats.org/officeDocument/2006/relationships/image" Target="../media/image57.wmf"/><Relationship Id="rId14" Type="http://schemas.openxmlformats.org/officeDocument/2006/relationships/oleObject" Target="../embeddings/oleObject6.bin"/></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hyperlink" Target="https://creativecommons.org/licenses/by/2.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creativecommons.org/licenses/by/2.0/" TargetMode="External"/><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creativecommons.org/licenses/by/2.0/" TargetMode="External"/><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altLang="en-US" dirty="0" smtClean="0"/>
              <a:t>Dynamic Causal Modelling</a:t>
            </a:r>
            <a:br>
              <a:rPr lang="en-GB" altLang="en-US" dirty="0" smtClean="0"/>
            </a:br>
            <a:r>
              <a:rPr lang="en-GB" altLang="en-US" dirty="0" smtClean="0">
                <a:solidFill>
                  <a:schemeClr val="tx1">
                    <a:lumMod val="50000"/>
                    <a:lumOff val="50000"/>
                  </a:schemeClr>
                </a:solidFill>
              </a:rPr>
              <a:t>Introduction</a:t>
            </a:r>
            <a:endParaRPr lang="en-GB" altLang="en-US" dirty="0">
              <a:solidFill>
                <a:schemeClr val="tx1">
                  <a:lumMod val="50000"/>
                  <a:lumOff val="50000"/>
                </a:schemeClr>
              </a:solidFill>
            </a:endParaRPr>
          </a:p>
        </p:txBody>
      </p:sp>
      <p:sp>
        <p:nvSpPr>
          <p:cNvPr id="2051" name="Rectangle 3"/>
          <p:cNvSpPr>
            <a:spLocks noGrp="1" noChangeArrowheads="1"/>
          </p:cNvSpPr>
          <p:nvPr>
            <p:ph type="subTitle" idx="1"/>
          </p:nvPr>
        </p:nvSpPr>
        <p:spPr/>
        <p:txBody>
          <a:bodyPr/>
          <a:lstStyle/>
          <a:p>
            <a:r>
              <a:rPr lang="en-GB" altLang="en-US" dirty="0" smtClean="0"/>
              <a:t>SPM Course (fMRI), </a:t>
            </a:r>
            <a:r>
              <a:rPr lang="en-GB" altLang="en-US" dirty="0" smtClean="0"/>
              <a:t>October 2015</a:t>
            </a:r>
            <a:endParaRPr lang="en-GB" altLang="en-US" dirty="0" smtClean="0"/>
          </a:p>
          <a:p>
            <a:endParaRPr lang="en-GB" altLang="en-US" dirty="0" smtClean="0"/>
          </a:p>
          <a:p>
            <a:endParaRPr lang="en-GB" altLang="en-US" dirty="0" smtClean="0"/>
          </a:p>
          <a:p>
            <a:r>
              <a:rPr lang="en-GB" altLang="en-US" sz="2000" dirty="0" smtClean="0"/>
              <a:t>Peter Zeidman</a:t>
            </a:r>
            <a:endParaRPr lang="en-GB" altLang="en-US" sz="2000" dirty="0"/>
          </a:p>
          <a:p>
            <a:r>
              <a:rPr lang="en-GB" altLang="en-US" sz="2000" dirty="0" err="1" smtClean="0"/>
              <a:t>Wellcome</a:t>
            </a:r>
            <a:r>
              <a:rPr lang="en-GB" altLang="en-US" sz="2000" dirty="0" smtClean="0"/>
              <a:t> Trust Centre for Neuroimaging</a:t>
            </a:r>
          </a:p>
          <a:p>
            <a:r>
              <a:rPr lang="en-GB" altLang="en-US" sz="2000" dirty="0" smtClean="0"/>
              <a:t>University College London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19672" y="1338444"/>
            <a:ext cx="7056784" cy="22345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30200" y="548680"/>
            <a:ext cx="8489950" cy="1296988"/>
          </a:xfrm>
        </p:spPr>
        <p:txBody>
          <a:bodyPr/>
          <a:lstStyle/>
          <a:p>
            <a:r>
              <a:rPr lang="en-GB" dirty="0" smtClean="0"/>
              <a:t>DCM Framework</a:t>
            </a:r>
            <a:endParaRPr lang="en-GB" dirty="0"/>
          </a:p>
        </p:txBody>
      </p:sp>
      <p:grpSp>
        <p:nvGrpSpPr>
          <p:cNvPr id="3" name="Group 2"/>
          <p:cNvGrpSpPr/>
          <p:nvPr/>
        </p:nvGrpSpPr>
        <p:grpSpPr>
          <a:xfrm>
            <a:off x="1773915" y="1338445"/>
            <a:ext cx="7118565" cy="2091285"/>
            <a:chOff x="244404" y="1328970"/>
            <a:chExt cx="8864100" cy="2604086"/>
          </a:xfrm>
        </p:grpSpPr>
        <p:sp>
          <p:nvSpPr>
            <p:cNvPr id="5" name="Rectangle 4"/>
            <p:cNvSpPr/>
            <p:nvPr/>
          </p:nvSpPr>
          <p:spPr>
            <a:xfrm>
              <a:off x="2301239" y="1679322"/>
              <a:ext cx="4431001" cy="2253734"/>
            </a:xfrm>
            <a:prstGeom prst="rect">
              <a:avLst/>
            </a:prstGeom>
            <a:solidFill>
              <a:schemeClr val="accent6">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pic>
          <p:nvPicPr>
            <p:cNvPr id="12295" name="Picture 7" descr="D:\Documents\teaching\spm course\starfiel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59" t="11791" r="23378" b="16482"/>
            <a:stretch/>
          </p:blipFill>
          <p:spPr bwMode="auto">
            <a:xfrm>
              <a:off x="244404" y="2151494"/>
              <a:ext cx="1426000" cy="13629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44404" y="1498247"/>
              <a:ext cx="1406222" cy="536544"/>
            </a:xfrm>
            <a:prstGeom prst="rect">
              <a:avLst/>
            </a:prstGeom>
            <a:noFill/>
          </p:spPr>
          <p:txBody>
            <a:bodyPr wrap="square" rtlCol="0">
              <a:spAutoFit/>
            </a:bodyPr>
            <a:lstStyle/>
            <a:p>
              <a:pPr algn="ctr"/>
              <a:r>
                <a:rPr lang="en-GB" sz="1100" b="1" dirty="0" smtClean="0"/>
                <a:t>Experimental Stimulus (u)</a:t>
              </a:r>
              <a:endParaRPr lang="en-GB" sz="1100" b="1" dirty="0"/>
            </a:p>
          </p:txBody>
        </p:sp>
        <p:cxnSp>
          <p:nvCxnSpPr>
            <p:cNvPr id="10" name="Straight Arrow Connector 9"/>
            <p:cNvCxnSpPr/>
            <p:nvPr/>
          </p:nvCxnSpPr>
          <p:spPr>
            <a:xfrm>
              <a:off x="1763688" y="2901778"/>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 name="Picture 5" descr="http://www.carl-olsson.com/wp-content/uploads/2012/08/siemens-magnetom-trio-a-tim-system-3-t-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769" r="7326"/>
            <a:stretch/>
          </p:blipFill>
          <p:spPr bwMode="auto">
            <a:xfrm>
              <a:off x="7279580" y="2072912"/>
              <a:ext cx="1417562" cy="136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876255" y="1510044"/>
              <a:ext cx="2232249" cy="325759"/>
            </a:xfrm>
            <a:prstGeom prst="rect">
              <a:avLst/>
            </a:prstGeom>
            <a:noFill/>
          </p:spPr>
          <p:txBody>
            <a:bodyPr wrap="square" rtlCol="0">
              <a:spAutoFit/>
            </a:bodyPr>
            <a:lstStyle/>
            <a:p>
              <a:pPr algn="ctr"/>
              <a:r>
                <a:rPr lang="en-GB" sz="1100" b="1" dirty="0" smtClean="0"/>
                <a:t>Observations (y)</a:t>
              </a:r>
              <a:endParaRPr lang="en-GB" sz="1100" b="1" dirty="0"/>
            </a:p>
          </p:txBody>
        </p:sp>
        <p:cxnSp>
          <p:nvCxnSpPr>
            <p:cNvPr id="45" name="Straight Arrow Connector 44"/>
            <p:cNvCxnSpPr/>
            <p:nvPr/>
          </p:nvCxnSpPr>
          <p:spPr>
            <a:xfrm>
              <a:off x="6747701" y="2849125"/>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2142861" y="1340768"/>
              <a:ext cx="2337751" cy="2304256"/>
              <a:chOff x="2142861" y="1340768"/>
              <a:chExt cx="2337751" cy="2304256"/>
            </a:xfrm>
          </p:grpSpPr>
          <p:sp>
            <p:nvSpPr>
              <p:cNvPr id="17" name="TextBox 16"/>
              <p:cNvSpPr txBox="1"/>
              <p:nvPr/>
            </p:nvSpPr>
            <p:spPr>
              <a:xfrm>
                <a:off x="2142861" y="1340768"/>
                <a:ext cx="2337751" cy="325759"/>
              </a:xfrm>
              <a:prstGeom prst="rect">
                <a:avLst/>
              </a:prstGeom>
              <a:noFill/>
            </p:spPr>
            <p:txBody>
              <a:bodyPr wrap="square" rtlCol="0">
                <a:spAutoFit/>
              </a:bodyPr>
              <a:lstStyle/>
              <a:p>
                <a:pPr algn="ctr"/>
                <a:r>
                  <a:rPr lang="en-GB" sz="1100" b="1" dirty="0" smtClean="0"/>
                  <a:t>Neural Model</a:t>
                </a:r>
                <a:endParaRPr lang="en-GB" sz="1100" b="1" dirty="0"/>
              </a:p>
            </p:txBody>
          </p:sp>
          <p:pic>
            <p:nvPicPr>
              <p:cNvPr id="17410" name="Picture 2" descr="D:\Documents\teaching\spm course\effective_con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1313" y="1833609"/>
                <a:ext cx="1780849" cy="18114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4263493" y="1328970"/>
              <a:ext cx="2570523" cy="2414499"/>
              <a:chOff x="4263493" y="1328970"/>
              <a:chExt cx="2570523" cy="2414499"/>
            </a:xfrm>
          </p:grpSpPr>
          <p:cxnSp>
            <p:nvCxnSpPr>
              <p:cNvPr id="21" name="Straight Arrow Connector 20"/>
              <p:cNvCxnSpPr/>
              <p:nvPr/>
            </p:nvCxnSpPr>
            <p:spPr>
              <a:xfrm>
                <a:off x="4263493" y="2891613"/>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434" name="Picture 2" descr="Full-size image (96 K)"/>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4085"/>
              <a:stretch/>
            </p:blipFill>
            <p:spPr bwMode="auto">
              <a:xfrm>
                <a:off x="4809205" y="1848599"/>
                <a:ext cx="1711872" cy="1894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4496265" y="1328970"/>
                <a:ext cx="2337751" cy="325759"/>
              </a:xfrm>
              <a:prstGeom prst="rect">
                <a:avLst/>
              </a:prstGeom>
              <a:noFill/>
            </p:spPr>
            <p:txBody>
              <a:bodyPr wrap="square" rtlCol="0">
                <a:spAutoFit/>
              </a:bodyPr>
              <a:lstStyle/>
              <a:p>
                <a:pPr algn="ctr"/>
                <a:r>
                  <a:rPr lang="en-GB" sz="1100" b="1" dirty="0" smtClean="0"/>
                  <a:t>Observation Model</a:t>
                </a:r>
                <a:endParaRPr lang="en-GB" sz="1100" b="1" dirty="0"/>
              </a:p>
            </p:txBody>
          </p:sp>
        </p:grpSp>
      </p:grpSp>
      <p:sp>
        <p:nvSpPr>
          <p:cNvPr id="23" name="Rectangle 22"/>
          <p:cNvSpPr/>
          <p:nvPr/>
        </p:nvSpPr>
        <p:spPr>
          <a:xfrm>
            <a:off x="3425714" y="4583931"/>
            <a:ext cx="3558440" cy="1809925"/>
          </a:xfrm>
          <a:prstGeom prst="rect">
            <a:avLst/>
          </a:prstGeom>
          <a:solidFill>
            <a:schemeClr val="accent6">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pic>
        <p:nvPicPr>
          <p:cNvPr id="24" name="Picture 7" descr="D:\Documents\teaching\spm course\starfiel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59" t="11791" r="23378" b="16482"/>
          <a:stretch/>
        </p:blipFill>
        <p:spPr bwMode="auto">
          <a:xfrm>
            <a:off x="1773915" y="4963122"/>
            <a:ext cx="1145189" cy="10945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773915" y="4438514"/>
            <a:ext cx="1129306" cy="430887"/>
          </a:xfrm>
          <a:prstGeom prst="rect">
            <a:avLst/>
          </a:prstGeom>
          <a:noFill/>
        </p:spPr>
        <p:txBody>
          <a:bodyPr wrap="square" rtlCol="0">
            <a:spAutoFit/>
          </a:bodyPr>
          <a:lstStyle/>
          <a:p>
            <a:pPr algn="ctr"/>
            <a:r>
              <a:rPr lang="en-GB" sz="1100" b="1" dirty="0" smtClean="0"/>
              <a:t>Experimental Stimulus (u)</a:t>
            </a:r>
            <a:endParaRPr lang="en-GB" sz="1100" b="1" dirty="0"/>
          </a:p>
        </p:txBody>
      </p:sp>
      <p:cxnSp>
        <p:nvCxnSpPr>
          <p:cNvPr id="26" name="Straight Arrow Connector 25"/>
          <p:cNvCxnSpPr/>
          <p:nvPr/>
        </p:nvCxnSpPr>
        <p:spPr>
          <a:xfrm>
            <a:off x="2994019" y="5565659"/>
            <a:ext cx="373867"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7" name="Picture 5" descr="http://www.carl-olsson.com/wp-content/uploads/2012/08/siemens-magnetom-trio-a-tim-system-3-t-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769" r="7326"/>
          <a:stretch/>
        </p:blipFill>
        <p:spPr bwMode="auto">
          <a:xfrm>
            <a:off x="7423711" y="4900015"/>
            <a:ext cx="1138413" cy="1095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7099810" y="4447988"/>
            <a:ext cx="1792670" cy="261610"/>
          </a:xfrm>
          <a:prstGeom prst="rect">
            <a:avLst/>
          </a:prstGeom>
          <a:noFill/>
        </p:spPr>
        <p:txBody>
          <a:bodyPr wrap="square" rtlCol="0">
            <a:spAutoFit/>
          </a:bodyPr>
          <a:lstStyle/>
          <a:p>
            <a:pPr algn="ctr"/>
            <a:r>
              <a:rPr lang="en-GB" sz="1100" b="1" dirty="0" smtClean="0"/>
              <a:t>Observations (y)</a:t>
            </a:r>
            <a:endParaRPr lang="en-GB" sz="1100" b="1" dirty="0"/>
          </a:p>
        </p:txBody>
      </p:sp>
      <p:cxnSp>
        <p:nvCxnSpPr>
          <p:cNvPr id="29" name="Straight Arrow Connector 28"/>
          <p:cNvCxnSpPr/>
          <p:nvPr/>
        </p:nvCxnSpPr>
        <p:spPr>
          <a:xfrm>
            <a:off x="6996571" y="5523375"/>
            <a:ext cx="373867"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298524" y="4312046"/>
            <a:ext cx="1877397" cy="261610"/>
          </a:xfrm>
          <a:prstGeom prst="rect">
            <a:avLst/>
          </a:prstGeom>
          <a:noFill/>
        </p:spPr>
        <p:txBody>
          <a:bodyPr wrap="square" rtlCol="0">
            <a:spAutoFit/>
          </a:bodyPr>
          <a:lstStyle/>
          <a:p>
            <a:pPr algn="ctr"/>
            <a:r>
              <a:rPr lang="en-GB" sz="1100" b="1" dirty="0" smtClean="0"/>
              <a:t>Neural Model</a:t>
            </a:r>
            <a:endParaRPr lang="en-GB" sz="1100" b="1" dirty="0"/>
          </a:p>
        </p:txBody>
      </p:sp>
      <p:pic>
        <p:nvPicPr>
          <p:cNvPr id="37" name="Picture 2" descr="D:\Documents\teaching\spm course\effective_con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2143" y="4707836"/>
            <a:ext cx="1430161" cy="14547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32" name="Group 31"/>
          <p:cNvGrpSpPr/>
          <p:nvPr/>
        </p:nvGrpSpPr>
        <p:grpSpPr>
          <a:xfrm>
            <a:off x="5001558" y="4302571"/>
            <a:ext cx="2064331" cy="1939032"/>
            <a:chOff x="4263493" y="1328970"/>
            <a:chExt cx="2570523" cy="2414499"/>
          </a:xfrm>
        </p:grpSpPr>
        <p:cxnSp>
          <p:nvCxnSpPr>
            <p:cNvPr id="33" name="Straight Arrow Connector 32"/>
            <p:cNvCxnSpPr/>
            <p:nvPr/>
          </p:nvCxnSpPr>
          <p:spPr>
            <a:xfrm>
              <a:off x="4263493" y="2891613"/>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4" name="Picture 2" descr="Full-size image (96 K)"/>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4085"/>
            <a:stretch/>
          </p:blipFill>
          <p:spPr bwMode="auto">
            <a:xfrm>
              <a:off x="4809205" y="1848599"/>
              <a:ext cx="1711872" cy="1894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4496265" y="1328970"/>
              <a:ext cx="2337751" cy="325759"/>
            </a:xfrm>
            <a:prstGeom prst="rect">
              <a:avLst/>
            </a:prstGeom>
            <a:noFill/>
          </p:spPr>
          <p:txBody>
            <a:bodyPr wrap="square" rtlCol="0">
              <a:spAutoFit/>
            </a:bodyPr>
            <a:lstStyle/>
            <a:p>
              <a:pPr algn="ctr"/>
              <a:r>
                <a:rPr lang="en-GB" sz="1100" b="1" dirty="0" smtClean="0"/>
                <a:t>Observation Model</a:t>
              </a:r>
              <a:endParaRPr lang="en-GB" sz="1100" b="1" dirty="0"/>
            </a:p>
          </p:txBody>
        </p:sp>
      </p:grpSp>
      <p:sp>
        <p:nvSpPr>
          <p:cNvPr id="4" name="TextBox 3"/>
          <p:cNvSpPr txBox="1"/>
          <p:nvPr/>
        </p:nvSpPr>
        <p:spPr>
          <a:xfrm>
            <a:off x="251520" y="2348880"/>
            <a:ext cx="1069524" cy="369332"/>
          </a:xfrm>
          <a:prstGeom prst="rect">
            <a:avLst/>
          </a:prstGeom>
          <a:noFill/>
        </p:spPr>
        <p:txBody>
          <a:bodyPr wrap="none" rtlCol="0">
            <a:spAutoFit/>
          </a:bodyPr>
          <a:lstStyle/>
          <a:p>
            <a:r>
              <a:rPr lang="en-GB" dirty="0" smtClean="0"/>
              <a:t>Model 1:</a:t>
            </a:r>
            <a:endParaRPr lang="en-GB" dirty="0"/>
          </a:p>
        </p:txBody>
      </p:sp>
      <p:sp>
        <p:nvSpPr>
          <p:cNvPr id="38" name="TextBox 37"/>
          <p:cNvSpPr txBox="1"/>
          <p:nvPr/>
        </p:nvSpPr>
        <p:spPr>
          <a:xfrm>
            <a:off x="262116" y="5363924"/>
            <a:ext cx="1069524" cy="369332"/>
          </a:xfrm>
          <a:prstGeom prst="rect">
            <a:avLst/>
          </a:prstGeom>
          <a:noFill/>
        </p:spPr>
        <p:txBody>
          <a:bodyPr wrap="none" rtlCol="0">
            <a:spAutoFit/>
          </a:bodyPr>
          <a:lstStyle/>
          <a:p>
            <a:r>
              <a:rPr lang="en-GB" dirty="0" smtClean="0"/>
              <a:t>Model 2:</a:t>
            </a:r>
            <a:endParaRPr lang="en-GB" dirty="0"/>
          </a:p>
        </p:txBody>
      </p:sp>
      <p:sp>
        <p:nvSpPr>
          <p:cNvPr id="39" name="Rectangle 38"/>
          <p:cNvSpPr/>
          <p:nvPr/>
        </p:nvSpPr>
        <p:spPr>
          <a:xfrm>
            <a:off x="1619672" y="4246638"/>
            <a:ext cx="7056784" cy="22345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p:cNvCxnSpPr/>
          <p:nvPr/>
        </p:nvCxnSpPr>
        <p:spPr>
          <a:xfrm>
            <a:off x="4103948" y="5157192"/>
            <a:ext cx="36004" cy="290683"/>
          </a:xfrm>
          <a:prstGeom prst="straightConnector1">
            <a:avLst/>
          </a:prstGeom>
          <a:ln w="19050">
            <a:solidFill>
              <a:srgbClr val="FFFF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629940" y="3718373"/>
            <a:ext cx="7046515" cy="369332"/>
          </a:xfrm>
          <a:prstGeom prst="rect">
            <a:avLst/>
          </a:prstGeom>
          <a:noFill/>
        </p:spPr>
        <p:txBody>
          <a:bodyPr wrap="square" rtlCol="0">
            <a:spAutoFit/>
          </a:bodyPr>
          <a:lstStyle/>
          <a:p>
            <a:r>
              <a:rPr lang="en-GB" dirty="0" smtClean="0">
                <a:solidFill>
                  <a:srgbClr val="C00000"/>
                </a:solidFill>
              </a:rPr>
              <a:t>Model comparison: Which model best explains my observed data?</a:t>
            </a:r>
            <a:endParaRPr lang="en-GB" dirty="0">
              <a:solidFill>
                <a:srgbClr val="C00000"/>
              </a:solidFill>
            </a:endParaRPr>
          </a:p>
        </p:txBody>
      </p:sp>
    </p:spTree>
    <p:extLst>
      <p:ext uri="{BB962C8B-B14F-4D97-AF65-F5344CB8AC3E}">
        <p14:creationId xmlns:p14="http://schemas.microsoft.com/office/powerpoint/2010/main" val="261916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764704"/>
            <a:ext cx="8489950" cy="864096"/>
          </a:xfrm>
        </p:spPr>
        <p:txBody>
          <a:bodyPr/>
          <a:lstStyle/>
          <a:p>
            <a:r>
              <a:rPr lang="en-GB" dirty="0" smtClean="0"/>
              <a:t>DCM Framework</a:t>
            </a:r>
            <a:endParaRPr lang="en-GB" dirty="0"/>
          </a:p>
        </p:txBody>
      </p:sp>
      <p:sp>
        <p:nvSpPr>
          <p:cNvPr id="3" name="Content Placeholder 2"/>
          <p:cNvSpPr>
            <a:spLocks noGrp="1"/>
          </p:cNvSpPr>
          <p:nvPr>
            <p:ph idx="1"/>
          </p:nvPr>
        </p:nvSpPr>
        <p:spPr>
          <a:xfrm>
            <a:off x="330200" y="1340222"/>
            <a:ext cx="8489950" cy="3960986"/>
          </a:xfrm>
        </p:spPr>
        <p:txBody>
          <a:bodyPr/>
          <a:lstStyle/>
          <a:p>
            <a:pPr marL="514350" indent="-514350">
              <a:buFont typeface="+mj-lt"/>
              <a:buAutoNum type="arabicPeriod"/>
            </a:pPr>
            <a:r>
              <a:rPr lang="en-GB" sz="2600" dirty="0" smtClean="0"/>
              <a:t>We embody each of our hypotheses in a generative model.</a:t>
            </a:r>
          </a:p>
          <a:p>
            <a:pPr marL="400050" lvl="1" indent="0">
              <a:buNone/>
            </a:pPr>
            <a:r>
              <a:rPr lang="en-GB" dirty="0" smtClean="0">
                <a:solidFill>
                  <a:schemeClr val="accent2"/>
                </a:solidFill>
              </a:rPr>
              <a:t>The generative model separates neural activity from </a:t>
            </a:r>
            <a:r>
              <a:rPr lang="en-GB" dirty="0" err="1" smtClean="0">
                <a:solidFill>
                  <a:schemeClr val="accent2"/>
                </a:solidFill>
              </a:rPr>
              <a:t>haemodynamics</a:t>
            </a:r>
            <a:r>
              <a:rPr lang="en-GB" dirty="0" smtClean="0">
                <a:solidFill>
                  <a:schemeClr val="accent2"/>
                </a:solidFill>
              </a:rPr>
              <a:t/>
            </a:r>
            <a:br>
              <a:rPr lang="en-GB" dirty="0" smtClean="0">
                <a:solidFill>
                  <a:schemeClr val="accent2"/>
                </a:solidFill>
              </a:rPr>
            </a:br>
            <a:endParaRPr lang="en-GB" dirty="0" smtClean="0">
              <a:solidFill>
                <a:schemeClr val="accent2"/>
              </a:solidFill>
            </a:endParaRPr>
          </a:p>
          <a:p>
            <a:pPr marL="514350" indent="-514350">
              <a:buFont typeface="+mj-lt"/>
              <a:buAutoNum type="arabicPeriod"/>
            </a:pPr>
            <a:r>
              <a:rPr lang="en-GB" sz="2600" dirty="0" smtClean="0"/>
              <a:t>We perform model estimation (inversion)</a:t>
            </a:r>
          </a:p>
          <a:p>
            <a:pPr marL="400050" lvl="1" indent="0">
              <a:buNone/>
            </a:pPr>
            <a:r>
              <a:rPr lang="en-GB" dirty="0" smtClean="0">
                <a:solidFill>
                  <a:schemeClr val="accent2"/>
                </a:solidFill>
              </a:rPr>
              <a:t>This identifies parameters </a:t>
            </a:r>
            <a:r>
              <a:rPr lang="el-GR" dirty="0" smtClean="0">
                <a:solidFill>
                  <a:schemeClr val="accent2"/>
                </a:solidFill>
              </a:rPr>
              <a:t>θ</a:t>
            </a:r>
            <a:r>
              <a:rPr lang="en-GB" dirty="0" smtClean="0">
                <a:solidFill>
                  <a:schemeClr val="accent2"/>
                </a:solidFill>
              </a:rPr>
              <a:t> = {</a:t>
            </a:r>
            <a:r>
              <a:rPr lang="el-GR" dirty="0" smtClean="0">
                <a:solidFill>
                  <a:schemeClr val="accent2"/>
                </a:solidFill>
              </a:rPr>
              <a:t>θ</a:t>
            </a:r>
            <a:r>
              <a:rPr lang="en-GB" baseline="30000" dirty="0" smtClean="0">
                <a:solidFill>
                  <a:schemeClr val="accent2"/>
                </a:solidFill>
              </a:rPr>
              <a:t>n</a:t>
            </a:r>
            <a:r>
              <a:rPr lang="en-GB" dirty="0" smtClean="0">
                <a:solidFill>
                  <a:schemeClr val="accent2"/>
                </a:solidFill>
              </a:rPr>
              <a:t>,</a:t>
            </a:r>
            <a:r>
              <a:rPr lang="el-GR" dirty="0" smtClean="0">
                <a:solidFill>
                  <a:schemeClr val="accent2"/>
                </a:solidFill>
              </a:rPr>
              <a:t>θ</a:t>
            </a:r>
            <a:r>
              <a:rPr lang="en-GB" baseline="30000" dirty="0" smtClean="0">
                <a:solidFill>
                  <a:schemeClr val="accent2"/>
                </a:solidFill>
              </a:rPr>
              <a:t>h</a:t>
            </a:r>
            <a:r>
              <a:rPr lang="en-GB" dirty="0" smtClean="0">
                <a:solidFill>
                  <a:schemeClr val="accent2"/>
                </a:solidFill>
              </a:rPr>
              <a:t>} which make the model best fit the </a:t>
            </a:r>
            <a:r>
              <a:rPr lang="en-GB" dirty="0" smtClean="0">
                <a:solidFill>
                  <a:schemeClr val="accent2"/>
                </a:solidFill>
              </a:rPr>
              <a:t>data and the free energy (log model evidence)</a:t>
            </a:r>
            <a:r>
              <a:rPr lang="en-GB" dirty="0" smtClean="0">
                <a:solidFill>
                  <a:schemeClr val="accent2"/>
                </a:solidFill>
              </a:rPr>
              <a:t/>
            </a:r>
            <a:br>
              <a:rPr lang="en-GB" dirty="0" smtClean="0">
                <a:solidFill>
                  <a:schemeClr val="accent2"/>
                </a:solidFill>
              </a:rPr>
            </a:br>
            <a:endParaRPr lang="en-GB" dirty="0"/>
          </a:p>
          <a:p>
            <a:pPr marL="514350" indent="-514350">
              <a:buFont typeface="+mj-lt"/>
              <a:buAutoNum type="arabicPeriod"/>
            </a:pPr>
            <a:r>
              <a:rPr lang="en-GB" dirty="0" smtClean="0"/>
              <a:t>We inspect the estimated parameters and / or we compare models to see which best explains the data.</a:t>
            </a:r>
          </a:p>
        </p:txBody>
      </p:sp>
    </p:spTree>
    <p:extLst>
      <p:ext uri="{BB962C8B-B14F-4D97-AF65-F5344CB8AC3E}">
        <p14:creationId xmlns:p14="http://schemas.microsoft.com/office/powerpoint/2010/main" val="272381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a:xfrm>
            <a:off x="330200" y="1628800"/>
            <a:ext cx="8489950" cy="3960986"/>
          </a:xfrm>
        </p:spPr>
        <p:txBody>
          <a:bodyPr/>
          <a:lstStyle/>
          <a:p>
            <a:r>
              <a:rPr lang="en-GB" sz="2600" dirty="0" smtClean="0">
                <a:solidFill>
                  <a:schemeClr val="bg1">
                    <a:lumMod val="50000"/>
                  </a:schemeClr>
                </a:solidFill>
              </a:rPr>
              <a:t>Overview of DCM</a:t>
            </a:r>
          </a:p>
          <a:p>
            <a:pPr lvl="1"/>
            <a:r>
              <a:rPr lang="en-GB" sz="2600" dirty="0" smtClean="0">
                <a:solidFill>
                  <a:schemeClr val="bg1">
                    <a:lumMod val="50000"/>
                  </a:schemeClr>
                </a:solidFill>
              </a:rPr>
              <a:t>Effective connectivity, DCM framework, generative models</a:t>
            </a:r>
            <a:r>
              <a:rPr lang="en-GB" sz="2600" dirty="0" smtClean="0">
                <a:solidFill>
                  <a:schemeClr val="accent2"/>
                </a:solidFill>
              </a:rPr>
              <a:t/>
            </a:r>
            <a:br>
              <a:rPr lang="en-GB" sz="2600" dirty="0" smtClean="0">
                <a:solidFill>
                  <a:schemeClr val="accent2"/>
                </a:solidFill>
              </a:rPr>
            </a:br>
            <a:endParaRPr lang="en-GB" sz="2600" dirty="0" smtClean="0">
              <a:solidFill>
                <a:schemeClr val="accent2"/>
              </a:solidFill>
            </a:endParaRPr>
          </a:p>
          <a:p>
            <a:r>
              <a:rPr lang="en-GB" sz="2600" b="1" dirty="0" smtClean="0"/>
              <a:t>Model specification</a:t>
            </a:r>
            <a:endParaRPr lang="en-GB" sz="2600" b="1" dirty="0" smtClean="0"/>
          </a:p>
          <a:p>
            <a:pPr lvl="1"/>
            <a:r>
              <a:rPr lang="en-GB" sz="2600" dirty="0" smtClean="0">
                <a:solidFill>
                  <a:schemeClr val="accent2"/>
                </a:solidFill>
              </a:rPr>
              <a:t>Neural model, haemodynamic model</a:t>
            </a:r>
            <a:br>
              <a:rPr lang="en-GB" sz="2600" dirty="0" smtClean="0">
                <a:solidFill>
                  <a:schemeClr val="accent2"/>
                </a:solidFill>
              </a:rPr>
            </a:br>
            <a:endParaRPr lang="en-GB" sz="2600" dirty="0" smtClean="0">
              <a:solidFill>
                <a:schemeClr val="bg1">
                  <a:lumMod val="50000"/>
                </a:schemeClr>
              </a:solidFill>
            </a:endParaRPr>
          </a:p>
          <a:p>
            <a:r>
              <a:rPr lang="en-GB" sz="2600" dirty="0" smtClean="0">
                <a:solidFill>
                  <a:schemeClr val="bg1">
                    <a:lumMod val="50000"/>
                  </a:schemeClr>
                </a:solidFill>
              </a:rPr>
              <a:t>Model estimation</a:t>
            </a:r>
            <a:endParaRPr lang="en-GB" sz="2600" dirty="0" smtClean="0">
              <a:solidFill>
                <a:schemeClr val="bg1">
                  <a:lumMod val="50000"/>
                </a:schemeClr>
              </a:solidFill>
            </a:endParaRPr>
          </a:p>
          <a:p>
            <a:pPr lvl="1"/>
            <a:r>
              <a:rPr lang="en-GB" sz="2600" dirty="0" smtClean="0">
                <a:solidFill>
                  <a:schemeClr val="bg1">
                    <a:lumMod val="50000"/>
                  </a:schemeClr>
                </a:solidFill>
              </a:rPr>
              <a:t>Model inversion, parameter </a:t>
            </a:r>
            <a:r>
              <a:rPr lang="en-GB" sz="2600" dirty="0" smtClean="0">
                <a:solidFill>
                  <a:schemeClr val="bg1">
                    <a:lumMod val="50000"/>
                  </a:schemeClr>
                </a:solidFill>
              </a:rPr>
              <a:t>inference</a:t>
            </a:r>
            <a:br>
              <a:rPr lang="en-GB" sz="2600" dirty="0" smtClean="0">
                <a:solidFill>
                  <a:schemeClr val="bg1">
                    <a:lumMod val="50000"/>
                  </a:schemeClr>
                </a:solidFill>
              </a:rPr>
            </a:br>
            <a:endParaRPr lang="en-GB" sz="2600" dirty="0" smtClean="0">
              <a:solidFill>
                <a:schemeClr val="bg1">
                  <a:lumMod val="50000"/>
                </a:schemeClr>
              </a:solidFill>
            </a:endParaRPr>
          </a:p>
          <a:p>
            <a:r>
              <a:rPr lang="en-GB" sz="2600" dirty="0" smtClean="0">
                <a:solidFill>
                  <a:schemeClr val="bg1">
                    <a:lumMod val="50000"/>
                  </a:schemeClr>
                </a:solidFill>
              </a:rPr>
              <a:t>Example</a:t>
            </a:r>
            <a:endParaRPr lang="en-GB" sz="2600" dirty="0" smtClean="0">
              <a:solidFill>
                <a:schemeClr val="bg1">
                  <a:lumMod val="50000"/>
                </a:schemeClr>
              </a:solidFill>
            </a:endParaRPr>
          </a:p>
          <a:p>
            <a:endParaRPr lang="en-GB" sz="2600" dirty="0" smtClean="0">
              <a:solidFill>
                <a:schemeClr val="bg1">
                  <a:lumMod val="50000"/>
                </a:schemeClr>
              </a:solidFill>
            </a:endParaRPr>
          </a:p>
          <a:p>
            <a:endParaRPr lang="en-GB" sz="2600" dirty="0"/>
          </a:p>
        </p:txBody>
      </p:sp>
    </p:spTree>
    <p:extLst>
      <p:ext uri="{BB962C8B-B14F-4D97-AF65-F5344CB8AC3E}">
        <p14:creationId xmlns:p14="http://schemas.microsoft.com/office/powerpoint/2010/main" val="3933133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Neural Model</a:t>
            </a:r>
            <a:endParaRPr lang="en-GB" dirty="0"/>
          </a:p>
        </p:txBody>
      </p:sp>
      <p:sp>
        <p:nvSpPr>
          <p:cNvPr id="3" name="Content Placeholder 2"/>
          <p:cNvSpPr>
            <a:spLocks noGrp="1"/>
          </p:cNvSpPr>
          <p:nvPr>
            <p:ph idx="1"/>
          </p:nvPr>
        </p:nvSpPr>
        <p:spPr>
          <a:xfrm>
            <a:off x="330200" y="1412776"/>
            <a:ext cx="8489950" cy="4753075"/>
          </a:xfrm>
        </p:spPr>
        <p:txBody>
          <a:bodyPr/>
          <a:lstStyle/>
          <a:p>
            <a:pPr marL="0" indent="0">
              <a:buNone/>
            </a:pPr>
            <a:r>
              <a:rPr lang="en-GB" sz="2400" dirty="0" smtClean="0"/>
              <a:t>“How does brain activity, z, change over time?”</a:t>
            </a:r>
          </a:p>
        </p:txBody>
      </p:sp>
      <p:sp>
        <p:nvSpPr>
          <p:cNvPr id="12" name="TextBox 11"/>
          <p:cNvSpPr txBox="1"/>
          <p:nvPr/>
        </p:nvSpPr>
        <p:spPr>
          <a:xfrm>
            <a:off x="5801135" y="3903439"/>
            <a:ext cx="2347682" cy="461665"/>
          </a:xfrm>
          <a:prstGeom prst="rect">
            <a:avLst/>
          </a:prstGeom>
          <a:noFill/>
        </p:spPr>
        <p:txBody>
          <a:bodyPr wrap="square" rtlCol="0">
            <a:spAutoFit/>
          </a:bodyPr>
          <a:lstStyle/>
          <a:p>
            <a:r>
              <a:rPr lang="en-GB" sz="2400" dirty="0" smtClean="0"/>
              <a:t>Driving input u</a:t>
            </a:r>
            <a:r>
              <a:rPr lang="en-GB" sz="2400" baseline="-25000" dirty="0" smtClean="0"/>
              <a:t>1</a:t>
            </a:r>
            <a:endParaRPr lang="en-GB" sz="2400" baseline="-25000" dirty="0"/>
          </a:p>
        </p:txBody>
      </p:sp>
      <p:sp>
        <p:nvSpPr>
          <p:cNvPr id="36" name="Arc 35"/>
          <p:cNvSpPr/>
          <p:nvPr/>
        </p:nvSpPr>
        <p:spPr>
          <a:xfrm rot="2499746">
            <a:off x="6937076" y="2340913"/>
            <a:ext cx="601548" cy="614033"/>
          </a:xfrm>
          <a:prstGeom prst="arc">
            <a:avLst>
              <a:gd name="adj1" fmla="val 11619363"/>
              <a:gd name="adj2" fmla="val 2879836"/>
            </a:avLst>
          </a:prstGeom>
          <a:ln w="28575">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Oval 36"/>
          <p:cNvSpPr/>
          <p:nvPr/>
        </p:nvSpPr>
        <p:spPr>
          <a:xfrm>
            <a:off x="6377014" y="2256597"/>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smtClean="0"/>
              <a:t>V1</a:t>
            </a:r>
            <a:endParaRPr lang="en-GB" sz="1600" dirty="0"/>
          </a:p>
        </p:txBody>
      </p:sp>
      <p:cxnSp>
        <p:nvCxnSpPr>
          <p:cNvPr id="40" name="Straight Arrow Connector 39"/>
          <p:cNvCxnSpPr/>
          <p:nvPr/>
        </p:nvCxnSpPr>
        <p:spPr>
          <a:xfrm flipV="1">
            <a:off x="6804242" y="3192701"/>
            <a:ext cx="0" cy="7107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919965" y="2544629"/>
            <a:ext cx="385042" cy="369332"/>
          </a:xfrm>
          <a:prstGeom prst="rect">
            <a:avLst/>
          </a:prstGeom>
          <a:noFill/>
        </p:spPr>
        <p:txBody>
          <a:bodyPr wrap="none" rtlCol="0">
            <a:spAutoFit/>
          </a:bodyPr>
          <a:lstStyle/>
          <a:p>
            <a:r>
              <a:rPr lang="en-GB" dirty="0" smtClean="0"/>
              <a:t>z</a:t>
            </a:r>
            <a:r>
              <a:rPr lang="en-GB" baseline="-25000" dirty="0" smtClean="0"/>
              <a:t>1</a:t>
            </a:r>
            <a:endParaRPr lang="en-GB" baseline="-25000" dirty="0"/>
          </a:p>
        </p:txBody>
      </p:sp>
      <p:grpSp>
        <p:nvGrpSpPr>
          <p:cNvPr id="4" name="Group 3"/>
          <p:cNvGrpSpPr/>
          <p:nvPr/>
        </p:nvGrpSpPr>
        <p:grpSpPr>
          <a:xfrm>
            <a:off x="6465694" y="2428094"/>
            <a:ext cx="1470757" cy="1360946"/>
            <a:chOff x="6465694" y="2428094"/>
            <a:chExt cx="1470757" cy="1360946"/>
          </a:xfrm>
        </p:grpSpPr>
        <p:sp>
          <p:nvSpPr>
            <p:cNvPr id="50" name="TextBox 49"/>
            <p:cNvSpPr txBox="1"/>
            <p:nvPr/>
          </p:nvSpPr>
          <p:spPr>
            <a:xfrm>
              <a:off x="7580263" y="2428094"/>
              <a:ext cx="356188" cy="461665"/>
            </a:xfrm>
            <a:prstGeom prst="rect">
              <a:avLst/>
            </a:prstGeom>
            <a:noFill/>
          </p:spPr>
          <p:txBody>
            <a:bodyPr wrap="none" rtlCol="0">
              <a:spAutoFit/>
            </a:bodyPr>
            <a:lstStyle/>
            <a:p>
              <a:r>
                <a:rPr lang="en-GB" sz="2400" dirty="0" smtClean="0">
                  <a:solidFill>
                    <a:srgbClr val="7030A0"/>
                  </a:solidFill>
                </a:rPr>
                <a:t>a</a:t>
              </a:r>
              <a:endParaRPr lang="en-GB" sz="2400" baseline="-25000" dirty="0">
                <a:solidFill>
                  <a:srgbClr val="7030A0"/>
                </a:solidFill>
              </a:endParaRPr>
            </a:p>
          </p:txBody>
        </p:sp>
        <p:sp>
          <p:nvSpPr>
            <p:cNvPr id="51" name="TextBox 50"/>
            <p:cNvSpPr txBox="1"/>
            <p:nvPr/>
          </p:nvSpPr>
          <p:spPr>
            <a:xfrm>
              <a:off x="6465694" y="3327375"/>
              <a:ext cx="338554" cy="461665"/>
            </a:xfrm>
            <a:prstGeom prst="rect">
              <a:avLst/>
            </a:prstGeom>
            <a:noFill/>
          </p:spPr>
          <p:txBody>
            <a:bodyPr wrap="none" rtlCol="0">
              <a:spAutoFit/>
            </a:bodyPr>
            <a:lstStyle/>
            <a:p>
              <a:r>
                <a:rPr lang="en-GB" sz="2400" dirty="0" smtClean="0">
                  <a:solidFill>
                    <a:srgbClr val="7030A0"/>
                  </a:solidFill>
                </a:rPr>
                <a:t>c</a:t>
              </a:r>
              <a:endParaRPr lang="en-GB" sz="2400" baseline="-25000" dirty="0">
                <a:solidFill>
                  <a:srgbClr val="7030A0"/>
                </a:solidFill>
              </a:endParaRPr>
            </a:p>
          </p:txBody>
        </p:sp>
      </p:grpSp>
      <p:grpSp>
        <p:nvGrpSpPr>
          <p:cNvPr id="52" name="Group 51"/>
          <p:cNvGrpSpPr/>
          <p:nvPr/>
        </p:nvGrpSpPr>
        <p:grpSpPr>
          <a:xfrm>
            <a:off x="786591" y="2374527"/>
            <a:ext cx="4201963" cy="3032344"/>
            <a:chOff x="1954213" y="1539875"/>
            <a:chExt cx="5235575" cy="3778250"/>
          </a:xfrm>
        </p:grpSpPr>
        <p:pic>
          <p:nvPicPr>
            <p:cNvPr id="53" name="Picture 52" descr="NeuroDynamicsUni_Nob"/>
            <p:cNvPicPr>
              <a:picLocks noChangeAspect="1" noChangeArrowheads="1"/>
            </p:cNvPicPr>
            <p:nvPr/>
          </p:nvPicPr>
          <p:blipFill>
            <a:blip r:embed="rId2" cstate="print"/>
            <a:srcRect/>
            <a:stretch>
              <a:fillRect/>
            </a:stretch>
          </p:blipFill>
          <p:spPr bwMode="auto">
            <a:xfrm>
              <a:off x="1954213" y="1539875"/>
              <a:ext cx="5235575" cy="3778250"/>
            </a:xfrm>
            <a:prstGeom prst="rect">
              <a:avLst/>
            </a:prstGeom>
            <a:noFill/>
            <a:ln w="9525">
              <a:noFill/>
              <a:miter lim="800000"/>
              <a:headEnd/>
              <a:tailEnd/>
            </a:ln>
          </p:spPr>
        </p:pic>
        <p:sp>
          <p:nvSpPr>
            <p:cNvPr id="54" name="Text Box 6"/>
            <p:cNvSpPr txBox="1">
              <a:spLocks noChangeArrowheads="1"/>
            </p:cNvSpPr>
            <p:nvPr/>
          </p:nvSpPr>
          <p:spPr bwMode="auto">
            <a:xfrm>
              <a:off x="2103438" y="1755775"/>
              <a:ext cx="438150" cy="457200"/>
            </a:xfrm>
            <a:prstGeom prst="rect">
              <a:avLst/>
            </a:prstGeom>
            <a:noFill/>
            <a:ln w="12700">
              <a:noFill/>
              <a:miter lim="800000"/>
              <a:headEnd/>
              <a:tailEnd/>
            </a:ln>
          </p:spPr>
          <p:txBody>
            <a:bodyPr wrap="none">
              <a:spAutoFit/>
            </a:bodyP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eaLnBrk="0" hangingPunct="0"/>
              <a:r>
                <a:rPr lang="en-GB" sz="2400" b="0" i="1">
                  <a:solidFill>
                    <a:srgbClr val="000000"/>
                  </a:solidFill>
                  <a:latin typeface="Times New Roman" pitchFamily="18" charset="0"/>
                </a:rPr>
                <a:t>u</a:t>
              </a:r>
              <a:r>
                <a:rPr lang="en-GB" sz="2400" b="0" i="1" baseline="-25000">
                  <a:solidFill>
                    <a:srgbClr val="000000"/>
                  </a:solidFill>
                  <a:latin typeface="Times New Roman" pitchFamily="18" charset="0"/>
                </a:rPr>
                <a:t>1</a:t>
              </a:r>
              <a:endParaRPr lang="en-US" sz="2400" b="0" i="1">
                <a:solidFill>
                  <a:srgbClr val="000000"/>
                </a:solidFill>
                <a:latin typeface="Times New Roman" pitchFamily="18" charset="0"/>
              </a:endParaRPr>
            </a:p>
          </p:txBody>
        </p:sp>
        <p:sp>
          <p:nvSpPr>
            <p:cNvPr id="55" name="Text Box 7"/>
            <p:cNvSpPr txBox="1">
              <a:spLocks noChangeArrowheads="1"/>
            </p:cNvSpPr>
            <p:nvPr/>
          </p:nvSpPr>
          <p:spPr bwMode="auto">
            <a:xfrm>
              <a:off x="2178051" y="3416300"/>
              <a:ext cx="404813" cy="457200"/>
            </a:xfrm>
            <a:prstGeom prst="rect">
              <a:avLst/>
            </a:prstGeom>
            <a:noFill/>
            <a:ln w="12700">
              <a:noFill/>
              <a:miter lim="800000"/>
              <a:headEnd/>
              <a:tailEnd/>
            </a:ln>
          </p:spPr>
          <p:txBody>
            <a:bodyPr wrap="none">
              <a:spAutoFit/>
            </a:bodyP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eaLnBrk="0" hangingPunct="0"/>
              <a:r>
                <a:rPr lang="en-GB" sz="2400" b="0" i="1">
                  <a:solidFill>
                    <a:srgbClr val="000000"/>
                  </a:solidFill>
                  <a:latin typeface="Times New Roman" pitchFamily="18" charset="0"/>
                </a:rPr>
                <a:t>z</a:t>
              </a:r>
              <a:r>
                <a:rPr lang="en-GB" sz="2400" b="0" i="1" baseline="-25000">
                  <a:solidFill>
                    <a:srgbClr val="000000"/>
                  </a:solidFill>
                  <a:latin typeface="Times New Roman" pitchFamily="18" charset="0"/>
                </a:rPr>
                <a:t>1</a:t>
              </a:r>
              <a:endParaRPr lang="en-US" sz="2400" b="0">
                <a:latin typeface="Times New Roman" pitchFamily="18" charset="0"/>
              </a:endParaRPr>
            </a:p>
          </p:txBody>
        </p:sp>
        <p:sp>
          <p:nvSpPr>
            <p:cNvPr id="56" name="Text Box 8"/>
            <p:cNvSpPr txBox="1">
              <a:spLocks noChangeArrowheads="1"/>
            </p:cNvSpPr>
            <p:nvPr/>
          </p:nvSpPr>
          <p:spPr bwMode="auto">
            <a:xfrm>
              <a:off x="2178051" y="4279900"/>
              <a:ext cx="404813" cy="457200"/>
            </a:xfrm>
            <a:prstGeom prst="rect">
              <a:avLst/>
            </a:prstGeom>
            <a:noFill/>
            <a:ln w="12700">
              <a:noFill/>
              <a:miter lim="800000"/>
              <a:headEnd/>
              <a:tailEnd/>
            </a:ln>
          </p:spPr>
          <p:txBody>
            <a:bodyPr wrap="none">
              <a:spAutoFit/>
            </a:bodyP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eaLnBrk="0" hangingPunct="0"/>
              <a:r>
                <a:rPr lang="en-GB" sz="2400" b="0" i="1">
                  <a:solidFill>
                    <a:srgbClr val="000000"/>
                  </a:solidFill>
                  <a:latin typeface="Times New Roman" pitchFamily="18" charset="0"/>
                </a:rPr>
                <a:t>z</a:t>
              </a:r>
              <a:r>
                <a:rPr lang="en-GB" sz="2400" b="0" i="1" baseline="-25000">
                  <a:solidFill>
                    <a:srgbClr val="000000"/>
                  </a:solidFill>
                  <a:latin typeface="Times New Roman" pitchFamily="18" charset="0"/>
                </a:rPr>
                <a:t>2</a:t>
              </a:r>
              <a:endParaRPr lang="en-US" sz="2400" b="0">
                <a:latin typeface="Times New Roman" pitchFamily="18" charset="0"/>
              </a:endParaRPr>
            </a:p>
          </p:txBody>
        </p:sp>
        <p:sp>
          <p:nvSpPr>
            <p:cNvPr id="57" name="Rectangle 56"/>
            <p:cNvSpPr>
              <a:spLocks noChangeArrowheads="1"/>
            </p:cNvSpPr>
            <p:nvPr/>
          </p:nvSpPr>
          <p:spPr bwMode="auto">
            <a:xfrm>
              <a:off x="2103438" y="2547938"/>
              <a:ext cx="4784725" cy="865188"/>
            </a:xfrm>
            <a:prstGeom prst="rect">
              <a:avLst/>
            </a:prstGeom>
            <a:solidFill>
              <a:schemeClr val="bg1"/>
            </a:solidFill>
            <a:ln w="12700">
              <a:solidFill>
                <a:schemeClr val="bg1"/>
              </a:solidFill>
              <a:miter lim="800000"/>
              <a:headEnd/>
              <a:tailEnd/>
            </a:ln>
          </p:spPr>
          <p:txBody>
            <a:bodyPr wrap="none" anchor="ct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algn="ctr" eaLnBrk="0" hangingPunct="0">
                <a:spcBef>
                  <a:spcPct val="50000"/>
                </a:spcBef>
              </a:pPr>
              <a:endParaRPr lang="en-GB" sz="2000" b="0">
                <a:solidFill>
                  <a:schemeClr val="bg1"/>
                </a:solidFill>
                <a:latin typeface="Trebuchet MS" pitchFamily="34" charset="0"/>
              </a:endParaRPr>
            </a:p>
          </p:txBody>
        </p:sp>
      </p:grpSp>
      <p:sp>
        <p:nvSpPr>
          <p:cNvPr id="58" name="Rectangle 57"/>
          <p:cNvSpPr>
            <a:spLocks noChangeArrowheads="1"/>
          </p:cNvSpPr>
          <p:nvPr/>
        </p:nvSpPr>
        <p:spPr bwMode="auto">
          <a:xfrm>
            <a:off x="924058" y="4593361"/>
            <a:ext cx="3840120" cy="694382"/>
          </a:xfrm>
          <a:prstGeom prst="rect">
            <a:avLst/>
          </a:prstGeom>
          <a:solidFill>
            <a:schemeClr val="bg1"/>
          </a:solidFill>
          <a:ln w="12700">
            <a:solidFill>
              <a:schemeClr val="bg1"/>
            </a:solidFill>
            <a:miter lim="800000"/>
            <a:headEnd/>
            <a:tailEnd/>
          </a:ln>
        </p:spPr>
        <p:txBody>
          <a:bodyPr wrap="none" anchor="ct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algn="ctr" eaLnBrk="0" hangingPunct="0">
              <a:spcBef>
                <a:spcPct val="50000"/>
              </a:spcBef>
            </a:pPr>
            <a:endParaRPr lang="en-GB" sz="2000" b="0">
              <a:solidFill>
                <a:schemeClr val="bg1"/>
              </a:solidFill>
              <a:latin typeface="Trebuchet MS" pitchFamily="34" charset="0"/>
            </a:endParaRPr>
          </a:p>
        </p:txBody>
      </p:sp>
      <p:grpSp>
        <p:nvGrpSpPr>
          <p:cNvPr id="7" name="Group 6"/>
          <p:cNvGrpSpPr/>
          <p:nvPr/>
        </p:nvGrpSpPr>
        <p:grpSpPr>
          <a:xfrm>
            <a:off x="966239" y="5083705"/>
            <a:ext cx="7426999" cy="1508849"/>
            <a:chOff x="966239" y="5083705"/>
            <a:chExt cx="7426999" cy="1508849"/>
          </a:xfrm>
        </p:grpSpPr>
        <mc:AlternateContent xmlns:mc="http://schemas.openxmlformats.org/markup-compatibility/2006" xmlns:a14="http://schemas.microsoft.com/office/drawing/2010/main">
          <mc:Choice Requires="a14">
            <p:sp>
              <p:nvSpPr>
                <p:cNvPr id="5" name="TextBox 4"/>
                <p:cNvSpPr txBox="1"/>
                <p:nvPr/>
              </p:nvSpPr>
              <p:spPr>
                <a:xfrm>
                  <a:off x="966239" y="5083705"/>
                  <a:ext cx="3061414"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3600" b="0" i="1" smtClean="0">
                                <a:latin typeface="Cambria Math" panose="02040503050406030204" pitchFamily="18" charset="0"/>
                              </a:rPr>
                            </m:ctrlPr>
                          </m:sSubPr>
                          <m:e>
                            <m:acc>
                              <m:accPr>
                                <m:chr m:val="̇"/>
                                <m:ctrlPr>
                                  <a:rPr lang="en-GB" sz="3600" i="1" smtClean="0">
                                    <a:latin typeface="Cambria Math" panose="02040503050406030204" pitchFamily="18" charset="0"/>
                                  </a:rPr>
                                </m:ctrlPr>
                              </m:accPr>
                              <m:e>
                                <m:r>
                                  <a:rPr lang="en-GB" sz="3600" b="0" i="1" smtClean="0">
                                    <a:latin typeface="Cambria Math"/>
                                  </a:rPr>
                                  <m:t>𝑧</m:t>
                                </m:r>
                              </m:e>
                            </m:acc>
                          </m:e>
                          <m:sub>
                            <m:r>
                              <a:rPr lang="en-GB" sz="3600" b="0" i="1" smtClean="0">
                                <a:latin typeface="Cambria Math"/>
                              </a:rPr>
                              <m:t>1</m:t>
                            </m:r>
                          </m:sub>
                        </m:sSub>
                        <m:r>
                          <a:rPr lang="en-GB" sz="3600" b="0" i="1" smtClean="0">
                            <a:latin typeface="Cambria Math"/>
                          </a:rPr>
                          <m:t>=</m:t>
                        </m:r>
                        <m:r>
                          <a:rPr lang="en-GB" sz="3600" b="0" i="1" smtClean="0">
                            <a:latin typeface="Cambria Math"/>
                          </a:rPr>
                          <m:t>𝑎𝑧</m:t>
                        </m:r>
                        <m:r>
                          <a:rPr lang="en-GB" sz="3600" b="0" i="1" smtClean="0">
                            <a:latin typeface="Cambria Math"/>
                          </a:rPr>
                          <m:t>+</m:t>
                        </m:r>
                        <m:r>
                          <a:rPr lang="en-GB" sz="3600" b="0" i="1" smtClean="0">
                            <a:latin typeface="Cambria Math"/>
                          </a:rPr>
                          <m:t>𝑐</m:t>
                        </m:r>
                        <m:sSub>
                          <m:sSubPr>
                            <m:ctrlPr>
                              <a:rPr lang="en-GB" sz="3600" b="0" i="1" smtClean="0">
                                <a:latin typeface="Cambria Math" panose="02040503050406030204" pitchFamily="18" charset="0"/>
                              </a:rPr>
                            </m:ctrlPr>
                          </m:sSubPr>
                          <m:e>
                            <m:r>
                              <a:rPr lang="en-GB" sz="3600" b="0" i="1" smtClean="0">
                                <a:latin typeface="Cambria Math"/>
                              </a:rPr>
                              <m:t>𝑢</m:t>
                            </m:r>
                          </m:e>
                          <m:sub>
                            <m:r>
                              <a:rPr lang="en-GB" sz="3600" b="0" i="1" smtClean="0">
                                <a:latin typeface="Cambria Math"/>
                              </a:rPr>
                              <m:t>1</m:t>
                            </m:r>
                          </m:sub>
                        </m:sSub>
                      </m:oMath>
                    </m:oMathPara>
                  </a14:m>
                  <a:endParaRPr lang="en-GB" sz="3600" dirty="0"/>
                </a:p>
              </p:txBody>
            </p:sp>
          </mc:Choice>
          <mc:Fallback xmlns="">
            <p:sp>
              <p:nvSpPr>
                <p:cNvPr id="5" name="TextBox 4"/>
                <p:cNvSpPr txBox="1">
                  <a:spLocks noRot="1" noChangeAspect="1" noMove="1" noResize="1" noEditPoints="1" noAdjustHandles="1" noChangeArrowheads="1" noChangeShapeType="1" noTextEdit="1"/>
                </p:cNvSpPr>
                <p:nvPr/>
              </p:nvSpPr>
              <p:spPr>
                <a:xfrm>
                  <a:off x="966239" y="5083705"/>
                  <a:ext cx="3061414" cy="646331"/>
                </a:xfrm>
                <a:prstGeom prst="rect">
                  <a:avLst/>
                </a:prstGeom>
                <a:blipFill rotWithShape="1">
                  <a:blip r:embed="rId3"/>
                  <a:stretch>
                    <a:fillRect/>
                  </a:stretch>
                </a:blipFill>
              </p:spPr>
              <p:txBody>
                <a:bodyPr/>
                <a:lstStyle/>
                <a:p>
                  <a:r>
                    <a:rPr lang="en-GB">
                      <a:noFill/>
                    </a:rPr>
                    <a:t> </a:t>
                  </a:r>
                </a:p>
              </p:txBody>
            </p:sp>
          </mc:Fallback>
        </mc:AlternateContent>
        <p:grpSp>
          <p:nvGrpSpPr>
            <p:cNvPr id="10" name="Group 9"/>
            <p:cNvGrpSpPr/>
            <p:nvPr/>
          </p:nvGrpSpPr>
          <p:grpSpPr>
            <a:xfrm>
              <a:off x="2051720" y="5245102"/>
              <a:ext cx="6341518" cy="1347452"/>
              <a:chOff x="2051720" y="5245102"/>
              <a:chExt cx="6341518" cy="1347452"/>
            </a:xfrm>
          </p:grpSpPr>
          <p:sp>
            <p:nvSpPr>
              <p:cNvPr id="6" name="Oval 5"/>
              <p:cNvSpPr/>
              <p:nvPr/>
            </p:nvSpPr>
            <p:spPr>
              <a:xfrm>
                <a:off x="2051720" y="5245102"/>
                <a:ext cx="412274" cy="43150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a:endCxn id="6" idx="5"/>
              </p:cNvCxnSpPr>
              <p:nvPr/>
            </p:nvCxnSpPr>
            <p:spPr>
              <a:xfrm flipH="1" flipV="1">
                <a:off x="2403618" y="5613411"/>
                <a:ext cx="1973074" cy="4252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60790" y="5392225"/>
                <a:ext cx="4032448" cy="1200329"/>
              </a:xfrm>
              <a:prstGeom prst="rect">
                <a:avLst/>
              </a:prstGeom>
              <a:noFill/>
            </p:spPr>
            <p:txBody>
              <a:bodyPr wrap="square" rtlCol="0">
                <a:spAutoFit/>
              </a:bodyPr>
              <a:lstStyle/>
              <a:p>
                <a:r>
                  <a:rPr lang="en-GB" dirty="0" smtClean="0"/>
                  <a:t>Inhibitory self-connection (Hz).</a:t>
                </a:r>
              </a:p>
              <a:p>
                <a:r>
                  <a:rPr lang="en-GB" dirty="0" smtClean="0"/>
                  <a:t>Rate constant: controls rate of decay in region 1. More negative = faster decay.</a:t>
                </a:r>
                <a:endParaRPr lang="en-GB" dirty="0"/>
              </a:p>
            </p:txBody>
          </p:sp>
        </p:grpSp>
      </p:grpSp>
    </p:spTree>
    <p:extLst>
      <p:ext uri="{BB962C8B-B14F-4D97-AF65-F5344CB8AC3E}">
        <p14:creationId xmlns:p14="http://schemas.microsoft.com/office/powerpoint/2010/main" val="279901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Arc 38"/>
          <p:cNvSpPr/>
          <p:nvPr/>
        </p:nvSpPr>
        <p:spPr>
          <a:xfrm rot="2499746">
            <a:off x="7323939" y="2536943"/>
            <a:ext cx="601548" cy="614033"/>
          </a:xfrm>
          <a:prstGeom prst="arc">
            <a:avLst>
              <a:gd name="adj1" fmla="val 11619363"/>
              <a:gd name="adj2" fmla="val 2099655"/>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Arc 37"/>
          <p:cNvSpPr/>
          <p:nvPr/>
        </p:nvSpPr>
        <p:spPr>
          <a:xfrm rot="2499746">
            <a:off x="7364309" y="4343373"/>
            <a:ext cx="601548" cy="614033"/>
          </a:xfrm>
          <a:prstGeom prst="arc">
            <a:avLst>
              <a:gd name="adj1" fmla="val 11619363"/>
              <a:gd name="adj2" fmla="val 2879836"/>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0" name="Straight Arrow Connector 29"/>
          <p:cNvCxnSpPr/>
          <p:nvPr/>
        </p:nvCxnSpPr>
        <p:spPr>
          <a:xfrm flipV="1">
            <a:off x="7020272" y="3385326"/>
            <a:ext cx="0" cy="1161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smtClean="0"/>
              <a:t>The Neural Model</a:t>
            </a:r>
            <a:endParaRPr lang="en-GB" dirty="0"/>
          </a:p>
        </p:txBody>
      </p:sp>
      <p:sp>
        <p:nvSpPr>
          <p:cNvPr id="3" name="Content Placeholder 2"/>
          <p:cNvSpPr>
            <a:spLocks noGrp="1"/>
          </p:cNvSpPr>
          <p:nvPr>
            <p:ph idx="1"/>
          </p:nvPr>
        </p:nvSpPr>
        <p:spPr>
          <a:xfrm>
            <a:off x="330200" y="1412776"/>
            <a:ext cx="8489950" cy="4753075"/>
          </a:xfrm>
        </p:spPr>
        <p:txBody>
          <a:bodyPr/>
          <a:lstStyle/>
          <a:p>
            <a:pPr marL="0" indent="0">
              <a:buNone/>
            </a:pPr>
            <a:r>
              <a:rPr lang="en-GB" sz="2400" dirty="0" smtClean="0"/>
              <a:t>“How does brain activity, z, change over time?”</a:t>
            </a:r>
          </a:p>
        </p:txBody>
      </p:sp>
      <p:sp>
        <p:nvSpPr>
          <p:cNvPr id="8" name="Oval 7"/>
          <p:cNvSpPr/>
          <p:nvPr/>
        </p:nvSpPr>
        <p:spPr>
          <a:xfrm>
            <a:off x="6804245" y="2530865"/>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smtClean="0"/>
              <a:t>V5</a:t>
            </a:r>
            <a:endParaRPr lang="en-GB" sz="1600" dirty="0"/>
          </a:p>
        </p:txBody>
      </p:sp>
      <p:sp>
        <p:nvSpPr>
          <p:cNvPr id="9" name="Oval 8"/>
          <p:cNvSpPr/>
          <p:nvPr/>
        </p:nvSpPr>
        <p:spPr>
          <a:xfrm>
            <a:off x="6804247" y="4259057"/>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smtClean="0"/>
              <a:t>V1</a:t>
            </a:r>
            <a:endParaRPr lang="en-GB" sz="1600" dirty="0"/>
          </a:p>
        </p:txBody>
      </p:sp>
      <p:cxnSp>
        <p:nvCxnSpPr>
          <p:cNvPr id="11" name="Straight Arrow Connector 10"/>
          <p:cNvCxnSpPr/>
          <p:nvPr/>
        </p:nvCxnSpPr>
        <p:spPr>
          <a:xfrm flipV="1">
            <a:off x="7231475" y="5195161"/>
            <a:ext cx="0"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436096" y="5915241"/>
            <a:ext cx="3276682" cy="461665"/>
          </a:xfrm>
          <a:prstGeom prst="rect">
            <a:avLst/>
          </a:prstGeom>
          <a:noFill/>
        </p:spPr>
        <p:txBody>
          <a:bodyPr wrap="square" rtlCol="0">
            <a:spAutoFit/>
          </a:bodyPr>
          <a:lstStyle/>
          <a:p>
            <a:r>
              <a:rPr lang="en-GB" sz="2400" dirty="0" smtClean="0"/>
              <a:t>Driving input u</a:t>
            </a:r>
            <a:r>
              <a:rPr lang="en-GB" sz="2400" baseline="-25000" dirty="0" smtClean="0"/>
              <a:t>1</a:t>
            </a:r>
            <a:endParaRPr lang="en-GB" sz="2400" baseline="-25000" dirty="0"/>
          </a:p>
        </p:txBody>
      </p:sp>
      <p:grpSp>
        <p:nvGrpSpPr>
          <p:cNvPr id="13" name="Group 12"/>
          <p:cNvGrpSpPr/>
          <p:nvPr/>
        </p:nvGrpSpPr>
        <p:grpSpPr>
          <a:xfrm>
            <a:off x="7642882" y="5688144"/>
            <a:ext cx="1024279" cy="693184"/>
            <a:chOff x="563176" y="4602725"/>
            <a:chExt cx="2208624" cy="1494693"/>
          </a:xfrm>
        </p:grpSpPr>
        <p:sp>
          <p:nvSpPr>
            <p:cNvPr id="14" name="Rectangle 13"/>
            <p:cNvSpPr/>
            <p:nvPr/>
          </p:nvSpPr>
          <p:spPr>
            <a:xfrm>
              <a:off x="563176" y="4602725"/>
              <a:ext cx="2208624" cy="14946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cxnSp>
          <p:nvCxnSpPr>
            <p:cNvPr id="15" name="Straight Connector 14"/>
            <p:cNvCxnSpPr/>
            <p:nvPr/>
          </p:nvCxnSpPr>
          <p:spPr>
            <a:xfrm>
              <a:off x="996654" y="5611480"/>
              <a:ext cx="202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189865"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91135" y="4963408"/>
              <a:ext cx="21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0364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94122" y="5611480"/>
              <a:ext cx="75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13896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30102" y="4963408"/>
              <a:ext cx="224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353087"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343562" y="5616024"/>
              <a:ext cx="3040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994749" y="5800690"/>
              <a:ext cx="1664279" cy="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996654" y="4810100"/>
              <a:ext cx="0" cy="996722"/>
            </a:xfrm>
            <a:prstGeom prst="straightConnector1">
              <a:avLst/>
            </a:prstGeom>
            <a:ln w="127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6347198" y="4547089"/>
            <a:ext cx="385042" cy="369332"/>
          </a:xfrm>
          <a:prstGeom prst="rect">
            <a:avLst/>
          </a:prstGeom>
          <a:noFill/>
        </p:spPr>
        <p:txBody>
          <a:bodyPr wrap="none" rtlCol="0">
            <a:spAutoFit/>
          </a:bodyPr>
          <a:lstStyle/>
          <a:p>
            <a:r>
              <a:rPr lang="en-GB" dirty="0" smtClean="0"/>
              <a:t>z</a:t>
            </a:r>
            <a:r>
              <a:rPr lang="en-GB" baseline="-25000" dirty="0" smtClean="0"/>
              <a:t>1</a:t>
            </a:r>
            <a:endParaRPr lang="en-GB" baseline="-25000" dirty="0"/>
          </a:p>
        </p:txBody>
      </p:sp>
      <p:sp>
        <p:nvSpPr>
          <p:cNvPr id="35" name="TextBox 34"/>
          <p:cNvSpPr txBox="1"/>
          <p:nvPr/>
        </p:nvSpPr>
        <p:spPr>
          <a:xfrm>
            <a:off x="6347198" y="2809605"/>
            <a:ext cx="385042" cy="369332"/>
          </a:xfrm>
          <a:prstGeom prst="rect">
            <a:avLst/>
          </a:prstGeom>
          <a:noFill/>
        </p:spPr>
        <p:txBody>
          <a:bodyPr wrap="none" rtlCol="0">
            <a:spAutoFit/>
          </a:bodyPr>
          <a:lstStyle/>
          <a:p>
            <a:r>
              <a:rPr lang="en-GB" dirty="0" smtClean="0"/>
              <a:t>z</a:t>
            </a:r>
            <a:r>
              <a:rPr lang="en-GB" baseline="-25000" dirty="0" smtClean="0"/>
              <a:t>2</a:t>
            </a:r>
            <a:endParaRPr lang="en-GB" baseline="-25000" dirty="0"/>
          </a:p>
        </p:txBody>
      </p:sp>
      <p:sp>
        <p:nvSpPr>
          <p:cNvPr id="41" name="TextBox 40"/>
          <p:cNvSpPr txBox="1"/>
          <p:nvPr/>
        </p:nvSpPr>
        <p:spPr>
          <a:xfrm>
            <a:off x="8007496" y="4430554"/>
            <a:ext cx="56855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11</a:t>
            </a:r>
            <a:endParaRPr lang="en-GB" sz="2400" baseline="-25000" dirty="0">
              <a:solidFill>
                <a:srgbClr val="7030A0"/>
              </a:solidFill>
            </a:endParaRPr>
          </a:p>
        </p:txBody>
      </p:sp>
      <p:sp>
        <p:nvSpPr>
          <p:cNvPr id="42" name="TextBox 41"/>
          <p:cNvSpPr txBox="1"/>
          <p:nvPr/>
        </p:nvSpPr>
        <p:spPr>
          <a:xfrm>
            <a:off x="8011488" y="2607295"/>
            <a:ext cx="58381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22</a:t>
            </a:r>
            <a:endParaRPr lang="en-GB" sz="2400" baseline="-25000" dirty="0">
              <a:solidFill>
                <a:srgbClr val="7030A0"/>
              </a:solidFill>
            </a:endParaRPr>
          </a:p>
        </p:txBody>
      </p:sp>
      <p:sp>
        <p:nvSpPr>
          <p:cNvPr id="43" name="TextBox 42"/>
          <p:cNvSpPr txBox="1"/>
          <p:nvPr/>
        </p:nvSpPr>
        <p:spPr>
          <a:xfrm>
            <a:off x="7020272" y="3615407"/>
            <a:ext cx="58381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21</a:t>
            </a:r>
            <a:endParaRPr lang="en-GB" sz="2400" baseline="-25000" dirty="0">
              <a:solidFill>
                <a:srgbClr val="7030A0"/>
              </a:solidFill>
            </a:endParaRPr>
          </a:p>
        </p:txBody>
      </p:sp>
      <p:sp>
        <p:nvSpPr>
          <p:cNvPr id="44" name="TextBox 43"/>
          <p:cNvSpPr txBox="1"/>
          <p:nvPr/>
        </p:nvSpPr>
        <p:spPr>
          <a:xfrm>
            <a:off x="6539719" y="5195161"/>
            <a:ext cx="550920" cy="461665"/>
          </a:xfrm>
          <a:prstGeom prst="rect">
            <a:avLst/>
          </a:prstGeom>
          <a:noFill/>
        </p:spPr>
        <p:txBody>
          <a:bodyPr wrap="none" rtlCol="0">
            <a:spAutoFit/>
          </a:bodyPr>
          <a:lstStyle/>
          <a:p>
            <a:r>
              <a:rPr lang="en-GB" sz="2400" dirty="0" smtClean="0">
                <a:solidFill>
                  <a:srgbClr val="7030A0"/>
                </a:solidFill>
              </a:rPr>
              <a:t>c</a:t>
            </a:r>
            <a:r>
              <a:rPr lang="en-GB" sz="2400" baseline="-25000" dirty="0" smtClean="0">
                <a:solidFill>
                  <a:srgbClr val="7030A0"/>
                </a:solidFill>
              </a:rPr>
              <a:t>11</a:t>
            </a:r>
            <a:endParaRPr lang="en-GB" sz="2400" baseline="-25000" dirty="0">
              <a:solidFill>
                <a:srgbClr val="7030A0"/>
              </a:solidFill>
            </a:endParaRPr>
          </a:p>
        </p:txBody>
      </p:sp>
      <p:grpSp>
        <p:nvGrpSpPr>
          <p:cNvPr id="50" name="Group 49"/>
          <p:cNvGrpSpPr/>
          <p:nvPr/>
        </p:nvGrpSpPr>
        <p:grpSpPr>
          <a:xfrm>
            <a:off x="467544" y="2414658"/>
            <a:ext cx="3961802" cy="1302374"/>
            <a:chOff x="467544" y="2414658"/>
            <a:chExt cx="3961802" cy="1302374"/>
          </a:xfrm>
        </p:grpSpPr>
        <mc:AlternateContent xmlns:mc="http://schemas.openxmlformats.org/markup-compatibility/2006" xmlns:a14="http://schemas.microsoft.com/office/drawing/2010/main">
          <mc:Choice Requires="a14">
            <p:sp>
              <p:nvSpPr>
                <p:cNvPr id="46" name="TextBox 45"/>
                <p:cNvSpPr txBox="1"/>
                <p:nvPr/>
              </p:nvSpPr>
              <p:spPr>
                <a:xfrm>
                  <a:off x="1259632" y="3193812"/>
                  <a:ext cx="316971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rPr>
                            </m:ctrlPr>
                          </m:sSubPr>
                          <m:e>
                            <m:acc>
                              <m:accPr>
                                <m:chr m:val="̇"/>
                                <m:ctrlPr>
                                  <a:rPr lang="en-GB" sz="2800" b="0" i="1" smtClean="0">
                                    <a:latin typeface="Cambria Math" panose="02040503050406030204" pitchFamily="18" charset="0"/>
                                  </a:rPr>
                                </m:ctrlPr>
                              </m:accPr>
                              <m:e>
                                <m:r>
                                  <a:rPr lang="en-GB" sz="2800" b="0" i="1" smtClean="0">
                                    <a:latin typeface="Cambria Math"/>
                                  </a:rPr>
                                  <m:t>𝑧</m:t>
                                </m:r>
                              </m:e>
                            </m:acc>
                          </m:e>
                          <m:sub>
                            <m:r>
                              <a:rPr lang="en-GB" sz="2800" b="0" i="1" smtClean="0">
                                <a:latin typeface="Cambria Math"/>
                              </a:rPr>
                              <m:t>1</m:t>
                            </m:r>
                          </m:sub>
                        </m:sSub>
                        <m:r>
                          <a:rPr lang="en-GB" sz="2800" b="0" i="1" smtClean="0">
                            <a:latin typeface="Cambria Math"/>
                          </a:rPr>
                          <m:t>=</m:t>
                        </m:r>
                        <m:sSub>
                          <m:sSubPr>
                            <m:ctrlPr>
                              <a:rPr lang="en-GB" sz="2800" b="0" i="1" smtClean="0">
                                <a:latin typeface="Cambria Math" panose="02040503050406030204" pitchFamily="18" charset="0"/>
                              </a:rPr>
                            </m:ctrlPr>
                          </m:sSubPr>
                          <m:e>
                            <m:r>
                              <a:rPr lang="en-GB" sz="2800" b="0" i="1" smtClean="0">
                                <a:latin typeface="Cambria Math"/>
                              </a:rPr>
                              <m:t>𝑎</m:t>
                            </m:r>
                          </m:e>
                          <m:sub>
                            <m:r>
                              <a:rPr lang="en-GB" sz="2800" b="0" i="1" smtClean="0">
                                <a:latin typeface="Cambria Math"/>
                              </a:rPr>
                              <m:t>11</m:t>
                            </m:r>
                          </m:sub>
                        </m:sSub>
                        <m:sSub>
                          <m:sSubPr>
                            <m:ctrlPr>
                              <a:rPr lang="en-GB" sz="2800" b="0" i="1" smtClean="0">
                                <a:latin typeface="Cambria Math" panose="02040503050406030204" pitchFamily="18" charset="0"/>
                              </a:rPr>
                            </m:ctrlPr>
                          </m:sSubPr>
                          <m:e>
                            <m:r>
                              <a:rPr lang="en-GB" sz="2800" b="0" i="1" smtClean="0">
                                <a:latin typeface="Cambria Math"/>
                              </a:rPr>
                              <m:t>𝑧</m:t>
                            </m:r>
                          </m:e>
                          <m:sub>
                            <m:r>
                              <a:rPr lang="en-GB" sz="2800" b="0" i="1" smtClean="0">
                                <a:latin typeface="Cambria Math"/>
                              </a:rPr>
                              <m:t>1</m:t>
                            </m:r>
                          </m:sub>
                        </m:sSub>
                        <m:r>
                          <a:rPr lang="en-GB" sz="2800" b="0" i="1" smtClean="0">
                            <a:latin typeface="Cambria Math"/>
                          </a:rPr>
                          <m:t>+</m:t>
                        </m:r>
                        <m:sSub>
                          <m:sSubPr>
                            <m:ctrlPr>
                              <a:rPr lang="en-GB" sz="2800" b="0" i="1" smtClean="0">
                                <a:latin typeface="Cambria Math" panose="02040503050406030204" pitchFamily="18" charset="0"/>
                              </a:rPr>
                            </m:ctrlPr>
                          </m:sSubPr>
                          <m:e>
                            <m:r>
                              <a:rPr lang="en-GB" sz="2800" b="0" i="1" smtClean="0">
                                <a:latin typeface="Cambria Math"/>
                              </a:rPr>
                              <m:t>𝑐</m:t>
                            </m:r>
                          </m:e>
                          <m:sub>
                            <m:r>
                              <a:rPr lang="en-GB" sz="2800" b="0" i="1" smtClean="0">
                                <a:latin typeface="Cambria Math"/>
                              </a:rPr>
                              <m:t>11</m:t>
                            </m:r>
                          </m:sub>
                        </m:sSub>
                        <m:sSub>
                          <m:sSubPr>
                            <m:ctrlPr>
                              <a:rPr lang="en-GB" sz="2800" b="0" i="1" smtClean="0">
                                <a:latin typeface="Cambria Math" panose="02040503050406030204" pitchFamily="18" charset="0"/>
                              </a:rPr>
                            </m:ctrlPr>
                          </m:sSubPr>
                          <m:e>
                            <m:r>
                              <a:rPr lang="en-GB" sz="2800" b="0" i="1" smtClean="0">
                                <a:latin typeface="Cambria Math"/>
                              </a:rPr>
                              <m:t>𝑢</m:t>
                            </m:r>
                          </m:e>
                          <m:sub>
                            <m:r>
                              <a:rPr lang="en-GB" sz="2800" b="0" i="1" smtClean="0">
                                <a:latin typeface="Cambria Math"/>
                              </a:rPr>
                              <m:t>1</m:t>
                            </m:r>
                          </m:sub>
                        </m:sSub>
                      </m:oMath>
                    </m:oMathPara>
                  </a14:m>
                  <a:endParaRPr lang="en-GB" sz="2800" dirty="0"/>
                </a:p>
              </p:txBody>
            </p:sp>
          </mc:Choice>
          <mc:Fallback xmlns="">
            <p:sp>
              <p:nvSpPr>
                <p:cNvPr id="46" name="TextBox 45"/>
                <p:cNvSpPr txBox="1">
                  <a:spLocks noRot="1" noChangeAspect="1" noMove="1" noResize="1" noEditPoints="1" noAdjustHandles="1" noChangeArrowheads="1" noChangeShapeType="1" noTextEdit="1"/>
                </p:cNvSpPr>
                <p:nvPr/>
              </p:nvSpPr>
              <p:spPr>
                <a:xfrm>
                  <a:off x="1259632" y="3193812"/>
                  <a:ext cx="3169714" cy="523220"/>
                </a:xfrm>
                <a:prstGeom prst="rect">
                  <a:avLst/>
                </a:prstGeom>
                <a:blipFill rotWithShape="1">
                  <a:blip r:embed="rId2"/>
                  <a:stretch>
                    <a:fillRect/>
                  </a:stretch>
                </a:blipFill>
              </p:spPr>
              <p:txBody>
                <a:bodyPr/>
                <a:lstStyle/>
                <a:p>
                  <a:r>
                    <a:rPr lang="en-GB">
                      <a:noFill/>
                    </a:rPr>
                    <a:t> </a:t>
                  </a:r>
                </a:p>
              </p:txBody>
            </p:sp>
          </mc:Fallback>
        </mc:AlternateContent>
        <p:sp>
          <p:nvSpPr>
            <p:cNvPr id="47" name="TextBox 46"/>
            <p:cNvSpPr txBox="1"/>
            <p:nvPr/>
          </p:nvSpPr>
          <p:spPr>
            <a:xfrm>
              <a:off x="467544" y="2414658"/>
              <a:ext cx="3096344" cy="369332"/>
            </a:xfrm>
            <a:prstGeom prst="rect">
              <a:avLst/>
            </a:prstGeom>
            <a:noFill/>
          </p:spPr>
          <p:txBody>
            <a:bodyPr wrap="square" rtlCol="0">
              <a:spAutoFit/>
            </a:bodyPr>
            <a:lstStyle/>
            <a:p>
              <a:r>
                <a:rPr lang="en-GB" dirty="0" smtClean="0"/>
                <a:t>Change of activity in V1:</a:t>
              </a:r>
              <a:endParaRPr lang="en-GB" dirty="0"/>
            </a:p>
          </p:txBody>
        </p:sp>
      </p:grpSp>
      <p:grpSp>
        <p:nvGrpSpPr>
          <p:cNvPr id="51" name="Group 50"/>
          <p:cNvGrpSpPr/>
          <p:nvPr/>
        </p:nvGrpSpPr>
        <p:grpSpPr>
          <a:xfrm>
            <a:off x="467544" y="3995772"/>
            <a:ext cx="3996491" cy="1089412"/>
            <a:chOff x="467544" y="3995772"/>
            <a:chExt cx="3996491" cy="1089412"/>
          </a:xfrm>
        </p:grpSpPr>
        <mc:AlternateContent xmlns:mc="http://schemas.openxmlformats.org/markup-compatibility/2006" xmlns:a14="http://schemas.microsoft.com/office/drawing/2010/main">
          <mc:Choice Requires="a14">
            <p:sp>
              <p:nvSpPr>
                <p:cNvPr id="48" name="TextBox 47"/>
                <p:cNvSpPr txBox="1"/>
                <p:nvPr/>
              </p:nvSpPr>
              <p:spPr>
                <a:xfrm>
                  <a:off x="1259632" y="4561964"/>
                  <a:ext cx="320440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rPr>
                            </m:ctrlPr>
                          </m:sSubPr>
                          <m:e>
                            <m:acc>
                              <m:accPr>
                                <m:chr m:val="̇"/>
                                <m:ctrlPr>
                                  <a:rPr lang="en-GB" sz="2800" b="0" i="1" smtClean="0">
                                    <a:latin typeface="Cambria Math" panose="02040503050406030204" pitchFamily="18" charset="0"/>
                                  </a:rPr>
                                </m:ctrlPr>
                              </m:accPr>
                              <m:e>
                                <m:r>
                                  <a:rPr lang="en-GB" sz="2800" b="0" i="1" smtClean="0">
                                    <a:latin typeface="Cambria Math"/>
                                  </a:rPr>
                                  <m:t>𝑧</m:t>
                                </m:r>
                              </m:e>
                            </m:acc>
                          </m:e>
                          <m:sub>
                            <m:r>
                              <a:rPr lang="en-GB" sz="2800" b="0" i="1" smtClean="0">
                                <a:latin typeface="Cambria Math"/>
                              </a:rPr>
                              <m:t>2</m:t>
                            </m:r>
                          </m:sub>
                        </m:sSub>
                        <m:r>
                          <a:rPr lang="en-GB" sz="2800" b="0" i="1" smtClean="0">
                            <a:latin typeface="Cambria Math"/>
                          </a:rPr>
                          <m:t>=</m:t>
                        </m:r>
                        <m:sSub>
                          <m:sSubPr>
                            <m:ctrlPr>
                              <a:rPr lang="en-GB" sz="2800" b="0" i="1" smtClean="0">
                                <a:latin typeface="Cambria Math" panose="02040503050406030204" pitchFamily="18" charset="0"/>
                              </a:rPr>
                            </m:ctrlPr>
                          </m:sSubPr>
                          <m:e>
                            <m:r>
                              <a:rPr lang="en-GB" sz="2800" b="0" i="1" smtClean="0">
                                <a:latin typeface="Cambria Math"/>
                              </a:rPr>
                              <m:t>𝑎</m:t>
                            </m:r>
                          </m:e>
                          <m:sub>
                            <m:r>
                              <a:rPr lang="en-GB" sz="2800" b="0" i="1" smtClean="0">
                                <a:latin typeface="Cambria Math"/>
                              </a:rPr>
                              <m:t>22</m:t>
                            </m:r>
                          </m:sub>
                        </m:sSub>
                        <m:sSub>
                          <m:sSubPr>
                            <m:ctrlPr>
                              <a:rPr lang="en-GB" sz="2800" b="0" i="1" smtClean="0">
                                <a:latin typeface="Cambria Math" panose="02040503050406030204" pitchFamily="18" charset="0"/>
                              </a:rPr>
                            </m:ctrlPr>
                          </m:sSubPr>
                          <m:e>
                            <m:r>
                              <a:rPr lang="en-GB" sz="2800" b="0" i="1" smtClean="0">
                                <a:latin typeface="Cambria Math"/>
                              </a:rPr>
                              <m:t>𝑧</m:t>
                            </m:r>
                          </m:e>
                          <m:sub>
                            <m:r>
                              <a:rPr lang="en-GB" sz="2800" b="0" i="1" smtClean="0">
                                <a:latin typeface="Cambria Math"/>
                              </a:rPr>
                              <m:t>2</m:t>
                            </m:r>
                          </m:sub>
                        </m:sSub>
                        <m:r>
                          <a:rPr lang="en-GB" sz="2800" b="0" i="1" smtClean="0">
                            <a:latin typeface="Cambria Math"/>
                          </a:rPr>
                          <m:t>+</m:t>
                        </m:r>
                        <m:sSub>
                          <m:sSubPr>
                            <m:ctrlPr>
                              <a:rPr lang="en-GB" sz="2800" b="0" i="1" smtClean="0">
                                <a:latin typeface="Cambria Math" panose="02040503050406030204" pitchFamily="18" charset="0"/>
                              </a:rPr>
                            </m:ctrlPr>
                          </m:sSubPr>
                          <m:e>
                            <m:r>
                              <a:rPr lang="en-GB" sz="2800" b="0" i="1" smtClean="0">
                                <a:latin typeface="Cambria Math"/>
                              </a:rPr>
                              <m:t>𝑎</m:t>
                            </m:r>
                          </m:e>
                          <m:sub>
                            <m:r>
                              <a:rPr lang="en-GB" sz="2800" b="0" i="1" smtClean="0">
                                <a:latin typeface="Cambria Math"/>
                              </a:rPr>
                              <m:t>21</m:t>
                            </m:r>
                          </m:sub>
                        </m:sSub>
                        <m:sSub>
                          <m:sSubPr>
                            <m:ctrlPr>
                              <a:rPr lang="en-GB" sz="2800" b="0" i="1" smtClean="0">
                                <a:latin typeface="Cambria Math" panose="02040503050406030204" pitchFamily="18" charset="0"/>
                              </a:rPr>
                            </m:ctrlPr>
                          </m:sSubPr>
                          <m:e>
                            <m:r>
                              <a:rPr lang="en-GB" sz="2800" b="0" i="1" smtClean="0">
                                <a:latin typeface="Cambria Math"/>
                              </a:rPr>
                              <m:t>𝑧</m:t>
                            </m:r>
                          </m:e>
                          <m:sub>
                            <m:r>
                              <a:rPr lang="en-GB" sz="2800" b="0" i="1" smtClean="0">
                                <a:latin typeface="Cambria Math"/>
                              </a:rPr>
                              <m:t>1</m:t>
                            </m:r>
                          </m:sub>
                        </m:sSub>
                      </m:oMath>
                    </m:oMathPara>
                  </a14:m>
                  <a:endParaRPr lang="en-GB" sz="2800" dirty="0"/>
                </a:p>
              </p:txBody>
            </p:sp>
          </mc:Choice>
          <mc:Fallback xmlns="">
            <p:sp>
              <p:nvSpPr>
                <p:cNvPr id="48" name="TextBox 47"/>
                <p:cNvSpPr txBox="1">
                  <a:spLocks noRot="1" noChangeAspect="1" noMove="1" noResize="1" noEditPoints="1" noAdjustHandles="1" noChangeArrowheads="1" noChangeShapeType="1" noTextEdit="1"/>
                </p:cNvSpPr>
                <p:nvPr/>
              </p:nvSpPr>
              <p:spPr>
                <a:xfrm>
                  <a:off x="1259632" y="4561964"/>
                  <a:ext cx="3204403" cy="523220"/>
                </a:xfrm>
                <a:prstGeom prst="rect">
                  <a:avLst/>
                </a:prstGeom>
                <a:blipFill rotWithShape="1">
                  <a:blip r:embed="rId3"/>
                  <a:stretch>
                    <a:fillRect/>
                  </a:stretch>
                </a:blipFill>
              </p:spPr>
              <p:txBody>
                <a:bodyPr/>
                <a:lstStyle/>
                <a:p>
                  <a:r>
                    <a:rPr lang="en-GB">
                      <a:noFill/>
                    </a:rPr>
                    <a:t> </a:t>
                  </a:r>
                </a:p>
              </p:txBody>
            </p:sp>
          </mc:Fallback>
        </mc:AlternateContent>
        <p:sp>
          <p:nvSpPr>
            <p:cNvPr id="49" name="TextBox 48"/>
            <p:cNvSpPr txBox="1"/>
            <p:nvPr/>
          </p:nvSpPr>
          <p:spPr>
            <a:xfrm>
              <a:off x="467544" y="3995772"/>
              <a:ext cx="3096344" cy="369332"/>
            </a:xfrm>
            <a:prstGeom prst="rect">
              <a:avLst/>
            </a:prstGeom>
            <a:noFill/>
          </p:spPr>
          <p:txBody>
            <a:bodyPr wrap="square" rtlCol="0">
              <a:spAutoFit/>
            </a:bodyPr>
            <a:lstStyle/>
            <a:p>
              <a:r>
                <a:rPr lang="en-GB" dirty="0" smtClean="0"/>
                <a:t>Change of activity in V5:</a:t>
              </a:r>
              <a:endParaRPr lang="en-GB" dirty="0"/>
            </a:p>
          </p:txBody>
        </p:sp>
      </p:grpSp>
      <p:grpSp>
        <p:nvGrpSpPr>
          <p:cNvPr id="4" name="Group 3"/>
          <p:cNvGrpSpPr/>
          <p:nvPr/>
        </p:nvGrpSpPr>
        <p:grpSpPr>
          <a:xfrm>
            <a:off x="2077519" y="5211347"/>
            <a:ext cx="2553852" cy="873388"/>
            <a:chOff x="2077519" y="5211347"/>
            <a:chExt cx="2553852" cy="873388"/>
          </a:xfrm>
        </p:grpSpPr>
        <p:cxnSp>
          <p:nvCxnSpPr>
            <p:cNvPr id="36" name="Straight Arrow Connector 35"/>
            <p:cNvCxnSpPr/>
            <p:nvPr/>
          </p:nvCxnSpPr>
          <p:spPr>
            <a:xfrm flipV="1">
              <a:off x="2704325" y="5211347"/>
              <a:ext cx="0" cy="4457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077519" y="5715403"/>
              <a:ext cx="1261884" cy="369332"/>
            </a:xfrm>
            <a:prstGeom prst="rect">
              <a:avLst/>
            </a:prstGeom>
            <a:noFill/>
          </p:spPr>
          <p:txBody>
            <a:bodyPr wrap="none" rtlCol="0">
              <a:spAutoFit/>
            </a:bodyPr>
            <a:lstStyle/>
            <a:p>
              <a:r>
                <a:rPr lang="en-GB" dirty="0" smtClean="0">
                  <a:solidFill>
                    <a:schemeClr val="accent6">
                      <a:lumMod val="75000"/>
                    </a:schemeClr>
                  </a:solidFill>
                </a:rPr>
                <a:t>Self decay</a:t>
              </a:r>
              <a:endParaRPr lang="en-GB" dirty="0">
                <a:solidFill>
                  <a:schemeClr val="accent6">
                    <a:lumMod val="75000"/>
                  </a:schemeClr>
                </a:solidFill>
              </a:endParaRPr>
            </a:p>
          </p:txBody>
        </p:sp>
        <p:cxnSp>
          <p:nvCxnSpPr>
            <p:cNvPr id="40" name="Straight Arrow Connector 39"/>
            <p:cNvCxnSpPr/>
            <p:nvPr/>
          </p:nvCxnSpPr>
          <p:spPr>
            <a:xfrm flipV="1">
              <a:off x="4106737" y="5211347"/>
              <a:ext cx="0" cy="4457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600320" y="5715403"/>
              <a:ext cx="1031051" cy="369332"/>
            </a:xfrm>
            <a:prstGeom prst="rect">
              <a:avLst/>
            </a:prstGeom>
            <a:noFill/>
          </p:spPr>
          <p:txBody>
            <a:bodyPr wrap="none" rtlCol="0">
              <a:spAutoFit/>
            </a:bodyPr>
            <a:lstStyle/>
            <a:p>
              <a:r>
                <a:rPr lang="en-GB" dirty="0" smtClean="0">
                  <a:solidFill>
                    <a:schemeClr val="accent6">
                      <a:lumMod val="75000"/>
                    </a:schemeClr>
                  </a:solidFill>
                </a:rPr>
                <a:t>V1 input</a:t>
              </a:r>
              <a:endParaRPr lang="en-GB" dirty="0">
                <a:solidFill>
                  <a:schemeClr val="accent6">
                    <a:lumMod val="75000"/>
                  </a:schemeClr>
                </a:solidFill>
              </a:endParaRPr>
            </a:p>
          </p:txBody>
        </p:sp>
      </p:grpSp>
    </p:spTree>
    <p:extLst>
      <p:ext uri="{BB962C8B-B14F-4D97-AF65-F5344CB8AC3E}">
        <p14:creationId xmlns:p14="http://schemas.microsoft.com/office/powerpoint/2010/main" val="306638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Arc 38"/>
          <p:cNvSpPr/>
          <p:nvPr/>
        </p:nvSpPr>
        <p:spPr>
          <a:xfrm rot="2499746">
            <a:off x="7323939" y="2536943"/>
            <a:ext cx="601548" cy="614033"/>
          </a:xfrm>
          <a:prstGeom prst="arc">
            <a:avLst>
              <a:gd name="adj1" fmla="val 11619363"/>
              <a:gd name="adj2" fmla="val 2099655"/>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Arc 37"/>
          <p:cNvSpPr/>
          <p:nvPr/>
        </p:nvSpPr>
        <p:spPr>
          <a:xfrm rot="2499746">
            <a:off x="7364309" y="4343373"/>
            <a:ext cx="601548" cy="614033"/>
          </a:xfrm>
          <a:prstGeom prst="arc">
            <a:avLst>
              <a:gd name="adj1" fmla="val 11619363"/>
              <a:gd name="adj2" fmla="val 2879836"/>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0" name="Straight Arrow Connector 29"/>
          <p:cNvCxnSpPr/>
          <p:nvPr/>
        </p:nvCxnSpPr>
        <p:spPr>
          <a:xfrm flipV="1">
            <a:off x="7020272" y="3385326"/>
            <a:ext cx="0" cy="1161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smtClean="0"/>
              <a:t>The Neural Model</a:t>
            </a:r>
            <a:endParaRPr lang="en-GB" dirty="0"/>
          </a:p>
        </p:txBody>
      </p:sp>
      <p:sp>
        <p:nvSpPr>
          <p:cNvPr id="3" name="Content Placeholder 2"/>
          <p:cNvSpPr>
            <a:spLocks noGrp="1"/>
          </p:cNvSpPr>
          <p:nvPr>
            <p:ph idx="1"/>
          </p:nvPr>
        </p:nvSpPr>
        <p:spPr>
          <a:xfrm>
            <a:off x="330200" y="1412776"/>
            <a:ext cx="8489950" cy="4753075"/>
          </a:xfrm>
        </p:spPr>
        <p:txBody>
          <a:bodyPr/>
          <a:lstStyle/>
          <a:p>
            <a:pPr marL="0" indent="0">
              <a:buNone/>
            </a:pPr>
            <a:r>
              <a:rPr lang="en-GB" sz="2400" dirty="0" smtClean="0"/>
              <a:t>“How does brain activity, z, change over time?”</a:t>
            </a:r>
          </a:p>
        </p:txBody>
      </p:sp>
      <p:sp>
        <p:nvSpPr>
          <p:cNvPr id="8" name="Oval 7"/>
          <p:cNvSpPr/>
          <p:nvPr/>
        </p:nvSpPr>
        <p:spPr>
          <a:xfrm>
            <a:off x="6804245" y="2530865"/>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smtClean="0"/>
              <a:t>V5</a:t>
            </a:r>
            <a:endParaRPr lang="en-GB" sz="1600" dirty="0"/>
          </a:p>
        </p:txBody>
      </p:sp>
      <p:sp>
        <p:nvSpPr>
          <p:cNvPr id="9" name="Oval 8"/>
          <p:cNvSpPr/>
          <p:nvPr/>
        </p:nvSpPr>
        <p:spPr>
          <a:xfrm>
            <a:off x="6804247" y="4259057"/>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smtClean="0"/>
              <a:t>V1</a:t>
            </a:r>
            <a:endParaRPr lang="en-GB" sz="1600" dirty="0"/>
          </a:p>
        </p:txBody>
      </p:sp>
      <p:cxnSp>
        <p:nvCxnSpPr>
          <p:cNvPr id="11" name="Straight Arrow Connector 10"/>
          <p:cNvCxnSpPr/>
          <p:nvPr/>
        </p:nvCxnSpPr>
        <p:spPr>
          <a:xfrm flipV="1">
            <a:off x="7231475" y="5195161"/>
            <a:ext cx="0"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7642882" y="5688144"/>
            <a:ext cx="1024279" cy="693184"/>
            <a:chOff x="563176" y="4602725"/>
            <a:chExt cx="2208624" cy="1494693"/>
          </a:xfrm>
        </p:grpSpPr>
        <p:sp>
          <p:nvSpPr>
            <p:cNvPr id="14" name="Rectangle 13"/>
            <p:cNvSpPr/>
            <p:nvPr/>
          </p:nvSpPr>
          <p:spPr>
            <a:xfrm>
              <a:off x="563176" y="4602725"/>
              <a:ext cx="2208624" cy="14946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cxnSp>
          <p:nvCxnSpPr>
            <p:cNvPr id="15" name="Straight Connector 14"/>
            <p:cNvCxnSpPr/>
            <p:nvPr/>
          </p:nvCxnSpPr>
          <p:spPr>
            <a:xfrm>
              <a:off x="996654" y="5611480"/>
              <a:ext cx="202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189865"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91135" y="4963408"/>
              <a:ext cx="21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0364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94122" y="5611480"/>
              <a:ext cx="75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13896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30102" y="4963408"/>
              <a:ext cx="224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353087"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343562" y="5616024"/>
              <a:ext cx="3040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994749" y="5800690"/>
              <a:ext cx="1664279" cy="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996654" y="4810100"/>
              <a:ext cx="0" cy="996722"/>
            </a:xfrm>
            <a:prstGeom prst="straightConnector1">
              <a:avLst/>
            </a:prstGeom>
            <a:ln w="127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6347198" y="4547089"/>
            <a:ext cx="385042" cy="369332"/>
          </a:xfrm>
          <a:prstGeom prst="rect">
            <a:avLst/>
          </a:prstGeom>
          <a:noFill/>
        </p:spPr>
        <p:txBody>
          <a:bodyPr wrap="none" rtlCol="0">
            <a:spAutoFit/>
          </a:bodyPr>
          <a:lstStyle/>
          <a:p>
            <a:r>
              <a:rPr lang="en-GB" dirty="0" smtClean="0"/>
              <a:t>z</a:t>
            </a:r>
            <a:r>
              <a:rPr lang="en-GB" baseline="-25000" dirty="0" smtClean="0"/>
              <a:t>1</a:t>
            </a:r>
            <a:endParaRPr lang="en-GB" baseline="-25000" dirty="0"/>
          </a:p>
        </p:txBody>
      </p:sp>
      <p:sp>
        <p:nvSpPr>
          <p:cNvPr id="35" name="TextBox 34"/>
          <p:cNvSpPr txBox="1"/>
          <p:nvPr/>
        </p:nvSpPr>
        <p:spPr>
          <a:xfrm>
            <a:off x="6347198" y="2809605"/>
            <a:ext cx="385042" cy="369332"/>
          </a:xfrm>
          <a:prstGeom prst="rect">
            <a:avLst/>
          </a:prstGeom>
          <a:noFill/>
        </p:spPr>
        <p:txBody>
          <a:bodyPr wrap="none" rtlCol="0">
            <a:spAutoFit/>
          </a:bodyPr>
          <a:lstStyle/>
          <a:p>
            <a:r>
              <a:rPr lang="en-GB" dirty="0" smtClean="0"/>
              <a:t>z</a:t>
            </a:r>
            <a:r>
              <a:rPr lang="en-GB" baseline="-25000" dirty="0" smtClean="0"/>
              <a:t>2</a:t>
            </a:r>
            <a:endParaRPr lang="en-GB" baseline="-25000" dirty="0"/>
          </a:p>
        </p:txBody>
      </p:sp>
      <p:sp>
        <p:nvSpPr>
          <p:cNvPr id="41" name="TextBox 40"/>
          <p:cNvSpPr txBox="1"/>
          <p:nvPr/>
        </p:nvSpPr>
        <p:spPr>
          <a:xfrm>
            <a:off x="8007496" y="4430554"/>
            <a:ext cx="56855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11</a:t>
            </a:r>
            <a:endParaRPr lang="en-GB" sz="2400" baseline="-25000" dirty="0">
              <a:solidFill>
                <a:srgbClr val="7030A0"/>
              </a:solidFill>
            </a:endParaRPr>
          </a:p>
        </p:txBody>
      </p:sp>
      <p:sp>
        <p:nvSpPr>
          <p:cNvPr id="42" name="TextBox 41"/>
          <p:cNvSpPr txBox="1"/>
          <p:nvPr/>
        </p:nvSpPr>
        <p:spPr>
          <a:xfrm>
            <a:off x="8011488" y="2607295"/>
            <a:ext cx="58381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22</a:t>
            </a:r>
            <a:endParaRPr lang="en-GB" sz="2400" baseline="-25000" dirty="0">
              <a:solidFill>
                <a:srgbClr val="7030A0"/>
              </a:solidFill>
            </a:endParaRPr>
          </a:p>
        </p:txBody>
      </p:sp>
      <p:sp>
        <p:nvSpPr>
          <p:cNvPr id="44" name="TextBox 43"/>
          <p:cNvSpPr txBox="1"/>
          <p:nvPr/>
        </p:nvSpPr>
        <p:spPr>
          <a:xfrm>
            <a:off x="6539719" y="5195161"/>
            <a:ext cx="550920" cy="461665"/>
          </a:xfrm>
          <a:prstGeom prst="rect">
            <a:avLst/>
          </a:prstGeom>
          <a:noFill/>
        </p:spPr>
        <p:txBody>
          <a:bodyPr wrap="none" rtlCol="0">
            <a:spAutoFit/>
          </a:bodyPr>
          <a:lstStyle/>
          <a:p>
            <a:r>
              <a:rPr lang="en-GB" sz="2400" dirty="0" smtClean="0">
                <a:solidFill>
                  <a:srgbClr val="7030A0"/>
                </a:solidFill>
              </a:rPr>
              <a:t>c</a:t>
            </a:r>
            <a:r>
              <a:rPr lang="en-GB" sz="2400" baseline="-25000" dirty="0" smtClean="0">
                <a:solidFill>
                  <a:srgbClr val="7030A0"/>
                </a:solidFill>
              </a:rPr>
              <a:t>11</a:t>
            </a:r>
            <a:endParaRPr lang="en-GB" sz="2400" baseline="-25000" dirty="0">
              <a:solidFill>
                <a:srgbClr val="7030A0"/>
              </a:solidFill>
            </a:endParaRPr>
          </a:p>
        </p:txBody>
      </p:sp>
      <mc:AlternateContent xmlns:mc="http://schemas.openxmlformats.org/markup-compatibility/2006" xmlns:a14="http://schemas.microsoft.com/office/drawing/2010/main">
        <mc:Choice Requires="a14">
          <p:sp>
            <p:nvSpPr>
              <p:cNvPr id="46" name="TextBox 45"/>
              <p:cNvSpPr txBox="1"/>
              <p:nvPr/>
            </p:nvSpPr>
            <p:spPr>
              <a:xfrm>
                <a:off x="927989" y="5072051"/>
                <a:ext cx="2672014"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GB" sz="3200" b="0" i="1" smtClean="0">
                              <a:latin typeface="Cambria Math" panose="02040503050406030204" pitchFamily="18" charset="0"/>
                            </a:rPr>
                          </m:ctrlPr>
                        </m:accPr>
                        <m:e>
                          <m:r>
                            <a:rPr lang="en-GB" sz="3200" b="0" i="1" smtClean="0">
                              <a:latin typeface="Cambria Math"/>
                            </a:rPr>
                            <m:t>𝑧</m:t>
                          </m:r>
                        </m:e>
                      </m:acc>
                      <m:r>
                        <a:rPr lang="en-GB" sz="3200" b="0" i="1" smtClean="0">
                          <a:latin typeface="Cambria Math"/>
                        </a:rPr>
                        <m:t>=</m:t>
                      </m:r>
                      <m:r>
                        <a:rPr lang="en-GB" sz="3200" b="0" i="1" smtClean="0">
                          <a:latin typeface="Cambria Math"/>
                        </a:rPr>
                        <m:t>𝐴𝑧</m:t>
                      </m:r>
                      <m:r>
                        <a:rPr lang="en-GB" sz="3200" b="0" i="1" smtClean="0">
                          <a:latin typeface="Cambria Math"/>
                        </a:rPr>
                        <m:t>+</m:t>
                      </m:r>
                      <m:r>
                        <a:rPr lang="en-GB" sz="3200" b="0" i="1" smtClean="0">
                          <a:latin typeface="Cambria Math"/>
                        </a:rPr>
                        <m:t>𝐶</m:t>
                      </m:r>
                      <m:sSub>
                        <m:sSubPr>
                          <m:ctrlPr>
                            <a:rPr lang="en-GB" sz="3200" b="0" i="1" smtClean="0">
                              <a:latin typeface="Cambria Math" panose="02040503050406030204" pitchFamily="18" charset="0"/>
                            </a:rPr>
                          </m:ctrlPr>
                        </m:sSubPr>
                        <m:e>
                          <m:r>
                            <a:rPr lang="en-GB" sz="3200" b="0" i="1" smtClean="0">
                              <a:latin typeface="Cambria Math"/>
                            </a:rPr>
                            <m:t>𝑢</m:t>
                          </m:r>
                        </m:e>
                        <m:sub>
                          <m:r>
                            <a:rPr lang="en-GB" sz="3200" b="0" i="1" smtClean="0">
                              <a:latin typeface="Cambria Math"/>
                            </a:rPr>
                            <m:t>1</m:t>
                          </m:r>
                        </m:sub>
                      </m:sSub>
                    </m:oMath>
                  </m:oMathPara>
                </a14:m>
                <a:endParaRPr lang="en-GB" sz="3200" dirty="0"/>
              </a:p>
            </p:txBody>
          </p:sp>
        </mc:Choice>
        <mc:Fallback xmlns="">
          <p:sp>
            <p:nvSpPr>
              <p:cNvPr id="46" name="TextBox 45"/>
              <p:cNvSpPr txBox="1">
                <a:spLocks noRot="1" noChangeAspect="1" noMove="1" noResize="1" noEditPoints="1" noAdjustHandles="1" noChangeArrowheads="1" noChangeShapeType="1" noTextEdit="1"/>
              </p:cNvSpPr>
              <p:nvPr/>
            </p:nvSpPr>
            <p:spPr>
              <a:xfrm>
                <a:off x="927989" y="5072051"/>
                <a:ext cx="2672014" cy="584775"/>
              </a:xfrm>
              <a:prstGeom prst="rect">
                <a:avLst/>
              </a:prstGeom>
              <a:blipFill rotWithShape="1">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43121" y="2285166"/>
                <a:ext cx="5261825" cy="893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2800" i="1" smtClean="0">
                              <a:latin typeface="Cambria Math" panose="02040503050406030204" pitchFamily="18" charset="0"/>
                            </a:rPr>
                          </m:ctrlPr>
                        </m:dPr>
                        <m:e>
                          <m:m>
                            <m:mPr>
                              <m:mcs>
                                <m:mc>
                                  <m:mcPr>
                                    <m:count m:val="1"/>
                                    <m:mcJc m:val="center"/>
                                  </m:mcPr>
                                </m:mc>
                              </m:mcs>
                              <m:ctrlPr>
                                <a:rPr lang="en-GB" sz="2800" i="1" smtClean="0">
                                  <a:latin typeface="Cambria Math" panose="02040503050406030204" pitchFamily="18" charset="0"/>
                                </a:rPr>
                              </m:ctrlPr>
                            </m:mPr>
                            <m:mr>
                              <m:e>
                                <m:acc>
                                  <m:accPr>
                                    <m:chr m:val="̇"/>
                                    <m:ctrlPr>
                                      <a:rPr lang="en-GB" sz="2800" i="1" smtClean="0">
                                        <a:latin typeface="Cambria Math" panose="02040503050406030204" pitchFamily="18" charset="0"/>
                                      </a:rPr>
                                    </m:ctrlPr>
                                  </m:accPr>
                                  <m:e>
                                    <m:sSub>
                                      <m:sSubPr>
                                        <m:ctrlPr>
                                          <a:rPr lang="en-GB" sz="2800" b="0" i="1" smtClean="0">
                                            <a:latin typeface="Cambria Math" panose="02040503050406030204" pitchFamily="18" charset="0"/>
                                          </a:rPr>
                                        </m:ctrlPr>
                                      </m:sSubPr>
                                      <m:e>
                                        <m:r>
                                          <a:rPr lang="en-GB" sz="2800" b="0" i="1" smtClean="0">
                                            <a:latin typeface="Cambria Math"/>
                                          </a:rPr>
                                          <m:t>𝑧</m:t>
                                        </m:r>
                                      </m:e>
                                      <m:sub>
                                        <m:r>
                                          <a:rPr lang="en-GB" sz="2800" b="0" i="1" smtClean="0">
                                            <a:latin typeface="Cambria Math"/>
                                          </a:rPr>
                                          <m:t>1</m:t>
                                        </m:r>
                                      </m:sub>
                                    </m:sSub>
                                  </m:e>
                                </m:acc>
                              </m:e>
                            </m:mr>
                            <m:mr>
                              <m:e>
                                <m:acc>
                                  <m:accPr>
                                    <m:chr m:val="̇"/>
                                    <m:ctrlPr>
                                      <a:rPr lang="en-GB" sz="2800" i="1" smtClean="0">
                                        <a:latin typeface="Cambria Math" panose="02040503050406030204" pitchFamily="18" charset="0"/>
                                      </a:rPr>
                                    </m:ctrlPr>
                                  </m:accPr>
                                  <m:e>
                                    <m:sSub>
                                      <m:sSubPr>
                                        <m:ctrlPr>
                                          <a:rPr lang="en-GB" sz="2800" b="0" i="1" smtClean="0">
                                            <a:latin typeface="Cambria Math" panose="02040503050406030204" pitchFamily="18" charset="0"/>
                                          </a:rPr>
                                        </m:ctrlPr>
                                      </m:sSubPr>
                                      <m:e>
                                        <m:r>
                                          <a:rPr lang="en-GB" sz="2800" b="0" i="1" smtClean="0">
                                            <a:latin typeface="Cambria Math"/>
                                          </a:rPr>
                                          <m:t>𝑧</m:t>
                                        </m:r>
                                      </m:e>
                                      <m:sub>
                                        <m:r>
                                          <a:rPr lang="en-GB" sz="2800" b="0" i="1" smtClean="0">
                                            <a:latin typeface="Cambria Math"/>
                                          </a:rPr>
                                          <m:t>2</m:t>
                                        </m:r>
                                      </m:sub>
                                    </m:sSub>
                                  </m:e>
                                </m:acc>
                              </m:e>
                            </m:mr>
                          </m:m>
                        </m:e>
                      </m:d>
                      <m:r>
                        <a:rPr lang="en-GB" sz="2800" b="0" i="1" smtClean="0">
                          <a:latin typeface="Cambria Math"/>
                        </a:rPr>
                        <m:t>=</m:t>
                      </m:r>
                      <m:d>
                        <m:dPr>
                          <m:begChr m:val="["/>
                          <m:endChr m:val="]"/>
                          <m:ctrlPr>
                            <a:rPr lang="en-GB" sz="2800" b="0" i="1" smtClean="0">
                              <a:latin typeface="Cambria Math" panose="02040503050406030204" pitchFamily="18" charset="0"/>
                            </a:rPr>
                          </m:ctrlPr>
                        </m:dPr>
                        <m:e>
                          <m:m>
                            <m:mPr>
                              <m:mcs>
                                <m:mc>
                                  <m:mcPr>
                                    <m:count m:val="2"/>
                                    <m:mcJc m:val="center"/>
                                  </m:mcPr>
                                </m:mc>
                              </m:mcs>
                              <m:ctrlPr>
                                <a:rPr lang="en-GB" sz="2800" b="0" i="1" smtClean="0">
                                  <a:latin typeface="Cambria Math" panose="02040503050406030204" pitchFamily="18" charset="0"/>
                                </a:rPr>
                              </m:ctrlPr>
                            </m:mPr>
                            <m:mr>
                              <m:e>
                                <m:sSub>
                                  <m:sSubPr>
                                    <m:ctrlPr>
                                      <a:rPr lang="en-GB" sz="2800" b="0" i="1" smtClean="0">
                                        <a:latin typeface="Cambria Math" panose="02040503050406030204" pitchFamily="18" charset="0"/>
                                      </a:rPr>
                                    </m:ctrlPr>
                                  </m:sSubPr>
                                  <m:e>
                                    <m:r>
                                      <m:rPr>
                                        <m:brk m:alnAt="7"/>
                                      </m:rPr>
                                      <a:rPr lang="en-GB" sz="2800" b="0" i="1" smtClean="0">
                                        <a:latin typeface="Cambria Math"/>
                                      </a:rPr>
                                      <m:t>𝑎</m:t>
                                    </m:r>
                                  </m:e>
                                  <m:sub>
                                    <m:r>
                                      <m:rPr>
                                        <m:brk m:alnAt="7"/>
                                      </m:rPr>
                                      <a:rPr lang="en-GB" sz="2800" b="0" i="1" smtClean="0">
                                        <a:latin typeface="Cambria Math"/>
                                      </a:rPr>
                                      <m:t>1</m:t>
                                    </m:r>
                                    <m:r>
                                      <a:rPr lang="en-GB" sz="2800" b="0" i="1" smtClean="0">
                                        <a:latin typeface="Cambria Math"/>
                                      </a:rPr>
                                      <m:t>1</m:t>
                                    </m:r>
                                  </m:sub>
                                </m:sSub>
                              </m:e>
                              <m:e>
                                <m:r>
                                  <a:rPr lang="en-GB" sz="2800" b="0" i="1" smtClean="0">
                                    <a:latin typeface="Cambria Math"/>
                                  </a:rPr>
                                  <m:t>0</m:t>
                                </m:r>
                              </m:e>
                            </m:mr>
                            <m:mr>
                              <m:e>
                                <m:sSub>
                                  <m:sSubPr>
                                    <m:ctrlPr>
                                      <a:rPr lang="en-GB" sz="2800" b="0" i="1" smtClean="0">
                                        <a:latin typeface="Cambria Math" panose="02040503050406030204" pitchFamily="18" charset="0"/>
                                      </a:rPr>
                                    </m:ctrlPr>
                                  </m:sSubPr>
                                  <m:e>
                                    <m:r>
                                      <a:rPr lang="en-GB" sz="2800" b="0" i="1" smtClean="0">
                                        <a:latin typeface="Cambria Math"/>
                                      </a:rPr>
                                      <m:t>𝑎</m:t>
                                    </m:r>
                                  </m:e>
                                  <m:sub>
                                    <m:r>
                                      <a:rPr lang="en-GB" sz="2800" b="0" i="1" smtClean="0">
                                        <a:latin typeface="Cambria Math"/>
                                      </a:rPr>
                                      <m:t>21</m:t>
                                    </m:r>
                                  </m:sub>
                                </m:sSub>
                              </m:e>
                              <m:e>
                                <m:sSub>
                                  <m:sSubPr>
                                    <m:ctrlPr>
                                      <a:rPr lang="en-GB" sz="2800" b="0" i="1" smtClean="0">
                                        <a:latin typeface="Cambria Math" panose="02040503050406030204" pitchFamily="18" charset="0"/>
                                      </a:rPr>
                                    </m:ctrlPr>
                                  </m:sSubPr>
                                  <m:e>
                                    <m:r>
                                      <a:rPr lang="en-GB" sz="2800" b="0" i="1" smtClean="0">
                                        <a:latin typeface="Cambria Math"/>
                                      </a:rPr>
                                      <m:t>𝑎</m:t>
                                    </m:r>
                                  </m:e>
                                  <m:sub>
                                    <m:r>
                                      <a:rPr lang="en-GB" sz="2800" b="0" i="1" smtClean="0">
                                        <a:latin typeface="Cambria Math"/>
                                      </a:rPr>
                                      <m:t>22</m:t>
                                    </m:r>
                                  </m:sub>
                                </m:sSub>
                              </m:e>
                            </m:mr>
                          </m:m>
                        </m:e>
                      </m:d>
                      <m:d>
                        <m:dPr>
                          <m:begChr m:val="["/>
                          <m:endChr m:val="]"/>
                          <m:ctrlPr>
                            <a:rPr lang="en-GB" sz="2800" b="0" i="1" smtClean="0">
                              <a:latin typeface="Cambria Math" panose="02040503050406030204" pitchFamily="18" charset="0"/>
                            </a:rPr>
                          </m:ctrlPr>
                        </m:dPr>
                        <m:e>
                          <m:m>
                            <m:mPr>
                              <m:mcs>
                                <m:mc>
                                  <m:mcPr>
                                    <m:count m:val="1"/>
                                    <m:mcJc m:val="center"/>
                                  </m:mcPr>
                                </m:mc>
                              </m:mcs>
                              <m:ctrlPr>
                                <a:rPr lang="en-GB" sz="2800" b="0" i="1" smtClean="0">
                                  <a:latin typeface="Cambria Math" panose="02040503050406030204" pitchFamily="18" charset="0"/>
                                </a:rPr>
                              </m:ctrlPr>
                            </m:mPr>
                            <m:mr>
                              <m:e>
                                <m:sSub>
                                  <m:sSubPr>
                                    <m:ctrlPr>
                                      <a:rPr lang="en-GB" sz="2800" b="0" i="1" smtClean="0">
                                        <a:latin typeface="Cambria Math" panose="02040503050406030204" pitchFamily="18" charset="0"/>
                                      </a:rPr>
                                    </m:ctrlPr>
                                  </m:sSubPr>
                                  <m:e>
                                    <m:r>
                                      <m:rPr>
                                        <m:brk m:alnAt="7"/>
                                      </m:rPr>
                                      <a:rPr lang="en-GB" sz="2800" b="0" i="1" smtClean="0">
                                        <a:latin typeface="Cambria Math"/>
                                      </a:rPr>
                                      <m:t>𝑧</m:t>
                                    </m:r>
                                  </m:e>
                                  <m:sub>
                                    <m:r>
                                      <m:rPr>
                                        <m:brk m:alnAt="7"/>
                                      </m:rPr>
                                      <a:rPr lang="en-GB" sz="2800" b="0" i="1" smtClean="0">
                                        <a:latin typeface="Cambria Math"/>
                                      </a:rPr>
                                      <m:t>1</m:t>
                                    </m:r>
                                  </m:sub>
                                </m:sSub>
                              </m:e>
                            </m:mr>
                            <m:mr>
                              <m:e>
                                <m:sSub>
                                  <m:sSubPr>
                                    <m:ctrlPr>
                                      <a:rPr lang="en-GB" sz="2800" b="0" i="1" smtClean="0">
                                        <a:latin typeface="Cambria Math" panose="02040503050406030204" pitchFamily="18" charset="0"/>
                                      </a:rPr>
                                    </m:ctrlPr>
                                  </m:sSubPr>
                                  <m:e>
                                    <m:r>
                                      <a:rPr lang="en-GB" sz="2800" b="0" i="1" smtClean="0">
                                        <a:latin typeface="Cambria Math"/>
                                      </a:rPr>
                                      <m:t>𝑧</m:t>
                                    </m:r>
                                  </m:e>
                                  <m:sub>
                                    <m:r>
                                      <a:rPr lang="en-GB" sz="2800" b="0" i="1" smtClean="0">
                                        <a:latin typeface="Cambria Math"/>
                                      </a:rPr>
                                      <m:t>2</m:t>
                                    </m:r>
                                  </m:sub>
                                </m:sSub>
                              </m:e>
                            </m:mr>
                          </m:m>
                        </m:e>
                      </m:d>
                      <m:r>
                        <a:rPr lang="en-GB" sz="2800" b="0" i="1" smtClean="0">
                          <a:latin typeface="Cambria Math"/>
                        </a:rPr>
                        <m:t>+</m:t>
                      </m:r>
                      <m:d>
                        <m:dPr>
                          <m:begChr m:val="["/>
                          <m:endChr m:val="]"/>
                          <m:ctrlPr>
                            <a:rPr lang="en-GB" sz="2800" b="0" i="1" smtClean="0">
                              <a:latin typeface="Cambria Math" panose="02040503050406030204" pitchFamily="18" charset="0"/>
                            </a:rPr>
                          </m:ctrlPr>
                        </m:dPr>
                        <m:e>
                          <m:m>
                            <m:mPr>
                              <m:mcs>
                                <m:mc>
                                  <m:mcPr>
                                    <m:count m:val="1"/>
                                    <m:mcJc m:val="center"/>
                                  </m:mcPr>
                                </m:mc>
                              </m:mcs>
                              <m:ctrlPr>
                                <a:rPr lang="en-GB" sz="2800" b="0" i="1" smtClean="0">
                                  <a:latin typeface="Cambria Math" panose="02040503050406030204" pitchFamily="18" charset="0"/>
                                </a:rPr>
                              </m:ctrlPr>
                            </m:mPr>
                            <m:mr>
                              <m:e>
                                <m:sSub>
                                  <m:sSubPr>
                                    <m:ctrlPr>
                                      <a:rPr lang="en-GB" sz="2800" b="0" i="1" smtClean="0">
                                        <a:latin typeface="Cambria Math" panose="02040503050406030204" pitchFamily="18" charset="0"/>
                                      </a:rPr>
                                    </m:ctrlPr>
                                  </m:sSubPr>
                                  <m:e>
                                    <m:r>
                                      <m:rPr>
                                        <m:brk m:alnAt="7"/>
                                      </m:rPr>
                                      <a:rPr lang="en-GB" sz="2800" b="0" i="1" smtClean="0">
                                        <a:latin typeface="Cambria Math"/>
                                      </a:rPr>
                                      <m:t>𝑐</m:t>
                                    </m:r>
                                  </m:e>
                                  <m:sub>
                                    <m:r>
                                      <m:rPr>
                                        <m:brk m:alnAt="7"/>
                                      </m:rPr>
                                      <a:rPr lang="en-GB" sz="2800" b="0" i="1" smtClean="0">
                                        <a:latin typeface="Cambria Math"/>
                                      </a:rPr>
                                      <m:t>1</m:t>
                                    </m:r>
                                    <m:r>
                                      <a:rPr lang="en-GB" sz="2800" b="0" i="1" smtClean="0">
                                        <a:latin typeface="Cambria Math"/>
                                      </a:rPr>
                                      <m:t>1</m:t>
                                    </m:r>
                                  </m:sub>
                                </m:sSub>
                              </m:e>
                            </m:mr>
                            <m:mr>
                              <m:e>
                                <m:r>
                                  <a:rPr lang="en-GB" sz="2800" b="0" i="1" smtClean="0">
                                    <a:latin typeface="Cambria Math"/>
                                  </a:rPr>
                                  <m:t>0</m:t>
                                </m:r>
                              </m:e>
                            </m:mr>
                          </m:m>
                        </m:e>
                      </m:d>
                      <m:sSub>
                        <m:sSubPr>
                          <m:ctrlPr>
                            <a:rPr lang="en-GB" sz="2800" b="0" i="1" smtClean="0">
                              <a:latin typeface="Cambria Math" panose="02040503050406030204" pitchFamily="18" charset="0"/>
                            </a:rPr>
                          </m:ctrlPr>
                        </m:sSubPr>
                        <m:e>
                          <m:r>
                            <a:rPr lang="en-GB" sz="2800" b="0" i="1" smtClean="0">
                              <a:latin typeface="Cambria Math"/>
                            </a:rPr>
                            <m:t>𝑢</m:t>
                          </m:r>
                        </m:e>
                        <m:sub>
                          <m:r>
                            <a:rPr lang="en-GB" sz="2800" b="0" i="1" smtClean="0">
                              <a:latin typeface="Cambria Math"/>
                            </a:rPr>
                            <m:t>1</m:t>
                          </m:r>
                        </m:sub>
                      </m:sSub>
                    </m:oMath>
                  </m:oMathPara>
                </a14:m>
                <a:endParaRPr lang="en-GB"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243121" y="2285166"/>
                <a:ext cx="5261825" cy="893771"/>
              </a:xfrm>
              <a:prstGeom prst="rect">
                <a:avLst/>
              </a:prstGeom>
              <a:blipFill rotWithShape="1">
                <a:blip r:embed="rId3"/>
                <a:stretch>
                  <a:fillRect/>
                </a:stretch>
              </a:blipFill>
            </p:spPr>
            <p:txBody>
              <a:bodyPr/>
              <a:lstStyle/>
              <a:p>
                <a:r>
                  <a:rPr lang="en-GB">
                    <a:noFill/>
                  </a:rPr>
                  <a:t> </a:t>
                </a:r>
              </a:p>
            </p:txBody>
          </p:sp>
        </mc:Fallback>
      </mc:AlternateContent>
      <p:cxnSp>
        <p:nvCxnSpPr>
          <p:cNvPr id="25" name="Straight Arrow Connector 24"/>
          <p:cNvCxnSpPr/>
          <p:nvPr/>
        </p:nvCxnSpPr>
        <p:spPr>
          <a:xfrm flipV="1">
            <a:off x="2267744" y="3285533"/>
            <a:ext cx="0" cy="57551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95536" y="3861048"/>
            <a:ext cx="3736920" cy="646331"/>
          </a:xfrm>
          <a:prstGeom prst="rect">
            <a:avLst/>
          </a:prstGeom>
          <a:noFill/>
        </p:spPr>
        <p:txBody>
          <a:bodyPr wrap="none" rtlCol="0">
            <a:spAutoFit/>
          </a:bodyPr>
          <a:lstStyle/>
          <a:p>
            <a:pPr algn="ctr"/>
            <a:r>
              <a:rPr lang="en-GB" i="1" dirty="0" smtClean="0">
                <a:solidFill>
                  <a:srgbClr val="C00000"/>
                </a:solidFill>
              </a:rPr>
              <a:t>Columns are outgoing connections</a:t>
            </a:r>
          </a:p>
          <a:p>
            <a:pPr algn="ctr"/>
            <a:r>
              <a:rPr lang="en-GB" i="1" dirty="0" smtClean="0">
                <a:solidFill>
                  <a:srgbClr val="C00000"/>
                </a:solidFill>
              </a:rPr>
              <a:t>Rows are incoming connections</a:t>
            </a:r>
          </a:p>
        </p:txBody>
      </p:sp>
      <p:sp>
        <p:nvSpPr>
          <p:cNvPr id="45" name="TextBox 44"/>
          <p:cNvSpPr txBox="1"/>
          <p:nvPr/>
        </p:nvSpPr>
        <p:spPr>
          <a:xfrm>
            <a:off x="5436096" y="5915241"/>
            <a:ext cx="3276682" cy="461665"/>
          </a:xfrm>
          <a:prstGeom prst="rect">
            <a:avLst/>
          </a:prstGeom>
          <a:noFill/>
        </p:spPr>
        <p:txBody>
          <a:bodyPr wrap="square" rtlCol="0">
            <a:spAutoFit/>
          </a:bodyPr>
          <a:lstStyle/>
          <a:p>
            <a:r>
              <a:rPr lang="en-GB" sz="2400" dirty="0" smtClean="0"/>
              <a:t>Driving input u</a:t>
            </a:r>
            <a:r>
              <a:rPr lang="en-GB" sz="2400" baseline="-25000" dirty="0" smtClean="0"/>
              <a:t>1</a:t>
            </a:r>
            <a:endParaRPr lang="en-GB" sz="2400" baseline="-25000" dirty="0"/>
          </a:p>
        </p:txBody>
      </p:sp>
      <p:sp>
        <p:nvSpPr>
          <p:cNvPr id="50" name="TextBox 49"/>
          <p:cNvSpPr txBox="1"/>
          <p:nvPr/>
        </p:nvSpPr>
        <p:spPr>
          <a:xfrm>
            <a:off x="7020272" y="3615407"/>
            <a:ext cx="58381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21</a:t>
            </a:r>
            <a:endParaRPr lang="en-GB" sz="2400" baseline="-25000" dirty="0">
              <a:solidFill>
                <a:srgbClr val="7030A0"/>
              </a:solidFill>
            </a:endParaRPr>
          </a:p>
        </p:txBody>
      </p:sp>
    </p:spTree>
    <p:extLst>
      <p:ext uri="{BB962C8B-B14F-4D97-AF65-F5344CB8AC3E}">
        <p14:creationId xmlns:p14="http://schemas.microsoft.com/office/powerpoint/2010/main" val="36770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Arc 38"/>
          <p:cNvSpPr/>
          <p:nvPr/>
        </p:nvSpPr>
        <p:spPr>
          <a:xfrm rot="2499746">
            <a:off x="7323939" y="2536943"/>
            <a:ext cx="601548" cy="614033"/>
          </a:xfrm>
          <a:prstGeom prst="arc">
            <a:avLst>
              <a:gd name="adj1" fmla="val 11619363"/>
              <a:gd name="adj2" fmla="val 2099655"/>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Arc 37"/>
          <p:cNvSpPr/>
          <p:nvPr/>
        </p:nvSpPr>
        <p:spPr>
          <a:xfrm rot="2499746">
            <a:off x="7364309" y="4343373"/>
            <a:ext cx="601548" cy="614033"/>
          </a:xfrm>
          <a:prstGeom prst="arc">
            <a:avLst>
              <a:gd name="adj1" fmla="val 11619363"/>
              <a:gd name="adj2" fmla="val 2879836"/>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0" name="Straight Arrow Connector 29"/>
          <p:cNvCxnSpPr/>
          <p:nvPr/>
        </p:nvCxnSpPr>
        <p:spPr>
          <a:xfrm flipV="1">
            <a:off x="7020272" y="3385326"/>
            <a:ext cx="0" cy="1161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smtClean="0"/>
              <a:t>The Neural Model</a:t>
            </a:r>
            <a:endParaRPr lang="en-GB" dirty="0"/>
          </a:p>
        </p:txBody>
      </p:sp>
      <p:sp>
        <p:nvSpPr>
          <p:cNvPr id="3" name="Content Placeholder 2"/>
          <p:cNvSpPr>
            <a:spLocks noGrp="1"/>
          </p:cNvSpPr>
          <p:nvPr>
            <p:ph idx="1"/>
          </p:nvPr>
        </p:nvSpPr>
        <p:spPr>
          <a:xfrm>
            <a:off x="330200" y="1412776"/>
            <a:ext cx="8489950" cy="4753075"/>
          </a:xfrm>
        </p:spPr>
        <p:txBody>
          <a:bodyPr/>
          <a:lstStyle/>
          <a:p>
            <a:pPr marL="0" indent="0">
              <a:buNone/>
            </a:pPr>
            <a:r>
              <a:rPr lang="en-GB" sz="2400" dirty="0" smtClean="0"/>
              <a:t>“How does brain activity, z, change over time?”</a:t>
            </a:r>
          </a:p>
        </p:txBody>
      </p:sp>
      <p:sp>
        <p:nvSpPr>
          <p:cNvPr id="8" name="Oval 7"/>
          <p:cNvSpPr/>
          <p:nvPr/>
        </p:nvSpPr>
        <p:spPr>
          <a:xfrm>
            <a:off x="6804245" y="2530865"/>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smtClean="0"/>
              <a:t>V5</a:t>
            </a:r>
            <a:endParaRPr lang="en-GB" sz="1600" dirty="0"/>
          </a:p>
        </p:txBody>
      </p:sp>
      <p:sp>
        <p:nvSpPr>
          <p:cNvPr id="9" name="Oval 8"/>
          <p:cNvSpPr/>
          <p:nvPr/>
        </p:nvSpPr>
        <p:spPr>
          <a:xfrm>
            <a:off x="6804247" y="4259057"/>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smtClean="0"/>
              <a:t>V1</a:t>
            </a:r>
            <a:endParaRPr lang="en-GB" sz="1600" dirty="0"/>
          </a:p>
        </p:txBody>
      </p:sp>
      <p:cxnSp>
        <p:nvCxnSpPr>
          <p:cNvPr id="11" name="Straight Arrow Connector 10"/>
          <p:cNvCxnSpPr/>
          <p:nvPr/>
        </p:nvCxnSpPr>
        <p:spPr>
          <a:xfrm flipV="1">
            <a:off x="7231475" y="5195161"/>
            <a:ext cx="0"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7642882" y="5688144"/>
            <a:ext cx="1024279" cy="693184"/>
            <a:chOff x="563176" y="4602725"/>
            <a:chExt cx="2208624" cy="1494693"/>
          </a:xfrm>
        </p:grpSpPr>
        <p:sp>
          <p:nvSpPr>
            <p:cNvPr id="14" name="Rectangle 13"/>
            <p:cNvSpPr/>
            <p:nvPr/>
          </p:nvSpPr>
          <p:spPr>
            <a:xfrm>
              <a:off x="563176" y="4602725"/>
              <a:ext cx="2208624" cy="14946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cxnSp>
          <p:nvCxnSpPr>
            <p:cNvPr id="15" name="Straight Connector 14"/>
            <p:cNvCxnSpPr/>
            <p:nvPr/>
          </p:nvCxnSpPr>
          <p:spPr>
            <a:xfrm>
              <a:off x="996654" y="5611480"/>
              <a:ext cx="202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189865"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91135" y="4963408"/>
              <a:ext cx="21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0364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94122" y="5611480"/>
              <a:ext cx="75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13896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30102" y="4963408"/>
              <a:ext cx="224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353087"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343562" y="5616024"/>
              <a:ext cx="3040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994749" y="5800690"/>
              <a:ext cx="1664279" cy="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996654" y="4810100"/>
              <a:ext cx="0" cy="996722"/>
            </a:xfrm>
            <a:prstGeom prst="straightConnector1">
              <a:avLst/>
            </a:prstGeom>
            <a:ln w="127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6347198" y="4547089"/>
            <a:ext cx="385042" cy="369332"/>
          </a:xfrm>
          <a:prstGeom prst="rect">
            <a:avLst/>
          </a:prstGeom>
          <a:noFill/>
        </p:spPr>
        <p:txBody>
          <a:bodyPr wrap="none" rtlCol="0">
            <a:spAutoFit/>
          </a:bodyPr>
          <a:lstStyle/>
          <a:p>
            <a:r>
              <a:rPr lang="en-GB" dirty="0" smtClean="0"/>
              <a:t>z</a:t>
            </a:r>
            <a:r>
              <a:rPr lang="en-GB" baseline="-25000" dirty="0" smtClean="0"/>
              <a:t>1</a:t>
            </a:r>
            <a:endParaRPr lang="en-GB" baseline="-25000" dirty="0"/>
          </a:p>
        </p:txBody>
      </p:sp>
      <p:sp>
        <p:nvSpPr>
          <p:cNvPr id="35" name="TextBox 34"/>
          <p:cNvSpPr txBox="1"/>
          <p:nvPr/>
        </p:nvSpPr>
        <p:spPr>
          <a:xfrm>
            <a:off x="6347198" y="2809605"/>
            <a:ext cx="385042" cy="369332"/>
          </a:xfrm>
          <a:prstGeom prst="rect">
            <a:avLst/>
          </a:prstGeom>
          <a:noFill/>
        </p:spPr>
        <p:txBody>
          <a:bodyPr wrap="none" rtlCol="0">
            <a:spAutoFit/>
          </a:bodyPr>
          <a:lstStyle/>
          <a:p>
            <a:r>
              <a:rPr lang="en-GB" dirty="0" smtClean="0"/>
              <a:t>z</a:t>
            </a:r>
            <a:r>
              <a:rPr lang="en-GB" baseline="-25000" dirty="0" smtClean="0"/>
              <a:t>2</a:t>
            </a:r>
            <a:endParaRPr lang="en-GB" baseline="-25000" dirty="0"/>
          </a:p>
        </p:txBody>
      </p:sp>
      <p:sp>
        <p:nvSpPr>
          <p:cNvPr id="41" name="TextBox 40"/>
          <p:cNvSpPr txBox="1"/>
          <p:nvPr/>
        </p:nvSpPr>
        <p:spPr>
          <a:xfrm>
            <a:off x="8007496" y="4430554"/>
            <a:ext cx="56855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11</a:t>
            </a:r>
            <a:endParaRPr lang="en-GB" sz="2400" baseline="-25000" dirty="0">
              <a:solidFill>
                <a:srgbClr val="7030A0"/>
              </a:solidFill>
            </a:endParaRPr>
          </a:p>
        </p:txBody>
      </p:sp>
      <p:sp>
        <p:nvSpPr>
          <p:cNvPr id="42" name="TextBox 41"/>
          <p:cNvSpPr txBox="1"/>
          <p:nvPr/>
        </p:nvSpPr>
        <p:spPr>
          <a:xfrm>
            <a:off x="8011488" y="2607295"/>
            <a:ext cx="58381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22</a:t>
            </a:r>
            <a:endParaRPr lang="en-GB" sz="2400" baseline="-25000" dirty="0">
              <a:solidFill>
                <a:srgbClr val="7030A0"/>
              </a:solidFill>
            </a:endParaRPr>
          </a:p>
        </p:txBody>
      </p:sp>
      <p:sp>
        <p:nvSpPr>
          <p:cNvPr id="44" name="TextBox 43"/>
          <p:cNvSpPr txBox="1"/>
          <p:nvPr/>
        </p:nvSpPr>
        <p:spPr>
          <a:xfrm>
            <a:off x="6539719" y="5195161"/>
            <a:ext cx="550920" cy="461665"/>
          </a:xfrm>
          <a:prstGeom prst="rect">
            <a:avLst/>
          </a:prstGeom>
          <a:noFill/>
        </p:spPr>
        <p:txBody>
          <a:bodyPr wrap="none" rtlCol="0">
            <a:spAutoFit/>
          </a:bodyPr>
          <a:lstStyle/>
          <a:p>
            <a:r>
              <a:rPr lang="en-GB" sz="2400" dirty="0" smtClean="0">
                <a:solidFill>
                  <a:srgbClr val="7030A0"/>
                </a:solidFill>
              </a:rPr>
              <a:t>c</a:t>
            </a:r>
            <a:r>
              <a:rPr lang="en-GB" sz="2400" baseline="-25000" dirty="0" smtClean="0">
                <a:solidFill>
                  <a:srgbClr val="7030A0"/>
                </a:solidFill>
              </a:rPr>
              <a:t>11</a:t>
            </a:r>
            <a:endParaRPr lang="en-GB" sz="2400" baseline="-25000" dirty="0">
              <a:solidFill>
                <a:srgbClr val="7030A0"/>
              </a:solidFill>
            </a:endParaRPr>
          </a:p>
        </p:txBody>
      </p:sp>
      <p:grpSp>
        <p:nvGrpSpPr>
          <p:cNvPr id="5" name="Group 4"/>
          <p:cNvGrpSpPr/>
          <p:nvPr/>
        </p:nvGrpSpPr>
        <p:grpSpPr>
          <a:xfrm>
            <a:off x="539552" y="3132960"/>
            <a:ext cx="4201963" cy="3032344"/>
            <a:chOff x="1954213" y="1539875"/>
            <a:chExt cx="5235575" cy="3778250"/>
          </a:xfrm>
        </p:grpSpPr>
        <p:pic>
          <p:nvPicPr>
            <p:cNvPr id="40" name="Picture 39" descr="NeuroDynamicsUni_Nob"/>
            <p:cNvPicPr>
              <a:picLocks noChangeAspect="1" noChangeArrowheads="1"/>
            </p:cNvPicPr>
            <p:nvPr/>
          </p:nvPicPr>
          <p:blipFill>
            <a:blip r:embed="rId2" cstate="print"/>
            <a:srcRect/>
            <a:stretch>
              <a:fillRect/>
            </a:stretch>
          </p:blipFill>
          <p:spPr bwMode="auto">
            <a:xfrm>
              <a:off x="1954213" y="1539875"/>
              <a:ext cx="5235575" cy="3778250"/>
            </a:xfrm>
            <a:prstGeom prst="rect">
              <a:avLst/>
            </a:prstGeom>
            <a:noFill/>
            <a:ln w="9525">
              <a:noFill/>
              <a:miter lim="800000"/>
              <a:headEnd/>
              <a:tailEnd/>
            </a:ln>
          </p:spPr>
        </p:pic>
        <p:sp>
          <p:nvSpPr>
            <p:cNvPr id="45" name="Text Box 6"/>
            <p:cNvSpPr txBox="1">
              <a:spLocks noChangeArrowheads="1"/>
            </p:cNvSpPr>
            <p:nvPr/>
          </p:nvSpPr>
          <p:spPr bwMode="auto">
            <a:xfrm>
              <a:off x="2103438" y="1755775"/>
              <a:ext cx="438150" cy="457200"/>
            </a:xfrm>
            <a:prstGeom prst="rect">
              <a:avLst/>
            </a:prstGeom>
            <a:noFill/>
            <a:ln w="12700">
              <a:noFill/>
              <a:miter lim="800000"/>
              <a:headEnd/>
              <a:tailEnd/>
            </a:ln>
          </p:spPr>
          <p:txBody>
            <a:bodyPr wrap="none">
              <a:spAutoFit/>
            </a:bodyP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eaLnBrk="0" hangingPunct="0"/>
              <a:r>
                <a:rPr lang="en-GB" sz="2400" b="0" i="1">
                  <a:solidFill>
                    <a:srgbClr val="000000"/>
                  </a:solidFill>
                  <a:latin typeface="Times New Roman" pitchFamily="18" charset="0"/>
                </a:rPr>
                <a:t>u</a:t>
              </a:r>
              <a:r>
                <a:rPr lang="en-GB" sz="2400" b="0" i="1" baseline="-25000">
                  <a:solidFill>
                    <a:srgbClr val="000000"/>
                  </a:solidFill>
                  <a:latin typeface="Times New Roman" pitchFamily="18" charset="0"/>
                </a:rPr>
                <a:t>1</a:t>
              </a:r>
              <a:endParaRPr lang="en-US" sz="2400" b="0" i="1">
                <a:solidFill>
                  <a:srgbClr val="000000"/>
                </a:solidFill>
                <a:latin typeface="Times New Roman" pitchFamily="18" charset="0"/>
              </a:endParaRPr>
            </a:p>
          </p:txBody>
        </p:sp>
        <p:sp>
          <p:nvSpPr>
            <p:cNvPr id="47" name="Text Box 7"/>
            <p:cNvSpPr txBox="1">
              <a:spLocks noChangeArrowheads="1"/>
            </p:cNvSpPr>
            <p:nvPr/>
          </p:nvSpPr>
          <p:spPr bwMode="auto">
            <a:xfrm>
              <a:off x="2178051" y="3416300"/>
              <a:ext cx="404813" cy="457200"/>
            </a:xfrm>
            <a:prstGeom prst="rect">
              <a:avLst/>
            </a:prstGeom>
            <a:noFill/>
            <a:ln w="12700">
              <a:noFill/>
              <a:miter lim="800000"/>
              <a:headEnd/>
              <a:tailEnd/>
            </a:ln>
          </p:spPr>
          <p:txBody>
            <a:bodyPr wrap="none">
              <a:spAutoFit/>
            </a:bodyP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eaLnBrk="0" hangingPunct="0"/>
              <a:r>
                <a:rPr lang="en-GB" sz="2400" b="0" i="1">
                  <a:solidFill>
                    <a:srgbClr val="000000"/>
                  </a:solidFill>
                  <a:latin typeface="Times New Roman" pitchFamily="18" charset="0"/>
                </a:rPr>
                <a:t>z</a:t>
              </a:r>
              <a:r>
                <a:rPr lang="en-GB" sz="2400" b="0" i="1" baseline="-25000">
                  <a:solidFill>
                    <a:srgbClr val="000000"/>
                  </a:solidFill>
                  <a:latin typeface="Times New Roman" pitchFamily="18" charset="0"/>
                </a:rPr>
                <a:t>1</a:t>
              </a:r>
              <a:endParaRPr lang="en-US" sz="2400" b="0">
                <a:latin typeface="Times New Roman" pitchFamily="18" charset="0"/>
              </a:endParaRPr>
            </a:p>
          </p:txBody>
        </p:sp>
        <p:sp>
          <p:nvSpPr>
            <p:cNvPr id="48" name="Text Box 8"/>
            <p:cNvSpPr txBox="1">
              <a:spLocks noChangeArrowheads="1"/>
            </p:cNvSpPr>
            <p:nvPr/>
          </p:nvSpPr>
          <p:spPr bwMode="auto">
            <a:xfrm>
              <a:off x="2178051" y="4279900"/>
              <a:ext cx="404813" cy="457200"/>
            </a:xfrm>
            <a:prstGeom prst="rect">
              <a:avLst/>
            </a:prstGeom>
            <a:noFill/>
            <a:ln w="12700">
              <a:noFill/>
              <a:miter lim="800000"/>
              <a:headEnd/>
              <a:tailEnd/>
            </a:ln>
          </p:spPr>
          <p:txBody>
            <a:bodyPr wrap="none">
              <a:spAutoFit/>
            </a:bodyP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eaLnBrk="0" hangingPunct="0"/>
              <a:r>
                <a:rPr lang="en-GB" sz="2400" b="0" i="1">
                  <a:solidFill>
                    <a:srgbClr val="000000"/>
                  </a:solidFill>
                  <a:latin typeface="Times New Roman" pitchFamily="18" charset="0"/>
                </a:rPr>
                <a:t>z</a:t>
              </a:r>
              <a:r>
                <a:rPr lang="en-GB" sz="2400" b="0" i="1" baseline="-25000">
                  <a:solidFill>
                    <a:srgbClr val="000000"/>
                  </a:solidFill>
                  <a:latin typeface="Times New Roman" pitchFamily="18" charset="0"/>
                </a:rPr>
                <a:t>2</a:t>
              </a:r>
              <a:endParaRPr lang="en-US" sz="2400" b="0">
                <a:latin typeface="Times New Roman" pitchFamily="18" charset="0"/>
              </a:endParaRPr>
            </a:p>
          </p:txBody>
        </p:sp>
        <p:sp>
          <p:nvSpPr>
            <p:cNvPr id="49" name="Rectangle 48"/>
            <p:cNvSpPr>
              <a:spLocks noChangeArrowheads="1"/>
            </p:cNvSpPr>
            <p:nvPr/>
          </p:nvSpPr>
          <p:spPr bwMode="auto">
            <a:xfrm>
              <a:off x="2103438" y="2547938"/>
              <a:ext cx="4784725" cy="865188"/>
            </a:xfrm>
            <a:prstGeom prst="rect">
              <a:avLst/>
            </a:prstGeom>
            <a:solidFill>
              <a:schemeClr val="bg1"/>
            </a:solidFill>
            <a:ln w="12700">
              <a:solidFill>
                <a:schemeClr val="bg1"/>
              </a:solidFill>
              <a:miter lim="800000"/>
              <a:headEnd/>
              <a:tailEnd/>
            </a:ln>
          </p:spPr>
          <p:txBody>
            <a:bodyPr wrap="none" anchor="ct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algn="ctr" eaLnBrk="0" hangingPunct="0">
                <a:spcBef>
                  <a:spcPct val="50000"/>
                </a:spcBef>
              </a:pPr>
              <a:endParaRPr lang="en-GB" sz="2000" b="0">
                <a:solidFill>
                  <a:schemeClr val="bg1"/>
                </a:solidFill>
                <a:latin typeface="Trebuchet MS" pitchFamily="34" charset="0"/>
              </a:endParaRPr>
            </a:p>
          </p:txBody>
        </p:sp>
      </p:grpSp>
      <mc:AlternateContent xmlns:mc="http://schemas.openxmlformats.org/markup-compatibility/2006" xmlns:a14="http://schemas.microsoft.com/office/drawing/2010/main">
        <mc:Choice Requires="a14">
          <p:sp>
            <p:nvSpPr>
              <p:cNvPr id="50" name="TextBox 49"/>
              <p:cNvSpPr txBox="1"/>
              <p:nvPr/>
            </p:nvSpPr>
            <p:spPr>
              <a:xfrm>
                <a:off x="611560" y="2060848"/>
                <a:ext cx="2672014"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GB" sz="3200" b="0" i="1" smtClean="0">
                              <a:latin typeface="Cambria Math" panose="02040503050406030204" pitchFamily="18" charset="0"/>
                            </a:rPr>
                          </m:ctrlPr>
                        </m:accPr>
                        <m:e>
                          <m:r>
                            <a:rPr lang="en-GB" sz="3200" b="0" i="1" smtClean="0">
                              <a:latin typeface="Cambria Math"/>
                            </a:rPr>
                            <m:t>𝑧</m:t>
                          </m:r>
                        </m:e>
                      </m:acc>
                      <m:r>
                        <a:rPr lang="en-GB" sz="3200" b="0" i="1" smtClean="0">
                          <a:latin typeface="Cambria Math"/>
                        </a:rPr>
                        <m:t>=</m:t>
                      </m:r>
                      <m:r>
                        <a:rPr lang="en-GB" sz="3200" b="0" i="1" smtClean="0">
                          <a:latin typeface="Cambria Math"/>
                        </a:rPr>
                        <m:t>𝐴𝑧</m:t>
                      </m:r>
                      <m:r>
                        <a:rPr lang="en-GB" sz="3200" b="0" i="1" smtClean="0">
                          <a:latin typeface="Cambria Math"/>
                        </a:rPr>
                        <m:t>+</m:t>
                      </m:r>
                      <m:r>
                        <a:rPr lang="en-GB" sz="3200" b="0" i="1" smtClean="0">
                          <a:latin typeface="Cambria Math"/>
                        </a:rPr>
                        <m:t>𝐶</m:t>
                      </m:r>
                      <m:sSub>
                        <m:sSubPr>
                          <m:ctrlPr>
                            <a:rPr lang="en-GB" sz="3200" b="0" i="1" smtClean="0">
                              <a:latin typeface="Cambria Math" panose="02040503050406030204" pitchFamily="18" charset="0"/>
                            </a:rPr>
                          </m:ctrlPr>
                        </m:sSubPr>
                        <m:e>
                          <m:r>
                            <a:rPr lang="en-GB" sz="3200" b="0" i="1" smtClean="0">
                              <a:latin typeface="Cambria Math"/>
                            </a:rPr>
                            <m:t>𝑢</m:t>
                          </m:r>
                        </m:e>
                        <m:sub>
                          <m:r>
                            <a:rPr lang="en-GB" sz="3200" b="0" i="1" smtClean="0">
                              <a:latin typeface="Cambria Math"/>
                            </a:rPr>
                            <m:t>1</m:t>
                          </m:r>
                        </m:sub>
                      </m:sSub>
                    </m:oMath>
                  </m:oMathPara>
                </a14:m>
                <a:endParaRPr lang="en-GB" sz="3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611560" y="2060848"/>
                <a:ext cx="2672014" cy="584775"/>
              </a:xfrm>
              <a:prstGeom prst="rect">
                <a:avLst/>
              </a:prstGeom>
              <a:blipFill rotWithShape="1">
                <a:blip r:embed="rId3"/>
                <a:stretch>
                  <a:fillRect/>
                </a:stretch>
              </a:blipFill>
            </p:spPr>
            <p:txBody>
              <a:bodyPr/>
              <a:lstStyle/>
              <a:p>
                <a:r>
                  <a:rPr lang="en-GB">
                    <a:noFill/>
                  </a:rPr>
                  <a:t> </a:t>
                </a:r>
              </a:p>
            </p:txBody>
          </p:sp>
        </mc:Fallback>
      </mc:AlternateContent>
      <p:sp>
        <p:nvSpPr>
          <p:cNvPr id="51" name="TextBox 50"/>
          <p:cNvSpPr txBox="1"/>
          <p:nvPr/>
        </p:nvSpPr>
        <p:spPr>
          <a:xfrm>
            <a:off x="5436096" y="5915241"/>
            <a:ext cx="3276682" cy="461665"/>
          </a:xfrm>
          <a:prstGeom prst="rect">
            <a:avLst/>
          </a:prstGeom>
          <a:noFill/>
        </p:spPr>
        <p:txBody>
          <a:bodyPr wrap="square" rtlCol="0">
            <a:spAutoFit/>
          </a:bodyPr>
          <a:lstStyle/>
          <a:p>
            <a:r>
              <a:rPr lang="en-GB" sz="2400" dirty="0" smtClean="0"/>
              <a:t>Driving input u</a:t>
            </a:r>
            <a:r>
              <a:rPr lang="en-GB" sz="2400" baseline="-25000" dirty="0" smtClean="0"/>
              <a:t>1</a:t>
            </a:r>
            <a:endParaRPr lang="en-GB" sz="2400" baseline="-25000" dirty="0"/>
          </a:p>
        </p:txBody>
      </p:sp>
      <p:sp>
        <p:nvSpPr>
          <p:cNvPr id="54" name="TextBox 53"/>
          <p:cNvSpPr txBox="1"/>
          <p:nvPr/>
        </p:nvSpPr>
        <p:spPr>
          <a:xfrm>
            <a:off x="7020272" y="3615407"/>
            <a:ext cx="58381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21</a:t>
            </a:r>
            <a:endParaRPr lang="en-GB" sz="2400" baseline="-25000" dirty="0">
              <a:solidFill>
                <a:srgbClr val="7030A0"/>
              </a:solidFill>
            </a:endParaRPr>
          </a:p>
        </p:txBody>
      </p:sp>
    </p:spTree>
    <p:extLst>
      <p:ext uri="{BB962C8B-B14F-4D97-AF65-F5344CB8AC3E}">
        <p14:creationId xmlns:p14="http://schemas.microsoft.com/office/powerpoint/2010/main" val="105685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1412776"/>
            <a:ext cx="8489950" cy="4753075"/>
          </a:xfrm>
        </p:spPr>
        <p:txBody>
          <a:bodyPr/>
          <a:lstStyle/>
          <a:p>
            <a:pPr marL="0" indent="0">
              <a:buNone/>
            </a:pPr>
            <a:r>
              <a:rPr lang="en-GB" sz="2400" dirty="0" smtClean="0"/>
              <a:t>“How does brain activity, z, change over time?”</a:t>
            </a:r>
          </a:p>
        </p:txBody>
      </p:sp>
      <p:sp>
        <p:nvSpPr>
          <p:cNvPr id="39" name="Arc 38"/>
          <p:cNvSpPr/>
          <p:nvPr/>
        </p:nvSpPr>
        <p:spPr>
          <a:xfrm rot="2499746">
            <a:off x="7323939" y="2536943"/>
            <a:ext cx="601548" cy="614033"/>
          </a:xfrm>
          <a:prstGeom prst="arc">
            <a:avLst>
              <a:gd name="adj1" fmla="val 11619363"/>
              <a:gd name="adj2" fmla="val 2099655"/>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Arc 37"/>
          <p:cNvSpPr/>
          <p:nvPr/>
        </p:nvSpPr>
        <p:spPr>
          <a:xfrm rot="2499746">
            <a:off x="7364309" y="4343373"/>
            <a:ext cx="601548" cy="614033"/>
          </a:xfrm>
          <a:prstGeom prst="arc">
            <a:avLst>
              <a:gd name="adj1" fmla="val 11619363"/>
              <a:gd name="adj2" fmla="val 2879836"/>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0" name="Straight Arrow Connector 29"/>
          <p:cNvCxnSpPr/>
          <p:nvPr/>
        </p:nvCxnSpPr>
        <p:spPr>
          <a:xfrm flipV="1">
            <a:off x="7020272" y="3385326"/>
            <a:ext cx="0" cy="1161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smtClean="0"/>
              <a:t>The Neural Model</a:t>
            </a:r>
            <a:endParaRPr lang="en-GB" dirty="0"/>
          </a:p>
        </p:txBody>
      </p:sp>
      <p:sp>
        <p:nvSpPr>
          <p:cNvPr id="8" name="Oval 7"/>
          <p:cNvSpPr/>
          <p:nvPr/>
        </p:nvSpPr>
        <p:spPr>
          <a:xfrm>
            <a:off x="6804245" y="2530865"/>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smtClean="0"/>
              <a:t>V5</a:t>
            </a:r>
            <a:endParaRPr lang="en-GB" sz="1600" dirty="0"/>
          </a:p>
        </p:txBody>
      </p:sp>
      <p:sp>
        <p:nvSpPr>
          <p:cNvPr id="9" name="Oval 8"/>
          <p:cNvSpPr/>
          <p:nvPr/>
        </p:nvSpPr>
        <p:spPr>
          <a:xfrm>
            <a:off x="6804247" y="4259057"/>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smtClean="0"/>
              <a:t>V1</a:t>
            </a:r>
            <a:endParaRPr lang="en-GB" sz="1600" dirty="0"/>
          </a:p>
        </p:txBody>
      </p:sp>
      <p:cxnSp>
        <p:nvCxnSpPr>
          <p:cNvPr id="11" name="Straight Arrow Connector 10"/>
          <p:cNvCxnSpPr/>
          <p:nvPr/>
        </p:nvCxnSpPr>
        <p:spPr>
          <a:xfrm flipV="1">
            <a:off x="7231475" y="5195161"/>
            <a:ext cx="0"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7642882" y="5688144"/>
            <a:ext cx="1024279" cy="693184"/>
            <a:chOff x="563176" y="4602725"/>
            <a:chExt cx="2208624" cy="1494693"/>
          </a:xfrm>
        </p:grpSpPr>
        <p:sp>
          <p:nvSpPr>
            <p:cNvPr id="14" name="Rectangle 13"/>
            <p:cNvSpPr/>
            <p:nvPr/>
          </p:nvSpPr>
          <p:spPr>
            <a:xfrm>
              <a:off x="563176" y="4602725"/>
              <a:ext cx="2208624" cy="14946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cxnSp>
          <p:nvCxnSpPr>
            <p:cNvPr id="15" name="Straight Connector 14"/>
            <p:cNvCxnSpPr/>
            <p:nvPr/>
          </p:nvCxnSpPr>
          <p:spPr>
            <a:xfrm>
              <a:off x="996654" y="5611480"/>
              <a:ext cx="202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189865"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91135" y="4963408"/>
              <a:ext cx="21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0364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94122" y="5611480"/>
              <a:ext cx="75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13896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30102" y="4963408"/>
              <a:ext cx="224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353087"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343562" y="5616024"/>
              <a:ext cx="3040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994749" y="5800690"/>
              <a:ext cx="1664279" cy="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996654" y="4810100"/>
              <a:ext cx="0" cy="996722"/>
            </a:xfrm>
            <a:prstGeom prst="straightConnector1">
              <a:avLst/>
            </a:prstGeom>
            <a:ln w="127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6347198" y="4547089"/>
            <a:ext cx="385042" cy="369332"/>
          </a:xfrm>
          <a:prstGeom prst="rect">
            <a:avLst/>
          </a:prstGeom>
          <a:noFill/>
        </p:spPr>
        <p:txBody>
          <a:bodyPr wrap="none" rtlCol="0">
            <a:spAutoFit/>
          </a:bodyPr>
          <a:lstStyle/>
          <a:p>
            <a:r>
              <a:rPr lang="en-GB" dirty="0" smtClean="0"/>
              <a:t>z</a:t>
            </a:r>
            <a:r>
              <a:rPr lang="en-GB" baseline="-25000" dirty="0" smtClean="0"/>
              <a:t>1</a:t>
            </a:r>
            <a:endParaRPr lang="en-GB" baseline="-25000" dirty="0"/>
          </a:p>
        </p:txBody>
      </p:sp>
      <p:sp>
        <p:nvSpPr>
          <p:cNvPr id="35" name="TextBox 34"/>
          <p:cNvSpPr txBox="1"/>
          <p:nvPr/>
        </p:nvSpPr>
        <p:spPr>
          <a:xfrm>
            <a:off x="6347198" y="2809605"/>
            <a:ext cx="385042" cy="369332"/>
          </a:xfrm>
          <a:prstGeom prst="rect">
            <a:avLst/>
          </a:prstGeom>
          <a:noFill/>
        </p:spPr>
        <p:txBody>
          <a:bodyPr wrap="none" rtlCol="0">
            <a:spAutoFit/>
          </a:bodyPr>
          <a:lstStyle/>
          <a:p>
            <a:r>
              <a:rPr lang="en-GB" dirty="0" smtClean="0"/>
              <a:t>z</a:t>
            </a:r>
            <a:r>
              <a:rPr lang="en-GB" baseline="-25000" dirty="0" smtClean="0"/>
              <a:t>2</a:t>
            </a:r>
            <a:endParaRPr lang="en-GB" baseline="-25000" dirty="0"/>
          </a:p>
        </p:txBody>
      </p:sp>
      <p:sp>
        <p:nvSpPr>
          <p:cNvPr id="41" name="TextBox 40"/>
          <p:cNvSpPr txBox="1"/>
          <p:nvPr/>
        </p:nvSpPr>
        <p:spPr>
          <a:xfrm>
            <a:off x="8007496" y="4430554"/>
            <a:ext cx="56855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11</a:t>
            </a:r>
            <a:endParaRPr lang="en-GB" sz="2400" baseline="-25000" dirty="0">
              <a:solidFill>
                <a:srgbClr val="7030A0"/>
              </a:solidFill>
            </a:endParaRPr>
          </a:p>
        </p:txBody>
      </p:sp>
      <p:sp>
        <p:nvSpPr>
          <p:cNvPr id="42" name="TextBox 41"/>
          <p:cNvSpPr txBox="1"/>
          <p:nvPr/>
        </p:nvSpPr>
        <p:spPr>
          <a:xfrm>
            <a:off x="8011488" y="2607295"/>
            <a:ext cx="58381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22</a:t>
            </a:r>
            <a:endParaRPr lang="en-GB" sz="2400" baseline="-25000" dirty="0">
              <a:solidFill>
                <a:srgbClr val="7030A0"/>
              </a:solidFill>
            </a:endParaRPr>
          </a:p>
        </p:txBody>
      </p:sp>
      <p:sp>
        <p:nvSpPr>
          <p:cNvPr id="44" name="TextBox 43"/>
          <p:cNvSpPr txBox="1"/>
          <p:nvPr/>
        </p:nvSpPr>
        <p:spPr>
          <a:xfrm>
            <a:off x="6539719" y="5195161"/>
            <a:ext cx="550920" cy="461665"/>
          </a:xfrm>
          <a:prstGeom prst="rect">
            <a:avLst/>
          </a:prstGeom>
          <a:noFill/>
        </p:spPr>
        <p:txBody>
          <a:bodyPr wrap="none" rtlCol="0">
            <a:spAutoFit/>
          </a:bodyPr>
          <a:lstStyle/>
          <a:p>
            <a:r>
              <a:rPr lang="en-GB" sz="2400" dirty="0" smtClean="0">
                <a:solidFill>
                  <a:srgbClr val="7030A0"/>
                </a:solidFill>
              </a:rPr>
              <a:t>c</a:t>
            </a:r>
            <a:r>
              <a:rPr lang="en-GB" sz="2400" baseline="-25000" dirty="0" smtClean="0">
                <a:solidFill>
                  <a:srgbClr val="7030A0"/>
                </a:solidFill>
              </a:rPr>
              <a:t>11</a:t>
            </a:r>
            <a:endParaRPr lang="en-GB" sz="2400" baseline="-25000" dirty="0">
              <a:solidFill>
                <a:srgbClr val="7030A0"/>
              </a:solidFill>
            </a:endParaRPr>
          </a:p>
        </p:txBody>
      </p:sp>
      <p:sp>
        <p:nvSpPr>
          <p:cNvPr id="51" name="TextBox 50"/>
          <p:cNvSpPr txBox="1"/>
          <p:nvPr/>
        </p:nvSpPr>
        <p:spPr>
          <a:xfrm>
            <a:off x="5436096" y="5915241"/>
            <a:ext cx="3276682" cy="461665"/>
          </a:xfrm>
          <a:prstGeom prst="rect">
            <a:avLst/>
          </a:prstGeom>
          <a:noFill/>
        </p:spPr>
        <p:txBody>
          <a:bodyPr wrap="square" rtlCol="0">
            <a:spAutoFit/>
          </a:bodyPr>
          <a:lstStyle/>
          <a:p>
            <a:r>
              <a:rPr lang="en-GB" sz="2400" dirty="0" smtClean="0"/>
              <a:t>Driving input u</a:t>
            </a:r>
            <a:r>
              <a:rPr lang="en-GB" sz="2400" baseline="-25000" dirty="0" smtClean="0"/>
              <a:t>1</a:t>
            </a:r>
            <a:endParaRPr lang="en-GB" sz="2400" baseline="-25000" dirty="0"/>
          </a:p>
        </p:txBody>
      </p:sp>
      <p:cxnSp>
        <p:nvCxnSpPr>
          <p:cNvPr id="6" name="Straight Arrow Connector 5"/>
          <p:cNvCxnSpPr/>
          <p:nvPr/>
        </p:nvCxnSpPr>
        <p:spPr>
          <a:xfrm>
            <a:off x="5712918" y="3839903"/>
            <a:ext cx="1148756"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020272" y="3615407"/>
            <a:ext cx="58381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21</a:t>
            </a:r>
            <a:endParaRPr lang="en-GB" sz="2400" baseline="-25000" dirty="0">
              <a:solidFill>
                <a:srgbClr val="7030A0"/>
              </a:solidFill>
            </a:endParaRPr>
          </a:p>
        </p:txBody>
      </p:sp>
      <p:grpSp>
        <p:nvGrpSpPr>
          <p:cNvPr id="5" name="Group 4"/>
          <p:cNvGrpSpPr/>
          <p:nvPr/>
        </p:nvGrpSpPr>
        <p:grpSpPr>
          <a:xfrm>
            <a:off x="200520" y="2324352"/>
            <a:ext cx="5235575" cy="1791611"/>
            <a:chOff x="200520" y="2324352"/>
            <a:chExt cx="5235575" cy="1791611"/>
          </a:xfrm>
        </p:grpSpPr>
        <p:pic>
          <p:nvPicPr>
            <p:cNvPr id="85" name="Picture 84" descr="NeuroDynamicsUni_augment"/>
            <p:cNvPicPr>
              <a:picLocks noChangeAspect="1" noChangeArrowheads="1"/>
            </p:cNvPicPr>
            <p:nvPr/>
          </p:nvPicPr>
          <p:blipFill rotWithShape="1">
            <a:blip r:embed="rId2" cstate="print"/>
            <a:srcRect b="52581"/>
            <a:stretch/>
          </p:blipFill>
          <p:spPr bwMode="auto">
            <a:xfrm>
              <a:off x="200520" y="2324352"/>
              <a:ext cx="5235575" cy="1791611"/>
            </a:xfrm>
            <a:prstGeom prst="rect">
              <a:avLst/>
            </a:prstGeom>
            <a:noFill/>
            <a:ln w="9525">
              <a:noFill/>
              <a:miter lim="800000"/>
              <a:headEnd/>
              <a:tailEnd/>
            </a:ln>
          </p:spPr>
        </p:pic>
        <p:sp>
          <p:nvSpPr>
            <p:cNvPr id="71" name="Text Box 6"/>
            <p:cNvSpPr txBox="1">
              <a:spLocks noChangeArrowheads="1"/>
            </p:cNvSpPr>
            <p:nvPr/>
          </p:nvSpPr>
          <p:spPr bwMode="auto">
            <a:xfrm>
              <a:off x="349746" y="3607271"/>
              <a:ext cx="438150" cy="457200"/>
            </a:xfrm>
            <a:prstGeom prst="rect">
              <a:avLst/>
            </a:prstGeom>
            <a:noFill/>
            <a:ln w="12700">
              <a:noFill/>
              <a:miter lim="800000"/>
              <a:headEnd/>
              <a:tailEnd/>
            </a:ln>
          </p:spPr>
          <p:txBody>
            <a:bodyPr wrap="none">
              <a:spAutoFit/>
            </a:bodyP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eaLnBrk="0" hangingPunct="0"/>
              <a:r>
                <a:rPr lang="en-GB" sz="2400" b="0" i="1">
                  <a:solidFill>
                    <a:srgbClr val="000000"/>
                  </a:solidFill>
                  <a:latin typeface="Times New Roman" pitchFamily="18" charset="0"/>
                </a:rPr>
                <a:t>u</a:t>
              </a:r>
              <a:r>
                <a:rPr lang="en-GB" sz="2400" b="0" i="1" baseline="-25000">
                  <a:solidFill>
                    <a:srgbClr val="000000"/>
                  </a:solidFill>
                  <a:latin typeface="Times New Roman" pitchFamily="18" charset="0"/>
                </a:rPr>
                <a:t>2</a:t>
              </a:r>
              <a:endParaRPr lang="en-US" sz="2400" b="0" i="1">
                <a:solidFill>
                  <a:srgbClr val="000000"/>
                </a:solidFill>
                <a:latin typeface="Times New Roman" pitchFamily="18" charset="0"/>
              </a:endParaRPr>
            </a:p>
          </p:txBody>
        </p:sp>
        <p:sp>
          <p:nvSpPr>
            <p:cNvPr id="72" name="Text Box 7"/>
            <p:cNvSpPr txBox="1">
              <a:spLocks noChangeArrowheads="1"/>
            </p:cNvSpPr>
            <p:nvPr/>
          </p:nvSpPr>
          <p:spPr bwMode="auto">
            <a:xfrm>
              <a:off x="349746" y="2862734"/>
              <a:ext cx="438150" cy="457200"/>
            </a:xfrm>
            <a:prstGeom prst="rect">
              <a:avLst/>
            </a:prstGeom>
            <a:noFill/>
            <a:ln w="12700">
              <a:noFill/>
              <a:miter lim="800000"/>
              <a:headEnd/>
              <a:tailEnd/>
            </a:ln>
          </p:spPr>
          <p:txBody>
            <a:bodyPr wrap="none">
              <a:spAutoFit/>
            </a:bodyP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eaLnBrk="0" hangingPunct="0"/>
              <a:r>
                <a:rPr lang="en-GB" sz="2400" b="0" i="1" dirty="0">
                  <a:solidFill>
                    <a:srgbClr val="000000"/>
                  </a:solidFill>
                  <a:latin typeface="Times New Roman" pitchFamily="18" charset="0"/>
                </a:rPr>
                <a:t>u</a:t>
              </a:r>
              <a:r>
                <a:rPr lang="en-GB" sz="2400" b="0" i="1" baseline="-25000" dirty="0">
                  <a:solidFill>
                    <a:srgbClr val="000000"/>
                  </a:solidFill>
                  <a:latin typeface="Times New Roman" pitchFamily="18" charset="0"/>
                </a:rPr>
                <a:t>1</a:t>
              </a:r>
              <a:endParaRPr lang="en-US" sz="2400" b="0" i="1" dirty="0">
                <a:solidFill>
                  <a:srgbClr val="000000"/>
                </a:solidFill>
                <a:latin typeface="Times New Roman" pitchFamily="18" charset="0"/>
              </a:endParaRPr>
            </a:p>
          </p:txBody>
        </p:sp>
      </p:grpSp>
      <p:grpSp>
        <p:nvGrpSpPr>
          <p:cNvPr id="7" name="Group 6"/>
          <p:cNvGrpSpPr/>
          <p:nvPr/>
        </p:nvGrpSpPr>
        <p:grpSpPr>
          <a:xfrm>
            <a:off x="200521" y="4096028"/>
            <a:ext cx="5235575" cy="884431"/>
            <a:chOff x="200521" y="4096028"/>
            <a:chExt cx="5235575" cy="884431"/>
          </a:xfrm>
        </p:grpSpPr>
        <p:pic>
          <p:nvPicPr>
            <p:cNvPr id="86" name="Picture 85" descr="NeuroDynamicsUni_augment"/>
            <p:cNvPicPr>
              <a:picLocks noChangeAspect="1" noChangeArrowheads="1"/>
            </p:cNvPicPr>
            <p:nvPr/>
          </p:nvPicPr>
          <p:blipFill rotWithShape="1">
            <a:blip r:embed="rId2" cstate="print"/>
            <a:srcRect t="47419" b="29966"/>
            <a:stretch/>
          </p:blipFill>
          <p:spPr bwMode="auto">
            <a:xfrm>
              <a:off x="200521" y="4096028"/>
              <a:ext cx="5235575" cy="854462"/>
            </a:xfrm>
            <a:prstGeom prst="rect">
              <a:avLst/>
            </a:prstGeom>
            <a:noFill/>
            <a:ln w="9525">
              <a:noFill/>
              <a:miter lim="800000"/>
              <a:headEnd/>
              <a:tailEnd/>
            </a:ln>
          </p:spPr>
        </p:pic>
        <p:sp>
          <p:nvSpPr>
            <p:cNvPr id="73" name="Text Box 8"/>
            <p:cNvSpPr txBox="1">
              <a:spLocks noChangeArrowheads="1"/>
            </p:cNvSpPr>
            <p:nvPr/>
          </p:nvSpPr>
          <p:spPr bwMode="auto">
            <a:xfrm>
              <a:off x="424359" y="4523259"/>
              <a:ext cx="404813" cy="457200"/>
            </a:xfrm>
            <a:prstGeom prst="rect">
              <a:avLst/>
            </a:prstGeom>
            <a:noFill/>
            <a:ln w="12700">
              <a:noFill/>
              <a:miter lim="800000"/>
              <a:headEnd/>
              <a:tailEnd/>
            </a:ln>
          </p:spPr>
          <p:txBody>
            <a:bodyPr wrap="none">
              <a:spAutoFit/>
            </a:bodyP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eaLnBrk="0" hangingPunct="0"/>
              <a:r>
                <a:rPr lang="en-GB" sz="2400" b="0" i="1" dirty="0">
                  <a:solidFill>
                    <a:srgbClr val="000000"/>
                  </a:solidFill>
                  <a:latin typeface="Times New Roman" pitchFamily="18" charset="0"/>
                </a:rPr>
                <a:t>z</a:t>
              </a:r>
              <a:r>
                <a:rPr lang="en-GB" sz="2400" b="0" i="1" baseline="-25000" dirty="0">
                  <a:solidFill>
                    <a:srgbClr val="000000"/>
                  </a:solidFill>
                  <a:latin typeface="Times New Roman" pitchFamily="18" charset="0"/>
                </a:rPr>
                <a:t>1</a:t>
              </a:r>
              <a:endParaRPr lang="en-US" sz="2400" b="0" dirty="0">
                <a:latin typeface="Times New Roman" pitchFamily="18" charset="0"/>
              </a:endParaRPr>
            </a:p>
          </p:txBody>
        </p:sp>
      </p:grpSp>
      <p:grpSp>
        <p:nvGrpSpPr>
          <p:cNvPr id="10" name="Group 9"/>
          <p:cNvGrpSpPr/>
          <p:nvPr/>
        </p:nvGrpSpPr>
        <p:grpSpPr>
          <a:xfrm>
            <a:off x="200519" y="5042566"/>
            <a:ext cx="5235575" cy="1050535"/>
            <a:chOff x="200519" y="5042566"/>
            <a:chExt cx="5235575" cy="1050535"/>
          </a:xfrm>
        </p:grpSpPr>
        <p:pic>
          <p:nvPicPr>
            <p:cNvPr id="88" name="Picture 87" descr="NeuroDynamicsUni_augment"/>
            <p:cNvPicPr>
              <a:picLocks noChangeAspect="1" noChangeArrowheads="1"/>
            </p:cNvPicPr>
            <p:nvPr/>
          </p:nvPicPr>
          <p:blipFill rotWithShape="1">
            <a:blip r:embed="rId2" cstate="print"/>
            <a:srcRect t="72195"/>
            <a:stretch/>
          </p:blipFill>
          <p:spPr bwMode="auto">
            <a:xfrm>
              <a:off x="200519" y="5042566"/>
              <a:ext cx="5235575" cy="1050535"/>
            </a:xfrm>
            <a:prstGeom prst="rect">
              <a:avLst/>
            </a:prstGeom>
            <a:noFill/>
            <a:ln w="9525">
              <a:noFill/>
              <a:miter lim="800000"/>
              <a:headEnd/>
              <a:tailEnd/>
            </a:ln>
          </p:spPr>
        </p:pic>
        <p:sp>
          <p:nvSpPr>
            <p:cNvPr id="74" name="Text Box 9"/>
            <p:cNvSpPr txBox="1">
              <a:spLocks noChangeArrowheads="1"/>
            </p:cNvSpPr>
            <p:nvPr/>
          </p:nvSpPr>
          <p:spPr bwMode="auto">
            <a:xfrm>
              <a:off x="424359" y="5339234"/>
              <a:ext cx="404813" cy="457200"/>
            </a:xfrm>
            <a:prstGeom prst="rect">
              <a:avLst/>
            </a:prstGeom>
            <a:noFill/>
            <a:ln w="12700">
              <a:noFill/>
              <a:miter lim="800000"/>
              <a:headEnd/>
              <a:tailEnd/>
            </a:ln>
          </p:spPr>
          <p:txBody>
            <a:bodyPr wrap="none">
              <a:spAutoFit/>
            </a:bodyP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eaLnBrk="0" hangingPunct="0"/>
              <a:r>
                <a:rPr lang="en-GB" sz="2400" b="0" i="1">
                  <a:solidFill>
                    <a:srgbClr val="000000"/>
                  </a:solidFill>
                  <a:latin typeface="Times New Roman" pitchFamily="18" charset="0"/>
                </a:rPr>
                <a:t>z</a:t>
              </a:r>
              <a:r>
                <a:rPr lang="en-GB" sz="2400" b="0" i="1" baseline="-25000">
                  <a:solidFill>
                    <a:srgbClr val="000000"/>
                  </a:solidFill>
                  <a:latin typeface="Times New Roman" pitchFamily="18" charset="0"/>
                </a:rPr>
                <a:t>2</a:t>
              </a:r>
              <a:endParaRPr lang="en-US" sz="2400" b="0">
                <a:latin typeface="Times New Roman" pitchFamily="18" charset="0"/>
              </a:endParaRPr>
            </a:p>
          </p:txBody>
        </p:sp>
      </p:grpSp>
      <p:sp>
        <p:nvSpPr>
          <p:cNvPr id="75" name="TextBox 74"/>
          <p:cNvSpPr txBox="1"/>
          <p:nvPr/>
        </p:nvSpPr>
        <p:spPr>
          <a:xfrm>
            <a:off x="5712918" y="3356992"/>
            <a:ext cx="583814" cy="461665"/>
          </a:xfrm>
          <a:prstGeom prst="rect">
            <a:avLst/>
          </a:prstGeom>
          <a:noFill/>
        </p:spPr>
        <p:txBody>
          <a:bodyPr wrap="none" rtlCol="0">
            <a:spAutoFit/>
          </a:bodyPr>
          <a:lstStyle/>
          <a:p>
            <a:r>
              <a:rPr lang="en-GB" sz="2400" dirty="0" smtClean="0">
                <a:solidFill>
                  <a:srgbClr val="7030A0"/>
                </a:solidFill>
              </a:rPr>
              <a:t>b</a:t>
            </a:r>
            <a:r>
              <a:rPr lang="en-GB" sz="2400" baseline="-25000" dirty="0" smtClean="0">
                <a:solidFill>
                  <a:srgbClr val="7030A0"/>
                </a:solidFill>
              </a:rPr>
              <a:t>21</a:t>
            </a:r>
            <a:endParaRPr lang="en-GB" sz="2400" baseline="-25000" dirty="0">
              <a:solidFill>
                <a:srgbClr val="7030A0"/>
              </a:solidFill>
            </a:endParaRPr>
          </a:p>
        </p:txBody>
      </p:sp>
      <p:sp>
        <p:nvSpPr>
          <p:cNvPr id="43" name="TextBox 42"/>
          <p:cNvSpPr txBox="1"/>
          <p:nvPr/>
        </p:nvSpPr>
        <p:spPr>
          <a:xfrm>
            <a:off x="5220072" y="3831431"/>
            <a:ext cx="1827744" cy="461665"/>
          </a:xfrm>
          <a:prstGeom prst="rect">
            <a:avLst/>
          </a:prstGeom>
          <a:noFill/>
        </p:spPr>
        <p:txBody>
          <a:bodyPr wrap="none" rtlCol="0">
            <a:spAutoFit/>
          </a:bodyPr>
          <a:lstStyle/>
          <a:p>
            <a:r>
              <a:rPr lang="en-GB" sz="2400" dirty="0" smtClean="0"/>
              <a:t>Attention u</a:t>
            </a:r>
            <a:r>
              <a:rPr lang="en-GB" sz="2400" baseline="-25000" dirty="0" smtClean="0"/>
              <a:t>2</a:t>
            </a:r>
            <a:endParaRPr lang="en-GB" sz="2400" baseline="-25000" dirty="0"/>
          </a:p>
        </p:txBody>
      </p:sp>
      <p:sp>
        <p:nvSpPr>
          <p:cNvPr id="4" name="TextBox 3"/>
          <p:cNvSpPr txBox="1"/>
          <p:nvPr/>
        </p:nvSpPr>
        <p:spPr>
          <a:xfrm>
            <a:off x="827584" y="6093101"/>
            <a:ext cx="4032448" cy="646331"/>
          </a:xfrm>
          <a:prstGeom prst="rect">
            <a:avLst/>
          </a:prstGeom>
          <a:noFill/>
        </p:spPr>
        <p:txBody>
          <a:bodyPr wrap="square" rtlCol="0">
            <a:spAutoFit/>
          </a:bodyPr>
          <a:lstStyle/>
          <a:p>
            <a:pPr algn="ctr"/>
            <a:r>
              <a:rPr lang="en-GB" i="1" dirty="0" smtClean="0">
                <a:solidFill>
                  <a:srgbClr val="C00000"/>
                </a:solidFill>
              </a:rPr>
              <a:t>Could model be used to model a main effect and interaction</a:t>
            </a:r>
            <a:endParaRPr lang="en-GB" i="1" dirty="0">
              <a:solidFill>
                <a:srgbClr val="C00000"/>
              </a:solidFill>
            </a:endParaRPr>
          </a:p>
        </p:txBody>
      </p:sp>
    </p:spTree>
    <p:extLst>
      <p:ext uri="{BB962C8B-B14F-4D97-AF65-F5344CB8AC3E}">
        <p14:creationId xmlns:p14="http://schemas.microsoft.com/office/powerpoint/2010/main" val="413357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Arc 38"/>
          <p:cNvSpPr/>
          <p:nvPr/>
        </p:nvSpPr>
        <p:spPr>
          <a:xfrm rot="2499746">
            <a:off x="7323939" y="2536943"/>
            <a:ext cx="601548" cy="614033"/>
          </a:xfrm>
          <a:prstGeom prst="arc">
            <a:avLst>
              <a:gd name="adj1" fmla="val 11619363"/>
              <a:gd name="adj2" fmla="val 2099655"/>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Arc 37"/>
          <p:cNvSpPr/>
          <p:nvPr/>
        </p:nvSpPr>
        <p:spPr>
          <a:xfrm rot="2499746">
            <a:off x="7364309" y="4343373"/>
            <a:ext cx="601548" cy="614033"/>
          </a:xfrm>
          <a:prstGeom prst="arc">
            <a:avLst>
              <a:gd name="adj1" fmla="val 11619363"/>
              <a:gd name="adj2" fmla="val 2879836"/>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0" name="Straight Arrow Connector 29"/>
          <p:cNvCxnSpPr/>
          <p:nvPr/>
        </p:nvCxnSpPr>
        <p:spPr>
          <a:xfrm flipV="1">
            <a:off x="7020272" y="3385326"/>
            <a:ext cx="0" cy="1161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smtClean="0"/>
              <a:t>The Neural Model</a:t>
            </a:r>
            <a:endParaRPr lang="en-GB" dirty="0"/>
          </a:p>
        </p:txBody>
      </p:sp>
      <p:sp>
        <p:nvSpPr>
          <p:cNvPr id="3" name="Content Placeholder 2"/>
          <p:cNvSpPr>
            <a:spLocks noGrp="1"/>
          </p:cNvSpPr>
          <p:nvPr>
            <p:ph idx="1"/>
          </p:nvPr>
        </p:nvSpPr>
        <p:spPr>
          <a:xfrm>
            <a:off x="330200" y="1412776"/>
            <a:ext cx="8489950" cy="4753075"/>
          </a:xfrm>
        </p:spPr>
        <p:txBody>
          <a:bodyPr/>
          <a:lstStyle/>
          <a:p>
            <a:pPr marL="0" indent="0">
              <a:buNone/>
            </a:pPr>
            <a:r>
              <a:rPr lang="en-GB" sz="2400" dirty="0" smtClean="0"/>
              <a:t>“How does brain activity, z, change over time?”</a:t>
            </a:r>
          </a:p>
        </p:txBody>
      </p:sp>
      <p:sp>
        <p:nvSpPr>
          <p:cNvPr id="8" name="Oval 7"/>
          <p:cNvSpPr/>
          <p:nvPr/>
        </p:nvSpPr>
        <p:spPr>
          <a:xfrm>
            <a:off x="6804245" y="2530865"/>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smtClean="0"/>
              <a:t>V5</a:t>
            </a:r>
            <a:endParaRPr lang="en-GB" sz="1600" dirty="0"/>
          </a:p>
        </p:txBody>
      </p:sp>
      <p:sp>
        <p:nvSpPr>
          <p:cNvPr id="9" name="Oval 8"/>
          <p:cNvSpPr/>
          <p:nvPr/>
        </p:nvSpPr>
        <p:spPr>
          <a:xfrm>
            <a:off x="6804247" y="4259057"/>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smtClean="0"/>
              <a:t>V1</a:t>
            </a:r>
            <a:endParaRPr lang="en-GB" sz="1600" dirty="0"/>
          </a:p>
        </p:txBody>
      </p:sp>
      <p:cxnSp>
        <p:nvCxnSpPr>
          <p:cNvPr id="11" name="Straight Arrow Connector 10"/>
          <p:cNvCxnSpPr/>
          <p:nvPr/>
        </p:nvCxnSpPr>
        <p:spPr>
          <a:xfrm flipV="1">
            <a:off x="7231475" y="5195161"/>
            <a:ext cx="0"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347198" y="4547089"/>
            <a:ext cx="385042" cy="369332"/>
          </a:xfrm>
          <a:prstGeom prst="rect">
            <a:avLst/>
          </a:prstGeom>
          <a:noFill/>
        </p:spPr>
        <p:txBody>
          <a:bodyPr wrap="none" rtlCol="0">
            <a:spAutoFit/>
          </a:bodyPr>
          <a:lstStyle/>
          <a:p>
            <a:r>
              <a:rPr lang="en-GB" dirty="0" smtClean="0"/>
              <a:t>z</a:t>
            </a:r>
            <a:r>
              <a:rPr lang="en-GB" baseline="-25000" dirty="0" smtClean="0"/>
              <a:t>1</a:t>
            </a:r>
            <a:endParaRPr lang="en-GB" baseline="-25000" dirty="0"/>
          </a:p>
        </p:txBody>
      </p:sp>
      <p:sp>
        <p:nvSpPr>
          <p:cNvPr id="35" name="TextBox 34"/>
          <p:cNvSpPr txBox="1"/>
          <p:nvPr/>
        </p:nvSpPr>
        <p:spPr>
          <a:xfrm>
            <a:off x="6347198" y="2809605"/>
            <a:ext cx="385042" cy="369332"/>
          </a:xfrm>
          <a:prstGeom prst="rect">
            <a:avLst/>
          </a:prstGeom>
          <a:noFill/>
        </p:spPr>
        <p:txBody>
          <a:bodyPr wrap="none" rtlCol="0">
            <a:spAutoFit/>
          </a:bodyPr>
          <a:lstStyle/>
          <a:p>
            <a:r>
              <a:rPr lang="en-GB" dirty="0" smtClean="0"/>
              <a:t>z</a:t>
            </a:r>
            <a:r>
              <a:rPr lang="en-GB" baseline="-25000" dirty="0" smtClean="0"/>
              <a:t>2</a:t>
            </a:r>
            <a:endParaRPr lang="en-GB" baseline="-25000" dirty="0"/>
          </a:p>
        </p:txBody>
      </p:sp>
      <p:sp>
        <p:nvSpPr>
          <p:cNvPr id="41" name="TextBox 40"/>
          <p:cNvSpPr txBox="1"/>
          <p:nvPr/>
        </p:nvSpPr>
        <p:spPr>
          <a:xfrm>
            <a:off x="8007496" y="4430554"/>
            <a:ext cx="56855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11</a:t>
            </a:r>
            <a:endParaRPr lang="en-GB" sz="2400" baseline="-25000" dirty="0">
              <a:solidFill>
                <a:srgbClr val="7030A0"/>
              </a:solidFill>
            </a:endParaRPr>
          </a:p>
        </p:txBody>
      </p:sp>
      <p:sp>
        <p:nvSpPr>
          <p:cNvPr id="42" name="TextBox 41"/>
          <p:cNvSpPr txBox="1"/>
          <p:nvPr/>
        </p:nvSpPr>
        <p:spPr>
          <a:xfrm>
            <a:off x="8011488" y="2607295"/>
            <a:ext cx="58381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22</a:t>
            </a:r>
            <a:endParaRPr lang="en-GB" sz="2400" baseline="-25000" dirty="0">
              <a:solidFill>
                <a:srgbClr val="7030A0"/>
              </a:solidFill>
            </a:endParaRPr>
          </a:p>
        </p:txBody>
      </p:sp>
      <p:sp>
        <p:nvSpPr>
          <p:cNvPr id="44" name="TextBox 43"/>
          <p:cNvSpPr txBox="1"/>
          <p:nvPr/>
        </p:nvSpPr>
        <p:spPr>
          <a:xfrm>
            <a:off x="6539719" y="5195161"/>
            <a:ext cx="550920" cy="461665"/>
          </a:xfrm>
          <a:prstGeom prst="rect">
            <a:avLst/>
          </a:prstGeom>
          <a:noFill/>
        </p:spPr>
        <p:txBody>
          <a:bodyPr wrap="none" rtlCol="0">
            <a:spAutoFit/>
          </a:bodyPr>
          <a:lstStyle/>
          <a:p>
            <a:r>
              <a:rPr lang="en-GB" sz="2400" dirty="0" smtClean="0">
                <a:solidFill>
                  <a:srgbClr val="7030A0"/>
                </a:solidFill>
              </a:rPr>
              <a:t>c</a:t>
            </a:r>
            <a:r>
              <a:rPr lang="en-GB" sz="2400" baseline="-25000" dirty="0" smtClean="0">
                <a:solidFill>
                  <a:srgbClr val="7030A0"/>
                </a:solidFill>
              </a:rPr>
              <a:t>11</a:t>
            </a:r>
            <a:endParaRPr lang="en-GB" sz="2400" baseline="-25000" dirty="0">
              <a:solidFill>
                <a:srgbClr val="7030A0"/>
              </a:solidFill>
            </a:endParaRPr>
          </a:p>
        </p:txBody>
      </p:sp>
      <p:sp>
        <p:nvSpPr>
          <p:cNvPr id="51" name="TextBox 50"/>
          <p:cNvSpPr txBox="1"/>
          <p:nvPr/>
        </p:nvSpPr>
        <p:spPr>
          <a:xfrm>
            <a:off x="6287296" y="5915241"/>
            <a:ext cx="2425482" cy="461665"/>
          </a:xfrm>
          <a:prstGeom prst="rect">
            <a:avLst/>
          </a:prstGeom>
          <a:noFill/>
        </p:spPr>
        <p:txBody>
          <a:bodyPr wrap="square" rtlCol="0">
            <a:spAutoFit/>
          </a:bodyPr>
          <a:lstStyle/>
          <a:p>
            <a:pPr algn="ctr"/>
            <a:r>
              <a:rPr lang="en-GB" sz="2400" dirty="0" smtClean="0"/>
              <a:t>Driving input u</a:t>
            </a:r>
            <a:r>
              <a:rPr lang="en-GB" sz="2400" baseline="-25000" dirty="0" smtClean="0"/>
              <a:t>1</a:t>
            </a:r>
            <a:endParaRPr lang="en-GB" sz="2400" baseline="-25000" dirty="0"/>
          </a:p>
        </p:txBody>
      </p:sp>
      <p:cxnSp>
        <p:nvCxnSpPr>
          <p:cNvPr id="6" name="Straight Arrow Connector 5"/>
          <p:cNvCxnSpPr/>
          <p:nvPr/>
        </p:nvCxnSpPr>
        <p:spPr>
          <a:xfrm>
            <a:off x="5712918" y="3839903"/>
            <a:ext cx="1148756"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020272" y="3615407"/>
            <a:ext cx="58381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21</a:t>
            </a:r>
            <a:endParaRPr lang="en-GB" sz="2400" baseline="-25000" dirty="0">
              <a:solidFill>
                <a:srgbClr val="7030A0"/>
              </a:solidFill>
            </a:endParaRPr>
          </a:p>
        </p:txBody>
      </p:sp>
      <p:grpSp>
        <p:nvGrpSpPr>
          <p:cNvPr id="10" name="Group 9"/>
          <p:cNvGrpSpPr/>
          <p:nvPr/>
        </p:nvGrpSpPr>
        <p:grpSpPr>
          <a:xfrm>
            <a:off x="107504" y="2414658"/>
            <a:ext cx="3456384" cy="1321538"/>
            <a:chOff x="107504" y="2414658"/>
            <a:chExt cx="3456384" cy="1321538"/>
          </a:xfrm>
        </p:grpSpPr>
        <mc:AlternateContent xmlns:mc="http://schemas.openxmlformats.org/markup-compatibility/2006" xmlns:a14="http://schemas.microsoft.com/office/drawing/2010/main">
          <mc:Choice Requires="a14">
            <p:sp>
              <p:nvSpPr>
                <p:cNvPr id="73" name="TextBox 72"/>
                <p:cNvSpPr txBox="1"/>
                <p:nvPr/>
              </p:nvSpPr>
              <p:spPr>
                <a:xfrm>
                  <a:off x="107504" y="3212976"/>
                  <a:ext cx="316971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GB" sz="2800" b="0" i="1" smtClean="0">
                                <a:latin typeface="Cambria Math" panose="02040503050406030204" pitchFamily="18" charset="0"/>
                              </a:rPr>
                            </m:ctrlPr>
                          </m:accPr>
                          <m:e>
                            <m:sSub>
                              <m:sSubPr>
                                <m:ctrlPr>
                                  <a:rPr lang="en-GB" sz="2800" b="0" i="1" smtClean="0">
                                    <a:latin typeface="Cambria Math" panose="02040503050406030204" pitchFamily="18" charset="0"/>
                                  </a:rPr>
                                </m:ctrlPr>
                              </m:sSubPr>
                              <m:e>
                                <m:r>
                                  <a:rPr lang="en-GB" sz="2800" b="0" i="1" smtClean="0">
                                    <a:latin typeface="Cambria Math"/>
                                  </a:rPr>
                                  <m:t>𝑧</m:t>
                                </m:r>
                              </m:e>
                              <m:sub>
                                <m:r>
                                  <a:rPr lang="en-GB" sz="2800" b="0" i="1" smtClean="0">
                                    <a:latin typeface="Cambria Math"/>
                                  </a:rPr>
                                  <m:t>1</m:t>
                                </m:r>
                              </m:sub>
                            </m:sSub>
                          </m:e>
                        </m:acc>
                        <m:r>
                          <a:rPr lang="en-GB" sz="2800" b="0" i="1" smtClean="0">
                            <a:latin typeface="Cambria Math"/>
                          </a:rPr>
                          <m:t>=</m:t>
                        </m:r>
                        <m:sSub>
                          <m:sSubPr>
                            <m:ctrlPr>
                              <a:rPr lang="en-GB" sz="2800" b="0" i="1" smtClean="0">
                                <a:latin typeface="Cambria Math" panose="02040503050406030204" pitchFamily="18" charset="0"/>
                              </a:rPr>
                            </m:ctrlPr>
                          </m:sSubPr>
                          <m:e>
                            <m:r>
                              <a:rPr lang="en-GB" sz="2800" b="0" i="1" smtClean="0">
                                <a:latin typeface="Cambria Math"/>
                              </a:rPr>
                              <m:t>𝑎</m:t>
                            </m:r>
                          </m:e>
                          <m:sub>
                            <m:r>
                              <a:rPr lang="en-GB" sz="2800" b="0" i="1" smtClean="0">
                                <a:latin typeface="Cambria Math"/>
                              </a:rPr>
                              <m:t>11</m:t>
                            </m:r>
                          </m:sub>
                        </m:sSub>
                        <m:sSub>
                          <m:sSubPr>
                            <m:ctrlPr>
                              <a:rPr lang="en-GB" sz="2800" b="0" i="1" smtClean="0">
                                <a:latin typeface="Cambria Math" panose="02040503050406030204" pitchFamily="18" charset="0"/>
                              </a:rPr>
                            </m:ctrlPr>
                          </m:sSubPr>
                          <m:e>
                            <m:r>
                              <a:rPr lang="en-GB" sz="2800" b="0" i="1" smtClean="0">
                                <a:latin typeface="Cambria Math"/>
                              </a:rPr>
                              <m:t>𝑧</m:t>
                            </m:r>
                          </m:e>
                          <m:sub>
                            <m:r>
                              <a:rPr lang="en-GB" sz="2800" b="0" i="1" smtClean="0">
                                <a:latin typeface="Cambria Math"/>
                              </a:rPr>
                              <m:t>1</m:t>
                            </m:r>
                          </m:sub>
                        </m:sSub>
                        <m:r>
                          <a:rPr lang="en-GB" sz="2800" b="0" i="1" smtClean="0">
                            <a:latin typeface="Cambria Math"/>
                          </a:rPr>
                          <m:t>+</m:t>
                        </m:r>
                        <m:sSub>
                          <m:sSubPr>
                            <m:ctrlPr>
                              <a:rPr lang="en-GB" sz="2800" b="0" i="1" smtClean="0">
                                <a:latin typeface="Cambria Math" panose="02040503050406030204" pitchFamily="18" charset="0"/>
                              </a:rPr>
                            </m:ctrlPr>
                          </m:sSubPr>
                          <m:e>
                            <m:r>
                              <a:rPr lang="en-GB" sz="2800" b="0" i="1" smtClean="0">
                                <a:latin typeface="Cambria Math"/>
                              </a:rPr>
                              <m:t>𝑐</m:t>
                            </m:r>
                          </m:e>
                          <m:sub>
                            <m:r>
                              <a:rPr lang="en-GB" sz="2800" b="0" i="1" smtClean="0">
                                <a:latin typeface="Cambria Math"/>
                              </a:rPr>
                              <m:t>11</m:t>
                            </m:r>
                          </m:sub>
                        </m:sSub>
                        <m:sSub>
                          <m:sSubPr>
                            <m:ctrlPr>
                              <a:rPr lang="en-GB" sz="2800" b="0" i="1" smtClean="0">
                                <a:latin typeface="Cambria Math" panose="02040503050406030204" pitchFamily="18" charset="0"/>
                              </a:rPr>
                            </m:ctrlPr>
                          </m:sSubPr>
                          <m:e>
                            <m:r>
                              <a:rPr lang="en-GB" sz="2800" b="0" i="1" smtClean="0">
                                <a:latin typeface="Cambria Math"/>
                              </a:rPr>
                              <m:t>𝑢</m:t>
                            </m:r>
                          </m:e>
                          <m:sub>
                            <m:r>
                              <a:rPr lang="en-GB" sz="2800" b="0" i="1" smtClean="0">
                                <a:latin typeface="Cambria Math"/>
                              </a:rPr>
                              <m:t>1</m:t>
                            </m:r>
                          </m:sub>
                        </m:sSub>
                      </m:oMath>
                    </m:oMathPara>
                  </a14:m>
                  <a:endParaRPr lang="en-GB" sz="2800" dirty="0"/>
                </a:p>
              </p:txBody>
            </p:sp>
          </mc:Choice>
          <mc:Fallback xmlns="">
            <p:sp>
              <p:nvSpPr>
                <p:cNvPr id="73" name="TextBox 72"/>
                <p:cNvSpPr txBox="1">
                  <a:spLocks noRot="1" noChangeAspect="1" noMove="1" noResize="1" noEditPoints="1" noAdjustHandles="1" noChangeArrowheads="1" noChangeShapeType="1" noTextEdit="1"/>
                </p:cNvSpPr>
                <p:nvPr/>
              </p:nvSpPr>
              <p:spPr>
                <a:xfrm>
                  <a:off x="107504" y="3212976"/>
                  <a:ext cx="3169714" cy="523220"/>
                </a:xfrm>
                <a:prstGeom prst="rect">
                  <a:avLst/>
                </a:prstGeom>
                <a:blipFill rotWithShape="1">
                  <a:blip r:embed="rId2"/>
                  <a:stretch>
                    <a:fillRect/>
                  </a:stretch>
                </a:blipFill>
              </p:spPr>
              <p:txBody>
                <a:bodyPr/>
                <a:lstStyle/>
                <a:p>
                  <a:r>
                    <a:rPr lang="en-GB">
                      <a:noFill/>
                    </a:rPr>
                    <a:t> </a:t>
                  </a:r>
                </a:p>
              </p:txBody>
            </p:sp>
          </mc:Fallback>
        </mc:AlternateContent>
        <p:sp>
          <p:nvSpPr>
            <p:cNvPr id="74" name="TextBox 73"/>
            <p:cNvSpPr txBox="1"/>
            <p:nvPr/>
          </p:nvSpPr>
          <p:spPr>
            <a:xfrm>
              <a:off x="467544" y="2414658"/>
              <a:ext cx="3096344" cy="369332"/>
            </a:xfrm>
            <a:prstGeom prst="rect">
              <a:avLst/>
            </a:prstGeom>
            <a:noFill/>
          </p:spPr>
          <p:txBody>
            <a:bodyPr wrap="square" rtlCol="0">
              <a:spAutoFit/>
            </a:bodyPr>
            <a:lstStyle/>
            <a:p>
              <a:r>
                <a:rPr lang="en-GB" dirty="0" smtClean="0">
                  <a:solidFill>
                    <a:schemeClr val="accent6">
                      <a:lumMod val="75000"/>
                    </a:schemeClr>
                  </a:solidFill>
                </a:rPr>
                <a:t>Change of activity in V1:</a:t>
              </a:r>
              <a:endParaRPr lang="en-GB" dirty="0">
                <a:solidFill>
                  <a:schemeClr val="accent6">
                    <a:lumMod val="75000"/>
                  </a:schemeClr>
                </a:solidFill>
              </a:endParaRPr>
            </a:p>
          </p:txBody>
        </p:sp>
      </p:grpSp>
      <p:sp>
        <p:nvSpPr>
          <p:cNvPr id="77" name="TextBox 76"/>
          <p:cNvSpPr txBox="1"/>
          <p:nvPr/>
        </p:nvSpPr>
        <p:spPr>
          <a:xfrm>
            <a:off x="5712918" y="3356992"/>
            <a:ext cx="583814" cy="461665"/>
          </a:xfrm>
          <a:prstGeom prst="rect">
            <a:avLst/>
          </a:prstGeom>
          <a:noFill/>
        </p:spPr>
        <p:txBody>
          <a:bodyPr wrap="none" rtlCol="0">
            <a:spAutoFit/>
          </a:bodyPr>
          <a:lstStyle/>
          <a:p>
            <a:r>
              <a:rPr lang="en-GB" sz="2400" dirty="0" smtClean="0">
                <a:solidFill>
                  <a:srgbClr val="7030A0"/>
                </a:solidFill>
              </a:rPr>
              <a:t>b</a:t>
            </a:r>
            <a:r>
              <a:rPr lang="en-GB" sz="2400" baseline="-25000" dirty="0" smtClean="0">
                <a:solidFill>
                  <a:srgbClr val="7030A0"/>
                </a:solidFill>
              </a:rPr>
              <a:t>21</a:t>
            </a:r>
            <a:endParaRPr lang="en-GB" sz="2400" baseline="-25000" dirty="0">
              <a:solidFill>
                <a:srgbClr val="7030A0"/>
              </a:solidFill>
            </a:endParaRPr>
          </a:p>
        </p:txBody>
      </p:sp>
      <p:sp>
        <p:nvSpPr>
          <p:cNvPr id="26" name="TextBox 25"/>
          <p:cNvSpPr txBox="1"/>
          <p:nvPr/>
        </p:nvSpPr>
        <p:spPr>
          <a:xfrm>
            <a:off x="5220072" y="3831431"/>
            <a:ext cx="1827744" cy="461665"/>
          </a:xfrm>
          <a:prstGeom prst="rect">
            <a:avLst/>
          </a:prstGeom>
          <a:noFill/>
        </p:spPr>
        <p:txBody>
          <a:bodyPr wrap="none" rtlCol="0">
            <a:spAutoFit/>
          </a:bodyPr>
          <a:lstStyle/>
          <a:p>
            <a:r>
              <a:rPr lang="en-GB" sz="2400" dirty="0" smtClean="0">
                <a:solidFill>
                  <a:srgbClr val="7030A0"/>
                </a:solidFill>
              </a:rPr>
              <a:t>Attention u</a:t>
            </a:r>
            <a:r>
              <a:rPr lang="en-GB" sz="2400" baseline="-25000" dirty="0" smtClean="0">
                <a:solidFill>
                  <a:srgbClr val="7030A0"/>
                </a:solidFill>
              </a:rPr>
              <a:t>2</a:t>
            </a:r>
            <a:endParaRPr lang="en-GB" sz="2400" baseline="-25000" dirty="0">
              <a:solidFill>
                <a:srgbClr val="7030A0"/>
              </a:solidFill>
            </a:endParaRPr>
          </a:p>
        </p:txBody>
      </p:sp>
      <p:grpSp>
        <p:nvGrpSpPr>
          <p:cNvPr id="12" name="Group 11"/>
          <p:cNvGrpSpPr/>
          <p:nvPr/>
        </p:nvGrpSpPr>
        <p:grpSpPr>
          <a:xfrm>
            <a:off x="179512" y="4427820"/>
            <a:ext cx="5346645" cy="2250832"/>
            <a:chOff x="179512" y="4427820"/>
            <a:chExt cx="5346645" cy="2250832"/>
          </a:xfrm>
        </p:grpSpPr>
        <mc:AlternateContent xmlns:mc="http://schemas.openxmlformats.org/markup-compatibility/2006" xmlns:a14="http://schemas.microsoft.com/office/drawing/2010/main">
          <mc:Choice Requires="a14">
            <p:sp>
              <p:nvSpPr>
                <p:cNvPr id="75" name="TextBox 74"/>
                <p:cNvSpPr txBox="1"/>
                <p:nvPr/>
              </p:nvSpPr>
              <p:spPr>
                <a:xfrm>
                  <a:off x="179512" y="5120138"/>
                  <a:ext cx="5040560"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GB" sz="2800" b="0" i="1" smtClean="0">
                                <a:latin typeface="Cambria Math" panose="02040503050406030204" pitchFamily="18" charset="0"/>
                              </a:rPr>
                            </m:ctrlPr>
                          </m:accPr>
                          <m:e>
                            <m:sSub>
                              <m:sSubPr>
                                <m:ctrlPr>
                                  <a:rPr lang="en-GB" sz="2800" b="0" i="1" smtClean="0">
                                    <a:latin typeface="Cambria Math" panose="02040503050406030204" pitchFamily="18" charset="0"/>
                                  </a:rPr>
                                </m:ctrlPr>
                              </m:sSubPr>
                              <m:e>
                                <m:r>
                                  <a:rPr lang="en-GB" sz="2800" b="0" i="1" smtClean="0">
                                    <a:latin typeface="Cambria Math"/>
                                  </a:rPr>
                                  <m:t>𝑧</m:t>
                                </m:r>
                              </m:e>
                              <m:sub>
                                <m:r>
                                  <a:rPr lang="en-GB" sz="2800" b="0" i="1" smtClean="0">
                                    <a:latin typeface="Cambria Math"/>
                                  </a:rPr>
                                  <m:t>2</m:t>
                                </m:r>
                              </m:sub>
                            </m:sSub>
                          </m:e>
                        </m:acc>
                        <m:r>
                          <a:rPr lang="en-GB" sz="2800" b="0" i="1" smtClean="0">
                            <a:latin typeface="Cambria Math"/>
                          </a:rPr>
                          <m:t>=</m:t>
                        </m:r>
                        <m:sSub>
                          <m:sSubPr>
                            <m:ctrlPr>
                              <a:rPr lang="en-GB" sz="2800" b="0" i="1" smtClean="0">
                                <a:latin typeface="Cambria Math" panose="02040503050406030204" pitchFamily="18" charset="0"/>
                              </a:rPr>
                            </m:ctrlPr>
                          </m:sSubPr>
                          <m:e>
                            <m:r>
                              <a:rPr lang="en-GB" sz="2800" b="0" i="1" smtClean="0">
                                <a:latin typeface="Cambria Math"/>
                              </a:rPr>
                              <m:t>𝑎</m:t>
                            </m:r>
                          </m:e>
                          <m:sub>
                            <m:r>
                              <a:rPr lang="en-GB" sz="2800" b="0" i="1" smtClean="0">
                                <a:latin typeface="Cambria Math"/>
                              </a:rPr>
                              <m:t>22</m:t>
                            </m:r>
                          </m:sub>
                        </m:sSub>
                        <m:sSub>
                          <m:sSubPr>
                            <m:ctrlPr>
                              <a:rPr lang="en-GB" sz="2800" b="0" i="1" smtClean="0">
                                <a:latin typeface="Cambria Math" panose="02040503050406030204" pitchFamily="18" charset="0"/>
                              </a:rPr>
                            </m:ctrlPr>
                          </m:sSubPr>
                          <m:e>
                            <m:r>
                              <a:rPr lang="en-GB" sz="2800" b="0" i="1" smtClean="0">
                                <a:latin typeface="Cambria Math"/>
                              </a:rPr>
                              <m:t>𝑧</m:t>
                            </m:r>
                          </m:e>
                          <m:sub>
                            <m:r>
                              <a:rPr lang="en-GB" sz="2800" b="0" i="1" smtClean="0">
                                <a:latin typeface="Cambria Math"/>
                              </a:rPr>
                              <m:t>2</m:t>
                            </m:r>
                          </m:sub>
                        </m:sSub>
                        <m:r>
                          <a:rPr lang="en-GB" sz="2800" b="0" i="1" smtClean="0">
                            <a:latin typeface="Cambria Math"/>
                          </a:rPr>
                          <m:t>+</m:t>
                        </m:r>
                        <m:sSub>
                          <m:sSubPr>
                            <m:ctrlPr>
                              <a:rPr lang="en-GB" sz="2800" b="0" i="1" smtClean="0">
                                <a:latin typeface="Cambria Math" panose="02040503050406030204" pitchFamily="18" charset="0"/>
                              </a:rPr>
                            </m:ctrlPr>
                          </m:sSubPr>
                          <m:e>
                            <m:r>
                              <a:rPr lang="en-GB" sz="2800" b="0" i="1" smtClean="0">
                                <a:latin typeface="Cambria Math"/>
                              </a:rPr>
                              <m:t>𝑎</m:t>
                            </m:r>
                          </m:e>
                          <m:sub>
                            <m:r>
                              <a:rPr lang="en-GB" sz="2800" b="0" i="1" smtClean="0">
                                <a:latin typeface="Cambria Math"/>
                              </a:rPr>
                              <m:t>21</m:t>
                            </m:r>
                          </m:sub>
                        </m:sSub>
                        <m:sSub>
                          <m:sSubPr>
                            <m:ctrlPr>
                              <a:rPr lang="en-GB" sz="2800" b="0" i="1" smtClean="0">
                                <a:latin typeface="Cambria Math" panose="02040503050406030204" pitchFamily="18" charset="0"/>
                              </a:rPr>
                            </m:ctrlPr>
                          </m:sSubPr>
                          <m:e>
                            <m:r>
                              <a:rPr lang="en-GB" sz="2800" b="0" i="1" smtClean="0">
                                <a:latin typeface="Cambria Math"/>
                              </a:rPr>
                              <m:t>𝑧</m:t>
                            </m:r>
                          </m:e>
                          <m:sub>
                            <m:r>
                              <a:rPr lang="en-GB" sz="2800" b="0" i="1" smtClean="0">
                                <a:latin typeface="Cambria Math"/>
                              </a:rPr>
                              <m:t>1</m:t>
                            </m:r>
                          </m:sub>
                        </m:sSub>
                        <m:r>
                          <a:rPr lang="en-GB" sz="2800" b="0" i="1" smtClean="0">
                            <a:latin typeface="Cambria Math"/>
                          </a:rPr>
                          <m:t>+</m:t>
                        </m:r>
                        <m:sSubSup>
                          <m:sSubSupPr>
                            <m:ctrlPr>
                              <a:rPr lang="en-GB" sz="2800" b="0" i="1" smtClean="0">
                                <a:latin typeface="Cambria Math" panose="02040503050406030204" pitchFamily="18" charset="0"/>
                              </a:rPr>
                            </m:ctrlPr>
                          </m:sSubSupPr>
                          <m:e>
                            <m:r>
                              <a:rPr lang="en-GB" sz="2800" b="0" i="1" smtClean="0">
                                <a:latin typeface="Cambria Math"/>
                              </a:rPr>
                              <m:t>(</m:t>
                            </m:r>
                            <m:r>
                              <a:rPr lang="en-GB" sz="2800" b="0" i="1" smtClean="0">
                                <a:latin typeface="Cambria Math"/>
                              </a:rPr>
                              <m:t>𝑏</m:t>
                            </m:r>
                          </m:e>
                          <m:sub>
                            <m:r>
                              <a:rPr lang="en-GB" sz="2800" b="0" i="1" smtClean="0">
                                <a:latin typeface="Cambria Math"/>
                              </a:rPr>
                              <m:t>21</m:t>
                            </m:r>
                          </m:sub>
                          <m:sup/>
                        </m:sSubSup>
                        <m:sSub>
                          <m:sSubPr>
                            <m:ctrlPr>
                              <a:rPr lang="en-GB" sz="2800" b="0" i="1" smtClean="0">
                                <a:latin typeface="Cambria Math" panose="02040503050406030204" pitchFamily="18" charset="0"/>
                              </a:rPr>
                            </m:ctrlPr>
                          </m:sSubPr>
                          <m:e>
                            <m:r>
                              <a:rPr lang="en-GB" sz="2800" b="0" i="1" smtClean="0">
                                <a:latin typeface="Cambria Math"/>
                              </a:rPr>
                              <m:t>𝑢</m:t>
                            </m:r>
                          </m:e>
                          <m:sub>
                            <m:r>
                              <a:rPr lang="en-GB" sz="2800" b="0" i="1" smtClean="0">
                                <a:latin typeface="Cambria Math"/>
                              </a:rPr>
                              <m:t>2</m:t>
                            </m:r>
                          </m:sub>
                        </m:sSub>
                        <m:sSub>
                          <m:sSubPr>
                            <m:ctrlPr>
                              <a:rPr lang="en-GB" sz="2800" b="0" i="1" smtClean="0">
                                <a:latin typeface="Cambria Math" panose="02040503050406030204" pitchFamily="18" charset="0"/>
                              </a:rPr>
                            </m:ctrlPr>
                          </m:sSubPr>
                          <m:e>
                            <m:r>
                              <a:rPr lang="en-GB" sz="2800" b="0" i="1" smtClean="0">
                                <a:latin typeface="Cambria Math"/>
                              </a:rPr>
                              <m:t>)</m:t>
                            </m:r>
                            <m:r>
                              <a:rPr lang="en-GB" sz="2800" b="0" i="1" smtClean="0">
                                <a:latin typeface="Cambria Math"/>
                              </a:rPr>
                              <m:t>𝑧</m:t>
                            </m:r>
                          </m:e>
                          <m:sub>
                            <m:r>
                              <a:rPr lang="en-GB" sz="2800" b="0" i="1" smtClean="0">
                                <a:latin typeface="Cambria Math"/>
                              </a:rPr>
                              <m:t>1</m:t>
                            </m:r>
                          </m:sub>
                        </m:sSub>
                      </m:oMath>
                    </m:oMathPara>
                  </a14:m>
                  <a:endParaRPr lang="en-GB" sz="2800" dirty="0"/>
                </a:p>
              </p:txBody>
            </p:sp>
          </mc:Choice>
          <mc:Fallback xmlns="">
            <p:sp>
              <p:nvSpPr>
                <p:cNvPr id="75" name="TextBox 74"/>
                <p:cNvSpPr txBox="1">
                  <a:spLocks noRot="1" noChangeAspect="1" noMove="1" noResize="1" noEditPoints="1" noAdjustHandles="1" noChangeArrowheads="1" noChangeShapeType="1" noTextEdit="1"/>
                </p:cNvSpPr>
                <p:nvPr/>
              </p:nvSpPr>
              <p:spPr>
                <a:xfrm>
                  <a:off x="179512" y="5120138"/>
                  <a:ext cx="5040560" cy="523220"/>
                </a:xfrm>
                <a:prstGeom prst="rect">
                  <a:avLst/>
                </a:prstGeom>
                <a:blipFill rotWithShape="1">
                  <a:blip r:embed="rId3"/>
                  <a:stretch>
                    <a:fillRect/>
                  </a:stretch>
                </a:blipFill>
              </p:spPr>
              <p:txBody>
                <a:bodyPr/>
                <a:lstStyle/>
                <a:p>
                  <a:r>
                    <a:rPr lang="en-GB">
                      <a:noFill/>
                    </a:rPr>
                    <a:t> </a:t>
                  </a:r>
                </a:p>
              </p:txBody>
            </p:sp>
          </mc:Fallback>
        </mc:AlternateContent>
        <p:sp>
          <p:nvSpPr>
            <p:cNvPr id="76" name="TextBox 75"/>
            <p:cNvSpPr txBox="1"/>
            <p:nvPr/>
          </p:nvSpPr>
          <p:spPr>
            <a:xfrm>
              <a:off x="467544" y="4427820"/>
              <a:ext cx="3096344" cy="369332"/>
            </a:xfrm>
            <a:prstGeom prst="rect">
              <a:avLst/>
            </a:prstGeom>
            <a:noFill/>
          </p:spPr>
          <p:txBody>
            <a:bodyPr wrap="square" rtlCol="0">
              <a:spAutoFit/>
            </a:bodyPr>
            <a:lstStyle/>
            <a:p>
              <a:r>
                <a:rPr lang="en-GB" dirty="0" smtClean="0">
                  <a:solidFill>
                    <a:schemeClr val="accent6">
                      <a:lumMod val="75000"/>
                    </a:schemeClr>
                  </a:solidFill>
                </a:rPr>
                <a:t>Change of activity in V5:</a:t>
              </a:r>
              <a:endParaRPr lang="en-GB" dirty="0">
                <a:solidFill>
                  <a:schemeClr val="accent6">
                    <a:lumMod val="75000"/>
                  </a:schemeClr>
                </a:solidFill>
              </a:endParaRPr>
            </a:p>
          </p:txBody>
        </p:sp>
        <p:sp>
          <p:nvSpPr>
            <p:cNvPr id="25" name="Oval 24"/>
            <p:cNvSpPr/>
            <p:nvPr/>
          </p:nvSpPr>
          <p:spPr>
            <a:xfrm>
              <a:off x="3491880" y="4916420"/>
              <a:ext cx="1728192" cy="103285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p:cNvCxnSpPr/>
            <p:nvPr/>
          </p:nvCxnSpPr>
          <p:spPr>
            <a:xfrm flipV="1">
              <a:off x="1454390" y="5795972"/>
              <a:ext cx="0" cy="4457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27584" y="6300028"/>
              <a:ext cx="1261884" cy="369332"/>
            </a:xfrm>
            <a:prstGeom prst="rect">
              <a:avLst/>
            </a:prstGeom>
            <a:noFill/>
          </p:spPr>
          <p:txBody>
            <a:bodyPr wrap="none" rtlCol="0">
              <a:spAutoFit/>
            </a:bodyPr>
            <a:lstStyle/>
            <a:p>
              <a:r>
                <a:rPr lang="en-GB" dirty="0" smtClean="0">
                  <a:solidFill>
                    <a:schemeClr val="accent6">
                      <a:lumMod val="75000"/>
                    </a:schemeClr>
                  </a:solidFill>
                </a:rPr>
                <a:t>Self decay</a:t>
              </a:r>
              <a:endParaRPr lang="en-GB" dirty="0">
                <a:solidFill>
                  <a:schemeClr val="accent6">
                    <a:lumMod val="75000"/>
                  </a:schemeClr>
                </a:solidFill>
              </a:endParaRPr>
            </a:p>
          </p:txBody>
        </p:sp>
        <p:cxnSp>
          <p:nvCxnSpPr>
            <p:cNvPr id="28" name="Straight Arrow Connector 27"/>
            <p:cNvCxnSpPr/>
            <p:nvPr/>
          </p:nvCxnSpPr>
          <p:spPr>
            <a:xfrm flipV="1">
              <a:off x="2856802" y="5795972"/>
              <a:ext cx="0" cy="4457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350385" y="6300028"/>
              <a:ext cx="1031051" cy="369332"/>
            </a:xfrm>
            <a:prstGeom prst="rect">
              <a:avLst/>
            </a:prstGeom>
            <a:noFill/>
          </p:spPr>
          <p:txBody>
            <a:bodyPr wrap="none" rtlCol="0">
              <a:spAutoFit/>
            </a:bodyPr>
            <a:lstStyle/>
            <a:p>
              <a:r>
                <a:rPr lang="en-GB" dirty="0" smtClean="0">
                  <a:solidFill>
                    <a:schemeClr val="accent6">
                      <a:lumMod val="75000"/>
                    </a:schemeClr>
                  </a:solidFill>
                </a:rPr>
                <a:t>V1 input</a:t>
              </a:r>
              <a:endParaRPr lang="en-GB" dirty="0">
                <a:solidFill>
                  <a:schemeClr val="accent6">
                    <a:lumMod val="75000"/>
                  </a:schemeClr>
                </a:solidFill>
              </a:endParaRPr>
            </a:p>
          </p:txBody>
        </p:sp>
        <p:cxnSp>
          <p:nvCxnSpPr>
            <p:cNvPr id="31" name="Straight Arrow Connector 30"/>
            <p:cNvCxnSpPr/>
            <p:nvPr/>
          </p:nvCxnSpPr>
          <p:spPr>
            <a:xfrm flipV="1">
              <a:off x="4358337" y="5805264"/>
              <a:ext cx="0" cy="4457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635896" y="6309320"/>
              <a:ext cx="1890261" cy="369332"/>
            </a:xfrm>
            <a:prstGeom prst="rect">
              <a:avLst/>
            </a:prstGeom>
            <a:noFill/>
          </p:spPr>
          <p:txBody>
            <a:bodyPr wrap="none" rtlCol="0">
              <a:spAutoFit/>
            </a:bodyPr>
            <a:lstStyle/>
            <a:p>
              <a:r>
                <a:rPr lang="en-GB" dirty="0" smtClean="0">
                  <a:solidFill>
                    <a:schemeClr val="accent6">
                      <a:lumMod val="75000"/>
                    </a:schemeClr>
                  </a:solidFill>
                </a:rPr>
                <a:t>Modulatory input</a:t>
              </a:r>
              <a:endParaRPr lang="en-GB" dirty="0">
                <a:solidFill>
                  <a:schemeClr val="accent6">
                    <a:lumMod val="75000"/>
                  </a:schemeClr>
                </a:solidFill>
              </a:endParaRPr>
            </a:p>
          </p:txBody>
        </p:sp>
      </p:grpSp>
    </p:spTree>
    <p:extLst>
      <p:ext uri="{BB962C8B-B14F-4D97-AF65-F5344CB8AC3E}">
        <p14:creationId xmlns:p14="http://schemas.microsoft.com/office/powerpoint/2010/main" val="164268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Neural Model</a:t>
            </a:r>
            <a:endParaRPr lang="en-GB" dirty="0"/>
          </a:p>
        </p:txBody>
      </p:sp>
      <p:sp>
        <p:nvSpPr>
          <p:cNvPr id="3" name="Content Placeholder 2"/>
          <p:cNvSpPr>
            <a:spLocks noGrp="1"/>
          </p:cNvSpPr>
          <p:nvPr>
            <p:ph idx="1"/>
          </p:nvPr>
        </p:nvSpPr>
        <p:spPr>
          <a:xfrm>
            <a:off x="330200" y="1412776"/>
            <a:ext cx="8489950" cy="4753075"/>
          </a:xfrm>
        </p:spPr>
        <p:txBody>
          <a:bodyPr/>
          <a:lstStyle/>
          <a:p>
            <a:pPr marL="0" indent="0">
              <a:buNone/>
            </a:pPr>
            <a:r>
              <a:rPr lang="en-GB" sz="2400" dirty="0" smtClean="0"/>
              <a:t>“How does brain activity, z, change over time?”</a:t>
            </a:r>
          </a:p>
        </p:txBody>
      </p:sp>
      <p:grpSp>
        <p:nvGrpSpPr>
          <p:cNvPr id="4" name="Group 3"/>
          <p:cNvGrpSpPr/>
          <p:nvPr/>
        </p:nvGrpSpPr>
        <p:grpSpPr>
          <a:xfrm>
            <a:off x="6969771" y="741617"/>
            <a:ext cx="1952310" cy="2151173"/>
            <a:chOff x="5436097" y="1302141"/>
            <a:chExt cx="3560805" cy="3923511"/>
          </a:xfrm>
        </p:grpSpPr>
        <p:sp>
          <p:nvSpPr>
            <p:cNvPr id="39" name="Arc 38"/>
            <p:cNvSpPr/>
            <p:nvPr/>
          </p:nvSpPr>
          <p:spPr>
            <a:xfrm rot="2499746">
              <a:off x="7539964" y="1308219"/>
              <a:ext cx="601548" cy="614033"/>
            </a:xfrm>
            <a:prstGeom prst="arc">
              <a:avLst>
                <a:gd name="adj1" fmla="val 11619363"/>
                <a:gd name="adj2" fmla="val 2099655"/>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00"/>
            </a:p>
          </p:txBody>
        </p:sp>
        <p:sp>
          <p:nvSpPr>
            <p:cNvPr id="38" name="Arc 37"/>
            <p:cNvSpPr/>
            <p:nvPr/>
          </p:nvSpPr>
          <p:spPr>
            <a:xfrm rot="2499746">
              <a:off x="7580334" y="3114649"/>
              <a:ext cx="601548" cy="614033"/>
            </a:xfrm>
            <a:prstGeom prst="arc">
              <a:avLst>
                <a:gd name="adj1" fmla="val 11619363"/>
                <a:gd name="adj2" fmla="val 2879836"/>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00"/>
            </a:p>
          </p:txBody>
        </p:sp>
        <p:cxnSp>
          <p:nvCxnSpPr>
            <p:cNvPr id="30" name="Straight Arrow Connector 29"/>
            <p:cNvCxnSpPr/>
            <p:nvPr/>
          </p:nvCxnSpPr>
          <p:spPr>
            <a:xfrm flipV="1">
              <a:off x="7236297" y="2156602"/>
              <a:ext cx="0" cy="1161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7020270" y="1302141"/>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000" dirty="0" smtClean="0"/>
                <a:t>V5</a:t>
              </a:r>
              <a:endParaRPr lang="en-GB" sz="1000" dirty="0"/>
            </a:p>
          </p:txBody>
        </p:sp>
        <p:sp>
          <p:nvSpPr>
            <p:cNvPr id="9" name="Oval 8"/>
            <p:cNvSpPr/>
            <p:nvPr/>
          </p:nvSpPr>
          <p:spPr>
            <a:xfrm>
              <a:off x="7020272" y="3030333"/>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000" dirty="0" smtClean="0"/>
                <a:t>V1</a:t>
              </a:r>
              <a:endParaRPr lang="en-GB" sz="1000" dirty="0"/>
            </a:p>
          </p:txBody>
        </p:sp>
        <p:cxnSp>
          <p:nvCxnSpPr>
            <p:cNvPr id="11" name="Straight Arrow Connector 10"/>
            <p:cNvCxnSpPr/>
            <p:nvPr/>
          </p:nvCxnSpPr>
          <p:spPr>
            <a:xfrm flipV="1">
              <a:off x="7447500" y="3966437"/>
              <a:ext cx="0"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563224" y="3318366"/>
              <a:ext cx="650051" cy="539135"/>
            </a:xfrm>
            <a:prstGeom prst="rect">
              <a:avLst/>
            </a:prstGeom>
            <a:noFill/>
          </p:spPr>
          <p:txBody>
            <a:bodyPr wrap="none" rtlCol="0">
              <a:spAutoFit/>
            </a:bodyPr>
            <a:lstStyle/>
            <a:p>
              <a:r>
                <a:rPr lang="en-GB" sz="1000" dirty="0" smtClean="0"/>
                <a:t>z</a:t>
              </a:r>
              <a:r>
                <a:rPr lang="en-GB" sz="1000" baseline="-25000" dirty="0" smtClean="0"/>
                <a:t>1</a:t>
              </a:r>
              <a:endParaRPr lang="en-GB" sz="1000" baseline="-25000" dirty="0"/>
            </a:p>
          </p:txBody>
        </p:sp>
        <p:sp>
          <p:nvSpPr>
            <p:cNvPr id="35" name="TextBox 34"/>
            <p:cNvSpPr txBox="1"/>
            <p:nvPr/>
          </p:nvSpPr>
          <p:spPr>
            <a:xfrm>
              <a:off x="6563224" y="1580882"/>
              <a:ext cx="650051" cy="539135"/>
            </a:xfrm>
            <a:prstGeom prst="rect">
              <a:avLst/>
            </a:prstGeom>
            <a:noFill/>
          </p:spPr>
          <p:txBody>
            <a:bodyPr wrap="none" rtlCol="0">
              <a:spAutoFit/>
            </a:bodyPr>
            <a:lstStyle/>
            <a:p>
              <a:r>
                <a:rPr lang="en-GB" sz="1000" dirty="0" smtClean="0"/>
                <a:t>z</a:t>
              </a:r>
              <a:r>
                <a:rPr lang="en-GB" sz="1000" baseline="-25000" dirty="0" smtClean="0"/>
                <a:t>2</a:t>
              </a:r>
              <a:endParaRPr lang="en-GB" sz="1000" baseline="-25000" dirty="0"/>
            </a:p>
          </p:txBody>
        </p:sp>
        <p:sp>
          <p:nvSpPr>
            <p:cNvPr id="41" name="TextBox 40"/>
            <p:cNvSpPr txBox="1"/>
            <p:nvPr/>
          </p:nvSpPr>
          <p:spPr>
            <a:xfrm>
              <a:off x="8223521" y="3201831"/>
              <a:ext cx="769390" cy="539135"/>
            </a:xfrm>
            <a:prstGeom prst="rect">
              <a:avLst/>
            </a:prstGeom>
            <a:noFill/>
          </p:spPr>
          <p:txBody>
            <a:bodyPr wrap="none" rtlCol="0">
              <a:spAutoFit/>
            </a:bodyPr>
            <a:lstStyle/>
            <a:p>
              <a:r>
                <a:rPr lang="en-GB" sz="1000" dirty="0" smtClean="0">
                  <a:solidFill>
                    <a:srgbClr val="7030A0"/>
                  </a:solidFill>
                </a:rPr>
                <a:t>a</a:t>
              </a:r>
              <a:r>
                <a:rPr lang="en-GB" sz="1000" baseline="-25000" dirty="0" smtClean="0">
                  <a:solidFill>
                    <a:srgbClr val="7030A0"/>
                  </a:solidFill>
                </a:rPr>
                <a:t>11</a:t>
              </a:r>
              <a:endParaRPr lang="en-GB" sz="1000" baseline="-25000" dirty="0">
                <a:solidFill>
                  <a:srgbClr val="7030A0"/>
                </a:solidFill>
              </a:endParaRPr>
            </a:p>
          </p:txBody>
        </p:sp>
        <p:sp>
          <p:nvSpPr>
            <p:cNvPr id="42" name="TextBox 41"/>
            <p:cNvSpPr txBox="1"/>
            <p:nvPr/>
          </p:nvSpPr>
          <p:spPr>
            <a:xfrm>
              <a:off x="8227512" y="1378570"/>
              <a:ext cx="769390" cy="539135"/>
            </a:xfrm>
            <a:prstGeom prst="rect">
              <a:avLst/>
            </a:prstGeom>
            <a:noFill/>
          </p:spPr>
          <p:txBody>
            <a:bodyPr wrap="none" rtlCol="0">
              <a:spAutoFit/>
            </a:bodyPr>
            <a:lstStyle/>
            <a:p>
              <a:r>
                <a:rPr lang="en-GB" sz="1000" dirty="0" smtClean="0">
                  <a:solidFill>
                    <a:srgbClr val="7030A0"/>
                  </a:solidFill>
                </a:rPr>
                <a:t>a</a:t>
              </a:r>
              <a:r>
                <a:rPr lang="en-GB" sz="1000" baseline="-25000" dirty="0" smtClean="0">
                  <a:solidFill>
                    <a:srgbClr val="7030A0"/>
                  </a:solidFill>
                </a:rPr>
                <a:t>22</a:t>
              </a:r>
              <a:endParaRPr lang="en-GB" sz="1000" baseline="-25000" dirty="0">
                <a:solidFill>
                  <a:srgbClr val="7030A0"/>
                </a:solidFill>
              </a:endParaRPr>
            </a:p>
          </p:txBody>
        </p:sp>
        <p:sp>
          <p:nvSpPr>
            <p:cNvPr id="44" name="TextBox 43"/>
            <p:cNvSpPr txBox="1"/>
            <p:nvPr/>
          </p:nvSpPr>
          <p:spPr>
            <a:xfrm>
              <a:off x="6755743" y="3966437"/>
              <a:ext cx="755350" cy="539135"/>
            </a:xfrm>
            <a:prstGeom prst="rect">
              <a:avLst/>
            </a:prstGeom>
            <a:noFill/>
          </p:spPr>
          <p:txBody>
            <a:bodyPr wrap="none" rtlCol="0">
              <a:spAutoFit/>
            </a:bodyPr>
            <a:lstStyle/>
            <a:p>
              <a:r>
                <a:rPr lang="en-GB" sz="1000" dirty="0" smtClean="0">
                  <a:solidFill>
                    <a:srgbClr val="7030A0"/>
                  </a:solidFill>
                </a:rPr>
                <a:t>c</a:t>
              </a:r>
              <a:r>
                <a:rPr lang="en-GB" sz="1000" baseline="-25000" dirty="0" smtClean="0">
                  <a:solidFill>
                    <a:srgbClr val="7030A0"/>
                  </a:solidFill>
                </a:rPr>
                <a:t>11</a:t>
              </a:r>
              <a:endParaRPr lang="en-GB" sz="1000" baseline="-25000" dirty="0">
                <a:solidFill>
                  <a:srgbClr val="7030A0"/>
                </a:solidFill>
              </a:endParaRPr>
            </a:p>
          </p:txBody>
        </p:sp>
        <p:sp>
          <p:nvSpPr>
            <p:cNvPr id="51" name="TextBox 50"/>
            <p:cNvSpPr txBox="1"/>
            <p:nvPr/>
          </p:nvSpPr>
          <p:spPr>
            <a:xfrm>
              <a:off x="6503322" y="4686517"/>
              <a:ext cx="2425483" cy="539135"/>
            </a:xfrm>
            <a:prstGeom prst="rect">
              <a:avLst/>
            </a:prstGeom>
            <a:noFill/>
          </p:spPr>
          <p:txBody>
            <a:bodyPr wrap="square" rtlCol="0">
              <a:spAutoFit/>
            </a:bodyPr>
            <a:lstStyle/>
            <a:p>
              <a:pPr algn="ctr"/>
              <a:r>
                <a:rPr lang="en-GB" sz="1000" dirty="0" smtClean="0"/>
                <a:t>Driving input u</a:t>
              </a:r>
              <a:r>
                <a:rPr lang="en-GB" sz="1000" baseline="-25000" dirty="0" smtClean="0"/>
                <a:t>1</a:t>
              </a:r>
              <a:endParaRPr lang="en-GB" sz="1000" baseline="-25000" dirty="0"/>
            </a:p>
          </p:txBody>
        </p:sp>
        <p:cxnSp>
          <p:nvCxnSpPr>
            <p:cNvPr id="6" name="Straight Arrow Connector 5"/>
            <p:cNvCxnSpPr/>
            <p:nvPr/>
          </p:nvCxnSpPr>
          <p:spPr>
            <a:xfrm>
              <a:off x="5928943" y="2611179"/>
              <a:ext cx="1148756"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236296" y="2386684"/>
              <a:ext cx="769390" cy="539135"/>
            </a:xfrm>
            <a:prstGeom prst="rect">
              <a:avLst/>
            </a:prstGeom>
            <a:noFill/>
          </p:spPr>
          <p:txBody>
            <a:bodyPr wrap="none" rtlCol="0">
              <a:spAutoFit/>
            </a:bodyPr>
            <a:lstStyle/>
            <a:p>
              <a:r>
                <a:rPr lang="en-GB" sz="1000" dirty="0" smtClean="0">
                  <a:solidFill>
                    <a:srgbClr val="7030A0"/>
                  </a:solidFill>
                </a:rPr>
                <a:t>a</a:t>
              </a:r>
              <a:r>
                <a:rPr lang="en-GB" sz="1000" baseline="-25000" dirty="0" smtClean="0">
                  <a:solidFill>
                    <a:srgbClr val="7030A0"/>
                  </a:solidFill>
                </a:rPr>
                <a:t>21</a:t>
              </a:r>
              <a:endParaRPr lang="en-GB" sz="1000" baseline="-25000" dirty="0">
                <a:solidFill>
                  <a:srgbClr val="7030A0"/>
                </a:solidFill>
              </a:endParaRPr>
            </a:p>
          </p:txBody>
        </p:sp>
        <p:sp>
          <p:nvSpPr>
            <p:cNvPr id="77" name="TextBox 76"/>
            <p:cNvSpPr txBox="1"/>
            <p:nvPr/>
          </p:nvSpPr>
          <p:spPr>
            <a:xfrm>
              <a:off x="5928943" y="2128267"/>
              <a:ext cx="769390" cy="539135"/>
            </a:xfrm>
            <a:prstGeom prst="rect">
              <a:avLst/>
            </a:prstGeom>
            <a:noFill/>
          </p:spPr>
          <p:txBody>
            <a:bodyPr wrap="none" rtlCol="0">
              <a:spAutoFit/>
            </a:bodyPr>
            <a:lstStyle/>
            <a:p>
              <a:r>
                <a:rPr lang="en-GB" sz="1000" dirty="0" smtClean="0">
                  <a:solidFill>
                    <a:srgbClr val="7030A0"/>
                  </a:solidFill>
                </a:rPr>
                <a:t>b</a:t>
              </a:r>
              <a:r>
                <a:rPr lang="en-GB" sz="1000" baseline="-25000" dirty="0" smtClean="0">
                  <a:solidFill>
                    <a:srgbClr val="7030A0"/>
                  </a:solidFill>
                </a:rPr>
                <a:t>21</a:t>
              </a:r>
              <a:endParaRPr lang="en-GB" sz="1000" baseline="-25000" dirty="0">
                <a:solidFill>
                  <a:srgbClr val="7030A0"/>
                </a:solidFill>
              </a:endParaRPr>
            </a:p>
          </p:txBody>
        </p:sp>
        <p:sp>
          <p:nvSpPr>
            <p:cNvPr id="26" name="TextBox 25"/>
            <p:cNvSpPr txBox="1"/>
            <p:nvPr/>
          </p:nvSpPr>
          <p:spPr>
            <a:xfrm>
              <a:off x="5436097" y="2602707"/>
              <a:ext cx="1839941" cy="539135"/>
            </a:xfrm>
            <a:prstGeom prst="rect">
              <a:avLst/>
            </a:prstGeom>
            <a:noFill/>
          </p:spPr>
          <p:txBody>
            <a:bodyPr wrap="none" rtlCol="0">
              <a:spAutoFit/>
            </a:bodyPr>
            <a:lstStyle/>
            <a:p>
              <a:r>
                <a:rPr lang="en-GB" sz="1000" dirty="0" smtClean="0">
                  <a:solidFill>
                    <a:srgbClr val="7030A0"/>
                  </a:solidFill>
                </a:rPr>
                <a:t>Attention u</a:t>
              </a:r>
              <a:r>
                <a:rPr lang="en-GB" sz="1000" baseline="-25000" dirty="0" smtClean="0">
                  <a:solidFill>
                    <a:srgbClr val="7030A0"/>
                  </a:solidFill>
                </a:rPr>
                <a:t>2</a:t>
              </a:r>
              <a:endParaRPr lang="en-GB" sz="1000" baseline="-25000" dirty="0">
                <a:solidFill>
                  <a:srgbClr val="7030A0"/>
                </a:solidFill>
              </a:endParaRPr>
            </a:p>
          </p:txBody>
        </p:sp>
      </p:grpSp>
      <p:grpSp>
        <p:nvGrpSpPr>
          <p:cNvPr id="47" name="Group 46"/>
          <p:cNvGrpSpPr/>
          <p:nvPr/>
        </p:nvGrpSpPr>
        <p:grpSpPr>
          <a:xfrm>
            <a:off x="179512" y="2089143"/>
            <a:ext cx="4332361" cy="1299189"/>
            <a:chOff x="179512" y="2089143"/>
            <a:chExt cx="4332361" cy="1299189"/>
          </a:xfrm>
        </p:grpSpPr>
        <mc:AlternateContent xmlns:mc="http://schemas.openxmlformats.org/markup-compatibility/2006" xmlns:a14="http://schemas.microsoft.com/office/drawing/2010/main">
          <mc:Choice Requires="a14">
            <p:sp>
              <p:nvSpPr>
                <p:cNvPr id="27" name="TextBox 26"/>
                <p:cNvSpPr txBox="1"/>
                <p:nvPr/>
              </p:nvSpPr>
              <p:spPr>
                <a:xfrm>
                  <a:off x="611560" y="2420888"/>
                  <a:ext cx="3900313" cy="9674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sz="2000" b="0" i="1" smtClean="0">
                                <a:latin typeface="Cambria Math" panose="02040503050406030204" pitchFamily="18" charset="0"/>
                              </a:rPr>
                            </m:ctrlPr>
                          </m:accPr>
                          <m:e>
                            <m:r>
                              <a:rPr lang="en-GB" sz="2000" b="0" i="1" smtClean="0">
                                <a:latin typeface="Cambria Math"/>
                              </a:rPr>
                              <m:t>𝑧</m:t>
                            </m:r>
                          </m:e>
                        </m:acc>
                        <m:r>
                          <a:rPr lang="en-GB" sz="2000" b="0" i="1" smtClean="0">
                            <a:latin typeface="Cambria Math"/>
                          </a:rPr>
                          <m:t>=(</m:t>
                        </m:r>
                        <m:r>
                          <a:rPr lang="en-GB" sz="2000" b="0" i="1" smtClean="0">
                            <a:latin typeface="Cambria Math"/>
                          </a:rPr>
                          <m:t>𝐴</m:t>
                        </m:r>
                        <m:r>
                          <a:rPr lang="en-GB" sz="2000" b="0" i="1" smtClean="0">
                            <a:latin typeface="Cambria Math"/>
                          </a:rPr>
                          <m:t>+</m:t>
                        </m:r>
                        <m:nary>
                          <m:naryPr>
                            <m:chr m:val="∑"/>
                            <m:ctrlPr>
                              <a:rPr lang="en-GB" sz="2000" b="0" i="1" smtClean="0">
                                <a:latin typeface="Cambria Math" panose="02040503050406030204" pitchFamily="18" charset="0"/>
                              </a:rPr>
                            </m:ctrlPr>
                          </m:naryPr>
                          <m:sub>
                            <m:r>
                              <m:rPr>
                                <m:brk m:alnAt="23"/>
                              </m:rPr>
                              <a:rPr lang="en-GB" sz="2000" b="0" i="1" smtClean="0">
                                <a:latin typeface="Cambria Math"/>
                              </a:rPr>
                              <m:t>𝑗</m:t>
                            </m:r>
                            <m:r>
                              <a:rPr lang="en-GB" sz="2000" b="0" i="1" smtClean="0">
                                <a:latin typeface="Cambria Math"/>
                              </a:rPr>
                              <m:t>=1</m:t>
                            </m:r>
                          </m:sub>
                          <m:sup>
                            <m:r>
                              <a:rPr lang="en-GB" sz="2000" b="0" i="1" smtClean="0">
                                <a:latin typeface="Cambria Math"/>
                              </a:rPr>
                              <m:t>𝑚</m:t>
                            </m:r>
                          </m:sup>
                          <m:e>
                            <m:sSub>
                              <m:sSubPr>
                                <m:ctrlPr>
                                  <a:rPr lang="en-GB" sz="2000" b="0" i="1" smtClean="0">
                                    <a:latin typeface="Cambria Math" panose="02040503050406030204" pitchFamily="18" charset="0"/>
                                  </a:rPr>
                                </m:ctrlPr>
                              </m:sSubPr>
                              <m:e>
                                <m:r>
                                  <a:rPr lang="en-GB" sz="2000" b="0" i="1" smtClean="0">
                                    <a:latin typeface="Cambria Math"/>
                                  </a:rPr>
                                  <m:t>𝑢</m:t>
                                </m:r>
                              </m:e>
                              <m:sub>
                                <m:r>
                                  <a:rPr lang="en-GB" sz="2000" b="0" i="1" smtClean="0">
                                    <a:latin typeface="Cambria Math"/>
                                  </a:rPr>
                                  <m:t>𝑗</m:t>
                                </m:r>
                              </m:sub>
                            </m:sSub>
                          </m:e>
                        </m:nary>
                        <m:sSup>
                          <m:sSupPr>
                            <m:ctrlPr>
                              <a:rPr lang="en-GB" sz="2000" b="0" i="1" smtClean="0">
                                <a:latin typeface="Cambria Math" panose="02040503050406030204" pitchFamily="18" charset="0"/>
                              </a:rPr>
                            </m:ctrlPr>
                          </m:sSupPr>
                          <m:e>
                            <m:r>
                              <a:rPr lang="en-GB" sz="2000" b="0" i="1" smtClean="0">
                                <a:latin typeface="Cambria Math"/>
                              </a:rPr>
                              <m:t>𝐵</m:t>
                            </m:r>
                          </m:e>
                          <m:sup>
                            <m:r>
                              <a:rPr lang="en-GB" sz="2000" b="0" i="1" smtClean="0">
                                <a:latin typeface="Cambria Math"/>
                              </a:rPr>
                              <m:t>𝑗</m:t>
                            </m:r>
                          </m:sup>
                        </m:sSup>
                        <m:r>
                          <a:rPr lang="en-GB" sz="2000" b="0" i="1" smtClean="0">
                            <a:latin typeface="Cambria Math"/>
                          </a:rPr>
                          <m:t>)</m:t>
                        </m:r>
                        <m:r>
                          <a:rPr lang="en-GB" sz="2000" b="0" i="1" smtClean="0">
                            <a:latin typeface="Cambria Math"/>
                          </a:rPr>
                          <m:t>𝑧</m:t>
                        </m:r>
                        <m:r>
                          <a:rPr lang="en-GB" sz="2000" b="0" i="1" smtClean="0">
                            <a:latin typeface="Cambria Math"/>
                          </a:rPr>
                          <m:t>+</m:t>
                        </m:r>
                        <m:r>
                          <a:rPr lang="en-GB" sz="2000" b="0" i="1" smtClean="0">
                            <a:latin typeface="Cambria Math"/>
                          </a:rPr>
                          <m:t>𝐶𝑢</m:t>
                        </m:r>
                      </m:oMath>
                    </m:oMathPara>
                  </a14:m>
                  <a:endParaRPr lang="en-GB" sz="2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611560" y="2420888"/>
                  <a:ext cx="3900313" cy="967444"/>
                </a:xfrm>
                <a:prstGeom prst="rect">
                  <a:avLst/>
                </a:prstGeom>
                <a:blipFill rotWithShape="1">
                  <a:blip r:embed="rId2"/>
                  <a:stretch>
                    <a:fillRect/>
                  </a:stretch>
                </a:blipFill>
              </p:spPr>
              <p:txBody>
                <a:bodyPr/>
                <a:lstStyle/>
                <a:p>
                  <a:r>
                    <a:rPr lang="en-GB">
                      <a:noFill/>
                    </a:rPr>
                    <a:t> </a:t>
                  </a:r>
                </a:p>
              </p:txBody>
            </p:sp>
          </mc:Fallback>
        </mc:AlternateContent>
        <p:sp>
          <p:nvSpPr>
            <p:cNvPr id="28" name="TextBox 27"/>
            <p:cNvSpPr txBox="1"/>
            <p:nvPr/>
          </p:nvSpPr>
          <p:spPr>
            <a:xfrm>
              <a:off x="179512" y="2089143"/>
              <a:ext cx="1678665" cy="400110"/>
            </a:xfrm>
            <a:prstGeom prst="rect">
              <a:avLst/>
            </a:prstGeom>
            <a:noFill/>
          </p:spPr>
          <p:txBody>
            <a:bodyPr wrap="none" rtlCol="0">
              <a:spAutoFit/>
            </a:bodyPr>
            <a:lstStyle/>
            <a:p>
              <a:r>
                <a:rPr lang="en-GB" sz="2000" dirty="0" smtClean="0"/>
                <a:t>For m inputs:</a:t>
              </a:r>
              <a:endParaRPr lang="en-GB" sz="2000" dirty="0"/>
            </a:p>
          </p:txBody>
        </p:sp>
      </p:grpSp>
      <mc:AlternateContent xmlns:mc="http://schemas.openxmlformats.org/markup-compatibility/2006" xmlns:a14="http://schemas.microsoft.com/office/drawing/2010/main">
        <mc:Choice Requires="a14">
          <p:sp>
            <p:nvSpPr>
              <p:cNvPr id="5" name="TextBox 4"/>
              <p:cNvSpPr txBox="1"/>
              <p:nvPr/>
            </p:nvSpPr>
            <p:spPr>
              <a:xfrm>
                <a:off x="1018844" y="4405637"/>
                <a:ext cx="5622886" cy="6075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i="1" smtClean="0">
                              <a:latin typeface="Cambria Math" panose="02040503050406030204" pitchFamily="18" charset="0"/>
                            </a:rPr>
                          </m:ctrlPr>
                        </m:dPr>
                        <m:e>
                          <m:m>
                            <m:mPr>
                              <m:mcs>
                                <m:mc>
                                  <m:mcPr>
                                    <m:count m:val="1"/>
                                    <m:mcJc m:val="center"/>
                                  </m:mcPr>
                                </m:mc>
                              </m:mcs>
                              <m:ctrlPr>
                                <a:rPr lang="en-GB" i="1" smtClean="0">
                                  <a:latin typeface="Cambria Math" panose="02040503050406030204" pitchFamily="18" charset="0"/>
                                </a:rPr>
                              </m:ctrlPr>
                            </m:mPr>
                            <m:mr>
                              <m:e>
                                <m:sSub>
                                  <m:sSubPr>
                                    <m:ctrlPr>
                                      <a:rPr lang="en-GB" b="0" i="1" smtClean="0">
                                        <a:latin typeface="Cambria Math" panose="02040503050406030204" pitchFamily="18" charset="0"/>
                                      </a:rPr>
                                    </m:ctrlPr>
                                  </m:sSubPr>
                                  <m:e>
                                    <m:acc>
                                      <m:accPr>
                                        <m:chr m:val="̇"/>
                                        <m:ctrlPr>
                                          <a:rPr lang="en-GB" i="1" smtClean="0">
                                            <a:latin typeface="Cambria Math" panose="02040503050406030204" pitchFamily="18" charset="0"/>
                                          </a:rPr>
                                        </m:ctrlPr>
                                      </m:accPr>
                                      <m:e>
                                        <m:r>
                                          <a:rPr lang="en-GB" b="0" i="1" smtClean="0">
                                            <a:latin typeface="Cambria Math"/>
                                          </a:rPr>
                                          <m:t>𝑧</m:t>
                                        </m:r>
                                      </m:e>
                                    </m:acc>
                                  </m:e>
                                  <m:sub>
                                    <m:r>
                                      <a:rPr lang="en-GB" b="0" i="1" smtClean="0">
                                        <a:latin typeface="Cambria Math"/>
                                      </a:rPr>
                                      <m:t>1</m:t>
                                    </m:r>
                                  </m:sub>
                                </m:sSub>
                              </m:e>
                            </m:mr>
                            <m:mr>
                              <m:e>
                                <m:sSub>
                                  <m:sSubPr>
                                    <m:ctrlPr>
                                      <a:rPr lang="en-GB" b="0" i="1" smtClean="0">
                                        <a:latin typeface="Cambria Math" panose="02040503050406030204" pitchFamily="18" charset="0"/>
                                      </a:rPr>
                                    </m:ctrlPr>
                                  </m:sSubPr>
                                  <m:e>
                                    <m:acc>
                                      <m:accPr>
                                        <m:chr m:val="̇"/>
                                        <m:ctrlPr>
                                          <a:rPr lang="en-GB" i="1" smtClean="0">
                                            <a:latin typeface="Cambria Math" panose="02040503050406030204" pitchFamily="18" charset="0"/>
                                          </a:rPr>
                                        </m:ctrlPr>
                                      </m:accPr>
                                      <m:e>
                                        <m:r>
                                          <a:rPr lang="en-GB" b="0" i="1" smtClean="0">
                                            <a:latin typeface="Cambria Math"/>
                                          </a:rPr>
                                          <m:t>𝑧</m:t>
                                        </m:r>
                                      </m:e>
                                    </m:acc>
                                  </m:e>
                                  <m:sub>
                                    <m:r>
                                      <a:rPr lang="en-GB" b="0" i="1" smtClean="0">
                                        <a:latin typeface="Cambria Math"/>
                                      </a:rPr>
                                      <m:t>2</m:t>
                                    </m:r>
                                  </m:sub>
                                </m:sSub>
                              </m:e>
                            </m:mr>
                          </m:m>
                        </m:e>
                      </m:d>
                      <m:r>
                        <a:rPr lang="en-GB" b="0" i="1" smtClean="0">
                          <a:latin typeface="Cambria Math"/>
                        </a:rPr>
                        <m:t>=</m:t>
                      </m:r>
                      <m:d>
                        <m:dPr>
                          <m:ctrlPr>
                            <a:rPr lang="en-GB" b="0" i="1" smtClean="0">
                              <a:latin typeface="Cambria Math" panose="02040503050406030204" pitchFamily="18" charset="0"/>
                            </a:rPr>
                          </m:ctrlPr>
                        </m:dPr>
                        <m:e>
                          <m:d>
                            <m:dPr>
                              <m:begChr m:val="["/>
                              <m:endChr m:val="]"/>
                              <m:ctrlPr>
                                <a:rPr lang="en-GB" b="0" i="1" smtClean="0">
                                  <a:latin typeface="Cambria Math" panose="02040503050406030204" pitchFamily="18" charset="0"/>
                                </a:rPr>
                              </m:ctrlPr>
                            </m:dPr>
                            <m:e>
                              <m:m>
                                <m:mPr>
                                  <m:mcs>
                                    <m:mc>
                                      <m:mcPr>
                                        <m:count m:val="2"/>
                                        <m:mcJc m:val="center"/>
                                      </m:mcPr>
                                    </m:mc>
                                  </m:mcs>
                                  <m:ctrlPr>
                                    <a:rPr lang="en-GB" b="0" i="1" smtClean="0">
                                      <a:latin typeface="Cambria Math" panose="02040503050406030204" pitchFamily="18" charset="0"/>
                                    </a:rPr>
                                  </m:ctrlPr>
                                </m:mPr>
                                <m:mr>
                                  <m:e>
                                    <m:sSub>
                                      <m:sSubPr>
                                        <m:ctrlPr>
                                          <a:rPr lang="en-GB" b="0" i="1" smtClean="0">
                                            <a:latin typeface="Cambria Math" panose="02040503050406030204" pitchFamily="18" charset="0"/>
                                          </a:rPr>
                                        </m:ctrlPr>
                                      </m:sSubPr>
                                      <m:e>
                                        <m:r>
                                          <m:rPr>
                                            <m:brk m:alnAt="7"/>
                                          </m:rPr>
                                          <a:rPr lang="en-GB" b="0" i="1" smtClean="0">
                                            <a:latin typeface="Cambria Math"/>
                                          </a:rPr>
                                          <m:t>𝑎</m:t>
                                        </m:r>
                                      </m:e>
                                      <m:sub>
                                        <m:r>
                                          <m:rPr>
                                            <m:brk m:alnAt="7"/>
                                          </m:rPr>
                                          <a:rPr lang="en-GB" b="0" i="1" smtClean="0">
                                            <a:latin typeface="Cambria Math"/>
                                          </a:rPr>
                                          <m:t>1</m:t>
                                        </m:r>
                                        <m:r>
                                          <a:rPr lang="en-GB" b="0" i="1" smtClean="0">
                                            <a:latin typeface="Cambria Math"/>
                                          </a:rPr>
                                          <m:t>1</m:t>
                                        </m:r>
                                      </m:sub>
                                    </m:sSub>
                                  </m:e>
                                  <m:e>
                                    <m:r>
                                      <a:rPr lang="en-GB" b="0" i="1" smtClean="0">
                                        <a:latin typeface="Cambria Math"/>
                                      </a:rPr>
                                      <m:t>0</m:t>
                                    </m:r>
                                  </m:e>
                                </m:mr>
                                <m:mr>
                                  <m:e>
                                    <m:sSub>
                                      <m:sSubPr>
                                        <m:ctrlPr>
                                          <a:rPr lang="en-GB" b="0" i="1" smtClean="0">
                                            <a:latin typeface="Cambria Math" panose="02040503050406030204" pitchFamily="18" charset="0"/>
                                          </a:rPr>
                                        </m:ctrlPr>
                                      </m:sSubPr>
                                      <m:e>
                                        <m:r>
                                          <a:rPr lang="en-GB" b="0" i="1" smtClean="0">
                                            <a:latin typeface="Cambria Math"/>
                                          </a:rPr>
                                          <m:t>𝑎</m:t>
                                        </m:r>
                                      </m:e>
                                      <m:sub>
                                        <m:r>
                                          <a:rPr lang="en-GB" b="0" i="1" smtClean="0">
                                            <a:latin typeface="Cambria Math"/>
                                          </a:rPr>
                                          <m:t>21</m:t>
                                        </m:r>
                                      </m:sub>
                                    </m:sSub>
                                  </m:e>
                                  <m:e>
                                    <m:sSub>
                                      <m:sSubPr>
                                        <m:ctrlPr>
                                          <a:rPr lang="en-GB" b="0" i="1" smtClean="0">
                                            <a:latin typeface="Cambria Math" panose="02040503050406030204" pitchFamily="18" charset="0"/>
                                          </a:rPr>
                                        </m:ctrlPr>
                                      </m:sSubPr>
                                      <m:e>
                                        <m:r>
                                          <a:rPr lang="en-GB" b="0" i="1" smtClean="0">
                                            <a:latin typeface="Cambria Math"/>
                                          </a:rPr>
                                          <m:t>𝑎</m:t>
                                        </m:r>
                                      </m:e>
                                      <m:sub>
                                        <m:r>
                                          <a:rPr lang="en-GB" b="0" i="1" smtClean="0">
                                            <a:latin typeface="Cambria Math"/>
                                          </a:rPr>
                                          <m:t>22</m:t>
                                        </m:r>
                                      </m:sub>
                                    </m:sSub>
                                  </m:e>
                                </m:mr>
                              </m:m>
                            </m:e>
                          </m:d>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𝑢</m:t>
                              </m:r>
                            </m:e>
                            <m:sub>
                              <m:r>
                                <a:rPr lang="en-GB" b="0" i="1" smtClean="0">
                                  <a:latin typeface="Cambria Math"/>
                                </a:rPr>
                                <m:t>2</m:t>
                              </m:r>
                            </m:sub>
                          </m:sSub>
                          <m:d>
                            <m:dPr>
                              <m:begChr m:val="["/>
                              <m:endChr m:val="]"/>
                              <m:ctrlPr>
                                <a:rPr lang="en-GB" b="0" i="1" smtClean="0">
                                  <a:latin typeface="Cambria Math" panose="02040503050406030204" pitchFamily="18" charset="0"/>
                                </a:rPr>
                              </m:ctrlPr>
                            </m:dPr>
                            <m:e>
                              <m:m>
                                <m:mPr>
                                  <m:mcs>
                                    <m:mc>
                                      <m:mcPr>
                                        <m:count m:val="2"/>
                                        <m:mcJc m:val="center"/>
                                      </m:mcPr>
                                    </m:mc>
                                  </m:mcs>
                                  <m:ctrlPr>
                                    <a:rPr lang="en-GB" b="0" i="1" smtClean="0">
                                      <a:latin typeface="Cambria Math" panose="02040503050406030204" pitchFamily="18" charset="0"/>
                                    </a:rPr>
                                  </m:ctrlPr>
                                </m:mPr>
                                <m:mr>
                                  <m:e>
                                    <m:r>
                                      <m:rPr>
                                        <m:brk m:alnAt="7"/>
                                      </m:rPr>
                                      <a:rPr lang="en-GB" b="0" i="1" smtClean="0">
                                        <a:latin typeface="Cambria Math"/>
                                      </a:rPr>
                                      <m:t>0</m:t>
                                    </m:r>
                                  </m:e>
                                  <m:e>
                                    <m:r>
                                      <a:rPr lang="en-GB" b="0" i="1" smtClean="0">
                                        <a:latin typeface="Cambria Math"/>
                                      </a:rPr>
                                      <m:t>0</m:t>
                                    </m:r>
                                  </m:e>
                                </m:mr>
                                <m:mr>
                                  <m:e>
                                    <m:sSub>
                                      <m:sSubPr>
                                        <m:ctrlPr>
                                          <a:rPr lang="en-GB" b="0" i="1" smtClean="0">
                                            <a:latin typeface="Cambria Math" panose="02040503050406030204" pitchFamily="18" charset="0"/>
                                          </a:rPr>
                                        </m:ctrlPr>
                                      </m:sSubPr>
                                      <m:e>
                                        <m:r>
                                          <a:rPr lang="en-GB" b="0" i="1" smtClean="0">
                                            <a:latin typeface="Cambria Math"/>
                                          </a:rPr>
                                          <m:t>𝑏</m:t>
                                        </m:r>
                                      </m:e>
                                      <m:sub>
                                        <m:r>
                                          <a:rPr lang="en-GB" b="0" i="1" smtClean="0">
                                            <a:latin typeface="Cambria Math"/>
                                          </a:rPr>
                                          <m:t>21</m:t>
                                        </m:r>
                                      </m:sub>
                                    </m:sSub>
                                  </m:e>
                                  <m:e>
                                    <m:r>
                                      <a:rPr lang="en-GB" b="0" i="1" smtClean="0">
                                        <a:latin typeface="Cambria Math"/>
                                      </a:rPr>
                                      <m:t>0</m:t>
                                    </m:r>
                                  </m:e>
                                </m:mr>
                              </m:m>
                            </m:e>
                          </m:d>
                        </m:e>
                      </m:d>
                      <m:d>
                        <m:dPr>
                          <m:begChr m:val="["/>
                          <m:endChr m:val="]"/>
                          <m:ctrlPr>
                            <a:rPr lang="en-GB" b="0" i="1" smtClean="0">
                              <a:latin typeface="Cambria Math" panose="02040503050406030204" pitchFamily="18" charset="0"/>
                            </a:rPr>
                          </m:ctrlPr>
                        </m:dPr>
                        <m:e>
                          <m:m>
                            <m:mPr>
                              <m:mcs>
                                <m:mc>
                                  <m:mcPr>
                                    <m:count m:val="1"/>
                                    <m:mcJc m:val="center"/>
                                  </m:mcPr>
                                </m:mc>
                              </m:mcs>
                              <m:ctrlPr>
                                <a:rPr lang="en-GB" b="0" i="1" smtClean="0">
                                  <a:latin typeface="Cambria Math" panose="02040503050406030204" pitchFamily="18" charset="0"/>
                                </a:rPr>
                              </m:ctrlPr>
                            </m:mPr>
                            <m:mr>
                              <m:e>
                                <m:sSub>
                                  <m:sSubPr>
                                    <m:ctrlPr>
                                      <a:rPr lang="en-GB" b="0" i="1" smtClean="0">
                                        <a:latin typeface="Cambria Math" panose="02040503050406030204" pitchFamily="18" charset="0"/>
                                      </a:rPr>
                                    </m:ctrlPr>
                                  </m:sSubPr>
                                  <m:e>
                                    <m:r>
                                      <m:rPr>
                                        <m:brk m:alnAt="7"/>
                                      </m:rPr>
                                      <a:rPr lang="en-GB" b="0" i="1" smtClean="0">
                                        <a:latin typeface="Cambria Math"/>
                                      </a:rPr>
                                      <m:t>𝑧</m:t>
                                    </m:r>
                                  </m:e>
                                  <m:sub>
                                    <m:r>
                                      <m:rPr>
                                        <m:brk m:alnAt="7"/>
                                      </m:rPr>
                                      <a:rPr lang="en-GB" b="0" i="1" smtClean="0">
                                        <a:latin typeface="Cambria Math"/>
                                      </a:rPr>
                                      <m:t>1</m:t>
                                    </m:r>
                                  </m:sub>
                                </m:sSub>
                              </m:e>
                            </m:mr>
                            <m:mr>
                              <m:e>
                                <m:sSub>
                                  <m:sSubPr>
                                    <m:ctrlPr>
                                      <a:rPr lang="en-GB" b="0" i="1" smtClean="0">
                                        <a:latin typeface="Cambria Math" panose="02040503050406030204" pitchFamily="18" charset="0"/>
                                      </a:rPr>
                                    </m:ctrlPr>
                                  </m:sSubPr>
                                  <m:e>
                                    <m:r>
                                      <a:rPr lang="en-GB" b="0" i="1" smtClean="0">
                                        <a:latin typeface="Cambria Math"/>
                                      </a:rPr>
                                      <m:t>𝑧</m:t>
                                    </m:r>
                                  </m:e>
                                  <m:sub>
                                    <m:r>
                                      <a:rPr lang="en-GB" b="0" i="1" smtClean="0">
                                        <a:latin typeface="Cambria Math"/>
                                      </a:rPr>
                                      <m:t>2</m:t>
                                    </m:r>
                                  </m:sub>
                                </m:sSub>
                              </m:e>
                            </m:mr>
                          </m:m>
                        </m:e>
                      </m:d>
                      <m:r>
                        <a:rPr lang="en-GB" b="0" i="1" smtClean="0">
                          <a:latin typeface="Cambria Math"/>
                        </a:rPr>
                        <m:t>+</m:t>
                      </m:r>
                      <m:d>
                        <m:dPr>
                          <m:begChr m:val="["/>
                          <m:endChr m:val="]"/>
                          <m:ctrlPr>
                            <a:rPr lang="en-GB" b="0" i="1" smtClean="0">
                              <a:latin typeface="Cambria Math" panose="02040503050406030204" pitchFamily="18" charset="0"/>
                            </a:rPr>
                          </m:ctrlPr>
                        </m:dPr>
                        <m:e>
                          <m:m>
                            <m:mPr>
                              <m:mcs>
                                <m:mc>
                                  <m:mcPr>
                                    <m:count m:val="2"/>
                                    <m:mcJc m:val="center"/>
                                  </m:mcPr>
                                </m:mc>
                              </m:mcs>
                              <m:ctrlPr>
                                <a:rPr lang="en-GB" b="0" i="1" smtClean="0">
                                  <a:latin typeface="Cambria Math" panose="02040503050406030204" pitchFamily="18" charset="0"/>
                                </a:rPr>
                              </m:ctrlPr>
                            </m:mPr>
                            <m:mr>
                              <m:e>
                                <m:sSub>
                                  <m:sSubPr>
                                    <m:ctrlPr>
                                      <a:rPr lang="en-GB" b="0" i="1" smtClean="0">
                                        <a:latin typeface="Cambria Math" panose="02040503050406030204" pitchFamily="18" charset="0"/>
                                      </a:rPr>
                                    </m:ctrlPr>
                                  </m:sSubPr>
                                  <m:e>
                                    <m:r>
                                      <m:rPr>
                                        <m:brk m:alnAt="7"/>
                                      </m:rPr>
                                      <a:rPr lang="en-GB" b="0" i="1" smtClean="0">
                                        <a:latin typeface="Cambria Math"/>
                                      </a:rPr>
                                      <m:t>𝑐</m:t>
                                    </m:r>
                                  </m:e>
                                  <m:sub>
                                    <m:r>
                                      <m:rPr>
                                        <m:brk m:alnAt="7"/>
                                      </m:rPr>
                                      <a:rPr lang="en-GB" b="0" i="1" smtClean="0">
                                        <a:latin typeface="Cambria Math"/>
                                      </a:rPr>
                                      <m:t>1</m:t>
                                    </m:r>
                                    <m:r>
                                      <a:rPr lang="en-GB" b="0" i="1" smtClean="0">
                                        <a:latin typeface="Cambria Math"/>
                                      </a:rPr>
                                      <m:t>1</m:t>
                                    </m:r>
                                  </m:sub>
                                </m:sSub>
                              </m:e>
                              <m:e>
                                <m:r>
                                  <a:rPr lang="en-GB" b="0" i="1" smtClean="0">
                                    <a:latin typeface="Cambria Math"/>
                                  </a:rPr>
                                  <m:t>0</m:t>
                                </m:r>
                              </m:e>
                            </m:mr>
                            <m:mr>
                              <m:e>
                                <m:r>
                                  <a:rPr lang="en-GB" b="0" i="1" smtClean="0">
                                    <a:latin typeface="Cambria Math"/>
                                  </a:rPr>
                                  <m:t>0</m:t>
                                </m:r>
                              </m:e>
                              <m:e>
                                <m:r>
                                  <a:rPr lang="en-GB" b="0" i="1" smtClean="0">
                                    <a:latin typeface="Cambria Math"/>
                                  </a:rPr>
                                  <m:t>0</m:t>
                                </m:r>
                              </m:e>
                            </m:mr>
                          </m:m>
                        </m:e>
                      </m:d>
                      <m:d>
                        <m:dPr>
                          <m:begChr m:val="["/>
                          <m:endChr m:val="]"/>
                          <m:ctrlPr>
                            <a:rPr lang="en-GB" b="0" i="1" smtClean="0">
                              <a:latin typeface="Cambria Math" panose="02040503050406030204" pitchFamily="18" charset="0"/>
                            </a:rPr>
                          </m:ctrlPr>
                        </m:dPr>
                        <m:e>
                          <m:m>
                            <m:mPr>
                              <m:mcs>
                                <m:mc>
                                  <m:mcPr>
                                    <m:count m:val="1"/>
                                    <m:mcJc m:val="center"/>
                                  </m:mcPr>
                                </m:mc>
                              </m:mcs>
                              <m:ctrlPr>
                                <a:rPr lang="en-GB" b="0" i="1" smtClean="0">
                                  <a:latin typeface="Cambria Math" panose="02040503050406030204" pitchFamily="18" charset="0"/>
                                </a:rPr>
                              </m:ctrlPr>
                            </m:mPr>
                            <m:mr>
                              <m:e>
                                <m:sSub>
                                  <m:sSubPr>
                                    <m:ctrlPr>
                                      <a:rPr lang="en-GB" b="0" i="1" smtClean="0">
                                        <a:latin typeface="Cambria Math" panose="02040503050406030204" pitchFamily="18" charset="0"/>
                                      </a:rPr>
                                    </m:ctrlPr>
                                  </m:sSubPr>
                                  <m:e>
                                    <m:r>
                                      <m:rPr>
                                        <m:brk m:alnAt="7"/>
                                      </m:rPr>
                                      <a:rPr lang="en-GB" b="0" i="1" smtClean="0">
                                        <a:latin typeface="Cambria Math"/>
                                      </a:rPr>
                                      <m:t>𝑢</m:t>
                                    </m:r>
                                  </m:e>
                                  <m:sub>
                                    <m:r>
                                      <m:rPr>
                                        <m:brk m:alnAt="7"/>
                                      </m:rPr>
                                      <a:rPr lang="en-GB" b="0" i="1" smtClean="0">
                                        <a:latin typeface="Cambria Math"/>
                                      </a:rPr>
                                      <m:t>1</m:t>
                                    </m:r>
                                  </m:sub>
                                </m:sSub>
                              </m:e>
                            </m:mr>
                            <m:mr>
                              <m:e>
                                <m:sSub>
                                  <m:sSubPr>
                                    <m:ctrlPr>
                                      <a:rPr lang="en-GB" b="0" i="1" smtClean="0">
                                        <a:latin typeface="Cambria Math" panose="02040503050406030204" pitchFamily="18" charset="0"/>
                                      </a:rPr>
                                    </m:ctrlPr>
                                  </m:sSubPr>
                                  <m:e>
                                    <m:r>
                                      <a:rPr lang="en-GB" b="0" i="1" smtClean="0">
                                        <a:latin typeface="Cambria Math"/>
                                      </a:rPr>
                                      <m:t>𝑢</m:t>
                                    </m:r>
                                  </m:e>
                                  <m:sub>
                                    <m:r>
                                      <a:rPr lang="en-GB" b="0" i="1" smtClean="0">
                                        <a:latin typeface="Cambria Math"/>
                                      </a:rPr>
                                      <m:t>2</m:t>
                                    </m:r>
                                  </m:sub>
                                </m:sSub>
                              </m:e>
                            </m:mr>
                          </m:m>
                        </m:e>
                      </m:d>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1018844" y="4405637"/>
                <a:ext cx="5622886" cy="607539"/>
              </a:xfrm>
              <a:prstGeom prst="rect">
                <a:avLst/>
              </a:prstGeom>
              <a:blipFill rotWithShape="1">
                <a:blip r:embed="rId3"/>
                <a:stretch>
                  <a:fillRect/>
                </a:stretch>
              </a:blipFill>
            </p:spPr>
            <p:txBody>
              <a:bodyPr/>
              <a:lstStyle/>
              <a:p>
                <a:r>
                  <a:rPr lang="en-GB">
                    <a:noFill/>
                  </a:rPr>
                  <a:t> </a:t>
                </a:r>
              </a:p>
            </p:txBody>
          </p:sp>
        </mc:Fallback>
      </mc:AlternateContent>
      <p:grpSp>
        <p:nvGrpSpPr>
          <p:cNvPr id="29" name="Group 28"/>
          <p:cNvGrpSpPr/>
          <p:nvPr/>
        </p:nvGrpSpPr>
        <p:grpSpPr>
          <a:xfrm>
            <a:off x="1632097" y="3851756"/>
            <a:ext cx="1762988" cy="504056"/>
            <a:chOff x="2056049" y="3851756"/>
            <a:chExt cx="1402948" cy="504056"/>
          </a:xfrm>
        </p:grpSpPr>
        <p:cxnSp>
          <p:nvCxnSpPr>
            <p:cNvPr id="10" name="Straight Connector 9"/>
            <p:cNvCxnSpPr/>
            <p:nvPr/>
          </p:nvCxnSpPr>
          <p:spPr>
            <a:xfrm>
              <a:off x="2136240" y="4355812"/>
              <a:ext cx="99358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56049" y="3851756"/>
              <a:ext cx="1402948" cy="369332"/>
            </a:xfrm>
            <a:prstGeom prst="rect">
              <a:avLst/>
            </a:prstGeom>
            <a:noFill/>
          </p:spPr>
          <p:txBody>
            <a:bodyPr wrap="none" rtlCol="0">
              <a:spAutoFit/>
            </a:bodyPr>
            <a:lstStyle/>
            <a:p>
              <a:r>
                <a:rPr lang="en-GB" dirty="0" smtClean="0">
                  <a:solidFill>
                    <a:srgbClr val="C00000"/>
                  </a:solidFill>
                </a:rPr>
                <a:t>A: Structure</a:t>
              </a:r>
              <a:endParaRPr lang="en-GB" dirty="0">
                <a:solidFill>
                  <a:srgbClr val="C00000"/>
                </a:solidFill>
              </a:endParaRPr>
            </a:p>
          </p:txBody>
        </p:sp>
      </p:grpSp>
      <p:sp>
        <p:nvSpPr>
          <p:cNvPr id="37" name="TextBox 36"/>
          <p:cNvSpPr txBox="1"/>
          <p:nvPr/>
        </p:nvSpPr>
        <p:spPr>
          <a:xfrm>
            <a:off x="3062785" y="3717032"/>
            <a:ext cx="1608133" cy="646331"/>
          </a:xfrm>
          <a:prstGeom prst="rect">
            <a:avLst/>
          </a:prstGeom>
          <a:noFill/>
        </p:spPr>
        <p:txBody>
          <a:bodyPr wrap="none" rtlCol="0">
            <a:spAutoFit/>
          </a:bodyPr>
          <a:lstStyle/>
          <a:p>
            <a:pPr algn="ctr"/>
            <a:r>
              <a:rPr lang="en-GB" dirty="0" smtClean="0">
                <a:solidFill>
                  <a:srgbClr val="C00000"/>
                </a:solidFill>
              </a:rPr>
              <a:t>B: Modulatory</a:t>
            </a:r>
          </a:p>
          <a:p>
            <a:pPr algn="ctr"/>
            <a:r>
              <a:rPr lang="en-GB" dirty="0" smtClean="0">
                <a:solidFill>
                  <a:srgbClr val="C00000"/>
                </a:solidFill>
              </a:rPr>
              <a:t>Input</a:t>
            </a:r>
            <a:endParaRPr lang="en-GB" dirty="0">
              <a:solidFill>
                <a:srgbClr val="C00000"/>
              </a:solidFill>
            </a:endParaRPr>
          </a:p>
        </p:txBody>
      </p:sp>
      <p:cxnSp>
        <p:nvCxnSpPr>
          <p:cNvPr id="43" name="Straight Connector 42"/>
          <p:cNvCxnSpPr/>
          <p:nvPr/>
        </p:nvCxnSpPr>
        <p:spPr>
          <a:xfrm>
            <a:off x="3275856" y="4365104"/>
            <a:ext cx="115212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5033879" y="3717032"/>
            <a:ext cx="1197765" cy="648072"/>
            <a:chOff x="5033879" y="3717032"/>
            <a:chExt cx="1197765" cy="648072"/>
          </a:xfrm>
        </p:grpSpPr>
        <p:cxnSp>
          <p:nvCxnSpPr>
            <p:cNvPr id="45" name="Straight Connector 44"/>
            <p:cNvCxnSpPr/>
            <p:nvPr/>
          </p:nvCxnSpPr>
          <p:spPr>
            <a:xfrm>
              <a:off x="5220072" y="4365104"/>
              <a:ext cx="79208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033879" y="3717032"/>
              <a:ext cx="1197765" cy="646331"/>
            </a:xfrm>
            <a:prstGeom prst="rect">
              <a:avLst/>
            </a:prstGeom>
            <a:noFill/>
          </p:spPr>
          <p:txBody>
            <a:bodyPr wrap="none" rtlCol="0">
              <a:spAutoFit/>
            </a:bodyPr>
            <a:lstStyle/>
            <a:p>
              <a:pPr algn="ctr"/>
              <a:r>
                <a:rPr lang="en-GB" dirty="0" smtClean="0">
                  <a:solidFill>
                    <a:srgbClr val="C00000"/>
                  </a:solidFill>
                </a:rPr>
                <a:t>C: Driving</a:t>
              </a:r>
            </a:p>
            <a:p>
              <a:pPr algn="ctr"/>
              <a:r>
                <a:rPr lang="en-GB" dirty="0" smtClean="0">
                  <a:solidFill>
                    <a:srgbClr val="C00000"/>
                  </a:solidFill>
                </a:rPr>
                <a:t>Input</a:t>
              </a:r>
              <a:endParaRPr lang="en-GB" dirty="0">
                <a:solidFill>
                  <a:srgbClr val="C00000"/>
                </a:solidFill>
              </a:endParaRPr>
            </a:p>
          </p:txBody>
        </p:sp>
      </p:grpSp>
      <p:grpSp>
        <p:nvGrpSpPr>
          <p:cNvPr id="24" name="Group 23"/>
          <p:cNvGrpSpPr/>
          <p:nvPr/>
        </p:nvGrpSpPr>
        <p:grpSpPr>
          <a:xfrm>
            <a:off x="395536" y="5085184"/>
            <a:ext cx="1351652" cy="1715418"/>
            <a:chOff x="395536" y="5085184"/>
            <a:chExt cx="1351652" cy="1715418"/>
          </a:xfrm>
        </p:grpSpPr>
        <p:cxnSp>
          <p:nvCxnSpPr>
            <p:cNvPr id="21" name="Straight Arrow Connector 20"/>
            <p:cNvCxnSpPr/>
            <p:nvPr/>
          </p:nvCxnSpPr>
          <p:spPr>
            <a:xfrm flipV="1">
              <a:off x="1018844" y="5085184"/>
              <a:ext cx="240788" cy="7920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95536" y="5877272"/>
              <a:ext cx="1351652" cy="923330"/>
            </a:xfrm>
            <a:prstGeom prst="rect">
              <a:avLst/>
            </a:prstGeom>
            <a:noFill/>
          </p:spPr>
          <p:txBody>
            <a:bodyPr wrap="none" rtlCol="0">
              <a:spAutoFit/>
            </a:bodyPr>
            <a:lstStyle/>
            <a:p>
              <a:pPr algn="ctr"/>
              <a:r>
                <a:rPr lang="en-GB" dirty="0" smtClean="0">
                  <a:solidFill>
                    <a:srgbClr val="C00000"/>
                  </a:solidFill>
                </a:rPr>
                <a:t>Change in </a:t>
              </a:r>
            </a:p>
            <a:p>
              <a:pPr algn="ctr"/>
              <a:r>
                <a:rPr lang="en-GB" dirty="0" smtClean="0">
                  <a:solidFill>
                    <a:srgbClr val="C00000"/>
                  </a:solidFill>
                </a:rPr>
                <a:t>activity per </a:t>
              </a:r>
            </a:p>
            <a:p>
              <a:pPr algn="ctr"/>
              <a:r>
                <a:rPr lang="en-GB" dirty="0" smtClean="0">
                  <a:solidFill>
                    <a:srgbClr val="C00000"/>
                  </a:solidFill>
                </a:rPr>
                <a:t>region</a:t>
              </a:r>
              <a:endParaRPr lang="en-GB" dirty="0">
                <a:solidFill>
                  <a:srgbClr val="C00000"/>
                </a:solidFill>
              </a:endParaRPr>
            </a:p>
          </p:txBody>
        </p:sp>
      </p:grpSp>
      <p:cxnSp>
        <p:nvCxnSpPr>
          <p:cNvPr id="49" name="Straight Arrow Connector 48"/>
          <p:cNvCxnSpPr/>
          <p:nvPr/>
        </p:nvCxnSpPr>
        <p:spPr>
          <a:xfrm flipV="1">
            <a:off x="3396250" y="5085184"/>
            <a:ext cx="0" cy="72008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513591" y="5877272"/>
            <a:ext cx="1787670" cy="646331"/>
          </a:xfrm>
          <a:prstGeom prst="rect">
            <a:avLst/>
          </a:prstGeom>
          <a:noFill/>
        </p:spPr>
        <p:txBody>
          <a:bodyPr wrap="none" rtlCol="0">
            <a:spAutoFit/>
          </a:bodyPr>
          <a:lstStyle/>
          <a:p>
            <a:pPr algn="ctr"/>
            <a:r>
              <a:rPr lang="en-GB" dirty="0" smtClean="0">
                <a:solidFill>
                  <a:srgbClr val="C00000"/>
                </a:solidFill>
              </a:rPr>
              <a:t>External input</a:t>
            </a:r>
            <a:r>
              <a:rPr lang="en-GB" dirty="0">
                <a:solidFill>
                  <a:srgbClr val="C00000"/>
                </a:solidFill>
              </a:rPr>
              <a:t> </a:t>
            </a:r>
            <a:r>
              <a:rPr lang="en-GB" dirty="0" smtClean="0">
                <a:solidFill>
                  <a:srgbClr val="C00000"/>
                </a:solidFill>
              </a:rPr>
              <a:t>2</a:t>
            </a:r>
          </a:p>
          <a:p>
            <a:pPr algn="ctr"/>
            <a:r>
              <a:rPr lang="en-GB" dirty="0" smtClean="0">
                <a:solidFill>
                  <a:srgbClr val="C00000"/>
                </a:solidFill>
              </a:rPr>
              <a:t>(attention)</a:t>
            </a:r>
            <a:endParaRPr lang="en-GB" dirty="0">
              <a:solidFill>
                <a:srgbClr val="C00000"/>
              </a:solidFill>
            </a:endParaRPr>
          </a:p>
        </p:txBody>
      </p:sp>
      <p:grpSp>
        <p:nvGrpSpPr>
          <p:cNvPr id="31" name="Group 30"/>
          <p:cNvGrpSpPr/>
          <p:nvPr/>
        </p:nvGrpSpPr>
        <p:grpSpPr>
          <a:xfrm>
            <a:off x="4458570" y="5085184"/>
            <a:ext cx="1223413" cy="1715418"/>
            <a:chOff x="4458570" y="5085184"/>
            <a:chExt cx="1223413" cy="1715418"/>
          </a:xfrm>
        </p:grpSpPr>
        <p:cxnSp>
          <p:nvCxnSpPr>
            <p:cNvPr id="54" name="Straight Arrow Connector 53"/>
            <p:cNvCxnSpPr/>
            <p:nvPr/>
          </p:nvCxnSpPr>
          <p:spPr>
            <a:xfrm flipH="1" flipV="1">
              <a:off x="4788024" y="5085184"/>
              <a:ext cx="271075" cy="72008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458570" y="5877272"/>
              <a:ext cx="1223413" cy="923330"/>
            </a:xfrm>
            <a:prstGeom prst="rect">
              <a:avLst/>
            </a:prstGeom>
            <a:noFill/>
          </p:spPr>
          <p:txBody>
            <a:bodyPr wrap="none" rtlCol="0">
              <a:spAutoFit/>
            </a:bodyPr>
            <a:lstStyle/>
            <a:p>
              <a:pPr algn="ctr"/>
              <a:r>
                <a:rPr lang="en-GB" dirty="0" smtClean="0">
                  <a:solidFill>
                    <a:srgbClr val="C00000"/>
                  </a:solidFill>
                </a:rPr>
                <a:t>Current</a:t>
              </a:r>
            </a:p>
            <a:p>
              <a:pPr algn="ctr"/>
              <a:r>
                <a:rPr lang="en-GB" dirty="0" smtClean="0">
                  <a:solidFill>
                    <a:srgbClr val="C00000"/>
                  </a:solidFill>
                </a:rPr>
                <a:t>activity </a:t>
              </a:r>
            </a:p>
            <a:p>
              <a:pPr algn="ctr"/>
              <a:r>
                <a:rPr lang="en-GB" dirty="0" smtClean="0">
                  <a:solidFill>
                    <a:srgbClr val="C00000"/>
                  </a:solidFill>
                </a:rPr>
                <a:t>per region</a:t>
              </a:r>
              <a:endParaRPr lang="en-GB" dirty="0">
                <a:solidFill>
                  <a:srgbClr val="C00000"/>
                </a:solidFill>
              </a:endParaRPr>
            </a:p>
          </p:txBody>
        </p:sp>
      </p:grpSp>
      <p:grpSp>
        <p:nvGrpSpPr>
          <p:cNvPr id="33" name="Group 32"/>
          <p:cNvGrpSpPr/>
          <p:nvPr/>
        </p:nvGrpSpPr>
        <p:grpSpPr>
          <a:xfrm>
            <a:off x="6029627" y="5085184"/>
            <a:ext cx="1633781" cy="1438419"/>
            <a:chOff x="6029627" y="5085184"/>
            <a:chExt cx="1633781" cy="1438419"/>
          </a:xfrm>
        </p:grpSpPr>
        <p:cxnSp>
          <p:nvCxnSpPr>
            <p:cNvPr id="56" name="Straight Arrow Connector 55"/>
            <p:cNvCxnSpPr/>
            <p:nvPr/>
          </p:nvCxnSpPr>
          <p:spPr>
            <a:xfrm flipH="1" flipV="1">
              <a:off x="6372200" y="5085184"/>
              <a:ext cx="271075" cy="72008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029627" y="5877272"/>
              <a:ext cx="1633781" cy="646331"/>
            </a:xfrm>
            <a:prstGeom prst="rect">
              <a:avLst/>
            </a:prstGeom>
            <a:noFill/>
          </p:spPr>
          <p:txBody>
            <a:bodyPr wrap="none" rtlCol="0">
              <a:spAutoFit/>
            </a:bodyPr>
            <a:lstStyle/>
            <a:p>
              <a:pPr algn="ctr"/>
              <a:r>
                <a:rPr lang="en-GB" dirty="0" smtClean="0">
                  <a:solidFill>
                    <a:srgbClr val="C00000"/>
                  </a:solidFill>
                </a:rPr>
                <a:t>All </a:t>
              </a:r>
            </a:p>
            <a:p>
              <a:pPr algn="ctr"/>
              <a:r>
                <a:rPr lang="en-GB" dirty="0" smtClean="0">
                  <a:solidFill>
                    <a:srgbClr val="C00000"/>
                  </a:solidFill>
                </a:rPr>
                <a:t>external input</a:t>
              </a:r>
              <a:r>
                <a:rPr lang="en-GB" dirty="0">
                  <a:solidFill>
                    <a:srgbClr val="C00000"/>
                  </a:solidFill>
                </a:rPr>
                <a:t> </a:t>
              </a:r>
              <a:endParaRPr lang="en-GB" dirty="0" smtClean="0">
                <a:solidFill>
                  <a:srgbClr val="C00000"/>
                </a:solidFill>
              </a:endParaRPr>
            </a:p>
          </p:txBody>
        </p:sp>
      </p:grpSp>
    </p:spTree>
    <p:extLst>
      <p:ext uri="{BB962C8B-B14F-4D97-AF65-F5344CB8AC3E}">
        <p14:creationId xmlns:p14="http://schemas.microsoft.com/office/powerpoint/2010/main" val="341532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7" grpId="0"/>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9325" y="2132856"/>
            <a:ext cx="2186817" cy="461665"/>
          </a:xfrm>
          <a:prstGeom prst="rect">
            <a:avLst/>
          </a:prstGeom>
        </p:spPr>
        <p:txBody>
          <a:bodyPr wrap="none">
            <a:spAutoFit/>
          </a:bodyPr>
          <a:lstStyle/>
          <a:p>
            <a:r>
              <a:rPr lang="en-GB" altLang="en-US" sz="2400" dirty="0" smtClean="0"/>
              <a:t>is a framework</a:t>
            </a:r>
            <a:endParaRPr lang="en-GB" sz="2400" dirty="0"/>
          </a:p>
        </p:txBody>
      </p:sp>
      <p:sp>
        <p:nvSpPr>
          <p:cNvPr id="7" name="Rectangle 6"/>
          <p:cNvSpPr/>
          <p:nvPr/>
        </p:nvSpPr>
        <p:spPr>
          <a:xfrm>
            <a:off x="709325" y="3265820"/>
            <a:ext cx="8026556" cy="461665"/>
          </a:xfrm>
          <a:prstGeom prst="rect">
            <a:avLst/>
          </a:prstGeom>
        </p:spPr>
        <p:txBody>
          <a:bodyPr wrap="none">
            <a:spAutoFit/>
          </a:bodyPr>
          <a:lstStyle/>
          <a:p>
            <a:r>
              <a:rPr lang="en-GB" altLang="en-US" sz="2400" dirty="0" smtClean="0"/>
              <a:t>for creating, estimating and comparing generative models</a:t>
            </a:r>
            <a:endParaRPr lang="en-GB" sz="2400" dirty="0"/>
          </a:p>
        </p:txBody>
      </p:sp>
      <p:sp>
        <p:nvSpPr>
          <p:cNvPr id="8" name="Rectangle 7"/>
          <p:cNvSpPr/>
          <p:nvPr/>
        </p:nvSpPr>
        <p:spPr>
          <a:xfrm>
            <a:off x="709325" y="4489956"/>
            <a:ext cx="3884397" cy="461665"/>
          </a:xfrm>
          <a:prstGeom prst="rect">
            <a:avLst/>
          </a:prstGeom>
        </p:spPr>
        <p:txBody>
          <a:bodyPr wrap="none">
            <a:spAutoFit/>
          </a:bodyPr>
          <a:lstStyle/>
          <a:p>
            <a:r>
              <a:rPr lang="en-GB" altLang="en-US" sz="2400" dirty="0" smtClean="0"/>
              <a:t>of neuroimaging </a:t>
            </a:r>
            <a:r>
              <a:rPr lang="en-GB" altLang="en-US" sz="2400" dirty="0" err="1" smtClean="0"/>
              <a:t>timeseries</a:t>
            </a:r>
            <a:endParaRPr lang="en-GB" sz="2400" dirty="0"/>
          </a:p>
        </p:txBody>
      </p:sp>
      <p:sp>
        <p:nvSpPr>
          <p:cNvPr id="10" name="Title 9"/>
          <p:cNvSpPr>
            <a:spLocks noGrp="1"/>
          </p:cNvSpPr>
          <p:nvPr>
            <p:ph type="title"/>
          </p:nvPr>
        </p:nvSpPr>
        <p:spPr/>
        <p:txBody>
          <a:bodyPr/>
          <a:lstStyle/>
          <a:p>
            <a:r>
              <a:rPr lang="en-GB" dirty="0" smtClean="0"/>
              <a:t>Dynamic Causal Modelling</a:t>
            </a:r>
            <a:endParaRPr lang="en-GB" dirty="0"/>
          </a:p>
        </p:txBody>
      </p:sp>
      <p:sp>
        <p:nvSpPr>
          <p:cNvPr id="2" name="TextBox 1"/>
          <p:cNvSpPr txBox="1"/>
          <p:nvPr/>
        </p:nvSpPr>
        <p:spPr>
          <a:xfrm>
            <a:off x="1957522" y="5517232"/>
            <a:ext cx="5285421" cy="707886"/>
          </a:xfrm>
          <a:prstGeom prst="rect">
            <a:avLst/>
          </a:prstGeom>
          <a:noFill/>
        </p:spPr>
        <p:txBody>
          <a:bodyPr wrap="none" rtlCol="0">
            <a:spAutoFit/>
          </a:bodyPr>
          <a:lstStyle/>
          <a:p>
            <a:pPr algn="ctr"/>
            <a:r>
              <a:rPr lang="en-GB" sz="2000" dirty="0" smtClean="0">
                <a:solidFill>
                  <a:schemeClr val="accent6"/>
                </a:solidFill>
              </a:rPr>
              <a:t>We use these models to investigate </a:t>
            </a:r>
          </a:p>
          <a:p>
            <a:pPr algn="ctr"/>
            <a:r>
              <a:rPr lang="en-GB" sz="2000" i="1" dirty="0" smtClean="0">
                <a:solidFill>
                  <a:schemeClr val="accent6"/>
                </a:solidFill>
              </a:rPr>
              <a:t>effective connectivity </a:t>
            </a:r>
            <a:r>
              <a:rPr lang="en-GB" sz="2000" dirty="0" smtClean="0">
                <a:solidFill>
                  <a:schemeClr val="accent6"/>
                </a:solidFill>
              </a:rPr>
              <a:t>of neuronal populations</a:t>
            </a:r>
            <a:endParaRPr lang="en-GB" sz="2000" i="1" dirty="0">
              <a:solidFill>
                <a:schemeClr val="accent6"/>
              </a:solidFill>
            </a:endParaRPr>
          </a:p>
        </p:txBody>
      </p:sp>
    </p:spTree>
    <p:extLst>
      <p:ext uri="{BB962C8B-B14F-4D97-AF65-F5344CB8AC3E}">
        <p14:creationId xmlns:p14="http://schemas.microsoft.com/office/powerpoint/2010/main" val="41778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1239" y="1679322"/>
            <a:ext cx="4431001" cy="2253734"/>
          </a:xfrm>
          <a:prstGeom prst="rect">
            <a:avLst/>
          </a:prstGeom>
          <a:solidFill>
            <a:schemeClr val="accent6">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30200" y="548680"/>
            <a:ext cx="8489950" cy="1296988"/>
          </a:xfrm>
        </p:spPr>
        <p:txBody>
          <a:bodyPr/>
          <a:lstStyle/>
          <a:p>
            <a:r>
              <a:rPr lang="en-GB" dirty="0" smtClean="0"/>
              <a:t>DCM Framework</a:t>
            </a:r>
            <a:endParaRPr lang="en-GB" dirty="0"/>
          </a:p>
        </p:txBody>
      </p:sp>
      <p:sp>
        <p:nvSpPr>
          <p:cNvPr id="3" name="TextBox 2"/>
          <p:cNvSpPr txBox="1"/>
          <p:nvPr/>
        </p:nvSpPr>
        <p:spPr>
          <a:xfrm>
            <a:off x="5580112" y="6237312"/>
            <a:ext cx="3563888" cy="646331"/>
          </a:xfrm>
          <a:prstGeom prst="rect">
            <a:avLst/>
          </a:prstGeom>
          <a:noFill/>
        </p:spPr>
        <p:txBody>
          <a:bodyPr wrap="square" rtlCol="0">
            <a:spAutoFit/>
          </a:bodyPr>
          <a:lstStyle/>
          <a:p>
            <a:r>
              <a:rPr lang="en-GB" sz="1200" dirty="0" smtClean="0">
                <a:solidFill>
                  <a:schemeClr val="tx1">
                    <a:lumMod val="50000"/>
                    <a:lumOff val="50000"/>
                  </a:schemeClr>
                </a:solidFill>
              </a:rPr>
              <a:t>Stimulus from </a:t>
            </a:r>
            <a:r>
              <a:rPr lang="en-GB" sz="1200" dirty="0" err="1" smtClean="0">
                <a:solidFill>
                  <a:schemeClr val="tx1">
                    <a:lumMod val="50000"/>
                    <a:lumOff val="50000"/>
                  </a:schemeClr>
                </a:solidFill>
              </a:rPr>
              <a:t>Buchel</a:t>
            </a:r>
            <a:r>
              <a:rPr lang="en-GB" sz="1200" dirty="0" smtClean="0">
                <a:solidFill>
                  <a:schemeClr val="tx1">
                    <a:lumMod val="50000"/>
                    <a:lumOff val="50000"/>
                  </a:schemeClr>
                </a:solidFill>
              </a:rPr>
              <a:t> and Friston, 1997</a:t>
            </a:r>
          </a:p>
          <a:p>
            <a:r>
              <a:rPr lang="en-GB" sz="1200" dirty="0" smtClean="0">
                <a:solidFill>
                  <a:schemeClr val="tx1">
                    <a:lumMod val="50000"/>
                    <a:lumOff val="50000"/>
                  </a:schemeClr>
                </a:solidFill>
              </a:rPr>
              <a:t>Figure 3 from Friston et al., </a:t>
            </a:r>
            <a:r>
              <a:rPr lang="en-GB" sz="1200" dirty="0" err="1" smtClean="0">
                <a:solidFill>
                  <a:schemeClr val="tx1">
                    <a:lumMod val="50000"/>
                    <a:lumOff val="50000"/>
                  </a:schemeClr>
                </a:solidFill>
              </a:rPr>
              <a:t>Neuroimage</a:t>
            </a:r>
            <a:r>
              <a:rPr lang="en-GB" sz="1200" dirty="0" smtClean="0">
                <a:solidFill>
                  <a:schemeClr val="tx1">
                    <a:lumMod val="50000"/>
                    <a:lumOff val="50000"/>
                  </a:schemeClr>
                </a:solidFill>
              </a:rPr>
              <a:t>, 2003</a:t>
            </a:r>
          </a:p>
          <a:p>
            <a:r>
              <a:rPr lang="en-GB" sz="1200" dirty="0" smtClean="0">
                <a:solidFill>
                  <a:schemeClr val="tx1">
                    <a:lumMod val="50000"/>
                    <a:lumOff val="50000"/>
                  </a:schemeClr>
                </a:solidFill>
              </a:rPr>
              <a:t>Brain by </a:t>
            </a:r>
            <a:r>
              <a:rPr lang="en-GB" sz="1200" dirty="0" err="1" smtClean="0">
                <a:solidFill>
                  <a:schemeClr val="tx1">
                    <a:lumMod val="50000"/>
                    <a:lumOff val="50000"/>
                  </a:schemeClr>
                </a:solidFill>
              </a:rPr>
              <a:t>Dierk</a:t>
            </a:r>
            <a:r>
              <a:rPr lang="en-GB" sz="1200" dirty="0" smtClean="0">
                <a:solidFill>
                  <a:schemeClr val="tx1">
                    <a:lumMod val="50000"/>
                    <a:lumOff val="50000"/>
                  </a:schemeClr>
                </a:solidFill>
              </a:rPr>
              <a:t> Schaefer, Flickr, </a:t>
            </a:r>
            <a:r>
              <a:rPr lang="en-GB" sz="1200" dirty="0" smtClean="0">
                <a:solidFill>
                  <a:schemeClr val="tx1">
                    <a:lumMod val="50000"/>
                    <a:lumOff val="50000"/>
                  </a:schemeClr>
                </a:solidFill>
                <a:hlinkClick r:id="rId3"/>
              </a:rPr>
              <a:t>CC 2.0</a:t>
            </a:r>
            <a:endParaRPr lang="en-GB" sz="1200" dirty="0">
              <a:solidFill>
                <a:schemeClr val="tx1">
                  <a:lumMod val="50000"/>
                  <a:lumOff val="50000"/>
                </a:schemeClr>
              </a:solidFill>
            </a:endParaRPr>
          </a:p>
        </p:txBody>
      </p:sp>
      <p:pic>
        <p:nvPicPr>
          <p:cNvPr id="12295" name="Picture 7" descr="D:\Documents\teaching\spm course\starfield.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959" t="11791" r="23378" b="16482"/>
          <a:stretch/>
        </p:blipFill>
        <p:spPr bwMode="auto">
          <a:xfrm>
            <a:off x="244404" y="2151494"/>
            <a:ext cx="1426000" cy="13629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44404" y="1498247"/>
            <a:ext cx="1406222" cy="584775"/>
          </a:xfrm>
          <a:prstGeom prst="rect">
            <a:avLst/>
          </a:prstGeom>
          <a:noFill/>
        </p:spPr>
        <p:txBody>
          <a:bodyPr wrap="square" rtlCol="0">
            <a:spAutoFit/>
          </a:bodyPr>
          <a:lstStyle/>
          <a:p>
            <a:pPr algn="ctr"/>
            <a:r>
              <a:rPr lang="en-GB" sz="1600" dirty="0" smtClean="0"/>
              <a:t>Experimental Stimulus (u)</a:t>
            </a:r>
            <a:endParaRPr lang="en-GB" sz="1600" dirty="0"/>
          </a:p>
        </p:txBody>
      </p:sp>
      <p:cxnSp>
        <p:nvCxnSpPr>
          <p:cNvPr id="10" name="Straight Arrow Connector 9"/>
          <p:cNvCxnSpPr/>
          <p:nvPr/>
        </p:nvCxnSpPr>
        <p:spPr>
          <a:xfrm>
            <a:off x="1763688" y="2901778"/>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 name="Picture 5" descr="http://www.carl-olsson.com/wp-content/uploads/2012/08/siemens-magnetom-trio-a-tim-system-3-t-0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769" r="7326"/>
          <a:stretch/>
        </p:blipFill>
        <p:spPr bwMode="auto">
          <a:xfrm>
            <a:off x="7279580" y="2072912"/>
            <a:ext cx="1417562" cy="136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876256" y="1510045"/>
            <a:ext cx="2232248" cy="338554"/>
          </a:xfrm>
          <a:prstGeom prst="rect">
            <a:avLst/>
          </a:prstGeom>
          <a:noFill/>
        </p:spPr>
        <p:txBody>
          <a:bodyPr wrap="square" rtlCol="0">
            <a:spAutoFit/>
          </a:bodyPr>
          <a:lstStyle/>
          <a:p>
            <a:pPr algn="ctr"/>
            <a:r>
              <a:rPr lang="en-GB" sz="1600" dirty="0" smtClean="0"/>
              <a:t>Observations (y)</a:t>
            </a:r>
            <a:endParaRPr lang="en-GB" sz="1600" dirty="0"/>
          </a:p>
        </p:txBody>
      </p:sp>
      <p:cxnSp>
        <p:nvCxnSpPr>
          <p:cNvPr id="45" name="Straight Arrow Connector 44"/>
          <p:cNvCxnSpPr/>
          <p:nvPr/>
        </p:nvCxnSpPr>
        <p:spPr>
          <a:xfrm>
            <a:off x="6747701" y="2849125"/>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2337088" y="4077072"/>
            <a:ext cx="1926405" cy="2088232"/>
            <a:chOff x="2337088" y="4077072"/>
            <a:chExt cx="1926405" cy="2088232"/>
          </a:xfrm>
        </p:grpSpPr>
        <p:sp>
          <p:nvSpPr>
            <p:cNvPr id="94" name="Rectangle 93"/>
            <p:cNvSpPr/>
            <p:nvPr/>
          </p:nvSpPr>
          <p:spPr>
            <a:xfrm>
              <a:off x="2337088" y="4077072"/>
              <a:ext cx="1926405"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7" name="TextBox 106"/>
            <p:cNvSpPr txBox="1"/>
            <p:nvPr/>
          </p:nvSpPr>
          <p:spPr>
            <a:xfrm>
              <a:off x="2627784" y="5723964"/>
              <a:ext cx="1512168" cy="369332"/>
            </a:xfrm>
            <a:prstGeom prst="rect">
              <a:avLst/>
            </a:prstGeom>
            <a:noFill/>
          </p:spPr>
          <p:txBody>
            <a:bodyPr wrap="square" rtlCol="0">
              <a:spAutoFit/>
            </a:bodyPr>
            <a:lstStyle/>
            <a:p>
              <a:r>
                <a:rPr lang="en-GB" b="1" dirty="0" smtClean="0"/>
                <a:t>z = f(</a:t>
              </a:r>
              <a:r>
                <a:rPr lang="en-GB" b="1" dirty="0" err="1" smtClean="0"/>
                <a:t>z,u</a:t>
              </a:r>
              <a:r>
                <a:rPr lang="en-GB" b="1" dirty="0" smtClean="0"/>
                <a:t>,</a:t>
              </a:r>
              <a:r>
                <a:rPr lang="el-GR" b="1" dirty="0" smtClean="0"/>
                <a:t>θ</a:t>
              </a:r>
              <a:r>
                <a:rPr lang="en-GB" b="1" baseline="30000" dirty="0" smtClean="0"/>
                <a:t>n</a:t>
              </a:r>
              <a:r>
                <a:rPr lang="en-GB" b="1" dirty="0" smtClean="0"/>
                <a:t>)</a:t>
              </a:r>
              <a:endParaRPr lang="en-GB" b="1" dirty="0"/>
            </a:p>
          </p:txBody>
        </p:sp>
        <p:sp>
          <p:nvSpPr>
            <p:cNvPr id="4" name="TextBox 3"/>
            <p:cNvSpPr txBox="1"/>
            <p:nvPr/>
          </p:nvSpPr>
          <p:spPr>
            <a:xfrm>
              <a:off x="2650836" y="5547968"/>
              <a:ext cx="504056" cy="369332"/>
            </a:xfrm>
            <a:prstGeom prst="rect">
              <a:avLst/>
            </a:prstGeom>
            <a:noFill/>
          </p:spPr>
          <p:txBody>
            <a:bodyPr wrap="square" rtlCol="0">
              <a:spAutoFit/>
            </a:bodyPr>
            <a:lstStyle/>
            <a:p>
              <a:r>
                <a:rPr lang="en-GB" b="1" dirty="0" smtClean="0"/>
                <a:t>.</a:t>
              </a:r>
              <a:endParaRPr lang="en-GB" b="1" dirty="0"/>
            </a:p>
          </p:txBody>
        </p:sp>
        <p:sp>
          <p:nvSpPr>
            <p:cNvPr id="6" name="TextBox 5"/>
            <p:cNvSpPr txBox="1"/>
            <p:nvPr/>
          </p:nvSpPr>
          <p:spPr>
            <a:xfrm>
              <a:off x="2421313" y="4193069"/>
              <a:ext cx="1780849" cy="1200329"/>
            </a:xfrm>
            <a:prstGeom prst="rect">
              <a:avLst/>
            </a:prstGeom>
            <a:noFill/>
          </p:spPr>
          <p:txBody>
            <a:bodyPr wrap="square" rtlCol="0">
              <a:spAutoFit/>
            </a:bodyPr>
            <a:lstStyle/>
            <a:p>
              <a:pPr algn="ctr"/>
              <a:r>
                <a:rPr lang="en-GB" dirty="0" smtClean="0"/>
                <a:t>How brain activity </a:t>
              </a:r>
              <a:r>
                <a:rPr lang="en-GB" b="1" dirty="0" smtClean="0"/>
                <a:t>z</a:t>
              </a:r>
              <a:r>
                <a:rPr lang="en-GB" dirty="0" smtClean="0"/>
                <a:t> changes over time</a:t>
              </a:r>
              <a:endParaRPr lang="en-GB" dirty="0"/>
            </a:p>
          </p:txBody>
        </p:sp>
      </p:grpSp>
      <p:grpSp>
        <p:nvGrpSpPr>
          <p:cNvPr id="13" name="Group 12"/>
          <p:cNvGrpSpPr/>
          <p:nvPr/>
        </p:nvGrpSpPr>
        <p:grpSpPr>
          <a:xfrm>
            <a:off x="4716016" y="4077072"/>
            <a:ext cx="1926405" cy="2088232"/>
            <a:chOff x="4716016" y="4077072"/>
            <a:chExt cx="1926405" cy="2088232"/>
          </a:xfrm>
        </p:grpSpPr>
        <p:sp>
          <p:nvSpPr>
            <p:cNvPr id="48" name="Rectangle 47"/>
            <p:cNvSpPr/>
            <p:nvPr/>
          </p:nvSpPr>
          <p:spPr>
            <a:xfrm>
              <a:off x="4716016" y="4077072"/>
              <a:ext cx="1926405"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TextBox 48"/>
            <p:cNvSpPr txBox="1"/>
            <p:nvPr/>
          </p:nvSpPr>
          <p:spPr>
            <a:xfrm>
              <a:off x="4932040" y="5723964"/>
              <a:ext cx="1517029" cy="369332"/>
            </a:xfrm>
            <a:prstGeom prst="rect">
              <a:avLst/>
            </a:prstGeom>
            <a:noFill/>
          </p:spPr>
          <p:txBody>
            <a:bodyPr wrap="square" rtlCol="0">
              <a:spAutoFit/>
            </a:bodyPr>
            <a:lstStyle/>
            <a:p>
              <a:pPr algn="ctr"/>
              <a:r>
                <a:rPr lang="en-GB" b="1" dirty="0"/>
                <a:t>y</a:t>
              </a:r>
              <a:r>
                <a:rPr lang="en-GB" b="1" dirty="0" smtClean="0"/>
                <a:t> = g(z, </a:t>
              </a:r>
              <a:r>
                <a:rPr lang="el-GR" b="1" dirty="0" smtClean="0"/>
                <a:t>θ</a:t>
              </a:r>
              <a:r>
                <a:rPr lang="en-GB" b="1" baseline="30000" dirty="0" smtClean="0"/>
                <a:t>h</a:t>
              </a:r>
              <a:r>
                <a:rPr lang="en-GB" b="1" dirty="0" smtClean="0"/>
                <a:t>)</a:t>
              </a:r>
              <a:endParaRPr lang="en-GB" b="1" dirty="0"/>
            </a:p>
          </p:txBody>
        </p:sp>
        <p:sp>
          <p:nvSpPr>
            <p:cNvPr id="51" name="TextBox 50"/>
            <p:cNvSpPr txBox="1"/>
            <p:nvPr/>
          </p:nvSpPr>
          <p:spPr>
            <a:xfrm>
              <a:off x="4800241" y="4193069"/>
              <a:ext cx="1780849" cy="1477328"/>
            </a:xfrm>
            <a:prstGeom prst="rect">
              <a:avLst/>
            </a:prstGeom>
            <a:noFill/>
          </p:spPr>
          <p:txBody>
            <a:bodyPr wrap="square" rtlCol="0">
              <a:spAutoFit/>
            </a:bodyPr>
            <a:lstStyle/>
            <a:p>
              <a:pPr algn="ctr"/>
              <a:r>
                <a:rPr lang="en-GB" dirty="0" smtClean="0"/>
                <a:t>What </a:t>
              </a:r>
              <a:r>
                <a:rPr lang="en-GB" dirty="0"/>
                <a:t>we would </a:t>
              </a:r>
              <a:r>
                <a:rPr lang="en-GB" dirty="0" smtClean="0"/>
                <a:t>see in the scanner, y, given the neural model?</a:t>
              </a:r>
              <a:endParaRPr lang="en-GB" dirty="0"/>
            </a:p>
          </p:txBody>
        </p:sp>
      </p:grpSp>
      <p:grpSp>
        <p:nvGrpSpPr>
          <p:cNvPr id="9" name="Group 8"/>
          <p:cNvGrpSpPr/>
          <p:nvPr/>
        </p:nvGrpSpPr>
        <p:grpSpPr>
          <a:xfrm>
            <a:off x="2142861" y="1340768"/>
            <a:ext cx="2337751" cy="2304256"/>
            <a:chOff x="2142861" y="1340768"/>
            <a:chExt cx="2337751" cy="2304256"/>
          </a:xfrm>
        </p:grpSpPr>
        <p:sp>
          <p:nvSpPr>
            <p:cNvPr id="17" name="TextBox 16"/>
            <p:cNvSpPr txBox="1"/>
            <p:nvPr/>
          </p:nvSpPr>
          <p:spPr>
            <a:xfrm>
              <a:off x="2142861" y="1340768"/>
              <a:ext cx="2337751" cy="338554"/>
            </a:xfrm>
            <a:prstGeom prst="rect">
              <a:avLst/>
            </a:prstGeom>
            <a:noFill/>
          </p:spPr>
          <p:txBody>
            <a:bodyPr wrap="square" rtlCol="0">
              <a:spAutoFit/>
            </a:bodyPr>
            <a:lstStyle/>
            <a:p>
              <a:pPr algn="ctr"/>
              <a:r>
                <a:rPr lang="en-GB" sz="1600" dirty="0" smtClean="0"/>
                <a:t>Neural Model</a:t>
              </a:r>
              <a:endParaRPr lang="en-GB" sz="1600" dirty="0"/>
            </a:p>
          </p:txBody>
        </p:sp>
        <p:pic>
          <p:nvPicPr>
            <p:cNvPr id="17410" name="Picture 2" descr="D:\Documents\teaching\spm course\effective_con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1313" y="1833609"/>
              <a:ext cx="1780849" cy="18114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4263493" y="1328970"/>
            <a:ext cx="2570523" cy="2414499"/>
            <a:chOff x="4263493" y="1328970"/>
            <a:chExt cx="2570523" cy="2414499"/>
          </a:xfrm>
        </p:grpSpPr>
        <p:cxnSp>
          <p:nvCxnSpPr>
            <p:cNvPr id="21" name="Straight Arrow Connector 20"/>
            <p:cNvCxnSpPr/>
            <p:nvPr/>
          </p:nvCxnSpPr>
          <p:spPr>
            <a:xfrm>
              <a:off x="4263493" y="2891613"/>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434" name="Picture 2" descr="Full-size image (96 K)"/>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4085"/>
            <a:stretch/>
          </p:blipFill>
          <p:spPr bwMode="auto">
            <a:xfrm>
              <a:off x="4809205" y="1848599"/>
              <a:ext cx="1711872" cy="1894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4496265" y="1328970"/>
              <a:ext cx="2337751" cy="338554"/>
            </a:xfrm>
            <a:prstGeom prst="rect">
              <a:avLst/>
            </a:prstGeom>
            <a:noFill/>
          </p:spPr>
          <p:txBody>
            <a:bodyPr wrap="square" rtlCol="0">
              <a:spAutoFit/>
            </a:bodyPr>
            <a:lstStyle/>
            <a:p>
              <a:pPr algn="ctr"/>
              <a:r>
                <a:rPr lang="en-GB" sz="1600" dirty="0" smtClean="0"/>
                <a:t>Observation Model</a:t>
              </a:r>
              <a:endParaRPr lang="en-GB" sz="1600" dirty="0"/>
            </a:p>
          </p:txBody>
        </p:sp>
      </p:grpSp>
      <p:cxnSp>
        <p:nvCxnSpPr>
          <p:cNvPr id="20" name="Straight Arrow Connector 19"/>
          <p:cNvCxnSpPr/>
          <p:nvPr/>
        </p:nvCxnSpPr>
        <p:spPr>
          <a:xfrm flipV="1">
            <a:off x="3707904" y="6057292"/>
            <a:ext cx="0" cy="36004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5267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Haemodynamic Model</a:t>
            </a:r>
            <a:endParaRPr lang="en-GB" dirty="0"/>
          </a:p>
        </p:txBody>
      </p:sp>
      <p:pic>
        <p:nvPicPr>
          <p:cNvPr id="4" name="Picture 3"/>
          <p:cNvPicPr>
            <a:picLocks noChangeAspect="1" noChangeArrowheads="1"/>
          </p:cNvPicPr>
          <p:nvPr/>
        </p:nvPicPr>
        <p:blipFill>
          <a:blip r:embed="rId2"/>
          <a:srcRect l="9450" t="15479" r="35032" b="8336"/>
          <a:stretch>
            <a:fillRect/>
          </a:stretch>
        </p:blipFill>
        <p:spPr bwMode="auto">
          <a:xfrm>
            <a:off x="2058041" y="1881448"/>
            <a:ext cx="5330674" cy="4571887"/>
          </a:xfrm>
          <a:prstGeom prst="rect">
            <a:avLst/>
          </a:prstGeom>
          <a:noFill/>
          <a:ln w="9525">
            <a:noFill/>
            <a:miter lim="800000"/>
            <a:headEnd/>
            <a:tailEnd/>
          </a:ln>
        </p:spPr>
      </p:pic>
    </p:spTree>
    <p:extLst>
      <p:ext uri="{BB962C8B-B14F-4D97-AF65-F5344CB8AC3E}">
        <p14:creationId xmlns:p14="http://schemas.microsoft.com/office/powerpoint/2010/main" val="2091710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a:xfrm>
            <a:off x="330200" y="1628800"/>
            <a:ext cx="8489950" cy="3960986"/>
          </a:xfrm>
        </p:spPr>
        <p:txBody>
          <a:bodyPr/>
          <a:lstStyle/>
          <a:p>
            <a:r>
              <a:rPr lang="en-GB" sz="2600" dirty="0" smtClean="0">
                <a:solidFill>
                  <a:schemeClr val="bg1">
                    <a:lumMod val="50000"/>
                  </a:schemeClr>
                </a:solidFill>
              </a:rPr>
              <a:t>Overview of DCM</a:t>
            </a:r>
          </a:p>
          <a:p>
            <a:pPr lvl="1"/>
            <a:r>
              <a:rPr lang="en-GB" sz="2600" dirty="0" smtClean="0">
                <a:solidFill>
                  <a:schemeClr val="bg1">
                    <a:lumMod val="50000"/>
                  </a:schemeClr>
                </a:solidFill>
              </a:rPr>
              <a:t>Effective connectivity, DCM framework, generative models</a:t>
            </a:r>
            <a:br>
              <a:rPr lang="en-GB" sz="2600" dirty="0" smtClean="0">
                <a:solidFill>
                  <a:schemeClr val="bg1">
                    <a:lumMod val="50000"/>
                  </a:schemeClr>
                </a:solidFill>
              </a:rPr>
            </a:br>
            <a:endParaRPr lang="en-GB" sz="2600" dirty="0" smtClean="0">
              <a:solidFill>
                <a:schemeClr val="bg1">
                  <a:lumMod val="50000"/>
                </a:schemeClr>
              </a:solidFill>
            </a:endParaRPr>
          </a:p>
          <a:p>
            <a:r>
              <a:rPr lang="en-GB" sz="2600" dirty="0" smtClean="0">
                <a:solidFill>
                  <a:schemeClr val="bg1">
                    <a:lumMod val="50000"/>
                  </a:schemeClr>
                </a:solidFill>
              </a:rPr>
              <a:t>Model specification</a:t>
            </a:r>
            <a:endParaRPr lang="en-GB" sz="2600" dirty="0" smtClean="0">
              <a:solidFill>
                <a:schemeClr val="bg1">
                  <a:lumMod val="50000"/>
                </a:schemeClr>
              </a:solidFill>
            </a:endParaRPr>
          </a:p>
          <a:p>
            <a:pPr lvl="1"/>
            <a:r>
              <a:rPr lang="en-GB" sz="2600" dirty="0" smtClean="0">
                <a:solidFill>
                  <a:schemeClr val="bg1">
                    <a:lumMod val="50000"/>
                  </a:schemeClr>
                </a:solidFill>
              </a:rPr>
              <a:t>Neural model, haemodynamic model</a:t>
            </a:r>
            <a:br>
              <a:rPr lang="en-GB" sz="2600" dirty="0" smtClean="0">
                <a:solidFill>
                  <a:schemeClr val="bg1">
                    <a:lumMod val="50000"/>
                  </a:schemeClr>
                </a:solidFill>
              </a:rPr>
            </a:br>
            <a:endParaRPr lang="en-GB" sz="2600" dirty="0" smtClean="0">
              <a:solidFill>
                <a:schemeClr val="bg1">
                  <a:lumMod val="50000"/>
                </a:schemeClr>
              </a:solidFill>
            </a:endParaRPr>
          </a:p>
          <a:p>
            <a:r>
              <a:rPr lang="en-GB" sz="2600" b="1" dirty="0" smtClean="0"/>
              <a:t>Model estimation</a:t>
            </a:r>
            <a:endParaRPr lang="en-GB" sz="2600" b="1" dirty="0" smtClean="0"/>
          </a:p>
          <a:p>
            <a:pPr lvl="1"/>
            <a:r>
              <a:rPr lang="en-GB" sz="2600" dirty="0" smtClean="0">
                <a:solidFill>
                  <a:schemeClr val="accent2"/>
                </a:solidFill>
              </a:rPr>
              <a:t>Model inversion, parameter </a:t>
            </a:r>
            <a:r>
              <a:rPr lang="en-GB" sz="2600" dirty="0" smtClean="0">
                <a:solidFill>
                  <a:schemeClr val="accent2"/>
                </a:solidFill>
              </a:rPr>
              <a:t>inference</a:t>
            </a:r>
            <a:br>
              <a:rPr lang="en-GB" sz="2600" dirty="0" smtClean="0">
                <a:solidFill>
                  <a:schemeClr val="accent2"/>
                </a:solidFill>
              </a:rPr>
            </a:br>
            <a:endParaRPr lang="en-GB" sz="2600" dirty="0" smtClean="0">
              <a:solidFill>
                <a:schemeClr val="accent2"/>
              </a:solidFill>
            </a:endParaRPr>
          </a:p>
          <a:p>
            <a:r>
              <a:rPr lang="en-GB" sz="2600" dirty="0" smtClean="0">
                <a:solidFill>
                  <a:schemeClr val="bg1">
                    <a:lumMod val="50000"/>
                  </a:schemeClr>
                </a:solidFill>
              </a:rPr>
              <a:t>Example</a:t>
            </a:r>
            <a:endParaRPr lang="en-GB" sz="2600" dirty="0" smtClean="0">
              <a:solidFill>
                <a:schemeClr val="bg1">
                  <a:lumMod val="50000"/>
                </a:schemeClr>
              </a:solidFill>
            </a:endParaRPr>
          </a:p>
          <a:p>
            <a:endParaRPr lang="en-GB" sz="2600" dirty="0" smtClean="0"/>
          </a:p>
          <a:p>
            <a:endParaRPr lang="en-GB" sz="2600" dirty="0"/>
          </a:p>
        </p:txBody>
      </p:sp>
    </p:spTree>
    <p:extLst>
      <p:ext uri="{BB962C8B-B14F-4D97-AF65-F5344CB8AC3E}">
        <p14:creationId xmlns:p14="http://schemas.microsoft.com/office/powerpoint/2010/main" val="4311190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1239" y="1679322"/>
            <a:ext cx="4431001" cy="2253734"/>
          </a:xfrm>
          <a:prstGeom prst="rect">
            <a:avLst/>
          </a:prstGeom>
          <a:solidFill>
            <a:schemeClr val="accent6">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30200" y="548680"/>
            <a:ext cx="8489950" cy="1296988"/>
          </a:xfrm>
        </p:spPr>
        <p:txBody>
          <a:bodyPr/>
          <a:lstStyle/>
          <a:p>
            <a:r>
              <a:rPr lang="en-GB" dirty="0" smtClean="0"/>
              <a:t>DCM Framework</a:t>
            </a:r>
            <a:endParaRPr lang="en-GB" dirty="0"/>
          </a:p>
        </p:txBody>
      </p:sp>
      <p:sp>
        <p:nvSpPr>
          <p:cNvPr id="3" name="TextBox 2"/>
          <p:cNvSpPr txBox="1"/>
          <p:nvPr/>
        </p:nvSpPr>
        <p:spPr>
          <a:xfrm>
            <a:off x="5580112" y="6237312"/>
            <a:ext cx="3563888" cy="646331"/>
          </a:xfrm>
          <a:prstGeom prst="rect">
            <a:avLst/>
          </a:prstGeom>
          <a:noFill/>
        </p:spPr>
        <p:txBody>
          <a:bodyPr wrap="square" rtlCol="0">
            <a:spAutoFit/>
          </a:bodyPr>
          <a:lstStyle/>
          <a:p>
            <a:r>
              <a:rPr lang="en-GB" sz="1200" dirty="0" smtClean="0">
                <a:solidFill>
                  <a:schemeClr val="tx1">
                    <a:lumMod val="50000"/>
                    <a:lumOff val="50000"/>
                  </a:schemeClr>
                </a:solidFill>
              </a:rPr>
              <a:t>Stimulus from </a:t>
            </a:r>
            <a:r>
              <a:rPr lang="en-GB" sz="1200" dirty="0" err="1" smtClean="0">
                <a:solidFill>
                  <a:schemeClr val="tx1">
                    <a:lumMod val="50000"/>
                    <a:lumOff val="50000"/>
                  </a:schemeClr>
                </a:solidFill>
              </a:rPr>
              <a:t>Buchel</a:t>
            </a:r>
            <a:r>
              <a:rPr lang="en-GB" sz="1200" dirty="0" smtClean="0">
                <a:solidFill>
                  <a:schemeClr val="tx1">
                    <a:lumMod val="50000"/>
                    <a:lumOff val="50000"/>
                  </a:schemeClr>
                </a:solidFill>
              </a:rPr>
              <a:t> and Friston, 1997</a:t>
            </a:r>
          </a:p>
          <a:p>
            <a:r>
              <a:rPr lang="en-GB" sz="1200" dirty="0" smtClean="0">
                <a:solidFill>
                  <a:schemeClr val="tx1">
                    <a:lumMod val="50000"/>
                    <a:lumOff val="50000"/>
                  </a:schemeClr>
                </a:solidFill>
              </a:rPr>
              <a:t>Figure 3 from Friston et al., </a:t>
            </a:r>
            <a:r>
              <a:rPr lang="en-GB" sz="1200" dirty="0" err="1" smtClean="0">
                <a:solidFill>
                  <a:schemeClr val="tx1">
                    <a:lumMod val="50000"/>
                    <a:lumOff val="50000"/>
                  </a:schemeClr>
                </a:solidFill>
              </a:rPr>
              <a:t>Neuroimage</a:t>
            </a:r>
            <a:r>
              <a:rPr lang="en-GB" sz="1200" dirty="0" smtClean="0">
                <a:solidFill>
                  <a:schemeClr val="tx1">
                    <a:lumMod val="50000"/>
                    <a:lumOff val="50000"/>
                  </a:schemeClr>
                </a:solidFill>
              </a:rPr>
              <a:t>, 2003</a:t>
            </a:r>
          </a:p>
          <a:p>
            <a:r>
              <a:rPr lang="en-GB" sz="1200" dirty="0" smtClean="0">
                <a:solidFill>
                  <a:schemeClr val="tx1">
                    <a:lumMod val="50000"/>
                    <a:lumOff val="50000"/>
                  </a:schemeClr>
                </a:solidFill>
              </a:rPr>
              <a:t>Brain by </a:t>
            </a:r>
            <a:r>
              <a:rPr lang="en-GB" sz="1200" dirty="0" err="1" smtClean="0">
                <a:solidFill>
                  <a:schemeClr val="tx1">
                    <a:lumMod val="50000"/>
                    <a:lumOff val="50000"/>
                  </a:schemeClr>
                </a:solidFill>
              </a:rPr>
              <a:t>Dierk</a:t>
            </a:r>
            <a:r>
              <a:rPr lang="en-GB" sz="1200" dirty="0" smtClean="0">
                <a:solidFill>
                  <a:schemeClr val="tx1">
                    <a:lumMod val="50000"/>
                    <a:lumOff val="50000"/>
                  </a:schemeClr>
                </a:solidFill>
              </a:rPr>
              <a:t> Schaefer, Flickr, </a:t>
            </a:r>
            <a:r>
              <a:rPr lang="en-GB" sz="1200" dirty="0" smtClean="0">
                <a:solidFill>
                  <a:schemeClr val="tx1">
                    <a:lumMod val="50000"/>
                    <a:lumOff val="50000"/>
                  </a:schemeClr>
                </a:solidFill>
                <a:hlinkClick r:id="rId3"/>
              </a:rPr>
              <a:t>CC 2.0</a:t>
            </a:r>
            <a:endParaRPr lang="en-GB" sz="1200" dirty="0">
              <a:solidFill>
                <a:schemeClr val="tx1">
                  <a:lumMod val="50000"/>
                  <a:lumOff val="50000"/>
                </a:schemeClr>
              </a:solidFill>
            </a:endParaRPr>
          </a:p>
        </p:txBody>
      </p:sp>
      <p:pic>
        <p:nvPicPr>
          <p:cNvPr id="12295" name="Picture 7" descr="D:\Documents\teaching\spm course\starfield.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959" t="11791" r="23378" b="16482"/>
          <a:stretch/>
        </p:blipFill>
        <p:spPr bwMode="auto">
          <a:xfrm>
            <a:off x="244404" y="2151494"/>
            <a:ext cx="1426000" cy="13629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44404" y="1498247"/>
            <a:ext cx="1406222" cy="584775"/>
          </a:xfrm>
          <a:prstGeom prst="rect">
            <a:avLst/>
          </a:prstGeom>
          <a:noFill/>
        </p:spPr>
        <p:txBody>
          <a:bodyPr wrap="square" rtlCol="0">
            <a:spAutoFit/>
          </a:bodyPr>
          <a:lstStyle/>
          <a:p>
            <a:pPr algn="ctr"/>
            <a:r>
              <a:rPr lang="en-GB" sz="1600" dirty="0" smtClean="0"/>
              <a:t>Experimental Stimulus (u)</a:t>
            </a:r>
            <a:endParaRPr lang="en-GB" sz="1600" dirty="0"/>
          </a:p>
        </p:txBody>
      </p:sp>
      <p:cxnSp>
        <p:nvCxnSpPr>
          <p:cNvPr id="10" name="Straight Arrow Connector 9"/>
          <p:cNvCxnSpPr/>
          <p:nvPr/>
        </p:nvCxnSpPr>
        <p:spPr>
          <a:xfrm>
            <a:off x="1763688" y="2901778"/>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 name="Picture 5" descr="http://www.carl-olsson.com/wp-content/uploads/2012/08/siemens-magnetom-trio-a-tim-system-3-t-0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769" r="7326"/>
          <a:stretch/>
        </p:blipFill>
        <p:spPr bwMode="auto">
          <a:xfrm>
            <a:off x="7279580" y="2072912"/>
            <a:ext cx="1417562" cy="136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876256" y="1510045"/>
            <a:ext cx="2232248" cy="338554"/>
          </a:xfrm>
          <a:prstGeom prst="rect">
            <a:avLst/>
          </a:prstGeom>
          <a:noFill/>
        </p:spPr>
        <p:txBody>
          <a:bodyPr wrap="square" rtlCol="0">
            <a:spAutoFit/>
          </a:bodyPr>
          <a:lstStyle/>
          <a:p>
            <a:pPr algn="ctr"/>
            <a:r>
              <a:rPr lang="en-GB" sz="1600" dirty="0" smtClean="0"/>
              <a:t>Observations (y)</a:t>
            </a:r>
            <a:endParaRPr lang="en-GB" sz="1600" dirty="0"/>
          </a:p>
        </p:txBody>
      </p:sp>
      <p:cxnSp>
        <p:nvCxnSpPr>
          <p:cNvPr id="45" name="Straight Arrow Connector 44"/>
          <p:cNvCxnSpPr/>
          <p:nvPr/>
        </p:nvCxnSpPr>
        <p:spPr>
          <a:xfrm>
            <a:off x="6747701" y="2849125"/>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2337088" y="4077072"/>
            <a:ext cx="1926405" cy="2088232"/>
            <a:chOff x="2337088" y="4077072"/>
            <a:chExt cx="1926405" cy="2088232"/>
          </a:xfrm>
        </p:grpSpPr>
        <p:sp>
          <p:nvSpPr>
            <p:cNvPr id="94" name="Rectangle 93"/>
            <p:cNvSpPr/>
            <p:nvPr/>
          </p:nvSpPr>
          <p:spPr>
            <a:xfrm>
              <a:off x="2337088" y="4077072"/>
              <a:ext cx="1926405"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7" name="TextBox 106"/>
            <p:cNvSpPr txBox="1"/>
            <p:nvPr/>
          </p:nvSpPr>
          <p:spPr>
            <a:xfrm>
              <a:off x="2627784" y="5723964"/>
              <a:ext cx="1512168" cy="369332"/>
            </a:xfrm>
            <a:prstGeom prst="rect">
              <a:avLst/>
            </a:prstGeom>
            <a:noFill/>
          </p:spPr>
          <p:txBody>
            <a:bodyPr wrap="square" rtlCol="0">
              <a:spAutoFit/>
            </a:bodyPr>
            <a:lstStyle/>
            <a:p>
              <a:r>
                <a:rPr lang="en-GB" b="1" dirty="0" smtClean="0"/>
                <a:t>z = f(</a:t>
              </a:r>
              <a:r>
                <a:rPr lang="en-GB" b="1" dirty="0" err="1" smtClean="0"/>
                <a:t>z,u</a:t>
              </a:r>
              <a:r>
                <a:rPr lang="en-GB" b="1" dirty="0" smtClean="0"/>
                <a:t>,</a:t>
              </a:r>
              <a:r>
                <a:rPr lang="el-GR" b="1" dirty="0" smtClean="0"/>
                <a:t>θ</a:t>
              </a:r>
              <a:r>
                <a:rPr lang="en-GB" b="1" baseline="30000" dirty="0" smtClean="0"/>
                <a:t>n</a:t>
              </a:r>
              <a:r>
                <a:rPr lang="en-GB" b="1" dirty="0" smtClean="0"/>
                <a:t>)</a:t>
              </a:r>
              <a:endParaRPr lang="en-GB" b="1" dirty="0"/>
            </a:p>
          </p:txBody>
        </p:sp>
        <p:sp>
          <p:nvSpPr>
            <p:cNvPr id="4" name="TextBox 3"/>
            <p:cNvSpPr txBox="1"/>
            <p:nvPr/>
          </p:nvSpPr>
          <p:spPr>
            <a:xfrm>
              <a:off x="2650836" y="5547968"/>
              <a:ext cx="504056" cy="369332"/>
            </a:xfrm>
            <a:prstGeom prst="rect">
              <a:avLst/>
            </a:prstGeom>
            <a:noFill/>
          </p:spPr>
          <p:txBody>
            <a:bodyPr wrap="square" rtlCol="0">
              <a:spAutoFit/>
            </a:bodyPr>
            <a:lstStyle/>
            <a:p>
              <a:r>
                <a:rPr lang="en-GB" b="1" dirty="0" smtClean="0"/>
                <a:t>.</a:t>
              </a:r>
              <a:endParaRPr lang="en-GB" b="1" dirty="0"/>
            </a:p>
          </p:txBody>
        </p:sp>
        <p:sp>
          <p:nvSpPr>
            <p:cNvPr id="6" name="TextBox 5"/>
            <p:cNvSpPr txBox="1"/>
            <p:nvPr/>
          </p:nvSpPr>
          <p:spPr>
            <a:xfrm>
              <a:off x="2421313" y="4193069"/>
              <a:ext cx="1780849" cy="1200329"/>
            </a:xfrm>
            <a:prstGeom prst="rect">
              <a:avLst/>
            </a:prstGeom>
            <a:noFill/>
          </p:spPr>
          <p:txBody>
            <a:bodyPr wrap="square" rtlCol="0">
              <a:spAutoFit/>
            </a:bodyPr>
            <a:lstStyle/>
            <a:p>
              <a:pPr algn="ctr"/>
              <a:r>
                <a:rPr lang="en-GB" dirty="0" smtClean="0"/>
                <a:t>How brain activity </a:t>
              </a:r>
              <a:r>
                <a:rPr lang="en-GB" b="1" dirty="0" smtClean="0"/>
                <a:t>z</a:t>
              </a:r>
              <a:r>
                <a:rPr lang="en-GB" dirty="0" smtClean="0"/>
                <a:t> changes over time</a:t>
              </a:r>
              <a:endParaRPr lang="en-GB" dirty="0"/>
            </a:p>
          </p:txBody>
        </p:sp>
      </p:grpSp>
      <p:grpSp>
        <p:nvGrpSpPr>
          <p:cNvPr id="13" name="Group 12"/>
          <p:cNvGrpSpPr/>
          <p:nvPr/>
        </p:nvGrpSpPr>
        <p:grpSpPr>
          <a:xfrm>
            <a:off x="4716016" y="4077072"/>
            <a:ext cx="1926405" cy="2088232"/>
            <a:chOff x="4716016" y="4077072"/>
            <a:chExt cx="1926405" cy="2088232"/>
          </a:xfrm>
        </p:grpSpPr>
        <p:sp>
          <p:nvSpPr>
            <p:cNvPr id="48" name="Rectangle 47"/>
            <p:cNvSpPr/>
            <p:nvPr/>
          </p:nvSpPr>
          <p:spPr>
            <a:xfrm>
              <a:off x="4716016" y="4077072"/>
              <a:ext cx="1926405"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TextBox 48"/>
            <p:cNvSpPr txBox="1"/>
            <p:nvPr/>
          </p:nvSpPr>
          <p:spPr>
            <a:xfrm>
              <a:off x="4932040" y="5723964"/>
              <a:ext cx="1517029" cy="369332"/>
            </a:xfrm>
            <a:prstGeom prst="rect">
              <a:avLst/>
            </a:prstGeom>
            <a:noFill/>
          </p:spPr>
          <p:txBody>
            <a:bodyPr wrap="square" rtlCol="0">
              <a:spAutoFit/>
            </a:bodyPr>
            <a:lstStyle/>
            <a:p>
              <a:pPr algn="ctr"/>
              <a:r>
                <a:rPr lang="en-GB" b="1" dirty="0"/>
                <a:t>y</a:t>
              </a:r>
              <a:r>
                <a:rPr lang="en-GB" b="1" dirty="0" smtClean="0"/>
                <a:t> = g(z, </a:t>
              </a:r>
              <a:r>
                <a:rPr lang="el-GR" b="1" dirty="0" smtClean="0"/>
                <a:t>θ</a:t>
              </a:r>
              <a:r>
                <a:rPr lang="en-GB" b="1" baseline="30000" dirty="0" smtClean="0"/>
                <a:t>h</a:t>
              </a:r>
              <a:r>
                <a:rPr lang="en-GB" b="1" dirty="0" smtClean="0"/>
                <a:t>)</a:t>
              </a:r>
              <a:endParaRPr lang="en-GB" b="1" dirty="0"/>
            </a:p>
          </p:txBody>
        </p:sp>
        <p:sp>
          <p:nvSpPr>
            <p:cNvPr id="51" name="TextBox 50"/>
            <p:cNvSpPr txBox="1"/>
            <p:nvPr/>
          </p:nvSpPr>
          <p:spPr>
            <a:xfrm>
              <a:off x="4800241" y="4193069"/>
              <a:ext cx="1780849" cy="1477328"/>
            </a:xfrm>
            <a:prstGeom prst="rect">
              <a:avLst/>
            </a:prstGeom>
            <a:noFill/>
          </p:spPr>
          <p:txBody>
            <a:bodyPr wrap="square" rtlCol="0">
              <a:spAutoFit/>
            </a:bodyPr>
            <a:lstStyle/>
            <a:p>
              <a:pPr algn="ctr"/>
              <a:r>
                <a:rPr lang="en-GB" dirty="0" smtClean="0"/>
                <a:t>What </a:t>
              </a:r>
              <a:r>
                <a:rPr lang="en-GB" dirty="0"/>
                <a:t>we would </a:t>
              </a:r>
              <a:r>
                <a:rPr lang="en-GB" dirty="0" smtClean="0"/>
                <a:t>see in the scanner, y, given the neural model?</a:t>
              </a:r>
              <a:endParaRPr lang="en-GB" dirty="0"/>
            </a:p>
          </p:txBody>
        </p:sp>
      </p:grpSp>
      <p:grpSp>
        <p:nvGrpSpPr>
          <p:cNvPr id="9" name="Group 8"/>
          <p:cNvGrpSpPr/>
          <p:nvPr/>
        </p:nvGrpSpPr>
        <p:grpSpPr>
          <a:xfrm>
            <a:off x="2142861" y="1340768"/>
            <a:ext cx="2337751" cy="2304256"/>
            <a:chOff x="2142861" y="1340768"/>
            <a:chExt cx="2337751" cy="2304256"/>
          </a:xfrm>
        </p:grpSpPr>
        <p:sp>
          <p:nvSpPr>
            <p:cNvPr id="17" name="TextBox 16"/>
            <p:cNvSpPr txBox="1"/>
            <p:nvPr/>
          </p:nvSpPr>
          <p:spPr>
            <a:xfrm>
              <a:off x="2142861" y="1340768"/>
              <a:ext cx="2337751" cy="338554"/>
            </a:xfrm>
            <a:prstGeom prst="rect">
              <a:avLst/>
            </a:prstGeom>
            <a:noFill/>
          </p:spPr>
          <p:txBody>
            <a:bodyPr wrap="square" rtlCol="0">
              <a:spAutoFit/>
            </a:bodyPr>
            <a:lstStyle/>
            <a:p>
              <a:pPr algn="ctr"/>
              <a:r>
                <a:rPr lang="en-GB" sz="1600" dirty="0" smtClean="0"/>
                <a:t>Neural Model</a:t>
              </a:r>
              <a:endParaRPr lang="en-GB" sz="1600" dirty="0"/>
            </a:p>
          </p:txBody>
        </p:sp>
        <p:pic>
          <p:nvPicPr>
            <p:cNvPr id="17410" name="Picture 2" descr="D:\Documents\teaching\spm course\effective_con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1313" y="1833609"/>
              <a:ext cx="1780849" cy="18114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4263493" y="1328970"/>
            <a:ext cx="2570523" cy="2414499"/>
            <a:chOff x="4263493" y="1328970"/>
            <a:chExt cx="2570523" cy="2414499"/>
          </a:xfrm>
        </p:grpSpPr>
        <p:cxnSp>
          <p:nvCxnSpPr>
            <p:cNvPr id="21" name="Straight Arrow Connector 20"/>
            <p:cNvCxnSpPr/>
            <p:nvPr/>
          </p:nvCxnSpPr>
          <p:spPr>
            <a:xfrm>
              <a:off x="4263493" y="2891613"/>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434" name="Picture 2" descr="Full-size image (96 K)"/>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4085"/>
            <a:stretch/>
          </p:blipFill>
          <p:spPr bwMode="auto">
            <a:xfrm>
              <a:off x="4809205" y="1848599"/>
              <a:ext cx="1711872" cy="1894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4496265" y="1328970"/>
              <a:ext cx="2337751" cy="338554"/>
            </a:xfrm>
            <a:prstGeom prst="rect">
              <a:avLst/>
            </a:prstGeom>
            <a:noFill/>
          </p:spPr>
          <p:txBody>
            <a:bodyPr wrap="square" rtlCol="0">
              <a:spAutoFit/>
            </a:bodyPr>
            <a:lstStyle/>
            <a:p>
              <a:pPr algn="ctr"/>
              <a:r>
                <a:rPr lang="en-GB" sz="1600" dirty="0" smtClean="0"/>
                <a:t>Observation Model</a:t>
              </a:r>
              <a:endParaRPr lang="en-GB" sz="1600" dirty="0"/>
            </a:p>
          </p:txBody>
        </p:sp>
      </p:grpSp>
      <p:cxnSp>
        <p:nvCxnSpPr>
          <p:cNvPr id="20" name="Straight Arrow Connector 19"/>
          <p:cNvCxnSpPr/>
          <p:nvPr/>
        </p:nvCxnSpPr>
        <p:spPr>
          <a:xfrm flipV="1">
            <a:off x="3707904" y="6057292"/>
            <a:ext cx="0" cy="36004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02727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54050" y="765175"/>
            <a:ext cx="8489950" cy="1296988"/>
          </a:xfrm>
        </p:spPr>
        <p:txBody>
          <a:bodyPr/>
          <a:lstStyle/>
          <a:p>
            <a:r>
              <a:rPr lang="en-GB" dirty="0" smtClean="0"/>
              <a:t>Bayesian Models</a:t>
            </a:r>
            <a:endParaRPr lang="en-GB" dirty="0"/>
          </a:p>
        </p:txBody>
      </p:sp>
      <p:pic>
        <p:nvPicPr>
          <p:cNvPr id="6" name="Picture 5" descr="bayes_2"/>
          <p:cNvPicPr>
            <a:picLocks noChangeAspect="1" noChangeArrowheads="1"/>
          </p:cNvPicPr>
          <p:nvPr/>
        </p:nvPicPr>
        <p:blipFill>
          <a:blip r:embed="rId2" cstate="print"/>
          <a:srcRect b="4976"/>
          <a:stretch>
            <a:fillRect/>
          </a:stretch>
        </p:blipFill>
        <p:spPr bwMode="auto">
          <a:xfrm>
            <a:off x="4698467" y="2207141"/>
            <a:ext cx="4398962" cy="2749996"/>
          </a:xfrm>
          <a:prstGeom prst="rect">
            <a:avLst/>
          </a:prstGeom>
          <a:noFill/>
          <a:ln w="9525">
            <a:noFill/>
            <a:miter lim="800000"/>
            <a:headEnd/>
            <a:tailEnd/>
          </a:ln>
        </p:spPr>
      </p:pic>
      <p:sp>
        <p:nvSpPr>
          <p:cNvPr id="7" name="Text Box 5"/>
          <p:cNvSpPr txBox="1">
            <a:spLocks noChangeArrowheads="1"/>
          </p:cNvSpPr>
          <p:nvPr/>
        </p:nvSpPr>
        <p:spPr bwMode="auto">
          <a:xfrm>
            <a:off x="158465" y="4037002"/>
            <a:ext cx="4271619" cy="461665"/>
          </a:xfrm>
          <a:prstGeom prst="rect">
            <a:avLst/>
          </a:prstGeom>
          <a:noFill/>
          <a:ln w="9525" algn="ctr">
            <a:noFill/>
            <a:miter lim="800000"/>
            <a:headEnd/>
            <a:tailEnd/>
          </a:ln>
        </p:spPr>
        <p:txBody>
          <a:bodyPr wrap="none">
            <a:spAutoFit/>
          </a:bodyPr>
          <a:lstStyle>
            <a:defPPr>
              <a:defRPr lang="en-US"/>
            </a:defPPr>
            <a:lvl1pPr marL="0" algn="l" defTabSz="930320" rtl="0" eaLnBrk="1" latinLnBrk="0" hangingPunct="1">
              <a:defRPr sz="1800" kern="1200">
                <a:solidFill>
                  <a:schemeClr val="tx1"/>
                </a:solidFill>
                <a:latin typeface="+mn-lt"/>
                <a:ea typeface="+mn-ea"/>
                <a:cs typeface="+mn-cs"/>
              </a:defRPr>
            </a:lvl1pPr>
            <a:lvl2pPr marL="465160" algn="l" defTabSz="930320" rtl="0" eaLnBrk="1" latinLnBrk="0" hangingPunct="1">
              <a:defRPr sz="1800" kern="1200">
                <a:solidFill>
                  <a:schemeClr val="tx1"/>
                </a:solidFill>
                <a:latin typeface="+mn-lt"/>
                <a:ea typeface="+mn-ea"/>
                <a:cs typeface="+mn-cs"/>
              </a:defRPr>
            </a:lvl2pPr>
            <a:lvl3pPr marL="930320" algn="l" defTabSz="930320" rtl="0" eaLnBrk="1" latinLnBrk="0" hangingPunct="1">
              <a:defRPr sz="1800" kern="1200">
                <a:solidFill>
                  <a:schemeClr val="tx1"/>
                </a:solidFill>
                <a:latin typeface="+mn-lt"/>
                <a:ea typeface="+mn-ea"/>
                <a:cs typeface="+mn-cs"/>
              </a:defRPr>
            </a:lvl3pPr>
            <a:lvl4pPr marL="1395481" algn="l" defTabSz="930320" rtl="0" eaLnBrk="1" latinLnBrk="0" hangingPunct="1">
              <a:defRPr sz="1800" kern="1200">
                <a:solidFill>
                  <a:schemeClr val="tx1"/>
                </a:solidFill>
                <a:latin typeface="+mn-lt"/>
                <a:ea typeface="+mn-ea"/>
                <a:cs typeface="+mn-cs"/>
              </a:defRPr>
            </a:lvl4pPr>
            <a:lvl5pPr marL="1860641" algn="l" defTabSz="930320" rtl="0" eaLnBrk="1" latinLnBrk="0" hangingPunct="1">
              <a:defRPr sz="1800" kern="1200">
                <a:solidFill>
                  <a:schemeClr val="tx1"/>
                </a:solidFill>
                <a:latin typeface="+mn-lt"/>
                <a:ea typeface="+mn-ea"/>
                <a:cs typeface="+mn-cs"/>
              </a:defRPr>
            </a:lvl5pPr>
            <a:lvl6pPr marL="2325801" algn="l" defTabSz="930320" rtl="0" eaLnBrk="1" latinLnBrk="0" hangingPunct="1">
              <a:defRPr sz="1800" kern="1200">
                <a:solidFill>
                  <a:schemeClr val="tx1"/>
                </a:solidFill>
                <a:latin typeface="+mn-lt"/>
                <a:ea typeface="+mn-ea"/>
                <a:cs typeface="+mn-cs"/>
              </a:defRPr>
            </a:lvl6pPr>
            <a:lvl7pPr marL="2790961" algn="l" defTabSz="930320" rtl="0" eaLnBrk="1" latinLnBrk="0" hangingPunct="1">
              <a:defRPr sz="1800" kern="1200">
                <a:solidFill>
                  <a:schemeClr val="tx1"/>
                </a:solidFill>
                <a:latin typeface="+mn-lt"/>
                <a:ea typeface="+mn-ea"/>
                <a:cs typeface="+mn-cs"/>
              </a:defRPr>
            </a:lvl7pPr>
            <a:lvl8pPr marL="3256122" algn="l" defTabSz="930320" rtl="0" eaLnBrk="1" latinLnBrk="0" hangingPunct="1">
              <a:defRPr sz="1800" kern="1200">
                <a:solidFill>
                  <a:schemeClr val="tx1"/>
                </a:solidFill>
                <a:latin typeface="+mn-lt"/>
                <a:ea typeface="+mn-ea"/>
                <a:cs typeface="+mn-cs"/>
              </a:defRPr>
            </a:lvl8pPr>
            <a:lvl9pPr marL="3721282" algn="l" defTabSz="930320" rtl="0" eaLnBrk="1" latinLnBrk="0" hangingPunct="1">
              <a:defRPr sz="1800" kern="1200">
                <a:solidFill>
                  <a:schemeClr val="tx1"/>
                </a:solidFill>
                <a:latin typeface="+mn-lt"/>
                <a:ea typeface="+mn-ea"/>
                <a:cs typeface="+mn-cs"/>
              </a:defRPr>
            </a:lvl9pPr>
          </a:lstStyle>
          <a:p>
            <a:pPr eaLnBrk="0" hangingPunct="0">
              <a:spcBef>
                <a:spcPct val="50000"/>
              </a:spcBef>
            </a:pPr>
            <a:r>
              <a:rPr lang="en-GB" sz="2400" dirty="0"/>
              <a:t>posterior   </a:t>
            </a:r>
            <a:r>
              <a:rPr lang="en-GB" sz="2400" dirty="0" smtClean="0"/>
              <a:t>  </a:t>
            </a:r>
            <a:r>
              <a:rPr lang="en-GB" sz="2400" dirty="0" smtClean="0">
                <a:sym typeface="Symbol" pitchFamily="18" charset="2"/>
              </a:rPr>
              <a:t>   </a:t>
            </a:r>
            <a:r>
              <a:rPr lang="en-GB" sz="2400" dirty="0" smtClean="0"/>
              <a:t>likelihood  ∙  </a:t>
            </a:r>
            <a:r>
              <a:rPr lang="en-GB" sz="2400" dirty="0"/>
              <a:t>prior</a:t>
            </a:r>
          </a:p>
        </p:txBody>
      </p:sp>
      <p:grpSp>
        <p:nvGrpSpPr>
          <p:cNvPr id="8" name="Group 7"/>
          <p:cNvGrpSpPr/>
          <p:nvPr/>
        </p:nvGrpSpPr>
        <p:grpSpPr>
          <a:xfrm>
            <a:off x="158465" y="2524834"/>
            <a:ext cx="4392488" cy="2632358"/>
            <a:chOff x="776536" y="980728"/>
            <a:chExt cx="4392488" cy="2632358"/>
          </a:xfrm>
        </p:grpSpPr>
        <p:sp>
          <p:nvSpPr>
            <p:cNvPr id="10" name="Line 10"/>
            <p:cNvSpPr>
              <a:spLocks noChangeShapeType="1"/>
            </p:cNvSpPr>
            <p:nvPr/>
          </p:nvSpPr>
          <p:spPr bwMode="auto">
            <a:xfrm flipH="1" flipV="1">
              <a:off x="2720752" y="1340768"/>
              <a:ext cx="288032" cy="384686"/>
            </a:xfrm>
            <a:prstGeom prst="line">
              <a:avLst/>
            </a:prstGeom>
            <a:noFill/>
            <a:ln w="38100">
              <a:solidFill>
                <a:srgbClr val="0000FF"/>
              </a:solidFill>
              <a:round/>
              <a:headEnd type="triangle"/>
              <a:tailEnd type="none" w="med" len="med"/>
            </a:ln>
          </p:spPr>
          <p:txBody>
            <a:bodyPr wrap="square">
              <a:spAutoFit/>
            </a:bodyPr>
            <a:lstStyle>
              <a:defPPr>
                <a:defRPr lang="en-US"/>
              </a:defPPr>
              <a:lvl1pPr marL="0" algn="l" defTabSz="930320" rtl="0" eaLnBrk="1" latinLnBrk="0" hangingPunct="1">
                <a:defRPr sz="1800" kern="1200">
                  <a:solidFill>
                    <a:schemeClr val="tx1"/>
                  </a:solidFill>
                  <a:latin typeface="+mn-lt"/>
                  <a:ea typeface="+mn-ea"/>
                  <a:cs typeface="+mn-cs"/>
                </a:defRPr>
              </a:lvl1pPr>
              <a:lvl2pPr marL="465160" algn="l" defTabSz="930320" rtl="0" eaLnBrk="1" latinLnBrk="0" hangingPunct="1">
                <a:defRPr sz="1800" kern="1200">
                  <a:solidFill>
                    <a:schemeClr val="tx1"/>
                  </a:solidFill>
                  <a:latin typeface="+mn-lt"/>
                  <a:ea typeface="+mn-ea"/>
                  <a:cs typeface="+mn-cs"/>
                </a:defRPr>
              </a:lvl2pPr>
              <a:lvl3pPr marL="930320" algn="l" defTabSz="930320" rtl="0" eaLnBrk="1" latinLnBrk="0" hangingPunct="1">
                <a:defRPr sz="1800" kern="1200">
                  <a:solidFill>
                    <a:schemeClr val="tx1"/>
                  </a:solidFill>
                  <a:latin typeface="+mn-lt"/>
                  <a:ea typeface="+mn-ea"/>
                  <a:cs typeface="+mn-cs"/>
                </a:defRPr>
              </a:lvl3pPr>
              <a:lvl4pPr marL="1395481" algn="l" defTabSz="930320" rtl="0" eaLnBrk="1" latinLnBrk="0" hangingPunct="1">
                <a:defRPr sz="1800" kern="1200">
                  <a:solidFill>
                    <a:schemeClr val="tx1"/>
                  </a:solidFill>
                  <a:latin typeface="+mn-lt"/>
                  <a:ea typeface="+mn-ea"/>
                  <a:cs typeface="+mn-cs"/>
                </a:defRPr>
              </a:lvl4pPr>
              <a:lvl5pPr marL="1860641" algn="l" defTabSz="930320" rtl="0" eaLnBrk="1" latinLnBrk="0" hangingPunct="1">
                <a:defRPr sz="1800" kern="1200">
                  <a:solidFill>
                    <a:schemeClr val="tx1"/>
                  </a:solidFill>
                  <a:latin typeface="+mn-lt"/>
                  <a:ea typeface="+mn-ea"/>
                  <a:cs typeface="+mn-cs"/>
                </a:defRPr>
              </a:lvl5pPr>
              <a:lvl6pPr marL="2325801" algn="l" defTabSz="930320" rtl="0" eaLnBrk="1" latinLnBrk="0" hangingPunct="1">
                <a:defRPr sz="1800" kern="1200">
                  <a:solidFill>
                    <a:schemeClr val="tx1"/>
                  </a:solidFill>
                  <a:latin typeface="+mn-lt"/>
                  <a:ea typeface="+mn-ea"/>
                  <a:cs typeface="+mn-cs"/>
                </a:defRPr>
              </a:lvl6pPr>
              <a:lvl7pPr marL="2790961" algn="l" defTabSz="930320" rtl="0" eaLnBrk="1" latinLnBrk="0" hangingPunct="1">
                <a:defRPr sz="1800" kern="1200">
                  <a:solidFill>
                    <a:schemeClr val="tx1"/>
                  </a:solidFill>
                  <a:latin typeface="+mn-lt"/>
                  <a:ea typeface="+mn-ea"/>
                  <a:cs typeface="+mn-cs"/>
                </a:defRPr>
              </a:lvl7pPr>
              <a:lvl8pPr marL="3256122" algn="l" defTabSz="930320" rtl="0" eaLnBrk="1" latinLnBrk="0" hangingPunct="1">
                <a:defRPr sz="1800" kern="1200">
                  <a:solidFill>
                    <a:schemeClr val="tx1"/>
                  </a:solidFill>
                  <a:latin typeface="+mn-lt"/>
                  <a:ea typeface="+mn-ea"/>
                  <a:cs typeface="+mn-cs"/>
                </a:defRPr>
              </a:lvl8pPr>
              <a:lvl9pPr marL="3721282" algn="l" defTabSz="930320" rtl="0" eaLnBrk="1" latinLnBrk="0" hangingPunct="1">
                <a:defRPr sz="1800" kern="1200">
                  <a:solidFill>
                    <a:schemeClr val="tx1"/>
                  </a:solidFill>
                  <a:latin typeface="+mn-lt"/>
                  <a:ea typeface="+mn-ea"/>
                  <a:cs typeface="+mn-cs"/>
                </a:defRPr>
              </a:lvl9pPr>
            </a:lstStyle>
            <a:p>
              <a:endParaRPr lang="nl-NL" dirty="0"/>
            </a:p>
          </p:txBody>
        </p:sp>
        <p:sp>
          <p:nvSpPr>
            <p:cNvPr id="11" name="Text Box 12"/>
            <p:cNvSpPr txBox="1">
              <a:spLocks noChangeArrowheads="1"/>
            </p:cNvSpPr>
            <p:nvPr/>
          </p:nvSpPr>
          <p:spPr bwMode="auto">
            <a:xfrm>
              <a:off x="2072680" y="980728"/>
              <a:ext cx="1149289" cy="400110"/>
            </a:xfrm>
            <a:prstGeom prst="rect">
              <a:avLst/>
            </a:prstGeom>
            <a:noFill/>
            <a:ln w="9525" algn="ctr">
              <a:noFill/>
              <a:miter lim="800000"/>
              <a:headEnd/>
              <a:tailEnd/>
            </a:ln>
          </p:spPr>
          <p:txBody>
            <a:bodyPr wrap="none">
              <a:spAutoFit/>
            </a:bodyPr>
            <a:lstStyle>
              <a:defPPr>
                <a:defRPr lang="en-US"/>
              </a:defPPr>
              <a:lvl1pPr marL="0" algn="l" defTabSz="930320" rtl="0" eaLnBrk="1" latinLnBrk="0" hangingPunct="1">
                <a:defRPr sz="1800" kern="1200">
                  <a:solidFill>
                    <a:schemeClr val="tx1"/>
                  </a:solidFill>
                  <a:latin typeface="+mn-lt"/>
                  <a:ea typeface="+mn-ea"/>
                  <a:cs typeface="+mn-cs"/>
                </a:defRPr>
              </a:lvl1pPr>
              <a:lvl2pPr marL="465160" algn="l" defTabSz="930320" rtl="0" eaLnBrk="1" latinLnBrk="0" hangingPunct="1">
                <a:defRPr sz="1800" kern="1200">
                  <a:solidFill>
                    <a:schemeClr val="tx1"/>
                  </a:solidFill>
                  <a:latin typeface="+mn-lt"/>
                  <a:ea typeface="+mn-ea"/>
                  <a:cs typeface="+mn-cs"/>
                </a:defRPr>
              </a:lvl2pPr>
              <a:lvl3pPr marL="930320" algn="l" defTabSz="930320" rtl="0" eaLnBrk="1" latinLnBrk="0" hangingPunct="1">
                <a:defRPr sz="1800" kern="1200">
                  <a:solidFill>
                    <a:schemeClr val="tx1"/>
                  </a:solidFill>
                  <a:latin typeface="+mn-lt"/>
                  <a:ea typeface="+mn-ea"/>
                  <a:cs typeface="+mn-cs"/>
                </a:defRPr>
              </a:lvl3pPr>
              <a:lvl4pPr marL="1395481" algn="l" defTabSz="930320" rtl="0" eaLnBrk="1" latinLnBrk="0" hangingPunct="1">
                <a:defRPr sz="1800" kern="1200">
                  <a:solidFill>
                    <a:schemeClr val="tx1"/>
                  </a:solidFill>
                  <a:latin typeface="+mn-lt"/>
                  <a:ea typeface="+mn-ea"/>
                  <a:cs typeface="+mn-cs"/>
                </a:defRPr>
              </a:lvl4pPr>
              <a:lvl5pPr marL="1860641" algn="l" defTabSz="930320" rtl="0" eaLnBrk="1" latinLnBrk="0" hangingPunct="1">
                <a:defRPr sz="1800" kern="1200">
                  <a:solidFill>
                    <a:schemeClr val="tx1"/>
                  </a:solidFill>
                  <a:latin typeface="+mn-lt"/>
                  <a:ea typeface="+mn-ea"/>
                  <a:cs typeface="+mn-cs"/>
                </a:defRPr>
              </a:lvl5pPr>
              <a:lvl6pPr marL="2325801" algn="l" defTabSz="930320" rtl="0" eaLnBrk="1" latinLnBrk="0" hangingPunct="1">
                <a:defRPr sz="1800" kern="1200">
                  <a:solidFill>
                    <a:schemeClr val="tx1"/>
                  </a:solidFill>
                  <a:latin typeface="+mn-lt"/>
                  <a:ea typeface="+mn-ea"/>
                  <a:cs typeface="+mn-cs"/>
                </a:defRPr>
              </a:lvl6pPr>
              <a:lvl7pPr marL="2790961" algn="l" defTabSz="930320" rtl="0" eaLnBrk="1" latinLnBrk="0" hangingPunct="1">
                <a:defRPr sz="1800" kern="1200">
                  <a:solidFill>
                    <a:schemeClr val="tx1"/>
                  </a:solidFill>
                  <a:latin typeface="+mn-lt"/>
                  <a:ea typeface="+mn-ea"/>
                  <a:cs typeface="+mn-cs"/>
                </a:defRPr>
              </a:lvl7pPr>
              <a:lvl8pPr marL="3256122" algn="l" defTabSz="930320" rtl="0" eaLnBrk="1" latinLnBrk="0" hangingPunct="1">
                <a:defRPr sz="1800" kern="1200">
                  <a:solidFill>
                    <a:schemeClr val="tx1"/>
                  </a:solidFill>
                  <a:latin typeface="+mn-lt"/>
                  <a:ea typeface="+mn-ea"/>
                  <a:cs typeface="+mn-cs"/>
                </a:defRPr>
              </a:lvl8pPr>
              <a:lvl9pPr marL="3721282" algn="l" defTabSz="930320" rtl="0" eaLnBrk="1" latinLnBrk="0" hangingPunct="1">
                <a:defRPr sz="1800" kern="1200">
                  <a:solidFill>
                    <a:schemeClr val="tx1"/>
                  </a:solidFill>
                  <a:latin typeface="+mn-lt"/>
                  <a:ea typeface="+mn-ea"/>
                  <a:cs typeface="+mn-cs"/>
                </a:defRPr>
              </a:lvl9pPr>
            </a:lstStyle>
            <a:p>
              <a:pPr eaLnBrk="0" hangingPunct="0">
                <a:spcBef>
                  <a:spcPct val="50000"/>
                </a:spcBef>
              </a:pPr>
              <a:r>
                <a:rPr lang="en-GB" sz="2000" dirty="0">
                  <a:solidFill>
                    <a:srgbClr val="3333FF"/>
                  </a:solidFill>
                </a:rPr>
                <a:t>new data</a:t>
              </a:r>
            </a:p>
          </p:txBody>
        </p:sp>
        <p:sp>
          <p:nvSpPr>
            <p:cNvPr id="12" name="Line 11"/>
            <p:cNvSpPr>
              <a:spLocks noChangeShapeType="1"/>
            </p:cNvSpPr>
            <p:nvPr/>
          </p:nvSpPr>
          <p:spPr bwMode="auto">
            <a:xfrm flipV="1">
              <a:off x="4448944" y="1340768"/>
              <a:ext cx="1" cy="432048"/>
            </a:xfrm>
            <a:prstGeom prst="line">
              <a:avLst/>
            </a:prstGeom>
            <a:noFill/>
            <a:ln w="38100">
              <a:solidFill>
                <a:srgbClr val="00CC00"/>
              </a:solidFill>
              <a:round/>
              <a:headEnd type="triangle"/>
              <a:tailEnd type="none" w="med" len="med"/>
            </a:ln>
          </p:spPr>
          <p:txBody>
            <a:bodyPr wrap="square">
              <a:spAutoFit/>
            </a:bodyPr>
            <a:lstStyle>
              <a:defPPr>
                <a:defRPr lang="en-US"/>
              </a:defPPr>
              <a:lvl1pPr marL="0" algn="l" defTabSz="930320" rtl="0" eaLnBrk="1" latinLnBrk="0" hangingPunct="1">
                <a:defRPr sz="1800" kern="1200">
                  <a:solidFill>
                    <a:schemeClr val="tx1"/>
                  </a:solidFill>
                  <a:latin typeface="+mn-lt"/>
                  <a:ea typeface="+mn-ea"/>
                  <a:cs typeface="+mn-cs"/>
                </a:defRPr>
              </a:lvl1pPr>
              <a:lvl2pPr marL="465160" algn="l" defTabSz="930320" rtl="0" eaLnBrk="1" latinLnBrk="0" hangingPunct="1">
                <a:defRPr sz="1800" kern="1200">
                  <a:solidFill>
                    <a:schemeClr val="tx1"/>
                  </a:solidFill>
                  <a:latin typeface="+mn-lt"/>
                  <a:ea typeface="+mn-ea"/>
                  <a:cs typeface="+mn-cs"/>
                </a:defRPr>
              </a:lvl2pPr>
              <a:lvl3pPr marL="930320" algn="l" defTabSz="930320" rtl="0" eaLnBrk="1" latinLnBrk="0" hangingPunct="1">
                <a:defRPr sz="1800" kern="1200">
                  <a:solidFill>
                    <a:schemeClr val="tx1"/>
                  </a:solidFill>
                  <a:latin typeface="+mn-lt"/>
                  <a:ea typeface="+mn-ea"/>
                  <a:cs typeface="+mn-cs"/>
                </a:defRPr>
              </a:lvl3pPr>
              <a:lvl4pPr marL="1395481" algn="l" defTabSz="930320" rtl="0" eaLnBrk="1" latinLnBrk="0" hangingPunct="1">
                <a:defRPr sz="1800" kern="1200">
                  <a:solidFill>
                    <a:schemeClr val="tx1"/>
                  </a:solidFill>
                  <a:latin typeface="+mn-lt"/>
                  <a:ea typeface="+mn-ea"/>
                  <a:cs typeface="+mn-cs"/>
                </a:defRPr>
              </a:lvl4pPr>
              <a:lvl5pPr marL="1860641" algn="l" defTabSz="930320" rtl="0" eaLnBrk="1" latinLnBrk="0" hangingPunct="1">
                <a:defRPr sz="1800" kern="1200">
                  <a:solidFill>
                    <a:schemeClr val="tx1"/>
                  </a:solidFill>
                  <a:latin typeface="+mn-lt"/>
                  <a:ea typeface="+mn-ea"/>
                  <a:cs typeface="+mn-cs"/>
                </a:defRPr>
              </a:lvl5pPr>
              <a:lvl6pPr marL="2325801" algn="l" defTabSz="930320" rtl="0" eaLnBrk="1" latinLnBrk="0" hangingPunct="1">
                <a:defRPr sz="1800" kern="1200">
                  <a:solidFill>
                    <a:schemeClr val="tx1"/>
                  </a:solidFill>
                  <a:latin typeface="+mn-lt"/>
                  <a:ea typeface="+mn-ea"/>
                  <a:cs typeface="+mn-cs"/>
                </a:defRPr>
              </a:lvl6pPr>
              <a:lvl7pPr marL="2790961" algn="l" defTabSz="930320" rtl="0" eaLnBrk="1" latinLnBrk="0" hangingPunct="1">
                <a:defRPr sz="1800" kern="1200">
                  <a:solidFill>
                    <a:schemeClr val="tx1"/>
                  </a:solidFill>
                  <a:latin typeface="+mn-lt"/>
                  <a:ea typeface="+mn-ea"/>
                  <a:cs typeface="+mn-cs"/>
                </a:defRPr>
              </a:lvl7pPr>
              <a:lvl8pPr marL="3256122" algn="l" defTabSz="930320" rtl="0" eaLnBrk="1" latinLnBrk="0" hangingPunct="1">
                <a:defRPr sz="1800" kern="1200">
                  <a:solidFill>
                    <a:schemeClr val="tx1"/>
                  </a:solidFill>
                  <a:latin typeface="+mn-lt"/>
                  <a:ea typeface="+mn-ea"/>
                  <a:cs typeface="+mn-cs"/>
                </a:defRPr>
              </a:lvl8pPr>
              <a:lvl9pPr marL="3721282" algn="l" defTabSz="930320" rtl="0" eaLnBrk="1" latinLnBrk="0" hangingPunct="1">
                <a:defRPr sz="1800" kern="1200">
                  <a:solidFill>
                    <a:schemeClr val="tx1"/>
                  </a:solidFill>
                  <a:latin typeface="+mn-lt"/>
                  <a:ea typeface="+mn-ea"/>
                  <a:cs typeface="+mn-cs"/>
                </a:defRPr>
              </a:lvl9pPr>
            </a:lstStyle>
            <a:p>
              <a:endParaRPr lang="nl-NL"/>
            </a:p>
          </p:txBody>
        </p:sp>
        <p:sp>
          <p:nvSpPr>
            <p:cNvPr id="13" name="Text Box 13"/>
            <p:cNvSpPr txBox="1">
              <a:spLocks noChangeArrowheads="1"/>
            </p:cNvSpPr>
            <p:nvPr/>
          </p:nvSpPr>
          <p:spPr bwMode="auto">
            <a:xfrm>
              <a:off x="3095749" y="980728"/>
              <a:ext cx="2073275" cy="396875"/>
            </a:xfrm>
            <a:prstGeom prst="rect">
              <a:avLst/>
            </a:prstGeom>
            <a:noFill/>
            <a:ln w="9525" algn="ctr">
              <a:noFill/>
              <a:miter lim="800000"/>
              <a:headEnd/>
              <a:tailEnd/>
            </a:ln>
          </p:spPr>
          <p:txBody>
            <a:bodyPr>
              <a:spAutoFit/>
            </a:bodyPr>
            <a:lstStyle>
              <a:defPPr>
                <a:defRPr lang="en-US"/>
              </a:defPPr>
              <a:lvl1pPr marL="0" algn="l" defTabSz="930320" rtl="0" eaLnBrk="1" latinLnBrk="0" hangingPunct="1">
                <a:defRPr sz="1800" kern="1200">
                  <a:solidFill>
                    <a:schemeClr val="tx1"/>
                  </a:solidFill>
                  <a:latin typeface="+mn-lt"/>
                  <a:ea typeface="+mn-ea"/>
                  <a:cs typeface="+mn-cs"/>
                </a:defRPr>
              </a:lvl1pPr>
              <a:lvl2pPr marL="465160" algn="l" defTabSz="930320" rtl="0" eaLnBrk="1" latinLnBrk="0" hangingPunct="1">
                <a:defRPr sz="1800" kern="1200">
                  <a:solidFill>
                    <a:schemeClr val="tx1"/>
                  </a:solidFill>
                  <a:latin typeface="+mn-lt"/>
                  <a:ea typeface="+mn-ea"/>
                  <a:cs typeface="+mn-cs"/>
                </a:defRPr>
              </a:lvl2pPr>
              <a:lvl3pPr marL="930320" algn="l" defTabSz="930320" rtl="0" eaLnBrk="1" latinLnBrk="0" hangingPunct="1">
                <a:defRPr sz="1800" kern="1200">
                  <a:solidFill>
                    <a:schemeClr val="tx1"/>
                  </a:solidFill>
                  <a:latin typeface="+mn-lt"/>
                  <a:ea typeface="+mn-ea"/>
                  <a:cs typeface="+mn-cs"/>
                </a:defRPr>
              </a:lvl3pPr>
              <a:lvl4pPr marL="1395481" algn="l" defTabSz="930320" rtl="0" eaLnBrk="1" latinLnBrk="0" hangingPunct="1">
                <a:defRPr sz="1800" kern="1200">
                  <a:solidFill>
                    <a:schemeClr val="tx1"/>
                  </a:solidFill>
                  <a:latin typeface="+mn-lt"/>
                  <a:ea typeface="+mn-ea"/>
                  <a:cs typeface="+mn-cs"/>
                </a:defRPr>
              </a:lvl4pPr>
              <a:lvl5pPr marL="1860641" algn="l" defTabSz="930320" rtl="0" eaLnBrk="1" latinLnBrk="0" hangingPunct="1">
                <a:defRPr sz="1800" kern="1200">
                  <a:solidFill>
                    <a:schemeClr val="tx1"/>
                  </a:solidFill>
                  <a:latin typeface="+mn-lt"/>
                  <a:ea typeface="+mn-ea"/>
                  <a:cs typeface="+mn-cs"/>
                </a:defRPr>
              </a:lvl5pPr>
              <a:lvl6pPr marL="2325801" algn="l" defTabSz="930320" rtl="0" eaLnBrk="1" latinLnBrk="0" hangingPunct="1">
                <a:defRPr sz="1800" kern="1200">
                  <a:solidFill>
                    <a:schemeClr val="tx1"/>
                  </a:solidFill>
                  <a:latin typeface="+mn-lt"/>
                  <a:ea typeface="+mn-ea"/>
                  <a:cs typeface="+mn-cs"/>
                </a:defRPr>
              </a:lvl6pPr>
              <a:lvl7pPr marL="2790961" algn="l" defTabSz="930320" rtl="0" eaLnBrk="1" latinLnBrk="0" hangingPunct="1">
                <a:defRPr sz="1800" kern="1200">
                  <a:solidFill>
                    <a:schemeClr val="tx1"/>
                  </a:solidFill>
                  <a:latin typeface="+mn-lt"/>
                  <a:ea typeface="+mn-ea"/>
                  <a:cs typeface="+mn-cs"/>
                </a:defRPr>
              </a:lvl7pPr>
              <a:lvl8pPr marL="3256122" algn="l" defTabSz="930320" rtl="0" eaLnBrk="1" latinLnBrk="0" hangingPunct="1">
                <a:defRPr sz="1800" kern="1200">
                  <a:solidFill>
                    <a:schemeClr val="tx1"/>
                  </a:solidFill>
                  <a:latin typeface="+mn-lt"/>
                  <a:ea typeface="+mn-ea"/>
                  <a:cs typeface="+mn-cs"/>
                </a:defRPr>
              </a:lvl8pPr>
              <a:lvl9pPr marL="3721282" algn="l" defTabSz="930320" rtl="0" eaLnBrk="1" latinLnBrk="0" hangingPunct="1">
                <a:defRPr sz="1800" kern="1200">
                  <a:solidFill>
                    <a:schemeClr val="tx1"/>
                  </a:solidFill>
                  <a:latin typeface="+mn-lt"/>
                  <a:ea typeface="+mn-ea"/>
                  <a:cs typeface="+mn-cs"/>
                </a:defRPr>
              </a:lvl9pPr>
            </a:lstStyle>
            <a:p>
              <a:pPr algn="ctr" eaLnBrk="0" hangingPunct="0">
                <a:spcBef>
                  <a:spcPct val="50000"/>
                </a:spcBef>
              </a:pPr>
              <a:r>
                <a:rPr lang="en-GB" sz="2000" dirty="0">
                  <a:solidFill>
                    <a:srgbClr val="00FF00"/>
                  </a:solidFill>
                </a:rPr>
                <a:t>prior knowledge</a:t>
              </a:r>
            </a:p>
          </p:txBody>
        </p:sp>
        <p:grpSp>
          <p:nvGrpSpPr>
            <p:cNvPr id="14" name="Group 13"/>
            <p:cNvGrpSpPr/>
            <p:nvPr/>
          </p:nvGrpSpPr>
          <p:grpSpPr>
            <a:xfrm>
              <a:off x="776536" y="2924942"/>
              <a:ext cx="2353786" cy="688144"/>
              <a:chOff x="56456" y="3068959"/>
              <a:chExt cx="2353786" cy="688144"/>
            </a:xfrm>
          </p:grpSpPr>
          <p:sp>
            <p:nvSpPr>
              <p:cNvPr id="15" name="Text Box 12"/>
              <p:cNvSpPr txBox="1">
                <a:spLocks noChangeArrowheads="1"/>
              </p:cNvSpPr>
              <p:nvPr/>
            </p:nvSpPr>
            <p:spPr bwMode="auto">
              <a:xfrm>
                <a:off x="56456" y="3356993"/>
                <a:ext cx="2353786" cy="400110"/>
              </a:xfrm>
              <a:prstGeom prst="rect">
                <a:avLst/>
              </a:prstGeom>
              <a:noFill/>
              <a:ln w="9525" algn="ctr">
                <a:noFill/>
                <a:miter lim="800000"/>
                <a:headEnd/>
                <a:tailEnd/>
              </a:ln>
            </p:spPr>
            <p:txBody>
              <a:bodyPr wrap="none">
                <a:spAutoFit/>
              </a:bodyPr>
              <a:lstStyle>
                <a:defPPr>
                  <a:defRPr lang="en-US"/>
                </a:defPPr>
                <a:lvl1pPr marL="0" algn="l" defTabSz="930320" rtl="0" eaLnBrk="1" latinLnBrk="0" hangingPunct="1">
                  <a:defRPr sz="1800" kern="1200">
                    <a:solidFill>
                      <a:schemeClr val="tx1"/>
                    </a:solidFill>
                    <a:latin typeface="+mn-lt"/>
                    <a:ea typeface="+mn-ea"/>
                    <a:cs typeface="+mn-cs"/>
                  </a:defRPr>
                </a:lvl1pPr>
                <a:lvl2pPr marL="465160" algn="l" defTabSz="930320" rtl="0" eaLnBrk="1" latinLnBrk="0" hangingPunct="1">
                  <a:defRPr sz="1800" kern="1200">
                    <a:solidFill>
                      <a:schemeClr val="tx1"/>
                    </a:solidFill>
                    <a:latin typeface="+mn-lt"/>
                    <a:ea typeface="+mn-ea"/>
                    <a:cs typeface="+mn-cs"/>
                  </a:defRPr>
                </a:lvl2pPr>
                <a:lvl3pPr marL="930320" algn="l" defTabSz="930320" rtl="0" eaLnBrk="1" latinLnBrk="0" hangingPunct="1">
                  <a:defRPr sz="1800" kern="1200">
                    <a:solidFill>
                      <a:schemeClr val="tx1"/>
                    </a:solidFill>
                    <a:latin typeface="+mn-lt"/>
                    <a:ea typeface="+mn-ea"/>
                    <a:cs typeface="+mn-cs"/>
                  </a:defRPr>
                </a:lvl3pPr>
                <a:lvl4pPr marL="1395481" algn="l" defTabSz="930320" rtl="0" eaLnBrk="1" latinLnBrk="0" hangingPunct="1">
                  <a:defRPr sz="1800" kern="1200">
                    <a:solidFill>
                      <a:schemeClr val="tx1"/>
                    </a:solidFill>
                    <a:latin typeface="+mn-lt"/>
                    <a:ea typeface="+mn-ea"/>
                    <a:cs typeface="+mn-cs"/>
                  </a:defRPr>
                </a:lvl4pPr>
                <a:lvl5pPr marL="1860641" algn="l" defTabSz="930320" rtl="0" eaLnBrk="1" latinLnBrk="0" hangingPunct="1">
                  <a:defRPr sz="1800" kern="1200">
                    <a:solidFill>
                      <a:schemeClr val="tx1"/>
                    </a:solidFill>
                    <a:latin typeface="+mn-lt"/>
                    <a:ea typeface="+mn-ea"/>
                    <a:cs typeface="+mn-cs"/>
                  </a:defRPr>
                </a:lvl5pPr>
                <a:lvl6pPr marL="2325801" algn="l" defTabSz="930320" rtl="0" eaLnBrk="1" latinLnBrk="0" hangingPunct="1">
                  <a:defRPr sz="1800" kern="1200">
                    <a:solidFill>
                      <a:schemeClr val="tx1"/>
                    </a:solidFill>
                    <a:latin typeface="+mn-lt"/>
                    <a:ea typeface="+mn-ea"/>
                    <a:cs typeface="+mn-cs"/>
                  </a:defRPr>
                </a:lvl6pPr>
                <a:lvl7pPr marL="2790961" algn="l" defTabSz="930320" rtl="0" eaLnBrk="1" latinLnBrk="0" hangingPunct="1">
                  <a:defRPr sz="1800" kern="1200">
                    <a:solidFill>
                      <a:schemeClr val="tx1"/>
                    </a:solidFill>
                    <a:latin typeface="+mn-lt"/>
                    <a:ea typeface="+mn-ea"/>
                    <a:cs typeface="+mn-cs"/>
                  </a:defRPr>
                </a:lvl7pPr>
                <a:lvl8pPr marL="3256122" algn="l" defTabSz="930320" rtl="0" eaLnBrk="1" latinLnBrk="0" hangingPunct="1">
                  <a:defRPr sz="1800" kern="1200">
                    <a:solidFill>
                      <a:schemeClr val="tx1"/>
                    </a:solidFill>
                    <a:latin typeface="+mn-lt"/>
                    <a:ea typeface="+mn-ea"/>
                    <a:cs typeface="+mn-cs"/>
                  </a:defRPr>
                </a:lvl8pPr>
                <a:lvl9pPr marL="3721282" algn="l" defTabSz="930320" rtl="0" eaLnBrk="1" latinLnBrk="0" hangingPunct="1">
                  <a:defRPr sz="1800" kern="1200">
                    <a:solidFill>
                      <a:schemeClr val="tx1"/>
                    </a:solidFill>
                    <a:latin typeface="+mn-lt"/>
                    <a:ea typeface="+mn-ea"/>
                    <a:cs typeface="+mn-cs"/>
                  </a:defRPr>
                </a:lvl9pPr>
              </a:lstStyle>
              <a:p>
                <a:pPr algn="ctr" eaLnBrk="0" hangingPunct="0">
                  <a:spcBef>
                    <a:spcPct val="50000"/>
                  </a:spcBef>
                </a:pPr>
                <a:r>
                  <a:rPr lang="en-GB" sz="2000" dirty="0" smtClean="0">
                    <a:solidFill>
                      <a:srgbClr val="FF0000"/>
                    </a:solidFill>
                  </a:rPr>
                  <a:t>parameter estimates</a:t>
                </a:r>
                <a:endParaRPr lang="en-GB" sz="2000" dirty="0">
                  <a:solidFill>
                    <a:srgbClr val="FF0000"/>
                  </a:solidFill>
                </a:endParaRPr>
              </a:p>
            </p:txBody>
          </p:sp>
          <p:sp>
            <p:nvSpPr>
              <p:cNvPr id="16" name="Line 11"/>
              <p:cNvSpPr>
                <a:spLocks noChangeShapeType="1"/>
              </p:cNvSpPr>
              <p:nvPr/>
            </p:nvSpPr>
            <p:spPr bwMode="auto">
              <a:xfrm flipH="1" flipV="1">
                <a:off x="776537" y="3068959"/>
                <a:ext cx="360039" cy="360041"/>
              </a:xfrm>
              <a:prstGeom prst="line">
                <a:avLst/>
              </a:prstGeom>
              <a:noFill/>
              <a:ln w="38100">
                <a:solidFill>
                  <a:srgbClr val="FF0000"/>
                </a:solidFill>
                <a:round/>
                <a:headEnd/>
                <a:tailEnd type="triangle" w="med" len="med"/>
              </a:ln>
            </p:spPr>
            <p:txBody>
              <a:bodyPr wrap="square">
                <a:spAutoFit/>
              </a:bodyPr>
              <a:lstStyle>
                <a:defPPr>
                  <a:defRPr lang="en-US"/>
                </a:defPPr>
                <a:lvl1pPr marL="0" algn="l" defTabSz="930320" rtl="0" eaLnBrk="1" latinLnBrk="0" hangingPunct="1">
                  <a:defRPr sz="1800" kern="1200">
                    <a:solidFill>
                      <a:schemeClr val="tx1"/>
                    </a:solidFill>
                    <a:latin typeface="+mn-lt"/>
                    <a:ea typeface="+mn-ea"/>
                    <a:cs typeface="+mn-cs"/>
                  </a:defRPr>
                </a:lvl1pPr>
                <a:lvl2pPr marL="465160" algn="l" defTabSz="930320" rtl="0" eaLnBrk="1" latinLnBrk="0" hangingPunct="1">
                  <a:defRPr sz="1800" kern="1200">
                    <a:solidFill>
                      <a:schemeClr val="tx1"/>
                    </a:solidFill>
                    <a:latin typeface="+mn-lt"/>
                    <a:ea typeface="+mn-ea"/>
                    <a:cs typeface="+mn-cs"/>
                  </a:defRPr>
                </a:lvl2pPr>
                <a:lvl3pPr marL="930320" algn="l" defTabSz="930320" rtl="0" eaLnBrk="1" latinLnBrk="0" hangingPunct="1">
                  <a:defRPr sz="1800" kern="1200">
                    <a:solidFill>
                      <a:schemeClr val="tx1"/>
                    </a:solidFill>
                    <a:latin typeface="+mn-lt"/>
                    <a:ea typeface="+mn-ea"/>
                    <a:cs typeface="+mn-cs"/>
                  </a:defRPr>
                </a:lvl3pPr>
                <a:lvl4pPr marL="1395481" algn="l" defTabSz="930320" rtl="0" eaLnBrk="1" latinLnBrk="0" hangingPunct="1">
                  <a:defRPr sz="1800" kern="1200">
                    <a:solidFill>
                      <a:schemeClr val="tx1"/>
                    </a:solidFill>
                    <a:latin typeface="+mn-lt"/>
                    <a:ea typeface="+mn-ea"/>
                    <a:cs typeface="+mn-cs"/>
                  </a:defRPr>
                </a:lvl4pPr>
                <a:lvl5pPr marL="1860641" algn="l" defTabSz="930320" rtl="0" eaLnBrk="1" latinLnBrk="0" hangingPunct="1">
                  <a:defRPr sz="1800" kern="1200">
                    <a:solidFill>
                      <a:schemeClr val="tx1"/>
                    </a:solidFill>
                    <a:latin typeface="+mn-lt"/>
                    <a:ea typeface="+mn-ea"/>
                    <a:cs typeface="+mn-cs"/>
                  </a:defRPr>
                </a:lvl5pPr>
                <a:lvl6pPr marL="2325801" algn="l" defTabSz="930320" rtl="0" eaLnBrk="1" latinLnBrk="0" hangingPunct="1">
                  <a:defRPr sz="1800" kern="1200">
                    <a:solidFill>
                      <a:schemeClr val="tx1"/>
                    </a:solidFill>
                    <a:latin typeface="+mn-lt"/>
                    <a:ea typeface="+mn-ea"/>
                    <a:cs typeface="+mn-cs"/>
                  </a:defRPr>
                </a:lvl6pPr>
                <a:lvl7pPr marL="2790961" algn="l" defTabSz="930320" rtl="0" eaLnBrk="1" latinLnBrk="0" hangingPunct="1">
                  <a:defRPr sz="1800" kern="1200">
                    <a:solidFill>
                      <a:schemeClr val="tx1"/>
                    </a:solidFill>
                    <a:latin typeface="+mn-lt"/>
                    <a:ea typeface="+mn-ea"/>
                    <a:cs typeface="+mn-cs"/>
                  </a:defRPr>
                </a:lvl7pPr>
                <a:lvl8pPr marL="3256122" algn="l" defTabSz="930320" rtl="0" eaLnBrk="1" latinLnBrk="0" hangingPunct="1">
                  <a:defRPr sz="1800" kern="1200">
                    <a:solidFill>
                      <a:schemeClr val="tx1"/>
                    </a:solidFill>
                    <a:latin typeface="+mn-lt"/>
                    <a:ea typeface="+mn-ea"/>
                    <a:cs typeface="+mn-cs"/>
                  </a:defRPr>
                </a:lvl8pPr>
                <a:lvl9pPr marL="3721282" algn="l" defTabSz="930320" rtl="0" eaLnBrk="1" latinLnBrk="0" hangingPunct="1">
                  <a:defRPr sz="1800" kern="1200">
                    <a:solidFill>
                      <a:schemeClr val="tx1"/>
                    </a:solidFill>
                    <a:latin typeface="+mn-lt"/>
                    <a:ea typeface="+mn-ea"/>
                    <a:cs typeface="+mn-cs"/>
                  </a:defRPr>
                </a:lvl9pPr>
              </a:lstStyle>
              <a:p>
                <a:endParaRPr lang="nl-NL"/>
              </a:p>
            </p:txBody>
          </p:sp>
        </p:grpSp>
      </p:grpSp>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473" y="3316922"/>
            <a:ext cx="4193407"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7767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54050" y="765175"/>
            <a:ext cx="8489950" cy="1296988"/>
          </a:xfrm>
        </p:spPr>
        <p:txBody>
          <a:bodyPr/>
          <a:lstStyle/>
          <a:p>
            <a:r>
              <a:rPr lang="en-GB" dirty="0" smtClean="0"/>
              <a:t>Priors</a:t>
            </a:r>
            <a:endParaRPr lang="en-GB" dirty="0"/>
          </a:p>
        </p:txBody>
      </p:sp>
      <mc:AlternateContent xmlns:mc="http://schemas.openxmlformats.org/markup-compatibility/2006">
        <mc:Choice xmlns:a14="http://schemas.microsoft.com/office/drawing/2010/main" Requires="a14">
          <p:sp>
            <p:nvSpPr>
              <p:cNvPr id="17" name="TextBox 16"/>
              <p:cNvSpPr txBox="1"/>
              <p:nvPr/>
            </p:nvSpPr>
            <p:spPr>
              <a:xfrm>
                <a:off x="230473" y="1556792"/>
                <a:ext cx="7869919" cy="5078313"/>
              </a:xfrm>
              <a:prstGeom prst="rect">
                <a:avLst/>
              </a:prstGeom>
              <a:noFill/>
            </p:spPr>
            <p:txBody>
              <a:bodyPr wrap="square" rtlCol="0">
                <a:spAutoFit/>
              </a:bodyPr>
              <a:lstStyle/>
              <a:p>
                <a:pPr marL="285750" indent="-285750">
                  <a:buFont typeface="Arial" panose="020B0604020202020204" pitchFamily="34" charset="0"/>
                  <a:buChar char="•"/>
                </a:pPr>
                <a:r>
                  <a:rPr lang="en-GB" dirty="0" smtClean="0"/>
                  <a:t>All </a:t>
                </a:r>
                <a:r>
                  <a:rPr lang="en-GB" dirty="0" smtClean="0"/>
                  <a:t>parameters have </a:t>
                </a:r>
                <a:r>
                  <a:rPr lang="en-GB" dirty="0" smtClean="0"/>
                  <a:t>prior distributions, </a:t>
                </a:r>
                <a14:m>
                  <m:oMath xmlns:m="http://schemas.openxmlformats.org/officeDocument/2006/math">
                    <m:r>
                      <a:rPr lang="en-GB" b="0" i="1" smtClean="0">
                        <a:latin typeface="Cambria Math"/>
                      </a:rPr>
                      <m:t>𝑝</m:t>
                    </m:r>
                    <m:r>
                      <a:rPr lang="en-GB" b="0" i="1" smtClean="0">
                        <a:latin typeface="Cambria Math"/>
                      </a:rPr>
                      <m:t>(</m:t>
                    </m:r>
                    <m:r>
                      <a:rPr lang="en-GB" b="0" i="1" smtClean="0">
                        <a:latin typeface="Cambria Math"/>
                      </a:rPr>
                      <m:t>𝜃</m:t>
                    </m:r>
                    <m:r>
                      <a:rPr lang="en-GB" b="0" i="1" smtClean="0">
                        <a:latin typeface="Cambria Math"/>
                      </a:rPr>
                      <m:t>)</m:t>
                    </m:r>
                  </m:oMath>
                </a14:m>
                <a:r>
                  <a:rPr lang="en-GB" dirty="0" smtClean="0"/>
                  <a:t> </a:t>
                </a: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Between-regions </a:t>
                </a:r>
                <a:r>
                  <a:rPr lang="en-GB" dirty="0" smtClean="0"/>
                  <a:t>neuronal coupling parameters have shrinkage priors. </a:t>
                </a: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Haemodynamic </a:t>
                </a:r>
                <a:r>
                  <a:rPr lang="en-GB" dirty="0" smtClean="0"/>
                  <a:t>parameters have empirical priors.</a:t>
                </a:r>
                <a:br>
                  <a:rPr lang="en-GB" dirty="0" smtClean="0"/>
                </a:br>
                <a:endParaRPr lang="en-GB" dirty="0" smtClean="0">
                  <a:solidFill>
                    <a:schemeClr val="accent2"/>
                  </a:solidFill>
                </a:endParaRPr>
              </a:p>
            </p:txBody>
          </p:sp>
        </mc:Choice>
        <mc:Fallback>
          <p:sp>
            <p:nvSpPr>
              <p:cNvPr id="17" name="TextBox 16"/>
              <p:cNvSpPr txBox="1">
                <a:spLocks noRot="1" noChangeAspect="1" noMove="1" noResize="1" noEditPoints="1" noAdjustHandles="1" noChangeArrowheads="1" noChangeShapeType="1" noTextEdit="1"/>
              </p:cNvSpPr>
              <p:nvPr/>
            </p:nvSpPr>
            <p:spPr>
              <a:xfrm>
                <a:off x="230473" y="1556792"/>
                <a:ext cx="7869919" cy="5078313"/>
              </a:xfrm>
              <a:prstGeom prst="rect">
                <a:avLst/>
              </a:prstGeom>
              <a:blipFill rotWithShape="0">
                <a:blip r:embed="rId3"/>
                <a:stretch>
                  <a:fillRect l="-542" t="-600"/>
                </a:stretch>
              </a:blipFill>
            </p:spPr>
            <p:txBody>
              <a:bodyPr/>
              <a:lstStyle/>
              <a:p>
                <a:r>
                  <a:rPr lang="en-GB">
                    <a:noFill/>
                  </a:rPr>
                  <a:t> </a:t>
                </a:r>
              </a:p>
            </p:txBody>
          </p:sp>
        </mc:Fallback>
      </mc:AlternateContent>
      <p:grpSp>
        <p:nvGrpSpPr>
          <p:cNvPr id="74" name="Group 73"/>
          <p:cNvGrpSpPr/>
          <p:nvPr/>
        </p:nvGrpSpPr>
        <p:grpSpPr>
          <a:xfrm>
            <a:off x="2555875" y="3102322"/>
            <a:ext cx="3679825" cy="2774950"/>
            <a:chOff x="2555875" y="3284538"/>
            <a:chExt cx="3679825" cy="2774950"/>
          </a:xfrm>
        </p:grpSpPr>
        <p:sp>
          <p:nvSpPr>
            <p:cNvPr id="5" name="Rectangle 4"/>
            <p:cNvSpPr/>
            <p:nvPr/>
          </p:nvSpPr>
          <p:spPr>
            <a:xfrm>
              <a:off x="4594860" y="4941168"/>
              <a:ext cx="229131"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utoShape 3"/>
            <p:cNvSpPr>
              <a:spLocks noChangeAspect="1" noChangeArrowheads="1" noTextEdit="1"/>
            </p:cNvSpPr>
            <p:nvPr/>
          </p:nvSpPr>
          <p:spPr bwMode="auto">
            <a:xfrm>
              <a:off x="2555875" y="3284538"/>
              <a:ext cx="3679825"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Rectangle 6"/>
            <p:cNvSpPr>
              <a:spLocks noChangeArrowheads="1"/>
            </p:cNvSpPr>
            <p:nvPr/>
          </p:nvSpPr>
          <p:spPr bwMode="auto">
            <a:xfrm>
              <a:off x="3035300" y="3494088"/>
              <a:ext cx="2852738" cy="2247900"/>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8"/>
            <p:cNvSpPr>
              <a:spLocks noChangeShapeType="1"/>
            </p:cNvSpPr>
            <p:nvPr/>
          </p:nvSpPr>
          <p:spPr bwMode="auto">
            <a:xfrm>
              <a:off x="3035300" y="5741988"/>
              <a:ext cx="28527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10"/>
            <p:cNvSpPr>
              <a:spLocks noChangeShapeType="1"/>
            </p:cNvSpPr>
            <p:nvPr/>
          </p:nvSpPr>
          <p:spPr bwMode="auto">
            <a:xfrm flipH="1" flipV="1">
              <a:off x="3027364" y="3685674"/>
              <a:ext cx="7936" cy="205631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11"/>
            <p:cNvSpPr>
              <a:spLocks noChangeShapeType="1"/>
            </p:cNvSpPr>
            <p:nvPr/>
          </p:nvSpPr>
          <p:spPr bwMode="auto">
            <a:xfrm>
              <a:off x="3035300" y="5741988"/>
              <a:ext cx="28527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3"/>
            <p:cNvSpPr>
              <a:spLocks noChangeShapeType="1"/>
            </p:cNvSpPr>
            <p:nvPr/>
          </p:nvSpPr>
          <p:spPr bwMode="auto">
            <a:xfrm flipV="1">
              <a:off x="3035300" y="5710238"/>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Rectangle 15"/>
            <p:cNvSpPr>
              <a:spLocks noChangeArrowheads="1"/>
            </p:cNvSpPr>
            <p:nvPr/>
          </p:nvSpPr>
          <p:spPr bwMode="auto">
            <a:xfrm>
              <a:off x="2976563" y="5762625"/>
              <a:ext cx="150813"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Helvetica" panose="020B0604020202020204" pitchFamily="34"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Line 16"/>
            <p:cNvSpPr>
              <a:spLocks noChangeShapeType="1"/>
            </p:cNvSpPr>
            <p:nvPr/>
          </p:nvSpPr>
          <p:spPr bwMode="auto">
            <a:xfrm flipV="1">
              <a:off x="3744913" y="5710238"/>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Rectangle 18"/>
            <p:cNvSpPr>
              <a:spLocks noChangeArrowheads="1"/>
            </p:cNvSpPr>
            <p:nvPr/>
          </p:nvSpPr>
          <p:spPr bwMode="auto">
            <a:xfrm>
              <a:off x="3646488" y="5762625"/>
              <a:ext cx="242888"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Helvetica" panose="020B0604020202020204" pitchFamily="34" charset="0"/>
                </a:rPr>
                <a:t>-0.5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 name="Line 19"/>
            <p:cNvSpPr>
              <a:spLocks noChangeShapeType="1"/>
            </p:cNvSpPr>
            <p:nvPr/>
          </p:nvSpPr>
          <p:spPr bwMode="auto">
            <a:xfrm flipV="1">
              <a:off x="4460875" y="5710238"/>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Rectangle 21"/>
            <p:cNvSpPr>
              <a:spLocks noChangeArrowheads="1"/>
            </p:cNvSpPr>
            <p:nvPr/>
          </p:nvSpPr>
          <p:spPr bwMode="auto">
            <a:xfrm>
              <a:off x="4435475" y="5762625"/>
              <a:ext cx="111125"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Helvetica" panose="020B060402020202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4" name="Line 22"/>
            <p:cNvSpPr>
              <a:spLocks noChangeShapeType="1"/>
            </p:cNvSpPr>
            <p:nvPr/>
          </p:nvSpPr>
          <p:spPr bwMode="auto">
            <a:xfrm flipV="1">
              <a:off x="5170488" y="5710238"/>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Rectangle 24"/>
            <p:cNvSpPr>
              <a:spLocks noChangeArrowheads="1"/>
            </p:cNvSpPr>
            <p:nvPr/>
          </p:nvSpPr>
          <p:spPr bwMode="auto">
            <a:xfrm>
              <a:off x="5099050" y="5762625"/>
              <a:ext cx="203200"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Helvetica" panose="020B0604020202020204" pitchFamily="34" charset="0"/>
                </a:rPr>
                <a:t>0.5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7" name="Line 25"/>
            <p:cNvSpPr>
              <a:spLocks noChangeShapeType="1"/>
            </p:cNvSpPr>
            <p:nvPr/>
          </p:nvSpPr>
          <p:spPr bwMode="auto">
            <a:xfrm flipV="1">
              <a:off x="5888038" y="5710238"/>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Rectangle 27"/>
            <p:cNvSpPr>
              <a:spLocks noChangeArrowheads="1"/>
            </p:cNvSpPr>
            <p:nvPr/>
          </p:nvSpPr>
          <p:spPr bwMode="auto">
            <a:xfrm>
              <a:off x="5861050" y="5762625"/>
              <a:ext cx="111125"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Helvetica" panose="020B0604020202020204" pitchFamily="34"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0" name="Line 28"/>
            <p:cNvSpPr>
              <a:spLocks noChangeShapeType="1"/>
            </p:cNvSpPr>
            <p:nvPr/>
          </p:nvSpPr>
          <p:spPr bwMode="auto">
            <a:xfrm>
              <a:off x="3035300" y="5741988"/>
              <a:ext cx="26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29"/>
            <p:cNvSpPr>
              <a:spLocks noChangeShapeType="1"/>
            </p:cNvSpPr>
            <p:nvPr/>
          </p:nvSpPr>
          <p:spPr bwMode="auto">
            <a:xfrm flipH="1">
              <a:off x="5854700" y="5741988"/>
              <a:ext cx="333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50"/>
            <p:cNvSpPr>
              <a:spLocks noChangeShapeType="1"/>
            </p:cNvSpPr>
            <p:nvPr/>
          </p:nvSpPr>
          <p:spPr bwMode="auto">
            <a:xfrm>
              <a:off x="3035300" y="5741988"/>
              <a:ext cx="28527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Freeform 53"/>
            <p:cNvSpPr>
              <a:spLocks/>
            </p:cNvSpPr>
            <p:nvPr/>
          </p:nvSpPr>
          <p:spPr bwMode="auto">
            <a:xfrm>
              <a:off x="3035300" y="3824288"/>
              <a:ext cx="2852738" cy="1917700"/>
            </a:xfrm>
            <a:custGeom>
              <a:avLst/>
              <a:gdLst>
                <a:gd name="T0" fmla="*/ 54 w 1797"/>
                <a:gd name="T1" fmla="*/ 1208 h 1208"/>
                <a:gd name="T2" fmla="*/ 108 w 1797"/>
                <a:gd name="T3" fmla="*/ 1208 h 1208"/>
                <a:gd name="T4" fmla="*/ 166 w 1797"/>
                <a:gd name="T5" fmla="*/ 1208 h 1208"/>
                <a:gd name="T6" fmla="*/ 224 w 1797"/>
                <a:gd name="T7" fmla="*/ 1208 h 1208"/>
                <a:gd name="T8" fmla="*/ 277 w 1797"/>
                <a:gd name="T9" fmla="*/ 1208 h 1208"/>
                <a:gd name="T10" fmla="*/ 335 w 1797"/>
                <a:gd name="T11" fmla="*/ 1208 h 1208"/>
                <a:gd name="T12" fmla="*/ 393 w 1797"/>
                <a:gd name="T13" fmla="*/ 1208 h 1208"/>
                <a:gd name="T14" fmla="*/ 447 w 1797"/>
                <a:gd name="T15" fmla="*/ 1208 h 1208"/>
                <a:gd name="T16" fmla="*/ 505 w 1797"/>
                <a:gd name="T17" fmla="*/ 1208 h 1208"/>
                <a:gd name="T18" fmla="*/ 563 w 1797"/>
                <a:gd name="T19" fmla="*/ 1208 h 1208"/>
                <a:gd name="T20" fmla="*/ 617 w 1797"/>
                <a:gd name="T21" fmla="*/ 1208 h 1208"/>
                <a:gd name="T22" fmla="*/ 675 w 1797"/>
                <a:gd name="T23" fmla="*/ 1208 h 1208"/>
                <a:gd name="T24" fmla="*/ 733 w 1797"/>
                <a:gd name="T25" fmla="*/ 1208 h 1208"/>
                <a:gd name="T26" fmla="*/ 787 w 1797"/>
                <a:gd name="T27" fmla="*/ 1204 h 1208"/>
                <a:gd name="T28" fmla="*/ 845 w 1797"/>
                <a:gd name="T29" fmla="*/ 1204 h 1208"/>
                <a:gd name="T30" fmla="*/ 903 w 1797"/>
                <a:gd name="T31" fmla="*/ 8 h 1208"/>
                <a:gd name="T32" fmla="*/ 956 w 1797"/>
                <a:gd name="T33" fmla="*/ 1204 h 1208"/>
                <a:gd name="T34" fmla="*/ 1014 w 1797"/>
                <a:gd name="T35" fmla="*/ 1204 h 1208"/>
                <a:gd name="T36" fmla="*/ 1072 w 1797"/>
                <a:gd name="T37" fmla="*/ 1208 h 1208"/>
                <a:gd name="T38" fmla="*/ 1126 w 1797"/>
                <a:gd name="T39" fmla="*/ 1208 h 1208"/>
                <a:gd name="T40" fmla="*/ 1184 w 1797"/>
                <a:gd name="T41" fmla="*/ 1208 h 1208"/>
                <a:gd name="T42" fmla="*/ 1242 w 1797"/>
                <a:gd name="T43" fmla="*/ 1208 h 1208"/>
                <a:gd name="T44" fmla="*/ 1296 w 1797"/>
                <a:gd name="T45" fmla="*/ 1208 h 1208"/>
                <a:gd name="T46" fmla="*/ 1354 w 1797"/>
                <a:gd name="T47" fmla="*/ 1208 h 1208"/>
                <a:gd name="T48" fmla="*/ 1412 w 1797"/>
                <a:gd name="T49" fmla="*/ 1208 h 1208"/>
                <a:gd name="T50" fmla="*/ 1470 w 1797"/>
                <a:gd name="T51" fmla="*/ 1208 h 1208"/>
                <a:gd name="T52" fmla="*/ 1523 w 1797"/>
                <a:gd name="T53" fmla="*/ 1208 h 1208"/>
                <a:gd name="T54" fmla="*/ 1581 w 1797"/>
                <a:gd name="T55" fmla="*/ 1208 h 1208"/>
                <a:gd name="T56" fmla="*/ 1639 w 1797"/>
                <a:gd name="T57" fmla="*/ 1208 h 1208"/>
                <a:gd name="T58" fmla="*/ 1693 w 1797"/>
                <a:gd name="T59" fmla="*/ 1208 h 1208"/>
                <a:gd name="T60" fmla="*/ 1751 w 1797"/>
                <a:gd name="T61" fmla="*/ 1208 h 1208"/>
                <a:gd name="T62" fmla="*/ 1784 w 1797"/>
                <a:gd name="T63" fmla="*/ 1208 h 1208"/>
                <a:gd name="T64" fmla="*/ 1726 w 1797"/>
                <a:gd name="T65" fmla="*/ 1208 h 1208"/>
                <a:gd name="T66" fmla="*/ 1668 w 1797"/>
                <a:gd name="T67" fmla="*/ 1208 h 1208"/>
                <a:gd name="T68" fmla="*/ 1614 w 1797"/>
                <a:gd name="T69" fmla="*/ 1208 h 1208"/>
                <a:gd name="T70" fmla="*/ 1556 w 1797"/>
                <a:gd name="T71" fmla="*/ 1208 h 1208"/>
                <a:gd name="T72" fmla="*/ 1499 w 1797"/>
                <a:gd name="T73" fmla="*/ 1208 h 1208"/>
                <a:gd name="T74" fmla="*/ 1445 w 1797"/>
                <a:gd name="T75" fmla="*/ 1208 h 1208"/>
                <a:gd name="T76" fmla="*/ 1387 w 1797"/>
                <a:gd name="T77" fmla="*/ 1208 h 1208"/>
                <a:gd name="T78" fmla="*/ 1329 w 1797"/>
                <a:gd name="T79" fmla="*/ 1208 h 1208"/>
                <a:gd name="T80" fmla="*/ 1275 w 1797"/>
                <a:gd name="T81" fmla="*/ 1208 h 1208"/>
                <a:gd name="T82" fmla="*/ 1217 w 1797"/>
                <a:gd name="T83" fmla="*/ 1208 h 1208"/>
                <a:gd name="T84" fmla="*/ 1159 w 1797"/>
                <a:gd name="T85" fmla="*/ 1208 h 1208"/>
                <a:gd name="T86" fmla="*/ 1105 w 1797"/>
                <a:gd name="T87" fmla="*/ 1208 h 1208"/>
                <a:gd name="T88" fmla="*/ 1047 w 1797"/>
                <a:gd name="T89" fmla="*/ 1208 h 1208"/>
                <a:gd name="T90" fmla="*/ 989 w 1797"/>
                <a:gd name="T91" fmla="*/ 1208 h 1208"/>
                <a:gd name="T92" fmla="*/ 936 w 1797"/>
                <a:gd name="T93" fmla="*/ 1208 h 1208"/>
                <a:gd name="T94" fmla="*/ 878 w 1797"/>
                <a:gd name="T95" fmla="*/ 1208 h 1208"/>
                <a:gd name="T96" fmla="*/ 820 w 1797"/>
                <a:gd name="T97" fmla="*/ 1208 h 1208"/>
                <a:gd name="T98" fmla="*/ 766 w 1797"/>
                <a:gd name="T99" fmla="*/ 1208 h 1208"/>
                <a:gd name="T100" fmla="*/ 708 w 1797"/>
                <a:gd name="T101" fmla="*/ 1208 h 1208"/>
                <a:gd name="T102" fmla="*/ 650 w 1797"/>
                <a:gd name="T103" fmla="*/ 1208 h 1208"/>
                <a:gd name="T104" fmla="*/ 596 w 1797"/>
                <a:gd name="T105" fmla="*/ 1208 h 1208"/>
                <a:gd name="T106" fmla="*/ 538 w 1797"/>
                <a:gd name="T107" fmla="*/ 1208 h 1208"/>
                <a:gd name="T108" fmla="*/ 480 w 1797"/>
                <a:gd name="T109" fmla="*/ 1208 h 1208"/>
                <a:gd name="T110" fmla="*/ 426 w 1797"/>
                <a:gd name="T111" fmla="*/ 1208 h 1208"/>
                <a:gd name="T112" fmla="*/ 369 w 1797"/>
                <a:gd name="T113" fmla="*/ 1208 h 1208"/>
                <a:gd name="T114" fmla="*/ 311 w 1797"/>
                <a:gd name="T115" fmla="*/ 1208 h 1208"/>
                <a:gd name="T116" fmla="*/ 257 w 1797"/>
                <a:gd name="T117" fmla="*/ 1208 h 1208"/>
                <a:gd name="T118" fmla="*/ 199 w 1797"/>
                <a:gd name="T119" fmla="*/ 1208 h 1208"/>
                <a:gd name="T120" fmla="*/ 141 w 1797"/>
                <a:gd name="T121" fmla="*/ 1208 h 1208"/>
                <a:gd name="T122" fmla="*/ 87 w 1797"/>
                <a:gd name="T123" fmla="*/ 1208 h 1208"/>
                <a:gd name="T124" fmla="*/ 29 w 1797"/>
                <a:gd name="T125" fmla="*/ 1208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97" h="1208">
                  <a:moveTo>
                    <a:pt x="0" y="1208"/>
                  </a:moveTo>
                  <a:lnTo>
                    <a:pt x="0" y="1208"/>
                  </a:lnTo>
                  <a:lnTo>
                    <a:pt x="0" y="1208"/>
                  </a:lnTo>
                  <a:lnTo>
                    <a:pt x="0" y="1208"/>
                  </a:lnTo>
                  <a:lnTo>
                    <a:pt x="0" y="1208"/>
                  </a:lnTo>
                  <a:lnTo>
                    <a:pt x="0" y="1208"/>
                  </a:lnTo>
                  <a:lnTo>
                    <a:pt x="4" y="1208"/>
                  </a:lnTo>
                  <a:lnTo>
                    <a:pt x="4" y="1208"/>
                  </a:lnTo>
                  <a:lnTo>
                    <a:pt x="4" y="1208"/>
                  </a:lnTo>
                  <a:lnTo>
                    <a:pt x="4" y="1208"/>
                  </a:lnTo>
                  <a:lnTo>
                    <a:pt x="4" y="1208"/>
                  </a:lnTo>
                  <a:lnTo>
                    <a:pt x="8" y="1208"/>
                  </a:lnTo>
                  <a:lnTo>
                    <a:pt x="8" y="1208"/>
                  </a:lnTo>
                  <a:lnTo>
                    <a:pt x="8" y="1208"/>
                  </a:lnTo>
                  <a:lnTo>
                    <a:pt x="8" y="1208"/>
                  </a:lnTo>
                  <a:lnTo>
                    <a:pt x="13" y="1208"/>
                  </a:lnTo>
                  <a:lnTo>
                    <a:pt x="13" y="1208"/>
                  </a:lnTo>
                  <a:lnTo>
                    <a:pt x="13" y="1208"/>
                  </a:lnTo>
                  <a:lnTo>
                    <a:pt x="13" y="1208"/>
                  </a:lnTo>
                  <a:lnTo>
                    <a:pt x="13" y="1208"/>
                  </a:lnTo>
                  <a:lnTo>
                    <a:pt x="17" y="1208"/>
                  </a:lnTo>
                  <a:lnTo>
                    <a:pt x="17" y="1208"/>
                  </a:lnTo>
                  <a:lnTo>
                    <a:pt x="17" y="1208"/>
                  </a:lnTo>
                  <a:lnTo>
                    <a:pt x="17" y="1208"/>
                  </a:lnTo>
                  <a:lnTo>
                    <a:pt x="17" y="1208"/>
                  </a:lnTo>
                  <a:lnTo>
                    <a:pt x="21" y="1208"/>
                  </a:lnTo>
                  <a:lnTo>
                    <a:pt x="21" y="1208"/>
                  </a:lnTo>
                  <a:lnTo>
                    <a:pt x="21" y="1208"/>
                  </a:lnTo>
                  <a:lnTo>
                    <a:pt x="21" y="1208"/>
                  </a:lnTo>
                  <a:lnTo>
                    <a:pt x="25" y="1208"/>
                  </a:lnTo>
                  <a:lnTo>
                    <a:pt x="25" y="1208"/>
                  </a:lnTo>
                  <a:lnTo>
                    <a:pt x="25" y="1208"/>
                  </a:lnTo>
                  <a:lnTo>
                    <a:pt x="25" y="1208"/>
                  </a:lnTo>
                  <a:lnTo>
                    <a:pt x="25" y="1208"/>
                  </a:lnTo>
                  <a:lnTo>
                    <a:pt x="29" y="1208"/>
                  </a:lnTo>
                  <a:lnTo>
                    <a:pt x="29" y="1208"/>
                  </a:lnTo>
                  <a:lnTo>
                    <a:pt x="29" y="1208"/>
                  </a:lnTo>
                  <a:lnTo>
                    <a:pt x="29" y="1208"/>
                  </a:lnTo>
                  <a:lnTo>
                    <a:pt x="33" y="1208"/>
                  </a:lnTo>
                  <a:lnTo>
                    <a:pt x="33" y="1208"/>
                  </a:lnTo>
                  <a:lnTo>
                    <a:pt x="33" y="1208"/>
                  </a:lnTo>
                  <a:lnTo>
                    <a:pt x="33" y="1208"/>
                  </a:lnTo>
                  <a:lnTo>
                    <a:pt x="33" y="1208"/>
                  </a:lnTo>
                  <a:lnTo>
                    <a:pt x="37" y="1208"/>
                  </a:lnTo>
                  <a:lnTo>
                    <a:pt x="37" y="1208"/>
                  </a:lnTo>
                  <a:lnTo>
                    <a:pt x="37" y="1208"/>
                  </a:lnTo>
                  <a:lnTo>
                    <a:pt x="37" y="1208"/>
                  </a:lnTo>
                  <a:lnTo>
                    <a:pt x="37" y="1208"/>
                  </a:lnTo>
                  <a:lnTo>
                    <a:pt x="42" y="1208"/>
                  </a:lnTo>
                  <a:lnTo>
                    <a:pt x="42" y="1208"/>
                  </a:lnTo>
                  <a:lnTo>
                    <a:pt x="42" y="1208"/>
                  </a:lnTo>
                  <a:lnTo>
                    <a:pt x="42" y="1208"/>
                  </a:lnTo>
                  <a:lnTo>
                    <a:pt x="46" y="1208"/>
                  </a:lnTo>
                  <a:lnTo>
                    <a:pt x="46" y="1208"/>
                  </a:lnTo>
                  <a:lnTo>
                    <a:pt x="46" y="1208"/>
                  </a:lnTo>
                  <a:lnTo>
                    <a:pt x="46" y="1208"/>
                  </a:lnTo>
                  <a:lnTo>
                    <a:pt x="46" y="1208"/>
                  </a:lnTo>
                  <a:lnTo>
                    <a:pt x="50" y="1208"/>
                  </a:lnTo>
                  <a:lnTo>
                    <a:pt x="50" y="1208"/>
                  </a:lnTo>
                  <a:lnTo>
                    <a:pt x="50" y="1208"/>
                  </a:lnTo>
                  <a:lnTo>
                    <a:pt x="50" y="1208"/>
                  </a:lnTo>
                  <a:lnTo>
                    <a:pt x="54" y="1208"/>
                  </a:lnTo>
                  <a:lnTo>
                    <a:pt x="54" y="1208"/>
                  </a:lnTo>
                  <a:lnTo>
                    <a:pt x="54" y="1208"/>
                  </a:lnTo>
                  <a:lnTo>
                    <a:pt x="54" y="1208"/>
                  </a:lnTo>
                  <a:lnTo>
                    <a:pt x="54" y="1208"/>
                  </a:lnTo>
                  <a:lnTo>
                    <a:pt x="58" y="1208"/>
                  </a:lnTo>
                  <a:lnTo>
                    <a:pt x="58" y="1208"/>
                  </a:lnTo>
                  <a:lnTo>
                    <a:pt x="58" y="1208"/>
                  </a:lnTo>
                  <a:lnTo>
                    <a:pt x="58" y="1208"/>
                  </a:lnTo>
                  <a:lnTo>
                    <a:pt x="58" y="1208"/>
                  </a:lnTo>
                  <a:lnTo>
                    <a:pt x="62" y="1208"/>
                  </a:lnTo>
                  <a:lnTo>
                    <a:pt x="62" y="1208"/>
                  </a:lnTo>
                  <a:lnTo>
                    <a:pt x="62" y="1208"/>
                  </a:lnTo>
                  <a:lnTo>
                    <a:pt x="62" y="1208"/>
                  </a:lnTo>
                  <a:lnTo>
                    <a:pt x="66" y="1208"/>
                  </a:lnTo>
                  <a:lnTo>
                    <a:pt x="66" y="1208"/>
                  </a:lnTo>
                  <a:lnTo>
                    <a:pt x="66" y="1208"/>
                  </a:lnTo>
                  <a:lnTo>
                    <a:pt x="66" y="1208"/>
                  </a:lnTo>
                  <a:lnTo>
                    <a:pt x="66" y="1208"/>
                  </a:lnTo>
                  <a:lnTo>
                    <a:pt x="71" y="1208"/>
                  </a:lnTo>
                  <a:lnTo>
                    <a:pt x="71" y="1208"/>
                  </a:lnTo>
                  <a:lnTo>
                    <a:pt x="71" y="1208"/>
                  </a:lnTo>
                  <a:lnTo>
                    <a:pt x="71" y="1208"/>
                  </a:lnTo>
                  <a:lnTo>
                    <a:pt x="75" y="1208"/>
                  </a:lnTo>
                  <a:lnTo>
                    <a:pt x="75" y="1208"/>
                  </a:lnTo>
                  <a:lnTo>
                    <a:pt x="75" y="1208"/>
                  </a:lnTo>
                  <a:lnTo>
                    <a:pt x="75" y="1208"/>
                  </a:lnTo>
                  <a:lnTo>
                    <a:pt x="75" y="1208"/>
                  </a:lnTo>
                  <a:lnTo>
                    <a:pt x="79" y="1208"/>
                  </a:lnTo>
                  <a:lnTo>
                    <a:pt x="79" y="1208"/>
                  </a:lnTo>
                  <a:lnTo>
                    <a:pt x="79" y="1208"/>
                  </a:lnTo>
                  <a:lnTo>
                    <a:pt x="79" y="1208"/>
                  </a:lnTo>
                  <a:lnTo>
                    <a:pt x="79" y="1208"/>
                  </a:lnTo>
                  <a:lnTo>
                    <a:pt x="83" y="1208"/>
                  </a:lnTo>
                  <a:lnTo>
                    <a:pt x="83" y="1208"/>
                  </a:lnTo>
                  <a:lnTo>
                    <a:pt x="83" y="1208"/>
                  </a:lnTo>
                  <a:lnTo>
                    <a:pt x="83" y="1208"/>
                  </a:lnTo>
                  <a:lnTo>
                    <a:pt x="87" y="1208"/>
                  </a:lnTo>
                  <a:lnTo>
                    <a:pt x="87" y="1208"/>
                  </a:lnTo>
                  <a:lnTo>
                    <a:pt x="87" y="1208"/>
                  </a:lnTo>
                  <a:lnTo>
                    <a:pt x="87" y="1208"/>
                  </a:lnTo>
                  <a:lnTo>
                    <a:pt x="87" y="1208"/>
                  </a:lnTo>
                  <a:lnTo>
                    <a:pt x="91" y="1208"/>
                  </a:lnTo>
                  <a:lnTo>
                    <a:pt x="91" y="1208"/>
                  </a:lnTo>
                  <a:lnTo>
                    <a:pt x="91" y="1208"/>
                  </a:lnTo>
                  <a:lnTo>
                    <a:pt x="91" y="1208"/>
                  </a:lnTo>
                  <a:lnTo>
                    <a:pt x="95" y="1208"/>
                  </a:lnTo>
                  <a:lnTo>
                    <a:pt x="95" y="1208"/>
                  </a:lnTo>
                  <a:lnTo>
                    <a:pt x="95" y="1208"/>
                  </a:lnTo>
                  <a:lnTo>
                    <a:pt x="95" y="1208"/>
                  </a:lnTo>
                  <a:lnTo>
                    <a:pt x="95" y="1208"/>
                  </a:lnTo>
                  <a:lnTo>
                    <a:pt x="100" y="1208"/>
                  </a:lnTo>
                  <a:lnTo>
                    <a:pt x="100" y="1208"/>
                  </a:lnTo>
                  <a:lnTo>
                    <a:pt x="100" y="1208"/>
                  </a:lnTo>
                  <a:lnTo>
                    <a:pt x="100" y="1208"/>
                  </a:lnTo>
                  <a:lnTo>
                    <a:pt x="100" y="1208"/>
                  </a:lnTo>
                  <a:lnTo>
                    <a:pt x="104" y="1208"/>
                  </a:lnTo>
                  <a:lnTo>
                    <a:pt x="104" y="1208"/>
                  </a:lnTo>
                  <a:lnTo>
                    <a:pt x="104" y="1208"/>
                  </a:lnTo>
                  <a:lnTo>
                    <a:pt x="104" y="1208"/>
                  </a:lnTo>
                  <a:lnTo>
                    <a:pt x="108" y="1208"/>
                  </a:lnTo>
                  <a:lnTo>
                    <a:pt x="108" y="1208"/>
                  </a:lnTo>
                  <a:lnTo>
                    <a:pt x="108" y="1208"/>
                  </a:lnTo>
                  <a:lnTo>
                    <a:pt x="108" y="1208"/>
                  </a:lnTo>
                  <a:lnTo>
                    <a:pt x="108" y="1208"/>
                  </a:lnTo>
                  <a:lnTo>
                    <a:pt x="112" y="1208"/>
                  </a:lnTo>
                  <a:lnTo>
                    <a:pt x="112" y="1208"/>
                  </a:lnTo>
                  <a:lnTo>
                    <a:pt x="112" y="1208"/>
                  </a:lnTo>
                  <a:lnTo>
                    <a:pt x="112" y="1208"/>
                  </a:lnTo>
                  <a:lnTo>
                    <a:pt x="112" y="1208"/>
                  </a:lnTo>
                  <a:lnTo>
                    <a:pt x="116" y="1208"/>
                  </a:lnTo>
                  <a:lnTo>
                    <a:pt x="116" y="1208"/>
                  </a:lnTo>
                  <a:lnTo>
                    <a:pt x="116" y="1208"/>
                  </a:lnTo>
                  <a:lnTo>
                    <a:pt x="116" y="1208"/>
                  </a:lnTo>
                  <a:lnTo>
                    <a:pt x="120" y="1208"/>
                  </a:lnTo>
                  <a:lnTo>
                    <a:pt x="120" y="1208"/>
                  </a:lnTo>
                  <a:lnTo>
                    <a:pt x="120" y="1208"/>
                  </a:lnTo>
                  <a:lnTo>
                    <a:pt x="120" y="1208"/>
                  </a:lnTo>
                  <a:lnTo>
                    <a:pt x="120" y="1208"/>
                  </a:lnTo>
                  <a:lnTo>
                    <a:pt x="124" y="1208"/>
                  </a:lnTo>
                  <a:lnTo>
                    <a:pt x="124" y="1208"/>
                  </a:lnTo>
                  <a:lnTo>
                    <a:pt x="124" y="1208"/>
                  </a:lnTo>
                  <a:lnTo>
                    <a:pt x="124" y="1208"/>
                  </a:lnTo>
                  <a:lnTo>
                    <a:pt x="128" y="1208"/>
                  </a:lnTo>
                  <a:lnTo>
                    <a:pt x="128" y="1208"/>
                  </a:lnTo>
                  <a:lnTo>
                    <a:pt x="128" y="1208"/>
                  </a:lnTo>
                  <a:lnTo>
                    <a:pt x="128" y="1208"/>
                  </a:lnTo>
                  <a:lnTo>
                    <a:pt x="128" y="1208"/>
                  </a:lnTo>
                  <a:lnTo>
                    <a:pt x="133" y="1208"/>
                  </a:lnTo>
                  <a:lnTo>
                    <a:pt x="133" y="1208"/>
                  </a:lnTo>
                  <a:lnTo>
                    <a:pt x="133" y="1208"/>
                  </a:lnTo>
                  <a:lnTo>
                    <a:pt x="133" y="1208"/>
                  </a:lnTo>
                  <a:lnTo>
                    <a:pt x="133" y="1208"/>
                  </a:lnTo>
                  <a:lnTo>
                    <a:pt x="137" y="1208"/>
                  </a:lnTo>
                  <a:lnTo>
                    <a:pt x="137" y="1208"/>
                  </a:lnTo>
                  <a:lnTo>
                    <a:pt x="137" y="1208"/>
                  </a:lnTo>
                  <a:lnTo>
                    <a:pt x="137" y="1208"/>
                  </a:lnTo>
                  <a:lnTo>
                    <a:pt x="141" y="1208"/>
                  </a:lnTo>
                  <a:lnTo>
                    <a:pt x="141" y="1208"/>
                  </a:lnTo>
                  <a:lnTo>
                    <a:pt x="141" y="1208"/>
                  </a:lnTo>
                  <a:lnTo>
                    <a:pt x="141" y="1208"/>
                  </a:lnTo>
                  <a:lnTo>
                    <a:pt x="141" y="1208"/>
                  </a:lnTo>
                  <a:lnTo>
                    <a:pt x="145" y="1208"/>
                  </a:lnTo>
                  <a:lnTo>
                    <a:pt x="145" y="1208"/>
                  </a:lnTo>
                  <a:lnTo>
                    <a:pt x="145" y="1208"/>
                  </a:lnTo>
                  <a:lnTo>
                    <a:pt x="145" y="1208"/>
                  </a:lnTo>
                  <a:lnTo>
                    <a:pt x="149" y="1208"/>
                  </a:lnTo>
                  <a:lnTo>
                    <a:pt x="149" y="1208"/>
                  </a:lnTo>
                  <a:lnTo>
                    <a:pt x="149" y="1208"/>
                  </a:lnTo>
                  <a:lnTo>
                    <a:pt x="149" y="1208"/>
                  </a:lnTo>
                  <a:lnTo>
                    <a:pt x="149" y="1208"/>
                  </a:lnTo>
                  <a:lnTo>
                    <a:pt x="153" y="1208"/>
                  </a:lnTo>
                  <a:lnTo>
                    <a:pt x="153" y="1208"/>
                  </a:lnTo>
                  <a:lnTo>
                    <a:pt x="153" y="1208"/>
                  </a:lnTo>
                  <a:lnTo>
                    <a:pt x="153" y="1208"/>
                  </a:lnTo>
                  <a:lnTo>
                    <a:pt x="153" y="1208"/>
                  </a:lnTo>
                  <a:lnTo>
                    <a:pt x="157" y="1208"/>
                  </a:lnTo>
                  <a:lnTo>
                    <a:pt x="157" y="1208"/>
                  </a:lnTo>
                  <a:lnTo>
                    <a:pt x="157" y="1208"/>
                  </a:lnTo>
                  <a:lnTo>
                    <a:pt x="157" y="1208"/>
                  </a:lnTo>
                  <a:lnTo>
                    <a:pt x="162" y="1208"/>
                  </a:lnTo>
                  <a:lnTo>
                    <a:pt x="162" y="1208"/>
                  </a:lnTo>
                  <a:lnTo>
                    <a:pt x="162" y="1208"/>
                  </a:lnTo>
                  <a:lnTo>
                    <a:pt x="162" y="1208"/>
                  </a:lnTo>
                  <a:lnTo>
                    <a:pt x="162" y="1208"/>
                  </a:lnTo>
                  <a:lnTo>
                    <a:pt x="166" y="1208"/>
                  </a:lnTo>
                  <a:lnTo>
                    <a:pt x="166" y="1208"/>
                  </a:lnTo>
                  <a:lnTo>
                    <a:pt x="166" y="1208"/>
                  </a:lnTo>
                  <a:lnTo>
                    <a:pt x="166" y="1208"/>
                  </a:lnTo>
                  <a:lnTo>
                    <a:pt x="170" y="1208"/>
                  </a:lnTo>
                  <a:lnTo>
                    <a:pt x="170" y="1208"/>
                  </a:lnTo>
                  <a:lnTo>
                    <a:pt x="170" y="1208"/>
                  </a:lnTo>
                  <a:lnTo>
                    <a:pt x="170" y="1208"/>
                  </a:lnTo>
                  <a:lnTo>
                    <a:pt x="170" y="1208"/>
                  </a:lnTo>
                  <a:lnTo>
                    <a:pt x="174" y="1208"/>
                  </a:lnTo>
                  <a:lnTo>
                    <a:pt x="174" y="1208"/>
                  </a:lnTo>
                  <a:lnTo>
                    <a:pt x="174" y="1208"/>
                  </a:lnTo>
                  <a:lnTo>
                    <a:pt x="174" y="1208"/>
                  </a:lnTo>
                  <a:lnTo>
                    <a:pt x="174" y="1208"/>
                  </a:lnTo>
                  <a:lnTo>
                    <a:pt x="178" y="1208"/>
                  </a:lnTo>
                  <a:lnTo>
                    <a:pt x="178" y="1208"/>
                  </a:lnTo>
                  <a:lnTo>
                    <a:pt x="178" y="1208"/>
                  </a:lnTo>
                  <a:lnTo>
                    <a:pt x="178" y="1208"/>
                  </a:lnTo>
                  <a:lnTo>
                    <a:pt x="182" y="1208"/>
                  </a:lnTo>
                  <a:lnTo>
                    <a:pt x="182" y="1208"/>
                  </a:lnTo>
                  <a:lnTo>
                    <a:pt x="182" y="1208"/>
                  </a:lnTo>
                  <a:lnTo>
                    <a:pt x="182" y="1208"/>
                  </a:lnTo>
                  <a:lnTo>
                    <a:pt x="182" y="1208"/>
                  </a:lnTo>
                  <a:lnTo>
                    <a:pt x="186" y="1208"/>
                  </a:lnTo>
                  <a:lnTo>
                    <a:pt x="186" y="1208"/>
                  </a:lnTo>
                  <a:lnTo>
                    <a:pt x="186" y="1208"/>
                  </a:lnTo>
                  <a:lnTo>
                    <a:pt x="186" y="1208"/>
                  </a:lnTo>
                  <a:lnTo>
                    <a:pt x="191" y="1208"/>
                  </a:lnTo>
                  <a:lnTo>
                    <a:pt x="191" y="1208"/>
                  </a:lnTo>
                  <a:lnTo>
                    <a:pt x="191" y="1208"/>
                  </a:lnTo>
                  <a:lnTo>
                    <a:pt x="191" y="1208"/>
                  </a:lnTo>
                  <a:lnTo>
                    <a:pt x="191" y="1208"/>
                  </a:lnTo>
                  <a:lnTo>
                    <a:pt x="195" y="1208"/>
                  </a:lnTo>
                  <a:lnTo>
                    <a:pt x="195" y="1208"/>
                  </a:lnTo>
                  <a:lnTo>
                    <a:pt x="195" y="1208"/>
                  </a:lnTo>
                  <a:lnTo>
                    <a:pt x="195" y="1208"/>
                  </a:lnTo>
                  <a:lnTo>
                    <a:pt x="195" y="1208"/>
                  </a:lnTo>
                  <a:lnTo>
                    <a:pt x="199" y="1208"/>
                  </a:lnTo>
                  <a:lnTo>
                    <a:pt x="199" y="1208"/>
                  </a:lnTo>
                  <a:lnTo>
                    <a:pt x="199" y="1208"/>
                  </a:lnTo>
                  <a:lnTo>
                    <a:pt x="199" y="1208"/>
                  </a:lnTo>
                  <a:lnTo>
                    <a:pt x="203" y="1208"/>
                  </a:lnTo>
                  <a:lnTo>
                    <a:pt x="203" y="1208"/>
                  </a:lnTo>
                  <a:lnTo>
                    <a:pt x="203" y="1208"/>
                  </a:lnTo>
                  <a:lnTo>
                    <a:pt x="203" y="1208"/>
                  </a:lnTo>
                  <a:lnTo>
                    <a:pt x="203" y="1208"/>
                  </a:lnTo>
                  <a:lnTo>
                    <a:pt x="207" y="1208"/>
                  </a:lnTo>
                  <a:lnTo>
                    <a:pt x="207" y="1208"/>
                  </a:lnTo>
                  <a:lnTo>
                    <a:pt x="207" y="1208"/>
                  </a:lnTo>
                  <a:lnTo>
                    <a:pt x="207" y="1208"/>
                  </a:lnTo>
                  <a:lnTo>
                    <a:pt x="207" y="1208"/>
                  </a:lnTo>
                  <a:lnTo>
                    <a:pt x="211" y="1208"/>
                  </a:lnTo>
                  <a:lnTo>
                    <a:pt x="211" y="1208"/>
                  </a:lnTo>
                  <a:lnTo>
                    <a:pt x="211" y="1208"/>
                  </a:lnTo>
                  <a:lnTo>
                    <a:pt x="211" y="1208"/>
                  </a:lnTo>
                  <a:lnTo>
                    <a:pt x="215" y="1208"/>
                  </a:lnTo>
                  <a:lnTo>
                    <a:pt x="215" y="1208"/>
                  </a:lnTo>
                  <a:lnTo>
                    <a:pt x="215" y="1208"/>
                  </a:lnTo>
                  <a:lnTo>
                    <a:pt x="215" y="1208"/>
                  </a:lnTo>
                  <a:lnTo>
                    <a:pt x="215" y="1208"/>
                  </a:lnTo>
                  <a:lnTo>
                    <a:pt x="220" y="1208"/>
                  </a:lnTo>
                  <a:lnTo>
                    <a:pt x="220" y="1208"/>
                  </a:lnTo>
                  <a:lnTo>
                    <a:pt x="220" y="1208"/>
                  </a:lnTo>
                  <a:lnTo>
                    <a:pt x="220" y="1208"/>
                  </a:lnTo>
                  <a:lnTo>
                    <a:pt x="224" y="1208"/>
                  </a:lnTo>
                  <a:lnTo>
                    <a:pt x="224" y="1208"/>
                  </a:lnTo>
                  <a:lnTo>
                    <a:pt x="224" y="1208"/>
                  </a:lnTo>
                  <a:lnTo>
                    <a:pt x="224" y="1208"/>
                  </a:lnTo>
                  <a:lnTo>
                    <a:pt x="224" y="1208"/>
                  </a:lnTo>
                  <a:lnTo>
                    <a:pt x="228" y="1208"/>
                  </a:lnTo>
                  <a:lnTo>
                    <a:pt x="228" y="1208"/>
                  </a:lnTo>
                  <a:lnTo>
                    <a:pt x="228" y="1208"/>
                  </a:lnTo>
                  <a:lnTo>
                    <a:pt x="228" y="1208"/>
                  </a:lnTo>
                  <a:lnTo>
                    <a:pt x="228" y="1208"/>
                  </a:lnTo>
                  <a:lnTo>
                    <a:pt x="232" y="1208"/>
                  </a:lnTo>
                  <a:lnTo>
                    <a:pt x="232" y="1208"/>
                  </a:lnTo>
                  <a:lnTo>
                    <a:pt x="232" y="1208"/>
                  </a:lnTo>
                  <a:lnTo>
                    <a:pt x="232" y="1208"/>
                  </a:lnTo>
                  <a:lnTo>
                    <a:pt x="236" y="1208"/>
                  </a:lnTo>
                  <a:lnTo>
                    <a:pt x="236" y="1208"/>
                  </a:lnTo>
                  <a:lnTo>
                    <a:pt x="236" y="1208"/>
                  </a:lnTo>
                  <a:lnTo>
                    <a:pt x="236" y="1208"/>
                  </a:lnTo>
                  <a:lnTo>
                    <a:pt x="236" y="1208"/>
                  </a:lnTo>
                  <a:lnTo>
                    <a:pt x="240" y="1208"/>
                  </a:lnTo>
                  <a:lnTo>
                    <a:pt x="240" y="1208"/>
                  </a:lnTo>
                  <a:lnTo>
                    <a:pt x="240" y="1208"/>
                  </a:lnTo>
                  <a:lnTo>
                    <a:pt x="240" y="1208"/>
                  </a:lnTo>
                  <a:lnTo>
                    <a:pt x="244" y="1208"/>
                  </a:lnTo>
                  <a:lnTo>
                    <a:pt x="244" y="1208"/>
                  </a:lnTo>
                  <a:lnTo>
                    <a:pt x="244" y="1208"/>
                  </a:lnTo>
                  <a:lnTo>
                    <a:pt x="244" y="1208"/>
                  </a:lnTo>
                  <a:lnTo>
                    <a:pt x="244" y="1208"/>
                  </a:lnTo>
                  <a:lnTo>
                    <a:pt x="249" y="1208"/>
                  </a:lnTo>
                  <a:lnTo>
                    <a:pt x="249" y="1208"/>
                  </a:lnTo>
                  <a:lnTo>
                    <a:pt x="249" y="1208"/>
                  </a:lnTo>
                  <a:lnTo>
                    <a:pt x="249" y="1208"/>
                  </a:lnTo>
                  <a:lnTo>
                    <a:pt x="249" y="1208"/>
                  </a:lnTo>
                  <a:lnTo>
                    <a:pt x="253" y="1208"/>
                  </a:lnTo>
                  <a:lnTo>
                    <a:pt x="253" y="1208"/>
                  </a:lnTo>
                  <a:lnTo>
                    <a:pt x="253" y="1208"/>
                  </a:lnTo>
                  <a:lnTo>
                    <a:pt x="253" y="1208"/>
                  </a:lnTo>
                  <a:lnTo>
                    <a:pt x="257" y="1208"/>
                  </a:lnTo>
                  <a:lnTo>
                    <a:pt x="257" y="1208"/>
                  </a:lnTo>
                  <a:lnTo>
                    <a:pt x="257" y="1208"/>
                  </a:lnTo>
                  <a:lnTo>
                    <a:pt x="257" y="1208"/>
                  </a:lnTo>
                  <a:lnTo>
                    <a:pt x="257" y="1208"/>
                  </a:lnTo>
                  <a:lnTo>
                    <a:pt x="261" y="1208"/>
                  </a:lnTo>
                  <a:lnTo>
                    <a:pt x="261" y="1208"/>
                  </a:lnTo>
                  <a:lnTo>
                    <a:pt x="261" y="1208"/>
                  </a:lnTo>
                  <a:lnTo>
                    <a:pt x="261" y="1208"/>
                  </a:lnTo>
                  <a:lnTo>
                    <a:pt x="265" y="1208"/>
                  </a:lnTo>
                  <a:lnTo>
                    <a:pt x="265" y="1208"/>
                  </a:lnTo>
                  <a:lnTo>
                    <a:pt x="265" y="1208"/>
                  </a:lnTo>
                  <a:lnTo>
                    <a:pt x="265" y="1208"/>
                  </a:lnTo>
                  <a:lnTo>
                    <a:pt x="265" y="1208"/>
                  </a:lnTo>
                  <a:lnTo>
                    <a:pt x="269" y="1208"/>
                  </a:lnTo>
                  <a:lnTo>
                    <a:pt x="269" y="1208"/>
                  </a:lnTo>
                  <a:lnTo>
                    <a:pt x="269" y="1208"/>
                  </a:lnTo>
                  <a:lnTo>
                    <a:pt x="269" y="1208"/>
                  </a:lnTo>
                  <a:lnTo>
                    <a:pt x="269" y="1208"/>
                  </a:lnTo>
                  <a:lnTo>
                    <a:pt x="273" y="1208"/>
                  </a:lnTo>
                  <a:lnTo>
                    <a:pt x="273" y="1208"/>
                  </a:lnTo>
                  <a:lnTo>
                    <a:pt x="273" y="1208"/>
                  </a:lnTo>
                  <a:lnTo>
                    <a:pt x="273" y="1208"/>
                  </a:lnTo>
                  <a:lnTo>
                    <a:pt x="277" y="1208"/>
                  </a:lnTo>
                  <a:lnTo>
                    <a:pt x="277" y="1208"/>
                  </a:lnTo>
                  <a:lnTo>
                    <a:pt x="277" y="1208"/>
                  </a:lnTo>
                  <a:lnTo>
                    <a:pt x="277" y="1208"/>
                  </a:lnTo>
                  <a:lnTo>
                    <a:pt x="277" y="1208"/>
                  </a:lnTo>
                  <a:lnTo>
                    <a:pt x="282" y="1208"/>
                  </a:lnTo>
                  <a:lnTo>
                    <a:pt x="282" y="1208"/>
                  </a:lnTo>
                  <a:lnTo>
                    <a:pt x="282" y="1208"/>
                  </a:lnTo>
                  <a:lnTo>
                    <a:pt x="282" y="1208"/>
                  </a:lnTo>
                  <a:lnTo>
                    <a:pt x="286" y="1208"/>
                  </a:lnTo>
                  <a:lnTo>
                    <a:pt x="286" y="1208"/>
                  </a:lnTo>
                  <a:lnTo>
                    <a:pt x="286" y="1208"/>
                  </a:lnTo>
                  <a:lnTo>
                    <a:pt x="286" y="1208"/>
                  </a:lnTo>
                  <a:lnTo>
                    <a:pt x="286" y="1208"/>
                  </a:lnTo>
                  <a:lnTo>
                    <a:pt x="290" y="1208"/>
                  </a:lnTo>
                  <a:lnTo>
                    <a:pt x="290" y="1208"/>
                  </a:lnTo>
                  <a:lnTo>
                    <a:pt x="290" y="1208"/>
                  </a:lnTo>
                  <a:lnTo>
                    <a:pt x="290" y="1208"/>
                  </a:lnTo>
                  <a:lnTo>
                    <a:pt x="290" y="1208"/>
                  </a:lnTo>
                  <a:lnTo>
                    <a:pt x="294" y="1208"/>
                  </a:lnTo>
                  <a:lnTo>
                    <a:pt x="294" y="1208"/>
                  </a:lnTo>
                  <a:lnTo>
                    <a:pt x="294" y="1208"/>
                  </a:lnTo>
                  <a:lnTo>
                    <a:pt x="294" y="1208"/>
                  </a:lnTo>
                  <a:lnTo>
                    <a:pt x="298" y="1208"/>
                  </a:lnTo>
                  <a:lnTo>
                    <a:pt x="298" y="1208"/>
                  </a:lnTo>
                  <a:lnTo>
                    <a:pt x="298" y="1208"/>
                  </a:lnTo>
                  <a:lnTo>
                    <a:pt x="298" y="1208"/>
                  </a:lnTo>
                  <a:lnTo>
                    <a:pt x="298" y="1208"/>
                  </a:lnTo>
                  <a:lnTo>
                    <a:pt x="302" y="1208"/>
                  </a:lnTo>
                  <a:lnTo>
                    <a:pt x="302" y="1208"/>
                  </a:lnTo>
                  <a:lnTo>
                    <a:pt x="302" y="1208"/>
                  </a:lnTo>
                  <a:lnTo>
                    <a:pt x="302" y="1208"/>
                  </a:lnTo>
                  <a:lnTo>
                    <a:pt x="302" y="1208"/>
                  </a:lnTo>
                  <a:lnTo>
                    <a:pt x="306" y="1208"/>
                  </a:lnTo>
                  <a:lnTo>
                    <a:pt x="306" y="1208"/>
                  </a:lnTo>
                  <a:lnTo>
                    <a:pt x="306" y="1208"/>
                  </a:lnTo>
                  <a:lnTo>
                    <a:pt x="306" y="1208"/>
                  </a:lnTo>
                  <a:lnTo>
                    <a:pt x="311" y="1208"/>
                  </a:lnTo>
                  <a:lnTo>
                    <a:pt x="311" y="1208"/>
                  </a:lnTo>
                  <a:lnTo>
                    <a:pt x="311" y="1208"/>
                  </a:lnTo>
                  <a:lnTo>
                    <a:pt x="311" y="1208"/>
                  </a:lnTo>
                  <a:lnTo>
                    <a:pt x="311" y="1208"/>
                  </a:lnTo>
                  <a:lnTo>
                    <a:pt x="315" y="1208"/>
                  </a:lnTo>
                  <a:lnTo>
                    <a:pt x="315" y="1208"/>
                  </a:lnTo>
                  <a:lnTo>
                    <a:pt x="315" y="1208"/>
                  </a:lnTo>
                  <a:lnTo>
                    <a:pt x="315" y="1208"/>
                  </a:lnTo>
                  <a:lnTo>
                    <a:pt x="319" y="1208"/>
                  </a:lnTo>
                  <a:lnTo>
                    <a:pt x="319" y="1208"/>
                  </a:lnTo>
                  <a:lnTo>
                    <a:pt x="319" y="1208"/>
                  </a:lnTo>
                  <a:lnTo>
                    <a:pt x="319" y="1208"/>
                  </a:lnTo>
                  <a:lnTo>
                    <a:pt x="319" y="1208"/>
                  </a:lnTo>
                  <a:lnTo>
                    <a:pt x="323" y="1208"/>
                  </a:lnTo>
                  <a:lnTo>
                    <a:pt x="323" y="1208"/>
                  </a:lnTo>
                  <a:lnTo>
                    <a:pt x="323" y="1208"/>
                  </a:lnTo>
                  <a:lnTo>
                    <a:pt x="323" y="1208"/>
                  </a:lnTo>
                  <a:lnTo>
                    <a:pt x="323" y="1208"/>
                  </a:lnTo>
                  <a:lnTo>
                    <a:pt x="327" y="1208"/>
                  </a:lnTo>
                  <a:lnTo>
                    <a:pt x="327" y="1208"/>
                  </a:lnTo>
                  <a:lnTo>
                    <a:pt x="327" y="1208"/>
                  </a:lnTo>
                  <a:lnTo>
                    <a:pt x="327" y="1208"/>
                  </a:lnTo>
                  <a:lnTo>
                    <a:pt x="331" y="1208"/>
                  </a:lnTo>
                  <a:lnTo>
                    <a:pt x="331" y="1208"/>
                  </a:lnTo>
                  <a:lnTo>
                    <a:pt x="331" y="1208"/>
                  </a:lnTo>
                  <a:lnTo>
                    <a:pt x="331" y="1208"/>
                  </a:lnTo>
                  <a:lnTo>
                    <a:pt x="331" y="1208"/>
                  </a:lnTo>
                  <a:lnTo>
                    <a:pt x="335" y="1208"/>
                  </a:lnTo>
                  <a:lnTo>
                    <a:pt x="335" y="1208"/>
                  </a:lnTo>
                  <a:lnTo>
                    <a:pt x="335" y="1208"/>
                  </a:lnTo>
                  <a:lnTo>
                    <a:pt x="335" y="1208"/>
                  </a:lnTo>
                  <a:lnTo>
                    <a:pt x="340" y="1208"/>
                  </a:lnTo>
                  <a:lnTo>
                    <a:pt x="340" y="1208"/>
                  </a:lnTo>
                  <a:lnTo>
                    <a:pt x="340" y="1208"/>
                  </a:lnTo>
                  <a:lnTo>
                    <a:pt x="340" y="1208"/>
                  </a:lnTo>
                  <a:lnTo>
                    <a:pt x="340" y="1208"/>
                  </a:lnTo>
                  <a:lnTo>
                    <a:pt x="344" y="1208"/>
                  </a:lnTo>
                  <a:lnTo>
                    <a:pt x="344" y="1208"/>
                  </a:lnTo>
                  <a:lnTo>
                    <a:pt x="344" y="1208"/>
                  </a:lnTo>
                  <a:lnTo>
                    <a:pt x="344" y="1208"/>
                  </a:lnTo>
                  <a:lnTo>
                    <a:pt x="344" y="1208"/>
                  </a:lnTo>
                  <a:lnTo>
                    <a:pt x="348" y="1208"/>
                  </a:lnTo>
                  <a:lnTo>
                    <a:pt x="348" y="1208"/>
                  </a:lnTo>
                  <a:lnTo>
                    <a:pt x="348" y="1208"/>
                  </a:lnTo>
                  <a:lnTo>
                    <a:pt x="348" y="1208"/>
                  </a:lnTo>
                  <a:lnTo>
                    <a:pt x="352" y="1208"/>
                  </a:lnTo>
                  <a:lnTo>
                    <a:pt x="352" y="1208"/>
                  </a:lnTo>
                  <a:lnTo>
                    <a:pt x="352" y="1208"/>
                  </a:lnTo>
                  <a:lnTo>
                    <a:pt x="352" y="1208"/>
                  </a:lnTo>
                  <a:lnTo>
                    <a:pt x="352" y="1208"/>
                  </a:lnTo>
                  <a:lnTo>
                    <a:pt x="356" y="1208"/>
                  </a:lnTo>
                  <a:lnTo>
                    <a:pt x="356" y="1208"/>
                  </a:lnTo>
                  <a:lnTo>
                    <a:pt x="356" y="1208"/>
                  </a:lnTo>
                  <a:lnTo>
                    <a:pt x="356" y="1208"/>
                  </a:lnTo>
                  <a:lnTo>
                    <a:pt x="360" y="1208"/>
                  </a:lnTo>
                  <a:lnTo>
                    <a:pt x="360" y="1208"/>
                  </a:lnTo>
                  <a:lnTo>
                    <a:pt x="360" y="1208"/>
                  </a:lnTo>
                  <a:lnTo>
                    <a:pt x="360" y="1208"/>
                  </a:lnTo>
                  <a:lnTo>
                    <a:pt x="360" y="1208"/>
                  </a:lnTo>
                  <a:lnTo>
                    <a:pt x="364" y="1208"/>
                  </a:lnTo>
                  <a:lnTo>
                    <a:pt x="364" y="1208"/>
                  </a:lnTo>
                  <a:lnTo>
                    <a:pt x="364" y="1208"/>
                  </a:lnTo>
                  <a:lnTo>
                    <a:pt x="364" y="1208"/>
                  </a:lnTo>
                  <a:lnTo>
                    <a:pt x="364" y="1208"/>
                  </a:lnTo>
                  <a:lnTo>
                    <a:pt x="369" y="1208"/>
                  </a:lnTo>
                  <a:lnTo>
                    <a:pt x="369" y="1208"/>
                  </a:lnTo>
                  <a:lnTo>
                    <a:pt x="369" y="1208"/>
                  </a:lnTo>
                  <a:lnTo>
                    <a:pt x="369" y="1208"/>
                  </a:lnTo>
                  <a:lnTo>
                    <a:pt x="373" y="1208"/>
                  </a:lnTo>
                  <a:lnTo>
                    <a:pt x="373" y="1208"/>
                  </a:lnTo>
                  <a:lnTo>
                    <a:pt x="373" y="1208"/>
                  </a:lnTo>
                  <a:lnTo>
                    <a:pt x="373" y="1208"/>
                  </a:lnTo>
                  <a:lnTo>
                    <a:pt x="373" y="1208"/>
                  </a:lnTo>
                  <a:lnTo>
                    <a:pt x="377" y="1208"/>
                  </a:lnTo>
                  <a:lnTo>
                    <a:pt x="377" y="1208"/>
                  </a:lnTo>
                  <a:lnTo>
                    <a:pt x="377" y="1208"/>
                  </a:lnTo>
                  <a:lnTo>
                    <a:pt x="377" y="1208"/>
                  </a:lnTo>
                  <a:lnTo>
                    <a:pt x="381" y="1208"/>
                  </a:lnTo>
                  <a:lnTo>
                    <a:pt x="381" y="1208"/>
                  </a:lnTo>
                  <a:lnTo>
                    <a:pt x="381" y="1208"/>
                  </a:lnTo>
                  <a:lnTo>
                    <a:pt x="381" y="1208"/>
                  </a:lnTo>
                  <a:lnTo>
                    <a:pt x="381" y="1208"/>
                  </a:lnTo>
                  <a:lnTo>
                    <a:pt x="385" y="1208"/>
                  </a:lnTo>
                  <a:lnTo>
                    <a:pt x="385" y="1208"/>
                  </a:lnTo>
                  <a:lnTo>
                    <a:pt x="385" y="1208"/>
                  </a:lnTo>
                  <a:lnTo>
                    <a:pt x="385" y="1208"/>
                  </a:lnTo>
                  <a:lnTo>
                    <a:pt x="385" y="1208"/>
                  </a:lnTo>
                  <a:lnTo>
                    <a:pt x="389" y="1208"/>
                  </a:lnTo>
                  <a:lnTo>
                    <a:pt x="389" y="1208"/>
                  </a:lnTo>
                  <a:lnTo>
                    <a:pt x="389" y="1208"/>
                  </a:lnTo>
                  <a:lnTo>
                    <a:pt x="389" y="1208"/>
                  </a:lnTo>
                  <a:lnTo>
                    <a:pt x="393" y="1208"/>
                  </a:lnTo>
                  <a:lnTo>
                    <a:pt x="393" y="1208"/>
                  </a:lnTo>
                  <a:lnTo>
                    <a:pt x="393" y="1208"/>
                  </a:lnTo>
                  <a:lnTo>
                    <a:pt x="393" y="1208"/>
                  </a:lnTo>
                  <a:lnTo>
                    <a:pt x="393" y="1208"/>
                  </a:lnTo>
                  <a:lnTo>
                    <a:pt x="398" y="1208"/>
                  </a:lnTo>
                  <a:lnTo>
                    <a:pt x="398" y="1208"/>
                  </a:lnTo>
                  <a:lnTo>
                    <a:pt x="398" y="1208"/>
                  </a:lnTo>
                  <a:lnTo>
                    <a:pt x="398" y="1208"/>
                  </a:lnTo>
                  <a:lnTo>
                    <a:pt x="398" y="1208"/>
                  </a:lnTo>
                  <a:lnTo>
                    <a:pt x="402" y="1208"/>
                  </a:lnTo>
                  <a:lnTo>
                    <a:pt x="402" y="1208"/>
                  </a:lnTo>
                  <a:lnTo>
                    <a:pt x="402" y="1208"/>
                  </a:lnTo>
                  <a:lnTo>
                    <a:pt x="402" y="1208"/>
                  </a:lnTo>
                  <a:lnTo>
                    <a:pt x="406" y="1208"/>
                  </a:lnTo>
                  <a:lnTo>
                    <a:pt x="406" y="1208"/>
                  </a:lnTo>
                  <a:lnTo>
                    <a:pt x="406" y="1208"/>
                  </a:lnTo>
                  <a:lnTo>
                    <a:pt x="406" y="1208"/>
                  </a:lnTo>
                  <a:lnTo>
                    <a:pt x="406" y="1208"/>
                  </a:lnTo>
                  <a:lnTo>
                    <a:pt x="410" y="1208"/>
                  </a:lnTo>
                  <a:lnTo>
                    <a:pt x="410" y="1208"/>
                  </a:lnTo>
                  <a:lnTo>
                    <a:pt x="410" y="1208"/>
                  </a:lnTo>
                  <a:lnTo>
                    <a:pt x="410" y="1208"/>
                  </a:lnTo>
                  <a:lnTo>
                    <a:pt x="414" y="1208"/>
                  </a:lnTo>
                  <a:lnTo>
                    <a:pt x="414" y="1208"/>
                  </a:lnTo>
                  <a:lnTo>
                    <a:pt x="414" y="1208"/>
                  </a:lnTo>
                  <a:lnTo>
                    <a:pt x="414" y="1208"/>
                  </a:lnTo>
                  <a:lnTo>
                    <a:pt x="414" y="1208"/>
                  </a:lnTo>
                  <a:lnTo>
                    <a:pt x="418" y="1208"/>
                  </a:lnTo>
                  <a:lnTo>
                    <a:pt x="418" y="1208"/>
                  </a:lnTo>
                  <a:lnTo>
                    <a:pt x="418" y="1208"/>
                  </a:lnTo>
                  <a:lnTo>
                    <a:pt x="418" y="1208"/>
                  </a:lnTo>
                  <a:lnTo>
                    <a:pt x="418" y="1208"/>
                  </a:lnTo>
                  <a:lnTo>
                    <a:pt x="422" y="1208"/>
                  </a:lnTo>
                  <a:lnTo>
                    <a:pt x="422" y="1208"/>
                  </a:lnTo>
                  <a:lnTo>
                    <a:pt x="422" y="1208"/>
                  </a:lnTo>
                  <a:lnTo>
                    <a:pt x="422" y="1208"/>
                  </a:lnTo>
                  <a:lnTo>
                    <a:pt x="426" y="1208"/>
                  </a:lnTo>
                  <a:lnTo>
                    <a:pt x="426" y="1208"/>
                  </a:lnTo>
                  <a:lnTo>
                    <a:pt x="426" y="1208"/>
                  </a:lnTo>
                  <a:lnTo>
                    <a:pt x="426" y="1208"/>
                  </a:lnTo>
                  <a:lnTo>
                    <a:pt x="426" y="1208"/>
                  </a:lnTo>
                  <a:lnTo>
                    <a:pt x="431" y="1208"/>
                  </a:lnTo>
                  <a:lnTo>
                    <a:pt x="431" y="1208"/>
                  </a:lnTo>
                  <a:lnTo>
                    <a:pt x="431" y="1208"/>
                  </a:lnTo>
                  <a:lnTo>
                    <a:pt x="431" y="1208"/>
                  </a:lnTo>
                  <a:lnTo>
                    <a:pt x="435" y="1208"/>
                  </a:lnTo>
                  <a:lnTo>
                    <a:pt x="435" y="1208"/>
                  </a:lnTo>
                  <a:lnTo>
                    <a:pt x="435" y="1208"/>
                  </a:lnTo>
                  <a:lnTo>
                    <a:pt x="435" y="1208"/>
                  </a:lnTo>
                  <a:lnTo>
                    <a:pt x="435" y="1208"/>
                  </a:lnTo>
                  <a:lnTo>
                    <a:pt x="439" y="1208"/>
                  </a:lnTo>
                  <a:lnTo>
                    <a:pt x="439" y="1208"/>
                  </a:lnTo>
                  <a:lnTo>
                    <a:pt x="439" y="1208"/>
                  </a:lnTo>
                  <a:lnTo>
                    <a:pt x="439" y="1208"/>
                  </a:lnTo>
                  <a:lnTo>
                    <a:pt x="439" y="1208"/>
                  </a:lnTo>
                  <a:lnTo>
                    <a:pt x="443" y="1208"/>
                  </a:lnTo>
                  <a:lnTo>
                    <a:pt x="443" y="1208"/>
                  </a:lnTo>
                  <a:lnTo>
                    <a:pt x="443" y="1208"/>
                  </a:lnTo>
                  <a:lnTo>
                    <a:pt x="443" y="1208"/>
                  </a:lnTo>
                  <a:lnTo>
                    <a:pt x="447" y="1208"/>
                  </a:lnTo>
                  <a:lnTo>
                    <a:pt x="447" y="1208"/>
                  </a:lnTo>
                  <a:lnTo>
                    <a:pt x="447" y="1208"/>
                  </a:lnTo>
                  <a:lnTo>
                    <a:pt x="447" y="1208"/>
                  </a:lnTo>
                  <a:lnTo>
                    <a:pt x="447" y="1208"/>
                  </a:lnTo>
                  <a:lnTo>
                    <a:pt x="451" y="1208"/>
                  </a:lnTo>
                  <a:lnTo>
                    <a:pt x="451" y="1208"/>
                  </a:lnTo>
                  <a:lnTo>
                    <a:pt x="451" y="1208"/>
                  </a:lnTo>
                  <a:lnTo>
                    <a:pt x="451" y="1208"/>
                  </a:lnTo>
                  <a:lnTo>
                    <a:pt x="455" y="1208"/>
                  </a:lnTo>
                  <a:lnTo>
                    <a:pt x="455" y="1208"/>
                  </a:lnTo>
                  <a:lnTo>
                    <a:pt x="455" y="1208"/>
                  </a:lnTo>
                  <a:lnTo>
                    <a:pt x="455" y="1208"/>
                  </a:lnTo>
                  <a:lnTo>
                    <a:pt x="455" y="1208"/>
                  </a:lnTo>
                  <a:lnTo>
                    <a:pt x="460" y="1208"/>
                  </a:lnTo>
                  <a:lnTo>
                    <a:pt x="460" y="1208"/>
                  </a:lnTo>
                  <a:lnTo>
                    <a:pt x="460" y="1208"/>
                  </a:lnTo>
                  <a:lnTo>
                    <a:pt x="460" y="1208"/>
                  </a:lnTo>
                  <a:lnTo>
                    <a:pt x="460" y="1208"/>
                  </a:lnTo>
                  <a:lnTo>
                    <a:pt x="464" y="1208"/>
                  </a:lnTo>
                  <a:lnTo>
                    <a:pt x="464" y="1208"/>
                  </a:lnTo>
                  <a:lnTo>
                    <a:pt x="464" y="1208"/>
                  </a:lnTo>
                  <a:lnTo>
                    <a:pt x="464" y="1208"/>
                  </a:lnTo>
                  <a:lnTo>
                    <a:pt x="468" y="1208"/>
                  </a:lnTo>
                  <a:lnTo>
                    <a:pt x="468" y="1208"/>
                  </a:lnTo>
                  <a:lnTo>
                    <a:pt x="468" y="1208"/>
                  </a:lnTo>
                  <a:lnTo>
                    <a:pt x="468" y="1208"/>
                  </a:lnTo>
                  <a:lnTo>
                    <a:pt x="468" y="1208"/>
                  </a:lnTo>
                  <a:lnTo>
                    <a:pt x="472" y="1208"/>
                  </a:lnTo>
                  <a:lnTo>
                    <a:pt x="472" y="1208"/>
                  </a:lnTo>
                  <a:lnTo>
                    <a:pt x="472" y="1208"/>
                  </a:lnTo>
                  <a:lnTo>
                    <a:pt x="472" y="1208"/>
                  </a:lnTo>
                  <a:lnTo>
                    <a:pt x="476" y="1208"/>
                  </a:lnTo>
                  <a:lnTo>
                    <a:pt x="476" y="1208"/>
                  </a:lnTo>
                  <a:lnTo>
                    <a:pt x="476" y="1208"/>
                  </a:lnTo>
                  <a:lnTo>
                    <a:pt x="476" y="1208"/>
                  </a:lnTo>
                  <a:lnTo>
                    <a:pt x="476" y="1208"/>
                  </a:lnTo>
                  <a:lnTo>
                    <a:pt x="480" y="1208"/>
                  </a:lnTo>
                  <a:lnTo>
                    <a:pt x="480" y="1208"/>
                  </a:lnTo>
                  <a:lnTo>
                    <a:pt x="480" y="1208"/>
                  </a:lnTo>
                  <a:lnTo>
                    <a:pt x="480" y="1208"/>
                  </a:lnTo>
                  <a:lnTo>
                    <a:pt x="480" y="1208"/>
                  </a:lnTo>
                  <a:lnTo>
                    <a:pt x="484" y="1208"/>
                  </a:lnTo>
                  <a:lnTo>
                    <a:pt x="484" y="1208"/>
                  </a:lnTo>
                  <a:lnTo>
                    <a:pt x="484" y="1208"/>
                  </a:lnTo>
                  <a:lnTo>
                    <a:pt x="484" y="1208"/>
                  </a:lnTo>
                  <a:lnTo>
                    <a:pt x="489" y="1208"/>
                  </a:lnTo>
                  <a:lnTo>
                    <a:pt x="489" y="1208"/>
                  </a:lnTo>
                  <a:lnTo>
                    <a:pt x="489" y="1208"/>
                  </a:lnTo>
                  <a:lnTo>
                    <a:pt x="489" y="1208"/>
                  </a:lnTo>
                  <a:lnTo>
                    <a:pt x="489" y="1208"/>
                  </a:lnTo>
                  <a:lnTo>
                    <a:pt x="493" y="1208"/>
                  </a:lnTo>
                  <a:lnTo>
                    <a:pt x="493" y="1208"/>
                  </a:lnTo>
                  <a:lnTo>
                    <a:pt x="493" y="1208"/>
                  </a:lnTo>
                  <a:lnTo>
                    <a:pt x="493" y="1208"/>
                  </a:lnTo>
                  <a:lnTo>
                    <a:pt x="497" y="1208"/>
                  </a:lnTo>
                  <a:lnTo>
                    <a:pt x="497" y="1208"/>
                  </a:lnTo>
                  <a:lnTo>
                    <a:pt x="497" y="1208"/>
                  </a:lnTo>
                  <a:lnTo>
                    <a:pt x="497" y="1208"/>
                  </a:lnTo>
                  <a:lnTo>
                    <a:pt x="497" y="1208"/>
                  </a:lnTo>
                  <a:lnTo>
                    <a:pt x="501" y="1208"/>
                  </a:lnTo>
                  <a:lnTo>
                    <a:pt x="501" y="1208"/>
                  </a:lnTo>
                  <a:lnTo>
                    <a:pt x="501" y="1208"/>
                  </a:lnTo>
                  <a:lnTo>
                    <a:pt x="501" y="1208"/>
                  </a:lnTo>
                  <a:lnTo>
                    <a:pt x="501" y="1208"/>
                  </a:lnTo>
                  <a:lnTo>
                    <a:pt x="505" y="1208"/>
                  </a:lnTo>
                  <a:lnTo>
                    <a:pt x="505" y="1208"/>
                  </a:lnTo>
                  <a:lnTo>
                    <a:pt x="505" y="1208"/>
                  </a:lnTo>
                  <a:lnTo>
                    <a:pt x="505" y="1208"/>
                  </a:lnTo>
                  <a:lnTo>
                    <a:pt x="509" y="1208"/>
                  </a:lnTo>
                  <a:lnTo>
                    <a:pt x="509" y="1208"/>
                  </a:lnTo>
                  <a:lnTo>
                    <a:pt x="509" y="1208"/>
                  </a:lnTo>
                  <a:lnTo>
                    <a:pt x="509" y="1208"/>
                  </a:lnTo>
                  <a:lnTo>
                    <a:pt x="509" y="1208"/>
                  </a:lnTo>
                  <a:lnTo>
                    <a:pt x="513" y="1208"/>
                  </a:lnTo>
                  <a:lnTo>
                    <a:pt x="513" y="1208"/>
                  </a:lnTo>
                  <a:lnTo>
                    <a:pt x="513" y="1208"/>
                  </a:lnTo>
                  <a:lnTo>
                    <a:pt x="513" y="1208"/>
                  </a:lnTo>
                  <a:lnTo>
                    <a:pt x="513" y="1208"/>
                  </a:lnTo>
                  <a:lnTo>
                    <a:pt x="518" y="1208"/>
                  </a:lnTo>
                  <a:lnTo>
                    <a:pt x="518" y="1208"/>
                  </a:lnTo>
                  <a:lnTo>
                    <a:pt x="518" y="1208"/>
                  </a:lnTo>
                  <a:lnTo>
                    <a:pt x="518" y="1208"/>
                  </a:lnTo>
                  <a:lnTo>
                    <a:pt x="522" y="1208"/>
                  </a:lnTo>
                  <a:lnTo>
                    <a:pt x="522" y="1208"/>
                  </a:lnTo>
                  <a:lnTo>
                    <a:pt x="522" y="1208"/>
                  </a:lnTo>
                  <a:lnTo>
                    <a:pt x="522" y="1208"/>
                  </a:lnTo>
                  <a:lnTo>
                    <a:pt x="522" y="1208"/>
                  </a:lnTo>
                  <a:lnTo>
                    <a:pt x="526" y="1208"/>
                  </a:lnTo>
                  <a:lnTo>
                    <a:pt x="526" y="1208"/>
                  </a:lnTo>
                  <a:lnTo>
                    <a:pt x="526" y="1208"/>
                  </a:lnTo>
                  <a:lnTo>
                    <a:pt x="526" y="1208"/>
                  </a:lnTo>
                  <a:lnTo>
                    <a:pt x="530" y="1208"/>
                  </a:lnTo>
                  <a:lnTo>
                    <a:pt x="530" y="1208"/>
                  </a:lnTo>
                  <a:lnTo>
                    <a:pt x="530" y="1208"/>
                  </a:lnTo>
                  <a:lnTo>
                    <a:pt x="530" y="1208"/>
                  </a:lnTo>
                  <a:lnTo>
                    <a:pt x="530" y="1208"/>
                  </a:lnTo>
                  <a:lnTo>
                    <a:pt x="534" y="1208"/>
                  </a:lnTo>
                  <a:lnTo>
                    <a:pt x="534" y="1208"/>
                  </a:lnTo>
                  <a:lnTo>
                    <a:pt x="534" y="1208"/>
                  </a:lnTo>
                  <a:lnTo>
                    <a:pt x="534" y="1208"/>
                  </a:lnTo>
                  <a:lnTo>
                    <a:pt x="534" y="1208"/>
                  </a:lnTo>
                  <a:lnTo>
                    <a:pt x="538" y="1208"/>
                  </a:lnTo>
                  <a:lnTo>
                    <a:pt x="538" y="1208"/>
                  </a:lnTo>
                  <a:lnTo>
                    <a:pt x="538" y="1208"/>
                  </a:lnTo>
                  <a:lnTo>
                    <a:pt x="538" y="1208"/>
                  </a:lnTo>
                  <a:lnTo>
                    <a:pt x="542" y="1208"/>
                  </a:lnTo>
                  <a:lnTo>
                    <a:pt x="542" y="1208"/>
                  </a:lnTo>
                  <a:lnTo>
                    <a:pt x="542" y="1208"/>
                  </a:lnTo>
                  <a:lnTo>
                    <a:pt x="542" y="1208"/>
                  </a:lnTo>
                  <a:lnTo>
                    <a:pt x="542" y="1208"/>
                  </a:lnTo>
                  <a:lnTo>
                    <a:pt x="547" y="1208"/>
                  </a:lnTo>
                  <a:lnTo>
                    <a:pt x="547" y="1208"/>
                  </a:lnTo>
                  <a:lnTo>
                    <a:pt x="547" y="1208"/>
                  </a:lnTo>
                  <a:lnTo>
                    <a:pt x="547" y="1208"/>
                  </a:lnTo>
                  <a:lnTo>
                    <a:pt x="551" y="1208"/>
                  </a:lnTo>
                  <a:lnTo>
                    <a:pt x="551" y="1208"/>
                  </a:lnTo>
                  <a:lnTo>
                    <a:pt x="551" y="1208"/>
                  </a:lnTo>
                  <a:lnTo>
                    <a:pt x="551" y="1208"/>
                  </a:lnTo>
                  <a:lnTo>
                    <a:pt x="551" y="1208"/>
                  </a:lnTo>
                  <a:lnTo>
                    <a:pt x="555" y="1208"/>
                  </a:lnTo>
                  <a:lnTo>
                    <a:pt x="555" y="1208"/>
                  </a:lnTo>
                  <a:lnTo>
                    <a:pt x="555" y="1208"/>
                  </a:lnTo>
                  <a:lnTo>
                    <a:pt x="555" y="1208"/>
                  </a:lnTo>
                  <a:lnTo>
                    <a:pt x="555" y="1208"/>
                  </a:lnTo>
                  <a:lnTo>
                    <a:pt x="559" y="1208"/>
                  </a:lnTo>
                  <a:lnTo>
                    <a:pt x="559" y="1208"/>
                  </a:lnTo>
                  <a:lnTo>
                    <a:pt x="559" y="1208"/>
                  </a:lnTo>
                  <a:lnTo>
                    <a:pt x="559" y="1208"/>
                  </a:lnTo>
                  <a:lnTo>
                    <a:pt x="563" y="1208"/>
                  </a:lnTo>
                  <a:lnTo>
                    <a:pt x="563" y="1208"/>
                  </a:lnTo>
                  <a:lnTo>
                    <a:pt x="563" y="1208"/>
                  </a:lnTo>
                  <a:lnTo>
                    <a:pt x="563" y="1208"/>
                  </a:lnTo>
                  <a:lnTo>
                    <a:pt x="563" y="1208"/>
                  </a:lnTo>
                  <a:lnTo>
                    <a:pt x="567" y="1208"/>
                  </a:lnTo>
                  <a:lnTo>
                    <a:pt x="567" y="1208"/>
                  </a:lnTo>
                  <a:lnTo>
                    <a:pt x="567" y="1208"/>
                  </a:lnTo>
                  <a:lnTo>
                    <a:pt x="567" y="1208"/>
                  </a:lnTo>
                  <a:lnTo>
                    <a:pt x="571" y="1208"/>
                  </a:lnTo>
                  <a:lnTo>
                    <a:pt x="571" y="1208"/>
                  </a:lnTo>
                  <a:lnTo>
                    <a:pt x="571" y="1208"/>
                  </a:lnTo>
                  <a:lnTo>
                    <a:pt x="571" y="1208"/>
                  </a:lnTo>
                  <a:lnTo>
                    <a:pt x="571" y="1208"/>
                  </a:lnTo>
                  <a:lnTo>
                    <a:pt x="576" y="1208"/>
                  </a:lnTo>
                  <a:lnTo>
                    <a:pt x="576" y="1208"/>
                  </a:lnTo>
                  <a:lnTo>
                    <a:pt x="576" y="1208"/>
                  </a:lnTo>
                  <a:lnTo>
                    <a:pt x="576" y="1208"/>
                  </a:lnTo>
                  <a:lnTo>
                    <a:pt x="576" y="1208"/>
                  </a:lnTo>
                  <a:lnTo>
                    <a:pt x="580" y="1208"/>
                  </a:lnTo>
                  <a:lnTo>
                    <a:pt x="580" y="1208"/>
                  </a:lnTo>
                  <a:lnTo>
                    <a:pt x="580" y="1208"/>
                  </a:lnTo>
                  <a:lnTo>
                    <a:pt x="580" y="1208"/>
                  </a:lnTo>
                  <a:lnTo>
                    <a:pt x="584" y="1208"/>
                  </a:lnTo>
                  <a:lnTo>
                    <a:pt x="584" y="1208"/>
                  </a:lnTo>
                  <a:lnTo>
                    <a:pt x="584" y="1208"/>
                  </a:lnTo>
                  <a:lnTo>
                    <a:pt x="584" y="1208"/>
                  </a:lnTo>
                  <a:lnTo>
                    <a:pt x="584" y="1208"/>
                  </a:lnTo>
                  <a:lnTo>
                    <a:pt x="588" y="1208"/>
                  </a:lnTo>
                  <a:lnTo>
                    <a:pt x="588" y="1208"/>
                  </a:lnTo>
                  <a:lnTo>
                    <a:pt x="588" y="1208"/>
                  </a:lnTo>
                  <a:lnTo>
                    <a:pt x="588" y="1208"/>
                  </a:lnTo>
                  <a:lnTo>
                    <a:pt x="592" y="1208"/>
                  </a:lnTo>
                  <a:lnTo>
                    <a:pt x="592" y="1208"/>
                  </a:lnTo>
                  <a:lnTo>
                    <a:pt x="592" y="1208"/>
                  </a:lnTo>
                  <a:lnTo>
                    <a:pt x="592" y="1208"/>
                  </a:lnTo>
                  <a:lnTo>
                    <a:pt x="592" y="1208"/>
                  </a:lnTo>
                  <a:lnTo>
                    <a:pt x="596" y="1208"/>
                  </a:lnTo>
                  <a:lnTo>
                    <a:pt x="596" y="1208"/>
                  </a:lnTo>
                  <a:lnTo>
                    <a:pt x="596" y="1208"/>
                  </a:lnTo>
                  <a:lnTo>
                    <a:pt x="596" y="1208"/>
                  </a:lnTo>
                  <a:lnTo>
                    <a:pt x="596" y="1208"/>
                  </a:lnTo>
                  <a:lnTo>
                    <a:pt x="600" y="1208"/>
                  </a:lnTo>
                  <a:lnTo>
                    <a:pt x="600" y="1208"/>
                  </a:lnTo>
                  <a:lnTo>
                    <a:pt x="600" y="1208"/>
                  </a:lnTo>
                  <a:lnTo>
                    <a:pt x="600" y="1208"/>
                  </a:lnTo>
                  <a:lnTo>
                    <a:pt x="604" y="1208"/>
                  </a:lnTo>
                  <a:lnTo>
                    <a:pt x="604" y="1208"/>
                  </a:lnTo>
                  <a:lnTo>
                    <a:pt x="604" y="1208"/>
                  </a:lnTo>
                  <a:lnTo>
                    <a:pt x="604" y="1208"/>
                  </a:lnTo>
                  <a:lnTo>
                    <a:pt x="604" y="1208"/>
                  </a:lnTo>
                  <a:lnTo>
                    <a:pt x="609" y="1208"/>
                  </a:lnTo>
                  <a:lnTo>
                    <a:pt x="609" y="1208"/>
                  </a:lnTo>
                  <a:lnTo>
                    <a:pt x="609" y="1208"/>
                  </a:lnTo>
                  <a:lnTo>
                    <a:pt x="609" y="1208"/>
                  </a:lnTo>
                  <a:lnTo>
                    <a:pt x="609" y="1208"/>
                  </a:lnTo>
                  <a:lnTo>
                    <a:pt x="613" y="1208"/>
                  </a:lnTo>
                  <a:lnTo>
                    <a:pt x="613" y="1208"/>
                  </a:lnTo>
                  <a:lnTo>
                    <a:pt x="613" y="1208"/>
                  </a:lnTo>
                  <a:lnTo>
                    <a:pt x="613" y="1208"/>
                  </a:lnTo>
                  <a:lnTo>
                    <a:pt x="617" y="1208"/>
                  </a:lnTo>
                  <a:lnTo>
                    <a:pt x="617" y="1208"/>
                  </a:lnTo>
                  <a:lnTo>
                    <a:pt x="617" y="1208"/>
                  </a:lnTo>
                  <a:lnTo>
                    <a:pt x="617" y="1208"/>
                  </a:lnTo>
                  <a:lnTo>
                    <a:pt x="617" y="1208"/>
                  </a:lnTo>
                  <a:lnTo>
                    <a:pt x="621" y="1208"/>
                  </a:lnTo>
                  <a:lnTo>
                    <a:pt x="621" y="1208"/>
                  </a:lnTo>
                  <a:lnTo>
                    <a:pt x="621" y="1208"/>
                  </a:lnTo>
                  <a:lnTo>
                    <a:pt x="621" y="1208"/>
                  </a:lnTo>
                  <a:lnTo>
                    <a:pt x="625" y="1208"/>
                  </a:lnTo>
                  <a:lnTo>
                    <a:pt x="625" y="1208"/>
                  </a:lnTo>
                  <a:lnTo>
                    <a:pt x="625" y="1208"/>
                  </a:lnTo>
                  <a:lnTo>
                    <a:pt x="625" y="1208"/>
                  </a:lnTo>
                  <a:lnTo>
                    <a:pt x="625" y="1208"/>
                  </a:lnTo>
                  <a:lnTo>
                    <a:pt x="629" y="1208"/>
                  </a:lnTo>
                  <a:lnTo>
                    <a:pt x="629" y="1208"/>
                  </a:lnTo>
                  <a:lnTo>
                    <a:pt x="629" y="1208"/>
                  </a:lnTo>
                  <a:lnTo>
                    <a:pt x="629" y="1208"/>
                  </a:lnTo>
                  <a:lnTo>
                    <a:pt x="629" y="1208"/>
                  </a:lnTo>
                  <a:lnTo>
                    <a:pt x="633" y="1208"/>
                  </a:lnTo>
                  <a:lnTo>
                    <a:pt x="633" y="1208"/>
                  </a:lnTo>
                  <a:lnTo>
                    <a:pt x="633" y="1208"/>
                  </a:lnTo>
                  <a:lnTo>
                    <a:pt x="633" y="1208"/>
                  </a:lnTo>
                  <a:lnTo>
                    <a:pt x="638" y="1208"/>
                  </a:lnTo>
                  <a:lnTo>
                    <a:pt x="638" y="1208"/>
                  </a:lnTo>
                  <a:lnTo>
                    <a:pt x="638" y="1208"/>
                  </a:lnTo>
                  <a:lnTo>
                    <a:pt x="638" y="1208"/>
                  </a:lnTo>
                  <a:lnTo>
                    <a:pt x="638" y="1208"/>
                  </a:lnTo>
                  <a:lnTo>
                    <a:pt x="642" y="1208"/>
                  </a:lnTo>
                  <a:lnTo>
                    <a:pt x="642" y="1208"/>
                  </a:lnTo>
                  <a:lnTo>
                    <a:pt x="642" y="1208"/>
                  </a:lnTo>
                  <a:lnTo>
                    <a:pt x="642" y="1208"/>
                  </a:lnTo>
                  <a:lnTo>
                    <a:pt x="646" y="1208"/>
                  </a:lnTo>
                  <a:lnTo>
                    <a:pt x="646" y="1208"/>
                  </a:lnTo>
                  <a:lnTo>
                    <a:pt x="646" y="1208"/>
                  </a:lnTo>
                  <a:lnTo>
                    <a:pt x="646" y="1208"/>
                  </a:lnTo>
                  <a:lnTo>
                    <a:pt x="646" y="1208"/>
                  </a:lnTo>
                  <a:lnTo>
                    <a:pt x="650" y="1208"/>
                  </a:lnTo>
                  <a:lnTo>
                    <a:pt x="650" y="1208"/>
                  </a:lnTo>
                  <a:lnTo>
                    <a:pt x="650" y="1208"/>
                  </a:lnTo>
                  <a:lnTo>
                    <a:pt x="650" y="1208"/>
                  </a:lnTo>
                  <a:lnTo>
                    <a:pt x="650" y="1208"/>
                  </a:lnTo>
                  <a:lnTo>
                    <a:pt x="654" y="1208"/>
                  </a:lnTo>
                  <a:lnTo>
                    <a:pt x="654" y="1208"/>
                  </a:lnTo>
                  <a:lnTo>
                    <a:pt x="654" y="1208"/>
                  </a:lnTo>
                  <a:lnTo>
                    <a:pt x="654" y="1208"/>
                  </a:lnTo>
                  <a:lnTo>
                    <a:pt x="658" y="1208"/>
                  </a:lnTo>
                  <a:lnTo>
                    <a:pt x="658" y="1208"/>
                  </a:lnTo>
                  <a:lnTo>
                    <a:pt x="658" y="1208"/>
                  </a:lnTo>
                  <a:lnTo>
                    <a:pt x="658" y="1208"/>
                  </a:lnTo>
                  <a:lnTo>
                    <a:pt x="658" y="1208"/>
                  </a:lnTo>
                  <a:lnTo>
                    <a:pt x="662" y="1208"/>
                  </a:lnTo>
                  <a:lnTo>
                    <a:pt x="662" y="1208"/>
                  </a:lnTo>
                  <a:lnTo>
                    <a:pt x="662" y="1208"/>
                  </a:lnTo>
                  <a:lnTo>
                    <a:pt x="662" y="1208"/>
                  </a:lnTo>
                  <a:lnTo>
                    <a:pt x="667" y="1208"/>
                  </a:lnTo>
                  <a:lnTo>
                    <a:pt x="667" y="1208"/>
                  </a:lnTo>
                  <a:lnTo>
                    <a:pt x="667" y="1208"/>
                  </a:lnTo>
                  <a:lnTo>
                    <a:pt x="667" y="1208"/>
                  </a:lnTo>
                  <a:lnTo>
                    <a:pt x="667" y="1208"/>
                  </a:lnTo>
                  <a:lnTo>
                    <a:pt x="671" y="1208"/>
                  </a:lnTo>
                  <a:lnTo>
                    <a:pt x="671" y="1208"/>
                  </a:lnTo>
                  <a:lnTo>
                    <a:pt x="671" y="1208"/>
                  </a:lnTo>
                  <a:lnTo>
                    <a:pt x="671" y="1208"/>
                  </a:lnTo>
                  <a:lnTo>
                    <a:pt x="671" y="1208"/>
                  </a:lnTo>
                  <a:lnTo>
                    <a:pt x="675" y="1208"/>
                  </a:lnTo>
                  <a:lnTo>
                    <a:pt x="675" y="1208"/>
                  </a:lnTo>
                  <a:lnTo>
                    <a:pt x="675" y="1208"/>
                  </a:lnTo>
                  <a:lnTo>
                    <a:pt x="675" y="1208"/>
                  </a:lnTo>
                  <a:lnTo>
                    <a:pt x="679" y="1208"/>
                  </a:lnTo>
                  <a:lnTo>
                    <a:pt x="679" y="1208"/>
                  </a:lnTo>
                  <a:lnTo>
                    <a:pt x="679" y="1208"/>
                  </a:lnTo>
                  <a:lnTo>
                    <a:pt x="679" y="1208"/>
                  </a:lnTo>
                  <a:lnTo>
                    <a:pt x="679" y="1208"/>
                  </a:lnTo>
                  <a:lnTo>
                    <a:pt x="683" y="1208"/>
                  </a:lnTo>
                  <a:lnTo>
                    <a:pt x="683" y="1208"/>
                  </a:lnTo>
                  <a:lnTo>
                    <a:pt x="683" y="1208"/>
                  </a:lnTo>
                  <a:lnTo>
                    <a:pt x="683" y="1208"/>
                  </a:lnTo>
                  <a:lnTo>
                    <a:pt x="687" y="1208"/>
                  </a:lnTo>
                  <a:lnTo>
                    <a:pt x="687" y="1208"/>
                  </a:lnTo>
                  <a:lnTo>
                    <a:pt x="687" y="1208"/>
                  </a:lnTo>
                  <a:lnTo>
                    <a:pt x="687" y="1208"/>
                  </a:lnTo>
                  <a:lnTo>
                    <a:pt x="687" y="1208"/>
                  </a:lnTo>
                  <a:lnTo>
                    <a:pt x="691" y="1208"/>
                  </a:lnTo>
                  <a:lnTo>
                    <a:pt x="691" y="1208"/>
                  </a:lnTo>
                  <a:lnTo>
                    <a:pt x="691" y="1208"/>
                  </a:lnTo>
                  <a:lnTo>
                    <a:pt x="691" y="1208"/>
                  </a:lnTo>
                  <a:lnTo>
                    <a:pt x="691" y="1208"/>
                  </a:lnTo>
                  <a:lnTo>
                    <a:pt x="696" y="1208"/>
                  </a:lnTo>
                  <a:lnTo>
                    <a:pt x="696" y="1208"/>
                  </a:lnTo>
                  <a:lnTo>
                    <a:pt x="696" y="1208"/>
                  </a:lnTo>
                  <a:lnTo>
                    <a:pt x="696" y="1208"/>
                  </a:lnTo>
                  <a:lnTo>
                    <a:pt x="700" y="1208"/>
                  </a:lnTo>
                  <a:lnTo>
                    <a:pt x="700" y="1208"/>
                  </a:lnTo>
                  <a:lnTo>
                    <a:pt x="700" y="1208"/>
                  </a:lnTo>
                  <a:lnTo>
                    <a:pt x="700" y="1208"/>
                  </a:lnTo>
                  <a:lnTo>
                    <a:pt x="700" y="1208"/>
                  </a:lnTo>
                  <a:lnTo>
                    <a:pt x="704" y="1208"/>
                  </a:lnTo>
                  <a:lnTo>
                    <a:pt x="704" y="1208"/>
                  </a:lnTo>
                  <a:lnTo>
                    <a:pt x="704" y="1208"/>
                  </a:lnTo>
                  <a:lnTo>
                    <a:pt x="704" y="1208"/>
                  </a:lnTo>
                  <a:lnTo>
                    <a:pt x="704" y="1208"/>
                  </a:lnTo>
                  <a:lnTo>
                    <a:pt x="708" y="1208"/>
                  </a:lnTo>
                  <a:lnTo>
                    <a:pt x="708" y="1208"/>
                  </a:lnTo>
                  <a:lnTo>
                    <a:pt x="708" y="1208"/>
                  </a:lnTo>
                  <a:lnTo>
                    <a:pt x="708" y="1208"/>
                  </a:lnTo>
                  <a:lnTo>
                    <a:pt x="712" y="1208"/>
                  </a:lnTo>
                  <a:lnTo>
                    <a:pt x="712" y="1208"/>
                  </a:lnTo>
                  <a:lnTo>
                    <a:pt x="712" y="1208"/>
                  </a:lnTo>
                  <a:lnTo>
                    <a:pt x="712" y="1208"/>
                  </a:lnTo>
                  <a:lnTo>
                    <a:pt x="712" y="1208"/>
                  </a:lnTo>
                  <a:lnTo>
                    <a:pt x="716" y="1208"/>
                  </a:lnTo>
                  <a:lnTo>
                    <a:pt x="716" y="1208"/>
                  </a:lnTo>
                  <a:lnTo>
                    <a:pt x="716" y="1208"/>
                  </a:lnTo>
                  <a:lnTo>
                    <a:pt x="716" y="1208"/>
                  </a:lnTo>
                  <a:lnTo>
                    <a:pt x="720" y="1208"/>
                  </a:lnTo>
                  <a:lnTo>
                    <a:pt x="720" y="1208"/>
                  </a:lnTo>
                  <a:lnTo>
                    <a:pt x="720" y="1208"/>
                  </a:lnTo>
                  <a:lnTo>
                    <a:pt x="720" y="1208"/>
                  </a:lnTo>
                  <a:lnTo>
                    <a:pt x="720" y="1208"/>
                  </a:lnTo>
                  <a:lnTo>
                    <a:pt x="725" y="1208"/>
                  </a:lnTo>
                  <a:lnTo>
                    <a:pt x="725" y="1208"/>
                  </a:lnTo>
                  <a:lnTo>
                    <a:pt x="725" y="1208"/>
                  </a:lnTo>
                  <a:lnTo>
                    <a:pt x="725" y="1208"/>
                  </a:lnTo>
                  <a:lnTo>
                    <a:pt x="725" y="1208"/>
                  </a:lnTo>
                  <a:lnTo>
                    <a:pt x="729" y="1208"/>
                  </a:lnTo>
                  <a:lnTo>
                    <a:pt x="729" y="1208"/>
                  </a:lnTo>
                  <a:lnTo>
                    <a:pt x="729" y="1208"/>
                  </a:lnTo>
                  <a:lnTo>
                    <a:pt x="729" y="1208"/>
                  </a:lnTo>
                  <a:lnTo>
                    <a:pt x="733" y="1208"/>
                  </a:lnTo>
                  <a:lnTo>
                    <a:pt x="733" y="1208"/>
                  </a:lnTo>
                  <a:lnTo>
                    <a:pt x="733" y="1208"/>
                  </a:lnTo>
                  <a:lnTo>
                    <a:pt x="733" y="1208"/>
                  </a:lnTo>
                  <a:lnTo>
                    <a:pt x="733" y="1208"/>
                  </a:lnTo>
                  <a:lnTo>
                    <a:pt x="737" y="1208"/>
                  </a:lnTo>
                  <a:lnTo>
                    <a:pt x="737" y="1208"/>
                  </a:lnTo>
                  <a:lnTo>
                    <a:pt x="737" y="1208"/>
                  </a:lnTo>
                  <a:lnTo>
                    <a:pt x="737" y="1208"/>
                  </a:lnTo>
                  <a:lnTo>
                    <a:pt x="741" y="1208"/>
                  </a:lnTo>
                  <a:lnTo>
                    <a:pt x="741" y="1208"/>
                  </a:lnTo>
                  <a:lnTo>
                    <a:pt x="741" y="1208"/>
                  </a:lnTo>
                  <a:lnTo>
                    <a:pt x="741" y="1208"/>
                  </a:lnTo>
                  <a:lnTo>
                    <a:pt x="741" y="1208"/>
                  </a:lnTo>
                  <a:lnTo>
                    <a:pt x="745" y="1208"/>
                  </a:lnTo>
                  <a:lnTo>
                    <a:pt x="745" y="1208"/>
                  </a:lnTo>
                  <a:lnTo>
                    <a:pt x="745" y="1208"/>
                  </a:lnTo>
                  <a:lnTo>
                    <a:pt x="745" y="1208"/>
                  </a:lnTo>
                  <a:lnTo>
                    <a:pt x="745" y="1208"/>
                  </a:lnTo>
                  <a:lnTo>
                    <a:pt x="749" y="1208"/>
                  </a:lnTo>
                  <a:lnTo>
                    <a:pt x="749" y="1208"/>
                  </a:lnTo>
                  <a:lnTo>
                    <a:pt x="749" y="1208"/>
                  </a:lnTo>
                  <a:lnTo>
                    <a:pt x="749" y="1208"/>
                  </a:lnTo>
                  <a:lnTo>
                    <a:pt x="753" y="1208"/>
                  </a:lnTo>
                  <a:lnTo>
                    <a:pt x="753" y="1208"/>
                  </a:lnTo>
                  <a:lnTo>
                    <a:pt x="753" y="1208"/>
                  </a:lnTo>
                  <a:lnTo>
                    <a:pt x="753" y="1208"/>
                  </a:lnTo>
                  <a:lnTo>
                    <a:pt x="753" y="1208"/>
                  </a:lnTo>
                  <a:lnTo>
                    <a:pt x="758" y="1208"/>
                  </a:lnTo>
                  <a:lnTo>
                    <a:pt x="758" y="1208"/>
                  </a:lnTo>
                  <a:lnTo>
                    <a:pt x="758" y="1208"/>
                  </a:lnTo>
                  <a:lnTo>
                    <a:pt x="758" y="1208"/>
                  </a:lnTo>
                  <a:lnTo>
                    <a:pt x="762" y="1208"/>
                  </a:lnTo>
                  <a:lnTo>
                    <a:pt x="762" y="1208"/>
                  </a:lnTo>
                  <a:lnTo>
                    <a:pt x="762" y="1208"/>
                  </a:lnTo>
                  <a:lnTo>
                    <a:pt x="762" y="1208"/>
                  </a:lnTo>
                  <a:lnTo>
                    <a:pt x="762" y="1208"/>
                  </a:lnTo>
                  <a:lnTo>
                    <a:pt x="766" y="1208"/>
                  </a:lnTo>
                  <a:lnTo>
                    <a:pt x="766" y="1208"/>
                  </a:lnTo>
                  <a:lnTo>
                    <a:pt x="766" y="1208"/>
                  </a:lnTo>
                  <a:lnTo>
                    <a:pt x="766" y="1208"/>
                  </a:lnTo>
                  <a:lnTo>
                    <a:pt x="766" y="1208"/>
                  </a:lnTo>
                  <a:lnTo>
                    <a:pt x="770" y="1208"/>
                  </a:lnTo>
                  <a:lnTo>
                    <a:pt x="770" y="1208"/>
                  </a:lnTo>
                  <a:lnTo>
                    <a:pt x="770" y="1208"/>
                  </a:lnTo>
                  <a:lnTo>
                    <a:pt x="770" y="1208"/>
                  </a:lnTo>
                  <a:lnTo>
                    <a:pt x="774" y="1208"/>
                  </a:lnTo>
                  <a:lnTo>
                    <a:pt x="774" y="1208"/>
                  </a:lnTo>
                  <a:lnTo>
                    <a:pt x="774" y="1208"/>
                  </a:lnTo>
                  <a:lnTo>
                    <a:pt x="774" y="1208"/>
                  </a:lnTo>
                  <a:lnTo>
                    <a:pt x="774" y="1208"/>
                  </a:lnTo>
                  <a:lnTo>
                    <a:pt x="778" y="1208"/>
                  </a:lnTo>
                  <a:lnTo>
                    <a:pt x="778" y="1208"/>
                  </a:lnTo>
                  <a:lnTo>
                    <a:pt x="778" y="1208"/>
                  </a:lnTo>
                  <a:lnTo>
                    <a:pt x="778" y="1208"/>
                  </a:lnTo>
                  <a:lnTo>
                    <a:pt x="782" y="1208"/>
                  </a:lnTo>
                  <a:lnTo>
                    <a:pt x="782" y="1208"/>
                  </a:lnTo>
                  <a:lnTo>
                    <a:pt x="782" y="1208"/>
                  </a:lnTo>
                  <a:lnTo>
                    <a:pt x="782" y="1204"/>
                  </a:lnTo>
                  <a:lnTo>
                    <a:pt x="782" y="1204"/>
                  </a:lnTo>
                  <a:lnTo>
                    <a:pt x="787" y="1204"/>
                  </a:lnTo>
                  <a:lnTo>
                    <a:pt x="787" y="1204"/>
                  </a:lnTo>
                  <a:lnTo>
                    <a:pt x="787" y="1204"/>
                  </a:lnTo>
                  <a:lnTo>
                    <a:pt x="787" y="1204"/>
                  </a:lnTo>
                  <a:lnTo>
                    <a:pt x="787" y="1204"/>
                  </a:lnTo>
                  <a:lnTo>
                    <a:pt x="791" y="1204"/>
                  </a:lnTo>
                  <a:lnTo>
                    <a:pt x="791" y="1204"/>
                  </a:lnTo>
                  <a:lnTo>
                    <a:pt x="791" y="1204"/>
                  </a:lnTo>
                  <a:lnTo>
                    <a:pt x="791" y="1204"/>
                  </a:lnTo>
                  <a:lnTo>
                    <a:pt x="795" y="1204"/>
                  </a:lnTo>
                  <a:lnTo>
                    <a:pt x="795" y="1204"/>
                  </a:lnTo>
                  <a:lnTo>
                    <a:pt x="795" y="1204"/>
                  </a:lnTo>
                  <a:lnTo>
                    <a:pt x="795" y="1204"/>
                  </a:lnTo>
                  <a:lnTo>
                    <a:pt x="795" y="1204"/>
                  </a:lnTo>
                  <a:lnTo>
                    <a:pt x="799" y="1204"/>
                  </a:lnTo>
                  <a:lnTo>
                    <a:pt x="799" y="1204"/>
                  </a:lnTo>
                  <a:lnTo>
                    <a:pt x="799" y="1204"/>
                  </a:lnTo>
                  <a:lnTo>
                    <a:pt x="799" y="1204"/>
                  </a:lnTo>
                  <a:lnTo>
                    <a:pt x="799" y="1204"/>
                  </a:lnTo>
                  <a:lnTo>
                    <a:pt x="803" y="1204"/>
                  </a:lnTo>
                  <a:lnTo>
                    <a:pt x="803" y="1204"/>
                  </a:lnTo>
                  <a:lnTo>
                    <a:pt x="803" y="1204"/>
                  </a:lnTo>
                  <a:lnTo>
                    <a:pt x="803" y="1204"/>
                  </a:lnTo>
                  <a:lnTo>
                    <a:pt x="807" y="1204"/>
                  </a:lnTo>
                  <a:lnTo>
                    <a:pt x="807" y="1204"/>
                  </a:lnTo>
                  <a:lnTo>
                    <a:pt x="807" y="1204"/>
                  </a:lnTo>
                  <a:lnTo>
                    <a:pt x="807" y="1204"/>
                  </a:lnTo>
                  <a:lnTo>
                    <a:pt x="807" y="1204"/>
                  </a:lnTo>
                  <a:lnTo>
                    <a:pt x="811" y="1204"/>
                  </a:lnTo>
                  <a:lnTo>
                    <a:pt x="811" y="1204"/>
                  </a:lnTo>
                  <a:lnTo>
                    <a:pt x="811" y="1204"/>
                  </a:lnTo>
                  <a:lnTo>
                    <a:pt x="811" y="1204"/>
                  </a:lnTo>
                  <a:lnTo>
                    <a:pt x="816" y="1204"/>
                  </a:lnTo>
                  <a:lnTo>
                    <a:pt x="816" y="1204"/>
                  </a:lnTo>
                  <a:lnTo>
                    <a:pt x="816" y="1204"/>
                  </a:lnTo>
                  <a:lnTo>
                    <a:pt x="816" y="1204"/>
                  </a:lnTo>
                  <a:lnTo>
                    <a:pt x="816" y="1204"/>
                  </a:lnTo>
                  <a:lnTo>
                    <a:pt x="820" y="1204"/>
                  </a:lnTo>
                  <a:lnTo>
                    <a:pt x="820" y="1204"/>
                  </a:lnTo>
                  <a:lnTo>
                    <a:pt x="820" y="1204"/>
                  </a:lnTo>
                  <a:lnTo>
                    <a:pt x="820" y="1204"/>
                  </a:lnTo>
                  <a:lnTo>
                    <a:pt x="820" y="1204"/>
                  </a:lnTo>
                  <a:lnTo>
                    <a:pt x="824" y="1204"/>
                  </a:lnTo>
                  <a:lnTo>
                    <a:pt x="824" y="1204"/>
                  </a:lnTo>
                  <a:lnTo>
                    <a:pt x="824" y="1204"/>
                  </a:lnTo>
                  <a:lnTo>
                    <a:pt x="824" y="1204"/>
                  </a:lnTo>
                  <a:lnTo>
                    <a:pt x="828" y="1204"/>
                  </a:lnTo>
                  <a:lnTo>
                    <a:pt x="828" y="1204"/>
                  </a:lnTo>
                  <a:lnTo>
                    <a:pt x="828" y="1204"/>
                  </a:lnTo>
                  <a:lnTo>
                    <a:pt x="828" y="1204"/>
                  </a:lnTo>
                  <a:lnTo>
                    <a:pt x="828" y="1204"/>
                  </a:lnTo>
                  <a:lnTo>
                    <a:pt x="832" y="1204"/>
                  </a:lnTo>
                  <a:lnTo>
                    <a:pt x="832" y="1204"/>
                  </a:lnTo>
                  <a:lnTo>
                    <a:pt x="832" y="1204"/>
                  </a:lnTo>
                  <a:lnTo>
                    <a:pt x="832" y="1204"/>
                  </a:lnTo>
                  <a:lnTo>
                    <a:pt x="836" y="1204"/>
                  </a:lnTo>
                  <a:lnTo>
                    <a:pt x="836" y="1204"/>
                  </a:lnTo>
                  <a:lnTo>
                    <a:pt x="836" y="1204"/>
                  </a:lnTo>
                  <a:lnTo>
                    <a:pt x="836" y="1204"/>
                  </a:lnTo>
                  <a:lnTo>
                    <a:pt x="836" y="1204"/>
                  </a:lnTo>
                  <a:lnTo>
                    <a:pt x="840" y="1204"/>
                  </a:lnTo>
                  <a:lnTo>
                    <a:pt x="840" y="1204"/>
                  </a:lnTo>
                  <a:lnTo>
                    <a:pt x="840" y="1204"/>
                  </a:lnTo>
                  <a:lnTo>
                    <a:pt x="840" y="1204"/>
                  </a:lnTo>
                  <a:lnTo>
                    <a:pt x="840" y="1204"/>
                  </a:lnTo>
                  <a:lnTo>
                    <a:pt x="845" y="1204"/>
                  </a:lnTo>
                  <a:lnTo>
                    <a:pt x="845" y="1204"/>
                  </a:lnTo>
                  <a:lnTo>
                    <a:pt x="845" y="1204"/>
                  </a:lnTo>
                  <a:lnTo>
                    <a:pt x="845" y="1204"/>
                  </a:lnTo>
                  <a:lnTo>
                    <a:pt x="849" y="1204"/>
                  </a:lnTo>
                  <a:lnTo>
                    <a:pt x="849" y="1204"/>
                  </a:lnTo>
                  <a:lnTo>
                    <a:pt x="849" y="1204"/>
                  </a:lnTo>
                  <a:lnTo>
                    <a:pt x="849" y="1204"/>
                  </a:lnTo>
                  <a:lnTo>
                    <a:pt x="849" y="1204"/>
                  </a:lnTo>
                  <a:lnTo>
                    <a:pt x="853" y="1204"/>
                  </a:lnTo>
                  <a:lnTo>
                    <a:pt x="853" y="1204"/>
                  </a:lnTo>
                  <a:lnTo>
                    <a:pt x="853" y="1204"/>
                  </a:lnTo>
                  <a:lnTo>
                    <a:pt x="853" y="1204"/>
                  </a:lnTo>
                  <a:lnTo>
                    <a:pt x="857" y="1204"/>
                  </a:lnTo>
                  <a:lnTo>
                    <a:pt x="857" y="1204"/>
                  </a:lnTo>
                  <a:lnTo>
                    <a:pt x="857" y="1200"/>
                  </a:lnTo>
                  <a:lnTo>
                    <a:pt x="857" y="1200"/>
                  </a:lnTo>
                  <a:lnTo>
                    <a:pt x="857" y="1200"/>
                  </a:lnTo>
                  <a:lnTo>
                    <a:pt x="861" y="1196"/>
                  </a:lnTo>
                  <a:lnTo>
                    <a:pt x="861" y="1196"/>
                  </a:lnTo>
                  <a:lnTo>
                    <a:pt x="861" y="1192"/>
                  </a:lnTo>
                  <a:lnTo>
                    <a:pt x="861" y="1192"/>
                  </a:lnTo>
                  <a:lnTo>
                    <a:pt x="861" y="1188"/>
                  </a:lnTo>
                  <a:lnTo>
                    <a:pt x="865" y="1184"/>
                  </a:lnTo>
                  <a:lnTo>
                    <a:pt x="865" y="1180"/>
                  </a:lnTo>
                  <a:lnTo>
                    <a:pt x="865" y="1171"/>
                  </a:lnTo>
                  <a:lnTo>
                    <a:pt x="865" y="1167"/>
                  </a:lnTo>
                  <a:lnTo>
                    <a:pt x="869" y="1159"/>
                  </a:lnTo>
                  <a:lnTo>
                    <a:pt x="869" y="1151"/>
                  </a:lnTo>
                  <a:lnTo>
                    <a:pt x="869" y="1142"/>
                  </a:lnTo>
                  <a:lnTo>
                    <a:pt x="869" y="1130"/>
                  </a:lnTo>
                  <a:lnTo>
                    <a:pt x="869" y="1117"/>
                  </a:lnTo>
                  <a:lnTo>
                    <a:pt x="874" y="1105"/>
                  </a:lnTo>
                  <a:lnTo>
                    <a:pt x="874" y="1093"/>
                  </a:lnTo>
                  <a:lnTo>
                    <a:pt x="874" y="1072"/>
                  </a:lnTo>
                  <a:lnTo>
                    <a:pt x="874" y="1055"/>
                  </a:lnTo>
                  <a:lnTo>
                    <a:pt x="878" y="1035"/>
                  </a:lnTo>
                  <a:lnTo>
                    <a:pt x="878" y="1010"/>
                  </a:lnTo>
                  <a:lnTo>
                    <a:pt x="878" y="985"/>
                  </a:lnTo>
                  <a:lnTo>
                    <a:pt x="878" y="960"/>
                  </a:lnTo>
                  <a:lnTo>
                    <a:pt x="878" y="931"/>
                  </a:lnTo>
                  <a:lnTo>
                    <a:pt x="882" y="898"/>
                  </a:lnTo>
                  <a:lnTo>
                    <a:pt x="882" y="865"/>
                  </a:lnTo>
                  <a:lnTo>
                    <a:pt x="882" y="828"/>
                  </a:lnTo>
                  <a:lnTo>
                    <a:pt x="882" y="790"/>
                  </a:lnTo>
                  <a:lnTo>
                    <a:pt x="882" y="753"/>
                  </a:lnTo>
                  <a:lnTo>
                    <a:pt x="886" y="712"/>
                  </a:lnTo>
                  <a:lnTo>
                    <a:pt x="886" y="666"/>
                  </a:lnTo>
                  <a:lnTo>
                    <a:pt x="886" y="625"/>
                  </a:lnTo>
                  <a:lnTo>
                    <a:pt x="886" y="579"/>
                  </a:lnTo>
                  <a:lnTo>
                    <a:pt x="890" y="529"/>
                  </a:lnTo>
                  <a:lnTo>
                    <a:pt x="890" y="484"/>
                  </a:lnTo>
                  <a:lnTo>
                    <a:pt x="890" y="438"/>
                  </a:lnTo>
                  <a:lnTo>
                    <a:pt x="890" y="393"/>
                  </a:lnTo>
                  <a:lnTo>
                    <a:pt x="890" y="347"/>
                  </a:lnTo>
                  <a:lnTo>
                    <a:pt x="894" y="302"/>
                  </a:lnTo>
                  <a:lnTo>
                    <a:pt x="894" y="256"/>
                  </a:lnTo>
                  <a:lnTo>
                    <a:pt x="894" y="219"/>
                  </a:lnTo>
                  <a:lnTo>
                    <a:pt x="894" y="178"/>
                  </a:lnTo>
                  <a:lnTo>
                    <a:pt x="898" y="144"/>
                  </a:lnTo>
                  <a:lnTo>
                    <a:pt x="898" y="111"/>
                  </a:lnTo>
                  <a:lnTo>
                    <a:pt x="898" y="82"/>
                  </a:lnTo>
                  <a:lnTo>
                    <a:pt x="898" y="57"/>
                  </a:lnTo>
                  <a:lnTo>
                    <a:pt x="898" y="37"/>
                  </a:lnTo>
                  <a:lnTo>
                    <a:pt x="903" y="20"/>
                  </a:lnTo>
                  <a:lnTo>
                    <a:pt x="903" y="8"/>
                  </a:lnTo>
                  <a:lnTo>
                    <a:pt x="903" y="4"/>
                  </a:lnTo>
                  <a:lnTo>
                    <a:pt x="903" y="0"/>
                  </a:lnTo>
                  <a:lnTo>
                    <a:pt x="903" y="4"/>
                  </a:lnTo>
                  <a:lnTo>
                    <a:pt x="907" y="12"/>
                  </a:lnTo>
                  <a:lnTo>
                    <a:pt x="907" y="24"/>
                  </a:lnTo>
                  <a:lnTo>
                    <a:pt x="907" y="45"/>
                  </a:lnTo>
                  <a:lnTo>
                    <a:pt x="907" y="66"/>
                  </a:lnTo>
                  <a:lnTo>
                    <a:pt x="911" y="91"/>
                  </a:lnTo>
                  <a:lnTo>
                    <a:pt x="911" y="124"/>
                  </a:lnTo>
                  <a:lnTo>
                    <a:pt x="911" y="157"/>
                  </a:lnTo>
                  <a:lnTo>
                    <a:pt x="911" y="194"/>
                  </a:lnTo>
                  <a:lnTo>
                    <a:pt x="911" y="231"/>
                  </a:lnTo>
                  <a:lnTo>
                    <a:pt x="915" y="273"/>
                  </a:lnTo>
                  <a:lnTo>
                    <a:pt x="915" y="318"/>
                  </a:lnTo>
                  <a:lnTo>
                    <a:pt x="915" y="364"/>
                  </a:lnTo>
                  <a:lnTo>
                    <a:pt x="915" y="409"/>
                  </a:lnTo>
                  <a:lnTo>
                    <a:pt x="915" y="455"/>
                  </a:lnTo>
                  <a:lnTo>
                    <a:pt x="919" y="500"/>
                  </a:lnTo>
                  <a:lnTo>
                    <a:pt x="919" y="550"/>
                  </a:lnTo>
                  <a:lnTo>
                    <a:pt x="919" y="596"/>
                  </a:lnTo>
                  <a:lnTo>
                    <a:pt x="919" y="641"/>
                  </a:lnTo>
                  <a:lnTo>
                    <a:pt x="923" y="683"/>
                  </a:lnTo>
                  <a:lnTo>
                    <a:pt x="923" y="724"/>
                  </a:lnTo>
                  <a:lnTo>
                    <a:pt x="923" y="765"/>
                  </a:lnTo>
                  <a:lnTo>
                    <a:pt x="923" y="807"/>
                  </a:lnTo>
                  <a:lnTo>
                    <a:pt x="923" y="844"/>
                  </a:lnTo>
                  <a:lnTo>
                    <a:pt x="927" y="877"/>
                  </a:lnTo>
                  <a:lnTo>
                    <a:pt x="927" y="910"/>
                  </a:lnTo>
                  <a:lnTo>
                    <a:pt x="927" y="939"/>
                  </a:lnTo>
                  <a:lnTo>
                    <a:pt x="927" y="968"/>
                  </a:lnTo>
                  <a:lnTo>
                    <a:pt x="931" y="997"/>
                  </a:lnTo>
                  <a:lnTo>
                    <a:pt x="931" y="1018"/>
                  </a:lnTo>
                  <a:lnTo>
                    <a:pt x="931" y="1043"/>
                  </a:lnTo>
                  <a:lnTo>
                    <a:pt x="931" y="1064"/>
                  </a:lnTo>
                  <a:lnTo>
                    <a:pt x="931" y="1080"/>
                  </a:lnTo>
                  <a:lnTo>
                    <a:pt x="936" y="1097"/>
                  </a:lnTo>
                  <a:lnTo>
                    <a:pt x="936" y="1109"/>
                  </a:lnTo>
                  <a:lnTo>
                    <a:pt x="936" y="1126"/>
                  </a:lnTo>
                  <a:lnTo>
                    <a:pt x="936" y="1134"/>
                  </a:lnTo>
                  <a:lnTo>
                    <a:pt x="936" y="1146"/>
                  </a:lnTo>
                  <a:lnTo>
                    <a:pt x="940" y="1155"/>
                  </a:lnTo>
                  <a:lnTo>
                    <a:pt x="940" y="1163"/>
                  </a:lnTo>
                  <a:lnTo>
                    <a:pt x="940" y="1167"/>
                  </a:lnTo>
                  <a:lnTo>
                    <a:pt x="940" y="1175"/>
                  </a:lnTo>
                  <a:lnTo>
                    <a:pt x="944" y="1180"/>
                  </a:lnTo>
                  <a:lnTo>
                    <a:pt x="944" y="1184"/>
                  </a:lnTo>
                  <a:lnTo>
                    <a:pt x="944" y="1188"/>
                  </a:lnTo>
                  <a:lnTo>
                    <a:pt x="944" y="1192"/>
                  </a:lnTo>
                  <a:lnTo>
                    <a:pt x="944" y="1192"/>
                  </a:lnTo>
                  <a:lnTo>
                    <a:pt x="948" y="1196"/>
                  </a:lnTo>
                  <a:lnTo>
                    <a:pt x="948" y="1196"/>
                  </a:lnTo>
                  <a:lnTo>
                    <a:pt x="948" y="1200"/>
                  </a:lnTo>
                  <a:lnTo>
                    <a:pt x="948" y="1200"/>
                  </a:lnTo>
                  <a:lnTo>
                    <a:pt x="952" y="1200"/>
                  </a:lnTo>
                  <a:lnTo>
                    <a:pt x="952" y="1204"/>
                  </a:lnTo>
                  <a:lnTo>
                    <a:pt x="952" y="1204"/>
                  </a:lnTo>
                  <a:lnTo>
                    <a:pt x="952" y="1204"/>
                  </a:lnTo>
                  <a:lnTo>
                    <a:pt x="952" y="1204"/>
                  </a:lnTo>
                  <a:lnTo>
                    <a:pt x="956" y="1204"/>
                  </a:lnTo>
                  <a:lnTo>
                    <a:pt x="956" y="1204"/>
                  </a:lnTo>
                  <a:lnTo>
                    <a:pt x="956" y="1204"/>
                  </a:lnTo>
                  <a:lnTo>
                    <a:pt x="956" y="1204"/>
                  </a:lnTo>
                  <a:lnTo>
                    <a:pt x="956" y="1204"/>
                  </a:lnTo>
                  <a:lnTo>
                    <a:pt x="960" y="1204"/>
                  </a:lnTo>
                  <a:lnTo>
                    <a:pt x="960" y="1204"/>
                  </a:lnTo>
                  <a:lnTo>
                    <a:pt x="960" y="1204"/>
                  </a:lnTo>
                  <a:lnTo>
                    <a:pt x="960" y="1204"/>
                  </a:lnTo>
                  <a:lnTo>
                    <a:pt x="965" y="1204"/>
                  </a:lnTo>
                  <a:lnTo>
                    <a:pt x="965" y="1204"/>
                  </a:lnTo>
                  <a:lnTo>
                    <a:pt x="965" y="1204"/>
                  </a:lnTo>
                  <a:lnTo>
                    <a:pt x="965" y="1204"/>
                  </a:lnTo>
                  <a:lnTo>
                    <a:pt x="965" y="1204"/>
                  </a:lnTo>
                  <a:lnTo>
                    <a:pt x="969" y="1204"/>
                  </a:lnTo>
                  <a:lnTo>
                    <a:pt x="969" y="1204"/>
                  </a:lnTo>
                  <a:lnTo>
                    <a:pt x="969" y="1204"/>
                  </a:lnTo>
                  <a:lnTo>
                    <a:pt x="969" y="1204"/>
                  </a:lnTo>
                  <a:lnTo>
                    <a:pt x="973" y="1204"/>
                  </a:lnTo>
                  <a:lnTo>
                    <a:pt x="973" y="1204"/>
                  </a:lnTo>
                  <a:lnTo>
                    <a:pt x="973" y="1204"/>
                  </a:lnTo>
                  <a:lnTo>
                    <a:pt x="973" y="1204"/>
                  </a:lnTo>
                  <a:lnTo>
                    <a:pt x="973" y="1204"/>
                  </a:lnTo>
                  <a:lnTo>
                    <a:pt x="977" y="1204"/>
                  </a:lnTo>
                  <a:lnTo>
                    <a:pt x="977" y="1204"/>
                  </a:lnTo>
                  <a:lnTo>
                    <a:pt x="977" y="1204"/>
                  </a:lnTo>
                  <a:lnTo>
                    <a:pt x="977" y="1204"/>
                  </a:lnTo>
                  <a:lnTo>
                    <a:pt x="977" y="1204"/>
                  </a:lnTo>
                  <a:lnTo>
                    <a:pt x="981" y="1204"/>
                  </a:lnTo>
                  <a:lnTo>
                    <a:pt x="981" y="1204"/>
                  </a:lnTo>
                  <a:lnTo>
                    <a:pt x="981" y="1204"/>
                  </a:lnTo>
                  <a:lnTo>
                    <a:pt x="981" y="1204"/>
                  </a:lnTo>
                  <a:lnTo>
                    <a:pt x="985" y="1204"/>
                  </a:lnTo>
                  <a:lnTo>
                    <a:pt x="985" y="1204"/>
                  </a:lnTo>
                  <a:lnTo>
                    <a:pt x="985" y="1204"/>
                  </a:lnTo>
                  <a:lnTo>
                    <a:pt x="985" y="1204"/>
                  </a:lnTo>
                  <a:lnTo>
                    <a:pt x="985" y="1204"/>
                  </a:lnTo>
                  <a:lnTo>
                    <a:pt x="989" y="1204"/>
                  </a:lnTo>
                  <a:lnTo>
                    <a:pt x="989" y="1204"/>
                  </a:lnTo>
                  <a:lnTo>
                    <a:pt x="989" y="1204"/>
                  </a:lnTo>
                  <a:lnTo>
                    <a:pt x="989" y="1204"/>
                  </a:lnTo>
                  <a:lnTo>
                    <a:pt x="994" y="1204"/>
                  </a:lnTo>
                  <a:lnTo>
                    <a:pt x="994" y="1204"/>
                  </a:lnTo>
                  <a:lnTo>
                    <a:pt x="994" y="1204"/>
                  </a:lnTo>
                  <a:lnTo>
                    <a:pt x="994" y="1204"/>
                  </a:lnTo>
                  <a:lnTo>
                    <a:pt x="994" y="1204"/>
                  </a:lnTo>
                  <a:lnTo>
                    <a:pt x="998" y="1204"/>
                  </a:lnTo>
                  <a:lnTo>
                    <a:pt x="998" y="1204"/>
                  </a:lnTo>
                  <a:lnTo>
                    <a:pt x="998" y="1204"/>
                  </a:lnTo>
                  <a:lnTo>
                    <a:pt x="998" y="1204"/>
                  </a:lnTo>
                  <a:lnTo>
                    <a:pt x="998" y="1204"/>
                  </a:lnTo>
                  <a:lnTo>
                    <a:pt x="1002" y="1204"/>
                  </a:lnTo>
                  <a:lnTo>
                    <a:pt x="1002" y="1204"/>
                  </a:lnTo>
                  <a:lnTo>
                    <a:pt x="1002" y="1204"/>
                  </a:lnTo>
                  <a:lnTo>
                    <a:pt x="1002" y="1204"/>
                  </a:lnTo>
                  <a:lnTo>
                    <a:pt x="1006" y="1204"/>
                  </a:lnTo>
                  <a:lnTo>
                    <a:pt x="1006" y="1204"/>
                  </a:lnTo>
                  <a:lnTo>
                    <a:pt x="1006" y="1204"/>
                  </a:lnTo>
                  <a:lnTo>
                    <a:pt x="1006" y="1204"/>
                  </a:lnTo>
                  <a:lnTo>
                    <a:pt x="1006" y="1204"/>
                  </a:lnTo>
                  <a:lnTo>
                    <a:pt x="1010" y="1204"/>
                  </a:lnTo>
                  <a:lnTo>
                    <a:pt x="1010" y="1204"/>
                  </a:lnTo>
                  <a:lnTo>
                    <a:pt x="1010" y="1204"/>
                  </a:lnTo>
                  <a:lnTo>
                    <a:pt x="1010" y="1204"/>
                  </a:lnTo>
                  <a:lnTo>
                    <a:pt x="1010" y="1204"/>
                  </a:lnTo>
                  <a:lnTo>
                    <a:pt x="1014" y="1204"/>
                  </a:lnTo>
                  <a:lnTo>
                    <a:pt x="1014" y="1204"/>
                  </a:lnTo>
                  <a:lnTo>
                    <a:pt x="1014" y="1204"/>
                  </a:lnTo>
                  <a:lnTo>
                    <a:pt x="1014" y="1204"/>
                  </a:lnTo>
                  <a:lnTo>
                    <a:pt x="1018" y="1204"/>
                  </a:lnTo>
                  <a:lnTo>
                    <a:pt x="1018" y="1204"/>
                  </a:lnTo>
                  <a:lnTo>
                    <a:pt x="1018" y="1204"/>
                  </a:lnTo>
                  <a:lnTo>
                    <a:pt x="1018" y="1204"/>
                  </a:lnTo>
                  <a:lnTo>
                    <a:pt x="1018" y="1204"/>
                  </a:lnTo>
                  <a:lnTo>
                    <a:pt x="1023" y="1204"/>
                  </a:lnTo>
                  <a:lnTo>
                    <a:pt x="1023" y="1204"/>
                  </a:lnTo>
                  <a:lnTo>
                    <a:pt x="1023" y="1204"/>
                  </a:lnTo>
                  <a:lnTo>
                    <a:pt x="1023" y="1208"/>
                  </a:lnTo>
                  <a:lnTo>
                    <a:pt x="1027" y="1208"/>
                  </a:lnTo>
                  <a:lnTo>
                    <a:pt x="1027" y="1208"/>
                  </a:lnTo>
                  <a:lnTo>
                    <a:pt x="1027" y="1208"/>
                  </a:lnTo>
                  <a:lnTo>
                    <a:pt x="1027" y="1208"/>
                  </a:lnTo>
                  <a:lnTo>
                    <a:pt x="1027" y="1208"/>
                  </a:lnTo>
                  <a:lnTo>
                    <a:pt x="1031" y="1208"/>
                  </a:lnTo>
                  <a:lnTo>
                    <a:pt x="1031" y="1208"/>
                  </a:lnTo>
                  <a:lnTo>
                    <a:pt x="1031" y="1208"/>
                  </a:lnTo>
                  <a:lnTo>
                    <a:pt x="1031" y="1208"/>
                  </a:lnTo>
                  <a:lnTo>
                    <a:pt x="1031" y="1208"/>
                  </a:lnTo>
                  <a:lnTo>
                    <a:pt x="1035" y="1208"/>
                  </a:lnTo>
                  <a:lnTo>
                    <a:pt x="1035" y="1208"/>
                  </a:lnTo>
                  <a:lnTo>
                    <a:pt x="1035" y="1208"/>
                  </a:lnTo>
                  <a:lnTo>
                    <a:pt x="1035" y="1208"/>
                  </a:lnTo>
                  <a:lnTo>
                    <a:pt x="1039" y="1208"/>
                  </a:lnTo>
                  <a:lnTo>
                    <a:pt x="1039" y="1208"/>
                  </a:lnTo>
                  <a:lnTo>
                    <a:pt x="1039" y="1208"/>
                  </a:lnTo>
                  <a:lnTo>
                    <a:pt x="1039" y="1208"/>
                  </a:lnTo>
                  <a:lnTo>
                    <a:pt x="1039" y="1208"/>
                  </a:lnTo>
                  <a:lnTo>
                    <a:pt x="1043" y="1208"/>
                  </a:lnTo>
                  <a:lnTo>
                    <a:pt x="1043" y="1208"/>
                  </a:lnTo>
                  <a:lnTo>
                    <a:pt x="1043" y="1208"/>
                  </a:lnTo>
                  <a:lnTo>
                    <a:pt x="1043" y="1208"/>
                  </a:lnTo>
                  <a:lnTo>
                    <a:pt x="1047" y="1208"/>
                  </a:lnTo>
                  <a:lnTo>
                    <a:pt x="1047" y="1208"/>
                  </a:lnTo>
                  <a:lnTo>
                    <a:pt x="1047" y="1208"/>
                  </a:lnTo>
                  <a:lnTo>
                    <a:pt x="1047" y="1208"/>
                  </a:lnTo>
                  <a:lnTo>
                    <a:pt x="1047" y="1208"/>
                  </a:lnTo>
                  <a:lnTo>
                    <a:pt x="1052" y="1208"/>
                  </a:lnTo>
                  <a:lnTo>
                    <a:pt x="1052" y="1208"/>
                  </a:lnTo>
                  <a:lnTo>
                    <a:pt x="1052" y="1208"/>
                  </a:lnTo>
                  <a:lnTo>
                    <a:pt x="1052" y="1208"/>
                  </a:lnTo>
                  <a:lnTo>
                    <a:pt x="1052" y="1208"/>
                  </a:lnTo>
                  <a:lnTo>
                    <a:pt x="1056" y="1208"/>
                  </a:lnTo>
                  <a:lnTo>
                    <a:pt x="1056" y="1208"/>
                  </a:lnTo>
                  <a:lnTo>
                    <a:pt x="1056" y="1208"/>
                  </a:lnTo>
                  <a:lnTo>
                    <a:pt x="1056" y="1208"/>
                  </a:lnTo>
                  <a:lnTo>
                    <a:pt x="1060" y="1208"/>
                  </a:lnTo>
                  <a:lnTo>
                    <a:pt x="1060" y="1208"/>
                  </a:lnTo>
                  <a:lnTo>
                    <a:pt x="1060" y="1208"/>
                  </a:lnTo>
                  <a:lnTo>
                    <a:pt x="1060" y="1208"/>
                  </a:lnTo>
                  <a:lnTo>
                    <a:pt x="1060" y="1208"/>
                  </a:lnTo>
                  <a:lnTo>
                    <a:pt x="1064" y="1208"/>
                  </a:lnTo>
                  <a:lnTo>
                    <a:pt x="1064" y="1208"/>
                  </a:lnTo>
                  <a:lnTo>
                    <a:pt x="1064" y="1208"/>
                  </a:lnTo>
                  <a:lnTo>
                    <a:pt x="1064" y="1208"/>
                  </a:lnTo>
                  <a:lnTo>
                    <a:pt x="1068" y="1208"/>
                  </a:lnTo>
                  <a:lnTo>
                    <a:pt x="1068" y="1208"/>
                  </a:lnTo>
                  <a:lnTo>
                    <a:pt x="1068" y="1208"/>
                  </a:lnTo>
                  <a:lnTo>
                    <a:pt x="1068" y="1208"/>
                  </a:lnTo>
                  <a:lnTo>
                    <a:pt x="1068" y="1208"/>
                  </a:lnTo>
                  <a:lnTo>
                    <a:pt x="1072" y="1208"/>
                  </a:lnTo>
                  <a:lnTo>
                    <a:pt x="1072" y="1208"/>
                  </a:lnTo>
                  <a:lnTo>
                    <a:pt x="1072" y="1208"/>
                  </a:lnTo>
                  <a:lnTo>
                    <a:pt x="1072" y="1208"/>
                  </a:lnTo>
                  <a:lnTo>
                    <a:pt x="1072" y="1208"/>
                  </a:lnTo>
                  <a:lnTo>
                    <a:pt x="1076" y="1208"/>
                  </a:lnTo>
                  <a:lnTo>
                    <a:pt x="1076" y="1208"/>
                  </a:lnTo>
                  <a:lnTo>
                    <a:pt x="1076" y="1208"/>
                  </a:lnTo>
                  <a:lnTo>
                    <a:pt x="1076" y="1208"/>
                  </a:lnTo>
                  <a:lnTo>
                    <a:pt x="1080" y="1208"/>
                  </a:lnTo>
                  <a:lnTo>
                    <a:pt x="1080" y="1208"/>
                  </a:lnTo>
                  <a:lnTo>
                    <a:pt x="1080" y="1208"/>
                  </a:lnTo>
                  <a:lnTo>
                    <a:pt x="1080" y="1208"/>
                  </a:lnTo>
                  <a:lnTo>
                    <a:pt x="1080" y="1208"/>
                  </a:lnTo>
                  <a:lnTo>
                    <a:pt x="1085" y="1208"/>
                  </a:lnTo>
                  <a:lnTo>
                    <a:pt x="1085" y="1208"/>
                  </a:lnTo>
                  <a:lnTo>
                    <a:pt x="1085" y="1208"/>
                  </a:lnTo>
                  <a:lnTo>
                    <a:pt x="1085" y="1208"/>
                  </a:lnTo>
                  <a:lnTo>
                    <a:pt x="1089" y="1208"/>
                  </a:lnTo>
                  <a:lnTo>
                    <a:pt x="1089" y="1208"/>
                  </a:lnTo>
                  <a:lnTo>
                    <a:pt x="1089" y="1208"/>
                  </a:lnTo>
                  <a:lnTo>
                    <a:pt x="1089" y="1208"/>
                  </a:lnTo>
                  <a:lnTo>
                    <a:pt x="1089" y="1208"/>
                  </a:lnTo>
                  <a:lnTo>
                    <a:pt x="1093" y="1208"/>
                  </a:lnTo>
                  <a:lnTo>
                    <a:pt x="1093" y="1208"/>
                  </a:lnTo>
                  <a:lnTo>
                    <a:pt x="1093" y="1208"/>
                  </a:lnTo>
                  <a:lnTo>
                    <a:pt x="1093" y="1208"/>
                  </a:lnTo>
                  <a:lnTo>
                    <a:pt x="1093" y="1208"/>
                  </a:lnTo>
                  <a:lnTo>
                    <a:pt x="1097" y="1208"/>
                  </a:lnTo>
                  <a:lnTo>
                    <a:pt x="1097" y="1208"/>
                  </a:lnTo>
                  <a:lnTo>
                    <a:pt x="1097" y="1208"/>
                  </a:lnTo>
                  <a:lnTo>
                    <a:pt x="1097" y="1208"/>
                  </a:lnTo>
                  <a:lnTo>
                    <a:pt x="1101" y="1208"/>
                  </a:lnTo>
                  <a:lnTo>
                    <a:pt x="1101" y="1208"/>
                  </a:lnTo>
                  <a:lnTo>
                    <a:pt x="1101" y="1208"/>
                  </a:lnTo>
                  <a:lnTo>
                    <a:pt x="1101" y="1208"/>
                  </a:lnTo>
                  <a:lnTo>
                    <a:pt x="1101" y="1208"/>
                  </a:lnTo>
                  <a:lnTo>
                    <a:pt x="1105" y="1208"/>
                  </a:lnTo>
                  <a:lnTo>
                    <a:pt x="1105" y="1208"/>
                  </a:lnTo>
                  <a:lnTo>
                    <a:pt x="1105" y="1208"/>
                  </a:lnTo>
                  <a:lnTo>
                    <a:pt x="1105" y="1208"/>
                  </a:lnTo>
                  <a:lnTo>
                    <a:pt x="1105" y="1208"/>
                  </a:lnTo>
                  <a:lnTo>
                    <a:pt x="1109" y="1208"/>
                  </a:lnTo>
                  <a:lnTo>
                    <a:pt x="1109" y="1208"/>
                  </a:lnTo>
                  <a:lnTo>
                    <a:pt x="1109" y="1208"/>
                  </a:lnTo>
                  <a:lnTo>
                    <a:pt x="1109" y="1208"/>
                  </a:lnTo>
                  <a:lnTo>
                    <a:pt x="1114" y="1208"/>
                  </a:lnTo>
                  <a:lnTo>
                    <a:pt x="1114" y="1208"/>
                  </a:lnTo>
                  <a:lnTo>
                    <a:pt x="1114" y="1208"/>
                  </a:lnTo>
                  <a:lnTo>
                    <a:pt x="1114" y="1208"/>
                  </a:lnTo>
                  <a:lnTo>
                    <a:pt x="1114" y="1208"/>
                  </a:lnTo>
                  <a:lnTo>
                    <a:pt x="1118" y="1208"/>
                  </a:lnTo>
                  <a:lnTo>
                    <a:pt x="1118" y="1208"/>
                  </a:lnTo>
                  <a:lnTo>
                    <a:pt x="1118" y="1208"/>
                  </a:lnTo>
                  <a:lnTo>
                    <a:pt x="1118" y="1208"/>
                  </a:lnTo>
                  <a:lnTo>
                    <a:pt x="1122" y="1208"/>
                  </a:lnTo>
                  <a:lnTo>
                    <a:pt x="1122" y="1208"/>
                  </a:lnTo>
                  <a:lnTo>
                    <a:pt x="1122" y="1208"/>
                  </a:lnTo>
                  <a:lnTo>
                    <a:pt x="1122" y="1208"/>
                  </a:lnTo>
                  <a:lnTo>
                    <a:pt x="1122" y="1208"/>
                  </a:lnTo>
                  <a:lnTo>
                    <a:pt x="1126" y="1208"/>
                  </a:lnTo>
                  <a:lnTo>
                    <a:pt x="1126" y="1208"/>
                  </a:lnTo>
                  <a:lnTo>
                    <a:pt x="1126" y="1208"/>
                  </a:lnTo>
                  <a:lnTo>
                    <a:pt x="1126" y="1208"/>
                  </a:lnTo>
                  <a:lnTo>
                    <a:pt x="1126" y="1208"/>
                  </a:lnTo>
                  <a:lnTo>
                    <a:pt x="1130" y="1208"/>
                  </a:lnTo>
                  <a:lnTo>
                    <a:pt x="1130" y="1208"/>
                  </a:lnTo>
                  <a:lnTo>
                    <a:pt x="1130" y="1208"/>
                  </a:lnTo>
                  <a:lnTo>
                    <a:pt x="1130" y="1208"/>
                  </a:lnTo>
                  <a:lnTo>
                    <a:pt x="1134" y="1208"/>
                  </a:lnTo>
                  <a:lnTo>
                    <a:pt x="1134" y="1208"/>
                  </a:lnTo>
                  <a:lnTo>
                    <a:pt x="1134" y="1208"/>
                  </a:lnTo>
                  <a:lnTo>
                    <a:pt x="1134" y="1208"/>
                  </a:lnTo>
                  <a:lnTo>
                    <a:pt x="1134" y="1208"/>
                  </a:lnTo>
                  <a:lnTo>
                    <a:pt x="1138" y="1208"/>
                  </a:lnTo>
                  <a:lnTo>
                    <a:pt x="1138" y="1208"/>
                  </a:lnTo>
                  <a:lnTo>
                    <a:pt x="1138" y="1208"/>
                  </a:lnTo>
                  <a:lnTo>
                    <a:pt x="1138" y="1208"/>
                  </a:lnTo>
                  <a:lnTo>
                    <a:pt x="1143" y="1208"/>
                  </a:lnTo>
                  <a:lnTo>
                    <a:pt x="1143" y="1208"/>
                  </a:lnTo>
                  <a:lnTo>
                    <a:pt x="1143" y="1208"/>
                  </a:lnTo>
                  <a:lnTo>
                    <a:pt x="1143" y="1208"/>
                  </a:lnTo>
                  <a:lnTo>
                    <a:pt x="1143" y="1208"/>
                  </a:lnTo>
                  <a:lnTo>
                    <a:pt x="1147" y="1208"/>
                  </a:lnTo>
                  <a:lnTo>
                    <a:pt x="1147" y="1208"/>
                  </a:lnTo>
                  <a:lnTo>
                    <a:pt x="1147" y="1208"/>
                  </a:lnTo>
                  <a:lnTo>
                    <a:pt x="1147" y="1208"/>
                  </a:lnTo>
                  <a:lnTo>
                    <a:pt x="1147" y="1208"/>
                  </a:lnTo>
                  <a:lnTo>
                    <a:pt x="1151" y="1208"/>
                  </a:lnTo>
                  <a:lnTo>
                    <a:pt x="1151" y="1208"/>
                  </a:lnTo>
                  <a:lnTo>
                    <a:pt x="1151" y="1208"/>
                  </a:lnTo>
                  <a:lnTo>
                    <a:pt x="1151" y="1208"/>
                  </a:lnTo>
                  <a:lnTo>
                    <a:pt x="1155" y="1208"/>
                  </a:lnTo>
                  <a:lnTo>
                    <a:pt x="1155" y="1208"/>
                  </a:lnTo>
                  <a:lnTo>
                    <a:pt x="1155" y="1208"/>
                  </a:lnTo>
                  <a:lnTo>
                    <a:pt x="1155" y="1208"/>
                  </a:lnTo>
                  <a:lnTo>
                    <a:pt x="1155" y="1208"/>
                  </a:lnTo>
                  <a:lnTo>
                    <a:pt x="1159" y="1208"/>
                  </a:lnTo>
                  <a:lnTo>
                    <a:pt x="1159" y="1208"/>
                  </a:lnTo>
                  <a:lnTo>
                    <a:pt x="1159" y="1208"/>
                  </a:lnTo>
                  <a:lnTo>
                    <a:pt x="1159" y="1208"/>
                  </a:lnTo>
                  <a:lnTo>
                    <a:pt x="1163" y="1208"/>
                  </a:lnTo>
                  <a:lnTo>
                    <a:pt x="1163" y="1208"/>
                  </a:lnTo>
                  <a:lnTo>
                    <a:pt x="1163" y="1208"/>
                  </a:lnTo>
                  <a:lnTo>
                    <a:pt x="1163" y="1208"/>
                  </a:lnTo>
                  <a:lnTo>
                    <a:pt x="1163" y="1208"/>
                  </a:lnTo>
                  <a:lnTo>
                    <a:pt x="1167" y="1208"/>
                  </a:lnTo>
                  <a:lnTo>
                    <a:pt x="1167" y="1208"/>
                  </a:lnTo>
                  <a:lnTo>
                    <a:pt x="1167" y="1208"/>
                  </a:lnTo>
                  <a:lnTo>
                    <a:pt x="1167" y="1208"/>
                  </a:lnTo>
                  <a:lnTo>
                    <a:pt x="1167" y="1208"/>
                  </a:lnTo>
                  <a:lnTo>
                    <a:pt x="1172" y="1208"/>
                  </a:lnTo>
                  <a:lnTo>
                    <a:pt x="1172" y="1208"/>
                  </a:lnTo>
                  <a:lnTo>
                    <a:pt x="1172" y="1208"/>
                  </a:lnTo>
                  <a:lnTo>
                    <a:pt x="1172" y="1208"/>
                  </a:lnTo>
                  <a:lnTo>
                    <a:pt x="1176" y="1208"/>
                  </a:lnTo>
                  <a:lnTo>
                    <a:pt x="1176" y="1208"/>
                  </a:lnTo>
                  <a:lnTo>
                    <a:pt x="1176" y="1208"/>
                  </a:lnTo>
                  <a:lnTo>
                    <a:pt x="1176" y="1208"/>
                  </a:lnTo>
                  <a:lnTo>
                    <a:pt x="1176" y="1208"/>
                  </a:lnTo>
                  <a:lnTo>
                    <a:pt x="1180" y="1208"/>
                  </a:lnTo>
                  <a:lnTo>
                    <a:pt x="1180" y="1208"/>
                  </a:lnTo>
                  <a:lnTo>
                    <a:pt x="1180" y="1208"/>
                  </a:lnTo>
                  <a:lnTo>
                    <a:pt x="1180" y="1208"/>
                  </a:lnTo>
                  <a:lnTo>
                    <a:pt x="1184" y="1208"/>
                  </a:lnTo>
                  <a:lnTo>
                    <a:pt x="1184" y="1208"/>
                  </a:lnTo>
                  <a:lnTo>
                    <a:pt x="1184" y="1208"/>
                  </a:lnTo>
                  <a:lnTo>
                    <a:pt x="1184" y="1208"/>
                  </a:lnTo>
                  <a:lnTo>
                    <a:pt x="1184" y="1208"/>
                  </a:lnTo>
                  <a:lnTo>
                    <a:pt x="1188" y="1208"/>
                  </a:lnTo>
                  <a:lnTo>
                    <a:pt x="1188" y="1208"/>
                  </a:lnTo>
                  <a:lnTo>
                    <a:pt x="1188" y="1208"/>
                  </a:lnTo>
                  <a:lnTo>
                    <a:pt x="1188" y="1208"/>
                  </a:lnTo>
                  <a:lnTo>
                    <a:pt x="1188" y="1208"/>
                  </a:lnTo>
                  <a:lnTo>
                    <a:pt x="1192" y="1208"/>
                  </a:lnTo>
                  <a:lnTo>
                    <a:pt x="1192" y="1208"/>
                  </a:lnTo>
                  <a:lnTo>
                    <a:pt x="1192" y="1208"/>
                  </a:lnTo>
                  <a:lnTo>
                    <a:pt x="1192" y="1208"/>
                  </a:lnTo>
                  <a:lnTo>
                    <a:pt x="1196" y="1208"/>
                  </a:lnTo>
                  <a:lnTo>
                    <a:pt x="1196" y="1208"/>
                  </a:lnTo>
                  <a:lnTo>
                    <a:pt x="1196" y="1208"/>
                  </a:lnTo>
                  <a:lnTo>
                    <a:pt x="1196" y="1208"/>
                  </a:lnTo>
                  <a:lnTo>
                    <a:pt x="1196" y="1208"/>
                  </a:lnTo>
                  <a:lnTo>
                    <a:pt x="1201" y="1208"/>
                  </a:lnTo>
                  <a:lnTo>
                    <a:pt x="1201" y="1208"/>
                  </a:lnTo>
                  <a:lnTo>
                    <a:pt x="1201" y="1208"/>
                  </a:lnTo>
                  <a:lnTo>
                    <a:pt x="1201" y="1208"/>
                  </a:lnTo>
                  <a:lnTo>
                    <a:pt x="1201" y="1208"/>
                  </a:lnTo>
                  <a:lnTo>
                    <a:pt x="1205" y="1208"/>
                  </a:lnTo>
                  <a:lnTo>
                    <a:pt x="1205" y="1208"/>
                  </a:lnTo>
                  <a:lnTo>
                    <a:pt x="1205" y="1208"/>
                  </a:lnTo>
                  <a:lnTo>
                    <a:pt x="1205" y="1208"/>
                  </a:lnTo>
                  <a:lnTo>
                    <a:pt x="1209" y="1208"/>
                  </a:lnTo>
                  <a:lnTo>
                    <a:pt x="1209" y="1208"/>
                  </a:lnTo>
                  <a:lnTo>
                    <a:pt x="1209" y="1208"/>
                  </a:lnTo>
                  <a:lnTo>
                    <a:pt x="1209" y="1208"/>
                  </a:lnTo>
                  <a:lnTo>
                    <a:pt x="1209" y="1208"/>
                  </a:lnTo>
                  <a:lnTo>
                    <a:pt x="1213" y="1208"/>
                  </a:lnTo>
                  <a:lnTo>
                    <a:pt x="1213" y="1208"/>
                  </a:lnTo>
                  <a:lnTo>
                    <a:pt x="1213" y="1208"/>
                  </a:lnTo>
                  <a:lnTo>
                    <a:pt x="1213" y="1208"/>
                  </a:lnTo>
                  <a:lnTo>
                    <a:pt x="1217" y="1208"/>
                  </a:lnTo>
                  <a:lnTo>
                    <a:pt x="1217" y="1208"/>
                  </a:lnTo>
                  <a:lnTo>
                    <a:pt x="1217" y="1208"/>
                  </a:lnTo>
                  <a:lnTo>
                    <a:pt x="1217" y="1208"/>
                  </a:lnTo>
                  <a:lnTo>
                    <a:pt x="1217" y="1208"/>
                  </a:lnTo>
                  <a:lnTo>
                    <a:pt x="1221" y="1208"/>
                  </a:lnTo>
                  <a:lnTo>
                    <a:pt x="1221" y="1208"/>
                  </a:lnTo>
                  <a:lnTo>
                    <a:pt x="1221" y="1208"/>
                  </a:lnTo>
                  <a:lnTo>
                    <a:pt x="1221" y="1208"/>
                  </a:lnTo>
                  <a:lnTo>
                    <a:pt x="1221" y="1208"/>
                  </a:lnTo>
                  <a:lnTo>
                    <a:pt x="1225" y="1208"/>
                  </a:lnTo>
                  <a:lnTo>
                    <a:pt x="1225" y="1208"/>
                  </a:lnTo>
                  <a:lnTo>
                    <a:pt x="1225" y="1208"/>
                  </a:lnTo>
                  <a:lnTo>
                    <a:pt x="1225" y="1208"/>
                  </a:lnTo>
                  <a:lnTo>
                    <a:pt x="1230" y="1208"/>
                  </a:lnTo>
                  <a:lnTo>
                    <a:pt x="1230" y="1208"/>
                  </a:lnTo>
                  <a:lnTo>
                    <a:pt x="1230" y="1208"/>
                  </a:lnTo>
                  <a:lnTo>
                    <a:pt x="1230" y="1208"/>
                  </a:lnTo>
                  <a:lnTo>
                    <a:pt x="1230" y="1208"/>
                  </a:lnTo>
                  <a:lnTo>
                    <a:pt x="1234" y="1208"/>
                  </a:lnTo>
                  <a:lnTo>
                    <a:pt x="1234" y="1208"/>
                  </a:lnTo>
                  <a:lnTo>
                    <a:pt x="1234" y="1208"/>
                  </a:lnTo>
                  <a:lnTo>
                    <a:pt x="1234" y="1208"/>
                  </a:lnTo>
                  <a:lnTo>
                    <a:pt x="1238" y="1208"/>
                  </a:lnTo>
                  <a:lnTo>
                    <a:pt x="1238" y="1208"/>
                  </a:lnTo>
                  <a:lnTo>
                    <a:pt x="1238" y="1208"/>
                  </a:lnTo>
                  <a:lnTo>
                    <a:pt x="1238" y="1208"/>
                  </a:lnTo>
                  <a:lnTo>
                    <a:pt x="1238" y="1208"/>
                  </a:lnTo>
                  <a:lnTo>
                    <a:pt x="1242" y="1208"/>
                  </a:lnTo>
                  <a:lnTo>
                    <a:pt x="1242" y="1208"/>
                  </a:lnTo>
                  <a:lnTo>
                    <a:pt x="1242" y="1208"/>
                  </a:lnTo>
                  <a:lnTo>
                    <a:pt x="1242" y="1208"/>
                  </a:lnTo>
                  <a:lnTo>
                    <a:pt x="1242" y="1208"/>
                  </a:lnTo>
                  <a:lnTo>
                    <a:pt x="1246" y="1208"/>
                  </a:lnTo>
                  <a:lnTo>
                    <a:pt x="1246" y="1208"/>
                  </a:lnTo>
                  <a:lnTo>
                    <a:pt x="1246" y="1208"/>
                  </a:lnTo>
                  <a:lnTo>
                    <a:pt x="1246" y="1208"/>
                  </a:lnTo>
                  <a:lnTo>
                    <a:pt x="1250" y="1208"/>
                  </a:lnTo>
                  <a:lnTo>
                    <a:pt x="1250" y="1208"/>
                  </a:lnTo>
                  <a:lnTo>
                    <a:pt x="1250" y="1208"/>
                  </a:lnTo>
                  <a:lnTo>
                    <a:pt x="1250" y="1208"/>
                  </a:lnTo>
                  <a:lnTo>
                    <a:pt x="1250" y="1208"/>
                  </a:lnTo>
                  <a:lnTo>
                    <a:pt x="1254" y="1208"/>
                  </a:lnTo>
                  <a:lnTo>
                    <a:pt x="1254" y="1208"/>
                  </a:lnTo>
                  <a:lnTo>
                    <a:pt x="1254" y="1208"/>
                  </a:lnTo>
                  <a:lnTo>
                    <a:pt x="1254" y="1208"/>
                  </a:lnTo>
                  <a:lnTo>
                    <a:pt x="1258" y="1208"/>
                  </a:lnTo>
                  <a:lnTo>
                    <a:pt x="1258" y="1208"/>
                  </a:lnTo>
                  <a:lnTo>
                    <a:pt x="1258" y="1208"/>
                  </a:lnTo>
                  <a:lnTo>
                    <a:pt x="1258" y="1208"/>
                  </a:lnTo>
                  <a:lnTo>
                    <a:pt x="1258" y="1208"/>
                  </a:lnTo>
                  <a:lnTo>
                    <a:pt x="1263" y="1208"/>
                  </a:lnTo>
                  <a:lnTo>
                    <a:pt x="1263" y="1208"/>
                  </a:lnTo>
                  <a:lnTo>
                    <a:pt x="1263" y="1208"/>
                  </a:lnTo>
                  <a:lnTo>
                    <a:pt x="1263" y="1208"/>
                  </a:lnTo>
                  <a:lnTo>
                    <a:pt x="1263" y="1208"/>
                  </a:lnTo>
                  <a:lnTo>
                    <a:pt x="1267" y="1208"/>
                  </a:lnTo>
                  <a:lnTo>
                    <a:pt x="1267" y="1208"/>
                  </a:lnTo>
                  <a:lnTo>
                    <a:pt x="1267" y="1208"/>
                  </a:lnTo>
                  <a:lnTo>
                    <a:pt x="1267" y="1208"/>
                  </a:lnTo>
                  <a:lnTo>
                    <a:pt x="1271" y="1208"/>
                  </a:lnTo>
                  <a:lnTo>
                    <a:pt x="1271" y="1208"/>
                  </a:lnTo>
                  <a:lnTo>
                    <a:pt x="1271" y="1208"/>
                  </a:lnTo>
                  <a:lnTo>
                    <a:pt x="1271" y="1208"/>
                  </a:lnTo>
                  <a:lnTo>
                    <a:pt x="1271" y="1208"/>
                  </a:lnTo>
                  <a:lnTo>
                    <a:pt x="1275" y="1208"/>
                  </a:lnTo>
                  <a:lnTo>
                    <a:pt x="1275" y="1208"/>
                  </a:lnTo>
                  <a:lnTo>
                    <a:pt x="1275" y="1208"/>
                  </a:lnTo>
                  <a:lnTo>
                    <a:pt x="1275" y="1208"/>
                  </a:lnTo>
                  <a:lnTo>
                    <a:pt x="1279" y="1208"/>
                  </a:lnTo>
                  <a:lnTo>
                    <a:pt x="1279" y="1208"/>
                  </a:lnTo>
                  <a:lnTo>
                    <a:pt x="1279" y="1208"/>
                  </a:lnTo>
                  <a:lnTo>
                    <a:pt x="1279" y="1208"/>
                  </a:lnTo>
                  <a:lnTo>
                    <a:pt x="1279" y="1208"/>
                  </a:lnTo>
                  <a:lnTo>
                    <a:pt x="1283" y="1208"/>
                  </a:lnTo>
                  <a:lnTo>
                    <a:pt x="1283" y="1208"/>
                  </a:lnTo>
                  <a:lnTo>
                    <a:pt x="1283" y="1208"/>
                  </a:lnTo>
                  <a:lnTo>
                    <a:pt x="1283" y="1208"/>
                  </a:lnTo>
                  <a:lnTo>
                    <a:pt x="1283" y="1208"/>
                  </a:lnTo>
                  <a:lnTo>
                    <a:pt x="1287" y="1208"/>
                  </a:lnTo>
                  <a:lnTo>
                    <a:pt x="1287" y="1208"/>
                  </a:lnTo>
                  <a:lnTo>
                    <a:pt x="1287" y="1208"/>
                  </a:lnTo>
                  <a:lnTo>
                    <a:pt x="1287" y="1208"/>
                  </a:lnTo>
                  <a:lnTo>
                    <a:pt x="1292" y="1208"/>
                  </a:lnTo>
                  <a:lnTo>
                    <a:pt x="1292" y="1208"/>
                  </a:lnTo>
                  <a:lnTo>
                    <a:pt x="1292" y="1208"/>
                  </a:lnTo>
                  <a:lnTo>
                    <a:pt x="1292" y="1208"/>
                  </a:lnTo>
                  <a:lnTo>
                    <a:pt x="1292" y="1208"/>
                  </a:lnTo>
                  <a:lnTo>
                    <a:pt x="1296" y="1208"/>
                  </a:lnTo>
                  <a:lnTo>
                    <a:pt x="1296" y="1208"/>
                  </a:lnTo>
                  <a:lnTo>
                    <a:pt x="1296" y="1208"/>
                  </a:lnTo>
                  <a:lnTo>
                    <a:pt x="1296" y="1208"/>
                  </a:lnTo>
                  <a:lnTo>
                    <a:pt x="1296" y="1208"/>
                  </a:lnTo>
                  <a:lnTo>
                    <a:pt x="1300" y="1208"/>
                  </a:lnTo>
                  <a:lnTo>
                    <a:pt x="1300" y="1208"/>
                  </a:lnTo>
                  <a:lnTo>
                    <a:pt x="1300" y="1208"/>
                  </a:lnTo>
                  <a:lnTo>
                    <a:pt x="1300" y="1208"/>
                  </a:lnTo>
                  <a:lnTo>
                    <a:pt x="1304" y="1208"/>
                  </a:lnTo>
                  <a:lnTo>
                    <a:pt x="1304" y="1208"/>
                  </a:lnTo>
                  <a:lnTo>
                    <a:pt x="1304" y="1208"/>
                  </a:lnTo>
                  <a:lnTo>
                    <a:pt x="1304" y="1208"/>
                  </a:lnTo>
                  <a:lnTo>
                    <a:pt x="1304" y="1208"/>
                  </a:lnTo>
                  <a:lnTo>
                    <a:pt x="1308" y="1208"/>
                  </a:lnTo>
                  <a:lnTo>
                    <a:pt x="1308" y="1208"/>
                  </a:lnTo>
                  <a:lnTo>
                    <a:pt x="1308" y="1208"/>
                  </a:lnTo>
                  <a:lnTo>
                    <a:pt x="1308" y="1208"/>
                  </a:lnTo>
                  <a:lnTo>
                    <a:pt x="1312" y="1208"/>
                  </a:lnTo>
                  <a:lnTo>
                    <a:pt x="1312" y="1208"/>
                  </a:lnTo>
                  <a:lnTo>
                    <a:pt x="1312" y="1208"/>
                  </a:lnTo>
                  <a:lnTo>
                    <a:pt x="1312" y="1208"/>
                  </a:lnTo>
                  <a:lnTo>
                    <a:pt x="1312" y="1208"/>
                  </a:lnTo>
                  <a:lnTo>
                    <a:pt x="1316" y="1208"/>
                  </a:lnTo>
                  <a:lnTo>
                    <a:pt x="1316" y="1208"/>
                  </a:lnTo>
                  <a:lnTo>
                    <a:pt x="1316" y="1208"/>
                  </a:lnTo>
                  <a:lnTo>
                    <a:pt x="1316" y="1208"/>
                  </a:lnTo>
                  <a:lnTo>
                    <a:pt x="1316" y="1208"/>
                  </a:lnTo>
                  <a:lnTo>
                    <a:pt x="1321" y="1208"/>
                  </a:lnTo>
                  <a:lnTo>
                    <a:pt x="1321" y="1208"/>
                  </a:lnTo>
                  <a:lnTo>
                    <a:pt x="1321" y="1208"/>
                  </a:lnTo>
                  <a:lnTo>
                    <a:pt x="1321" y="1208"/>
                  </a:lnTo>
                  <a:lnTo>
                    <a:pt x="1325" y="1208"/>
                  </a:lnTo>
                  <a:lnTo>
                    <a:pt x="1325" y="1208"/>
                  </a:lnTo>
                  <a:lnTo>
                    <a:pt x="1325" y="1208"/>
                  </a:lnTo>
                  <a:lnTo>
                    <a:pt x="1325" y="1208"/>
                  </a:lnTo>
                  <a:lnTo>
                    <a:pt x="1325" y="1208"/>
                  </a:lnTo>
                  <a:lnTo>
                    <a:pt x="1329" y="1208"/>
                  </a:lnTo>
                  <a:lnTo>
                    <a:pt x="1329" y="1208"/>
                  </a:lnTo>
                  <a:lnTo>
                    <a:pt x="1329" y="1208"/>
                  </a:lnTo>
                  <a:lnTo>
                    <a:pt x="1329" y="1208"/>
                  </a:lnTo>
                  <a:lnTo>
                    <a:pt x="1333" y="1208"/>
                  </a:lnTo>
                  <a:lnTo>
                    <a:pt x="1333" y="1208"/>
                  </a:lnTo>
                  <a:lnTo>
                    <a:pt x="1333" y="1208"/>
                  </a:lnTo>
                  <a:lnTo>
                    <a:pt x="1333" y="1208"/>
                  </a:lnTo>
                  <a:lnTo>
                    <a:pt x="1333" y="1208"/>
                  </a:lnTo>
                  <a:lnTo>
                    <a:pt x="1337" y="1208"/>
                  </a:lnTo>
                  <a:lnTo>
                    <a:pt x="1337" y="1208"/>
                  </a:lnTo>
                  <a:lnTo>
                    <a:pt x="1337" y="1208"/>
                  </a:lnTo>
                  <a:lnTo>
                    <a:pt x="1337" y="1208"/>
                  </a:lnTo>
                  <a:lnTo>
                    <a:pt x="1337" y="1208"/>
                  </a:lnTo>
                  <a:lnTo>
                    <a:pt x="1341" y="1208"/>
                  </a:lnTo>
                  <a:lnTo>
                    <a:pt x="1341" y="1208"/>
                  </a:lnTo>
                  <a:lnTo>
                    <a:pt x="1341" y="1208"/>
                  </a:lnTo>
                  <a:lnTo>
                    <a:pt x="1341" y="1208"/>
                  </a:lnTo>
                  <a:lnTo>
                    <a:pt x="1345" y="1208"/>
                  </a:lnTo>
                  <a:lnTo>
                    <a:pt x="1345" y="1208"/>
                  </a:lnTo>
                  <a:lnTo>
                    <a:pt x="1345" y="1208"/>
                  </a:lnTo>
                  <a:lnTo>
                    <a:pt x="1345" y="1208"/>
                  </a:lnTo>
                  <a:lnTo>
                    <a:pt x="1345" y="1208"/>
                  </a:lnTo>
                  <a:lnTo>
                    <a:pt x="1350" y="1208"/>
                  </a:lnTo>
                  <a:lnTo>
                    <a:pt x="1350" y="1208"/>
                  </a:lnTo>
                  <a:lnTo>
                    <a:pt x="1350" y="1208"/>
                  </a:lnTo>
                  <a:lnTo>
                    <a:pt x="1350" y="1208"/>
                  </a:lnTo>
                  <a:lnTo>
                    <a:pt x="1354" y="1208"/>
                  </a:lnTo>
                  <a:lnTo>
                    <a:pt x="1354" y="1208"/>
                  </a:lnTo>
                  <a:lnTo>
                    <a:pt x="1354" y="1208"/>
                  </a:lnTo>
                  <a:lnTo>
                    <a:pt x="1354" y="1208"/>
                  </a:lnTo>
                  <a:lnTo>
                    <a:pt x="1354" y="1208"/>
                  </a:lnTo>
                  <a:lnTo>
                    <a:pt x="1358" y="1208"/>
                  </a:lnTo>
                  <a:lnTo>
                    <a:pt x="1358" y="1208"/>
                  </a:lnTo>
                  <a:lnTo>
                    <a:pt x="1358" y="1208"/>
                  </a:lnTo>
                  <a:lnTo>
                    <a:pt x="1358" y="1208"/>
                  </a:lnTo>
                  <a:lnTo>
                    <a:pt x="1358" y="1208"/>
                  </a:lnTo>
                  <a:lnTo>
                    <a:pt x="1362" y="1208"/>
                  </a:lnTo>
                  <a:lnTo>
                    <a:pt x="1362" y="1208"/>
                  </a:lnTo>
                  <a:lnTo>
                    <a:pt x="1362" y="1208"/>
                  </a:lnTo>
                  <a:lnTo>
                    <a:pt x="1362" y="1208"/>
                  </a:lnTo>
                  <a:lnTo>
                    <a:pt x="1366" y="1208"/>
                  </a:lnTo>
                  <a:lnTo>
                    <a:pt x="1366" y="1208"/>
                  </a:lnTo>
                  <a:lnTo>
                    <a:pt x="1366" y="1208"/>
                  </a:lnTo>
                  <a:lnTo>
                    <a:pt x="1366" y="1208"/>
                  </a:lnTo>
                  <a:lnTo>
                    <a:pt x="1366" y="1208"/>
                  </a:lnTo>
                  <a:lnTo>
                    <a:pt x="1370" y="1208"/>
                  </a:lnTo>
                  <a:lnTo>
                    <a:pt x="1370" y="1208"/>
                  </a:lnTo>
                  <a:lnTo>
                    <a:pt x="1370" y="1208"/>
                  </a:lnTo>
                  <a:lnTo>
                    <a:pt x="1370" y="1208"/>
                  </a:lnTo>
                  <a:lnTo>
                    <a:pt x="1374" y="1208"/>
                  </a:lnTo>
                  <a:lnTo>
                    <a:pt x="1374" y="1208"/>
                  </a:lnTo>
                  <a:lnTo>
                    <a:pt x="1374" y="1208"/>
                  </a:lnTo>
                  <a:lnTo>
                    <a:pt x="1374" y="1208"/>
                  </a:lnTo>
                  <a:lnTo>
                    <a:pt x="1374" y="1208"/>
                  </a:lnTo>
                  <a:lnTo>
                    <a:pt x="1379" y="1208"/>
                  </a:lnTo>
                  <a:lnTo>
                    <a:pt x="1379" y="1208"/>
                  </a:lnTo>
                  <a:lnTo>
                    <a:pt x="1379" y="1208"/>
                  </a:lnTo>
                  <a:lnTo>
                    <a:pt x="1379" y="1208"/>
                  </a:lnTo>
                  <a:lnTo>
                    <a:pt x="1379" y="1208"/>
                  </a:lnTo>
                  <a:lnTo>
                    <a:pt x="1383" y="1208"/>
                  </a:lnTo>
                  <a:lnTo>
                    <a:pt x="1383" y="1208"/>
                  </a:lnTo>
                  <a:lnTo>
                    <a:pt x="1383" y="1208"/>
                  </a:lnTo>
                  <a:lnTo>
                    <a:pt x="1383" y="1208"/>
                  </a:lnTo>
                  <a:lnTo>
                    <a:pt x="1387" y="1208"/>
                  </a:lnTo>
                  <a:lnTo>
                    <a:pt x="1387" y="1208"/>
                  </a:lnTo>
                  <a:lnTo>
                    <a:pt x="1387" y="1208"/>
                  </a:lnTo>
                  <a:lnTo>
                    <a:pt x="1387" y="1208"/>
                  </a:lnTo>
                  <a:lnTo>
                    <a:pt x="1387" y="1208"/>
                  </a:lnTo>
                  <a:lnTo>
                    <a:pt x="1391" y="1208"/>
                  </a:lnTo>
                  <a:lnTo>
                    <a:pt x="1391" y="1208"/>
                  </a:lnTo>
                  <a:lnTo>
                    <a:pt x="1391" y="1208"/>
                  </a:lnTo>
                  <a:lnTo>
                    <a:pt x="1391" y="1208"/>
                  </a:lnTo>
                  <a:lnTo>
                    <a:pt x="1395" y="1208"/>
                  </a:lnTo>
                  <a:lnTo>
                    <a:pt x="1395" y="1208"/>
                  </a:lnTo>
                  <a:lnTo>
                    <a:pt x="1395" y="1208"/>
                  </a:lnTo>
                  <a:lnTo>
                    <a:pt x="1395" y="1208"/>
                  </a:lnTo>
                  <a:lnTo>
                    <a:pt x="1395" y="1208"/>
                  </a:lnTo>
                  <a:lnTo>
                    <a:pt x="1399" y="1208"/>
                  </a:lnTo>
                  <a:lnTo>
                    <a:pt x="1399" y="1208"/>
                  </a:lnTo>
                  <a:lnTo>
                    <a:pt x="1399" y="1208"/>
                  </a:lnTo>
                  <a:lnTo>
                    <a:pt x="1399" y="1208"/>
                  </a:lnTo>
                  <a:lnTo>
                    <a:pt x="1399" y="1208"/>
                  </a:lnTo>
                  <a:lnTo>
                    <a:pt x="1403" y="1208"/>
                  </a:lnTo>
                  <a:lnTo>
                    <a:pt x="1403" y="1208"/>
                  </a:lnTo>
                  <a:lnTo>
                    <a:pt x="1403" y="1208"/>
                  </a:lnTo>
                  <a:lnTo>
                    <a:pt x="1403" y="1208"/>
                  </a:lnTo>
                  <a:lnTo>
                    <a:pt x="1407" y="1208"/>
                  </a:lnTo>
                  <a:lnTo>
                    <a:pt x="1407" y="1208"/>
                  </a:lnTo>
                  <a:lnTo>
                    <a:pt x="1407" y="1208"/>
                  </a:lnTo>
                  <a:lnTo>
                    <a:pt x="1407" y="1208"/>
                  </a:lnTo>
                  <a:lnTo>
                    <a:pt x="1407" y="1208"/>
                  </a:lnTo>
                  <a:lnTo>
                    <a:pt x="1412" y="1208"/>
                  </a:lnTo>
                  <a:lnTo>
                    <a:pt x="1412" y="1208"/>
                  </a:lnTo>
                  <a:lnTo>
                    <a:pt x="1412" y="1208"/>
                  </a:lnTo>
                  <a:lnTo>
                    <a:pt x="1412" y="1208"/>
                  </a:lnTo>
                  <a:lnTo>
                    <a:pt x="1412" y="1208"/>
                  </a:lnTo>
                  <a:lnTo>
                    <a:pt x="1416" y="1208"/>
                  </a:lnTo>
                  <a:lnTo>
                    <a:pt x="1416" y="1208"/>
                  </a:lnTo>
                  <a:lnTo>
                    <a:pt x="1416" y="1208"/>
                  </a:lnTo>
                  <a:lnTo>
                    <a:pt x="1416" y="1208"/>
                  </a:lnTo>
                  <a:lnTo>
                    <a:pt x="1420" y="1208"/>
                  </a:lnTo>
                  <a:lnTo>
                    <a:pt x="1420" y="1208"/>
                  </a:lnTo>
                  <a:lnTo>
                    <a:pt x="1420" y="1208"/>
                  </a:lnTo>
                  <a:lnTo>
                    <a:pt x="1420" y="1208"/>
                  </a:lnTo>
                  <a:lnTo>
                    <a:pt x="1420" y="1208"/>
                  </a:lnTo>
                  <a:lnTo>
                    <a:pt x="1424" y="1208"/>
                  </a:lnTo>
                  <a:lnTo>
                    <a:pt x="1424" y="1208"/>
                  </a:lnTo>
                  <a:lnTo>
                    <a:pt x="1424" y="1208"/>
                  </a:lnTo>
                  <a:lnTo>
                    <a:pt x="1424" y="1208"/>
                  </a:lnTo>
                  <a:lnTo>
                    <a:pt x="1428" y="1208"/>
                  </a:lnTo>
                  <a:lnTo>
                    <a:pt x="1428" y="1208"/>
                  </a:lnTo>
                  <a:lnTo>
                    <a:pt x="1428" y="1208"/>
                  </a:lnTo>
                  <a:lnTo>
                    <a:pt x="1428" y="1208"/>
                  </a:lnTo>
                  <a:lnTo>
                    <a:pt x="1428" y="1208"/>
                  </a:lnTo>
                  <a:lnTo>
                    <a:pt x="1432" y="1208"/>
                  </a:lnTo>
                  <a:lnTo>
                    <a:pt x="1432" y="1208"/>
                  </a:lnTo>
                  <a:lnTo>
                    <a:pt x="1432" y="1208"/>
                  </a:lnTo>
                  <a:lnTo>
                    <a:pt x="1432" y="1208"/>
                  </a:lnTo>
                  <a:lnTo>
                    <a:pt x="1432" y="1208"/>
                  </a:lnTo>
                  <a:lnTo>
                    <a:pt x="1436" y="1208"/>
                  </a:lnTo>
                  <a:lnTo>
                    <a:pt x="1436" y="1208"/>
                  </a:lnTo>
                  <a:lnTo>
                    <a:pt x="1436" y="1208"/>
                  </a:lnTo>
                  <a:lnTo>
                    <a:pt x="1436" y="1208"/>
                  </a:lnTo>
                  <a:lnTo>
                    <a:pt x="1441" y="1208"/>
                  </a:lnTo>
                  <a:lnTo>
                    <a:pt x="1441" y="1208"/>
                  </a:lnTo>
                  <a:lnTo>
                    <a:pt x="1441" y="1208"/>
                  </a:lnTo>
                  <a:lnTo>
                    <a:pt x="1441" y="1208"/>
                  </a:lnTo>
                  <a:lnTo>
                    <a:pt x="1441" y="1208"/>
                  </a:lnTo>
                  <a:lnTo>
                    <a:pt x="1445" y="1208"/>
                  </a:lnTo>
                  <a:lnTo>
                    <a:pt x="1445" y="1208"/>
                  </a:lnTo>
                  <a:lnTo>
                    <a:pt x="1445" y="1208"/>
                  </a:lnTo>
                  <a:lnTo>
                    <a:pt x="1445" y="1208"/>
                  </a:lnTo>
                  <a:lnTo>
                    <a:pt x="1449" y="1208"/>
                  </a:lnTo>
                  <a:lnTo>
                    <a:pt x="1449" y="1208"/>
                  </a:lnTo>
                  <a:lnTo>
                    <a:pt x="1449" y="1208"/>
                  </a:lnTo>
                  <a:lnTo>
                    <a:pt x="1449" y="1208"/>
                  </a:lnTo>
                  <a:lnTo>
                    <a:pt x="1449" y="1208"/>
                  </a:lnTo>
                  <a:lnTo>
                    <a:pt x="1453" y="1208"/>
                  </a:lnTo>
                  <a:lnTo>
                    <a:pt x="1453" y="1208"/>
                  </a:lnTo>
                  <a:lnTo>
                    <a:pt x="1453" y="1208"/>
                  </a:lnTo>
                  <a:lnTo>
                    <a:pt x="1453" y="1208"/>
                  </a:lnTo>
                  <a:lnTo>
                    <a:pt x="1453" y="1208"/>
                  </a:lnTo>
                  <a:lnTo>
                    <a:pt x="1457" y="1208"/>
                  </a:lnTo>
                  <a:lnTo>
                    <a:pt x="1457" y="1208"/>
                  </a:lnTo>
                  <a:lnTo>
                    <a:pt x="1457" y="1208"/>
                  </a:lnTo>
                  <a:lnTo>
                    <a:pt x="1457" y="1208"/>
                  </a:lnTo>
                  <a:lnTo>
                    <a:pt x="1461" y="1208"/>
                  </a:lnTo>
                  <a:lnTo>
                    <a:pt x="1461" y="1208"/>
                  </a:lnTo>
                  <a:lnTo>
                    <a:pt x="1461" y="1208"/>
                  </a:lnTo>
                  <a:lnTo>
                    <a:pt x="1461" y="1208"/>
                  </a:lnTo>
                  <a:lnTo>
                    <a:pt x="1461" y="1208"/>
                  </a:lnTo>
                  <a:lnTo>
                    <a:pt x="1465" y="1208"/>
                  </a:lnTo>
                  <a:lnTo>
                    <a:pt x="1465" y="1208"/>
                  </a:lnTo>
                  <a:lnTo>
                    <a:pt x="1465" y="1208"/>
                  </a:lnTo>
                  <a:lnTo>
                    <a:pt x="1465" y="1208"/>
                  </a:lnTo>
                  <a:lnTo>
                    <a:pt x="1470" y="1208"/>
                  </a:lnTo>
                  <a:lnTo>
                    <a:pt x="1470" y="1208"/>
                  </a:lnTo>
                  <a:lnTo>
                    <a:pt x="1470" y="1208"/>
                  </a:lnTo>
                  <a:lnTo>
                    <a:pt x="1470" y="1208"/>
                  </a:lnTo>
                  <a:lnTo>
                    <a:pt x="1470" y="1208"/>
                  </a:lnTo>
                  <a:lnTo>
                    <a:pt x="1474" y="1208"/>
                  </a:lnTo>
                  <a:lnTo>
                    <a:pt x="1474" y="1208"/>
                  </a:lnTo>
                  <a:lnTo>
                    <a:pt x="1474" y="1208"/>
                  </a:lnTo>
                  <a:lnTo>
                    <a:pt x="1474" y="1208"/>
                  </a:lnTo>
                  <a:lnTo>
                    <a:pt x="1474" y="1208"/>
                  </a:lnTo>
                  <a:lnTo>
                    <a:pt x="1478" y="1208"/>
                  </a:lnTo>
                  <a:lnTo>
                    <a:pt x="1478" y="1208"/>
                  </a:lnTo>
                  <a:lnTo>
                    <a:pt x="1478" y="1208"/>
                  </a:lnTo>
                  <a:lnTo>
                    <a:pt x="1478" y="1208"/>
                  </a:lnTo>
                  <a:lnTo>
                    <a:pt x="1482" y="1208"/>
                  </a:lnTo>
                  <a:lnTo>
                    <a:pt x="1482" y="1208"/>
                  </a:lnTo>
                  <a:lnTo>
                    <a:pt x="1482" y="1208"/>
                  </a:lnTo>
                  <a:lnTo>
                    <a:pt x="1482" y="1208"/>
                  </a:lnTo>
                  <a:lnTo>
                    <a:pt x="1482" y="1208"/>
                  </a:lnTo>
                  <a:lnTo>
                    <a:pt x="1486" y="1208"/>
                  </a:lnTo>
                  <a:lnTo>
                    <a:pt x="1486" y="1208"/>
                  </a:lnTo>
                  <a:lnTo>
                    <a:pt x="1486" y="1208"/>
                  </a:lnTo>
                  <a:lnTo>
                    <a:pt x="1486" y="1208"/>
                  </a:lnTo>
                  <a:lnTo>
                    <a:pt x="1490" y="1208"/>
                  </a:lnTo>
                  <a:lnTo>
                    <a:pt x="1490" y="1208"/>
                  </a:lnTo>
                  <a:lnTo>
                    <a:pt x="1490" y="1208"/>
                  </a:lnTo>
                  <a:lnTo>
                    <a:pt x="1490" y="1208"/>
                  </a:lnTo>
                  <a:lnTo>
                    <a:pt x="1490" y="1208"/>
                  </a:lnTo>
                  <a:lnTo>
                    <a:pt x="1494" y="1208"/>
                  </a:lnTo>
                  <a:lnTo>
                    <a:pt x="1494" y="1208"/>
                  </a:lnTo>
                  <a:lnTo>
                    <a:pt x="1494" y="1208"/>
                  </a:lnTo>
                  <a:lnTo>
                    <a:pt x="1494" y="1208"/>
                  </a:lnTo>
                  <a:lnTo>
                    <a:pt x="1494" y="1208"/>
                  </a:lnTo>
                  <a:lnTo>
                    <a:pt x="1499" y="1208"/>
                  </a:lnTo>
                  <a:lnTo>
                    <a:pt x="1499" y="1208"/>
                  </a:lnTo>
                  <a:lnTo>
                    <a:pt x="1499" y="1208"/>
                  </a:lnTo>
                  <a:lnTo>
                    <a:pt x="1499" y="1208"/>
                  </a:lnTo>
                  <a:lnTo>
                    <a:pt x="1503" y="1208"/>
                  </a:lnTo>
                  <a:lnTo>
                    <a:pt x="1503" y="1208"/>
                  </a:lnTo>
                  <a:lnTo>
                    <a:pt x="1503" y="1208"/>
                  </a:lnTo>
                  <a:lnTo>
                    <a:pt x="1503" y="1208"/>
                  </a:lnTo>
                  <a:lnTo>
                    <a:pt x="1503" y="1208"/>
                  </a:lnTo>
                  <a:lnTo>
                    <a:pt x="1507" y="1208"/>
                  </a:lnTo>
                  <a:lnTo>
                    <a:pt x="1507" y="1208"/>
                  </a:lnTo>
                  <a:lnTo>
                    <a:pt x="1507" y="1208"/>
                  </a:lnTo>
                  <a:lnTo>
                    <a:pt x="1507" y="1208"/>
                  </a:lnTo>
                  <a:lnTo>
                    <a:pt x="1507" y="1208"/>
                  </a:lnTo>
                  <a:lnTo>
                    <a:pt x="1511" y="1208"/>
                  </a:lnTo>
                  <a:lnTo>
                    <a:pt x="1511" y="1208"/>
                  </a:lnTo>
                  <a:lnTo>
                    <a:pt x="1511" y="1208"/>
                  </a:lnTo>
                  <a:lnTo>
                    <a:pt x="1511" y="1208"/>
                  </a:lnTo>
                  <a:lnTo>
                    <a:pt x="1515" y="1208"/>
                  </a:lnTo>
                  <a:lnTo>
                    <a:pt x="1515" y="1208"/>
                  </a:lnTo>
                  <a:lnTo>
                    <a:pt x="1515" y="1208"/>
                  </a:lnTo>
                  <a:lnTo>
                    <a:pt x="1515" y="1208"/>
                  </a:lnTo>
                  <a:lnTo>
                    <a:pt x="1515" y="1208"/>
                  </a:lnTo>
                  <a:lnTo>
                    <a:pt x="1519" y="1208"/>
                  </a:lnTo>
                  <a:lnTo>
                    <a:pt x="1519" y="1208"/>
                  </a:lnTo>
                  <a:lnTo>
                    <a:pt x="1519" y="1208"/>
                  </a:lnTo>
                  <a:lnTo>
                    <a:pt x="1519" y="1208"/>
                  </a:lnTo>
                  <a:lnTo>
                    <a:pt x="1523" y="1208"/>
                  </a:lnTo>
                  <a:lnTo>
                    <a:pt x="1523" y="1208"/>
                  </a:lnTo>
                  <a:lnTo>
                    <a:pt x="1523" y="1208"/>
                  </a:lnTo>
                  <a:lnTo>
                    <a:pt x="1523" y="1208"/>
                  </a:lnTo>
                  <a:lnTo>
                    <a:pt x="1523" y="1208"/>
                  </a:lnTo>
                  <a:lnTo>
                    <a:pt x="1528" y="1208"/>
                  </a:lnTo>
                  <a:lnTo>
                    <a:pt x="1528" y="1208"/>
                  </a:lnTo>
                  <a:lnTo>
                    <a:pt x="1528" y="1208"/>
                  </a:lnTo>
                  <a:lnTo>
                    <a:pt x="1528" y="1208"/>
                  </a:lnTo>
                  <a:lnTo>
                    <a:pt x="1528" y="1208"/>
                  </a:lnTo>
                  <a:lnTo>
                    <a:pt x="1532" y="1208"/>
                  </a:lnTo>
                  <a:lnTo>
                    <a:pt x="1532" y="1208"/>
                  </a:lnTo>
                  <a:lnTo>
                    <a:pt x="1532" y="1208"/>
                  </a:lnTo>
                  <a:lnTo>
                    <a:pt x="1532" y="1208"/>
                  </a:lnTo>
                  <a:lnTo>
                    <a:pt x="1536" y="1208"/>
                  </a:lnTo>
                  <a:lnTo>
                    <a:pt x="1536" y="1208"/>
                  </a:lnTo>
                  <a:lnTo>
                    <a:pt x="1536" y="1208"/>
                  </a:lnTo>
                  <a:lnTo>
                    <a:pt x="1536" y="1208"/>
                  </a:lnTo>
                  <a:lnTo>
                    <a:pt x="1536" y="1208"/>
                  </a:lnTo>
                  <a:lnTo>
                    <a:pt x="1540" y="1208"/>
                  </a:lnTo>
                  <a:lnTo>
                    <a:pt x="1540" y="1208"/>
                  </a:lnTo>
                  <a:lnTo>
                    <a:pt x="1540" y="1208"/>
                  </a:lnTo>
                  <a:lnTo>
                    <a:pt x="1540" y="1208"/>
                  </a:lnTo>
                  <a:lnTo>
                    <a:pt x="1544" y="1208"/>
                  </a:lnTo>
                  <a:lnTo>
                    <a:pt x="1544" y="1208"/>
                  </a:lnTo>
                  <a:lnTo>
                    <a:pt x="1544" y="1208"/>
                  </a:lnTo>
                  <a:lnTo>
                    <a:pt x="1544" y="1208"/>
                  </a:lnTo>
                  <a:lnTo>
                    <a:pt x="1544" y="1208"/>
                  </a:lnTo>
                  <a:lnTo>
                    <a:pt x="1548" y="1208"/>
                  </a:lnTo>
                  <a:lnTo>
                    <a:pt x="1548" y="1208"/>
                  </a:lnTo>
                  <a:lnTo>
                    <a:pt x="1548" y="1208"/>
                  </a:lnTo>
                  <a:lnTo>
                    <a:pt x="1548" y="1208"/>
                  </a:lnTo>
                  <a:lnTo>
                    <a:pt x="1548" y="1208"/>
                  </a:lnTo>
                  <a:lnTo>
                    <a:pt x="1552" y="1208"/>
                  </a:lnTo>
                  <a:lnTo>
                    <a:pt x="1552" y="1208"/>
                  </a:lnTo>
                  <a:lnTo>
                    <a:pt x="1552" y="1208"/>
                  </a:lnTo>
                  <a:lnTo>
                    <a:pt x="1552" y="1208"/>
                  </a:lnTo>
                  <a:lnTo>
                    <a:pt x="1556" y="1208"/>
                  </a:lnTo>
                  <a:lnTo>
                    <a:pt x="1556" y="1208"/>
                  </a:lnTo>
                  <a:lnTo>
                    <a:pt x="1556" y="1208"/>
                  </a:lnTo>
                  <a:lnTo>
                    <a:pt x="1556" y="1208"/>
                  </a:lnTo>
                  <a:lnTo>
                    <a:pt x="1556" y="1208"/>
                  </a:lnTo>
                  <a:lnTo>
                    <a:pt x="1561" y="1208"/>
                  </a:lnTo>
                  <a:lnTo>
                    <a:pt x="1561" y="1208"/>
                  </a:lnTo>
                  <a:lnTo>
                    <a:pt x="1561" y="1208"/>
                  </a:lnTo>
                  <a:lnTo>
                    <a:pt x="1561" y="1208"/>
                  </a:lnTo>
                  <a:lnTo>
                    <a:pt x="1565" y="1208"/>
                  </a:lnTo>
                  <a:lnTo>
                    <a:pt x="1565" y="1208"/>
                  </a:lnTo>
                  <a:lnTo>
                    <a:pt x="1565" y="1208"/>
                  </a:lnTo>
                  <a:lnTo>
                    <a:pt x="1565" y="1208"/>
                  </a:lnTo>
                  <a:lnTo>
                    <a:pt x="1565" y="1208"/>
                  </a:lnTo>
                  <a:lnTo>
                    <a:pt x="1569" y="1208"/>
                  </a:lnTo>
                  <a:lnTo>
                    <a:pt x="1569" y="1208"/>
                  </a:lnTo>
                  <a:lnTo>
                    <a:pt x="1569" y="1208"/>
                  </a:lnTo>
                  <a:lnTo>
                    <a:pt x="1569" y="1208"/>
                  </a:lnTo>
                  <a:lnTo>
                    <a:pt x="1569" y="1208"/>
                  </a:lnTo>
                  <a:lnTo>
                    <a:pt x="1573" y="1208"/>
                  </a:lnTo>
                  <a:lnTo>
                    <a:pt x="1573" y="1208"/>
                  </a:lnTo>
                  <a:lnTo>
                    <a:pt x="1573" y="1208"/>
                  </a:lnTo>
                  <a:lnTo>
                    <a:pt x="1573" y="1208"/>
                  </a:lnTo>
                  <a:lnTo>
                    <a:pt x="1577" y="1208"/>
                  </a:lnTo>
                  <a:lnTo>
                    <a:pt x="1577" y="1208"/>
                  </a:lnTo>
                  <a:lnTo>
                    <a:pt x="1577" y="1208"/>
                  </a:lnTo>
                  <a:lnTo>
                    <a:pt x="1577" y="1208"/>
                  </a:lnTo>
                  <a:lnTo>
                    <a:pt x="1577" y="1208"/>
                  </a:lnTo>
                  <a:lnTo>
                    <a:pt x="1581" y="1208"/>
                  </a:lnTo>
                  <a:lnTo>
                    <a:pt x="1581" y="1208"/>
                  </a:lnTo>
                  <a:lnTo>
                    <a:pt x="1581" y="1208"/>
                  </a:lnTo>
                  <a:lnTo>
                    <a:pt x="1581" y="1208"/>
                  </a:lnTo>
                  <a:lnTo>
                    <a:pt x="1585" y="1208"/>
                  </a:lnTo>
                  <a:lnTo>
                    <a:pt x="1585" y="1208"/>
                  </a:lnTo>
                  <a:lnTo>
                    <a:pt x="1585" y="1208"/>
                  </a:lnTo>
                  <a:lnTo>
                    <a:pt x="1585" y="1208"/>
                  </a:lnTo>
                  <a:lnTo>
                    <a:pt x="1585" y="1208"/>
                  </a:lnTo>
                  <a:lnTo>
                    <a:pt x="1590" y="1208"/>
                  </a:lnTo>
                  <a:lnTo>
                    <a:pt x="1590" y="1208"/>
                  </a:lnTo>
                  <a:lnTo>
                    <a:pt x="1590" y="1208"/>
                  </a:lnTo>
                  <a:lnTo>
                    <a:pt x="1590" y="1208"/>
                  </a:lnTo>
                  <a:lnTo>
                    <a:pt x="1590" y="1208"/>
                  </a:lnTo>
                  <a:lnTo>
                    <a:pt x="1594" y="1208"/>
                  </a:lnTo>
                  <a:lnTo>
                    <a:pt x="1594" y="1208"/>
                  </a:lnTo>
                  <a:lnTo>
                    <a:pt x="1594" y="1208"/>
                  </a:lnTo>
                  <a:lnTo>
                    <a:pt x="1594" y="1208"/>
                  </a:lnTo>
                  <a:lnTo>
                    <a:pt x="1598" y="1208"/>
                  </a:lnTo>
                  <a:lnTo>
                    <a:pt x="1598" y="1208"/>
                  </a:lnTo>
                  <a:lnTo>
                    <a:pt x="1598" y="1208"/>
                  </a:lnTo>
                  <a:lnTo>
                    <a:pt x="1598" y="1208"/>
                  </a:lnTo>
                  <a:lnTo>
                    <a:pt x="1598" y="1208"/>
                  </a:lnTo>
                  <a:lnTo>
                    <a:pt x="1602" y="1208"/>
                  </a:lnTo>
                  <a:lnTo>
                    <a:pt x="1602" y="1208"/>
                  </a:lnTo>
                  <a:lnTo>
                    <a:pt x="1602" y="1208"/>
                  </a:lnTo>
                  <a:lnTo>
                    <a:pt x="1602" y="1208"/>
                  </a:lnTo>
                  <a:lnTo>
                    <a:pt x="1602" y="1208"/>
                  </a:lnTo>
                  <a:lnTo>
                    <a:pt x="1606" y="1208"/>
                  </a:lnTo>
                  <a:lnTo>
                    <a:pt x="1606" y="1208"/>
                  </a:lnTo>
                  <a:lnTo>
                    <a:pt x="1606" y="1208"/>
                  </a:lnTo>
                  <a:lnTo>
                    <a:pt x="1606" y="1208"/>
                  </a:lnTo>
                  <a:lnTo>
                    <a:pt x="1610" y="1208"/>
                  </a:lnTo>
                  <a:lnTo>
                    <a:pt x="1610" y="1208"/>
                  </a:lnTo>
                  <a:lnTo>
                    <a:pt x="1610" y="1208"/>
                  </a:lnTo>
                  <a:lnTo>
                    <a:pt x="1610" y="1208"/>
                  </a:lnTo>
                  <a:lnTo>
                    <a:pt x="1610" y="1208"/>
                  </a:lnTo>
                  <a:lnTo>
                    <a:pt x="1614" y="1208"/>
                  </a:lnTo>
                  <a:lnTo>
                    <a:pt x="1614" y="1208"/>
                  </a:lnTo>
                  <a:lnTo>
                    <a:pt x="1614" y="1208"/>
                  </a:lnTo>
                  <a:lnTo>
                    <a:pt x="1614" y="1208"/>
                  </a:lnTo>
                  <a:lnTo>
                    <a:pt x="1619" y="1208"/>
                  </a:lnTo>
                  <a:lnTo>
                    <a:pt x="1619" y="1208"/>
                  </a:lnTo>
                  <a:lnTo>
                    <a:pt x="1619" y="1208"/>
                  </a:lnTo>
                  <a:lnTo>
                    <a:pt x="1619" y="1208"/>
                  </a:lnTo>
                  <a:lnTo>
                    <a:pt x="1619" y="1208"/>
                  </a:lnTo>
                  <a:lnTo>
                    <a:pt x="1623" y="1208"/>
                  </a:lnTo>
                  <a:lnTo>
                    <a:pt x="1623" y="1208"/>
                  </a:lnTo>
                  <a:lnTo>
                    <a:pt x="1623" y="1208"/>
                  </a:lnTo>
                  <a:lnTo>
                    <a:pt x="1623" y="1208"/>
                  </a:lnTo>
                  <a:lnTo>
                    <a:pt x="1623" y="1208"/>
                  </a:lnTo>
                  <a:lnTo>
                    <a:pt x="1627" y="1208"/>
                  </a:lnTo>
                  <a:lnTo>
                    <a:pt x="1627" y="1208"/>
                  </a:lnTo>
                  <a:lnTo>
                    <a:pt x="1627" y="1208"/>
                  </a:lnTo>
                  <a:lnTo>
                    <a:pt x="1627" y="1208"/>
                  </a:lnTo>
                  <a:lnTo>
                    <a:pt x="1631" y="1208"/>
                  </a:lnTo>
                  <a:lnTo>
                    <a:pt x="1631" y="1208"/>
                  </a:lnTo>
                  <a:lnTo>
                    <a:pt x="1631" y="1208"/>
                  </a:lnTo>
                  <a:lnTo>
                    <a:pt x="1631" y="1208"/>
                  </a:lnTo>
                  <a:lnTo>
                    <a:pt x="1631" y="1208"/>
                  </a:lnTo>
                  <a:lnTo>
                    <a:pt x="1635" y="1208"/>
                  </a:lnTo>
                  <a:lnTo>
                    <a:pt x="1635" y="1208"/>
                  </a:lnTo>
                  <a:lnTo>
                    <a:pt x="1635" y="1208"/>
                  </a:lnTo>
                  <a:lnTo>
                    <a:pt x="1635" y="1208"/>
                  </a:lnTo>
                  <a:lnTo>
                    <a:pt x="1639" y="1208"/>
                  </a:lnTo>
                  <a:lnTo>
                    <a:pt x="1639" y="1208"/>
                  </a:lnTo>
                  <a:lnTo>
                    <a:pt x="1639" y="1208"/>
                  </a:lnTo>
                  <a:lnTo>
                    <a:pt x="1639" y="1208"/>
                  </a:lnTo>
                  <a:lnTo>
                    <a:pt x="1639" y="1208"/>
                  </a:lnTo>
                  <a:lnTo>
                    <a:pt x="1643" y="1208"/>
                  </a:lnTo>
                  <a:lnTo>
                    <a:pt x="1643" y="1208"/>
                  </a:lnTo>
                  <a:lnTo>
                    <a:pt x="1643" y="1208"/>
                  </a:lnTo>
                  <a:lnTo>
                    <a:pt x="1643" y="1208"/>
                  </a:lnTo>
                  <a:lnTo>
                    <a:pt x="1643" y="1208"/>
                  </a:lnTo>
                  <a:lnTo>
                    <a:pt x="1648" y="1208"/>
                  </a:lnTo>
                  <a:lnTo>
                    <a:pt x="1648" y="1208"/>
                  </a:lnTo>
                  <a:lnTo>
                    <a:pt x="1648" y="1208"/>
                  </a:lnTo>
                  <a:lnTo>
                    <a:pt x="1648" y="1208"/>
                  </a:lnTo>
                  <a:lnTo>
                    <a:pt x="1652" y="1208"/>
                  </a:lnTo>
                  <a:lnTo>
                    <a:pt x="1652" y="1208"/>
                  </a:lnTo>
                  <a:lnTo>
                    <a:pt x="1652" y="1208"/>
                  </a:lnTo>
                  <a:lnTo>
                    <a:pt x="1652" y="1208"/>
                  </a:lnTo>
                  <a:lnTo>
                    <a:pt x="1652" y="1208"/>
                  </a:lnTo>
                  <a:lnTo>
                    <a:pt x="1656" y="1208"/>
                  </a:lnTo>
                  <a:lnTo>
                    <a:pt x="1656" y="1208"/>
                  </a:lnTo>
                  <a:lnTo>
                    <a:pt x="1656" y="1208"/>
                  </a:lnTo>
                  <a:lnTo>
                    <a:pt x="1656" y="1208"/>
                  </a:lnTo>
                  <a:lnTo>
                    <a:pt x="1660" y="1208"/>
                  </a:lnTo>
                  <a:lnTo>
                    <a:pt x="1660" y="1208"/>
                  </a:lnTo>
                  <a:lnTo>
                    <a:pt x="1660" y="1208"/>
                  </a:lnTo>
                  <a:lnTo>
                    <a:pt x="1660" y="1208"/>
                  </a:lnTo>
                  <a:lnTo>
                    <a:pt x="1660" y="1208"/>
                  </a:lnTo>
                  <a:lnTo>
                    <a:pt x="1664" y="1208"/>
                  </a:lnTo>
                  <a:lnTo>
                    <a:pt x="1664" y="1208"/>
                  </a:lnTo>
                  <a:lnTo>
                    <a:pt x="1664" y="1208"/>
                  </a:lnTo>
                  <a:lnTo>
                    <a:pt x="1664" y="1208"/>
                  </a:lnTo>
                  <a:lnTo>
                    <a:pt x="1664" y="1208"/>
                  </a:lnTo>
                  <a:lnTo>
                    <a:pt x="1668" y="1208"/>
                  </a:lnTo>
                  <a:lnTo>
                    <a:pt x="1668" y="1208"/>
                  </a:lnTo>
                  <a:lnTo>
                    <a:pt x="1668" y="1208"/>
                  </a:lnTo>
                  <a:lnTo>
                    <a:pt x="1668" y="1208"/>
                  </a:lnTo>
                  <a:lnTo>
                    <a:pt x="1672" y="1208"/>
                  </a:lnTo>
                  <a:lnTo>
                    <a:pt x="1672" y="1208"/>
                  </a:lnTo>
                  <a:lnTo>
                    <a:pt x="1672" y="1208"/>
                  </a:lnTo>
                  <a:lnTo>
                    <a:pt x="1672" y="1208"/>
                  </a:lnTo>
                  <a:lnTo>
                    <a:pt x="1672" y="1208"/>
                  </a:lnTo>
                  <a:lnTo>
                    <a:pt x="1677" y="1208"/>
                  </a:lnTo>
                  <a:lnTo>
                    <a:pt x="1677" y="1208"/>
                  </a:lnTo>
                  <a:lnTo>
                    <a:pt x="1677" y="1208"/>
                  </a:lnTo>
                  <a:lnTo>
                    <a:pt x="1677" y="1208"/>
                  </a:lnTo>
                  <a:lnTo>
                    <a:pt x="1681" y="1208"/>
                  </a:lnTo>
                  <a:lnTo>
                    <a:pt x="1681" y="1208"/>
                  </a:lnTo>
                  <a:lnTo>
                    <a:pt x="1681" y="1208"/>
                  </a:lnTo>
                  <a:lnTo>
                    <a:pt x="1681" y="1208"/>
                  </a:lnTo>
                  <a:lnTo>
                    <a:pt x="1681" y="1208"/>
                  </a:lnTo>
                  <a:lnTo>
                    <a:pt x="1685" y="1208"/>
                  </a:lnTo>
                  <a:lnTo>
                    <a:pt x="1685" y="1208"/>
                  </a:lnTo>
                  <a:lnTo>
                    <a:pt x="1685" y="1208"/>
                  </a:lnTo>
                  <a:lnTo>
                    <a:pt x="1685" y="1208"/>
                  </a:lnTo>
                  <a:lnTo>
                    <a:pt x="1685" y="1208"/>
                  </a:lnTo>
                  <a:lnTo>
                    <a:pt x="1689" y="1208"/>
                  </a:lnTo>
                  <a:lnTo>
                    <a:pt x="1689" y="1208"/>
                  </a:lnTo>
                  <a:lnTo>
                    <a:pt x="1689" y="1208"/>
                  </a:lnTo>
                  <a:lnTo>
                    <a:pt x="1689" y="1208"/>
                  </a:lnTo>
                  <a:lnTo>
                    <a:pt x="1693" y="1208"/>
                  </a:lnTo>
                  <a:lnTo>
                    <a:pt x="1693" y="1208"/>
                  </a:lnTo>
                  <a:lnTo>
                    <a:pt x="1693" y="1208"/>
                  </a:lnTo>
                  <a:lnTo>
                    <a:pt x="1693" y="1208"/>
                  </a:lnTo>
                  <a:lnTo>
                    <a:pt x="1693" y="1208"/>
                  </a:lnTo>
                  <a:lnTo>
                    <a:pt x="1697" y="1208"/>
                  </a:lnTo>
                  <a:lnTo>
                    <a:pt x="1697" y="1208"/>
                  </a:lnTo>
                  <a:lnTo>
                    <a:pt x="1697" y="1208"/>
                  </a:lnTo>
                  <a:lnTo>
                    <a:pt x="1697" y="1208"/>
                  </a:lnTo>
                  <a:lnTo>
                    <a:pt x="1697" y="1208"/>
                  </a:lnTo>
                  <a:lnTo>
                    <a:pt x="1701" y="1208"/>
                  </a:lnTo>
                  <a:lnTo>
                    <a:pt x="1701" y="1208"/>
                  </a:lnTo>
                  <a:lnTo>
                    <a:pt x="1701" y="1208"/>
                  </a:lnTo>
                  <a:lnTo>
                    <a:pt x="1701" y="1208"/>
                  </a:lnTo>
                  <a:lnTo>
                    <a:pt x="1706" y="1208"/>
                  </a:lnTo>
                  <a:lnTo>
                    <a:pt x="1706" y="1208"/>
                  </a:lnTo>
                  <a:lnTo>
                    <a:pt x="1706" y="1208"/>
                  </a:lnTo>
                  <a:lnTo>
                    <a:pt x="1706" y="1208"/>
                  </a:lnTo>
                  <a:lnTo>
                    <a:pt x="1706" y="1208"/>
                  </a:lnTo>
                  <a:lnTo>
                    <a:pt x="1710" y="1208"/>
                  </a:lnTo>
                  <a:lnTo>
                    <a:pt x="1710" y="1208"/>
                  </a:lnTo>
                  <a:lnTo>
                    <a:pt x="1710" y="1208"/>
                  </a:lnTo>
                  <a:lnTo>
                    <a:pt x="1710" y="1208"/>
                  </a:lnTo>
                  <a:lnTo>
                    <a:pt x="1714" y="1208"/>
                  </a:lnTo>
                  <a:lnTo>
                    <a:pt x="1714" y="1208"/>
                  </a:lnTo>
                  <a:lnTo>
                    <a:pt x="1714" y="1208"/>
                  </a:lnTo>
                  <a:lnTo>
                    <a:pt x="1714" y="1208"/>
                  </a:lnTo>
                  <a:lnTo>
                    <a:pt x="1714" y="1208"/>
                  </a:lnTo>
                  <a:lnTo>
                    <a:pt x="1718" y="1208"/>
                  </a:lnTo>
                  <a:lnTo>
                    <a:pt x="1718" y="1208"/>
                  </a:lnTo>
                  <a:lnTo>
                    <a:pt x="1718" y="1208"/>
                  </a:lnTo>
                  <a:lnTo>
                    <a:pt x="1718" y="1208"/>
                  </a:lnTo>
                  <a:lnTo>
                    <a:pt x="1718" y="1208"/>
                  </a:lnTo>
                  <a:lnTo>
                    <a:pt x="1722" y="1208"/>
                  </a:lnTo>
                  <a:lnTo>
                    <a:pt x="1722" y="1208"/>
                  </a:lnTo>
                  <a:lnTo>
                    <a:pt x="1722" y="1208"/>
                  </a:lnTo>
                  <a:lnTo>
                    <a:pt x="1722" y="1208"/>
                  </a:lnTo>
                  <a:lnTo>
                    <a:pt x="1726" y="1208"/>
                  </a:lnTo>
                  <a:lnTo>
                    <a:pt x="1726" y="1208"/>
                  </a:lnTo>
                  <a:lnTo>
                    <a:pt x="1726" y="1208"/>
                  </a:lnTo>
                  <a:lnTo>
                    <a:pt x="1726" y="1208"/>
                  </a:lnTo>
                  <a:lnTo>
                    <a:pt x="1726" y="1208"/>
                  </a:lnTo>
                  <a:lnTo>
                    <a:pt x="1730" y="1208"/>
                  </a:lnTo>
                  <a:lnTo>
                    <a:pt x="1730" y="1208"/>
                  </a:lnTo>
                  <a:lnTo>
                    <a:pt x="1730" y="1208"/>
                  </a:lnTo>
                  <a:lnTo>
                    <a:pt x="1730" y="1208"/>
                  </a:lnTo>
                  <a:lnTo>
                    <a:pt x="1734" y="1208"/>
                  </a:lnTo>
                  <a:lnTo>
                    <a:pt x="1734" y="1208"/>
                  </a:lnTo>
                  <a:lnTo>
                    <a:pt x="1734" y="1208"/>
                  </a:lnTo>
                  <a:lnTo>
                    <a:pt x="1734" y="1208"/>
                  </a:lnTo>
                  <a:lnTo>
                    <a:pt x="1734" y="1208"/>
                  </a:lnTo>
                  <a:lnTo>
                    <a:pt x="1739" y="1208"/>
                  </a:lnTo>
                  <a:lnTo>
                    <a:pt x="1739" y="1208"/>
                  </a:lnTo>
                  <a:lnTo>
                    <a:pt x="1739" y="1208"/>
                  </a:lnTo>
                  <a:lnTo>
                    <a:pt x="1739" y="1208"/>
                  </a:lnTo>
                  <a:lnTo>
                    <a:pt x="1739" y="1208"/>
                  </a:lnTo>
                  <a:lnTo>
                    <a:pt x="1743" y="1208"/>
                  </a:lnTo>
                  <a:lnTo>
                    <a:pt x="1743" y="1208"/>
                  </a:lnTo>
                  <a:lnTo>
                    <a:pt x="1743" y="1208"/>
                  </a:lnTo>
                  <a:lnTo>
                    <a:pt x="1743" y="1208"/>
                  </a:lnTo>
                  <a:lnTo>
                    <a:pt x="1747" y="1208"/>
                  </a:lnTo>
                  <a:lnTo>
                    <a:pt x="1747" y="1208"/>
                  </a:lnTo>
                  <a:lnTo>
                    <a:pt x="1747" y="1208"/>
                  </a:lnTo>
                  <a:lnTo>
                    <a:pt x="1747" y="1208"/>
                  </a:lnTo>
                  <a:lnTo>
                    <a:pt x="1747" y="1208"/>
                  </a:lnTo>
                  <a:lnTo>
                    <a:pt x="1751" y="1208"/>
                  </a:lnTo>
                  <a:lnTo>
                    <a:pt x="1751" y="1208"/>
                  </a:lnTo>
                  <a:lnTo>
                    <a:pt x="1751" y="1208"/>
                  </a:lnTo>
                  <a:lnTo>
                    <a:pt x="1751" y="1208"/>
                  </a:lnTo>
                  <a:lnTo>
                    <a:pt x="1755" y="1208"/>
                  </a:lnTo>
                  <a:lnTo>
                    <a:pt x="1755" y="1208"/>
                  </a:lnTo>
                  <a:lnTo>
                    <a:pt x="1755" y="1208"/>
                  </a:lnTo>
                  <a:lnTo>
                    <a:pt x="1755" y="1208"/>
                  </a:lnTo>
                  <a:lnTo>
                    <a:pt x="1755" y="1208"/>
                  </a:lnTo>
                  <a:lnTo>
                    <a:pt x="1759" y="1208"/>
                  </a:lnTo>
                  <a:lnTo>
                    <a:pt x="1759" y="1208"/>
                  </a:lnTo>
                  <a:lnTo>
                    <a:pt x="1759" y="1208"/>
                  </a:lnTo>
                  <a:lnTo>
                    <a:pt x="1759" y="1208"/>
                  </a:lnTo>
                  <a:lnTo>
                    <a:pt x="1759" y="1208"/>
                  </a:lnTo>
                  <a:lnTo>
                    <a:pt x="1763" y="1208"/>
                  </a:lnTo>
                  <a:lnTo>
                    <a:pt x="1763" y="1208"/>
                  </a:lnTo>
                  <a:lnTo>
                    <a:pt x="1763" y="1208"/>
                  </a:lnTo>
                  <a:lnTo>
                    <a:pt x="1763" y="1208"/>
                  </a:lnTo>
                  <a:lnTo>
                    <a:pt x="1768" y="1208"/>
                  </a:lnTo>
                  <a:lnTo>
                    <a:pt x="1768" y="1208"/>
                  </a:lnTo>
                  <a:lnTo>
                    <a:pt x="1768" y="1208"/>
                  </a:lnTo>
                  <a:lnTo>
                    <a:pt x="1768" y="1208"/>
                  </a:lnTo>
                  <a:lnTo>
                    <a:pt x="1768" y="1208"/>
                  </a:lnTo>
                  <a:lnTo>
                    <a:pt x="1772" y="1208"/>
                  </a:lnTo>
                  <a:lnTo>
                    <a:pt x="1772" y="1208"/>
                  </a:lnTo>
                  <a:lnTo>
                    <a:pt x="1772" y="1208"/>
                  </a:lnTo>
                  <a:lnTo>
                    <a:pt x="1772" y="1208"/>
                  </a:lnTo>
                  <a:lnTo>
                    <a:pt x="1776" y="1208"/>
                  </a:lnTo>
                  <a:lnTo>
                    <a:pt x="1776" y="1208"/>
                  </a:lnTo>
                  <a:lnTo>
                    <a:pt x="1776" y="1208"/>
                  </a:lnTo>
                  <a:lnTo>
                    <a:pt x="1776" y="1208"/>
                  </a:lnTo>
                  <a:lnTo>
                    <a:pt x="1776" y="1208"/>
                  </a:lnTo>
                  <a:lnTo>
                    <a:pt x="1780" y="1208"/>
                  </a:lnTo>
                  <a:lnTo>
                    <a:pt x="1780" y="1208"/>
                  </a:lnTo>
                  <a:lnTo>
                    <a:pt x="1780" y="1208"/>
                  </a:lnTo>
                  <a:lnTo>
                    <a:pt x="1780" y="1208"/>
                  </a:lnTo>
                  <a:lnTo>
                    <a:pt x="1780" y="1208"/>
                  </a:lnTo>
                  <a:lnTo>
                    <a:pt x="1784" y="1208"/>
                  </a:lnTo>
                  <a:lnTo>
                    <a:pt x="1784" y="1208"/>
                  </a:lnTo>
                  <a:lnTo>
                    <a:pt x="1784" y="1208"/>
                  </a:lnTo>
                  <a:lnTo>
                    <a:pt x="1784" y="1208"/>
                  </a:lnTo>
                  <a:lnTo>
                    <a:pt x="1788" y="1208"/>
                  </a:lnTo>
                  <a:lnTo>
                    <a:pt x="1788" y="1208"/>
                  </a:lnTo>
                  <a:lnTo>
                    <a:pt x="1788" y="1208"/>
                  </a:lnTo>
                  <a:lnTo>
                    <a:pt x="1788" y="1208"/>
                  </a:lnTo>
                  <a:lnTo>
                    <a:pt x="1788" y="1208"/>
                  </a:lnTo>
                  <a:lnTo>
                    <a:pt x="1792" y="1208"/>
                  </a:lnTo>
                  <a:lnTo>
                    <a:pt x="1792" y="1208"/>
                  </a:lnTo>
                  <a:lnTo>
                    <a:pt x="1792" y="1208"/>
                  </a:lnTo>
                  <a:lnTo>
                    <a:pt x="1792" y="1208"/>
                  </a:lnTo>
                  <a:lnTo>
                    <a:pt x="1797" y="1208"/>
                  </a:lnTo>
                  <a:lnTo>
                    <a:pt x="1797" y="1208"/>
                  </a:lnTo>
                  <a:lnTo>
                    <a:pt x="1792" y="1208"/>
                  </a:lnTo>
                  <a:lnTo>
                    <a:pt x="1792" y="1208"/>
                  </a:lnTo>
                  <a:lnTo>
                    <a:pt x="1792" y="1208"/>
                  </a:lnTo>
                  <a:lnTo>
                    <a:pt x="1792" y="1208"/>
                  </a:lnTo>
                  <a:lnTo>
                    <a:pt x="1788" y="1208"/>
                  </a:lnTo>
                  <a:lnTo>
                    <a:pt x="1788" y="1208"/>
                  </a:lnTo>
                  <a:lnTo>
                    <a:pt x="1788" y="1208"/>
                  </a:lnTo>
                  <a:lnTo>
                    <a:pt x="1788" y="1208"/>
                  </a:lnTo>
                  <a:lnTo>
                    <a:pt x="1788" y="1208"/>
                  </a:lnTo>
                  <a:lnTo>
                    <a:pt x="1784" y="1208"/>
                  </a:lnTo>
                  <a:lnTo>
                    <a:pt x="1784" y="1208"/>
                  </a:lnTo>
                  <a:lnTo>
                    <a:pt x="1784" y="1208"/>
                  </a:lnTo>
                  <a:lnTo>
                    <a:pt x="1784" y="1208"/>
                  </a:lnTo>
                  <a:lnTo>
                    <a:pt x="1780" y="1208"/>
                  </a:lnTo>
                  <a:lnTo>
                    <a:pt x="1780" y="1208"/>
                  </a:lnTo>
                  <a:lnTo>
                    <a:pt x="1780" y="1208"/>
                  </a:lnTo>
                  <a:lnTo>
                    <a:pt x="1780" y="1208"/>
                  </a:lnTo>
                  <a:lnTo>
                    <a:pt x="1780" y="1208"/>
                  </a:lnTo>
                  <a:lnTo>
                    <a:pt x="1776" y="1208"/>
                  </a:lnTo>
                  <a:lnTo>
                    <a:pt x="1776" y="1208"/>
                  </a:lnTo>
                  <a:lnTo>
                    <a:pt x="1776" y="1208"/>
                  </a:lnTo>
                  <a:lnTo>
                    <a:pt x="1776" y="1208"/>
                  </a:lnTo>
                  <a:lnTo>
                    <a:pt x="1776" y="1208"/>
                  </a:lnTo>
                  <a:lnTo>
                    <a:pt x="1772" y="1208"/>
                  </a:lnTo>
                  <a:lnTo>
                    <a:pt x="1772" y="1208"/>
                  </a:lnTo>
                  <a:lnTo>
                    <a:pt x="1772" y="1208"/>
                  </a:lnTo>
                  <a:lnTo>
                    <a:pt x="1772" y="1208"/>
                  </a:lnTo>
                  <a:lnTo>
                    <a:pt x="1768" y="1208"/>
                  </a:lnTo>
                  <a:lnTo>
                    <a:pt x="1768" y="1208"/>
                  </a:lnTo>
                  <a:lnTo>
                    <a:pt x="1768" y="1208"/>
                  </a:lnTo>
                  <a:lnTo>
                    <a:pt x="1768" y="1208"/>
                  </a:lnTo>
                  <a:lnTo>
                    <a:pt x="1768" y="1208"/>
                  </a:lnTo>
                  <a:lnTo>
                    <a:pt x="1763" y="1208"/>
                  </a:lnTo>
                  <a:lnTo>
                    <a:pt x="1763" y="1208"/>
                  </a:lnTo>
                  <a:lnTo>
                    <a:pt x="1763" y="1208"/>
                  </a:lnTo>
                  <a:lnTo>
                    <a:pt x="1763" y="1208"/>
                  </a:lnTo>
                  <a:lnTo>
                    <a:pt x="1759" y="1208"/>
                  </a:lnTo>
                  <a:lnTo>
                    <a:pt x="1759" y="1208"/>
                  </a:lnTo>
                  <a:lnTo>
                    <a:pt x="1759" y="1208"/>
                  </a:lnTo>
                  <a:lnTo>
                    <a:pt x="1759" y="1208"/>
                  </a:lnTo>
                  <a:lnTo>
                    <a:pt x="1759" y="1208"/>
                  </a:lnTo>
                  <a:lnTo>
                    <a:pt x="1755" y="1208"/>
                  </a:lnTo>
                  <a:lnTo>
                    <a:pt x="1755" y="1208"/>
                  </a:lnTo>
                  <a:lnTo>
                    <a:pt x="1755" y="1208"/>
                  </a:lnTo>
                  <a:lnTo>
                    <a:pt x="1755" y="1208"/>
                  </a:lnTo>
                  <a:lnTo>
                    <a:pt x="1755" y="1208"/>
                  </a:lnTo>
                  <a:lnTo>
                    <a:pt x="1751" y="1208"/>
                  </a:lnTo>
                  <a:lnTo>
                    <a:pt x="1751" y="1208"/>
                  </a:lnTo>
                  <a:lnTo>
                    <a:pt x="1751" y="1208"/>
                  </a:lnTo>
                  <a:lnTo>
                    <a:pt x="1751" y="1208"/>
                  </a:lnTo>
                  <a:lnTo>
                    <a:pt x="1747" y="1208"/>
                  </a:lnTo>
                  <a:lnTo>
                    <a:pt x="1747" y="1208"/>
                  </a:lnTo>
                  <a:lnTo>
                    <a:pt x="1747" y="1208"/>
                  </a:lnTo>
                  <a:lnTo>
                    <a:pt x="1747" y="1208"/>
                  </a:lnTo>
                  <a:lnTo>
                    <a:pt x="1747" y="1208"/>
                  </a:lnTo>
                  <a:lnTo>
                    <a:pt x="1743" y="1208"/>
                  </a:lnTo>
                  <a:lnTo>
                    <a:pt x="1743" y="1208"/>
                  </a:lnTo>
                  <a:lnTo>
                    <a:pt x="1743" y="1208"/>
                  </a:lnTo>
                  <a:lnTo>
                    <a:pt x="1743" y="1208"/>
                  </a:lnTo>
                  <a:lnTo>
                    <a:pt x="1739" y="1208"/>
                  </a:lnTo>
                  <a:lnTo>
                    <a:pt x="1739" y="1208"/>
                  </a:lnTo>
                  <a:lnTo>
                    <a:pt x="1739" y="1208"/>
                  </a:lnTo>
                  <a:lnTo>
                    <a:pt x="1739" y="1208"/>
                  </a:lnTo>
                  <a:lnTo>
                    <a:pt x="1739" y="1208"/>
                  </a:lnTo>
                  <a:lnTo>
                    <a:pt x="1734" y="1208"/>
                  </a:lnTo>
                  <a:lnTo>
                    <a:pt x="1734" y="1208"/>
                  </a:lnTo>
                  <a:lnTo>
                    <a:pt x="1734" y="1208"/>
                  </a:lnTo>
                  <a:lnTo>
                    <a:pt x="1734" y="1208"/>
                  </a:lnTo>
                  <a:lnTo>
                    <a:pt x="1734" y="1208"/>
                  </a:lnTo>
                  <a:lnTo>
                    <a:pt x="1730" y="1208"/>
                  </a:lnTo>
                  <a:lnTo>
                    <a:pt x="1730" y="1208"/>
                  </a:lnTo>
                  <a:lnTo>
                    <a:pt x="1730" y="1208"/>
                  </a:lnTo>
                  <a:lnTo>
                    <a:pt x="1730" y="1208"/>
                  </a:lnTo>
                  <a:lnTo>
                    <a:pt x="1726" y="1208"/>
                  </a:lnTo>
                  <a:lnTo>
                    <a:pt x="1726" y="1208"/>
                  </a:lnTo>
                  <a:lnTo>
                    <a:pt x="1726" y="1208"/>
                  </a:lnTo>
                  <a:lnTo>
                    <a:pt x="1726" y="1208"/>
                  </a:lnTo>
                  <a:lnTo>
                    <a:pt x="1726" y="1208"/>
                  </a:lnTo>
                  <a:lnTo>
                    <a:pt x="1722" y="1208"/>
                  </a:lnTo>
                  <a:lnTo>
                    <a:pt x="1722" y="1208"/>
                  </a:lnTo>
                  <a:lnTo>
                    <a:pt x="1722" y="1208"/>
                  </a:lnTo>
                  <a:lnTo>
                    <a:pt x="1722" y="1208"/>
                  </a:lnTo>
                  <a:lnTo>
                    <a:pt x="1718" y="1208"/>
                  </a:lnTo>
                  <a:lnTo>
                    <a:pt x="1718" y="1208"/>
                  </a:lnTo>
                  <a:lnTo>
                    <a:pt x="1718" y="1208"/>
                  </a:lnTo>
                  <a:lnTo>
                    <a:pt x="1718" y="1208"/>
                  </a:lnTo>
                  <a:lnTo>
                    <a:pt x="1718" y="1208"/>
                  </a:lnTo>
                  <a:lnTo>
                    <a:pt x="1714" y="1208"/>
                  </a:lnTo>
                  <a:lnTo>
                    <a:pt x="1714" y="1208"/>
                  </a:lnTo>
                  <a:lnTo>
                    <a:pt x="1714" y="1208"/>
                  </a:lnTo>
                  <a:lnTo>
                    <a:pt x="1714" y="1208"/>
                  </a:lnTo>
                  <a:lnTo>
                    <a:pt x="1714" y="1208"/>
                  </a:lnTo>
                  <a:lnTo>
                    <a:pt x="1710" y="1208"/>
                  </a:lnTo>
                  <a:lnTo>
                    <a:pt x="1710" y="1208"/>
                  </a:lnTo>
                  <a:lnTo>
                    <a:pt x="1710" y="1208"/>
                  </a:lnTo>
                  <a:lnTo>
                    <a:pt x="1710" y="1208"/>
                  </a:lnTo>
                  <a:lnTo>
                    <a:pt x="1706" y="1208"/>
                  </a:lnTo>
                  <a:lnTo>
                    <a:pt x="1706" y="1208"/>
                  </a:lnTo>
                  <a:lnTo>
                    <a:pt x="1706" y="1208"/>
                  </a:lnTo>
                  <a:lnTo>
                    <a:pt x="1706" y="1208"/>
                  </a:lnTo>
                  <a:lnTo>
                    <a:pt x="1706" y="1208"/>
                  </a:lnTo>
                  <a:lnTo>
                    <a:pt x="1701" y="1208"/>
                  </a:lnTo>
                  <a:lnTo>
                    <a:pt x="1701" y="1208"/>
                  </a:lnTo>
                  <a:lnTo>
                    <a:pt x="1701" y="1208"/>
                  </a:lnTo>
                  <a:lnTo>
                    <a:pt x="1701" y="1208"/>
                  </a:lnTo>
                  <a:lnTo>
                    <a:pt x="1697" y="1208"/>
                  </a:lnTo>
                  <a:lnTo>
                    <a:pt x="1697" y="1208"/>
                  </a:lnTo>
                  <a:lnTo>
                    <a:pt x="1697" y="1208"/>
                  </a:lnTo>
                  <a:lnTo>
                    <a:pt x="1697" y="1208"/>
                  </a:lnTo>
                  <a:lnTo>
                    <a:pt x="1697" y="1208"/>
                  </a:lnTo>
                  <a:lnTo>
                    <a:pt x="1693" y="1208"/>
                  </a:lnTo>
                  <a:lnTo>
                    <a:pt x="1693" y="1208"/>
                  </a:lnTo>
                  <a:lnTo>
                    <a:pt x="1693" y="1208"/>
                  </a:lnTo>
                  <a:lnTo>
                    <a:pt x="1693" y="1208"/>
                  </a:lnTo>
                  <a:lnTo>
                    <a:pt x="1693" y="1208"/>
                  </a:lnTo>
                  <a:lnTo>
                    <a:pt x="1689" y="1208"/>
                  </a:lnTo>
                  <a:lnTo>
                    <a:pt x="1689" y="1208"/>
                  </a:lnTo>
                  <a:lnTo>
                    <a:pt x="1689" y="1208"/>
                  </a:lnTo>
                  <a:lnTo>
                    <a:pt x="1689" y="1208"/>
                  </a:lnTo>
                  <a:lnTo>
                    <a:pt x="1685" y="1208"/>
                  </a:lnTo>
                  <a:lnTo>
                    <a:pt x="1685" y="1208"/>
                  </a:lnTo>
                  <a:lnTo>
                    <a:pt x="1685" y="1208"/>
                  </a:lnTo>
                  <a:lnTo>
                    <a:pt x="1685" y="1208"/>
                  </a:lnTo>
                  <a:lnTo>
                    <a:pt x="1685" y="1208"/>
                  </a:lnTo>
                  <a:lnTo>
                    <a:pt x="1681" y="1208"/>
                  </a:lnTo>
                  <a:lnTo>
                    <a:pt x="1681" y="1208"/>
                  </a:lnTo>
                  <a:lnTo>
                    <a:pt x="1681" y="1208"/>
                  </a:lnTo>
                  <a:lnTo>
                    <a:pt x="1681" y="1208"/>
                  </a:lnTo>
                  <a:lnTo>
                    <a:pt x="1681" y="1208"/>
                  </a:lnTo>
                  <a:lnTo>
                    <a:pt x="1677" y="1208"/>
                  </a:lnTo>
                  <a:lnTo>
                    <a:pt x="1677" y="1208"/>
                  </a:lnTo>
                  <a:lnTo>
                    <a:pt x="1677" y="1208"/>
                  </a:lnTo>
                  <a:lnTo>
                    <a:pt x="1677" y="1208"/>
                  </a:lnTo>
                  <a:lnTo>
                    <a:pt x="1672" y="1208"/>
                  </a:lnTo>
                  <a:lnTo>
                    <a:pt x="1672" y="1208"/>
                  </a:lnTo>
                  <a:lnTo>
                    <a:pt x="1672" y="1208"/>
                  </a:lnTo>
                  <a:lnTo>
                    <a:pt x="1672" y="1208"/>
                  </a:lnTo>
                  <a:lnTo>
                    <a:pt x="1672" y="1208"/>
                  </a:lnTo>
                  <a:lnTo>
                    <a:pt x="1668" y="1208"/>
                  </a:lnTo>
                  <a:lnTo>
                    <a:pt x="1668" y="1208"/>
                  </a:lnTo>
                  <a:lnTo>
                    <a:pt x="1668" y="1208"/>
                  </a:lnTo>
                  <a:lnTo>
                    <a:pt x="1668" y="1208"/>
                  </a:lnTo>
                  <a:lnTo>
                    <a:pt x="1664" y="1208"/>
                  </a:lnTo>
                  <a:lnTo>
                    <a:pt x="1664" y="1208"/>
                  </a:lnTo>
                  <a:lnTo>
                    <a:pt x="1664" y="1208"/>
                  </a:lnTo>
                  <a:lnTo>
                    <a:pt x="1664" y="1208"/>
                  </a:lnTo>
                  <a:lnTo>
                    <a:pt x="1664" y="1208"/>
                  </a:lnTo>
                  <a:lnTo>
                    <a:pt x="1660" y="1208"/>
                  </a:lnTo>
                  <a:lnTo>
                    <a:pt x="1660" y="1208"/>
                  </a:lnTo>
                  <a:lnTo>
                    <a:pt x="1660" y="1208"/>
                  </a:lnTo>
                  <a:lnTo>
                    <a:pt x="1660" y="1208"/>
                  </a:lnTo>
                  <a:lnTo>
                    <a:pt x="1660" y="1208"/>
                  </a:lnTo>
                  <a:lnTo>
                    <a:pt x="1656" y="1208"/>
                  </a:lnTo>
                  <a:lnTo>
                    <a:pt x="1656" y="1208"/>
                  </a:lnTo>
                  <a:lnTo>
                    <a:pt x="1656" y="1208"/>
                  </a:lnTo>
                  <a:lnTo>
                    <a:pt x="1656" y="1208"/>
                  </a:lnTo>
                  <a:lnTo>
                    <a:pt x="1652" y="1208"/>
                  </a:lnTo>
                  <a:lnTo>
                    <a:pt x="1652" y="1208"/>
                  </a:lnTo>
                  <a:lnTo>
                    <a:pt x="1652" y="1208"/>
                  </a:lnTo>
                  <a:lnTo>
                    <a:pt x="1652" y="1208"/>
                  </a:lnTo>
                  <a:lnTo>
                    <a:pt x="1652" y="1208"/>
                  </a:lnTo>
                  <a:lnTo>
                    <a:pt x="1648" y="1208"/>
                  </a:lnTo>
                  <a:lnTo>
                    <a:pt x="1648" y="1208"/>
                  </a:lnTo>
                  <a:lnTo>
                    <a:pt x="1648" y="1208"/>
                  </a:lnTo>
                  <a:lnTo>
                    <a:pt x="1648" y="1208"/>
                  </a:lnTo>
                  <a:lnTo>
                    <a:pt x="1643" y="1208"/>
                  </a:lnTo>
                  <a:lnTo>
                    <a:pt x="1643" y="1208"/>
                  </a:lnTo>
                  <a:lnTo>
                    <a:pt x="1643" y="1208"/>
                  </a:lnTo>
                  <a:lnTo>
                    <a:pt x="1643" y="1208"/>
                  </a:lnTo>
                  <a:lnTo>
                    <a:pt x="1643" y="1208"/>
                  </a:lnTo>
                  <a:lnTo>
                    <a:pt x="1639" y="1208"/>
                  </a:lnTo>
                  <a:lnTo>
                    <a:pt x="1639" y="1208"/>
                  </a:lnTo>
                  <a:lnTo>
                    <a:pt x="1639" y="1208"/>
                  </a:lnTo>
                  <a:lnTo>
                    <a:pt x="1639" y="1208"/>
                  </a:lnTo>
                  <a:lnTo>
                    <a:pt x="1639" y="1208"/>
                  </a:lnTo>
                  <a:lnTo>
                    <a:pt x="1635" y="1208"/>
                  </a:lnTo>
                  <a:lnTo>
                    <a:pt x="1635" y="1208"/>
                  </a:lnTo>
                  <a:lnTo>
                    <a:pt x="1635" y="1208"/>
                  </a:lnTo>
                  <a:lnTo>
                    <a:pt x="1635" y="1208"/>
                  </a:lnTo>
                  <a:lnTo>
                    <a:pt x="1631" y="1208"/>
                  </a:lnTo>
                  <a:lnTo>
                    <a:pt x="1631" y="1208"/>
                  </a:lnTo>
                  <a:lnTo>
                    <a:pt x="1631" y="1208"/>
                  </a:lnTo>
                  <a:lnTo>
                    <a:pt x="1631" y="1208"/>
                  </a:lnTo>
                  <a:lnTo>
                    <a:pt x="1631" y="1208"/>
                  </a:lnTo>
                  <a:lnTo>
                    <a:pt x="1627" y="1208"/>
                  </a:lnTo>
                  <a:lnTo>
                    <a:pt x="1627" y="1208"/>
                  </a:lnTo>
                  <a:lnTo>
                    <a:pt x="1627" y="1208"/>
                  </a:lnTo>
                  <a:lnTo>
                    <a:pt x="1627" y="1208"/>
                  </a:lnTo>
                  <a:lnTo>
                    <a:pt x="1623" y="1208"/>
                  </a:lnTo>
                  <a:lnTo>
                    <a:pt x="1623" y="1208"/>
                  </a:lnTo>
                  <a:lnTo>
                    <a:pt x="1623" y="1208"/>
                  </a:lnTo>
                  <a:lnTo>
                    <a:pt x="1623" y="1208"/>
                  </a:lnTo>
                  <a:lnTo>
                    <a:pt x="1623" y="1208"/>
                  </a:lnTo>
                  <a:lnTo>
                    <a:pt x="1619" y="1208"/>
                  </a:lnTo>
                  <a:lnTo>
                    <a:pt x="1619" y="1208"/>
                  </a:lnTo>
                  <a:lnTo>
                    <a:pt x="1619" y="1208"/>
                  </a:lnTo>
                  <a:lnTo>
                    <a:pt x="1619" y="1208"/>
                  </a:lnTo>
                  <a:lnTo>
                    <a:pt x="1619" y="1208"/>
                  </a:lnTo>
                  <a:lnTo>
                    <a:pt x="1614" y="1208"/>
                  </a:lnTo>
                  <a:lnTo>
                    <a:pt x="1614" y="1208"/>
                  </a:lnTo>
                  <a:lnTo>
                    <a:pt x="1614" y="1208"/>
                  </a:lnTo>
                  <a:lnTo>
                    <a:pt x="1614" y="1208"/>
                  </a:lnTo>
                  <a:lnTo>
                    <a:pt x="1610" y="1208"/>
                  </a:lnTo>
                  <a:lnTo>
                    <a:pt x="1610" y="1208"/>
                  </a:lnTo>
                  <a:lnTo>
                    <a:pt x="1610" y="1208"/>
                  </a:lnTo>
                  <a:lnTo>
                    <a:pt x="1610" y="1208"/>
                  </a:lnTo>
                  <a:lnTo>
                    <a:pt x="1610" y="1208"/>
                  </a:lnTo>
                  <a:lnTo>
                    <a:pt x="1606" y="1208"/>
                  </a:lnTo>
                  <a:lnTo>
                    <a:pt x="1606" y="1208"/>
                  </a:lnTo>
                  <a:lnTo>
                    <a:pt x="1606" y="1208"/>
                  </a:lnTo>
                  <a:lnTo>
                    <a:pt x="1606" y="1208"/>
                  </a:lnTo>
                  <a:lnTo>
                    <a:pt x="1602" y="1208"/>
                  </a:lnTo>
                  <a:lnTo>
                    <a:pt x="1602" y="1208"/>
                  </a:lnTo>
                  <a:lnTo>
                    <a:pt x="1602" y="1208"/>
                  </a:lnTo>
                  <a:lnTo>
                    <a:pt x="1602" y="1208"/>
                  </a:lnTo>
                  <a:lnTo>
                    <a:pt x="1602" y="1208"/>
                  </a:lnTo>
                  <a:lnTo>
                    <a:pt x="1598" y="1208"/>
                  </a:lnTo>
                  <a:lnTo>
                    <a:pt x="1598" y="1208"/>
                  </a:lnTo>
                  <a:lnTo>
                    <a:pt x="1598" y="1208"/>
                  </a:lnTo>
                  <a:lnTo>
                    <a:pt x="1598" y="1208"/>
                  </a:lnTo>
                  <a:lnTo>
                    <a:pt x="1598" y="1208"/>
                  </a:lnTo>
                  <a:lnTo>
                    <a:pt x="1594" y="1208"/>
                  </a:lnTo>
                  <a:lnTo>
                    <a:pt x="1594" y="1208"/>
                  </a:lnTo>
                  <a:lnTo>
                    <a:pt x="1594" y="1208"/>
                  </a:lnTo>
                  <a:lnTo>
                    <a:pt x="1594" y="1208"/>
                  </a:lnTo>
                  <a:lnTo>
                    <a:pt x="1590" y="1208"/>
                  </a:lnTo>
                  <a:lnTo>
                    <a:pt x="1590" y="1208"/>
                  </a:lnTo>
                  <a:lnTo>
                    <a:pt x="1590" y="1208"/>
                  </a:lnTo>
                  <a:lnTo>
                    <a:pt x="1590" y="1208"/>
                  </a:lnTo>
                  <a:lnTo>
                    <a:pt x="1590" y="1208"/>
                  </a:lnTo>
                  <a:lnTo>
                    <a:pt x="1585" y="1208"/>
                  </a:lnTo>
                  <a:lnTo>
                    <a:pt x="1585" y="1208"/>
                  </a:lnTo>
                  <a:lnTo>
                    <a:pt x="1585" y="1208"/>
                  </a:lnTo>
                  <a:lnTo>
                    <a:pt x="1585" y="1208"/>
                  </a:lnTo>
                  <a:lnTo>
                    <a:pt x="1585" y="1208"/>
                  </a:lnTo>
                  <a:lnTo>
                    <a:pt x="1581" y="1208"/>
                  </a:lnTo>
                  <a:lnTo>
                    <a:pt x="1581" y="1208"/>
                  </a:lnTo>
                  <a:lnTo>
                    <a:pt x="1581" y="1208"/>
                  </a:lnTo>
                  <a:lnTo>
                    <a:pt x="1581" y="1208"/>
                  </a:lnTo>
                  <a:lnTo>
                    <a:pt x="1577" y="1208"/>
                  </a:lnTo>
                  <a:lnTo>
                    <a:pt x="1577" y="1208"/>
                  </a:lnTo>
                  <a:lnTo>
                    <a:pt x="1577" y="1208"/>
                  </a:lnTo>
                  <a:lnTo>
                    <a:pt x="1577" y="1208"/>
                  </a:lnTo>
                  <a:lnTo>
                    <a:pt x="1577" y="1208"/>
                  </a:lnTo>
                  <a:lnTo>
                    <a:pt x="1573" y="1208"/>
                  </a:lnTo>
                  <a:lnTo>
                    <a:pt x="1573" y="1208"/>
                  </a:lnTo>
                  <a:lnTo>
                    <a:pt x="1573" y="1208"/>
                  </a:lnTo>
                  <a:lnTo>
                    <a:pt x="1573" y="1208"/>
                  </a:lnTo>
                  <a:lnTo>
                    <a:pt x="1569" y="1208"/>
                  </a:lnTo>
                  <a:lnTo>
                    <a:pt x="1569" y="1208"/>
                  </a:lnTo>
                  <a:lnTo>
                    <a:pt x="1569" y="1208"/>
                  </a:lnTo>
                  <a:lnTo>
                    <a:pt x="1569" y="1208"/>
                  </a:lnTo>
                  <a:lnTo>
                    <a:pt x="1569" y="1208"/>
                  </a:lnTo>
                  <a:lnTo>
                    <a:pt x="1565" y="1208"/>
                  </a:lnTo>
                  <a:lnTo>
                    <a:pt x="1565" y="1208"/>
                  </a:lnTo>
                  <a:lnTo>
                    <a:pt x="1565" y="1208"/>
                  </a:lnTo>
                  <a:lnTo>
                    <a:pt x="1565" y="1208"/>
                  </a:lnTo>
                  <a:lnTo>
                    <a:pt x="1565" y="1208"/>
                  </a:lnTo>
                  <a:lnTo>
                    <a:pt x="1561" y="1208"/>
                  </a:lnTo>
                  <a:lnTo>
                    <a:pt x="1561" y="1208"/>
                  </a:lnTo>
                  <a:lnTo>
                    <a:pt x="1561" y="1208"/>
                  </a:lnTo>
                  <a:lnTo>
                    <a:pt x="1561" y="1208"/>
                  </a:lnTo>
                  <a:lnTo>
                    <a:pt x="1556" y="1208"/>
                  </a:lnTo>
                  <a:lnTo>
                    <a:pt x="1556" y="1208"/>
                  </a:lnTo>
                  <a:lnTo>
                    <a:pt x="1556" y="1208"/>
                  </a:lnTo>
                  <a:lnTo>
                    <a:pt x="1556" y="1208"/>
                  </a:lnTo>
                  <a:lnTo>
                    <a:pt x="1556" y="1208"/>
                  </a:lnTo>
                  <a:lnTo>
                    <a:pt x="1552" y="1208"/>
                  </a:lnTo>
                  <a:lnTo>
                    <a:pt x="1552" y="1208"/>
                  </a:lnTo>
                  <a:lnTo>
                    <a:pt x="1552" y="1208"/>
                  </a:lnTo>
                  <a:lnTo>
                    <a:pt x="1552" y="1208"/>
                  </a:lnTo>
                  <a:lnTo>
                    <a:pt x="1548" y="1208"/>
                  </a:lnTo>
                  <a:lnTo>
                    <a:pt x="1548" y="1208"/>
                  </a:lnTo>
                  <a:lnTo>
                    <a:pt x="1548" y="1208"/>
                  </a:lnTo>
                  <a:lnTo>
                    <a:pt x="1548" y="1208"/>
                  </a:lnTo>
                  <a:lnTo>
                    <a:pt x="1548" y="1208"/>
                  </a:lnTo>
                  <a:lnTo>
                    <a:pt x="1544" y="1208"/>
                  </a:lnTo>
                  <a:lnTo>
                    <a:pt x="1544" y="1208"/>
                  </a:lnTo>
                  <a:lnTo>
                    <a:pt x="1544" y="1208"/>
                  </a:lnTo>
                  <a:lnTo>
                    <a:pt x="1544" y="1208"/>
                  </a:lnTo>
                  <a:lnTo>
                    <a:pt x="1544" y="1208"/>
                  </a:lnTo>
                  <a:lnTo>
                    <a:pt x="1540" y="1208"/>
                  </a:lnTo>
                  <a:lnTo>
                    <a:pt x="1540" y="1208"/>
                  </a:lnTo>
                  <a:lnTo>
                    <a:pt x="1540" y="1208"/>
                  </a:lnTo>
                  <a:lnTo>
                    <a:pt x="1540" y="1208"/>
                  </a:lnTo>
                  <a:lnTo>
                    <a:pt x="1536" y="1208"/>
                  </a:lnTo>
                  <a:lnTo>
                    <a:pt x="1536" y="1208"/>
                  </a:lnTo>
                  <a:lnTo>
                    <a:pt x="1536" y="1208"/>
                  </a:lnTo>
                  <a:lnTo>
                    <a:pt x="1536" y="1208"/>
                  </a:lnTo>
                  <a:lnTo>
                    <a:pt x="1536" y="1208"/>
                  </a:lnTo>
                  <a:lnTo>
                    <a:pt x="1532" y="1208"/>
                  </a:lnTo>
                  <a:lnTo>
                    <a:pt x="1532" y="1208"/>
                  </a:lnTo>
                  <a:lnTo>
                    <a:pt x="1532" y="1208"/>
                  </a:lnTo>
                  <a:lnTo>
                    <a:pt x="1532" y="1208"/>
                  </a:lnTo>
                  <a:lnTo>
                    <a:pt x="1528" y="1208"/>
                  </a:lnTo>
                  <a:lnTo>
                    <a:pt x="1528" y="1208"/>
                  </a:lnTo>
                  <a:lnTo>
                    <a:pt x="1528" y="1208"/>
                  </a:lnTo>
                  <a:lnTo>
                    <a:pt x="1528" y="1208"/>
                  </a:lnTo>
                  <a:lnTo>
                    <a:pt x="1528" y="1208"/>
                  </a:lnTo>
                  <a:lnTo>
                    <a:pt x="1523" y="1208"/>
                  </a:lnTo>
                  <a:lnTo>
                    <a:pt x="1523" y="1208"/>
                  </a:lnTo>
                  <a:lnTo>
                    <a:pt x="1523" y="1208"/>
                  </a:lnTo>
                  <a:lnTo>
                    <a:pt x="1523" y="1208"/>
                  </a:lnTo>
                  <a:lnTo>
                    <a:pt x="1523" y="1208"/>
                  </a:lnTo>
                  <a:lnTo>
                    <a:pt x="1519" y="1208"/>
                  </a:lnTo>
                  <a:lnTo>
                    <a:pt x="1519" y="1208"/>
                  </a:lnTo>
                  <a:lnTo>
                    <a:pt x="1519" y="1208"/>
                  </a:lnTo>
                  <a:lnTo>
                    <a:pt x="1519" y="1208"/>
                  </a:lnTo>
                  <a:lnTo>
                    <a:pt x="1515" y="1208"/>
                  </a:lnTo>
                  <a:lnTo>
                    <a:pt x="1515" y="1208"/>
                  </a:lnTo>
                  <a:lnTo>
                    <a:pt x="1515" y="1208"/>
                  </a:lnTo>
                  <a:lnTo>
                    <a:pt x="1515" y="1208"/>
                  </a:lnTo>
                  <a:lnTo>
                    <a:pt x="1515" y="1208"/>
                  </a:lnTo>
                  <a:lnTo>
                    <a:pt x="1511" y="1208"/>
                  </a:lnTo>
                  <a:lnTo>
                    <a:pt x="1511" y="1208"/>
                  </a:lnTo>
                  <a:lnTo>
                    <a:pt x="1511" y="1208"/>
                  </a:lnTo>
                  <a:lnTo>
                    <a:pt x="1511" y="1208"/>
                  </a:lnTo>
                  <a:lnTo>
                    <a:pt x="1507" y="1208"/>
                  </a:lnTo>
                  <a:lnTo>
                    <a:pt x="1507" y="1208"/>
                  </a:lnTo>
                  <a:lnTo>
                    <a:pt x="1507" y="1208"/>
                  </a:lnTo>
                  <a:lnTo>
                    <a:pt x="1507" y="1208"/>
                  </a:lnTo>
                  <a:lnTo>
                    <a:pt x="1507" y="1208"/>
                  </a:lnTo>
                  <a:lnTo>
                    <a:pt x="1503" y="1208"/>
                  </a:lnTo>
                  <a:lnTo>
                    <a:pt x="1503" y="1208"/>
                  </a:lnTo>
                  <a:lnTo>
                    <a:pt x="1503" y="1208"/>
                  </a:lnTo>
                  <a:lnTo>
                    <a:pt x="1503" y="1208"/>
                  </a:lnTo>
                  <a:lnTo>
                    <a:pt x="1503" y="1208"/>
                  </a:lnTo>
                  <a:lnTo>
                    <a:pt x="1499" y="1208"/>
                  </a:lnTo>
                  <a:lnTo>
                    <a:pt x="1499" y="1208"/>
                  </a:lnTo>
                  <a:lnTo>
                    <a:pt x="1499" y="1208"/>
                  </a:lnTo>
                  <a:lnTo>
                    <a:pt x="1499" y="1208"/>
                  </a:lnTo>
                  <a:lnTo>
                    <a:pt x="1494" y="1208"/>
                  </a:lnTo>
                  <a:lnTo>
                    <a:pt x="1494" y="1208"/>
                  </a:lnTo>
                  <a:lnTo>
                    <a:pt x="1494" y="1208"/>
                  </a:lnTo>
                  <a:lnTo>
                    <a:pt x="1494" y="1208"/>
                  </a:lnTo>
                  <a:lnTo>
                    <a:pt x="1494" y="1208"/>
                  </a:lnTo>
                  <a:lnTo>
                    <a:pt x="1490" y="1208"/>
                  </a:lnTo>
                  <a:lnTo>
                    <a:pt x="1490" y="1208"/>
                  </a:lnTo>
                  <a:lnTo>
                    <a:pt x="1490" y="1208"/>
                  </a:lnTo>
                  <a:lnTo>
                    <a:pt x="1490" y="1208"/>
                  </a:lnTo>
                  <a:lnTo>
                    <a:pt x="1490" y="1208"/>
                  </a:lnTo>
                  <a:lnTo>
                    <a:pt x="1486" y="1208"/>
                  </a:lnTo>
                  <a:lnTo>
                    <a:pt x="1486" y="1208"/>
                  </a:lnTo>
                  <a:lnTo>
                    <a:pt x="1486" y="1208"/>
                  </a:lnTo>
                  <a:lnTo>
                    <a:pt x="1486" y="1208"/>
                  </a:lnTo>
                  <a:lnTo>
                    <a:pt x="1482" y="1208"/>
                  </a:lnTo>
                  <a:lnTo>
                    <a:pt x="1482" y="1208"/>
                  </a:lnTo>
                  <a:lnTo>
                    <a:pt x="1482" y="1208"/>
                  </a:lnTo>
                  <a:lnTo>
                    <a:pt x="1482" y="1208"/>
                  </a:lnTo>
                  <a:lnTo>
                    <a:pt x="1482" y="1208"/>
                  </a:lnTo>
                  <a:lnTo>
                    <a:pt x="1478" y="1208"/>
                  </a:lnTo>
                  <a:lnTo>
                    <a:pt x="1478" y="1208"/>
                  </a:lnTo>
                  <a:lnTo>
                    <a:pt x="1478" y="1208"/>
                  </a:lnTo>
                  <a:lnTo>
                    <a:pt x="1478" y="1208"/>
                  </a:lnTo>
                  <a:lnTo>
                    <a:pt x="1474" y="1208"/>
                  </a:lnTo>
                  <a:lnTo>
                    <a:pt x="1474" y="1208"/>
                  </a:lnTo>
                  <a:lnTo>
                    <a:pt x="1474" y="1208"/>
                  </a:lnTo>
                  <a:lnTo>
                    <a:pt x="1474" y="1208"/>
                  </a:lnTo>
                  <a:lnTo>
                    <a:pt x="1474" y="1208"/>
                  </a:lnTo>
                  <a:lnTo>
                    <a:pt x="1470" y="1208"/>
                  </a:lnTo>
                  <a:lnTo>
                    <a:pt x="1470" y="1208"/>
                  </a:lnTo>
                  <a:lnTo>
                    <a:pt x="1470" y="1208"/>
                  </a:lnTo>
                  <a:lnTo>
                    <a:pt x="1470" y="1208"/>
                  </a:lnTo>
                  <a:lnTo>
                    <a:pt x="1470" y="1208"/>
                  </a:lnTo>
                  <a:lnTo>
                    <a:pt x="1465" y="1208"/>
                  </a:lnTo>
                  <a:lnTo>
                    <a:pt x="1465" y="1208"/>
                  </a:lnTo>
                  <a:lnTo>
                    <a:pt x="1465" y="1208"/>
                  </a:lnTo>
                  <a:lnTo>
                    <a:pt x="1465" y="1208"/>
                  </a:lnTo>
                  <a:lnTo>
                    <a:pt x="1461" y="1208"/>
                  </a:lnTo>
                  <a:lnTo>
                    <a:pt x="1461" y="1208"/>
                  </a:lnTo>
                  <a:lnTo>
                    <a:pt x="1461" y="1208"/>
                  </a:lnTo>
                  <a:lnTo>
                    <a:pt x="1461" y="1208"/>
                  </a:lnTo>
                  <a:lnTo>
                    <a:pt x="1461" y="1208"/>
                  </a:lnTo>
                  <a:lnTo>
                    <a:pt x="1457" y="1208"/>
                  </a:lnTo>
                  <a:lnTo>
                    <a:pt x="1457" y="1208"/>
                  </a:lnTo>
                  <a:lnTo>
                    <a:pt x="1457" y="1208"/>
                  </a:lnTo>
                  <a:lnTo>
                    <a:pt x="1457" y="1208"/>
                  </a:lnTo>
                  <a:lnTo>
                    <a:pt x="1453" y="1208"/>
                  </a:lnTo>
                  <a:lnTo>
                    <a:pt x="1453" y="1208"/>
                  </a:lnTo>
                  <a:lnTo>
                    <a:pt x="1453" y="1208"/>
                  </a:lnTo>
                  <a:lnTo>
                    <a:pt x="1453" y="1208"/>
                  </a:lnTo>
                  <a:lnTo>
                    <a:pt x="1453" y="1208"/>
                  </a:lnTo>
                  <a:lnTo>
                    <a:pt x="1449" y="1208"/>
                  </a:lnTo>
                  <a:lnTo>
                    <a:pt x="1449" y="1208"/>
                  </a:lnTo>
                  <a:lnTo>
                    <a:pt x="1449" y="1208"/>
                  </a:lnTo>
                  <a:lnTo>
                    <a:pt x="1449" y="1208"/>
                  </a:lnTo>
                  <a:lnTo>
                    <a:pt x="1449" y="1208"/>
                  </a:lnTo>
                  <a:lnTo>
                    <a:pt x="1445" y="1208"/>
                  </a:lnTo>
                  <a:lnTo>
                    <a:pt x="1445" y="1208"/>
                  </a:lnTo>
                  <a:lnTo>
                    <a:pt x="1445" y="1208"/>
                  </a:lnTo>
                  <a:lnTo>
                    <a:pt x="1445" y="1208"/>
                  </a:lnTo>
                  <a:lnTo>
                    <a:pt x="1441" y="1208"/>
                  </a:lnTo>
                  <a:lnTo>
                    <a:pt x="1441" y="1208"/>
                  </a:lnTo>
                  <a:lnTo>
                    <a:pt x="1441" y="1208"/>
                  </a:lnTo>
                  <a:lnTo>
                    <a:pt x="1441" y="1208"/>
                  </a:lnTo>
                  <a:lnTo>
                    <a:pt x="1441" y="1208"/>
                  </a:lnTo>
                  <a:lnTo>
                    <a:pt x="1436" y="1208"/>
                  </a:lnTo>
                  <a:lnTo>
                    <a:pt x="1436" y="1208"/>
                  </a:lnTo>
                  <a:lnTo>
                    <a:pt x="1436" y="1208"/>
                  </a:lnTo>
                  <a:lnTo>
                    <a:pt x="1436" y="1208"/>
                  </a:lnTo>
                  <a:lnTo>
                    <a:pt x="1432" y="1208"/>
                  </a:lnTo>
                  <a:lnTo>
                    <a:pt x="1432" y="1208"/>
                  </a:lnTo>
                  <a:lnTo>
                    <a:pt x="1432" y="1208"/>
                  </a:lnTo>
                  <a:lnTo>
                    <a:pt x="1432" y="1208"/>
                  </a:lnTo>
                  <a:lnTo>
                    <a:pt x="1432" y="1208"/>
                  </a:lnTo>
                  <a:lnTo>
                    <a:pt x="1428" y="1208"/>
                  </a:lnTo>
                  <a:lnTo>
                    <a:pt x="1428" y="1208"/>
                  </a:lnTo>
                  <a:lnTo>
                    <a:pt x="1428" y="1208"/>
                  </a:lnTo>
                  <a:lnTo>
                    <a:pt x="1428" y="1208"/>
                  </a:lnTo>
                  <a:lnTo>
                    <a:pt x="1428" y="1208"/>
                  </a:lnTo>
                  <a:lnTo>
                    <a:pt x="1424" y="1208"/>
                  </a:lnTo>
                  <a:lnTo>
                    <a:pt x="1424" y="1208"/>
                  </a:lnTo>
                  <a:lnTo>
                    <a:pt x="1424" y="1208"/>
                  </a:lnTo>
                  <a:lnTo>
                    <a:pt x="1424" y="1208"/>
                  </a:lnTo>
                  <a:lnTo>
                    <a:pt x="1420" y="1208"/>
                  </a:lnTo>
                  <a:lnTo>
                    <a:pt x="1420" y="1208"/>
                  </a:lnTo>
                  <a:lnTo>
                    <a:pt x="1420" y="1208"/>
                  </a:lnTo>
                  <a:lnTo>
                    <a:pt x="1420" y="1208"/>
                  </a:lnTo>
                  <a:lnTo>
                    <a:pt x="1420" y="1208"/>
                  </a:lnTo>
                  <a:lnTo>
                    <a:pt x="1416" y="1208"/>
                  </a:lnTo>
                  <a:lnTo>
                    <a:pt x="1416" y="1208"/>
                  </a:lnTo>
                  <a:lnTo>
                    <a:pt x="1416" y="1208"/>
                  </a:lnTo>
                  <a:lnTo>
                    <a:pt x="1416" y="1208"/>
                  </a:lnTo>
                  <a:lnTo>
                    <a:pt x="1412" y="1208"/>
                  </a:lnTo>
                  <a:lnTo>
                    <a:pt x="1412" y="1208"/>
                  </a:lnTo>
                  <a:lnTo>
                    <a:pt x="1412" y="1208"/>
                  </a:lnTo>
                  <a:lnTo>
                    <a:pt x="1412" y="1208"/>
                  </a:lnTo>
                  <a:lnTo>
                    <a:pt x="1412" y="1208"/>
                  </a:lnTo>
                  <a:lnTo>
                    <a:pt x="1407" y="1208"/>
                  </a:lnTo>
                  <a:lnTo>
                    <a:pt x="1407" y="1208"/>
                  </a:lnTo>
                  <a:lnTo>
                    <a:pt x="1407" y="1208"/>
                  </a:lnTo>
                  <a:lnTo>
                    <a:pt x="1407" y="1208"/>
                  </a:lnTo>
                  <a:lnTo>
                    <a:pt x="1407" y="1208"/>
                  </a:lnTo>
                  <a:lnTo>
                    <a:pt x="1403" y="1208"/>
                  </a:lnTo>
                  <a:lnTo>
                    <a:pt x="1403" y="1208"/>
                  </a:lnTo>
                  <a:lnTo>
                    <a:pt x="1403" y="1208"/>
                  </a:lnTo>
                  <a:lnTo>
                    <a:pt x="1403" y="1208"/>
                  </a:lnTo>
                  <a:lnTo>
                    <a:pt x="1399" y="1208"/>
                  </a:lnTo>
                  <a:lnTo>
                    <a:pt x="1399" y="1208"/>
                  </a:lnTo>
                  <a:lnTo>
                    <a:pt x="1399" y="1208"/>
                  </a:lnTo>
                  <a:lnTo>
                    <a:pt x="1399" y="1208"/>
                  </a:lnTo>
                  <a:lnTo>
                    <a:pt x="1399" y="1208"/>
                  </a:lnTo>
                  <a:lnTo>
                    <a:pt x="1395" y="1208"/>
                  </a:lnTo>
                  <a:lnTo>
                    <a:pt x="1395" y="1208"/>
                  </a:lnTo>
                  <a:lnTo>
                    <a:pt x="1395" y="1208"/>
                  </a:lnTo>
                  <a:lnTo>
                    <a:pt x="1395" y="1208"/>
                  </a:lnTo>
                  <a:lnTo>
                    <a:pt x="1395" y="1208"/>
                  </a:lnTo>
                  <a:lnTo>
                    <a:pt x="1391" y="1208"/>
                  </a:lnTo>
                  <a:lnTo>
                    <a:pt x="1391" y="1208"/>
                  </a:lnTo>
                  <a:lnTo>
                    <a:pt x="1391" y="1208"/>
                  </a:lnTo>
                  <a:lnTo>
                    <a:pt x="1391" y="1208"/>
                  </a:lnTo>
                  <a:lnTo>
                    <a:pt x="1387" y="1208"/>
                  </a:lnTo>
                  <a:lnTo>
                    <a:pt x="1387" y="1208"/>
                  </a:lnTo>
                  <a:lnTo>
                    <a:pt x="1387" y="1208"/>
                  </a:lnTo>
                  <a:lnTo>
                    <a:pt x="1387" y="1208"/>
                  </a:lnTo>
                  <a:lnTo>
                    <a:pt x="1387" y="1208"/>
                  </a:lnTo>
                  <a:lnTo>
                    <a:pt x="1383" y="1208"/>
                  </a:lnTo>
                  <a:lnTo>
                    <a:pt x="1383" y="1208"/>
                  </a:lnTo>
                  <a:lnTo>
                    <a:pt x="1383" y="1208"/>
                  </a:lnTo>
                  <a:lnTo>
                    <a:pt x="1383" y="1208"/>
                  </a:lnTo>
                  <a:lnTo>
                    <a:pt x="1379" y="1208"/>
                  </a:lnTo>
                  <a:lnTo>
                    <a:pt x="1379" y="1208"/>
                  </a:lnTo>
                  <a:lnTo>
                    <a:pt x="1379" y="1208"/>
                  </a:lnTo>
                  <a:lnTo>
                    <a:pt x="1379" y="1208"/>
                  </a:lnTo>
                  <a:lnTo>
                    <a:pt x="1379" y="1208"/>
                  </a:lnTo>
                  <a:lnTo>
                    <a:pt x="1374" y="1208"/>
                  </a:lnTo>
                  <a:lnTo>
                    <a:pt x="1374" y="1208"/>
                  </a:lnTo>
                  <a:lnTo>
                    <a:pt x="1374" y="1208"/>
                  </a:lnTo>
                  <a:lnTo>
                    <a:pt x="1374" y="1208"/>
                  </a:lnTo>
                  <a:lnTo>
                    <a:pt x="1374" y="1208"/>
                  </a:lnTo>
                  <a:lnTo>
                    <a:pt x="1370" y="1208"/>
                  </a:lnTo>
                  <a:lnTo>
                    <a:pt x="1370" y="1208"/>
                  </a:lnTo>
                  <a:lnTo>
                    <a:pt x="1370" y="1208"/>
                  </a:lnTo>
                  <a:lnTo>
                    <a:pt x="1370" y="1208"/>
                  </a:lnTo>
                  <a:lnTo>
                    <a:pt x="1366" y="1208"/>
                  </a:lnTo>
                  <a:lnTo>
                    <a:pt x="1366" y="1208"/>
                  </a:lnTo>
                  <a:lnTo>
                    <a:pt x="1366" y="1208"/>
                  </a:lnTo>
                  <a:lnTo>
                    <a:pt x="1366" y="1208"/>
                  </a:lnTo>
                  <a:lnTo>
                    <a:pt x="1366" y="1208"/>
                  </a:lnTo>
                  <a:lnTo>
                    <a:pt x="1362" y="1208"/>
                  </a:lnTo>
                  <a:lnTo>
                    <a:pt x="1362" y="1208"/>
                  </a:lnTo>
                  <a:lnTo>
                    <a:pt x="1362" y="1208"/>
                  </a:lnTo>
                  <a:lnTo>
                    <a:pt x="1362" y="1208"/>
                  </a:lnTo>
                  <a:lnTo>
                    <a:pt x="1358" y="1208"/>
                  </a:lnTo>
                  <a:lnTo>
                    <a:pt x="1358" y="1208"/>
                  </a:lnTo>
                  <a:lnTo>
                    <a:pt x="1358" y="1208"/>
                  </a:lnTo>
                  <a:lnTo>
                    <a:pt x="1358" y="1208"/>
                  </a:lnTo>
                  <a:lnTo>
                    <a:pt x="1358" y="1208"/>
                  </a:lnTo>
                  <a:lnTo>
                    <a:pt x="1354" y="1208"/>
                  </a:lnTo>
                  <a:lnTo>
                    <a:pt x="1354" y="1208"/>
                  </a:lnTo>
                  <a:lnTo>
                    <a:pt x="1354" y="1208"/>
                  </a:lnTo>
                  <a:lnTo>
                    <a:pt x="1354" y="1208"/>
                  </a:lnTo>
                  <a:lnTo>
                    <a:pt x="1354" y="1208"/>
                  </a:lnTo>
                  <a:lnTo>
                    <a:pt x="1350" y="1208"/>
                  </a:lnTo>
                  <a:lnTo>
                    <a:pt x="1350" y="1208"/>
                  </a:lnTo>
                  <a:lnTo>
                    <a:pt x="1350" y="1208"/>
                  </a:lnTo>
                  <a:lnTo>
                    <a:pt x="1350" y="1208"/>
                  </a:lnTo>
                  <a:lnTo>
                    <a:pt x="1345" y="1208"/>
                  </a:lnTo>
                  <a:lnTo>
                    <a:pt x="1345" y="1208"/>
                  </a:lnTo>
                  <a:lnTo>
                    <a:pt x="1345" y="1208"/>
                  </a:lnTo>
                  <a:lnTo>
                    <a:pt x="1345" y="1208"/>
                  </a:lnTo>
                  <a:lnTo>
                    <a:pt x="1345" y="1208"/>
                  </a:lnTo>
                  <a:lnTo>
                    <a:pt x="1341" y="1208"/>
                  </a:lnTo>
                  <a:lnTo>
                    <a:pt x="1341" y="1208"/>
                  </a:lnTo>
                  <a:lnTo>
                    <a:pt x="1341" y="1208"/>
                  </a:lnTo>
                  <a:lnTo>
                    <a:pt x="1341" y="1208"/>
                  </a:lnTo>
                  <a:lnTo>
                    <a:pt x="1337" y="1208"/>
                  </a:lnTo>
                  <a:lnTo>
                    <a:pt x="1337" y="1208"/>
                  </a:lnTo>
                  <a:lnTo>
                    <a:pt x="1337" y="1208"/>
                  </a:lnTo>
                  <a:lnTo>
                    <a:pt x="1337" y="1208"/>
                  </a:lnTo>
                  <a:lnTo>
                    <a:pt x="1337" y="1208"/>
                  </a:lnTo>
                  <a:lnTo>
                    <a:pt x="1333" y="1208"/>
                  </a:lnTo>
                  <a:lnTo>
                    <a:pt x="1333" y="1208"/>
                  </a:lnTo>
                  <a:lnTo>
                    <a:pt x="1333" y="1208"/>
                  </a:lnTo>
                  <a:lnTo>
                    <a:pt x="1333" y="1208"/>
                  </a:lnTo>
                  <a:lnTo>
                    <a:pt x="1333" y="1208"/>
                  </a:lnTo>
                  <a:lnTo>
                    <a:pt x="1329" y="1208"/>
                  </a:lnTo>
                  <a:lnTo>
                    <a:pt x="1329" y="1208"/>
                  </a:lnTo>
                  <a:lnTo>
                    <a:pt x="1329" y="1208"/>
                  </a:lnTo>
                  <a:lnTo>
                    <a:pt x="1329" y="1208"/>
                  </a:lnTo>
                  <a:lnTo>
                    <a:pt x="1325" y="1208"/>
                  </a:lnTo>
                  <a:lnTo>
                    <a:pt x="1325" y="1208"/>
                  </a:lnTo>
                  <a:lnTo>
                    <a:pt x="1325" y="1208"/>
                  </a:lnTo>
                  <a:lnTo>
                    <a:pt x="1325" y="1208"/>
                  </a:lnTo>
                  <a:lnTo>
                    <a:pt x="1325" y="1208"/>
                  </a:lnTo>
                  <a:lnTo>
                    <a:pt x="1321" y="1208"/>
                  </a:lnTo>
                  <a:lnTo>
                    <a:pt x="1321" y="1208"/>
                  </a:lnTo>
                  <a:lnTo>
                    <a:pt x="1321" y="1208"/>
                  </a:lnTo>
                  <a:lnTo>
                    <a:pt x="1321" y="1208"/>
                  </a:lnTo>
                  <a:lnTo>
                    <a:pt x="1316" y="1208"/>
                  </a:lnTo>
                  <a:lnTo>
                    <a:pt x="1316" y="1208"/>
                  </a:lnTo>
                  <a:lnTo>
                    <a:pt x="1316" y="1208"/>
                  </a:lnTo>
                  <a:lnTo>
                    <a:pt x="1316" y="1208"/>
                  </a:lnTo>
                  <a:lnTo>
                    <a:pt x="1316" y="1208"/>
                  </a:lnTo>
                  <a:lnTo>
                    <a:pt x="1312" y="1208"/>
                  </a:lnTo>
                  <a:lnTo>
                    <a:pt x="1312" y="1208"/>
                  </a:lnTo>
                  <a:lnTo>
                    <a:pt x="1312" y="1208"/>
                  </a:lnTo>
                  <a:lnTo>
                    <a:pt x="1312" y="1208"/>
                  </a:lnTo>
                  <a:lnTo>
                    <a:pt x="1312" y="1208"/>
                  </a:lnTo>
                  <a:lnTo>
                    <a:pt x="1308" y="1208"/>
                  </a:lnTo>
                  <a:lnTo>
                    <a:pt x="1308" y="1208"/>
                  </a:lnTo>
                  <a:lnTo>
                    <a:pt x="1308" y="1208"/>
                  </a:lnTo>
                  <a:lnTo>
                    <a:pt x="1308" y="1208"/>
                  </a:lnTo>
                  <a:lnTo>
                    <a:pt x="1304" y="1208"/>
                  </a:lnTo>
                  <a:lnTo>
                    <a:pt x="1304" y="1208"/>
                  </a:lnTo>
                  <a:lnTo>
                    <a:pt x="1304" y="1208"/>
                  </a:lnTo>
                  <a:lnTo>
                    <a:pt x="1304" y="1208"/>
                  </a:lnTo>
                  <a:lnTo>
                    <a:pt x="1304" y="1208"/>
                  </a:lnTo>
                  <a:lnTo>
                    <a:pt x="1300" y="1208"/>
                  </a:lnTo>
                  <a:lnTo>
                    <a:pt x="1300" y="1208"/>
                  </a:lnTo>
                  <a:lnTo>
                    <a:pt x="1300" y="1208"/>
                  </a:lnTo>
                  <a:lnTo>
                    <a:pt x="1300" y="1208"/>
                  </a:lnTo>
                  <a:lnTo>
                    <a:pt x="1296" y="1208"/>
                  </a:lnTo>
                  <a:lnTo>
                    <a:pt x="1296" y="1208"/>
                  </a:lnTo>
                  <a:lnTo>
                    <a:pt x="1296" y="1208"/>
                  </a:lnTo>
                  <a:lnTo>
                    <a:pt x="1296" y="1208"/>
                  </a:lnTo>
                  <a:lnTo>
                    <a:pt x="1296" y="1208"/>
                  </a:lnTo>
                  <a:lnTo>
                    <a:pt x="1292" y="1208"/>
                  </a:lnTo>
                  <a:lnTo>
                    <a:pt x="1292" y="1208"/>
                  </a:lnTo>
                  <a:lnTo>
                    <a:pt x="1292" y="1208"/>
                  </a:lnTo>
                  <a:lnTo>
                    <a:pt x="1292" y="1208"/>
                  </a:lnTo>
                  <a:lnTo>
                    <a:pt x="1292" y="1208"/>
                  </a:lnTo>
                  <a:lnTo>
                    <a:pt x="1287" y="1208"/>
                  </a:lnTo>
                  <a:lnTo>
                    <a:pt x="1287" y="1208"/>
                  </a:lnTo>
                  <a:lnTo>
                    <a:pt x="1287" y="1208"/>
                  </a:lnTo>
                  <a:lnTo>
                    <a:pt x="1287" y="1208"/>
                  </a:lnTo>
                  <a:lnTo>
                    <a:pt x="1283" y="1208"/>
                  </a:lnTo>
                  <a:lnTo>
                    <a:pt x="1283" y="1208"/>
                  </a:lnTo>
                  <a:lnTo>
                    <a:pt x="1283" y="1208"/>
                  </a:lnTo>
                  <a:lnTo>
                    <a:pt x="1283" y="1208"/>
                  </a:lnTo>
                  <a:lnTo>
                    <a:pt x="1283" y="1208"/>
                  </a:lnTo>
                  <a:lnTo>
                    <a:pt x="1279" y="1208"/>
                  </a:lnTo>
                  <a:lnTo>
                    <a:pt x="1279" y="1208"/>
                  </a:lnTo>
                  <a:lnTo>
                    <a:pt x="1279" y="1208"/>
                  </a:lnTo>
                  <a:lnTo>
                    <a:pt x="1279" y="1208"/>
                  </a:lnTo>
                  <a:lnTo>
                    <a:pt x="1279" y="1208"/>
                  </a:lnTo>
                  <a:lnTo>
                    <a:pt x="1275" y="1208"/>
                  </a:lnTo>
                  <a:lnTo>
                    <a:pt x="1275" y="1208"/>
                  </a:lnTo>
                  <a:lnTo>
                    <a:pt x="1275" y="1208"/>
                  </a:lnTo>
                  <a:lnTo>
                    <a:pt x="1275" y="1208"/>
                  </a:lnTo>
                  <a:lnTo>
                    <a:pt x="1271" y="1208"/>
                  </a:lnTo>
                  <a:lnTo>
                    <a:pt x="1271" y="1208"/>
                  </a:lnTo>
                  <a:lnTo>
                    <a:pt x="1271" y="1208"/>
                  </a:lnTo>
                  <a:lnTo>
                    <a:pt x="1271" y="1208"/>
                  </a:lnTo>
                  <a:lnTo>
                    <a:pt x="1271" y="1208"/>
                  </a:lnTo>
                  <a:lnTo>
                    <a:pt x="1267" y="1208"/>
                  </a:lnTo>
                  <a:lnTo>
                    <a:pt x="1267" y="1208"/>
                  </a:lnTo>
                  <a:lnTo>
                    <a:pt x="1267" y="1208"/>
                  </a:lnTo>
                  <a:lnTo>
                    <a:pt x="1267" y="1208"/>
                  </a:lnTo>
                  <a:lnTo>
                    <a:pt x="1263" y="1208"/>
                  </a:lnTo>
                  <a:lnTo>
                    <a:pt x="1263" y="1208"/>
                  </a:lnTo>
                  <a:lnTo>
                    <a:pt x="1263" y="1208"/>
                  </a:lnTo>
                  <a:lnTo>
                    <a:pt x="1263" y="1208"/>
                  </a:lnTo>
                  <a:lnTo>
                    <a:pt x="1263" y="1208"/>
                  </a:lnTo>
                  <a:lnTo>
                    <a:pt x="1258" y="1208"/>
                  </a:lnTo>
                  <a:lnTo>
                    <a:pt x="1258" y="1208"/>
                  </a:lnTo>
                  <a:lnTo>
                    <a:pt x="1258" y="1208"/>
                  </a:lnTo>
                  <a:lnTo>
                    <a:pt x="1258" y="1208"/>
                  </a:lnTo>
                  <a:lnTo>
                    <a:pt x="1258" y="1208"/>
                  </a:lnTo>
                  <a:lnTo>
                    <a:pt x="1254" y="1208"/>
                  </a:lnTo>
                  <a:lnTo>
                    <a:pt x="1254" y="1208"/>
                  </a:lnTo>
                  <a:lnTo>
                    <a:pt x="1254" y="1208"/>
                  </a:lnTo>
                  <a:lnTo>
                    <a:pt x="1254" y="1208"/>
                  </a:lnTo>
                  <a:lnTo>
                    <a:pt x="1250" y="1208"/>
                  </a:lnTo>
                  <a:lnTo>
                    <a:pt x="1250" y="1208"/>
                  </a:lnTo>
                  <a:lnTo>
                    <a:pt x="1250" y="1208"/>
                  </a:lnTo>
                  <a:lnTo>
                    <a:pt x="1250" y="1208"/>
                  </a:lnTo>
                  <a:lnTo>
                    <a:pt x="1250" y="1208"/>
                  </a:lnTo>
                  <a:lnTo>
                    <a:pt x="1246" y="1208"/>
                  </a:lnTo>
                  <a:lnTo>
                    <a:pt x="1246" y="1208"/>
                  </a:lnTo>
                  <a:lnTo>
                    <a:pt x="1246" y="1208"/>
                  </a:lnTo>
                  <a:lnTo>
                    <a:pt x="1246" y="1208"/>
                  </a:lnTo>
                  <a:lnTo>
                    <a:pt x="1242" y="1208"/>
                  </a:lnTo>
                  <a:lnTo>
                    <a:pt x="1242" y="1208"/>
                  </a:lnTo>
                  <a:lnTo>
                    <a:pt x="1242" y="1208"/>
                  </a:lnTo>
                  <a:lnTo>
                    <a:pt x="1242" y="1208"/>
                  </a:lnTo>
                  <a:lnTo>
                    <a:pt x="1242" y="1208"/>
                  </a:lnTo>
                  <a:lnTo>
                    <a:pt x="1238" y="1208"/>
                  </a:lnTo>
                  <a:lnTo>
                    <a:pt x="1238" y="1208"/>
                  </a:lnTo>
                  <a:lnTo>
                    <a:pt x="1238" y="1208"/>
                  </a:lnTo>
                  <a:lnTo>
                    <a:pt x="1238" y="1208"/>
                  </a:lnTo>
                  <a:lnTo>
                    <a:pt x="1238" y="1208"/>
                  </a:lnTo>
                  <a:lnTo>
                    <a:pt x="1234" y="1208"/>
                  </a:lnTo>
                  <a:lnTo>
                    <a:pt x="1234" y="1208"/>
                  </a:lnTo>
                  <a:lnTo>
                    <a:pt x="1234" y="1208"/>
                  </a:lnTo>
                  <a:lnTo>
                    <a:pt x="1234" y="1208"/>
                  </a:lnTo>
                  <a:lnTo>
                    <a:pt x="1230" y="1208"/>
                  </a:lnTo>
                  <a:lnTo>
                    <a:pt x="1230" y="1208"/>
                  </a:lnTo>
                  <a:lnTo>
                    <a:pt x="1230" y="1208"/>
                  </a:lnTo>
                  <a:lnTo>
                    <a:pt x="1230" y="1208"/>
                  </a:lnTo>
                  <a:lnTo>
                    <a:pt x="1230" y="1208"/>
                  </a:lnTo>
                  <a:lnTo>
                    <a:pt x="1225" y="1208"/>
                  </a:lnTo>
                  <a:lnTo>
                    <a:pt x="1225" y="1208"/>
                  </a:lnTo>
                  <a:lnTo>
                    <a:pt x="1225" y="1208"/>
                  </a:lnTo>
                  <a:lnTo>
                    <a:pt x="1225" y="1208"/>
                  </a:lnTo>
                  <a:lnTo>
                    <a:pt x="1221" y="1208"/>
                  </a:lnTo>
                  <a:lnTo>
                    <a:pt x="1221" y="1208"/>
                  </a:lnTo>
                  <a:lnTo>
                    <a:pt x="1221" y="1208"/>
                  </a:lnTo>
                  <a:lnTo>
                    <a:pt x="1221" y="1208"/>
                  </a:lnTo>
                  <a:lnTo>
                    <a:pt x="1221" y="1208"/>
                  </a:lnTo>
                  <a:lnTo>
                    <a:pt x="1217" y="1208"/>
                  </a:lnTo>
                  <a:lnTo>
                    <a:pt x="1217" y="1208"/>
                  </a:lnTo>
                  <a:lnTo>
                    <a:pt x="1217" y="1208"/>
                  </a:lnTo>
                  <a:lnTo>
                    <a:pt x="1217" y="1208"/>
                  </a:lnTo>
                  <a:lnTo>
                    <a:pt x="1217" y="1208"/>
                  </a:lnTo>
                  <a:lnTo>
                    <a:pt x="1213" y="1208"/>
                  </a:lnTo>
                  <a:lnTo>
                    <a:pt x="1213" y="1208"/>
                  </a:lnTo>
                  <a:lnTo>
                    <a:pt x="1213" y="1208"/>
                  </a:lnTo>
                  <a:lnTo>
                    <a:pt x="1213" y="1208"/>
                  </a:lnTo>
                  <a:lnTo>
                    <a:pt x="1209" y="1208"/>
                  </a:lnTo>
                  <a:lnTo>
                    <a:pt x="1209" y="1208"/>
                  </a:lnTo>
                  <a:lnTo>
                    <a:pt x="1209" y="1208"/>
                  </a:lnTo>
                  <a:lnTo>
                    <a:pt x="1209" y="1208"/>
                  </a:lnTo>
                  <a:lnTo>
                    <a:pt x="1209" y="1208"/>
                  </a:lnTo>
                  <a:lnTo>
                    <a:pt x="1205" y="1208"/>
                  </a:lnTo>
                  <a:lnTo>
                    <a:pt x="1205" y="1208"/>
                  </a:lnTo>
                  <a:lnTo>
                    <a:pt x="1205" y="1208"/>
                  </a:lnTo>
                  <a:lnTo>
                    <a:pt x="1205" y="1208"/>
                  </a:lnTo>
                  <a:lnTo>
                    <a:pt x="1201" y="1208"/>
                  </a:lnTo>
                  <a:lnTo>
                    <a:pt x="1201" y="1208"/>
                  </a:lnTo>
                  <a:lnTo>
                    <a:pt x="1201" y="1208"/>
                  </a:lnTo>
                  <a:lnTo>
                    <a:pt x="1201" y="1208"/>
                  </a:lnTo>
                  <a:lnTo>
                    <a:pt x="1201" y="1208"/>
                  </a:lnTo>
                  <a:lnTo>
                    <a:pt x="1196" y="1208"/>
                  </a:lnTo>
                  <a:lnTo>
                    <a:pt x="1196" y="1208"/>
                  </a:lnTo>
                  <a:lnTo>
                    <a:pt x="1196" y="1208"/>
                  </a:lnTo>
                  <a:lnTo>
                    <a:pt x="1196" y="1208"/>
                  </a:lnTo>
                  <a:lnTo>
                    <a:pt x="1196" y="1208"/>
                  </a:lnTo>
                  <a:lnTo>
                    <a:pt x="1192" y="1208"/>
                  </a:lnTo>
                  <a:lnTo>
                    <a:pt x="1192" y="1208"/>
                  </a:lnTo>
                  <a:lnTo>
                    <a:pt x="1192" y="1208"/>
                  </a:lnTo>
                  <a:lnTo>
                    <a:pt x="1192" y="1208"/>
                  </a:lnTo>
                  <a:lnTo>
                    <a:pt x="1188" y="1208"/>
                  </a:lnTo>
                  <a:lnTo>
                    <a:pt x="1188" y="1208"/>
                  </a:lnTo>
                  <a:lnTo>
                    <a:pt x="1188" y="1208"/>
                  </a:lnTo>
                  <a:lnTo>
                    <a:pt x="1188" y="1208"/>
                  </a:lnTo>
                  <a:lnTo>
                    <a:pt x="1188" y="1208"/>
                  </a:lnTo>
                  <a:lnTo>
                    <a:pt x="1184" y="1208"/>
                  </a:lnTo>
                  <a:lnTo>
                    <a:pt x="1184" y="1208"/>
                  </a:lnTo>
                  <a:lnTo>
                    <a:pt x="1184" y="1208"/>
                  </a:lnTo>
                  <a:lnTo>
                    <a:pt x="1184" y="1208"/>
                  </a:lnTo>
                  <a:lnTo>
                    <a:pt x="1184" y="1208"/>
                  </a:lnTo>
                  <a:lnTo>
                    <a:pt x="1180" y="1208"/>
                  </a:lnTo>
                  <a:lnTo>
                    <a:pt x="1180" y="1208"/>
                  </a:lnTo>
                  <a:lnTo>
                    <a:pt x="1180" y="1208"/>
                  </a:lnTo>
                  <a:lnTo>
                    <a:pt x="1180" y="1208"/>
                  </a:lnTo>
                  <a:lnTo>
                    <a:pt x="1176" y="1208"/>
                  </a:lnTo>
                  <a:lnTo>
                    <a:pt x="1176" y="1208"/>
                  </a:lnTo>
                  <a:lnTo>
                    <a:pt x="1176" y="1208"/>
                  </a:lnTo>
                  <a:lnTo>
                    <a:pt x="1176" y="1208"/>
                  </a:lnTo>
                  <a:lnTo>
                    <a:pt x="1176" y="1208"/>
                  </a:lnTo>
                  <a:lnTo>
                    <a:pt x="1172" y="1208"/>
                  </a:lnTo>
                  <a:lnTo>
                    <a:pt x="1172" y="1208"/>
                  </a:lnTo>
                  <a:lnTo>
                    <a:pt x="1172" y="1208"/>
                  </a:lnTo>
                  <a:lnTo>
                    <a:pt x="1172" y="1208"/>
                  </a:lnTo>
                  <a:lnTo>
                    <a:pt x="1167" y="1208"/>
                  </a:lnTo>
                  <a:lnTo>
                    <a:pt x="1167" y="1208"/>
                  </a:lnTo>
                  <a:lnTo>
                    <a:pt x="1167" y="1208"/>
                  </a:lnTo>
                  <a:lnTo>
                    <a:pt x="1167" y="1208"/>
                  </a:lnTo>
                  <a:lnTo>
                    <a:pt x="1167" y="1208"/>
                  </a:lnTo>
                  <a:lnTo>
                    <a:pt x="1163" y="1208"/>
                  </a:lnTo>
                  <a:lnTo>
                    <a:pt x="1163" y="1208"/>
                  </a:lnTo>
                  <a:lnTo>
                    <a:pt x="1163" y="1208"/>
                  </a:lnTo>
                  <a:lnTo>
                    <a:pt x="1163" y="1208"/>
                  </a:lnTo>
                  <a:lnTo>
                    <a:pt x="1163" y="1208"/>
                  </a:lnTo>
                  <a:lnTo>
                    <a:pt x="1159" y="1208"/>
                  </a:lnTo>
                  <a:lnTo>
                    <a:pt x="1159" y="1208"/>
                  </a:lnTo>
                  <a:lnTo>
                    <a:pt x="1159" y="1208"/>
                  </a:lnTo>
                  <a:lnTo>
                    <a:pt x="1159" y="1208"/>
                  </a:lnTo>
                  <a:lnTo>
                    <a:pt x="1155" y="1208"/>
                  </a:lnTo>
                  <a:lnTo>
                    <a:pt x="1155" y="1208"/>
                  </a:lnTo>
                  <a:lnTo>
                    <a:pt x="1155" y="1208"/>
                  </a:lnTo>
                  <a:lnTo>
                    <a:pt x="1155" y="1208"/>
                  </a:lnTo>
                  <a:lnTo>
                    <a:pt x="1155" y="1208"/>
                  </a:lnTo>
                  <a:lnTo>
                    <a:pt x="1151" y="1208"/>
                  </a:lnTo>
                  <a:lnTo>
                    <a:pt x="1151" y="1208"/>
                  </a:lnTo>
                  <a:lnTo>
                    <a:pt x="1151" y="1208"/>
                  </a:lnTo>
                  <a:lnTo>
                    <a:pt x="1151" y="1208"/>
                  </a:lnTo>
                  <a:lnTo>
                    <a:pt x="1147" y="1208"/>
                  </a:lnTo>
                  <a:lnTo>
                    <a:pt x="1147" y="1208"/>
                  </a:lnTo>
                  <a:lnTo>
                    <a:pt x="1147" y="1208"/>
                  </a:lnTo>
                  <a:lnTo>
                    <a:pt x="1147" y="1208"/>
                  </a:lnTo>
                  <a:lnTo>
                    <a:pt x="1147" y="1208"/>
                  </a:lnTo>
                  <a:lnTo>
                    <a:pt x="1143" y="1208"/>
                  </a:lnTo>
                  <a:lnTo>
                    <a:pt x="1143" y="1208"/>
                  </a:lnTo>
                  <a:lnTo>
                    <a:pt x="1143" y="1208"/>
                  </a:lnTo>
                  <a:lnTo>
                    <a:pt x="1143" y="1208"/>
                  </a:lnTo>
                  <a:lnTo>
                    <a:pt x="1143" y="1208"/>
                  </a:lnTo>
                  <a:lnTo>
                    <a:pt x="1138" y="1208"/>
                  </a:lnTo>
                  <a:lnTo>
                    <a:pt x="1138" y="1208"/>
                  </a:lnTo>
                  <a:lnTo>
                    <a:pt x="1138" y="1208"/>
                  </a:lnTo>
                  <a:lnTo>
                    <a:pt x="1138" y="1208"/>
                  </a:lnTo>
                  <a:lnTo>
                    <a:pt x="1134" y="1208"/>
                  </a:lnTo>
                  <a:lnTo>
                    <a:pt x="1134" y="1208"/>
                  </a:lnTo>
                  <a:lnTo>
                    <a:pt x="1134" y="1208"/>
                  </a:lnTo>
                  <a:lnTo>
                    <a:pt x="1134" y="1208"/>
                  </a:lnTo>
                  <a:lnTo>
                    <a:pt x="1134" y="1208"/>
                  </a:lnTo>
                  <a:lnTo>
                    <a:pt x="1130" y="1208"/>
                  </a:lnTo>
                  <a:lnTo>
                    <a:pt x="1130" y="1208"/>
                  </a:lnTo>
                  <a:lnTo>
                    <a:pt x="1130" y="1208"/>
                  </a:lnTo>
                  <a:lnTo>
                    <a:pt x="1130" y="1208"/>
                  </a:lnTo>
                  <a:lnTo>
                    <a:pt x="1126" y="1208"/>
                  </a:lnTo>
                  <a:lnTo>
                    <a:pt x="1126" y="1208"/>
                  </a:lnTo>
                  <a:lnTo>
                    <a:pt x="1126" y="1208"/>
                  </a:lnTo>
                  <a:lnTo>
                    <a:pt x="1126" y="1208"/>
                  </a:lnTo>
                  <a:lnTo>
                    <a:pt x="1126" y="1208"/>
                  </a:lnTo>
                  <a:lnTo>
                    <a:pt x="1122" y="1208"/>
                  </a:lnTo>
                  <a:lnTo>
                    <a:pt x="1122" y="1208"/>
                  </a:lnTo>
                  <a:lnTo>
                    <a:pt x="1122" y="1208"/>
                  </a:lnTo>
                  <a:lnTo>
                    <a:pt x="1122" y="1208"/>
                  </a:lnTo>
                  <a:lnTo>
                    <a:pt x="1122" y="1208"/>
                  </a:lnTo>
                  <a:lnTo>
                    <a:pt x="1118" y="1208"/>
                  </a:lnTo>
                  <a:lnTo>
                    <a:pt x="1118" y="1208"/>
                  </a:lnTo>
                  <a:lnTo>
                    <a:pt x="1118" y="1208"/>
                  </a:lnTo>
                  <a:lnTo>
                    <a:pt x="1118" y="1208"/>
                  </a:lnTo>
                  <a:lnTo>
                    <a:pt x="1114" y="1208"/>
                  </a:lnTo>
                  <a:lnTo>
                    <a:pt x="1114" y="1208"/>
                  </a:lnTo>
                  <a:lnTo>
                    <a:pt x="1114" y="1208"/>
                  </a:lnTo>
                  <a:lnTo>
                    <a:pt x="1114" y="1208"/>
                  </a:lnTo>
                  <a:lnTo>
                    <a:pt x="1114" y="1208"/>
                  </a:lnTo>
                  <a:lnTo>
                    <a:pt x="1109" y="1208"/>
                  </a:lnTo>
                  <a:lnTo>
                    <a:pt x="1109" y="1208"/>
                  </a:lnTo>
                  <a:lnTo>
                    <a:pt x="1109" y="1208"/>
                  </a:lnTo>
                  <a:lnTo>
                    <a:pt x="1109" y="1208"/>
                  </a:lnTo>
                  <a:lnTo>
                    <a:pt x="1105" y="1208"/>
                  </a:lnTo>
                  <a:lnTo>
                    <a:pt x="1105" y="1208"/>
                  </a:lnTo>
                  <a:lnTo>
                    <a:pt x="1105" y="1208"/>
                  </a:lnTo>
                  <a:lnTo>
                    <a:pt x="1105" y="1208"/>
                  </a:lnTo>
                  <a:lnTo>
                    <a:pt x="1105" y="1208"/>
                  </a:lnTo>
                  <a:lnTo>
                    <a:pt x="1101" y="1208"/>
                  </a:lnTo>
                  <a:lnTo>
                    <a:pt x="1101" y="1208"/>
                  </a:lnTo>
                  <a:lnTo>
                    <a:pt x="1101" y="1208"/>
                  </a:lnTo>
                  <a:lnTo>
                    <a:pt x="1101" y="1208"/>
                  </a:lnTo>
                  <a:lnTo>
                    <a:pt x="1101" y="1208"/>
                  </a:lnTo>
                  <a:lnTo>
                    <a:pt x="1097" y="1208"/>
                  </a:lnTo>
                  <a:lnTo>
                    <a:pt x="1097" y="1208"/>
                  </a:lnTo>
                  <a:lnTo>
                    <a:pt x="1097" y="1208"/>
                  </a:lnTo>
                  <a:lnTo>
                    <a:pt x="1097" y="1208"/>
                  </a:lnTo>
                  <a:lnTo>
                    <a:pt x="1093" y="1208"/>
                  </a:lnTo>
                  <a:lnTo>
                    <a:pt x="1093" y="1208"/>
                  </a:lnTo>
                  <a:lnTo>
                    <a:pt x="1093" y="1208"/>
                  </a:lnTo>
                  <a:lnTo>
                    <a:pt x="1093" y="1208"/>
                  </a:lnTo>
                  <a:lnTo>
                    <a:pt x="1093" y="1208"/>
                  </a:lnTo>
                  <a:lnTo>
                    <a:pt x="1089" y="1208"/>
                  </a:lnTo>
                  <a:lnTo>
                    <a:pt x="1089" y="1208"/>
                  </a:lnTo>
                  <a:lnTo>
                    <a:pt x="1089" y="1208"/>
                  </a:lnTo>
                  <a:lnTo>
                    <a:pt x="1089" y="1208"/>
                  </a:lnTo>
                  <a:lnTo>
                    <a:pt x="1089" y="1208"/>
                  </a:lnTo>
                  <a:lnTo>
                    <a:pt x="1085" y="1208"/>
                  </a:lnTo>
                  <a:lnTo>
                    <a:pt x="1085" y="1208"/>
                  </a:lnTo>
                  <a:lnTo>
                    <a:pt x="1085" y="1208"/>
                  </a:lnTo>
                  <a:lnTo>
                    <a:pt x="1085" y="1208"/>
                  </a:lnTo>
                  <a:lnTo>
                    <a:pt x="1080" y="1208"/>
                  </a:lnTo>
                  <a:lnTo>
                    <a:pt x="1080" y="1208"/>
                  </a:lnTo>
                  <a:lnTo>
                    <a:pt x="1080" y="1208"/>
                  </a:lnTo>
                  <a:lnTo>
                    <a:pt x="1080" y="1208"/>
                  </a:lnTo>
                  <a:lnTo>
                    <a:pt x="1080" y="1208"/>
                  </a:lnTo>
                  <a:lnTo>
                    <a:pt x="1076" y="1208"/>
                  </a:lnTo>
                  <a:lnTo>
                    <a:pt x="1076" y="1208"/>
                  </a:lnTo>
                  <a:lnTo>
                    <a:pt x="1076" y="1208"/>
                  </a:lnTo>
                  <a:lnTo>
                    <a:pt x="1076" y="1208"/>
                  </a:lnTo>
                  <a:lnTo>
                    <a:pt x="1072" y="1208"/>
                  </a:lnTo>
                  <a:lnTo>
                    <a:pt x="1072" y="1208"/>
                  </a:lnTo>
                  <a:lnTo>
                    <a:pt x="1072" y="1208"/>
                  </a:lnTo>
                  <a:lnTo>
                    <a:pt x="1072" y="1208"/>
                  </a:lnTo>
                  <a:lnTo>
                    <a:pt x="1072" y="1208"/>
                  </a:lnTo>
                  <a:lnTo>
                    <a:pt x="1068" y="1208"/>
                  </a:lnTo>
                  <a:lnTo>
                    <a:pt x="1068" y="1208"/>
                  </a:lnTo>
                  <a:lnTo>
                    <a:pt x="1068" y="1208"/>
                  </a:lnTo>
                  <a:lnTo>
                    <a:pt x="1068" y="1208"/>
                  </a:lnTo>
                  <a:lnTo>
                    <a:pt x="1068" y="1208"/>
                  </a:lnTo>
                  <a:lnTo>
                    <a:pt x="1064" y="1208"/>
                  </a:lnTo>
                  <a:lnTo>
                    <a:pt x="1064" y="1208"/>
                  </a:lnTo>
                  <a:lnTo>
                    <a:pt x="1064" y="1208"/>
                  </a:lnTo>
                  <a:lnTo>
                    <a:pt x="1064" y="1208"/>
                  </a:lnTo>
                  <a:lnTo>
                    <a:pt x="1060" y="1208"/>
                  </a:lnTo>
                  <a:lnTo>
                    <a:pt x="1060" y="1208"/>
                  </a:lnTo>
                  <a:lnTo>
                    <a:pt x="1060" y="1208"/>
                  </a:lnTo>
                  <a:lnTo>
                    <a:pt x="1060" y="1208"/>
                  </a:lnTo>
                  <a:lnTo>
                    <a:pt x="1060" y="1208"/>
                  </a:lnTo>
                  <a:lnTo>
                    <a:pt x="1056" y="1208"/>
                  </a:lnTo>
                  <a:lnTo>
                    <a:pt x="1056" y="1208"/>
                  </a:lnTo>
                  <a:lnTo>
                    <a:pt x="1056" y="1208"/>
                  </a:lnTo>
                  <a:lnTo>
                    <a:pt x="1056" y="1208"/>
                  </a:lnTo>
                  <a:lnTo>
                    <a:pt x="1052" y="1208"/>
                  </a:lnTo>
                  <a:lnTo>
                    <a:pt x="1052" y="1208"/>
                  </a:lnTo>
                  <a:lnTo>
                    <a:pt x="1052" y="1208"/>
                  </a:lnTo>
                  <a:lnTo>
                    <a:pt x="1052" y="1208"/>
                  </a:lnTo>
                  <a:lnTo>
                    <a:pt x="1052" y="1208"/>
                  </a:lnTo>
                  <a:lnTo>
                    <a:pt x="1047" y="1208"/>
                  </a:lnTo>
                  <a:lnTo>
                    <a:pt x="1047" y="1208"/>
                  </a:lnTo>
                  <a:lnTo>
                    <a:pt x="1047" y="1208"/>
                  </a:lnTo>
                  <a:lnTo>
                    <a:pt x="1047" y="1208"/>
                  </a:lnTo>
                  <a:lnTo>
                    <a:pt x="1047" y="1208"/>
                  </a:lnTo>
                  <a:lnTo>
                    <a:pt x="1043" y="1208"/>
                  </a:lnTo>
                  <a:lnTo>
                    <a:pt x="1043" y="1208"/>
                  </a:lnTo>
                  <a:lnTo>
                    <a:pt x="1043" y="1208"/>
                  </a:lnTo>
                  <a:lnTo>
                    <a:pt x="1043" y="1208"/>
                  </a:lnTo>
                  <a:lnTo>
                    <a:pt x="1039" y="1208"/>
                  </a:lnTo>
                  <a:lnTo>
                    <a:pt x="1039" y="1208"/>
                  </a:lnTo>
                  <a:lnTo>
                    <a:pt x="1039" y="1208"/>
                  </a:lnTo>
                  <a:lnTo>
                    <a:pt x="1039" y="1208"/>
                  </a:lnTo>
                  <a:lnTo>
                    <a:pt x="1039" y="1208"/>
                  </a:lnTo>
                  <a:lnTo>
                    <a:pt x="1035" y="1208"/>
                  </a:lnTo>
                  <a:lnTo>
                    <a:pt x="1035" y="1208"/>
                  </a:lnTo>
                  <a:lnTo>
                    <a:pt x="1035" y="1208"/>
                  </a:lnTo>
                  <a:lnTo>
                    <a:pt x="1035" y="1208"/>
                  </a:lnTo>
                  <a:lnTo>
                    <a:pt x="1031" y="1208"/>
                  </a:lnTo>
                  <a:lnTo>
                    <a:pt x="1031" y="1208"/>
                  </a:lnTo>
                  <a:lnTo>
                    <a:pt x="1031" y="1208"/>
                  </a:lnTo>
                  <a:lnTo>
                    <a:pt x="1031" y="1208"/>
                  </a:lnTo>
                  <a:lnTo>
                    <a:pt x="1031" y="1208"/>
                  </a:lnTo>
                  <a:lnTo>
                    <a:pt x="1027" y="1208"/>
                  </a:lnTo>
                  <a:lnTo>
                    <a:pt x="1027" y="1208"/>
                  </a:lnTo>
                  <a:lnTo>
                    <a:pt x="1027" y="1208"/>
                  </a:lnTo>
                  <a:lnTo>
                    <a:pt x="1027" y="1208"/>
                  </a:lnTo>
                  <a:lnTo>
                    <a:pt x="1027" y="1208"/>
                  </a:lnTo>
                  <a:lnTo>
                    <a:pt x="1023" y="1208"/>
                  </a:lnTo>
                  <a:lnTo>
                    <a:pt x="1023" y="1208"/>
                  </a:lnTo>
                  <a:lnTo>
                    <a:pt x="1023" y="1208"/>
                  </a:lnTo>
                  <a:lnTo>
                    <a:pt x="1023" y="1208"/>
                  </a:lnTo>
                  <a:lnTo>
                    <a:pt x="1018" y="1208"/>
                  </a:lnTo>
                  <a:lnTo>
                    <a:pt x="1018" y="1208"/>
                  </a:lnTo>
                  <a:lnTo>
                    <a:pt x="1018" y="1208"/>
                  </a:lnTo>
                  <a:lnTo>
                    <a:pt x="1018" y="1208"/>
                  </a:lnTo>
                  <a:lnTo>
                    <a:pt x="1018" y="1208"/>
                  </a:lnTo>
                  <a:lnTo>
                    <a:pt x="1014" y="1208"/>
                  </a:lnTo>
                  <a:lnTo>
                    <a:pt x="1014" y="1208"/>
                  </a:lnTo>
                  <a:lnTo>
                    <a:pt x="1014" y="1208"/>
                  </a:lnTo>
                  <a:lnTo>
                    <a:pt x="1014" y="1208"/>
                  </a:lnTo>
                  <a:lnTo>
                    <a:pt x="1010" y="1208"/>
                  </a:lnTo>
                  <a:lnTo>
                    <a:pt x="1010" y="1208"/>
                  </a:lnTo>
                  <a:lnTo>
                    <a:pt x="1010" y="1208"/>
                  </a:lnTo>
                  <a:lnTo>
                    <a:pt x="1010" y="1208"/>
                  </a:lnTo>
                  <a:lnTo>
                    <a:pt x="1010" y="1208"/>
                  </a:lnTo>
                  <a:lnTo>
                    <a:pt x="1006" y="1208"/>
                  </a:lnTo>
                  <a:lnTo>
                    <a:pt x="1006" y="1208"/>
                  </a:lnTo>
                  <a:lnTo>
                    <a:pt x="1006" y="1208"/>
                  </a:lnTo>
                  <a:lnTo>
                    <a:pt x="1006" y="1208"/>
                  </a:lnTo>
                  <a:lnTo>
                    <a:pt x="1006" y="1208"/>
                  </a:lnTo>
                  <a:lnTo>
                    <a:pt x="1002" y="1208"/>
                  </a:lnTo>
                  <a:lnTo>
                    <a:pt x="1002" y="1208"/>
                  </a:lnTo>
                  <a:lnTo>
                    <a:pt x="1002" y="1208"/>
                  </a:lnTo>
                  <a:lnTo>
                    <a:pt x="1002" y="1208"/>
                  </a:lnTo>
                  <a:lnTo>
                    <a:pt x="998" y="1208"/>
                  </a:lnTo>
                  <a:lnTo>
                    <a:pt x="998" y="1208"/>
                  </a:lnTo>
                  <a:lnTo>
                    <a:pt x="998" y="1208"/>
                  </a:lnTo>
                  <a:lnTo>
                    <a:pt x="998" y="1208"/>
                  </a:lnTo>
                  <a:lnTo>
                    <a:pt x="998" y="1208"/>
                  </a:lnTo>
                  <a:lnTo>
                    <a:pt x="994" y="1208"/>
                  </a:lnTo>
                  <a:lnTo>
                    <a:pt x="994" y="1208"/>
                  </a:lnTo>
                  <a:lnTo>
                    <a:pt x="994" y="1208"/>
                  </a:lnTo>
                  <a:lnTo>
                    <a:pt x="994" y="1208"/>
                  </a:lnTo>
                  <a:lnTo>
                    <a:pt x="994" y="1208"/>
                  </a:lnTo>
                  <a:lnTo>
                    <a:pt x="989" y="1208"/>
                  </a:lnTo>
                  <a:lnTo>
                    <a:pt x="989" y="1208"/>
                  </a:lnTo>
                  <a:lnTo>
                    <a:pt x="989" y="1208"/>
                  </a:lnTo>
                  <a:lnTo>
                    <a:pt x="989" y="1208"/>
                  </a:lnTo>
                  <a:lnTo>
                    <a:pt x="985" y="1208"/>
                  </a:lnTo>
                  <a:lnTo>
                    <a:pt x="985" y="1208"/>
                  </a:lnTo>
                  <a:lnTo>
                    <a:pt x="985" y="1208"/>
                  </a:lnTo>
                  <a:lnTo>
                    <a:pt x="985" y="1208"/>
                  </a:lnTo>
                  <a:lnTo>
                    <a:pt x="985" y="1208"/>
                  </a:lnTo>
                  <a:lnTo>
                    <a:pt x="981" y="1208"/>
                  </a:lnTo>
                  <a:lnTo>
                    <a:pt x="981" y="1208"/>
                  </a:lnTo>
                  <a:lnTo>
                    <a:pt x="981" y="1208"/>
                  </a:lnTo>
                  <a:lnTo>
                    <a:pt x="981" y="1208"/>
                  </a:lnTo>
                  <a:lnTo>
                    <a:pt x="977" y="1208"/>
                  </a:lnTo>
                  <a:lnTo>
                    <a:pt x="977" y="1208"/>
                  </a:lnTo>
                  <a:lnTo>
                    <a:pt x="977" y="1208"/>
                  </a:lnTo>
                  <a:lnTo>
                    <a:pt x="977" y="1208"/>
                  </a:lnTo>
                  <a:lnTo>
                    <a:pt x="977" y="1208"/>
                  </a:lnTo>
                  <a:lnTo>
                    <a:pt x="973" y="1208"/>
                  </a:lnTo>
                  <a:lnTo>
                    <a:pt x="973" y="1208"/>
                  </a:lnTo>
                  <a:lnTo>
                    <a:pt x="973" y="1208"/>
                  </a:lnTo>
                  <a:lnTo>
                    <a:pt x="973" y="1208"/>
                  </a:lnTo>
                  <a:lnTo>
                    <a:pt x="973" y="1208"/>
                  </a:lnTo>
                  <a:lnTo>
                    <a:pt x="969" y="1208"/>
                  </a:lnTo>
                  <a:lnTo>
                    <a:pt x="969" y="1208"/>
                  </a:lnTo>
                  <a:lnTo>
                    <a:pt x="969" y="1208"/>
                  </a:lnTo>
                  <a:lnTo>
                    <a:pt x="969" y="1208"/>
                  </a:lnTo>
                  <a:lnTo>
                    <a:pt x="965" y="1208"/>
                  </a:lnTo>
                  <a:lnTo>
                    <a:pt x="965" y="1208"/>
                  </a:lnTo>
                  <a:lnTo>
                    <a:pt x="965" y="1208"/>
                  </a:lnTo>
                  <a:lnTo>
                    <a:pt x="965" y="1208"/>
                  </a:lnTo>
                  <a:lnTo>
                    <a:pt x="965" y="1208"/>
                  </a:lnTo>
                  <a:lnTo>
                    <a:pt x="960" y="1208"/>
                  </a:lnTo>
                  <a:lnTo>
                    <a:pt x="960" y="1208"/>
                  </a:lnTo>
                  <a:lnTo>
                    <a:pt x="960" y="1208"/>
                  </a:lnTo>
                  <a:lnTo>
                    <a:pt x="960" y="1208"/>
                  </a:lnTo>
                  <a:lnTo>
                    <a:pt x="956" y="1208"/>
                  </a:lnTo>
                  <a:lnTo>
                    <a:pt x="956" y="1208"/>
                  </a:lnTo>
                  <a:lnTo>
                    <a:pt x="956" y="1208"/>
                  </a:lnTo>
                  <a:lnTo>
                    <a:pt x="956" y="1208"/>
                  </a:lnTo>
                  <a:lnTo>
                    <a:pt x="956" y="1208"/>
                  </a:lnTo>
                  <a:lnTo>
                    <a:pt x="952" y="1208"/>
                  </a:lnTo>
                  <a:lnTo>
                    <a:pt x="952" y="1208"/>
                  </a:lnTo>
                  <a:lnTo>
                    <a:pt x="952" y="1208"/>
                  </a:lnTo>
                  <a:lnTo>
                    <a:pt x="952" y="1208"/>
                  </a:lnTo>
                  <a:lnTo>
                    <a:pt x="952" y="1208"/>
                  </a:lnTo>
                  <a:lnTo>
                    <a:pt x="948" y="1208"/>
                  </a:lnTo>
                  <a:lnTo>
                    <a:pt x="948" y="1208"/>
                  </a:lnTo>
                  <a:lnTo>
                    <a:pt x="948" y="1208"/>
                  </a:lnTo>
                  <a:lnTo>
                    <a:pt x="948" y="1208"/>
                  </a:lnTo>
                  <a:lnTo>
                    <a:pt x="944" y="1208"/>
                  </a:lnTo>
                  <a:lnTo>
                    <a:pt x="944" y="1208"/>
                  </a:lnTo>
                  <a:lnTo>
                    <a:pt x="944" y="1208"/>
                  </a:lnTo>
                  <a:lnTo>
                    <a:pt x="944" y="1208"/>
                  </a:lnTo>
                  <a:lnTo>
                    <a:pt x="944" y="1208"/>
                  </a:lnTo>
                  <a:lnTo>
                    <a:pt x="940" y="1208"/>
                  </a:lnTo>
                  <a:lnTo>
                    <a:pt x="940" y="1208"/>
                  </a:lnTo>
                  <a:lnTo>
                    <a:pt x="940" y="1208"/>
                  </a:lnTo>
                  <a:lnTo>
                    <a:pt x="940" y="1208"/>
                  </a:lnTo>
                  <a:lnTo>
                    <a:pt x="936" y="1208"/>
                  </a:lnTo>
                  <a:lnTo>
                    <a:pt x="936" y="1208"/>
                  </a:lnTo>
                  <a:lnTo>
                    <a:pt x="936" y="1208"/>
                  </a:lnTo>
                  <a:lnTo>
                    <a:pt x="936" y="1208"/>
                  </a:lnTo>
                  <a:lnTo>
                    <a:pt x="936" y="1208"/>
                  </a:lnTo>
                  <a:lnTo>
                    <a:pt x="931" y="1208"/>
                  </a:lnTo>
                  <a:lnTo>
                    <a:pt x="931" y="1208"/>
                  </a:lnTo>
                  <a:lnTo>
                    <a:pt x="931" y="1208"/>
                  </a:lnTo>
                  <a:lnTo>
                    <a:pt x="931" y="1208"/>
                  </a:lnTo>
                  <a:lnTo>
                    <a:pt x="931" y="1208"/>
                  </a:lnTo>
                  <a:lnTo>
                    <a:pt x="927" y="1208"/>
                  </a:lnTo>
                  <a:lnTo>
                    <a:pt x="927" y="1208"/>
                  </a:lnTo>
                  <a:lnTo>
                    <a:pt x="927" y="1208"/>
                  </a:lnTo>
                  <a:lnTo>
                    <a:pt x="927" y="1208"/>
                  </a:lnTo>
                  <a:lnTo>
                    <a:pt x="923" y="1208"/>
                  </a:lnTo>
                  <a:lnTo>
                    <a:pt x="923" y="1208"/>
                  </a:lnTo>
                  <a:lnTo>
                    <a:pt x="923" y="1208"/>
                  </a:lnTo>
                  <a:lnTo>
                    <a:pt x="923" y="1208"/>
                  </a:lnTo>
                  <a:lnTo>
                    <a:pt x="923" y="1208"/>
                  </a:lnTo>
                  <a:lnTo>
                    <a:pt x="919" y="1208"/>
                  </a:lnTo>
                  <a:lnTo>
                    <a:pt x="919" y="1208"/>
                  </a:lnTo>
                  <a:lnTo>
                    <a:pt x="919" y="1208"/>
                  </a:lnTo>
                  <a:lnTo>
                    <a:pt x="919" y="1208"/>
                  </a:lnTo>
                  <a:lnTo>
                    <a:pt x="915" y="1208"/>
                  </a:lnTo>
                  <a:lnTo>
                    <a:pt x="915" y="1208"/>
                  </a:lnTo>
                  <a:lnTo>
                    <a:pt x="915" y="1208"/>
                  </a:lnTo>
                  <a:lnTo>
                    <a:pt x="915" y="1208"/>
                  </a:lnTo>
                  <a:lnTo>
                    <a:pt x="915" y="1208"/>
                  </a:lnTo>
                  <a:lnTo>
                    <a:pt x="911" y="1208"/>
                  </a:lnTo>
                  <a:lnTo>
                    <a:pt x="911" y="1208"/>
                  </a:lnTo>
                  <a:lnTo>
                    <a:pt x="911" y="1208"/>
                  </a:lnTo>
                  <a:lnTo>
                    <a:pt x="911" y="1208"/>
                  </a:lnTo>
                  <a:lnTo>
                    <a:pt x="911" y="1208"/>
                  </a:lnTo>
                  <a:lnTo>
                    <a:pt x="907" y="1208"/>
                  </a:lnTo>
                  <a:lnTo>
                    <a:pt x="907" y="1208"/>
                  </a:lnTo>
                  <a:lnTo>
                    <a:pt x="907" y="1208"/>
                  </a:lnTo>
                  <a:lnTo>
                    <a:pt x="907" y="1208"/>
                  </a:lnTo>
                  <a:lnTo>
                    <a:pt x="903" y="1208"/>
                  </a:lnTo>
                  <a:lnTo>
                    <a:pt x="903" y="1208"/>
                  </a:lnTo>
                  <a:lnTo>
                    <a:pt x="903" y="1208"/>
                  </a:lnTo>
                  <a:lnTo>
                    <a:pt x="903" y="1208"/>
                  </a:lnTo>
                  <a:lnTo>
                    <a:pt x="903" y="1208"/>
                  </a:lnTo>
                  <a:lnTo>
                    <a:pt x="898" y="1208"/>
                  </a:lnTo>
                  <a:lnTo>
                    <a:pt x="898" y="1208"/>
                  </a:lnTo>
                  <a:lnTo>
                    <a:pt x="898" y="1208"/>
                  </a:lnTo>
                  <a:lnTo>
                    <a:pt x="898" y="1208"/>
                  </a:lnTo>
                  <a:lnTo>
                    <a:pt x="898" y="1208"/>
                  </a:lnTo>
                  <a:lnTo>
                    <a:pt x="894" y="1208"/>
                  </a:lnTo>
                  <a:lnTo>
                    <a:pt x="894" y="1208"/>
                  </a:lnTo>
                  <a:lnTo>
                    <a:pt x="894" y="1208"/>
                  </a:lnTo>
                  <a:lnTo>
                    <a:pt x="894" y="1208"/>
                  </a:lnTo>
                  <a:lnTo>
                    <a:pt x="890" y="1208"/>
                  </a:lnTo>
                  <a:lnTo>
                    <a:pt x="890" y="1208"/>
                  </a:lnTo>
                  <a:lnTo>
                    <a:pt x="890" y="1208"/>
                  </a:lnTo>
                  <a:lnTo>
                    <a:pt x="890" y="1208"/>
                  </a:lnTo>
                  <a:lnTo>
                    <a:pt x="890" y="1208"/>
                  </a:lnTo>
                  <a:lnTo>
                    <a:pt x="886" y="1208"/>
                  </a:lnTo>
                  <a:lnTo>
                    <a:pt x="886" y="1208"/>
                  </a:lnTo>
                  <a:lnTo>
                    <a:pt x="886" y="1208"/>
                  </a:lnTo>
                  <a:lnTo>
                    <a:pt x="886" y="1208"/>
                  </a:lnTo>
                  <a:lnTo>
                    <a:pt x="882" y="1208"/>
                  </a:lnTo>
                  <a:lnTo>
                    <a:pt x="882" y="1208"/>
                  </a:lnTo>
                  <a:lnTo>
                    <a:pt x="882" y="1208"/>
                  </a:lnTo>
                  <a:lnTo>
                    <a:pt x="882" y="1208"/>
                  </a:lnTo>
                  <a:lnTo>
                    <a:pt x="882" y="1208"/>
                  </a:lnTo>
                  <a:lnTo>
                    <a:pt x="878" y="1208"/>
                  </a:lnTo>
                  <a:lnTo>
                    <a:pt x="878" y="1208"/>
                  </a:lnTo>
                  <a:lnTo>
                    <a:pt x="878" y="1208"/>
                  </a:lnTo>
                  <a:lnTo>
                    <a:pt x="878" y="1208"/>
                  </a:lnTo>
                  <a:lnTo>
                    <a:pt x="878" y="1208"/>
                  </a:lnTo>
                  <a:lnTo>
                    <a:pt x="874" y="1208"/>
                  </a:lnTo>
                  <a:lnTo>
                    <a:pt x="874" y="1208"/>
                  </a:lnTo>
                  <a:lnTo>
                    <a:pt x="874" y="1208"/>
                  </a:lnTo>
                  <a:lnTo>
                    <a:pt x="874" y="1208"/>
                  </a:lnTo>
                  <a:lnTo>
                    <a:pt x="869" y="1208"/>
                  </a:lnTo>
                  <a:lnTo>
                    <a:pt x="869" y="1208"/>
                  </a:lnTo>
                  <a:lnTo>
                    <a:pt x="869" y="1208"/>
                  </a:lnTo>
                  <a:lnTo>
                    <a:pt x="869" y="1208"/>
                  </a:lnTo>
                  <a:lnTo>
                    <a:pt x="869" y="1208"/>
                  </a:lnTo>
                  <a:lnTo>
                    <a:pt x="865" y="1208"/>
                  </a:lnTo>
                  <a:lnTo>
                    <a:pt x="865" y="1208"/>
                  </a:lnTo>
                  <a:lnTo>
                    <a:pt x="865" y="1208"/>
                  </a:lnTo>
                  <a:lnTo>
                    <a:pt x="865" y="1208"/>
                  </a:lnTo>
                  <a:lnTo>
                    <a:pt x="861" y="1208"/>
                  </a:lnTo>
                  <a:lnTo>
                    <a:pt x="861" y="1208"/>
                  </a:lnTo>
                  <a:lnTo>
                    <a:pt x="861" y="1208"/>
                  </a:lnTo>
                  <a:lnTo>
                    <a:pt x="861" y="1208"/>
                  </a:lnTo>
                  <a:lnTo>
                    <a:pt x="861" y="1208"/>
                  </a:lnTo>
                  <a:lnTo>
                    <a:pt x="857" y="1208"/>
                  </a:lnTo>
                  <a:lnTo>
                    <a:pt x="857" y="1208"/>
                  </a:lnTo>
                  <a:lnTo>
                    <a:pt x="857" y="1208"/>
                  </a:lnTo>
                  <a:lnTo>
                    <a:pt x="857" y="1208"/>
                  </a:lnTo>
                  <a:lnTo>
                    <a:pt x="857" y="1208"/>
                  </a:lnTo>
                  <a:lnTo>
                    <a:pt x="853" y="1208"/>
                  </a:lnTo>
                  <a:lnTo>
                    <a:pt x="853" y="1208"/>
                  </a:lnTo>
                  <a:lnTo>
                    <a:pt x="853" y="1208"/>
                  </a:lnTo>
                  <a:lnTo>
                    <a:pt x="853" y="1208"/>
                  </a:lnTo>
                  <a:lnTo>
                    <a:pt x="849" y="1208"/>
                  </a:lnTo>
                  <a:lnTo>
                    <a:pt x="849" y="1208"/>
                  </a:lnTo>
                  <a:lnTo>
                    <a:pt x="849" y="1208"/>
                  </a:lnTo>
                  <a:lnTo>
                    <a:pt x="849" y="1208"/>
                  </a:lnTo>
                  <a:lnTo>
                    <a:pt x="849" y="1208"/>
                  </a:lnTo>
                  <a:lnTo>
                    <a:pt x="845" y="1208"/>
                  </a:lnTo>
                  <a:lnTo>
                    <a:pt x="845" y="1208"/>
                  </a:lnTo>
                  <a:lnTo>
                    <a:pt x="845" y="1208"/>
                  </a:lnTo>
                  <a:lnTo>
                    <a:pt x="845" y="1208"/>
                  </a:lnTo>
                  <a:lnTo>
                    <a:pt x="840" y="1208"/>
                  </a:lnTo>
                  <a:lnTo>
                    <a:pt x="840" y="1208"/>
                  </a:lnTo>
                  <a:lnTo>
                    <a:pt x="840" y="1208"/>
                  </a:lnTo>
                  <a:lnTo>
                    <a:pt x="840" y="1208"/>
                  </a:lnTo>
                  <a:lnTo>
                    <a:pt x="840" y="1208"/>
                  </a:lnTo>
                  <a:lnTo>
                    <a:pt x="836" y="1208"/>
                  </a:lnTo>
                  <a:lnTo>
                    <a:pt x="836" y="1208"/>
                  </a:lnTo>
                  <a:lnTo>
                    <a:pt x="836" y="1208"/>
                  </a:lnTo>
                  <a:lnTo>
                    <a:pt x="836" y="1208"/>
                  </a:lnTo>
                  <a:lnTo>
                    <a:pt x="836" y="1208"/>
                  </a:lnTo>
                  <a:lnTo>
                    <a:pt x="832" y="1208"/>
                  </a:lnTo>
                  <a:lnTo>
                    <a:pt x="832" y="1208"/>
                  </a:lnTo>
                  <a:lnTo>
                    <a:pt x="832" y="1208"/>
                  </a:lnTo>
                  <a:lnTo>
                    <a:pt x="832" y="1208"/>
                  </a:lnTo>
                  <a:lnTo>
                    <a:pt x="828" y="1208"/>
                  </a:lnTo>
                  <a:lnTo>
                    <a:pt x="828" y="1208"/>
                  </a:lnTo>
                  <a:lnTo>
                    <a:pt x="828" y="1208"/>
                  </a:lnTo>
                  <a:lnTo>
                    <a:pt x="828" y="1208"/>
                  </a:lnTo>
                  <a:lnTo>
                    <a:pt x="828" y="1208"/>
                  </a:lnTo>
                  <a:lnTo>
                    <a:pt x="824" y="1208"/>
                  </a:lnTo>
                  <a:lnTo>
                    <a:pt x="824" y="1208"/>
                  </a:lnTo>
                  <a:lnTo>
                    <a:pt x="824" y="1208"/>
                  </a:lnTo>
                  <a:lnTo>
                    <a:pt x="824" y="1208"/>
                  </a:lnTo>
                  <a:lnTo>
                    <a:pt x="820" y="1208"/>
                  </a:lnTo>
                  <a:lnTo>
                    <a:pt x="820" y="1208"/>
                  </a:lnTo>
                  <a:lnTo>
                    <a:pt x="820" y="1208"/>
                  </a:lnTo>
                  <a:lnTo>
                    <a:pt x="820" y="1208"/>
                  </a:lnTo>
                  <a:lnTo>
                    <a:pt x="820" y="1208"/>
                  </a:lnTo>
                  <a:lnTo>
                    <a:pt x="816" y="1208"/>
                  </a:lnTo>
                  <a:lnTo>
                    <a:pt x="816" y="1208"/>
                  </a:lnTo>
                  <a:lnTo>
                    <a:pt x="816" y="1208"/>
                  </a:lnTo>
                  <a:lnTo>
                    <a:pt x="816" y="1208"/>
                  </a:lnTo>
                  <a:lnTo>
                    <a:pt x="816" y="1208"/>
                  </a:lnTo>
                  <a:lnTo>
                    <a:pt x="811" y="1208"/>
                  </a:lnTo>
                  <a:lnTo>
                    <a:pt x="811" y="1208"/>
                  </a:lnTo>
                  <a:lnTo>
                    <a:pt x="811" y="1208"/>
                  </a:lnTo>
                  <a:lnTo>
                    <a:pt x="811" y="1208"/>
                  </a:lnTo>
                  <a:lnTo>
                    <a:pt x="807" y="1208"/>
                  </a:lnTo>
                  <a:lnTo>
                    <a:pt x="807" y="1208"/>
                  </a:lnTo>
                  <a:lnTo>
                    <a:pt x="807" y="1208"/>
                  </a:lnTo>
                  <a:lnTo>
                    <a:pt x="807" y="1208"/>
                  </a:lnTo>
                  <a:lnTo>
                    <a:pt x="807" y="1208"/>
                  </a:lnTo>
                  <a:lnTo>
                    <a:pt x="803" y="1208"/>
                  </a:lnTo>
                  <a:lnTo>
                    <a:pt x="803" y="1208"/>
                  </a:lnTo>
                  <a:lnTo>
                    <a:pt x="803" y="1208"/>
                  </a:lnTo>
                  <a:lnTo>
                    <a:pt x="803" y="1208"/>
                  </a:lnTo>
                  <a:lnTo>
                    <a:pt x="799" y="1208"/>
                  </a:lnTo>
                  <a:lnTo>
                    <a:pt x="799" y="1208"/>
                  </a:lnTo>
                  <a:lnTo>
                    <a:pt x="799" y="1208"/>
                  </a:lnTo>
                  <a:lnTo>
                    <a:pt x="799" y="1208"/>
                  </a:lnTo>
                  <a:lnTo>
                    <a:pt x="799" y="1208"/>
                  </a:lnTo>
                  <a:lnTo>
                    <a:pt x="795" y="1208"/>
                  </a:lnTo>
                  <a:lnTo>
                    <a:pt x="795" y="1208"/>
                  </a:lnTo>
                  <a:lnTo>
                    <a:pt x="795" y="1208"/>
                  </a:lnTo>
                  <a:lnTo>
                    <a:pt x="795" y="1208"/>
                  </a:lnTo>
                  <a:lnTo>
                    <a:pt x="795" y="1208"/>
                  </a:lnTo>
                  <a:lnTo>
                    <a:pt x="791" y="1208"/>
                  </a:lnTo>
                  <a:lnTo>
                    <a:pt x="791" y="1208"/>
                  </a:lnTo>
                  <a:lnTo>
                    <a:pt x="791" y="1208"/>
                  </a:lnTo>
                  <a:lnTo>
                    <a:pt x="791" y="1208"/>
                  </a:lnTo>
                  <a:lnTo>
                    <a:pt x="787" y="1208"/>
                  </a:lnTo>
                  <a:lnTo>
                    <a:pt x="787" y="1208"/>
                  </a:lnTo>
                  <a:lnTo>
                    <a:pt x="787" y="1208"/>
                  </a:lnTo>
                  <a:lnTo>
                    <a:pt x="787" y="1208"/>
                  </a:lnTo>
                  <a:lnTo>
                    <a:pt x="787" y="1208"/>
                  </a:lnTo>
                  <a:lnTo>
                    <a:pt x="782" y="1208"/>
                  </a:lnTo>
                  <a:lnTo>
                    <a:pt x="782" y="1208"/>
                  </a:lnTo>
                  <a:lnTo>
                    <a:pt x="782" y="1208"/>
                  </a:lnTo>
                  <a:lnTo>
                    <a:pt x="782" y="1208"/>
                  </a:lnTo>
                  <a:lnTo>
                    <a:pt x="782" y="1208"/>
                  </a:lnTo>
                  <a:lnTo>
                    <a:pt x="778" y="1208"/>
                  </a:lnTo>
                  <a:lnTo>
                    <a:pt x="778" y="1208"/>
                  </a:lnTo>
                  <a:lnTo>
                    <a:pt x="778" y="1208"/>
                  </a:lnTo>
                  <a:lnTo>
                    <a:pt x="778" y="1208"/>
                  </a:lnTo>
                  <a:lnTo>
                    <a:pt x="774" y="1208"/>
                  </a:lnTo>
                  <a:lnTo>
                    <a:pt x="774" y="1208"/>
                  </a:lnTo>
                  <a:lnTo>
                    <a:pt x="774" y="1208"/>
                  </a:lnTo>
                  <a:lnTo>
                    <a:pt x="774" y="1208"/>
                  </a:lnTo>
                  <a:lnTo>
                    <a:pt x="774" y="1208"/>
                  </a:lnTo>
                  <a:lnTo>
                    <a:pt x="770" y="1208"/>
                  </a:lnTo>
                  <a:lnTo>
                    <a:pt x="770" y="1208"/>
                  </a:lnTo>
                  <a:lnTo>
                    <a:pt x="770" y="1208"/>
                  </a:lnTo>
                  <a:lnTo>
                    <a:pt x="770" y="1208"/>
                  </a:lnTo>
                  <a:lnTo>
                    <a:pt x="766" y="1208"/>
                  </a:lnTo>
                  <a:lnTo>
                    <a:pt x="766" y="1208"/>
                  </a:lnTo>
                  <a:lnTo>
                    <a:pt x="766" y="1208"/>
                  </a:lnTo>
                  <a:lnTo>
                    <a:pt x="766" y="1208"/>
                  </a:lnTo>
                  <a:lnTo>
                    <a:pt x="766" y="1208"/>
                  </a:lnTo>
                  <a:lnTo>
                    <a:pt x="762" y="1208"/>
                  </a:lnTo>
                  <a:lnTo>
                    <a:pt x="762" y="1208"/>
                  </a:lnTo>
                  <a:lnTo>
                    <a:pt x="762" y="1208"/>
                  </a:lnTo>
                  <a:lnTo>
                    <a:pt x="762" y="1208"/>
                  </a:lnTo>
                  <a:lnTo>
                    <a:pt x="762" y="1208"/>
                  </a:lnTo>
                  <a:lnTo>
                    <a:pt x="758" y="1208"/>
                  </a:lnTo>
                  <a:lnTo>
                    <a:pt x="758" y="1208"/>
                  </a:lnTo>
                  <a:lnTo>
                    <a:pt x="758" y="1208"/>
                  </a:lnTo>
                  <a:lnTo>
                    <a:pt x="758" y="1208"/>
                  </a:lnTo>
                  <a:lnTo>
                    <a:pt x="753" y="1208"/>
                  </a:lnTo>
                  <a:lnTo>
                    <a:pt x="753" y="1208"/>
                  </a:lnTo>
                  <a:lnTo>
                    <a:pt x="753" y="1208"/>
                  </a:lnTo>
                  <a:lnTo>
                    <a:pt x="753" y="1208"/>
                  </a:lnTo>
                  <a:lnTo>
                    <a:pt x="753" y="1208"/>
                  </a:lnTo>
                  <a:lnTo>
                    <a:pt x="749" y="1208"/>
                  </a:lnTo>
                  <a:lnTo>
                    <a:pt x="749" y="1208"/>
                  </a:lnTo>
                  <a:lnTo>
                    <a:pt x="749" y="1208"/>
                  </a:lnTo>
                  <a:lnTo>
                    <a:pt x="749" y="1208"/>
                  </a:lnTo>
                  <a:lnTo>
                    <a:pt x="745" y="1208"/>
                  </a:lnTo>
                  <a:lnTo>
                    <a:pt x="745" y="1208"/>
                  </a:lnTo>
                  <a:lnTo>
                    <a:pt x="745" y="1208"/>
                  </a:lnTo>
                  <a:lnTo>
                    <a:pt x="745" y="1208"/>
                  </a:lnTo>
                  <a:lnTo>
                    <a:pt x="745" y="1208"/>
                  </a:lnTo>
                  <a:lnTo>
                    <a:pt x="741" y="1208"/>
                  </a:lnTo>
                  <a:lnTo>
                    <a:pt x="741" y="1208"/>
                  </a:lnTo>
                  <a:lnTo>
                    <a:pt x="741" y="1208"/>
                  </a:lnTo>
                  <a:lnTo>
                    <a:pt x="741" y="1208"/>
                  </a:lnTo>
                  <a:lnTo>
                    <a:pt x="741" y="1208"/>
                  </a:lnTo>
                  <a:lnTo>
                    <a:pt x="737" y="1208"/>
                  </a:lnTo>
                  <a:lnTo>
                    <a:pt x="737" y="1208"/>
                  </a:lnTo>
                  <a:lnTo>
                    <a:pt x="737" y="1208"/>
                  </a:lnTo>
                  <a:lnTo>
                    <a:pt x="737" y="1208"/>
                  </a:lnTo>
                  <a:lnTo>
                    <a:pt x="733" y="1208"/>
                  </a:lnTo>
                  <a:lnTo>
                    <a:pt x="733" y="1208"/>
                  </a:lnTo>
                  <a:lnTo>
                    <a:pt x="733" y="1208"/>
                  </a:lnTo>
                  <a:lnTo>
                    <a:pt x="733" y="1208"/>
                  </a:lnTo>
                  <a:lnTo>
                    <a:pt x="733" y="1208"/>
                  </a:lnTo>
                  <a:lnTo>
                    <a:pt x="729" y="1208"/>
                  </a:lnTo>
                  <a:lnTo>
                    <a:pt x="729" y="1208"/>
                  </a:lnTo>
                  <a:lnTo>
                    <a:pt x="729" y="1208"/>
                  </a:lnTo>
                  <a:lnTo>
                    <a:pt x="729" y="1208"/>
                  </a:lnTo>
                  <a:lnTo>
                    <a:pt x="725" y="1208"/>
                  </a:lnTo>
                  <a:lnTo>
                    <a:pt x="725" y="1208"/>
                  </a:lnTo>
                  <a:lnTo>
                    <a:pt x="725" y="1208"/>
                  </a:lnTo>
                  <a:lnTo>
                    <a:pt x="725" y="1208"/>
                  </a:lnTo>
                  <a:lnTo>
                    <a:pt x="725" y="1208"/>
                  </a:lnTo>
                  <a:lnTo>
                    <a:pt x="720" y="1208"/>
                  </a:lnTo>
                  <a:lnTo>
                    <a:pt x="720" y="1208"/>
                  </a:lnTo>
                  <a:lnTo>
                    <a:pt x="720" y="1208"/>
                  </a:lnTo>
                  <a:lnTo>
                    <a:pt x="720" y="1208"/>
                  </a:lnTo>
                  <a:lnTo>
                    <a:pt x="720" y="1208"/>
                  </a:lnTo>
                  <a:lnTo>
                    <a:pt x="716" y="1208"/>
                  </a:lnTo>
                  <a:lnTo>
                    <a:pt x="716" y="1208"/>
                  </a:lnTo>
                  <a:lnTo>
                    <a:pt x="716" y="1208"/>
                  </a:lnTo>
                  <a:lnTo>
                    <a:pt x="716" y="1208"/>
                  </a:lnTo>
                  <a:lnTo>
                    <a:pt x="712" y="1208"/>
                  </a:lnTo>
                  <a:lnTo>
                    <a:pt x="712" y="1208"/>
                  </a:lnTo>
                  <a:lnTo>
                    <a:pt x="712" y="1208"/>
                  </a:lnTo>
                  <a:lnTo>
                    <a:pt x="712" y="1208"/>
                  </a:lnTo>
                  <a:lnTo>
                    <a:pt x="712" y="1208"/>
                  </a:lnTo>
                  <a:lnTo>
                    <a:pt x="708" y="1208"/>
                  </a:lnTo>
                  <a:lnTo>
                    <a:pt x="708" y="1208"/>
                  </a:lnTo>
                  <a:lnTo>
                    <a:pt x="708" y="1208"/>
                  </a:lnTo>
                  <a:lnTo>
                    <a:pt x="708" y="1208"/>
                  </a:lnTo>
                  <a:lnTo>
                    <a:pt x="704" y="1208"/>
                  </a:lnTo>
                  <a:lnTo>
                    <a:pt x="704" y="1208"/>
                  </a:lnTo>
                  <a:lnTo>
                    <a:pt x="704" y="1208"/>
                  </a:lnTo>
                  <a:lnTo>
                    <a:pt x="704" y="1208"/>
                  </a:lnTo>
                  <a:lnTo>
                    <a:pt x="704" y="1208"/>
                  </a:lnTo>
                  <a:lnTo>
                    <a:pt x="700" y="1208"/>
                  </a:lnTo>
                  <a:lnTo>
                    <a:pt x="700" y="1208"/>
                  </a:lnTo>
                  <a:lnTo>
                    <a:pt x="700" y="1208"/>
                  </a:lnTo>
                  <a:lnTo>
                    <a:pt x="700" y="1208"/>
                  </a:lnTo>
                  <a:lnTo>
                    <a:pt x="700" y="1208"/>
                  </a:lnTo>
                  <a:lnTo>
                    <a:pt x="696" y="1208"/>
                  </a:lnTo>
                  <a:lnTo>
                    <a:pt x="696" y="1208"/>
                  </a:lnTo>
                  <a:lnTo>
                    <a:pt x="696" y="1208"/>
                  </a:lnTo>
                  <a:lnTo>
                    <a:pt x="696" y="1208"/>
                  </a:lnTo>
                  <a:lnTo>
                    <a:pt x="691" y="1208"/>
                  </a:lnTo>
                  <a:lnTo>
                    <a:pt x="691" y="1208"/>
                  </a:lnTo>
                  <a:lnTo>
                    <a:pt x="691" y="1208"/>
                  </a:lnTo>
                  <a:lnTo>
                    <a:pt x="691" y="1208"/>
                  </a:lnTo>
                  <a:lnTo>
                    <a:pt x="691" y="1208"/>
                  </a:lnTo>
                  <a:lnTo>
                    <a:pt x="687" y="1208"/>
                  </a:lnTo>
                  <a:lnTo>
                    <a:pt x="687" y="1208"/>
                  </a:lnTo>
                  <a:lnTo>
                    <a:pt x="687" y="1208"/>
                  </a:lnTo>
                  <a:lnTo>
                    <a:pt x="687" y="1208"/>
                  </a:lnTo>
                  <a:lnTo>
                    <a:pt x="687" y="1208"/>
                  </a:lnTo>
                  <a:lnTo>
                    <a:pt x="683" y="1208"/>
                  </a:lnTo>
                  <a:lnTo>
                    <a:pt x="683" y="1208"/>
                  </a:lnTo>
                  <a:lnTo>
                    <a:pt x="683" y="1208"/>
                  </a:lnTo>
                  <a:lnTo>
                    <a:pt x="683" y="1208"/>
                  </a:lnTo>
                  <a:lnTo>
                    <a:pt x="679" y="1208"/>
                  </a:lnTo>
                  <a:lnTo>
                    <a:pt x="679" y="1208"/>
                  </a:lnTo>
                  <a:lnTo>
                    <a:pt x="679" y="1208"/>
                  </a:lnTo>
                  <a:lnTo>
                    <a:pt x="679" y="1208"/>
                  </a:lnTo>
                  <a:lnTo>
                    <a:pt x="679" y="1208"/>
                  </a:lnTo>
                  <a:lnTo>
                    <a:pt x="675" y="1208"/>
                  </a:lnTo>
                  <a:lnTo>
                    <a:pt x="675" y="1208"/>
                  </a:lnTo>
                  <a:lnTo>
                    <a:pt x="675" y="1208"/>
                  </a:lnTo>
                  <a:lnTo>
                    <a:pt x="675" y="1208"/>
                  </a:lnTo>
                  <a:lnTo>
                    <a:pt x="671" y="1208"/>
                  </a:lnTo>
                  <a:lnTo>
                    <a:pt x="671" y="1208"/>
                  </a:lnTo>
                  <a:lnTo>
                    <a:pt x="671" y="1208"/>
                  </a:lnTo>
                  <a:lnTo>
                    <a:pt x="671" y="1208"/>
                  </a:lnTo>
                  <a:lnTo>
                    <a:pt x="671" y="1208"/>
                  </a:lnTo>
                  <a:lnTo>
                    <a:pt x="667" y="1208"/>
                  </a:lnTo>
                  <a:lnTo>
                    <a:pt x="667" y="1208"/>
                  </a:lnTo>
                  <a:lnTo>
                    <a:pt x="667" y="1208"/>
                  </a:lnTo>
                  <a:lnTo>
                    <a:pt x="667" y="1208"/>
                  </a:lnTo>
                  <a:lnTo>
                    <a:pt x="667" y="1208"/>
                  </a:lnTo>
                  <a:lnTo>
                    <a:pt x="662" y="1208"/>
                  </a:lnTo>
                  <a:lnTo>
                    <a:pt x="662" y="1208"/>
                  </a:lnTo>
                  <a:lnTo>
                    <a:pt x="662" y="1208"/>
                  </a:lnTo>
                  <a:lnTo>
                    <a:pt x="662" y="1208"/>
                  </a:lnTo>
                  <a:lnTo>
                    <a:pt x="658" y="1208"/>
                  </a:lnTo>
                  <a:lnTo>
                    <a:pt x="658" y="1208"/>
                  </a:lnTo>
                  <a:lnTo>
                    <a:pt x="658" y="1208"/>
                  </a:lnTo>
                  <a:lnTo>
                    <a:pt x="658" y="1208"/>
                  </a:lnTo>
                  <a:lnTo>
                    <a:pt x="658" y="1208"/>
                  </a:lnTo>
                  <a:lnTo>
                    <a:pt x="654" y="1208"/>
                  </a:lnTo>
                  <a:lnTo>
                    <a:pt x="654" y="1208"/>
                  </a:lnTo>
                  <a:lnTo>
                    <a:pt x="654" y="1208"/>
                  </a:lnTo>
                  <a:lnTo>
                    <a:pt x="654" y="1208"/>
                  </a:lnTo>
                  <a:lnTo>
                    <a:pt x="650" y="1208"/>
                  </a:lnTo>
                  <a:lnTo>
                    <a:pt x="650" y="1208"/>
                  </a:lnTo>
                  <a:lnTo>
                    <a:pt x="650" y="1208"/>
                  </a:lnTo>
                  <a:lnTo>
                    <a:pt x="650" y="1208"/>
                  </a:lnTo>
                  <a:lnTo>
                    <a:pt x="650" y="1208"/>
                  </a:lnTo>
                  <a:lnTo>
                    <a:pt x="646" y="1208"/>
                  </a:lnTo>
                  <a:lnTo>
                    <a:pt x="646" y="1208"/>
                  </a:lnTo>
                  <a:lnTo>
                    <a:pt x="646" y="1208"/>
                  </a:lnTo>
                  <a:lnTo>
                    <a:pt x="646" y="1208"/>
                  </a:lnTo>
                  <a:lnTo>
                    <a:pt x="646" y="1208"/>
                  </a:lnTo>
                  <a:lnTo>
                    <a:pt x="642" y="1208"/>
                  </a:lnTo>
                  <a:lnTo>
                    <a:pt x="642" y="1208"/>
                  </a:lnTo>
                  <a:lnTo>
                    <a:pt x="642" y="1208"/>
                  </a:lnTo>
                  <a:lnTo>
                    <a:pt x="642" y="1208"/>
                  </a:lnTo>
                  <a:lnTo>
                    <a:pt x="638" y="1208"/>
                  </a:lnTo>
                  <a:lnTo>
                    <a:pt x="638" y="1208"/>
                  </a:lnTo>
                  <a:lnTo>
                    <a:pt x="638" y="1208"/>
                  </a:lnTo>
                  <a:lnTo>
                    <a:pt x="638" y="1208"/>
                  </a:lnTo>
                  <a:lnTo>
                    <a:pt x="638" y="1208"/>
                  </a:lnTo>
                  <a:lnTo>
                    <a:pt x="633" y="1208"/>
                  </a:lnTo>
                  <a:lnTo>
                    <a:pt x="633" y="1208"/>
                  </a:lnTo>
                  <a:lnTo>
                    <a:pt x="633" y="1208"/>
                  </a:lnTo>
                  <a:lnTo>
                    <a:pt x="633" y="1208"/>
                  </a:lnTo>
                  <a:lnTo>
                    <a:pt x="629" y="1208"/>
                  </a:lnTo>
                  <a:lnTo>
                    <a:pt x="629" y="1208"/>
                  </a:lnTo>
                  <a:lnTo>
                    <a:pt x="629" y="1208"/>
                  </a:lnTo>
                  <a:lnTo>
                    <a:pt x="629" y="1208"/>
                  </a:lnTo>
                  <a:lnTo>
                    <a:pt x="629" y="1208"/>
                  </a:lnTo>
                  <a:lnTo>
                    <a:pt x="625" y="1208"/>
                  </a:lnTo>
                  <a:lnTo>
                    <a:pt x="625" y="1208"/>
                  </a:lnTo>
                  <a:lnTo>
                    <a:pt x="625" y="1208"/>
                  </a:lnTo>
                  <a:lnTo>
                    <a:pt x="625" y="1208"/>
                  </a:lnTo>
                  <a:lnTo>
                    <a:pt x="625" y="1208"/>
                  </a:lnTo>
                  <a:lnTo>
                    <a:pt x="621" y="1208"/>
                  </a:lnTo>
                  <a:lnTo>
                    <a:pt x="621" y="1208"/>
                  </a:lnTo>
                  <a:lnTo>
                    <a:pt x="621" y="1208"/>
                  </a:lnTo>
                  <a:lnTo>
                    <a:pt x="621" y="1208"/>
                  </a:lnTo>
                  <a:lnTo>
                    <a:pt x="617" y="1208"/>
                  </a:lnTo>
                  <a:lnTo>
                    <a:pt x="617" y="1208"/>
                  </a:lnTo>
                  <a:lnTo>
                    <a:pt x="617" y="1208"/>
                  </a:lnTo>
                  <a:lnTo>
                    <a:pt x="617" y="1208"/>
                  </a:lnTo>
                  <a:lnTo>
                    <a:pt x="617" y="1208"/>
                  </a:lnTo>
                  <a:lnTo>
                    <a:pt x="613" y="1208"/>
                  </a:lnTo>
                  <a:lnTo>
                    <a:pt x="613" y="1208"/>
                  </a:lnTo>
                  <a:lnTo>
                    <a:pt x="613" y="1208"/>
                  </a:lnTo>
                  <a:lnTo>
                    <a:pt x="613" y="1208"/>
                  </a:lnTo>
                  <a:lnTo>
                    <a:pt x="609" y="1208"/>
                  </a:lnTo>
                  <a:lnTo>
                    <a:pt x="609" y="1208"/>
                  </a:lnTo>
                  <a:lnTo>
                    <a:pt x="609" y="1208"/>
                  </a:lnTo>
                  <a:lnTo>
                    <a:pt x="609" y="1208"/>
                  </a:lnTo>
                  <a:lnTo>
                    <a:pt x="609" y="1208"/>
                  </a:lnTo>
                  <a:lnTo>
                    <a:pt x="604" y="1208"/>
                  </a:lnTo>
                  <a:lnTo>
                    <a:pt x="604" y="1208"/>
                  </a:lnTo>
                  <a:lnTo>
                    <a:pt x="604" y="1208"/>
                  </a:lnTo>
                  <a:lnTo>
                    <a:pt x="604" y="1208"/>
                  </a:lnTo>
                  <a:lnTo>
                    <a:pt x="604" y="1208"/>
                  </a:lnTo>
                  <a:lnTo>
                    <a:pt x="600" y="1208"/>
                  </a:lnTo>
                  <a:lnTo>
                    <a:pt x="600" y="1208"/>
                  </a:lnTo>
                  <a:lnTo>
                    <a:pt x="600" y="1208"/>
                  </a:lnTo>
                  <a:lnTo>
                    <a:pt x="600" y="1208"/>
                  </a:lnTo>
                  <a:lnTo>
                    <a:pt x="596" y="1208"/>
                  </a:lnTo>
                  <a:lnTo>
                    <a:pt x="596" y="1208"/>
                  </a:lnTo>
                  <a:lnTo>
                    <a:pt x="596" y="1208"/>
                  </a:lnTo>
                  <a:lnTo>
                    <a:pt x="596" y="1208"/>
                  </a:lnTo>
                  <a:lnTo>
                    <a:pt x="596" y="1208"/>
                  </a:lnTo>
                  <a:lnTo>
                    <a:pt x="592" y="1208"/>
                  </a:lnTo>
                  <a:lnTo>
                    <a:pt x="592" y="1208"/>
                  </a:lnTo>
                  <a:lnTo>
                    <a:pt x="592" y="1208"/>
                  </a:lnTo>
                  <a:lnTo>
                    <a:pt x="592" y="1208"/>
                  </a:lnTo>
                  <a:lnTo>
                    <a:pt x="592" y="1208"/>
                  </a:lnTo>
                  <a:lnTo>
                    <a:pt x="588" y="1208"/>
                  </a:lnTo>
                  <a:lnTo>
                    <a:pt x="588" y="1208"/>
                  </a:lnTo>
                  <a:lnTo>
                    <a:pt x="588" y="1208"/>
                  </a:lnTo>
                  <a:lnTo>
                    <a:pt x="588" y="1208"/>
                  </a:lnTo>
                  <a:lnTo>
                    <a:pt x="584" y="1208"/>
                  </a:lnTo>
                  <a:lnTo>
                    <a:pt x="584" y="1208"/>
                  </a:lnTo>
                  <a:lnTo>
                    <a:pt x="584" y="1208"/>
                  </a:lnTo>
                  <a:lnTo>
                    <a:pt x="584" y="1208"/>
                  </a:lnTo>
                  <a:lnTo>
                    <a:pt x="584" y="1208"/>
                  </a:lnTo>
                  <a:lnTo>
                    <a:pt x="580" y="1208"/>
                  </a:lnTo>
                  <a:lnTo>
                    <a:pt x="580" y="1208"/>
                  </a:lnTo>
                  <a:lnTo>
                    <a:pt x="580" y="1208"/>
                  </a:lnTo>
                  <a:lnTo>
                    <a:pt x="580" y="1208"/>
                  </a:lnTo>
                  <a:lnTo>
                    <a:pt x="576" y="1208"/>
                  </a:lnTo>
                  <a:lnTo>
                    <a:pt x="576" y="1208"/>
                  </a:lnTo>
                  <a:lnTo>
                    <a:pt x="576" y="1208"/>
                  </a:lnTo>
                  <a:lnTo>
                    <a:pt x="576" y="1208"/>
                  </a:lnTo>
                  <a:lnTo>
                    <a:pt x="576" y="1208"/>
                  </a:lnTo>
                  <a:lnTo>
                    <a:pt x="571" y="1208"/>
                  </a:lnTo>
                  <a:lnTo>
                    <a:pt x="571" y="1208"/>
                  </a:lnTo>
                  <a:lnTo>
                    <a:pt x="571" y="1208"/>
                  </a:lnTo>
                  <a:lnTo>
                    <a:pt x="571" y="1208"/>
                  </a:lnTo>
                  <a:lnTo>
                    <a:pt x="571" y="1208"/>
                  </a:lnTo>
                  <a:lnTo>
                    <a:pt x="567" y="1208"/>
                  </a:lnTo>
                  <a:lnTo>
                    <a:pt x="567" y="1208"/>
                  </a:lnTo>
                  <a:lnTo>
                    <a:pt x="567" y="1208"/>
                  </a:lnTo>
                  <a:lnTo>
                    <a:pt x="567" y="1208"/>
                  </a:lnTo>
                  <a:lnTo>
                    <a:pt x="563" y="1208"/>
                  </a:lnTo>
                  <a:lnTo>
                    <a:pt x="563" y="1208"/>
                  </a:lnTo>
                  <a:lnTo>
                    <a:pt x="563" y="1208"/>
                  </a:lnTo>
                  <a:lnTo>
                    <a:pt x="563" y="1208"/>
                  </a:lnTo>
                  <a:lnTo>
                    <a:pt x="563" y="1208"/>
                  </a:lnTo>
                  <a:lnTo>
                    <a:pt x="559" y="1208"/>
                  </a:lnTo>
                  <a:lnTo>
                    <a:pt x="559" y="1208"/>
                  </a:lnTo>
                  <a:lnTo>
                    <a:pt x="559" y="1208"/>
                  </a:lnTo>
                  <a:lnTo>
                    <a:pt x="559" y="1208"/>
                  </a:lnTo>
                  <a:lnTo>
                    <a:pt x="555" y="1208"/>
                  </a:lnTo>
                  <a:lnTo>
                    <a:pt x="555" y="1208"/>
                  </a:lnTo>
                  <a:lnTo>
                    <a:pt x="555" y="1208"/>
                  </a:lnTo>
                  <a:lnTo>
                    <a:pt x="555" y="1208"/>
                  </a:lnTo>
                  <a:lnTo>
                    <a:pt x="555" y="1208"/>
                  </a:lnTo>
                  <a:lnTo>
                    <a:pt x="551" y="1208"/>
                  </a:lnTo>
                  <a:lnTo>
                    <a:pt x="551" y="1208"/>
                  </a:lnTo>
                  <a:lnTo>
                    <a:pt x="551" y="1208"/>
                  </a:lnTo>
                  <a:lnTo>
                    <a:pt x="551" y="1208"/>
                  </a:lnTo>
                  <a:lnTo>
                    <a:pt x="551" y="1208"/>
                  </a:lnTo>
                  <a:lnTo>
                    <a:pt x="547" y="1208"/>
                  </a:lnTo>
                  <a:lnTo>
                    <a:pt x="547" y="1208"/>
                  </a:lnTo>
                  <a:lnTo>
                    <a:pt x="547" y="1208"/>
                  </a:lnTo>
                  <a:lnTo>
                    <a:pt x="547" y="1208"/>
                  </a:lnTo>
                  <a:lnTo>
                    <a:pt x="542" y="1208"/>
                  </a:lnTo>
                  <a:lnTo>
                    <a:pt x="542" y="1208"/>
                  </a:lnTo>
                  <a:lnTo>
                    <a:pt x="542" y="1208"/>
                  </a:lnTo>
                  <a:lnTo>
                    <a:pt x="542" y="1208"/>
                  </a:lnTo>
                  <a:lnTo>
                    <a:pt x="542" y="1208"/>
                  </a:lnTo>
                  <a:lnTo>
                    <a:pt x="538" y="1208"/>
                  </a:lnTo>
                  <a:lnTo>
                    <a:pt x="538" y="1208"/>
                  </a:lnTo>
                  <a:lnTo>
                    <a:pt x="538" y="1208"/>
                  </a:lnTo>
                  <a:lnTo>
                    <a:pt x="538" y="1208"/>
                  </a:lnTo>
                  <a:lnTo>
                    <a:pt x="534" y="1208"/>
                  </a:lnTo>
                  <a:lnTo>
                    <a:pt x="534" y="1208"/>
                  </a:lnTo>
                  <a:lnTo>
                    <a:pt x="534" y="1208"/>
                  </a:lnTo>
                  <a:lnTo>
                    <a:pt x="534" y="1208"/>
                  </a:lnTo>
                  <a:lnTo>
                    <a:pt x="534" y="1208"/>
                  </a:lnTo>
                  <a:lnTo>
                    <a:pt x="530" y="1208"/>
                  </a:lnTo>
                  <a:lnTo>
                    <a:pt x="530" y="1208"/>
                  </a:lnTo>
                  <a:lnTo>
                    <a:pt x="530" y="1208"/>
                  </a:lnTo>
                  <a:lnTo>
                    <a:pt x="530" y="1208"/>
                  </a:lnTo>
                  <a:lnTo>
                    <a:pt x="530" y="1208"/>
                  </a:lnTo>
                  <a:lnTo>
                    <a:pt x="526" y="1208"/>
                  </a:lnTo>
                  <a:lnTo>
                    <a:pt x="526" y="1208"/>
                  </a:lnTo>
                  <a:lnTo>
                    <a:pt x="526" y="1208"/>
                  </a:lnTo>
                  <a:lnTo>
                    <a:pt x="526" y="1208"/>
                  </a:lnTo>
                  <a:lnTo>
                    <a:pt x="522" y="1208"/>
                  </a:lnTo>
                  <a:lnTo>
                    <a:pt x="522" y="1208"/>
                  </a:lnTo>
                  <a:lnTo>
                    <a:pt x="522" y="1208"/>
                  </a:lnTo>
                  <a:lnTo>
                    <a:pt x="522" y="1208"/>
                  </a:lnTo>
                  <a:lnTo>
                    <a:pt x="522" y="1208"/>
                  </a:lnTo>
                  <a:lnTo>
                    <a:pt x="518" y="1208"/>
                  </a:lnTo>
                  <a:lnTo>
                    <a:pt x="518" y="1208"/>
                  </a:lnTo>
                  <a:lnTo>
                    <a:pt x="518" y="1208"/>
                  </a:lnTo>
                  <a:lnTo>
                    <a:pt x="518" y="1208"/>
                  </a:lnTo>
                  <a:lnTo>
                    <a:pt x="513" y="1208"/>
                  </a:lnTo>
                  <a:lnTo>
                    <a:pt x="513" y="1208"/>
                  </a:lnTo>
                  <a:lnTo>
                    <a:pt x="513" y="1208"/>
                  </a:lnTo>
                  <a:lnTo>
                    <a:pt x="513" y="1208"/>
                  </a:lnTo>
                  <a:lnTo>
                    <a:pt x="513" y="1208"/>
                  </a:lnTo>
                  <a:lnTo>
                    <a:pt x="509" y="1208"/>
                  </a:lnTo>
                  <a:lnTo>
                    <a:pt x="509" y="1208"/>
                  </a:lnTo>
                  <a:lnTo>
                    <a:pt x="509" y="1208"/>
                  </a:lnTo>
                  <a:lnTo>
                    <a:pt x="509" y="1208"/>
                  </a:lnTo>
                  <a:lnTo>
                    <a:pt x="509" y="1208"/>
                  </a:lnTo>
                  <a:lnTo>
                    <a:pt x="505" y="1208"/>
                  </a:lnTo>
                  <a:lnTo>
                    <a:pt x="505" y="1208"/>
                  </a:lnTo>
                  <a:lnTo>
                    <a:pt x="505" y="1208"/>
                  </a:lnTo>
                  <a:lnTo>
                    <a:pt x="505" y="1208"/>
                  </a:lnTo>
                  <a:lnTo>
                    <a:pt x="501" y="1208"/>
                  </a:lnTo>
                  <a:lnTo>
                    <a:pt x="501" y="1208"/>
                  </a:lnTo>
                  <a:lnTo>
                    <a:pt x="501" y="1208"/>
                  </a:lnTo>
                  <a:lnTo>
                    <a:pt x="501" y="1208"/>
                  </a:lnTo>
                  <a:lnTo>
                    <a:pt x="501" y="1208"/>
                  </a:lnTo>
                  <a:lnTo>
                    <a:pt x="497" y="1208"/>
                  </a:lnTo>
                  <a:lnTo>
                    <a:pt x="497" y="1208"/>
                  </a:lnTo>
                  <a:lnTo>
                    <a:pt x="497" y="1208"/>
                  </a:lnTo>
                  <a:lnTo>
                    <a:pt x="497" y="1208"/>
                  </a:lnTo>
                  <a:lnTo>
                    <a:pt x="497" y="1208"/>
                  </a:lnTo>
                  <a:lnTo>
                    <a:pt x="493" y="1208"/>
                  </a:lnTo>
                  <a:lnTo>
                    <a:pt x="493" y="1208"/>
                  </a:lnTo>
                  <a:lnTo>
                    <a:pt x="493" y="1208"/>
                  </a:lnTo>
                  <a:lnTo>
                    <a:pt x="493" y="1208"/>
                  </a:lnTo>
                  <a:lnTo>
                    <a:pt x="489" y="1208"/>
                  </a:lnTo>
                  <a:lnTo>
                    <a:pt x="489" y="1208"/>
                  </a:lnTo>
                  <a:lnTo>
                    <a:pt x="489" y="1208"/>
                  </a:lnTo>
                  <a:lnTo>
                    <a:pt x="489" y="1208"/>
                  </a:lnTo>
                  <a:lnTo>
                    <a:pt x="489" y="1208"/>
                  </a:lnTo>
                  <a:lnTo>
                    <a:pt x="484" y="1208"/>
                  </a:lnTo>
                  <a:lnTo>
                    <a:pt x="484" y="1208"/>
                  </a:lnTo>
                  <a:lnTo>
                    <a:pt x="484" y="1208"/>
                  </a:lnTo>
                  <a:lnTo>
                    <a:pt x="484" y="1208"/>
                  </a:lnTo>
                  <a:lnTo>
                    <a:pt x="480" y="1208"/>
                  </a:lnTo>
                  <a:lnTo>
                    <a:pt x="480" y="1208"/>
                  </a:lnTo>
                  <a:lnTo>
                    <a:pt x="480" y="1208"/>
                  </a:lnTo>
                  <a:lnTo>
                    <a:pt x="480" y="1208"/>
                  </a:lnTo>
                  <a:lnTo>
                    <a:pt x="480" y="1208"/>
                  </a:lnTo>
                  <a:lnTo>
                    <a:pt x="476" y="1208"/>
                  </a:lnTo>
                  <a:lnTo>
                    <a:pt x="476" y="1208"/>
                  </a:lnTo>
                  <a:lnTo>
                    <a:pt x="476" y="1208"/>
                  </a:lnTo>
                  <a:lnTo>
                    <a:pt x="476" y="1208"/>
                  </a:lnTo>
                  <a:lnTo>
                    <a:pt x="476" y="1208"/>
                  </a:lnTo>
                  <a:lnTo>
                    <a:pt x="472" y="1208"/>
                  </a:lnTo>
                  <a:lnTo>
                    <a:pt x="472" y="1208"/>
                  </a:lnTo>
                  <a:lnTo>
                    <a:pt x="472" y="1208"/>
                  </a:lnTo>
                  <a:lnTo>
                    <a:pt x="472" y="1208"/>
                  </a:lnTo>
                  <a:lnTo>
                    <a:pt x="468" y="1208"/>
                  </a:lnTo>
                  <a:lnTo>
                    <a:pt x="468" y="1208"/>
                  </a:lnTo>
                  <a:lnTo>
                    <a:pt x="468" y="1208"/>
                  </a:lnTo>
                  <a:lnTo>
                    <a:pt x="468" y="1208"/>
                  </a:lnTo>
                  <a:lnTo>
                    <a:pt x="468" y="1208"/>
                  </a:lnTo>
                  <a:lnTo>
                    <a:pt x="464" y="1208"/>
                  </a:lnTo>
                  <a:lnTo>
                    <a:pt x="464" y="1208"/>
                  </a:lnTo>
                  <a:lnTo>
                    <a:pt x="464" y="1208"/>
                  </a:lnTo>
                  <a:lnTo>
                    <a:pt x="464" y="1208"/>
                  </a:lnTo>
                  <a:lnTo>
                    <a:pt x="460" y="1208"/>
                  </a:lnTo>
                  <a:lnTo>
                    <a:pt x="460" y="1208"/>
                  </a:lnTo>
                  <a:lnTo>
                    <a:pt x="460" y="1208"/>
                  </a:lnTo>
                  <a:lnTo>
                    <a:pt x="460" y="1208"/>
                  </a:lnTo>
                  <a:lnTo>
                    <a:pt x="460" y="1208"/>
                  </a:lnTo>
                  <a:lnTo>
                    <a:pt x="455" y="1208"/>
                  </a:lnTo>
                  <a:lnTo>
                    <a:pt x="455" y="1208"/>
                  </a:lnTo>
                  <a:lnTo>
                    <a:pt x="455" y="1208"/>
                  </a:lnTo>
                  <a:lnTo>
                    <a:pt x="455" y="1208"/>
                  </a:lnTo>
                  <a:lnTo>
                    <a:pt x="455" y="1208"/>
                  </a:lnTo>
                  <a:lnTo>
                    <a:pt x="451" y="1208"/>
                  </a:lnTo>
                  <a:lnTo>
                    <a:pt x="451" y="1208"/>
                  </a:lnTo>
                  <a:lnTo>
                    <a:pt x="451" y="1208"/>
                  </a:lnTo>
                  <a:lnTo>
                    <a:pt x="451" y="1208"/>
                  </a:lnTo>
                  <a:lnTo>
                    <a:pt x="447" y="1208"/>
                  </a:lnTo>
                  <a:lnTo>
                    <a:pt x="447" y="1208"/>
                  </a:lnTo>
                  <a:lnTo>
                    <a:pt x="447" y="1208"/>
                  </a:lnTo>
                  <a:lnTo>
                    <a:pt x="447" y="1208"/>
                  </a:lnTo>
                  <a:lnTo>
                    <a:pt x="447" y="1208"/>
                  </a:lnTo>
                  <a:lnTo>
                    <a:pt x="443" y="1208"/>
                  </a:lnTo>
                  <a:lnTo>
                    <a:pt x="443" y="1208"/>
                  </a:lnTo>
                  <a:lnTo>
                    <a:pt x="443" y="1208"/>
                  </a:lnTo>
                  <a:lnTo>
                    <a:pt x="443" y="1208"/>
                  </a:lnTo>
                  <a:lnTo>
                    <a:pt x="439" y="1208"/>
                  </a:lnTo>
                  <a:lnTo>
                    <a:pt x="439" y="1208"/>
                  </a:lnTo>
                  <a:lnTo>
                    <a:pt x="439" y="1208"/>
                  </a:lnTo>
                  <a:lnTo>
                    <a:pt x="439" y="1208"/>
                  </a:lnTo>
                  <a:lnTo>
                    <a:pt x="439" y="1208"/>
                  </a:lnTo>
                  <a:lnTo>
                    <a:pt x="435" y="1208"/>
                  </a:lnTo>
                  <a:lnTo>
                    <a:pt x="435" y="1208"/>
                  </a:lnTo>
                  <a:lnTo>
                    <a:pt x="435" y="1208"/>
                  </a:lnTo>
                  <a:lnTo>
                    <a:pt x="435" y="1208"/>
                  </a:lnTo>
                  <a:lnTo>
                    <a:pt x="435" y="1208"/>
                  </a:lnTo>
                  <a:lnTo>
                    <a:pt x="431" y="1208"/>
                  </a:lnTo>
                  <a:lnTo>
                    <a:pt x="431" y="1208"/>
                  </a:lnTo>
                  <a:lnTo>
                    <a:pt x="431" y="1208"/>
                  </a:lnTo>
                  <a:lnTo>
                    <a:pt x="431" y="1208"/>
                  </a:lnTo>
                  <a:lnTo>
                    <a:pt x="426" y="1208"/>
                  </a:lnTo>
                  <a:lnTo>
                    <a:pt x="426" y="1208"/>
                  </a:lnTo>
                  <a:lnTo>
                    <a:pt x="426" y="1208"/>
                  </a:lnTo>
                  <a:lnTo>
                    <a:pt x="426" y="1208"/>
                  </a:lnTo>
                  <a:lnTo>
                    <a:pt x="426" y="1208"/>
                  </a:lnTo>
                  <a:lnTo>
                    <a:pt x="422" y="1208"/>
                  </a:lnTo>
                  <a:lnTo>
                    <a:pt x="422" y="1208"/>
                  </a:lnTo>
                  <a:lnTo>
                    <a:pt x="422" y="1208"/>
                  </a:lnTo>
                  <a:lnTo>
                    <a:pt x="422" y="1208"/>
                  </a:lnTo>
                  <a:lnTo>
                    <a:pt x="418" y="1208"/>
                  </a:lnTo>
                  <a:lnTo>
                    <a:pt x="418" y="1208"/>
                  </a:lnTo>
                  <a:lnTo>
                    <a:pt x="418" y="1208"/>
                  </a:lnTo>
                  <a:lnTo>
                    <a:pt x="418" y="1208"/>
                  </a:lnTo>
                  <a:lnTo>
                    <a:pt x="418" y="1208"/>
                  </a:lnTo>
                  <a:lnTo>
                    <a:pt x="414" y="1208"/>
                  </a:lnTo>
                  <a:lnTo>
                    <a:pt x="414" y="1208"/>
                  </a:lnTo>
                  <a:lnTo>
                    <a:pt x="414" y="1208"/>
                  </a:lnTo>
                  <a:lnTo>
                    <a:pt x="414" y="1208"/>
                  </a:lnTo>
                  <a:lnTo>
                    <a:pt x="414" y="1208"/>
                  </a:lnTo>
                  <a:lnTo>
                    <a:pt x="410" y="1208"/>
                  </a:lnTo>
                  <a:lnTo>
                    <a:pt x="410" y="1208"/>
                  </a:lnTo>
                  <a:lnTo>
                    <a:pt x="410" y="1208"/>
                  </a:lnTo>
                  <a:lnTo>
                    <a:pt x="410" y="1208"/>
                  </a:lnTo>
                  <a:lnTo>
                    <a:pt x="406" y="1208"/>
                  </a:lnTo>
                  <a:lnTo>
                    <a:pt x="406" y="1208"/>
                  </a:lnTo>
                  <a:lnTo>
                    <a:pt x="406" y="1208"/>
                  </a:lnTo>
                  <a:lnTo>
                    <a:pt x="406" y="1208"/>
                  </a:lnTo>
                  <a:lnTo>
                    <a:pt x="406" y="1208"/>
                  </a:lnTo>
                  <a:lnTo>
                    <a:pt x="402" y="1208"/>
                  </a:lnTo>
                  <a:lnTo>
                    <a:pt x="402" y="1208"/>
                  </a:lnTo>
                  <a:lnTo>
                    <a:pt x="402" y="1208"/>
                  </a:lnTo>
                  <a:lnTo>
                    <a:pt x="402" y="1208"/>
                  </a:lnTo>
                  <a:lnTo>
                    <a:pt x="398" y="1208"/>
                  </a:lnTo>
                  <a:lnTo>
                    <a:pt x="398" y="1208"/>
                  </a:lnTo>
                  <a:lnTo>
                    <a:pt x="398" y="1208"/>
                  </a:lnTo>
                  <a:lnTo>
                    <a:pt x="398" y="1208"/>
                  </a:lnTo>
                  <a:lnTo>
                    <a:pt x="398" y="1208"/>
                  </a:lnTo>
                  <a:lnTo>
                    <a:pt x="393" y="1208"/>
                  </a:lnTo>
                  <a:lnTo>
                    <a:pt x="393" y="1208"/>
                  </a:lnTo>
                  <a:lnTo>
                    <a:pt x="393" y="1208"/>
                  </a:lnTo>
                  <a:lnTo>
                    <a:pt x="393" y="1208"/>
                  </a:lnTo>
                  <a:lnTo>
                    <a:pt x="393" y="1208"/>
                  </a:lnTo>
                  <a:lnTo>
                    <a:pt x="389" y="1208"/>
                  </a:lnTo>
                  <a:lnTo>
                    <a:pt x="389" y="1208"/>
                  </a:lnTo>
                  <a:lnTo>
                    <a:pt x="389" y="1208"/>
                  </a:lnTo>
                  <a:lnTo>
                    <a:pt x="389" y="1208"/>
                  </a:lnTo>
                  <a:lnTo>
                    <a:pt x="385" y="1208"/>
                  </a:lnTo>
                  <a:lnTo>
                    <a:pt x="385" y="1208"/>
                  </a:lnTo>
                  <a:lnTo>
                    <a:pt x="385" y="1208"/>
                  </a:lnTo>
                  <a:lnTo>
                    <a:pt x="385" y="1208"/>
                  </a:lnTo>
                  <a:lnTo>
                    <a:pt x="385" y="1208"/>
                  </a:lnTo>
                  <a:lnTo>
                    <a:pt x="381" y="1208"/>
                  </a:lnTo>
                  <a:lnTo>
                    <a:pt x="381" y="1208"/>
                  </a:lnTo>
                  <a:lnTo>
                    <a:pt x="381" y="1208"/>
                  </a:lnTo>
                  <a:lnTo>
                    <a:pt x="381" y="1208"/>
                  </a:lnTo>
                  <a:lnTo>
                    <a:pt x="381" y="1208"/>
                  </a:lnTo>
                  <a:lnTo>
                    <a:pt x="377" y="1208"/>
                  </a:lnTo>
                  <a:lnTo>
                    <a:pt x="377" y="1208"/>
                  </a:lnTo>
                  <a:lnTo>
                    <a:pt x="377" y="1208"/>
                  </a:lnTo>
                  <a:lnTo>
                    <a:pt x="377" y="1208"/>
                  </a:lnTo>
                  <a:lnTo>
                    <a:pt x="373" y="1208"/>
                  </a:lnTo>
                  <a:lnTo>
                    <a:pt x="373" y="1208"/>
                  </a:lnTo>
                  <a:lnTo>
                    <a:pt x="373" y="1208"/>
                  </a:lnTo>
                  <a:lnTo>
                    <a:pt x="373" y="1208"/>
                  </a:lnTo>
                  <a:lnTo>
                    <a:pt x="373" y="1208"/>
                  </a:lnTo>
                  <a:lnTo>
                    <a:pt x="369" y="1208"/>
                  </a:lnTo>
                  <a:lnTo>
                    <a:pt x="369" y="1208"/>
                  </a:lnTo>
                  <a:lnTo>
                    <a:pt x="369" y="1208"/>
                  </a:lnTo>
                  <a:lnTo>
                    <a:pt x="369" y="1208"/>
                  </a:lnTo>
                  <a:lnTo>
                    <a:pt x="364" y="1208"/>
                  </a:lnTo>
                  <a:lnTo>
                    <a:pt x="364" y="1208"/>
                  </a:lnTo>
                  <a:lnTo>
                    <a:pt x="364" y="1208"/>
                  </a:lnTo>
                  <a:lnTo>
                    <a:pt x="364" y="1208"/>
                  </a:lnTo>
                  <a:lnTo>
                    <a:pt x="364" y="1208"/>
                  </a:lnTo>
                  <a:lnTo>
                    <a:pt x="360" y="1208"/>
                  </a:lnTo>
                  <a:lnTo>
                    <a:pt x="360" y="1208"/>
                  </a:lnTo>
                  <a:lnTo>
                    <a:pt x="360" y="1208"/>
                  </a:lnTo>
                  <a:lnTo>
                    <a:pt x="360" y="1208"/>
                  </a:lnTo>
                  <a:lnTo>
                    <a:pt x="360" y="1208"/>
                  </a:lnTo>
                  <a:lnTo>
                    <a:pt x="356" y="1208"/>
                  </a:lnTo>
                  <a:lnTo>
                    <a:pt x="356" y="1208"/>
                  </a:lnTo>
                  <a:lnTo>
                    <a:pt x="356" y="1208"/>
                  </a:lnTo>
                  <a:lnTo>
                    <a:pt x="356" y="1208"/>
                  </a:lnTo>
                  <a:lnTo>
                    <a:pt x="352" y="1208"/>
                  </a:lnTo>
                  <a:lnTo>
                    <a:pt x="352" y="1208"/>
                  </a:lnTo>
                  <a:lnTo>
                    <a:pt x="352" y="1208"/>
                  </a:lnTo>
                  <a:lnTo>
                    <a:pt x="352" y="1208"/>
                  </a:lnTo>
                  <a:lnTo>
                    <a:pt x="352" y="1208"/>
                  </a:lnTo>
                  <a:lnTo>
                    <a:pt x="348" y="1208"/>
                  </a:lnTo>
                  <a:lnTo>
                    <a:pt x="348" y="1208"/>
                  </a:lnTo>
                  <a:lnTo>
                    <a:pt x="348" y="1208"/>
                  </a:lnTo>
                  <a:lnTo>
                    <a:pt x="348" y="1208"/>
                  </a:lnTo>
                  <a:lnTo>
                    <a:pt x="344" y="1208"/>
                  </a:lnTo>
                  <a:lnTo>
                    <a:pt x="344" y="1208"/>
                  </a:lnTo>
                  <a:lnTo>
                    <a:pt x="344" y="1208"/>
                  </a:lnTo>
                  <a:lnTo>
                    <a:pt x="344" y="1208"/>
                  </a:lnTo>
                  <a:lnTo>
                    <a:pt x="344" y="1208"/>
                  </a:lnTo>
                  <a:lnTo>
                    <a:pt x="340" y="1208"/>
                  </a:lnTo>
                  <a:lnTo>
                    <a:pt x="340" y="1208"/>
                  </a:lnTo>
                  <a:lnTo>
                    <a:pt x="340" y="1208"/>
                  </a:lnTo>
                  <a:lnTo>
                    <a:pt x="340" y="1208"/>
                  </a:lnTo>
                  <a:lnTo>
                    <a:pt x="340" y="1208"/>
                  </a:lnTo>
                  <a:lnTo>
                    <a:pt x="335" y="1208"/>
                  </a:lnTo>
                  <a:lnTo>
                    <a:pt x="335" y="1208"/>
                  </a:lnTo>
                  <a:lnTo>
                    <a:pt x="335" y="1208"/>
                  </a:lnTo>
                  <a:lnTo>
                    <a:pt x="335" y="1208"/>
                  </a:lnTo>
                  <a:lnTo>
                    <a:pt x="331" y="1208"/>
                  </a:lnTo>
                  <a:lnTo>
                    <a:pt x="331" y="1208"/>
                  </a:lnTo>
                  <a:lnTo>
                    <a:pt x="331" y="1208"/>
                  </a:lnTo>
                  <a:lnTo>
                    <a:pt x="331" y="1208"/>
                  </a:lnTo>
                  <a:lnTo>
                    <a:pt x="331" y="1208"/>
                  </a:lnTo>
                  <a:lnTo>
                    <a:pt x="327" y="1208"/>
                  </a:lnTo>
                  <a:lnTo>
                    <a:pt x="327" y="1208"/>
                  </a:lnTo>
                  <a:lnTo>
                    <a:pt x="327" y="1208"/>
                  </a:lnTo>
                  <a:lnTo>
                    <a:pt x="327" y="1208"/>
                  </a:lnTo>
                  <a:lnTo>
                    <a:pt x="323" y="1208"/>
                  </a:lnTo>
                  <a:lnTo>
                    <a:pt x="323" y="1208"/>
                  </a:lnTo>
                  <a:lnTo>
                    <a:pt x="323" y="1208"/>
                  </a:lnTo>
                  <a:lnTo>
                    <a:pt x="323" y="1208"/>
                  </a:lnTo>
                  <a:lnTo>
                    <a:pt x="323" y="1208"/>
                  </a:lnTo>
                  <a:lnTo>
                    <a:pt x="319" y="1208"/>
                  </a:lnTo>
                  <a:lnTo>
                    <a:pt x="319" y="1208"/>
                  </a:lnTo>
                  <a:lnTo>
                    <a:pt x="319" y="1208"/>
                  </a:lnTo>
                  <a:lnTo>
                    <a:pt x="319" y="1208"/>
                  </a:lnTo>
                  <a:lnTo>
                    <a:pt x="319" y="1208"/>
                  </a:lnTo>
                  <a:lnTo>
                    <a:pt x="315" y="1208"/>
                  </a:lnTo>
                  <a:lnTo>
                    <a:pt x="315" y="1208"/>
                  </a:lnTo>
                  <a:lnTo>
                    <a:pt x="315" y="1208"/>
                  </a:lnTo>
                  <a:lnTo>
                    <a:pt x="315" y="1208"/>
                  </a:lnTo>
                  <a:lnTo>
                    <a:pt x="311" y="1208"/>
                  </a:lnTo>
                  <a:lnTo>
                    <a:pt x="311" y="1208"/>
                  </a:lnTo>
                  <a:lnTo>
                    <a:pt x="311" y="1208"/>
                  </a:lnTo>
                  <a:lnTo>
                    <a:pt x="311" y="1208"/>
                  </a:lnTo>
                  <a:lnTo>
                    <a:pt x="311" y="1208"/>
                  </a:lnTo>
                  <a:lnTo>
                    <a:pt x="306" y="1208"/>
                  </a:lnTo>
                  <a:lnTo>
                    <a:pt x="306" y="1208"/>
                  </a:lnTo>
                  <a:lnTo>
                    <a:pt x="306" y="1208"/>
                  </a:lnTo>
                  <a:lnTo>
                    <a:pt x="306" y="1208"/>
                  </a:lnTo>
                  <a:lnTo>
                    <a:pt x="302" y="1208"/>
                  </a:lnTo>
                  <a:lnTo>
                    <a:pt x="302" y="1208"/>
                  </a:lnTo>
                  <a:lnTo>
                    <a:pt x="302" y="1208"/>
                  </a:lnTo>
                  <a:lnTo>
                    <a:pt x="302" y="1208"/>
                  </a:lnTo>
                  <a:lnTo>
                    <a:pt x="302" y="1208"/>
                  </a:lnTo>
                  <a:lnTo>
                    <a:pt x="298" y="1208"/>
                  </a:lnTo>
                  <a:lnTo>
                    <a:pt x="298" y="1208"/>
                  </a:lnTo>
                  <a:lnTo>
                    <a:pt x="298" y="1208"/>
                  </a:lnTo>
                  <a:lnTo>
                    <a:pt x="298" y="1208"/>
                  </a:lnTo>
                  <a:lnTo>
                    <a:pt x="298" y="1208"/>
                  </a:lnTo>
                  <a:lnTo>
                    <a:pt x="294" y="1208"/>
                  </a:lnTo>
                  <a:lnTo>
                    <a:pt x="294" y="1208"/>
                  </a:lnTo>
                  <a:lnTo>
                    <a:pt x="294" y="1208"/>
                  </a:lnTo>
                  <a:lnTo>
                    <a:pt x="294" y="1208"/>
                  </a:lnTo>
                  <a:lnTo>
                    <a:pt x="290" y="1208"/>
                  </a:lnTo>
                  <a:lnTo>
                    <a:pt x="290" y="1208"/>
                  </a:lnTo>
                  <a:lnTo>
                    <a:pt x="290" y="1208"/>
                  </a:lnTo>
                  <a:lnTo>
                    <a:pt x="290" y="1208"/>
                  </a:lnTo>
                  <a:lnTo>
                    <a:pt x="290" y="1208"/>
                  </a:lnTo>
                  <a:lnTo>
                    <a:pt x="286" y="1208"/>
                  </a:lnTo>
                  <a:lnTo>
                    <a:pt x="286" y="1208"/>
                  </a:lnTo>
                  <a:lnTo>
                    <a:pt x="286" y="1208"/>
                  </a:lnTo>
                  <a:lnTo>
                    <a:pt x="286" y="1208"/>
                  </a:lnTo>
                  <a:lnTo>
                    <a:pt x="286" y="1208"/>
                  </a:lnTo>
                  <a:lnTo>
                    <a:pt x="282" y="1208"/>
                  </a:lnTo>
                  <a:lnTo>
                    <a:pt x="282" y="1208"/>
                  </a:lnTo>
                  <a:lnTo>
                    <a:pt x="282" y="1208"/>
                  </a:lnTo>
                  <a:lnTo>
                    <a:pt x="282" y="1208"/>
                  </a:lnTo>
                  <a:lnTo>
                    <a:pt x="277" y="1208"/>
                  </a:lnTo>
                  <a:lnTo>
                    <a:pt x="277" y="1208"/>
                  </a:lnTo>
                  <a:lnTo>
                    <a:pt x="277" y="1208"/>
                  </a:lnTo>
                  <a:lnTo>
                    <a:pt x="277" y="1208"/>
                  </a:lnTo>
                  <a:lnTo>
                    <a:pt x="277" y="1208"/>
                  </a:lnTo>
                  <a:lnTo>
                    <a:pt x="273" y="1208"/>
                  </a:lnTo>
                  <a:lnTo>
                    <a:pt x="273" y="1208"/>
                  </a:lnTo>
                  <a:lnTo>
                    <a:pt x="273" y="1208"/>
                  </a:lnTo>
                  <a:lnTo>
                    <a:pt x="273" y="1208"/>
                  </a:lnTo>
                  <a:lnTo>
                    <a:pt x="269" y="1208"/>
                  </a:lnTo>
                  <a:lnTo>
                    <a:pt x="269" y="1208"/>
                  </a:lnTo>
                  <a:lnTo>
                    <a:pt x="269" y="1208"/>
                  </a:lnTo>
                  <a:lnTo>
                    <a:pt x="269" y="1208"/>
                  </a:lnTo>
                  <a:lnTo>
                    <a:pt x="269" y="1208"/>
                  </a:lnTo>
                  <a:lnTo>
                    <a:pt x="265" y="1208"/>
                  </a:lnTo>
                  <a:lnTo>
                    <a:pt x="265" y="1208"/>
                  </a:lnTo>
                  <a:lnTo>
                    <a:pt x="265" y="1208"/>
                  </a:lnTo>
                  <a:lnTo>
                    <a:pt x="265" y="1208"/>
                  </a:lnTo>
                  <a:lnTo>
                    <a:pt x="265" y="1208"/>
                  </a:lnTo>
                  <a:lnTo>
                    <a:pt x="261" y="1208"/>
                  </a:lnTo>
                  <a:lnTo>
                    <a:pt x="261" y="1208"/>
                  </a:lnTo>
                  <a:lnTo>
                    <a:pt x="261" y="1208"/>
                  </a:lnTo>
                  <a:lnTo>
                    <a:pt x="261" y="1208"/>
                  </a:lnTo>
                  <a:lnTo>
                    <a:pt x="257" y="1208"/>
                  </a:lnTo>
                  <a:lnTo>
                    <a:pt x="257" y="1208"/>
                  </a:lnTo>
                  <a:lnTo>
                    <a:pt x="257" y="1208"/>
                  </a:lnTo>
                  <a:lnTo>
                    <a:pt x="257" y="1208"/>
                  </a:lnTo>
                  <a:lnTo>
                    <a:pt x="257" y="1208"/>
                  </a:lnTo>
                  <a:lnTo>
                    <a:pt x="253" y="1208"/>
                  </a:lnTo>
                  <a:lnTo>
                    <a:pt x="253" y="1208"/>
                  </a:lnTo>
                  <a:lnTo>
                    <a:pt x="253" y="1208"/>
                  </a:lnTo>
                  <a:lnTo>
                    <a:pt x="253" y="1208"/>
                  </a:lnTo>
                  <a:lnTo>
                    <a:pt x="249" y="1208"/>
                  </a:lnTo>
                  <a:lnTo>
                    <a:pt x="249" y="1208"/>
                  </a:lnTo>
                  <a:lnTo>
                    <a:pt x="249" y="1208"/>
                  </a:lnTo>
                  <a:lnTo>
                    <a:pt x="249" y="1208"/>
                  </a:lnTo>
                  <a:lnTo>
                    <a:pt x="249" y="1208"/>
                  </a:lnTo>
                  <a:lnTo>
                    <a:pt x="244" y="1208"/>
                  </a:lnTo>
                  <a:lnTo>
                    <a:pt x="244" y="1208"/>
                  </a:lnTo>
                  <a:lnTo>
                    <a:pt x="244" y="1208"/>
                  </a:lnTo>
                  <a:lnTo>
                    <a:pt x="244" y="1208"/>
                  </a:lnTo>
                  <a:lnTo>
                    <a:pt x="244" y="1208"/>
                  </a:lnTo>
                  <a:lnTo>
                    <a:pt x="240" y="1208"/>
                  </a:lnTo>
                  <a:lnTo>
                    <a:pt x="240" y="1208"/>
                  </a:lnTo>
                  <a:lnTo>
                    <a:pt x="240" y="1208"/>
                  </a:lnTo>
                  <a:lnTo>
                    <a:pt x="240" y="1208"/>
                  </a:lnTo>
                  <a:lnTo>
                    <a:pt x="236" y="1208"/>
                  </a:lnTo>
                  <a:lnTo>
                    <a:pt x="236" y="1208"/>
                  </a:lnTo>
                  <a:lnTo>
                    <a:pt x="236" y="1208"/>
                  </a:lnTo>
                  <a:lnTo>
                    <a:pt x="236" y="1208"/>
                  </a:lnTo>
                  <a:lnTo>
                    <a:pt x="236" y="1208"/>
                  </a:lnTo>
                  <a:lnTo>
                    <a:pt x="232" y="1208"/>
                  </a:lnTo>
                  <a:lnTo>
                    <a:pt x="232" y="1208"/>
                  </a:lnTo>
                  <a:lnTo>
                    <a:pt x="232" y="1208"/>
                  </a:lnTo>
                  <a:lnTo>
                    <a:pt x="232" y="1208"/>
                  </a:lnTo>
                  <a:lnTo>
                    <a:pt x="228" y="1208"/>
                  </a:lnTo>
                  <a:lnTo>
                    <a:pt x="228" y="1208"/>
                  </a:lnTo>
                  <a:lnTo>
                    <a:pt x="228" y="1208"/>
                  </a:lnTo>
                  <a:lnTo>
                    <a:pt x="228" y="1208"/>
                  </a:lnTo>
                  <a:lnTo>
                    <a:pt x="228" y="1208"/>
                  </a:lnTo>
                  <a:lnTo>
                    <a:pt x="224" y="1208"/>
                  </a:lnTo>
                  <a:lnTo>
                    <a:pt x="224" y="1208"/>
                  </a:lnTo>
                  <a:lnTo>
                    <a:pt x="224" y="1208"/>
                  </a:lnTo>
                  <a:lnTo>
                    <a:pt x="224" y="1208"/>
                  </a:lnTo>
                  <a:lnTo>
                    <a:pt x="224" y="1208"/>
                  </a:lnTo>
                  <a:lnTo>
                    <a:pt x="220" y="1208"/>
                  </a:lnTo>
                  <a:lnTo>
                    <a:pt x="220" y="1208"/>
                  </a:lnTo>
                  <a:lnTo>
                    <a:pt x="220" y="1208"/>
                  </a:lnTo>
                  <a:lnTo>
                    <a:pt x="220" y="1208"/>
                  </a:lnTo>
                  <a:lnTo>
                    <a:pt x="215" y="1208"/>
                  </a:lnTo>
                  <a:lnTo>
                    <a:pt x="215" y="1208"/>
                  </a:lnTo>
                  <a:lnTo>
                    <a:pt x="215" y="1208"/>
                  </a:lnTo>
                  <a:lnTo>
                    <a:pt x="215" y="1208"/>
                  </a:lnTo>
                  <a:lnTo>
                    <a:pt x="215" y="1208"/>
                  </a:lnTo>
                  <a:lnTo>
                    <a:pt x="211" y="1208"/>
                  </a:lnTo>
                  <a:lnTo>
                    <a:pt x="211" y="1208"/>
                  </a:lnTo>
                  <a:lnTo>
                    <a:pt x="211" y="1208"/>
                  </a:lnTo>
                  <a:lnTo>
                    <a:pt x="211" y="1208"/>
                  </a:lnTo>
                  <a:lnTo>
                    <a:pt x="207" y="1208"/>
                  </a:lnTo>
                  <a:lnTo>
                    <a:pt x="207" y="1208"/>
                  </a:lnTo>
                  <a:lnTo>
                    <a:pt x="207" y="1208"/>
                  </a:lnTo>
                  <a:lnTo>
                    <a:pt x="207" y="1208"/>
                  </a:lnTo>
                  <a:lnTo>
                    <a:pt x="207" y="1208"/>
                  </a:lnTo>
                  <a:lnTo>
                    <a:pt x="203" y="1208"/>
                  </a:lnTo>
                  <a:lnTo>
                    <a:pt x="203" y="1208"/>
                  </a:lnTo>
                  <a:lnTo>
                    <a:pt x="203" y="1208"/>
                  </a:lnTo>
                  <a:lnTo>
                    <a:pt x="203" y="1208"/>
                  </a:lnTo>
                  <a:lnTo>
                    <a:pt x="203" y="1208"/>
                  </a:lnTo>
                  <a:lnTo>
                    <a:pt x="199" y="1208"/>
                  </a:lnTo>
                  <a:lnTo>
                    <a:pt x="199" y="1208"/>
                  </a:lnTo>
                  <a:lnTo>
                    <a:pt x="199" y="1208"/>
                  </a:lnTo>
                  <a:lnTo>
                    <a:pt x="199" y="1208"/>
                  </a:lnTo>
                  <a:lnTo>
                    <a:pt x="195" y="1208"/>
                  </a:lnTo>
                  <a:lnTo>
                    <a:pt x="195" y="1208"/>
                  </a:lnTo>
                  <a:lnTo>
                    <a:pt x="195" y="1208"/>
                  </a:lnTo>
                  <a:lnTo>
                    <a:pt x="195" y="1208"/>
                  </a:lnTo>
                  <a:lnTo>
                    <a:pt x="195" y="1208"/>
                  </a:lnTo>
                  <a:lnTo>
                    <a:pt x="191" y="1208"/>
                  </a:lnTo>
                  <a:lnTo>
                    <a:pt x="191" y="1208"/>
                  </a:lnTo>
                  <a:lnTo>
                    <a:pt x="191" y="1208"/>
                  </a:lnTo>
                  <a:lnTo>
                    <a:pt x="191" y="1208"/>
                  </a:lnTo>
                  <a:lnTo>
                    <a:pt x="191" y="1208"/>
                  </a:lnTo>
                  <a:lnTo>
                    <a:pt x="186" y="1208"/>
                  </a:lnTo>
                  <a:lnTo>
                    <a:pt x="186" y="1208"/>
                  </a:lnTo>
                  <a:lnTo>
                    <a:pt x="186" y="1208"/>
                  </a:lnTo>
                  <a:lnTo>
                    <a:pt x="186" y="1208"/>
                  </a:lnTo>
                  <a:lnTo>
                    <a:pt x="182" y="1208"/>
                  </a:lnTo>
                  <a:lnTo>
                    <a:pt x="182" y="1208"/>
                  </a:lnTo>
                  <a:lnTo>
                    <a:pt x="182" y="1208"/>
                  </a:lnTo>
                  <a:lnTo>
                    <a:pt x="182" y="1208"/>
                  </a:lnTo>
                  <a:lnTo>
                    <a:pt x="182" y="1208"/>
                  </a:lnTo>
                  <a:lnTo>
                    <a:pt x="178" y="1208"/>
                  </a:lnTo>
                  <a:lnTo>
                    <a:pt x="178" y="1208"/>
                  </a:lnTo>
                  <a:lnTo>
                    <a:pt x="178" y="1208"/>
                  </a:lnTo>
                  <a:lnTo>
                    <a:pt x="178" y="1208"/>
                  </a:lnTo>
                  <a:lnTo>
                    <a:pt x="174" y="1208"/>
                  </a:lnTo>
                  <a:lnTo>
                    <a:pt x="174" y="1208"/>
                  </a:lnTo>
                  <a:lnTo>
                    <a:pt x="174" y="1208"/>
                  </a:lnTo>
                  <a:lnTo>
                    <a:pt x="174" y="1208"/>
                  </a:lnTo>
                  <a:lnTo>
                    <a:pt x="174" y="1208"/>
                  </a:lnTo>
                  <a:lnTo>
                    <a:pt x="170" y="1208"/>
                  </a:lnTo>
                  <a:lnTo>
                    <a:pt x="170" y="1208"/>
                  </a:lnTo>
                  <a:lnTo>
                    <a:pt x="170" y="1208"/>
                  </a:lnTo>
                  <a:lnTo>
                    <a:pt x="170" y="1208"/>
                  </a:lnTo>
                  <a:lnTo>
                    <a:pt x="170" y="1208"/>
                  </a:lnTo>
                  <a:lnTo>
                    <a:pt x="166" y="1208"/>
                  </a:lnTo>
                  <a:lnTo>
                    <a:pt x="166" y="1208"/>
                  </a:lnTo>
                  <a:lnTo>
                    <a:pt x="166" y="1208"/>
                  </a:lnTo>
                  <a:lnTo>
                    <a:pt x="166" y="1208"/>
                  </a:lnTo>
                  <a:lnTo>
                    <a:pt x="162" y="1208"/>
                  </a:lnTo>
                  <a:lnTo>
                    <a:pt x="162" y="1208"/>
                  </a:lnTo>
                  <a:lnTo>
                    <a:pt x="162" y="1208"/>
                  </a:lnTo>
                  <a:lnTo>
                    <a:pt x="162" y="1208"/>
                  </a:lnTo>
                  <a:lnTo>
                    <a:pt x="162" y="1208"/>
                  </a:lnTo>
                  <a:lnTo>
                    <a:pt x="157" y="1208"/>
                  </a:lnTo>
                  <a:lnTo>
                    <a:pt x="157" y="1208"/>
                  </a:lnTo>
                  <a:lnTo>
                    <a:pt x="157" y="1208"/>
                  </a:lnTo>
                  <a:lnTo>
                    <a:pt x="157" y="1208"/>
                  </a:lnTo>
                  <a:lnTo>
                    <a:pt x="153" y="1208"/>
                  </a:lnTo>
                  <a:lnTo>
                    <a:pt x="153" y="1208"/>
                  </a:lnTo>
                  <a:lnTo>
                    <a:pt x="153" y="1208"/>
                  </a:lnTo>
                  <a:lnTo>
                    <a:pt x="153" y="1208"/>
                  </a:lnTo>
                  <a:lnTo>
                    <a:pt x="153" y="1208"/>
                  </a:lnTo>
                  <a:lnTo>
                    <a:pt x="149" y="1208"/>
                  </a:lnTo>
                  <a:lnTo>
                    <a:pt x="149" y="1208"/>
                  </a:lnTo>
                  <a:lnTo>
                    <a:pt x="149" y="1208"/>
                  </a:lnTo>
                  <a:lnTo>
                    <a:pt x="149" y="1208"/>
                  </a:lnTo>
                  <a:lnTo>
                    <a:pt x="149" y="1208"/>
                  </a:lnTo>
                  <a:lnTo>
                    <a:pt x="145" y="1208"/>
                  </a:lnTo>
                  <a:lnTo>
                    <a:pt x="145" y="1208"/>
                  </a:lnTo>
                  <a:lnTo>
                    <a:pt x="145" y="1208"/>
                  </a:lnTo>
                  <a:lnTo>
                    <a:pt x="145" y="1208"/>
                  </a:lnTo>
                  <a:lnTo>
                    <a:pt x="141" y="1208"/>
                  </a:lnTo>
                  <a:lnTo>
                    <a:pt x="141" y="1208"/>
                  </a:lnTo>
                  <a:lnTo>
                    <a:pt x="141" y="1208"/>
                  </a:lnTo>
                  <a:lnTo>
                    <a:pt x="141" y="1208"/>
                  </a:lnTo>
                  <a:lnTo>
                    <a:pt x="141" y="1208"/>
                  </a:lnTo>
                  <a:lnTo>
                    <a:pt x="137" y="1208"/>
                  </a:lnTo>
                  <a:lnTo>
                    <a:pt x="137" y="1208"/>
                  </a:lnTo>
                  <a:lnTo>
                    <a:pt x="137" y="1208"/>
                  </a:lnTo>
                  <a:lnTo>
                    <a:pt x="137" y="1208"/>
                  </a:lnTo>
                  <a:lnTo>
                    <a:pt x="133" y="1208"/>
                  </a:lnTo>
                  <a:lnTo>
                    <a:pt x="133" y="1208"/>
                  </a:lnTo>
                  <a:lnTo>
                    <a:pt x="133" y="1208"/>
                  </a:lnTo>
                  <a:lnTo>
                    <a:pt x="133" y="1208"/>
                  </a:lnTo>
                  <a:lnTo>
                    <a:pt x="133" y="1208"/>
                  </a:lnTo>
                  <a:lnTo>
                    <a:pt x="128" y="1208"/>
                  </a:lnTo>
                  <a:lnTo>
                    <a:pt x="128" y="1208"/>
                  </a:lnTo>
                  <a:lnTo>
                    <a:pt x="128" y="1208"/>
                  </a:lnTo>
                  <a:lnTo>
                    <a:pt x="128" y="1208"/>
                  </a:lnTo>
                  <a:lnTo>
                    <a:pt x="128" y="1208"/>
                  </a:lnTo>
                  <a:lnTo>
                    <a:pt x="124" y="1208"/>
                  </a:lnTo>
                  <a:lnTo>
                    <a:pt x="124" y="1208"/>
                  </a:lnTo>
                  <a:lnTo>
                    <a:pt x="124" y="1208"/>
                  </a:lnTo>
                  <a:lnTo>
                    <a:pt x="124" y="1208"/>
                  </a:lnTo>
                  <a:lnTo>
                    <a:pt x="120" y="1208"/>
                  </a:lnTo>
                  <a:lnTo>
                    <a:pt x="120" y="1208"/>
                  </a:lnTo>
                  <a:lnTo>
                    <a:pt x="120" y="1208"/>
                  </a:lnTo>
                  <a:lnTo>
                    <a:pt x="120" y="1208"/>
                  </a:lnTo>
                  <a:lnTo>
                    <a:pt x="120" y="1208"/>
                  </a:lnTo>
                  <a:lnTo>
                    <a:pt x="116" y="1208"/>
                  </a:lnTo>
                  <a:lnTo>
                    <a:pt x="116" y="1208"/>
                  </a:lnTo>
                  <a:lnTo>
                    <a:pt x="116" y="1208"/>
                  </a:lnTo>
                  <a:lnTo>
                    <a:pt x="116" y="1208"/>
                  </a:lnTo>
                  <a:lnTo>
                    <a:pt x="112" y="1208"/>
                  </a:lnTo>
                  <a:lnTo>
                    <a:pt x="112" y="1208"/>
                  </a:lnTo>
                  <a:lnTo>
                    <a:pt x="112" y="1208"/>
                  </a:lnTo>
                  <a:lnTo>
                    <a:pt x="112" y="1208"/>
                  </a:lnTo>
                  <a:lnTo>
                    <a:pt x="112" y="1208"/>
                  </a:lnTo>
                  <a:lnTo>
                    <a:pt x="108" y="1208"/>
                  </a:lnTo>
                  <a:lnTo>
                    <a:pt x="108" y="1208"/>
                  </a:lnTo>
                  <a:lnTo>
                    <a:pt x="108" y="1208"/>
                  </a:lnTo>
                  <a:lnTo>
                    <a:pt x="108" y="1208"/>
                  </a:lnTo>
                  <a:lnTo>
                    <a:pt x="108" y="1208"/>
                  </a:lnTo>
                  <a:lnTo>
                    <a:pt x="104" y="1208"/>
                  </a:lnTo>
                  <a:lnTo>
                    <a:pt x="104" y="1208"/>
                  </a:lnTo>
                  <a:lnTo>
                    <a:pt x="104" y="1208"/>
                  </a:lnTo>
                  <a:lnTo>
                    <a:pt x="104" y="1208"/>
                  </a:lnTo>
                  <a:lnTo>
                    <a:pt x="100" y="1208"/>
                  </a:lnTo>
                  <a:lnTo>
                    <a:pt x="100" y="1208"/>
                  </a:lnTo>
                  <a:lnTo>
                    <a:pt x="100" y="1208"/>
                  </a:lnTo>
                  <a:lnTo>
                    <a:pt x="100" y="1208"/>
                  </a:lnTo>
                  <a:lnTo>
                    <a:pt x="100" y="1208"/>
                  </a:lnTo>
                  <a:lnTo>
                    <a:pt x="95" y="1208"/>
                  </a:lnTo>
                  <a:lnTo>
                    <a:pt x="95" y="1208"/>
                  </a:lnTo>
                  <a:lnTo>
                    <a:pt x="95" y="1208"/>
                  </a:lnTo>
                  <a:lnTo>
                    <a:pt x="95" y="1208"/>
                  </a:lnTo>
                  <a:lnTo>
                    <a:pt x="95" y="1208"/>
                  </a:lnTo>
                  <a:lnTo>
                    <a:pt x="91" y="1208"/>
                  </a:lnTo>
                  <a:lnTo>
                    <a:pt x="91" y="1208"/>
                  </a:lnTo>
                  <a:lnTo>
                    <a:pt x="91" y="1208"/>
                  </a:lnTo>
                  <a:lnTo>
                    <a:pt x="91" y="1208"/>
                  </a:lnTo>
                  <a:lnTo>
                    <a:pt x="87" y="1208"/>
                  </a:lnTo>
                  <a:lnTo>
                    <a:pt x="87" y="1208"/>
                  </a:lnTo>
                  <a:lnTo>
                    <a:pt x="87" y="1208"/>
                  </a:lnTo>
                  <a:lnTo>
                    <a:pt x="87" y="1208"/>
                  </a:lnTo>
                  <a:lnTo>
                    <a:pt x="87" y="1208"/>
                  </a:lnTo>
                  <a:lnTo>
                    <a:pt x="83" y="1208"/>
                  </a:lnTo>
                  <a:lnTo>
                    <a:pt x="83" y="1208"/>
                  </a:lnTo>
                  <a:lnTo>
                    <a:pt x="83" y="1208"/>
                  </a:lnTo>
                  <a:lnTo>
                    <a:pt x="83" y="1208"/>
                  </a:lnTo>
                  <a:lnTo>
                    <a:pt x="79" y="1208"/>
                  </a:lnTo>
                  <a:lnTo>
                    <a:pt x="79" y="1208"/>
                  </a:lnTo>
                  <a:lnTo>
                    <a:pt x="79" y="1208"/>
                  </a:lnTo>
                  <a:lnTo>
                    <a:pt x="79" y="1208"/>
                  </a:lnTo>
                  <a:lnTo>
                    <a:pt x="79" y="1208"/>
                  </a:lnTo>
                  <a:lnTo>
                    <a:pt x="75" y="1208"/>
                  </a:lnTo>
                  <a:lnTo>
                    <a:pt x="75" y="1208"/>
                  </a:lnTo>
                  <a:lnTo>
                    <a:pt x="75" y="1208"/>
                  </a:lnTo>
                  <a:lnTo>
                    <a:pt x="75" y="1208"/>
                  </a:lnTo>
                  <a:lnTo>
                    <a:pt x="75" y="1208"/>
                  </a:lnTo>
                  <a:lnTo>
                    <a:pt x="71" y="1208"/>
                  </a:lnTo>
                  <a:lnTo>
                    <a:pt x="71" y="1208"/>
                  </a:lnTo>
                  <a:lnTo>
                    <a:pt x="71" y="1208"/>
                  </a:lnTo>
                  <a:lnTo>
                    <a:pt x="71" y="1208"/>
                  </a:lnTo>
                  <a:lnTo>
                    <a:pt x="66" y="1208"/>
                  </a:lnTo>
                  <a:lnTo>
                    <a:pt x="66" y="1208"/>
                  </a:lnTo>
                  <a:lnTo>
                    <a:pt x="66" y="1208"/>
                  </a:lnTo>
                  <a:lnTo>
                    <a:pt x="66" y="1208"/>
                  </a:lnTo>
                  <a:lnTo>
                    <a:pt x="66" y="1208"/>
                  </a:lnTo>
                  <a:lnTo>
                    <a:pt x="62" y="1208"/>
                  </a:lnTo>
                  <a:lnTo>
                    <a:pt x="62" y="1208"/>
                  </a:lnTo>
                  <a:lnTo>
                    <a:pt x="62" y="1208"/>
                  </a:lnTo>
                  <a:lnTo>
                    <a:pt x="62" y="1208"/>
                  </a:lnTo>
                  <a:lnTo>
                    <a:pt x="58" y="1208"/>
                  </a:lnTo>
                  <a:lnTo>
                    <a:pt x="58" y="1208"/>
                  </a:lnTo>
                  <a:lnTo>
                    <a:pt x="58" y="1208"/>
                  </a:lnTo>
                  <a:lnTo>
                    <a:pt x="58" y="1208"/>
                  </a:lnTo>
                  <a:lnTo>
                    <a:pt x="58" y="1208"/>
                  </a:lnTo>
                  <a:lnTo>
                    <a:pt x="54" y="1208"/>
                  </a:lnTo>
                  <a:lnTo>
                    <a:pt x="54" y="1208"/>
                  </a:lnTo>
                  <a:lnTo>
                    <a:pt x="54" y="1208"/>
                  </a:lnTo>
                  <a:lnTo>
                    <a:pt x="54" y="1208"/>
                  </a:lnTo>
                  <a:lnTo>
                    <a:pt x="54" y="1208"/>
                  </a:lnTo>
                  <a:lnTo>
                    <a:pt x="50" y="1208"/>
                  </a:lnTo>
                  <a:lnTo>
                    <a:pt x="50" y="1208"/>
                  </a:lnTo>
                  <a:lnTo>
                    <a:pt x="50" y="1208"/>
                  </a:lnTo>
                  <a:lnTo>
                    <a:pt x="50" y="1208"/>
                  </a:lnTo>
                  <a:lnTo>
                    <a:pt x="46" y="1208"/>
                  </a:lnTo>
                  <a:lnTo>
                    <a:pt x="46" y="1208"/>
                  </a:lnTo>
                  <a:lnTo>
                    <a:pt x="46" y="1208"/>
                  </a:lnTo>
                  <a:lnTo>
                    <a:pt x="46" y="1208"/>
                  </a:lnTo>
                  <a:lnTo>
                    <a:pt x="46" y="1208"/>
                  </a:lnTo>
                  <a:lnTo>
                    <a:pt x="42" y="1208"/>
                  </a:lnTo>
                  <a:lnTo>
                    <a:pt x="42" y="1208"/>
                  </a:lnTo>
                  <a:lnTo>
                    <a:pt x="42" y="1208"/>
                  </a:lnTo>
                  <a:lnTo>
                    <a:pt x="42" y="1208"/>
                  </a:lnTo>
                  <a:lnTo>
                    <a:pt x="37" y="1208"/>
                  </a:lnTo>
                  <a:lnTo>
                    <a:pt x="37" y="1208"/>
                  </a:lnTo>
                  <a:lnTo>
                    <a:pt x="37" y="1208"/>
                  </a:lnTo>
                  <a:lnTo>
                    <a:pt x="37" y="1208"/>
                  </a:lnTo>
                  <a:lnTo>
                    <a:pt x="37" y="1208"/>
                  </a:lnTo>
                  <a:lnTo>
                    <a:pt x="33" y="1208"/>
                  </a:lnTo>
                  <a:lnTo>
                    <a:pt x="33" y="1208"/>
                  </a:lnTo>
                  <a:lnTo>
                    <a:pt x="33" y="1208"/>
                  </a:lnTo>
                  <a:lnTo>
                    <a:pt x="33" y="1208"/>
                  </a:lnTo>
                  <a:lnTo>
                    <a:pt x="33" y="1208"/>
                  </a:lnTo>
                  <a:lnTo>
                    <a:pt x="29" y="1208"/>
                  </a:lnTo>
                  <a:lnTo>
                    <a:pt x="29" y="1208"/>
                  </a:lnTo>
                  <a:lnTo>
                    <a:pt x="29" y="1208"/>
                  </a:lnTo>
                  <a:lnTo>
                    <a:pt x="29" y="1208"/>
                  </a:lnTo>
                  <a:lnTo>
                    <a:pt x="25" y="1208"/>
                  </a:lnTo>
                  <a:lnTo>
                    <a:pt x="25" y="1208"/>
                  </a:lnTo>
                  <a:lnTo>
                    <a:pt x="25" y="1208"/>
                  </a:lnTo>
                  <a:lnTo>
                    <a:pt x="25" y="1208"/>
                  </a:lnTo>
                  <a:lnTo>
                    <a:pt x="25" y="1208"/>
                  </a:lnTo>
                  <a:lnTo>
                    <a:pt x="21" y="1208"/>
                  </a:lnTo>
                  <a:lnTo>
                    <a:pt x="21" y="1208"/>
                  </a:lnTo>
                  <a:lnTo>
                    <a:pt x="21" y="1208"/>
                  </a:lnTo>
                  <a:lnTo>
                    <a:pt x="21" y="1208"/>
                  </a:lnTo>
                  <a:lnTo>
                    <a:pt x="17" y="1208"/>
                  </a:lnTo>
                  <a:lnTo>
                    <a:pt x="17" y="1208"/>
                  </a:lnTo>
                  <a:lnTo>
                    <a:pt x="17" y="1208"/>
                  </a:lnTo>
                  <a:lnTo>
                    <a:pt x="17" y="1208"/>
                  </a:lnTo>
                  <a:lnTo>
                    <a:pt x="17" y="1208"/>
                  </a:lnTo>
                  <a:lnTo>
                    <a:pt x="13" y="1208"/>
                  </a:lnTo>
                  <a:lnTo>
                    <a:pt x="13" y="1208"/>
                  </a:lnTo>
                  <a:lnTo>
                    <a:pt x="13" y="1208"/>
                  </a:lnTo>
                  <a:lnTo>
                    <a:pt x="13" y="1208"/>
                  </a:lnTo>
                  <a:lnTo>
                    <a:pt x="13" y="1208"/>
                  </a:lnTo>
                  <a:lnTo>
                    <a:pt x="8" y="1208"/>
                  </a:lnTo>
                  <a:lnTo>
                    <a:pt x="8" y="1208"/>
                  </a:lnTo>
                  <a:lnTo>
                    <a:pt x="8" y="1208"/>
                  </a:lnTo>
                  <a:lnTo>
                    <a:pt x="8" y="1208"/>
                  </a:lnTo>
                  <a:lnTo>
                    <a:pt x="4" y="1208"/>
                  </a:lnTo>
                  <a:lnTo>
                    <a:pt x="4" y="1208"/>
                  </a:lnTo>
                  <a:lnTo>
                    <a:pt x="4" y="1208"/>
                  </a:lnTo>
                  <a:lnTo>
                    <a:pt x="4" y="1208"/>
                  </a:lnTo>
                  <a:lnTo>
                    <a:pt x="4" y="1208"/>
                  </a:lnTo>
                  <a:lnTo>
                    <a:pt x="0" y="1208"/>
                  </a:lnTo>
                  <a:lnTo>
                    <a:pt x="0" y="1208"/>
                  </a:lnTo>
                  <a:lnTo>
                    <a:pt x="0" y="1208"/>
                  </a:lnTo>
                  <a:lnTo>
                    <a:pt x="0" y="1208"/>
                  </a:lnTo>
                  <a:lnTo>
                    <a:pt x="0" y="1208"/>
                  </a:lnTo>
                  <a:close/>
                </a:path>
              </a:pathLst>
            </a:custGeom>
            <a:solidFill>
              <a:srgbClr val="000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54"/>
            <p:cNvSpPr>
              <a:spLocks/>
            </p:cNvSpPr>
            <p:nvPr/>
          </p:nvSpPr>
          <p:spPr bwMode="auto">
            <a:xfrm>
              <a:off x="3035300" y="3824288"/>
              <a:ext cx="1452563" cy="1917700"/>
            </a:xfrm>
            <a:custGeom>
              <a:avLst/>
              <a:gdLst>
                <a:gd name="T0" fmla="*/ 17 w 915"/>
                <a:gd name="T1" fmla="*/ 1208 h 1208"/>
                <a:gd name="T2" fmla="*/ 37 w 915"/>
                <a:gd name="T3" fmla="*/ 1208 h 1208"/>
                <a:gd name="T4" fmla="*/ 58 w 915"/>
                <a:gd name="T5" fmla="*/ 1208 h 1208"/>
                <a:gd name="T6" fmla="*/ 79 w 915"/>
                <a:gd name="T7" fmla="*/ 1208 h 1208"/>
                <a:gd name="T8" fmla="*/ 100 w 915"/>
                <a:gd name="T9" fmla="*/ 1208 h 1208"/>
                <a:gd name="T10" fmla="*/ 120 w 915"/>
                <a:gd name="T11" fmla="*/ 1208 h 1208"/>
                <a:gd name="T12" fmla="*/ 141 w 915"/>
                <a:gd name="T13" fmla="*/ 1208 h 1208"/>
                <a:gd name="T14" fmla="*/ 162 w 915"/>
                <a:gd name="T15" fmla="*/ 1208 h 1208"/>
                <a:gd name="T16" fmla="*/ 182 w 915"/>
                <a:gd name="T17" fmla="*/ 1208 h 1208"/>
                <a:gd name="T18" fmla="*/ 203 w 915"/>
                <a:gd name="T19" fmla="*/ 1208 h 1208"/>
                <a:gd name="T20" fmla="*/ 224 w 915"/>
                <a:gd name="T21" fmla="*/ 1208 h 1208"/>
                <a:gd name="T22" fmla="*/ 244 w 915"/>
                <a:gd name="T23" fmla="*/ 1208 h 1208"/>
                <a:gd name="T24" fmla="*/ 265 w 915"/>
                <a:gd name="T25" fmla="*/ 1208 h 1208"/>
                <a:gd name="T26" fmla="*/ 286 w 915"/>
                <a:gd name="T27" fmla="*/ 1208 h 1208"/>
                <a:gd name="T28" fmla="*/ 306 w 915"/>
                <a:gd name="T29" fmla="*/ 1208 h 1208"/>
                <a:gd name="T30" fmla="*/ 327 w 915"/>
                <a:gd name="T31" fmla="*/ 1208 h 1208"/>
                <a:gd name="T32" fmla="*/ 348 w 915"/>
                <a:gd name="T33" fmla="*/ 1208 h 1208"/>
                <a:gd name="T34" fmla="*/ 369 w 915"/>
                <a:gd name="T35" fmla="*/ 1208 h 1208"/>
                <a:gd name="T36" fmla="*/ 389 w 915"/>
                <a:gd name="T37" fmla="*/ 1208 h 1208"/>
                <a:gd name="T38" fmla="*/ 410 w 915"/>
                <a:gd name="T39" fmla="*/ 1208 h 1208"/>
                <a:gd name="T40" fmla="*/ 431 w 915"/>
                <a:gd name="T41" fmla="*/ 1208 h 1208"/>
                <a:gd name="T42" fmla="*/ 451 w 915"/>
                <a:gd name="T43" fmla="*/ 1208 h 1208"/>
                <a:gd name="T44" fmla="*/ 472 w 915"/>
                <a:gd name="T45" fmla="*/ 1208 h 1208"/>
                <a:gd name="T46" fmla="*/ 493 w 915"/>
                <a:gd name="T47" fmla="*/ 1208 h 1208"/>
                <a:gd name="T48" fmla="*/ 513 w 915"/>
                <a:gd name="T49" fmla="*/ 1208 h 1208"/>
                <a:gd name="T50" fmla="*/ 534 w 915"/>
                <a:gd name="T51" fmla="*/ 1208 h 1208"/>
                <a:gd name="T52" fmla="*/ 555 w 915"/>
                <a:gd name="T53" fmla="*/ 1208 h 1208"/>
                <a:gd name="T54" fmla="*/ 576 w 915"/>
                <a:gd name="T55" fmla="*/ 1208 h 1208"/>
                <a:gd name="T56" fmla="*/ 596 w 915"/>
                <a:gd name="T57" fmla="*/ 1208 h 1208"/>
                <a:gd name="T58" fmla="*/ 617 w 915"/>
                <a:gd name="T59" fmla="*/ 1208 h 1208"/>
                <a:gd name="T60" fmla="*/ 638 w 915"/>
                <a:gd name="T61" fmla="*/ 1208 h 1208"/>
                <a:gd name="T62" fmla="*/ 658 w 915"/>
                <a:gd name="T63" fmla="*/ 1208 h 1208"/>
                <a:gd name="T64" fmla="*/ 679 w 915"/>
                <a:gd name="T65" fmla="*/ 1208 h 1208"/>
                <a:gd name="T66" fmla="*/ 700 w 915"/>
                <a:gd name="T67" fmla="*/ 1208 h 1208"/>
                <a:gd name="T68" fmla="*/ 720 w 915"/>
                <a:gd name="T69" fmla="*/ 1208 h 1208"/>
                <a:gd name="T70" fmla="*/ 741 w 915"/>
                <a:gd name="T71" fmla="*/ 1208 h 1208"/>
                <a:gd name="T72" fmla="*/ 762 w 915"/>
                <a:gd name="T73" fmla="*/ 1208 h 1208"/>
                <a:gd name="T74" fmla="*/ 782 w 915"/>
                <a:gd name="T75" fmla="*/ 1208 h 1208"/>
                <a:gd name="T76" fmla="*/ 799 w 915"/>
                <a:gd name="T77" fmla="*/ 1204 h 1208"/>
                <a:gd name="T78" fmla="*/ 820 w 915"/>
                <a:gd name="T79" fmla="*/ 1204 h 1208"/>
                <a:gd name="T80" fmla="*/ 840 w 915"/>
                <a:gd name="T81" fmla="*/ 1204 h 1208"/>
                <a:gd name="T82" fmla="*/ 857 w 915"/>
                <a:gd name="T83" fmla="*/ 1200 h 1208"/>
                <a:gd name="T84" fmla="*/ 865 w 915"/>
                <a:gd name="T85" fmla="*/ 1180 h 1208"/>
                <a:gd name="T86" fmla="*/ 869 w 915"/>
                <a:gd name="T87" fmla="*/ 1142 h 1208"/>
                <a:gd name="T88" fmla="*/ 874 w 915"/>
                <a:gd name="T89" fmla="*/ 1072 h 1208"/>
                <a:gd name="T90" fmla="*/ 878 w 915"/>
                <a:gd name="T91" fmla="*/ 960 h 1208"/>
                <a:gd name="T92" fmla="*/ 882 w 915"/>
                <a:gd name="T93" fmla="*/ 790 h 1208"/>
                <a:gd name="T94" fmla="*/ 886 w 915"/>
                <a:gd name="T95" fmla="*/ 579 h 1208"/>
                <a:gd name="T96" fmla="*/ 890 w 915"/>
                <a:gd name="T97" fmla="*/ 347 h 1208"/>
                <a:gd name="T98" fmla="*/ 898 w 915"/>
                <a:gd name="T99" fmla="*/ 144 h 1208"/>
                <a:gd name="T100" fmla="*/ 903 w 915"/>
                <a:gd name="T101" fmla="*/ 20 h 1208"/>
                <a:gd name="T102" fmla="*/ 907 w 915"/>
                <a:gd name="T103" fmla="*/ 12 h 1208"/>
                <a:gd name="T104" fmla="*/ 911 w 915"/>
                <a:gd name="T105" fmla="*/ 124 h 1208"/>
                <a:gd name="T106" fmla="*/ 915 w 915"/>
                <a:gd name="T107" fmla="*/ 318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5" h="1208">
                  <a:moveTo>
                    <a:pt x="0" y="1208"/>
                  </a:moveTo>
                  <a:lnTo>
                    <a:pt x="4" y="1208"/>
                  </a:lnTo>
                  <a:lnTo>
                    <a:pt x="8" y="1208"/>
                  </a:lnTo>
                  <a:lnTo>
                    <a:pt x="13" y="1208"/>
                  </a:lnTo>
                  <a:lnTo>
                    <a:pt x="17" y="1208"/>
                  </a:lnTo>
                  <a:lnTo>
                    <a:pt x="21" y="1208"/>
                  </a:lnTo>
                  <a:lnTo>
                    <a:pt x="25" y="1208"/>
                  </a:lnTo>
                  <a:lnTo>
                    <a:pt x="29" y="1208"/>
                  </a:lnTo>
                  <a:lnTo>
                    <a:pt x="33" y="1208"/>
                  </a:lnTo>
                  <a:lnTo>
                    <a:pt x="37" y="1208"/>
                  </a:lnTo>
                  <a:lnTo>
                    <a:pt x="42" y="1208"/>
                  </a:lnTo>
                  <a:lnTo>
                    <a:pt x="46" y="1208"/>
                  </a:lnTo>
                  <a:lnTo>
                    <a:pt x="50" y="1208"/>
                  </a:lnTo>
                  <a:lnTo>
                    <a:pt x="54" y="1208"/>
                  </a:lnTo>
                  <a:lnTo>
                    <a:pt x="58" y="1208"/>
                  </a:lnTo>
                  <a:lnTo>
                    <a:pt x="62" y="1208"/>
                  </a:lnTo>
                  <a:lnTo>
                    <a:pt x="66" y="1208"/>
                  </a:lnTo>
                  <a:lnTo>
                    <a:pt x="71" y="1208"/>
                  </a:lnTo>
                  <a:lnTo>
                    <a:pt x="75" y="1208"/>
                  </a:lnTo>
                  <a:lnTo>
                    <a:pt x="79" y="1208"/>
                  </a:lnTo>
                  <a:lnTo>
                    <a:pt x="83" y="1208"/>
                  </a:lnTo>
                  <a:lnTo>
                    <a:pt x="87" y="1208"/>
                  </a:lnTo>
                  <a:lnTo>
                    <a:pt x="91" y="1208"/>
                  </a:lnTo>
                  <a:lnTo>
                    <a:pt x="95" y="1208"/>
                  </a:lnTo>
                  <a:lnTo>
                    <a:pt x="100" y="1208"/>
                  </a:lnTo>
                  <a:lnTo>
                    <a:pt x="104" y="1208"/>
                  </a:lnTo>
                  <a:lnTo>
                    <a:pt x="108" y="1208"/>
                  </a:lnTo>
                  <a:lnTo>
                    <a:pt x="112" y="1208"/>
                  </a:lnTo>
                  <a:lnTo>
                    <a:pt x="116" y="1208"/>
                  </a:lnTo>
                  <a:lnTo>
                    <a:pt x="120" y="1208"/>
                  </a:lnTo>
                  <a:lnTo>
                    <a:pt x="124" y="1208"/>
                  </a:lnTo>
                  <a:lnTo>
                    <a:pt x="128" y="1208"/>
                  </a:lnTo>
                  <a:lnTo>
                    <a:pt x="133" y="1208"/>
                  </a:lnTo>
                  <a:lnTo>
                    <a:pt x="137" y="1208"/>
                  </a:lnTo>
                  <a:lnTo>
                    <a:pt x="141" y="1208"/>
                  </a:lnTo>
                  <a:lnTo>
                    <a:pt x="145" y="1208"/>
                  </a:lnTo>
                  <a:lnTo>
                    <a:pt x="149" y="1208"/>
                  </a:lnTo>
                  <a:lnTo>
                    <a:pt x="153" y="1208"/>
                  </a:lnTo>
                  <a:lnTo>
                    <a:pt x="157" y="1208"/>
                  </a:lnTo>
                  <a:lnTo>
                    <a:pt x="162" y="1208"/>
                  </a:lnTo>
                  <a:lnTo>
                    <a:pt x="166" y="1208"/>
                  </a:lnTo>
                  <a:lnTo>
                    <a:pt x="170" y="1208"/>
                  </a:lnTo>
                  <a:lnTo>
                    <a:pt x="174" y="1208"/>
                  </a:lnTo>
                  <a:lnTo>
                    <a:pt x="178" y="1208"/>
                  </a:lnTo>
                  <a:lnTo>
                    <a:pt x="182" y="1208"/>
                  </a:lnTo>
                  <a:lnTo>
                    <a:pt x="186" y="1208"/>
                  </a:lnTo>
                  <a:lnTo>
                    <a:pt x="191" y="1208"/>
                  </a:lnTo>
                  <a:lnTo>
                    <a:pt x="195" y="1208"/>
                  </a:lnTo>
                  <a:lnTo>
                    <a:pt x="199" y="1208"/>
                  </a:lnTo>
                  <a:lnTo>
                    <a:pt x="203" y="1208"/>
                  </a:lnTo>
                  <a:lnTo>
                    <a:pt x="207" y="1208"/>
                  </a:lnTo>
                  <a:lnTo>
                    <a:pt x="211" y="1208"/>
                  </a:lnTo>
                  <a:lnTo>
                    <a:pt x="215" y="1208"/>
                  </a:lnTo>
                  <a:lnTo>
                    <a:pt x="220" y="1208"/>
                  </a:lnTo>
                  <a:lnTo>
                    <a:pt x="224" y="1208"/>
                  </a:lnTo>
                  <a:lnTo>
                    <a:pt x="228" y="1208"/>
                  </a:lnTo>
                  <a:lnTo>
                    <a:pt x="232" y="1208"/>
                  </a:lnTo>
                  <a:lnTo>
                    <a:pt x="236" y="1208"/>
                  </a:lnTo>
                  <a:lnTo>
                    <a:pt x="240" y="1208"/>
                  </a:lnTo>
                  <a:lnTo>
                    <a:pt x="244" y="1208"/>
                  </a:lnTo>
                  <a:lnTo>
                    <a:pt x="249" y="1208"/>
                  </a:lnTo>
                  <a:lnTo>
                    <a:pt x="253" y="1208"/>
                  </a:lnTo>
                  <a:lnTo>
                    <a:pt x="257" y="1208"/>
                  </a:lnTo>
                  <a:lnTo>
                    <a:pt x="261" y="1208"/>
                  </a:lnTo>
                  <a:lnTo>
                    <a:pt x="265" y="1208"/>
                  </a:lnTo>
                  <a:lnTo>
                    <a:pt x="269" y="1208"/>
                  </a:lnTo>
                  <a:lnTo>
                    <a:pt x="273" y="1208"/>
                  </a:lnTo>
                  <a:lnTo>
                    <a:pt x="277" y="1208"/>
                  </a:lnTo>
                  <a:lnTo>
                    <a:pt x="282" y="1208"/>
                  </a:lnTo>
                  <a:lnTo>
                    <a:pt x="286" y="1208"/>
                  </a:lnTo>
                  <a:lnTo>
                    <a:pt x="290" y="1208"/>
                  </a:lnTo>
                  <a:lnTo>
                    <a:pt x="294" y="1208"/>
                  </a:lnTo>
                  <a:lnTo>
                    <a:pt x="298" y="1208"/>
                  </a:lnTo>
                  <a:lnTo>
                    <a:pt x="302" y="1208"/>
                  </a:lnTo>
                  <a:lnTo>
                    <a:pt x="306" y="1208"/>
                  </a:lnTo>
                  <a:lnTo>
                    <a:pt x="311" y="1208"/>
                  </a:lnTo>
                  <a:lnTo>
                    <a:pt x="315" y="1208"/>
                  </a:lnTo>
                  <a:lnTo>
                    <a:pt x="319" y="1208"/>
                  </a:lnTo>
                  <a:lnTo>
                    <a:pt x="323" y="1208"/>
                  </a:lnTo>
                  <a:lnTo>
                    <a:pt x="327" y="1208"/>
                  </a:lnTo>
                  <a:lnTo>
                    <a:pt x="331" y="1208"/>
                  </a:lnTo>
                  <a:lnTo>
                    <a:pt x="335" y="1208"/>
                  </a:lnTo>
                  <a:lnTo>
                    <a:pt x="340" y="1208"/>
                  </a:lnTo>
                  <a:lnTo>
                    <a:pt x="344" y="1208"/>
                  </a:lnTo>
                  <a:lnTo>
                    <a:pt x="348" y="1208"/>
                  </a:lnTo>
                  <a:lnTo>
                    <a:pt x="352" y="1208"/>
                  </a:lnTo>
                  <a:lnTo>
                    <a:pt x="356" y="1208"/>
                  </a:lnTo>
                  <a:lnTo>
                    <a:pt x="360" y="1208"/>
                  </a:lnTo>
                  <a:lnTo>
                    <a:pt x="364" y="1208"/>
                  </a:lnTo>
                  <a:lnTo>
                    <a:pt x="369" y="1208"/>
                  </a:lnTo>
                  <a:lnTo>
                    <a:pt x="373" y="1208"/>
                  </a:lnTo>
                  <a:lnTo>
                    <a:pt x="377" y="1208"/>
                  </a:lnTo>
                  <a:lnTo>
                    <a:pt x="381" y="1208"/>
                  </a:lnTo>
                  <a:lnTo>
                    <a:pt x="385" y="1208"/>
                  </a:lnTo>
                  <a:lnTo>
                    <a:pt x="389" y="1208"/>
                  </a:lnTo>
                  <a:lnTo>
                    <a:pt x="393" y="1208"/>
                  </a:lnTo>
                  <a:lnTo>
                    <a:pt x="398" y="1208"/>
                  </a:lnTo>
                  <a:lnTo>
                    <a:pt x="402" y="1208"/>
                  </a:lnTo>
                  <a:lnTo>
                    <a:pt x="406" y="1208"/>
                  </a:lnTo>
                  <a:lnTo>
                    <a:pt x="410" y="1208"/>
                  </a:lnTo>
                  <a:lnTo>
                    <a:pt x="414" y="1208"/>
                  </a:lnTo>
                  <a:lnTo>
                    <a:pt x="418" y="1208"/>
                  </a:lnTo>
                  <a:lnTo>
                    <a:pt x="422" y="1208"/>
                  </a:lnTo>
                  <a:lnTo>
                    <a:pt x="426" y="1208"/>
                  </a:lnTo>
                  <a:lnTo>
                    <a:pt x="431" y="1208"/>
                  </a:lnTo>
                  <a:lnTo>
                    <a:pt x="435" y="1208"/>
                  </a:lnTo>
                  <a:lnTo>
                    <a:pt x="439" y="1208"/>
                  </a:lnTo>
                  <a:lnTo>
                    <a:pt x="443" y="1208"/>
                  </a:lnTo>
                  <a:lnTo>
                    <a:pt x="447" y="1208"/>
                  </a:lnTo>
                  <a:lnTo>
                    <a:pt x="451" y="1208"/>
                  </a:lnTo>
                  <a:lnTo>
                    <a:pt x="455" y="1208"/>
                  </a:lnTo>
                  <a:lnTo>
                    <a:pt x="460" y="1208"/>
                  </a:lnTo>
                  <a:lnTo>
                    <a:pt x="464" y="1208"/>
                  </a:lnTo>
                  <a:lnTo>
                    <a:pt x="468" y="1208"/>
                  </a:lnTo>
                  <a:lnTo>
                    <a:pt x="472" y="1208"/>
                  </a:lnTo>
                  <a:lnTo>
                    <a:pt x="476" y="1208"/>
                  </a:lnTo>
                  <a:lnTo>
                    <a:pt x="480" y="1208"/>
                  </a:lnTo>
                  <a:lnTo>
                    <a:pt x="484" y="1208"/>
                  </a:lnTo>
                  <a:lnTo>
                    <a:pt x="489" y="1208"/>
                  </a:lnTo>
                  <a:lnTo>
                    <a:pt x="493" y="1208"/>
                  </a:lnTo>
                  <a:lnTo>
                    <a:pt x="497" y="1208"/>
                  </a:lnTo>
                  <a:lnTo>
                    <a:pt x="501" y="1208"/>
                  </a:lnTo>
                  <a:lnTo>
                    <a:pt x="505" y="1208"/>
                  </a:lnTo>
                  <a:lnTo>
                    <a:pt x="509" y="1208"/>
                  </a:lnTo>
                  <a:lnTo>
                    <a:pt x="513" y="1208"/>
                  </a:lnTo>
                  <a:lnTo>
                    <a:pt x="518" y="1208"/>
                  </a:lnTo>
                  <a:lnTo>
                    <a:pt x="522" y="1208"/>
                  </a:lnTo>
                  <a:lnTo>
                    <a:pt x="526" y="1208"/>
                  </a:lnTo>
                  <a:lnTo>
                    <a:pt x="530" y="1208"/>
                  </a:lnTo>
                  <a:lnTo>
                    <a:pt x="534" y="1208"/>
                  </a:lnTo>
                  <a:lnTo>
                    <a:pt x="538" y="1208"/>
                  </a:lnTo>
                  <a:lnTo>
                    <a:pt x="542" y="1208"/>
                  </a:lnTo>
                  <a:lnTo>
                    <a:pt x="547" y="1208"/>
                  </a:lnTo>
                  <a:lnTo>
                    <a:pt x="551" y="1208"/>
                  </a:lnTo>
                  <a:lnTo>
                    <a:pt x="555" y="1208"/>
                  </a:lnTo>
                  <a:lnTo>
                    <a:pt x="559" y="1208"/>
                  </a:lnTo>
                  <a:lnTo>
                    <a:pt x="563" y="1208"/>
                  </a:lnTo>
                  <a:lnTo>
                    <a:pt x="567" y="1208"/>
                  </a:lnTo>
                  <a:lnTo>
                    <a:pt x="571" y="1208"/>
                  </a:lnTo>
                  <a:lnTo>
                    <a:pt x="576" y="1208"/>
                  </a:lnTo>
                  <a:lnTo>
                    <a:pt x="580" y="1208"/>
                  </a:lnTo>
                  <a:lnTo>
                    <a:pt x="584" y="1208"/>
                  </a:lnTo>
                  <a:lnTo>
                    <a:pt x="588" y="1208"/>
                  </a:lnTo>
                  <a:lnTo>
                    <a:pt x="592" y="1208"/>
                  </a:lnTo>
                  <a:lnTo>
                    <a:pt x="596" y="1208"/>
                  </a:lnTo>
                  <a:lnTo>
                    <a:pt x="600" y="1208"/>
                  </a:lnTo>
                  <a:lnTo>
                    <a:pt x="604" y="1208"/>
                  </a:lnTo>
                  <a:lnTo>
                    <a:pt x="609" y="1208"/>
                  </a:lnTo>
                  <a:lnTo>
                    <a:pt x="613" y="1208"/>
                  </a:lnTo>
                  <a:lnTo>
                    <a:pt x="617" y="1208"/>
                  </a:lnTo>
                  <a:lnTo>
                    <a:pt x="621" y="1208"/>
                  </a:lnTo>
                  <a:lnTo>
                    <a:pt x="625" y="1208"/>
                  </a:lnTo>
                  <a:lnTo>
                    <a:pt x="629" y="1208"/>
                  </a:lnTo>
                  <a:lnTo>
                    <a:pt x="633" y="1208"/>
                  </a:lnTo>
                  <a:lnTo>
                    <a:pt x="638" y="1208"/>
                  </a:lnTo>
                  <a:lnTo>
                    <a:pt x="642" y="1208"/>
                  </a:lnTo>
                  <a:lnTo>
                    <a:pt x="646" y="1208"/>
                  </a:lnTo>
                  <a:lnTo>
                    <a:pt x="650" y="1208"/>
                  </a:lnTo>
                  <a:lnTo>
                    <a:pt x="654" y="1208"/>
                  </a:lnTo>
                  <a:lnTo>
                    <a:pt x="658" y="1208"/>
                  </a:lnTo>
                  <a:lnTo>
                    <a:pt x="662" y="1208"/>
                  </a:lnTo>
                  <a:lnTo>
                    <a:pt x="667" y="1208"/>
                  </a:lnTo>
                  <a:lnTo>
                    <a:pt x="671" y="1208"/>
                  </a:lnTo>
                  <a:lnTo>
                    <a:pt x="675" y="1208"/>
                  </a:lnTo>
                  <a:lnTo>
                    <a:pt x="679" y="1208"/>
                  </a:lnTo>
                  <a:lnTo>
                    <a:pt x="683" y="1208"/>
                  </a:lnTo>
                  <a:lnTo>
                    <a:pt x="687" y="1208"/>
                  </a:lnTo>
                  <a:lnTo>
                    <a:pt x="691" y="1208"/>
                  </a:lnTo>
                  <a:lnTo>
                    <a:pt x="696" y="1208"/>
                  </a:lnTo>
                  <a:lnTo>
                    <a:pt x="700" y="1208"/>
                  </a:lnTo>
                  <a:lnTo>
                    <a:pt x="704" y="1208"/>
                  </a:lnTo>
                  <a:lnTo>
                    <a:pt x="708" y="1208"/>
                  </a:lnTo>
                  <a:lnTo>
                    <a:pt x="712" y="1208"/>
                  </a:lnTo>
                  <a:lnTo>
                    <a:pt x="716" y="1208"/>
                  </a:lnTo>
                  <a:lnTo>
                    <a:pt x="720" y="1208"/>
                  </a:lnTo>
                  <a:lnTo>
                    <a:pt x="725" y="1208"/>
                  </a:lnTo>
                  <a:lnTo>
                    <a:pt x="729" y="1208"/>
                  </a:lnTo>
                  <a:lnTo>
                    <a:pt x="733" y="1208"/>
                  </a:lnTo>
                  <a:lnTo>
                    <a:pt x="737" y="1208"/>
                  </a:lnTo>
                  <a:lnTo>
                    <a:pt x="741" y="1208"/>
                  </a:lnTo>
                  <a:lnTo>
                    <a:pt x="745" y="1208"/>
                  </a:lnTo>
                  <a:lnTo>
                    <a:pt x="749" y="1208"/>
                  </a:lnTo>
                  <a:lnTo>
                    <a:pt x="753" y="1208"/>
                  </a:lnTo>
                  <a:lnTo>
                    <a:pt x="758" y="1208"/>
                  </a:lnTo>
                  <a:lnTo>
                    <a:pt x="762" y="1208"/>
                  </a:lnTo>
                  <a:lnTo>
                    <a:pt x="766" y="1208"/>
                  </a:lnTo>
                  <a:lnTo>
                    <a:pt x="770" y="1208"/>
                  </a:lnTo>
                  <a:lnTo>
                    <a:pt x="774" y="1208"/>
                  </a:lnTo>
                  <a:lnTo>
                    <a:pt x="778" y="1208"/>
                  </a:lnTo>
                  <a:lnTo>
                    <a:pt x="782" y="1208"/>
                  </a:lnTo>
                  <a:lnTo>
                    <a:pt x="782" y="1204"/>
                  </a:lnTo>
                  <a:lnTo>
                    <a:pt x="787" y="1204"/>
                  </a:lnTo>
                  <a:lnTo>
                    <a:pt x="791" y="1204"/>
                  </a:lnTo>
                  <a:lnTo>
                    <a:pt x="795" y="1204"/>
                  </a:lnTo>
                  <a:lnTo>
                    <a:pt x="799" y="1204"/>
                  </a:lnTo>
                  <a:lnTo>
                    <a:pt x="803" y="1204"/>
                  </a:lnTo>
                  <a:lnTo>
                    <a:pt x="807" y="1204"/>
                  </a:lnTo>
                  <a:lnTo>
                    <a:pt x="811" y="1204"/>
                  </a:lnTo>
                  <a:lnTo>
                    <a:pt x="816" y="1204"/>
                  </a:lnTo>
                  <a:lnTo>
                    <a:pt x="820" y="1204"/>
                  </a:lnTo>
                  <a:lnTo>
                    <a:pt x="824" y="1204"/>
                  </a:lnTo>
                  <a:lnTo>
                    <a:pt x="828" y="1204"/>
                  </a:lnTo>
                  <a:lnTo>
                    <a:pt x="832" y="1204"/>
                  </a:lnTo>
                  <a:lnTo>
                    <a:pt x="836" y="1204"/>
                  </a:lnTo>
                  <a:lnTo>
                    <a:pt x="840" y="1204"/>
                  </a:lnTo>
                  <a:lnTo>
                    <a:pt x="845" y="1204"/>
                  </a:lnTo>
                  <a:lnTo>
                    <a:pt x="849" y="1204"/>
                  </a:lnTo>
                  <a:lnTo>
                    <a:pt x="853" y="1204"/>
                  </a:lnTo>
                  <a:lnTo>
                    <a:pt x="857" y="1204"/>
                  </a:lnTo>
                  <a:lnTo>
                    <a:pt x="857" y="1200"/>
                  </a:lnTo>
                  <a:lnTo>
                    <a:pt x="861" y="1196"/>
                  </a:lnTo>
                  <a:lnTo>
                    <a:pt x="861" y="1192"/>
                  </a:lnTo>
                  <a:lnTo>
                    <a:pt x="861" y="1188"/>
                  </a:lnTo>
                  <a:lnTo>
                    <a:pt x="865" y="1184"/>
                  </a:lnTo>
                  <a:lnTo>
                    <a:pt x="865" y="1180"/>
                  </a:lnTo>
                  <a:lnTo>
                    <a:pt x="865" y="1171"/>
                  </a:lnTo>
                  <a:lnTo>
                    <a:pt x="865" y="1167"/>
                  </a:lnTo>
                  <a:lnTo>
                    <a:pt x="869" y="1159"/>
                  </a:lnTo>
                  <a:lnTo>
                    <a:pt x="869" y="1151"/>
                  </a:lnTo>
                  <a:lnTo>
                    <a:pt x="869" y="1142"/>
                  </a:lnTo>
                  <a:lnTo>
                    <a:pt x="869" y="1130"/>
                  </a:lnTo>
                  <a:lnTo>
                    <a:pt x="869" y="1117"/>
                  </a:lnTo>
                  <a:lnTo>
                    <a:pt x="874" y="1105"/>
                  </a:lnTo>
                  <a:lnTo>
                    <a:pt x="874" y="1093"/>
                  </a:lnTo>
                  <a:lnTo>
                    <a:pt x="874" y="1072"/>
                  </a:lnTo>
                  <a:lnTo>
                    <a:pt x="874" y="1055"/>
                  </a:lnTo>
                  <a:lnTo>
                    <a:pt x="878" y="1035"/>
                  </a:lnTo>
                  <a:lnTo>
                    <a:pt x="878" y="1010"/>
                  </a:lnTo>
                  <a:lnTo>
                    <a:pt x="878" y="985"/>
                  </a:lnTo>
                  <a:lnTo>
                    <a:pt x="878" y="960"/>
                  </a:lnTo>
                  <a:lnTo>
                    <a:pt x="878" y="931"/>
                  </a:lnTo>
                  <a:lnTo>
                    <a:pt x="882" y="898"/>
                  </a:lnTo>
                  <a:lnTo>
                    <a:pt x="882" y="865"/>
                  </a:lnTo>
                  <a:lnTo>
                    <a:pt x="882" y="828"/>
                  </a:lnTo>
                  <a:lnTo>
                    <a:pt x="882" y="790"/>
                  </a:lnTo>
                  <a:lnTo>
                    <a:pt x="882" y="753"/>
                  </a:lnTo>
                  <a:lnTo>
                    <a:pt x="886" y="712"/>
                  </a:lnTo>
                  <a:lnTo>
                    <a:pt x="886" y="666"/>
                  </a:lnTo>
                  <a:lnTo>
                    <a:pt x="886" y="625"/>
                  </a:lnTo>
                  <a:lnTo>
                    <a:pt x="886" y="579"/>
                  </a:lnTo>
                  <a:lnTo>
                    <a:pt x="890" y="529"/>
                  </a:lnTo>
                  <a:lnTo>
                    <a:pt x="890" y="484"/>
                  </a:lnTo>
                  <a:lnTo>
                    <a:pt x="890" y="438"/>
                  </a:lnTo>
                  <a:lnTo>
                    <a:pt x="890" y="393"/>
                  </a:lnTo>
                  <a:lnTo>
                    <a:pt x="890" y="347"/>
                  </a:lnTo>
                  <a:lnTo>
                    <a:pt x="894" y="302"/>
                  </a:lnTo>
                  <a:lnTo>
                    <a:pt x="894" y="256"/>
                  </a:lnTo>
                  <a:lnTo>
                    <a:pt x="894" y="219"/>
                  </a:lnTo>
                  <a:lnTo>
                    <a:pt x="894" y="178"/>
                  </a:lnTo>
                  <a:lnTo>
                    <a:pt x="898" y="144"/>
                  </a:lnTo>
                  <a:lnTo>
                    <a:pt x="898" y="111"/>
                  </a:lnTo>
                  <a:lnTo>
                    <a:pt x="898" y="82"/>
                  </a:lnTo>
                  <a:lnTo>
                    <a:pt x="898" y="57"/>
                  </a:lnTo>
                  <a:lnTo>
                    <a:pt x="898" y="37"/>
                  </a:lnTo>
                  <a:lnTo>
                    <a:pt x="903" y="20"/>
                  </a:lnTo>
                  <a:lnTo>
                    <a:pt x="903" y="8"/>
                  </a:lnTo>
                  <a:lnTo>
                    <a:pt x="903" y="4"/>
                  </a:lnTo>
                  <a:lnTo>
                    <a:pt x="903" y="0"/>
                  </a:lnTo>
                  <a:lnTo>
                    <a:pt x="903" y="4"/>
                  </a:lnTo>
                  <a:lnTo>
                    <a:pt x="907" y="12"/>
                  </a:lnTo>
                  <a:lnTo>
                    <a:pt x="907" y="24"/>
                  </a:lnTo>
                  <a:lnTo>
                    <a:pt x="907" y="45"/>
                  </a:lnTo>
                  <a:lnTo>
                    <a:pt x="907" y="66"/>
                  </a:lnTo>
                  <a:lnTo>
                    <a:pt x="911" y="91"/>
                  </a:lnTo>
                  <a:lnTo>
                    <a:pt x="911" y="124"/>
                  </a:lnTo>
                  <a:lnTo>
                    <a:pt x="911" y="157"/>
                  </a:lnTo>
                  <a:lnTo>
                    <a:pt x="911" y="194"/>
                  </a:lnTo>
                  <a:lnTo>
                    <a:pt x="911" y="231"/>
                  </a:lnTo>
                  <a:lnTo>
                    <a:pt x="915" y="273"/>
                  </a:lnTo>
                  <a:lnTo>
                    <a:pt x="915" y="318"/>
                  </a:lnTo>
                  <a:lnTo>
                    <a:pt x="915" y="364"/>
                  </a:lnTo>
                  <a:lnTo>
                    <a:pt x="915" y="40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Freeform 55"/>
            <p:cNvSpPr>
              <a:spLocks/>
            </p:cNvSpPr>
            <p:nvPr/>
          </p:nvSpPr>
          <p:spPr bwMode="auto">
            <a:xfrm>
              <a:off x="4487863" y="4473575"/>
              <a:ext cx="1400175" cy="1268412"/>
            </a:xfrm>
            <a:custGeom>
              <a:avLst/>
              <a:gdLst>
                <a:gd name="T0" fmla="*/ 4 w 882"/>
                <a:gd name="T1" fmla="*/ 141 h 799"/>
                <a:gd name="T2" fmla="*/ 8 w 882"/>
                <a:gd name="T3" fmla="*/ 315 h 799"/>
                <a:gd name="T4" fmla="*/ 12 w 882"/>
                <a:gd name="T5" fmla="*/ 468 h 799"/>
                <a:gd name="T6" fmla="*/ 16 w 882"/>
                <a:gd name="T7" fmla="*/ 588 h 799"/>
                <a:gd name="T8" fmla="*/ 16 w 882"/>
                <a:gd name="T9" fmla="*/ 671 h 799"/>
                <a:gd name="T10" fmla="*/ 21 w 882"/>
                <a:gd name="T11" fmla="*/ 725 h 799"/>
                <a:gd name="T12" fmla="*/ 25 w 882"/>
                <a:gd name="T13" fmla="*/ 758 h 799"/>
                <a:gd name="T14" fmla="*/ 29 w 882"/>
                <a:gd name="T15" fmla="*/ 779 h 799"/>
                <a:gd name="T16" fmla="*/ 37 w 882"/>
                <a:gd name="T17" fmla="*/ 791 h 799"/>
                <a:gd name="T18" fmla="*/ 50 w 882"/>
                <a:gd name="T19" fmla="*/ 795 h 799"/>
                <a:gd name="T20" fmla="*/ 66 w 882"/>
                <a:gd name="T21" fmla="*/ 795 h 799"/>
                <a:gd name="T22" fmla="*/ 83 w 882"/>
                <a:gd name="T23" fmla="*/ 795 h 799"/>
                <a:gd name="T24" fmla="*/ 99 w 882"/>
                <a:gd name="T25" fmla="*/ 795 h 799"/>
                <a:gd name="T26" fmla="*/ 112 w 882"/>
                <a:gd name="T27" fmla="*/ 799 h 799"/>
                <a:gd name="T28" fmla="*/ 128 w 882"/>
                <a:gd name="T29" fmla="*/ 799 h 799"/>
                <a:gd name="T30" fmla="*/ 145 w 882"/>
                <a:gd name="T31" fmla="*/ 799 h 799"/>
                <a:gd name="T32" fmla="*/ 161 w 882"/>
                <a:gd name="T33" fmla="*/ 799 h 799"/>
                <a:gd name="T34" fmla="*/ 178 w 882"/>
                <a:gd name="T35" fmla="*/ 799 h 799"/>
                <a:gd name="T36" fmla="*/ 194 w 882"/>
                <a:gd name="T37" fmla="*/ 799 h 799"/>
                <a:gd name="T38" fmla="*/ 211 w 882"/>
                <a:gd name="T39" fmla="*/ 799 h 799"/>
                <a:gd name="T40" fmla="*/ 228 w 882"/>
                <a:gd name="T41" fmla="*/ 799 h 799"/>
                <a:gd name="T42" fmla="*/ 244 w 882"/>
                <a:gd name="T43" fmla="*/ 799 h 799"/>
                <a:gd name="T44" fmla="*/ 261 w 882"/>
                <a:gd name="T45" fmla="*/ 799 h 799"/>
                <a:gd name="T46" fmla="*/ 277 w 882"/>
                <a:gd name="T47" fmla="*/ 799 h 799"/>
                <a:gd name="T48" fmla="*/ 294 w 882"/>
                <a:gd name="T49" fmla="*/ 799 h 799"/>
                <a:gd name="T50" fmla="*/ 310 w 882"/>
                <a:gd name="T51" fmla="*/ 799 h 799"/>
                <a:gd name="T52" fmla="*/ 327 w 882"/>
                <a:gd name="T53" fmla="*/ 799 h 799"/>
                <a:gd name="T54" fmla="*/ 343 w 882"/>
                <a:gd name="T55" fmla="*/ 799 h 799"/>
                <a:gd name="T56" fmla="*/ 360 w 882"/>
                <a:gd name="T57" fmla="*/ 799 h 799"/>
                <a:gd name="T58" fmla="*/ 377 w 882"/>
                <a:gd name="T59" fmla="*/ 799 h 799"/>
                <a:gd name="T60" fmla="*/ 393 w 882"/>
                <a:gd name="T61" fmla="*/ 799 h 799"/>
                <a:gd name="T62" fmla="*/ 410 w 882"/>
                <a:gd name="T63" fmla="*/ 799 h 799"/>
                <a:gd name="T64" fmla="*/ 426 w 882"/>
                <a:gd name="T65" fmla="*/ 799 h 799"/>
                <a:gd name="T66" fmla="*/ 443 w 882"/>
                <a:gd name="T67" fmla="*/ 799 h 799"/>
                <a:gd name="T68" fmla="*/ 459 w 882"/>
                <a:gd name="T69" fmla="*/ 799 h 799"/>
                <a:gd name="T70" fmla="*/ 476 w 882"/>
                <a:gd name="T71" fmla="*/ 799 h 799"/>
                <a:gd name="T72" fmla="*/ 492 w 882"/>
                <a:gd name="T73" fmla="*/ 799 h 799"/>
                <a:gd name="T74" fmla="*/ 509 w 882"/>
                <a:gd name="T75" fmla="*/ 799 h 799"/>
                <a:gd name="T76" fmla="*/ 526 w 882"/>
                <a:gd name="T77" fmla="*/ 799 h 799"/>
                <a:gd name="T78" fmla="*/ 542 w 882"/>
                <a:gd name="T79" fmla="*/ 799 h 799"/>
                <a:gd name="T80" fmla="*/ 559 w 882"/>
                <a:gd name="T81" fmla="*/ 799 h 799"/>
                <a:gd name="T82" fmla="*/ 575 w 882"/>
                <a:gd name="T83" fmla="*/ 799 h 799"/>
                <a:gd name="T84" fmla="*/ 592 w 882"/>
                <a:gd name="T85" fmla="*/ 799 h 799"/>
                <a:gd name="T86" fmla="*/ 608 w 882"/>
                <a:gd name="T87" fmla="*/ 799 h 799"/>
                <a:gd name="T88" fmla="*/ 625 w 882"/>
                <a:gd name="T89" fmla="*/ 799 h 799"/>
                <a:gd name="T90" fmla="*/ 641 w 882"/>
                <a:gd name="T91" fmla="*/ 799 h 799"/>
                <a:gd name="T92" fmla="*/ 658 w 882"/>
                <a:gd name="T93" fmla="*/ 799 h 799"/>
                <a:gd name="T94" fmla="*/ 675 w 882"/>
                <a:gd name="T95" fmla="*/ 799 h 799"/>
                <a:gd name="T96" fmla="*/ 691 w 882"/>
                <a:gd name="T97" fmla="*/ 799 h 799"/>
                <a:gd name="T98" fmla="*/ 708 w 882"/>
                <a:gd name="T99" fmla="*/ 799 h 799"/>
                <a:gd name="T100" fmla="*/ 724 w 882"/>
                <a:gd name="T101" fmla="*/ 799 h 799"/>
                <a:gd name="T102" fmla="*/ 741 w 882"/>
                <a:gd name="T103" fmla="*/ 799 h 799"/>
                <a:gd name="T104" fmla="*/ 757 w 882"/>
                <a:gd name="T105" fmla="*/ 799 h 799"/>
                <a:gd name="T106" fmla="*/ 774 w 882"/>
                <a:gd name="T107" fmla="*/ 799 h 799"/>
                <a:gd name="T108" fmla="*/ 791 w 882"/>
                <a:gd name="T109" fmla="*/ 799 h 799"/>
                <a:gd name="T110" fmla="*/ 807 w 882"/>
                <a:gd name="T111" fmla="*/ 799 h 799"/>
                <a:gd name="T112" fmla="*/ 824 w 882"/>
                <a:gd name="T113" fmla="*/ 799 h 799"/>
                <a:gd name="T114" fmla="*/ 840 w 882"/>
                <a:gd name="T115" fmla="*/ 799 h 799"/>
                <a:gd name="T116" fmla="*/ 857 w 882"/>
                <a:gd name="T117" fmla="*/ 799 h 799"/>
                <a:gd name="T118" fmla="*/ 873 w 882"/>
                <a:gd name="T119" fmla="*/ 799 h 799"/>
                <a:gd name="T120" fmla="*/ 873 w 882"/>
                <a:gd name="T121" fmla="*/ 799 h 799"/>
                <a:gd name="T122" fmla="*/ 857 w 882"/>
                <a:gd name="T123" fmla="*/ 799 h 799"/>
                <a:gd name="T124" fmla="*/ 840 w 882"/>
                <a:gd name="T125" fmla="*/ 799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2" h="799">
                  <a:moveTo>
                    <a:pt x="0" y="0"/>
                  </a:moveTo>
                  <a:lnTo>
                    <a:pt x="0" y="46"/>
                  </a:lnTo>
                  <a:lnTo>
                    <a:pt x="4" y="91"/>
                  </a:lnTo>
                  <a:lnTo>
                    <a:pt x="4" y="141"/>
                  </a:lnTo>
                  <a:lnTo>
                    <a:pt x="4" y="187"/>
                  </a:lnTo>
                  <a:lnTo>
                    <a:pt x="4" y="232"/>
                  </a:lnTo>
                  <a:lnTo>
                    <a:pt x="8" y="274"/>
                  </a:lnTo>
                  <a:lnTo>
                    <a:pt x="8" y="315"/>
                  </a:lnTo>
                  <a:lnTo>
                    <a:pt x="8" y="356"/>
                  </a:lnTo>
                  <a:lnTo>
                    <a:pt x="8" y="398"/>
                  </a:lnTo>
                  <a:lnTo>
                    <a:pt x="8" y="435"/>
                  </a:lnTo>
                  <a:lnTo>
                    <a:pt x="12" y="468"/>
                  </a:lnTo>
                  <a:lnTo>
                    <a:pt x="12" y="501"/>
                  </a:lnTo>
                  <a:lnTo>
                    <a:pt x="12" y="530"/>
                  </a:lnTo>
                  <a:lnTo>
                    <a:pt x="12" y="559"/>
                  </a:lnTo>
                  <a:lnTo>
                    <a:pt x="16" y="588"/>
                  </a:lnTo>
                  <a:lnTo>
                    <a:pt x="16" y="609"/>
                  </a:lnTo>
                  <a:lnTo>
                    <a:pt x="16" y="634"/>
                  </a:lnTo>
                  <a:lnTo>
                    <a:pt x="16" y="655"/>
                  </a:lnTo>
                  <a:lnTo>
                    <a:pt x="16" y="671"/>
                  </a:lnTo>
                  <a:lnTo>
                    <a:pt x="21" y="688"/>
                  </a:lnTo>
                  <a:lnTo>
                    <a:pt x="21" y="700"/>
                  </a:lnTo>
                  <a:lnTo>
                    <a:pt x="21" y="717"/>
                  </a:lnTo>
                  <a:lnTo>
                    <a:pt x="21" y="725"/>
                  </a:lnTo>
                  <a:lnTo>
                    <a:pt x="21" y="737"/>
                  </a:lnTo>
                  <a:lnTo>
                    <a:pt x="25" y="746"/>
                  </a:lnTo>
                  <a:lnTo>
                    <a:pt x="25" y="754"/>
                  </a:lnTo>
                  <a:lnTo>
                    <a:pt x="25" y="758"/>
                  </a:lnTo>
                  <a:lnTo>
                    <a:pt x="25" y="766"/>
                  </a:lnTo>
                  <a:lnTo>
                    <a:pt x="29" y="771"/>
                  </a:lnTo>
                  <a:lnTo>
                    <a:pt x="29" y="775"/>
                  </a:lnTo>
                  <a:lnTo>
                    <a:pt x="29" y="779"/>
                  </a:lnTo>
                  <a:lnTo>
                    <a:pt x="29" y="783"/>
                  </a:lnTo>
                  <a:lnTo>
                    <a:pt x="33" y="787"/>
                  </a:lnTo>
                  <a:lnTo>
                    <a:pt x="33" y="791"/>
                  </a:lnTo>
                  <a:lnTo>
                    <a:pt x="37" y="791"/>
                  </a:lnTo>
                  <a:lnTo>
                    <a:pt x="37" y="795"/>
                  </a:lnTo>
                  <a:lnTo>
                    <a:pt x="41" y="795"/>
                  </a:lnTo>
                  <a:lnTo>
                    <a:pt x="45" y="795"/>
                  </a:lnTo>
                  <a:lnTo>
                    <a:pt x="50" y="795"/>
                  </a:lnTo>
                  <a:lnTo>
                    <a:pt x="54" y="795"/>
                  </a:lnTo>
                  <a:lnTo>
                    <a:pt x="58" y="795"/>
                  </a:lnTo>
                  <a:lnTo>
                    <a:pt x="62" y="795"/>
                  </a:lnTo>
                  <a:lnTo>
                    <a:pt x="66" y="795"/>
                  </a:lnTo>
                  <a:lnTo>
                    <a:pt x="70" y="795"/>
                  </a:lnTo>
                  <a:lnTo>
                    <a:pt x="74" y="795"/>
                  </a:lnTo>
                  <a:lnTo>
                    <a:pt x="79" y="795"/>
                  </a:lnTo>
                  <a:lnTo>
                    <a:pt x="83" y="795"/>
                  </a:lnTo>
                  <a:lnTo>
                    <a:pt x="87" y="795"/>
                  </a:lnTo>
                  <a:lnTo>
                    <a:pt x="91" y="795"/>
                  </a:lnTo>
                  <a:lnTo>
                    <a:pt x="95" y="795"/>
                  </a:lnTo>
                  <a:lnTo>
                    <a:pt x="99" y="795"/>
                  </a:lnTo>
                  <a:lnTo>
                    <a:pt x="103" y="795"/>
                  </a:lnTo>
                  <a:lnTo>
                    <a:pt x="108" y="795"/>
                  </a:lnTo>
                  <a:lnTo>
                    <a:pt x="108" y="799"/>
                  </a:lnTo>
                  <a:lnTo>
                    <a:pt x="112" y="799"/>
                  </a:lnTo>
                  <a:lnTo>
                    <a:pt x="116" y="799"/>
                  </a:lnTo>
                  <a:lnTo>
                    <a:pt x="120" y="799"/>
                  </a:lnTo>
                  <a:lnTo>
                    <a:pt x="124" y="799"/>
                  </a:lnTo>
                  <a:lnTo>
                    <a:pt x="128" y="799"/>
                  </a:lnTo>
                  <a:lnTo>
                    <a:pt x="132" y="799"/>
                  </a:lnTo>
                  <a:lnTo>
                    <a:pt x="137" y="799"/>
                  </a:lnTo>
                  <a:lnTo>
                    <a:pt x="141" y="799"/>
                  </a:lnTo>
                  <a:lnTo>
                    <a:pt x="145" y="799"/>
                  </a:lnTo>
                  <a:lnTo>
                    <a:pt x="149" y="799"/>
                  </a:lnTo>
                  <a:lnTo>
                    <a:pt x="153" y="799"/>
                  </a:lnTo>
                  <a:lnTo>
                    <a:pt x="157" y="799"/>
                  </a:lnTo>
                  <a:lnTo>
                    <a:pt x="161" y="799"/>
                  </a:lnTo>
                  <a:lnTo>
                    <a:pt x="165" y="799"/>
                  </a:lnTo>
                  <a:lnTo>
                    <a:pt x="170" y="799"/>
                  </a:lnTo>
                  <a:lnTo>
                    <a:pt x="174" y="799"/>
                  </a:lnTo>
                  <a:lnTo>
                    <a:pt x="178" y="799"/>
                  </a:lnTo>
                  <a:lnTo>
                    <a:pt x="182" y="799"/>
                  </a:lnTo>
                  <a:lnTo>
                    <a:pt x="186" y="799"/>
                  </a:lnTo>
                  <a:lnTo>
                    <a:pt x="190" y="799"/>
                  </a:lnTo>
                  <a:lnTo>
                    <a:pt x="194" y="799"/>
                  </a:lnTo>
                  <a:lnTo>
                    <a:pt x="199" y="799"/>
                  </a:lnTo>
                  <a:lnTo>
                    <a:pt x="203" y="799"/>
                  </a:lnTo>
                  <a:lnTo>
                    <a:pt x="207" y="799"/>
                  </a:lnTo>
                  <a:lnTo>
                    <a:pt x="211" y="799"/>
                  </a:lnTo>
                  <a:lnTo>
                    <a:pt x="215" y="799"/>
                  </a:lnTo>
                  <a:lnTo>
                    <a:pt x="219" y="799"/>
                  </a:lnTo>
                  <a:lnTo>
                    <a:pt x="223" y="799"/>
                  </a:lnTo>
                  <a:lnTo>
                    <a:pt x="228" y="799"/>
                  </a:lnTo>
                  <a:lnTo>
                    <a:pt x="232" y="799"/>
                  </a:lnTo>
                  <a:lnTo>
                    <a:pt x="236" y="799"/>
                  </a:lnTo>
                  <a:lnTo>
                    <a:pt x="240" y="799"/>
                  </a:lnTo>
                  <a:lnTo>
                    <a:pt x="244" y="799"/>
                  </a:lnTo>
                  <a:lnTo>
                    <a:pt x="248" y="799"/>
                  </a:lnTo>
                  <a:lnTo>
                    <a:pt x="252" y="799"/>
                  </a:lnTo>
                  <a:lnTo>
                    <a:pt x="257" y="799"/>
                  </a:lnTo>
                  <a:lnTo>
                    <a:pt x="261" y="799"/>
                  </a:lnTo>
                  <a:lnTo>
                    <a:pt x="265" y="799"/>
                  </a:lnTo>
                  <a:lnTo>
                    <a:pt x="269" y="799"/>
                  </a:lnTo>
                  <a:lnTo>
                    <a:pt x="273" y="799"/>
                  </a:lnTo>
                  <a:lnTo>
                    <a:pt x="277" y="799"/>
                  </a:lnTo>
                  <a:lnTo>
                    <a:pt x="281" y="799"/>
                  </a:lnTo>
                  <a:lnTo>
                    <a:pt x="286" y="799"/>
                  </a:lnTo>
                  <a:lnTo>
                    <a:pt x="290" y="799"/>
                  </a:lnTo>
                  <a:lnTo>
                    <a:pt x="294" y="799"/>
                  </a:lnTo>
                  <a:lnTo>
                    <a:pt x="298" y="799"/>
                  </a:lnTo>
                  <a:lnTo>
                    <a:pt x="302" y="799"/>
                  </a:lnTo>
                  <a:lnTo>
                    <a:pt x="306" y="799"/>
                  </a:lnTo>
                  <a:lnTo>
                    <a:pt x="310" y="799"/>
                  </a:lnTo>
                  <a:lnTo>
                    <a:pt x="315" y="799"/>
                  </a:lnTo>
                  <a:lnTo>
                    <a:pt x="319" y="799"/>
                  </a:lnTo>
                  <a:lnTo>
                    <a:pt x="323" y="799"/>
                  </a:lnTo>
                  <a:lnTo>
                    <a:pt x="327" y="799"/>
                  </a:lnTo>
                  <a:lnTo>
                    <a:pt x="331" y="799"/>
                  </a:lnTo>
                  <a:lnTo>
                    <a:pt x="335" y="799"/>
                  </a:lnTo>
                  <a:lnTo>
                    <a:pt x="339" y="799"/>
                  </a:lnTo>
                  <a:lnTo>
                    <a:pt x="343" y="799"/>
                  </a:lnTo>
                  <a:lnTo>
                    <a:pt x="348" y="799"/>
                  </a:lnTo>
                  <a:lnTo>
                    <a:pt x="352" y="799"/>
                  </a:lnTo>
                  <a:lnTo>
                    <a:pt x="356" y="799"/>
                  </a:lnTo>
                  <a:lnTo>
                    <a:pt x="360" y="799"/>
                  </a:lnTo>
                  <a:lnTo>
                    <a:pt x="364" y="799"/>
                  </a:lnTo>
                  <a:lnTo>
                    <a:pt x="368" y="799"/>
                  </a:lnTo>
                  <a:lnTo>
                    <a:pt x="372" y="799"/>
                  </a:lnTo>
                  <a:lnTo>
                    <a:pt x="377" y="799"/>
                  </a:lnTo>
                  <a:lnTo>
                    <a:pt x="381" y="799"/>
                  </a:lnTo>
                  <a:lnTo>
                    <a:pt x="385" y="799"/>
                  </a:lnTo>
                  <a:lnTo>
                    <a:pt x="389" y="799"/>
                  </a:lnTo>
                  <a:lnTo>
                    <a:pt x="393" y="799"/>
                  </a:lnTo>
                  <a:lnTo>
                    <a:pt x="397" y="799"/>
                  </a:lnTo>
                  <a:lnTo>
                    <a:pt x="401" y="799"/>
                  </a:lnTo>
                  <a:lnTo>
                    <a:pt x="406" y="799"/>
                  </a:lnTo>
                  <a:lnTo>
                    <a:pt x="410" y="799"/>
                  </a:lnTo>
                  <a:lnTo>
                    <a:pt x="414" y="799"/>
                  </a:lnTo>
                  <a:lnTo>
                    <a:pt x="418" y="799"/>
                  </a:lnTo>
                  <a:lnTo>
                    <a:pt x="422" y="799"/>
                  </a:lnTo>
                  <a:lnTo>
                    <a:pt x="426" y="799"/>
                  </a:lnTo>
                  <a:lnTo>
                    <a:pt x="430" y="799"/>
                  </a:lnTo>
                  <a:lnTo>
                    <a:pt x="435" y="799"/>
                  </a:lnTo>
                  <a:lnTo>
                    <a:pt x="439" y="799"/>
                  </a:lnTo>
                  <a:lnTo>
                    <a:pt x="443" y="799"/>
                  </a:lnTo>
                  <a:lnTo>
                    <a:pt x="447" y="799"/>
                  </a:lnTo>
                  <a:lnTo>
                    <a:pt x="451" y="799"/>
                  </a:lnTo>
                  <a:lnTo>
                    <a:pt x="455" y="799"/>
                  </a:lnTo>
                  <a:lnTo>
                    <a:pt x="459" y="799"/>
                  </a:lnTo>
                  <a:lnTo>
                    <a:pt x="464" y="799"/>
                  </a:lnTo>
                  <a:lnTo>
                    <a:pt x="468" y="799"/>
                  </a:lnTo>
                  <a:lnTo>
                    <a:pt x="472" y="799"/>
                  </a:lnTo>
                  <a:lnTo>
                    <a:pt x="476" y="799"/>
                  </a:lnTo>
                  <a:lnTo>
                    <a:pt x="480" y="799"/>
                  </a:lnTo>
                  <a:lnTo>
                    <a:pt x="484" y="799"/>
                  </a:lnTo>
                  <a:lnTo>
                    <a:pt x="488" y="799"/>
                  </a:lnTo>
                  <a:lnTo>
                    <a:pt x="492" y="799"/>
                  </a:lnTo>
                  <a:lnTo>
                    <a:pt x="497" y="799"/>
                  </a:lnTo>
                  <a:lnTo>
                    <a:pt x="501" y="799"/>
                  </a:lnTo>
                  <a:lnTo>
                    <a:pt x="505" y="799"/>
                  </a:lnTo>
                  <a:lnTo>
                    <a:pt x="509" y="799"/>
                  </a:lnTo>
                  <a:lnTo>
                    <a:pt x="513" y="799"/>
                  </a:lnTo>
                  <a:lnTo>
                    <a:pt x="517" y="799"/>
                  </a:lnTo>
                  <a:lnTo>
                    <a:pt x="521" y="799"/>
                  </a:lnTo>
                  <a:lnTo>
                    <a:pt x="526" y="799"/>
                  </a:lnTo>
                  <a:lnTo>
                    <a:pt x="530" y="799"/>
                  </a:lnTo>
                  <a:lnTo>
                    <a:pt x="534" y="799"/>
                  </a:lnTo>
                  <a:lnTo>
                    <a:pt x="538" y="799"/>
                  </a:lnTo>
                  <a:lnTo>
                    <a:pt x="542" y="799"/>
                  </a:lnTo>
                  <a:lnTo>
                    <a:pt x="546" y="799"/>
                  </a:lnTo>
                  <a:lnTo>
                    <a:pt x="550" y="799"/>
                  </a:lnTo>
                  <a:lnTo>
                    <a:pt x="555" y="799"/>
                  </a:lnTo>
                  <a:lnTo>
                    <a:pt x="559" y="799"/>
                  </a:lnTo>
                  <a:lnTo>
                    <a:pt x="563" y="799"/>
                  </a:lnTo>
                  <a:lnTo>
                    <a:pt x="567" y="799"/>
                  </a:lnTo>
                  <a:lnTo>
                    <a:pt x="571" y="799"/>
                  </a:lnTo>
                  <a:lnTo>
                    <a:pt x="575" y="799"/>
                  </a:lnTo>
                  <a:lnTo>
                    <a:pt x="579" y="799"/>
                  </a:lnTo>
                  <a:lnTo>
                    <a:pt x="584" y="799"/>
                  </a:lnTo>
                  <a:lnTo>
                    <a:pt x="588" y="799"/>
                  </a:lnTo>
                  <a:lnTo>
                    <a:pt x="592" y="799"/>
                  </a:lnTo>
                  <a:lnTo>
                    <a:pt x="596" y="799"/>
                  </a:lnTo>
                  <a:lnTo>
                    <a:pt x="600" y="799"/>
                  </a:lnTo>
                  <a:lnTo>
                    <a:pt x="604" y="799"/>
                  </a:lnTo>
                  <a:lnTo>
                    <a:pt x="608" y="799"/>
                  </a:lnTo>
                  <a:lnTo>
                    <a:pt x="613" y="799"/>
                  </a:lnTo>
                  <a:lnTo>
                    <a:pt x="617" y="799"/>
                  </a:lnTo>
                  <a:lnTo>
                    <a:pt x="621" y="799"/>
                  </a:lnTo>
                  <a:lnTo>
                    <a:pt x="625" y="799"/>
                  </a:lnTo>
                  <a:lnTo>
                    <a:pt x="629" y="799"/>
                  </a:lnTo>
                  <a:lnTo>
                    <a:pt x="633" y="799"/>
                  </a:lnTo>
                  <a:lnTo>
                    <a:pt x="637" y="799"/>
                  </a:lnTo>
                  <a:lnTo>
                    <a:pt x="641" y="799"/>
                  </a:lnTo>
                  <a:lnTo>
                    <a:pt x="646" y="799"/>
                  </a:lnTo>
                  <a:lnTo>
                    <a:pt x="650" y="799"/>
                  </a:lnTo>
                  <a:lnTo>
                    <a:pt x="654" y="799"/>
                  </a:lnTo>
                  <a:lnTo>
                    <a:pt x="658" y="799"/>
                  </a:lnTo>
                  <a:lnTo>
                    <a:pt x="662" y="799"/>
                  </a:lnTo>
                  <a:lnTo>
                    <a:pt x="666" y="799"/>
                  </a:lnTo>
                  <a:lnTo>
                    <a:pt x="670" y="799"/>
                  </a:lnTo>
                  <a:lnTo>
                    <a:pt x="675" y="799"/>
                  </a:lnTo>
                  <a:lnTo>
                    <a:pt x="679" y="799"/>
                  </a:lnTo>
                  <a:lnTo>
                    <a:pt x="683" y="799"/>
                  </a:lnTo>
                  <a:lnTo>
                    <a:pt x="687" y="799"/>
                  </a:lnTo>
                  <a:lnTo>
                    <a:pt x="691" y="799"/>
                  </a:lnTo>
                  <a:lnTo>
                    <a:pt x="695" y="799"/>
                  </a:lnTo>
                  <a:lnTo>
                    <a:pt x="699" y="799"/>
                  </a:lnTo>
                  <a:lnTo>
                    <a:pt x="704" y="799"/>
                  </a:lnTo>
                  <a:lnTo>
                    <a:pt x="708" y="799"/>
                  </a:lnTo>
                  <a:lnTo>
                    <a:pt x="712" y="799"/>
                  </a:lnTo>
                  <a:lnTo>
                    <a:pt x="716" y="799"/>
                  </a:lnTo>
                  <a:lnTo>
                    <a:pt x="720" y="799"/>
                  </a:lnTo>
                  <a:lnTo>
                    <a:pt x="724" y="799"/>
                  </a:lnTo>
                  <a:lnTo>
                    <a:pt x="728" y="799"/>
                  </a:lnTo>
                  <a:lnTo>
                    <a:pt x="733" y="799"/>
                  </a:lnTo>
                  <a:lnTo>
                    <a:pt x="737" y="799"/>
                  </a:lnTo>
                  <a:lnTo>
                    <a:pt x="741" y="799"/>
                  </a:lnTo>
                  <a:lnTo>
                    <a:pt x="745" y="799"/>
                  </a:lnTo>
                  <a:lnTo>
                    <a:pt x="749" y="799"/>
                  </a:lnTo>
                  <a:lnTo>
                    <a:pt x="753" y="799"/>
                  </a:lnTo>
                  <a:lnTo>
                    <a:pt x="757" y="799"/>
                  </a:lnTo>
                  <a:lnTo>
                    <a:pt x="762" y="799"/>
                  </a:lnTo>
                  <a:lnTo>
                    <a:pt x="766" y="799"/>
                  </a:lnTo>
                  <a:lnTo>
                    <a:pt x="770" y="799"/>
                  </a:lnTo>
                  <a:lnTo>
                    <a:pt x="774" y="799"/>
                  </a:lnTo>
                  <a:lnTo>
                    <a:pt x="778" y="799"/>
                  </a:lnTo>
                  <a:lnTo>
                    <a:pt x="782" y="799"/>
                  </a:lnTo>
                  <a:lnTo>
                    <a:pt x="786" y="799"/>
                  </a:lnTo>
                  <a:lnTo>
                    <a:pt x="791" y="799"/>
                  </a:lnTo>
                  <a:lnTo>
                    <a:pt x="795" y="799"/>
                  </a:lnTo>
                  <a:lnTo>
                    <a:pt x="799" y="799"/>
                  </a:lnTo>
                  <a:lnTo>
                    <a:pt x="803" y="799"/>
                  </a:lnTo>
                  <a:lnTo>
                    <a:pt x="807" y="799"/>
                  </a:lnTo>
                  <a:lnTo>
                    <a:pt x="811" y="799"/>
                  </a:lnTo>
                  <a:lnTo>
                    <a:pt x="815" y="799"/>
                  </a:lnTo>
                  <a:lnTo>
                    <a:pt x="819" y="799"/>
                  </a:lnTo>
                  <a:lnTo>
                    <a:pt x="824" y="799"/>
                  </a:lnTo>
                  <a:lnTo>
                    <a:pt x="828" y="799"/>
                  </a:lnTo>
                  <a:lnTo>
                    <a:pt x="832" y="799"/>
                  </a:lnTo>
                  <a:lnTo>
                    <a:pt x="836" y="799"/>
                  </a:lnTo>
                  <a:lnTo>
                    <a:pt x="840" y="799"/>
                  </a:lnTo>
                  <a:lnTo>
                    <a:pt x="844" y="799"/>
                  </a:lnTo>
                  <a:lnTo>
                    <a:pt x="848" y="799"/>
                  </a:lnTo>
                  <a:lnTo>
                    <a:pt x="853" y="799"/>
                  </a:lnTo>
                  <a:lnTo>
                    <a:pt x="857" y="799"/>
                  </a:lnTo>
                  <a:lnTo>
                    <a:pt x="861" y="799"/>
                  </a:lnTo>
                  <a:lnTo>
                    <a:pt x="865" y="799"/>
                  </a:lnTo>
                  <a:lnTo>
                    <a:pt x="869" y="799"/>
                  </a:lnTo>
                  <a:lnTo>
                    <a:pt x="873" y="799"/>
                  </a:lnTo>
                  <a:lnTo>
                    <a:pt x="877" y="799"/>
                  </a:lnTo>
                  <a:lnTo>
                    <a:pt x="882" y="799"/>
                  </a:lnTo>
                  <a:lnTo>
                    <a:pt x="877" y="799"/>
                  </a:lnTo>
                  <a:lnTo>
                    <a:pt x="873" y="799"/>
                  </a:lnTo>
                  <a:lnTo>
                    <a:pt x="869" y="799"/>
                  </a:lnTo>
                  <a:lnTo>
                    <a:pt x="865" y="799"/>
                  </a:lnTo>
                  <a:lnTo>
                    <a:pt x="861" y="799"/>
                  </a:lnTo>
                  <a:lnTo>
                    <a:pt x="857" y="799"/>
                  </a:lnTo>
                  <a:lnTo>
                    <a:pt x="853" y="799"/>
                  </a:lnTo>
                  <a:lnTo>
                    <a:pt x="848" y="799"/>
                  </a:lnTo>
                  <a:lnTo>
                    <a:pt x="844" y="799"/>
                  </a:lnTo>
                  <a:lnTo>
                    <a:pt x="840" y="79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Freeform 56"/>
            <p:cNvSpPr>
              <a:spLocks/>
            </p:cNvSpPr>
            <p:nvPr/>
          </p:nvSpPr>
          <p:spPr bwMode="auto">
            <a:xfrm>
              <a:off x="4362450" y="5741988"/>
              <a:ext cx="1458913" cy="0"/>
            </a:xfrm>
            <a:custGeom>
              <a:avLst/>
              <a:gdLst>
                <a:gd name="T0" fmla="*/ 907 w 919"/>
                <a:gd name="T1" fmla="*/ 890 w 919"/>
                <a:gd name="T2" fmla="*/ 874 w 919"/>
                <a:gd name="T3" fmla="*/ 857 w 919"/>
                <a:gd name="T4" fmla="*/ 841 w 919"/>
                <a:gd name="T5" fmla="*/ 824 w 919"/>
                <a:gd name="T6" fmla="*/ 807 w 919"/>
                <a:gd name="T7" fmla="*/ 791 w 919"/>
                <a:gd name="T8" fmla="*/ 774 w 919"/>
                <a:gd name="T9" fmla="*/ 758 w 919"/>
                <a:gd name="T10" fmla="*/ 741 w 919"/>
                <a:gd name="T11" fmla="*/ 725 w 919"/>
                <a:gd name="T12" fmla="*/ 708 w 919"/>
                <a:gd name="T13" fmla="*/ 692 w 919"/>
                <a:gd name="T14" fmla="*/ 675 w 919"/>
                <a:gd name="T15" fmla="*/ 658 w 919"/>
                <a:gd name="T16" fmla="*/ 642 w 919"/>
                <a:gd name="T17" fmla="*/ 625 w 919"/>
                <a:gd name="T18" fmla="*/ 609 w 919"/>
                <a:gd name="T19" fmla="*/ 592 w 919"/>
                <a:gd name="T20" fmla="*/ 576 w 919"/>
                <a:gd name="T21" fmla="*/ 559 w 919"/>
                <a:gd name="T22" fmla="*/ 543 w 919"/>
                <a:gd name="T23" fmla="*/ 526 w 919"/>
                <a:gd name="T24" fmla="*/ 509 w 919"/>
                <a:gd name="T25" fmla="*/ 493 w 919"/>
                <a:gd name="T26" fmla="*/ 476 w 919"/>
                <a:gd name="T27" fmla="*/ 460 w 919"/>
                <a:gd name="T28" fmla="*/ 443 w 919"/>
                <a:gd name="T29" fmla="*/ 427 w 919"/>
                <a:gd name="T30" fmla="*/ 410 w 919"/>
                <a:gd name="T31" fmla="*/ 394 w 919"/>
                <a:gd name="T32" fmla="*/ 377 w 919"/>
                <a:gd name="T33" fmla="*/ 360 w 919"/>
                <a:gd name="T34" fmla="*/ 344 w 919"/>
                <a:gd name="T35" fmla="*/ 327 w 919"/>
                <a:gd name="T36" fmla="*/ 311 w 919"/>
                <a:gd name="T37" fmla="*/ 294 w 919"/>
                <a:gd name="T38" fmla="*/ 278 w 919"/>
                <a:gd name="T39" fmla="*/ 261 w 919"/>
                <a:gd name="T40" fmla="*/ 244 w 919"/>
                <a:gd name="T41" fmla="*/ 228 w 919"/>
                <a:gd name="T42" fmla="*/ 211 w 919"/>
                <a:gd name="T43" fmla="*/ 195 w 919"/>
                <a:gd name="T44" fmla="*/ 178 w 919"/>
                <a:gd name="T45" fmla="*/ 162 w 919"/>
                <a:gd name="T46" fmla="*/ 145 w 919"/>
                <a:gd name="T47" fmla="*/ 129 w 919"/>
                <a:gd name="T48" fmla="*/ 112 w 919"/>
                <a:gd name="T49" fmla="*/ 95 w 919"/>
                <a:gd name="T50" fmla="*/ 79 w 919"/>
                <a:gd name="T51" fmla="*/ 62 w 919"/>
                <a:gd name="T52" fmla="*/ 46 w 919"/>
                <a:gd name="T53" fmla="*/ 29 w 919"/>
                <a:gd name="T54" fmla="*/ 13 w 919"/>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 ang="0">
                  <a:pos x="T46" y="0"/>
                </a:cxn>
                <a:cxn ang="0">
                  <a:pos x="T47" y="0"/>
                </a:cxn>
                <a:cxn ang="0">
                  <a:pos x="T48" y="0"/>
                </a:cxn>
                <a:cxn ang="0">
                  <a:pos x="T49" y="0"/>
                </a:cxn>
                <a:cxn ang="0">
                  <a:pos x="T50" y="0"/>
                </a:cxn>
                <a:cxn ang="0">
                  <a:pos x="T51" y="0"/>
                </a:cxn>
                <a:cxn ang="0">
                  <a:pos x="T52" y="0"/>
                </a:cxn>
                <a:cxn ang="0">
                  <a:pos x="T53" y="0"/>
                </a:cxn>
                <a:cxn ang="0">
                  <a:pos x="T54" y="0"/>
                </a:cxn>
              </a:cxnLst>
              <a:rect l="0" t="0" r="r" b="b"/>
              <a:pathLst>
                <a:path w="919">
                  <a:moveTo>
                    <a:pt x="919" y="0"/>
                  </a:moveTo>
                  <a:lnTo>
                    <a:pt x="915" y="0"/>
                  </a:lnTo>
                  <a:lnTo>
                    <a:pt x="911" y="0"/>
                  </a:lnTo>
                  <a:lnTo>
                    <a:pt x="907" y="0"/>
                  </a:lnTo>
                  <a:lnTo>
                    <a:pt x="903" y="0"/>
                  </a:lnTo>
                  <a:lnTo>
                    <a:pt x="898" y="0"/>
                  </a:lnTo>
                  <a:lnTo>
                    <a:pt x="894" y="0"/>
                  </a:lnTo>
                  <a:lnTo>
                    <a:pt x="890" y="0"/>
                  </a:lnTo>
                  <a:lnTo>
                    <a:pt x="886" y="0"/>
                  </a:lnTo>
                  <a:lnTo>
                    <a:pt x="882" y="0"/>
                  </a:lnTo>
                  <a:lnTo>
                    <a:pt x="878" y="0"/>
                  </a:lnTo>
                  <a:lnTo>
                    <a:pt x="874" y="0"/>
                  </a:lnTo>
                  <a:lnTo>
                    <a:pt x="870" y="0"/>
                  </a:lnTo>
                  <a:lnTo>
                    <a:pt x="865" y="0"/>
                  </a:lnTo>
                  <a:lnTo>
                    <a:pt x="861" y="0"/>
                  </a:lnTo>
                  <a:lnTo>
                    <a:pt x="857" y="0"/>
                  </a:lnTo>
                  <a:lnTo>
                    <a:pt x="853" y="0"/>
                  </a:lnTo>
                  <a:lnTo>
                    <a:pt x="849" y="0"/>
                  </a:lnTo>
                  <a:lnTo>
                    <a:pt x="845" y="0"/>
                  </a:lnTo>
                  <a:lnTo>
                    <a:pt x="841" y="0"/>
                  </a:lnTo>
                  <a:lnTo>
                    <a:pt x="836" y="0"/>
                  </a:lnTo>
                  <a:lnTo>
                    <a:pt x="832" y="0"/>
                  </a:lnTo>
                  <a:lnTo>
                    <a:pt x="828" y="0"/>
                  </a:lnTo>
                  <a:lnTo>
                    <a:pt x="824" y="0"/>
                  </a:lnTo>
                  <a:lnTo>
                    <a:pt x="820" y="0"/>
                  </a:lnTo>
                  <a:lnTo>
                    <a:pt x="816" y="0"/>
                  </a:lnTo>
                  <a:lnTo>
                    <a:pt x="812" y="0"/>
                  </a:lnTo>
                  <a:lnTo>
                    <a:pt x="807" y="0"/>
                  </a:lnTo>
                  <a:lnTo>
                    <a:pt x="803" y="0"/>
                  </a:lnTo>
                  <a:lnTo>
                    <a:pt x="799" y="0"/>
                  </a:lnTo>
                  <a:lnTo>
                    <a:pt x="795" y="0"/>
                  </a:lnTo>
                  <a:lnTo>
                    <a:pt x="791" y="0"/>
                  </a:lnTo>
                  <a:lnTo>
                    <a:pt x="787" y="0"/>
                  </a:lnTo>
                  <a:lnTo>
                    <a:pt x="783" y="0"/>
                  </a:lnTo>
                  <a:lnTo>
                    <a:pt x="778" y="0"/>
                  </a:lnTo>
                  <a:lnTo>
                    <a:pt x="774" y="0"/>
                  </a:lnTo>
                  <a:lnTo>
                    <a:pt x="770" y="0"/>
                  </a:lnTo>
                  <a:lnTo>
                    <a:pt x="766" y="0"/>
                  </a:lnTo>
                  <a:lnTo>
                    <a:pt x="762" y="0"/>
                  </a:lnTo>
                  <a:lnTo>
                    <a:pt x="758" y="0"/>
                  </a:lnTo>
                  <a:lnTo>
                    <a:pt x="754" y="0"/>
                  </a:lnTo>
                  <a:lnTo>
                    <a:pt x="749" y="0"/>
                  </a:lnTo>
                  <a:lnTo>
                    <a:pt x="745" y="0"/>
                  </a:lnTo>
                  <a:lnTo>
                    <a:pt x="741" y="0"/>
                  </a:lnTo>
                  <a:lnTo>
                    <a:pt x="737" y="0"/>
                  </a:lnTo>
                  <a:lnTo>
                    <a:pt x="733" y="0"/>
                  </a:lnTo>
                  <a:lnTo>
                    <a:pt x="729" y="0"/>
                  </a:lnTo>
                  <a:lnTo>
                    <a:pt x="725" y="0"/>
                  </a:lnTo>
                  <a:lnTo>
                    <a:pt x="720" y="0"/>
                  </a:lnTo>
                  <a:lnTo>
                    <a:pt x="716" y="0"/>
                  </a:lnTo>
                  <a:lnTo>
                    <a:pt x="712" y="0"/>
                  </a:lnTo>
                  <a:lnTo>
                    <a:pt x="708" y="0"/>
                  </a:lnTo>
                  <a:lnTo>
                    <a:pt x="704" y="0"/>
                  </a:lnTo>
                  <a:lnTo>
                    <a:pt x="700" y="0"/>
                  </a:lnTo>
                  <a:lnTo>
                    <a:pt x="696" y="0"/>
                  </a:lnTo>
                  <a:lnTo>
                    <a:pt x="692" y="0"/>
                  </a:lnTo>
                  <a:lnTo>
                    <a:pt x="687" y="0"/>
                  </a:lnTo>
                  <a:lnTo>
                    <a:pt x="683" y="0"/>
                  </a:lnTo>
                  <a:lnTo>
                    <a:pt x="679" y="0"/>
                  </a:lnTo>
                  <a:lnTo>
                    <a:pt x="675" y="0"/>
                  </a:lnTo>
                  <a:lnTo>
                    <a:pt x="671" y="0"/>
                  </a:lnTo>
                  <a:lnTo>
                    <a:pt x="667" y="0"/>
                  </a:lnTo>
                  <a:lnTo>
                    <a:pt x="663" y="0"/>
                  </a:lnTo>
                  <a:lnTo>
                    <a:pt x="658" y="0"/>
                  </a:lnTo>
                  <a:lnTo>
                    <a:pt x="654" y="0"/>
                  </a:lnTo>
                  <a:lnTo>
                    <a:pt x="650" y="0"/>
                  </a:lnTo>
                  <a:lnTo>
                    <a:pt x="646" y="0"/>
                  </a:lnTo>
                  <a:lnTo>
                    <a:pt x="642" y="0"/>
                  </a:lnTo>
                  <a:lnTo>
                    <a:pt x="638" y="0"/>
                  </a:lnTo>
                  <a:lnTo>
                    <a:pt x="634" y="0"/>
                  </a:lnTo>
                  <a:lnTo>
                    <a:pt x="629" y="0"/>
                  </a:lnTo>
                  <a:lnTo>
                    <a:pt x="625" y="0"/>
                  </a:lnTo>
                  <a:lnTo>
                    <a:pt x="621" y="0"/>
                  </a:lnTo>
                  <a:lnTo>
                    <a:pt x="617" y="0"/>
                  </a:lnTo>
                  <a:lnTo>
                    <a:pt x="613" y="0"/>
                  </a:lnTo>
                  <a:lnTo>
                    <a:pt x="609" y="0"/>
                  </a:lnTo>
                  <a:lnTo>
                    <a:pt x="605" y="0"/>
                  </a:lnTo>
                  <a:lnTo>
                    <a:pt x="600" y="0"/>
                  </a:lnTo>
                  <a:lnTo>
                    <a:pt x="596" y="0"/>
                  </a:lnTo>
                  <a:lnTo>
                    <a:pt x="592" y="0"/>
                  </a:lnTo>
                  <a:lnTo>
                    <a:pt x="588" y="0"/>
                  </a:lnTo>
                  <a:lnTo>
                    <a:pt x="584" y="0"/>
                  </a:lnTo>
                  <a:lnTo>
                    <a:pt x="580" y="0"/>
                  </a:lnTo>
                  <a:lnTo>
                    <a:pt x="576" y="0"/>
                  </a:lnTo>
                  <a:lnTo>
                    <a:pt x="571" y="0"/>
                  </a:lnTo>
                  <a:lnTo>
                    <a:pt x="567" y="0"/>
                  </a:lnTo>
                  <a:lnTo>
                    <a:pt x="563" y="0"/>
                  </a:lnTo>
                  <a:lnTo>
                    <a:pt x="559" y="0"/>
                  </a:lnTo>
                  <a:lnTo>
                    <a:pt x="555" y="0"/>
                  </a:lnTo>
                  <a:lnTo>
                    <a:pt x="551" y="0"/>
                  </a:lnTo>
                  <a:lnTo>
                    <a:pt x="547" y="0"/>
                  </a:lnTo>
                  <a:lnTo>
                    <a:pt x="543" y="0"/>
                  </a:lnTo>
                  <a:lnTo>
                    <a:pt x="538" y="0"/>
                  </a:lnTo>
                  <a:lnTo>
                    <a:pt x="534" y="0"/>
                  </a:lnTo>
                  <a:lnTo>
                    <a:pt x="530" y="0"/>
                  </a:lnTo>
                  <a:lnTo>
                    <a:pt x="526" y="0"/>
                  </a:lnTo>
                  <a:lnTo>
                    <a:pt x="522" y="0"/>
                  </a:lnTo>
                  <a:lnTo>
                    <a:pt x="518" y="0"/>
                  </a:lnTo>
                  <a:lnTo>
                    <a:pt x="514" y="0"/>
                  </a:lnTo>
                  <a:lnTo>
                    <a:pt x="509" y="0"/>
                  </a:lnTo>
                  <a:lnTo>
                    <a:pt x="505" y="0"/>
                  </a:lnTo>
                  <a:lnTo>
                    <a:pt x="501" y="0"/>
                  </a:lnTo>
                  <a:lnTo>
                    <a:pt x="497" y="0"/>
                  </a:lnTo>
                  <a:lnTo>
                    <a:pt x="493" y="0"/>
                  </a:lnTo>
                  <a:lnTo>
                    <a:pt x="489" y="0"/>
                  </a:lnTo>
                  <a:lnTo>
                    <a:pt x="485" y="0"/>
                  </a:lnTo>
                  <a:lnTo>
                    <a:pt x="480" y="0"/>
                  </a:lnTo>
                  <a:lnTo>
                    <a:pt x="476" y="0"/>
                  </a:lnTo>
                  <a:lnTo>
                    <a:pt x="472" y="0"/>
                  </a:lnTo>
                  <a:lnTo>
                    <a:pt x="468" y="0"/>
                  </a:lnTo>
                  <a:lnTo>
                    <a:pt x="464" y="0"/>
                  </a:lnTo>
                  <a:lnTo>
                    <a:pt x="460" y="0"/>
                  </a:lnTo>
                  <a:lnTo>
                    <a:pt x="456" y="0"/>
                  </a:lnTo>
                  <a:lnTo>
                    <a:pt x="451" y="0"/>
                  </a:lnTo>
                  <a:lnTo>
                    <a:pt x="447" y="0"/>
                  </a:lnTo>
                  <a:lnTo>
                    <a:pt x="443" y="0"/>
                  </a:lnTo>
                  <a:lnTo>
                    <a:pt x="439" y="0"/>
                  </a:lnTo>
                  <a:lnTo>
                    <a:pt x="435" y="0"/>
                  </a:lnTo>
                  <a:lnTo>
                    <a:pt x="431" y="0"/>
                  </a:lnTo>
                  <a:lnTo>
                    <a:pt x="427" y="0"/>
                  </a:lnTo>
                  <a:lnTo>
                    <a:pt x="422" y="0"/>
                  </a:lnTo>
                  <a:lnTo>
                    <a:pt x="418" y="0"/>
                  </a:lnTo>
                  <a:lnTo>
                    <a:pt x="414" y="0"/>
                  </a:lnTo>
                  <a:lnTo>
                    <a:pt x="410" y="0"/>
                  </a:lnTo>
                  <a:lnTo>
                    <a:pt x="406" y="0"/>
                  </a:lnTo>
                  <a:lnTo>
                    <a:pt x="402" y="0"/>
                  </a:lnTo>
                  <a:lnTo>
                    <a:pt x="398" y="0"/>
                  </a:lnTo>
                  <a:lnTo>
                    <a:pt x="394" y="0"/>
                  </a:lnTo>
                  <a:lnTo>
                    <a:pt x="389" y="0"/>
                  </a:lnTo>
                  <a:lnTo>
                    <a:pt x="385" y="0"/>
                  </a:lnTo>
                  <a:lnTo>
                    <a:pt x="381" y="0"/>
                  </a:lnTo>
                  <a:lnTo>
                    <a:pt x="377" y="0"/>
                  </a:lnTo>
                  <a:lnTo>
                    <a:pt x="373" y="0"/>
                  </a:lnTo>
                  <a:lnTo>
                    <a:pt x="369" y="0"/>
                  </a:lnTo>
                  <a:lnTo>
                    <a:pt x="365" y="0"/>
                  </a:lnTo>
                  <a:lnTo>
                    <a:pt x="360" y="0"/>
                  </a:lnTo>
                  <a:lnTo>
                    <a:pt x="356" y="0"/>
                  </a:lnTo>
                  <a:lnTo>
                    <a:pt x="352" y="0"/>
                  </a:lnTo>
                  <a:lnTo>
                    <a:pt x="348" y="0"/>
                  </a:lnTo>
                  <a:lnTo>
                    <a:pt x="344" y="0"/>
                  </a:lnTo>
                  <a:lnTo>
                    <a:pt x="340" y="0"/>
                  </a:lnTo>
                  <a:lnTo>
                    <a:pt x="336" y="0"/>
                  </a:lnTo>
                  <a:lnTo>
                    <a:pt x="331" y="0"/>
                  </a:lnTo>
                  <a:lnTo>
                    <a:pt x="327" y="0"/>
                  </a:lnTo>
                  <a:lnTo>
                    <a:pt x="323" y="0"/>
                  </a:lnTo>
                  <a:lnTo>
                    <a:pt x="319" y="0"/>
                  </a:lnTo>
                  <a:lnTo>
                    <a:pt x="315" y="0"/>
                  </a:lnTo>
                  <a:lnTo>
                    <a:pt x="311" y="0"/>
                  </a:lnTo>
                  <a:lnTo>
                    <a:pt x="307" y="0"/>
                  </a:lnTo>
                  <a:lnTo>
                    <a:pt x="302" y="0"/>
                  </a:lnTo>
                  <a:lnTo>
                    <a:pt x="298" y="0"/>
                  </a:lnTo>
                  <a:lnTo>
                    <a:pt x="294" y="0"/>
                  </a:lnTo>
                  <a:lnTo>
                    <a:pt x="290" y="0"/>
                  </a:lnTo>
                  <a:lnTo>
                    <a:pt x="286" y="0"/>
                  </a:lnTo>
                  <a:lnTo>
                    <a:pt x="282" y="0"/>
                  </a:lnTo>
                  <a:lnTo>
                    <a:pt x="278" y="0"/>
                  </a:lnTo>
                  <a:lnTo>
                    <a:pt x="273" y="0"/>
                  </a:lnTo>
                  <a:lnTo>
                    <a:pt x="269" y="0"/>
                  </a:lnTo>
                  <a:lnTo>
                    <a:pt x="265" y="0"/>
                  </a:lnTo>
                  <a:lnTo>
                    <a:pt x="261" y="0"/>
                  </a:lnTo>
                  <a:lnTo>
                    <a:pt x="257" y="0"/>
                  </a:lnTo>
                  <a:lnTo>
                    <a:pt x="253" y="0"/>
                  </a:lnTo>
                  <a:lnTo>
                    <a:pt x="249" y="0"/>
                  </a:lnTo>
                  <a:lnTo>
                    <a:pt x="244" y="0"/>
                  </a:lnTo>
                  <a:lnTo>
                    <a:pt x="240" y="0"/>
                  </a:lnTo>
                  <a:lnTo>
                    <a:pt x="236" y="0"/>
                  </a:lnTo>
                  <a:lnTo>
                    <a:pt x="232" y="0"/>
                  </a:lnTo>
                  <a:lnTo>
                    <a:pt x="228" y="0"/>
                  </a:lnTo>
                  <a:lnTo>
                    <a:pt x="224" y="0"/>
                  </a:lnTo>
                  <a:lnTo>
                    <a:pt x="220" y="0"/>
                  </a:lnTo>
                  <a:lnTo>
                    <a:pt x="216" y="0"/>
                  </a:lnTo>
                  <a:lnTo>
                    <a:pt x="211" y="0"/>
                  </a:lnTo>
                  <a:lnTo>
                    <a:pt x="207" y="0"/>
                  </a:lnTo>
                  <a:lnTo>
                    <a:pt x="203" y="0"/>
                  </a:lnTo>
                  <a:lnTo>
                    <a:pt x="199" y="0"/>
                  </a:lnTo>
                  <a:lnTo>
                    <a:pt x="195" y="0"/>
                  </a:lnTo>
                  <a:lnTo>
                    <a:pt x="191" y="0"/>
                  </a:lnTo>
                  <a:lnTo>
                    <a:pt x="187" y="0"/>
                  </a:lnTo>
                  <a:lnTo>
                    <a:pt x="182" y="0"/>
                  </a:lnTo>
                  <a:lnTo>
                    <a:pt x="178" y="0"/>
                  </a:lnTo>
                  <a:lnTo>
                    <a:pt x="174" y="0"/>
                  </a:lnTo>
                  <a:lnTo>
                    <a:pt x="170" y="0"/>
                  </a:lnTo>
                  <a:lnTo>
                    <a:pt x="166" y="0"/>
                  </a:lnTo>
                  <a:lnTo>
                    <a:pt x="162" y="0"/>
                  </a:lnTo>
                  <a:lnTo>
                    <a:pt x="158" y="0"/>
                  </a:lnTo>
                  <a:lnTo>
                    <a:pt x="153" y="0"/>
                  </a:lnTo>
                  <a:lnTo>
                    <a:pt x="149" y="0"/>
                  </a:lnTo>
                  <a:lnTo>
                    <a:pt x="145" y="0"/>
                  </a:lnTo>
                  <a:lnTo>
                    <a:pt x="141" y="0"/>
                  </a:lnTo>
                  <a:lnTo>
                    <a:pt x="137" y="0"/>
                  </a:lnTo>
                  <a:lnTo>
                    <a:pt x="133" y="0"/>
                  </a:lnTo>
                  <a:lnTo>
                    <a:pt x="129" y="0"/>
                  </a:lnTo>
                  <a:lnTo>
                    <a:pt x="124" y="0"/>
                  </a:lnTo>
                  <a:lnTo>
                    <a:pt x="120" y="0"/>
                  </a:lnTo>
                  <a:lnTo>
                    <a:pt x="116" y="0"/>
                  </a:lnTo>
                  <a:lnTo>
                    <a:pt x="112" y="0"/>
                  </a:lnTo>
                  <a:lnTo>
                    <a:pt x="108" y="0"/>
                  </a:lnTo>
                  <a:lnTo>
                    <a:pt x="104" y="0"/>
                  </a:lnTo>
                  <a:lnTo>
                    <a:pt x="100" y="0"/>
                  </a:lnTo>
                  <a:lnTo>
                    <a:pt x="95" y="0"/>
                  </a:lnTo>
                  <a:lnTo>
                    <a:pt x="91" y="0"/>
                  </a:lnTo>
                  <a:lnTo>
                    <a:pt x="87" y="0"/>
                  </a:lnTo>
                  <a:lnTo>
                    <a:pt x="83" y="0"/>
                  </a:lnTo>
                  <a:lnTo>
                    <a:pt x="79" y="0"/>
                  </a:lnTo>
                  <a:lnTo>
                    <a:pt x="75" y="0"/>
                  </a:lnTo>
                  <a:lnTo>
                    <a:pt x="71" y="0"/>
                  </a:lnTo>
                  <a:lnTo>
                    <a:pt x="67" y="0"/>
                  </a:lnTo>
                  <a:lnTo>
                    <a:pt x="62" y="0"/>
                  </a:lnTo>
                  <a:lnTo>
                    <a:pt x="58" y="0"/>
                  </a:lnTo>
                  <a:lnTo>
                    <a:pt x="54" y="0"/>
                  </a:lnTo>
                  <a:lnTo>
                    <a:pt x="50" y="0"/>
                  </a:lnTo>
                  <a:lnTo>
                    <a:pt x="46" y="0"/>
                  </a:lnTo>
                  <a:lnTo>
                    <a:pt x="42" y="0"/>
                  </a:lnTo>
                  <a:lnTo>
                    <a:pt x="38" y="0"/>
                  </a:lnTo>
                  <a:lnTo>
                    <a:pt x="33" y="0"/>
                  </a:lnTo>
                  <a:lnTo>
                    <a:pt x="29" y="0"/>
                  </a:lnTo>
                  <a:lnTo>
                    <a:pt x="25" y="0"/>
                  </a:lnTo>
                  <a:lnTo>
                    <a:pt x="21" y="0"/>
                  </a:lnTo>
                  <a:lnTo>
                    <a:pt x="17" y="0"/>
                  </a:lnTo>
                  <a:lnTo>
                    <a:pt x="13" y="0"/>
                  </a:lnTo>
                  <a:lnTo>
                    <a:pt x="9" y="0"/>
                  </a:lnTo>
                  <a:lnTo>
                    <a:pt x="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Freeform 57"/>
            <p:cNvSpPr>
              <a:spLocks/>
            </p:cNvSpPr>
            <p:nvPr/>
          </p:nvSpPr>
          <p:spPr bwMode="auto">
            <a:xfrm>
              <a:off x="3035300" y="5741988"/>
              <a:ext cx="1327150" cy="0"/>
            </a:xfrm>
            <a:custGeom>
              <a:avLst/>
              <a:gdLst>
                <a:gd name="T0" fmla="*/ 824 w 836"/>
                <a:gd name="T1" fmla="*/ 807 w 836"/>
                <a:gd name="T2" fmla="*/ 791 w 836"/>
                <a:gd name="T3" fmla="*/ 774 w 836"/>
                <a:gd name="T4" fmla="*/ 758 w 836"/>
                <a:gd name="T5" fmla="*/ 741 w 836"/>
                <a:gd name="T6" fmla="*/ 725 w 836"/>
                <a:gd name="T7" fmla="*/ 708 w 836"/>
                <a:gd name="T8" fmla="*/ 691 w 836"/>
                <a:gd name="T9" fmla="*/ 675 w 836"/>
                <a:gd name="T10" fmla="*/ 658 w 836"/>
                <a:gd name="T11" fmla="*/ 642 w 836"/>
                <a:gd name="T12" fmla="*/ 625 w 836"/>
                <a:gd name="T13" fmla="*/ 609 w 836"/>
                <a:gd name="T14" fmla="*/ 592 w 836"/>
                <a:gd name="T15" fmla="*/ 576 w 836"/>
                <a:gd name="T16" fmla="*/ 559 w 836"/>
                <a:gd name="T17" fmla="*/ 542 w 836"/>
                <a:gd name="T18" fmla="*/ 526 w 836"/>
                <a:gd name="T19" fmla="*/ 509 w 836"/>
                <a:gd name="T20" fmla="*/ 493 w 836"/>
                <a:gd name="T21" fmla="*/ 476 w 836"/>
                <a:gd name="T22" fmla="*/ 460 w 836"/>
                <a:gd name="T23" fmla="*/ 443 w 836"/>
                <a:gd name="T24" fmla="*/ 426 w 836"/>
                <a:gd name="T25" fmla="*/ 410 w 836"/>
                <a:gd name="T26" fmla="*/ 393 w 836"/>
                <a:gd name="T27" fmla="*/ 377 w 836"/>
                <a:gd name="T28" fmla="*/ 360 w 836"/>
                <a:gd name="T29" fmla="*/ 344 w 836"/>
                <a:gd name="T30" fmla="*/ 327 w 836"/>
                <a:gd name="T31" fmla="*/ 311 w 836"/>
                <a:gd name="T32" fmla="*/ 294 w 836"/>
                <a:gd name="T33" fmla="*/ 277 w 836"/>
                <a:gd name="T34" fmla="*/ 261 w 836"/>
                <a:gd name="T35" fmla="*/ 244 w 836"/>
                <a:gd name="T36" fmla="*/ 228 w 836"/>
                <a:gd name="T37" fmla="*/ 211 w 836"/>
                <a:gd name="T38" fmla="*/ 195 w 836"/>
                <a:gd name="T39" fmla="*/ 178 w 836"/>
                <a:gd name="T40" fmla="*/ 162 w 836"/>
                <a:gd name="T41" fmla="*/ 145 w 836"/>
                <a:gd name="T42" fmla="*/ 128 w 836"/>
                <a:gd name="T43" fmla="*/ 112 w 836"/>
                <a:gd name="T44" fmla="*/ 95 w 836"/>
                <a:gd name="T45" fmla="*/ 79 w 836"/>
                <a:gd name="T46" fmla="*/ 62 w 836"/>
                <a:gd name="T47" fmla="*/ 46 w 836"/>
                <a:gd name="T48" fmla="*/ 29 w 836"/>
                <a:gd name="T49" fmla="*/ 13 w 836"/>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 ang="0">
                  <a:pos x="T46" y="0"/>
                </a:cxn>
                <a:cxn ang="0">
                  <a:pos x="T47" y="0"/>
                </a:cxn>
                <a:cxn ang="0">
                  <a:pos x="T48" y="0"/>
                </a:cxn>
                <a:cxn ang="0">
                  <a:pos x="T49" y="0"/>
                </a:cxn>
              </a:cxnLst>
              <a:rect l="0" t="0" r="r" b="b"/>
              <a:pathLst>
                <a:path w="836">
                  <a:moveTo>
                    <a:pt x="836" y="0"/>
                  </a:moveTo>
                  <a:lnTo>
                    <a:pt x="832" y="0"/>
                  </a:lnTo>
                  <a:lnTo>
                    <a:pt x="828" y="0"/>
                  </a:lnTo>
                  <a:lnTo>
                    <a:pt x="824" y="0"/>
                  </a:lnTo>
                  <a:lnTo>
                    <a:pt x="820" y="0"/>
                  </a:lnTo>
                  <a:lnTo>
                    <a:pt x="816" y="0"/>
                  </a:lnTo>
                  <a:lnTo>
                    <a:pt x="811" y="0"/>
                  </a:lnTo>
                  <a:lnTo>
                    <a:pt x="807" y="0"/>
                  </a:lnTo>
                  <a:lnTo>
                    <a:pt x="803" y="0"/>
                  </a:lnTo>
                  <a:lnTo>
                    <a:pt x="799" y="0"/>
                  </a:lnTo>
                  <a:lnTo>
                    <a:pt x="795" y="0"/>
                  </a:lnTo>
                  <a:lnTo>
                    <a:pt x="791" y="0"/>
                  </a:lnTo>
                  <a:lnTo>
                    <a:pt x="787" y="0"/>
                  </a:lnTo>
                  <a:lnTo>
                    <a:pt x="782" y="0"/>
                  </a:lnTo>
                  <a:lnTo>
                    <a:pt x="778" y="0"/>
                  </a:lnTo>
                  <a:lnTo>
                    <a:pt x="774" y="0"/>
                  </a:lnTo>
                  <a:lnTo>
                    <a:pt x="770" y="0"/>
                  </a:lnTo>
                  <a:lnTo>
                    <a:pt x="766" y="0"/>
                  </a:lnTo>
                  <a:lnTo>
                    <a:pt x="762" y="0"/>
                  </a:lnTo>
                  <a:lnTo>
                    <a:pt x="758" y="0"/>
                  </a:lnTo>
                  <a:lnTo>
                    <a:pt x="753" y="0"/>
                  </a:lnTo>
                  <a:lnTo>
                    <a:pt x="749" y="0"/>
                  </a:lnTo>
                  <a:lnTo>
                    <a:pt x="745" y="0"/>
                  </a:lnTo>
                  <a:lnTo>
                    <a:pt x="741" y="0"/>
                  </a:lnTo>
                  <a:lnTo>
                    <a:pt x="737" y="0"/>
                  </a:lnTo>
                  <a:lnTo>
                    <a:pt x="733" y="0"/>
                  </a:lnTo>
                  <a:lnTo>
                    <a:pt x="729" y="0"/>
                  </a:lnTo>
                  <a:lnTo>
                    <a:pt x="725" y="0"/>
                  </a:lnTo>
                  <a:lnTo>
                    <a:pt x="720" y="0"/>
                  </a:lnTo>
                  <a:lnTo>
                    <a:pt x="716" y="0"/>
                  </a:lnTo>
                  <a:lnTo>
                    <a:pt x="712" y="0"/>
                  </a:lnTo>
                  <a:lnTo>
                    <a:pt x="708" y="0"/>
                  </a:lnTo>
                  <a:lnTo>
                    <a:pt x="704" y="0"/>
                  </a:lnTo>
                  <a:lnTo>
                    <a:pt x="700" y="0"/>
                  </a:lnTo>
                  <a:lnTo>
                    <a:pt x="696" y="0"/>
                  </a:lnTo>
                  <a:lnTo>
                    <a:pt x="691" y="0"/>
                  </a:lnTo>
                  <a:lnTo>
                    <a:pt x="687" y="0"/>
                  </a:lnTo>
                  <a:lnTo>
                    <a:pt x="683" y="0"/>
                  </a:lnTo>
                  <a:lnTo>
                    <a:pt x="679" y="0"/>
                  </a:lnTo>
                  <a:lnTo>
                    <a:pt x="675" y="0"/>
                  </a:lnTo>
                  <a:lnTo>
                    <a:pt x="671" y="0"/>
                  </a:lnTo>
                  <a:lnTo>
                    <a:pt x="667" y="0"/>
                  </a:lnTo>
                  <a:lnTo>
                    <a:pt x="662" y="0"/>
                  </a:lnTo>
                  <a:lnTo>
                    <a:pt x="658" y="0"/>
                  </a:lnTo>
                  <a:lnTo>
                    <a:pt x="654" y="0"/>
                  </a:lnTo>
                  <a:lnTo>
                    <a:pt x="650" y="0"/>
                  </a:lnTo>
                  <a:lnTo>
                    <a:pt x="646" y="0"/>
                  </a:lnTo>
                  <a:lnTo>
                    <a:pt x="642" y="0"/>
                  </a:lnTo>
                  <a:lnTo>
                    <a:pt x="638" y="0"/>
                  </a:lnTo>
                  <a:lnTo>
                    <a:pt x="633" y="0"/>
                  </a:lnTo>
                  <a:lnTo>
                    <a:pt x="629" y="0"/>
                  </a:lnTo>
                  <a:lnTo>
                    <a:pt x="625" y="0"/>
                  </a:lnTo>
                  <a:lnTo>
                    <a:pt x="621" y="0"/>
                  </a:lnTo>
                  <a:lnTo>
                    <a:pt x="617" y="0"/>
                  </a:lnTo>
                  <a:lnTo>
                    <a:pt x="613" y="0"/>
                  </a:lnTo>
                  <a:lnTo>
                    <a:pt x="609" y="0"/>
                  </a:lnTo>
                  <a:lnTo>
                    <a:pt x="604" y="0"/>
                  </a:lnTo>
                  <a:lnTo>
                    <a:pt x="600" y="0"/>
                  </a:lnTo>
                  <a:lnTo>
                    <a:pt x="596" y="0"/>
                  </a:lnTo>
                  <a:lnTo>
                    <a:pt x="592" y="0"/>
                  </a:lnTo>
                  <a:lnTo>
                    <a:pt x="588" y="0"/>
                  </a:lnTo>
                  <a:lnTo>
                    <a:pt x="584" y="0"/>
                  </a:lnTo>
                  <a:lnTo>
                    <a:pt x="580" y="0"/>
                  </a:lnTo>
                  <a:lnTo>
                    <a:pt x="576" y="0"/>
                  </a:lnTo>
                  <a:lnTo>
                    <a:pt x="571" y="0"/>
                  </a:lnTo>
                  <a:lnTo>
                    <a:pt x="567" y="0"/>
                  </a:lnTo>
                  <a:lnTo>
                    <a:pt x="563" y="0"/>
                  </a:lnTo>
                  <a:lnTo>
                    <a:pt x="559" y="0"/>
                  </a:lnTo>
                  <a:lnTo>
                    <a:pt x="555" y="0"/>
                  </a:lnTo>
                  <a:lnTo>
                    <a:pt x="551" y="0"/>
                  </a:lnTo>
                  <a:lnTo>
                    <a:pt x="547" y="0"/>
                  </a:lnTo>
                  <a:lnTo>
                    <a:pt x="542" y="0"/>
                  </a:lnTo>
                  <a:lnTo>
                    <a:pt x="538" y="0"/>
                  </a:lnTo>
                  <a:lnTo>
                    <a:pt x="534" y="0"/>
                  </a:lnTo>
                  <a:lnTo>
                    <a:pt x="530" y="0"/>
                  </a:lnTo>
                  <a:lnTo>
                    <a:pt x="526" y="0"/>
                  </a:lnTo>
                  <a:lnTo>
                    <a:pt x="522" y="0"/>
                  </a:lnTo>
                  <a:lnTo>
                    <a:pt x="518" y="0"/>
                  </a:lnTo>
                  <a:lnTo>
                    <a:pt x="513" y="0"/>
                  </a:lnTo>
                  <a:lnTo>
                    <a:pt x="509" y="0"/>
                  </a:lnTo>
                  <a:lnTo>
                    <a:pt x="505" y="0"/>
                  </a:lnTo>
                  <a:lnTo>
                    <a:pt x="501" y="0"/>
                  </a:lnTo>
                  <a:lnTo>
                    <a:pt x="497" y="0"/>
                  </a:lnTo>
                  <a:lnTo>
                    <a:pt x="493" y="0"/>
                  </a:lnTo>
                  <a:lnTo>
                    <a:pt x="489" y="0"/>
                  </a:lnTo>
                  <a:lnTo>
                    <a:pt x="484" y="0"/>
                  </a:lnTo>
                  <a:lnTo>
                    <a:pt x="480" y="0"/>
                  </a:lnTo>
                  <a:lnTo>
                    <a:pt x="476" y="0"/>
                  </a:lnTo>
                  <a:lnTo>
                    <a:pt x="472" y="0"/>
                  </a:lnTo>
                  <a:lnTo>
                    <a:pt x="468" y="0"/>
                  </a:lnTo>
                  <a:lnTo>
                    <a:pt x="464" y="0"/>
                  </a:lnTo>
                  <a:lnTo>
                    <a:pt x="460" y="0"/>
                  </a:lnTo>
                  <a:lnTo>
                    <a:pt x="455" y="0"/>
                  </a:lnTo>
                  <a:lnTo>
                    <a:pt x="451" y="0"/>
                  </a:lnTo>
                  <a:lnTo>
                    <a:pt x="447" y="0"/>
                  </a:lnTo>
                  <a:lnTo>
                    <a:pt x="443" y="0"/>
                  </a:lnTo>
                  <a:lnTo>
                    <a:pt x="439" y="0"/>
                  </a:lnTo>
                  <a:lnTo>
                    <a:pt x="435" y="0"/>
                  </a:lnTo>
                  <a:lnTo>
                    <a:pt x="431" y="0"/>
                  </a:lnTo>
                  <a:lnTo>
                    <a:pt x="426" y="0"/>
                  </a:lnTo>
                  <a:lnTo>
                    <a:pt x="422" y="0"/>
                  </a:lnTo>
                  <a:lnTo>
                    <a:pt x="418" y="0"/>
                  </a:lnTo>
                  <a:lnTo>
                    <a:pt x="414" y="0"/>
                  </a:lnTo>
                  <a:lnTo>
                    <a:pt x="410" y="0"/>
                  </a:lnTo>
                  <a:lnTo>
                    <a:pt x="406" y="0"/>
                  </a:lnTo>
                  <a:lnTo>
                    <a:pt x="402" y="0"/>
                  </a:lnTo>
                  <a:lnTo>
                    <a:pt x="398" y="0"/>
                  </a:lnTo>
                  <a:lnTo>
                    <a:pt x="393" y="0"/>
                  </a:lnTo>
                  <a:lnTo>
                    <a:pt x="389" y="0"/>
                  </a:lnTo>
                  <a:lnTo>
                    <a:pt x="385" y="0"/>
                  </a:lnTo>
                  <a:lnTo>
                    <a:pt x="381" y="0"/>
                  </a:lnTo>
                  <a:lnTo>
                    <a:pt x="377" y="0"/>
                  </a:lnTo>
                  <a:lnTo>
                    <a:pt x="373" y="0"/>
                  </a:lnTo>
                  <a:lnTo>
                    <a:pt x="369" y="0"/>
                  </a:lnTo>
                  <a:lnTo>
                    <a:pt x="364" y="0"/>
                  </a:lnTo>
                  <a:lnTo>
                    <a:pt x="360" y="0"/>
                  </a:lnTo>
                  <a:lnTo>
                    <a:pt x="356" y="0"/>
                  </a:lnTo>
                  <a:lnTo>
                    <a:pt x="352" y="0"/>
                  </a:lnTo>
                  <a:lnTo>
                    <a:pt x="348" y="0"/>
                  </a:lnTo>
                  <a:lnTo>
                    <a:pt x="344" y="0"/>
                  </a:lnTo>
                  <a:lnTo>
                    <a:pt x="340" y="0"/>
                  </a:lnTo>
                  <a:lnTo>
                    <a:pt x="335" y="0"/>
                  </a:lnTo>
                  <a:lnTo>
                    <a:pt x="331" y="0"/>
                  </a:lnTo>
                  <a:lnTo>
                    <a:pt x="327" y="0"/>
                  </a:lnTo>
                  <a:lnTo>
                    <a:pt x="323" y="0"/>
                  </a:lnTo>
                  <a:lnTo>
                    <a:pt x="319" y="0"/>
                  </a:lnTo>
                  <a:lnTo>
                    <a:pt x="315" y="0"/>
                  </a:lnTo>
                  <a:lnTo>
                    <a:pt x="311" y="0"/>
                  </a:lnTo>
                  <a:lnTo>
                    <a:pt x="306" y="0"/>
                  </a:lnTo>
                  <a:lnTo>
                    <a:pt x="302" y="0"/>
                  </a:lnTo>
                  <a:lnTo>
                    <a:pt x="298" y="0"/>
                  </a:lnTo>
                  <a:lnTo>
                    <a:pt x="294" y="0"/>
                  </a:lnTo>
                  <a:lnTo>
                    <a:pt x="290" y="0"/>
                  </a:lnTo>
                  <a:lnTo>
                    <a:pt x="286" y="0"/>
                  </a:lnTo>
                  <a:lnTo>
                    <a:pt x="282" y="0"/>
                  </a:lnTo>
                  <a:lnTo>
                    <a:pt x="277" y="0"/>
                  </a:lnTo>
                  <a:lnTo>
                    <a:pt x="273" y="0"/>
                  </a:lnTo>
                  <a:lnTo>
                    <a:pt x="269" y="0"/>
                  </a:lnTo>
                  <a:lnTo>
                    <a:pt x="265" y="0"/>
                  </a:lnTo>
                  <a:lnTo>
                    <a:pt x="261" y="0"/>
                  </a:lnTo>
                  <a:lnTo>
                    <a:pt x="257" y="0"/>
                  </a:lnTo>
                  <a:lnTo>
                    <a:pt x="253" y="0"/>
                  </a:lnTo>
                  <a:lnTo>
                    <a:pt x="249" y="0"/>
                  </a:lnTo>
                  <a:lnTo>
                    <a:pt x="244" y="0"/>
                  </a:lnTo>
                  <a:lnTo>
                    <a:pt x="240" y="0"/>
                  </a:lnTo>
                  <a:lnTo>
                    <a:pt x="236" y="0"/>
                  </a:lnTo>
                  <a:lnTo>
                    <a:pt x="232" y="0"/>
                  </a:lnTo>
                  <a:lnTo>
                    <a:pt x="228" y="0"/>
                  </a:lnTo>
                  <a:lnTo>
                    <a:pt x="224" y="0"/>
                  </a:lnTo>
                  <a:lnTo>
                    <a:pt x="220" y="0"/>
                  </a:lnTo>
                  <a:lnTo>
                    <a:pt x="215" y="0"/>
                  </a:lnTo>
                  <a:lnTo>
                    <a:pt x="211" y="0"/>
                  </a:lnTo>
                  <a:lnTo>
                    <a:pt x="207" y="0"/>
                  </a:lnTo>
                  <a:lnTo>
                    <a:pt x="203" y="0"/>
                  </a:lnTo>
                  <a:lnTo>
                    <a:pt x="199" y="0"/>
                  </a:lnTo>
                  <a:lnTo>
                    <a:pt x="195" y="0"/>
                  </a:lnTo>
                  <a:lnTo>
                    <a:pt x="191" y="0"/>
                  </a:lnTo>
                  <a:lnTo>
                    <a:pt x="186" y="0"/>
                  </a:lnTo>
                  <a:lnTo>
                    <a:pt x="182" y="0"/>
                  </a:lnTo>
                  <a:lnTo>
                    <a:pt x="178" y="0"/>
                  </a:lnTo>
                  <a:lnTo>
                    <a:pt x="174" y="0"/>
                  </a:lnTo>
                  <a:lnTo>
                    <a:pt x="170" y="0"/>
                  </a:lnTo>
                  <a:lnTo>
                    <a:pt x="166" y="0"/>
                  </a:lnTo>
                  <a:lnTo>
                    <a:pt x="162" y="0"/>
                  </a:lnTo>
                  <a:lnTo>
                    <a:pt x="157" y="0"/>
                  </a:lnTo>
                  <a:lnTo>
                    <a:pt x="153" y="0"/>
                  </a:lnTo>
                  <a:lnTo>
                    <a:pt x="149" y="0"/>
                  </a:lnTo>
                  <a:lnTo>
                    <a:pt x="145" y="0"/>
                  </a:lnTo>
                  <a:lnTo>
                    <a:pt x="141" y="0"/>
                  </a:lnTo>
                  <a:lnTo>
                    <a:pt x="137" y="0"/>
                  </a:lnTo>
                  <a:lnTo>
                    <a:pt x="133" y="0"/>
                  </a:lnTo>
                  <a:lnTo>
                    <a:pt x="128" y="0"/>
                  </a:lnTo>
                  <a:lnTo>
                    <a:pt x="124" y="0"/>
                  </a:lnTo>
                  <a:lnTo>
                    <a:pt x="120" y="0"/>
                  </a:lnTo>
                  <a:lnTo>
                    <a:pt x="116" y="0"/>
                  </a:lnTo>
                  <a:lnTo>
                    <a:pt x="112" y="0"/>
                  </a:lnTo>
                  <a:lnTo>
                    <a:pt x="108" y="0"/>
                  </a:lnTo>
                  <a:lnTo>
                    <a:pt x="104" y="0"/>
                  </a:lnTo>
                  <a:lnTo>
                    <a:pt x="100" y="0"/>
                  </a:lnTo>
                  <a:lnTo>
                    <a:pt x="95" y="0"/>
                  </a:lnTo>
                  <a:lnTo>
                    <a:pt x="91" y="0"/>
                  </a:lnTo>
                  <a:lnTo>
                    <a:pt x="87" y="0"/>
                  </a:lnTo>
                  <a:lnTo>
                    <a:pt x="83" y="0"/>
                  </a:lnTo>
                  <a:lnTo>
                    <a:pt x="79" y="0"/>
                  </a:lnTo>
                  <a:lnTo>
                    <a:pt x="75" y="0"/>
                  </a:lnTo>
                  <a:lnTo>
                    <a:pt x="71" y="0"/>
                  </a:lnTo>
                  <a:lnTo>
                    <a:pt x="66" y="0"/>
                  </a:lnTo>
                  <a:lnTo>
                    <a:pt x="62" y="0"/>
                  </a:lnTo>
                  <a:lnTo>
                    <a:pt x="58" y="0"/>
                  </a:lnTo>
                  <a:lnTo>
                    <a:pt x="54" y="0"/>
                  </a:lnTo>
                  <a:lnTo>
                    <a:pt x="50" y="0"/>
                  </a:lnTo>
                  <a:lnTo>
                    <a:pt x="46" y="0"/>
                  </a:lnTo>
                  <a:lnTo>
                    <a:pt x="42" y="0"/>
                  </a:lnTo>
                  <a:lnTo>
                    <a:pt x="37" y="0"/>
                  </a:lnTo>
                  <a:lnTo>
                    <a:pt x="33" y="0"/>
                  </a:lnTo>
                  <a:lnTo>
                    <a:pt x="29" y="0"/>
                  </a:lnTo>
                  <a:lnTo>
                    <a:pt x="25" y="0"/>
                  </a:lnTo>
                  <a:lnTo>
                    <a:pt x="21" y="0"/>
                  </a:lnTo>
                  <a:lnTo>
                    <a:pt x="17" y="0"/>
                  </a:lnTo>
                  <a:lnTo>
                    <a:pt x="13" y="0"/>
                  </a:lnTo>
                  <a:lnTo>
                    <a:pt x="8" y="0"/>
                  </a:lnTo>
                  <a:lnTo>
                    <a:pt x="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Rectangle 58"/>
            <p:cNvSpPr>
              <a:spLocks noChangeArrowheads="1"/>
            </p:cNvSpPr>
            <p:nvPr/>
          </p:nvSpPr>
          <p:spPr bwMode="auto">
            <a:xfrm>
              <a:off x="3738563" y="5888038"/>
              <a:ext cx="155098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Helvetica" panose="020B0604020202020204" pitchFamily="34" charset="0"/>
                </a:rPr>
                <a:t>Connection strength (Hz)</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1" name="Rectangle 59"/>
            <p:cNvSpPr>
              <a:spLocks noChangeArrowheads="1"/>
            </p:cNvSpPr>
            <p:nvPr/>
          </p:nvSpPr>
          <p:spPr bwMode="auto">
            <a:xfrm>
              <a:off x="3275856" y="3501008"/>
              <a:ext cx="24606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Helvetica" panose="020B0604020202020204" pitchFamily="34" charset="0"/>
                </a:rPr>
                <a:t>Prior on between-region coupling</a:t>
              </a:r>
              <a:endParaRPr kumimoji="0" lang="en-US" altLang="en-US" sz="1200" b="0" i="0" u="none" strike="noStrike" cap="none" normalizeH="0" baseline="0" dirty="0" smtClean="0">
                <a:ln>
                  <a:noFill/>
                </a:ln>
                <a:solidFill>
                  <a:schemeClr val="tx1"/>
                </a:solidFill>
                <a:effectLst/>
              </a:endParaRPr>
            </a:p>
          </p:txBody>
        </p:sp>
      </p:grpSp>
      <p:sp>
        <p:nvSpPr>
          <p:cNvPr id="72" name="TextBox 71"/>
          <p:cNvSpPr txBox="1"/>
          <p:nvPr/>
        </p:nvSpPr>
        <p:spPr>
          <a:xfrm>
            <a:off x="5915025" y="4380888"/>
            <a:ext cx="1146468" cy="369332"/>
          </a:xfrm>
          <a:prstGeom prst="rect">
            <a:avLst/>
          </a:prstGeom>
          <a:noFill/>
        </p:spPr>
        <p:txBody>
          <a:bodyPr wrap="none" rtlCol="0">
            <a:spAutoFit/>
          </a:bodyPr>
          <a:lstStyle/>
          <a:p>
            <a:r>
              <a:rPr lang="en-GB" i="1" dirty="0" smtClean="0">
                <a:solidFill>
                  <a:schemeClr val="tx1">
                    <a:lumMod val="50000"/>
                    <a:lumOff val="50000"/>
                  </a:schemeClr>
                </a:solidFill>
              </a:rPr>
              <a:t>N</a:t>
            </a:r>
            <a:r>
              <a:rPr lang="en-GB" dirty="0" smtClean="0">
                <a:solidFill>
                  <a:schemeClr val="tx1">
                    <a:lumMod val="50000"/>
                    <a:lumOff val="50000"/>
                  </a:schemeClr>
                </a:solidFill>
              </a:rPr>
              <a:t>(0,1/64)</a:t>
            </a:r>
            <a:endParaRPr lang="en-GB" dirty="0">
              <a:solidFill>
                <a:schemeClr val="tx1">
                  <a:lumMod val="50000"/>
                  <a:lumOff val="50000"/>
                </a:schemeClr>
              </a:solidFill>
            </a:endParaRPr>
          </a:p>
        </p:txBody>
      </p:sp>
      <p:sp>
        <p:nvSpPr>
          <p:cNvPr id="73" name="TextBox 72"/>
          <p:cNvSpPr txBox="1"/>
          <p:nvPr/>
        </p:nvSpPr>
        <p:spPr>
          <a:xfrm>
            <a:off x="455564" y="2051556"/>
            <a:ext cx="6624736" cy="369332"/>
          </a:xfrm>
          <a:prstGeom prst="rect">
            <a:avLst/>
          </a:prstGeom>
          <a:noFill/>
        </p:spPr>
        <p:txBody>
          <a:bodyPr wrap="square" rtlCol="0">
            <a:spAutoFit/>
          </a:bodyPr>
          <a:lstStyle/>
          <a:p>
            <a:r>
              <a:rPr lang="en-GB" dirty="0" smtClean="0">
                <a:solidFill>
                  <a:schemeClr val="accent2"/>
                </a:solidFill>
              </a:rPr>
              <a:t>Prior means stored in </a:t>
            </a:r>
            <a:r>
              <a:rPr lang="en-GB" dirty="0" err="1" smtClean="0">
                <a:solidFill>
                  <a:schemeClr val="accent2"/>
                </a:solidFill>
              </a:rPr>
              <a:t>DCM.M.pE</a:t>
            </a:r>
            <a:r>
              <a:rPr lang="en-GB" dirty="0" smtClean="0">
                <a:solidFill>
                  <a:schemeClr val="accent2"/>
                </a:solidFill>
              </a:rPr>
              <a:t>, covariance in </a:t>
            </a:r>
            <a:r>
              <a:rPr lang="en-GB" dirty="0" err="1" smtClean="0">
                <a:solidFill>
                  <a:schemeClr val="accent2"/>
                </a:solidFill>
              </a:rPr>
              <a:t>DCM.M.pC</a:t>
            </a:r>
            <a:endParaRPr lang="en-GB" dirty="0" smtClean="0">
              <a:solidFill>
                <a:schemeClr val="accent2"/>
              </a:solidFill>
            </a:endParaRPr>
          </a:p>
        </p:txBody>
      </p:sp>
    </p:spTree>
    <p:extLst>
      <p:ext uri="{BB962C8B-B14F-4D97-AF65-F5344CB8AC3E}">
        <p14:creationId xmlns:p14="http://schemas.microsoft.com/office/powerpoint/2010/main" val="152443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P spid="72" grpId="0"/>
      <p:bldP spid="7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54050" y="765175"/>
            <a:ext cx="8489950" cy="1296988"/>
          </a:xfrm>
        </p:spPr>
        <p:txBody>
          <a:bodyPr/>
          <a:lstStyle/>
          <a:p>
            <a:r>
              <a:rPr lang="en-GB" dirty="0" smtClean="0"/>
              <a:t>Model Estimation</a:t>
            </a:r>
            <a:endParaRPr lang="en-GB" dirty="0"/>
          </a:p>
        </p:txBody>
      </p:sp>
      <mc:AlternateContent xmlns:mc="http://schemas.openxmlformats.org/markup-compatibility/2006">
        <mc:Choice xmlns:a14="http://schemas.microsoft.com/office/drawing/2010/main" Requires="a14">
          <p:sp>
            <p:nvSpPr>
              <p:cNvPr id="17" name="TextBox 16"/>
              <p:cNvSpPr txBox="1"/>
              <p:nvPr/>
            </p:nvSpPr>
            <p:spPr>
              <a:xfrm>
                <a:off x="230473" y="1844824"/>
                <a:ext cx="7869919" cy="4524315"/>
              </a:xfrm>
              <a:prstGeom prst="rect">
                <a:avLst/>
              </a:prstGeom>
              <a:noFill/>
            </p:spPr>
            <p:txBody>
              <a:bodyPr wrap="square" rtlCol="0">
                <a:spAutoFit/>
              </a:bodyPr>
              <a:lstStyle/>
              <a:p>
                <a:pPr marL="285750" indent="-285750">
                  <a:buFont typeface="Arial" panose="020B0604020202020204" pitchFamily="34" charset="0"/>
                  <a:buChar char="•"/>
                </a:pPr>
                <a:r>
                  <a:rPr lang="en-GB" dirty="0" smtClean="0"/>
                  <a:t>Inverting </a:t>
                </a:r>
                <a:r>
                  <a:rPr lang="en-GB" dirty="0" smtClean="0"/>
                  <a:t>the model (via </a:t>
                </a:r>
                <a:r>
                  <a:rPr lang="en-GB" dirty="0" err="1" smtClean="0"/>
                  <a:t>Variational</a:t>
                </a:r>
                <a:r>
                  <a:rPr lang="en-GB" dirty="0" smtClean="0"/>
                  <a:t> EM) gives: </a:t>
                </a:r>
              </a:p>
              <a:p>
                <a:pPr marL="285750" indent="-285750">
                  <a:buFont typeface="Arial" panose="020B0604020202020204" pitchFamily="34" charset="0"/>
                  <a:buChar char="•"/>
                </a:pPr>
                <a:endParaRPr lang="en-GB" dirty="0" smtClean="0"/>
              </a:p>
              <a:p>
                <a:pPr marL="742950" lvl="1" indent="-285750">
                  <a:buFont typeface="Arial" panose="020B0604020202020204" pitchFamily="34" charset="0"/>
                  <a:buChar char="•"/>
                </a:pPr>
                <a:r>
                  <a:rPr lang="en-GB" dirty="0" smtClean="0"/>
                  <a:t>Posterior </a:t>
                </a:r>
                <a:r>
                  <a:rPr lang="en-GB" dirty="0" smtClean="0"/>
                  <a:t>probability </a:t>
                </a:r>
                <a:r>
                  <a:rPr lang="en-GB" dirty="0" smtClean="0"/>
                  <a:t>distribution for each parameter, </a:t>
                </a:r>
                <a14:m>
                  <m:oMath xmlns:m="http://schemas.openxmlformats.org/officeDocument/2006/math">
                    <m:r>
                      <a:rPr lang="en-GB" b="0" i="1" smtClean="0">
                        <a:latin typeface="Cambria Math"/>
                      </a:rPr>
                      <m:t>𝑝</m:t>
                    </m:r>
                    <m:r>
                      <a:rPr lang="en-GB" b="0" i="1" smtClean="0">
                        <a:latin typeface="Cambria Math"/>
                      </a:rPr>
                      <m:t>(</m:t>
                    </m:r>
                    <m:r>
                      <a:rPr lang="en-GB" b="0" i="1" smtClean="0">
                        <a:latin typeface="Cambria Math"/>
                      </a:rPr>
                      <m:t>𝜃</m:t>
                    </m:r>
                    <m:r>
                      <a:rPr lang="en-GB" b="0" i="1" smtClean="0">
                        <a:latin typeface="Cambria Math"/>
                      </a:rPr>
                      <m:t>|</m:t>
                    </m:r>
                    <m:r>
                      <a:rPr lang="en-GB" b="0" i="1" smtClean="0">
                        <a:latin typeface="Cambria Math"/>
                      </a:rPr>
                      <m:t>𝑦</m:t>
                    </m:r>
                    <m:r>
                      <a:rPr lang="en-GB" b="0" i="1" smtClean="0">
                        <a:latin typeface="Cambria Math"/>
                      </a:rPr>
                      <m:t>,</m:t>
                    </m:r>
                    <m:r>
                      <a:rPr lang="en-GB" b="0" i="1" smtClean="0">
                        <a:latin typeface="Cambria Math"/>
                      </a:rPr>
                      <m:t>𝑚</m:t>
                    </m:r>
                    <m:r>
                      <a:rPr lang="en-GB" b="0" i="1" smtClean="0">
                        <a:latin typeface="Cambria Math"/>
                      </a:rPr>
                      <m:t>)</m:t>
                    </m:r>
                  </m:oMath>
                </a14:m>
                <a:endParaRPr lang="en-GB" dirty="0" smtClean="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smtClean="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smtClean="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smtClean="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smtClean="0"/>
                  <a:t>Posterior estimate of the noise precision</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smtClean="0"/>
              </a:p>
              <a:p>
                <a:pPr marL="742950" lvl="1" indent="-285750">
                  <a:buFont typeface="Arial" panose="020B0604020202020204" pitchFamily="34" charset="0"/>
                  <a:buChar char="•"/>
                </a:pPr>
                <a:endParaRPr lang="en-GB" dirty="0" smtClean="0"/>
              </a:p>
              <a:p>
                <a:pPr marL="742950" lvl="1" indent="-285750">
                  <a:buFont typeface="Arial" panose="020B0604020202020204" pitchFamily="34" charset="0"/>
                  <a:buChar char="•"/>
                </a:pPr>
                <a:r>
                  <a:rPr lang="en-GB" dirty="0" smtClean="0"/>
                  <a:t>Approximation </a:t>
                </a:r>
                <a:r>
                  <a:rPr lang="en-GB" dirty="0" smtClean="0"/>
                  <a:t>of the model evidence, </a:t>
                </a:r>
                <a14:m>
                  <m:oMath xmlns:m="http://schemas.openxmlformats.org/officeDocument/2006/math">
                    <m:r>
                      <a:rPr lang="en-GB" b="0" i="1" smtClean="0">
                        <a:latin typeface="Cambria Math"/>
                      </a:rPr>
                      <m:t>𝑝</m:t>
                    </m:r>
                    <m:d>
                      <m:dPr>
                        <m:ctrlPr>
                          <a:rPr lang="en-GB" b="0" i="1" smtClean="0">
                            <a:latin typeface="Cambria Math" panose="02040503050406030204" pitchFamily="18" charset="0"/>
                          </a:rPr>
                        </m:ctrlPr>
                      </m:dPr>
                      <m:e>
                        <m:r>
                          <a:rPr lang="en-GB" b="0" i="1" smtClean="0">
                            <a:latin typeface="Cambria Math"/>
                          </a:rPr>
                          <m:t>𝑦</m:t>
                        </m:r>
                      </m:e>
                      <m:e>
                        <m:r>
                          <a:rPr lang="en-GB" b="0" i="1" smtClean="0">
                            <a:latin typeface="Cambria Math"/>
                          </a:rPr>
                          <m:t>𝑚</m:t>
                        </m:r>
                      </m:e>
                    </m:d>
                  </m:oMath>
                </a14:m>
                <a:endParaRPr lang="en-GB" dirty="0" smtClean="0"/>
              </a:p>
              <a:p>
                <a:pPr marL="742950" lvl="1" indent="-285750">
                  <a:buFont typeface="Arial" panose="020B0604020202020204" pitchFamily="34" charset="0"/>
                  <a:buChar char="•"/>
                </a:pPr>
                <a:endParaRPr lang="en-GB" dirty="0"/>
              </a:p>
            </p:txBody>
          </p:sp>
        </mc:Choice>
        <mc:Fallback>
          <p:sp>
            <p:nvSpPr>
              <p:cNvPr id="17" name="TextBox 16"/>
              <p:cNvSpPr txBox="1">
                <a:spLocks noRot="1" noChangeAspect="1" noMove="1" noResize="1" noEditPoints="1" noAdjustHandles="1" noChangeArrowheads="1" noChangeShapeType="1" noTextEdit="1"/>
              </p:cNvSpPr>
              <p:nvPr/>
            </p:nvSpPr>
            <p:spPr>
              <a:xfrm>
                <a:off x="230473" y="1844824"/>
                <a:ext cx="7869919" cy="4524315"/>
              </a:xfrm>
              <a:prstGeom prst="rect">
                <a:avLst/>
              </a:prstGeom>
              <a:blipFill rotWithShape="0">
                <a:blip r:embed="rId2"/>
                <a:stretch>
                  <a:fillRect l="-542" t="-809"/>
                </a:stretch>
              </a:blipFill>
            </p:spPr>
            <p:txBody>
              <a:bodyPr/>
              <a:lstStyle/>
              <a:p>
                <a:r>
                  <a:rPr lang="en-GB">
                    <a:noFill/>
                  </a:rPr>
                  <a:t> </a:t>
                </a:r>
              </a:p>
            </p:txBody>
          </p:sp>
        </mc:Fallback>
      </mc:AlternateContent>
      <p:grpSp>
        <p:nvGrpSpPr>
          <p:cNvPr id="20" name="Group 19"/>
          <p:cNvGrpSpPr>
            <a:grpSpLocks/>
          </p:cNvGrpSpPr>
          <p:nvPr/>
        </p:nvGrpSpPr>
        <p:grpSpPr bwMode="auto">
          <a:xfrm>
            <a:off x="3576881" y="3141812"/>
            <a:ext cx="1177101" cy="1031876"/>
            <a:chOff x="512" y="1468"/>
            <a:chExt cx="3570" cy="2817"/>
          </a:xfrm>
        </p:grpSpPr>
        <p:sp>
          <p:nvSpPr>
            <p:cNvPr id="21" name="Freeform 20"/>
            <p:cNvSpPr>
              <a:spLocks/>
            </p:cNvSpPr>
            <p:nvPr/>
          </p:nvSpPr>
          <p:spPr bwMode="auto">
            <a:xfrm>
              <a:off x="1712" y="1832"/>
              <a:ext cx="1456" cy="2452"/>
            </a:xfrm>
            <a:custGeom>
              <a:avLst/>
              <a:gdLst>
                <a:gd name="T0" fmla="*/ 0 w 1456"/>
                <a:gd name="T1" fmla="*/ 2452 h 2452"/>
                <a:gd name="T2" fmla="*/ 0 w 1456"/>
                <a:gd name="T3" fmla="*/ 732 h 2452"/>
                <a:gd name="T4" fmla="*/ 116 w 1456"/>
                <a:gd name="T5" fmla="*/ 288 h 2452"/>
                <a:gd name="T6" fmla="*/ 192 w 1456"/>
                <a:gd name="T7" fmla="*/ 92 h 2452"/>
                <a:gd name="T8" fmla="*/ 260 w 1456"/>
                <a:gd name="T9" fmla="*/ 8 h 2452"/>
                <a:gd name="T10" fmla="*/ 300 w 1456"/>
                <a:gd name="T11" fmla="*/ 0 h 2452"/>
                <a:gd name="T12" fmla="*/ 364 w 1456"/>
                <a:gd name="T13" fmla="*/ 56 h 2452"/>
                <a:gd name="T14" fmla="*/ 408 w 1456"/>
                <a:gd name="T15" fmla="*/ 148 h 2452"/>
                <a:gd name="T16" fmla="*/ 484 w 1456"/>
                <a:gd name="T17" fmla="*/ 368 h 2452"/>
                <a:gd name="T18" fmla="*/ 620 w 1456"/>
                <a:gd name="T19" fmla="*/ 932 h 2452"/>
                <a:gd name="T20" fmla="*/ 820 w 1456"/>
                <a:gd name="T21" fmla="*/ 1748 h 2452"/>
                <a:gd name="T22" fmla="*/ 932 w 1456"/>
                <a:gd name="T23" fmla="*/ 2064 h 2452"/>
                <a:gd name="T24" fmla="*/ 1040 w 1456"/>
                <a:gd name="T25" fmla="*/ 2244 h 2452"/>
                <a:gd name="T26" fmla="*/ 1108 w 1456"/>
                <a:gd name="T27" fmla="*/ 2328 h 2452"/>
                <a:gd name="T28" fmla="*/ 1196 w 1456"/>
                <a:gd name="T29" fmla="*/ 2388 h 2452"/>
                <a:gd name="T30" fmla="*/ 1292 w 1456"/>
                <a:gd name="T31" fmla="*/ 2420 h 2452"/>
                <a:gd name="T32" fmla="*/ 1432 w 1456"/>
                <a:gd name="T33" fmla="*/ 2452 h 2452"/>
                <a:gd name="T34" fmla="*/ 1456 w 1456"/>
                <a:gd name="T35" fmla="*/ 2452 h 2452"/>
                <a:gd name="T36" fmla="*/ 0 w 1456"/>
                <a:gd name="T37" fmla="*/ 2452 h 24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56"/>
                <a:gd name="T58" fmla="*/ 0 h 2452"/>
                <a:gd name="T59" fmla="*/ 1456 w 1456"/>
                <a:gd name="T60" fmla="*/ 2452 h 24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56" h="2452">
                  <a:moveTo>
                    <a:pt x="0" y="2452"/>
                  </a:moveTo>
                  <a:lnTo>
                    <a:pt x="0" y="732"/>
                  </a:lnTo>
                  <a:lnTo>
                    <a:pt x="116" y="288"/>
                  </a:lnTo>
                  <a:lnTo>
                    <a:pt x="192" y="92"/>
                  </a:lnTo>
                  <a:lnTo>
                    <a:pt x="260" y="8"/>
                  </a:lnTo>
                  <a:lnTo>
                    <a:pt x="300" y="0"/>
                  </a:lnTo>
                  <a:lnTo>
                    <a:pt x="364" y="56"/>
                  </a:lnTo>
                  <a:lnTo>
                    <a:pt x="408" y="148"/>
                  </a:lnTo>
                  <a:lnTo>
                    <a:pt x="484" y="368"/>
                  </a:lnTo>
                  <a:lnTo>
                    <a:pt x="620" y="932"/>
                  </a:lnTo>
                  <a:lnTo>
                    <a:pt x="820" y="1748"/>
                  </a:lnTo>
                  <a:lnTo>
                    <a:pt x="932" y="2064"/>
                  </a:lnTo>
                  <a:lnTo>
                    <a:pt x="1040" y="2244"/>
                  </a:lnTo>
                  <a:lnTo>
                    <a:pt x="1108" y="2328"/>
                  </a:lnTo>
                  <a:lnTo>
                    <a:pt x="1196" y="2388"/>
                  </a:lnTo>
                  <a:lnTo>
                    <a:pt x="1292" y="2420"/>
                  </a:lnTo>
                  <a:lnTo>
                    <a:pt x="1432" y="2452"/>
                  </a:lnTo>
                  <a:lnTo>
                    <a:pt x="1456" y="2452"/>
                  </a:lnTo>
                  <a:lnTo>
                    <a:pt x="0" y="2452"/>
                  </a:lnTo>
                  <a:close/>
                </a:path>
              </a:pathLst>
            </a:custGeom>
            <a:solidFill>
              <a:schemeClr val="bg1"/>
            </a:solidFill>
            <a:ln w="9525">
              <a:solidFill>
                <a:schemeClr val="tx1"/>
              </a:solidFill>
              <a:round/>
              <a:headEnd/>
              <a:tailEnd/>
            </a:ln>
          </p:spPr>
          <p:txBody>
            <a:bodyPr/>
            <a:lstStyle>
              <a:defPPr>
                <a:defRPr lang="en-US"/>
              </a:defPPr>
              <a:lvl1pPr marL="0" algn="l" defTabSz="930320" rtl="0" eaLnBrk="1" latinLnBrk="0" hangingPunct="1">
                <a:defRPr sz="1800" kern="1200">
                  <a:solidFill>
                    <a:schemeClr val="tx1"/>
                  </a:solidFill>
                  <a:latin typeface="+mn-lt"/>
                  <a:ea typeface="+mn-ea"/>
                  <a:cs typeface="+mn-cs"/>
                </a:defRPr>
              </a:lvl1pPr>
              <a:lvl2pPr marL="465160" algn="l" defTabSz="930320" rtl="0" eaLnBrk="1" latinLnBrk="0" hangingPunct="1">
                <a:defRPr sz="1800" kern="1200">
                  <a:solidFill>
                    <a:schemeClr val="tx1"/>
                  </a:solidFill>
                  <a:latin typeface="+mn-lt"/>
                  <a:ea typeface="+mn-ea"/>
                  <a:cs typeface="+mn-cs"/>
                </a:defRPr>
              </a:lvl2pPr>
              <a:lvl3pPr marL="930320" algn="l" defTabSz="930320" rtl="0" eaLnBrk="1" latinLnBrk="0" hangingPunct="1">
                <a:defRPr sz="1800" kern="1200">
                  <a:solidFill>
                    <a:schemeClr val="tx1"/>
                  </a:solidFill>
                  <a:latin typeface="+mn-lt"/>
                  <a:ea typeface="+mn-ea"/>
                  <a:cs typeface="+mn-cs"/>
                </a:defRPr>
              </a:lvl3pPr>
              <a:lvl4pPr marL="1395481" algn="l" defTabSz="930320" rtl="0" eaLnBrk="1" latinLnBrk="0" hangingPunct="1">
                <a:defRPr sz="1800" kern="1200">
                  <a:solidFill>
                    <a:schemeClr val="tx1"/>
                  </a:solidFill>
                  <a:latin typeface="+mn-lt"/>
                  <a:ea typeface="+mn-ea"/>
                  <a:cs typeface="+mn-cs"/>
                </a:defRPr>
              </a:lvl4pPr>
              <a:lvl5pPr marL="1860641" algn="l" defTabSz="930320" rtl="0" eaLnBrk="1" latinLnBrk="0" hangingPunct="1">
                <a:defRPr sz="1800" kern="1200">
                  <a:solidFill>
                    <a:schemeClr val="tx1"/>
                  </a:solidFill>
                  <a:latin typeface="+mn-lt"/>
                  <a:ea typeface="+mn-ea"/>
                  <a:cs typeface="+mn-cs"/>
                </a:defRPr>
              </a:lvl5pPr>
              <a:lvl6pPr marL="2325801" algn="l" defTabSz="930320" rtl="0" eaLnBrk="1" latinLnBrk="0" hangingPunct="1">
                <a:defRPr sz="1800" kern="1200">
                  <a:solidFill>
                    <a:schemeClr val="tx1"/>
                  </a:solidFill>
                  <a:latin typeface="+mn-lt"/>
                  <a:ea typeface="+mn-ea"/>
                  <a:cs typeface="+mn-cs"/>
                </a:defRPr>
              </a:lvl6pPr>
              <a:lvl7pPr marL="2790961" algn="l" defTabSz="930320" rtl="0" eaLnBrk="1" latinLnBrk="0" hangingPunct="1">
                <a:defRPr sz="1800" kern="1200">
                  <a:solidFill>
                    <a:schemeClr val="tx1"/>
                  </a:solidFill>
                  <a:latin typeface="+mn-lt"/>
                  <a:ea typeface="+mn-ea"/>
                  <a:cs typeface="+mn-cs"/>
                </a:defRPr>
              </a:lvl7pPr>
              <a:lvl8pPr marL="3256122" algn="l" defTabSz="930320" rtl="0" eaLnBrk="1" latinLnBrk="0" hangingPunct="1">
                <a:defRPr sz="1800" kern="1200">
                  <a:solidFill>
                    <a:schemeClr val="tx1"/>
                  </a:solidFill>
                  <a:latin typeface="+mn-lt"/>
                  <a:ea typeface="+mn-ea"/>
                  <a:cs typeface="+mn-cs"/>
                </a:defRPr>
              </a:lvl8pPr>
              <a:lvl9pPr marL="3721282" algn="l" defTabSz="930320" rtl="0" eaLnBrk="1" latinLnBrk="0" hangingPunct="1">
                <a:defRPr sz="1800" kern="1200">
                  <a:solidFill>
                    <a:schemeClr val="tx1"/>
                  </a:solidFill>
                  <a:latin typeface="+mn-lt"/>
                  <a:ea typeface="+mn-ea"/>
                  <a:cs typeface="+mn-cs"/>
                </a:defRPr>
              </a:lvl9pPr>
            </a:lstStyle>
            <a:p>
              <a:endParaRPr lang="en-US"/>
            </a:p>
          </p:txBody>
        </p:sp>
        <p:sp>
          <p:nvSpPr>
            <p:cNvPr id="22" name="Rectangle 21"/>
            <p:cNvSpPr>
              <a:spLocks noChangeArrowheads="1"/>
            </p:cNvSpPr>
            <p:nvPr/>
          </p:nvSpPr>
          <p:spPr bwMode="auto">
            <a:xfrm>
              <a:off x="512" y="1468"/>
              <a:ext cx="3570" cy="2816"/>
            </a:xfrm>
            <a:prstGeom prst="rect">
              <a:avLst/>
            </a:prstGeom>
            <a:solidFill>
              <a:schemeClr val="bg1"/>
            </a:solidFill>
            <a:ln w="0">
              <a:solidFill>
                <a:srgbClr val="FFFFFF"/>
              </a:solidFill>
              <a:miter lim="800000"/>
              <a:headEnd/>
              <a:tailEnd/>
            </a:ln>
          </p:spPr>
          <p:txBody>
            <a:bodyPr/>
            <a:lstStyle>
              <a:defPPr>
                <a:defRPr lang="en-US"/>
              </a:defPPr>
              <a:lvl1pPr marL="0" algn="l" defTabSz="930320" rtl="0" eaLnBrk="1" latinLnBrk="0" hangingPunct="1">
                <a:defRPr sz="1800" kern="1200">
                  <a:solidFill>
                    <a:schemeClr val="tx1"/>
                  </a:solidFill>
                  <a:latin typeface="+mn-lt"/>
                  <a:ea typeface="+mn-ea"/>
                  <a:cs typeface="+mn-cs"/>
                </a:defRPr>
              </a:lvl1pPr>
              <a:lvl2pPr marL="465160" algn="l" defTabSz="930320" rtl="0" eaLnBrk="1" latinLnBrk="0" hangingPunct="1">
                <a:defRPr sz="1800" kern="1200">
                  <a:solidFill>
                    <a:schemeClr val="tx1"/>
                  </a:solidFill>
                  <a:latin typeface="+mn-lt"/>
                  <a:ea typeface="+mn-ea"/>
                  <a:cs typeface="+mn-cs"/>
                </a:defRPr>
              </a:lvl2pPr>
              <a:lvl3pPr marL="930320" algn="l" defTabSz="930320" rtl="0" eaLnBrk="1" latinLnBrk="0" hangingPunct="1">
                <a:defRPr sz="1800" kern="1200">
                  <a:solidFill>
                    <a:schemeClr val="tx1"/>
                  </a:solidFill>
                  <a:latin typeface="+mn-lt"/>
                  <a:ea typeface="+mn-ea"/>
                  <a:cs typeface="+mn-cs"/>
                </a:defRPr>
              </a:lvl3pPr>
              <a:lvl4pPr marL="1395481" algn="l" defTabSz="930320" rtl="0" eaLnBrk="1" latinLnBrk="0" hangingPunct="1">
                <a:defRPr sz="1800" kern="1200">
                  <a:solidFill>
                    <a:schemeClr val="tx1"/>
                  </a:solidFill>
                  <a:latin typeface="+mn-lt"/>
                  <a:ea typeface="+mn-ea"/>
                  <a:cs typeface="+mn-cs"/>
                </a:defRPr>
              </a:lvl4pPr>
              <a:lvl5pPr marL="1860641" algn="l" defTabSz="930320" rtl="0" eaLnBrk="1" latinLnBrk="0" hangingPunct="1">
                <a:defRPr sz="1800" kern="1200">
                  <a:solidFill>
                    <a:schemeClr val="tx1"/>
                  </a:solidFill>
                  <a:latin typeface="+mn-lt"/>
                  <a:ea typeface="+mn-ea"/>
                  <a:cs typeface="+mn-cs"/>
                </a:defRPr>
              </a:lvl5pPr>
              <a:lvl6pPr marL="2325801" algn="l" defTabSz="930320" rtl="0" eaLnBrk="1" latinLnBrk="0" hangingPunct="1">
                <a:defRPr sz="1800" kern="1200">
                  <a:solidFill>
                    <a:schemeClr val="tx1"/>
                  </a:solidFill>
                  <a:latin typeface="+mn-lt"/>
                  <a:ea typeface="+mn-ea"/>
                  <a:cs typeface="+mn-cs"/>
                </a:defRPr>
              </a:lvl6pPr>
              <a:lvl7pPr marL="2790961" algn="l" defTabSz="930320" rtl="0" eaLnBrk="1" latinLnBrk="0" hangingPunct="1">
                <a:defRPr sz="1800" kern="1200">
                  <a:solidFill>
                    <a:schemeClr val="tx1"/>
                  </a:solidFill>
                  <a:latin typeface="+mn-lt"/>
                  <a:ea typeface="+mn-ea"/>
                  <a:cs typeface="+mn-cs"/>
                </a:defRPr>
              </a:lvl7pPr>
              <a:lvl8pPr marL="3256122" algn="l" defTabSz="930320" rtl="0" eaLnBrk="1" latinLnBrk="0" hangingPunct="1">
                <a:defRPr sz="1800" kern="1200">
                  <a:solidFill>
                    <a:schemeClr val="tx1"/>
                  </a:solidFill>
                  <a:latin typeface="+mn-lt"/>
                  <a:ea typeface="+mn-ea"/>
                  <a:cs typeface="+mn-cs"/>
                </a:defRPr>
              </a:lvl8pPr>
              <a:lvl9pPr marL="3721282" algn="l" defTabSz="930320" rtl="0" eaLnBrk="1" latinLnBrk="0" hangingPunct="1">
                <a:defRPr sz="1800" kern="1200">
                  <a:solidFill>
                    <a:schemeClr val="tx1"/>
                  </a:solidFill>
                  <a:latin typeface="+mn-lt"/>
                  <a:ea typeface="+mn-ea"/>
                  <a:cs typeface="+mn-cs"/>
                </a:defRPr>
              </a:lvl9pPr>
            </a:lstStyle>
            <a:p>
              <a:endParaRPr lang="en-US"/>
            </a:p>
          </p:txBody>
        </p:sp>
        <p:sp>
          <p:nvSpPr>
            <p:cNvPr id="23" name="Line 51"/>
            <p:cNvSpPr>
              <a:spLocks noChangeShapeType="1"/>
            </p:cNvSpPr>
            <p:nvPr/>
          </p:nvSpPr>
          <p:spPr bwMode="auto">
            <a:xfrm>
              <a:off x="512" y="4284"/>
              <a:ext cx="3570" cy="1"/>
            </a:xfrm>
            <a:prstGeom prst="line">
              <a:avLst/>
            </a:prstGeom>
            <a:noFill/>
            <a:ln w="6350">
              <a:solidFill>
                <a:srgbClr val="000000"/>
              </a:solidFill>
              <a:round/>
              <a:headEnd/>
              <a:tailEnd/>
            </a:ln>
          </p:spPr>
          <p:txBody>
            <a:bodyPr/>
            <a:lstStyle>
              <a:defPPr>
                <a:defRPr lang="en-US"/>
              </a:defPPr>
              <a:lvl1pPr marL="0" algn="l" defTabSz="930320" rtl="0" eaLnBrk="1" latinLnBrk="0" hangingPunct="1">
                <a:defRPr sz="1800" kern="1200">
                  <a:solidFill>
                    <a:schemeClr val="tx1"/>
                  </a:solidFill>
                  <a:latin typeface="+mn-lt"/>
                  <a:ea typeface="+mn-ea"/>
                  <a:cs typeface="+mn-cs"/>
                </a:defRPr>
              </a:lvl1pPr>
              <a:lvl2pPr marL="465160" algn="l" defTabSz="930320" rtl="0" eaLnBrk="1" latinLnBrk="0" hangingPunct="1">
                <a:defRPr sz="1800" kern="1200">
                  <a:solidFill>
                    <a:schemeClr val="tx1"/>
                  </a:solidFill>
                  <a:latin typeface="+mn-lt"/>
                  <a:ea typeface="+mn-ea"/>
                  <a:cs typeface="+mn-cs"/>
                </a:defRPr>
              </a:lvl2pPr>
              <a:lvl3pPr marL="930320" algn="l" defTabSz="930320" rtl="0" eaLnBrk="1" latinLnBrk="0" hangingPunct="1">
                <a:defRPr sz="1800" kern="1200">
                  <a:solidFill>
                    <a:schemeClr val="tx1"/>
                  </a:solidFill>
                  <a:latin typeface="+mn-lt"/>
                  <a:ea typeface="+mn-ea"/>
                  <a:cs typeface="+mn-cs"/>
                </a:defRPr>
              </a:lvl3pPr>
              <a:lvl4pPr marL="1395481" algn="l" defTabSz="930320" rtl="0" eaLnBrk="1" latinLnBrk="0" hangingPunct="1">
                <a:defRPr sz="1800" kern="1200">
                  <a:solidFill>
                    <a:schemeClr val="tx1"/>
                  </a:solidFill>
                  <a:latin typeface="+mn-lt"/>
                  <a:ea typeface="+mn-ea"/>
                  <a:cs typeface="+mn-cs"/>
                </a:defRPr>
              </a:lvl4pPr>
              <a:lvl5pPr marL="1860641" algn="l" defTabSz="930320" rtl="0" eaLnBrk="1" latinLnBrk="0" hangingPunct="1">
                <a:defRPr sz="1800" kern="1200">
                  <a:solidFill>
                    <a:schemeClr val="tx1"/>
                  </a:solidFill>
                  <a:latin typeface="+mn-lt"/>
                  <a:ea typeface="+mn-ea"/>
                  <a:cs typeface="+mn-cs"/>
                </a:defRPr>
              </a:lvl5pPr>
              <a:lvl6pPr marL="2325801" algn="l" defTabSz="930320" rtl="0" eaLnBrk="1" latinLnBrk="0" hangingPunct="1">
                <a:defRPr sz="1800" kern="1200">
                  <a:solidFill>
                    <a:schemeClr val="tx1"/>
                  </a:solidFill>
                  <a:latin typeface="+mn-lt"/>
                  <a:ea typeface="+mn-ea"/>
                  <a:cs typeface="+mn-cs"/>
                </a:defRPr>
              </a:lvl6pPr>
              <a:lvl7pPr marL="2790961" algn="l" defTabSz="930320" rtl="0" eaLnBrk="1" latinLnBrk="0" hangingPunct="1">
                <a:defRPr sz="1800" kern="1200">
                  <a:solidFill>
                    <a:schemeClr val="tx1"/>
                  </a:solidFill>
                  <a:latin typeface="+mn-lt"/>
                  <a:ea typeface="+mn-ea"/>
                  <a:cs typeface="+mn-cs"/>
                </a:defRPr>
              </a:lvl7pPr>
              <a:lvl8pPr marL="3256122" algn="l" defTabSz="930320" rtl="0" eaLnBrk="1" latinLnBrk="0" hangingPunct="1">
                <a:defRPr sz="1800" kern="1200">
                  <a:solidFill>
                    <a:schemeClr val="tx1"/>
                  </a:solidFill>
                  <a:latin typeface="+mn-lt"/>
                  <a:ea typeface="+mn-ea"/>
                  <a:cs typeface="+mn-cs"/>
                </a:defRPr>
              </a:lvl8pPr>
              <a:lvl9pPr marL="3721282" algn="l" defTabSz="930320" rtl="0" eaLnBrk="1" latinLnBrk="0" hangingPunct="1">
                <a:defRPr sz="1800" kern="1200">
                  <a:solidFill>
                    <a:schemeClr val="tx1"/>
                  </a:solidFill>
                  <a:latin typeface="+mn-lt"/>
                  <a:ea typeface="+mn-ea"/>
                  <a:cs typeface="+mn-cs"/>
                </a:defRPr>
              </a:lvl9pPr>
            </a:lstStyle>
            <a:p>
              <a:endParaRPr lang="en-US"/>
            </a:p>
          </p:txBody>
        </p:sp>
        <p:sp>
          <p:nvSpPr>
            <p:cNvPr id="24" name="Line 52"/>
            <p:cNvSpPr>
              <a:spLocks noChangeShapeType="1"/>
            </p:cNvSpPr>
            <p:nvPr/>
          </p:nvSpPr>
          <p:spPr bwMode="auto">
            <a:xfrm>
              <a:off x="512" y="4284"/>
              <a:ext cx="3570" cy="1"/>
            </a:xfrm>
            <a:prstGeom prst="line">
              <a:avLst/>
            </a:prstGeom>
            <a:noFill/>
            <a:ln w="6350">
              <a:solidFill>
                <a:srgbClr val="000000"/>
              </a:solidFill>
              <a:round/>
              <a:headEnd/>
              <a:tailEnd/>
            </a:ln>
          </p:spPr>
          <p:txBody>
            <a:bodyPr/>
            <a:lstStyle>
              <a:defPPr>
                <a:defRPr lang="en-US"/>
              </a:defPPr>
              <a:lvl1pPr marL="0" algn="l" defTabSz="930320" rtl="0" eaLnBrk="1" latinLnBrk="0" hangingPunct="1">
                <a:defRPr sz="1800" kern="1200">
                  <a:solidFill>
                    <a:schemeClr val="tx1"/>
                  </a:solidFill>
                  <a:latin typeface="+mn-lt"/>
                  <a:ea typeface="+mn-ea"/>
                  <a:cs typeface="+mn-cs"/>
                </a:defRPr>
              </a:lvl1pPr>
              <a:lvl2pPr marL="465160" algn="l" defTabSz="930320" rtl="0" eaLnBrk="1" latinLnBrk="0" hangingPunct="1">
                <a:defRPr sz="1800" kern="1200">
                  <a:solidFill>
                    <a:schemeClr val="tx1"/>
                  </a:solidFill>
                  <a:latin typeface="+mn-lt"/>
                  <a:ea typeface="+mn-ea"/>
                  <a:cs typeface="+mn-cs"/>
                </a:defRPr>
              </a:lvl2pPr>
              <a:lvl3pPr marL="930320" algn="l" defTabSz="930320" rtl="0" eaLnBrk="1" latinLnBrk="0" hangingPunct="1">
                <a:defRPr sz="1800" kern="1200">
                  <a:solidFill>
                    <a:schemeClr val="tx1"/>
                  </a:solidFill>
                  <a:latin typeface="+mn-lt"/>
                  <a:ea typeface="+mn-ea"/>
                  <a:cs typeface="+mn-cs"/>
                </a:defRPr>
              </a:lvl3pPr>
              <a:lvl4pPr marL="1395481" algn="l" defTabSz="930320" rtl="0" eaLnBrk="1" latinLnBrk="0" hangingPunct="1">
                <a:defRPr sz="1800" kern="1200">
                  <a:solidFill>
                    <a:schemeClr val="tx1"/>
                  </a:solidFill>
                  <a:latin typeface="+mn-lt"/>
                  <a:ea typeface="+mn-ea"/>
                  <a:cs typeface="+mn-cs"/>
                </a:defRPr>
              </a:lvl4pPr>
              <a:lvl5pPr marL="1860641" algn="l" defTabSz="930320" rtl="0" eaLnBrk="1" latinLnBrk="0" hangingPunct="1">
                <a:defRPr sz="1800" kern="1200">
                  <a:solidFill>
                    <a:schemeClr val="tx1"/>
                  </a:solidFill>
                  <a:latin typeface="+mn-lt"/>
                  <a:ea typeface="+mn-ea"/>
                  <a:cs typeface="+mn-cs"/>
                </a:defRPr>
              </a:lvl5pPr>
              <a:lvl6pPr marL="2325801" algn="l" defTabSz="930320" rtl="0" eaLnBrk="1" latinLnBrk="0" hangingPunct="1">
                <a:defRPr sz="1800" kern="1200">
                  <a:solidFill>
                    <a:schemeClr val="tx1"/>
                  </a:solidFill>
                  <a:latin typeface="+mn-lt"/>
                  <a:ea typeface="+mn-ea"/>
                  <a:cs typeface="+mn-cs"/>
                </a:defRPr>
              </a:lvl6pPr>
              <a:lvl7pPr marL="2790961" algn="l" defTabSz="930320" rtl="0" eaLnBrk="1" latinLnBrk="0" hangingPunct="1">
                <a:defRPr sz="1800" kern="1200">
                  <a:solidFill>
                    <a:schemeClr val="tx1"/>
                  </a:solidFill>
                  <a:latin typeface="+mn-lt"/>
                  <a:ea typeface="+mn-ea"/>
                  <a:cs typeface="+mn-cs"/>
                </a:defRPr>
              </a:lvl7pPr>
              <a:lvl8pPr marL="3256122" algn="l" defTabSz="930320" rtl="0" eaLnBrk="1" latinLnBrk="0" hangingPunct="1">
                <a:defRPr sz="1800" kern="1200">
                  <a:solidFill>
                    <a:schemeClr val="tx1"/>
                  </a:solidFill>
                  <a:latin typeface="+mn-lt"/>
                  <a:ea typeface="+mn-ea"/>
                  <a:cs typeface="+mn-cs"/>
                </a:defRPr>
              </a:lvl8pPr>
              <a:lvl9pPr marL="3721282" algn="l" defTabSz="930320" rtl="0" eaLnBrk="1" latinLnBrk="0" hangingPunct="1">
                <a:defRPr sz="1800" kern="1200">
                  <a:solidFill>
                    <a:schemeClr val="tx1"/>
                  </a:solidFill>
                  <a:latin typeface="+mn-lt"/>
                  <a:ea typeface="+mn-ea"/>
                  <a:cs typeface="+mn-cs"/>
                </a:defRPr>
              </a:lvl9pPr>
            </a:lstStyle>
            <a:p>
              <a:endParaRPr lang="en-US"/>
            </a:p>
          </p:txBody>
        </p:sp>
        <p:sp>
          <p:nvSpPr>
            <p:cNvPr id="25" name="Line 53"/>
            <p:cNvSpPr>
              <a:spLocks noChangeShapeType="1"/>
            </p:cNvSpPr>
            <p:nvPr/>
          </p:nvSpPr>
          <p:spPr bwMode="auto">
            <a:xfrm>
              <a:off x="512" y="4284"/>
              <a:ext cx="3570" cy="1"/>
            </a:xfrm>
            <a:prstGeom prst="line">
              <a:avLst/>
            </a:prstGeom>
            <a:noFill/>
            <a:ln w="6350">
              <a:solidFill>
                <a:srgbClr val="000000"/>
              </a:solidFill>
              <a:round/>
              <a:headEnd/>
              <a:tailEnd/>
            </a:ln>
          </p:spPr>
          <p:txBody>
            <a:bodyPr/>
            <a:lstStyle>
              <a:defPPr>
                <a:defRPr lang="en-US"/>
              </a:defPPr>
              <a:lvl1pPr marL="0" algn="l" defTabSz="930320" rtl="0" eaLnBrk="1" latinLnBrk="0" hangingPunct="1">
                <a:defRPr sz="1800" kern="1200">
                  <a:solidFill>
                    <a:schemeClr val="tx1"/>
                  </a:solidFill>
                  <a:latin typeface="+mn-lt"/>
                  <a:ea typeface="+mn-ea"/>
                  <a:cs typeface="+mn-cs"/>
                </a:defRPr>
              </a:lvl1pPr>
              <a:lvl2pPr marL="465160" algn="l" defTabSz="930320" rtl="0" eaLnBrk="1" latinLnBrk="0" hangingPunct="1">
                <a:defRPr sz="1800" kern="1200">
                  <a:solidFill>
                    <a:schemeClr val="tx1"/>
                  </a:solidFill>
                  <a:latin typeface="+mn-lt"/>
                  <a:ea typeface="+mn-ea"/>
                  <a:cs typeface="+mn-cs"/>
                </a:defRPr>
              </a:lvl2pPr>
              <a:lvl3pPr marL="930320" algn="l" defTabSz="930320" rtl="0" eaLnBrk="1" latinLnBrk="0" hangingPunct="1">
                <a:defRPr sz="1800" kern="1200">
                  <a:solidFill>
                    <a:schemeClr val="tx1"/>
                  </a:solidFill>
                  <a:latin typeface="+mn-lt"/>
                  <a:ea typeface="+mn-ea"/>
                  <a:cs typeface="+mn-cs"/>
                </a:defRPr>
              </a:lvl3pPr>
              <a:lvl4pPr marL="1395481" algn="l" defTabSz="930320" rtl="0" eaLnBrk="1" latinLnBrk="0" hangingPunct="1">
                <a:defRPr sz="1800" kern="1200">
                  <a:solidFill>
                    <a:schemeClr val="tx1"/>
                  </a:solidFill>
                  <a:latin typeface="+mn-lt"/>
                  <a:ea typeface="+mn-ea"/>
                  <a:cs typeface="+mn-cs"/>
                </a:defRPr>
              </a:lvl4pPr>
              <a:lvl5pPr marL="1860641" algn="l" defTabSz="930320" rtl="0" eaLnBrk="1" latinLnBrk="0" hangingPunct="1">
                <a:defRPr sz="1800" kern="1200">
                  <a:solidFill>
                    <a:schemeClr val="tx1"/>
                  </a:solidFill>
                  <a:latin typeface="+mn-lt"/>
                  <a:ea typeface="+mn-ea"/>
                  <a:cs typeface="+mn-cs"/>
                </a:defRPr>
              </a:lvl5pPr>
              <a:lvl6pPr marL="2325801" algn="l" defTabSz="930320" rtl="0" eaLnBrk="1" latinLnBrk="0" hangingPunct="1">
                <a:defRPr sz="1800" kern="1200">
                  <a:solidFill>
                    <a:schemeClr val="tx1"/>
                  </a:solidFill>
                  <a:latin typeface="+mn-lt"/>
                  <a:ea typeface="+mn-ea"/>
                  <a:cs typeface="+mn-cs"/>
                </a:defRPr>
              </a:lvl6pPr>
              <a:lvl7pPr marL="2790961" algn="l" defTabSz="930320" rtl="0" eaLnBrk="1" latinLnBrk="0" hangingPunct="1">
                <a:defRPr sz="1800" kern="1200">
                  <a:solidFill>
                    <a:schemeClr val="tx1"/>
                  </a:solidFill>
                  <a:latin typeface="+mn-lt"/>
                  <a:ea typeface="+mn-ea"/>
                  <a:cs typeface="+mn-cs"/>
                </a:defRPr>
              </a:lvl7pPr>
              <a:lvl8pPr marL="3256122" algn="l" defTabSz="930320" rtl="0" eaLnBrk="1" latinLnBrk="0" hangingPunct="1">
                <a:defRPr sz="1800" kern="1200">
                  <a:solidFill>
                    <a:schemeClr val="tx1"/>
                  </a:solidFill>
                  <a:latin typeface="+mn-lt"/>
                  <a:ea typeface="+mn-ea"/>
                  <a:cs typeface="+mn-cs"/>
                </a:defRPr>
              </a:lvl8pPr>
              <a:lvl9pPr marL="3721282" algn="l" defTabSz="930320" rtl="0" eaLnBrk="1" latinLnBrk="0" hangingPunct="1">
                <a:defRPr sz="1800" kern="1200">
                  <a:solidFill>
                    <a:schemeClr val="tx1"/>
                  </a:solidFill>
                  <a:latin typeface="+mn-lt"/>
                  <a:ea typeface="+mn-ea"/>
                  <a:cs typeface="+mn-cs"/>
                </a:defRPr>
              </a:lvl9pPr>
            </a:lstStyle>
            <a:p>
              <a:endParaRPr lang="en-US"/>
            </a:p>
          </p:txBody>
        </p:sp>
        <p:sp>
          <p:nvSpPr>
            <p:cNvPr id="26" name="Freeform 25"/>
            <p:cNvSpPr>
              <a:spLocks/>
            </p:cNvSpPr>
            <p:nvPr/>
          </p:nvSpPr>
          <p:spPr bwMode="auto">
            <a:xfrm>
              <a:off x="512" y="1826"/>
              <a:ext cx="3570" cy="2458"/>
            </a:xfrm>
            <a:custGeom>
              <a:avLst/>
              <a:gdLst>
                <a:gd name="T0" fmla="*/ 44 w 3570"/>
                <a:gd name="T1" fmla="*/ 2458 h 2458"/>
                <a:gd name="T2" fmla="*/ 132 w 3570"/>
                <a:gd name="T3" fmla="*/ 2456 h 2458"/>
                <a:gd name="T4" fmla="*/ 222 w 3570"/>
                <a:gd name="T5" fmla="*/ 2456 h 2458"/>
                <a:gd name="T6" fmla="*/ 312 w 3570"/>
                <a:gd name="T7" fmla="*/ 2452 h 2458"/>
                <a:gd name="T8" fmla="*/ 400 w 3570"/>
                <a:gd name="T9" fmla="*/ 2442 h 2458"/>
                <a:gd name="T10" fmla="*/ 490 w 3570"/>
                <a:gd name="T11" fmla="*/ 2424 h 2458"/>
                <a:gd name="T12" fmla="*/ 580 w 3570"/>
                <a:gd name="T13" fmla="*/ 2388 h 2458"/>
                <a:gd name="T14" fmla="*/ 668 w 3570"/>
                <a:gd name="T15" fmla="*/ 2322 h 2458"/>
                <a:gd name="T16" fmla="*/ 758 w 3570"/>
                <a:gd name="T17" fmla="*/ 2210 h 2458"/>
                <a:gd name="T18" fmla="*/ 848 w 3570"/>
                <a:gd name="T19" fmla="*/ 2038 h 2458"/>
                <a:gd name="T20" fmla="*/ 936 w 3570"/>
                <a:gd name="T21" fmla="*/ 1794 h 2458"/>
                <a:gd name="T22" fmla="*/ 1026 w 3570"/>
                <a:gd name="T23" fmla="*/ 1478 h 2458"/>
                <a:gd name="T24" fmla="*/ 1114 w 3570"/>
                <a:gd name="T25" fmla="*/ 1106 h 2458"/>
                <a:gd name="T26" fmla="*/ 1204 w 3570"/>
                <a:gd name="T27" fmla="*/ 716 h 2458"/>
                <a:gd name="T28" fmla="*/ 1294 w 3570"/>
                <a:gd name="T29" fmla="*/ 366 h 2458"/>
                <a:gd name="T30" fmla="*/ 1382 w 3570"/>
                <a:gd name="T31" fmla="*/ 110 h 2458"/>
                <a:gd name="T32" fmla="*/ 1472 w 3570"/>
                <a:gd name="T33" fmla="*/ 0 h 2458"/>
                <a:gd name="T34" fmla="*/ 1562 w 3570"/>
                <a:gd name="T35" fmla="*/ 56 h 2458"/>
                <a:gd name="T36" fmla="*/ 1650 w 3570"/>
                <a:gd name="T37" fmla="*/ 268 h 2458"/>
                <a:gd name="T38" fmla="*/ 1740 w 3570"/>
                <a:gd name="T39" fmla="*/ 594 h 2458"/>
                <a:gd name="T40" fmla="*/ 1828 w 3570"/>
                <a:gd name="T41" fmla="*/ 976 h 2458"/>
                <a:gd name="T42" fmla="*/ 1918 w 3570"/>
                <a:gd name="T43" fmla="*/ 1360 h 2458"/>
                <a:gd name="T44" fmla="*/ 2008 w 3570"/>
                <a:gd name="T45" fmla="*/ 1698 h 2458"/>
                <a:gd name="T46" fmla="*/ 2096 w 3570"/>
                <a:gd name="T47" fmla="*/ 1966 h 2458"/>
                <a:gd name="T48" fmla="*/ 2186 w 3570"/>
                <a:gd name="T49" fmla="*/ 2162 h 2458"/>
                <a:gd name="T50" fmla="*/ 2276 w 3570"/>
                <a:gd name="T51" fmla="*/ 2292 h 2458"/>
                <a:gd name="T52" fmla="*/ 2364 w 3570"/>
                <a:gd name="T53" fmla="*/ 2370 h 2458"/>
                <a:gd name="T54" fmla="*/ 2454 w 3570"/>
                <a:gd name="T55" fmla="*/ 2414 h 2458"/>
                <a:gd name="T56" fmla="*/ 2544 w 3570"/>
                <a:gd name="T57" fmla="*/ 2438 h 2458"/>
                <a:gd name="T58" fmla="*/ 2632 w 3570"/>
                <a:gd name="T59" fmla="*/ 2450 h 2458"/>
                <a:gd name="T60" fmla="*/ 2722 w 3570"/>
                <a:gd name="T61" fmla="*/ 2454 h 2458"/>
                <a:gd name="T62" fmla="*/ 2810 w 3570"/>
                <a:gd name="T63" fmla="*/ 2456 h 2458"/>
                <a:gd name="T64" fmla="*/ 2900 w 3570"/>
                <a:gd name="T65" fmla="*/ 2458 h 2458"/>
                <a:gd name="T66" fmla="*/ 2990 w 3570"/>
                <a:gd name="T67" fmla="*/ 2458 h 2458"/>
                <a:gd name="T68" fmla="*/ 3078 w 3570"/>
                <a:gd name="T69" fmla="*/ 2458 h 2458"/>
                <a:gd name="T70" fmla="*/ 3168 w 3570"/>
                <a:gd name="T71" fmla="*/ 2458 h 2458"/>
                <a:gd name="T72" fmla="*/ 3258 w 3570"/>
                <a:gd name="T73" fmla="*/ 2458 h 2458"/>
                <a:gd name="T74" fmla="*/ 3346 w 3570"/>
                <a:gd name="T75" fmla="*/ 2458 h 2458"/>
                <a:gd name="T76" fmla="*/ 3436 w 3570"/>
                <a:gd name="T77" fmla="*/ 2458 h 2458"/>
                <a:gd name="T78" fmla="*/ 3526 w 3570"/>
                <a:gd name="T79" fmla="*/ 2458 h 24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70"/>
                <a:gd name="T121" fmla="*/ 0 h 2458"/>
                <a:gd name="T122" fmla="*/ 3570 w 3570"/>
                <a:gd name="T123" fmla="*/ 2458 h 245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70" h="2458">
                  <a:moveTo>
                    <a:pt x="0" y="2458"/>
                  </a:moveTo>
                  <a:lnTo>
                    <a:pt x="44" y="2458"/>
                  </a:lnTo>
                  <a:lnTo>
                    <a:pt x="88" y="2458"/>
                  </a:lnTo>
                  <a:lnTo>
                    <a:pt x="132" y="2456"/>
                  </a:lnTo>
                  <a:lnTo>
                    <a:pt x="178" y="2456"/>
                  </a:lnTo>
                  <a:lnTo>
                    <a:pt x="222" y="2456"/>
                  </a:lnTo>
                  <a:lnTo>
                    <a:pt x="266" y="2454"/>
                  </a:lnTo>
                  <a:lnTo>
                    <a:pt x="312" y="2452"/>
                  </a:lnTo>
                  <a:lnTo>
                    <a:pt x="356" y="2448"/>
                  </a:lnTo>
                  <a:lnTo>
                    <a:pt x="400" y="2442"/>
                  </a:lnTo>
                  <a:lnTo>
                    <a:pt x="446" y="2436"/>
                  </a:lnTo>
                  <a:lnTo>
                    <a:pt x="490" y="2424"/>
                  </a:lnTo>
                  <a:lnTo>
                    <a:pt x="534" y="2408"/>
                  </a:lnTo>
                  <a:lnTo>
                    <a:pt x="580" y="2388"/>
                  </a:lnTo>
                  <a:lnTo>
                    <a:pt x="624" y="2360"/>
                  </a:lnTo>
                  <a:lnTo>
                    <a:pt x="668" y="2322"/>
                  </a:lnTo>
                  <a:lnTo>
                    <a:pt x="714" y="2274"/>
                  </a:lnTo>
                  <a:lnTo>
                    <a:pt x="758" y="2210"/>
                  </a:lnTo>
                  <a:lnTo>
                    <a:pt x="802" y="2134"/>
                  </a:lnTo>
                  <a:lnTo>
                    <a:pt x="848" y="2038"/>
                  </a:lnTo>
                  <a:lnTo>
                    <a:pt x="892" y="1926"/>
                  </a:lnTo>
                  <a:lnTo>
                    <a:pt x="936" y="1794"/>
                  </a:lnTo>
                  <a:lnTo>
                    <a:pt x="980" y="1644"/>
                  </a:lnTo>
                  <a:lnTo>
                    <a:pt x="1026" y="1478"/>
                  </a:lnTo>
                  <a:lnTo>
                    <a:pt x="1070" y="1296"/>
                  </a:lnTo>
                  <a:lnTo>
                    <a:pt x="1114" y="1106"/>
                  </a:lnTo>
                  <a:lnTo>
                    <a:pt x="1160" y="910"/>
                  </a:lnTo>
                  <a:lnTo>
                    <a:pt x="1204" y="716"/>
                  </a:lnTo>
                  <a:lnTo>
                    <a:pt x="1248" y="532"/>
                  </a:lnTo>
                  <a:lnTo>
                    <a:pt x="1294" y="366"/>
                  </a:lnTo>
                  <a:lnTo>
                    <a:pt x="1338" y="222"/>
                  </a:lnTo>
                  <a:lnTo>
                    <a:pt x="1382" y="110"/>
                  </a:lnTo>
                  <a:lnTo>
                    <a:pt x="1428" y="36"/>
                  </a:lnTo>
                  <a:lnTo>
                    <a:pt x="1472" y="0"/>
                  </a:lnTo>
                  <a:lnTo>
                    <a:pt x="1516" y="8"/>
                  </a:lnTo>
                  <a:lnTo>
                    <a:pt x="1562" y="56"/>
                  </a:lnTo>
                  <a:lnTo>
                    <a:pt x="1606" y="146"/>
                  </a:lnTo>
                  <a:lnTo>
                    <a:pt x="1650" y="268"/>
                  </a:lnTo>
                  <a:lnTo>
                    <a:pt x="1696" y="420"/>
                  </a:lnTo>
                  <a:lnTo>
                    <a:pt x="1740" y="594"/>
                  </a:lnTo>
                  <a:lnTo>
                    <a:pt x="1784" y="782"/>
                  </a:lnTo>
                  <a:lnTo>
                    <a:pt x="1828" y="976"/>
                  </a:lnTo>
                  <a:lnTo>
                    <a:pt x="1874" y="1172"/>
                  </a:lnTo>
                  <a:lnTo>
                    <a:pt x="1918" y="1360"/>
                  </a:lnTo>
                  <a:lnTo>
                    <a:pt x="1962" y="1536"/>
                  </a:lnTo>
                  <a:lnTo>
                    <a:pt x="2008" y="1698"/>
                  </a:lnTo>
                  <a:lnTo>
                    <a:pt x="2052" y="1842"/>
                  </a:lnTo>
                  <a:lnTo>
                    <a:pt x="2096" y="1966"/>
                  </a:lnTo>
                  <a:lnTo>
                    <a:pt x="2142" y="2074"/>
                  </a:lnTo>
                  <a:lnTo>
                    <a:pt x="2186" y="2162"/>
                  </a:lnTo>
                  <a:lnTo>
                    <a:pt x="2230" y="2234"/>
                  </a:lnTo>
                  <a:lnTo>
                    <a:pt x="2276" y="2292"/>
                  </a:lnTo>
                  <a:lnTo>
                    <a:pt x="2320" y="2336"/>
                  </a:lnTo>
                  <a:lnTo>
                    <a:pt x="2364" y="2370"/>
                  </a:lnTo>
                  <a:lnTo>
                    <a:pt x="2410" y="2396"/>
                  </a:lnTo>
                  <a:lnTo>
                    <a:pt x="2454" y="2414"/>
                  </a:lnTo>
                  <a:lnTo>
                    <a:pt x="2498" y="2428"/>
                  </a:lnTo>
                  <a:lnTo>
                    <a:pt x="2544" y="2438"/>
                  </a:lnTo>
                  <a:lnTo>
                    <a:pt x="2588" y="2444"/>
                  </a:lnTo>
                  <a:lnTo>
                    <a:pt x="2632" y="2450"/>
                  </a:lnTo>
                  <a:lnTo>
                    <a:pt x="2678" y="2452"/>
                  </a:lnTo>
                  <a:lnTo>
                    <a:pt x="2722" y="2454"/>
                  </a:lnTo>
                  <a:lnTo>
                    <a:pt x="2766" y="2456"/>
                  </a:lnTo>
                  <a:lnTo>
                    <a:pt x="2810" y="2456"/>
                  </a:lnTo>
                  <a:lnTo>
                    <a:pt x="2856" y="2456"/>
                  </a:lnTo>
                  <a:lnTo>
                    <a:pt x="2900" y="2458"/>
                  </a:lnTo>
                  <a:lnTo>
                    <a:pt x="2944" y="2458"/>
                  </a:lnTo>
                  <a:lnTo>
                    <a:pt x="2990" y="2458"/>
                  </a:lnTo>
                  <a:lnTo>
                    <a:pt x="3034" y="2458"/>
                  </a:lnTo>
                  <a:lnTo>
                    <a:pt x="3078" y="2458"/>
                  </a:lnTo>
                  <a:lnTo>
                    <a:pt x="3124" y="2458"/>
                  </a:lnTo>
                  <a:lnTo>
                    <a:pt x="3168" y="2458"/>
                  </a:lnTo>
                  <a:lnTo>
                    <a:pt x="3212" y="2458"/>
                  </a:lnTo>
                  <a:lnTo>
                    <a:pt x="3258" y="2458"/>
                  </a:lnTo>
                  <a:lnTo>
                    <a:pt x="3302" y="2458"/>
                  </a:lnTo>
                  <a:lnTo>
                    <a:pt x="3346" y="2458"/>
                  </a:lnTo>
                  <a:lnTo>
                    <a:pt x="3392" y="2458"/>
                  </a:lnTo>
                  <a:lnTo>
                    <a:pt x="3436" y="2458"/>
                  </a:lnTo>
                  <a:lnTo>
                    <a:pt x="3480" y="2458"/>
                  </a:lnTo>
                  <a:lnTo>
                    <a:pt x="3526" y="2458"/>
                  </a:lnTo>
                  <a:lnTo>
                    <a:pt x="3570" y="2458"/>
                  </a:lnTo>
                </a:path>
              </a:pathLst>
            </a:custGeom>
            <a:solidFill>
              <a:schemeClr val="bg1"/>
            </a:solidFill>
            <a:ln w="25400">
              <a:solidFill>
                <a:srgbClr val="000000"/>
              </a:solidFill>
              <a:round/>
              <a:headEnd/>
              <a:tailEnd/>
            </a:ln>
          </p:spPr>
          <p:txBody>
            <a:bodyPr/>
            <a:lstStyle>
              <a:defPPr>
                <a:defRPr lang="en-US"/>
              </a:defPPr>
              <a:lvl1pPr marL="0" algn="l" defTabSz="930320" rtl="0" eaLnBrk="1" latinLnBrk="0" hangingPunct="1">
                <a:defRPr sz="1800" kern="1200">
                  <a:solidFill>
                    <a:schemeClr val="tx1"/>
                  </a:solidFill>
                  <a:latin typeface="+mn-lt"/>
                  <a:ea typeface="+mn-ea"/>
                  <a:cs typeface="+mn-cs"/>
                </a:defRPr>
              </a:lvl1pPr>
              <a:lvl2pPr marL="465160" algn="l" defTabSz="930320" rtl="0" eaLnBrk="1" latinLnBrk="0" hangingPunct="1">
                <a:defRPr sz="1800" kern="1200">
                  <a:solidFill>
                    <a:schemeClr val="tx1"/>
                  </a:solidFill>
                  <a:latin typeface="+mn-lt"/>
                  <a:ea typeface="+mn-ea"/>
                  <a:cs typeface="+mn-cs"/>
                </a:defRPr>
              </a:lvl2pPr>
              <a:lvl3pPr marL="930320" algn="l" defTabSz="930320" rtl="0" eaLnBrk="1" latinLnBrk="0" hangingPunct="1">
                <a:defRPr sz="1800" kern="1200">
                  <a:solidFill>
                    <a:schemeClr val="tx1"/>
                  </a:solidFill>
                  <a:latin typeface="+mn-lt"/>
                  <a:ea typeface="+mn-ea"/>
                  <a:cs typeface="+mn-cs"/>
                </a:defRPr>
              </a:lvl3pPr>
              <a:lvl4pPr marL="1395481" algn="l" defTabSz="930320" rtl="0" eaLnBrk="1" latinLnBrk="0" hangingPunct="1">
                <a:defRPr sz="1800" kern="1200">
                  <a:solidFill>
                    <a:schemeClr val="tx1"/>
                  </a:solidFill>
                  <a:latin typeface="+mn-lt"/>
                  <a:ea typeface="+mn-ea"/>
                  <a:cs typeface="+mn-cs"/>
                </a:defRPr>
              </a:lvl4pPr>
              <a:lvl5pPr marL="1860641" algn="l" defTabSz="930320" rtl="0" eaLnBrk="1" latinLnBrk="0" hangingPunct="1">
                <a:defRPr sz="1800" kern="1200">
                  <a:solidFill>
                    <a:schemeClr val="tx1"/>
                  </a:solidFill>
                  <a:latin typeface="+mn-lt"/>
                  <a:ea typeface="+mn-ea"/>
                  <a:cs typeface="+mn-cs"/>
                </a:defRPr>
              </a:lvl5pPr>
              <a:lvl6pPr marL="2325801" algn="l" defTabSz="930320" rtl="0" eaLnBrk="1" latinLnBrk="0" hangingPunct="1">
                <a:defRPr sz="1800" kern="1200">
                  <a:solidFill>
                    <a:schemeClr val="tx1"/>
                  </a:solidFill>
                  <a:latin typeface="+mn-lt"/>
                  <a:ea typeface="+mn-ea"/>
                  <a:cs typeface="+mn-cs"/>
                </a:defRPr>
              </a:lvl6pPr>
              <a:lvl7pPr marL="2790961" algn="l" defTabSz="930320" rtl="0" eaLnBrk="1" latinLnBrk="0" hangingPunct="1">
                <a:defRPr sz="1800" kern="1200">
                  <a:solidFill>
                    <a:schemeClr val="tx1"/>
                  </a:solidFill>
                  <a:latin typeface="+mn-lt"/>
                  <a:ea typeface="+mn-ea"/>
                  <a:cs typeface="+mn-cs"/>
                </a:defRPr>
              </a:lvl7pPr>
              <a:lvl8pPr marL="3256122" algn="l" defTabSz="930320" rtl="0" eaLnBrk="1" latinLnBrk="0" hangingPunct="1">
                <a:defRPr sz="1800" kern="1200">
                  <a:solidFill>
                    <a:schemeClr val="tx1"/>
                  </a:solidFill>
                  <a:latin typeface="+mn-lt"/>
                  <a:ea typeface="+mn-ea"/>
                  <a:cs typeface="+mn-cs"/>
                </a:defRPr>
              </a:lvl8pPr>
              <a:lvl9pPr marL="3721282" algn="l" defTabSz="930320" rtl="0" eaLnBrk="1" latinLnBrk="0" hangingPunct="1">
                <a:defRPr sz="1800" kern="1200">
                  <a:solidFill>
                    <a:schemeClr val="tx1"/>
                  </a:solidFill>
                  <a:latin typeface="+mn-lt"/>
                  <a:ea typeface="+mn-ea"/>
                  <a:cs typeface="+mn-cs"/>
                </a:defRPr>
              </a:lvl9pPr>
            </a:lstStyle>
            <a:p>
              <a:endParaRPr lang="en-US"/>
            </a:p>
          </p:txBody>
        </p:sp>
        <p:sp>
          <p:nvSpPr>
            <p:cNvPr id="27" name="Line 55"/>
            <p:cNvSpPr>
              <a:spLocks noChangeShapeType="1"/>
            </p:cNvSpPr>
            <p:nvPr/>
          </p:nvSpPr>
          <p:spPr bwMode="auto">
            <a:xfrm flipV="1">
              <a:off x="2004" y="1468"/>
              <a:ext cx="1" cy="2816"/>
            </a:xfrm>
            <a:prstGeom prst="line">
              <a:avLst/>
            </a:prstGeom>
            <a:noFill/>
            <a:ln w="25400">
              <a:solidFill>
                <a:srgbClr val="000000"/>
              </a:solidFill>
              <a:round/>
              <a:headEnd/>
              <a:tailEnd/>
            </a:ln>
          </p:spPr>
          <p:txBody>
            <a:bodyPr/>
            <a:lstStyle>
              <a:defPPr>
                <a:defRPr lang="en-US"/>
              </a:defPPr>
              <a:lvl1pPr marL="0" algn="l" defTabSz="930320" rtl="0" eaLnBrk="1" latinLnBrk="0" hangingPunct="1">
                <a:defRPr sz="1800" kern="1200">
                  <a:solidFill>
                    <a:schemeClr val="tx1"/>
                  </a:solidFill>
                  <a:latin typeface="+mn-lt"/>
                  <a:ea typeface="+mn-ea"/>
                  <a:cs typeface="+mn-cs"/>
                </a:defRPr>
              </a:lvl1pPr>
              <a:lvl2pPr marL="465160" algn="l" defTabSz="930320" rtl="0" eaLnBrk="1" latinLnBrk="0" hangingPunct="1">
                <a:defRPr sz="1800" kern="1200">
                  <a:solidFill>
                    <a:schemeClr val="tx1"/>
                  </a:solidFill>
                  <a:latin typeface="+mn-lt"/>
                  <a:ea typeface="+mn-ea"/>
                  <a:cs typeface="+mn-cs"/>
                </a:defRPr>
              </a:lvl2pPr>
              <a:lvl3pPr marL="930320" algn="l" defTabSz="930320" rtl="0" eaLnBrk="1" latinLnBrk="0" hangingPunct="1">
                <a:defRPr sz="1800" kern="1200">
                  <a:solidFill>
                    <a:schemeClr val="tx1"/>
                  </a:solidFill>
                  <a:latin typeface="+mn-lt"/>
                  <a:ea typeface="+mn-ea"/>
                  <a:cs typeface="+mn-cs"/>
                </a:defRPr>
              </a:lvl3pPr>
              <a:lvl4pPr marL="1395481" algn="l" defTabSz="930320" rtl="0" eaLnBrk="1" latinLnBrk="0" hangingPunct="1">
                <a:defRPr sz="1800" kern="1200">
                  <a:solidFill>
                    <a:schemeClr val="tx1"/>
                  </a:solidFill>
                  <a:latin typeface="+mn-lt"/>
                  <a:ea typeface="+mn-ea"/>
                  <a:cs typeface="+mn-cs"/>
                </a:defRPr>
              </a:lvl4pPr>
              <a:lvl5pPr marL="1860641" algn="l" defTabSz="930320" rtl="0" eaLnBrk="1" latinLnBrk="0" hangingPunct="1">
                <a:defRPr sz="1800" kern="1200">
                  <a:solidFill>
                    <a:schemeClr val="tx1"/>
                  </a:solidFill>
                  <a:latin typeface="+mn-lt"/>
                  <a:ea typeface="+mn-ea"/>
                  <a:cs typeface="+mn-cs"/>
                </a:defRPr>
              </a:lvl5pPr>
              <a:lvl6pPr marL="2325801" algn="l" defTabSz="930320" rtl="0" eaLnBrk="1" latinLnBrk="0" hangingPunct="1">
                <a:defRPr sz="1800" kern="1200">
                  <a:solidFill>
                    <a:schemeClr val="tx1"/>
                  </a:solidFill>
                  <a:latin typeface="+mn-lt"/>
                  <a:ea typeface="+mn-ea"/>
                  <a:cs typeface="+mn-cs"/>
                </a:defRPr>
              </a:lvl6pPr>
              <a:lvl7pPr marL="2790961" algn="l" defTabSz="930320" rtl="0" eaLnBrk="1" latinLnBrk="0" hangingPunct="1">
                <a:defRPr sz="1800" kern="1200">
                  <a:solidFill>
                    <a:schemeClr val="tx1"/>
                  </a:solidFill>
                  <a:latin typeface="+mn-lt"/>
                  <a:ea typeface="+mn-ea"/>
                  <a:cs typeface="+mn-cs"/>
                </a:defRPr>
              </a:lvl7pPr>
              <a:lvl8pPr marL="3256122" algn="l" defTabSz="930320" rtl="0" eaLnBrk="1" latinLnBrk="0" hangingPunct="1">
                <a:defRPr sz="1800" kern="1200">
                  <a:solidFill>
                    <a:schemeClr val="tx1"/>
                  </a:solidFill>
                  <a:latin typeface="+mn-lt"/>
                  <a:ea typeface="+mn-ea"/>
                  <a:cs typeface="+mn-cs"/>
                </a:defRPr>
              </a:lvl8pPr>
              <a:lvl9pPr marL="3721282" algn="l" defTabSz="930320" rtl="0" eaLnBrk="1" latinLnBrk="0" hangingPunct="1">
                <a:defRPr sz="1800" kern="1200">
                  <a:solidFill>
                    <a:schemeClr val="tx1"/>
                  </a:solidFill>
                  <a:latin typeface="+mn-lt"/>
                  <a:ea typeface="+mn-ea"/>
                  <a:cs typeface="+mn-cs"/>
                </a:defRPr>
              </a:lvl9pPr>
            </a:lstStyle>
            <a:p>
              <a:endParaRPr lang="en-US"/>
            </a:p>
          </p:txBody>
        </p:sp>
      </p:grpSp>
      <p:sp>
        <p:nvSpPr>
          <p:cNvPr id="2" name="TextBox 1"/>
          <p:cNvSpPr txBox="1"/>
          <p:nvPr/>
        </p:nvSpPr>
        <p:spPr>
          <a:xfrm>
            <a:off x="6029908" y="2952819"/>
            <a:ext cx="2592288" cy="1477328"/>
          </a:xfrm>
          <a:prstGeom prst="rect">
            <a:avLst/>
          </a:prstGeom>
          <a:noFill/>
        </p:spPr>
        <p:txBody>
          <a:bodyPr wrap="square" rtlCol="0">
            <a:spAutoFit/>
          </a:bodyPr>
          <a:lstStyle/>
          <a:p>
            <a:r>
              <a:rPr lang="en-GB" dirty="0" smtClean="0">
                <a:solidFill>
                  <a:schemeClr val="accent2"/>
                </a:solidFill>
              </a:rPr>
              <a:t>Posterior mean stored in </a:t>
            </a:r>
            <a:r>
              <a:rPr lang="en-GB" dirty="0" err="1" smtClean="0">
                <a:solidFill>
                  <a:schemeClr val="accent2"/>
                </a:solidFill>
              </a:rPr>
              <a:t>DCM.Ep</a:t>
            </a:r>
            <a:endParaRPr lang="en-GB" dirty="0" smtClean="0">
              <a:solidFill>
                <a:schemeClr val="accent2"/>
              </a:solidFill>
            </a:endParaRPr>
          </a:p>
          <a:p>
            <a:endParaRPr lang="en-GB" dirty="0">
              <a:solidFill>
                <a:schemeClr val="accent2"/>
              </a:solidFill>
            </a:endParaRPr>
          </a:p>
          <a:p>
            <a:r>
              <a:rPr lang="en-GB" dirty="0" smtClean="0">
                <a:solidFill>
                  <a:schemeClr val="accent2"/>
                </a:solidFill>
              </a:rPr>
              <a:t>Posterior variance stored in </a:t>
            </a:r>
            <a:r>
              <a:rPr lang="en-GB" dirty="0" err="1" smtClean="0">
                <a:solidFill>
                  <a:schemeClr val="accent2"/>
                </a:solidFill>
              </a:rPr>
              <a:t>DCM.Vp</a:t>
            </a:r>
            <a:r>
              <a:rPr lang="en-GB" dirty="0" smtClean="0">
                <a:solidFill>
                  <a:schemeClr val="accent2"/>
                </a:solidFill>
              </a:rPr>
              <a:t>.</a:t>
            </a:r>
            <a:endParaRPr lang="en-GB" dirty="0">
              <a:solidFill>
                <a:schemeClr val="accent2"/>
              </a:solidFill>
            </a:endParaRPr>
          </a:p>
        </p:txBody>
      </p:sp>
      <p:sp>
        <p:nvSpPr>
          <p:cNvPr id="5" name="Rectangle 4"/>
          <p:cNvSpPr/>
          <p:nvPr/>
        </p:nvSpPr>
        <p:spPr>
          <a:xfrm>
            <a:off x="4594860" y="4941168"/>
            <a:ext cx="229131"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6029908" y="4941168"/>
            <a:ext cx="2592288" cy="646331"/>
          </a:xfrm>
          <a:prstGeom prst="rect">
            <a:avLst/>
          </a:prstGeom>
          <a:noFill/>
        </p:spPr>
        <p:txBody>
          <a:bodyPr wrap="square" rtlCol="0">
            <a:spAutoFit/>
          </a:bodyPr>
          <a:lstStyle/>
          <a:p>
            <a:r>
              <a:rPr lang="en-GB" dirty="0" smtClean="0">
                <a:solidFill>
                  <a:schemeClr val="accent2"/>
                </a:solidFill>
              </a:rPr>
              <a:t>Noise precision stored in </a:t>
            </a:r>
            <a:r>
              <a:rPr lang="en-GB" dirty="0" err="1" smtClean="0">
                <a:solidFill>
                  <a:schemeClr val="accent2"/>
                </a:solidFill>
              </a:rPr>
              <a:t>DCM.Ce</a:t>
            </a:r>
            <a:endParaRPr lang="en-GB" dirty="0">
              <a:solidFill>
                <a:schemeClr val="accent2"/>
              </a:solidFill>
            </a:endParaRPr>
          </a:p>
        </p:txBody>
      </p:sp>
      <p:sp>
        <p:nvSpPr>
          <p:cNvPr id="6" name="Rectangle 5"/>
          <p:cNvSpPr/>
          <p:nvPr/>
        </p:nvSpPr>
        <p:spPr>
          <a:xfrm>
            <a:off x="4212581" y="6002098"/>
            <a:ext cx="4572000" cy="646331"/>
          </a:xfrm>
          <a:prstGeom prst="rect">
            <a:avLst/>
          </a:prstGeom>
        </p:spPr>
        <p:txBody>
          <a:bodyPr>
            <a:spAutoFit/>
          </a:bodyPr>
          <a:lstStyle/>
          <a:p>
            <a:pPr lvl="4"/>
            <a:r>
              <a:rPr lang="en-GB" dirty="0">
                <a:solidFill>
                  <a:schemeClr val="accent2"/>
                </a:solidFill>
              </a:rPr>
              <a:t>Free energy stored in DCM.F</a:t>
            </a:r>
          </a:p>
        </p:txBody>
      </p:sp>
    </p:spTree>
    <p:extLst>
      <p:ext uri="{BB962C8B-B14F-4D97-AF65-F5344CB8AC3E}">
        <p14:creationId xmlns:p14="http://schemas.microsoft.com/office/powerpoint/2010/main" val="289617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xEl>
                                              <p:pRg st="10" end="1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xEl>
                                              <p:pRg st="14" end="1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bldLvl="2"/>
      <p:bldP spid="2" grpId="0"/>
      <p:bldP spid="28"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862" t="1589" r="25582" b="4241"/>
          <a:stretch/>
        </p:blipFill>
        <p:spPr>
          <a:xfrm>
            <a:off x="2612406" y="764704"/>
            <a:ext cx="3985883" cy="5784528"/>
          </a:xfrm>
          <a:prstGeom prst="rect">
            <a:avLst/>
          </a:prstGeom>
        </p:spPr>
      </p:pic>
    </p:spTree>
    <p:extLst>
      <p:ext uri="{BB962C8B-B14F-4D97-AF65-F5344CB8AC3E}">
        <p14:creationId xmlns:p14="http://schemas.microsoft.com/office/powerpoint/2010/main" val="15993755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3856" t="1491" r="25554" b="4953"/>
          <a:stretch/>
        </p:blipFill>
        <p:spPr>
          <a:xfrm>
            <a:off x="2583070" y="764704"/>
            <a:ext cx="4015219" cy="5784528"/>
          </a:xfrm>
          <a:prstGeom prst="rect">
            <a:avLst/>
          </a:prstGeom>
        </p:spPr>
      </p:pic>
    </p:spTree>
    <p:extLst>
      <p:ext uri="{BB962C8B-B14F-4D97-AF65-F5344CB8AC3E}">
        <p14:creationId xmlns:p14="http://schemas.microsoft.com/office/powerpoint/2010/main" val="24050148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4038" t="383" r="25388" b="4640"/>
          <a:stretch/>
        </p:blipFill>
        <p:spPr>
          <a:xfrm>
            <a:off x="2627784" y="764704"/>
            <a:ext cx="3953745" cy="5784528"/>
          </a:xfrm>
          <a:prstGeom prst="rect">
            <a:avLst/>
          </a:prstGeom>
        </p:spPr>
      </p:pic>
    </p:spTree>
    <p:extLst>
      <p:ext uri="{BB962C8B-B14F-4D97-AF65-F5344CB8AC3E}">
        <p14:creationId xmlns:p14="http://schemas.microsoft.com/office/powerpoint/2010/main" val="2189502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a:xfrm>
            <a:off x="330200" y="1628800"/>
            <a:ext cx="8489950" cy="3960986"/>
          </a:xfrm>
        </p:spPr>
        <p:txBody>
          <a:bodyPr/>
          <a:lstStyle/>
          <a:p>
            <a:r>
              <a:rPr lang="en-GB" sz="2600" dirty="0" smtClean="0"/>
              <a:t>Overview of DCM</a:t>
            </a:r>
          </a:p>
          <a:p>
            <a:pPr lvl="1"/>
            <a:r>
              <a:rPr lang="en-GB" sz="2600" dirty="0" smtClean="0">
                <a:solidFill>
                  <a:schemeClr val="accent2"/>
                </a:solidFill>
              </a:rPr>
              <a:t>Effective connectivity, DCM framework, generative models</a:t>
            </a:r>
            <a:br>
              <a:rPr lang="en-GB" sz="2600" dirty="0" smtClean="0">
                <a:solidFill>
                  <a:schemeClr val="accent2"/>
                </a:solidFill>
              </a:rPr>
            </a:br>
            <a:endParaRPr lang="en-GB" sz="2600" dirty="0" smtClean="0">
              <a:solidFill>
                <a:schemeClr val="accent2"/>
              </a:solidFill>
            </a:endParaRPr>
          </a:p>
          <a:p>
            <a:r>
              <a:rPr lang="en-GB" sz="2600" dirty="0" smtClean="0"/>
              <a:t>Model specification</a:t>
            </a:r>
            <a:endParaRPr lang="en-GB" sz="2600" dirty="0" smtClean="0"/>
          </a:p>
          <a:p>
            <a:pPr lvl="1"/>
            <a:r>
              <a:rPr lang="en-GB" sz="2600" dirty="0" smtClean="0">
                <a:solidFill>
                  <a:schemeClr val="accent2"/>
                </a:solidFill>
              </a:rPr>
              <a:t>Neural model, haemodynamic model</a:t>
            </a:r>
            <a:br>
              <a:rPr lang="en-GB" sz="2600" dirty="0" smtClean="0">
                <a:solidFill>
                  <a:schemeClr val="accent2"/>
                </a:solidFill>
              </a:rPr>
            </a:br>
            <a:endParaRPr lang="en-GB" sz="2600" dirty="0" smtClean="0">
              <a:solidFill>
                <a:schemeClr val="accent2"/>
              </a:solidFill>
            </a:endParaRPr>
          </a:p>
          <a:p>
            <a:r>
              <a:rPr lang="en-GB" sz="2600" dirty="0" smtClean="0"/>
              <a:t>Model estimation</a:t>
            </a:r>
            <a:endParaRPr lang="en-GB" sz="2600" dirty="0" smtClean="0"/>
          </a:p>
          <a:p>
            <a:pPr lvl="1"/>
            <a:r>
              <a:rPr lang="en-GB" sz="2600" dirty="0" smtClean="0">
                <a:solidFill>
                  <a:schemeClr val="accent2"/>
                </a:solidFill>
              </a:rPr>
              <a:t>Model inversion, parameter </a:t>
            </a:r>
            <a:r>
              <a:rPr lang="en-GB" sz="2600" dirty="0" smtClean="0">
                <a:solidFill>
                  <a:schemeClr val="accent2"/>
                </a:solidFill>
              </a:rPr>
              <a:t>inference</a:t>
            </a:r>
            <a:br>
              <a:rPr lang="en-GB" sz="2600" dirty="0" smtClean="0">
                <a:solidFill>
                  <a:schemeClr val="accent2"/>
                </a:solidFill>
              </a:rPr>
            </a:br>
            <a:endParaRPr lang="en-GB" sz="2600" dirty="0" smtClean="0">
              <a:solidFill>
                <a:schemeClr val="accent2"/>
              </a:solidFill>
            </a:endParaRPr>
          </a:p>
          <a:p>
            <a:r>
              <a:rPr lang="en-GB" sz="2600" dirty="0" smtClean="0"/>
              <a:t>Example</a:t>
            </a:r>
            <a:endParaRPr lang="en-GB" sz="2600" dirty="0" smtClean="0"/>
          </a:p>
          <a:p>
            <a:endParaRPr lang="en-GB" sz="2600" dirty="0" smtClean="0"/>
          </a:p>
          <a:p>
            <a:endParaRPr lang="en-GB" sz="2600" dirty="0"/>
          </a:p>
        </p:txBody>
      </p:sp>
    </p:spTree>
    <p:extLst>
      <p:ext uri="{BB962C8B-B14F-4D97-AF65-F5344CB8AC3E}">
        <p14:creationId xmlns:p14="http://schemas.microsoft.com/office/powerpoint/2010/main" val="15645689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p:nvPr/>
        </p:nvSpPr>
        <p:spPr>
          <a:xfrm>
            <a:off x="1114450" y="1494276"/>
            <a:ext cx="2160000" cy="1706649"/>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Bayesian Model Reduction</a:t>
            </a:r>
            <a:endParaRPr lang="en-GB" dirty="0"/>
          </a:p>
        </p:txBody>
      </p:sp>
      <p:sp>
        <p:nvSpPr>
          <p:cNvPr id="14" name="TextBox 13"/>
          <p:cNvSpPr txBox="1"/>
          <p:nvPr/>
        </p:nvSpPr>
        <p:spPr>
          <a:xfrm>
            <a:off x="760530" y="3877505"/>
            <a:ext cx="7843918" cy="2585323"/>
          </a:xfrm>
          <a:prstGeom prst="rect">
            <a:avLst/>
          </a:prstGeom>
          <a:noFill/>
        </p:spPr>
        <p:txBody>
          <a:bodyPr wrap="square" rtlCol="0">
            <a:spAutoFit/>
          </a:bodyPr>
          <a:lstStyle/>
          <a:p>
            <a:r>
              <a:rPr lang="en-GB" b="1" dirty="0" smtClean="0"/>
              <a:t>Option 1:</a:t>
            </a:r>
          </a:p>
          <a:p>
            <a:endParaRPr lang="en-GB" dirty="0" smtClean="0"/>
          </a:p>
          <a:p>
            <a:r>
              <a:rPr lang="en-GB" dirty="0" smtClean="0"/>
              <a:t>Individually fit each model to the data (then inspect or compare)</a:t>
            </a:r>
          </a:p>
          <a:p>
            <a:endParaRPr lang="en-GB" dirty="0"/>
          </a:p>
          <a:p>
            <a:endParaRPr lang="en-GB" dirty="0" smtClean="0"/>
          </a:p>
          <a:p>
            <a:r>
              <a:rPr lang="en-GB" b="1" dirty="0" smtClean="0"/>
              <a:t>Option 2:</a:t>
            </a:r>
          </a:p>
          <a:p>
            <a:endParaRPr lang="en-GB" dirty="0" smtClean="0"/>
          </a:p>
          <a:p>
            <a:r>
              <a:rPr lang="en-GB" dirty="0" smtClean="0"/>
              <a:t>Fit only the full model (model 1) then use ‘post-hoc model reduction’ (Bayesian Model Reduction) to estimate the others</a:t>
            </a:r>
            <a:endParaRPr lang="en-GB" dirty="0"/>
          </a:p>
        </p:txBody>
      </p:sp>
      <p:pic>
        <p:nvPicPr>
          <p:cNvPr id="3074" name="Picture 2" descr="http://s1.ibtimes.com/sites/www.ibtimes.com/files/2014/01/15/bra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4007" y="1662144"/>
            <a:ext cx="1781567" cy="1496915"/>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1906539" y="1809028"/>
            <a:ext cx="180000" cy="180000"/>
          </a:xfrm>
          <a:prstGeom prst="ellipse">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1906539" y="2253316"/>
            <a:ext cx="180000" cy="180000"/>
          </a:xfrm>
          <a:prstGeom prst="ellipse">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1484802" y="2210026"/>
            <a:ext cx="180000" cy="180000"/>
          </a:xfrm>
          <a:prstGeom prst="ellipse">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2667284" y="2011833"/>
            <a:ext cx="180000" cy="180000"/>
          </a:xfrm>
          <a:prstGeom prst="ellipse">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Arrow Connector 23"/>
          <p:cNvCxnSpPr/>
          <p:nvPr/>
        </p:nvCxnSpPr>
        <p:spPr>
          <a:xfrm>
            <a:off x="1996539" y="2016163"/>
            <a:ext cx="0" cy="198193"/>
          </a:xfrm>
          <a:prstGeom prst="straightConnector1">
            <a:avLst/>
          </a:prstGeom>
          <a:ln w="127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2134516" y="2138046"/>
            <a:ext cx="486128" cy="184416"/>
          </a:xfrm>
          <a:prstGeom prst="straightConnector1">
            <a:avLst/>
          </a:prstGeom>
          <a:ln w="127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2134516" y="1899028"/>
            <a:ext cx="500529" cy="108389"/>
          </a:xfrm>
          <a:prstGeom prst="straightConnector1">
            <a:avLst/>
          </a:prstGeom>
          <a:ln w="127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1624400" y="1950351"/>
            <a:ext cx="243064" cy="210067"/>
          </a:xfrm>
          <a:prstGeom prst="straightConnector1">
            <a:avLst/>
          </a:prstGeom>
          <a:ln w="127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1688706" y="2322462"/>
            <a:ext cx="202662" cy="17354"/>
          </a:xfrm>
          <a:prstGeom prst="straightConnector1">
            <a:avLst/>
          </a:prstGeom>
          <a:ln w="127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1186459" y="2310217"/>
            <a:ext cx="384135" cy="0"/>
          </a:xfrm>
          <a:prstGeom prst="straightConnector1">
            <a:avLst/>
          </a:prstGeom>
          <a:ln w="127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3566761" y="1484784"/>
            <a:ext cx="2160000" cy="1706649"/>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pic>
        <p:nvPicPr>
          <p:cNvPr id="42" name="Picture 2" descr="http://s1.ibtimes.com/sites/www.ibtimes.com/files/2014/01/15/bra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6318" y="1652652"/>
            <a:ext cx="1781567" cy="1496915"/>
          </a:xfrm>
          <a:prstGeom prst="rect">
            <a:avLst/>
          </a:prstGeom>
          <a:noFill/>
          <a:extLst>
            <a:ext uri="{909E8E84-426E-40DD-AFC4-6F175D3DCCD1}">
              <a14:hiddenFill xmlns:a14="http://schemas.microsoft.com/office/drawing/2010/main">
                <a:solidFill>
                  <a:srgbClr val="FFFFFF"/>
                </a:solidFill>
              </a14:hiddenFill>
            </a:ext>
          </a:extLst>
        </p:spPr>
      </p:pic>
      <p:sp>
        <p:nvSpPr>
          <p:cNvPr id="43" name="Oval 42"/>
          <p:cNvSpPr/>
          <p:nvPr/>
        </p:nvSpPr>
        <p:spPr>
          <a:xfrm>
            <a:off x="4358850" y="1799536"/>
            <a:ext cx="180000" cy="180000"/>
          </a:xfrm>
          <a:prstGeom prst="ellipse">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4358850" y="2243824"/>
            <a:ext cx="180000" cy="180000"/>
          </a:xfrm>
          <a:prstGeom prst="ellipse">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3937113" y="2200534"/>
            <a:ext cx="180000" cy="180000"/>
          </a:xfrm>
          <a:prstGeom prst="ellipse">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5119595" y="2002341"/>
            <a:ext cx="180000" cy="180000"/>
          </a:xfrm>
          <a:prstGeom prst="ellipse">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Arrow Connector 47"/>
          <p:cNvCxnSpPr/>
          <p:nvPr/>
        </p:nvCxnSpPr>
        <p:spPr>
          <a:xfrm flipH="1">
            <a:off x="4586827" y="2128554"/>
            <a:ext cx="486128" cy="184416"/>
          </a:xfrm>
          <a:prstGeom prst="straightConnector1">
            <a:avLst/>
          </a:prstGeom>
          <a:ln w="127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flipV="1">
            <a:off x="4586827" y="1889536"/>
            <a:ext cx="500529" cy="108389"/>
          </a:xfrm>
          <a:prstGeom prst="straightConnector1">
            <a:avLst/>
          </a:prstGeom>
          <a:ln w="127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4076711" y="1940859"/>
            <a:ext cx="243064" cy="210067"/>
          </a:xfrm>
          <a:prstGeom prst="straightConnector1">
            <a:avLst/>
          </a:prstGeom>
          <a:ln w="127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4141017" y="2312970"/>
            <a:ext cx="202662" cy="17354"/>
          </a:xfrm>
          <a:prstGeom prst="straightConnector1">
            <a:avLst/>
          </a:prstGeom>
          <a:ln w="127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3638770" y="2300725"/>
            <a:ext cx="384135" cy="0"/>
          </a:xfrm>
          <a:prstGeom prst="straightConnector1">
            <a:avLst/>
          </a:prstGeom>
          <a:ln w="127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6012160" y="1527209"/>
            <a:ext cx="2160000" cy="1706649"/>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pic>
        <p:nvPicPr>
          <p:cNvPr id="54" name="Picture 2" descr="http://s1.ibtimes.com/sites/www.ibtimes.com/files/2014/01/15/bra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1717" y="1695077"/>
            <a:ext cx="1781567" cy="1496915"/>
          </a:xfrm>
          <a:prstGeom prst="rect">
            <a:avLst/>
          </a:prstGeom>
          <a:noFill/>
          <a:extLst>
            <a:ext uri="{909E8E84-426E-40DD-AFC4-6F175D3DCCD1}">
              <a14:hiddenFill xmlns:a14="http://schemas.microsoft.com/office/drawing/2010/main">
                <a:solidFill>
                  <a:srgbClr val="FFFFFF"/>
                </a:solidFill>
              </a14:hiddenFill>
            </a:ext>
          </a:extLst>
        </p:spPr>
      </p:pic>
      <p:sp>
        <p:nvSpPr>
          <p:cNvPr id="55" name="Oval 54"/>
          <p:cNvSpPr/>
          <p:nvPr/>
        </p:nvSpPr>
        <p:spPr>
          <a:xfrm>
            <a:off x="6804249" y="1841961"/>
            <a:ext cx="180000" cy="180000"/>
          </a:xfrm>
          <a:prstGeom prst="ellipse">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6804249" y="2286249"/>
            <a:ext cx="180000" cy="180000"/>
          </a:xfrm>
          <a:prstGeom prst="ellipse">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6382512" y="2242959"/>
            <a:ext cx="180000" cy="180000"/>
          </a:xfrm>
          <a:prstGeom prst="ellipse">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7564994" y="2044766"/>
            <a:ext cx="180000" cy="180000"/>
          </a:xfrm>
          <a:prstGeom prst="ellipse">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9" name="Straight Arrow Connector 58"/>
          <p:cNvCxnSpPr/>
          <p:nvPr/>
        </p:nvCxnSpPr>
        <p:spPr>
          <a:xfrm flipH="1">
            <a:off x="7032226" y="2170979"/>
            <a:ext cx="486128" cy="184416"/>
          </a:xfrm>
          <a:prstGeom prst="straightConnector1">
            <a:avLst/>
          </a:prstGeom>
          <a:ln w="12700">
            <a:solidFill>
              <a:srgbClr val="FFFF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flipV="1">
            <a:off x="7032226" y="1931961"/>
            <a:ext cx="500529" cy="108389"/>
          </a:xfrm>
          <a:prstGeom prst="straightConnector1">
            <a:avLst/>
          </a:prstGeom>
          <a:ln w="12700">
            <a:solidFill>
              <a:srgbClr val="FFFF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6522110" y="1983284"/>
            <a:ext cx="243064" cy="210067"/>
          </a:xfrm>
          <a:prstGeom prst="straightConnector1">
            <a:avLst/>
          </a:prstGeom>
          <a:ln w="12700">
            <a:solidFill>
              <a:srgbClr val="FFFF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6586416" y="2355395"/>
            <a:ext cx="202662" cy="17354"/>
          </a:xfrm>
          <a:prstGeom prst="straightConnector1">
            <a:avLst/>
          </a:prstGeom>
          <a:ln w="12700">
            <a:solidFill>
              <a:srgbClr val="FFFF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6084169" y="2343150"/>
            <a:ext cx="384135" cy="0"/>
          </a:xfrm>
          <a:prstGeom prst="straightConnector1">
            <a:avLst/>
          </a:prstGeom>
          <a:ln w="127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716848" y="3392691"/>
            <a:ext cx="1005403" cy="369332"/>
          </a:xfrm>
          <a:prstGeom prst="rect">
            <a:avLst/>
          </a:prstGeom>
          <a:noFill/>
        </p:spPr>
        <p:txBody>
          <a:bodyPr wrap="none" rtlCol="0">
            <a:spAutoFit/>
          </a:bodyPr>
          <a:lstStyle/>
          <a:p>
            <a:r>
              <a:rPr lang="en-GB" dirty="0" smtClean="0"/>
              <a:t>Model 1</a:t>
            </a:r>
            <a:endParaRPr lang="en-GB" dirty="0"/>
          </a:p>
        </p:txBody>
      </p:sp>
      <p:sp>
        <p:nvSpPr>
          <p:cNvPr id="65" name="TextBox 64"/>
          <p:cNvSpPr txBox="1"/>
          <p:nvPr/>
        </p:nvSpPr>
        <p:spPr>
          <a:xfrm>
            <a:off x="4242348" y="3418087"/>
            <a:ext cx="1005403" cy="369332"/>
          </a:xfrm>
          <a:prstGeom prst="rect">
            <a:avLst/>
          </a:prstGeom>
          <a:noFill/>
        </p:spPr>
        <p:txBody>
          <a:bodyPr wrap="none" rtlCol="0">
            <a:spAutoFit/>
          </a:bodyPr>
          <a:lstStyle/>
          <a:p>
            <a:r>
              <a:rPr lang="en-GB" dirty="0" smtClean="0"/>
              <a:t>Model 2</a:t>
            </a:r>
            <a:endParaRPr lang="en-GB" dirty="0"/>
          </a:p>
        </p:txBody>
      </p:sp>
      <p:sp>
        <p:nvSpPr>
          <p:cNvPr id="66" name="TextBox 65"/>
          <p:cNvSpPr txBox="1"/>
          <p:nvPr/>
        </p:nvSpPr>
        <p:spPr>
          <a:xfrm>
            <a:off x="6586416" y="3392691"/>
            <a:ext cx="1005403" cy="369332"/>
          </a:xfrm>
          <a:prstGeom prst="rect">
            <a:avLst/>
          </a:prstGeom>
          <a:noFill/>
        </p:spPr>
        <p:txBody>
          <a:bodyPr wrap="none" rtlCol="0">
            <a:spAutoFit/>
          </a:bodyPr>
          <a:lstStyle/>
          <a:p>
            <a:r>
              <a:rPr lang="en-GB" dirty="0" smtClean="0"/>
              <a:t>Model 3</a:t>
            </a:r>
            <a:endParaRPr lang="en-GB" dirty="0"/>
          </a:p>
        </p:txBody>
      </p:sp>
    </p:spTree>
    <p:extLst>
      <p:ext uri="{BB962C8B-B14F-4D97-AF65-F5344CB8AC3E}">
        <p14:creationId xmlns:p14="http://schemas.microsoft.com/office/powerpoint/2010/main" val="276141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a:xfrm>
            <a:off x="330200" y="1628800"/>
            <a:ext cx="8489950" cy="3960986"/>
          </a:xfrm>
        </p:spPr>
        <p:txBody>
          <a:bodyPr/>
          <a:lstStyle/>
          <a:p>
            <a:r>
              <a:rPr lang="en-GB" sz="2600" dirty="0" smtClean="0">
                <a:solidFill>
                  <a:schemeClr val="bg1">
                    <a:lumMod val="50000"/>
                  </a:schemeClr>
                </a:solidFill>
              </a:rPr>
              <a:t>Overview of DCM</a:t>
            </a:r>
          </a:p>
          <a:p>
            <a:pPr lvl="1"/>
            <a:r>
              <a:rPr lang="en-GB" sz="2600" dirty="0" smtClean="0">
                <a:solidFill>
                  <a:schemeClr val="bg1">
                    <a:lumMod val="50000"/>
                  </a:schemeClr>
                </a:solidFill>
              </a:rPr>
              <a:t>Effective connectivity, DCM framework, generative models</a:t>
            </a:r>
            <a:br>
              <a:rPr lang="en-GB" sz="2600" dirty="0" smtClean="0">
                <a:solidFill>
                  <a:schemeClr val="bg1">
                    <a:lumMod val="50000"/>
                  </a:schemeClr>
                </a:solidFill>
              </a:rPr>
            </a:br>
            <a:endParaRPr lang="en-GB" sz="2600" dirty="0" smtClean="0">
              <a:solidFill>
                <a:schemeClr val="bg1">
                  <a:lumMod val="50000"/>
                </a:schemeClr>
              </a:solidFill>
            </a:endParaRPr>
          </a:p>
          <a:p>
            <a:r>
              <a:rPr lang="en-GB" sz="2600" dirty="0" smtClean="0">
                <a:solidFill>
                  <a:schemeClr val="bg1">
                    <a:lumMod val="50000"/>
                  </a:schemeClr>
                </a:solidFill>
              </a:rPr>
              <a:t>Model specification</a:t>
            </a:r>
            <a:endParaRPr lang="en-GB" sz="2600" dirty="0" smtClean="0">
              <a:solidFill>
                <a:schemeClr val="bg1">
                  <a:lumMod val="50000"/>
                </a:schemeClr>
              </a:solidFill>
            </a:endParaRPr>
          </a:p>
          <a:p>
            <a:pPr lvl="1"/>
            <a:r>
              <a:rPr lang="en-GB" sz="2600" dirty="0" smtClean="0">
                <a:solidFill>
                  <a:schemeClr val="bg1">
                    <a:lumMod val="50000"/>
                  </a:schemeClr>
                </a:solidFill>
              </a:rPr>
              <a:t>Neural model, haemodynamic model</a:t>
            </a:r>
            <a:br>
              <a:rPr lang="en-GB" sz="2600" dirty="0" smtClean="0">
                <a:solidFill>
                  <a:schemeClr val="bg1">
                    <a:lumMod val="50000"/>
                  </a:schemeClr>
                </a:solidFill>
              </a:rPr>
            </a:br>
            <a:endParaRPr lang="en-GB" sz="2600" dirty="0" smtClean="0">
              <a:solidFill>
                <a:schemeClr val="bg1">
                  <a:lumMod val="50000"/>
                </a:schemeClr>
              </a:solidFill>
            </a:endParaRPr>
          </a:p>
          <a:p>
            <a:r>
              <a:rPr lang="en-GB" sz="2600" dirty="0" smtClean="0">
                <a:solidFill>
                  <a:schemeClr val="bg1">
                    <a:lumMod val="50000"/>
                  </a:schemeClr>
                </a:solidFill>
              </a:rPr>
              <a:t>Model estimation</a:t>
            </a:r>
            <a:endParaRPr lang="en-GB" sz="2600" dirty="0" smtClean="0">
              <a:solidFill>
                <a:schemeClr val="bg1">
                  <a:lumMod val="50000"/>
                </a:schemeClr>
              </a:solidFill>
            </a:endParaRPr>
          </a:p>
          <a:p>
            <a:pPr lvl="1"/>
            <a:r>
              <a:rPr lang="en-GB" sz="2600" dirty="0" smtClean="0">
                <a:solidFill>
                  <a:schemeClr val="bg1">
                    <a:lumMod val="50000"/>
                  </a:schemeClr>
                </a:solidFill>
              </a:rPr>
              <a:t>Model inversion, parameter </a:t>
            </a:r>
            <a:r>
              <a:rPr lang="en-GB" sz="2600" dirty="0" smtClean="0">
                <a:solidFill>
                  <a:schemeClr val="bg1">
                    <a:lumMod val="50000"/>
                  </a:schemeClr>
                </a:solidFill>
              </a:rPr>
              <a:t>inference</a:t>
            </a:r>
            <a:r>
              <a:rPr lang="en-GB" sz="2600" dirty="0" smtClean="0">
                <a:solidFill>
                  <a:schemeClr val="accent2"/>
                </a:solidFill>
              </a:rPr>
              <a:t/>
            </a:r>
            <a:br>
              <a:rPr lang="en-GB" sz="2600" dirty="0" smtClean="0">
                <a:solidFill>
                  <a:schemeClr val="accent2"/>
                </a:solidFill>
              </a:rPr>
            </a:br>
            <a:endParaRPr lang="en-GB" sz="2600" dirty="0" smtClean="0">
              <a:solidFill>
                <a:schemeClr val="accent2"/>
              </a:solidFill>
            </a:endParaRPr>
          </a:p>
          <a:p>
            <a:r>
              <a:rPr lang="en-GB" sz="2600" b="1" dirty="0" smtClean="0"/>
              <a:t>Example</a:t>
            </a:r>
            <a:endParaRPr lang="en-GB" sz="2600" b="1" dirty="0" smtClean="0"/>
          </a:p>
          <a:p>
            <a:endParaRPr lang="en-GB" sz="2600" dirty="0" smtClean="0"/>
          </a:p>
          <a:p>
            <a:endParaRPr lang="en-GB" sz="2600" dirty="0"/>
          </a:p>
        </p:txBody>
      </p:sp>
    </p:spTree>
    <p:extLst>
      <p:ext uri="{BB962C8B-B14F-4D97-AF65-F5344CB8AC3E}">
        <p14:creationId xmlns:p14="http://schemas.microsoft.com/office/powerpoint/2010/main" val="3004648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Preparing data</a:t>
            </a:r>
            <a:endParaRPr lang="en-GB" dirty="0"/>
          </a:p>
        </p:txBody>
      </p:sp>
      <p:sp>
        <p:nvSpPr>
          <p:cNvPr id="5" name="Text Placeholder 4"/>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232626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92" name="Group 6291"/>
          <p:cNvGrpSpPr/>
          <p:nvPr/>
        </p:nvGrpSpPr>
        <p:grpSpPr>
          <a:xfrm>
            <a:off x="2673079" y="2636912"/>
            <a:ext cx="3816424" cy="3253744"/>
            <a:chOff x="539552" y="2204864"/>
            <a:chExt cx="3096344" cy="2639831"/>
          </a:xfrm>
        </p:grpSpPr>
        <p:sp>
          <p:nvSpPr>
            <p:cNvPr id="168" name="Rectangle 87"/>
            <p:cNvSpPr>
              <a:spLocks noChangeArrowheads="1"/>
            </p:cNvSpPr>
            <p:nvPr/>
          </p:nvSpPr>
          <p:spPr bwMode="auto">
            <a:xfrm>
              <a:off x="539552" y="3442467"/>
              <a:ext cx="1659090" cy="137420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Rectangle 88"/>
            <p:cNvSpPr>
              <a:spLocks noChangeArrowheads="1"/>
            </p:cNvSpPr>
            <p:nvPr/>
          </p:nvSpPr>
          <p:spPr bwMode="auto">
            <a:xfrm>
              <a:off x="539552" y="3442467"/>
              <a:ext cx="1659090" cy="1374207"/>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70" name="Picture 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442467"/>
              <a:ext cx="1659090" cy="137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 name="Line 90"/>
            <p:cNvSpPr>
              <a:spLocks noChangeShapeType="1"/>
            </p:cNvSpPr>
            <p:nvPr/>
          </p:nvSpPr>
          <p:spPr bwMode="auto">
            <a:xfrm>
              <a:off x="539552" y="4128987"/>
              <a:ext cx="1659090"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 name="Line 91"/>
            <p:cNvSpPr>
              <a:spLocks noChangeShapeType="1"/>
            </p:cNvSpPr>
            <p:nvPr/>
          </p:nvSpPr>
          <p:spPr bwMode="auto">
            <a:xfrm flipV="1">
              <a:off x="704176" y="3442467"/>
              <a:ext cx="0" cy="1374207"/>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Line 92"/>
            <p:cNvSpPr>
              <a:spLocks noChangeShapeType="1"/>
            </p:cNvSpPr>
            <p:nvPr/>
          </p:nvSpPr>
          <p:spPr bwMode="auto">
            <a:xfrm>
              <a:off x="539552" y="3442467"/>
              <a:ext cx="16590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Line 93"/>
            <p:cNvSpPr>
              <a:spLocks noChangeShapeType="1"/>
            </p:cNvSpPr>
            <p:nvPr/>
          </p:nvSpPr>
          <p:spPr bwMode="auto">
            <a:xfrm>
              <a:off x="539552" y="4816674"/>
              <a:ext cx="16590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Line 94"/>
            <p:cNvSpPr>
              <a:spLocks noChangeShapeType="1"/>
            </p:cNvSpPr>
            <p:nvPr/>
          </p:nvSpPr>
          <p:spPr bwMode="auto">
            <a:xfrm flipV="1">
              <a:off x="2198641" y="3442467"/>
              <a:ext cx="0" cy="137420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Line 95"/>
            <p:cNvSpPr>
              <a:spLocks noChangeShapeType="1"/>
            </p:cNvSpPr>
            <p:nvPr/>
          </p:nvSpPr>
          <p:spPr bwMode="auto">
            <a:xfrm flipV="1">
              <a:off x="539552" y="3442467"/>
              <a:ext cx="0" cy="137420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Line 96"/>
            <p:cNvSpPr>
              <a:spLocks noChangeShapeType="1"/>
            </p:cNvSpPr>
            <p:nvPr/>
          </p:nvSpPr>
          <p:spPr bwMode="auto">
            <a:xfrm>
              <a:off x="539552" y="4816674"/>
              <a:ext cx="16590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Line 97"/>
            <p:cNvSpPr>
              <a:spLocks noChangeShapeType="1"/>
            </p:cNvSpPr>
            <p:nvPr/>
          </p:nvSpPr>
          <p:spPr bwMode="auto">
            <a:xfrm flipV="1">
              <a:off x="539552" y="3442467"/>
              <a:ext cx="0" cy="137420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Line 98"/>
            <p:cNvSpPr>
              <a:spLocks noChangeShapeType="1"/>
            </p:cNvSpPr>
            <p:nvPr/>
          </p:nvSpPr>
          <p:spPr bwMode="auto">
            <a:xfrm>
              <a:off x="539552" y="3442467"/>
              <a:ext cx="16590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Line 99"/>
            <p:cNvSpPr>
              <a:spLocks noChangeShapeType="1"/>
            </p:cNvSpPr>
            <p:nvPr/>
          </p:nvSpPr>
          <p:spPr bwMode="auto">
            <a:xfrm>
              <a:off x="539552" y="4816674"/>
              <a:ext cx="16590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Line 100"/>
            <p:cNvSpPr>
              <a:spLocks noChangeShapeType="1"/>
            </p:cNvSpPr>
            <p:nvPr/>
          </p:nvSpPr>
          <p:spPr bwMode="auto">
            <a:xfrm flipV="1">
              <a:off x="2198641" y="3442467"/>
              <a:ext cx="0" cy="137420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Line 101"/>
            <p:cNvSpPr>
              <a:spLocks noChangeShapeType="1"/>
            </p:cNvSpPr>
            <p:nvPr/>
          </p:nvSpPr>
          <p:spPr bwMode="auto">
            <a:xfrm flipV="1">
              <a:off x="539552" y="3442467"/>
              <a:ext cx="0" cy="137420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Rectangle 102"/>
            <p:cNvSpPr>
              <a:spLocks noChangeArrowheads="1"/>
            </p:cNvSpPr>
            <p:nvPr/>
          </p:nvSpPr>
          <p:spPr bwMode="auto">
            <a:xfrm>
              <a:off x="539552" y="2204864"/>
              <a:ext cx="1659090" cy="11873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4" name="Rectangle 103"/>
            <p:cNvSpPr>
              <a:spLocks noChangeArrowheads="1"/>
            </p:cNvSpPr>
            <p:nvPr/>
          </p:nvSpPr>
          <p:spPr bwMode="auto">
            <a:xfrm>
              <a:off x="539552" y="2204864"/>
              <a:ext cx="1659090" cy="1187399"/>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5" name="Picture 1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204864"/>
              <a:ext cx="1659090" cy="118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 name="Line 105"/>
            <p:cNvSpPr>
              <a:spLocks noChangeShapeType="1"/>
            </p:cNvSpPr>
            <p:nvPr/>
          </p:nvSpPr>
          <p:spPr bwMode="auto">
            <a:xfrm>
              <a:off x="539552" y="2941588"/>
              <a:ext cx="1659090"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Line 106"/>
            <p:cNvSpPr>
              <a:spLocks noChangeShapeType="1"/>
            </p:cNvSpPr>
            <p:nvPr/>
          </p:nvSpPr>
          <p:spPr bwMode="auto">
            <a:xfrm flipV="1">
              <a:off x="704176" y="2204864"/>
              <a:ext cx="0" cy="118739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Line 107"/>
            <p:cNvSpPr>
              <a:spLocks noChangeShapeType="1"/>
            </p:cNvSpPr>
            <p:nvPr/>
          </p:nvSpPr>
          <p:spPr bwMode="auto">
            <a:xfrm>
              <a:off x="539552" y="2204864"/>
              <a:ext cx="16590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Line 108"/>
            <p:cNvSpPr>
              <a:spLocks noChangeShapeType="1"/>
            </p:cNvSpPr>
            <p:nvPr/>
          </p:nvSpPr>
          <p:spPr bwMode="auto">
            <a:xfrm>
              <a:off x="539552" y="3392262"/>
              <a:ext cx="16590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Line 109"/>
            <p:cNvSpPr>
              <a:spLocks noChangeShapeType="1"/>
            </p:cNvSpPr>
            <p:nvPr/>
          </p:nvSpPr>
          <p:spPr bwMode="auto">
            <a:xfrm flipV="1">
              <a:off x="2198641" y="2204864"/>
              <a:ext cx="0" cy="118739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Line 110"/>
            <p:cNvSpPr>
              <a:spLocks noChangeShapeType="1"/>
            </p:cNvSpPr>
            <p:nvPr/>
          </p:nvSpPr>
          <p:spPr bwMode="auto">
            <a:xfrm flipV="1">
              <a:off x="539552" y="2204864"/>
              <a:ext cx="0" cy="118739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Line 111"/>
            <p:cNvSpPr>
              <a:spLocks noChangeShapeType="1"/>
            </p:cNvSpPr>
            <p:nvPr/>
          </p:nvSpPr>
          <p:spPr bwMode="auto">
            <a:xfrm>
              <a:off x="539552" y="3392262"/>
              <a:ext cx="16590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Line 112"/>
            <p:cNvSpPr>
              <a:spLocks noChangeShapeType="1"/>
            </p:cNvSpPr>
            <p:nvPr/>
          </p:nvSpPr>
          <p:spPr bwMode="auto">
            <a:xfrm flipV="1">
              <a:off x="539552" y="2204864"/>
              <a:ext cx="0" cy="118739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Line 113"/>
            <p:cNvSpPr>
              <a:spLocks noChangeShapeType="1"/>
            </p:cNvSpPr>
            <p:nvPr/>
          </p:nvSpPr>
          <p:spPr bwMode="auto">
            <a:xfrm>
              <a:off x="539552" y="2204864"/>
              <a:ext cx="16590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Line 114"/>
            <p:cNvSpPr>
              <a:spLocks noChangeShapeType="1"/>
            </p:cNvSpPr>
            <p:nvPr/>
          </p:nvSpPr>
          <p:spPr bwMode="auto">
            <a:xfrm>
              <a:off x="539552" y="3392262"/>
              <a:ext cx="16590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Line 115"/>
            <p:cNvSpPr>
              <a:spLocks noChangeShapeType="1"/>
            </p:cNvSpPr>
            <p:nvPr/>
          </p:nvSpPr>
          <p:spPr bwMode="auto">
            <a:xfrm flipV="1">
              <a:off x="2198641" y="2204864"/>
              <a:ext cx="0" cy="118739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 name="Line 116"/>
            <p:cNvSpPr>
              <a:spLocks noChangeShapeType="1"/>
            </p:cNvSpPr>
            <p:nvPr/>
          </p:nvSpPr>
          <p:spPr bwMode="auto">
            <a:xfrm flipV="1">
              <a:off x="539552" y="2204864"/>
              <a:ext cx="0" cy="118739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Rectangle 117"/>
            <p:cNvSpPr>
              <a:spLocks noChangeArrowheads="1"/>
            </p:cNvSpPr>
            <p:nvPr/>
          </p:nvSpPr>
          <p:spPr bwMode="auto">
            <a:xfrm>
              <a:off x="2255851" y="2204864"/>
              <a:ext cx="1380045" cy="11873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Rectangle 118"/>
            <p:cNvSpPr>
              <a:spLocks noChangeArrowheads="1"/>
            </p:cNvSpPr>
            <p:nvPr/>
          </p:nvSpPr>
          <p:spPr bwMode="auto">
            <a:xfrm>
              <a:off x="2255851" y="2204864"/>
              <a:ext cx="1380045" cy="1187399"/>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0" name="Picture 1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5851" y="2204864"/>
              <a:ext cx="1380045" cy="118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 name="Line 120"/>
            <p:cNvSpPr>
              <a:spLocks noChangeShapeType="1"/>
            </p:cNvSpPr>
            <p:nvPr/>
          </p:nvSpPr>
          <p:spPr bwMode="auto">
            <a:xfrm>
              <a:off x="2255851" y="2941588"/>
              <a:ext cx="13800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Line 121"/>
            <p:cNvSpPr>
              <a:spLocks noChangeShapeType="1"/>
            </p:cNvSpPr>
            <p:nvPr/>
          </p:nvSpPr>
          <p:spPr bwMode="auto">
            <a:xfrm flipV="1">
              <a:off x="2942371" y="2204864"/>
              <a:ext cx="0" cy="118739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Line 122"/>
            <p:cNvSpPr>
              <a:spLocks noChangeShapeType="1"/>
            </p:cNvSpPr>
            <p:nvPr/>
          </p:nvSpPr>
          <p:spPr bwMode="auto">
            <a:xfrm>
              <a:off x="2255851" y="2204864"/>
              <a:ext cx="138004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123"/>
            <p:cNvSpPr>
              <a:spLocks noChangeShapeType="1"/>
            </p:cNvSpPr>
            <p:nvPr/>
          </p:nvSpPr>
          <p:spPr bwMode="auto">
            <a:xfrm>
              <a:off x="2255851" y="3392262"/>
              <a:ext cx="138004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Line 124"/>
            <p:cNvSpPr>
              <a:spLocks noChangeShapeType="1"/>
            </p:cNvSpPr>
            <p:nvPr/>
          </p:nvSpPr>
          <p:spPr bwMode="auto">
            <a:xfrm flipV="1">
              <a:off x="3635896" y="2204864"/>
              <a:ext cx="0" cy="118739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Line 125"/>
            <p:cNvSpPr>
              <a:spLocks noChangeShapeType="1"/>
            </p:cNvSpPr>
            <p:nvPr/>
          </p:nvSpPr>
          <p:spPr bwMode="auto">
            <a:xfrm flipV="1">
              <a:off x="2255851" y="2204864"/>
              <a:ext cx="0" cy="118739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Line 126"/>
            <p:cNvSpPr>
              <a:spLocks noChangeShapeType="1"/>
            </p:cNvSpPr>
            <p:nvPr/>
          </p:nvSpPr>
          <p:spPr bwMode="auto">
            <a:xfrm>
              <a:off x="2255851" y="3392262"/>
              <a:ext cx="138004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Line 127"/>
            <p:cNvSpPr>
              <a:spLocks noChangeShapeType="1"/>
            </p:cNvSpPr>
            <p:nvPr/>
          </p:nvSpPr>
          <p:spPr bwMode="auto">
            <a:xfrm flipV="1">
              <a:off x="2255851" y="2204864"/>
              <a:ext cx="0" cy="118739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Line 128"/>
            <p:cNvSpPr>
              <a:spLocks noChangeShapeType="1"/>
            </p:cNvSpPr>
            <p:nvPr/>
          </p:nvSpPr>
          <p:spPr bwMode="auto">
            <a:xfrm>
              <a:off x="2255851" y="2204864"/>
              <a:ext cx="138004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 name="Line 129"/>
            <p:cNvSpPr>
              <a:spLocks noChangeShapeType="1"/>
            </p:cNvSpPr>
            <p:nvPr/>
          </p:nvSpPr>
          <p:spPr bwMode="auto">
            <a:xfrm>
              <a:off x="2255851" y="3392262"/>
              <a:ext cx="138004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Line 130"/>
            <p:cNvSpPr>
              <a:spLocks noChangeShapeType="1"/>
            </p:cNvSpPr>
            <p:nvPr/>
          </p:nvSpPr>
          <p:spPr bwMode="auto">
            <a:xfrm flipV="1">
              <a:off x="3635896" y="2204864"/>
              <a:ext cx="0" cy="118739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 name="Line 131"/>
            <p:cNvSpPr>
              <a:spLocks noChangeShapeType="1"/>
            </p:cNvSpPr>
            <p:nvPr/>
          </p:nvSpPr>
          <p:spPr bwMode="auto">
            <a:xfrm flipV="1">
              <a:off x="2255851" y="2204864"/>
              <a:ext cx="0" cy="118739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 name="Rectangle 132"/>
            <p:cNvSpPr>
              <a:spLocks noChangeArrowheads="1"/>
            </p:cNvSpPr>
            <p:nvPr/>
          </p:nvSpPr>
          <p:spPr bwMode="auto">
            <a:xfrm>
              <a:off x="2469513" y="3471656"/>
              <a:ext cx="279045" cy="13158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 name="Rectangle 133"/>
            <p:cNvSpPr>
              <a:spLocks noChangeArrowheads="1"/>
            </p:cNvSpPr>
            <p:nvPr/>
          </p:nvSpPr>
          <p:spPr bwMode="auto">
            <a:xfrm>
              <a:off x="2469513" y="3471656"/>
              <a:ext cx="279045" cy="1315830"/>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15" name="Picture 1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9513" y="3471656"/>
              <a:ext cx="279045" cy="1315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 name="Line 135"/>
            <p:cNvSpPr>
              <a:spLocks noChangeShapeType="1"/>
            </p:cNvSpPr>
            <p:nvPr/>
          </p:nvSpPr>
          <p:spPr bwMode="auto">
            <a:xfrm>
              <a:off x="2469513" y="3471656"/>
              <a:ext cx="27904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 name="Line 136"/>
            <p:cNvSpPr>
              <a:spLocks noChangeShapeType="1"/>
            </p:cNvSpPr>
            <p:nvPr/>
          </p:nvSpPr>
          <p:spPr bwMode="auto">
            <a:xfrm>
              <a:off x="2469513" y="4787485"/>
              <a:ext cx="27904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 name="Line 137"/>
            <p:cNvSpPr>
              <a:spLocks noChangeShapeType="1"/>
            </p:cNvSpPr>
            <p:nvPr/>
          </p:nvSpPr>
          <p:spPr bwMode="auto">
            <a:xfrm flipV="1">
              <a:off x="2748558" y="3471656"/>
              <a:ext cx="0" cy="13158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 name="Line 138"/>
            <p:cNvSpPr>
              <a:spLocks noChangeShapeType="1"/>
            </p:cNvSpPr>
            <p:nvPr/>
          </p:nvSpPr>
          <p:spPr bwMode="auto">
            <a:xfrm flipV="1">
              <a:off x="2469513" y="3471656"/>
              <a:ext cx="0" cy="13158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 name="Line 139"/>
            <p:cNvSpPr>
              <a:spLocks noChangeShapeType="1"/>
            </p:cNvSpPr>
            <p:nvPr/>
          </p:nvSpPr>
          <p:spPr bwMode="auto">
            <a:xfrm>
              <a:off x="2469513" y="4787485"/>
              <a:ext cx="27904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 name="Line 140"/>
            <p:cNvSpPr>
              <a:spLocks noChangeShapeType="1"/>
            </p:cNvSpPr>
            <p:nvPr/>
          </p:nvSpPr>
          <p:spPr bwMode="auto">
            <a:xfrm flipV="1">
              <a:off x="2469513" y="3471656"/>
              <a:ext cx="0" cy="13158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2" name="Line 141"/>
            <p:cNvSpPr>
              <a:spLocks noChangeShapeType="1"/>
            </p:cNvSpPr>
            <p:nvPr/>
          </p:nvSpPr>
          <p:spPr bwMode="auto">
            <a:xfrm>
              <a:off x="2469513" y="4773475"/>
              <a:ext cx="817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 name="Line 142"/>
            <p:cNvSpPr>
              <a:spLocks noChangeShapeType="1"/>
            </p:cNvSpPr>
            <p:nvPr/>
          </p:nvSpPr>
          <p:spPr bwMode="auto">
            <a:xfrm flipH="1">
              <a:off x="2734547" y="4773475"/>
              <a:ext cx="1401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4" name="Rectangle 143"/>
            <p:cNvSpPr>
              <a:spLocks noChangeArrowheads="1"/>
            </p:cNvSpPr>
            <p:nvPr/>
          </p:nvSpPr>
          <p:spPr bwMode="auto">
            <a:xfrm>
              <a:off x="2357917" y="4716264"/>
              <a:ext cx="78226" cy="12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5" name="Line 144"/>
            <p:cNvSpPr>
              <a:spLocks noChangeShapeType="1"/>
            </p:cNvSpPr>
            <p:nvPr/>
          </p:nvSpPr>
          <p:spPr bwMode="auto">
            <a:xfrm>
              <a:off x="2469513" y="4580829"/>
              <a:ext cx="817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 name="Line 145"/>
            <p:cNvSpPr>
              <a:spLocks noChangeShapeType="1"/>
            </p:cNvSpPr>
            <p:nvPr/>
          </p:nvSpPr>
          <p:spPr bwMode="auto">
            <a:xfrm flipH="1">
              <a:off x="2734547" y="4580829"/>
              <a:ext cx="1401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 name="Rectangle 146"/>
            <p:cNvSpPr>
              <a:spLocks noChangeArrowheads="1"/>
            </p:cNvSpPr>
            <p:nvPr/>
          </p:nvSpPr>
          <p:spPr bwMode="auto">
            <a:xfrm>
              <a:off x="2357917" y="4523619"/>
              <a:ext cx="78226" cy="12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8" name="Line 147"/>
            <p:cNvSpPr>
              <a:spLocks noChangeShapeType="1"/>
            </p:cNvSpPr>
            <p:nvPr/>
          </p:nvSpPr>
          <p:spPr bwMode="auto">
            <a:xfrm>
              <a:off x="2469513" y="4387015"/>
              <a:ext cx="817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9" name="Line 148"/>
            <p:cNvSpPr>
              <a:spLocks noChangeShapeType="1"/>
            </p:cNvSpPr>
            <p:nvPr/>
          </p:nvSpPr>
          <p:spPr bwMode="auto">
            <a:xfrm flipH="1">
              <a:off x="2734547" y="4387015"/>
              <a:ext cx="1401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 name="Rectangle 149"/>
            <p:cNvSpPr>
              <a:spLocks noChangeArrowheads="1"/>
            </p:cNvSpPr>
            <p:nvPr/>
          </p:nvSpPr>
          <p:spPr bwMode="auto">
            <a:xfrm>
              <a:off x="2357917" y="4329806"/>
              <a:ext cx="78226" cy="12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4</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1" name="Line 150"/>
            <p:cNvSpPr>
              <a:spLocks noChangeShapeType="1"/>
            </p:cNvSpPr>
            <p:nvPr/>
          </p:nvSpPr>
          <p:spPr bwMode="auto">
            <a:xfrm>
              <a:off x="2469513" y="4194370"/>
              <a:ext cx="817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 name="Line 151"/>
            <p:cNvSpPr>
              <a:spLocks noChangeShapeType="1"/>
            </p:cNvSpPr>
            <p:nvPr/>
          </p:nvSpPr>
          <p:spPr bwMode="auto">
            <a:xfrm flipH="1">
              <a:off x="2734547" y="4194370"/>
              <a:ext cx="1401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 name="Rectangle 152"/>
            <p:cNvSpPr>
              <a:spLocks noChangeArrowheads="1"/>
            </p:cNvSpPr>
            <p:nvPr/>
          </p:nvSpPr>
          <p:spPr bwMode="auto">
            <a:xfrm>
              <a:off x="2357917" y="4137159"/>
              <a:ext cx="78226" cy="12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6</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4" name="Line 153"/>
            <p:cNvSpPr>
              <a:spLocks noChangeShapeType="1"/>
            </p:cNvSpPr>
            <p:nvPr/>
          </p:nvSpPr>
          <p:spPr bwMode="auto">
            <a:xfrm>
              <a:off x="2469513" y="3993551"/>
              <a:ext cx="817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 name="Line 154"/>
            <p:cNvSpPr>
              <a:spLocks noChangeShapeType="1"/>
            </p:cNvSpPr>
            <p:nvPr/>
          </p:nvSpPr>
          <p:spPr bwMode="auto">
            <a:xfrm flipH="1">
              <a:off x="2734547" y="3993551"/>
              <a:ext cx="1401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 name="Rectangle 155"/>
            <p:cNvSpPr>
              <a:spLocks noChangeArrowheads="1"/>
            </p:cNvSpPr>
            <p:nvPr/>
          </p:nvSpPr>
          <p:spPr bwMode="auto">
            <a:xfrm>
              <a:off x="2357917" y="3936341"/>
              <a:ext cx="78226" cy="12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8</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7" name="Line 156"/>
            <p:cNvSpPr>
              <a:spLocks noChangeShapeType="1"/>
            </p:cNvSpPr>
            <p:nvPr/>
          </p:nvSpPr>
          <p:spPr bwMode="auto">
            <a:xfrm>
              <a:off x="2469513" y="3800905"/>
              <a:ext cx="817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 name="Line 157"/>
            <p:cNvSpPr>
              <a:spLocks noChangeShapeType="1"/>
            </p:cNvSpPr>
            <p:nvPr/>
          </p:nvSpPr>
          <p:spPr bwMode="auto">
            <a:xfrm flipH="1">
              <a:off x="2734547" y="3800905"/>
              <a:ext cx="1401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9" name="Rectangle 158"/>
            <p:cNvSpPr>
              <a:spLocks noChangeArrowheads="1"/>
            </p:cNvSpPr>
            <p:nvPr/>
          </p:nvSpPr>
          <p:spPr bwMode="auto">
            <a:xfrm>
              <a:off x="2314718" y="3742527"/>
              <a:ext cx="121425" cy="12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10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0" name="Line 159"/>
            <p:cNvSpPr>
              <a:spLocks noChangeShapeType="1"/>
            </p:cNvSpPr>
            <p:nvPr/>
          </p:nvSpPr>
          <p:spPr bwMode="auto">
            <a:xfrm>
              <a:off x="2469513" y="3607092"/>
              <a:ext cx="817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1" name="Line 160"/>
            <p:cNvSpPr>
              <a:spLocks noChangeShapeType="1"/>
            </p:cNvSpPr>
            <p:nvPr/>
          </p:nvSpPr>
          <p:spPr bwMode="auto">
            <a:xfrm flipH="1">
              <a:off x="2734547" y="3607092"/>
              <a:ext cx="1401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2" name="Rectangle 161"/>
            <p:cNvSpPr>
              <a:spLocks noChangeArrowheads="1"/>
            </p:cNvSpPr>
            <p:nvPr/>
          </p:nvSpPr>
          <p:spPr bwMode="auto">
            <a:xfrm>
              <a:off x="2314718" y="3549882"/>
              <a:ext cx="121425" cy="12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12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3" name="Line 162"/>
            <p:cNvSpPr>
              <a:spLocks noChangeShapeType="1"/>
            </p:cNvSpPr>
            <p:nvPr/>
          </p:nvSpPr>
          <p:spPr bwMode="auto">
            <a:xfrm>
              <a:off x="2469513" y="3471656"/>
              <a:ext cx="27904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4" name="Line 163"/>
            <p:cNvSpPr>
              <a:spLocks noChangeShapeType="1"/>
            </p:cNvSpPr>
            <p:nvPr/>
          </p:nvSpPr>
          <p:spPr bwMode="auto">
            <a:xfrm>
              <a:off x="2469513" y="4787485"/>
              <a:ext cx="27904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5" name="Line 164"/>
            <p:cNvSpPr>
              <a:spLocks noChangeShapeType="1"/>
            </p:cNvSpPr>
            <p:nvPr/>
          </p:nvSpPr>
          <p:spPr bwMode="auto">
            <a:xfrm flipV="1">
              <a:off x="2748558" y="3471656"/>
              <a:ext cx="0" cy="13158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47" name="TextBox 246"/>
          <p:cNvSpPr txBox="1"/>
          <p:nvPr/>
        </p:nvSpPr>
        <p:spPr>
          <a:xfrm>
            <a:off x="251520" y="692696"/>
            <a:ext cx="5040560" cy="369332"/>
          </a:xfrm>
          <a:prstGeom prst="rect">
            <a:avLst/>
          </a:prstGeom>
          <a:noFill/>
        </p:spPr>
        <p:txBody>
          <a:bodyPr wrap="square" rtlCol="0">
            <a:spAutoFit/>
          </a:bodyPr>
          <a:lstStyle/>
          <a:p>
            <a:r>
              <a:rPr lang="en-GB" b="1" dirty="0" smtClean="0"/>
              <a:t>Choosing Regions of Interest</a:t>
            </a:r>
            <a:endParaRPr lang="en-GB" b="1" dirty="0"/>
          </a:p>
        </p:txBody>
      </p:sp>
      <p:sp>
        <p:nvSpPr>
          <p:cNvPr id="6281" name="TextBox 6280"/>
          <p:cNvSpPr txBox="1"/>
          <p:nvPr/>
        </p:nvSpPr>
        <p:spPr>
          <a:xfrm>
            <a:off x="2706739" y="1763905"/>
            <a:ext cx="3897881" cy="369332"/>
          </a:xfrm>
          <a:prstGeom prst="rect">
            <a:avLst/>
          </a:prstGeom>
          <a:noFill/>
        </p:spPr>
        <p:txBody>
          <a:bodyPr wrap="square" rtlCol="0">
            <a:spAutoFit/>
          </a:bodyPr>
          <a:lstStyle/>
          <a:p>
            <a:r>
              <a:rPr lang="en-GB" dirty="0" smtClean="0">
                <a:solidFill>
                  <a:schemeClr val="accent2">
                    <a:lumMod val="75000"/>
                  </a:schemeClr>
                </a:solidFill>
              </a:rPr>
              <a:t>We generally start with SPM results</a:t>
            </a:r>
            <a:endParaRPr lang="en-GB" dirty="0">
              <a:solidFill>
                <a:schemeClr val="accent2">
                  <a:lumMod val="75000"/>
                </a:schemeClr>
              </a:solidFill>
            </a:endParaRPr>
          </a:p>
        </p:txBody>
      </p:sp>
    </p:spTree>
    <p:extLst>
      <p:ext uri="{BB962C8B-B14F-4D97-AF65-F5344CB8AC3E}">
        <p14:creationId xmlns:p14="http://schemas.microsoft.com/office/powerpoint/2010/main" val="35418410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39110" y="3968914"/>
            <a:ext cx="1978049" cy="1978049"/>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t>
            </a:r>
            <a:endParaRPr lang="en-GB" dirty="0">
              <a:solidFill>
                <a:schemeClr val="tx1"/>
              </a:solidFill>
            </a:endParaRPr>
          </a:p>
        </p:txBody>
      </p:sp>
      <p:sp>
        <p:nvSpPr>
          <p:cNvPr id="3" name="TextBox 2"/>
          <p:cNvSpPr txBox="1"/>
          <p:nvPr/>
        </p:nvSpPr>
        <p:spPr>
          <a:xfrm>
            <a:off x="236839" y="614349"/>
            <a:ext cx="1656184" cy="369332"/>
          </a:xfrm>
          <a:prstGeom prst="rect">
            <a:avLst/>
          </a:prstGeom>
          <a:noFill/>
        </p:spPr>
        <p:txBody>
          <a:bodyPr wrap="square" rtlCol="0">
            <a:spAutoFit/>
          </a:bodyPr>
          <a:lstStyle>
            <a:defPPr>
              <a:defRPr lang="en-US"/>
            </a:defPPr>
            <a:lvl1pPr>
              <a:defRPr>
                <a:solidFill>
                  <a:schemeClr val="accent2">
                    <a:lumMod val="75000"/>
                  </a:schemeClr>
                </a:solidFill>
              </a:defRPr>
            </a:lvl1pPr>
          </a:lstStyle>
          <a:p>
            <a:r>
              <a:rPr lang="en-GB" b="1" dirty="0">
                <a:solidFill>
                  <a:schemeClr val="tx1"/>
                </a:solidFill>
              </a:rPr>
              <a:t>ROI Options</a:t>
            </a:r>
          </a:p>
        </p:txBody>
      </p:sp>
      <p:sp>
        <p:nvSpPr>
          <p:cNvPr id="4" name="TextBox 3"/>
          <p:cNvSpPr txBox="1"/>
          <p:nvPr/>
        </p:nvSpPr>
        <p:spPr>
          <a:xfrm>
            <a:off x="236839" y="1040263"/>
            <a:ext cx="3240360" cy="369332"/>
          </a:xfrm>
          <a:prstGeom prst="rect">
            <a:avLst/>
          </a:prstGeom>
          <a:noFill/>
        </p:spPr>
        <p:txBody>
          <a:bodyPr wrap="square" rtlCol="0">
            <a:spAutoFit/>
          </a:bodyPr>
          <a:lstStyle/>
          <a:p>
            <a:r>
              <a:rPr lang="en-GB" dirty="0" smtClean="0"/>
              <a:t>1. A sphere with given radius</a:t>
            </a:r>
            <a:endParaRPr lang="en-GB" dirty="0"/>
          </a:p>
        </p:txBody>
      </p:sp>
      <p:pic>
        <p:nvPicPr>
          <p:cNvPr id="5" name="Picture 167" descr="glossy spher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946" t="21459" r="34071" b="35625"/>
          <a:stretch/>
        </p:blipFill>
        <p:spPr bwMode="auto">
          <a:xfrm>
            <a:off x="308847" y="1644902"/>
            <a:ext cx="751973" cy="7820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39110" y="1853985"/>
            <a:ext cx="3145111" cy="369332"/>
          </a:xfrm>
          <a:prstGeom prst="rect">
            <a:avLst/>
          </a:prstGeom>
          <a:noFill/>
        </p:spPr>
        <p:txBody>
          <a:bodyPr wrap="square" rtlCol="0">
            <a:spAutoFit/>
          </a:bodyPr>
          <a:lstStyle/>
          <a:p>
            <a:r>
              <a:rPr lang="en-GB" dirty="0" smtClean="0"/>
              <a:t>Positioned at the group peak</a:t>
            </a:r>
            <a:endParaRPr lang="en-GB" dirty="0"/>
          </a:p>
        </p:txBody>
      </p:sp>
      <p:sp>
        <p:nvSpPr>
          <p:cNvPr id="7" name="TextBox 6"/>
          <p:cNvSpPr txBox="1"/>
          <p:nvPr/>
        </p:nvSpPr>
        <p:spPr>
          <a:xfrm>
            <a:off x="1115616" y="2852936"/>
            <a:ext cx="3145111" cy="923330"/>
          </a:xfrm>
          <a:prstGeom prst="rect">
            <a:avLst/>
          </a:prstGeom>
          <a:noFill/>
        </p:spPr>
        <p:txBody>
          <a:bodyPr wrap="square" rtlCol="0">
            <a:spAutoFit/>
          </a:bodyPr>
          <a:lstStyle/>
          <a:p>
            <a:r>
              <a:rPr lang="en-GB" dirty="0" smtClean="0"/>
              <a:t>Allowed to vary for each subject, within a radius of the group peak</a:t>
            </a:r>
            <a:endParaRPr lang="en-GB" dirty="0"/>
          </a:p>
        </p:txBody>
      </p:sp>
      <p:sp>
        <p:nvSpPr>
          <p:cNvPr id="8" name="TextBox 7"/>
          <p:cNvSpPr txBox="1"/>
          <p:nvPr/>
        </p:nvSpPr>
        <p:spPr>
          <a:xfrm>
            <a:off x="2237801" y="2377118"/>
            <a:ext cx="389850" cy="369332"/>
          </a:xfrm>
          <a:prstGeom prst="rect">
            <a:avLst/>
          </a:prstGeom>
          <a:noFill/>
        </p:spPr>
        <p:txBody>
          <a:bodyPr wrap="none" rtlCol="0">
            <a:spAutoFit/>
          </a:bodyPr>
          <a:lstStyle/>
          <a:p>
            <a:r>
              <a:rPr lang="en-GB" dirty="0" smtClean="0"/>
              <a:t>or</a:t>
            </a:r>
            <a:endParaRPr lang="en-GB" dirty="0"/>
          </a:p>
        </p:txBody>
      </p:sp>
      <p:pic>
        <p:nvPicPr>
          <p:cNvPr id="9" name="Picture 167" descr="glossy spher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946" t="21459" r="34071" b="35625"/>
          <a:stretch/>
        </p:blipFill>
        <p:spPr bwMode="auto">
          <a:xfrm>
            <a:off x="308846" y="2907958"/>
            <a:ext cx="751973" cy="782052"/>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1441925" y="4280623"/>
            <a:ext cx="1361025" cy="1361025"/>
          </a:xfrm>
          <a:prstGeom prst="ellipse">
            <a:avLst/>
          </a:prstGeom>
          <a:noFill/>
          <a:ln>
            <a:solidFill>
              <a:srgbClr val="FF7575"/>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 name="Oval 10"/>
          <p:cNvSpPr/>
          <p:nvPr/>
        </p:nvSpPr>
        <p:spPr>
          <a:xfrm>
            <a:off x="1623226" y="4129851"/>
            <a:ext cx="552067" cy="552067"/>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5724128" y="1040263"/>
            <a:ext cx="3240360" cy="369332"/>
          </a:xfrm>
          <a:prstGeom prst="rect">
            <a:avLst/>
          </a:prstGeom>
          <a:noFill/>
        </p:spPr>
        <p:txBody>
          <a:bodyPr wrap="square" rtlCol="0">
            <a:spAutoFit/>
          </a:bodyPr>
          <a:lstStyle/>
          <a:p>
            <a:r>
              <a:rPr lang="en-GB" dirty="0" smtClean="0"/>
              <a:t>2. An anatomical mask</a:t>
            </a:r>
            <a:endParaRPr lang="en-GB" dirty="0"/>
          </a:p>
        </p:txBody>
      </p:sp>
      <p:pic>
        <p:nvPicPr>
          <p:cNvPr id="78" name="Picture 77"/>
          <p:cNvPicPr>
            <a:picLocks noChangeAspect="1"/>
          </p:cNvPicPr>
          <p:nvPr/>
        </p:nvPicPr>
        <p:blipFill rotWithShape="1">
          <a:blip r:embed="rId3"/>
          <a:srcRect l="48494" t="15363" r="3316" b="57530"/>
          <a:stretch/>
        </p:blipFill>
        <p:spPr>
          <a:xfrm>
            <a:off x="5148064" y="1626104"/>
            <a:ext cx="3575294" cy="2011103"/>
          </a:xfrm>
          <a:prstGeom prst="rect">
            <a:avLst/>
          </a:prstGeom>
        </p:spPr>
      </p:pic>
    </p:spTree>
    <p:extLst>
      <p:ext uri="{BB962C8B-B14F-4D97-AF65-F5344CB8AC3E}">
        <p14:creationId xmlns:p14="http://schemas.microsoft.com/office/powerpoint/2010/main" val="379915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8" grpId="0"/>
      <p:bldP spid="10" grpId="0" animBg="1"/>
      <p:bldP spid="11" grpId="0" animBg="1"/>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4425" b="52844"/>
          <a:stretch/>
        </p:blipFill>
        <p:spPr>
          <a:xfrm>
            <a:off x="5004048" y="1066399"/>
            <a:ext cx="3424511" cy="2973429"/>
          </a:xfrm>
          <a:prstGeom prst="rect">
            <a:avLst/>
          </a:prstGeom>
        </p:spPr>
      </p:pic>
      <p:sp>
        <p:nvSpPr>
          <p:cNvPr id="3" name="TextBox 2"/>
          <p:cNvSpPr txBox="1"/>
          <p:nvPr/>
        </p:nvSpPr>
        <p:spPr>
          <a:xfrm>
            <a:off x="4614" y="548680"/>
            <a:ext cx="1864613" cy="369332"/>
          </a:xfrm>
          <a:prstGeom prst="rect">
            <a:avLst/>
          </a:prstGeom>
          <a:noFill/>
        </p:spPr>
        <p:txBody>
          <a:bodyPr wrap="none" rtlCol="0">
            <a:spAutoFit/>
          </a:bodyPr>
          <a:lstStyle/>
          <a:p>
            <a:r>
              <a:rPr lang="en-GB" b="1" dirty="0" smtClean="0"/>
              <a:t>Pre-processing</a:t>
            </a:r>
            <a:endParaRPr lang="en-GB" b="1" dirty="0"/>
          </a:p>
        </p:txBody>
      </p:sp>
      <p:sp>
        <p:nvSpPr>
          <p:cNvPr id="4" name="TextBox 3"/>
          <p:cNvSpPr txBox="1"/>
          <p:nvPr/>
        </p:nvSpPr>
        <p:spPr>
          <a:xfrm>
            <a:off x="179512" y="980728"/>
            <a:ext cx="3960440" cy="2862322"/>
          </a:xfrm>
          <a:prstGeom prst="rect">
            <a:avLst/>
          </a:prstGeom>
          <a:noFill/>
        </p:spPr>
        <p:txBody>
          <a:bodyPr wrap="square" rtlCol="0">
            <a:spAutoFit/>
          </a:bodyPr>
          <a:lstStyle/>
          <a:p>
            <a:pPr marL="342900" indent="-342900">
              <a:buAutoNum type="arabicPeriod"/>
            </a:pPr>
            <a:r>
              <a:rPr lang="en-GB" dirty="0" smtClean="0"/>
              <a:t>Regress out nuisance effects (anything not specified in the ‘effects of interest f-contrast’)</a:t>
            </a:r>
            <a:br>
              <a:rPr lang="en-GB" dirty="0" smtClean="0"/>
            </a:br>
            <a:endParaRPr lang="en-GB" dirty="0" smtClean="0"/>
          </a:p>
          <a:p>
            <a:pPr marL="342900" indent="-342900">
              <a:buAutoNum type="arabicPeriod"/>
            </a:pPr>
            <a:r>
              <a:rPr lang="en-GB" dirty="0" smtClean="0"/>
              <a:t>Remove confounds such as low frequency drift</a:t>
            </a:r>
            <a:br>
              <a:rPr lang="en-GB" dirty="0" smtClean="0"/>
            </a:br>
            <a:endParaRPr lang="en-GB" dirty="0" smtClean="0"/>
          </a:p>
          <a:p>
            <a:pPr marL="342900" indent="-342900">
              <a:buAutoNum type="arabicPeriod"/>
            </a:pPr>
            <a:r>
              <a:rPr lang="en-GB" dirty="0" smtClean="0"/>
              <a:t>Summarise the ROI by performing PCA and retaining the first component</a:t>
            </a:r>
          </a:p>
        </p:txBody>
      </p:sp>
      <p:grpSp>
        <p:nvGrpSpPr>
          <p:cNvPr id="66" name="Group 65"/>
          <p:cNvGrpSpPr/>
          <p:nvPr/>
        </p:nvGrpSpPr>
        <p:grpSpPr>
          <a:xfrm>
            <a:off x="899592" y="3984113"/>
            <a:ext cx="2842125" cy="2685247"/>
            <a:chOff x="899592" y="3984113"/>
            <a:chExt cx="2842125" cy="2685247"/>
          </a:xfrm>
        </p:grpSpPr>
        <p:sp>
          <p:nvSpPr>
            <p:cNvPr id="5" name="Rectangle 9"/>
            <p:cNvSpPr>
              <a:spLocks noChangeArrowheads="1"/>
            </p:cNvSpPr>
            <p:nvPr/>
          </p:nvSpPr>
          <p:spPr bwMode="auto">
            <a:xfrm>
              <a:off x="1297673" y="4120868"/>
              <a:ext cx="1805158" cy="18071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Rectangle 10"/>
            <p:cNvSpPr>
              <a:spLocks noChangeArrowheads="1"/>
            </p:cNvSpPr>
            <p:nvPr/>
          </p:nvSpPr>
          <p:spPr bwMode="auto">
            <a:xfrm>
              <a:off x="1297673" y="4120868"/>
              <a:ext cx="1805158" cy="1807184"/>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Line 11"/>
            <p:cNvSpPr>
              <a:spLocks noChangeShapeType="1"/>
            </p:cNvSpPr>
            <p:nvPr/>
          </p:nvSpPr>
          <p:spPr bwMode="auto">
            <a:xfrm>
              <a:off x="1297673" y="4120868"/>
              <a:ext cx="180515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Line 12"/>
            <p:cNvSpPr>
              <a:spLocks noChangeShapeType="1"/>
            </p:cNvSpPr>
            <p:nvPr/>
          </p:nvSpPr>
          <p:spPr bwMode="auto">
            <a:xfrm>
              <a:off x="1297673" y="5928052"/>
              <a:ext cx="180515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13"/>
            <p:cNvSpPr>
              <a:spLocks noChangeShapeType="1"/>
            </p:cNvSpPr>
            <p:nvPr/>
          </p:nvSpPr>
          <p:spPr bwMode="auto">
            <a:xfrm flipV="1">
              <a:off x="3102831" y="4120868"/>
              <a:ext cx="0" cy="180718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14"/>
            <p:cNvSpPr>
              <a:spLocks noChangeShapeType="1"/>
            </p:cNvSpPr>
            <p:nvPr/>
          </p:nvSpPr>
          <p:spPr bwMode="auto">
            <a:xfrm flipV="1">
              <a:off x="1297673" y="4120868"/>
              <a:ext cx="0" cy="180718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15"/>
            <p:cNvSpPr>
              <a:spLocks noChangeShapeType="1"/>
            </p:cNvSpPr>
            <p:nvPr/>
          </p:nvSpPr>
          <p:spPr bwMode="auto">
            <a:xfrm>
              <a:off x="1297673" y="5928052"/>
              <a:ext cx="180515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16"/>
            <p:cNvSpPr>
              <a:spLocks noChangeShapeType="1"/>
            </p:cNvSpPr>
            <p:nvPr/>
          </p:nvSpPr>
          <p:spPr bwMode="auto">
            <a:xfrm flipV="1">
              <a:off x="1297673" y="4120868"/>
              <a:ext cx="0" cy="180718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17"/>
            <p:cNvSpPr>
              <a:spLocks noChangeShapeType="1"/>
            </p:cNvSpPr>
            <p:nvPr/>
          </p:nvSpPr>
          <p:spPr bwMode="auto">
            <a:xfrm flipV="1">
              <a:off x="1607649" y="5908804"/>
              <a:ext cx="0" cy="1924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18"/>
            <p:cNvSpPr>
              <a:spLocks noChangeShapeType="1"/>
            </p:cNvSpPr>
            <p:nvPr/>
          </p:nvSpPr>
          <p:spPr bwMode="auto">
            <a:xfrm>
              <a:off x="1607649" y="4120868"/>
              <a:ext cx="0" cy="182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Rectangle 19"/>
            <p:cNvSpPr>
              <a:spLocks noChangeArrowheads="1"/>
            </p:cNvSpPr>
            <p:nvPr/>
          </p:nvSpPr>
          <p:spPr bwMode="auto">
            <a:xfrm>
              <a:off x="1551935" y="5946286"/>
              <a:ext cx="142833"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200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 name="Line 20"/>
            <p:cNvSpPr>
              <a:spLocks noChangeShapeType="1"/>
            </p:cNvSpPr>
            <p:nvPr/>
          </p:nvSpPr>
          <p:spPr bwMode="auto">
            <a:xfrm flipV="1">
              <a:off x="1917626" y="5908804"/>
              <a:ext cx="0" cy="1924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21"/>
            <p:cNvSpPr>
              <a:spLocks noChangeShapeType="1"/>
            </p:cNvSpPr>
            <p:nvPr/>
          </p:nvSpPr>
          <p:spPr bwMode="auto">
            <a:xfrm>
              <a:off x="1917626" y="4120868"/>
              <a:ext cx="0" cy="182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22"/>
            <p:cNvSpPr>
              <a:spLocks noChangeArrowheads="1"/>
            </p:cNvSpPr>
            <p:nvPr/>
          </p:nvSpPr>
          <p:spPr bwMode="auto">
            <a:xfrm>
              <a:off x="1861912" y="5946286"/>
              <a:ext cx="142833"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400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 name="Line 23"/>
            <p:cNvSpPr>
              <a:spLocks noChangeShapeType="1"/>
            </p:cNvSpPr>
            <p:nvPr/>
          </p:nvSpPr>
          <p:spPr bwMode="auto">
            <a:xfrm flipV="1">
              <a:off x="2228616" y="5908804"/>
              <a:ext cx="0" cy="1924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24"/>
            <p:cNvSpPr>
              <a:spLocks noChangeShapeType="1"/>
            </p:cNvSpPr>
            <p:nvPr/>
          </p:nvSpPr>
          <p:spPr bwMode="auto">
            <a:xfrm>
              <a:off x="2228616" y="4120868"/>
              <a:ext cx="0" cy="182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Rectangle 25"/>
            <p:cNvSpPr>
              <a:spLocks noChangeArrowheads="1"/>
            </p:cNvSpPr>
            <p:nvPr/>
          </p:nvSpPr>
          <p:spPr bwMode="auto">
            <a:xfrm>
              <a:off x="2171888" y="5946286"/>
              <a:ext cx="142833"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600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 name="Line 26"/>
            <p:cNvSpPr>
              <a:spLocks noChangeShapeType="1"/>
            </p:cNvSpPr>
            <p:nvPr/>
          </p:nvSpPr>
          <p:spPr bwMode="auto">
            <a:xfrm flipV="1">
              <a:off x="2538593" y="5908804"/>
              <a:ext cx="0" cy="1924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27"/>
            <p:cNvSpPr>
              <a:spLocks noChangeShapeType="1"/>
            </p:cNvSpPr>
            <p:nvPr/>
          </p:nvSpPr>
          <p:spPr bwMode="auto">
            <a:xfrm>
              <a:off x="2538593" y="4120868"/>
              <a:ext cx="0" cy="182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Rectangle 28"/>
            <p:cNvSpPr>
              <a:spLocks noChangeArrowheads="1"/>
            </p:cNvSpPr>
            <p:nvPr/>
          </p:nvSpPr>
          <p:spPr bwMode="auto">
            <a:xfrm>
              <a:off x="2482878" y="5946286"/>
              <a:ext cx="142833"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800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 name="Line 29"/>
            <p:cNvSpPr>
              <a:spLocks noChangeShapeType="1"/>
            </p:cNvSpPr>
            <p:nvPr/>
          </p:nvSpPr>
          <p:spPr bwMode="auto">
            <a:xfrm flipV="1">
              <a:off x="2854647" y="5908804"/>
              <a:ext cx="0" cy="1924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30"/>
            <p:cNvSpPr>
              <a:spLocks noChangeShapeType="1"/>
            </p:cNvSpPr>
            <p:nvPr/>
          </p:nvSpPr>
          <p:spPr bwMode="auto">
            <a:xfrm>
              <a:off x="2854647" y="4120868"/>
              <a:ext cx="0" cy="182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Rectangle 31"/>
            <p:cNvSpPr>
              <a:spLocks noChangeArrowheads="1"/>
            </p:cNvSpPr>
            <p:nvPr/>
          </p:nvSpPr>
          <p:spPr bwMode="auto">
            <a:xfrm>
              <a:off x="2780698" y="5946286"/>
              <a:ext cx="180313"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1000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Line 32"/>
            <p:cNvSpPr>
              <a:spLocks noChangeShapeType="1"/>
            </p:cNvSpPr>
            <p:nvPr/>
          </p:nvSpPr>
          <p:spPr bwMode="auto">
            <a:xfrm>
              <a:off x="1297673" y="5921974"/>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33"/>
            <p:cNvSpPr>
              <a:spLocks noChangeShapeType="1"/>
            </p:cNvSpPr>
            <p:nvPr/>
          </p:nvSpPr>
          <p:spPr bwMode="auto">
            <a:xfrm flipH="1">
              <a:off x="3084597" y="5921974"/>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Rectangle 34"/>
            <p:cNvSpPr>
              <a:spLocks noChangeArrowheads="1"/>
            </p:cNvSpPr>
            <p:nvPr/>
          </p:nvSpPr>
          <p:spPr bwMode="auto">
            <a:xfrm>
              <a:off x="1216633" y="5872337"/>
              <a:ext cx="87118"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-4</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 name="Line 35"/>
            <p:cNvSpPr>
              <a:spLocks noChangeShapeType="1"/>
            </p:cNvSpPr>
            <p:nvPr/>
          </p:nvSpPr>
          <p:spPr bwMode="auto">
            <a:xfrm>
              <a:off x="1297673" y="5698101"/>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36"/>
            <p:cNvSpPr>
              <a:spLocks noChangeShapeType="1"/>
            </p:cNvSpPr>
            <p:nvPr/>
          </p:nvSpPr>
          <p:spPr bwMode="auto">
            <a:xfrm flipH="1">
              <a:off x="3084597" y="5698101"/>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Rectangle 37"/>
            <p:cNvSpPr>
              <a:spLocks noChangeArrowheads="1"/>
            </p:cNvSpPr>
            <p:nvPr/>
          </p:nvSpPr>
          <p:spPr bwMode="auto">
            <a:xfrm>
              <a:off x="1216633" y="5648465"/>
              <a:ext cx="87118"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4" name="Line 38"/>
            <p:cNvSpPr>
              <a:spLocks noChangeShapeType="1"/>
            </p:cNvSpPr>
            <p:nvPr/>
          </p:nvSpPr>
          <p:spPr bwMode="auto">
            <a:xfrm>
              <a:off x="1297673" y="5468152"/>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Line 39"/>
            <p:cNvSpPr>
              <a:spLocks noChangeShapeType="1"/>
            </p:cNvSpPr>
            <p:nvPr/>
          </p:nvSpPr>
          <p:spPr bwMode="auto">
            <a:xfrm flipH="1">
              <a:off x="3084597" y="5468152"/>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Rectangle 40"/>
            <p:cNvSpPr>
              <a:spLocks noChangeArrowheads="1"/>
            </p:cNvSpPr>
            <p:nvPr/>
          </p:nvSpPr>
          <p:spPr bwMode="auto">
            <a:xfrm>
              <a:off x="1216633" y="5418515"/>
              <a:ext cx="87118"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7" name="Line 41"/>
            <p:cNvSpPr>
              <a:spLocks noChangeShapeType="1"/>
            </p:cNvSpPr>
            <p:nvPr/>
          </p:nvSpPr>
          <p:spPr bwMode="auto">
            <a:xfrm>
              <a:off x="1297673" y="5244279"/>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42"/>
            <p:cNvSpPr>
              <a:spLocks noChangeShapeType="1"/>
            </p:cNvSpPr>
            <p:nvPr/>
          </p:nvSpPr>
          <p:spPr bwMode="auto">
            <a:xfrm flipH="1">
              <a:off x="3084597" y="5244279"/>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Rectangle 43"/>
            <p:cNvSpPr>
              <a:spLocks noChangeArrowheads="1"/>
            </p:cNvSpPr>
            <p:nvPr/>
          </p:nvSpPr>
          <p:spPr bwMode="auto">
            <a:xfrm>
              <a:off x="1216633" y="5194643"/>
              <a:ext cx="87118"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0" name="Line 44"/>
            <p:cNvSpPr>
              <a:spLocks noChangeShapeType="1"/>
            </p:cNvSpPr>
            <p:nvPr/>
          </p:nvSpPr>
          <p:spPr bwMode="auto">
            <a:xfrm>
              <a:off x="1297673" y="5021420"/>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45"/>
            <p:cNvSpPr>
              <a:spLocks noChangeShapeType="1"/>
            </p:cNvSpPr>
            <p:nvPr/>
          </p:nvSpPr>
          <p:spPr bwMode="auto">
            <a:xfrm flipH="1">
              <a:off x="3084597" y="5021420"/>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Rectangle 46"/>
            <p:cNvSpPr>
              <a:spLocks noChangeArrowheads="1"/>
            </p:cNvSpPr>
            <p:nvPr/>
          </p:nvSpPr>
          <p:spPr bwMode="auto">
            <a:xfrm>
              <a:off x="1241958" y="4971784"/>
              <a:ext cx="67871"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3" name="Line 47"/>
            <p:cNvSpPr>
              <a:spLocks noChangeShapeType="1"/>
            </p:cNvSpPr>
            <p:nvPr/>
          </p:nvSpPr>
          <p:spPr bwMode="auto">
            <a:xfrm>
              <a:off x="1297673" y="4791471"/>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48"/>
            <p:cNvSpPr>
              <a:spLocks noChangeShapeType="1"/>
            </p:cNvSpPr>
            <p:nvPr/>
          </p:nvSpPr>
          <p:spPr bwMode="auto">
            <a:xfrm flipH="1">
              <a:off x="3084597" y="4791471"/>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Rectangle 49"/>
            <p:cNvSpPr>
              <a:spLocks noChangeArrowheads="1"/>
            </p:cNvSpPr>
            <p:nvPr/>
          </p:nvSpPr>
          <p:spPr bwMode="auto">
            <a:xfrm>
              <a:off x="1241958" y="4741834"/>
              <a:ext cx="67871"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6" name="Line 50"/>
            <p:cNvSpPr>
              <a:spLocks noChangeShapeType="1"/>
            </p:cNvSpPr>
            <p:nvPr/>
          </p:nvSpPr>
          <p:spPr bwMode="auto">
            <a:xfrm>
              <a:off x="1297673" y="4567598"/>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51"/>
            <p:cNvSpPr>
              <a:spLocks noChangeShapeType="1"/>
            </p:cNvSpPr>
            <p:nvPr/>
          </p:nvSpPr>
          <p:spPr bwMode="auto">
            <a:xfrm flipH="1">
              <a:off x="3084597" y="4567598"/>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Rectangle 52"/>
            <p:cNvSpPr>
              <a:spLocks noChangeArrowheads="1"/>
            </p:cNvSpPr>
            <p:nvPr/>
          </p:nvSpPr>
          <p:spPr bwMode="auto">
            <a:xfrm>
              <a:off x="1241958" y="4517962"/>
              <a:ext cx="67871"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9" name="Line 53"/>
            <p:cNvSpPr>
              <a:spLocks noChangeShapeType="1"/>
            </p:cNvSpPr>
            <p:nvPr/>
          </p:nvSpPr>
          <p:spPr bwMode="auto">
            <a:xfrm>
              <a:off x="1297673" y="4344739"/>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54"/>
            <p:cNvSpPr>
              <a:spLocks noChangeShapeType="1"/>
            </p:cNvSpPr>
            <p:nvPr/>
          </p:nvSpPr>
          <p:spPr bwMode="auto">
            <a:xfrm flipH="1">
              <a:off x="3084597" y="4344739"/>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Rectangle 55"/>
            <p:cNvSpPr>
              <a:spLocks noChangeArrowheads="1"/>
            </p:cNvSpPr>
            <p:nvPr/>
          </p:nvSpPr>
          <p:spPr bwMode="auto">
            <a:xfrm>
              <a:off x="1241958" y="4294090"/>
              <a:ext cx="67871"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2" name="Line 56"/>
            <p:cNvSpPr>
              <a:spLocks noChangeShapeType="1"/>
            </p:cNvSpPr>
            <p:nvPr/>
          </p:nvSpPr>
          <p:spPr bwMode="auto">
            <a:xfrm>
              <a:off x="1297673" y="4120868"/>
              <a:ext cx="180515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57"/>
            <p:cNvSpPr>
              <a:spLocks noChangeShapeType="1"/>
            </p:cNvSpPr>
            <p:nvPr/>
          </p:nvSpPr>
          <p:spPr bwMode="auto">
            <a:xfrm>
              <a:off x="1297673" y="5928052"/>
              <a:ext cx="180515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58"/>
            <p:cNvSpPr>
              <a:spLocks noChangeShapeType="1"/>
            </p:cNvSpPr>
            <p:nvPr/>
          </p:nvSpPr>
          <p:spPr bwMode="auto">
            <a:xfrm flipV="1">
              <a:off x="3102831" y="4120868"/>
              <a:ext cx="0" cy="180718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59"/>
            <p:cNvSpPr>
              <a:spLocks noChangeShapeType="1"/>
            </p:cNvSpPr>
            <p:nvPr/>
          </p:nvSpPr>
          <p:spPr bwMode="auto">
            <a:xfrm flipV="1">
              <a:off x="1297673" y="4120868"/>
              <a:ext cx="0" cy="180718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Freeform 60"/>
            <p:cNvSpPr>
              <a:spLocks/>
            </p:cNvSpPr>
            <p:nvPr/>
          </p:nvSpPr>
          <p:spPr bwMode="auto">
            <a:xfrm>
              <a:off x="1297673" y="4126946"/>
              <a:ext cx="297821" cy="1682586"/>
            </a:xfrm>
            <a:custGeom>
              <a:avLst/>
              <a:gdLst>
                <a:gd name="T0" fmla="*/ 0 w 294"/>
                <a:gd name="T1" fmla="*/ 993 h 1661"/>
                <a:gd name="T2" fmla="*/ 6 w 294"/>
                <a:gd name="T3" fmla="*/ 981 h 1661"/>
                <a:gd name="T4" fmla="*/ 12 w 294"/>
                <a:gd name="T5" fmla="*/ 993 h 1661"/>
                <a:gd name="T6" fmla="*/ 18 w 294"/>
                <a:gd name="T7" fmla="*/ 1085 h 1661"/>
                <a:gd name="T8" fmla="*/ 24 w 294"/>
                <a:gd name="T9" fmla="*/ 1251 h 1661"/>
                <a:gd name="T10" fmla="*/ 30 w 294"/>
                <a:gd name="T11" fmla="*/ 1293 h 1661"/>
                <a:gd name="T12" fmla="*/ 30 w 294"/>
                <a:gd name="T13" fmla="*/ 1134 h 1661"/>
                <a:gd name="T14" fmla="*/ 36 w 294"/>
                <a:gd name="T15" fmla="*/ 1183 h 1661"/>
                <a:gd name="T16" fmla="*/ 43 w 294"/>
                <a:gd name="T17" fmla="*/ 981 h 1661"/>
                <a:gd name="T18" fmla="*/ 49 w 294"/>
                <a:gd name="T19" fmla="*/ 1281 h 1661"/>
                <a:gd name="T20" fmla="*/ 55 w 294"/>
                <a:gd name="T21" fmla="*/ 926 h 1661"/>
                <a:gd name="T22" fmla="*/ 55 w 294"/>
                <a:gd name="T23" fmla="*/ 503 h 1661"/>
                <a:gd name="T24" fmla="*/ 61 w 294"/>
                <a:gd name="T25" fmla="*/ 245 h 1661"/>
                <a:gd name="T26" fmla="*/ 67 w 294"/>
                <a:gd name="T27" fmla="*/ 202 h 1661"/>
                <a:gd name="T28" fmla="*/ 73 w 294"/>
                <a:gd name="T29" fmla="*/ 208 h 1661"/>
                <a:gd name="T30" fmla="*/ 79 w 294"/>
                <a:gd name="T31" fmla="*/ 110 h 1661"/>
                <a:gd name="T32" fmla="*/ 79 w 294"/>
                <a:gd name="T33" fmla="*/ 300 h 1661"/>
                <a:gd name="T34" fmla="*/ 85 w 294"/>
                <a:gd name="T35" fmla="*/ 441 h 1661"/>
                <a:gd name="T36" fmla="*/ 92 w 294"/>
                <a:gd name="T37" fmla="*/ 552 h 1661"/>
                <a:gd name="T38" fmla="*/ 98 w 294"/>
                <a:gd name="T39" fmla="*/ 613 h 1661"/>
                <a:gd name="T40" fmla="*/ 104 w 294"/>
                <a:gd name="T41" fmla="*/ 441 h 1661"/>
                <a:gd name="T42" fmla="*/ 104 w 294"/>
                <a:gd name="T43" fmla="*/ 852 h 1661"/>
                <a:gd name="T44" fmla="*/ 110 w 294"/>
                <a:gd name="T45" fmla="*/ 1392 h 1661"/>
                <a:gd name="T46" fmla="*/ 116 w 294"/>
                <a:gd name="T47" fmla="*/ 1447 h 1661"/>
                <a:gd name="T48" fmla="*/ 122 w 294"/>
                <a:gd name="T49" fmla="*/ 1318 h 1661"/>
                <a:gd name="T50" fmla="*/ 128 w 294"/>
                <a:gd name="T51" fmla="*/ 1661 h 1661"/>
                <a:gd name="T52" fmla="*/ 134 w 294"/>
                <a:gd name="T53" fmla="*/ 1214 h 1661"/>
                <a:gd name="T54" fmla="*/ 134 w 294"/>
                <a:gd name="T55" fmla="*/ 1336 h 1661"/>
                <a:gd name="T56" fmla="*/ 141 w 294"/>
                <a:gd name="T57" fmla="*/ 1410 h 1661"/>
                <a:gd name="T58" fmla="*/ 147 w 294"/>
                <a:gd name="T59" fmla="*/ 1600 h 1661"/>
                <a:gd name="T60" fmla="*/ 153 w 294"/>
                <a:gd name="T61" fmla="*/ 1520 h 1661"/>
                <a:gd name="T62" fmla="*/ 159 w 294"/>
                <a:gd name="T63" fmla="*/ 1110 h 1661"/>
                <a:gd name="T64" fmla="*/ 159 w 294"/>
                <a:gd name="T65" fmla="*/ 607 h 1661"/>
                <a:gd name="T66" fmla="*/ 165 w 294"/>
                <a:gd name="T67" fmla="*/ 527 h 1661"/>
                <a:gd name="T68" fmla="*/ 171 w 294"/>
                <a:gd name="T69" fmla="*/ 294 h 1661"/>
                <a:gd name="T70" fmla="*/ 177 w 294"/>
                <a:gd name="T71" fmla="*/ 282 h 1661"/>
                <a:gd name="T72" fmla="*/ 183 w 294"/>
                <a:gd name="T73" fmla="*/ 533 h 1661"/>
                <a:gd name="T74" fmla="*/ 183 w 294"/>
                <a:gd name="T75" fmla="*/ 466 h 1661"/>
                <a:gd name="T76" fmla="*/ 190 w 294"/>
                <a:gd name="T77" fmla="*/ 460 h 1661"/>
                <a:gd name="T78" fmla="*/ 196 w 294"/>
                <a:gd name="T79" fmla="*/ 202 h 1661"/>
                <a:gd name="T80" fmla="*/ 202 w 294"/>
                <a:gd name="T81" fmla="*/ 533 h 1661"/>
                <a:gd name="T82" fmla="*/ 208 w 294"/>
                <a:gd name="T83" fmla="*/ 736 h 1661"/>
                <a:gd name="T84" fmla="*/ 208 w 294"/>
                <a:gd name="T85" fmla="*/ 1067 h 1661"/>
                <a:gd name="T86" fmla="*/ 214 w 294"/>
                <a:gd name="T87" fmla="*/ 1214 h 1661"/>
                <a:gd name="T88" fmla="*/ 220 w 294"/>
                <a:gd name="T89" fmla="*/ 1343 h 1661"/>
                <a:gd name="T90" fmla="*/ 226 w 294"/>
                <a:gd name="T91" fmla="*/ 1533 h 1661"/>
                <a:gd name="T92" fmla="*/ 232 w 294"/>
                <a:gd name="T93" fmla="*/ 1428 h 1661"/>
                <a:gd name="T94" fmla="*/ 232 w 294"/>
                <a:gd name="T95" fmla="*/ 1232 h 1661"/>
                <a:gd name="T96" fmla="*/ 239 w 294"/>
                <a:gd name="T97" fmla="*/ 1514 h 1661"/>
                <a:gd name="T98" fmla="*/ 245 w 294"/>
                <a:gd name="T99" fmla="*/ 1624 h 1661"/>
                <a:gd name="T100" fmla="*/ 251 w 294"/>
                <a:gd name="T101" fmla="*/ 1073 h 1661"/>
                <a:gd name="T102" fmla="*/ 257 w 294"/>
                <a:gd name="T103" fmla="*/ 588 h 1661"/>
                <a:gd name="T104" fmla="*/ 263 w 294"/>
                <a:gd name="T105" fmla="*/ 539 h 1661"/>
                <a:gd name="T106" fmla="*/ 263 w 294"/>
                <a:gd name="T107" fmla="*/ 325 h 1661"/>
                <a:gd name="T108" fmla="*/ 269 w 294"/>
                <a:gd name="T109" fmla="*/ 239 h 1661"/>
                <a:gd name="T110" fmla="*/ 275 w 294"/>
                <a:gd name="T111" fmla="*/ 435 h 1661"/>
                <a:gd name="T112" fmla="*/ 281 w 294"/>
                <a:gd name="T113" fmla="*/ 257 h 1661"/>
                <a:gd name="T114" fmla="*/ 288 w 294"/>
                <a:gd name="T115" fmla="*/ 337 h 1661"/>
                <a:gd name="T116" fmla="*/ 288 w 294"/>
                <a:gd name="T117" fmla="*/ 392 h 1661"/>
                <a:gd name="T118" fmla="*/ 294 w 294"/>
                <a:gd name="T119" fmla="*/ 0 h 1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4" h="1661">
                  <a:moveTo>
                    <a:pt x="0" y="993"/>
                  </a:moveTo>
                  <a:lnTo>
                    <a:pt x="6" y="981"/>
                  </a:lnTo>
                  <a:lnTo>
                    <a:pt x="12" y="993"/>
                  </a:lnTo>
                  <a:lnTo>
                    <a:pt x="18" y="1085"/>
                  </a:lnTo>
                  <a:lnTo>
                    <a:pt x="24" y="1251"/>
                  </a:lnTo>
                  <a:lnTo>
                    <a:pt x="30" y="1293"/>
                  </a:lnTo>
                  <a:lnTo>
                    <a:pt x="30" y="1134"/>
                  </a:lnTo>
                  <a:lnTo>
                    <a:pt x="36" y="1183"/>
                  </a:lnTo>
                  <a:lnTo>
                    <a:pt x="43" y="981"/>
                  </a:lnTo>
                  <a:lnTo>
                    <a:pt x="49" y="1281"/>
                  </a:lnTo>
                  <a:lnTo>
                    <a:pt x="55" y="926"/>
                  </a:lnTo>
                  <a:lnTo>
                    <a:pt x="55" y="503"/>
                  </a:lnTo>
                  <a:lnTo>
                    <a:pt x="61" y="245"/>
                  </a:lnTo>
                  <a:lnTo>
                    <a:pt x="67" y="202"/>
                  </a:lnTo>
                  <a:lnTo>
                    <a:pt x="73" y="208"/>
                  </a:lnTo>
                  <a:lnTo>
                    <a:pt x="79" y="110"/>
                  </a:lnTo>
                  <a:lnTo>
                    <a:pt x="79" y="300"/>
                  </a:lnTo>
                  <a:lnTo>
                    <a:pt x="85" y="441"/>
                  </a:lnTo>
                  <a:lnTo>
                    <a:pt x="92" y="552"/>
                  </a:lnTo>
                  <a:lnTo>
                    <a:pt x="98" y="613"/>
                  </a:lnTo>
                  <a:lnTo>
                    <a:pt x="104" y="441"/>
                  </a:lnTo>
                  <a:lnTo>
                    <a:pt x="104" y="852"/>
                  </a:lnTo>
                  <a:lnTo>
                    <a:pt x="110" y="1392"/>
                  </a:lnTo>
                  <a:lnTo>
                    <a:pt x="116" y="1447"/>
                  </a:lnTo>
                  <a:lnTo>
                    <a:pt x="122" y="1318"/>
                  </a:lnTo>
                  <a:lnTo>
                    <a:pt x="128" y="1661"/>
                  </a:lnTo>
                  <a:lnTo>
                    <a:pt x="134" y="1214"/>
                  </a:lnTo>
                  <a:lnTo>
                    <a:pt x="134" y="1336"/>
                  </a:lnTo>
                  <a:lnTo>
                    <a:pt x="141" y="1410"/>
                  </a:lnTo>
                  <a:lnTo>
                    <a:pt x="147" y="1600"/>
                  </a:lnTo>
                  <a:lnTo>
                    <a:pt x="153" y="1520"/>
                  </a:lnTo>
                  <a:lnTo>
                    <a:pt x="159" y="1110"/>
                  </a:lnTo>
                  <a:lnTo>
                    <a:pt x="159" y="607"/>
                  </a:lnTo>
                  <a:lnTo>
                    <a:pt x="165" y="527"/>
                  </a:lnTo>
                  <a:lnTo>
                    <a:pt x="171" y="294"/>
                  </a:lnTo>
                  <a:lnTo>
                    <a:pt x="177" y="282"/>
                  </a:lnTo>
                  <a:lnTo>
                    <a:pt x="183" y="533"/>
                  </a:lnTo>
                  <a:lnTo>
                    <a:pt x="183" y="466"/>
                  </a:lnTo>
                  <a:lnTo>
                    <a:pt x="190" y="460"/>
                  </a:lnTo>
                  <a:lnTo>
                    <a:pt x="196" y="202"/>
                  </a:lnTo>
                  <a:lnTo>
                    <a:pt x="202" y="533"/>
                  </a:lnTo>
                  <a:lnTo>
                    <a:pt x="208" y="736"/>
                  </a:lnTo>
                  <a:lnTo>
                    <a:pt x="208" y="1067"/>
                  </a:lnTo>
                  <a:lnTo>
                    <a:pt x="214" y="1214"/>
                  </a:lnTo>
                  <a:lnTo>
                    <a:pt x="220" y="1343"/>
                  </a:lnTo>
                  <a:lnTo>
                    <a:pt x="226" y="1533"/>
                  </a:lnTo>
                  <a:lnTo>
                    <a:pt x="232" y="1428"/>
                  </a:lnTo>
                  <a:lnTo>
                    <a:pt x="232" y="1232"/>
                  </a:lnTo>
                  <a:lnTo>
                    <a:pt x="239" y="1514"/>
                  </a:lnTo>
                  <a:lnTo>
                    <a:pt x="245" y="1624"/>
                  </a:lnTo>
                  <a:lnTo>
                    <a:pt x="251" y="1073"/>
                  </a:lnTo>
                  <a:lnTo>
                    <a:pt x="257" y="588"/>
                  </a:lnTo>
                  <a:lnTo>
                    <a:pt x="263" y="539"/>
                  </a:lnTo>
                  <a:lnTo>
                    <a:pt x="263" y="325"/>
                  </a:lnTo>
                  <a:lnTo>
                    <a:pt x="269" y="239"/>
                  </a:lnTo>
                  <a:lnTo>
                    <a:pt x="275" y="435"/>
                  </a:lnTo>
                  <a:lnTo>
                    <a:pt x="281" y="257"/>
                  </a:lnTo>
                  <a:lnTo>
                    <a:pt x="288" y="337"/>
                  </a:lnTo>
                  <a:lnTo>
                    <a:pt x="288" y="392"/>
                  </a:lnTo>
                  <a:lnTo>
                    <a:pt x="294"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Freeform 61"/>
            <p:cNvSpPr>
              <a:spLocks/>
            </p:cNvSpPr>
            <p:nvPr/>
          </p:nvSpPr>
          <p:spPr bwMode="auto">
            <a:xfrm>
              <a:off x="1595493" y="4126946"/>
              <a:ext cx="645279" cy="1801106"/>
            </a:xfrm>
            <a:custGeom>
              <a:avLst/>
              <a:gdLst>
                <a:gd name="T0" fmla="*/ 12 w 637"/>
                <a:gd name="T1" fmla="*/ 870 h 1778"/>
                <a:gd name="T2" fmla="*/ 24 w 637"/>
                <a:gd name="T3" fmla="*/ 1655 h 1778"/>
                <a:gd name="T4" fmla="*/ 43 w 637"/>
                <a:gd name="T5" fmla="*/ 1116 h 1778"/>
                <a:gd name="T6" fmla="*/ 55 w 637"/>
                <a:gd name="T7" fmla="*/ 1122 h 1778"/>
                <a:gd name="T8" fmla="*/ 73 w 637"/>
                <a:gd name="T9" fmla="*/ 729 h 1778"/>
                <a:gd name="T10" fmla="*/ 92 w 637"/>
                <a:gd name="T11" fmla="*/ 742 h 1778"/>
                <a:gd name="T12" fmla="*/ 104 w 637"/>
                <a:gd name="T13" fmla="*/ 362 h 1778"/>
                <a:gd name="T14" fmla="*/ 122 w 637"/>
                <a:gd name="T15" fmla="*/ 588 h 1778"/>
                <a:gd name="T16" fmla="*/ 135 w 637"/>
                <a:gd name="T17" fmla="*/ 766 h 1778"/>
                <a:gd name="T18" fmla="*/ 147 w 637"/>
                <a:gd name="T19" fmla="*/ 723 h 1778"/>
                <a:gd name="T20" fmla="*/ 165 w 637"/>
                <a:gd name="T21" fmla="*/ 1146 h 1778"/>
                <a:gd name="T22" fmla="*/ 177 w 637"/>
                <a:gd name="T23" fmla="*/ 1312 h 1778"/>
                <a:gd name="T24" fmla="*/ 196 w 637"/>
                <a:gd name="T25" fmla="*/ 1202 h 1778"/>
                <a:gd name="T26" fmla="*/ 208 w 637"/>
                <a:gd name="T27" fmla="*/ 889 h 1778"/>
                <a:gd name="T28" fmla="*/ 226 w 637"/>
                <a:gd name="T29" fmla="*/ 6 h 1778"/>
                <a:gd name="T30" fmla="*/ 239 w 637"/>
                <a:gd name="T31" fmla="*/ 405 h 1778"/>
                <a:gd name="T32" fmla="*/ 251 w 637"/>
                <a:gd name="T33" fmla="*/ 441 h 1778"/>
                <a:gd name="T34" fmla="*/ 269 w 637"/>
                <a:gd name="T35" fmla="*/ 1545 h 1778"/>
                <a:gd name="T36" fmla="*/ 282 w 637"/>
                <a:gd name="T37" fmla="*/ 1251 h 1778"/>
                <a:gd name="T38" fmla="*/ 300 w 637"/>
                <a:gd name="T39" fmla="*/ 1361 h 1778"/>
                <a:gd name="T40" fmla="*/ 312 w 637"/>
                <a:gd name="T41" fmla="*/ 650 h 1778"/>
                <a:gd name="T42" fmla="*/ 324 w 637"/>
                <a:gd name="T43" fmla="*/ 484 h 1778"/>
                <a:gd name="T44" fmla="*/ 343 w 637"/>
                <a:gd name="T45" fmla="*/ 533 h 1778"/>
                <a:gd name="T46" fmla="*/ 355 w 637"/>
                <a:gd name="T47" fmla="*/ 625 h 1778"/>
                <a:gd name="T48" fmla="*/ 373 w 637"/>
                <a:gd name="T49" fmla="*/ 1208 h 1778"/>
                <a:gd name="T50" fmla="*/ 386 w 637"/>
                <a:gd name="T51" fmla="*/ 1471 h 1778"/>
                <a:gd name="T52" fmla="*/ 404 w 637"/>
                <a:gd name="T53" fmla="*/ 1079 h 1778"/>
                <a:gd name="T54" fmla="*/ 416 w 637"/>
                <a:gd name="T55" fmla="*/ 398 h 1778"/>
                <a:gd name="T56" fmla="*/ 429 w 637"/>
                <a:gd name="T57" fmla="*/ 356 h 1778"/>
                <a:gd name="T58" fmla="*/ 447 w 637"/>
                <a:gd name="T59" fmla="*/ 43 h 1778"/>
                <a:gd name="T60" fmla="*/ 459 w 637"/>
                <a:gd name="T61" fmla="*/ 1281 h 1778"/>
                <a:gd name="T62" fmla="*/ 478 w 637"/>
                <a:gd name="T63" fmla="*/ 1674 h 1778"/>
                <a:gd name="T64" fmla="*/ 490 w 637"/>
                <a:gd name="T65" fmla="*/ 1631 h 1778"/>
                <a:gd name="T66" fmla="*/ 508 w 637"/>
                <a:gd name="T67" fmla="*/ 1042 h 1778"/>
                <a:gd name="T68" fmla="*/ 520 w 637"/>
                <a:gd name="T69" fmla="*/ 343 h 1778"/>
                <a:gd name="T70" fmla="*/ 533 w 637"/>
                <a:gd name="T71" fmla="*/ 607 h 1778"/>
                <a:gd name="T72" fmla="*/ 551 w 637"/>
                <a:gd name="T73" fmla="*/ 601 h 1778"/>
                <a:gd name="T74" fmla="*/ 563 w 637"/>
                <a:gd name="T75" fmla="*/ 484 h 1778"/>
                <a:gd name="T76" fmla="*/ 582 w 637"/>
                <a:gd name="T77" fmla="*/ 907 h 1778"/>
                <a:gd name="T78" fmla="*/ 594 w 637"/>
                <a:gd name="T79" fmla="*/ 1018 h 1778"/>
                <a:gd name="T80" fmla="*/ 612 w 637"/>
                <a:gd name="T81" fmla="*/ 1110 h 1778"/>
                <a:gd name="T82" fmla="*/ 625 w 637"/>
                <a:gd name="T83" fmla="*/ 1146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7" h="1778">
                  <a:moveTo>
                    <a:pt x="0" y="0"/>
                  </a:moveTo>
                  <a:lnTo>
                    <a:pt x="6" y="190"/>
                  </a:lnTo>
                  <a:lnTo>
                    <a:pt x="12" y="870"/>
                  </a:lnTo>
                  <a:lnTo>
                    <a:pt x="18" y="1514"/>
                  </a:lnTo>
                  <a:lnTo>
                    <a:pt x="18" y="1361"/>
                  </a:lnTo>
                  <a:lnTo>
                    <a:pt x="24" y="1655"/>
                  </a:lnTo>
                  <a:lnTo>
                    <a:pt x="30" y="1508"/>
                  </a:lnTo>
                  <a:lnTo>
                    <a:pt x="36" y="1569"/>
                  </a:lnTo>
                  <a:lnTo>
                    <a:pt x="43" y="1116"/>
                  </a:lnTo>
                  <a:lnTo>
                    <a:pt x="43" y="1778"/>
                  </a:lnTo>
                  <a:lnTo>
                    <a:pt x="49" y="1667"/>
                  </a:lnTo>
                  <a:lnTo>
                    <a:pt x="55" y="1122"/>
                  </a:lnTo>
                  <a:lnTo>
                    <a:pt x="61" y="883"/>
                  </a:lnTo>
                  <a:lnTo>
                    <a:pt x="67" y="668"/>
                  </a:lnTo>
                  <a:lnTo>
                    <a:pt x="73" y="729"/>
                  </a:lnTo>
                  <a:lnTo>
                    <a:pt x="79" y="613"/>
                  </a:lnTo>
                  <a:lnTo>
                    <a:pt x="85" y="625"/>
                  </a:lnTo>
                  <a:lnTo>
                    <a:pt x="92" y="742"/>
                  </a:lnTo>
                  <a:lnTo>
                    <a:pt x="98" y="821"/>
                  </a:lnTo>
                  <a:lnTo>
                    <a:pt x="98" y="405"/>
                  </a:lnTo>
                  <a:lnTo>
                    <a:pt x="104" y="362"/>
                  </a:lnTo>
                  <a:lnTo>
                    <a:pt x="110" y="588"/>
                  </a:lnTo>
                  <a:lnTo>
                    <a:pt x="116" y="650"/>
                  </a:lnTo>
                  <a:lnTo>
                    <a:pt x="122" y="588"/>
                  </a:lnTo>
                  <a:lnTo>
                    <a:pt x="122" y="398"/>
                  </a:lnTo>
                  <a:lnTo>
                    <a:pt x="128" y="570"/>
                  </a:lnTo>
                  <a:lnTo>
                    <a:pt x="135" y="766"/>
                  </a:lnTo>
                  <a:lnTo>
                    <a:pt x="141" y="809"/>
                  </a:lnTo>
                  <a:lnTo>
                    <a:pt x="147" y="883"/>
                  </a:lnTo>
                  <a:lnTo>
                    <a:pt x="147" y="723"/>
                  </a:lnTo>
                  <a:lnTo>
                    <a:pt x="153" y="1336"/>
                  </a:lnTo>
                  <a:lnTo>
                    <a:pt x="159" y="1244"/>
                  </a:lnTo>
                  <a:lnTo>
                    <a:pt x="165" y="1146"/>
                  </a:lnTo>
                  <a:lnTo>
                    <a:pt x="171" y="1293"/>
                  </a:lnTo>
                  <a:lnTo>
                    <a:pt x="171" y="1490"/>
                  </a:lnTo>
                  <a:lnTo>
                    <a:pt x="177" y="1312"/>
                  </a:lnTo>
                  <a:lnTo>
                    <a:pt x="184" y="1300"/>
                  </a:lnTo>
                  <a:lnTo>
                    <a:pt x="190" y="1477"/>
                  </a:lnTo>
                  <a:lnTo>
                    <a:pt x="196" y="1202"/>
                  </a:lnTo>
                  <a:lnTo>
                    <a:pt x="196" y="1343"/>
                  </a:lnTo>
                  <a:lnTo>
                    <a:pt x="202" y="1159"/>
                  </a:lnTo>
                  <a:lnTo>
                    <a:pt x="208" y="889"/>
                  </a:lnTo>
                  <a:lnTo>
                    <a:pt x="214" y="607"/>
                  </a:lnTo>
                  <a:lnTo>
                    <a:pt x="220" y="294"/>
                  </a:lnTo>
                  <a:lnTo>
                    <a:pt x="226" y="6"/>
                  </a:lnTo>
                  <a:lnTo>
                    <a:pt x="226" y="178"/>
                  </a:lnTo>
                  <a:lnTo>
                    <a:pt x="233" y="306"/>
                  </a:lnTo>
                  <a:lnTo>
                    <a:pt x="239" y="405"/>
                  </a:lnTo>
                  <a:lnTo>
                    <a:pt x="245" y="270"/>
                  </a:lnTo>
                  <a:lnTo>
                    <a:pt x="251" y="331"/>
                  </a:lnTo>
                  <a:lnTo>
                    <a:pt x="251" y="441"/>
                  </a:lnTo>
                  <a:lnTo>
                    <a:pt x="257" y="460"/>
                  </a:lnTo>
                  <a:lnTo>
                    <a:pt x="263" y="1379"/>
                  </a:lnTo>
                  <a:lnTo>
                    <a:pt x="269" y="1545"/>
                  </a:lnTo>
                  <a:lnTo>
                    <a:pt x="275" y="1496"/>
                  </a:lnTo>
                  <a:lnTo>
                    <a:pt x="275" y="1588"/>
                  </a:lnTo>
                  <a:lnTo>
                    <a:pt x="282" y="1251"/>
                  </a:lnTo>
                  <a:lnTo>
                    <a:pt x="288" y="1490"/>
                  </a:lnTo>
                  <a:lnTo>
                    <a:pt x="294" y="1484"/>
                  </a:lnTo>
                  <a:lnTo>
                    <a:pt x="300" y="1361"/>
                  </a:lnTo>
                  <a:lnTo>
                    <a:pt x="300" y="1349"/>
                  </a:lnTo>
                  <a:lnTo>
                    <a:pt x="306" y="999"/>
                  </a:lnTo>
                  <a:lnTo>
                    <a:pt x="312" y="650"/>
                  </a:lnTo>
                  <a:lnTo>
                    <a:pt x="318" y="362"/>
                  </a:lnTo>
                  <a:lnTo>
                    <a:pt x="324" y="227"/>
                  </a:lnTo>
                  <a:lnTo>
                    <a:pt x="324" y="484"/>
                  </a:lnTo>
                  <a:lnTo>
                    <a:pt x="331" y="288"/>
                  </a:lnTo>
                  <a:lnTo>
                    <a:pt x="337" y="215"/>
                  </a:lnTo>
                  <a:lnTo>
                    <a:pt x="343" y="533"/>
                  </a:lnTo>
                  <a:lnTo>
                    <a:pt x="349" y="570"/>
                  </a:lnTo>
                  <a:lnTo>
                    <a:pt x="355" y="417"/>
                  </a:lnTo>
                  <a:lnTo>
                    <a:pt x="355" y="625"/>
                  </a:lnTo>
                  <a:lnTo>
                    <a:pt x="361" y="1459"/>
                  </a:lnTo>
                  <a:lnTo>
                    <a:pt x="367" y="1441"/>
                  </a:lnTo>
                  <a:lnTo>
                    <a:pt x="373" y="1208"/>
                  </a:lnTo>
                  <a:lnTo>
                    <a:pt x="380" y="1300"/>
                  </a:lnTo>
                  <a:lnTo>
                    <a:pt x="380" y="1557"/>
                  </a:lnTo>
                  <a:lnTo>
                    <a:pt x="386" y="1471"/>
                  </a:lnTo>
                  <a:lnTo>
                    <a:pt x="392" y="1257"/>
                  </a:lnTo>
                  <a:lnTo>
                    <a:pt x="398" y="1392"/>
                  </a:lnTo>
                  <a:lnTo>
                    <a:pt x="404" y="1079"/>
                  </a:lnTo>
                  <a:lnTo>
                    <a:pt x="404" y="1061"/>
                  </a:lnTo>
                  <a:lnTo>
                    <a:pt x="410" y="472"/>
                  </a:lnTo>
                  <a:lnTo>
                    <a:pt x="416" y="398"/>
                  </a:lnTo>
                  <a:lnTo>
                    <a:pt x="422" y="515"/>
                  </a:lnTo>
                  <a:lnTo>
                    <a:pt x="429" y="264"/>
                  </a:lnTo>
                  <a:lnTo>
                    <a:pt x="429" y="356"/>
                  </a:lnTo>
                  <a:lnTo>
                    <a:pt x="435" y="368"/>
                  </a:lnTo>
                  <a:lnTo>
                    <a:pt x="441" y="337"/>
                  </a:lnTo>
                  <a:lnTo>
                    <a:pt x="447" y="43"/>
                  </a:lnTo>
                  <a:lnTo>
                    <a:pt x="453" y="386"/>
                  </a:lnTo>
                  <a:lnTo>
                    <a:pt x="453" y="625"/>
                  </a:lnTo>
                  <a:lnTo>
                    <a:pt x="459" y="1281"/>
                  </a:lnTo>
                  <a:lnTo>
                    <a:pt x="465" y="1349"/>
                  </a:lnTo>
                  <a:lnTo>
                    <a:pt x="471" y="1471"/>
                  </a:lnTo>
                  <a:lnTo>
                    <a:pt x="478" y="1674"/>
                  </a:lnTo>
                  <a:lnTo>
                    <a:pt x="484" y="1324"/>
                  </a:lnTo>
                  <a:lnTo>
                    <a:pt x="484" y="1238"/>
                  </a:lnTo>
                  <a:lnTo>
                    <a:pt x="490" y="1631"/>
                  </a:lnTo>
                  <a:lnTo>
                    <a:pt x="496" y="1582"/>
                  </a:lnTo>
                  <a:lnTo>
                    <a:pt x="502" y="1336"/>
                  </a:lnTo>
                  <a:lnTo>
                    <a:pt x="508" y="1042"/>
                  </a:lnTo>
                  <a:lnTo>
                    <a:pt x="508" y="631"/>
                  </a:lnTo>
                  <a:lnTo>
                    <a:pt x="514" y="570"/>
                  </a:lnTo>
                  <a:lnTo>
                    <a:pt x="520" y="343"/>
                  </a:lnTo>
                  <a:lnTo>
                    <a:pt x="527" y="687"/>
                  </a:lnTo>
                  <a:lnTo>
                    <a:pt x="533" y="772"/>
                  </a:lnTo>
                  <a:lnTo>
                    <a:pt x="533" y="607"/>
                  </a:lnTo>
                  <a:lnTo>
                    <a:pt x="539" y="417"/>
                  </a:lnTo>
                  <a:lnTo>
                    <a:pt x="545" y="674"/>
                  </a:lnTo>
                  <a:lnTo>
                    <a:pt x="551" y="601"/>
                  </a:lnTo>
                  <a:lnTo>
                    <a:pt x="557" y="668"/>
                  </a:lnTo>
                  <a:lnTo>
                    <a:pt x="557" y="576"/>
                  </a:lnTo>
                  <a:lnTo>
                    <a:pt x="563" y="484"/>
                  </a:lnTo>
                  <a:lnTo>
                    <a:pt x="569" y="558"/>
                  </a:lnTo>
                  <a:lnTo>
                    <a:pt x="576" y="638"/>
                  </a:lnTo>
                  <a:lnTo>
                    <a:pt x="582" y="907"/>
                  </a:lnTo>
                  <a:lnTo>
                    <a:pt x="582" y="834"/>
                  </a:lnTo>
                  <a:lnTo>
                    <a:pt x="588" y="858"/>
                  </a:lnTo>
                  <a:lnTo>
                    <a:pt x="594" y="1018"/>
                  </a:lnTo>
                  <a:lnTo>
                    <a:pt x="600" y="1637"/>
                  </a:lnTo>
                  <a:lnTo>
                    <a:pt x="606" y="1318"/>
                  </a:lnTo>
                  <a:lnTo>
                    <a:pt x="612" y="1110"/>
                  </a:lnTo>
                  <a:lnTo>
                    <a:pt x="612" y="1281"/>
                  </a:lnTo>
                  <a:lnTo>
                    <a:pt x="618" y="1459"/>
                  </a:lnTo>
                  <a:lnTo>
                    <a:pt x="625" y="1146"/>
                  </a:lnTo>
                  <a:lnTo>
                    <a:pt x="631" y="1042"/>
                  </a:lnTo>
                  <a:lnTo>
                    <a:pt x="637" y="1379"/>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Freeform 62"/>
            <p:cNvSpPr>
              <a:spLocks/>
            </p:cNvSpPr>
            <p:nvPr/>
          </p:nvSpPr>
          <p:spPr bwMode="auto">
            <a:xfrm>
              <a:off x="2240772" y="4151258"/>
              <a:ext cx="633123" cy="1695754"/>
            </a:xfrm>
            <a:custGeom>
              <a:avLst/>
              <a:gdLst>
                <a:gd name="T0" fmla="*/ 6 w 625"/>
                <a:gd name="T1" fmla="*/ 1159 h 1674"/>
                <a:gd name="T2" fmla="*/ 24 w 625"/>
                <a:gd name="T3" fmla="*/ 332 h 1674"/>
                <a:gd name="T4" fmla="*/ 37 w 625"/>
                <a:gd name="T5" fmla="*/ 430 h 1674"/>
                <a:gd name="T6" fmla="*/ 49 w 625"/>
                <a:gd name="T7" fmla="*/ 417 h 1674"/>
                <a:gd name="T8" fmla="*/ 67 w 625"/>
                <a:gd name="T9" fmla="*/ 748 h 1674"/>
                <a:gd name="T10" fmla="*/ 79 w 625"/>
                <a:gd name="T11" fmla="*/ 1380 h 1674"/>
                <a:gd name="T12" fmla="*/ 98 w 625"/>
                <a:gd name="T13" fmla="*/ 1490 h 1674"/>
                <a:gd name="T14" fmla="*/ 110 w 625"/>
                <a:gd name="T15" fmla="*/ 1613 h 1674"/>
                <a:gd name="T16" fmla="*/ 128 w 625"/>
                <a:gd name="T17" fmla="*/ 595 h 1674"/>
                <a:gd name="T18" fmla="*/ 141 w 625"/>
                <a:gd name="T19" fmla="*/ 289 h 1674"/>
                <a:gd name="T20" fmla="*/ 153 w 625"/>
                <a:gd name="T21" fmla="*/ 338 h 1674"/>
                <a:gd name="T22" fmla="*/ 171 w 625"/>
                <a:gd name="T23" fmla="*/ 1447 h 1674"/>
                <a:gd name="T24" fmla="*/ 184 w 625"/>
                <a:gd name="T25" fmla="*/ 1239 h 1674"/>
                <a:gd name="T26" fmla="*/ 202 w 625"/>
                <a:gd name="T27" fmla="*/ 1227 h 1674"/>
                <a:gd name="T28" fmla="*/ 214 w 625"/>
                <a:gd name="T29" fmla="*/ 362 h 1674"/>
                <a:gd name="T30" fmla="*/ 233 w 625"/>
                <a:gd name="T31" fmla="*/ 718 h 1674"/>
                <a:gd name="T32" fmla="*/ 245 w 625"/>
                <a:gd name="T33" fmla="*/ 577 h 1674"/>
                <a:gd name="T34" fmla="*/ 257 w 625"/>
                <a:gd name="T35" fmla="*/ 344 h 1674"/>
                <a:gd name="T36" fmla="*/ 276 w 625"/>
                <a:gd name="T37" fmla="*/ 1257 h 1674"/>
                <a:gd name="T38" fmla="*/ 288 w 625"/>
                <a:gd name="T39" fmla="*/ 1269 h 1674"/>
                <a:gd name="T40" fmla="*/ 306 w 625"/>
                <a:gd name="T41" fmla="*/ 1650 h 1674"/>
                <a:gd name="T42" fmla="*/ 318 w 625"/>
                <a:gd name="T43" fmla="*/ 632 h 1674"/>
                <a:gd name="T44" fmla="*/ 331 w 625"/>
                <a:gd name="T45" fmla="*/ 448 h 1674"/>
                <a:gd name="T46" fmla="*/ 349 w 625"/>
                <a:gd name="T47" fmla="*/ 491 h 1674"/>
                <a:gd name="T48" fmla="*/ 361 w 625"/>
                <a:gd name="T49" fmla="*/ 289 h 1674"/>
                <a:gd name="T50" fmla="*/ 380 w 625"/>
                <a:gd name="T51" fmla="*/ 748 h 1674"/>
                <a:gd name="T52" fmla="*/ 392 w 625"/>
                <a:gd name="T53" fmla="*/ 1239 h 1674"/>
                <a:gd name="T54" fmla="*/ 410 w 625"/>
                <a:gd name="T55" fmla="*/ 1319 h 1674"/>
                <a:gd name="T56" fmla="*/ 423 w 625"/>
                <a:gd name="T57" fmla="*/ 1233 h 1674"/>
                <a:gd name="T58" fmla="*/ 435 w 625"/>
                <a:gd name="T59" fmla="*/ 1079 h 1674"/>
                <a:gd name="T60" fmla="*/ 453 w 625"/>
                <a:gd name="T61" fmla="*/ 1104 h 1674"/>
                <a:gd name="T62" fmla="*/ 465 w 625"/>
                <a:gd name="T63" fmla="*/ 381 h 1674"/>
                <a:gd name="T64" fmla="*/ 484 w 625"/>
                <a:gd name="T65" fmla="*/ 227 h 1674"/>
                <a:gd name="T66" fmla="*/ 496 w 625"/>
                <a:gd name="T67" fmla="*/ 276 h 1674"/>
                <a:gd name="T68" fmla="*/ 514 w 625"/>
                <a:gd name="T69" fmla="*/ 736 h 1674"/>
                <a:gd name="T70" fmla="*/ 527 w 625"/>
                <a:gd name="T71" fmla="*/ 1521 h 1674"/>
                <a:gd name="T72" fmla="*/ 539 w 625"/>
                <a:gd name="T73" fmla="*/ 1502 h 1674"/>
                <a:gd name="T74" fmla="*/ 557 w 625"/>
                <a:gd name="T75" fmla="*/ 1190 h 1674"/>
                <a:gd name="T76" fmla="*/ 570 w 625"/>
                <a:gd name="T77" fmla="*/ 417 h 1674"/>
                <a:gd name="T78" fmla="*/ 588 w 625"/>
                <a:gd name="T79" fmla="*/ 466 h 1674"/>
                <a:gd name="T80" fmla="*/ 600 w 625"/>
                <a:gd name="T81" fmla="*/ 479 h 1674"/>
                <a:gd name="T82" fmla="*/ 619 w 625"/>
                <a:gd name="T83" fmla="*/ 1233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5" h="1674">
                  <a:moveTo>
                    <a:pt x="0" y="1355"/>
                  </a:moveTo>
                  <a:lnTo>
                    <a:pt x="0" y="1110"/>
                  </a:lnTo>
                  <a:lnTo>
                    <a:pt x="6" y="1159"/>
                  </a:lnTo>
                  <a:lnTo>
                    <a:pt x="12" y="1104"/>
                  </a:lnTo>
                  <a:lnTo>
                    <a:pt x="18" y="779"/>
                  </a:lnTo>
                  <a:lnTo>
                    <a:pt x="24" y="332"/>
                  </a:lnTo>
                  <a:lnTo>
                    <a:pt x="24" y="62"/>
                  </a:lnTo>
                  <a:lnTo>
                    <a:pt x="30" y="240"/>
                  </a:lnTo>
                  <a:lnTo>
                    <a:pt x="37" y="430"/>
                  </a:lnTo>
                  <a:lnTo>
                    <a:pt x="43" y="301"/>
                  </a:lnTo>
                  <a:lnTo>
                    <a:pt x="49" y="460"/>
                  </a:lnTo>
                  <a:lnTo>
                    <a:pt x="49" y="417"/>
                  </a:lnTo>
                  <a:lnTo>
                    <a:pt x="55" y="74"/>
                  </a:lnTo>
                  <a:lnTo>
                    <a:pt x="61" y="264"/>
                  </a:lnTo>
                  <a:lnTo>
                    <a:pt x="67" y="748"/>
                  </a:lnTo>
                  <a:lnTo>
                    <a:pt x="73" y="1202"/>
                  </a:lnTo>
                  <a:lnTo>
                    <a:pt x="73" y="1257"/>
                  </a:lnTo>
                  <a:lnTo>
                    <a:pt x="79" y="1380"/>
                  </a:lnTo>
                  <a:lnTo>
                    <a:pt x="86" y="1668"/>
                  </a:lnTo>
                  <a:lnTo>
                    <a:pt x="92" y="1343"/>
                  </a:lnTo>
                  <a:lnTo>
                    <a:pt x="98" y="1490"/>
                  </a:lnTo>
                  <a:lnTo>
                    <a:pt x="104" y="1453"/>
                  </a:lnTo>
                  <a:lnTo>
                    <a:pt x="104" y="1551"/>
                  </a:lnTo>
                  <a:lnTo>
                    <a:pt x="110" y="1613"/>
                  </a:lnTo>
                  <a:lnTo>
                    <a:pt x="116" y="859"/>
                  </a:lnTo>
                  <a:lnTo>
                    <a:pt x="122" y="712"/>
                  </a:lnTo>
                  <a:lnTo>
                    <a:pt x="128" y="595"/>
                  </a:lnTo>
                  <a:lnTo>
                    <a:pt x="128" y="325"/>
                  </a:lnTo>
                  <a:lnTo>
                    <a:pt x="135" y="307"/>
                  </a:lnTo>
                  <a:lnTo>
                    <a:pt x="141" y="289"/>
                  </a:lnTo>
                  <a:lnTo>
                    <a:pt x="147" y="405"/>
                  </a:lnTo>
                  <a:lnTo>
                    <a:pt x="153" y="319"/>
                  </a:lnTo>
                  <a:lnTo>
                    <a:pt x="153" y="338"/>
                  </a:lnTo>
                  <a:lnTo>
                    <a:pt x="159" y="129"/>
                  </a:lnTo>
                  <a:lnTo>
                    <a:pt x="165" y="307"/>
                  </a:lnTo>
                  <a:lnTo>
                    <a:pt x="171" y="1447"/>
                  </a:lnTo>
                  <a:lnTo>
                    <a:pt x="178" y="1386"/>
                  </a:lnTo>
                  <a:lnTo>
                    <a:pt x="178" y="1674"/>
                  </a:lnTo>
                  <a:lnTo>
                    <a:pt x="184" y="1239"/>
                  </a:lnTo>
                  <a:lnTo>
                    <a:pt x="190" y="1171"/>
                  </a:lnTo>
                  <a:lnTo>
                    <a:pt x="196" y="1539"/>
                  </a:lnTo>
                  <a:lnTo>
                    <a:pt x="202" y="1227"/>
                  </a:lnTo>
                  <a:lnTo>
                    <a:pt x="202" y="1343"/>
                  </a:lnTo>
                  <a:lnTo>
                    <a:pt x="208" y="816"/>
                  </a:lnTo>
                  <a:lnTo>
                    <a:pt x="214" y="362"/>
                  </a:lnTo>
                  <a:lnTo>
                    <a:pt x="220" y="473"/>
                  </a:lnTo>
                  <a:lnTo>
                    <a:pt x="227" y="797"/>
                  </a:lnTo>
                  <a:lnTo>
                    <a:pt x="233" y="718"/>
                  </a:lnTo>
                  <a:lnTo>
                    <a:pt x="233" y="405"/>
                  </a:lnTo>
                  <a:lnTo>
                    <a:pt x="239" y="368"/>
                  </a:lnTo>
                  <a:lnTo>
                    <a:pt x="245" y="577"/>
                  </a:lnTo>
                  <a:lnTo>
                    <a:pt x="251" y="319"/>
                  </a:lnTo>
                  <a:lnTo>
                    <a:pt x="257" y="356"/>
                  </a:lnTo>
                  <a:lnTo>
                    <a:pt x="257" y="344"/>
                  </a:lnTo>
                  <a:lnTo>
                    <a:pt x="263" y="399"/>
                  </a:lnTo>
                  <a:lnTo>
                    <a:pt x="269" y="1233"/>
                  </a:lnTo>
                  <a:lnTo>
                    <a:pt x="276" y="1257"/>
                  </a:lnTo>
                  <a:lnTo>
                    <a:pt x="282" y="1435"/>
                  </a:lnTo>
                  <a:lnTo>
                    <a:pt x="282" y="1496"/>
                  </a:lnTo>
                  <a:lnTo>
                    <a:pt x="288" y="1269"/>
                  </a:lnTo>
                  <a:lnTo>
                    <a:pt x="294" y="1527"/>
                  </a:lnTo>
                  <a:lnTo>
                    <a:pt x="300" y="1637"/>
                  </a:lnTo>
                  <a:lnTo>
                    <a:pt x="306" y="1650"/>
                  </a:lnTo>
                  <a:lnTo>
                    <a:pt x="306" y="1496"/>
                  </a:lnTo>
                  <a:lnTo>
                    <a:pt x="312" y="1110"/>
                  </a:lnTo>
                  <a:lnTo>
                    <a:pt x="318" y="632"/>
                  </a:lnTo>
                  <a:lnTo>
                    <a:pt x="325" y="338"/>
                  </a:lnTo>
                  <a:lnTo>
                    <a:pt x="331" y="325"/>
                  </a:lnTo>
                  <a:lnTo>
                    <a:pt x="331" y="448"/>
                  </a:lnTo>
                  <a:lnTo>
                    <a:pt x="337" y="374"/>
                  </a:lnTo>
                  <a:lnTo>
                    <a:pt x="343" y="264"/>
                  </a:lnTo>
                  <a:lnTo>
                    <a:pt x="349" y="491"/>
                  </a:lnTo>
                  <a:lnTo>
                    <a:pt x="355" y="503"/>
                  </a:lnTo>
                  <a:lnTo>
                    <a:pt x="361" y="338"/>
                  </a:lnTo>
                  <a:lnTo>
                    <a:pt x="361" y="289"/>
                  </a:lnTo>
                  <a:lnTo>
                    <a:pt x="367" y="669"/>
                  </a:lnTo>
                  <a:lnTo>
                    <a:pt x="374" y="669"/>
                  </a:lnTo>
                  <a:lnTo>
                    <a:pt x="380" y="748"/>
                  </a:lnTo>
                  <a:lnTo>
                    <a:pt x="386" y="981"/>
                  </a:lnTo>
                  <a:lnTo>
                    <a:pt x="386" y="1208"/>
                  </a:lnTo>
                  <a:lnTo>
                    <a:pt x="392" y="1239"/>
                  </a:lnTo>
                  <a:lnTo>
                    <a:pt x="398" y="705"/>
                  </a:lnTo>
                  <a:lnTo>
                    <a:pt x="404" y="1104"/>
                  </a:lnTo>
                  <a:lnTo>
                    <a:pt x="410" y="1319"/>
                  </a:lnTo>
                  <a:lnTo>
                    <a:pt x="410" y="1171"/>
                  </a:lnTo>
                  <a:lnTo>
                    <a:pt x="416" y="1122"/>
                  </a:lnTo>
                  <a:lnTo>
                    <a:pt x="423" y="1233"/>
                  </a:lnTo>
                  <a:lnTo>
                    <a:pt x="429" y="1453"/>
                  </a:lnTo>
                  <a:lnTo>
                    <a:pt x="435" y="1024"/>
                  </a:lnTo>
                  <a:lnTo>
                    <a:pt x="435" y="1079"/>
                  </a:lnTo>
                  <a:lnTo>
                    <a:pt x="441" y="1288"/>
                  </a:lnTo>
                  <a:lnTo>
                    <a:pt x="447" y="1116"/>
                  </a:lnTo>
                  <a:lnTo>
                    <a:pt x="453" y="1104"/>
                  </a:lnTo>
                  <a:lnTo>
                    <a:pt x="459" y="1037"/>
                  </a:lnTo>
                  <a:lnTo>
                    <a:pt x="459" y="791"/>
                  </a:lnTo>
                  <a:lnTo>
                    <a:pt x="465" y="381"/>
                  </a:lnTo>
                  <a:lnTo>
                    <a:pt x="472" y="0"/>
                  </a:lnTo>
                  <a:lnTo>
                    <a:pt x="478" y="332"/>
                  </a:lnTo>
                  <a:lnTo>
                    <a:pt x="484" y="227"/>
                  </a:lnTo>
                  <a:lnTo>
                    <a:pt x="490" y="362"/>
                  </a:lnTo>
                  <a:lnTo>
                    <a:pt x="490" y="436"/>
                  </a:lnTo>
                  <a:lnTo>
                    <a:pt x="496" y="276"/>
                  </a:lnTo>
                  <a:lnTo>
                    <a:pt x="502" y="571"/>
                  </a:lnTo>
                  <a:lnTo>
                    <a:pt x="508" y="356"/>
                  </a:lnTo>
                  <a:lnTo>
                    <a:pt x="514" y="736"/>
                  </a:lnTo>
                  <a:lnTo>
                    <a:pt x="514" y="1392"/>
                  </a:lnTo>
                  <a:lnTo>
                    <a:pt x="521" y="1049"/>
                  </a:lnTo>
                  <a:lnTo>
                    <a:pt x="527" y="1521"/>
                  </a:lnTo>
                  <a:lnTo>
                    <a:pt x="533" y="1594"/>
                  </a:lnTo>
                  <a:lnTo>
                    <a:pt x="539" y="1239"/>
                  </a:lnTo>
                  <a:lnTo>
                    <a:pt x="539" y="1502"/>
                  </a:lnTo>
                  <a:lnTo>
                    <a:pt x="545" y="1441"/>
                  </a:lnTo>
                  <a:lnTo>
                    <a:pt x="551" y="1159"/>
                  </a:lnTo>
                  <a:lnTo>
                    <a:pt x="557" y="1190"/>
                  </a:lnTo>
                  <a:lnTo>
                    <a:pt x="563" y="994"/>
                  </a:lnTo>
                  <a:lnTo>
                    <a:pt x="563" y="705"/>
                  </a:lnTo>
                  <a:lnTo>
                    <a:pt x="570" y="417"/>
                  </a:lnTo>
                  <a:lnTo>
                    <a:pt x="576" y="264"/>
                  </a:lnTo>
                  <a:lnTo>
                    <a:pt x="582" y="92"/>
                  </a:lnTo>
                  <a:lnTo>
                    <a:pt x="588" y="466"/>
                  </a:lnTo>
                  <a:lnTo>
                    <a:pt x="588" y="552"/>
                  </a:lnTo>
                  <a:lnTo>
                    <a:pt x="594" y="485"/>
                  </a:lnTo>
                  <a:lnTo>
                    <a:pt x="600" y="479"/>
                  </a:lnTo>
                  <a:lnTo>
                    <a:pt x="606" y="368"/>
                  </a:lnTo>
                  <a:lnTo>
                    <a:pt x="612" y="546"/>
                  </a:lnTo>
                  <a:lnTo>
                    <a:pt x="619" y="1233"/>
                  </a:lnTo>
                  <a:lnTo>
                    <a:pt x="619" y="1453"/>
                  </a:lnTo>
                  <a:lnTo>
                    <a:pt x="625" y="1588"/>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Freeform 63"/>
            <p:cNvSpPr>
              <a:spLocks/>
            </p:cNvSpPr>
            <p:nvPr/>
          </p:nvSpPr>
          <p:spPr bwMode="auto">
            <a:xfrm>
              <a:off x="2873894" y="4244453"/>
              <a:ext cx="228937" cy="1627884"/>
            </a:xfrm>
            <a:custGeom>
              <a:avLst/>
              <a:gdLst>
                <a:gd name="T0" fmla="*/ 0 w 226"/>
                <a:gd name="T1" fmla="*/ 1496 h 1607"/>
                <a:gd name="T2" fmla="*/ 6 w 226"/>
                <a:gd name="T3" fmla="*/ 1263 h 1607"/>
                <a:gd name="T4" fmla="*/ 12 w 226"/>
                <a:gd name="T5" fmla="*/ 1521 h 1607"/>
                <a:gd name="T6" fmla="*/ 18 w 226"/>
                <a:gd name="T7" fmla="*/ 1331 h 1607"/>
                <a:gd name="T8" fmla="*/ 18 w 226"/>
                <a:gd name="T9" fmla="*/ 1300 h 1607"/>
                <a:gd name="T10" fmla="*/ 24 w 226"/>
                <a:gd name="T11" fmla="*/ 1453 h 1607"/>
                <a:gd name="T12" fmla="*/ 30 w 226"/>
                <a:gd name="T13" fmla="*/ 938 h 1607"/>
                <a:gd name="T14" fmla="*/ 36 w 226"/>
                <a:gd name="T15" fmla="*/ 626 h 1607"/>
                <a:gd name="T16" fmla="*/ 43 w 226"/>
                <a:gd name="T17" fmla="*/ 264 h 1607"/>
                <a:gd name="T18" fmla="*/ 43 w 226"/>
                <a:gd name="T19" fmla="*/ 31 h 1607"/>
                <a:gd name="T20" fmla="*/ 49 w 226"/>
                <a:gd name="T21" fmla="*/ 0 h 1607"/>
                <a:gd name="T22" fmla="*/ 55 w 226"/>
                <a:gd name="T23" fmla="*/ 184 h 1607"/>
                <a:gd name="T24" fmla="*/ 61 w 226"/>
                <a:gd name="T25" fmla="*/ 313 h 1607"/>
                <a:gd name="T26" fmla="*/ 67 w 226"/>
                <a:gd name="T27" fmla="*/ 289 h 1607"/>
                <a:gd name="T28" fmla="*/ 67 w 226"/>
                <a:gd name="T29" fmla="*/ 31 h 1607"/>
                <a:gd name="T30" fmla="*/ 73 w 226"/>
                <a:gd name="T31" fmla="*/ 215 h 1607"/>
                <a:gd name="T32" fmla="*/ 79 w 226"/>
                <a:gd name="T33" fmla="*/ 356 h 1607"/>
                <a:gd name="T34" fmla="*/ 85 w 226"/>
                <a:gd name="T35" fmla="*/ 779 h 1607"/>
                <a:gd name="T36" fmla="*/ 92 w 226"/>
                <a:gd name="T37" fmla="*/ 1294 h 1607"/>
                <a:gd name="T38" fmla="*/ 92 w 226"/>
                <a:gd name="T39" fmla="*/ 1184 h 1607"/>
                <a:gd name="T40" fmla="*/ 98 w 226"/>
                <a:gd name="T41" fmla="*/ 1006 h 1607"/>
                <a:gd name="T42" fmla="*/ 104 w 226"/>
                <a:gd name="T43" fmla="*/ 1331 h 1607"/>
                <a:gd name="T44" fmla="*/ 110 w 226"/>
                <a:gd name="T45" fmla="*/ 1607 h 1607"/>
                <a:gd name="T46" fmla="*/ 116 w 226"/>
                <a:gd name="T47" fmla="*/ 932 h 1607"/>
                <a:gd name="T48" fmla="*/ 122 w 226"/>
                <a:gd name="T49" fmla="*/ 1337 h 1607"/>
                <a:gd name="T50" fmla="*/ 122 w 226"/>
                <a:gd name="T51" fmla="*/ 1582 h 1607"/>
                <a:gd name="T52" fmla="*/ 128 w 226"/>
                <a:gd name="T53" fmla="*/ 1251 h 1607"/>
                <a:gd name="T54" fmla="*/ 134 w 226"/>
                <a:gd name="T55" fmla="*/ 773 h 1607"/>
                <a:gd name="T56" fmla="*/ 141 w 226"/>
                <a:gd name="T57" fmla="*/ 736 h 1607"/>
                <a:gd name="T58" fmla="*/ 147 w 226"/>
                <a:gd name="T59" fmla="*/ 203 h 1607"/>
                <a:gd name="T60" fmla="*/ 147 w 226"/>
                <a:gd name="T61" fmla="*/ 43 h 1607"/>
                <a:gd name="T62" fmla="*/ 153 w 226"/>
                <a:gd name="T63" fmla="*/ 571 h 1607"/>
                <a:gd name="T64" fmla="*/ 159 w 226"/>
                <a:gd name="T65" fmla="*/ 663 h 1607"/>
                <a:gd name="T66" fmla="*/ 165 w 226"/>
                <a:gd name="T67" fmla="*/ 509 h 1607"/>
                <a:gd name="T68" fmla="*/ 171 w 226"/>
                <a:gd name="T69" fmla="*/ 430 h 1607"/>
                <a:gd name="T70" fmla="*/ 171 w 226"/>
                <a:gd name="T71" fmla="*/ 399 h 1607"/>
                <a:gd name="T72" fmla="*/ 177 w 226"/>
                <a:gd name="T73" fmla="*/ 626 h 1607"/>
                <a:gd name="T74" fmla="*/ 184 w 226"/>
                <a:gd name="T75" fmla="*/ 663 h 1607"/>
                <a:gd name="T76" fmla="*/ 190 w 226"/>
                <a:gd name="T77" fmla="*/ 761 h 1607"/>
                <a:gd name="T78" fmla="*/ 196 w 226"/>
                <a:gd name="T79" fmla="*/ 957 h 1607"/>
                <a:gd name="T80" fmla="*/ 196 w 226"/>
                <a:gd name="T81" fmla="*/ 638 h 1607"/>
                <a:gd name="T82" fmla="*/ 202 w 226"/>
                <a:gd name="T83" fmla="*/ 681 h 1607"/>
                <a:gd name="T84" fmla="*/ 208 w 226"/>
                <a:gd name="T85" fmla="*/ 1067 h 1607"/>
                <a:gd name="T86" fmla="*/ 214 w 226"/>
                <a:gd name="T87" fmla="*/ 902 h 1607"/>
                <a:gd name="T88" fmla="*/ 220 w 226"/>
                <a:gd name="T89" fmla="*/ 834 h 1607"/>
                <a:gd name="T90" fmla="*/ 226 w 226"/>
                <a:gd name="T91" fmla="*/ 1043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6" h="1607">
                  <a:moveTo>
                    <a:pt x="0" y="1496"/>
                  </a:moveTo>
                  <a:lnTo>
                    <a:pt x="6" y="1263"/>
                  </a:lnTo>
                  <a:lnTo>
                    <a:pt x="12" y="1521"/>
                  </a:lnTo>
                  <a:lnTo>
                    <a:pt x="18" y="1331"/>
                  </a:lnTo>
                  <a:lnTo>
                    <a:pt x="18" y="1300"/>
                  </a:lnTo>
                  <a:lnTo>
                    <a:pt x="24" y="1453"/>
                  </a:lnTo>
                  <a:lnTo>
                    <a:pt x="30" y="938"/>
                  </a:lnTo>
                  <a:lnTo>
                    <a:pt x="36" y="626"/>
                  </a:lnTo>
                  <a:lnTo>
                    <a:pt x="43" y="264"/>
                  </a:lnTo>
                  <a:lnTo>
                    <a:pt x="43" y="31"/>
                  </a:lnTo>
                  <a:lnTo>
                    <a:pt x="49" y="0"/>
                  </a:lnTo>
                  <a:lnTo>
                    <a:pt x="55" y="184"/>
                  </a:lnTo>
                  <a:lnTo>
                    <a:pt x="61" y="313"/>
                  </a:lnTo>
                  <a:lnTo>
                    <a:pt x="67" y="289"/>
                  </a:lnTo>
                  <a:lnTo>
                    <a:pt x="67" y="31"/>
                  </a:lnTo>
                  <a:lnTo>
                    <a:pt x="73" y="215"/>
                  </a:lnTo>
                  <a:lnTo>
                    <a:pt x="79" y="356"/>
                  </a:lnTo>
                  <a:lnTo>
                    <a:pt x="85" y="779"/>
                  </a:lnTo>
                  <a:lnTo>
                    <a:pt x="92" y="1294"/>
                  </a:lnTo>
                  <a:lnTo>
                    <a:pt x="92" y="1184"/>
                  </a:lnTo>
                  <a:lnTo>
                    <a:pt x="98" y="1006"/>
                  </a:lnTo>
                  <a:lnTo>
                    <a:pt x="104" y="1331"/>
                  </a:lnTo>
                  <a:lnTo>
                    <a:pt x="110" y="1607"/>
                  </a:lnTo>
                  <a:lnTo>
                    <a:pt x="116" y="932"/>
                  </a:lnTo>
                  <a:lnTo>
                    <a:pt x="122" y="1337"/>
                  </a:lnTo>
                  <a:lnTo>
                    <a:pt x="122" y="1582"/>
                  </a:lnTo>
                  <a:lnTo>
                    <a:pt x="128" y="1251"/>
                  </a:lnTo>
                  <a:lnTo>
                    <a:pt x="134" y="773"/>
                  </a:lnTo>
                  <a:lnTo>
                    <a:pt x="141" y="736"/>
                  </a:lnTo>
                  <a:lnTo>
                    <a:pt x="147" y="203"/>
                  </a:lnTo>
                  <a:lnTo>
                    <a:pt x="147" y="43"/>
                  </a:lnTo>
                  <a:lnTo>
                    <a:pt x="153" y="571"/>
                  </a:lnTo>
                  <a:lnTo>
                    <a:pt x="159" y="663"/>
                  </a:lnTo>
                  <a:lnTo>
                    <a:pt x="165" y="509"/>
                  </a:lnTo>
                  <a:lnTo>
                    <a:pt x="171" y="430"/>
                  </a:lnTo>
                  <a:lnTo>
                    <a:pt x="171" y="399"/>
                  </a:lnTo>
                  <a:lnTo>
                    <a:pt x="177" y="626"/>
                  </a:lnTo>
                  <a:lnTo>
                    <a:pt x="184" y="663"/>
                  </a:lnTo>
                  <a:lnTo>
                    <a:pt x="190" y="761"/>
                  </a:lnTo>
                  <a:lnTo>
                    <a:pt x="196" y="957"/>
                  </a:lnTo>
                  <a:lnTo>
                    <a:pt x="196" y="638"/>
                  </a:lnTo>
                  <a:lnTo>
                    <a:pt x="202" y="681"/>
                  </a:lnTo>
                  <a:lnTo>
                    <a:pt x="208" y="1067"/>
                  </a:lnTo>
                  <a:lnTo>
                    <a:pt x="214" y="902"/>
                  </a:lnTo>
                  <a:lnTo>
                    <a:pt x="220" y="834"/>
                  </a:lnTo>
                  <a:lnTo>
                    <a:pt x="226" y="1043"/>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Rectangle 64"/>
            <p:cNvSpPr>
              <a:spLocks noChangeArrowheads="1"/>
            </p:cNvSpPr>
            <p:nvPr/>
          </p:nvSpPr>
          <p:spPr bwMode="auto">
            <a:xfrm>
              <a:off x="1899392" y="3984113"/>
              <a:ext cx="639201"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1st eigenvariate: test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1" name="Rectangle 65"/>
            <p:cNvSpPr>
              <a:spLocks noChangeArrowheads="1"/>
            </p:cNvSpPr>
            <p:nvPr/>
          </p:nvSpPr>
          <p:spPr bwMode="auto">
            <a:xfrm>
              <a:off x="1967263" y="6051637"/>
              <a:ext cx="502446"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time \{seconds\}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2" name="Rectangle 66"/>
            <p:cNvSpPr>
              <a:spLocks noChangeArrowheads="1"/>
            </p:cNvSpPr>
            <p:nvPr/>
          </p:nvSpPr>
          <p:spPr bwMode="auto">
            <a:xfrm>
              <a:off x="2185057" y="6150911"/>
              <a:ext cx="49637"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3" name="Rectangle 67"/>
            <p:cNvSpPr>
              <a:spLocks noChangeArrowheads="1"/>
            </p:cNvSpPr>
            <p:nvPr/>
          </p:nvSpPr>
          <p:spPr bwMode="auto">
            <a:xfrm>
              <a:off x="899592" y="6280069"/>
              <a:ext cx="28421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Narrow" panose="020B0606020202030204" pitchFamily="34" charset="0"/>
                </a:rPr>
                <a:t>230 voxels in VOI from mask </a:t>
              </a:r>
              <a:r>
                <a:rPr kumimoji="0" lang="en-US" altLang="en-US" sz="1200" b="1" i="0" u="none" strike="noStrike" cap="none" normalizeH="0" baseline="0" dirty="0" err="1" smtClean="0">
                  <a:ln>
                    <a:noFill/>
                  </a:ln>
                  <a:solidFill>
                    <a:srgbClr val="000000"/>
                  </a:solidFill>
                  <a:effectLst/>
                  <a:latin typeface="Arial Narrow" panose="020B0606020202030204" pitchFamily="34" charset="0"/>
                </a:rPr>
                <a:t>VOI_test_mask.nii</a:t>
              </a:r>
              <a:endParaRPr kumimoji="0" lang="en-US" altLang="en-US" sz="1200" b="1" i="0" u="none" strike="noStrike" cap="none" normalizeH="0" baseline="0" dirty="0" smtClean="0">
                <a:ln>
                  <a:noFill/>
                </a:ln>
                <a:solidFill>
                  <a:schemeClr val="tx1"/>
                </a:solidFill>
                <a:effectLst/>
              </a:endParaRPr>
            </a:p>
          </p:txBody>
        </p:sp>
        <p:sp>
          <p:nvSpPr>
            <p:cNvPr id="64" name="Rectangle 68"/>
            <p:cNvSpPr>
              <a:spLocks noChangeArrowheads="1"/>
            </p:cNvSpPr>
            <p:nvPr/>
          </p:nvSpPr>
          <p:spPr bwMode="auto">
            <a:xfrm>
              <a:off x="1588429" y="6484694"/>
              <a:ext cx="10286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Narrow" panose="020B0606020202030204" pitchFamily="34" charset="0"/>
                </a:rPr>
                <a:t>Variance: 81.66%</a:t>
              </a:r>
              <a:endParaRPr kumimoji="0" lang="en-US" altLang="en-US" sz="1200" b="1" i="0" u="none" strike="noStrike" cap="none" normalizeH="0" baseline="0" smtClean="0">
                <a:ln>
                  <a:noFill/>
                </a:ln>
                <a:solidFill>
                  <a:schemeClr val="tx1"/>
                </a:solidFill>
                <a:effectLst/>
              </a:endParaRPr>
            </a:p>
          </p:txBody>
        </p:sp>
      </p:grpSp>
      <p:sp>
        <p:nvSpPr>
          <p:cNvPr id="65" name="TextBox 64"/>
          <p:cNvSpPr txBox="1"/>
          <p:nvPr/>
        </p:nvSpPr>
        <p:spPr>
          <a:xfrm>
            <a:off x="5004048" y="4328801"/>
            <a:ext cx="3583032" cy="646331"/>
          </a:xfrm>
          <a:prstGeom prst="rect">
            <a:avLst/>
          </a:prstGeom>
          <a:noFill/>
        </p:spPr>
        <p:txBody>
          <a:bodyPr wrap="none" rtlCol="0">
            <a:spAutoFit/>
          </a:bodyPr>
          <a:lstStyle/>
          <a:p>
            <a:pPr algn="ctr"/>
            <a:r>
              <a:rPr lang="en-GB" dirty="0" smtClean="0"/>
              <a:t>New in SPM12: </a:t>
            </a:r>
            <a:r>
              <a:rPr lang="en-GB" dirty="0" err="1" smtClean="0"/>
              <a:t>VOI_xx_eigen.nii</a:t>
            </a:r>
            <a:endParaRPr lang="en-GB" dirty="0" smtClean="0"/>
          </a:p>
          <a:p>
            <a:pPr algn="ctr"/>
            <a:r>
              <a:rPr lang="en-GB" dirty="0" smtClean="0"/>
              <a:t>(When using the batch only)</a:t>
            </a:r>
            <a:endParaRPr lang="en-GB" dirty="0"/>
          </a:p>
        </p:txBody>
      </p:sp>
    </p:spTree>
    <p:extLst>
      <p:ext uri="{BB962C8B-B14F-4D97-AF65-F5344CB8AC3E}">
        <p14:creationId xmlns:p14="http://schemas.microsoft.com/office/powerpoint/2010/main" val="210336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298820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3568" y="1988840"/>
            <a:ext cx="7996386" cy="3521462"/>
          </a:xfrm>
          <a:prstGeom prst="rect">
            <a:avLst/>
          </a:prstGeom>
        </p:spPr>
      </p:pic>
    </p:spTree>
    <p:extLst>
      <p:ext uri="{BB962C8B-B14F-4D97-AF65-F5344CB8AC3E}">
        <p14:creationId xmlns:p14="http://schemas.microsoft.com/office/powerpoint/2010/main" val="39704036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5536" y="1700808"/>
            <a:ext cx="8271842" cy="2905246"/>
          </a:xfrm>
          <a:prstGeom prst="rect">
            <a:avLst/>
          </a:prstGeom>
        </p:spPr>
      </p:pic>
      <p:sp>
        <p:nvSpPr>
          <p:cNvPr id="3" name="TextBox 2"/>
          <p:cNvSpPr txBox="1"/>
          <p:nvPr/>
        </p:nvSpPr>
        <p:spPr>
          <a:xfrm>
            <a:off x="3131840" y="5373216"/>
            <a:ext cx="3384260" cy="646331"/>
          </a:xfrm>
          <a:prstGeom prst="rect">
            <a:avLst/>
          </a:prstGeom>
          <a:noFill/>
        </p:spPr>
        <p:txBody>
          <a:bodyPr wrap="none" rtlCol="0">
            <a:spAutoFit/>
          </a:bodyPr>
          <a:lstStyle/>
          <a:p>
            <a:r>
              <a:rPr lang="en-GB" dirty="0" smtClean="0"/>
              <a:t>Reading &gt; fixation (29 controls)</a:t>
            </a:r>
          </a:p>
          <a:p>
            <a:r>
              <a:rPr lang="en-GB" dirty="0" smtClean="0"/>
              <a:t>Lesion (Patient AH)</a:t>
            </a:r>
            <a:endParaRPr lang="en-GB" dirty="0"/>
          </a:p>
        </p:txBody>
      </p:sp>
      <p:sp>
        <p:nvSpPr>
          <p:cNvPr id="4" name="Rectangle 3"/>
          <p:cNvSpPr/>
          <p:nvPr/>
        </p:nvSpPr>
        <p:spPr>
          <a:xfrm>
            <a:off x="2898696" y="5445224"/>
            <a:ext cx="216024" cy="2160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915816" y="5733256"/>
            <a:ext cx="216024" cy="216024"/>
          </a:xfrm>
          <a:prstGeom prst="rect">
            <a:avLst/>
          </a:prstGeom>
          <a:solidFill>
            <a:srgbClr val="03F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396359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96136" y="836712"/>
            <a:ext cx="2915027" cy="5716246"/>
          </a:xfrm>
          <a:prstGeom prst="rect">
            <a:avLst/>
          </a:prstGeom>
        </p:spPr>
      </p:pic>
      <p:sp>
        <p:nvSpPr>
          <p:cNvPr id="3" name="TextBox 2"/>
          <p:cNvSpPr txBox="1"/>
          <p:nvPr/>
        </p:nvSpPr>
        <p:spPr>
          <a:xfrm>
            <a:off x="251520" y="980728"/>
            <a:ext cx="5256584" cy="3693319"/>
          </a:xfrm>
          <a:prstGeom prst="rect">
            <a:avLst/>
          </a:prstGeom>
          <a:noFill/>
        </p:spPr>
        <p:txBody>
          <a:bodyPr wrap="square" rtlCol="0">
            <a:spAutoFit/>
          </a:bodyPr>
          <a:lstStyle/>
          <a:p>
            <a:r>
              <a:rPr lang="en-GB" dirty="0" smtClean="0"/>
              <a:t>1. Extracted regions of interest. Spheres placed at the peak SPM coordinates from two contrasts:</a:t>
            </a:r>
          </a:p>
          <a:p>
            <a:r>
              <a:rPr lang="en-GB" dirty="0" smtClean="0"/>
              <a:t/>
            </a:r>
            <a:br>
              <a:rPr lang="en-GB" dirty="0" smtClean="0"/>
            </a:br>
            <a:r>
              <a:rPr lang="en-GB" dirty="0" smtClean="0">
                <a:solidFill>
                  <a:schemeClr val="accent2">
                    <a:lumMod val="75000"/>
                  </a:schemeClr>
                </a:solidFill>
              </a:rPr>
              <a:t>A. Reading in patient &gt; controls </a:t>
            </a:r>
          </a:p>
          <a:p>
            <a:r>
              <a:rPr lang="en-GB" dirty="0" smtClean="0">
                <a:solidFill>
                  <a:schemeClr val="accent2">
                    <a:lumMod val="75000"/>
                  </a:schemeClr>
                </a:solidFill>
              </a:rPr>
              <a:t>B. Reading in controls</a:t>
            </a:r>
          </a:p>
          <a:p>
            <a:endParaRPr lang="en-GB" dirty="0"/>
          </a:p>
          <a:p>
            <a:endParaRPr lang="en-GB" dirty="0" smtClean="0"/>
          </a:p>
          <a:p>
            <a:endParaRPr lang="en-GB" dirty="0"/>
          </a:p>
          <a:p>
            <a:r>
              <a:rPr lang="en-GB" dirty="0" smtClean="0"/>
              <a:t>2. Asked which region should receive the driving input</a:t>
            </a:r>
          </a:p>
          <a:p>
            <a:endParaRPr lang="en-GB" dirty="0"/>
          </a:p>
          <a:p>
            <a:endParaRPr lang="en-GB" dirty="0" smtClean="0"/>
          </a:p>
          <a:p>
            <a:endParaRPr lang="en-GB" dirty="0"/>
          </a:p>
        </p:txBody>
      </p:sp>
    </p:spTree>
    <p:extLst>
      <p:ext uri="{BB962C8B-B14F-4D97-AF65-F5344CB8AC3E}">
        <p14:creationId xmlns:p14="http://schemas.microsoft.com/office/powerpoint/2010/main" val="313168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a:xfrm>
            <a:off x="330200" y="1628800"/>
            <a:ext cx="8489950" cy="3960986"/>
          </a:xfrm>
        </p:spPr>
        <p:txBody>
          <a:bodyPr/>
          <a:lstStyle/>
          <a:p>
            <a:r>
              <a:rPr lang="en-GB" sz="2600" b="1" dirty="0" smtClean="0"/>
              <a:t>Overview of DCM</a:t>
            </a:r>
          </a:p>
          <a:p>
            <a:pPr lvl="1"/>
            <a:r>
              <a:rPr lang="en-GB" sz="2600" dirty="0" smtClean="0">
                <a:solidFill>
                  <a:schemeClr val="accent2"/>
                </a:solidFill>
              </a:rPr>
              <a:t>Effective connectivity, DCM framework, generative models</a:t>
            </a:r>
            <a:br>
              <a:rPr lang="en-GB" sz="2600" dirty="0" smtClean="0">
                <a:solidFill>
                  <a:schemeClr val="accent2"/>
                </a:solidFill>
              </a:rPr>
            </a:br>
            <a:endParaRPr lang="en-GB" sz="2600" dirty="0" smtClean="0">
              <a:solidFill>
                <a:schemeClr val="accent2"/>
              </a:solidFill>
            </a:endParaRPr>
          </a:p>
          <a:p>
            <a:r>
              <a:rPr lang="en-GB" sz="2600" dirty="0" smtClean="0">
                <a:solidFill>
                  <a:schemeClr val="bg1">
                    <a:lumMod val="50000"/>
                  </a:schemeClr>
                </a:solidFill>
              </a:rPr>
              <a:t>Model specification</a:t>
            </a:r>
            <a:endParaRPr lang="en-GB" sz="2600" dirty="0" smtClean="0">
              <a:solidFill>
                <a:schemeClr val="bg1">
                  <a:lumMod val="50000"/>
                </a:schemeClr>
              </a:solidFill>
            </a:endParaRPr>
          </a:p>
          <a:p>
            <a:pPr lvl="1"/>
            <a:r>
              <a:rPr lang="en-GB" sz="2600" dirty="0" smtClean="0">
                <a:solidFill>
                  <a:schemeClr val="bg1">
                    <a:lumMod val="50000"/>
                  </a:schemeClr>
                </a:solidFill>
              </a:rPr>
              <a:t>Neural model, haemodynamic model</a:t>
            </a:r>
            <a:br>
              <a:rPr lang="en-GB" sz="2600" dirty="0" smtClean="0">
                <a:solidFill>
                  <a:schemeClr val="bg1">
                    <a:lumMod val="50000"/>
                  </a:schemeClr>
                </a:solidFill>
              </a:rPr>
            </a:br>
            <a:endParaRPr lang="en-GB" sz="2600" dirty="0" smtClean="0">
              <a:solidFill>
                <a:schemeClr val="bg1">
                  <a:lumMod val="50000"/>
                </a:schemeClr>
              </a:solidFill>
            </a:endParaRPr>
          </a:p>
          <a:p>
            <a:r>
              <a:rPr lang="en-GB" sz="2600" dirty="0" smtClean="0">
                <a:solidFill>
                  <a:schemeClr val="bg1">
                    <a:lumMod val="50000"/>
                  </a:schemeClr>
                </a:solidFill>
              </a:rPr>
              <a:t>Model estimation</a:t>
            </a:r>
            <a:endParaRPr lang="en-GB" sz="2600" dirty="0" smtClean="0">
              <a:solidFill>
                <a:schemeClr val="bg1">
                  <a:lumMod val="50000"/>
                </a:schemeClr>
              </a:solidFill>
            </a:endParaRPr>
          </a:p>
          <a:p>
            <a:pPr lvl="1"/>
            <a:r>
              <a:rPr lang="en-GB" sz="2600" dirty="0" smtClean="0">
                <a:solidFill>
                  <a:schemeClr val="bg1">
                    <a:lumMod val="50000"/>
                  </a:schemeClr>
                </a:solidFill>
              </a:rPr>
              <a:t>Model inversion, parameter </a:t>
            </a:r>
            <a:r>
              <a:rPr lang="en-GB" sz="2600" dirty="0" smtClean="0">
                <a:solidFill>
                  <a:schemeClr val="bg1">
                    <a:lumMod val="50000"/>
                  </a:schemeClr>
                </a:solidFill>
              </a:rPr>
              <a:t>inference</a:t>
            </a:r>
            <a:br>
              <a:rPr lang="en-GB" sz="2600" dirty="0" smtClean="0">
                <a:solidFill>
                  <a:schemeClr val="bg1">
                    <a:lumMod val="50000"/>
                  </a:schemeClr>
                </a:solidFill>
              </a:rPr>
            </a:br>
            <a:endParaRPr lang="en-GB" sz="2600" dirty="0" smtClean="0">
              <a:solidFill>
                <a:schemeClr val="bg1">
                  <a:lumMod val="50000"/>
                </a:schemeClr>
              </a:solidFill>
            </a:endParaRPr>
          </a:p>
          <a:p>
            <a:r>
              <a:rPr lang="en-GB" sz="2600" dirty="0" smtClean="0">
                <a:solidFill>
                  <a:schemeClr val="bg1">
                    <a:lumMod val="50000"/>
                  </a:schemeClr>
                </a:solidFill>
              </a:rPr>
              <a:t>Example</a:t>
            </a:r>
            <a:endParaRPr lang="en-GB" sz="2600" dirty="0" smtClean="0">
              <a:solidFill>
                <a:schemeClr val="bg1">
                  <a:lumMod val="50000"/>
                </a:schemeClr>
              </a:solidFill>
            </a:endParaRPr>
          </a:p>
          <a:p>
            <a:endParaRPr lang="en-GB" sz="2600" dirty="0" smtClean="0"/>
          </a:p>
          <a:p>
            <a:endParaRPr lang="en-GB" sz="2600" dirty="0"/>
          </a:p>
        </p:txBody>
      </p:sp>
    </p:spTree>
    <p:extLst>
      <p:ext uri="{BB962C8B-B14F-4D97-AF65-F5344CB8AC3E}">
        <p14:creationId xmlns:p14="http://schemas.microsoft.com/office/powerpoint/2010/main" val="4078372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rs.els-cdn.com/content/image/1-s2.0-S0028393212004022-gr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340768"/>
            <a:ext cx="5381625" cy="42767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65256" y="6481772"/>
            <a:ext cx="4160113" cy="369332"/>
          </a:xfrm>
          <a:prstGeom prst="rect">
            <a:avLst/>
          </a:prstGeom>
          <a:noFill/>
        </p:spPr>
        <p:txBody>
          <a:bodyPr wrap="none" rtlCol="0">
            <a:spAutoFit/>
          </a:bodyPr>
          <a:lstStyle/>
          <a:p>
            <a:r>
              <a:rPr lang="en-GB" dirty="0" err="1" smtClean="0">
                <a:solidFill>
                  <a:schemeClr val="tx1">
                    <a:lumMod val="50000"/>
                    <a:lumOff val="50000"/>
                  </a:schemeClr>
                </a:solidFill>
              </a:rPr>
              <a:t>Seghier</a:t>
            </a:r>
            <a:r>
              <a:rPr lang="en-GB" dirty="0" smtClean="0">
                <a:solidFill>
                  <a:schemeClr val="tx1">
                    <a:lumMod val="50000"/>
                    <a:lumOff val="50000"/>
                  </a:schemeClr>
                </a:solidFill>
              </a:rPr>
              <a:t> et al., </a:t>
            </a:r>
            <a:r>
              <a:rPr lang="en-GB" dirty="0" err="1" smtClean="0">
                <a:solidFill>
                  <a:schemeClr val="tx1">
                    <a:lumMod val="50000"/>
                    <a:lumOff val="50000"/>
                  </a:schemeClr>
                </a:solidFill>
              </a:rPr>
              <a:t>Neuropsychologia</a:t>
            </a:r>
            <a:r>
              <a:rPr lang="en-GB" dirty="0" smtClean="0">
                <a:solidFill>
                  <a:schemeClr val="tx1">
                    <a:lumMod val="50000"/>
                    <a:lumOff val="50000"/>
                  </a:schemeClr>
                </a:solidFill>
              </a:rPr>
              <a:t>, 2012</a:t>
            </a:r>
            <a:endParaRPr lang="en-GB" dirty="0">
              <a:solidFill>
                <a:schemeClr val="tx1">
                  <a:lumMod val="50000"/>
                  <a:lumOff val="50000"/>
                </a:schemeClr>
              </a:solidFill>
            </a:endParaRPr>
          </a:p>
        </p:txBody>
      </p:sp>
      <p:sp>
        <p:nvSpPr>
          <p:cNvPr id="4" name="TextBox 3"/>
          <p:cNvSpPr txBox="1"/>
          <p:nvPr/>
        </p:nvSpPr>
        <p:spPr>
          <a:xfrm>
            <a:off x="7740352" y="5373216"/>
            <a:ext cx="1069524" cy="923330"/>
          </a:xfrm>
          <a:prstGeom prst="rect">
            <a:avLst/>
          </a:prstGeom>
          <a:noFill/>
        </p:spPr>
        <p:txBody>
          <a:bodyPr wrap="none" rtlCol="0">
            <a:spAutoFit/>
          </a:bodyPr>
          <a:lstStyle/>
          <a:p>
            <a:r>
              <a:rPr lang="en-GB" b="1" dirty="0" smtClean="0">
                <a:solidFill>
                  <a:schemeClr val="accent2"/>
                </a:solidFill>
              </a:rPr>
              <a:t>Key:</a:t>
            </a:r>
          </a:p>
          <a:p>
            <a:r>
              <a:rPr lang="en-GB" dirty="0" smtClean="0">
                <a:solidFill>
                  <a:schemeClr val="tx1">
                    <a:lumMod val="50000"/>
                    <a:lumOff val="50000"/>
                  </a:schemeClr>
                </a:solidFill>
              </a:rPr>
              <a:t>Controls</a:t>
            </a:r>
          </a:p>
          <a:p>
            <a:r>
              <a:rPr lang="en-GB" dirty="0" smtClean="0"/>
              <a:t>Patient</a:t>
            </a:r>
          </a:p>
        </p:txBody>
      </p:sp>
      <p:sp>
        <p:nvSpPr>
          <p:cNvPr id="2" name="TextBox 1"/>
          <p:cNvSpPr txBox="1"/>
          <p:nvPr/>
        </p:nvSpPr>
        <p:spPr>
          <a:xfrm>
            <a:off x="251520" y="764704"/>
            <a:ext cx="4104456" cy="369332"/>
          </a:xfrm>
          <a:prstGeom prst="rect">
            <a:avLst/>
          </a:prstGeom>
          <a:noFill/>
        </p:spPr>
        <p:txBody>
          <a:bodyPr wrap="square" rtlCol="0">
            <a:spAutoFit/>
          </a:bodyPr>
          <a:lstStyle/>
          <a:p>
            <a:r>
              <a:rPr lang="en-GB" dirty="0" smtClean="0"/>
              <a:t>Bayesian Model Averaging</a:t>
            </a:r>
            <a:endParaRPr lang="en-GB" dirty="0"/>
          </a:p>
        </p:txBody>
      </p:sp>
    </p:spTree>
    <p:extLst>
      <p:ext uri="{BB962C8B-B14F-4D97-AF65-F5344CB8AC3E}">
        <p14:creationId xmlns:p14="http://schemas.microsoft.com/office/powerpoint/2010/main" val="34427289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rs.els-cdn.com/content/image/1-s2.0-S0028393212004022-gr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268760"/>
            <a:ext cx="6515100" cy="34385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65256" y="6481772"/>
            <a:ext cx="4160113" cy="369332"/>
          </a:xfrm>
          <a:prstGeom prst="rect">
            <a:avLst/>
          </a:prstGeom>
          <a:noFill/>
        </p:spPr>
        <p:txBody>
          <a:bodyPr wrap="none" rtlCol="0">
            <a:spAutoFit/>
          </a:bodyPr>
          <a:lstStyle/>
          <a:p>
            <a:r>
              <a:rPr lang="en-GB" dirty="0" err="1" smtClean="0">
                <a:solidFill>
                  <a:schemeClr val="tx1">
                    <a:lumMod val="50000"/>
                    <a:lumOff val="50000"/>
                  </a:schemeClr>
                </a:solidFill>
              </a:rPr>
              <a:t>Seghier</a:t>
            </a:r>
            <a:r>
              <a:rPr lang="en-GB" dirty="0" smtClean="0">
                <a:solidFill>
                  <a:schemeClr val="tx1">
                    <a:lumMod val="50000"/>
                    <a:lumOff val="50000"/>
                  </a:schemeClr>
                </a:solidFill>
              </a:rPr>
              <a:t> et al., </a:t>
            </a:r>
            <a:r>
              <a:rPr lang="en-GB" dirty="0" err="1" smtClean="0">
                <a:solidFill>
                  <a:schemeClr val="tx1">
                    <a:lumMod val="50000"/>
                    <a:lumOff val="50000"/>
                  </a:schemeClr>
                </a:solidFill>
              </a:rPr>
              <a:t>Neuropsychologia</a:t>
            </a:r>
            <a:r>
              <a:rPr lang="en-GB" dirty="0" smtClean="0">
                <a:solidFill>
                  <a:schemeClr val="tx1">
                    <a:lumMod val="50000"/>
                    <a:lumOff val="50000"/>
                  </a:schemeClr>
                </a:solidFill>
              </a:rPr>
              <a:t>, 2012</a:t>
            </a:r>
            <a:endParaRPr lang="en-GB" dirty="0">
              <a:solidFill>
                <a:schemeClr val="tx1">
                  <a:lumMod val="50000"/>
                  <a:lumOff val="50000"/>
                </a:schemeClr>
              </a:solidFill>
            </a:endParaRPr>
          </a:p>
        </p:txBody>
      </p:sp>
    </p:spTree>
    <p:extLst>
      <p:ext uri="{BB962C8B-B14F-4D97-AF65-F5344CB8AC3E}">
        <p14:creationId xmlns:p14="http://schemas.microsoft.com/office/powerpoint/2010/main" val="23179965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troubleshooting</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7236468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692696"/>
            <a:ext cx="4359635" cy="6779248"/>
            <a:chOff x="0" y="692696"/>
            <a:chExt cx="4359635" cy="6779248"/>
          </a:xfrm>
        </p:grpSpPr>
        <p:pic>
          <p:nvPicPr>
            <p:cNvPr id="2" name="Picture 1"/>
            <p:cNvPicPr>
              <a:picLocks noChangeAspect="1"/>
            </p:cNvPicPr>
            <p:nvPr/>
          </p:nvPicPr>
          <p:blipFill>
            <a:blip r:embed="rId2"/>
            <a:stretch>
              <a:fillRect/>
            </a:stretch>
          </p:blipFill>
          <p:spPr>
            <a:xfrm>
              <a:off x="0" y="1196752"/>
              <a:ext cx="4359635" cy="6275192"/>
            </a:xfrm>
            <a:prstGeom prst="rect">
              <a:avLst/>
            </a:prstGeom>
          </p:spPr>
        </p:pic>
        <p:sp>
          <p:nvSpPr>
            <p:cNvPr id="3" name="TextBox 2"/>
            <p:cNvSpPr txBox="1"/>
            <p:nvPr/>
          </p:nvSpPr>
          <p:spPr>
            <a:xfrm>
              <a:off x="683568" y="692696"/>
              <a:ext cx="3108543" cy="369332"/>
            </a:xfrm>
            <a:prstGeom prst="rect">
              <a:avLst/>
            </a:prstGeom>
            <a:noFill/>
          </p:spPr>
          <p:txBody>
            <a:bodyPr wrap="none" rtlCol="0">
              <a:spAutoFit/>
            </a:bodyPr>
            <a:lstStyle/>
            <a:p>
              <a:r>
                <a:rPr lang="en-GB" dirty="0" err="1" smtClean="0"/>
                <a:t>spm_dcm_fmri_check</a:t>
              </a:r>
              <a:r>
                <a:rPr lang="en-GB" dirty="0" smtClean="0"/>
                <a:t>(DCM)</a:t>
              </a:r>
              <a:endParaRPr lang="en-GB" dirty="0"/>
            </a:p>
          </p:txBody>
        </p:sp>
      </p:grpSp>
      <p:grpSp>
        <p:nvGrpSpPr>
          <p:cNvPr id="7" name="Group 6"/>
          <p:cNvGrpSpPr/>
          <p:nvPr/>
        </p:nvGrpSpPr>
        <p:grpSpPr>
          <a:xfrm>
            <a:off x="4932040" y="692696"/>
            <a:ext cx="3860279" cy="5893774"/>
            <a:chOff x="4932040" y="692696"/>
            <a:chExt cx="3860279" cy="5893774"/>
          </a:xfrm>
        </p:grpSpPr>
        <p:pic>
          <p:nvPicPr>
            <p:cNvPr id="3074" name="Picture 2" descr="https://sites.google.com/site/jeandaunizeauswebsite/_/rsrc/1345560229693/code/explore-dcm/dcmexplore3.jpg?height=400&amp;width=3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556791"/>
              <a:ext cx="3860279" cy="50296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58809" y="692696"/>
              <a:ext cx="2813591" cy="369332"/>
            </a:xfrm>
            <a:prstGeom prst="rect">
              <a:avLst/>
            </a:prstGeom>
            <a:noFill/>
          </p:spPr>
          <p:txBody>
            <a:bodyPr wrap="none" rtlCol="0">
              <a:spAutoFit/>
            </a:bodyPr>
            <a:lstStyle/>
            <a:p>
              <a:r>
                <a:rPr lang="en-GB" dirty="0" err="1" smtClean="0"/>
                <a:t>spm_dcm_explore</a:t>
              </a:r>
              <a:r>
                <a:rPr lang="en-GB" dirty="0" smtClean="0"/>
                <a:t> (DCM)</a:t>
              </a:r>
              <a:endParaRPr lang="en-GB" dirty="0"/>
            </a:p>
          </p:txBody>
        </p:sp>
        <p:sp>
          <p:nvSpPr>
            <p:cNvPr id="4" name="TextBox 3"/>
            <p:cNvSpPr txBox="1"/>
            <p:nvPr/>
          </p:nvSpPr>
          <p:spPr>
            <a:xfrm>
              <a:off x="5130454" y="1124743"/>
              <a:ext cx="3463449" cy="369332"/>
            </a:xfrm>
            <a:prstGeom prst="rect">
              <a:avLst/>
            </a:prstGeom>
            <a:noFill/>
          </p:spPr>
          <p:txBody>
            <a:bodyPr wrap="none" rtlCol="0">
              <a:spAutoFit/>
            </a:bodyPr>
            <a:lstStyle/>
            <a:p>
              <a:r>
                <a:rPr lang="en-GB" dirty="0" smtClean="0">
                  <a:solidFill>
                    <a:schemeClr val="bg1">
                      <a:lumMod val="50000"/>
                    </a:schemeClr>
                  </a:solidFill>
                </a:rPr>
                <a:t>From Jean </a:t>
              </a:r>
              <a:r>
                <a:rPr lang="en-GB" dirty="0" err="1" smtClean="0">
                  <a:solidFill>
                    <a:schemeClr val="bg1">
                      <a:lumMod val="50000"/>
                    </a:schemeClr>
                  </a:solidFill>
                </a:rPr>
                <a:t>Daunizeau’s</a:t>
              </a:r>
              <a:r>
                <a:rPr lang="en-GB" dirty="0" smtClean="0">
                  <a:solidFill>
                    <a:schemeClr val="bg1">
                      <a:lumMod val="50000"/>
                    </a:schemeClr>
                  </a:solidFill>
                </a:rPr>
                <a:t> website</a:t>
              </a:r>
              <a:endParaRPr lang="en-GB" dirty="0">
                <a:solidFill>
                  <a:schemeClr val="bg1">
                    <a:lumMod val="50000"/>
                  </a:schemeClr>
                </a:solidFill>
              </a:endParaRPr>
            </a:p>
          </p:txBody>
        </p:sp>
      </p:grpSp>
    </p:spTree>
    <p:extLst>
      <p:ext uri="{BB962C8B-B14F-4D97-AF65-F5344CB8AC3E}">
        <p14:creationId xmlns:p14="http://schemas.microsoft.com/office/powerpoint/2010/main" val="324455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764704"/>
            <a:ext cx="8489950" cy="576064"/>
          </a:xfrm>
        </p:spPr>
        <p:txBody>
          <a:bodyPr/>
          <a:lstStyle/>
          <a:p>
            <a:r>
              <a:rPr lang="en-GB" dirty="0" smtClean="0"/>
              <a:t>Further Reading</a:t>
            </a:r>
            <a:endParaRPr lang="en-GB" dirty="0"/>
          </a:p>
        </p:txBody>
      </p:sp>
      <p:graphicFrame>
        <p:nvGraphicFramePr>
          <p:cNvPr id="4" name="Content Placeholder 3"/>
          <p:cNvGraphicFramePr>
            <a:graphicFrameLocks noGrp="1"/>
          </p:cNvGraphicFramePr>
          <p:nvPr>
            <p:ph idx="1"/>
            <p:extLst/>
          </p:nvPr>
        </p:nvGraphicFramePr>
        <p:xfrm>
          <a:off x="330200" y="1557338"/>
          <a:ext cx="8489950" cy="4983480"/>
        </p:xfrm>
        <a:graphic>
          <a:graphicData uri="http://schemas.openxmlformats.org/drawingml/2006/table">
            <a:tbl>
              <a:tblPr bandRow="1">
                <a:tableStyleId>{5C22544A-7EE6-4342-B048-85BDC9FD1C3A}</a:tableStyleId>
              </a:tblPr>
              <a:tblGrid>
                <a:gridCol w="4244975"/>
                <a:gridCol w="4244975"/>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The original DCM paper</a:t>
                      </a:r>
                    </a:p>
                  </a:txBody>
                  <a:tcP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Friston et al. 2003, </a:t>
                      </a:r>
                      <a:r>
                        <a:rPr lang="en-GB" sz="1600" i="1" dirty="0" err="1" smtClean="0"/>
                        <a:t>NeuroImage</a:t>
                      </a:r>
                      <a:endParaRPr lang="en-GB" sz="1600" i="1" dirty="0" smtClean="0"/>
                    </a:p>
                  </a:txBody>
                  <a:tcPr>
                    <a:lnB w="12700" cap="flat" cmpd="sng" algn="ctr">
                      <a:solidFill>
                        <a:schemeClr val="tx1"/>
                      </a:solidFill>
                      <a:prstDash val="solid"/>
                      <a:round/>
                      <a:headEnd type="none" w="med" len="med"/>
                      <a:tailEnd type="none" w="med" len="med"/>
                    </a:lnB>
                  </a:tcPr>
                </a:tc>
              </a:tr>
              <a:tr h="370840">
                <a:tc gridSpan="2">
                  <a:txBody>
                    <a:bodyPr/>
                    <a:lstStyle/>
                    <a:p>
                      <a:r>
                        <a:rPr lang="en-GB" sz="1600" b="1" dirty="0" smtClean="0"/>
                        <a:t>Descriptive</a:t>
                      </a:r>
                      <a:r>
                        <a:rPr lang="en-GB" sz="1600" b="1" baseline="0" dirty="0" smtClean="0"/>
                        <a:t> / tutorial papers</a:t>
                      </a:r>
                      <a:endParaRPr lang="en-GB" sz="1600" b="1" dirty="0"/>
                    </a:p>
                  </a:txBody>
                  <a:tcPr>
                    <a:lnT w="12700" cap="flat" cmpd="sng" algn="ctr">
                      <a:solidFill>
                        <a:schemeClr val="tx1"/>
                      </a:solidFill>
                      <a:prstDash val="solid"/>
                      <a:round/>
                      <a:headEnd type="none" w="med" len="med"/>
                      <a:tailEnd type="none" w="med" len="med"/>
                    </a:lnT>
                  </a:tcPr>
                </a:tc>
                <a:tc hMerge="1">
                  <a:txBody>
                    <a:bodyPr/>
                    <a:lstStyle/>
                    <a:p>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Role of General Systems Theory</a:t>
                      </a:r>
                    </a:p>
                  </a:txBody>
                  <a:tcPr/>
                </a:tc>
                <a:tc>
                  <a:txBody>
                    <a:bodyPr/>
                    <a:lstStyle/>
                    <a:p>
                      <a:r>
                        <a:rPr lang="en-GB" sz="1600" dirty="0" smtClean="0"/>
                        <a:t>Stephan</a:t>
                      </a:r>
                      <a:r>
                        <a:rPr lang="en-GB" sz="1600" baseline="0" dirty="0" smtClean="0"/>
                        <a:t> 2004, </a:t>
                      </a:r>
                      <a:r>
                        <a:rPr lang="en-GB" sz="1600" i="1" baseline="0" dirty="0" smtClean="0"/>
                        <a:t>J Anatomy</a:t>
                      </a:r>
                      <a:endParaRPr lang="en-GB" sz="1600" i="1" dirty="0"/>
                    </a:p>
                  </a:txBody>
                  <a:tcPr/>
                </a:tc>
              </a:tr>
              <a:tr h="370840">
                <a:tc>
                  <a:txBody>
                    <a:bodyPr/>
                    <a:lstStyle/>
                    <a:p>
                      <a:r>
                        <a:rPr lang="en-GB" sz="1600" dirty="0" smtClean="0"/>
                        <a:t>DCM: Ten simple rules for the clinician</a:t>
                      </a:r>
                      <a:endParaRPr lang="en-GB" sz="1600" dirty="0"/>
                    </a:p>
                  </a:txBody>
                  <a:tcPr>
                    <a:lnB w="12700" cap="flat" cmpd="sng" algn="ctr">
                      <a:noFill/>
                      <a:prstDash val="solid"/>
                      <a:round/>
                      <a:headEnd type="none" w="med" len="med"/>
                      <a:tailEnd type="none" w="med" len="med"/>
                    </a:lnB>
                  </a:tcPr>
                </a:tc>
                <a:tc>
                  <a:txBody>
                    <a:bodyPr/>
                    <a:lstStyle/>
                    <a:p>
                      <a:r>
                        <a:rPr lang="en-GB" sz="1600" dirty="0" smtClean="0"/>
                        <a:t>Kahan et al. 2013, </a:t>
                      </a:r>
                      <a:r>
                        <a:rPr lang="en-GB" sz="1600" i="1" dirty="0" err="1" smtClean="0"/>
                        <a:t>NeuroImage</a:t>
                      </a:r>
                      <a:endParaRPr lang="en-GB" sz="1600" i="1" dirty="0"/>
                    </a:p>
                  </a:txBody>
                  <a:tcPr>
                    <a:lnB w="12700" cap="flat" cmpd="sng" algn="ctr">
                      <a:noFill/>
                      <a:prstDash val="solid"/>
                      <a:round/>
                      <a:headEnd type="none" w="med" len="med"/>
                      <a:tailEnd type="none" w="med" len="med"/>
                    </a:lnB>
                  </a:tcPr>
                </a:tc>
              </a:tr>
              <a:tr h="370840">
                <a:tc>
                  <a:txBody>
                    <a:bodyPr/>
                    <a:lstStyle/>
                    <a:p>
                      <a:r>
                        <a:rPr lang="en-GB" sz="1600" dirty="0" smtClean="0"/>
                        <a:t>Ten Simple Rules</a:t>
                      </a:r>
                      <a:r>
                        <a:rPr lang="en-GB" sz="1600" baseline="0" dirty="0" smtClean="0"/>
                        <a:t> for DCM</a:t>
                      </a:r>
                      <a:endParaRPr lang="en-GB" sz="1600" dirty="0"/>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i="0" dirty="0" smtClean="0"/>
                        <a:t>Stephan</a:t>
                      </a:r>
                      <a:r>
                        <a:rPr lang="en-GB" sz="1600" i="0" baseline="0" dirty="0" smtClean="0"/>
                        <a:t> et al. 2010, </a:t>
                      </a:r>
                      <a:r>
                        <a:rPr lang="en-GB" sz="1600" i="1" baseline="0" dirty="0" err="1" smtClean="0"/>
                        <a:t>NeuroImage</a:t>
                      </a:r>
                      <a:endParaRPr lang="en-GB" sz="1600" i="0" dirty="0"/>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r>
                        <a:rPr lang="en-GB" sz="1600" b="1" dirty="0" smtClean="0"/>
                        <a:t>DCM Extensions</a:t>
                      </a:r>
                      <a:endParaRPr lang="en-GB" sz="1600" b="1" dirty="0"/>
                    </a:p>
                  </a:txBody>
                  <a:tcPr>
                    <a:lnT w="12700" cap="flat" cmpd="sng" algn="ctr">
                      <a:solidFill>
                        <a:schemeClr val="tx1"/>
                      </a:solidFill>
                      <a:prstDash val="solid"/>
                      <a:round/>
                      <a:headEnd type="none" w="med" len="med"/>
                      <a:tailEnd type="none" w="med" len="med"/>
                    </a:lnT>
                  </a:tcPr>
                </a:tc>
                <a:tc hMerge="1">
                  <a:txBody>
                    <a:bodyPr/>
                    <a:lstStyle/>
                    <a:p>
                      <a:endParaRPr lang="en-GB" dirty="0"/>
                    </a:p>
                  </a:txBody>
                  <a:tcPr/>
                </a:tc>
              </a:tr>
              <a:tr h="370840">
                <a:tc>
                  <a:txBody>
                    <a:bodyPr/>
                    <a:lstStyle/>
                    <a:p>
                      <a:r>
                        <a:rPr lang="en-GB" sz="1600" dirty="0" smtClean="0"/>
                        <a:t>Two-state DCM</a:t>
                      </a:r>
                      <a:endParaRPr lang="en-GB" sz="1600" dirty="0"/>
                    </a:p>
                  </a:txBody>
                  <a:tcPr/>
                </a:tc>
                <a:tc>
                  <a:txBody>
                    <a:bodyPr/>
                    <a:lstStyle/>
                    <a:p>
                      <a:r>
                        <a:rPr lang="en-GB" sz="1600" dirty="0" smtClean="0"/>
                        <a:t>Marreiros</a:t>
                      </a:r>
                      <a:r>
                        <a:rPr lang="en-GB" sz="1600" baseline="0" dirty="0" smtClean="0"/>
                        <a:t> et al. 2008, </a:t>
                      </a:r>
                      <a:r>
                        <a:rPr lang="en-GB" sz="1600" i="1" baseline="0" dirty="0" err="1" smtClean="0"/>
                        <a:t>NeuroImage</a:t>
                      </a:r>
                      <a:endParaRPr lang="en-GB" sz="1600" i="1" dirty="0"/>
                    </a:p>
                  </a:txBody>
                  <a:tcPr/>
                </a:tc>
              </a:tr>
              <a:tr h="370840">
                <a:tc>
                  <a:txBody>
                    <a:bodyPr/>
                    <a:lstStyle/>
                    <a:p>
                      <a:r>
                        <a:rPr lang="en-GB" sz="1600" dirty="0" smtClean="0"/>
                        <a:t>Non-linear DCM</a:t>
                      </a:r>
                      <a:endParaRPr lang="en-GB" sz="1600" dirty="0"/>
                    </a:p>
                  </a:txBody>
                  <a:tcPr>
                    <a:lnB w="12700" cmpd="sng">
                      <a:noFill/>
                    </a:lnB>
                  </a:tcPr>
                </a:tc>
                <a:tc>
                  <a:txBody>
                    <a:bodyPr/>
                    <a:lstStyle/>
                    <a:p>
                      <a:r>
                        <a:rPr lang="en-GB" sz="1600" dirty="0" smtClean="0"/>
                        <a:t>Stephan et al. 2008, </a:t>
                      </a:r>
                      <a:r>
                        <a:rPr lang="en-GB" sz="1600" i="1" dirty="0" err="1" smtClean="0"/>
                        <a:t>NeuroImage</a:t>
                      </a:r>
                      <a:endParaRPr lang="en-GB" sz="1600" i="1" dirty="0"/>
                    </a:p>
                  </a:txBody>
                  <a:tcPr>
                    <a:lnB w="12700" cmpd="sng">
                      <a:noFill/>
                    </a:lnB>
                  </a:tcPr>
                </a:tc>
              </a:tr>
              <a:tr h="370840">
                <a:tc>
                  <a:txBody>
                    <a:bodyPr/>
                    <a:lstStyle/>
                    <a:p>
                      <a:r>
                        <a:rPr lang="en-GB" sz="1600" dirty="0" smtClean="0"/>
                        <a:t>Stochastic DCM</a:t>
                      </a:r>
                      <a:endParaRPr lang="en-GB" sz="16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smtClean="0"/>
                        <a:t>Li et</a:t>
                      </a:r>
                      <a:r>
                        <a:rPr lang="en-GB" sz="1600" baseline="0" dirty="0" smtClean="0"/>
                        <a:t> al. 2011, </a:t>
                      </a:r>
                      <a:r>
                        <a:rPr lang="en-GB" sz="1600" i="1" baseline="0" dirty="0" err="1" smtClean="0"/>
                        <a:t>NeuroImage</a:t>
                      </a:r>
                      <a:endParaRPr lang="en-GB" sz="1600" i="1" baseline="0" dirty="0" smtClean="0"/>
                    </a:p>
                    <a:p>
                      <a:r>
                        <a:rPr lang="en-GB" sz="1600" baseline="0" dirty="0" smtClean="0"/>
                        <a:t>Friston et al. 2011, </a:t>
                      </a:r>
                      <a:r>
                        <a:rPr lang="en-GB" sz="1600" i="1" baseline="0" dirty="0" err="1" smtClean="0"/>
                        <a:t>NeuroImage</a:t>
                      </a:r>
                      <a:endParaRPr lang="en-GB" sz="1600" i="1" baseline="0" dirty="0" smtClean="0"/>
                    </a:p>
                    <a:p>
                      <a:r>
                        <a:rPr lang="en-GB" sz="1600" baseline="0" dirty="0" err="1" smtClean="0"/>
                        <a:t>Daunizeau</a:t>
                      </a:r>
                      <a:r>
                        <a:rPr lang="en-GB" sz="1600" baseline="0" dirty="0" smtClean="0"/>
                        <a:t> et al. 2012, </a:t>
                      </a:r>
                      <a:r>
                        <a:rPr lang="en-GB" sz="1600" i="1" baseline="0" dirty="0" smtClean="0"/>
                        <a:t>Front </a:t>
                      </a:r>
                      <a:r>
                        <a:rPr lang="en-GB" sz="1600" i="1" baseline="0" dirty="0" err="1" smtClean="0"/>
                        <a:t>Comput</a:t>
                      </a:r>
                      <a:r>
                        <a:rPr lang="en-GB" sz="1600" i="1" baseline="0" dirty="0" smtClean="0"/>
                        <a:t> </a:t>
                      </a:r>
                      <a:r>
                        <a:rPr lang="en-GB" sz="1600" i="1" baseline="0" dirty="0" err="1" smtClean="0"/>
                        <a:t>Neurosci</a:t>
                      </a:r>
                      <a:endParaRPr lang="en-GB" sz="1600" i="1" baseline="0" dirty="0" smtClean="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GB" sz="1600" dirty="0" smtClean="0"/>
                        <a:t>Post-hoc DCM</a:t>
                      </a:r>
                      <a:endParaRPr lang="en-GB" sz="160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smtClean="0"/>
                        <a:t>Friston and Penny, 2011, </a:t>
                      </a:r>
                      <a:r>
                        <a:rPr lang="en-GB" sz="1600" i="1" baseline="0" dirty="0" err="1" smtClean="0"/>
                        <a:t>NeuroImage</a:t>
                      </a:r>
                      <a:endParaRPr lang="en-GB" sz="1600" i="1" baseline="0" dirty="0" smtClean="0"/>
                    </a:p>
                    <a:p>
                      <a:r>
                        <a:rPr lang="en-GB" sz="1600" baseline="0" dirty="0" smtClean="0"/>
                        <a:t>Rosa and Friston, 2012, </a:t>
                      </a:r>
                      <a:r>
                        <a:rPr lang="en-GB" sz="1600" i="1" baseline="0" dirty="0" smtClean="0"/>
                        <a:t>J Neuro Methods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GB" sz="1600" dirty="0" smtClean="0"/>
                        <a:t>A DCM for Resting</a:t>
                      </a:r>
                      <a:r>
                        <a:rPr lang="en-GB" sz="1600" baseline="0" dirty="0" smtClean="0"/>
                        <a:t> State fMRI</a:t>
                      </a:r>
                      <a:endParaRPr lang="en-GB" sz="1600" dirty="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sz="1600" i="0" baseline="0" dirty="0" smtClean="0"/>
                        <a:t>Friston et al., 2014, </a:t>
                      </a:r>
                      <a:r>
                        <a:rPr lang="en-GB" sz="1600" i="1" baseline="0" dirty="0" err="1" smtClean="0"/>
                        <a:t>NeuroImage</a:t>
                      </a:r>
                      <a:endParaRPr lang="en-GB" sz="1600" i="1" baseline="0" dirty="0" smtClean="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7082778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extras</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176767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2195513" y="4740275"/>
            <a:ext cx="4608512" cy="152241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220" name="TextBox 10"/>
          <p:cNvSpPr txBox="1">
            <a:spLocks noChangeArrowheads="1"/>
          </p:cNvSpPr>
          <p:nvPr/>
        </p:nvSpPr>
        <p:spPr bwMode="auto">
          <a:xfrm>
            <a:off x="325438" y="1341438"/>
            <a:ext cx="1658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t>Approximates:</a:t>
            </a:r>
          </a:p>
        </p:txBody>
      </p:sp>
      <p:sp>
        <p:nvSpPr>
          <p:cNvPr id="9221" name="TextBox 1"/>
          <p:cNvSpPr txBox="1">
            <a:spLocks noChangeArrowheads="1"/>
          </p:cNvSpPr>
          <p:nvPr/>
        </p:nvSpPr>
        <p:spPr bwMode="auto">
          <a:xfrm>
            <a:off x="2484438" y="1341438"/>
            <a:ext cx="2808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t>The log model evidence:</a:t>
            </a:r>
          </a:p>
        </p:txBody>
      </p:sp>
      <p:sp>
        <p:nvSpPr>
          <p:cNvPr id="9222" name="TextBox 12"/>
          <p:cNvSpPr txBox="1">
            <a:spLocks noChangeArrowheads="1"/>
          </p:cNvSpPr>
          <p:nvPr/>
        </p:nvSpPr>
        <p:spPr bwMode="auto">
          <a:xfrm>
            <a:off x="2484438" y="1700213"/>
            <a:ext cx="2951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t>Posterior over parameters:</a:t>
            </a:r>
          </a:p>
        </p:txBody>
      </p:sp>
      <p:sp>
        <p:nvSpPr>
          <p:cNvPr id="4" name="TextBox 3"/>
          <p:cNvSpPr txBox="1">
            <a:spLocks noRot="1" noChangeAspect="1" noMove="1" noResize="1" noEditPoints="1" noAdjustHandles="1" noChangeArrowheads="1" noChangeShapeType="1" noTextEdit="1"/>
          </p:cNvSpPr>
          <p:nvPr/>
        </p:nvSpPr>
        <p:spPr>
          <a:xfrm>
            <a:off x="5508104" y="1340768"/>
            <a:ext cx="1206933" cy="369332"/>
          </a:xfrm>
          <a:prstGeom prst="rect">
            <a:avLst/>
          </a:prstGeom>
          <a:blipFill rotWithShape="1">
            <a:blip r:embed="rId2"/>
            <a:stretch>
              <a:fillRect b="-13115"/>
            </a:stretch>
          </a:blipFill>
        </p:spPr>
        <p:txBody>
          <a:bodyPr/>
          <a:lstStyle/>
          <a:p>
            <a:r>
              <a:rPr lang="en-GB">
                <a:noFill/>
              </a:rPr>
              <a:t> </a:t>
            </a:r>
          </a:p>
        </p:txBody>
      </p:sp>
      <p:sp>
        <p:nvSpPr>
          <p:cNvPr id="5" name="TextBox 4"/>
          <p:cNvSpPr txBox="1">
            <a:spLocks noRot="1" noChangeAspect="1" noMove="1" noResize="1" noEditPoints="1" noAdjustHandles="1" noChangeArrowheads="1" noChangeShapeType="1" noTextEdit="1"/>
          </p:cNvSpPr>
          <p:nvPr/>
        </p:nvSpPr>
        <p:spPr>
          <a:xfrm>
            <a:off x="5508104" y="1700808"/>
            <a:ext cx="1200842" cy="369332"/>
          </a:xfrm>
          <a:prstGeom prst="rect">
            <a:avLst/>
          </a:prstGeom>
          <a:blipFill rotWithShape="1">
            <a:blip r:embed="rId3"/>
            <a:stretch>
              <a:fillRect b="-13115"/>
            </a:stretch>
          </a:blipFill>
        </p:spPr>
        <p:txBody>
          <a:bodyPr/>
          <a:lstStyle/>
          <a:p>
            <a:r>
              <a:rPr lang="en-GB">
                <a:noFill/>
              </a:rPr>
              <a:t> </a:t>
            </a:r>
          </a:p>
        </p:txBody>
      </p:sp>
      <p:sp>
        <p:nvSpPr>
          <p:cNvPr id="9225" name="TextBox 13"/>
          <p:cNvSpPr txBox="1">
            <a:spLocks noChangeArrowheads="1"/>
          </p:cNvSpPr>
          <p:nvPr/>
        </p:nvSpPr>
        <p:spPr bwMode="auto">
          <a:xfrm>
            <a:off x="323850" y="2420938"/>
            <a:ext cx="43132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t>The log model evidence is decomposed:</a:t>
            </a:r>
          </a:p>
        </p:txBody>
      </p:sp>
      <p:sp>
        <p:nvSpPr>
          <p:cNvPr id="15" name="TextBox 14"/>
          <p:cNvSpPr txBox="1">
            <a:spLocks noRot="1" noChangeAspect="1" noMove="1" noResize="1" noEditPoints="1" noAdjustHandles="1" noChangeArrowheads="1" noChangeShapeType="1" noTextEdit="1"/>
          </p:cNvSpPr>
          <p:nvPr/>
        </p:nvSpPr>
        <p:spPr>
          <a:xfrm>
            <a:off x="2080254" y="2996952"/>
            <a:ext cx="4302012" cy="369332"/>
          </a:xfrm>
          <a:prstGeom prst="rect">
            <a:avLst/>
          </a:prstGeom>
          <a:blipFill rotWithShape="1">
            <a:blip r:embed="rId4"/>
            <a:stretch>
              <a:fillRect b="-8333"/>
            </a:stretch>
          </a:blipFill>
        </p:spPr>
        <p:txBody>
          <a:bodyPr/>
          <a:lstStyle/>
          <a:p>
            <a:r>
              <a:rPr lang="en-GB">
                <a:noFill/>
              </a:rPr>
              <a:t> </a:t>
            </a:r>
          </a:p>
        </p:txBody>
      </p:sp>
      <p:cxnSp>
        <p:nvCxnSpPr>
          <p:cNvPr id="16" name="Straight Arrow Connector 15"/>
          <p:cNvCxnSpPr/>
          <p:nvPr/>
        </p:nvCxnSpPr>
        <p:spPr>
          <a:xfrm flipV="1">
            <a:off x="5195888" y="3429000"/>
            <a:ext cx="0" cy="36036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228" name="TextBox 17"/>
          <p:cNvSpPr txBox="1">
            <a:spLocks noChangeArrowheads="1"/>
          </p:cNvSpPr>
          <p:nvPr/>
        </p:nvSpPr>
        <p:spPr bwMode="auto">
          <a:xfrm>
            <a:off x="4437063" y="3860800"/>
            <a:ext cx="39512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t>The difference between the true and </a:t>
            </a:r>
          </a:p>
          <a:p>
            <a:pPr eaLnBrk="1" hangingPunct="1"/>
            <a:r>
              <a:rPr lang="en-GB" altLang="en-US"/>
              <a:t>approximate posterior</a:t>
            </a:r>
          </a:p>
        </p:txBody>
      </p:sp>
      <p:sp>
        <p:nvSpPr>
          <p:cNvPr id="19" name="TextBox 18"/>
          <p:cNvSpPr txBox="1">
            <a:spLocks noRot="1" noChangeAspect="1" noMove="1" noResize="1" noEditPoints="1" noAdjustHandles="1" noChangeArrowheads="1" noChangeShapeType="1" noTextEdit="1"/>
          </p:cNvSpPr>
          <p:nvPr/>
        </p:nvSpPr>
        <p:spPr>
          <a:xfrm>
            <a:off x="2155348" y="5109844"/>
            <a:ext cx="4524957" cy="369332"/>
          </a:xfrm>
          <a:prstGeom prst="rect">
            <a:avLst/>
          </a:prstGeom>
          <a:blipFill rotWithShape="1">
            <a:blip r:embed="rId5"/>
            <a:stretch>
              <a:fillRect b="-13115"/>
            </a:stretch>
          </a:blipFill>
        </p:spPr>
        <p:txBody>
          <a:bodyPr/>
          <a:lstStyle/>
          <a:p>
            <a:r>
              <a:rPr lang="en-GB">
                <a:noFill/>
              </a:rPr>
              <a:t> </a:t>
            </a:r>
          </a:p>
        </p:txBody>
      </p:sp>
      <p:cxnSp>
        <p:nvCxnSpPr>
          <p:cNvPr id="20" name="Straight Arrow Connector 19"/>
          <p:cNvCxnSpPr/>
          <p:nvPr/>
        </p:nvCxnSpPr>
        <p:spPr>
          <a:xfrm flipV="1">
            <a:off x="3708400" y="3402013"/>
            <a:ext cx="0" cy="132238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231" name="TextBox 21"/>
          <p:cNvSpPr txBox="1">
            <a:spLocks noChangeArrowheads="1"/>
          </p:cNvSpPr>
          <p:nvPr/>
        </p:nvSpPr>
        <p:spPr bwMode="auto">
          <a:xfrm>
            <a:off x="2555875" y="4740275"/>
            <a:ext cx="3967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t>Free energy (Laplace approximation)</a:t>
            </a:r>
          </a:p>
        </p:txBody>
      </p:sp>
      <p:cxnSp>
        <p:nvCxnSpPr>
          <p:cNvPr id="23" name="Straight Arrow Connector 22"/>
          <p:cNvCxnSpPr/>
          <p:nvPr/>
        </p:nvCxnSpPr>
        <p:spPr>
          <a:xfrm flipV="1">
            <a:off x="3563938" y="5500688"/>
            <a:ext cx="0" cy="36036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580063" y="5516563"/>
            <a:ext cx="0" cy="36036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234" name="TextBox 24"/>
          <p:cNvSpPr txBox="1">
            <a:spLocks noChangeArrowheads="1"/>
          </p:cNvSpPr>
          <p:nvPr/>
        </p:nvSpPr>
        <p:spPr bwMode="auto">
          <a:xfrm>
            <a:off x="3011488" y="5892800"/>
            <a:ext cx="1133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t>Accuracy</a:t>
            </a:r>
          </a:p>
        </p:txBody>
      </p:sp>
      <p:sp>
        <p:nvSpPr>
          <p:cNvPr id="9235" name="TextBox 25"/>
          <p:cNvSpPr txBox="1">
            <a:spLocks noChangeArrowheads="1"/>
          </p:cNvSpPr>
          <p:nvPr/>
        </p:nvSpPr>
        <p:spPr bwMode="auto">
          <a:xfrm>
            <a:off x="4932363" y="5892800"/>
            <a:ext cx="1325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t>Complexity</a:t>
            </a:r>
          </a:p>
        </p:txBody>
      </p:sp>
      <p:sp>
        <p:nvSpPr>
          <p:cNvPr id="9236" name="TextBox 29"/>
          <p:cNvSpPr txBox="1">
            <a:spLocks noChangeArrowheads="1"/>
          </p:cNvSpPr>
          <p:nvPr/>
        </p:nvSpPr>
        <p:spPr bwMode="auto">
          <a:xfrm>
            <a:off x="4427538" y="5876925"/>
            <a:ext cx="261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t>-</a:t>
            </a:r>
          </a:p>
        </p:txBody>
      </p:sp>
      <p:sp>
        <p:nvSpPr>
          <p:cNvPr id="21" name="TextBox 20"/>
          <p:cNvSpPr txBox="1"/>
          <p:nvPr/>
        </p:nvSpPr>
        <p:spPr>
          <a:xfrm>
            <a:off x="251520" y="836712"/>
            <a:ext cx="8208912" cy="307777"/>
          </a:xfrm>
          <a:prstGeom prst="rect">
            <a:avLst/>
          </a:prstGeom>
          <a:solidFill>
            <a:schemeClr val="bg1">
              <a:lumMod val="85000"/>
            </a:schemeClr>
          </a:solidFill>
        </p:spPr>
        <p:txBody>
          <a:bodyPr wrap="square" rtlCol="0">
            <a:spAutoFit/>
          </a:bodyPr>
          <a:lstStyle/>
          <a:p>
            <a:r>
              <a:rPr lang="en-GB" sz="1400" b="1" dirty="0" err="1" smtClean="0"/>
              <a:t>Variational</a:t>
            </a:r>
            <a:r>
              <a:rPr lang="en-GB" sz="1400" b="1" dirty="0"/>
              <a:t> </a:t>
            </a:r>
            <a:r>
              <a:rPr lang="en-GB" sz="1400" b="1" dirty="0" smtClean="0"/>
              <a:t>Bayes</a:t>
            </a:r>
            <a:endParaRPr lang="en-GB" sz="1400" b="1" dirty="0"/>
          </a:p>
        </p:txBody>
      </p:sp>
    </p:spTree>
    <p:extLst>
      <p:ext uri="{BB962C8B-B14F-4D97-AF65-F5344CB8AC3E}">
        <p14:creationId xmlns:p14="http://schemas.microsoft.com/office/powerpoint/2010/main" val="5146394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5513" y="765175"/>
            <a:ext cx="4608512" cy="152082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TextBox 2"/>
          <p:cNvSpPr txBox="1">
            <a:spLocks noRot="1" noChangeAspect="1" noMove="1" noResize="1" noEditPoints="1" noAdjustHandles="1" noChangeArrowheads="1" noChangeShapeType="1" noTextEdit="1"/>
          </p:cNvSpPr>
          <p:nvPr/>
        </p:nvSpPr>
        <p:spPr>
          <a:xfrm>
            <a:off x="2155348" y="1134036"/>
            <a:ext cx="4524957" cy="369332"/>
          </a:xfrm>
          <a:prstGeom prst="rect">
            <a:avLst/>
          </a:prstGeom>
          <a:blipFill rotWithShape="1">
            <a:blip r:embed="rId2"/>
            <a:stretch>
              <a:fillRect b="-13115"/>
            </a:stretch>
          </a:blipFill>
        </p:spPr>
        <p:txBody>
          <a:bodyPr/>
          <a:lstStyle/>
          <a:p>
            <a:r>
              <a:rPr lang="en-GB">
                <a:noFill/>
              </a:rPr>
              <a:t> </a:t>
            </a:r>
          </a:p>
        </p:txBody>
      </p:sp>
      <p:sp>
        <p:nvSpPr>
          <p:cNvPr id="10244" name="TextBox 3"/>
          <p:cNvSpPr txBox="1">
            <a:spLocks noChangeArrowheads="1"/>
          </p:cNvSpPr>
          <p:nvPr/>
        </p:nvSpPr>
        <p:spPr bwMode="auto">
          <a:xfrm>
            <a:off x="3563938" y="765175"/>
            <a:ext cx="1916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t>The Free Energy</a:t>
            </a:r>
          </a:p>
        </p:txBody>
      </p:sp>
      <p:cxnSp>
        <p:nvCxnSpPr>
          <p:cNvPr id="5" name="Straight Arrow Connector 4"/>
          <p:cNvCxnSpPr/>
          <p:nvPr/>
        </p:nvCxnSpPr>
        <p:spPr>
          <a:xfrm flipV="1">
            <a:off x="3563938" y="1524000"/>
            <a:ext cx="0" cy="36036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5580063" y="1541463"/>
            <a:ext cx="0" cy="36036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247" name="TextBox 6"/>
          <p:cNvSpPr txBox="1">
            <a:spLocks noChangeArrowheads="1"/>
          </p:cNvSpPr>
          <p:nvPr/>
        </p:nvSpPr>
        <p:spPr bwMode="auto">
          <a:xfrm>
            <a:off x="3011488" y="1917700"/>
            <a:ext cx="1133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t>Accuracy</a:t>
            </a:r>
          </a:p>
        </p:txBody>
      </p:sp>
      <p:sp>
        <p:nvSpPr>
          <p:cNvPr id="10248" name="TextBox 7"/>
          <p:cNvSpPr txBox="1">
            <a:spLocks noChangeArrowheads="1"/>
          </p:cNvSpPr>
          <p:nvPr/>
        </p:nvSpPr>
        <p:spPr bwMode="auto">
          <a:xfrm>
            <a:off x="4932363" y="1916113"/>
            <a:ext cx="1325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t>Complexity</a:t>
            </a:r>
          </a:p>
        </p:txBody>
      </p:sp>
      <p:sp>
        <p:nvSpPr>
          <p:cNvPr id="10249" name="TextBox 8"/>
          <p:cNvSpPr txBox="1">
            <a:spLocks noChangeArrowheads="1"/>
          </p:cNvSpPr>
          <p:nvPr/>
        </p:nvSpPr>
        <p:spPr bwMode="auto">
          <a:xfrm>
            <a:off x="4427538" y="1901825"/>
            <a:ext cx="261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t>-</a:t>
            </a:r>
          </a:p>
        </p:txBody>
      </p:sp>
      <p:sp>
        <p:nvSpPr>
          <p:cNvPr id="10250" name="TextBox 9"/>
          <p:cNvSpPr txBox="1">
            <a:spLocks noChangeArrowheads="1"/>
          </p:cNvSpPr>
          <p:nvPr/>
        </p:nvSpPr>
        <p:spPr bwMode="auto">
          <a:xfrm>
            <a:off x="395288" y="2708275"/>
            <a:ext cx="1325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t>Complexity</a:t>
            </a:r>
          </a:p>
        </p:txBody>
      </p:sp>
      <p:sp>
        <p:nvSpPr>
          <p:cNvPr id="11" name="TextBox 10"/>
          <p:cNvSpPr txBox="1">
            <a:spLocks noRot="1" noChangeAspect="1" noMove="1" noResize="1" noEditPoints="1" noAdjustHandles="1" noChangeArrowheads="1" noChangeShapeType="1" noTextEdit="1"/>
          </p:cNvSpPr>
          <p:nvPr/>
        </p:nvSpPr>
        <p:spPr>
          <a:xfrm>
            <a:off x="1340138" y="3933056"/>
            <a:ext cx="6184190" cy="513795"/>
          </a:xfrm>
          <a:prstGeom prst="rect">
            <a:avLst/>
          </a:prstGeom>
          <a:blipFill rotWithShape="1">
            <a:blip r:embed="rId3"/>
            <a:stretch>
              <a:fillRect/>
            </a:stretch>
          </a:blipFill>
        </p:spPr>
        <p:txBody>
          <a:bodyPr/>
          <a:lstStyle/>
          <a:p>
            <a:r>
              <a:rPr lang="en-GB">
                <a:noFill/>
              </a:rPr>
              <a:t> </a:t>
            </a:r>
          </a:p>
        </p:txBody>
      </p:sp>
      <p:cxnSp>
        <p:nvCxnSpPr>
          <p:cNvPr id="12" name="Straight Arrow Connector 11"/>
          <p:cNvCxnSpPr/>
          <p:nvPr/>
        </p:nvCxnSpPr>
        <p:spPr>
          <a:xfrm flipV="1">
            <a:off x="4559300" y="4446588"/>
            <a:ext cx="130175" cy="42227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253" name="TextBox 13"/>
          <p:cNvSpPr txBox="1">
            <a:spLocks noChangeArrowheads="1"/>
          </p:cNvSpPr>
          <p:nvPr/>
        </p:nvSpPr>
        <p:spPr bwMode="auto">
          <a:xfrm>
            <a:off x="3865563" y="4941888"/>
            <a:ext cx="1387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200"/>
              <a:t>posterior-prior </a:t>
            </a:r>
          </a:p>
          <a:p>
            <a:pPr eaLnBrk="1" hangingPunct="1"/>
            <a:r>
              <a:rPr lang="en-GB" altLang="en-US" sz="1200"/>
              <a:t>parameter means</a:t>
            </a:r>
          </a:p>
        </p:txBody>
      </p:sp>
      <p:sp>
        <p:nvSpPr>
          <p:cNvPr id="10254" name="TextBox 14"/>
          <p:cNvSpPr txBox="1">
            <a:spLocks noChangeArrowheads="1"/>
          </p:cNvSpPr>
          <p:nvPr/>
        </p:nvSpPr>
        <p:spPr bwMode="auto">
          <a:xfrm>
            <a:off x="4838700" y="5519738"/>
            <a:ext cx="12414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200"/>
              <a:t>Prior precisions</a:t>
            </a:r>
          </a:p>
        </p:txBody>
      </p:sp>
      <p:cxnSp>
        <p:nvCxnSpPr>
          <p:cNvPr id="16" name="Straight Arrow Connector 15"/>
          <p:cNvCxnSpPr/>
          <p:nvPr/>
        </p:nvCxnSpPr>
        <p:spPr>
          <a:xfrm flipH="1" flipV="1">
            <a:off x="4932363" y="4446588"/>
            <a:ext cx="536575" cy="106997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78500" y="3914775"/>
            <a:ext cx="80962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257" name="TextBox 22"/>
          <p:cNvSpPr txBox="1">
            <a:spLocks noChangeArrowheads="1"/>
          </p:cNvSpPr>
          <p:nvPr/>
        </p:nvSpPr>
        <p:spPr bwMode="auto">
          <a:xfrm>
            <a:off x="5724525" y="3521075"/>
            <a:ext cx="12080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200"/>
              <a:t>Occam’s factor</a:t>
            </a:r>
          </a:p>
        </p:txBody>
      </p:sp>
      <p:sp>
        <p:nvSpPr>
          <p:cNvPr id="10258" name="TextBox 23"/>
          <p:cNvSpPr txBox="1">
            <a:spLocks noChangeArrowheads="1"/>
          </p:cNvSpPr>
          <p:nvPr/>
        </p:nvSpPr>
        <p:spPr bwMode="auto">
          <a:xfrm>
            <a:off x="6318250" y="5545138"/>
            <a:ext cx="1600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200"/>
              <a:t>Volume of </a:t>
            </a:r>
            <a:br>
              <a:rPr lang="en-GB" altLang="en-US" sz="1200"/>
            </a:br>
            <a:r>
              <a:rPr lang="en-GB" altLang="en-US" sz="1200"/>
              <a:t>posterior parameters</a:t>
            </a:r>
          </a:p>
        </p:txBody>
      </p:sp>
      <p:cxnSp>
        <p:nvCxnSpPr>
          <p:cNvPr id="25" name="Straight Arrow Connector 24"/>
          <p:cNvCxnSpPr/>
          <p:nvPr/>
        </p:nvCxnSpPr>
        <p:spPr>
          <a:xfrm flipH="1" flipV="1">
            <a:off x="6411913" y="4471988"/>
            <a:ext cx="536575" cy="106997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260" name="TextBox 25"/>
          <p:cNvSpPr txBox="1">
            <a:spLocks noChangeArrowheads="1"/>
          </p:cNvSpPr>
          <p:nvPr/>
        </p:nvSpPr>
        <p:spPr bwMode="auto">
          <a:xfrm>
            <a:off x="7092950" y="4545013"/>
            <a:ext cx="1309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200"/>
              <a:t>Volume of </a:t>
            </a:r>
            <a:br>
              <a:rPr lang="en-GB" altLang="en-US" sz="1200"/>
            </a:br>
            <a:r>
              <a:rPr lang="en-GB" altLang="en-US" sz="1200"/>
              <a:t>prior parameters</a:t>
            </a:r>
          </a:p>
        </p:txBody>
      </p:sp>
      <p:cxnSp>
        <p:nvCxnSpPr>
          <p:cNvPr id="27" name="Straight Arrow Connector 26"/>
          <p:cNvCxnSpPr/>
          <p:nvPr/>
        </p:nvCxnSpPr>
        <p:spPr>
          <a:xfrm flipH="1" flipV="1">
            <a:off x="6564313" y="4122738"/>
            <a:ext cx="744537" cy="42227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262" name="TextBox 28"/>
          <p:cNvSpPr txBox="1">
            <a:spLocks noChangeArrowheads="1"/>
          </p:cNvSpPr>
          <p:nvPr/>
        </p:nvSpPr>
        <p:spPr bwMode="auto">
          <a:xfrm>
            <a:off x="2195513" y="6453188"/>
            <a:ext cx="28733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200"/>
              <a:t>(Terms for hyperparameters not shown)</a:t>
            </a:r>
          </a:p>
        </p:txBody>
      </p:sp>
      <p:cxnSp>
        <p:nvCxnSpPr>
          <p:cNvPr id="30" name="Straight Connector 29"/>
          <p:cNvCxnSpPr/>
          <p:nvPr/>
        </p:nvCxnSpPr>
        <p:spPr>
          <a:xfrm>
            <a:off x="4356100" y="3906838"/>
            <a:ext cx="11176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264" name="TextBox 31"/>
          <p:cNvSpPr txBox="1">
            <a:spLocks noChangeArrowheads="1"/>
          </p:cNvSpPr>
          <p:nvPr/>
        </p:nvSpPr>
        <p:spPr bwMode="auto">
          <a:xfrm>
            <a:off x="4233863" y="3284538"/>
            <a:ext cx="14906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200"/>
              <a:t>Distance between </a:t>
            </a:r>
          </a:p>
          <a:p>
            <a:pPr eaLnBrk="1" hangingPunct="1"/>
            <a:r>
              <a:rPr lang="en-GB" altLang="en-US" sz="1200"/>
              <a:t>prior and posterior </a:t>
            </a:r>
          </a:p>
          <a:p>
            <a:pPr eaLnBrk="1" hangingPunct="1"/>
            <a:r>
              <a:rPr lang="en-GB" altLang="en-US" sz="1200"/>
              <a:t>means</a:t>
            </a:r>
          </a:p>
        </p:txBody>
      </p:sp>
    </p:spTree>
    <p:extLst>
      <p:ext uri="{BB962C8B-B14F-4D97-AF65-F5344CB8AC3E}">
        <p14:creationId xmlns:p14="http://schemas.microsoft.com/office/powerpoint/2010/main" val="22828795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Rectangle 2"/>
          <p:cNvSpPr>
            <a:spLocks noChangeArrowheads="1"/>
          </p:cNvSpPr>
          <p:nvPr/>
        </p:nvSpPr>
        <p:spPr bwMode="auto">
          <a:xfrm>
            <a:off x="402168" y="3549928"/>
            <a:ext cx="8322733" cy="369332"/>
          </a:xfrm>
          <a:prstGeom prst="rect">
            <a:avLst/>
          </a:prstGeom>
          <a:solidFill>
            <a:srgbClr val="FFFFFF"/>
          </a:solidFill>
          <a:ln w="9525" algn="ctr">
            <a:noFill/>
            <a:miter lim="800000"/>
            <a:headEnd/>
            <a:tailEnd/>
          </a:ln>
        </p:spPr>
        <p:txBody>
          <a:bodyPr anchor="ctr">
            <a:spAutoFit/>
          </a:bodyPr>
          <a:lstStyle/>
          <a:p>
            <a:endParaRPr lang="en-US"/>
          </a:p>
        </p:txBody>
      </p:sp>
      <p:sp>
        <p:nvSpPr>
          <p:cNvPr id="10249" name="Rectangle 3"/>
          <p:cNvSpPr>
            <a:spLocks noChangeArrowheads="1"/>
          </p:cNvSpPr>
          <p:nvPr/>
        </p:nvSpPr>
        <p:spPr bwMode="auto">
          <a:xfrm>
            <a:off x="696686" y="475914"/>
            <a:ext cx="8188476" cy="430887"/>
          </a:xfrm>
          <a:prstGeom prst="rect">
            <a:avLst/>
          </a:prstGeom>
          <a:noFill/>
          <a:ln w="9525">
            <a:noFill/>
            <a:miter lim="800000"/>
            <a:headEnd/>
            <a:tailEnd/>
          </a:ln>
        </p:spPr>
        <p:txBody>
          <a:bodyPr wrap="square" lIns="0" tIns="0" rIns="0" bIns="0" anchor="ctr">
            <a:spAutoFit/>
          </a:bodyPr>
          <a:lstStyle/>
          <a:p>
            <a:r>
              <a:rPr lang="en-GB" sz="2800" dirty="0">
                <a:latin typeface="Arial Unicode MS" pitchFamily="34" charset="-128"/>
              </a:rPr>
              <a:t>DCM parameters =  rate constants</a:t>
            </a:r>
            <a:endParaRPr lang="en-US" sz="2800" dirty="0">
              <a:latin typeface="Arial Unicode MS" pitchFamily="34" charset="-128"/>
            </a:endParaRPr>
          </a:p>
        </p:txBody>
      </p:sp>
      <p:graphicFrame>
        <p:nvGraphicFramePr>
          <p:cNvPr id="10242" name="Object 4"/>
          <p:cNvGraphicFramePr>
            <a:graphicFrameLocks noChangeAspect="1"/>
          </p:cNvGraphicFramePr>
          <p:nvPr/>
        </p:nvGraphicFramePr>
        <p:xfrm>
          <a:off x="791634" y="2036763"/>
          <a:ext cx="1188156" cy="1009650"/>
        </p:xfrm>
        <a:graphic>
          <a:graphicData uri="http://schemas.openxmlformats.org/presentationml/2006/ole">
            <mc:AlternateContent xmlns:mc="http://schemas.openxmlformats.org/markup-compatibility/2006">
              <mc:Choice xmlns:v="urn:schemas-microsoft-com:vml" Requires="v">
                <p:oleObj spid="_x0000_s2470" name="Equation" r:id="rId3" imgW="520474" imgH="393529" progId="Equation.DSMT4">
                  <p:embed/>
                </p:oleObj>
              </mc:Choice>
              <mc:Fallback>
                <p:oleObj name="Equation" r:id="rId3" imgW="520474" imgH="39352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634" y="2036763"/>
                        <a:ext cx="1188156" cy="1009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5"/>
          <p:cNvGraphicFramePr>
            <a:graphicFrameLocks noChangeAspect="1"/>
          </p:cNvGraphicFramePr>
          <p:nvPr/>
        </p:nvGraphicFramePr>
        <p:xfrm>
          <a:off x="3444523" y="2187575"/>
          <a:ext cx="2583744" cy="630238"/>
        </p:xfrm>
        <a:graphic>
          <a:graphicData uri="http://schemas.openxmlformats.org/presentationml/2006/ole">
            <mc:AlternateContent xmlns:mc="http://schemas.openxmlformats.org/markup-compatibility/2006">
              <mc:Choice xmlns:v="urn:schemas-microsoft-com:vml" Requires="v">
                <p:oleObj spid="_x0000_s2471" name="Equation" r:id="rId5" imgW="1054100" imgH="228600" progId="Equation.DSMT4">
                  <p:embed/>
                </p:oleObj>
              </mc:Choice>
              <mc:Fallback>
                <p:oleObj name="Equation" r:id="rId5" imgW="10541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4523" y="2187575"/>
                        <a:ext cx="2583744" cy="63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50" name="Picture 6" descr="ExpDecay"/>
          <p:cNvPicPr>
            <a:picLocks noChangeAspect="1" noChangeArrowheads="1"/>
          </p:cNvPicPr>
          <p:nvPr/>
        </p:nvPicPr>
        <p:blipFill>
          <a:blip r:embed="rId7" cstate="print"/>
          <a:srcRect/>
          <a:stretch>
            <a:fillRect/>
          </a:stretch>
        </p:blipFill>
        <p:spPr bwMode="auto">
          <a:xfrm>
            <a:off x="4126089" y="2730500"/>
            <a:ext cx="4030133" cy="3397250"/>
          </a:xfrm>
          <a:prstGeom prst="rect">
            <a:avLst/>
          </a:prstGeom>
          <a:noFill/>
          <a:ln w="9525">
            <a:noFill/>
            <a:miter lim="800000"/>
            <a:headEnd/>
            <a:tailEnd/>
          </a:ln>
        </p:spPr>
      </p:pic>
      <p:sp>
        <p:nvSpPr>
          <p:cNvPr id="10251" name="Text Box 7"/>
          <p:cNvSpPr txBox="1">
            <a:spLocks noChangeArrowheads="1"/>
          </p:cNvSpPr>
          <p:nvPr/>
        </p:nvSpPr>
        <p:spPr bwMode="auto">
          <a:xfrm>
            <a:off x="5349523" y="3279776"/>
            <a:ext cx="3546164" cy="1015663"/>
          </a:xfrm>
          <a:prstGeom prst="rect">
            <a:avLst/>
          </a:prstGeom>
          <a:noFill/>
          <a:ln w="9525" algn="ctr">
            <a:noFill/>
            <a:miter lim="800000"/>
            <a:headEnd/>
            <a:tailEnd/>
          </a:ln>
        </p:spPr>
        <p:txBody>
          <a:bodyPr wrap="none">
            <a:spAutoFit/>
          </a:bodyPr>
          <a:lstStyle/>
          <a:p>
            <a:pPr eaLnBrk="0" hangingPunct="0">
              <a:spcBef>
                <a:spcPct val="50000"/>
              </a:spcBef>
            </a:pPr>
            <a:r>
              <a:rPr lang="en-GB" sz="2000" b="0" dirty="0">
                <a:solidFill>
                  <a:srgbClr val="FF0000"/>
                </a:solidFill>
              </a:rPr>
              <a:t>The coupling parameter </a:t>
            </a:r>
            <a:r>
              <a:rPr lang="en-GB" sz="2000" b="0" dirty="0" smtClean="0">
                <a:solidFill>
                  <a:srgbClr val="FF0000"/>
                </a:solidFill>
              </a:rPr>
              <a:t>‘a’ </a:t>
            </a:r>
            <a:r>
              <a:rPr lang="en-GB" sz="2000" b="0" dirty="0">
                <a:solidFill>
                  <a:srgbClr val="FF0000"/>
                </a:solidFill>
              </a:rPr>
              <a:t/>
            </a:r>
            <a:br>
              <a:rPr lang="en-GB" sz="2000" b="0" dirty="0">
                <a:solidFill>
                  <a:srgbClr val="FF0000"/>
                </a:solidFill>
              </a:rPr>
            </a:br>
            <a:r>
              <a:rPr lang="en-GB" sz="2000" b="0" dirty="0">
                <a:solidFill>
                  <a:srgbClr val="FF0000"/>
                </a:solidFill>
              </a:rPr>
              <a:t>thus describes the speed of</a:t>
            </a:r>
            <a:br>
              <a:rPr lang="en-GB" sz="2000" b="0" dirty="0">
                <a:solidFill>
                  <a:srgbClr val="FF0000"/>
                </a:solidFill>
              </a:rPr>
            </a:br>
            <a:r>
              <a:rPr lang="en-GB" sz="2000" b="0" dirty="0">
                <a:solidFill>
                  <a:srgbClr val="FF0000"/>
                </a:solidFill>
              </a:rPr>
              <a:t>the exponential change in x(t)</a:t>
            </a:r>
          </a:p>
        </p:txBody>
      </p:sp>
      <p:graphicFrame>
        <p:nvGraphicFramePr>
          <p:cNvPr id="10244" name="Object 8"/>
          <p:cNvGraphicFramePr>
            <a:graphicFrameLocks noChangeAspect="1"/>
          </p:cNvGraphicFramePr>
          <p:nvPr/>
        </p:nvGraphicFramePr>
        <p:xfrm>
          <a:off x="771879" y="4292600"/>
          <a:ext cx="2514600" cy="1169988"/>
        </p:xfrm>
        <a:graphic>
          <a:graphicData uri="http://schemas.openxmlformats.org/presentationml/2006/ole">
            <mc:AlternateContent xmlns:mc="http://schemas.openxmlformats.org/markup-compatibility/2006">
              <mc:Choice xmlns:v="urn:schemas-microsoft-com:vml" Requires="v">
                <p:oleObj spid="_x0000_s2472" name="Equation" r:id="rId8" imgW="1104900" imgH="457200" progId="Equation.DSMT4">
                  <p:embed/>
                </p:oleObj>
              </mc:Choice>
              <mc:Fallback>
                <p:oleObj name="Equation" r:id="rId8" imgW="1104900" imgH="457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1879" y="4292600"/>
                        <a:ext cx="2514600" cy="1169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2" name="Text Box 9"/>
          <p:cNvSpPr txBox="1">
            <a:spLocks noChangeArrowheads="1"/>
          </p:cNvSpPr>
          <p:nvPr/>
        </p:nvSpPr>
        <p:spPr bwMode="auto">
          <a:xfrm>
            <a:off x="609600" y="1268414"/>
            <a:ext cx="7085786" cy="707886"/>
          </a:xfrm>
          <a:prstGeom prst="rect">
            <a:avLst/>
          </a:prstGeom>
          <a:noFill/>
          <a:ln w="9525" algn="ctr">
            <a:noFill/>
            <a:miter lim="800000"/>
            <a:headEnd/>
            <a:tailEnd/>
          </a:ln>
        </p:spPr>
        <p:txBody>
          <a:bodyPr wrap="none">
            <a:spAutoFit/>
          </a:bodyPr>
          <a:lstStyle/>
          <a:p>
            <a:pPr eaLnBrk="0" hangingPunct="0">
              <a:spcBef>
                <a:spcPct val="50000"/>
              </a:spcBef>
            </a:pPr>
            <a:r>
              <a:rPr lang="en-GB" sz="2000" b="0"/>
              <a:t>Integration of a first-order linear differential equation gives an</a:t>
            </a:r>
            <a:br>
              <a:rPr lang="en-GB" sz="2000" b="0"/>
            </a:br>
            <a:r>
              <a:rPr lang="en-GB" sz="2000" b="0"/>
              <a:t>exponential function:</a:t>
            </a:r>
            <a:endParaRPr lang="en-US" sz="2000" b="0"/>
          </a:p>
        </p:txBody>
      </p:sp>
      <p:graphicFrame>
        <p:nvGraphicFramePr>
          <p:cNvPr id="10245" name="Object 10"/>
          <p:cNvGraphicFramePr>
            <a:graphicFrameLocks noChangeAspect="1"/>
          </p:cNvGraphicFramePr>
          <p:nvPr/>
        </p:nvGraphicFramePr>
        <p:xfrm>
          <a:off x="1745545" y="5600700"/>
          <a:ext cx="1619956" cy="490538"/>
        </p:xfrm>
        <a:graphic>
          <a:graphicData uri="http://schemas.openxmlformats.org/presentationml/2006/ole">
            <mc:AlternateContent xmlns:mc="http://schemas.openxmlformats.org/markup-compatibility/2006">
              <mc:Choice xmlns:v="urn:schemas-microsoft-com:vml" Requires="v">
                <p:oleObj spid="_x0000_s2473" name="Equation" r:id="rId10" imgW="660113" imgH="177723" progId="Equation.3">
                  <p:embed/>
                </p:oleObj>
              </mc:Choice>
              <mc:Fallback>
                <p:oleObj name="Equation" r:id="rId10" imgW="660113" imgH="177723"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45545" y="5600700"/>
                        <a:ext cx="1619956" cy="490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3" name="AutoShape 11"/>
          <p:cNvSpPr>
            <a:spLocks noChangeArrowheads="1"/>
          </p:cNvSpPr>
          <p:nvPr/>
        </p:nvSpPr>
        <p:spPr bwMode="auto">
          <a:xfrm>
            <a:off x="733778" y="5505332"/>
            <a:ext cx="274059" cy="733663"/>
          </a:xfrm>
          <a:prstGeom prst="rightArrow">
            <a:avLst>
              <a:gd name="adj1" fmla="val 50000"/>
              <a:gd name="adj2" fmla="val 66208"/>
            </a:avLst>
          </a:prstGeom>
          <a:solidFill>
            <a:srgbClr val="FF0000"/>
          </a:solidFill>
          <a:ln w="9525" algn="ctr">
            <a:solidFill>
              <a:srgbClr val="000000"/>
            </a:solidFill>
            <a:miter lim="800000"/>
            <a:headEnd/>
            <a:tailEnd/>
          </a:ln>
        </p:spPr>
        <p:txBody>
          <a:bodyPr wrap="none" anchor="ctr">
            <a:spAutoFit/>
          </a:bodyPr>
          <a:lstStyle/>
          <a:p>
            <a:endParaRPr lang="en-US"/>
          </a:p>
        </p:txBody>
      </p:sp>
      <p:sp>
        <p:nvSpPr>
          <p:cNvPr id="10254" name="AutoShape 12"/>
          <p:cNvSpPr>
            <a:spLocks noChangeArrowheads="1"/>
          </p:cNvSpPr>
          <p:nvPr/>
        </p:nvSpPr>
        <p:spPr bwMode="auto">
          <a:xfrm>
            <a:off x="2257778" y="2163644"/>
            <a:ext cx="274059" cy="733663"/>
          </a:xfrm>
          <a:prstGeom prst="rightArrow">
            <a:avLst>
              <a:gd name="adj1" fmla="val 50000"/>
              <a:gd name="adj2" fmla="val 66208"/>
            </a:avLst>
          </a:prstGeom>
          <a:solidFill>
            <a:srgbClr val="FF0000"/>
          </a:solidFill>
          <a:ln w="9525" algn="ctr">
            <a:solidFill>
              <a:srgbClr val="000000"/>
            </a:solidFill>
            <a:miter lim="800000"/>
            <a:headEnd/>
            <a:tailEnd/>
          </a:ln>
        </p:spPr>
        <p:txBody>
          <a:bodyPr wrap="none" anchor="ctr">
            <a:spAutoFit/>
          </a:bodyPr>
          <a:lstStyle/>
          <a:p>
            <a:endParaRPr lang="en-US"/>
          </a:p>
        </p:txBody>
      </p:sp>
      <p:sp>
        <p:nvSpPr>
          <p:cNvPr id="10255" name="Line 13"/>
          <p:cNvSpPr>
            <a:spLocks noChangeShapeType="1"/>
          </p:cNvSpPr>
          <p:nvPr/>
        </p:nvSpPr>
        <p:spPr bwMode="auto">
          <a:xfrm>
            <a:off x="4651022" y="4373563"/>
            <a:ext cx="412044" cy="0"/>
          </a:xfrm>
          <a:prstGeom prst="line">
            <a:avLst/>
          </a:prstGeom>
          <a:noFill/>
          <a:ln w="38100">
            <a:solidFill>
              <a:srgbClr val="000000"/>
            </a:solidFill>
            <a:prstDash val="sysDot"/>
            <a:round/>
            <a:headEnd/>
            <a:tailEnd/>
          </a:ln>
        </p:spPr>
        <p:txBody>
          <a:bodyPr>
            <a:spAutoFit/>
          </a:bodyPr>
          <a:lstStyle/>
          <a:p>
            <a:endParaRPr lang="en-US"/>
          </a:p>
        </p:txBody>
      </p:sp>
      <p:sp>
        <p:nvSpPr>
          <p:cNvPr id="10256" name="Line 14"/>
          <p:cNvSpPr>
            <a:spLocks noChangeShapeType="1"/>
          </p:cNvSpPr>
          <p:nvPr/>
        </p:nvSpPr>
        <p:spPr bwMode="auto">
          <a:xfrm>
            <a:off x="5039078" y="4357688"/>
            <a:ext cx="0" cy="1377950"/>
          </a:xfrm>
          <a:prstGeom prst="line">
            <a:avLst/>
          </a:prstGeom>
          <a:noFill/>
          <a:ln w="38100">
            <a:solidFill>
              <a:srgbClr val="000000"/>
            </a:solidFill>
            <a:prstDash val="sysDot"/>
            <a:round/>
            <a:headEnd/>
            <a:tailEnd/>
          </a:ln>
        </p:spPr>
        <p:txBody>
          <a:bodyPr>
            <a:spAutoFit/>
          </a:bodyPr>
          <a:lstStyle/>
          <a:p>
            <a:endParaRPr lang="en-US"/>
          </a:p>
        </p:txBody>
      </p:sp>
      <p:graphicFrame>
        <p:nvGraphicFramePr>
          <p:cNvPr id="10246" name="Object 15"/>
          <p:cNvGraphicFramePr>
            <a:graphicFrameLocks noChangeAspect="1"/>
          </p:cNvGraphicFramePr>
          <p:nvPr/>
        </p:nvGraphicFramePr>
        <p:xfrm>
          <a:off x="3870679" y="4144963"/>
          <a:ext cx="612422" cy="442912"/>
        </p:xfrm>
        <a:graphic>
          <a:graphicData uri="http://schemas.openxmlformats.org/presentationml/2006/ole">
            <mc:AlternateContent xmlns:mc="http://schemas.openxmlformats.org/markup-compatibility/2006">
              <mc:Choice xmlns:v="urn:schemas-microsoft-com:vml" Requires="v">
                <p:oleObj spid="_x0000_s2474" name="Equation" r:id="rId12" imgW="355446" imgH="228501" progId="Equation.DSMT4">
                  <p:embed/>
                </p:oleObj>
              </mc:Choice>
              <mc:Fallback>
                <p:oleObj name="Equation" r:id="rId12" imgW="355446" imgH="228501"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70679" y="4144963"/>
                        <a:ext cx="612422" cy="442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7" name="Object 16"/>
          <p:cNvGraphicFramePr>
            <a:graphicFrameLocks noChangeAspect="1"/>
          </p:cNvGraphicFramePr>
          <p:nvPr/>
        </p:nvGraphicFramePr>
        <p:xfrm>
          <a:off x="4934656" y="5783264"/>
          <a:ext cx="1399822" cy="422275"/>
        </p:xfrm>
        <a:graphic>
          <a:graphicData uri="http://schemas.openxmlformats.org/presentationml/2006/ole">
            <mc:AlternateContent xmlns:mc="http://schemas.openxmlformats.org/markup-compatibility/2006">
              <mc:Choice xmlns:v="urn:schemas-microsoft-com:vml" Requires="v">
                <p:oleObj spid="_x0000_s2475" name="Equation" r:id="rId14" imgW="660113" imgH="177723" progId="Equation.3">
                  <p:embed/>
                </p:oleObj>
              </mc:Choice>
              <mc:Fallback>
                <p:oleObj name="Equation" r:id="rId14" imgW="660113" imgH="177723"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34656" y="5783264"/>
                        <a:ext cx="1399822"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7" name="Rectangle 17"/>
          <p:cNvSpPr>
            <a:spLocks noChangeArrowheads="1"/>
          </p:cNvSpPr>
          <p:nvPr/>
        </p:nvSpPr>
        <p:spPr bwMode="auto">
          <a:xfrm>
            <a:off x="1704622" y="5670828"/>
            <a:ext cx="184731" cy="369332"/>
          </a:xfrm>
          <a:prstGeom prst="rect">
            <a:avLst/>
          </a:prstGeom>
          <a:noFill/>
          <a:ln w="38100" algn="ctr">
            <a:solidFill>
              <a:srgbClr val="FF0000"/>
            </a:solidFill>
            <a:miter lim="800000"/>
            <a:headEnd/>
            <a:tailEnd/>
          </a:ln>
        </p:spPr>
        <p:txBody>
          <a:bodyPr wrap="none" anchor="ctr">
            <a:spAutoFit/>
          </a:bodyPr>
          <a:lstStyle/>
          <a:p>
            <a:endParaRPr lang="en-US"/>
          </a:p>
        </p:txBody>
      </p:sp>
      <p:sp>
        <p:nvSpPr>
          <p:cNvPr id="10258" name="Text Box 18"/>
          <p:cNvSpPr txBox="1">
            <a:spLocks noChangeArrowheads="1"/>
          </p:cNvSpPr>
          <p:nvPr/>
        </p:nvSpPr>
        <p:spPr bwMode="auto">
          <a:xfrm>
            <a:off x="179512" y="3281364"/>
            <a:ext cx="4108817" cy="707886"/>
          </a:xfrm>
          <a:prstGeom prst="rect">
            <a:avLst/>
          </a:prstGeom>
          <a:noFill/>
          <a:ln w="9525" algn="ctr">
            <a:noFill/>
            <a:miter lim="800000"/>
            <a:headEnd/>
            <a:tailEnd/>
          </a:ln>
        </p:spPr>
        <p:txBody>
          <a:bodyPr wrap="none">
            <a:spAutoFit/>
          </a:bodyPr>
          <a:lstStyle/>
          <a:p>
            <a:pPr eaLnBrk="0" hangingPunct="0">
              <a:spcBef>
                <a:spcPct val="50000"/>
              </a:spcBef>
            </a:pPr>
            <a:r>
              <a:rPr lang="en-GB" sz="2000" b="0" dirty="0"/>
              <a:t>Coupling parameter a is inversely</a:t>
            </a:r>
            <a:br>
              <a:rPr lang="en-GB" sz="2000" b="0" dirty="0"/>
            </a:br>
            <a:r>
              <a:rPr lang="en-GB" sz="2000" b="0" dirty="0"/>
              <a:t>proportional to the half life </a:t>
            </a:r>
            <a:r>
              <a:rPr lang="en-GB" sz="2000" b="0" dirty="0">
                <a:sym typeface="Symbol" pitchFamily="18" charset="2"/>
              </a:rPr>
              <a:t> </a:t>
            </a:r>
            <a:r>
              <a:rPr lang="en-GB" sz="2000" b="0" dirty="0"/>
              <a:t>of </a:t>
            </a:r>
            <a:r>
              <a:rPr lang="en-GB" sz="2000" dirty="0" smtClean="0"/>
              <a:t>x</a:t>
            </a:r>
            <a:r>
              <a:rPr lang="en-GB" sz="2000" b="0" dirty="0" smtClean="0"/>
              <a:t>(t</a:t>
            </a:r>
            <a:r>
              <a:rPr lang="en-GB" sz="2000" b="0" dirty="0"/>
              <a:t>):</a:t>
            </a:r>
          </a:p>
        </p:txBody>
      </p:sp>
    </p:spTree>
    <p:extLst>
      <p:ext uri="{BB962C8B-B14F-4D97-AF65-F5344CB8AC3E}">
        <p14:creationId xmlns:p14="http://schemas.microsoft.com/office/powerpoint/2010/main" val="30724804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7" name="Straight Arrow Connector 186"/>
          <p:cNvCxnSpPr/>
          <p:nvPr/>
        </p:nvCxnSpPr>
        <p:spPr>
          <a:xfrm>
            <a:off x="5922150" y="5459657"/>
            <a:ext cx="104485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1292962" y="5055919"/>
            <a:ext cx="3621504" cy="646331"/>
          </a:xfrm>
          <a:prstGeom prst="rect">
            <a:avLst/>
          </a:prstGeom>
          <a:noFill/>
        </p:spPr>
        <p:txBody>
          <a:bodyPr wrap="none" rtlCol="0">
            <a:spAutoFit/>
          </a:bodyPr>
          <a:lstStyle/>
          <a:p>
            <a:r>
              <a:rPr lang="en-GB" dirty="0">
                <a:solidFill>
                  <a:srgbClr val="C00000"/>
                </a:solidFill>
              </a:rPr>
              <a:t>Main effects </a:t>
            </a:r>
            <a:r>
              <a:rPr lang="en-GB" dirty="0"/>
              <a:t>→ </a:t>
            </a:r>
            <a:r>
              <a:rPr lang="en-GB" dirty="0">
                <a:solidFill>
                  <a:srgbClr val="C00000"/>
                </a:solidFill>
              </a:rPr>
              <a:t>driving inputs</a:t>
            </a:r>
          </a:p>
          <a:p>
            <a:r>
              <a:rPr lang="en-GB" dirty="0">
                <a:solidFill>
                  <a:srgbClr val="008000"/>
                </a:solidFill>
              </a:rPr>
              <a:t>Interactions</a:t>
            </a:r>
            <a:r>
              <a:rPr lang="en-GB" dirty="0"/>
              <a:t>  → </a:t>
            </a:r>
            <a:r>
              <a:rPr lang="en-GB" dirty="0">
                <a:solidFill>
                  <a:srgbClr val="008000"/>
                </a:solidFill>
              </a:rPr>
              <a:t>modulatory inputs</a:t>
            </a:r>
            <a:endParaRPr lang="en-GB" dirty="0">
              <a:solidFill>
                <a:srgbClr val="008000"/>
              </a:solidFill>
            </a:endParaRPr>
          </a:p>
        </p:txBody>
      </p:sp>
      <p:sp>
        <p:nvSpPr>
          <p:cNvPr id="183" name="Oval 182"/>
          <p:cNvSpPr/>
          <p:nvPr/>
        </p:nvSpPr>
        <p:spPr>
          <a:xfrm>
            <a:off x="5328084" y="5049180"/>
            <a:ext cx="702078" cy="70207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FFA</a:t>
            </a:r>
            <a:endParaRPr lang="en-GB" dirty="0">
              <a:solidFill>
                <a:schemeClr val="tx1"/>
              </a:solidFill>
            </a:endParaRPr>
          </a:p>
        </p:txBody>
      </p:sp>
      <p:sp>
        <p:nvSpPr>
          <p:cNvPr id="184" name="Oval 183"/>
          <p:cNvSpPr/>
          <p:nvPr/>
        </p:nvSpPr>
        <p:spPr>
          <a:xfrm>
            <a:off x="7002270" y="5049180"/>
            <a:ext cx="702078" cy="70207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Amy</a:t>
            </a:r>
            <a:endParaRPr lang="en-GB" dirty="0">
              <a:solidFill>
                <a:schemeClr val="tx1"/>
              </a:solidFill>
            </a:endParaRPr>
          </a:p>
        </p:txBody>
      </p:sp>
      <p:cxnSp>
        <p:nvCxnSpPr>
          <p:cNvPr id="185" name="Straight Arrow Connector 184"/>
          <p:cNvCxnSpPr/>
          <p:nvPr/>
        </p:nvCxnSpPr>
        <p:spPr>
          <a:xfrm>
            <a:off x="4728961" y="5400219"/>
            <a:ext cx="531686"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6" name="TextBox 185"/>
          <p:cNvSpPr txBox="1"/>
          <p:nvPr/>
        </p:nvSpPr>
        <p:spPr>
          <a:xfrm>
            <a:off x="4728960" y="5079697"/>
            <a:ext cx="697627" cy="369332"/>
          </a:xfrm>
          <a:prstGeom prst="rect">
            <a:avLst/>
          </a:prstGeom>
          <a:noFill/>
        </p:spPr>
        <p:txBody>
          <a:bodyPr wrap="none" rtlCol="0">
            <a:spAutoFit/>
          </a:bodyPr>
          <a:lstStyle/>
          <a:p>
            <a:r>
              <a:rPr lang="en-GB" dirty="0">
                <a:solidFill>
                  <a:srgbClr val="C00000"/>
                </a:solidFill>
              </a:rPr>
              <a:t>Face</a:t>
            </a:r>
            <a:endParaRPr lang="en-GB" dirty="0">
              <a:solidFill>
                <a:srgbClr val="C00000"/>
              </a:solidFill>
            </a:endParaRPr>
          </a:p>
        </p:txBody>
      </p:sp>
      <p:cxnSp>
        <p:nvCxnSpPr>
          <p:cNvPr id="188" name="Straight Arrow Connector 187"/>
          <p:cNvCxnSpPr/>
          <p:nvPr/>
        </p:nvCxnSpPr>
        <p:spPr>
          <a:xfrm>
            <a:off x="6516216" y="4800069"/>
            <a:ext cx="0" cy="498224"/>
          </a:xfrm>
          <a:prstGeom prst="straightConnector1">
            <a:avLst/>
          </a:prstGeom>
          <a:ln w="28575">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189" name="TextBox 188"/>
          <p:cNvSpPr txBox="1"/>
          <p:nvPr/>
        </p:nvSpPr>
        <p:spPr>
          <a:xfrm>
            <a:off x="6160278" y="4475420"/>
            <a:ext cx="1001108" cy="369332"/>
          </a:xfrm>
          <a:prstGeom prst="rect">
            <a:avLst/>
          </a:prstGeom>
          <a:noFill/>
        </p:spPr>
        <p:txBody>
          <a:bodyPr wrap="none" rtlCol="0">
            <a:spAutoFit/>
          </a:bodyPr>
          <a:lstStyle/>
          <a:p>
            <a:r>
              <a:rPr lang="en-GB" dirty="0">
                <a:solidFill>
                  <a:srgbClr val="008000"/>
                </a:solidFill>
              </a:rPr>
              <a:t>Valence</a:t>
            </a:r>
            <a:endParaRPr lang="en-GB" dirty="0">
              <a:solidFill>
                <a:srgbClr val="008000"/>
              </a:solidFill>
            </a:endParaRPr>
          </a:p>
        </p:txBody>
      </p:sp>
      <p:sp>
        <p:nvSpPr>
          <p:cNvPr id="190" name="Rectangle 189"/>
          <p:cNvSpPr/>
          <p:nvPr/>
        </p:nvSpPr>
        <p:spPr>
          <a:xfrm>
            <a:off x="1292963" y="4799294"/>
            <a:ext cx="2595582" cy="369332"/>
          </a:xfrm>
          <a:prstGeom prst="rect">
            <a:avLst/>
          </a:prstGeom>
        </p:spPr>
        <p:txBody>
          <a:bodyPr wrap="none">
            <a:spAutoFit/>
          </a:bodyPr>
          <a:lstStyle/>
          <a:p>
            <a:r>
              <a:rPr lang="en-GB" dirty="0"/>
              <a:t>From a factorial </a:t>
            </a:r>
            <a:r>
              <a:rPr lang="en-GB" dirty="0"/>
              <a:t>design:</a:t>
            </a:r>
            <a:endParaRPr lang="en-GB" dirty="0"/>
          </a:p>
        </p:txBody>
      </p:sp>
      <p:sp>
        <p:nvSpPr>
          <p:cNvPr id="191" name="TextBox 190"/>
          <p:cNvSpPr txBox="1"/>
          <p:nvPr/>
        </p:nvSpPr>
        <p:spPr>
          <a:xfrm>
            <a:off x="1292963" y="1376772"/>
            <a:ext cx="3435998" cy="646331"/>
          </a:xfrm>
          <a:prstGeom prst="rect">
            <a:avLst/>
          </a:prstGeom>
          <a:noFill/>
        </p:spPr>
        <p:txBody>
          <a:bodyPr wrap="square" rtlCol="0">
            <a:spAutoFit/>
          </a:bodyPr>
          <a:lstStyle/>
          <a:p>
            <a:r>
              <a:rPr lang="en-GB" dirty="0">
                <a:solidFill>
                  <a:schemeClr val="accent2">
                    <a:lumMod val="75000"/>
                  </a:schemeClr>
                </a:solidFill>
              </a:rPr>
              <a:t>A factorial design translates easily to DCM</a:t>
            </a:r>
            <a:endParaRPr lang="en-GB" dirty="0">
              <a:solidFill>
                <a:schemeClr val="accent2">
                  <a:lumMod val="75000"/>
                </a:schemeClr>
              </a:solidFill>
            </a:endParaRPr>
          </a:p>
        </p:txBody>
      </p:sp>
      <p:cxnSp>
        <p:nvCxnSpPr>
          <p:cNvPr id="9366" name="Straight Connector 9365"/>
          <p:cNvCxnSpPr/>
          <p:nvPr/>
        </p:nvCxnSpPr>
        <p:spPr>
          <a:xfrm>
            <a:off x="1143000" y="4401108"/>
            <a:ext cx="6858000" cy="0"/>
          </a:xfrm>
          <a:prstGeom prst="line">
            <a:avLst/>
          </a:prstGeom>
        </p:spPr>
        <p:style>
          <a:lnRef idx="1">
            <a:schemeClr val="accent1"/>
          </a:lnRef>
          <a:fillRef idx="0">
            <a:schemeClr val="accent1"/>
          </a:fillRef>
          <a:effectRef idx="0">
            <a:schemeClr val="accent1"/>
          </a:effectRef>
          <a:fontRef idx="minor">
            <a:schemeClr val="tx1"/>
          </a:fontRef>
        </p:style>
      </p:cxnSp>
      <p:sp>
        <p:nvSpPr>
          <p:cNvPr id="9367" name="TextBox 9366"/>
          <p:cNvSpPr txBox="1"/>
          <p:nvPr/>
        </p:nvSpPr>
        <p:spPr>
          <a:xfrm>
            <a:off x="1292963" y="1875380"/>
            <a:ext cx="4070410" cy="2031325"/>
          </a:xfrm>
          <a:prstGeom prst="rect">
            <a:avLst/>
          </a:prstGeom>
          <a:noFill/>
        </p:spPr>
        <p:txBody>
          <a:bodyPr wrap="none" rtlCol="0">
            <a:spAutoFit/>
          </a:bodyPr>
          <a:lstStyle/>
          <a:p>
            <a:r>
              <a:rPr lang="en-GB" dirty="0"/>
              <a:t>A (fictitious!) example of a 2x2 design:</a:t>
            </a:r>
          </a:p>
          <a:p>
            <a:endParaRPr lang="en-GB" dirty="0"/>
          </a:p>
          <a:p>
            <a:r>
              <a:rPr lang="en-GB" b="1" dirty="0"/>
              <a:t>Factor 1:</a:t>
            </a:r>
          </a:p>
          <a:p>
            <a:r>
              <a:rPr lang="en-GB" dirty="0"/>
              <a:t>Stimulus (face or inverted face)</a:t>
            </a:r>
          </a:p>
          <a:p>
            <a:endParaRPr lang="en-GB" dirty="0"/>
          </a:p>
          <a:p>
            <a:r>
              <a:rPr lang="en-GB" b="1" dirty="0"/>
              <a:t>Factor 2:</a:t>
            </a:r>
          </a:p>
          <a:p>
            <a:r>
              <a:rPr lang="en-GB" dirty="0"/>
              <a:t>Valence (neutral or angry)</a:t>
            </a:r>
            <a:endParaRPr lang="en-GB" dirty="0"/>
          </a:p>
        </p:txBody>
      </p:sp>
      <p:pic>
        <p:nvPicPr>
          <p:cNvPr id="433" name="Picture 432"/>
          <p:cNvPicPr>
            <a:picLocks noChangeAspect="1"/>
          </p:cNvPicPr>
          <p:nvPr/>
        </p:nvPicPr>
        <p:blipFill rotWithShape="1">
          <a:blip r:embed="rId2"/>
          <a:srcRect l="39370" t="15351" r="46850" b="66379"/>
          <a:stretch/>
        </p:blipFill>
        <p:spPr>
          <a:xfrm>
            <a:off x="4976636" y="3169277"/>
            <a:ext cx="1350150" cy="1118696"/>
          </a:xfrm>
          <a:prstGeom prst="rect">
            <a:avLst/>
          </a:prstGeom>
        </p:spPr>
      </p:pic>
      <p:pic>
        <p:nvPicPr>
          <p:cNvPr id="434" name="Picture 433"/>
          <p:cNvPicPr>
            <a:picLocks noChangeAspect="1"/>
          </p:cNvPicPr>
          <p:nvPr/>
        </p:nvPicPr>
        <p:blipFill rotWithShape="1">
          <a:blip r:embed="rId3"/>
          <a:srcRect l="39566" t="22280" r="47046" b="59450"/>
          <a:stretch/>
        </p:blipFill>
        <p:spPr>
          <a:xfrm>
            <a:off x="4976637" y="1875379"/>
            <a:ext cx="1298395" cy="1107455"/>
          </a:xfrm>
          <a:prstGeom prst="rect">
            <a:avLst/>
          </a:prstGeom>
        </p:spPr>
      </p:pic>
      <p:sp>
        <p:nvSpPr>
          <p:cNvPr id="9369" name="TextBox 9368"/>
          <p:cNvSpPr txBox="1"/>
          <p:nvPr/>
        </p:nvSpPr>
        <p:spPr>
          <a:xfrm>
            <a:off x="6236383" y="1845006"/>
            <a:ext cx="1808508" cy="276999"/>
          </a:xfrm>
          <a:prstGeom prst="rect">
            <a:avLst/>
          </a:prstGeom>
          <a:noFill/>
        </p:spPr>
        <p:txBody>
          <a:bodyPr wrap="none" rtlCol="0">
            <a:spAutoFit/>
          </a:bodyPr>
          <a:lstStyle/>
          <a:p>
            <a:r>
              <a:rPr lang="en-GB" sz="1200" dirty="0"/>
              <a:t>Main effect of face: FFA</a:t>
            </a:r>
            <a:endParaRPr lang="en-GB" sz="1200" dirty="0"/>
          </a:p>
        </p:txBody>
      </p:sp>
      <p:sp>
        <p:nvSpPr>
          <p:cNvPr id="436" name="TextBox 435"/>
          <p:cNvSpPr txBox="1"/>
          <p:nvPr/>
        </p:nvSpPr>
        <p:spPr>
          <a:xfrm>
            <a:off x="6351901" y="3148360"/>
            <a:ext cx="1564659" cy="646331"/>
          </a:xfrm>
          <a:prstGeom prst="rect">
            <a:avLst/>
          </a:prstGeom>
          <a:noFill/>
        </p:spPr>
        <p:txBody>
          <a:bodyPr wrap="none" rtlCol="0">
            <a:spAutoFit/>
          </a:bodyPr>
          <a:lstStyle/>
          <a:p>
            <a:r>
              <a:rPr lang="en-GB" sz="1200" dirty="0"/>
              <a:t>Interaction of </a:t>
            </a:r>
          </a:p>
          <a:p>
            <a:r>
              <a:rPr lang="en-GB" sz="1200" dirty="0"/>
              <a:t>Stimulus x Valence: </a:t>
            </a:r>
          </a:p>
          <a:p>
            <a:r>
              <a:rPr lang="en-GB" sz="1200" dirty="0"/>
              <a:t>Amygdala</a:t>
            </a:r>
            <a:endParaRPr lang="en-GB" sz="1200" dirty="0"/>
          </a:p>
        </p:txBody>
      </p:sp>
      <p:cxnSp>
        <p:nvCxnSpPr>
          <p:cNvPr id="439" name="Straight Arrow Connector 438"/>
          <p:cNvCxnSpPr/>
          <p:nvPr/>
        </p:nvCxnSpPr>
        <p:spPr>
          <a:xfrm flipH="1">
            <a:off x="6084168" y="5319210"/>
            <a:ext cx="91810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5" name="Straight Arrow Connector 444"/>
          <p:cNvCxnSpPr/>
          <p:nvPr/>
        </p:nvCxnSpPr>
        <p:spPr>
          <a:xfrm>
            <a:off x="6647943" y="4800069"/>
            <a:ext cx="0" cy="659590"/>
          </a:xfrm>
          <a:prstGeom prst="straightConnector1">
            <a:avLst/>
          </a:prstGeom>
          <a:ln w="28575">
            <a:solidFill>
              <a:srgbClr val="008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885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36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36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3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p:bldP spid="183" grpId="0" animBg="1"/>
      <p:bldP spid="184" grpId="0" animBg="1"/>
      <p:bldP spid="186" grpId="0"/>
      <p:bldP spid="189" grpId="0"/>
      <p:bldP spid="190" grpId="0"/>
      <p:bldP spid="9367" grpId="0"/>
      <p:bldP spid="9369" grpId="0"/>
      <p:bldP spid="4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548680"/>
            <a:ext cx="8489950" cy="1296988"/>
          </a:xfrm>
        </p:spPr>
        <p:txBody>
          <a:bodyPr/>
          <a:lstStyle/>
          <a:p>
            <a:r>
              <a:rPr lang="en-GB" dirty="0" smtClean="0"/>
              <a:t>The system of interest</a:t>
            </a:r>
            <a:endParaRPr lang="en-GB" dirty="0"/>
          </a:p>
        </p:txBody>
      </p:sp>
      <p:pic>
        <p:nvPicPr>
          <p:cNvPr id="12290" name="Picture 2" descr="C:\Users\pzeidman\Downloads\2961565820_5a03199811_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04219" y="1819978"/>
            <a:ext cx="2123800" cy="21630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28184" y="6351711"/>
            <a:ext cx="2915816" cy="461665"/>
          </a:xfrm>
          <a:prstGeom prst="rect">
            <a:avLst/>
          </a:prstGeom>
          <a:noFill/>
        </p:spPr>
        <p:txBody>
          <a:bodyPr wrap="square" rtlCol="0">
            <a:spAutoFit/>
          </a:bodyPr>
          <a:lstStyle/>
          <a:p>
            <a:r>
              <a:rPr lang="en-GB" sz="1200" dirty="0" smtClean="0">
                <a:solidFill>
                  <a:schemeClr val="tx1">
                    <a:lumMod val="50000"/>
                    <a:lumOff val="50000"/>
                  </a:schemeClr>
                </a:solidFill>
              </a:rPr>
              <a:t>Stimulus from </a:t>
            </a:r>
            <a:r>
              <a:rPr lang="en-GB" sz="1200" dirty="0" err="1" smtClean="0">
                <a:solidFill>
                  <a:schemeClr val="tx1">
                    <a:lumMod val="50000"/>
                    <a:lumOff val="50000"/>
                  </a:schemeClr>
                </a:solidFill>
              </a:rPr>
              <a:t>Buchel</a:t>
            </a:r>
            <a:r>
              <a:rPr lang="en-GB" sz="1200" dirty="0" smtClean="0">
                <a:solidFill>
                  <a:schemeClr val="tx1">
                    <a:lumMod val="50000"/>
                    <a:lumOff val="50000"/>
                  </a:schemeClr>
                </a:solidFill>
              </a:rPr>
              <a:t> and Friston, 1997</a:t>
            </a:r>
          </a:p>
          <a:p>
            <a:r>
              <a:rPr lang="en-GB" sz="1200" dirty="0" smtClean="0">
                <a:solidFill>
                  <a:schemeClr val="tx1">
                    <a:lumMod val="50000"/>
                    <a:lumOff val="50000"/>
                  </a:schemeClr>
                </a:solidFill>
              </a:rPr>
              <a:t>Brain by </a:t>
            </a:r>
            <a:r>
              <a:rPr lang="en-GB" sz="1200" dirty="0" err="1" smtClean="0">
                <a:solidFill>
                  <a:schemeClr val="tx1">
                    <a:lumMod val="50000"/>
                    <a:lumOff val="50000"/>
                  </a:schemeClr>
                </a:solidFill>
              </a:rPr>
              <a:t>Dierk</a:t>
            </a:r>
            <a:r>
              <a:rPr lang="en-GB" sz="1200" dirty="0" smtClean="0">
                <a:solidFill>
                  <a:schemeClr val="tx1">
                    <a:lumMod val="50000"/>
                    <a:lumOff val="50000"/>
                  </a:schemeClr>
                </a:solidFill>
              </a:rPr>
              <a:t> Schaefer, Flickr, </a:t>
            </a:r>
            <a:r>
              <a:rPr lang="en-GB" sz="1200" dirty="0" smtClean="0">
                <a:solidFill>
                  <a:schemeClr val="tx1">
                    <a:lumMod val="50000"/>
                    <a:lumOff val="50000"/>
                  </a:schemeClr>
                </a:solidFill>
                <a:hlinkClick r:id="rId4"/>
              </a:rPr>
              <a:t>CC 2.0</a:t>
            </a:r>
            <a:endParaRPr lang="en-GB" sz="1200" dirty="0">
              <a:solidFill>
                <a:schemeClr val="tx1">
                  <a:lumMod val="50000"/>
                  <a:lumOff val="50000"/>
                </a:schemeClr>
              </a:solidFill>
            </a:endParaRPr>
          </a:p>
        </p:txBody>
      </p:sp>
      <p:grpSp>
        <p:nvGrpSpPr>
          <p:cNvPr id="12310" name="Group 12309"/>
          <p:cNvGrpSpPr/>
          <p:nvPr/>
        </p:nvGrpSpPr>
        <p:grpSpPr>
          <a:xfrm>
            <a:off x="532573" y="1340768"/>
            <a:ext cx="2297200" cy="2642810"/>
            <a:chOff x="532573" y="1340768"/>
            <a:chExt cx="2297200" cy="2642810"/>
          </a:xfrm>
        </p:grpSpPr>
        <p:pic>
          <p:nvPicPr>
            <p:cNvPr id="12295" name="Picture 7" descr="D:\Documents\teaching\spm course\starfield.png"/>
            <p:cNvPicPr>
              <a:picLocks noChangeAspect="1" noChangeArrowheads="1"/>
            </p:cNvPicPr>
            <p:nvPr/>
          </p:nvPicPr>
          <p:blipFill rotWithShape="1">
            <a:blip r:embed="rId5">
              <a:extLst>
                <a:ext uri="{28A0092B-C50C-407E-A947-70E740481C1C}">
                  <a14:useLocalDpi xmlns:a14="http://schemas.microsoft.com/office/drawing/2010/main" val="0"/>
                </a:ext>
              </a:extLst>
            </a:blip>
            <a:srcRect l="10959" t="11791" r="23378" b="16482"/>
            <a:stretch/>
          </p:blipFill>
          <p:spPr bwMode="auto">
            <a:xfrm>
              <a:off x="566129" y="1819978"/>
              <a:ext cx="2263644" cy="216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32573" y="1340768"/>
              <a:ext cx="2232248" cy="338554"/>
            </a:xfrm>
            <a:prstGeom prst="rect">
              <a:avLst/>
            </a:prstGeom>
            <a:noFill/>
          </p:spPr>
          <p:txBody>
            <a:bodyPr wrap="square" rtlCol="0">
              <a:spAutoFit/>
            </a:bodyPr>
            <a:lstStyle/>
            <a:p>
              <a:r>
                <a:rPr lang="en-GB" sz="1600" dirty="0" smtClean="0"/>
                <a:t>Experimental Stimulus</a:t>
              </a:r>
              <a:endParaRPr lang="en-GB" sz="1600" dirty="0"/>
            </a:p>
          </p:txBody>
        </p:sp>
      </p:grpSp>
      <p:sp>
        <p:nvSpPr>
          <p:cNvPr id="17" name="TextBox 16"/>
          <p:cNvSpPr txBox="1"/>
          <p:nvPr/>
        </p:nvSpPr>
        <p:spPr>
          <a:xfrm>
            <a:off x="3298716" y="1340768"/>
            <a:ext cx="2337751" cy="338554"/>
          </a:xfrm>
          <a:prstGeom prst="rect">
            <a:avLst/>
          </a:prstGeom>
          <a:noFill/>
        </p:spPr>
        <p:txBody>
          <a:bodyPr wrap="square" rtlCol="0">
            <a:spAutoFit/>
          </a:bodyPr>
          <a:lstStyle/>
          <a:p>
            <a:pPr algn="ctr"/>
            <a:r>
              <a:rPr lang="en-GB" sz="1600" dirty="0" smtClean="0"/>
              <a:t>(Hidden) Neural Activity</a:t>
            </a:r>
            <a:endParaRPr lang="en-GB" sz="1600" dirty="0"/>
          </a:p>
        </p:txBody>
      </p:sp>
      <p:cxnSp>
        <p:nvCxnSpPr>
          <p:cNvPr id="10" name="Straight Arrow Connector 9"/>
          <p:cNvCxnSpPr/>
          <p:nvPr/>
        </p:nvCxnSpPr>
        <p:spPr>
          <a:xfrm>
            <a:off x="2870096" y="2901778"/>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313" name="Group 12312"/>
          <p:cNvGrpSpPr/>
          <p:nvPr/>
        </p:nvGrpSpPr>
        <p:grpSpPr>
          <a:xfrm>
            <a:off x="5641485" y="1340768"/>
            <a:ext cx="2852855" cy="2642810"/>
            <a:chOff x="5641485" y="1340768"/>
            <a:chExt cx="2852855" cy="2642810"/>
          </a:xfrm>
        </p:grpSpPr>
        <p:pic>
          <p:nvPicPr>
            <p:cNvPr id="7" name="Picture 5" descr="http://www.carl-olsson.com/wp-content/uploads/2012/08/siemens-magnetom-trio-a-tim-system-3-t-0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769" r="7326"/>
            <a:stretch/>
          </p:blipFill>
          <p:spPr bwMode="auto">
            <a:xfrm>
              <a:off x="6212531" y="1819978"/>
              <a:ext cx="2247901" cy="216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21" name="Straight Arrow Connector 20"/>
            <p:cNvCxnSpPr/>
            <p:nvPr/>
          </p:nvCxnSpPr>
          <p:spPr>
            <a:xfrm>
              <a:off x="5641485" y="2902084"/>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262092" y="1340768"/>
              <a:ext cx="2232248" cy="338554"/>
            </a:xfrm>
            <a:prstGeom prst="rect">
              <a:avLst/>
            </a:prstGeom>
            <a:noFill/>
          </p:spPr>
          <p:txBody>
            <a:bodyPr wrap="square" rtlCol="0">
              <a:spAutoFit/>
            </a:bodyPr>
            <a:lstStyle/>
            <a:p>
              <a:pPr algn="ctr"/>
              <a:r>
                <a:rPr lang="en-GB" sz="1600" dirty="0" smtClean="0"/>
                <a:t>Observations (BOLD)</a:t>
              </a:r>
              <a:endParaRPr lang="en-GB" sz="1600" dirty="0"/>
            </a:p>
          </p:txBody>
        </p:sp>
      </p:grpSp>
      <p:grpSp>
        <p:nvGrpSpPr>
          <p:cNvPr id="12314" name="Group 12313"/>
          <p:cNvGrpSpPr/>
          <p:nvPr/>
        </p:nvGrpSpPr>
        <p:grpSpPr>
          <a:xfrm>
            <a:off x="6228184" y="4343618"/>
            <a:ext cx="2208624" cy="1753801"/>
            <a:chOff x="6228184" y="4343618"/>
            <a:chExt cx="2208624" cy="1753801"/>
          </a:xfrm>
        </p:grpSpPr>
        <p:sp>
          <p:nvSpPr>
            <p:cNvPr id="47" name="Rectangle 46"/>
            <p:cNvSpPr/>
            <p:nvPr/>
          </p:nvSpPr>
          <p:spPr>
            <a:xfrm>
              <a:off x="6228184" y="4343618"/>
              <a:ext cx="2208624" cy="17538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9" name="Straight Arrow Connector 58"/>
            <p:cNvCxnSpPr/>
            <p:nvPr/>
          </p:nvCxnSpPr>
          <p:spPr>
            <a:xfrm>
              <a:off x="6595080" y="5808310"/>
              <a:ext cx="1728956" cy="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913908" y="5789642"/>
              <a:ext cx="522900" cy="307777"/>
            </a:xfrm>
            <a:prstGeom prst="rect">
              <a:avLst/>
            </a:prstGeom>
            <a:noFill/>
          </p:spPr>
          <p:txBody>
            <a:bodyPr wrap="none" rtlCol="0">
              <a:spAutoFit/>
            </a:bodyPr>
            <a:lstStyle/>
            <a:p>
              <a:r>
                <a:rPr lang="en-GB" sz="1400" dirty="0" smtClean="0"/>
                <a:t>time</a:t>
              </a:r>
              <a:endParaRPr lang="en-GB" sz="1400" dirty="0"/>
            </a:p>
          </p:txBody>
        </p:sp>
        <p:sp>
          <p:nvSpPr>
            <p:cNvPr id="61" name="TextBox 60"/>
            <p:cNvSpPr txBox="1"/>
            <p:nvPr/>
          </p:nvSpPr>
          <p:spPr>
            <a:xfrm>
              <a:off x="6916299" y="4406334"/>
              <a:ext cx="1031116" cy="369332"/>
            </a:xfrm>
            <a:prstGeom prst="rect">
              <a:avLst/>
            </a:prstGeom>
            <a:noFill/>
          </p:spPr>
          <p:txBody>
            <a:bodyPr wrap="none" rtlCol="0">
              <a:spAutoFit/>
            </a:bodyPr>
            <a:lstStyle/>
            <a:p>
              <a:r>
                <a:rPr lang="en-GB" dirty="0" smtClean="0"/>
                <a:t>Vector y</a:t>
              </a:r>
              <a:endParaRPr lang="en-GB" dirty="0"/>
            </a:p>
          </p:txBody>
        </p:sp>
        <p:pic>
          <p:nvPicPr>
            <p:cNvPr id="12299" name="Picture 10" descr="D:\Documents\teaching\spm course\timeseries.png"/>
            <p:cNvPicPr>
              <a:picLocks noChangeAspect="1" noChangeArrowheads="1"/>
            </p:cNvPicPr>
            <p:nvPr/>
          </p:nvPicPr>
          <p:blipFill rotWithShape="1">
            <a:blip r:embed="rId7">
              <a:extLst>
                <a:ext uri="{28A0092B-C50C-407E-A947-70E740481C1C}">
                  <a14:useLocalDpi xmlns:a14="http://schemas.microsoft.com/office/drawing/2010/main" val="0"/>
                </a:ext>
              </a:extLst>
            </a:blip>
            <a:srcRect r="23092"/>
            <a:stretch/>
          </p:blipFill>
          <p:spPr bwMode="auto">
            <a:xfrm>
              <a:off x="6602700" y="4736028"/>
              <a:ext cx="1678755" cy="1047750"/>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Arrow Connector 80"/>
            <p:cNvCxnSpPr/>
            <p:nvPr/>
          </p:nvCxnSpPr>
          <p:spPr>
            <a:xfrm flipV="1">
              <a:off x="6595080" y="4821927"/>
              <a:ext cx="0" cy="996722"/>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rot="16200000">
              <a:off x="6059758" y="5030577"/>
              <a:ext cx="673582" cy="307777"/>
            </a:xfrm>
            <a:prstGeom prst="rect">
              <a:avLst/>
            </a:prstGeom>
            <a:noFill/>
          </p:spPr>
          <p:txBody>
            <a:bodyPr wrap="none" rtlCol="0">
              <a:spAutoFit/>
            </a:bodyPr>
            <a:lstStyle/>
            <a:p>
              <a:r>
                <a:rPr lang="en-GB" sz="1400" dirty="0" smtClean="0"/>
                <a:t>BOLD</a:t>
              </a:r>
              <a:endParaRPr lang="en-GB" sz="1400" dirty="0"/>
            </a:p>
          </p:txBody>
        </p:sp>
      </p:grpSp>
      <p:grpSp>
        <p:nvGrpSpPr>
          <p:cNvPr id="12312" name="Group 12311"/>
          <p:cNvGrpSpPr/>
          <p:nvPr/>
        </p:nvGrpSpPr>
        <p:grpSpPr>
          <a:xfrm>
            <a:off x="3371488" y="4343618"/>
            <a:ext cx="2208624" cy="1753801"/>
            <a:chOff x="3371488" y="4343618"/>
            <a:chExt cx="2208624" cy="1753801"/>
          </a:xfrm>
        </p:grpSpPr>
        <p:sp>
          <p:nvSpPr>
            <p:cNvPr id="94" name="Rectangle 93"/>
            <p:cNvSpPr/>
            <p:nvPr/>
          </p:nvSpPr>
          <p:spPr>
            <a:xfrm>
              <a:off x="3371488" y="4343618"/>
              <a:ext cx="2208624" cy="17538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TextBox 106"/>
            <p:cNvSpPr txBox="1"/>
            <p:nvPr/>
          </p:nvSpPr>
          <p:spPr>
            <a:xfrm>
              <a:off x="4295780" y="5126414"/>
              <a:ext cx="360040" cy="369332"/>
            </a:xfrm>
            <a:prstGeom prst="rect">
              <a:avLst/>
            </a:prstGeom>
            <a:noFill/>
          </p:spPr>
          <p:txBody>
            <a:bodyPr wrap="square" rtlCol="0">
              <a:spAutoFit/>
            </a:bodyPr>
            <a:lstStyle/>
            <a:p>
              <a:r>
                <a:rPr lang="en-GB" b="1" dirty="0" smtClean="0"/>
                <a:t>?</a:t>
              </a:r>
              <a:endParaRPr lang="en-GB" b="1" dirty="0"/>
            </a:p>
          </p:txBody>
        </p:sp>
      </p:grpSp>
      <p:grpSp>
        <p:nvGrpSpPr>
          <p:cNvPr id="12311" name="Group 12310"/>
          <p:cNvGrpSpPr/>
          <p:nvPr/>
        </p:nvGrpSpPr>
        <p:grpSpPr>
          <a:xfrm>
            <a:off x="563176" y="4343618"/>
            <a:ext cx="2208624" cy="1753801"/>
            <a:chOff x="563176" y="4343618"/>
            <a:chExt cx="2208624" cy="1753801"/>
          </a:xfrm>
        </p:grpSpPr>
        <p:sp>
          <p:nvSpPr>
            <p:cNvPr id="41" name="Rectangle 40"/>
            <p:cNvSpPr/>
            <p:nvPr/>
          </p:nvSpPr>
          <p:spPr>
            <a:xfrm>
              <a:off x="563176" y="4343618"/>
              <a:ext cx="2208624" cy="17538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a:off x="996654" y="5611480"/>
              <a:ext cx="202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189865"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91135" y="4963408"/>
              <a:ext cx="21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40364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94122" y="5611480"/>
              <a:ext cx="75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213896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130102" y="4963408"/>
              <a:ext cx="224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353087"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343562" y="5616024"/>
              <a:ext cx="3040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63176" y="5431358"/>
              <a:ext cx="380169" cy="307777"/>
            </a:xfrm>
            <a:prstGeom prst="rect">
              <a:avLst/>
            </a:prstGeom>
            <a:noFill/>
          </p:spPr>
          <p:txBody>
            <a:bodyPr wrap="none" rtlCol="0">
              <a:spAutoFit/>
            </a:bodyPr>
            <a:lstStyle/>
            <a:p>
              <a:r>
                <a:rPr lang="en-GB" sz="1400" dirty="0" smtClean="0"/>
                <a:t>off</a:t>
              </a:r>
              <a:endParaRPr lang="en-GB" sz="1400" dirty="0"/>
            </a:p>
          </p:txBody>
        </p:sp>
        <p:sp>
          <p:nvSpPr>
            <p:cNvPr id="39" name="TextBox 38"/>
            <p:cNvSpPr txBox="1"/>
            <p:nvPr/>
          </p:nvSpPr>
          <p:spPr>
            <a:xfrm>
              <a:off x="563176" y="4802480"/>
              <a:ext cx="383438" cy="307777"/>
            </a:xfrm>
            <a:prstGeom prst="rect">
              <a:avLst/>
            </a:prstGeom>
            <a:noFill/>
          </p:spPr>
          <p:txBody>
            <a:bodyPr wrap="none" rtlCol="0">
              <a:spAutoFit/>
            </a:bodyPr>
            <a:lstStyle/>
            <a:p>
              <a:r>
                <a:rPr lang="en-GB" sz="1400" dirty="0" smtClean="0"/>
                <a:t>on</a:t>
              </a:r>
              <a:endParaRPr lang="en-GB" sz="1400" dirty="0"/>
            </a:p>
          </p:txBody>
        </p:sp>
        <p:cxnSp>
          <p:nvCxnSpPr>
            <p:cNvPr id="30" name="Straight Arrow Connector 29"/>
            <p:cNvCxnSpPr/>
            <p:nvPr/>
          </p:nvCxnSpPr>
          <p:spPr>
            <a:xfrm>
              <a:off x="994749" y="5800690"/>
              <a:ext cx="1664279" cy="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248900" y="5789642"/>
              <a:ext cx="522900" cy="307777"/>
            </a:xfrm>
            <a:prstGeom prst="rect">
              <a:avLst/>
            </a:prstGeom>
            <a:noFill/>
          </p:spPr>
          <p:txBody>
            <a:bodyPr wrap="none" rtlCol="0">
              <a:spAutoFit/>
            </a:bodyPr>
            <a:lstStyle/>
            <a:p>
              <a:r>
                <a:rPr lang="en-GB" sz="1400" dirty="0" smtClean="0"/>
                <a:t>time</a:t>
              </a:r>
              <a:endParaRPr lang="en-GB" sz="1400" dirty="0"/>
            </a:p>
          </p:txBody>
        </p:sp>
        <p:sp>
          <p:nvSpPr>
            <p:cNvPr id="40" name="TextBox 39"/>
            <p:cNvSpPr txBox="1"/>
            <p:nvPr/>
          </p:nvSpPr>
          <p:spPr>
            <a:xfrm>
              <a:off x="1251291" y="4406334"/>
              <a:ext cx="1031116" cy="369332"/>
            </a:xfrm>
            <a:prstGeom prst="rect">
              <a:avLst/>
            </a:prstGeom>
            <a:noFill/>
          </p:spPr>
          <p:txBody>
            <a:bodyPr wrap="none" rtlCol="0">
              <a:spAutoFit/>
            </a:bodyPr>
            <a:lstStyle/>
            <a:p>
              <a:r>
                <a:rPr lang="en-GB" dirty="0" smtClean="0"/>
                <a:t>Vector u</a:t>
              </a:r>
              <a:endParaRPr lang="en-GB" dirty="0"/>
            </a:p>
          </p:txBody>
        </p:sp>
        <p:cxnSp>
          <p:nvCxnSpPr>
            <p:cNvPr id="124" name="Straight Arrow Connector 123"/>
            <p:cNvCxnSpPr/>
            <p:nvPr/>
          </p:nvCxnSpPr>
          <p:spPr>
            <a:xfrm flipV="1">
              <a:off x="996654" y="4810100"/>
              <a:ext cx="0" cy="996722"/>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587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10"/>
                                        </p:tgtEl>
                                        <p:attrNameLst>
                                          <p:attrName>style.visibility</p:attrName>
                                        </p:attrNameLst>
                                      </p:cBhvr>
                                      <p:to>
                                        <p:strVal val="visible"/>
                                      </p:to>
                                    </p:set>
                                    <p:animEffect transition="in" filter="fade">
                                      <p:cBhvr>
                                        <p:cTn id="7" dur="500"/>
                                        <p:tgtEl>
                                          <p:spTgt spid="123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11"/>
                                        </p:tgtEl>
                                        <p:attrNameLst>
                                          <p:attrName>style.visibility</p:attrName>
                                        </p:attrNameLst>
                                      </p:cBhvr>
                                      <p:to>
                                        <p:strVal val="visible"/>
                                      </p:to>
                                    </p:set>
                                    <p:animEffect transition="in" filter="fade">
                                      <p:cBhvr>
                                        <p:cTn id="12" dur="500"/>
                                        <p:tgtEl>
                                          <p:spTgt spid="123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2290"/>
                                        </p:tgtEl>
                                        <p:attrNameLst>
                                          <p:attrName>style.visibility</p:attrName>
                                        </p:attrNameLst>
                                      </p:cBhvr>
                                      <p:to>
                                        <p:strVal val="visible"/>
                                      </p:to>
                                    </p:set>
                                    <p:animEffect transition="in" filter="fade">
                                      <p:cBhvr>
                                        <p:cTn id="20" dur="500"/>
                                        <p:tgtEl>
                                          <p:spTgt spid="1229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312"/>
                                        </p:tgtEl>
                                        <p:attrNameLst>
                                          <p:attrName>style.visibility</p:attrName>
                                        </p:attrNameLst>
                                      </p:cBhvr>
                                      <p:to>
                                        <p:strVal val="visible"/>
                                      </p:to>
                                    </p:set>
                                    <p:animEffect transition="in" filter="fade">
                                      <p:cBhvr>
                                        <p:cTn id="28" dur="500"/>
                                        <p:tgtEl>
                                          <p:spTgt spid="123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313"/>
                                        </p:tgtEl>
                                        <p:attrNameLst>
                                          <p:attrName>style.visibility</p:attrName>
                                        </p:attrNameLst>
                                      </p:cBhvr>
                                      <p:to>
                                        <p:strVal val="visible"/>
                                      </p:to>
                                    </p:set>
                                    <p:animEffect transition="in" filter="fade">
                                      <p:cBhvr>
                                        <p:cTn id="33" dur="500"/>
                                        <p:tgtEl>
                                          <p:spTgt spid="123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314"/>
                                        </p:tgtEl>
                                        <p:attrNameLst>
                                          <p:attrName>style.visibility</p:attrName>
                                        </p:attrNameLst>
                                      </p:cBhvr>
                                      <p:to>
                                        <p:strVal val="visible"/>
                                      </p:to>
                                    </p:set>
                                    <p:animEffect transition="in" filter="fade">
                                      <p:cBhvr>
                                        <p:cTn id="38" dur="500"/>
                                        <p:tgtEl>
                                          <p:spTgt spid="12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7"/>
          <p:cNvSpPr>
            <a:spLocks noGrp="1" noChangeArrowheads="1"/>
          </p:cNvSpPr>
          <p:nvPr>
            <p:ph type="title"/>
          </p:nvPr>
        </p:nvSpPr>
        <p:spPr>
          <a:xfrm>
            <a:off x="330200" y="620688"/>
            <a:ext cx="8489950" cy="1296988"/>
          </a:xfrm>
        </p:spPr>
        <p:txBody>
          <a:bodyPr/>
          <a:lstStyle/>
          <a:p>
            <a:r>
              <a:rPr lang="en-GB" dirty="0" smtClean="0"/>
              <a:t>Connectivity</a:t>
            </a:r>
            <a:endParaRPr lang="en-GB" altLang="en-US" dirty="0"/>
          </a:p>
        </p:txBody>
      </p:sp>
      <p:sp>
        <p:nvSpPr>
          <p:cNvPr id="7176" name="Rectangle 8"/>
          <p:cNvSpPr>
            <a:spLocks noGrp="1" noChangeArrowheads="1"/>
          </p:cNvSpPr>
          <p:nvPr>
            <p:ph type="body" idx="1"/>
          </p:nvPr>
        </p:nvSpPr>
        <p:spPr>
          <a:xfrm>
            <a:off x="330201" y="1556793"/>
            <a:ext cx="5393928" cy="3960986"/>
          </a:xfrm>
        </p:spPr>
        <p:txBody>
          <a:bodyPr/>
          <a:lstStyle/>
          <a:p>
            <a:r>
              <a:rPr lang="en-GB" altLang="en-US" dirty="0" smtClean="0"/>
              <a:t>Structural Connectivity</a:t>
            </a:r>
            <a:br>
              <a:rPr lang="en-GB" altLang="en-US" dirty="0" smtClean="0"/>
            </a:br>
            <a:r>
              <a:rPr lang="en-GB" altLang="en-US" sz="1600" dirty="0" smtClean="0">
                <a:solidFill>
                  <a:schemeClr val="tx1">
                    <a:lumMod val="50000"/>
                    <a:lumOff val="50000"/>
                  </a:schemeClr>
                </a:solidFill>
              </a:rPr>
              <a:t>Physical connections of the brain</a:t>
            </a:r>
            <a:r>
              <a:rPr lang="en-GB" altLang="en-US" dirty="0" smtClean="0"/>
              <a:t/>
            </a:r>
            <a:br>
              <a:rPr lang="en-GB" altLang="en-US" dirty="0" smtClean="0"/>
            </a:br>
            <a:r>
              <a:rPr lang="en-GB" altLang="en-US" dirty="0" smtClean="0"/>
              <a:t/>
            </a:r>
            <a:br>
              <a:rPr lang="en-GB" altLang="en-US" dirty="0" smtClean="0"/>
            </a:br>
            <a:endParaRPr lang="en-GB" altLang="en-US" dirty="0" smtClean="0"/>
          </a:p>
          <a:p>
            <a:r>
              <a:rPr lang="en-GB" altLang="en-US" dirty="0" smtClean="0"/>
              <a:t>Functional Connectivity</a:t>
            </a:r>
            <a:br>
              <a:rPr lang="en-GB" altLang="en-US" dirty="0" smtClean="0"/>
            </a:br>
            <a:r>
              <a:rPr lang="en-GB" altLang="en-US" sz="1600" dirty="0">
                <a:solidFill>
                  <a:schemeClr val="tx1">
                    <a:lumMod val="50000"/>
                    <a:lumOff val="50000"/>
                  </a:schemeClr>
                </a:solidFill>
              </a:rPr>
              <a:t>Dependencies between </a:t>
            </a:r>
            <a:r>
              <a:rPr lang="en-GB" altLang="en-US" sz="1600" dirty="0" smtClean="0">
                <a:solidFill>
                  <a:schemeClr val="tx1">
                    <a:lumMod val="50000"/>
                    <a:lumOff val="50000"/>
                  </a:schemeClr>
                </a:solidFill>
              </a:rPr>
              <a:t>BOLD observations</a:t>
            </a:r>
          </a:p>
          <a:p>
            <a:endParaRPr lang="en-GB" altLang="en-US" sz="1600" dirty="0">
              <a:solidFill>
                <a:schemeClr val="tx1">
                  <a:lumMod val="50000"/>
                  <a:lumOff val="50000"/>
                </a:schemeClr>
              </a:solidFill>
            </a:endParaRPr>
          </a:p>
          <a:p>
            <a:pPr marL="0" indent="0">
              <a:buNone/>
            </a:pPr>
            <a:endParaRPr lang="en-GB" altLang="en-US" dirty="0" smtClean="0"/>
          </a:p>
          <a:p>
            <a:r>
              <a:rPr lang="en-GB" altLang="en-US" dirty="0"/>
              <a:t>Effectivity </a:t>
            </a:r>
            <a:r>
              <a:rPr lang="en-GB" altLang="en-US" dirty="0" smtClean="0"/>
              <a:t>Connectivity</a:t>
            </a:r>
            <a:br>
              <a:rPr lang="en-GB" altLang="en-US" dirty="0" smtClean="0"/>
            </a:br>
            <a:r>
              <a:rPr lang="en-GB" altLang="en-US" sz="1600" dirty="0" smtClean="0">
                <a:solidFill>
                  <a:schemeClr val="tx1">
                    <a:lumMod val="50000"/>
                    <a:lumOff val="50000"/>
                  </a:schemeClr>
                </a:solidFill>
              </a:rPr>
              <a:t>Causal </a:t>
            </a:r>
            <a:r>
              <a:rPr lang="en-GB" altLang="en-US" sz="1600" dirty="0">
                <a:solidFill>
                  <a:schemeClr val="tx1">
                    <a:lumMod val="50000"/>
                    <a:lumOff val="50000"/>
                  </a:schemeClr>
                </a:solidFill>
              </a:rPr>
              <a:t>relationships between </a:t>
            </a:r>
            <a:r>
              <a:rPr lang="en-GB" altLang="en-US" sz="1600" dirty="0" smtClean="0">
                <a:solidFill>
                  <a:schemeClr val="tx1">
                    <a:lumMod val="50000"/>
                    <a:lumOff val="50000"/>
                  </a:schemeClr>
                </a:solidFill>
              </a:rPr>
              <a:t>brain regions</a:t>
            </a:r>
            <a:endParaRPr lang="en-GB" altLang="en-US" sz="1600" dirty="0">
              <a:solidFill>
                <a:schemeClr val="tx1">
                  <a:lumMod val="50000"/>
                  <a:lumOff val="50000"/>
                </a:schemeClr>
              </a:solidFill>
            </a:endParaRPr>
          </a:p>
        </p:txBody>
      </p:sp>
      <p:pic>
        <p:nvPicPr>
          <p:cNvPr id="7182" name="Picture 14" descr="C:\Users\pzeidman\Downloads\Connectom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1196752"/>
            <a:ext cx="2016224" cy="15058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92080" y="6309320"/>
            <a:ext cx="3816424" cy="553998"/>
          </a:xfrm>
          <a:prstGeom prst="rect">
            <a:avLst/>
          </a:prstGeom>
        </p:spPr>
        <p:txBody>
          <a:bodyPr wrap="square">
            <a:spAutoFit/>
          </a:bodyPr>
          <a:lstStyle/>
          <a:p>
            <a:r>
              <a:rPr lang="en-GB" sz="1000" dirty="0" smtClean="0">
                <a:solidFill>
                  <a:schemeClr val="tx1">
                    <a:lumMod val="50000"/>
                    <a:lumOff val="50000"/>
                  </a:schemeClr>
                </a:solidFill>
              </a:rPr>
              <a:t>"</a:t>
            </a:r>
            <a:r>
              <a:rPr lang="en-GB" sz="1000" dirty="0" err="1" smtClean="0">
                <a:solidFill>
                  <a:schemeClr val="tx1">
                    <a:lumMod val="50000"/>
                    <a:lumOff val="50000"/>
                  </a:schemeClr>
                </a:solidFill>
              </a:rPr>
              <a:t>Connectome</a:t>
            </a:r>
            <a:r>
              <a:rPr lang="en-GB" sz="1000" dirty="0" smtClean="0">
                <a:solidFill>
                  <a:schemeClr val="tx1">
                    <a:lumMod val="50000"/>
                    <a:lumOff val="50000"/>
                  </a:schemeClr>
                </a:solidFill>
              </a:rPr>
              <a:t>" by </a:t>
            </a:r>
            <a:r>
              <a:rPr lang="en-GB" sz="1000" dirty="0" err="1" smtClean="0">
                <a:solidFill>
                  <a:schemeClr val="tx1">
                    <a:lumMod val="50000"/>
                    <a:lumOff val="50000"/>
                  </a:schemeClr>
                </a:solidFill>
              </a:rPr>
              <a:t>jgmarcelino</a:t>
            </a:r>
            <a:r>
              <a:rPr lang="en-GB" sz="1000" dirty="0" smtClean="0">
                <a:solidFill>
                  <a:schemeClr val="tx1">
                    <a:lumMod val="50000"/>
                    <a:lumOff val="50000"/>
                  </a:schemeClr>
                </a:solidFill>
              </a:rPr>
              <a:t>. CC 2.0 via Wikimedia Commons</a:t>
            </a:r>
            <a:br>
              <a:rPr lang="en-GB" sz="1000" dirty="0" smtClean="0">
                <a:solidFill>
                  <a:schemeClr val="tx1">
                    <a:lumMod val="50000"/>
                    <a:lumOff val="50000"/>
                  </a:schemeClr>
                </a:solidFill>
              </a:rPr>
            </a:br>
            <a:r>
              <a:rPr lang="en-GB" sz="1000" dirty="0" smtClean="0">
                <a:solidFill>
                  <a:schemeClr val="tx1">
                    <a:lumMod val="50000"/>
                    <a:lumOff val="50000"/>
                  </a:schemeClr>
                </a:solidFill>
              </a:rPr>
              <a:t>Figure 1, Hong et al. 2013 PLOS ONE.</a:t>
            </a:r>
          </a:p>
          <a:p>
            <a:r>
              <a:rPr lang="en-GB" sz="1000" dirty="0" smtClean="0">
                <a:solidFill>
                  <a:schemeClr val="tx1">
                    <a:lumMod val="50000"/>
                    <a:lumOff val="50000"/>
                  </a:schemeClr>
                </a:solidFill>
              </a:rPr>
              <a:t>KE Stefan, SPM Course 2011</a:t>
            </a:r>
            <a:endParaRPr lang="en-GB" sz="1000" dirty="0">
              <a:solidFill>
                <a:schemeClr val="tx1">
                  <a:lumMod val="50000"/>
                  <a:lumOff val="50000"/>
                </a:schemeClr>
              </a:solidFill>
            </a:endParaRPr>
          </a:p>
        </p:txBody>
      </p:sp>
      <p:pic>
        <p:nvPicPr>
          <p:cNvPr id="15362" name="Picture 2" descr="http://upload.wikimedia.org/wikipedia/commons/0/0e/Brain_network.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842163" y="2852936"/>
            <a:ext cx="2212202" cy="172819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5893036" y="4510083"/>
            <a:ext cx="1958181" cy="1831773"/>
            <a:chOff x="5446489" y="3966765"/>
            <a:chExt cx="2705100" cy="2530475"/>
          </a:xfrm>
        </p:grpSpPr>
        <p:pic>
          <p:nvPicPr>
            <p:cNvPr id="36" name="Picture 2" descr="lateral"/>
            <p:cNvPicPr>
              <a:picLocks noChangeAspect="1" noChangeArrowheads="1"/>
            </p:cNvPicPr>
            <p:nvPr/>
          </p:nvPicPr>
          <p:blipFill>
            <a:blip r:embed="rId5" cstate="print"/>
            <a:srcRect/>
            <a:stretch>
              <a:fillRect/>
            </a:stretch>
          </p:blipFill>
          <p:spPr bwMode="auto">
            <a:xfrm>
              <a:off x="5625877" y="3966765"/>
              <a:ext cx="2525712" cy="2530475"/>
            </a:xfrm>
            <a:prstGeom prst="rect">
              <a:avLst/>
            </a:prstGeom>
            <a:noFill/>
            <a:ln w="9525">
              <a:noFill/>
              <a:miter lim="800000"/>
              <a:headEnd/>
              <a:tailEnd/>
            </a:ln>
          </p:spPr>
        </p:pic>
        <p:sp>
          <p:nvSpPr>
            <p:cNvPr id="37" name="Oval 3"/>
            <p:cNvSpPr>
              <a:spLocks noChangeArrowheads="1"/>
            </p:cNvSpPr>
            <p:nvPr/>
          </p:nvSpPr>
          <p:spPr bwMode="auto">
            <a:xfrm>
              <a:off x="6356127" y="4396978"/>
              <a:ext cx="217487" cy="215900"/>
            </a:xfrm>
            <a:prstGeom prst="ellipse">
              <a:avLst/>
            </a:prstGeom>
            <a:solidFill>
              <a:srgbClr val="3366FF"/>
            </a:solidFill>
            <a:ln w="9525">
              <a:solidFill>
                <a:srgbClr val="FFFF66"/>
              </a:solidFill>
              <a:round/>
              <a:headEnd/>
              <a:tailEnd/>
            </a:ln>
          </p:spPr>
          <p:txBody>
            <a:bodyPr wrap="none" anchor="ctr"/>
            <a:lstStyle/>
            <a:p>
              <a:endParaRPr lang="en-US">
                <a:solidFill>
                  <a:srgbClr val="000000"/>
                </a:solidFill>
              </a:endParaRPr>
            </a:p>
          </p:txBody>
        </p:sp>
        <p:sp>
          <p:nvSpPr>
            <p:cNvPr id="38" name="Oval 4"/>
            <p:cNvSpPr>
              <a:spLocks noChangeArrowheads="1"/>
            </p:cNvSpPr>
            <p:nvPr/>
          </p:nvSpPr>
          <p:spPr bwMode="auto">
            <a:xfrm>
              <a:off x="5889402" y="5051028"/>
              <a:ext cx="217487" cy="215900"/>
            </a:xfrm>
            <a:prstGeom prst="ellipse">
              <a:avLst/>
            </a:prstGeom>
            <a:solidFill>
              <a:srgbClr val="3366FF"/>
            </a:solidFill>
            <a:ln w="9525">
              <a:solidFill>
                <a:srgbClr val="FFFF66"/>
              </a:solidFill>
              <a:round/>
              <a:headEnd/>
              <a:tailEnd/>
            </a:ln>
          </p:spPr>
          <p:txBody>
            <a:bodyPr wrap="none" anchor="ctr"/>
            <a:lstStyle/>
            <a:p>
              <a:endParaRPr lang="en-US">
                <a:solidFill>
                  <a:srgbClr val="000000"/>
                </a:solidFill>
              </a:endParaRPr>
            </a:p>
          </p:txBody>
        </p:sp>
        <p:sp>
          <p:nvSpPr>
            <p:cNvPr id="39" name="Oval 5"/>
            <p:cNvSpPr>
              <a:spLocks noChangeArrowheads="1"/>
            </p:cNvSpPr>
            <p:nvPr/>
          </p:nvSpPr>
          <p:spPr bwMode="auto">
            <a:xfrm>
              <a:off x="6546627" y="5278040"/>
              <a:ext cx="219075" cy="215900"/>
            </a:xfrm>
            <a:prstGeom prst="ellipse">
              <a:avLst/>
            </a:prstGeom>
            <a:solidFill>
              <a:srgbClr val="3366FF"/>
            </a:solidFill>
            <a:ln w="9525">
              <a:solidFill>
                <a:srgbClr val="FFFF66"/>
              </a:solidFill>
              <a:round/>
              <a:headEnd/>
              <a:tailEnd/>
            </a:ln>
          </p:spPr>
          <p:txBody>
            <a:bodyPr wrap="none" anchor="ctr"/>
            <a:lstStyle/>
            <a:p>
              <a:endParaRPr lang="en-US">
                <a:solidFill>
                  <a:srgbClr val="000000"/>
                </a:solidFill>
              </a:endParaRPr>
            </a:p>
          </p:txBody>
        </p:sp>
        <p:sp>
          <p:nvSpPr>
            <p:cNvPr id="40" name="Oval 6"/>
            <p:cNvSpPr>
              <a:spLocks noChangeArrowheads="1"/>
            </p:cNvSpPr>
            <p:nvPr/>
          </p:nvSpPr>
          <p:spPr bwMode="auto">
            <a:xfrm>
              <a:off x="7354664" y="4697015"/>
              <a:ext cx="215900" cy="215900"/>
            </a:xfrm>
            <a:prstGeom prst="ellipse">
              <a:avLst/>
            </a:prstGeom>
            <a:solidFill>
              <a:srgbClr val="3366FF"/>
            </a:solidFill>
            <a:ln w="9525">
              <a:solidFill>
                <a:srgbClr val="FFFF66"/>
              </a:solidFill>
              <a:round/>
              <a:headEnd/>
              <a:tailEnd/>
            </a:ln>
          </p:spPr>
          <p:txBody>
            <a:bodyPr wrap="none" anchor="ctr"/>
            <a:lstStyle/>
            <a:p>
              <a:endParaRPr lang="en-US">
                <a:solidFill>
                  <a:srgbClr val="000000"/>
                </a:solidFill>
              </a:endParaRPr>
            </a:p>
          </p:txBody>
        </p:sp>
        <p:cxnSp>
          <p:nvCxnSpPr>
            <p:cNvPr id="41" name="AutoShape 7"/>
            <p:cNvCxnSpPr>
              <a:cxnSpLocks noChangeShapeType="1"/>
              <a:stCxn id="38" idx="5"/>
              <a:endCxn id="39" idx="2"/>
            </p:cNvCxnSpPr>
            <p:nvPr/>
          </p:nvCxnSpPr>
          <p:spPr bwMode="auto">
            <a:xfrm>
              <a:off x="6075139" y="5235178"/>
              <a:ext cx="471488" cy="150812"/>
            </a:xfrm>
            <a:prstGeom prst="straightConnector1">
              <a:avLst/>
            </a:prstGeom>
            <a:noFill/>
            <a:ln w="28575">
              <a:solidFill>
                <a:srgbClr val="FFFF66"/>
              </a:solidFill>
              <a:round/>
              <a:headEnd type="arrow" w="med" len="med"/>
              <a:tailEnd type="arrow" w="med" len="med"/>
            </a:ln>
          </p:spPr>
        </p:cxnSp>
        <p:cxnSp>
          <p:nvCxnSpPr>
            <p:cNvPr id="42" name="AutoShape 8"/>
            <p:cNvCxnSpPr>
              <a:cxnSpLocks noChangeShapeType="1"/>
              <a:stCxn id="38" idx="0"/>
              <a:endCxn id="37" idx="3"/>
            </p:cNvCxnSpPr>
            <p:nvPr/>
          </p:nvCxnSpPr>
          <p:spPr bwMode="auto">
            <a:xfrm flipV="1">
              <a:off x="5998939" y="4581128"/>
              <a:ext cx="388938" cy="469900"/>
            </a:xfrm>
            <a:prstGeom prst="straightConnector1">
              <a:avLst/>
            </a:prstGeom>
            <a:noFill/>
            <a:ln w="28575">
              <a:solidFill>
                <a:srgbClr val="FFFF66"/>
              </a:solidFill>
              <a:round/>
              <a:headEnd type="arrow" w="med" len="med"/>
              <a:tailEnd type="arrow" w="med" len="med"/>
            </a:ln>
          </p:spPr>
        </p:cxnSp>
        <p:cxnSp>
          <p:nvCxnSpPr>
            <p:cNvPr id="43" name="AutoShape 9"/>
            <p:cNvCxnSpPr>
              <a:cxnSpLocks noChangeShapeType="1"/>
              <a:stCxn id="37" idx="5"/>
              <a:endCxn id="40" idx="2"/>
            </p:cNvCxnSpPr>
            <p:nvPr/>
          </p:nvCxnSpPr>
          <p:spPr bwMode="auto">
            <a:xfrm>
              <a:off x="6541864" y="4581128"/>
              <a:ext cx="812800" cy="223837"/>
            </a:xfrm>
            <a:prstGeom prst="straightConnector1">
              <a:avLst/>
            </a:prstGeom>
            <a:noFill/>
            <a:ln w="28575">
              <a:solidFill>
                <a:srgbClr val="FFFF66"/>
              </a:solidFill>
              <a:round/>
              <a:headEnd type="arrow" w="med" len="med"/>
              <a:tailEnd type="arrow" w="med" len="med"/>
            </a:ln>
          </p:spPr>
        </p:cxnSp>
        <p:cxnSp>
          <p:nvCxnSpPr>
            <p:cNvPr id="44" name="AutoShape 10"/>
            <p:cNvCxnSpPr>
              <a:cxnSpLocks noChangeShapeType="1"/>
              <a:stCxn id="40" idx="3"/>
              <a:endCxn id="39" idx="7"/>
            </p:cNvCxnSpPr>
            <p:nvPr/>
          </p:nvCxnSpPr>
          <p:spPr bwMode="auto">
            <a:xfrm flipH="1">
              <a:off x="6733952" y="4881165"/>
              <a:ext cx="652462" cy="428625"/>
            </a:xfrm>
            <a:prstGeom prst="straightConnector1">
              <a:avLst/>
            </a:prstGeom>
            <a:noFill/>
            <a:ln w="28575">
              <a:solidFill>
                <a:srgbClr val="FFFF66"/>
              </a:solidFill>
              <a:round/>
              <a:headEnd type="arrow" w="med" len="med"/>
              <a:tailEnd type="arrow" w="med" len="med"/>
            </a:ln>
          </p:spPr>
        </p:cxnSp>
        <p:cxnSp>
          <p:nvCxnSpPr>
            <p:cNvPr id="45" name="AutoShape 15"/>
            <p:cNvCxnSpPr>
              <a:cxnSpLocks noChangeShapeType="1"/>
              <a:stCxn id="38" idx="1"/>
            </p:cNvCxnSpPr>
            <p:nvPr/>
          </p:nvCxnSpPr>
          <p:spPr bwMode="auto">
            <a:xfrm flipH="1" flipV="1">
              <a:off x="5446489" y="4846240"/>
              <a:ext cx="474663" cy="236538"/>
            </a:xfrm>
            <a:prstGeom prst="straightConnector1">
              <a:avLst/>
            </a:prstGeom>
            <a:noFill/>
            <a:ln w="38100">
              <a:solidFill>
                <a:srgbClr val="FF3300"/>
              </a:solidFill>
              <a:round/>
              <a:headEnd type="triangle" w="med" len="med"/>
              <a:tailEnd/>
            </a:ln>
          </p:spPr>
        </p:cxnSp>
        <p:sp>
          <p:nvSpPr>
            <p:cNvPr id="46" name="Oval 17"/>
            <p:cNvSpPr>
              <a:spLocks noChangeArrowheads="1"/>
            </p:cNvSpPr>
            <p:nvPr/>
          </p:nvSpPr>
          <p:spPr bwMode="auto">
            <a:xfrm>
              <a:off x="6240239" y="5314553"/>
              <a:ext cx="149225" cy="149225"/>
            </a:xfrm>
            <a:prstGeom prst="ellipse">
              <a:avLst/>
            </a:prstGeom>
            <a:noFill/>
            <a:ln w="3175" algn="ctr">
              <a:noFill/>
              <a:round/>
              <a:headEnd/>
              <a:tailEnd/>
            </a:ln>
          </p:spPr>
          <p:txBody>
            <a:bodyPr anchor="ctr">
              <a:spAutoFit/>
            </a:bodyPr>
            <a:lstStyle/>
            <a:p>
              <a:endParaRPr lang="en-US">
                <a:solidFill>
                  <a:srgbClr val="000000"/>
                </a:solidFill>
              </a:endParaRPr>
            </a:p>
          </p:txBody>
        </p:sp>
      </p:grpSp>
    </p:spTree>
    <p:extLst>
      <p:ext uri="{BB962C8B-B14F-4D97-AF65-F5344CB8AC3E}">
        <p14:creationId xmlns:p14="http://schemas.microsoft.com/office/powerpoint/2010/main" val="33608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6">
                                            <p:txEl>
                                              <p:pRg st="0" end="0"/>
                                            </p:txEl>
                                          </p:spTgt>
                                        </p:tgtEl>
                                        <p:attrNameLst>
                                          <p:attrName>style.visibility</p:attrName>
                                        </p:attrNameLst>
                                      </p:cBhvr>
                                      <p:to>
                                        <p:strVal val="visible"/>
                                      </p:to>
                                    </p:set>
                                    <p:animEffect transition="in" filter="fade">
                                      <p:cBhvr>
                                        <p:cTn id="7" dur="500"/>
                                        <p:tgtEl>
                                          <p:spTgt spid="717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182"/>
                                        </p:tgtEl>
                                        <p:attrNameLst>
                                          <p:attrName>style.visibility</p:attrName>
                                        </p:attrNameLst>
                                      </p:cBhvr>
                                      <p:to>
                                        <p:strVal val="visible"/>
                                      </p:to>
                                    </p:set>
                                    <p:animEffect transition="in" filter="fade">
                                      <p:cBhvr>
                                        <p:cTn id="10" dur="500"/>
                                        <p:tgtEl>
                                          <p:spTgt spid="71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176">
                                            <p:txEl>
                                              <p:pRg st="1" end="1"/>
                                            </p:txEl>
                                          </p:spTgt>
                                        </p:tgtEl>
                                        <p:attrNameLst>
                                          <p:attrName>style.visibility</p:attrName>
                                        </p:attrNameLst>
                                      </p:cBhvr>
                                      <p:to>
                                        <p:strVal val="visible"/>
                                      </p:to>
                                    </p:set>
                                    <p:animEffect transition="in" filter="fade">
                                      <p:cBhvr>
                                        <p:cTn id="15" dur="500"/>
                                        <p:tgtEl>
                                          <p:spTgt spid="717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5362"/>
                                        </p:tgtEl>
                                        <p:attrNameLst>
                                          <p:attrName>style.visibility</p:attrName>
                                        </p:attrNameLst>
                                      </p:cBhvr>
                                      <p:to>
                                        <p:strVal val="visible"/>
                                      </p:to>
                                    </p:set>
                                    <p:animEffect transition="in" filter="fade">
                                      <p:cBhvr>
                                        <p:cTn id="18" dur="500"/>
                                        <p:tgtEl>
                                          <p:spTgt spid="1536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176">
                                            <p:txEl>
                                              <p:pRg st="4" end="4"/>
                                            </p:txEl>
                                          </p:spTgt>
                                        </p:tgtEl>
                                        <p:attrNameLst>
                                          <p:attrName>style.visibility</p:attrName>
                                        </p:attrNameLst>
                                      </p:cBhvr>
                                      <p:to>
                                        <p:strVal val="visible"/>
                                      </p:to>
                                    </p:set>
                                    <p:animEffect transition="in" filter="fade">
                                      <p:cBhvr>
                                        <p:cTn id="23" dur="500"/>
                                        <p:tgtEl>
                                          <p:spTgt spid="7176">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1239" y="1679322"/>
            <a:ext cx="4431001" cy="2253734"/>
          </a:xfrm>
          <a:prstGeom prst="rect">
            <a:avLst/>
          </a:prstGeom>
          <a:solidFill>
            <a:schemeClr val="accent6">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30200" y="548680"/>
            <a:ext cx="8489950" cy="1296988"/>
          </a:xfrm>
        </p:spPr>
        <p:txBody>
          <a:bodyPr/>
          <a:lstStyle/>
          <a:p>
            <a:r>
              <a:rPr lang="en-GB" dirty="0" smtClean="0"/>
              <a:t>DCM Framework</a:t>
            </a:r>
            <a:endParaRPr lang="en-GB" dirty="0"/>
          </a:p>
        </p:txBody>
      </p:sp>
      <p:sp>
        <p:nvSpPr>
          <p:cNvPr id="3" name="TextBox 2"/>
          <p:cNvSpPr txBox="1"/>
          <p:nvPr/>
        </p:nvSpPr>
        <p:spPr>
          <a:xfrm>
            <a:off x="5580112" y="6237312"/>
            <a:ext cx="3563888" cy="646331"/>
          </a:xfrm>
          <a:prstGeom prst="rect">
            <a:avLst/>
          </a:prstGeom>
          <a:noFill/>
        </p:spPr>
        <p:txBody>
          <a:bodyPr wrap="square" rtlCol="0">
            <a:spAutoFit/>
          </a:bodyPr>
          <a:lstStyle/>
          <a:p>
            <a:r>
              <a:rPr lang="en-GB" sz="1200" dirty="0" smtClean="0">
                <a:solidFill>
                  <a:schemeClr val="tx1">
                    <a:lumMod val="50000"/>
                    <a:lumOff val="50000"/>
                  </a:schemeClr>
                </a:solidFill>
              </a:rPr>
              <a:t>Stimulus from </a:t>
            </a:r>
            <a:r>
              <a:rPr lang="en-GB" sz="1200" dirty="0" err="1" smtClean="0">
                <a:solidFill>
                  <a:schemeClr val="tx1">
                    <a:lumMod val="50000"/>
                    <a:lumOff val="50000"/>
                  </a:schemeClr>
                </a:solidFill>
              </a:rPr>
              <a:t>Buchel</a:t>
            </a:r>
            <a:r>
              <a:rPr lang="en-GB" sz="1200" dirty="0" smtClean="0">
                <a:solidFill>
                  <a:schemeClr val="tx1">
                    <a:lumMod val="50000"/>
                    <a:lumOff val="50000"/>
                  </a:schemeClr>
                </a:solidFill>
              </a:rPr>
              <a:t> and Friston, 1997</a:t>
            </a:r>
          </a:p>
          <a:p>
            <a:r>
              <a:rPr lang="en-GB" sz="1200" dirty="0" smtClean="0">
                <a:solidFill>
                  <a:schemeClr val="tx1">
                    <a:lumMod val="50000"/>
                    <a:lumOff val="50000"/>
                  </a:schemeClr>
                </a:solidFill>
              </a:rPr>
              <a:t>Figure 3 from Friston et al., </a:t>
            </a:r>
            <a:r>
              <a:rPr lang="en-GB" sz="1200" dirty="0" err="1" smtClean="0">
                <a:solidFill>
                  <a:schemeClr val="tx1">
                    <a:lumMod val="50000"/>
                    <a:lumOff val="50000"/>
                  </a:schemeClr>
                </a:solidFill>
              </a:rPr>
              <a:t>Neuroimage</a:t>
            </a:r>
            <a:r>
              <a:rPr lang="en-GB" sz="1200" dirty="0" smtClean="0">
                <a:solidFill>
                  <a:schemeClr val="tx1">
                    <a:lumMod val="50000"/>
                    <a:lumOff val="50000"/>
                  </a:schemeClr>
                </a:solidFill>
              </a:rPr>
              <a:t>, 2003</a:t>
            </a:r>
          </a:p>
          <a:p>
            <a:r>
              <a:rPr lang="en-GB" sz="1200" dirty="0" smtClean="0">
                <a:solidFill>
                  <a:schemeClr val="tx1">
                    <a:lumMod val="50000"/>
                    <a:lumOff val="50000"/>
                  </a:schemeClr>
                </a:solidFill>
              </a:rPr>
              <a:t>Brain by </a:t>
            </a:r>
            <a:r>
              <a:rPr lang="en-GB" sz="1200" dirty="0" err="1" smtClean="0">
                <a:solidFill>
                  <a:schemeClr val="tx1">
                    <a:lumMod val="50000"/>
                    <a:lumOff val="50000"/>
                  </a:schemeClr>
                </a:solidFill>
              </a:rPr>
              <a:t>Dierk</a:t>
            </a:r>
            <a:r>
              <a:rPr lang="en-GB" sz="1200" dirty="0" smtClean="0">
                <a:solidFill>
                  <a:schemeClr val="tx1">
                    <a:lumMod val="50000"/>
                    <a:lumOff val="50000"/>
                  </a:schemeClr>
                </a:solidFill>
              </a:rPr>
              <a:t> Schaefer, Flickr, </a:t>
            </a:r>
            <a:r>
              <a:rPr lang="en-GB" sz="1200" dirty="0" smtClean="0">
                <a:solidFill>
                  <a:schemeClr val="tx1">
                    <a:lumMod val="50000"/>
                    <a:lumOff val="50000"/>
                  </a:schemeClr>
                </a:solidFill>
                <a:hlinkClick r:id="rId3"/>
              </a:rPr>
              <a:t>CC 2.0</a:t>
            </a:r>
            <a:endParaRPr lang="en-GB" sz="1200" dirty="0">
              <a:solidFill>
                <a:schemeClr val="tx1">
                  <a:lumMod val="50000"/>
                  <a:lumOff val="50000"/>
                </a:schemeClr>
              </a:solidFill>
            </a:endParaRPr>
          </a:p>
        </p:txBody>
      </p:sp>
      <p:pic>
        <p:nvPicPr>
          <p:cNvPr id="12295" name="Picture 7" descr="D:\Documents\teaching\spm course\starfield.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959" t="11791" r="23378" b="16482"/>
          <a:stretch/>
        </p:blipFill>
        <p:spPr bwMode="auto">
          <a:xfrm>
            <a:off x="244404" y="2151494"/>
            <a:ext cx="1426000" cy="13629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44404" y="1498247"/>
            <a:ext cx="1406222" cy="584775"/>
          </a:xfrm>
          <a:prstGeom prst="rect">
            <a:avLst/>
          </a:prstGeom>
          <a:noFill/>
        </p:spPr>
        <p:txBody>
          <a:bodyPr wrap="square" rtlCol="0">
            <a:spAutoFit/>
          </a:bodyPr>
          <a:lstStyle/>
          <a:p>
            <a:pPr algn="ctr"/>
            <a:r>
              <a:rPr lang="en-GB" sz="1600" dirty="0" smtClean="0"/>
              <a:t>Experimental Stimulus (u)</a:t>
            </a:r>
            <a:endParaRPr lang="en-GB" sz="1600" dirty="0"/>
          </a:p>
        </p:txBody>
      </p:sp>
      <p:cxnSp>
        <p:nvCxnSpPr>
          <p:cNvPr id="10" name="Straight Arrow Connector 9"/>
          <p:cNvCxnSpPr/>
          <p:nvPr/>
        </p:nvCxnSpPr>
        <p:spPr>
          <a:xfrm>
            <a:off x="1763688" y="2901778"/>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 name="Picture 5" descr="http://www.carl-olsson.com/wp-content/uploads/2012/08/siemens-magnetom-trio-a-tim-system-3-t-0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769" r="7326"/>
          <a:stretch/>
        </p:blipFill>
        <p:spPr bwMode="auto">
          <a:xfrm>
            <a:off x="7279580" y="2072912"/>
            <a:ext cx="1417562" cy="136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876256" y="1510045"/>
            <a:ext cx="2232248" cy="338554"/>
          </a:xfrm>
          <a:prstGeom prst="rect">
            <a:avLst/>
          </a:prstGeom>
          <a:noFill/>
        </p:spPr>
        <p:txBody>
          <a:bodyPr wrap="square" rtlCol="0">
            <a:spAutoFit/>
          </a:bodyPr>
          <a:lstStyle/>
          <a:p>
            <a:pPr algn="ctr"/>
            <a:r>
              <a:rPr lang="en-GB" sz="1600" dirty="0" smtClean="0"/>
              <a:t>Observations (y)</a:t>
            </a:r>
            <a:endParaRPr lang="en-GB" sz="1600" dirty="0"/>
          </a:p>
        </p:txBody>
      </p:sp>
      <p:cxnSp>
        <p:nvCxnSpPr>
          <p:cNvPr id="45" name="Straight Arrow Connector 44"/>
          <p:cNvCxnSpPr/>
          <p:nvPr/>
        </p:nvCxnSpPr>
        <p:spPr>
          <a:xfrm>
            <a:off x="6747701" y="2849125"/>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2337088" y="4077072"/>
            <a:ext cx="1926405" cy="2088232"/>
            <a:chOff x="2337088" y="4077072"/>
            <a:chExt cx="1926405" cy="2088232"/>
          </a:xfrm>
        </p:grpSpPr>
        <p:sp>
          <p:nvSpPr>
            <p:cNvPr id="94" name="Rectangle 93"/>
            <p:cNvSpPr/>
            <p:nvPr/>
          </p:nvSpPr>
          <p:spPr>
            <a:xfrm>
              <a:off x="2337088" y="4077072"/>
              <a:ext cx="1926405"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7" name="TextBox 106"/>
            <p:cNvSpPr txBox="1"/>
            <p:nvPr/>
          </p:nvSpPr>
          <p:spPr>
            <a:xfrm>
              <a:off x="2627784" y="5723964"/>
              <a:ext cx="1512168" cy="369332"/>
            </a:xfrm>
            <a:prstGeom prst="rect">
              <a:avLst/>
            </a:prstGeom>
            <a:noFill/>
          </p:spPr>
          <p:txBody>
            <a:bodyPr wrap="square" rtlCol="0">
              <a:spAutoFit/>
            </a:bodyPr>
            <a:lstStyle/>
            <a:p>
              <a:r>
                <a:rPr lang="en-GB" b="1" dirty="0" smtClean="0"/>
                <a:t>z = f(</a:t>
              </a:r>
              <a:r>
                <a:rPr lang="en-GB" b="1" dirty="0" err="1" smtClean="0"/>
                <a:t>z,u</a:t>
              </a:r>
              <a:r>
                <a:rPr lang="en-GB" b="1" dirty="0" smtClean="0"/>
                <a:t>,</a:t>
              </a:r>
              <a:r>
                <a:rPr lang="el-GR" b="1" dirty="0" smtClean="0"/>
                <a:t>θ</a:t>
              </a:r>
              <a:r>
                <a:rPr lang="en-GB" b="1" baseline="30000" dirty="0" smtClean="0"/>
                <a:t>n</a:t>
              </a:r>
              <a:r>
                <a:rPr lang="en-GB" b="1" dirty="0" smtClean="0"/>
                <a:t>)</a:t>
              </a:r>
              <a:endParaRPr lang="en-GB" b="1" dirty="0"/>
            </a:p>
          </p:txBody>
        </p:sp>
        <p:sp>
          <p:nvSpPr>
            <p:cNvPr id="4" name="TextBox 3"/>
            <p:cNvSpPr txBox="1"/>
            <p:nvPr/>
          </p:nvSpPr>
          <p:spPr>
            <a:xfrm>
              <a:off x="2650836" y="5547968"/>
              <a:ext cx="504056" cy="369332"/>
            </a:xfrm>
            <a:prstGeom prst="rect">
              <a:avLst/>
            </a:prstGeom>
            <a:noFill/>
          </p:spPr>
          <p:txBody>
            <a:bodyPr wrap="square" rtlCol="0">
              <a:spAutoFit/>
            </a:bodyPr>
            <a:lstStyle/>
            <a:p>
              <a:r>
                <a:rPr lang="en-GB" b="1" dirty="0" smtClean="0"/>
                <a:t>.</a:t>
              </a:r>
              <a:endParaRPr lang="en-GB" b="1" dirty="0"/>
            </a:p>
          </p:txBody>
        </p:sp>
        <p:sp>
          <p:nvSpPr>
            <p:cNvPr id="6" name="TextBox 5"/>
            <p:cNvSpPr txBox="1"/>
            <p:nvPr/>
          </p:nvSpPr>
          <p:spPr>
            <a:xfrm>
              <a:off x="2421313" y="4193069"/>
              <a:ext cx="1780849" cy="1200329"/>
            </a:xfrm>
            <a:prstGeom prst="rect">
              <a:avLst/>
            </a:prstGeom>
            <a:noFill/>
          </p:spPr>
          <p:txBody>
            <a:bodyPr wrap="square" rtlCol="0">
              <a:spAutoFit/>
            </a:bodyPr>
            <a:lstStyle/>
            <a:p>
              <a:pPr algn="ctr"/>
              <a:r>
                <a:rPr lang="en-GB" dirty="0" smtClean="0"/>
                <a:t>How brain activity </a:t>
              </a:r>
              <a:r>
                <a:rPr lang="en-GB" b="1" dirty="0" smtClean="0"/>
                <a:t>z</a:t>
              </a:r>
              <a:r>
                <a:rPr lang="en-GB" dirty="0" smtClean="0"/>
                <a:t> changes over time</a:t>
              </a:r>
              <a:endParaRPr lang="en-GB" dirty="0"/>
            </a:p>
          </p:txBody>
        </p:sp>
      </p:grpSp>
      <p:grpSp>
        <p:nvGrpSpPr>
          <p:cNvPr id="13" name="Group 12"/>
          <p:cNvGrpSpPr/>
          <p:nvPr/>
        </p:nvGrpSpPr>
        <p:grpSpPr>
          <a:xfrm>
            <a:off x="4716016" y="4077072"/>
            <a:ext cx="1926405" cy="2088232"/>
            <a:chOff x="4716016" y="4077072"/>
            <a:chExt cx="1926405" cy="2088232"/>
          </a:xfrm>
        </p:grpSpPr>
        <p:sp>
          <p:nvSpPr>
            <p:cNvPr id="48" name="Rectangle 47"/>
            <p:cNvSpPr/>
            <p:nvPr/>
          </p:nvSpPr>
          <p:spPr>
            <a:xfrm>
              <a:off x="4716016" y="4077072"/>
              <a:ext cx="1926405"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TextBox 48"/>
            <p:cNvSpPr txBox="1"/>
            <p:nvPr/>
          </p:nvSpPr>
          <p:spPr>
            <a:xfrm>
              <a:off x="4932040" y="5723964"/>
              <a:ext cx="1517029" cy="369332"/>
            </a:xfrm>
            <a:prstGeom prst="rect">
              <a:avLst/>
            </a:prstGeom>
            <a:noFill/>
          </p:spPr>
          <p:txBody>
            <a:bodyPr wrap="square" rtlCol="0">
              <a:spAutoFit/>
            </a:bodyPr>
            <a:lstStyle/>
            <a:p>
              <a:pPr algn="ctr"/>
              <a:r>
                <a:rPr lang="en-GB" b="1" dirty="0"/>
                <a:t>y</a:t>
              </a:r>
              <a:r>
                <a:rPr lang="en-GB" b="1" dirty="0" smtClean="0"/>
                <a:t> = g(z, </a:t>
              </a:r>
              <a:r>
                <a:rPr lang="el-GR" b="1" dirty="0" smtClean="0"/>
                <a:t>θ</a:t>
              </a:r>
              <a:r>
                <a:rPr lang="en-GB" b="1" baseline="30000" dirty="0" smtClean="0"/>
                <a:t>h</a:t>
              </a:r>
              <a:r>
                <a:rPr lang="en-GB" b="1" dirty="0" smtClean="0"/>
                <a:t>)</a:t>
              </a:r>
              <a:endParaRPr lang="en-GB" b="1" dirty="0"/>
            </a:p>
          </p:txBody>
        </p:sp>
        <p:sp>
          <p:nvSpPr>
            <p:cNvPr id="51" name="TextBox 50"/>
            <p:cNvSpPr txBox="1"/>
            <p:nvPr/>
          </p:nvSpPr>
          <p:spPr>
            <a:xfrm>
              <a:off x="4800241" y="4193069"/>
              <a:ext cx="1780849" cy="1477328"/>
            </a:xfrm>
            <a:prstGeom prst="rect">
              <a:avLst/>
            </a:prstGeom>
            <a:noFill/>
          </p:spPr>
          <p:txBody>
            <a:bodyPr wrap="square" rtlCol="0">
              <a:spAutoFit/>
            </a:bodyPr>
            <a:lstStyle/>
            <a:p>
              <a:pPr algn="ctr"/>
              <a:r>
                <a:rPr lang="en-GB" dirty="0" smtClean="0"/>
                <a:t>What </a:t>
              </a:r>
              <a:r>
                <a:rPr lang="en-GB" dirty="0"/>
                <a:t>we would </a:t>
              </a:r>
              <a:r>
                <a:rPr lang="en-GB" dirty="0" smtClean="0"/>
                <a:t>see in the scanner, y, given the neural model?</a:t>
              </a:r>
              <a:endParaRPr lang="en-GB" dirty="0"/>
            </a:p>
          </p:txBody>
        </p:sp>
      </p:grpSp>
      <p:grpSp>
        <p:nvGrpSpPr>
          <p:cNvPr id="9" name="Group 8"/>
          <p:cNvGrpSpPr/>
          <p:nvPr/>
        </p:nvGrpSpPr>
        <p:grpSpPr>
          <a:xfrm>
            <a:off x="2142861" y="1340768"/>
            <a:ext cx="2337751" cy="2304256"/>
            <a:chOff x="2142861" y="1340768"/>
            <a:chExt cx="2337751" cy="2304256"/>
          </a:xfrm>
        </p:grpSpPr>
        <p:sp>
          <p:nvSpPr>
            <p:cNvPr id="17" name="TextBox 16"/>
            <p:cNvSpPr txBox="1"/>
            <p:nvPr/>
          </p:nvSpPr>
          <p:spPr>
            <a:xfrm>
              <a:off x="2142861" y="1340768"/>
              <a:ext cx="2337751" cy="338554"/>
            </a:xfrm>
            <a:prstGeom prst="rect">
              <a:avLst/>
            </a:prstGeom>
            <a:noFill/>
          </p:spPr>
          <p:txBody>
            <a:bodyPr wrap="square" rtlCol="0">
              <a:spAutoFit/>
            </a:bodyPr>
            <a:lstStyle/>
            <a:p>
              <a:pPr algn="ctr"/>
              <a:r>
                <a:rPr lang="en-GB" sz="1600" dirty="0" smtClean="0"/>
                <a:t>Neural Model</a:t>
              </a:r>
              <a:endParaRPr lang="en-GB" sz="1600" dirty="0"/>
            </a:p>
          </p:txBody>
        </p:sp>
        <p:pic>
          <p:nvPicPr>
            <p:cNvPr id="17410" name="Picture 2" descr="D:\Documents\teaching\spm course\effective_con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1313" y="1833609"/>
              <a:ext cx="1780849" cy="18114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4263493" y="1328970"/>
            <a:ext cx="2570523" cy="2414499"/>
            <a:chOff x="4263493" y="1328970"/>
            <a:chExt cx="2570523" cy="2414499"/>
          </a:xfrm>
        </p:grpSpPr>
        <p:cxnSp>
          <p:nvCxnSpPr>
            <p:cNvPr id="21" name="Straight Arrow Connector 20"/>
            <p:cNvCxnSpPr/>
            <p:nvPr/>
          </p:nvCxnSpPr>
          <p:spPr>
            <a:xfrm>
              <a:off x="4263493" y="2891613"/>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434" name="Picture 2" descr="Full-size image (96 K)"/>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4085"/>
            <a:stretch/>
          </p:blipFill>
          <p:spPr bwMode="auto">
            <a:xfrm>
              <a:off x="4809205" y="1848599"/>
              <a:ext cx="1711872" cy="1894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4496265" y="1328970"/>
              <a:ext cx="2337751" cy="338554"/>
            </a:xfrm>
            <a:prstGeom prst="rect">
              <a:avLst/>
            </a:prstGeom>
            <a:noFill/>
          </p:spPr>
          <p:txBody>
            <a:bodyPr wrap="square" rtlCol="0">
              <a:spAutoFit/>
            </a:bodyPr>
            <a:lstStyle/>
            <a:p>
              <a:pPr algn="ctr"/>
              <a:r>
                <a:rPr lang="en-GB" sz="1600" dirty="0" smtClean="0"/>
                <a:t>Observation Model</a:t>
              </a:r>
              <a:endParaRPr lang="en-GB" sz="1600" dirty="0"/>
            </a:p>
          </p:txBody>
        </p:sp>
      </p:grpSp>
      <p:cxnSp>
        <p:nvCxnSpPr>
          <p:cNvPr id="20" name="Straight Arrow Connector 19"/>
          <p:cNvCxnSpPr/>
          <p:nvPr/>
        </p:nvCxnSpPr>
        <p:spPr>
          <a:xfrm flipV="1">
            <a:off x="3707904" y="6057292"/>
            <a:ext cx="0" cy="36004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00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1239" y="1679322"/>
            <a:ext cx="4431001" cy="2253734"/>
          </a:xfrm>
          <a:prstGeom prst="rect">
            <a:avLst/>
          </a:prstGeom>
          <a:solidFill>
            <a:schemeClr val="accent6">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30200" y="548680"/>
            <a:ext cx="8489950" cy="1296988"/>
          </a:xfrm>
        </p:spPr>
        <p:txBody>
          <a:bodyPr/>
          <a:lstStyle/>
          <a:p>
            <a:r>
              <a:rPr lang="en-GB" dirty="0" smtClean="0"/>
              <a:t>DCM Framework</a:t>
            </a:r>
            <a:endParaRPr lang="en-GB" dirty="0"/>
          </a:p>
        </p:txBody>
      </p:sp>
      <p:sp>
        <p:nvSpPr>
          <p:cNvPr id="3" name="TextBox 2"/>
          <p:cNvSpPr txBox="1"/>
          <p:nvPr/>
        </p:nvSpPr>
        <p:spPr>
          <a:xfrm>
            <a:off x="5580112" y="6237312"/>
            <a:ext cx="3563888" cy="646331"/>
          </a:xfrm>
          <a:prstGeom prst="rect">
            <a:avLst/>
          </a:prstGeom>
          <a:noFill/>
        </p:spPr>
        <p:txBody>
          <a:bodyPr wrap="square" rtlCol="0">
            <a:spAutoFit/>
          </a:bodyPr>
          <a:lstStyle/>
          <a:p>
            <a:r>
              <a:rPr lang="en-GB" sz="1200" dirty="0" smtClean="0">
                <a:solidFill>
                  <a:schemeClr val="tx1">
                    <a:lumMod val="50000"/>
                    <a:lumOff val="50000"/>
                  </a:schemeClr>
                </a:solidFill>
              </a:rPr>
              <a:t>Stimulus from </a:t>
            </a:r>
            <a:r>
              <a:rPr lang="en-GB" sz="1200" dirty="0" err="1" smtClean="0">
                <a:solidFill>
                  <a:schemeClr val="tx1">
                    <a:lumMod val="50000"/>
                    <a:lumOff val="50000"/>
                  </a:schemeClr>
                </a:solidFill>
              </a:rPr>
              <a:t>Buchel</a:t>
            </a:r>
            <a:r>
              <a:rPr lang="en-GB" sz="1200" dirty="0" smtClean="0">
                <a:solidFill>
                  <a:schemeClr val="tx1">
                    <a:lumMod val="50000"/>
                    <a:lumOff val="50000"/>
                  </a:schemeClr>
                </a:solidFill>
              </a:rPr>
              <a:t> and Friston, 1997</a:t>
            </a:r>
          </a:p>
          <a:p>
            <a:r>
              <a:rPr lang="en-GB" sz="1200" dirty="0" smtClean="0">
                <a:solidFill>
                  <a:schemeClr val="tx1">
                    <a:lumMod val="50000"/>
                    <a:lumOff val="50000"/>
                  </a:schemeClr>
                </a:solidFill>
              </a:rPr>
              <a:t>Figure 3 from Friston et al., </a:t>
            </a:r>
            <a:r>
              <a:rPr lang="en-GB" sz="1200" dirty="0" err="1" smtClean="0">
                <a:solidFill>
                  <a:schemeClr val="tx1">
                    <a:lumMod val="50000"/>
                    <a:lumOff val="50000"/>
                  </a:schemeClr>
                </a:solidFill>
              </a:rPr>
              <a:t>Neuroimage</a:t>
            </a:r>
            <a:r>
              <a:rPr lang="en-GB" sz="1200" dirty="0" smtClean="0">
                <a:solidFill>
                  <a:schemeClr val="tx1">
                    <a:lumMod val="50000"/>
                    <a:lumOff val="50000"/>
                  </a:schemeClr>
                </a:solidFill>
              </a:rPr>
              <a:t>, 2003</a:t>
            </a:r>
          </a:p>
          <a:p>
            <a:r>
              <a:rPr lang="en-GB" sz="1200" dirty="0" smtClean="0">
                <a:solidFill>
                  <a:schemeClr val="tx1">
                    <a:lumMod val="50000"/>
                    <a:lumOff val="50000"/>
                  </a:schemeClr>
                </a:solidFill>
              </a:rPr>
              <a:t>Brain by </a:t>
            </a:r>
            <a:r>
              <a:rPr lang="en-GB" sz="1200" dirty="0" err="1" smtClean="0">
                <a:solidFill>
                  <a:schemeClr val="tx1">
                    <a:lumMod val="50000"/>
                    <a:lumOff val="50000"/>
                  </a:schemeClr>
                </a:solidFill>
              </a:rPr>
              <a:t>Dierk</a:t>
            </a:r>
            <a:r>
              <a:rPr lang="en-GB" sz="1200" dirty="0" smtClean="0">
                <a:solidFill>
                  <a:schemeClr val="tx1">
                    <a:lumMod val="50000"/>
                    <a:lumOff val="50000"/>
                  </a:schemeClr>
                </a:solidFill>
              </a:rPr>
              <a:t> Schaefer, Flickr, </a:t>
            </a:r>
            <a:r>
              <a:rPr lang="en-GB" sz="1200" dirty="0" smtClean="0">
                <a:solidFill>
                  <a:schemeClr val="tx1">
                    <a:lumMod val="50000"/>
                    <a:lumOff val="50000"/>
                  </a:schemeClr>
                </a:solidFill>
                <a:hlinkClick r:id="rId3"/>
              </a:rPr>
              <a:t>CC 2.0</a:t>
            </a:r>
            <a:endParaRPr lang="en-GB" sz="1200" dirty="0">
              <a:solidFill>
                <a:schemeClr val="tx1">
                  <a:lumMod val="50000"/>
                  <a:lumOff val="50000"/>
                </a:schemeClr>
              </a:solidFill>
            </a:endParaRPr>
          </a:p>
        </p:txBody>
      </p:sp>
      <p:pic>
        <p:nvPicPr>
          <p:cNvPr id="12295" name="Picture 7" descr="D:\Documents\teaching\spm course\starfield.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959" t="11791" r="23378" b="16482"/>
          <a:stretch/>
        </p:blipFill>
        <p:spPr bwMode="auto">
          <a:xfrm>
            <a:off x="244404" y="2151494"/>
            <a:ext cx="1426000" cy="13629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44404" y="1498247"/>
            <a:ext cx="1406222" cy="584775"/>
          </a:xfrm>
          <a:prstGeom prst="rect">
            <a:avLst/>
          </a:prstGeom>
          <a:noFill/>
        </p:spPr>
        <p:txBody>
          <a:bodyPr wrap="square" rtlCol="0">
            <a:spAutoFit/>
          </a:bodyPr>
          <a:lstStyle/>
          <a:p>
            <a:pPr algn="ctr"/>
            <a:r>
              <a:rPr lang="en-GB" sz="1600" dirty="0" smtClean="0"/>
              <a:t>Experimental Stimulus (u)</a:t>
            </a:r>
            <a:endParaRPr lang="en-GB" sz="1600" dirty="0"/>
          </a:p>
        </p:txBody>
      </p:sp>
      <p:cxnSp>
        <p:nvCxnSpPr>
          <p:cNvPr id="10" name="Straight Arrow Connector 9"/>
          <p:cNvCxnSpPr/>
          <p:nvPr/>
        </p:nvCxnSpPr>
        <p:spPr>
          <a:xfrm>
            <a:off x="1763688" y="2901778"/>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 name="Picture 5" descr="http://www.carl-olsson.com/wp-content/uploads/2012/08/siemens-magnetom-trio-a-tim-system-3-t-0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769" r="7326"/>
          <a:stretch/>
        </p:blipFill>
        <p:spPr bwMode="auto">
          <a:xfrm>
            <a:off x="7279580" y="2072912"/>
            <a:ext cx="1417562" cy="136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876256" y="1510045"/>
            <a:ext cx="2232248" cy="338554"/>
          </a:xfrm>
          <a:prstGeom prst="rect">
            <a:avLst/>
          </a:prstGeom>
          <a:noFill/>
        </p:spPr>
        <p:txBody>
          <a:bodyPr wrap="square" rtlCol="0">
            <a:spAutoFit/>
          </a:bodyPr>
          <a:lstStyle/>
          <a:p>
            <a:pPr algn="ctr"/>
            <a:r>
              <a:rPr lang="en-GB" sz="1600" dirty="0" smtClean="0"/>
              <a:t>Observations (y)</a:t>
            </a:r>
            <a:endParaRPr lang="en-GB" sz="1600" dirty="0"/>
          </a:p>
        </p:txBody>
      </p:sp>
      <p:cxnSp>
        <p:nvCxnSpPr>
          <p:cNvPr id="45" name="Straight Arrow Connector 44"/>
          <p:cNvCxnSpPr/>
          <p:nvPr/>
        </p:nvCxnSpPr>
        <p:spPr>
          <a:xfrm>
            <a:off x="6747701" y="2849125"/>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2142861" y="1340768"/>
            <a:ext cx="2337751" cy="2304256"/>
            <a:chOff x="2142861" y="1340768"/>
            <a:chExt cx="2337751" cy="2304256"/>
          </a:xfrm>
        </p:grpSpPr>
        <p:sp>
          <p:nvSpPr>
            <p:cNvPr id="17" name="TextBox 16"/>
            <p:cNvSpPr txBox="1"/>
            <p:nvPr/>
          </p:nvSpPr>
          <p:spPr>
            <a:xfrm>
              <a:off x="2142861" y="1340768"/>
              <a:ext cx="2337751" cy="338554"/>
            </a:xfrm>
            <a:prstGeom prst="rect">
              <a:avLst/>
            </a:prstGeom>
            <a:noFill/>
          </p:spPr>
          <p:txBody>
            <a:bodyPr wrap="square" rtlCol="0">
              <a:spAutoFit/>
            </a:bodyPr>
            <a:lstStyle/>
            <a:p>
              <a:pPr algn="ctr"/>
              <a:r>
                <a:rPr lang="en-GB" sz="1600" dirty="0" smtClean="0"/>
                <a:t>Neural Model</a:t>
              </a:r>
              <a:endParaRPr lang="en-GB" sz="1600" dirty="0"/>
            </a:p>
          </p:txBody>
        </p:sp>
        <p:pic>
          <p:nvPicPr>
            <p:cNvPr id="17410" name="Picture 2" descr="D:\Documents\teaching\spm course\effective_con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1313" y="1833609"/>
              <a:ext cx="1780849" cy="18114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4263493" y="1328970"/>
            <a:ext cx="2570523" cy="2414499"/>
            <a:chOff x="4263493" y="1328970"/>
            <a:chExt cx="2570523" cy="2414499"/>
          </a:xfrm>
        </p:grpSpPr>
        <p:cxnSp>
          <p:nvCxnSpPr>
            <p:cNvPr id="21" name="Straight Arrow Connector 20"/>
            <p:cNvCxnSpPr/>
            <p:nvPr/>
          </p:nvCxnSpPr>
          <p:spPr>
            <a:xfrm>
              <a:off x="4263493" y="2891613"/>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434" name="Picture 2" descr="Full-size image (96 K)"/>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4085"/>
            <a:stretch/>
          </p:blipFill>
          <p:spPr bwMode="auto">
            <a:xfrm>
              <a:off x="4809205" y="1848599"/>
              <a:ext cx="1711872" cy="1894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4496265" y="1328970"/>
              <a:ext cx="2337751" cy="338554"/>
            </a:xfrm>
            <a:prstGeom prst="rect">
              <a:avLst/>
            </a:prstGeom>
            <a:noFill/>
          </p:spPr>
          <p:txBody>
            <a:bodyPr wrap="square" rtlCol="0">
              <a:spAutoFit/>
            </a:bodyPr>
            <a:lstStyle/>
            <a:p>
              <a:pPr algn="ctr"/>
              <a:r>
                <a:rPr lang="en-GB" sz="1600" dirty="0" smtClean="0"/>
                <a:t>Observation Model</a:t>
              </a:r>
              <a:endParaRPr lang="en-GB" sz="1600" dirty="0"/>
            </a:p>
          </p:txBody>
        </p:sp>
      </p:grpSp>
      <p:sp>
        <p:nvSpPr>
          <p:cNvPr id="8" name="Left Brace 7"/>
          <p:cNvSpPr/>
          <p:nvPr/>
        </p:nvSpPr>
        <p:spPr>
          <a:xfrm rot="16200000">
            <a:off x="4237083" y="2141230"/>
            <a:ext cx="559316" cy="4431002"/>
          </a:xfrm>
          <a:prstGeom prst="leftBrac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29" name="TextBox 28"/>
          <p:cNvSpPr txBox="1"/>
          <p:nvPr/>
        </p:nvSpPr>
        <p:spPr>
          <a:xfrm>
            <a:off x="3499050" y="4636389"/>
            <a:ext cx="2225077" cy="584775"/>
          </a:xfrm>
          <a:prstGeom prst="rect">
            <a:avLst/>
          </a:prstGeom>
          <a:noFill/>
        </p:spPr>
        <p:txBody>
          <a:bodyPr wrap="square" rtlCol="0">
            <a:spAutoFit/>
          </a:bodyPr>
          <a:lstStyle/>
          <a:p>
            <a:pPr algn="ctr"/>
            <a:r>
              <a:rPr lang="en-GB" sz="1600" b="1" dirty="0" smtClean="0"/>
              <a:t>Generative model </a:t>
            </a:r>
          </a:p>
          <a:p>
            <a:pPr algn="ctr"/>
            <a:r>
              <a:rPr lang="en-GB" sz="1600" b="1" dirty="0" smtClean="0"/>
              <a:t>p(</a:t>
            </a:r>
            <a:r>
              <a:rPr lang="en-GB" sz="1600" b="1" dirty="0" err="1" smtClean="0"/>
              <a:t>u,y</a:t>
            </a:r>
            <a:r>
              <a:rPr lang="en-GB" sz="1600" b="1" dirty="0" smtClean="0"/>
              <a:t>)</a:t>
            </a:r>
            <a:endParaRPr lang="en-GB" sz="1600" b="1" dirty="0"/>
          </a:p>
        </p:txBody>
      </p:sp>
    </p:spTree>
    <p:extLst>
      <p:ext uri="{BB962C8B-B14F-4D97-AF65-F5344CB8AC3E}">
        <p14:creationId xmlns:p14="http://schemas.microsoft.com/office/powerpoint/2010/main" val="1974151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1239" y="1679322"/>
            <a:ext cx="4431001" cy="2253734"/>
          </a:xfrm>
          <a:prstGeom prst="rect">
            <a:avLst/>
          </a:prstGeom>
          <a:solidFill>
            <a:schemeClr val="accent6">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30200" y="548680"/>
            <a:ext cx="8489950" cy="1296988"/>
          </a:xfrm>
        </p:spPr>
        <p:txBody>
          <a:bodyPr/>
          <a:lstStyle/>
          <a:p>
            <a:r>
              <a:rPr lang="en-GB" dirty="0" smtClean="0"/>
              <a:t>DCM Framework</a:t>
            </a:r>
            <a:endParaRPr lang="en-GB" dirty="0"/>
          </a:p>
        </p:txBody>
      </p:sp>
      <p:pic>
        <p:nvPicPr>
          <p:cNvPr id="12295" name="Picture 7" descr="D:\Documents\teaching\spm course\starfiel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59" t="11791" r="23378" b="16482"/>
          <a:stretch/>
        </p:blipFill>
        <p:spPr bwMode="auto">
          <a:xfrm>
            <a:off x="244404" y="2151494"/>
            <a:ext cx="1426000" cy="13629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44404" y="1498247"/>
            <a:ext cx="1406222" cy="584775"/>
          </a:xfrm>
          <a:prstGeom prst="rect">
            <a:avLst/>
          </a:prstGeom>
          <a:noFill/>
        </p:spPr>
        <p:txBody>
          <a:bodyPr wrap="square" rtlCol="0">
            <a:spAutoFit/>
          </a:bodyPr>
          <a:lstStyle/>
          <a:p>
            <a:pPr algn="ctr"/>
            <a:r>
              <a:rPr lang="en-GB" sz="1600" dirty="0" smtClean="0"/>
              <a:t>Experimental Stimulus (u)</a:t>
            </a:r>
            <a:endParaRPr lang="en-GB" sz="1600" dirty="0"/>
          </a:p>
        </p:txBody>
      </p:sp>
      <p:cxnSp>
        <p:nvCxnSpPr>
          <p:cNvPr id="10" name="Straight Arrow Connector 9"/>
          <p:cNvCxnSpPr/>
          <p:nvPr/>
        </p:nvCxnSpPr>
        <p:spPr>
          <a:xfrm>
            <a:off x="1763688" y="2901778"/>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 name="Picture 5" descr="http://www.carl-olsson.com/wp-content/uploads/2012/08/siemens-magnetom-trio-a-tim-system-3-t-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769" r="7326"/>
          <a:stretch/>
        </p:blipFill>
        <p:spPr bwMode="auto">
          <a:xfrm>
            <a:off x="7279580" y="2072912"/>
            <a:ext cx="1417562" cy="136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876256" y="1510045"/>
            <a:ext cx="2232248" cy="338554"/>
          </a:xfrm>
          <a:prstGeom prst="rect">
            <a:avLst/>
          </a:prstGeom>
          <a:noFill/>
        </p:spPr>
        <p:txBody>
          <a:bodyPr wrap="square" rtlCol="0">
            <a:spAutoFit/>
          </a:bodyPr>
          <a:lstStyle/>
          <a:p>
            <a:pPr algn="ctr"/>
            <a:r>
              <a:rPr lang="en-GB" sz="1600" dirty="0" smtClean="0"/>
              <a:t>Observations (y)</a:t>
            </a:r>
            <a:endParaRPr lang="en-GB" sz="1600" dirty="0"/>
          </a:p>
        </p:txBody>
      </p:sp>
      <p:cxnSp>
        <p:nvCxnSpPr>
          <p:cNvPr id="45" name="Straight Arrow Connector 44"/>
          <p:cNvCxnSpPr/>
          <p:nvPr/>
        </p:nvCxnSpPr>
        <p:spPr>
          <a:xfrm>
            <a:off x="6747701" y="2849125"/>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2142861" y="1340768"/>
            <a:ext cx="2337751" cy="2304256"/>
            <a:chOff x="2142861" y="1340768"/>
            <a:chExt cx="2337751" cy="2304256"/>
          </a:xfrm>
        </p:grpSpPr>
        <p:sp>
          <p:nvSpPr>
            <p:cNvPr id="17" name="TextBox 16"/>
            <p:cNvSpPr txBox="1"/>
            <p:nvPr/>
          </p:nvSpPr>
          <p:spPr>
            <a:xfrm>
              <a:off x="2142861" y="1340768"/>
              <a:ext cx="2337751" cy="338554"/>
            </a:xfrm>
            <a:prstGeom prst="rect">
              <a:avLst/>
            </a:prstGeom>
            <a:noFill/>
          </p:spPr>
          <p:txBody>
            <a:bodyPr wrap="square" rtlCol="0">
              <a:spAutoFit/>
            </a:bodyPr>
            <a:lstStyle/>
            <a:p>
              <a:pPr algn="ctr"/>
              <a:r>
                <a:rPr lang="en-GB" sz="1600" dirty="0" smtClean="0"/>
                <a:t>Neural Model</a:t>
              </a:r>
              <a:endParaRPr lang="en-GB" sz="1600" dirty="0"/>
            </a:p>
          </p:txBody>
        </p:sp>
        <p:pic>
          <p:nvPicPr>
            <p:cNvPr id="17410" name="Picture 2" descr="D:\Documents\teaching\spm course\effective_con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1313" y="1833609"/>
              <a:ext cx="1780849" cy="18114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4263493" y="1328970"/>
            <a:ext cx="2570523" cy="2414499"/>
            <a:chOff x="4263493" y="1328970"/>
            <a:chExt cx="2570523" cy="2414499"/>
          </a:xfrm>
        </p:grpSpPr>
        <p:cxnSp>
          <p:nvCxnSpPr>
            <p:cNvPr id="21" name="Straight Arrow Connector 20"/>
            <p:cNvCxnSpPr/>
            <p:nvPr/>
          </p:nvCxnSpPr>
          <p:spPr>
            <a:xfrm>
              <a:off x="4263493" y="2891613"/>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434" name="Picture 2" descr="Full-size image (96 K)"/>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4085"/>
            <a:stretch/>
          </p:blipFill>
          <p:spPr bwMode="auto">
            <a:xfrm>
              <a:off x="4809205" y="1848599"/>
              <a:ext cx="1711872" cy="1894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4496265" y="1328970"/>
              <a:ext cx="2337751" cy="338554"/>
            </a:xfrm>
            <a:prstGeom prst="rect">
              <a:avLst/>
            </a:prstGeom>
            <a:noFill/>
          </p:spPr>
          <p:txBody>
            <a:bodyPr wrap="square" rtlCol="0">
              <a:spAutoFit/>
            </a:bodyPr>
            <a:lstStyle/>
            <a:p>
              <a:pPr algn="ctr"/>
              <a:r>
                <a:rPr lang="en-GB" sz="1600" dirty="0" smtClean="0"/>
                <a:t>Observation Model</a:t>
              </a:r>
              <a:endParaRPr lang="en-GB" sz="1600" dirty="0"/>
            </a:p>
          </p:txBody>
        </p:sp>
      </p:grpSp>
      <mc:AlternateContent xmlns:mc="http://schemas.openxmlformats.org/markup-compatibility/2006" xmlns:a14="http://schemas.microsoft.com/office/drawing/2010/main">
        <mc:Choice Requires="a14">
          <p:sp>
            <p:nvSpPr>
              <p:cNvPr id="30" name="TextBox 29"/>
              <p:cNvSpPr txBox="1"/>
              <p:nvPr/>
            </p:nvSpPr>
            <p:spPr>
              <a:xfrm>
                <a:off x="330200" y="4221088"/>
                <a:ext cx="6762080" cy="2554545"/>
              </a:xfrm>
              <a:prstGeom prst="rect">
                <a:avLst/>
              </a:prstGeom>
              <a:noFill/>
              <a:ln w="28575">
                <a:solidFill>
                  <a:srgbClr val="FF0000"/>
                </a:solidFill>
                <a:prstDash val="dash"/>
              </a:ln>
            </p:spPr>
            <p:txBody>
              <a:bodyPr wrap="square" rtlCol="0">
                <a:spAutoFit/>
              </a:bodyPr>
              <a:lstStyle/>
              <a:p>
                <a:pPr algn="ctr"/>
                <a:r>
                  <a:rPr lang="en-GB" sz="1600" b="1" dirty="0" smtClean="0"/>
                  <a:t>Model Inversion</a:t>
                </a:r>
              </a:p>
              <a:p>
                <a:pPr algn="ctr"/>
                <a:r>
                  <a:rPr lang="en-GB" sz="1600" dirty="0" smtClean="0"/>
                  <a:t>(</a:t>
                </a:r>
                <a:r>
                  <a:rPr lang="en-GB" sz="1600" dirty="0" err="1" smtClean="0"/>
                  <a:t>Variational</a:t>
                </a:r>
                <a:r>
                  <a:rPr lang="en-GB" sz="1600" dirty="0" smtClean="0"/>
                  <a:t> EM)</a:t>
                </a:r>
              </a:p>
              <a:p>
                <a:pPr algn="ctr"/>
                <a:endParaRPr lang="en-GB" sz="1600" dirty="0" smtClean="0"/>
              </a:p>
              <a:p>
                <a:r>
                  <a:rPr lang="en-GB" sz="1600" b="1" dirty="0" smtClean="0"/>
                  <a:t>1. Gives parameter estimates:</a:t>
                </a:r>
                <a:endParaRPr lang="en-GB" sz="1600" dirty="0" smtClean="0"/>
              </a:p>
              <a:p>
                <a:pPr algn="ctr"/>
                <a:r>
                  <a:rPr lang="en-GB" sz="1600" dirty="0" smtClean="0"/>
                  <a:t>Given our observations y, and stimuli u, what parameters </a:t>
                </a:r>
                <a:r>
                  <a:rPr lang="el-GR" sz="1600" b="1" dirty="0" smtClean="0"/>
                  <a:t>θ</a:t>
                </a:r>
                <a:r>
                  <a:rPr lang="en-GB" sz="1600" b="1" baseline="30000" dirty="0" smtClean="0"/>
                  <a:t> </a:t>
                </a:r>
                <a:r>
                  <a:rPr lang="en-GB" sz="1600" dirty="0" smtClean="0"/>
                  <a:t>make the model best fit the data?</a:t>
                </a:r>
              </a:p>
              <a:p>
                <a:pPr algn="ctr"/>
                <a:endParaRPr lang="en-GB" sz="1600" dirty="0"/>
              </a:p>
              <a:p>
                <a:r>
                  <a:rPr lang="en-GB" sz="1600" b="1" dirty="0" smtClean="0"/>
                  <a:t>2. Gives an approximation to the log model evidence:</a:t>
                </a:r>
              </a:p>
              <a:p>
                <a:pPr algn="ctr"/>
                <a:endParaRPr lang="en-GB" sz="1600" dirty="0" smtClean="0"/>
              </a:p>
              <a:p>
                <a:pPr algn="ctr"/>
                <a14:m>
                  <m:oMath xmlns:m="http://schemas.openxmlformats.org/officeDocument/2006/math">
                    <m:r>
                      <m:rPr>
                        <m:sty m:val="p"/>
                      </m:rPr>
                      <a:rPr lang="en-GB" sz="1600" i="1" dirty="0" smtClean="0">
                        <a:latin typeface="Cambria Math" panose="02040503050406030204" pitchFamily="18" charset="0"/>
                      </a:rPr>
                      <m:t>log</m:t>
                    </m:r>
                    <m:r>
                      <a:rPr lang="en-GB" sz="1600" i="1" dirty="0" smtClean="0">
                        <a:latin typeface="Cambria Math" panose="02040503050406030204" pitchFamily="18" charset="0"/>
                      </a:rPr>
                      <m:t>⁡</m:t>
                    </m:r>
                    <m:r>
                      <a:rPr lang="en-GB" sz="1600" i="1" dirty="0" smtClean="0">
                        <a:latin typeface="Cambria Math" panose="02040503050406030204" pitchFamily="18" charset="0"/>
                      </a:rPr>
                      <m:t>𝑝</m:t>
                    </m:r>
                    <m:r>
                      <a:rPr lang="en-GB" sz="1600" i="1" dirty="0" smtClean="0">
                        <a:latin typeface="Cambria Math" panose="02040503050406030204" pitchFamily="18" charset="0"/>
                      </a:rPr>
                      <m:t>(</m:t>
                    </m:r>
                    <m:r>
                      <a:rPr lang="en-GB" sz="1600" i="1" dirty="0" err="1" smtClean="0">
                        <a:latin typeface="Cambria Math" panose="02040503050406030204" pitchFamily="18" charset="0"/>
                      </a:rPr>
                      <m:t>𝑦</m:t>
                    </m:r>
                    <m:r>
                      <a:rPr lang="en-GB" sz="1600" i="1" dirty="0" err="1" smtClean="0">
                        <a:latin typeface="Cambria Math" panose="02040503050406030204" pitchFamily="18" charset="0"/>
                      </a:rPr>
                      <m:t>|</m:t>
                    </m:r>
                    <m:r>
                      <a:rPr lang="en-GB" sz="1600" i="1" dirty="0" err="1" smtClean="0">
                        <a:latin typeface="Cambria Math" panose="02040503050406030204" pitchFamily="18" charset="0"/>
                      </a:rPr>
                      <m:t>𝑚</m:t>
                    </m:r>
                    <m:r>
                      <a:rPr lang="en-GB" sz="1600" i="1" dirty="0" smtClean="0">
                        <a:latin typeface="Cambria Math" panose="02040503050406030204" pitchFamily="18" charset="0"/>
                      </a:rPr>
                      <m:t>)</m:t>
                    </m:r>
                    <m:r>
                      <a:rPr lang="en-GB" sz="1600" i="1" dirty="0">
                        <a:latin typeface="Cambria Math" panose="02040503050406030204" pitchFamily="18" charset="0"/>
                        <a:ea typeface="Cambria Math" panose="02040503050406030204" pitchFamily="18" charset="0"/>
                      </a:rPr>
                      <m:t>≅</m:t>
                    </m:r>
                  </m:oMath>
                </a14:m>
                <a:r>
                  <a:rPr lang="en-GB" sz="1600" dirty="0" smtClean="0"/>
                  <a:t> </a:t>
                </a:r>
                <a:r>
                  <a:rPr lang="en-GB" sz="1600" dirty="0"/>
                  <a:t>Free energy = </a:t>
                </a:r>
                <a:r>
                  <a:rPr lang="en-GB" sz="1600" dirty="0" smtClean="0"/>
                  <a:t>accuracy - complexity</a:t>
                </a:r>
                <a:endParaRPr lang="en-GB" sz="1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330200" y="4221088"/>
                <a:ext cx="6762080" cy="2554545"/>
              </a:xfrm>
              <a:prstGeom prst="rect">
                <a:avLst/>
              </a:prstGeom>
              <a:blipFill rotWithShape="0">
                <a:blip r:embed="rId7"/>
                <a:stretch>
                  <a:fillRect l="-269" t="-236" b="-1415"/>
                </a:stretch>
              </a:blipFill>
              <a:ln w="28575">
                <a:solidFill>
                  <a:srgbClr val="FF0000"/>
                </a:solidFill>
                <a:prstDash val="dash"/>
              </a:ln>
            </p:spPr>
            <p:txBody>
              <a:bodyPr/>
              <a:lstStyle/>
              <a:p>
                <a:r>
                  <a:rPr lang="en-GB">
                    <a:noFill/>
                  </a:rPr>
                  <a:t> </a:t>
                </a:r>
              </a:p>
            </p:txBody>
          </p:sp>
        </mc:Fallback>
      </mc:AlternateContent>
    </p:spTree>
    <p:extLst>
      <p:ext uri="{BB962C8B-B14F-4D97-AF65-F5344CB8AC3E}">
        <p14:creationId xmlns:p14="http://schemas.microsoft.com/office/powerpoint/2010/main" val="389335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animBg="1"/>
    </p:bldLst>
  </p:timing>
</p:sld>
</file>

<file path=ppt/theme/theme1.xml><?xml version="1.0" encoding="utf-8"?>
<a:theme xmlns:a="http://schemas.openxmlformats.org/drawingml/2006/main" name="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10534</TotalTime>
  <Words>1617</Words>
  <Application>Microsoft Office PowerPoint</Application>
  <PresentationFormat>On-screen Show (4:3)</PresentationFormat>
  <Paragraphs>504</Paragraphs>
  <Slides>49</Slides>
  <Notes>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60" baseType="lpstr">
      <vt:lpstr>Arial Unicode MS</vt:lpstr>
      <vt:lpstr>Arial</vt:lpstr>
      <vt:lpstr>Arial Narrow</vt:lpstr>
      <vt:lpstr>Calibri</vt:lpstr>
      <vt:lpstr>Cambria Math</vt:lpstr>
      <vt:lpstr>Helvetica</vt:lpstr>
      <vt:lpstr>Symbol</vt:lpstr>
      <vt:lpstr>Times New Roman</vt:lpstr>
      <vt:lpstr>Trebuchet MS</vt:lpstr>
      <vt:lpstr>Custom Design</vt:lpstr>
      <vt:lpstr>Equation</vt:lpstr>
      <vt:lpstr>Dynamic Causal Modelling Introduction</vt:lpstr>
      <vt:lpstr>Dynamic Causal Modelling</vt:lpstr>
      <vt:lpstr>Contents</vt:lpstr>
      <vt:lpstr>Contents</vt:lpstr>
      <vt:lpstr>The system of interest</vt:lpstr>
      <vt:lpstr>Connectivity</vt:lpstr>
      <vt:lpstr>DCM Framework</vt:lpstr>
      <vt:lpstr>DCM Framework</vt:lpstr>
      <vt:lpstr>DCM Framework</vt:lpstr>
      <vt:lpstr>DCM Framework</vt:lpstr>
      <vt:lpstr>DCM Framework</vt:lpstr>
      <vt:lpstr>Contents</vt:lpstr>
      <vt:lpstr>The Neural Model</vt:lpstr>
      <vt:lpstr>The Neural Model</vt:lpstr>
      <vt:lpstr>The Neural Model</vt:lpstr>
      <vt:lpstr>The Neural Model</vt:lpstr>
      <vt:lpstr>The Neural Model</vt:lpstr>
      <vt:lpstr>The Neural Model</vt:lpstr>
      <vt:lpstr>The Neural Model</vt:lpstr>
      <vt:lpstr>DCM Framework</vt:lpstr>
      <vt:lpstr>The Haemodynamic Model</vt:lpstr>
      <vt:lpstr>Contents</vt:lpstr>
      <vt:lpstr>DCM Framework</vt:lpstr>
      <vt:lpstr>Bayesian Models</vt:lpstr>
      <vt:lpstr>Priors</vt:lpstr>
      <vt:lpstr>Model Estimation</vt:lpstr>
      <vt:lpstr>PowerPoint Presentation</vt:lpstr>
      <vt:lpstr>PowerPoint Presentation</vt:lpstr>
      <vt:lpstr>PowerPoint Presentation</vt:lpstr>
      <vt:lpstr>Bayesian Model Reduction</vt:lpstr>
      <vt:lpstr>Contents</vt:lpstr>
      <vt:lpstr>Preparing data</vt:lpstr>
      <vt:lpstr>PowerPoint Presentation</vt:lpstr>
      <vt:lpstr>PowerPoint Presentation</vt:lpstr>
      <vt:lpstr>PowerPoint Presentation</vt:lpstr>
      <vt:lpstr>example</vt:lpstr>
      <vt:lpstr>PowerPoint Presentation</vt:lpstr>
      <vt:lpstr>PowerPoint Presentation</vt:lpstr>
      <vt:lpstr>PowerPoint Presentation</vt:lpstr>
      <vt:lpstr>PowerPoint Presentation</vt:lpstr>
      <vt:lpstr>PowerPoint Presentation</vt:lpstr>
      <vt:lpstr>troubleshooting</vt:lpstr>
      <vt:lpstr>PowerPoint Presentation</vt:lpstr>
      <vt:lpstr>Further Reading</vt:lpstr>
      <vt:lpstr>extras</vt:lpstr>
      <vt:lpstr>PowerPoint Presentation</vt:lpstr>
      <vt:lpstr>PowerPoint Presentation</vt:lpstr>
      <vt:lpstr>PowerPoint Presentation</vt:lpstr>
      <vt:lpstr>PowerPoint Presentation</vt:lpstr>
    </vt:vector>
  </TitlesOfParts>
  <Company>UCL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Brown</dc:creator>
  <cp:lastModifiedBy>Peter Zeidman</cp:lastModifiedBy>
  <cp:revision>219</cp:revision>
  <dcterms:created xsi:type="dcterms:W3CDTF">2005-07-13T12:26:50Z</dcterms:created>
  <dcterms:modified xsi:type="dcterms:W3CDTF">2015-10-09T09:33:51Z</dcterms:modified>
</cp:coreProperties>
</file>